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57" r:id="rId2"/>
    <p:sldMasterId id="2147483818" r:id="rId3"/>
    <p:sldMasterId id="2147483866" r:id="rId4"/>
    <p:sldMasterId id="2147483964" r:id="rId5"/>
    <p:sldMasterId id="2147484000" r:id="rId6"/>
    <p:sldMasterId id="2147484024" r:id="rId7"/>
    <p:sldMasterId id="2147484036" r:id="rId8"/>
    <p:sldMasterId id="2147484048" r:id="rId9"/>
    <p:sldMasterId id="2147484072" r:id="rId10"/>
    <p:sldMasterId id="2147484084" r:id="rId11"/>
    <p:sldMasterId id="2147484108" r:id="rId12"/>
    <p:sldMasterId id="2147484120" r:id="rId13"/>
    <p:sldMasterId id="2147484144" r:id="rId14"/>
    <p:sldMasterId id="2147484156" r:id="rId15"/>
    <p:sldMasterId id="2147484168" r:id="rId16"/>
    <p:sldMasterId id="2147484180" r:id="rId17"/>
    <p:sldMasterId id="2147484192" r:id="rId18"/>
  </p:sldMasterIdLst>
  <p:notesMasterIdLst>
    <p:notesMasterId r:id="rId91"/>
  </p:notesMasterIdLst>
  <p:handoutMasterIdLst>
    <p:handoutMasterId r:id="rId92"/>
  </p:handoutMasterIdLst>
  <p:sldIdLst>
    <p:sldId id="256" r:id="rId19"/>
    <p:sldId id="438" r:id="rId20"/>
    <p:sldId id="503" r:id="rId21"/>
    <p:sldId id="471" r:id="rId22"/>
    <p:sldId id="465" r:id="rId23"/>
    <p:sldId id="472" r:id="rId24"/>
    <p:sldId id="474" r:id="rId25"/>
    <p:sldId id="473" r:id="rId26"/>
    <p:sldId id="476" r:id="rId27"/>
    <p:sldId id="478" r:id="rId28"/>
    <p:sldId id="479" r:id="rId29"/>
    <p:sldId id="480" r:id="rId30"/>
    <p:sldId id="481" r:id="rId31"/>
    <p:sldId id="489" r:id="rId32"/>
    <p:sldId id="477" r:id="rId33"/>
    <p:sldId id="482" r:id="rId34"/>
    <p:sldId id="483" r:id="rId35"/>
    <p:sldId id="485" r:id="rId36"/>
    <p:sldId id="486" r:id="rId37"/>
    <p:sldId id="487" r:id="rId38"/>
    <p:sldId id="488" r:id="rId39"/>
    <p:sldId id="490" r:id="rId40"/>
    <p:sldId id="495" r:id="rId41"/>
    <p:sldId id="497" r:id="rId42"/>
    <p:sldId id="498" r:id="rId43"/>
    <p:sldId id="499" r:id="rId44"/>
    <p:sldId id="500" r:id="rId45"/>
    <p:sldId id="501" r:id="rId46"/>
    <p:sldId id="491" r:id="rId47"/>
    <p:sldId id="502" r:id="rId48"/>
    <p:sldId id="506" r:id="rId49"/>
    <p:sldId id="259" r:id="rId50"/>
    <p:sldId id="505" r:id="rId51"/>
    <p:sldId id="508" r:id="rId52"/>
    <p:sldId id="442" r:id="rId53"/>
    <p:sldId id="447" r:id="rId54"/>
    <p:sldId id="494" r:id="rId55"/>
    <p:sldId id="509" r:id="rId56"/>
    <p:sldId id="445" r:id="rId57"/>
    <p:sldId id="510" r:id="rId58"/>
    <p:sldId id="381" r:id="rId59"/>
    <p:sldId id="393" r:id="rId60"/>
    <p:sldId id="463" r:id="rId61"/>
    <p:sldId id="514" r:id="rId62"/>
    <p:sldId id="511" r:id="rId63"/>
    <p:sldId id="512" r:id="rId64"/>
    <p:sldId id="436" r:id="rId65"/>
    <p:sldId id="446" r:id="rId66"/>
    <p:sldId id="449" r:id="rId67"/>
    <p:sldId id="437" r:id="rId68"/>
    <p:sldId id="515" r:id="rId69"/>
    <p:sldId id="516" r:id="rId70"/>
    <p:sldId id="451" r:id="rId71"/>
    <p:sldId id="452" r:id="rId72"/>
    <p:sldId id="464" r:id="rId73"/>
    <p:sldId id="453" r:id="rId74"/>
    <p:sldId id="454" r:id="rId75"/>
    <p:sldId id="455" r:id="rId76"/>
    <p:sldId id="456" r:id="rId77"/>
    <p:sldId id="517" r:id="rId78"/>
    <p:sldId id="459" r:id="rId79"/>
    <p:sldId id="460" r:id="rId80"/>
    <p:sldId id="461" r:id="rId81"/>
    <p:sldId id="518" r:id="rId82"/>
    <p:sldId id="519" r:id="rId83"/>
    <p:sldId id="367" r:id="rId84"/>
    <p:sldId id="520" r:id="rId85"/>
    <p:sldId id="522" r:id="rId86"/>
    <p:sldId id="523" r:id="rId87"/>
    <p:sldId id="525" r:id="rId88"/>
    <p:sldId id="524" r:id="rId89"/>
    <p:sldId id="415" r:id="rId90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FBFBF"/>
    <a:srgbClr val="FF66CC"/>
    <a:srgbClr val="0066FF"/>
    <a:srgbClr val="0099CC"/>
    <a:srgbClr val="3333CC"/>
    <a:srgbClr val="FF99CC"/>
    <a:srgbClr val="FFFF66"/>
    <a:srgbClr val="FF0066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2" autoAdjust="0"/>
    <p:restoredTop sz="97117" autoAdjust="0"/>
  </p:normalViewPr>
  <p:slideViewPr>
    <p:cSldViewPr>
      <p:cViewPr varScale="1">
        <p:scale>
          <a:sx n="72" d="100"/>
          <a:sy n="72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slide" Target="slides/slide58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theme" Target="theme/theme1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22.wmf"/><Relationship Id="rId7" Type="http://schemas.openxmlformats.org/officeDocument/2006/relationships/image" Target="../media/image58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57.wmf"/><Relationship Id="rId5" Type="http://schemas.openxmlformats.org/officeDocument/2006/relationships/image" Target="../media/image2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1.wmf"/><Relationship Id="rId2" Type="http://schemas.openxmlformats.org/officeDocument/2006/relationships/image" Target="../media/image72.wmf"/><Relationship Id="rId1" Type="http://schemas.openxmlformats.org/officeDocument/2006/relationships/image" Target="../media/image65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7.wmf"/><Relationship Id="rId1" Type="http://schemas.openxmlformats.org/officeDocument/2006/relationships/image" Target="../media/image65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9BB823D-3A21-47F7-A761-AF340D246F8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BD09A76-93C6-48D8-BA67-E629D9B6A7D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D09A76-93C6-48D8-BA67-E629D9B6A7D6}" type="slidenum">
              <a:rPr kumimoji="1" lang="en-US" altLang="ja-JP" sz="1200" kern="12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1" lang="en-US" altLang="ja-JP" sz="12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136FC02-7043-40ED-9749-6D5F3B37EE2B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algn="r" rtl="0"/>
              <a:t>55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D09A76-93C6-48D8-BA67-E629D9B6A7D6}" type="slidenum">
              <a:rPr lang="en-US" altLang="ja-JP">
                <a:solidFill>
                  <a:prstClr val="black"/>
                </a:solidFill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D09A76-93C6-48D8-BA67-E629D9B6A7D6}" type="slidenum">
              <a:rPr kumimoji="1" lang="en-US" altLang="ja-JP" sz="1200" kern="12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1" lang="en-US" altLang="ja-JP" sz="12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Complementary set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補集合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9A76-93C6-48D8-BA67-E629D9B6A7D6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Complementary set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補集合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9A76-93C6-48D8-BA67-E629D9B6A7D6}" type="slidenum">
              <a:rPr lang="en-US" altLang="ja-JP" smtClean="0"/>
              <a:pPr/>
              <a:t>40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D09A76-93C6-48D8-BA67-E629D9B6A7D6}" type="slidenum">
              <a:rPr lang="en-US" altLang="ja-JP">
                <a:solidFill>
                  <a:prstClr val="black"/>
                </a:solidFill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D09A76-93C6-48D8-BA67-E629D9B6A7D6}" type="slidenum">
              <a:rPr lang="en-US" altLang="ja-JP">
                <a:solidFill>
                  <a:prstClr val="black"/>
                </a:solidFill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9A76-93C6-48D8-BA67-E629D9B6A7D6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D09A76-93C6-48D8-BA67-E629D9B6A7D6}" type="slidenum">
              <a:rPr lang="en-US" altLang="ja-JP">
                <a:solidFill>
                  <a:prstClr val="black"/>
                </a:solidFill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fld id="{C4172AFF-71C5-49EC-B06A-E06F42069571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89817-EEDC-4577-91A1-0CDA9E61AA07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A3562-9378-4533-8948-637E4945010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39783BE-33C7-40D9-86D0-A51112023E41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2B6C129-3EC1-4012-9561-A5D00E2000E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9A1B0E0-19F0-4746-9081-E56DA75118A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59FAFFC-4916-475E-952A-8935A70CF76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EF79FAA-EFD5-4DD4-8514-B49785503ED2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9A78070-ACC4-470D-912A-2B6BD293CC4C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6CBEE5F-EAD8-48E4-A079-4321FA8F470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7A0CEDE-D6B7-4C05-BCB9-43E4D877686C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63C08D5-109D-4351-BD56-128F552A1056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A5DA7AB-1851-43E4-850F-CD6791A6D95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2E6FF-42D5-4385-96D2-3DF66E4FFDAF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D46BB-B3F7-4118-958E-11BA2D93B3B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21453D-D4A0-4600-8D6B-D995E4D1513B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404DFA3-1E88-43AE-A2D1-D7ED11BD616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F062-844D-4155-97EA-D2B8CD77691D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&lt;#&gt;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2ABD-BD04-4362-B2D2-5F819390DFDF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87AB-1A96-404F-97A7-DFCFF853921F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D26-615E-4F15-B6C2-5370D44156E5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3833B4-EE6D-4018-86D8-C28A8A3AE8E7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823F062-844D-4155-97EA-D2B8CD77691D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5217A8-0E06-4059-AC45-433E2E67A85D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sz="1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2642ABD-BD04-4362-B2D2-5F819390DFDF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22D4D26-615E-4F15-B6C2-5370D44156E5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291F64D-C96C-46DC-9F12-A5CBFEFDD91D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A7AB8EC-7A37-4988-864B-2FB22176305E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F64D-C96C-46DC-9F12-A5CBFEFDD91D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58A8-A697-4A85-B639-3592E55BC9DD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959646F-A91E-4BD7-AF44-4748C81BDBA6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3628A82-6455-4BD0-B94A-95A4B56F94B9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43E46C5-242C-4944-9715-944177ABC620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06170E3-9F40-4A61-9AAD-48DD24C2DD84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BFAD703-0F25-4959-A301-ED84678D231B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39783BE-33C7-40D9-86D0-A51112023E41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B8EC-7A37-4988-864B-2FB22176305E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D21-E08B-4A28-A4A2-E3F66C8CB2F3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46F-A91E-4BD7-AF44-4748C81BDBA6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4B75-78E8-4F11-82C2-1B7D77D11997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8A82-6455-4BD0-B94A-95A4B56F94B9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60DE-BFD4-4A6A-84FE-62872CEEF0D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46C5-242C-4944-9715-944177ABC620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396-7D97-435D-A80D-4858C459F6E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9E331-F27A-449E-95FC-3566235B101A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87AB-1A96-404F-97A7-DFCFF853921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70E3-9F40-4A61-9AAD-48DD24C2DD84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0F5-5E39-45CA-BFAE-B9D1D81DB800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703-0F25-4959-A301-ED84678D231B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562-9378-4533-8948-637E4945010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3BE-33C7-40D9-86D0-A51112023E41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46BB-B3F7-4118-958E-11BA2D93B3B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2B6C129-3EC1-4012-9561-A5D00E2000E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9A1B0E0-19F0-4746-9081-E56DA75118A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59FAFFC-4916-475E-952A-8935A70CF76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EF79FAA-EFD5-4DD4-8514-B49785503ED2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9A78070-ACC4-470D-912A-2B6BD293CC4C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6CBEE5F-EAD8-48E4-A079-4321FA8F470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7A0CEDE-D6B7-4C05-BCB9-43E4D877686C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D8678-AEC1-4D52-BCA9-BC5D52B00E3D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833B4-EE6D-4018-86D8-C28A8A3AE8E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63C08D5-109D-4351-BD56-128F552A1056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A5DA7AB-1851-43E4-850F-CD6791A6D95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21453D-D4A0-4600-8D6B-D995E4D1513B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404DFA3-1E88-43AE-A2D1-D7ED11BD616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6B78D1A-7351-45E5-8EAE-3699D966F7A9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4E9B80A-67B3-4938-BFB3-0132C937547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6B6AF0-0946-4E5E-9BD3-5A7A7C7FB876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F640BD1-77A0-4211-97C2-9D7B2AC35020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0404C23-0DB3-4DE3-88D2-2B1A663940A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421CBDD-C437-4C06-8AD9-95F19CC33F10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E41F9-6494-467D-97D4-6688D8DF0C04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058A8-A697-4A85-B639-3592E55BC9D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DFEEB47-6C27-490A-A21B-A8FA95553DE9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0742258-6339-4E87-9E53-4DC0C6296F39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434DF8C-B456-40C0-AAA2-D8E3A4D998C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E2FF424-26CD-4BED-987A-328F5300B05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E65F86F-8DAC-46BE-B725-D954A58669AB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1 Introduction</a:t>
            </a: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2F8894-5A61-43CD-B574-821328F7056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1CF1-97CD-4FF0-AA10-D182EA190145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8D21-E08B-4A28-A4A2-E3F66C8CB2F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9AF89-BD16-435D-AE6B-28C6203D58CD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4B75-78E8-4F11-82C2-1B7D77D1199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172AFF-71C5-49EC-B06A-E06F42069571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3C9E331-F27A-449E-95FC-3566235B101A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466AF-650D-46BE-A017-919802EA9ED7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560DE-BFD4-4A6A-84FE-62872CEEF0D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8678-AEC1-4D52-BCA9-BC5D52B00E3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88E41F9-6494-467D-97D4-6688D8DF0C0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D021CF1-97CD-4FF0-AA10-D182EA190145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6F9AF89-BD16-435D-AE6B-28C6203D58CD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61466AF-650D-46BE-A017-919802EA9ED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11C4E43-6D16-4F53-949E-E058F3F6A214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DFFE384-3386-46EB-B09E-53633239E01E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E89817-EEDC-4577-91A1-0CDA9E61AA07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D2E6FF-42D5-4385-96D2-3DF66E4FFDAF}" type="datetime1">
              <a:rPr kumimoji="1" lang="ja-JP" altLang="en-US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823F062-844D-4155-97EA-D2B8CD77691D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5217A8-0E06-4059-AC45-433E2E67A85D}" type="slidenum">
              <a:rPr 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sz="1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C4E43-6D16-4F53-949E-E058F3F6A214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4396-7D97-435D-A80D-4858C459F6E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2642ABD-BD04-4362-B2D2-5F819390DFDF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22D4D26-615E-4F15-B6C2-5370D44156E5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291F64D-C96C-46DC-9F12-A5CBFEFDD91D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A7AB8EC-7A37-4988-864B-2FB22176305E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959646F-A91E-4BD7-AF44-4748C81BDBA6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3628A82-6455-4BD0-B94A-95A4B56F94B9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43E46C5-242C-4944-9715-944177ABC620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06170E3-9F40-4A61-9AAD-48DD24C2DD84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BFAD703-0F25-4959-A301-ED84678D231B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39783BE-33C7-40D9-86D0-A51112023E41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1D46BB-B3F7-4118-958E-11BA2D93B3B8}" type="slidenum">
              <a:rPr lang="en-US" altLang="ja-JP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FE384-3386-46EB-B09E-53633239E01E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1E0F5-5E39-45CA-BFAE-B9D1D81DB80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823F062-844D-4155-97EA-D2B8CD77691D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5217A8-0E06-4059-AC45-433E2E67A85D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sz="1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2642ABD-BD04-4362-B2D2-5F819390DFDF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4387AB-1A96-404F-97A7-DFCFF853921F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22D4D26-615E-4F15-B6C2-5370D44156E5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833B4-EE6D-4018-86D8-C28A8A3AE8E7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291F64D-C96C-46DC-9F12-A5CBFEFDD91D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0058A8-A697-4A85-B639-3592E55BC9DD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A7AB8EC-7A37-4988-864B-2FB22176305E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198D21-E08B-4A28-A4A2-E3F66C8CB2F3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959646F-A91E-4BD7-AF44-4748C81BDBA6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C9E4B75-78E8-4F11-82C2-1B7D77D11997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3628A82-6455-4BD0-B94A-95A4B56F94B9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43E46C5-242C-4944-9715-944177ABC620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764396-7D97-435D-A80D-4858C459F6E9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06170E3-9F40-4A61-9AAD-48DD24C2DD84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921E0F5-5E39-45CA-BFAE-B9D1D81DB800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BFAD703-0F25-4959-A301-ED84678D231B}" type="datetime1">
              <a:rPr lang="ja-JP" altLang="en-US" sz="1200" kern="1200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EA3562-9378-4533-8948-637E4945010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7FD83F2-62F5-4AA8-B23A-93A014E74764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B188DB-522E-4AAD-9F5F-7FB7DCA80538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6314E8-88B4-4FFB-9D21-45A09599C921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lang="ja-JP" altLang="en-US" kern="1200" smtClean="0">
                <a:solidFill>
                  <a:srgbClr val="E3DED1">
                    <a:shade val="50000"/>
                  </a:srgb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kern="1200">
              <a:solidFill>
                <a:srgbClr val="E3DED1">
                  <a:shade val="50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ja-JP" kern="1200">
              <a:solidFill>
                <a:srgbClr val="E3DED1">
                  <a:shade val="50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lang="en-US" altLang="ja-JP" kern="1200" smtClean="0">
                <a:solidFill>
                  <a:srgbClr val="E3DED1">
                    <a:shade val="50000"/>
                  </a:srgb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kern="1200">
              <a:solidFill>
                <a:srgbClr val="E3DED1">
                  <a:shade val="50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A2FD2E-135C-4468-BE48-6B7F998352A1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B188DB-522E-4AAD-9F5F-7FB7DCA8053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6314E8-88B4-4FFB-9D21-45A09599C921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306FF2B-6964-4D92-BD7C-D5C925986D58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kumimoji="1" lang="ja-JP" altLang="en-US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FD83F2-62F5-4AA8-B23A-93A014E74764}" type="datetime1">
              <a:rPr lang="ja-JP" altLang="en-US" smtClean="0"/>
              <a:pPr/>
              <a:t>2009/7/3</a:t>
            </a:fld>
            <a:endParaRPr lang="en-US" altLang="ja-JP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B188DB-522E-4AAD-9F5F-7FB7DCA8053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7FD83F2-62F5-4AA8-B23A-93A014E74764}" type="datetime1">
              <a:rPr lang="ja-JP" altLang="en-US" kern="1200" smtClean="0">
                <a:solidFill>
                  <a:srgbClr val="E3DED1">
                    <a:shade val="50000"/>
                  </a:srgb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2009/7/3</a:t>
            </a:fld>
            <a:endParaRPr lang="en-US" altLang="ja-JP" kern="1200">
              <a:solidFill>
                <a:srgbClr val="E3DED1">
                  <a:shade val="50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ja-JP" kern="1200">
              <a:solidFill>
                <a:srgbClr val="E3DED1">
                  <a:shade val="50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1B188DB-522E-4AAD-9F5F-7FB7DCA80538}" type="slidenum">
              <a:rPr lang="en-US" altLang="ja-JP" kern="1200" smtClean="0">
                <a:solidFill>
                  <a:srgbClr val="E3DED1">
                    <a:shade val="50000"/>
                  </a:srgb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kern="1200">
              <a:solidFill>
                <a:srgbClr val="E3DED1">
                  <a:shade val="50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6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16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92.png"/><Relationship Id="rId9" Type="http://schemas.openxmlformats.org/officeDocument/2006/relationships/oleObject" Target="../embeddings/oleObject8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08.png"/><Relationship Id="rId5" Type="http://schemas.openxmlformats.org/officeDocument/2006/relationships/image" Target="../media/image101.png"/><Relationship Id="rId4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4.png"/><Relationship Id="rId9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119.png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0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04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3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3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9.png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6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64.png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76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36"/>
            <a:ext cx="9215502" cy="2209800"/>
          </a:xfrm>
        </p:spPr>
        <p:txBody>
          <a:bodyPr/>
          <a:lstStyle/>
          <a:p>
            <a:pPr algn="l" eaLnBrk="1" hangingPunct="1"/>
            <a:r>
              <a:rPr lang="en-US" altLang="ja-JP" dirty="0" smtClean="0">
                <a:latin typeface="Times New Roman" pitchFamily="18" charset="0"/>
              </a:rPr>
              <a:t>Influence on observation from</a:t>
            </a:r>
            <a:br>
              <a:rPr lang="en-US" altLang="ja-JP" dirty="0" smtClean="0">
                <a:latin typeface="Times New Roman" pitchFamily="18" charset="0"/>
              </a:rPr>
            </a:br>
            <a:r>
              <a:rPr lang="en-US" altLang="ja-JP" dirty="0" smtClean="0">
                <a:latin typeface="Times New Roman" pitchFamily="18" charset="0"/>
              </a:rPr>
              <a:t>   IR / UV divergence during inflation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286116" y="4000504"/>
            <a:ext cx="6143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Yuko Urakawa (</a:t>
            </a:r>
            <a:r>
              <a:rPr kumimoji="1" lang="en-US" altLang="ja-JP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Waseda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altLang="ja-JP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univ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.)</a:t>
            </a:r>
          </a:p>
        </p:txBody>
      </p:sp>
      <p:pic>
        <p:nvPicPr>
          <p:cNvPr id="829444" name="Picture 4" descr="http://www.waseda.jp/student/weekly/contents/2007b/137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857760"/>
            <a:ext cx="1371189" cy="200024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1472" y="5214950"/>
            <a:ext cx="6429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Y.U. and Takahiro Tanaka</a:t>
            </a:r>
            <a:r>
              <a:rPr lang="ja-JP" altLang="en-US" sz="2400" dirty="0" smtClean="0">
                <a:latin typeface="Times New Roman" pitchFamily="18" charset="0"/>
                <a:ea typeface="ＭＳ 明朝" pitchFamily="17" charset="-128"/>
              </a:rPr>
              <a:t>　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     0902.3209</a:t>
            </a:r>
            <a:r>
              <a:rPr lang="ja-JP" altLang="en-US" sz="2400" dirty="0" smtClean="0"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[</a:t>
            </a:r>
            <a:r>
              <a:rPr lang="en-US" altLang="ja-JP" sz="2400" dirty="0" err="1" smtClean="0">
                <a:latin typeface="Times New Roman" pitchFamily="18" charset="0"/>
                <a:ea typeface="ＭＳ 明朝" pitchFamily="17" charset="-128"/>
              </a:rPr>
              <a:t>hep-th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]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1472" y="5715016"/>
            <a:ext cx="650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Y.U. and Takahiro Tanaka         0904.4415[</a:t>
            </a:r>
            <a:r>
              <a:rPr lang="en-US" altLang="ja-JP" sz="2400" dirty="0" err="1" smtClean="0">
                <a:latin typeface="Times New Roman" pitchFamily="18" charset="0"/>
                <a:ea typeface="ＭＳ 明朝" pitchFamily="17" charset="-128"/>
              </a:rPr>
              <a:t>hep-th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]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1472" y="6215082"/>
            <a:ext cx="6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Alexei </a:t>
            </a:r>
            <a:r>
              <a:rPr lang="en-US" altLang="ja-JP" sz="2400" dirty="0" err="1" smtClean="0">
                <a:latin typeface="Times New Roman" pitchFamily="18" charset="0"/>
                <a:ea typeface="ＭＳ 明朝" pitchFamily="17" charset="-128"/>
              </a:rPr>
              <a:t>Starobinsky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 and Y.U.     in preparation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87AB-1A96-404F-97A7-DFCFF853921F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WMAP 5yr date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8596" y="928670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Almost scale invariant, Almost Gaussian …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1472" y="5357826"/>
            <a:ext cx="764386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Consistent to the prediction from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57224" y="5929330"/>
            <a:ext cx="764386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latin typeface="Times New Roman" pitchFamily="18" charset="0"/>
              </a:rPr>
              <a:t>　</a:t>
            </a:r>
            <a:r>
              <a:rPr lang="en-US" altLang="ja-JP" sz="2800" dirty="0" smtClean="0">
                <a:latin typeface="Times New Roman" pitchFamily="18" charset="0"/>
              </a:rPr>
              <a:t> “Standard” inflation ( Single-field , Slow-roll)</a:t>
            </a:r>
            <a:endParaRPr lang="en-US" altLang="ja-JP" sz="2800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142976" y="3000372"/>
          <a:ext cx="2879725" cy="638175"/>
        </p:xfrm>
        <a:graphic>
          <a:graphicData uri="http://schemas.openxmlformats.org/presentationml/2006/ole">
            <p:oleObj spid="_x0000_s1321986" name="数式" r:id="rId3" imgW="1892160" imgH="419040" progId="Equation.3">
              <p:embed/>
            </p:oleObj>
          </a:graphicData>
        </a:graphic>
      </p:graphicFrame>
      <p:graphicFrame>
        <p:nvGraphicFramePr>
          <p:cNvPr id="1321987" name="Object 3"/>
          <p:cNvGraphicFramePr>
            <a:graphicFrameLocks noChangeAspect="1"/>
          </p:cNvGraphicFramePr>
          <p:nvPr/>
        </p:nvGraphicFramePr>
        <p:xfrm>
          <a:off x="1142976" y="2214554"/>
          <a:ext cx="4001724" cy="709613"/>
        </p:xfrm>
        <a:graphic>
          <a:graphicData uri="http://schemas.openxmlformats.org/presentationml/2006/ole">
            <p:oleObj spid="_x0000_s1321987" name="数式" r:id="rId4" imgW="2361960" imgH="419040" progId="Equation.3">
              <p:embed/>
            </p:oleObj>
          </a:graphicData>
        </a:graphic>
      </p:graphicFrame>
      <p:graphicFrame>
        <p:nvGraphicFramePr>
          <p:cNvPr id="1321988" name="Object 4"/>
          <p:cNvGraphicFramePr>
            <a:graphicFrameLocks noChangeAspect="1"/>
          </p:cNvGraphicFramePr>
          <p:nvPr/>
        </p:nvGraphicFramePr>
        <p:xfrm>
          <a:off x="4857752" y="1500174"/>
          <a:ext cx="1679575" cy="387350"/>
        </p:xfrm>
        <a:graphic>
          <a:graphicData uri="http://schemas.openxmlformats.org/presentationml/2006/ole">
            <p:oleObj spid="_x0000_s1321988" name="数式" r:id="rId5" imgW="990360" imgH="228600" progId="Equation.3">
              <p:embed/>
            </p:oleObj>
          </a:graphicData>
        </a:graphic>
      </p:graphicFrame>
      <p:graphicFrame>
        <p:nvGraphicFramePr>
          <p:cNvPr id="1321989" name="Object 5"/>
          <p:cNvGraphicFramePr>
            <a:graphicFrameLocks noChangeAspect="1"/>
          </p:cNvGraphicFramePr>
          <p:nvPr/>
        </p:nvGraphicFramePr>
        <p:xfrm>
          <a:off x="1142976" y="3786190"/>
          <a:ext cx="1208339" cy="681037"/>
        </p:xfrm>
        <a:graphic>
          <a:graphicData uri="http://schemas.openxmlformats.org/presentationml/2006/ole">
            <p:oleObj spid="_x0000_s1321989" name="数式" r:id="rId6" imgW="787320" imgH="444240" progId="Equation.3">
              <p:embed/>
            </p:oleObj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4348" y="1500174"/>
            <a:ext cx="1571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95</a:t>
            </a:r>
            <a:r>
              <a:rPr lang="ja-JP" altLang="en-US" sz="2400" dirty="0" smtClean="0">
                <a:latin typeface="ＭＳ 明朝" pitchFamily="17" charset="-128"/>
                <a:ea typeface="ＭＳ 明朝" pitchFamily="17" charset="-128"/>
              </a:rPr>
              <a:t>％</a:t>
            </a:r>
            <a:r>
              <a:rPr lang="ja-JP" altLang="en-US" sz="2800" dirty="0" smtClean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C.L.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86050" y="1500174"/>
            <a:ext cx="1571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Pivot point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pic>
        <p:nvPicPr>
          <p:cNvPr id="13219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2071678"/>
            <a:ext cx="3286148" cy="32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571736" y="4572008"/>
            <a:ext cx="23574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* No running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7B2AD8-2A99-42E8-A339-F0A2384B3F2D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Beyond linear analysis 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71472" y="928670"/>
            <a:ext cx="72723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Within linear analysis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85786" y="1500174"/>
            <a:ext cx="7429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Observational date  </a:t>
            </a:r>
            <a:r>
              <a:rPr lang="ja-JP" altLang="en-US" sz="2800" dirty="0" smtClean="0">
                <a:latin typeface="Times New Roman" pitchFamily="18" charset="0"/>
              </a:rPr>
              <a:t>→  </a:t>
            </a:r>
            <a:r>
              <a:rPr lang="en-US" altLang="ja-JP" sz="2800" dirty="0" smtClean="0">
                <a:latin typeface="Times New Roman" pitchFamily="18" charset="0"/>
              </a:rPr>
              <a:t>Not exclude other models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5400000">
            <a:off x="1035819" y="2393149"/>
            <a:ext cx="785818" cy="285752"/>
          </a:xfrm>
          <a:prstGeom prst="right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2910" y="3000372"/>
            <a:ext cx="72723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More information from Non-linear effects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285852" y="3571876"/>
            <a:ext cx="3000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･</a:t>
            </a:r>
            <a:r>
              <a:rPr lang="en-US" altLang="ja-JP" sz="2800" dirty="0" smtClean="0">
                <a:latin typeface="Times New Roman" pitchFamily="18" charset="0"/>
              </a:rPr>
              <a:t> Non-</a:t>
            </a:r>
            <a:r>
              <a:rPr lang="en-US" altLang="ja-JP" sz="2800" dirty="0" err="1" smtClean="0">
                <a:latin typeface="Times New Roman" pitchFamily="18" charset="0"/>
              </a:rPr>
              <a:t>Gaussianity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85852" y="6000768"/>
            <a:ext cx="31432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･</a:t>
            </a:r>
            <a:r>
              <a:rPr lang="en-US" altLang="ja-JP" sz="2800" dirty="0" smtClean="0">
                <a:latin typeface="Times New Roman" pitchFamily="18" charset="0"/>
              </a:rPr>
              <a:t>  Loop corrections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6572264" y="6426200"/>
            <a:ext cx="2327275" cy="431800"/>
          </a:xfrm>
        </p:spPr>
        <p:txBody>
          <a:bodyPr/>
          <a:lstStyle/>
          <a:p>
            <a:r>
              <a:rPr lang="en-US" altLang="ja-JP" b="1" smtClean="0"/>
              <a:t>1. Introduction</a:t>
            </a:r>
            <a:endParaRPr lang="en-US" altLang="ja-JP" b="1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43042" y="4143380"/>
            <a:ext cx="40005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WMAP 5yr    95</a:t>
            </a:r>
            <a:r>
              <a:rPr lang="ja-JP" altLang="en-US" sz="2400" dirty="0" smtClean="0">
                <a:latin typeface="ＭＳ 明朝" pitchFamily="17" charset="-128"/>
                <a:ea typeface="ＭＳ 明朝" pitchFamily="17" charset="-128"/>
              </a:rPr>
              <a:t>％</a:t>
            </a:r>
            <a:r>
              <a:rPr lang="ja-JP" altLang="en-US" sz="2800" dirty="0" smtClean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C.L.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2357422" y="4857760"/>
          <a:ext cx="2083997" cy="468314"/>
        </p:xfrm>
        <a:graphic>
          <a:graphicData uri="http://schemas.openxmlformats.org/presentationml/2006/ole">
            <p:oleObj spid="_x0000_s1320962" name="数式" r:id="rId3" imgW="1130040" imgH="253800" progId="Equation.3">
              <p:embed/>
            </p:oleObj>
          </a:graphicData>
        </a:graphic>
      </p:graphicFrame>
      <p:graphicFrame>
        <p:nvGraphicFramePr>
          <p:cNvPr id="1320963" name="Object 3"/>
          <p:cNvGraphicFramePr>
            <a:graphicFrameLocks noChangeAspect="1"/>
          </p:cNvGraphicFramePr>
          <p:nvPr/>
        </p:nvGraphicFramePr>
        <p:xfrm>
          <a:off x="5429256" y="4818076"/>
          <a:ext cx="2365375" cy="468312"/>
        </p:xfrm>
        <a:graphic>
          <a:graphicData uri="http://schemas.openxmlformats.org/presentationml/2006/ole">
            <p:oleObj spid="_x0000_s1320963" name="数式" r:id="rId4" imgW="1282680" imgH="253800" progId="Equation.3">
              <p:embed/>
            </p:oleObj>
          </a:graphicData>
        </a:graphic>
      </p:graphicFrame>
      <p:sp>
        <p:nvSpPr>
          <p:cNvPr id="23" name="二等辺三角形 22"/>
          <p:cNvSpPr/>
          <p:nvPr/>
        </p:nvSpPr>
        <p:spPr>
          <a:xfrm>
            <a:off x="2143108" y="4786322"/>
            <a:ext cx="142876" cy="42862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4786314" y="4857760"/>
            <a:ext cx="428628" cy="35719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071802" y="5500702"/>
            <a:ext cx="4071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→ </a:t>
            </a:r>
            <a:r>
              <a:rPr lang="en-US" altLang="ja-JP" sz="2800" dirty="0" smtClean="0">
                <a:latin typeface="Times New Roman" pitchFamily="18" charset="0"/>
              </a:rPr>
              <a:t>PLANCK (2009.5)  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60DE-BFD4-4A6A-84FE-62872CEEF0D8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IR / UV divergences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57158" y="1000108"/>
            <a:ext cx="30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ＭＳ Ｐゴシック"/>
                <a:ea typeface="ＭＳ Ｐゴシック"/>
              </a:rPr>
              <a:t>◆</a:t>
            </a:r>
            <a:r>
              <a:rPr lang="en-US" altLang="ja-JP" sz="2800" dirty="0" smtClean="0">
                <a:latin typeface="ＭＳ Ｐゴシック"/>
                <a:ea typeface="ＭＳ Ｐゴシック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During inflation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85786" y="1571612"/>
            <a:ext cx="45720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Quantum fluctuation of inflaton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785786" y="2071678"/>
            <a:ext cx="6572296" cy="930953"/>
            <a:chOff x="785786" y="2071678"/>
            <a:chExt cx="6572296" cy="930953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785786" y="2571744"/>
              <a:ext cx="65722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Quantum fluctuation of gravitational field</a:t>
              </a:r>
              <a:endParaRPr lang="en-US" altLang="ja-JP" sz="2800" baseline="-25000" dirty="0">
                <a:latin typeface="Times New Roman" pitchFamily="18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5400000">
              <a:off x="1393009" y="2178835"/>
              <a:ext cx="500066" cy="28575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solidFill>
                  <a:srgbClr val="0099CC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714348" y="3286124"/>
            <a:ext cx="7500990" cy="3074093"/>
            <a:chOff x="714348" y="3286124"/>
            <a:chExt cx="7500990" cy="3074093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714348" y="5286388"/>
              <a:ext cx="7500990" cy="1073829"/>
              <a:chOff x="1071538" y="5143512"/>
              <a:chExt cx="7500990" cy="1073829"/>
            </a:xfrm>
          </p:grpSpPr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71538" y="5143512"/>
                <a:ext cx="657229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dirty="0" smtClean="0">
                    <a:latin typeface="Times New Roman" pitchFamily="18" charset="0"/>
                  </a:rPr>
                  <a:t>Classical stochastic fluctuation </a:t>
                </a:r>
                <a:endParaRPr lang="en-US" altLang="ja-JP" sz="2800" baseline="-25000" dirty="0">
                  <a:latin typeface="Times New Roman" pitchFamily="18" charset="0"/>
                </a:endParaRP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5786454"/>
                <a:ext cx="70723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dirty="0" smtClean="0">
                    <a:latin typeface="Times New Roman" pitchFamily="18" charset="0"/>
                  </a:rPr>
                  <a:t>Observation </a:t>
                </a:r>
                <a:r>
                  <a:rPr lang="ja-JP" altLang="en-US" sz="2800" dirty="0" smtClean="0">
                    <a:latin typeface="Times New Roman" pitchFamily="18" charset="0"/>
                  </a:rPr>
                  <a:t>→  </a:t>
                </a:r>
                <a:r>
                  <a:rPr lang="en-US" altLang="ja-JP" sz="2800" dirty="0" smtClean="0">
                    <a:latin typeface="Times New Roman" pitchFamily="18" charset="0"/>
                  </a:rPr>
                  <a:t>Clarify inflation model ??</a:t>
                </a:r>
                <a:endParaRPr lang="en-US" altLang="ja-JP" sz="2800" baseline="-250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500166" y="3286124"/>
              <a:ext cx="3000396" cy="2000264"/>
              <a:chOff x="1857356" y="3286124"/>
              <a:chExt cx="3000396" cy="1785950"/>
            </a:xfrm>
          </p:grpSpPr>
          <p:sp>
            <p:nvSpPr>
              <p:cNvPr id="10" name="AutoShape 12"/>
              <p:cNvSpPr>
                <a:spLocks noChangeArrowheads="1"/>
              </p:cNvSpPr>
              <p:nvPr/>
            </p:nvSpPr>
            <p:spPr bwMode="auto">
              <a:xfrm rot="5400000">
                <a:off x="1107257" y="4036223"/>
                <a:ext cx="1785950" cy="285752"/>
              </a:xfrm>
              <a:prstGeom prst="rightArrow">
                <a:avLst>
                  <a:gd name="adj1" fmla="val 50000"/>
                  <a:gd name="adj2" fmla="val 74725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285984" y="4357694"/>
                <a:ext cx="2571768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Classicalization</a:t>
                </a:r>
                <a:r>
                  <a:rPr lang="en-US" altLang="ja-JP" sz="28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  </a:t>
                </a:r>
                <a:endParaRPr lang="en-US" altLang="ja-JP" sz="2800" b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1670" y="3143248"/>
            <a:ext cx="67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Ultraviolet (UV) &amp; </a:t>
            </a:r>
            <a:r>
              <a:rPr lang="en-US" altLang="ja-JP" sz="2800" b="1" dirty="0" err="1" smtClean="0">
                <a:solidFill>
                  <a:srgbClr val="FF33CC"/>
                </a:solidFill>
                <a:latin typeface="Times New Roman" pitchFamily="18" charset="0"/>
              </a:rPr>
              <a:t>Inflared</a:t>
            </a: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 (IR) divergence </a:t>
            </a:r>
            <a:endParaRPr lang="en-US" altLang="ja-JP" sz="2800" b="1" baseline="-25000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071670" y="3643314"/>
            <a:ext cx="67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Regularization is necessary </a:t>
            </a:r>
            <a:endParaRPr lang="en-US" altLang="ja-JP" sz="2800" b="1" baseline="-25000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5786" y="1071546"/>
            <a:ext cx="83582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>
                    <a:lumMod val="75000"/>
                  </a:srgbClr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1.  Introduction </a:t>
            </a:r>
            <a:endParaRPr kumimoji="1" lang="en-US" altLang="ja-JP" sz="3200" b="1" kern="1200" dirty="0">
              <a:solidFill>
                <a:srgbClr val="FFFFFF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85786" y="2786058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>
                <a:latin typeface="Times New Roman" pitchFamily="18" charset="0"/>
              </a:rPr>
              <a:t>3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IR divergence problem -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3200" b="1" kern="1200" dirty="0">
                <a:latin typeface="Times New Roman" pitchFamily="18" charset="0"/>
                <a:ea typeface="ＭＳ Ｐゴシック" pitchFamily="50" charset="-128"/>
                <a:cs typeface="+mn-cs"/>
              </a:rPr>
              <a:t>Single field 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-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285720" y="207167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Outline 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5786" y="1928802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2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Cosmological perturbation during inflation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5786" y="364331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4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IR divergence problem -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 Multi </a:t>
            </a:r>
            <a:r>
              <a:rPr kumimoji="1" lang="en-US" altLang="ja-JP" sz="3200" b="1" kern="1200" dirty="0">
                <a:latin typeface="Times New Roman" pitchFamily="18" charset="0"/>
                <a:ea typeface="ＭＳ Ｐゴシック" pitchFamily="50" charset="-128"/>
                <a:cs typeface="+mn-cs"/>
              </a:rPr>
              <a:t>field 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-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5786" y="4500570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5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UV divergence problem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5786" y="542926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6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Summary and Discussions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71736" y="2786058"/>
            <a:ext cx="4857784" cy="7498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4400" b="1" kern="1200" dirty="0" smtClean="0">
                <a:solidFill>
                  <a:srgbClr val="1B587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Liner analysis</a:t>
            </a:r>
            <a:endParaRPr kumimoji="1" lang="en-US" altLang="ja-JP" sz="4400" b="1" kern="1200" baseline="30000" dirty="0">
              <a:solidFill>
                <a:srgbClr val="1B587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714348" y="5000636"/>
            <a:ext cx="74295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87AB-1A96-404F-97A7-DFCFF853921F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</a:t>
            </a:r>
            <a:r>
              <a:rPr lang="en-US" altLang="ja-JP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Comoving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 curvature perturbation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85720" y="1000108"/>
            <a:ext cx="4357718" cy="476253"/>
            <a:chOff x="642910" y="2428868"/>
            <a:chExt cx="4357718" cy="476253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42910" y="2428868"/>
              <a:ext cx="41434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 smtClean="0"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◆ </a:t>
              </a:r>
              <a:r>
                <a:rPr lang="en-US" altLang="ja-JP" sz="2800" dirty="0" smtClean="0">
                  <a:latin typeface="Times New Roman" pitchFamily="18" charset="0"/>
                </a:rPr>
                <a:t>Gauge invariant quantity</a:t>
              </a:r>
              <a:endParaRPr lang="en-US" altLang="ja-JP" sz="2800" baseline="-25000" dirty="0">
                <a:latin typeface="Times New Roman" pitchFamily="18" charset="0"/>
              </a:endParaRPr>
            </a:p>
          </p:txBody>
        </p:sp>
        <p:graphicFrame>
          <p:nvGraphicFramePr>
            <p:cNvPr id="15" name="オブジェクト 14"/>
            <p:cNvGraphicFramePr>
              <a:graphicFrameLocks noChangeAspect="1"/>
            </p:cNvGraphicFramePr>
            <p:nvPr/>
          </p:nvGraphicFramePr>
          <p:xfrm>
            <a:off x="4643438" y="2428868"/>
            <a:ext cx="357190" cy="476253"/>
          </p:xfrm>
          <a:graphic>
            <a:graphicData uri="http://schemas.openxmlformats.org/presentationml/2006/ole">
              <p:oleObj spid="_x0000_s1318914" name="数式" r:id="rId3" imgW="152280" imgH="203040" progId="Equation.3">
                <p:embed/>
              </p:oleObj>
            </a:graphicData>
          </a:graphic>
        </p:graphicFrame>
      </p:grp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714348" y="3286124"/>
          <a:ext cx="3013445" cy="471492"/>
        </p:xfrm>
        <a:graphic>
          <a:graphicData uri="http://schemas.openxmlformats.org/presentationml/2006/ole">
            <p:oleObj spid="_x0000_s1318915" name="数式" r:id="rId4" imgW="1460160" imgH="228600" progId="Equation.3">
              <p:embed/>
            </p:oleObj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00100" y="1714488"/>
            <a:ext cx="2714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Spatial curvature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6500826" y="1643050"/>
          <a:ext cx="1725613" cy="536575"/>
        </p:xfrm>
        <a:graphic>
          <a:graphicData uri="http://schemas.openxmlformats.org/presentationml/2006/ole">
            <p:oleObj spid="_x0000_s1318916" name="数式" r:id="rId5" imgW="736560" imgH="228600" progId="Equation.3">
              <p:embed/>
            </p:oleObj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000100" y="2357430"/>
            <a:ext cx="3857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Fluctuation of  scalar field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1318917" name="Object 5"/>
          <p:cNvGraphicFramePr>
            <a:graphicFrameLocks noChangeAspect="1"/>
          </p:cNvGraphicFramePr>
          <p:nvPr/>
        </p:nvGraphicFramePr>
        <p:xfrm>
          <a:off x="7072330" y="2357430"/>
          <a:ext cx="476250" cy="476250"/>
        </p:xfrm>
        <a:graphic>
          <a:graphicData uri="http://schemas.openxmlformats.org/presentationml/2006/ole">
            <p:oleObj spid="_x0000_s1318917" name="数式" r:id="rId6" imgW="203040" imgH="203040" progId="Equation.3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1357290" y="4143380"/>
          <a:ext cx="2294406" cy="417513"/>
        </p:xfrm>
        <a:graphic>
          <a:graphicData uri="http://schemas.openxmlformats.org/presentationml/2006/ole">
            <p:oleObj spid="_x0000_s1318918" name="数式" r:id="rId7" imgW="1117440" imgH="203040" progId="Equation.3">
              <p:embed/>
            </p:oleObj>
          </a:graphicData>
        </a:graphic>
      </p:graphicFrame>
      <p:graphicFrame>
        <p:nvGraphicFramePr>
          <p:cNvPr id="1318919" name="Object 7"/>
          <p:cNvGraphicFramePr>
            <a:graphicFrameLocks noChangeAspect="1"/>
          </p:cNvGraphicFramePr>
          <p:nvPr/>
        </p:nvGraphicFramePr>
        <p:xfrm>
          <a:off x="4643438" y="4071942"/>
          <a:ext cx="2555875" cy="495300"/>
        </p:xfrm>
        <a:graphic>
          <a:graphicData uri="http://schemas.openxmlformats.org/presentationml/2006/ole">
            <p:oleObj spid="_x0000_s1318919" name="数式" r:id="rId8" imgW="1244520" imgH="241200" progId="Equation.3">
              <p:embed/>
            </p:oleObj>
          </a:graphicData>
        </a:graphic>
      </p:graphicFrame>
      <p:graphicFrame>
        <p:nvGraphicFramePr>
          <p:cNvPr id="1318920" name="Object 8"/>
          <p:cNvGraphicFramePr>
            <a:graphicFrameLocks noChangeAspect="1"/>
          </p:cNvGraphicFramePr>
          <p:nvPr/>
        </p:nvGraphicFramePr>
        <p:xfrm>
          <a:off x="5500694" y="5143512"/>
          <a:ext cx="1798637" cy="860425"/>
        </p:xfrm>
        <a:graphic>
          <a:graphicData uri="http://schemas.openxmlformats.org/presentationml/2006/ole">
            <p:oleObj spid="_x0000_s1318920" name="数式" r:id="rId9" imgW="876240" imgH="419040" progId="Equation.3">
              <p:embed/>
            </p:oleObj>
          </a:graphicData>
        </a:graphic>
      </p:graphicFrame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28662" y="5286388"/>
            <a:ext cx="3857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“Gauge invariant variable”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87AB-1A96-404F-97A7-DFCFF853921F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Gauge invariant perturbation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44" y="1000108"/>
            <a:ext cx="4429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Gauge invariant perturbation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57786" y="1000108"/>
            <a:ext cx="37862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Completely Gauge fixing </a:t>
            </a:r>
            <a:r>
              <a:rPr lang="ja-JP" altLang="en-US" sz="2800" dirty="0" smtClean="0">
                <a:latin typeface="Times New Roman" pitchFamily="18" charset="0"/>
              </a:rPr>
              <a:t>　　　　　　</a:t>
            </a:r>
            <a:r>
              <a:rPr lang="en-US" altLang="ja-JP" sz="2800" dirty="0" smtClean="0">
                <a:latin typeface="Times New Roman" pitchFamily="18" charset="0"/>
              </a:rPr>
              <a:t>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357686" y="1214422"/>
            <a:ext cx="857256" cy="1588"/>
          </a:xfrm>
          <a:prstGeom prst="straightConnector1">
            <a:avLst/>
          </a:prstGeom>
          <a:ln w="50800">
            <a:solidFill>
              <a:srgbClr val="00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00496" y="1428736"/>
            <a:ext cx="1857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Equivalent</a:t>
            </a:r>
            <a:endParaRPr lang="en-US" altLang="ja-JP" sz="2800" b="1" baseline="-25000" dirty="0">
              <a:solidFill>
                <a:srgbClr val="0099CC"/>
              </a:solidFill>
              <a:latin typeface="Times New Roman" pitchFamily="18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214282" y="2928934"/>
            <a:ext cx="8715436" cy="3604852"/>
            <a:chOff x="214282" y="2357430"/>
            <a:chExt cx="8715436" cy="3604852"/>
          </a:xfrm>
        </p:grpSpPr>
        <p:graphicFrame>
          <p:nvGraphicFramePr>
            <p:cNvPr id="1318920" name="Object 8"/>
            <p:cNvGraphicFramePr>
              <a:graphicFrameLocks noChangeAspect="1"/>
            </p:cNvGraphicFramePr>
            <p:nvPr/>
          </p:nvGraphicFramePr>
          <p:xfrm>
            <a:off x="3714744" y="2357430"/>
            <a:ext cx="2071702" cy="991053"/>
          </p:xfrm>
          <a:graphic>
            <a:graphicData uri="http://schemas.openxmlformats.org/presentationml/2006/ole">
              <p:oleObj spid="_x0000_s1342472" name="数式" r:id="rId3" imgW="876240" imgH="419040" progId="Equation.3">
                <p:embed/>
              </p:oleObj>
            </a:graphicData>
          </a:graphic>
        </p:graphicFrame>
        <p:grpSp>
          <p:nvGrpSpPr>
            <p:cNvPr id="40" name="グループ化 39"/>
            <p:cNvGrpSpPr/>
            <p:nvPr/>
          </p:nvGrpSpPr>
          <p:grpSpPr>
            <a:xfrm>
              <a:off x="5643570" y="3071810"/>
              <a:ext cx="3286148" cy="1642255"/>
              <a:chOff x="2071670" y="5215745"/>
              <a:chExt cx="3286148" cy="1642255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2071670" y="5215745"/>
                <a:ext cx="3286148" cy="1642255"/>
                <a:chOff x="214282" y="3144147"/>
                <a:chExt cx="3286148" cy="1856489"/>
              </a:xfrm>
            </p:grpSpPr>
            <p:sp>
              <p:nvSpPr>
                <p:cNvPr id="36" name="円/楕円 35"/>
                <p:cNvSpPr/>
                <p:nvPr/>
              </p:nvSpPr>
              <p:spPr>
                <a:xfrm>
                  <a:off x="214282" y="3429000"/>
                  <a:ext cx="3286148" cy="1571636"/>
                </a:xfrm>
                <a:prstGeom prst="ellipse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5" name="直線矢印コネクタ 34"/>
                <p:cNvCxnSpPr/>
                <p:nvPr/>
              </p:nvCxnSpPr>
              <p:spPr>
                <a:xfrm rot="10800000">
                  <a:off x="285720" y="3144147"/>
                  <a:ext cx="642942" cy="403784"/>
                </a:xfrm>
                <a:prstGeom prst="straightConnector1">
                  <a:avLst/>
                </a:prstGeom>
                <a:ln w="57150">
                  <a:solidFill>
                    <a:srgbClr val="FFFF66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グループ化 28"/>
              <p:cNvGrpSpPr/>
              <p:nvPr/>
            </p:nvGrpSpPr>
            <p:grpSpPr>
              <a:xfrm>
                <a:off x="2571736" y="5786454"/>
                <a:ext cx="2471748" cy="481012"/>
                <a:chOff x="5715008" y="3643314"/>
                <a:chExt cx="2471748" cy="481012"/>
              </a:xfrm>
            </p:grpSpPr>
            <p:sp>
              <p:nvSpPr>
                <p:cNvPr id="2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15008" y="3643314"/>
                  <a:ext cx="171451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2800" dirty="0" smtClean="0">
                      <a:latin typeface="Times New Roman" pitchFamily="18" charset="0"/>
                    </a:rPr>
                    <a:t>Flat gauge </a:t>
                  </a:r>
                  <a:endParaRPr lang="en-US" altLang="ja-JP" sz="2800" baseline="-25000" dirty="0"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1342473" name="Object 9"/>
                <p:cNvGraphicFramePr>
                  <a:graphicFrameLocks noChangeAspect="1"/>
                </p:cNvGraphicFramePr>
                <p:nvPr/>
              </p:nvGraphicFramePr>
              <p:xfrm>
                <a:off x="7286644" y="3643314"/>
                <a:ext cx="900112" cy="481012"/>
              </p:xfrm>
              <a:graphic>
                <a:graphicData uri="http://schemas.openxmlformats.org/presentationml/2006/ole">
                  <p:oleObj spid="_x0000_s1342473" name="数式" r:id="rId4" imgW="380880" imgH="20304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1342474" name="Object 10"/>
              <p:cNvGraphicFramePr>
                <a:graphicFrameLocks noChangeAspect="1"/>
              </p:cNvGraphicFramePr>
              <p:nvPr/>
            </p:nvGraphicFramePr>
            <p:xfrm>
              <a:off x="3428992" y="6376988"/>
              <a:ext cx="479425" cy="481012"/>
            </p:xfrm>
            <a:graphic>
              <a:graphicData uri="http://schemas.openxmlformats.org/presentationml/2006/ole">
                <p:oleObj spid="_x0000_s1342474" name="数式" r:id="rId5" imgW="203040" imgH="203040" progId="Equation.3">
                  <p:embed/>
                </p:oleObj>
              </a:graphicData>
            </a:graphic>
          </p:graphicFrame>
        </p:grpSp>
        <p:grpSp>
          <p:nvGrpSpPr>
            <p:cNvPr id="32" name="グループ化 31"/>
            <p:cNvGrpSpPr/>
            <p:nvPr/>
          </p:nvGrpSpPr>
          <p:grpSpPr>
            <a:xfrm>
              <a:off x="214282" y="3143248"/>
              <a:ext cx="3500462" cy="1857388"/>
              <a:chOff x="214282" y="3143248"/>
              <a:chExt cx="3500462" cy="1857388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214282" y="3429000"/>
                <a:ext cx="3357586" cy="1571636"/>
                <a:chOff x="285720" y="3500438"/>
                <a:chExt cx="3357586" cy="1571636"/>
              </a:xfrm>
            </p:grpSpPr>
            <p:sp>
              <p:nvSpPr>
                <p:cNvPr id="26" name="円/楕円 25"/>
                <p:cNvSpPr/>
                <p:nvPr/>
              </p:nvSpPr>
              <p:spPr>
                <a:xfrm>
                  <a:off x="285720" y="3500438"/>
                  <a:ext cx="3286148" cy="15716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42910" y="3857628"/>
                  <a:ext cx="3000396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2800" dirty="0" smtClean="0">
                      <a:latin typeface="Times New Roman" pitchFamily="18" charset="0"/>
                    </a:rPr>
                    <a:t>Gauge invariant</a:t>
                  </a:r>
                </a:p>
              </p:txBody>
            </p:sp>
          </p:grpSp>
          <p:cxnSp>
            <p:nvCxnSpPr>
              <p:cNvPr id="31" name="直線矢印コネクタ 30"/>
              <p:cNvCxnSpPr/>
              <p:nvPr/>
            </p:nvCxnSpPr>
            <p:spPr>
              <a:xfrm rot="5400000" flipH="1" flipV="1">
                <a:off x="3143240" y="3214686"/>
                <a:ext cx="642942" cy="500066"/>
              </a:xfrm>
              <a:prstGeom prst="straightConnector1">
                <a:avLst/>
              </a:prstGeom>
              <a:ln w="57150">
                <a:solidFill>
                  <a:schemeClr val="accent1">
                    <a:lumMod val="9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グループ化 52"/>
            <p:cNvGrpSpPr/>
            <p:nvPr/>
          </p:nvGrpSpPr>
          <p:grpSpPr>
            <a:xfrm>
              <a:off x="2571736" y="3143249"/>
              <a:ext cx="4000528" cy="2819033"/>
              <a:chOff x="4929190" y="3715548"/>
              <a:chExt cx="4000528" cy="2819033"/>
            </a:xfrm>
          </p:grpSpPr>
          <p:grpSp>
            <p:nvGrpSpPr>
              <p:cNvPr id="46" name="グループ化 32"/>
              <p:cNvGrpSpPr/>
              <p:nvPr/>
            </p:nvGrpSpPr>
            <p:grpSpPr>
              <a:xfrm>
                <a:off x="4929190" y="3715548"/>
                <a:ext cx="4000528" cy="2819033"/>
                <a:chOff x="214282" y="1448247"/>
                <a:chExt cx="3407857" cy="3186778"/>
              </a:xfrm>
              <a:solidFill>
                <a:srgbClr val="FF99CC"/>
              </a:solidFill>
            </p:grpSpPr>
            <p:sp>
              <p:nvSpPr>
                <p:cNvPr id="51" name="円/楕円 50"/>
                <p:cNvSpPr/>
                <p:nvPr/>
              </p:nvSpPr>
              <p:spPr>
                <a:xfrm>
                  <a:off x="214282" y="3063390"/>
                  <a:ext cx="3407857" cy="15716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2" name="直線矢印コネクタ 51"/>
                <p:cNvCxnSpPr/>
                <p:nvPr/>
              </p:nvCxnSpPr>
              <p:spPr>
                <a:xfrm rot="5400000" flipH="1" flipV="1">
                  <a:off x="956614" y="2261675"/>
                  <a:ext cx="1653317" cy="26461"/>
                </a:xfrm>
                <a:prstGeom prst="straightConnector1">
                  <a:avLst/>
                </a:prstGeom>
                <a:grpFill/>
                <a:ln w="57150">
                  <a:solidFill>
                    <a:srgbClr val="FF99CC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5143504" y="5430059"/>
                <a:ext cx="27146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dirty="0" err="1" smtClean="0">
                    <a:latin typeface="Times New Roman" pitchFamily="18" charset="0"/>
                  </a:rPr>
                  <a:t>Comoving</a:t>
                </a:r>
                <a:r>
                  <a:rPr lang="en-US" altLang="ja-JP" sz="2800" dirty="0" smtClean="0">
                    <a:latin typeface="Times New Roman" pitchFamily="18" charset="0"/>
                  </a:rPr>
                  <a:t> gauge </a:t>
                </a:r>
                <a:endParaRPr lang="en-US" altLang="ja-JP" sz="2800" baseline="-25000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43" name="Object 9"/>
              <p:cNvGraphicFramePr>
                <a:graphicFrameLocks noChangeAspect="1"/>
              </p:cNvGraphicFramePr>
              <p:nvPr/>
            </p:nvGraphicFramePr>
            <p:xfrm>
              <a:off x="6715140" y="6001563"/>
              <a:ext cx="360363" cy="390525"/>
            </p:xfrm>
            <a:graphic>
              <a:graphicData uri="http://schemas.openxmlformats.org/presentationml/2006/ole">
                <p:oleObj spid="_x0000_s1342475" name="数式" r:id="rId6" imgW="152280" imgH="164880" progId="Equation.3">
                  <p:embed/>
                </p:oleObj>
              </a:graphicData>
            </a:graphic>
          </p:graphicFrame>
          <p:graphicFrame>
            <p:nvGraphicFramePr>
              <p:cNvPr id="44" name="Object 10"/>
              <p:cNvGraphicFramePr>
                <a:graphicFrameLocks noChangeAspect="1"/>
              </p:cNvGraphicFramePr>
              <p:nvPr/>
            </p:nvGraphicFramePr>
            <p:xfrm>
              <a:off x="7643834" y="5430059"/>
              <a:ext cx="1017588" cy="481012"/>
            </p:xfrm>
            <a:graphic>
              <a:graphicData uri="http://schemas.openxmlformats.org/presentationml/2006/ole">
                <p:oleObj spid="_x0000_s1342476" name="数式" r:id="rId7" imgW="431640" imgH="203040" progId="Equation.3">
                  <p:embed/>
                </p:oleObj>
              </a:graphicData>
            </a:graphic>
          </p:graphicFrame>
        </p:grpSp>
      </p:grpSp>
      <p:graphicFrame>
        <p:nvGraphicFramePr>
          <p:cNvPr id="1342477" name="Object 13"/>
          <p:cNvGraphicFramePr>
            <a:graphicFrameLocks noChangeAspect="1"/>
          </p:cNvGraphicFramePr>
          <p:nvPr/>
        </p:nvGraphicFramePr>
        <p:xfrm>
          <a:off x="1571604" y="5000636"/>
          <a:ext cx="358775" cy="481013"/>
        </p:xfrm>
        <a:graphic>
          <a:graphicData uri="http://schemas.openxmlformats.org/presentationml/2006/ole">
            <p:oleObj spid="_x0000_s1342477" name="数式" r:id="rId8" imgW="152280" imgH="203040" progId="Equation.3">
              <p:embed/>
            </p:oleObj>
          </a:graphicData>
        </a:graphic>
      </p:graphicFrame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2500298" y="2214554"/>
            <a:ext cx="43577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“Completely gauge fixing”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59" name="Object 10"/>
          <p:cNvGraphicFramePr>
            <a:graphicFrameLocks noChangeAspect="1"/>
          </p:cNvGraphicFramePr>
          <p:nvPr/>
        </p:nvGraphicFramePr>
        <p:xfrm>
          <a:off x="214282" y="2214554"/>
          <a:ext cx="2124075" cy="481013"/>
        </p:xfrm>
        <a:graphic>
          <a:graphicData uri="http://schemas.openxmlformats.org/presentationml/2006/ole">
            <p:oleObj spid="_x0000_s1342480" name="数式" r:id="rId9" imgW="901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857760"/>
            <a:ext cx="4143404" cy="8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87AB-1A96-404F-97A7-DFCFF853921F}" type="slidenum">
              <a:rPr lang="en-US" altLang="ja-JP" smtClean="0"/>
              <a:pPr/>
              <a:t>16</a:t>
            </a:fld>
            <a:endParaRPr lang="en-US" altLang="ja-JP"/>
          </a:p>
        </p:txBody>
      </p:sp>
      <p:pic>
        <p:nvPicPr>
          <p:cNvPr id="134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5786478" cy="77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Liner perturbation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7158" y="1000108"/>
            <a:ext cx="4429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◆ </a:t>
            </a:r>
            <a:r>
              <a:rPr lang="en-US" altLang="ja-JP" sz="2800" dirty="0" smtClean="0">
                <a:latin typeface="Times New Roman" pitchFamily="18" charset="0"/>
              </a:rPr>
              <a:t>Single field inflation model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pic>
        <p:nvPicPr>
          <p:cNvPr id="13434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143248"/>
            <a:ext cx="4786346" cy="5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42976" y="2500306"/>
            <a:ext cx="2571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Times New Roman" pitchFamily="18" charset="0"/>
              </a:rPr>
              <a:t>Comoving</a:t>
            </a:r>
            <a:r>
              <a:rPr lang="en-US" altLang="ja-JP" sz="2800" dirty="0" smtClean="0">
                <a:latin typeface="Times New Roman" pitchFamily="18" charset="0"/>
              </a:rPr>
              <a:t> gauge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929058" y="2571744"/>
          <a:ext cx="866460" cy="409574"/>
        </p:xfrm>
        <a:graphic>
          <a:graphicData uri="http://schemas.openxmlformats.org/presentationml/2006/ole">
            <p:oleObj spid="_x0000_s1343492" name="数式" r:id="rId6" imgW="431640" imgH="203040" progId="Equation.3">
              <p:embed/>
            </p:oleObj>
          </a:graphicData>
        </a:graphic>
      </p:graphicFrame>
      <p:pic>
        <p:nvPicPr>
          <p:cNvPr id="13434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214818"/>
            <a:ext cx="4214841" cy="6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00760" y="3714752"/>
            <a:ext cx="7858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2060"/>
                </a:solidFill>
                <a:latin typeface="Times New Roman" pitchFamily="18" charset="0"/>
              </a:rPr>
              <a:t>GW</a:t>
            </a:r>
            <a:endParaRPr lang="en-US" altLang="ja-JP" sz="2800" b="1" baseline="-25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357290" y="5929330"/>
            <a:ext cx="7358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Non-decaying mode</a:t>
            </a:r>
            <a:r>
              <a:rPr lang="ja-JP" altLang="en-US" sz="2800" dirty="0" smtClean="0">
                <a:latin typeface="Times New Roman" pitchFamily="18" charset="0"/>
              </a:rPr>
              <a:t>　　</a:t>
            </a:r>
            <a:r>
              <a:rPr lang="en-US" altLang="ja-JP" sz="2800" dirty="0" smtClean="0">
                <a:latin typeface="Times New Roman" pitchFamily="18" charset="0"/>
              </a:rPr>
              <a:t>                      as k/</a:t>
            </a:r>
            <a:r>
              <a:rPr lang="en-US" altLang="ja-JP" sz="2800" dirty="0" err="1" smtClean="0">
                <a:latin typeface="Times New Roman" pitchFamily="18" charset="0"/>
              </a:rPr>
              <a:t>aH</a:t>
            </a: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ja-JP" altLang="en-US" sz="2800" dirty="0" smtClean="0">
                <a:latin typeface="Times New Roman" pitchFamily="18" charset="0"/>
              </a:rPr>
              <a:t>→ </a:t>
            </a:r>
            <a:r>
              <a:rPr lang="en-US" altLang="ja-JP" sz="2800" dirty="0" smtClean="0">
                <a:latin typeface="Times New Roman" pitchFamily="18" charset="0"/>
              </a:rPr>
              <a:t>0 </a:t>
            </a:r>
            <a:r>
              <a:rPr lang="ja-JP" altLang="en-US" sz="2800" dirty="0" smtClean="0">
                <a:latin typeface="Times New Roman" pitchFamily="18" charset="0"/>
              </a:rPr>
              <a:t>　　　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4500562" y="5929330"/>
          <a:ext cx="2027238" cy="395287"/>
        </p:xfrm>
        <a:graphic>
          <a:graphicData uri="http://schemas.openxmlformats.org/presentationml/2006/ole">
            <p:oleObj spid="_x0000_s1343495" name="数式" r:id="rId8" imgW="1041120" imgH="203040" progId="Equation.3">
              <p:embed/>
            </p:oleObj>
          </a:graphicData>
        </a:graphic>
      </p:graphicFrame>
      <p:pic>
        <p:nvPicPr>
          <p:cNvPr id="134349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286256"/>
            <a:ext cx="1586700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円/楕円 18"/>
          <p:cNvSpPr/>
          <p:nvPr/>
        </p:nvSpPr>
        <p:spPr>
          <a:xfrm>
            <a:off x="4643438" y="4000504"/>
            <a:ext cx="1214446" cy="178595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60DE-BFD4-4A6A-84FE-62872CEEF0D8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Adiabatic vacuum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pic>
        <p:nvPicPr>
          <p:cNvPr id="134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4857784" cy="7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2910" y="2000240"/>
            <a:ext cx="82868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Positive frequency mode </a:t>
            </a:r>
            <a:r>
              <a:rPr lang="en-US" altLang="ja-JP" sz="2800" dirty="0" err="1" smtClean="0">
                <a:latin typeface="Times New Roman" pitchFamily="18" charset="0"/>
              </a:rPr>
              <a:t>f.n</a:t>
            </a:r>
            <a:r>
              <a:rPr lang="en-US" altLang="ja-JP" sz="2800" dirty="0" smtClean="0">
                <a:latin typeface="Times New Roman" pitchFamily="18" charset="0"/>
              </a:rPr>
              <a:t>. </a:t>
            </a:r>
            <a:r>
              <a:rPr lang="ja-JP" altLang="en-US" sz="2800" dirty="0" smtClean="0">
                <a:latin typeface="Times New Roman" pitchFamily="18" charset="0"/>
              </a:rPr>
              <a:t>→ </a:t>
            </a:r>
            <a:r>
              <a:rPr lang="en-US" altLang="ja-JP" sz="2800" dirty="0" smtClean="0">
                <a:latin typeface="Times New Roman" pitchFamily="18" charset="0"/>
              </a:rPr>
              <a:t>Vacuum ( </a:t>
            </a:r>
            <a:r>
              <a:rPr lang="en-US" altLang="ja-JP" sz="2800" dirty="0" err="1" smtClean="0">
                <a:latin typeface="Times New Roman" pitchFamily="18" charset="0"/>
              </a:rPr>
              <a:t>Fock</a:t>
            </a:r>
            <a:r>
              <a:rPr lang="en-US" altLang="ja-JP" sz="2800" dirty="0" smtClean="0">
                <a:latin typeface="Times New Roman" pitchFamily="18" charset="0"/>
              </a:rPr>
              <a:t> space )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8596" y="2928934"/>
            <a:ext cx="4429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◆</a:t>
            </a:r>
            <a:r>
              <a:rPr lang="en-US" altLang="ja-JP" sz="2800" dirty="0" smtClean="0">
                <a:latin typeface="Times New Roman" pitchFamily="18" charset="0"/>
              </a:rPr>
              <a:t> Initial condition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pic>
        <p:nvPicPr>
          <p:cNvPr id="134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43446"/>
            <a:ext cx="3143272" cy="79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0034" y="3429000"/>
            <a:ext cx="40005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In the distant past |η| </a:t>
            </a:r>
            <a:r>
              <a:rPr lang="ja-JP" altLang="en-US" sz="2800" dirty="0" smtClean="0">
                <a:latin typeface="Times New Roman" pitchFamily="18" charset="0"/>
              </a:rPr>
              <a:t>→ ∞</a:t>
            </a:r>
            <a:r>
              <a:rPr lang="en-US" altLang="ja-JP" sz="2800" dirty="0" smtClean="0">
                <a:latin typeface="Times New Roman" pitchFamily="18" charset="0"/>
              </a:rPr>
              <a:t>,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000628" y="5000636"/>
            <a:ext cx="3000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66FF"/>
                </a:solidFill>
                <a:latin typeface="Times New Roman" pitchFamily="18" charset="0"/>
              </a:rPr>
              <a:t>Adiabatic solution </a:t>
            </a:r>
            <a:endParaRPr lang="en-US" altLang="ja-JP" sz="2800" b="1" baseline="-250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285852" y="4000504"/>
            <a:ext cx="75724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7030A0"/>
                </a:solidFill>
                <a:latin typeface="ＭＳ Ｐ明朝"/>
                <a:ea typeface="ＭＳ Ｐ明朝"/>
              </a:rPr>
              <a:t>⇔ </a:t>
            </a:r>
            <a:r>
              <a:rPr lang="en-US" altLang="ja-JP" sz="2800" b="1" dirty="0" smtClean="0">
                <a:solidFill>
                  <a:srgbClr val="7030A0"/>
                </a:solidFill>
                <a:latin typeface="Times New Roman" pitchFamily="18" charset="0"/>
              </a:rPr>
              <a:t>k&gt;&gt;1  Much smaller than curvature scale </a:t>
            </a:r>
            <a:endParaRPr lang="en-US" altLang="ja-JP" sz="2800" b="1" baseline="-250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86116" y="5715016"/>
            <a:ext cx="4857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7030A0"/>
                </a:solidFill>
                <a:latin typeface="Times New Roman" pitchFamily="18" charset="0"/>
              </a:rPr>
              <a:t>~ Free field at flat space-time </a:t>
            </a:r>
            <a:endParaRPr lang="en-US" altLang="ja-JP" sz="2800" b="1" baseline="-25000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60DE-BFD4-4A6A-84FE-62872CEEF0D8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Scalar perturbation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1785918" y="4357694"/>
          <a:ext cx="1071570" cy="707641"/>
        </p:xfrm>
        <a:graphic>
          <a:graphicData uri="http://schemas.openxmlformats.org/presentationml/2006/ole">
            <p:oleObj spid="_x0000_s1345542" name="数式" r:id="rId3" imgW="672840" imgH="444240" progId="Equation.3">
              <p:embed/>
            </p:oleObj>
          </a:graphicData>
        </a:graphic>
      </p:graphicFrame>
      <p:grpSp>
        <p:nvGrpSpPr>
          <p:cNvPr id="26" name="グループ化 25"/>
          <p:cNvGrpSpPr/>
          <p:nvPr/>
        </p:nvGrpSpPr>
        <p:grpSpPr>
          <a:xfrm>
            <a:off x="1214414" y="1142984"/>
            <a:ext cx="6599277" cy="2714625"/>
            <a:chOff x="714348" y="1714488"/>
            <a:chExt cx="6599277" cy="2714625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1285852" y="4000504"/>
              <a:ext cx="4929205" cy="25384"/>
            </a:xfrm>
            <a:prstGeom prst="line">
              <a:avLst/>
            </a:prstGeom>
            <a:ln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5" name="グループ化 24"/>
            <p:cNvGrpSpPr/>
            <p:nvPr/>
          </p:nvGrpSpPr>
          <p:grpSpPr>
            <a:xfrm>
              <a:off x="714348" y="1714488"/>
              <a:ext cx="6599277" cy="2714625"/>
              <a:chOff x="714348" y="1714488"/>
              <a:chExt cx="6599277" cy="2714625"/>
            </a:xfrm>
          </p:grpSpPr>
          <p:cxnSp>
            <p:nvCxnSpPr>
              <p:cNvPr id="6" name="直線コネクタ 5"/>
              <p:cNvCxnSpPr/>
              <p:nvPr/>
            </p:nvCxnSpPr>
            <p:spPr>
              <a:xfrm rot="16200000" flipV="1">
                <a:off x="540535" y="3102747"/>
                <a:ext cx="2643187" cy="9545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24" name="グループ化 23"/>
              <p:cNvGrpSpPr/>
              <p:nvPr/>
            </p:nvGrpSpPr>
            <p:grpSpPr>
              <a:xfrm>
                <a:off x="714348" y="1714488"/>
                <a:ext cx="6599277" cy="2643206"/>
                <a:chOff x="714348" y="1714488"/>
                <a:chExt cx="6599277" cy="2643206"/>
              </a:xfrm>
            </p:grpSpPr>
            <p:sp>
              <p:nvSpPr>
                <p:cNvPr id="7" name="フリーフォーム 6"/>
                <p:cNvSpPr/>
                <p:nvPr/>
              </p:nvSpPr>
              <p:spPr>
                <a:xfrm>
                  <a:off x="1142976" y="1857364"/>
                  <a:ext cx="4527574" cy="1827212"/>
                </a:xfrm>
                <a:custGeom>
                  <a:avLst/>
                  <a:gdLst>
                    <a:gd name="connsiteX0" fmla="*/ 0 w 3359650"/>
                    <a:gd name="connsiteY0" fmla="*/ 1561672 h 1791128"/>
                    <a:gd name="connsiteX1" fmla="*/ 2311686 w 3359650"/>
                    <a:gd name="connsiteY1" fmla="*/ 1530849 h 1791128"/>
                    <a:gd name="connsiteX2" fmla="*/ 3359650 w 3359650"/>
                    <a:gd name="connsiteY2" fmla="*/ 0 h 1791128"/>
                    <a:gd name="connsiteX3" fmla="*/ 3359650 w 3359650"/>
                    <a:gd name="connsiteY3" fmla="*/ 0 h 1791128"/>
                    <a:gd name="connsiteX0" fmla="*/ 0 w 3359650"/>
                    <a:gd name="connsiteY0" fmla="*/ 156167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59650" h="1826843">
                      <a:moveTo>
                        <a:pt x="0" y="1775962"/>
                      </a:moveTo>
                      <a:cubicBezTo>
                        <a:pt x="5137" y="1775962"/>
                        <a:pt x="439368" y="1783407"/>
                        <a:pt x="816609" y="1775962"/>
                      </a:cubicBezTo>
                      <a:cubicBezTo>
                        <a:pt x="1492624" y="1742319"/>
                        <a:pt x="1887846" y="1826843"/>
                        <a:pt x="2311686" y="1530849"/>
                      </a:cubicBezTo>
                      <a:cubicBezTo>
                        <a:pt x="2735526" y="1234855"/>
                        <a:pt x="3359650" y="0"/>
                        <a:pt x="3359650" y="0"/>
                      </a:cubicBezTo>
                      <a:lnTo>
                        <a:pt x="3359650" y="0"/>
                      </a:lnTo>
                    </a:path>
                  </a:pathLst>
                </a:custGeom>
                <a:noFill/>
                <a:ln w="34925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8" name="直線コネクタ 7"/>
                <p:cNvCxnSpPr/>
                <p:nvPr/>
              </p:nvCxnSpPr>
              <p:spPr>
                <a:xfrm flipV="1">
                  <a:off x="1571604" y="1892289"/>
                  <a:ext cx="4429146" cy="2465405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" name="Object 10"/>
                <p:cNvGraphicFramePr>
                  <a:graphicFrameLocks noChangeAspect="1"/>
                </p:cNvGraphicFramePr>
                <p:nvPr/>
              </p:nvGraphicFramePr>
              <p:xfrm>
                <a:off x="714348" y="1857364"/>
                <a:ext cx="989012" cy="423863"/>
              </p:xfrm>
              <a:graphic>
                <a:graphicData uri="http://schemas.openxmlformats.org/presentationml/2006/ole">
                  <p:oleObj spid="_x0000_s1345539" name="数式" r:id="rId4" imgW="38088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11" name="Object 11"/>
                <p:cNvGraphicFramePr>
                  <a:graphicFrameLocks noChangeAspect="1"/>
                </p:cNvGraphicFramePr>
                <p:nvPr/>
              </p:nvGraphicFramePr>
              <p:xfrm>
                <a:off x="6357950" y="3786190"/>
                <a:ext cx="955675" cy="423863"/>
              </p:xfrm>
              <a:graphic>
                <a:graphicData uri="http://schemas.openxmlformats.org/presentationml/2006/ole">
                  <p:oleObj spid="_x0000_s1345540" name="数式" r:id="rId5" imgW="36828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12" name="Object 12"/>
                <p:cNvGraphicFramePr>
                  <a:graphicFrameLocks noChangeAspect="1"/>
                </p:cNvGraphicFramePr>
                <p:nvPr/>
              </p:nvGraphicFramePr>
              <p:xfrm>
                <a:off x="6072198" y="1714488"/>
                <a:ext cx="785818" cy="568325"/>
              </p:xfrm>
              <a:graphic>
                <a:graphicData uri="http://schemas.openxmlformats.org/presentationml/2006/ole">
                  <p:oleObj spid="_x0000_s1345541" name="数式" r:id="rId6" imgW="35532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1345543" name="Object 7"/>
                <p:cNvGraphicFramePr>
                  <a:graphicFrameLocks noChangeAspect="1"/>
                </p:cNvGraphicFramePr>
                <p:nvPr/>
              </p:nvGraphicFramePr>
              <p:xfrm>
                <a:off x="4929190" y="2714620"/>
                <a:ext cx="590550" cy="568325"/>
              </p:xfrm>
              <a:graphic>
                <a:graphicData uri="http://schemas.openxmlformats.org/presentationml/2006/ole">
                  <p:oleObj spid="_x0000_s1345543" name="数式" r:id="rId7" imgW="266400" imgH="24120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27" name="左中かっこ 26"/>
          <p:cNvSpPr/>
          <p:nvPr/>
        </p:nvSpPr>
        <p:spPr>
          <a:xfrm rot="16200000">
            <a:off x="2035951" y="3178967"/>
            <a:ext cx="428628" cy="1643074"/>
          </a:xfrm>
          <a:prstGeom prst="leftBrace">
            <a:avLst/>
          </a:prstGeom>
          <a:ln w="38100">
            <a:solidFill>
              <a:srgbClr val="0099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28" name="左中かっこ 27"/>
          <p:cNvSpPr/>
          <p:nvPr/>
        </p:nvSpPr>
        <p:spPr>
          <a:xfrm rot="16200000">
            <a:off x="4536281" y="3250405"/>
            <a:ext cx="428628" cy="1643074"/>
          </a:xfrm>
          <a:prstGeom prst="leftBrace">
            <a:avLst/>
          </a:prstGeom>
          <a:ln w="38100">
            <a:solidFill>
              <a:srgbClr val="0099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66FF"/>
              </a:solidFill>
            </a:endParaRPr>
          </a:p>
        </p:txBody>
      </p:sp>
      <p:graphicFrame>
        <p:nvGraphicFramePr>
          <p:cNvPr id="1345544" name="Object 8"/>
          <p:cNvGraphicFramePr>
            <a:graphicFrameLocks noChangeAspect="1"/>
          </p:cNvGraphicFramePr>
          <p:nvPr/>
        </p:nvGraphicFramePr>
        <p:xfrm>
          <a:off x="4273550" y="4286250"/>
          <a:ext cx="1173163" cy="688975"/>
        </p:xfrm>
        <a:graphic>
          <a:graphicData uri="http://schemas.openxmlformats.org/presentationml/2006/ole">
            <p:oleObj spid="_x0000_s1345544" name="数式" r:id="rId8" imgW="583920" imgH="342720" progId="Equation.3">
              <p:embed/>
            </p:oleObj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3571868" y="5143512"/>
          <a:ext cx="3528661" cy="802929"/>
        </p:xfrm>
        <a:graphic>
          <a:graphicData uri="http://schemas.openxmlformats.org/presentationml/2006/ole">
            <p:oleObj spid="_x0000_s1345545" name="数式" r:id="rId9" imgW="2120760" imgH="482400" progId="Equation.3">
              <p:embed/>
            </p:oleObj>
          </a:graphicData>
        </a:graphic>
      </p:graphicFrame>
      <p:cxnSp>
        <p:nvCxnSpPr>
          <p:cNvPr id="34" name="直線コネクタ 33"/>
          <p:cNvCxnSpPr/>
          <p:nvPr/>
        </p:nvCxnSpPr>
        <p:spPr>
          <a:xfrm rot="5400000">
            <a:off x="3286910" y="3428206"/>
            <a:ext cx="285752" cy="1588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214942" y="6000768"/>
            <a:ext cx="37147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Almost scale invariant </a:t>
            </a:r>
            <a:endParaRPr lang="en-US" altLang="ja-JP" sz="2800" b="1" baseline="-25000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graphicFrame>
        <p:nvGraphicFramePr>
          <p:cNvPr id="1345546" name="Object 10"/>
          <p:cNvGraphicFramePr>
            <a:graphicFrameLocks noChangeAspect="1"/>
          </p:cNvGraphicFramePr>
          <p:nvPr/>
        </p:nvGraphicFramePr>
        <p:xfrm>
          <a:off x="7715272" y="5214950"/>
          <a:ext cx="966786" cy="664587"/>
        </p:xfrm>
        <a:graphic>
          <a:graphicData uri="http://schemas.openxmlformats.org/presentationml/2006/ole">
            <p:oleObj spid="_x0000_s1345546" name="数式" r:id="rId10" imgW="609480" imgH="419040" progId="Equation.3">
              <p:embed/>
            </p:oleObj>
          </a:graphicData>
        </a:graphic>
      </p:graphicFrame>
      <p:sp>
        <p:nvSpPr>
          <p:cNvPr id="29" name="正方形/長方形 22"/>
          <p:cNvSpPr>
            <a:spLocks noChangeArrowheads="1"/>
          </p:cNvSpPr>
          <p:nvPr/>
        </p:nvSpPr>
        <p:spPr bwMode="auto">
          <a:xfrm rot="20012975">
            <a:off x="3434227" y="1391168"/>
            <a:ext cx="1864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i="1" dirty="0">
                <a:latin typeface="Symbol" pitchFamily="18" charset="2"/>
                <a:ea typeface="ＭＳ Ｐ明朝" pitchFamily="18" charset="-128"/>
              </a:rPr>
              <a:t>z </a:t>
            </a:r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~</a:t>
            </a:r>
            <a:r>
              <a:rPr lang="en-US" altLang="ja-JP" sz="2400" i="1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constant</a:t>
            </a:r>
            <a:endParaRPr lang="ja-JP" altLang="en-US" sz="2400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31" name="右中かっこ 30"/>
          <p:cNvSpPr/>
          <p:nvPr/>
        </p:nvSpPr>
        <p:spPr>
          <a:xfrm rot="14475238">
            <a:off x="4327119" y="818169"/>
            <a:ext cx="271071" cy="2535144"/>
          </a:xfrm>
          <a:prstGeom prst="rightBrace">
            <a:avLst>
              <a:gd name="adj1" fmla="val 44463"/>
              <a:gd name="adj2" fmla="val 50000"/>
            </a:avLst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214678" y="3571876"/>
            <a:ext cx="9286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hoc       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87AB-1A96-404F-97A7-DFCFF853921F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5759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Contents 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28662" y="1428736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  <a:ea typeface="ＭＳ 明朝" pitchFamily="17" charset="-128"/>
              </a:rPr>
              <a:t>・</a:t>
            </a: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</a:rPr>
              <a:t>Influence on observables from IR divergence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28662" y="3357562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  <a:ea typeface="ＭＳ 明朝" pitchFamily="17" charset="-128"/>
              </a:rPr>
              <a:t>・</a:t>
            </a: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</a:rPr>
              <a:t>Influence on observables from IR divergence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00100" y="5286388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 smtClean="0">
                <a:latin typeface="Times New Roman" pitchFamily="18" charset="0"/>
                <a:ea typeface="ＭＳ 明朝" pitchFamily="17" charset="-128"/>
              </a:rPr>
              <a:t>・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Influence on observables from UV divergence  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57356" y="2500306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Y.U. and Takahiro Tanaka</a:t>
            </a:r>
            <a:r>
              <a:rPr lang="ja-JP" altLang="en-US" sz="2400" dirty="0" smtClean="0">
                <a:latin typeface="Times New Roman" pitchFamily="18" charset="0"/>
                <a:ea typeface="ＭＳ 明朝" pitchFamily="17" charset="-128"/>
              </a:rPr>
              <a:t>　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 0902.3209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57356" y="4429132"/>
            <a:ext cx="528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Y.U. and Takahiro Tanaka     0904.4415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57356" y="5929330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Alexei </a:t>
            </a:r>
            <a:r>
              <a:rPr lang="en-US" altLang="ja-JP" sz="2400" dirty="0" err="1" smtClean="0">
                <a:latin typeface="Times New Roman" pitchFamily="18" charset="0"/>
                <a:ea typeface="ＭＳ 明朝" pitchFamily="17" charset="-128"/>
              </a:rPr>
              <a:t>Starobinsky</a:t>
            </a:r>
            <a:r>
              <a:rPr lang="en-US" altLang="ja-JP" sz="2400" dirty="0" smtClean="0">
                <a:latin typeface="Times New Roman" pitchFamily="18" charset="0"/>
                <a:ea typeface="ＭＳ 明朝" pitchFamily="17" charset="-128"/>
              </a:rPr>
              <a:t> and Y.U.     090*.****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1928802"/>
            <a:ext cx="32147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</a:rPr>
              <a:t>- Single field case -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72000" y="3929066"/>
            <a:ext cx="2857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</a:rPr>
              <a:t>- Multi field case -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8596" y="928670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3333CC"/>
                </a:solidFill>
                <a:latin typeface="Times New Roman" pitchFamily="18" charset="0"/>
                <a:ea typeface="ＭＳ 明朝" pitchFamily="17" charset="-128"/>
              </a:rPr>
              <a:t>Primordial fluctuation generated during inflation</a:t>
            </a:r>
            <a:endParaRPr lang="en-US" altLang="ja-JP" sz="2800" b="1" baseline="-25000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70009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3600" b="1" dirty="0" smtClean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kumimoji="1" lang="ja-JP" altLang="en-US" sz="36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36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Chaotic </a:t>
            </a:r>
            <a:r>
              <a:rPr kumimoji="1" lang="en-US" altLang="ja-JP" sz="36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inflation  </a:t>
            </a:r>
            <a:r>
              <a:rPr kumimoji="1" lang="en-US" altLang="ja-JP" sz="36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endParaRPr kumimoji="1" lang="en-US" altLang="ja-JP" sz="36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" name="円弧 37"/>
          <p:cNvSpPr/>
          <p:nvPr/>
        </p:nvSpPr>
        <p:spPr>
          <a:xfrm rot="6039771">
            <a:off x="-1098300" y="-1498312"/>
            <a:ext cx="4433047" cy="4639652"/>
          </a:xfrm>
          <a:prstGeom prst="arc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714612" y="164305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 rot="7518863">
            <a:off x="495721" y="1165892"/>
            <a:ext cx="1643074" cy="1714512"/>
          </a:xfrm>
          <a:prstGeom prst="arc">
            <a:avLst/>
          </a:prstGeom>
          <a:ln w="38100">
            <a:solidFill>
              <a:srgbClr val="00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99CC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42910" y="2000240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Reheating</a:t>
            </a:r>
            <a:endParaRPr lang="en-US" altLang="ja-JP" sz="2800" b="1" baseline="-25000" dirty="0">
              <a:solidFill>
                <a:srgbClr val="0099CC"/>
              </a:solidFill>
              <a:latin typeface="Times New Roman" pitchFamily="18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4500562" y="1214422"/>
            <a:ext cx="2714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Inflation goes on       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7143768" y="1142984"/>
          <a:ext cx="1357322" cy="519826"/>
        </p:xfrm>
        <a:graphic>
          <a:graphicData uri="http://schemas.openxmlformats.org/presentationml/2006/ole">
            <p:oleObj spid="_x0000_s1346562" name="数式" r:id="rId3" imgW="596880" imgH="228600" progId="Equation.3">
              <p:embed/>
            </p:oleObj>
          </a:graphicData>
        </a:graphic>
      </p:graphicFrame>
      <p:graphicFrame>
        <p:nvGraphicFramePr>
          <p:cNvPr id="1346563" name="Object 3"/>
          <p:cNvGraphicFramePr>
            <a:graphicFrameLocks noChangeAspect="1"/>
          </p:cNvGraphicFramePr>
          <p:nvPr/>
        </p:nvGraphicFramePr>
        <p:xfrm>
          <a:off x="5429256" y="2928934"/>
          <a:ext cx="2698776" cy="924564"/>
        </p:xfrm>
        <a:graphic>
          <a:graphicData uri="http://schemas.openxmlformats.org/presentationml/2006/ole">
            <p:oleObj spid="_x0000_s1346563" name="数式" r:id="rId4" imgW="1409400" imgH="482400" progId="Equation.3">
              <p:embed/>
            </p:oleObj>
          </a:graphicData>
        </a:graphic>
      </p:graphicFrame>
      <p:sp>
        <p:nvSpPr>
          <p:cNvPr id="45" name="AutoShape 12"/>
          <p:cNvSpPr>
            <a:spLocks noChangeArrowheads="1"/>
          </p:cNvSpPr>
          <p:nvPr/>
        </p:nvSpPr>
        <p:spPr bwMode="auto">
          <a:xfrm rot="5400000">
            <a:off x="6179355" y="2178835"/>
            <a:ext cx="928694" cy="285752"/>
          </a:xfrm>
          <a:prstGeom prst="rightArrow">
            <a:avLst>
              <a:gd name="adj1" fmla="val 50000"/>
              <a:gd name="adj2" fmla="val 7472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000100" y="4357694"/>
            <a:ext cx="66437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Larger scale mode </a:t>
            </a:r>
            <a:r>
              <a:rPr lang="ja-JP" altLang="en-US" sz="2800" dirty="0" smtClean="0">
                <a:latin typeface="Times New Roman" pitchFamily="18" charset="0"/>
              </a:rPr>
              <a:t>→  </a:t>
            </a:r>
            <a:r>
              <a:rPr lang="en-US" altLang="ja-JP" sz="2800" dirty="0" smtClean="0">
                <a:latin typeface="Times New Roman" pitchFamily="18" charset="0"/>
              </a:rPr>
              <a:t>Exit horizon earlier    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714744" y="4929198"/>
            <a:ext cx="35004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→  </a:t>
            </a:r>
            <a:r>
              <a:rPr lang="en-US" altLang="ja-JP" sz="2800" dirty="0" smtClean="0">
                <a:latin typeface="Times New Roman" pitchFamily="18" charset="0"/>
              </a:rPr>
              <a:t>Larger amplitude 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857884" y="5715016"/>
            <a:ext cx="2714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Red tilt  n</a:t>
            </a:r>
            <a:r>
              <a:rPr lang="en-US" altLang="ja-JP" sz="2800" baseline="-25000" dirty="0" smtClean="0">
                <a:latin typeface="Times New Roman" pitchFamily="18" charset="0"/>
              </a:rPr>
              <a:t>s</a:t>
            </a:r>
            <a:r>
              <a:rPr lang="en-US" altLang="ja-JP" sz="2800" dirty="0" smtClean="0">
                <a:latin typeface="Times New Roman" pitchFamily="18" charset="0"/>
              </a:rPr>
              <a:t>&lt; 1       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60DE-BFD4-4A6A-84FE-62872CEEF0D8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Tensor perturbation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pic>
        <p:nvPicPr>
          <p:cNvPr id="13475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5786478" cy="90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71472" y="1928802"/>
            <a:ext cx="4429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◆</a:t>
            </a:r>
            <a:r>
              <a:rPr lang="en-US" altLang="ja-JP" sz="2800" dirty="0" smtClean="0">
                <a:latin typeface="Times New Roman" pitchFamily="18" charset="0"/>
              </a:rPr>
              <a:t> Initial condition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857224" y="2428868"/>
            <a:ext cx="37862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In the distant past |η| </a:t>
            </a:r>
            <a:r>
              <a:rPr lang="ja-JP" altLang="en-US" sz="2800" dirty="0" smtClean="0">
                <a:latin typeface="Times New Roman" pitchFamily="18" charset="0"/>
              </a:rPr>
              <a:t>→ ∞</a:t>
            </a:r>
            <a:r>
              <a:rPr lang="en-US" altLang="ja-JP" sz="2800" dirty="0" smtClean="0">
                <a:latin typeface="Times New Roman" pitchFamily="18" charset="0"/>
              </a:rPr>
              <a:t>, 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/>
        </p:nvGraphicFramePr>
        <p:xfrm>
          <a:off x="2285984" y="3071810"/>
          <a:ext cx="2286016" cy="746915"/>
        </p:xfrm>
        <a:graphic>
          <a:graphicData uri="http://schemas.openxmlformats.org/presentationml/2006/ole">
            <p:oleObj spid="_x0000_s1347597" name="数式" r:id="rId4" imgW="1282680" imgH="419040" progId="Equation.3">
              <p:embed/>
            </p:oleObj>
          </a:graphicData>
        </a:graphic>
      </p:graphicFrame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929190" y="3429000"/>
            <a:ext cx="3000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66FF"/>
                </a:solidFill>
                <a:latin typeface="Times New Roman" pitchFamily="18" charset="0"/>
              </a:rPr>
              <a:t>Adiabatic solution </a:t>
            </a:r>
            <a:endParaRPr lang="en-US" altLang="ja-JP" sz="2800" b="1" baseline="-250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graphicFrame>
        <p:nvGraphicFramePr>
          <p:cNvPr id="1347598" name="Object 14"/>
          <p:cNvGraphicFramePr>
            <a:graphicFrameLocks noChangeAspect="1"/>
          </p:cNvGraphicFramePr>
          <p:nvPr/>
        </p:nvGraphicFramePr>
        <p:xfrm>
          <a:off x="2285984" y="4572008"/>
          <a:ext cx="3643338" cy="923954"/>
        </p:xfrm>
        <a:graphic>
          <a:graphicData uri="http://schemas.openxmlformats.org/presentationml/2006/ole">
            <p:oleObj spid="_x0000_s1347598" name="数式" r:id="rId5" imgW="1854000" imgH="469800" progId="Equation.3">
              <p:embed/>
            </p:oleObj>
          </a:graphicData>
        </a:graphic>
      </p:graphicFrame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71472" y="3929066"/>
            <a:ext cx="4429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◆</a:t>
            </a:r>
            <a:r>
              <a:rPr lang="en-US" altLang="ja-JP" sz="2800" dirty="0" smtClean="0">
                <a:latin typeface="Times New Roman" pitchFamily="18" charset="0"/>
              </a:rPr>
              <a:t> Power spectrum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000496" y="5786454"/>
            <a:ext cx="5143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Almost scale invariant , Red tilt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3108" y="2786058"/>
            <a:ext cx="5857916" cy="7498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1B587C"/>
                </a:solidFill>
                <a:latin typeface="Times New Roman" pitchFamily="18" charset="0"/>
              </a:rPr>
              <a:t>Quantum correlation</a:t>
            </a:r>
            <a:endParaRPr kumimoji="1" lang="en-US" altLang="ja-JP" sz="4400" b="1" kern="1200" baseline="30000" dirty="0">
              <a:solidFill>
                <a:srgbClr val="1B587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Linear theory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642910" y="1000108"/>
          <a:ext cx="2214578" cy="600294"/>
        </p:xfrm>
        <a:graphic>
          <a:graphicData uri="http://schemas.openxmlformats.org/presentationml/2006/ole">
            <p:oleObj spid="_x0000_s1380356" name="数式" r:id="rId3" imgW="1028520" imgH="279360" progId="Equation.3">
              <p:embed/>
            </p:oleObj>
          </a:graphicData>
        </a:graphic>
      </p:graphicFrame>
      <p:graphicFrame>
        <p:nvGraphicFramePr>
          <p:cNvPr id="1380357" name="Object 5"/>
          <p:cNvGraphicFramePr>
            <a:graphicFrameLocks noChangeAspect="1"/>
          </p:cNvGraphicFramePr>
          <p:nvPr/>
        </p:nvGraphicFramePr>
        <p:xfrm>
          <a:off x="4000496" y="1071546"/>
          <a:ext cx="1971675" cy="442912"/>
        </p:xfrm>
        <a:graphic>
          <a:graphicData uri="http://schemas.openxmlformats.org/presentationml/2006/ole">
            <p:oleObj spid="_x0000_s1380357" name="数式" r:id="rId4" imgW="1015920" imgH="228600" progId="Equation.3">
              <p:embed/>
            </p:oleObj>
          </a:graphicData>
        </a:graphic>
      </p:graphicFrame>
      <p:graphicFrame>
        <p:nvGraphicFramePr>
          <p:cNvPr id="1380358" name="Object 6"/>
          <p:cNvGraphicFramePr>
            <a:graphicFrameLocks noChangeAspect="1"/>
          </p:cNvGraphicFramePr>
          <p:nvPr/>
        </p:nvGraphicFramePr>
        <p:xfrm>
          <a:off x="1142976" y="2571744"/>
          <a:ext cx="2513013" cy="492125"/>
        </p:xfrm>
        <a:graphic>
          <a:graphicData uri="http://schemas.openxmlformats.org/presentationml/2006/ole">
            <p:oleObj spid="_x0000_s1380358" name="数式" r:id="rId5" imgW="1295280" imgH="253800" progId="Equation.3">
              <p:embed/>
            </p:oleObj>
          </a:graphicData>
        </a:graphic>
      </p:graphicFrame>
      <p:graphicFrame>
        <p:nvGraphicFramePr>
          <p:cNvPr id="1380359" name="Object 7"/>
          <p:cNvGraphicFramePr>
            <a:graphicFrameLocks noChangeAspect="1"/>
          </p:cNvGraphicFramePr>
          <p:nvPr/>
        </p:nvGraphicFramePr>
        <p:xfrm>
          <a:off x="1071538" y="5857892"/>
          <a:ext cx="2365375" cy="393700"/>
        </p:xfrm>
        <a:graphic>
          <a:graphicData uri="http://schemas.openxmlformats.org/presentationml/2006/ole">
            <p:oleObj spid="_x0000_s1380359" name="数式" r:id="rId6" imgW="1218960" imgH="203040" progId="Equation.3">
              <p:embed/>
            </p:oleObj>
          </a:graphicData>
        </a:graphic>
      </p:graphicFrame>
      <p:graphicFrame>
        <p:nvGraphicFramePr>
          <p:cNvPr id="1380360" name="Object 8"/>
          <p:cNvGraphicFramePr>
            <a:graphicFrameLocks noChangeAspect="1"/>
          </p:cNvGraphicFramePr>
          <p:nvPr/>
        </p:nvGraphicFramePr>
        <p:xfrm>
          <a:off x="5143504" y="2571744"/>
          <a:ext cx="1897062" cy="492125"/>
        </p:xfrm>
        <a:graphic>
          <a:graphicData uri="http://schemas.openxmlformats.org/presentationml/2006/ole">
            <p:oleObj spid="_x0000_s1380360" name="数式" r:id="rId7" imgW="977760" imgH="253800" progId="Equation.3">
              <p:embed/>
            </p:oleObj>
          </a:graphicData>
        </a:graphic>
      </p:graphicFrame>
      <p:sp>
        <p:nvSpPr>
          <p:cNvPr id="24" name="円/楕円 23"/>
          <p:cNvSpPr/>
          <p:nvPr/>
        </p:nvSpPr>
        <p:spPr>
          <a:xfrm>
            <a:off x="6143636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001024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358082" y="3786190"/>
            <a:ext cx="357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x</a:t>
            </a:r>
            <a:endParaRPr kumimoji="1" lang="en-US" altLang="ja-JP" sz="28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857884" y="5500702"/>
            <a:ext cx="357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y</a:t>
            </a:r>
            <a:endParaRPr kumimoji="1" lang="en-US" altLang="ja-JP" sz="28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215338" y="5500702"/>
            <a:ext cx="357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z</a:t>
            </a:r>
            <a:endParaRPr kumimoji="1" lang="en-US" altLang="ja-JP" sz="28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572396" y="5000636"/>
            <a:ext cx="1071570" cy="1000132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6000760" y="2500306"/>
            <a:ext cx="2760662" cy="1135071"/>
            <a:chOff x="5707063" y="2214554"/>
            <a:chExt cx="2760662" cy="1135071"/>
          </a:xfrm>
        </p:grpSpPr>
        <p:graphicFrame>
          <p:nvGraphicFramePr>
            <p:cNvPr id="1380361" name="Object 9"/>
            <p:cNvGraphicFramePr>
              <a:graphicFrameLocks noChangeAspect="1"/>
            </p:cNvGraphicFramePr>
            <p:nvPr/>
          </p:nvGraphicFramePr>
          <p:xfrm>
            <a:off x="5707063" y="2857500"/>
            <a:ext cx="2760662" cy="492125"/>
          </p:xfrm>
          <a:graphic>
            <a:graphicData uri="http://schemas.openxmlformats.org/presentationml/2006/ole">
              <p:oleObj spid="_x0000_s1380361" name="数式" r:id="rId8" imgW="1422360" imgH="253800" progId="Equation.3">
                <p:embed/>
              </p:oleObj>
            </a:graphicData>
          </a:graphic>
        </p:graphicFrame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7929586" y="2214554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 smtClean="0">
                  <a:solidFill>
                    <a:schemeClr val="accent2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0</a:t>
              </a:r>
              <a:endParaRPr kumimoji="1" lang="en-US" altLang="ja-JP" sz="2800" b="1" kern="1200" baseline="-25000" dirty="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rot="5400000">
              <a:off x="7572396" y="2571744"/>
              <a:ext cx="285752" cy="285752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>
            <a:off x="1428728" y="3643314"/>
            <a:ext cx="2357454" cy="2073961"/>
            <a:chOff x="1428728" y="3143248"/>
            <a:chExt cx="2357454" cy="2073961"/>
          </a:xfrm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3428992" y="3143248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643042" y="4786322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071802" y="328612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428728" y="478632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>
              <a:endCxn id="16" idx="3"/>
            </p:cNvCxnSpPr>
            <p:nvPr/>
          </p:nvCxnSpPr>
          <p:spPr>
            <a:xfrm flipV="1">
              <a:off x="1500166" y="3408076"/>
              <a:ext cx="1592560" cy="1449684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0362" name="Object 10"/>
            <p:cNvGraphicFramePr>
              <a:graphicFrameLocks noChangeAspect="1"/>
            </p:cNvGraphicFramePr>
            <p:nvPr/>
          </p:nvGraphicFramePr>
          <p:xfrm>
            <a:off x="2357422" y="4071942"/>
            <a:ext cx="320675" cy="344488"/>
          </p:xfrm>
          <a:graphic>
            <a:graphicData uri="http://schemas.openxmlformats.org/presentationml/2006/ole">
              <p:oleObj spid="_x0000_s1380362" name="数式" r:id="rId9" imgW="164880" imgH="177480" progId="Equation.3">
                <p:embed/>
              </p:oleObj>
            </a:graphicData>
          </a:graphic>
        </p:graphicFrame>
      </p:grpSp>
      <p:grpSp>
        <p:nvGrpSpPr>
          <p:cNvPr id="40" name="グループ化 39"/>
          <p:cNvGrpSpPr/>
          <p:nvPr/>
        </p:nvGrpSpPr>
        <p:grpSpPr>
          <a:xfrm>
            <a:off x="6215074" y="4051018"/>
            <a:ext cx="878180" cy="1470608"/>
            <a:chOff x="6215074" y="3622390"/>
            <a:chExt cx="878180" cy="1470608"/>
          </a:xfrm>
        </p:grpSpPr>
        <p:cxnSp>
          <p:nvCxnSpPr>
            <p:cNvPr id="29" name="直線コネクタ 28"/>
            <p:cNvCxnSpPr/>
            <p:nvPr/>
          </p:nvCxnSpPr>
          <p:spPr>
            <a:xfrm rot="5400000" flipH="1" flipV="1">
              <a:off x="5918860" y="3918604"/>
              <a:ext cx="1470608" cy="87818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0364" name="Object 12"/>
            <p:cNvGraphicFramePr>
              <a:graphicFrameLocks noChangeAspect="1"/>
            </p:cNvGraphicFramePr>
            <p:nvPr/>
          </p:nvGraphicFramePr>
          <p:xfrm>
            <a:off x="6286512" y="4000504"/>
            <a:ext cx="320675" cy="344487"/>
          </p:xfrm>
          <a:graphic>
            <a:graphicData uri="http://schemas.openxmlformats.org/presentationml/2006/ole">
              <p:oleObj spid="_x0000_s1380364" name="数式" r:id="rId10" imgW="164880" imgH="177480" progId="Equation.3">
                <p:embed/>
              </p:oleObj>
            </a:graphicData>
          </a:graphic>
        </p:graphicFrame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42910" y="1928802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</a:t>
            </a:r>
            <a:r>
              <a:rPr lang="en-US" altLang="ja-JP" sz="2800" dirty="0" err="1" smtClean="0">
                <a:latin typeface="Times New Roman" pitchFamily="18" charset="0"/>
              </a:rPr>
              <a:t>i</a:t>
            </a:r>
            <a:r>
              <a:rPr lang="en-US" altLang="ja-JP" sz="2800" dirty="0" smtClean="0">
                <a:latin typeface="Times New Roman" pitchFamily="18" charset="0"/>
              </a:rPr>
              <a:t>) Two point fn.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000892" y="400050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4929190" y="1928802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(ii) Three point fn.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928662" y="3214686"/>
            <a:ext cx="35004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Transition from y to x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1" lang="en-US" altLang="ja-JP" sz="1400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Non-linear theory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142976" y="1714488"/>
          <a:ext cx="2286016" cy="619658"/>
        </p:xfrm>
        <a:graphic>
          <a:graphicData uri="http://schemas.openxmlformats.org/presentationml/2006/ole">
            <p:oleObj spid="_x0000_s1432578" name="数式" r:id="rId3" imgW="1028520" imgH="279360" progId="Equation.3">
              <p:embed/>
            </p:oleObj>
          </a:graphicData>
        </a:graphic>
      </p:graphicFrame>
      <p:graphicFrame>
        <p:nvGraphicFramePr>
          <p:cNvPr id="1406986" name="Object 10"/>
          <p:cNvGraphicFramePr>
            <a:graphicFrameLocks noChangeAspect="1"/>
          </p:cNvGraphicFramePr>
          <p:nvPr/>
        </p:nvGraphicFramePr>
        <p:xfrm>
          <a:off x="4111625" y="1482725"/>
          <a:ext cx="2349500" cy="908050"/>
        </p:xfrm>
        <a:graphic>
          <a:graphicData uri="http://schemas.openxmlformats.org/presentationml/2006/ole">
            <p:oleObj spid="_x0000_s1432582" name="数式" r:id="rId4" imgW="1015920" imgH="393480" progId="Equation.3">
              <p:embed/>
            </p:oleObj>
          </a:graphicData>
        </a:graphic>
      </p:graphicFrame>
      <p:graphicFrame>
        <p:nvGraphicFramePr>
          <p:cNvPr id="1406987" name="Object 11"/>
          <p:cNvGraphicFramePr>
            <a:graphicFrameLocks noChangeAspect="1"/>
          </p:cNvGraphicFramePr>
          <p:nvPr/>
        </p:nvGraphicFramePr>
        <p:xfrm>
          <a:off x="642910" y="1000108"/>
          <a:ext cx="2146282" cy="588963"/>
        </p:xfrm>
        <a:graphic>
          <a:graphicData uri="http://schemas.openxmlformats.org/presentationml/2006/ole">
            <p:oleObj spid="_x0000_s1432583" name="数式" r:id="rId5" imgW="876240" imgH="241200" progId="Equation.3">
              <p:embed/>
            </p:oleObj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2571736" y="2643182"/>
            <a:ext cx="5929354" cy="500066"/>
            <a:chOff x="1214414" y="3500438"/>
            <a:chExt cx="5929354" cy="500066"/>
          </a:xfrm>
        </p:grpSpPr>
        <p:graphicFrame>
          <p:nvGraphicFramePr>
            <p:cNvPr id="50" name="オブジェクト 49"/>
            <p:cNvGraphicFramePr>
              <a:graphicFrameLocks noChangeAspect="1"/>
            </p:cNvGraphicFramePr>
            <p:nvPr/>
          </p:nvGraphicFramePr>
          <p:xfrm>
            <a:off x="1214414" y="3500438"/>
            <a:ext cx="500066" cy="500066"/>
          </p:xfrm>
          <a:graphic>
            <a:graphicData uri="http://schemas.openxmlformats.org/presentationml/2006/ole">
              <p:oleObj spid="_x0000_s1432584" name="数式" r:id="rId6" imgW="126720" imgH="203040" progId="Equation.3">
                <p:embed/>
              </p:oleObj>
            </a:graphicData>
          </a:graphic>
        </p:graphicFrame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1571604" y="3500438"/>
              <a:ext cx="55721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 </a:t>
              </a:r>
              <a:r>
                <a:rPr lang="ja-JP" altLang="en-US" sz="2800" dirty="0" smtClean="0">
                  <a:latin typeface="Times New Roman" pitchFamily="18" charset="0"/>
                </a:rPr>
                <a:t>← </a:t>
              </a:r>
              <a:r>
                <a:rPr lang="en-US" altLang="ja-JP" sz="2800" dirty="0" smtClean="0">
                  <a:latin typeface="Times New Roman" pitchFamily="18" charset="0"/>
                </a:rPr>
                <a:t>Expansion by free field </a:t>
              </a:r>
              <a:endParaRPr lang="en-US" altLang="ja-JP" sz="2800" baseline="-25000" dirty="0">
                <a:latin typeface="Times New Roman" pitchFamily="18" charset="0"/>
              </a:endParaRPr>
            </a:p>
          </p:txBody>
        </p:sp>
      </p:grpSp>
      <p:graphicFrame>
        <p:nvGraphicFramePr>
          <p:cNvPr id="52" name="オブジェクト 51"/>
          <p:cNvGraphicFramePr>
            <a:graphicFrameLocks noChangeAspect="1"/>
          </p:cNvGraphicFramePr>
          <p:nvPr/>
        </p:nvGraphicFramePr>
        <p:xfrm>
          <a:off x="500034" y="2571744"/>
          <a:ext cx="1283916" cy="637566"/>
        </p:xfrm>
        <a:graphic>
          <a:graphicData uri="http://schemas.openxmlformats.org/presentationml/2006/ole">
            <p:oleObj spid="_x0000_s1432585" name="数式" r:id="rId7" imgW="609480" imgH="279360" progId="Equation.3">
              <p:embed/>
            </p:oleObj>
          </a:graphicData>
        </a:graphic>
      </p:graphicFrame>
      <p:grpSp>
        <p:nvGrpSpPr>
          <p:cNvPr id="53" name="グループ化 52"/>
          <p:cNvGrpSpPr/>
          <p:nvPr/>
        </p:nvGrpSpPr>
        <p:grpSpPr>
          <a:xfrm>
            <a:off x="714348" y="4286256"/>
            <a:ext cx="1285884" cy="2002523"/>
            <a:chOff x="642910" y="3571876"/>
            <a:chExt cx="1285884" cy="2002523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571604" y="3571876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785786" y="5143512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285852" y="364331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642910" y="507207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7643834" y="1643050"/>
            <a:ext cx="357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λ</a:t>
            </a:r>
            <a:endParaRPr kumimoji="1" lang="en-US" altLang="ja-JP" sz="28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3357554" y="3500438"/>
          <a:ext cx="1381125" cy="492125"/>
        </p:xfrm>
        <a:graphic>
          <a:graphicData uri="http://schemas.openxmlformats.org/presentationml/2006/ole">
            <p:oleObj spid="_x0000_s1432587" name="数式" r:id="rId8" imgW="711000" imgH="253800" progId="Equation.3">
              <p:embed/>
            </p:oleObj>
          </a:graphicData>
        </a:graphic>
      </p:graphicFrame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71472" y="3500438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</a:t>
            </a:r>
            <a:r>
              <a:rPr lang="en-US" altLang="ja-JP" sz="2800" dirty="0" err="1" smtClean="0">
                <a:latin typeface="Times New Roman" pitchFamily="18" charset="0"/>
              </a:rPr>
              <a:t>i</a:t>
            </a:r>
            <a:r>
              <a:rPr lang="en-US" altLang="ja-JP" sz="2800" dirty="0" smtClean="0">
                <a:latin typeface="Times New Roman" pitchFamily="18" charset="0"/>
              </a:rPr>
              <a:t>) Two point fn.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2928926" y="4357694"/>
            <a:ext cx="1285884" cy="2002523"/>
            <a:chOff x="2786050" y="3571876"/>
            <a:chExt cx="1285884" cy="200252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2786050" y="3765266"/>
              <a:ext cx="663866" cy="1348656"/>
              <a:chOff x="2786050" y="3765266"/>
              <a:chExt cx="663866" cy="1348656"/>
            </a:xfrm>
          </p:grpSpPr>
          <p:cxnSp>
            <p:nvCxnSpPr>
              <p:cNvPr id="29" name="直線コネクタ 28"/>
              <p:cNvCxnSpPr>
                <a:endCxn id="34" idx="3"/>
              </p:cNvCxnSpPr>
              <p:nvPr/>
            </p:nvCxnSpPr>
            <p:spPr>
              <a:xfrm rot="5400000" flipH="1" flipV="1">
                <a:off x="2479374" y="4143380"/>
                <a:ext cx="1348656" cy="59242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" name="Object 10"/>
              <p:cNvGraphicFramePr>
                <a:graphicFrameLocks noChangeAspect="1"/>
              </p:cNvGraphicFramePr>
              <p:nvPr/>
            </p:nvGraphicFramePr>
            <p:xfrm>
              <a:off x="2786050" y="4143380"/>
              <a:ext cx="320675" cy="344488"/>
            </p:xfrm>
            <a:graphic>
              <a:graphicData uri="http://schemas.openxmlformats.org/presentationml/2006/ole">
                <p:oleObj spid="_x0000_s1432588" name="数式" r:id="rId9" imgW="164880" imgH="177480" progId="Equation.3">
                  <p:embed/>
                </p:oleObj>
              </a:graphicData>
            </a:graphic>
          </p:graphicFrame>
        </p:grpSp>
        <p:grpSp>
          <p:nvGrpSpPr>
            <p:cNvPr id="31" name="グループ化 30"/>
            <p:cNvGrpSpPr/>
            <p:nvPr/>
          </p:nvGrpSpPr>
          <p:grpSpPr>
            <a:xfrm>
              <a:off x="2786050" y="3571876"/>
              <a:ext cx="1285884" cy="2002523"/>
              <a:chOff x="642910" y="3571876"/>
              <a:chExt cx="1285884" cy="2002523"/>
            </a:xfrm>
          </p:grpSpPr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1571604" y="3571876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x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785786" y="5143512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y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1285852" y="364331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642910" y="507207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4572000" y="4429132"/>
            <a:ext cx="1785950" cy="2002523"/>
            <a:chOff x="4572000" y="3643314"/>
            <a:chExt cx="1785950" cy="2002523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5072066" y="3643314"/>
              <a:ext cx="1285884" cy="2002523"/>
              <a:chOff x="4714876" y="3571876"/>
              <a:chExt cx="1285884" cy="2002523"/>
            </a:xfrm>
          </p:grpSpPr>
          <p:grpSp>
            <p:nvGrpSpPr>
              <p:cNvPr id="38" name="グループ化 69"/>
              <p:cNvGrpSpPr/>
              <p:nvPr/>
            </p:nvGrpSpPr>
            <p:grpSpPr>
              <a:xfrm>
                <a:off x="4714876" y="3571876"/>
                <a:ext cx="1285884" cy="2002523"/>
                <a:chOff x="642910" y="3571876"/>
                <a:chExt cx="1285884" cy="2002523"/>
              </a:xfrm>
            </p:grpSpPr>
            <p:sp>
              <p:nvSpPr>
                <p:cNvPr id="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71604" y="3571876"/>
                  <a:ext cx="35719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x</a:t>
                  </a:r>
                  <a:endParaRPr kumimoji="1" lang="en-US" altLang="ja-JP" sz="2800" kern="1200" baseline="-250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4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85786" y="5143512"/>
                  <a:ext cx="35719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y</a:t>
                  </a:r>
                  <a:endParaRPr kumimoji="1" lang="en-US" altLang="ja-JP" sz="2800" kern="1200" baseline="-250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1285852" y="364331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642910" y="507207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9" name="円/楕円 38"/>
              <p:cNvSpPr/>
              <p:nvPr/>
            </p:nvSpPr>
            <p:spPr>
              <a:xfrm>
                <a:off x="5072066" y="435769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4572000" y="3714752"/>
              <a:ext cx="1246061" cy="1521122"/>
              <a:chOff x="4183195" y="3714752"/>
              <a:chExt cx="1246061" cy="1521122"/>
            </a:xfrm>
          </p:grpSpPr>
          <p:sp>
            <p:nvSpPr>
              <p:cNvPr id="45" name="円/楕円 44"/>
              <p:cNvSpPr/>
              <p:nvPr/>
            </p:nvSpPr>
            <p:spPr>
              <a:xfrm rot="17980918">
                <a:off x="4326071" y="3701195"/>
                <a:ext cx="714380" cy="10001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/>
              <p:cNvCxnSpPr/>
              <p:nvPr/>
            </p:nvCxnSpPr>
            <p:spPr>
              <a:xfrm rot="5400000" flipH="1" flipV="1">
                <a:off x="4347224" y="4153842"/>
                <a:ext cx="1521122" cy="642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グループ化 86"/>
          <p:cNvGrpSpPr/>
          <p:nvPr/>
        </p:nvGrpSpPr>
        <p:grpSpPr>
          <a:xfrm>
            <a:off x="7000892" y="3143248"/>
            <a:ext cx="1791269" cy="3714752"/>
            <a:chOff x="7000892" y="3143248"/>
            <a:chExt cx="1791269" cy="3714752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7286644" y="3143248"/>
              <a:ext cx="1285884" cy="2002523"/>
              <a:chOff x="7643834" y="2928934"/>
              <a:chExt cx="1285884" cy="2002523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8143900" y="3357562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8" name="グループ化 57"/>
              <p:cNvGrpSpPr/>
              <p:nvPr/>
            </p:nvGrpSpPr>
            <p:grpSpPr>
              <a:xfrm>
                <a:off x="7643834" y="2928934"/>
                <a:ext cx="1285884" cy="2002523"/>
                <a:chOff x="7072330" y="2571744"/>
                <a:chExt cx="1285884" cy="2002523"/>
              </a:xfrm>
            </p:grpSpPr>
            <p:grpSp>
              <p:nvGrpSpPr>
                <p:cNvPr id="61" name="グループ化 74"/>
                <p:cNvGrpSpPr/>
                <p:nvPr/>
              </p:nvGrpSpPr>
              <p:grpSpPr>
                <a:xfrm>
                  <a:off x="7072330" y="2571744"/>
                  <a:ext cx="1285884" cy="2002523"/>
                  <a:chOff x="642910" y="3571876"/>
                  <a:chExt cx="1285884" cy="2002523"/>
                </a:xfrm>
              </p:grpSpPr>
              <p:sp>
                <p:nvSpPr>
                  <p:cNvPr id="6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1604" y="3571876"/>
                    <a:ext cx="357190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ja-JP" sz="28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a:t>x</a:t>
                    </a:r>
                    <a:endParaRPr kumimoji="1" lang="en-US" altLang="ja-JP" sz="2800" kern="1200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786" y="5143512"/>
                    <a:ext cx="357190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ja-JP" sz="28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a:t>y</a:t>
                    </a:r>
                    <a:endParaRPr kumimoji="1" lang="en-US" altLang="ja-JP" sz="2800" kern="1200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9" name="円/楕円 68"/>
                  <p:cNvSpPr/>
                  <p:nvPr/>
                </p:nvSpPr>
                <p:spPr>
                  <a:xfrm>
                    <a:off x="1285852" y="3643314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円/楕円 69"/>
                  <p:cNvSpPr/>
                  <p:nvPr/>
                </p:nvSpPr>
                <p:spPr>
                  <a:xfrm>
                    <a:off x="642910" y="5072074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3" name="グループ化 125"/>
                <p:cNvGrpSpPr/>
                <p:nvPr/>
              </p:nvGrpSpPr>
              <p:grpSpPr>
                <a:xfrm>
                  <a:off x="7103945" y="2714620"/>
                  <a:ext cx="689005" cy="1521122"/>
                  <a:chOff x="7103945" y="2714620"/>
                  <a:chExt cx="689005" cy="1521122"/>
                </a:xfrm>
              </p:grpSpPr>
              <p:sp>
                <p:nvSpPr>
                  <p:cNvPr id="65" name="円/楕円 64"/>
                  <p:cNvSpPr/>
                  <p:nvPr/>
                </p:nvSpPr>
                <p:spPr>
                  <a:xfrm rot="17980918">
                    <a:off x="7106572" y="3073077"/>
                    <a:ext cx="714380" cy="65837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66" name="直線コネクタ 65"/>
                  <p:cNvCxnSpPr/>
                  <p:nvPr/>
                </p:nvCxnSpPr>
                <p:spPr>
                  <a:xfrm rot="5400000" flipH="1" flipV="1">
                    <a:off x="6664855" y="3153710"/>
                    <a:ext cx="1521122" cy="6429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1" name="円/楕円 70"/>
              <p:cNvSpPr/>
              <p:nvPr/>
            </p:nvSpPr>
            <p:spPr>
              <a:xfrm>
                <a:off x="7858148" y="400050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7000892" y="4855477"/>
              <a:ext cx="1791269" cy="2002523"/>
              <a:chOff x="6995573" y="4643446"/>
              <a:chExt cx="1791269" cy="2002523"/>
            </a:xfrm>
          </p:grpSpPr>
          <p:grpSp>
            <p:nvGrpSpPr>
              <p:cNvPr id="8" name="グループ化 79"/>
              <p:cNvGrpSpPr/>
              <p:nvPr/>
            </p:nvGrpSpPr>
            <p:grpSpPr>
              <a:xfrm>
                <a:off x="7500958" y="4643446"/>
                <a:ext cx="1285884" cy="2002523"/>
                <a:chOff x="642910" y="3571876"/>
                <a:chExt cx="1285884" cy="2002523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71604" y="3571876"/>
                  <a:ext cx="35719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x</a:t>
                  </a:r>
                  <a:endParaRPr kumimoji="1" lang="en-US" altLang="ja-JP" sz="2800" kern="1200" baseline="-250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85786" y="5143512"/>
                  <a:ext cx="35719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y</a:t>
                  </a:r>
                  <a:endParaRPr kumimoji="1" lang="en-US" altLang="ja-JP" sz="2800" kern="1200" baseline="-250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83" name="円/楕円 82"/>
                <p:cNvSpPr/>
                <p:nvPr/>
              </p:nvSpPr>
              <p:spPr>
                <a:xfrm>
                  <a:off x="1285852" y="364331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/楕円 83"/>
                <p:cNvSpPr/>
                <p:nvPr/>
              </p:nvSpPr>
              <p:spPr>
                <a:xfrm>
                  <a:off x="642910" y="507207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9" name="直線コネクタ 58"/>
              <p:cNvCxnSpPr/>
              <p:nvPr/>
            </p:nvCxnSpPr>
            <p:spPr>
              <a:xfrm rot="5400000" flipH="1" flipV="1">
                <a:off x="7194282" y="5164436"/>
                <a:ext cx="1348656" cy="59242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円/楕円 72"/>
              <p:cNvSpPr/>
              <p:nvPr/>
            </p:nvSpPr>
            <p:spPr>
              <a:xfrm rot="17980918">
                <a:off x="8107515" y="4998294"/>
                <a:ext cx="495444" cy="8619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 rot="17980918">
                <a:off x="7178821" y="4998294"/>
                <a:ext cx="495444" cy="8619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7858148" y="5143512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7715272" y="5572140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857356" y="5715016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O(λ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0</a:t>
            </a: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3929058" y="5715016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O(λ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6286512" y="5715016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O(λ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</p:txBody>
      </p:sp>
      <p:cxnSp>
        <p:nvCxnSpPr>
          <p:cNvPr id="88" name="直線コネクタ 87"/>
          <p:cNvCxnSpPr/>
          <p:nvPr/>
        </p:nvCxnSpPr>
        <p:spPr>
          <a:xfrm rot="5400000" flipH="1" flipV="1">
            <a:off x="7112382" y="1674436"/>
            <a:ext cx="705714" cy="50006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rot="16200000" flipV="1">
            <a:off x="7108049" y="1678769"/>
            <a:ext cx="714380" cy="50006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92"/>
          <p:cNvSpPr/>
          <p:nvPr/>
        </p:nvSpPr>
        <p:spPr>
          <a:xfrm>
            <a:off x="7429520" y="18573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Text Box 29"/>
          <p:cNvSpPr txBox="1">
            <a:spLocks noChangeArrowheads="1"/>
          </p:cNvSpPr>
          <p:nvPr/>
        </p:nvSpPr>
        <p:spPr bwMode="auto">
          <a:xfrm>
            <a:off x="8286776" y="6143644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etc</a:t>
            </a:r>
            <a:endParaRPr kumimoji="1" lang="en-US" altLang="ja-JP" sz="24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1" lang="en-US" altLang="ja-JP" sz="1400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Non-linear theory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142976" y="1714488"/>
          <a:ext cx="2286016" cy="619658"/>
        </p:xfrm>
        <a:graphic>
          <a:graphicData uri="http://schemas.openxmlformats.org/presentationml/2006/ole">
            <p:oleObj spid="_x0000_s1458178" name="数式" r:id="rId3" imgW="1028520" imgH="279360" progId="Equation.3">
              <p:embed/>
            </p:oleObj>
          </a:graphicData>
        </a:graphic>
      </p:graphicFrame>
      <p:graphicFrame>
        <p:nvGraphicFramePr>
          <p:cNvPr id="1406986" name="Object 10"/>
          <p:cNvGraphicFramePr>
            <a:graphicFrameLocks noChangeAspect="1"/>
          </p:cNvGraphicFramePr>
          <p:nvPr/>
        </p:nvGraphicFramePr>
        <p:xfrm>
          <a:off x="4057650" y="1473200"/>
          <a:ext cx="2316163" cy="906463"/>
        </p:xfrm>
        <a:graphic>
          <a:graphicData uri="http://schemas.openxmlformats.org/presentationml/2006/ole">
            <p:oleObj spid="_x0000_s1458179" name="数式" r:id="rId4" imgW="1002960" imgH="393480" progId="Equation.3">
              <p:embed/>
            </p:oleObj>
          </a:graphicData>
        </a:graphic>
      </p:graphicFrame>
      <p:graphicFrame>
        <p:nvGraphicFramePr>
          <p:cNvPr id="1406987" name="Object 11"/>
          <p:cNvGraphicFramePr>
            <a:graphicFrameLocks noChangeAspect="1"/>
          </p:cNvGraphicFramePr>
          <p:nvPr/>
        </p:nvGraphicFramePr>
        <p:xfrm>
          <a:off x="642910" y="1000108"/>
          <a:ext cx="2146282" cy="588963"/>
        </p:xfrm>
        <a:graphic>
          <a:graphicData uri="http://schemas.openxmlformats.org/presentationml/2006/ole">
            <p:oleObj spid="_x0000_s1458180" name="数式" r:id="rId5" imgW="876240" imgH="241200" progId="Equation.3">
              <p:embed/>
            </p:oleObj>
          </a:graphicData>
        </a:graphic>
      </p:graphicFrame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7715272" y="1500174"/>
            <a:ext cx="357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λ</a:t>
            </a:r>
            <a:endParaRPr kumimoji="1" lang="en-US" altLang="ja-JP" sz="28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3428992" y="2643182"/>
          <a:ext cx="1898650" cy="492125"/>
        </p:xfrm>
        <a:graphic>
          <a:graphicData uri="http://schemas.openxmlformats.org/presentationml/2006/ole">
            <p:oleObj spid="_x0000_s1458183" name="数式" r:id="rId6" imgW="977760" imgH="253800" progId="Equation.3">
              <p:embed/>
            </p:oleObj>
          </a:graphicData>
        </a:graphic>
      </p:graphicFrame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71472" y="2714620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(ii) Three point fn.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2714612" y="5786454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O(λ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6715140" y="5786454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O(λ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altLang="ja-JP" sz="28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</p:txBody>
      </p:sp>
      <p:cxnSp>
        <p:nvCxnSpPr>
          <p:cNvPr id="88" name="直線コネクタ 87"/>
          <p:cNvCxnSpPr/>
          <p:nvPr/>
        </p:nvCxnSpPr>
        <p:spPr>
          <a:xfrm>
            <a:off x="7072330" y="2000240"/>
            <a:ext cx="1071570" cy="866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rot="5400000" flipH="1" flipV="1">
            <a:off x="7215206" y="1643050"/>
            <a:ext cx="714380" cy="1588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92"/>
          <p:cNvSpPr/>
          <p:nvPr/>
        </p:nvSpPr>
        <p:spPr>
          <a:xfrm>
            <a:off x="7500958" y="192880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Text Box 29"/>
          <p:cNvSpPr txBox="1">
            <a:spLocks noChangeArrowheads="1"/>
          </p:cNvSpPr>
          <p:nvPr/>
        </p:nvSpPr>
        <p:spPr bwMode="auto">
          <a:xfrm>
            <a:off x="8501058" y="5643578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etc</a:t>
            </a:r>
            <a:endParaRPr kumimoji="1" lang="en-US" altLang="ja-JP" sz="24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214282" y="3714752"/>
            <a:ext cx="2071702" cy="2002523"/>
            <a:chOff x="214282" y="3714752"/>
            <a:chExt cx="2071702" cy="2002523"/>
          </a:xfrm>
        </p:grpSpPr>
        <p:grpSp>
          <p:nvGrpSpPr>
            <p:cNvPr id="5" name="グループ化 52"/>
            <p:cNvGrpSpPr/>
            <p:nvPr/>
          </p:nvGrpSpPr>
          <p:grpSpPr>
            <a:xfrm>
              <a:off x="214282" y="3714752"/>
              <a:ext cx="1571636" cy="2002523"/>
              <a:chOff x="357158" y="3571876"/>
              <a:chExt cx="1571636" cy="2002523"/>
            </a:xfrm>
          </p:grpSpPr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1571604" y="3571876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x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357158" y="5143512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y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1285852" y="364331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642910" y="507207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1928794" y="5286388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1643042" y="521495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1" name="グループ化 180"/>
          <p:cNvGrpSpPr/>
          <p:nvPr/>
        </p:nvGrpSpPr>
        <p:grpSpPr>
          <a:xfrm>
            <a:off x="3143240" y="3714752"/>
            <a:ext cx="2071702" cy="2002523"/>
            <a:chOff x="3143240" y="3714752"/>
            <a:chExt cx="2071702" cy="2002523"/>
          </a:xfrm>
        </p:grpSpPr>
        <p:sp>
          <p:nvSpPr>
            <p:cNvPr id="87" name="円/楕円 86"/>
            <p:cNvSpPr/>
            <p:nvPr/>
          </p:nvSpPr>
          <p:spPr>
            <a:xfrm>
              <a:off x="4071934" y="464344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3143240" y="3714752"/>
              <a:ext cx="2071702" cy="2002523"/>
              <a:chOff x="3143240" y="3714752"/>
              <a:chExt cx="2071702" cy="2002523"/>
            </a:xfrm>
          </p:grpSpPr>
          <p:grpSp>
            <p:nvGrpSpPr>
              <p:cNvPr id="101" name="グループ化 100"/>
              <p:cNvGrpSpPr/>
              <p:nvPr/>
            </p:nvGrpSpPr>
            <p:grpSpPr>
              <a:xfrm>
                <a:off x="3143240" y="3714752"/>
                <a:ext cx="2071702" cy="2002523"/>
                <a:chOff x="214282" y="3714752"/>
                <a:chExt cx="2071702" cy="2002523"/>
              </a:xfrm>
            </p:grpSpPr>
            <p:grpSp>
              <p:nvGrpSpPr>
                <p:cNvPr id="102" name="グループ化 52"/>
                <p:cNvGrpSpPr/>
                <p:nvPr/>
              </p:nvGrpSpPr>
              <p:grpSpPr>
                <a:xfrm>
                  <a:off x="214282" y="3714752"/>
                  <a:ext cx="1571636" cy="2002523"/>
                  <a:chOff x="357158" y="3571876"/>
                  <a:chExt cx="1571636" cy="2002523"/>
                </a:xfrm>
              </p:grpSpPr>
              <p:sp>
                <p:nvSpPr>
                  <p:cNvPr id="10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1604" y="3571876"/>
                    <a:ext cx="357190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ja-JP" sz="28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a:t>x</a:t>
                    </a:r>
                    <a:endParaRPr kumimoji="1" lang="en-US" altLang="ja-JP" sz="2800" kern="1200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158" y="5143512"/>
                    <a:ext cx="357190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ja-JP" sz="28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a:t>y</a:t>
                    </a:r>
                    <a:endParaRPr kumimoji="1" lang="en-US" altLang="ja-JP" sz="2800" kern="1200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7" name="円/楕円 106"/>
                  <p:cNvSpPr/>
                  <p:nvPr/>
                </p:nvSpPr>
                <p:spPr>
                  <a:xfrm>
                    <a:off x="1285852" y="3643314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" name="円/楕円 107"/>
                  <p:cNvSpPr/>
                  <p:nvPr/>
                </p:nvSpPr>
                <p:spPr>
                  <a:xfrm>
                    <a:off x="642910" y="5072074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0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28794" y="5286388"/>
                  <a:ext cx="35719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ja-JP" sz="2800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z</a:t>
                  </a:r>
                  <a:endParaRPr kumimoji="1" lang="en-US" altLang="ja-JP" sz="2800" kern="1200" baseline="-250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1643042" y="521495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4286248" y="4286256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λ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110" name="直線コネクタ 109"/>
              <p:cNvCxnSpPr/>
              <p:nvPr/>
            </p:nvCxnSpPr>
            <p:spPr>
              <a:xfrm rot="10800000" flipH="1">
                <a:off x="4143372" y="3857628"/>
                <a:ext cx="20924" cy="78581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rot="5400000" flipH="1" flipV="1">
                <a:off x="3546611" y="4668703"/>
                <a:ext cx="550580" cy="642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>
                <a:stCxn id="104" idx="1"/>
              </p:cNvCxnSpPr>
              <p:nvPr/>
            </p:nvCxnSpPr>
            <p:spPr>
              <a:xfrm rot="16200000" flipV="1">
                <a:off x="4107653" y="4750603"/>
                <a:ext cx="520990" cy="44955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0" name="グループ化 179"/>
          <p:cNvGrpSpPr/>
          <p:nvPr/>
        </p:nvGrpSpPr>
        <p:grpSpPr>
          <a:xfrm>
            <a:off x="6429388" y="3500438"/>
            <a:ext cx="2143140" cy="2216837"/>
            <a:chOff x="6786578" y="3357562"/>
            <a:chExt cx="2143140" cy="2216837"/>
          </a:xfrm>
        </p:grpSpPr>
        <p:grpSp>
          <p:nvGrpSpPr>
            <p:cNvPr id="179" name="グループ化 178"/>
            <p:cNvGrpSpPr/>
            <p:nvPr/>
          </p:nvGrpSpPr>
          <p:grpSpPr>
            <a:xfrm>
              <a:off x="6786578" y="3357562"/>
              <a:ext cx="2143140" cy="2216837"/>
              <a:chOff x="6786578" y="3357562"/>
              <a:chExt cx="2143140" cy="2216837"/>
            </a:xfrm>
          </p:grpSpPr>
          <p:grpSp>
            <p:nvGrpSpPr>
              <p:cNvPr id="178" name="グループ化 177"/>
              <p:cNvGrpSpPr/>
              <p:nvPr/>
            </p:nvGrpSpPr>
            <p:grpSpPr>
              <a:xfrm>
                <a:off x="6786578" y="3357562"/>
                <a:ext cx="2143140" cy="2216837"/>
                <a:chOff x="6786578" y="3357562"/>
                <a:chExt cx="2143140" cy="2216837"/>
              </a:xfrm>
            </p:grpSpPr>
            <p:grpSp>
              <p:nvGrpSpPr>
                <p:cNvPr id="177" name="グループ化 176"/>
                <p:cNvGrpSpPr/>
                <p:nvPr/>
              </p:nvGrpSpPr>
              <p:grpSpPr>
                <a:xfrm>
                  <a:off x="6786578" y="3357562"/>
                  <a:ext cx="2143140" cy="2216837"/>
                  <a:chOff x="6786578" y="3357562"/>
                  <a:chExt cx="2143140" cy="2216837"/>
                </a:xfrm>
              </p:grpSpPr>
              <p:grpSp>
                <p:nvGrpSpPr>
                  <p:cNvPr id="176" name="グループ化 175"/>
                  <p:cNvGrpSpPr/>
                  <p:nvPr/>
                </p:nvGrpSpPr>
                <p:grpSpPr>
                  <a:xfrm>
                    <a:off x="6786578" y="3357562"/>
                    <a:ext cx="2143140" cy="2216837"/>
                    <a:chOff x="6786578" y="3357562"/>
                    <a:chExt cx="2143140" cy="2216837"/>
                  </a:xfrm>
                </p:grpSpPr>
                <p:grpSp>
                  <p:nvGrpSpPr>
                    <p:cNvPr id="123" name="グループ化 52"/>
                    <p:cNvGrpSpPr/>
                    <p:nvPr/>
                  </p:nvGrpSpPr>
                  <p:grpSpPr>
                    <a:xfrm>
                      <a:off x="6786578" y="3357562"/>
                      <a:ext cx="1500198" cy="2216837"/>
                      <a:chOff x="357158" y="3357562"/>
                      <a:chExt cx="1500198" cy="2216837"/>
                    </a:xfrm>
                  </p:grpSpPr>
                  <p:sp>
                    <p:nvSpPr>
                      <p:cNvPr id="126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00166" y="3357562"/>
                        <a:ext cx="357190" cy="43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l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r>
                          <a:rPr kumimoji="1" lang="en-US" altLang="ja-JP" sz="2800" kern="1200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ＭＳ Ｐゴシック" pitchFamily="50" charset="-128"/>
                            <a:cs typeface="+mn-cs"/>
                          </a:rPr>
                          <a:t>x</a:t>
                        </a:r>
                        <a:endParaRPr kumimoji="1" lang="en-US" altLang="ja-JP" sz="2800" kern="12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7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7158" y="5143512"/>
                        <a:ext cx="357190" cy="43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l" rtl="0"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r>
                          <a:rPr kumimoji="1" lang="en-US" altLang="ja-JP" sz="2800" kern="1200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ＭＳ Ｐゴシック" pitchFamily="50" charset="-128"/>
                            <a:cs typeface="+mn-cs"/>
                          </a:rPr>
                          <a:t>y</a:t>
                        </a:r>
                        <a:endParaRPr kumimoji="1" lang="en-US" altLang="ja-JP" sz="2800" kern="12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8" name="円/楕円 127"/>
                      <p:cNvSpPr/>
                      <p:nvPr/>
                    </p:nvSpPr>
                    <p:spPr>
                      <a:xfrm>
                        <a:off x="1285852" y="3643314"/>
                        <a:ext cx="142876" cy="14287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9" name="円/楕円 128"/>
                      <p:cNvSpPr/>
                      <p:nvPr/>
                    </p:nvSpPr>
                    <p:spPr>
                      <a:xfrm>
                        <a:off x="642910" y="5072074"/>
                        <a:ext cx="142876" cy="14287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24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2528" y="5143512"/>
                      <a:ext cx="357190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ja-JP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z</a:t>
                      </a:r>
                      <a:endParaRPr kumimoji="1" lang="en-US" altLang="ja-JP" sz="2800" kern="1200" baseline="-250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25" name="円/楕円 124"/>
                    <p:cNvSpPr/>
                    <p:nvPr/>
                  </p:nvSpPr>
                  <p:spPr>
                    <a:xfrm>
                      <a:off x="8358214" y="5072074"/>
                      <a:ext cx="142876" cy="14287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121" name="直線コネクタ 120"/>
                  <p:cNvCxnSpPr>
                    <a:endCxn id="159" idx="3"/>
                  </p:cNvCxnSpPr>
                  <p:nvPr/>
                </p:nvCxnSpPr>
                <p:spPr>
                  <a:xfrm flipV="1">
                    <a:off x="7143768" y="4742680"/>
                    <a:ext cx="390371" cy="3799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/>
                  <p:cNvCxnSpPr/>
                  <p:nvPr/>
                </p:nvCxnSpPr>
                <p:spPr>
                  <a:xfrm rot="5400000" flipH="1">
                    <a:off x="8036743" y="4750603"/>
                    <a:ext cx="428628" cy="35719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" name="直線コネクタ 151"/>
                <p:cNvCxnSpPr>
                  <a:endCxn id="159" idx="0"/>
                </p:cNvCxnSpPr>
                <p:nvPr/>
              </p:nvCxnSpPr>
              <p:spPr>
                <a:xfrm rot="5400000">
                  <a:off x="7644231" y="3928669"/>
                  <a:ext cx="285752" cy="79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円/楕円 158"/>
                <p:cNvSpPr/>
                <p:nvPr/>
              </p:nvSpPr>
              <p:spPr>
                <a:xfrm>
                  <a:off x="7429520" y="4071942"/>
                  <a:ext cx="714380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71" name="円/楕円 170"/>
              <p:cNvSpPr/>
              <p:nvPr/>
            </p:nvSpPr>
            <p:spPr>
              <a:xfrm>
                <a:off x="7715272" y="400050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円/楕円 172"/>
              <p:cNvSpPr/>
              <p:nvPr/>
            </p:nvSpPr>
            <p:spPr>
              <a:xfrm>
                <a:off x="7429520" y="4643446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4" name="円/楕円 173"/>
            <p:cNvSpPr/>
            <p:nvPr/>
          </p:nvSpPr>
          <p:spPr>
            <a:xfrm>
              <a:off x="8001024" y="464344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Summary of Interaction picture 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459202" name="Object 2"/>
          <p:cNvGraphicFramePr>
            <a:graphicFrameLocks noChangeAspect="1"/>
          </p:cNvGraphicFramePr>
          <p:nvPr/>
        </p:nvGraphicFramePr>
        <p:xfrm>
          <a:off x="2928926" y="1142984"/>
          <a:ext cx="2146300" cy="588963"/>
        </p:xfrm>
        <a:graphic>
          <a:graphicData uri="http://schemas.openxmlformats.org/presentationml/2006/ole">
            <p:oleObj spid="_x0000_s1459202" name="数式" r:id="rId3" imgW="876240" imgH="241200" progId="Equation.3">
              <p:embed/>
            </p:oleObj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28794" y="1714488"/>
            <a:ext cx="20717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Propagator </a:t>
            </a:r>
            <a:r>
              <a:rPr lang="ja-JP" altLang="en-US" sz="2800" dirty="0" smtClean="0">
                <a:latin typeface="Times New Roman" pitchFamily="18" charset="0"/>
              </a:rPr>
              <a:t>↑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0" y="1714488"/>
            <a:ext cx="20717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↑ </a:t>
            </a:r>
            <a:r>
              <a:rPr lang="en-US" altLang="ja-JP" sz="2800" dirty="0" smtClean="0">
                <a:latin typeface="Times New Roman" pitchFamily="18" charset="0"/>
              </a:rPr>
              <a:t>Vertex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7224" y="2357430"/>
            <a:ext cx="87868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1. Write down all possible connected graphs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85786" y="3571876"/>
            <a:ext cx="6000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2. Compute the amplitude of each graph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14612" y="2928934"/>
            <a:ext cx="20717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Feynman rule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2428860" y="292893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1071538" y="4357694"/>
            <a:ext cx="2071702" cy="1369464"/>
            <a:chOff x="4857752" y="5000636"/>
            <a:chExt cx="2071702" cy="1369464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857752" y="6000768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6572264" y="592933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357950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072066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715008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429256" y="5000636"/>
              <a:ext cx="714380" cy="10001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5214942" y="6000768"/>
              <a:ext cx="1214446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643570" y="6000768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z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aphicFrame>
        <p:nvGraphicFramePr>
          <p:cNvPr id="33" name="オブジェクト 32"/>
          <p:cNvGraphicFramePr>
            <a:graphicFrameLocks noChangeAspect="1"/>
          </p:cNvGraphicFramePr>
          <p:nvPr/>
        </p:nvGraphicFramePr>
        <p:xfrm>
          <a:off x="-8358278" y="5857892"/>
          <a:ext cx="21183680" cy="661990"/>
        </p:xfrm>
        <a:graphic>
          <a:graphicData uri="http://schemas.openxmlformats.org/presentationml/2006/ole">
            <p:oleObj spid="_x0000_s1459203" name="Equation" r:id="rId4" imgW="9753480" imgH="304920" progId="EquationMagic">
              <p:embed/>
            </p:oleObj>
          </a:graphicData>
        </a:graphic>
      </p:graphicFrame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215074" y="5357826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kumimoji="1" lang="en-US" altLang="ja-JP" sz="24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929454" y="5357826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endParaRPr kumimoji="1" lang="en-US" altLang="ja-JP" sz="24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7286644" y="528638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6000760" y="528638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643702" y="528638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357950" y="4357694"/>
            <a:ext cx="714380" cy="10001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>
            <a:off x="6143636" y="5357826"/>
            <a:ext cx="1214446" cy="1588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6000760" y="4286256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kumimoji="1" lang="en-US" altLang="ja-JP" sz="2400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786578" y="4357694"/>
            <a:ext cx="71438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7072330" y="5357826"/>
            <a:ext cx="142876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6357950" y="5357826"/>
            <a:ext cx="142876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オブジェクト 73"/>
          <p:cNvGraphicFramePr>
            <a:graphicFrameLocks noChangeAspect="1"/>
          </p:cNvGraphicFramePr>
          <p:nvPr/>
        </p:nvGraphicFramePr>
        <p:xfrm>
          <a:off x="-3857684" y="5857892"/>
          <a:ext cx="20878912" cy="652466"/>
        </p:xfrm>
        <a:graphic>
          <a:graphicData uri="http://schemas.openxmlformats.org/presentationml/2006/ole">
            <p:oleObj spid="_x0000_s1459204" name="Equation" r:id="rId5" imgW="9753480" imgH="304920" progId="EquationMagic">
              <p:embed/>
            </p:oleObj>
          </a:graphicData>
        </a:graphic>
      </p:graphicFrame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3500430" y="4929198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70C0"/>
                </a:solidFill>
                <a:latin typeface="Times New Roman" pitchFamily="18" charset="0"/>
              </a:rPr>
              <a:t>Fourier trans.</a:t>
            </a:r>
            <a:endParaRPr lang="en-US" altLang="ja-JP" sz="2400" b="1" baseline="-25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2928926" y="4857760"/>
            <a:ext cx="2786082" cy="1588"/>
          </a:xfrm>
          <a:prstGeom prst="straightConnector1">
            <a:avLst/>
          </a:prstGeom>
          <a:ln w="38100">
            <a:solidFill>
              <a:srgbClr val="0066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グループ化 80"/>
          <p:cNvGrpSpPr/>
          <p:nvPr/>
        </p:nvGrpSpPr>
        <p:grpSpPr>
          <a:xfrm>
            <a:off x="5929322" y="4143380"/>
            <a:ext cx="3214678" cy="2500330"/>
            <a:chOff x="5929322" y="4143380"/>
            <a:chExt cx="3214678" cy="2500330"/>
          </a:xfrm>
        </p:grpSpPr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7072298" y="4143380"/>
              <a:ext cx="20717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rgbClr val="FF33CC"/>
                  </a:solidFill>
                  <a:latin typeface="Times New Roman" pitchFamily="18" charset="0"/>
                </a:rPr>
                <a:t>Loop integral</a:t>
              </a:r>
              <a:endParaRPr lang="en-US" altLang="ja-JP" sz="2800" baseline="-25000" dirty="0">
                <a:solidFill>
                  <a:srgbClr val="FF33CC"/>
                </a:solidFill>
                <a:latin typeface="Times New Roman" pitchFamily="18" charset="0"/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5929322" y="5643578"/>
              <a:ext cx="1857388" cy="1000132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57356" y="2786058"/>
            <a:ext cx="6572296" cy="7498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1B587C"/>
                </a:solidFill>
                <a:latin typeface="Times New Roman" pitchFamily="18" charset="0"/>
              </a:rPr>
              <a:t>Non-linear perturbation </a:t>
            </a:r>
            <a:endParaRPr kumimoji="1" lang="en-US" altLang="ja-JP" sz="4400" b="1" kern="1200" baseline="30000" dirty="0">
              <a:solidFill>
                <a:srgbClr val="1B587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Interests on Non-linear corrections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0034" y="1000108"/>
            <a:ext cx="4071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Primordial perturbation ζ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graphicFrame>
        <p:nvGraphicFramePr>
          <p:cNvPr id="1460226" name="Object 2"/>
          <p:cNvGraphicFramePr>
            <a:graphicFrameLocks noChangeAspect="1"/>
          </p:cNvGraphicFramePr>
          <p:nvPr/>
        </p:nvGraphicFramePr>
        <p:xfrm>
          <a:off x="714348" y="2857496"/>
          <a:ext cx="2022475" cy="492125"/>
        </p:xfrm>
        <a:graphic>
          <a:graphicData uri="http://schemas.openxmlformats.org/presentationml/2006/ole">
            <p:oleObj spid="_x0000_s1460226" name="数式" r:id="rId3" imgW="1041120" imgH="253800" progId="Equation.3">
              <p:embed/>
            </p:oleObj>
          </a:graphicData>
        </a:graphic>
      </p:graphicFrame>
      <p:graphicFrame>
        <p:nvGraphicFramePr>
          <p:cNvPr id="1460227" name="Object 3"/>
          <p:cNvGraphicFramePr>
            <a:graphicFrameLocks noChangeAspect="1"/>
          </p:cNvGraphicFramePr>
          <p:nvPr/>
        </p:nvGraphicFramePr>
        <p:xfrm>
          <a:off x="714348" y="1571612"/>
          <a:ext cx="1455737" cy="492125"/>
        </p:xfrm>
        <a:graphic>
          <a:graphicData uri="http://schemas.openxmlformats.org/presentationml/2006/ole">
            <p:oleObj spid="_x0000_s1460227" name="数式" r:id="rId4" imgW="749160" imgH="253800" progId="Equation.3">
              <p:embed/>
            </p:oleObj>
          </a:graphicData>
        </a:graphic>
      </p:graphicFrame>
      <p:graphicFrame>
        <p:nvGraphicFramePr>
          <p:cNvPr id="1460228" name="Object 4"/>
          <p:cNvGraphicFramePr>
            <a:graphicFrameLocks noChangeAspect="1"/>
          </p:cNvGraphicFramePr>
          <p:nvPr/>
        </p:nvGraphicFramePr>
        <p:xfrm>
          <a:off x="642910" y="4214818"/>
          <a:ext cx="2638425" cy="492125"/>
        </p:xfrm>
        <a:graphic>
          <a:graphicData uri="http://schemas.openxmlformats.org/presentationml/2006/ole">
            <p:oleObj spid="_x0000_s1460228" name="数式" r:id="rId5" imgW="1358640" imgH="253800" progId="Equation.3">
              <p:embed/>
            </p:oleObj>
          </a:graphicData>
        </a:graphic>
      </p:graphicFrame>
      <p:grpSp>
        <p:nvGrpSpPr>
          <p:cNvPr id="75" name="グループ化 74"/>
          <p:cNvGrpSpPr/>
          <p:nvPr/>
        </p:nvGrpSpPr>
        <p:grpSpPr>
          <a:xfrm>
            <a:off x="3786182" y="2714620"/>
            <a:ext cx="1785950" cy="1502457"/>
            <a:chOff x="4143372" y="2857496"/>
            <a:chExt cx="1785950" cy="1502457"/>
          </a:xfrm>
        </p:grpSpPr>
        <p:sp>
          <p:nvSpPr>
            <p:cNvPr id="23" name="円/楕円 22"/>
            <p:cNvSpPr/>
            <p:nvPr/>
          </p:nvSpPr>
          <p:spPr>
            <a:xfrm>
              <a:off x="4929190" y="357187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214942" y="2857496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143372" y="3929066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4929190" y="307181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500562" y="392906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286380" y="392906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5400000" flipH="1" flipV="1">
              <a:off x="4786314" y="3357562"/>
              <a:ext cx="428628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4572000" y="3643314"/>
              <a:ext cx="428628" cy="35719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32" idx="5"/>
            </p:cNvCxnSpPr>
            <p:nvPr/>
          </p:nvCxnSpPr>
          <p:spPr>
            <a:xfrm rot="5400000" flipH="1">
              <a:off x="5000628" y="3643314"/>
              <a:ext cx="407704" cy="407704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/>
          <p:cNvGrpSpPr/>
          <p:nvPr/>
        </p:nvGrpSpPr>
        <p:grpSpPr>
          <a:xfrm>
            <a:off x="3643306" y="2000240"/>
            <a:ext cx="2214578" cy="430887"/>
            <a:chOff x="1714480" y="5500702"/>
            <a:chExt cx="2214578" cy="430887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1714480" y="5500702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571868" y="5500702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357554" y="550070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000232" y="550070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>
              <a:endCxn id="54" idx="6"/>
            </p:cNvCxnSpPr>
            <p:nvPr/>
          </p:nvCxnSpPr>
          <p:spPr>
            <a:xfrm>
              <a:off x="2071670" y="5572140"/>
              <a:ext cx="142876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グループ化 92"/>
          <p:cNvGrpSpPr/>
          <p:nvPr/>
        </p:nvGrpSpPr>
        <p:grpSpPr>
          <a:xfrm>
            <a:off x="3857620" y="4786322"/>
            <a:ext cx="1785950" cy="1573895"/>
            <a:chOff x="3857620" y="4643446"/>
            <a:chExt cx="1785950" cy="1573895"/>
          </a:xfrm>
        </p:grpSpPr>
        <p:sp>
          <p:nvSpPr>
            <p:cNvPr id="77" name="円/楕円 76"/>
            <p:cNvSpPr/>
            <p:nvPr/>
          </p:nvSpPr>
          <p:spPr>
            <a:xfrm>
              <a:off x="4643438" y="535782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3857620" y="4643446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3857620" y="5786454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4286248" y="492919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4214810" y="578645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5286380" y="5786454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5000628" y="578645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5" name="直線コネクタ 84"/>
            <p:cNvCxnSpPr>
              <a:endCxn id="87" idx="3"/>
            </p:cNvCxnSpPr>
            <p:nvPr/>
          </p:nvCxnSpPr>
          <p:spPr>
            <a:xfrm rot="5400000" flipH="1" flipV="1">
              <a:off x="4286248" y="5051150"/>
              <a:ext cx="806742" cy="806742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stCxn id="83" idx="1"/>
            </p:cNvCxnSpPr>
            <p:nvPr/>
          </p:nvCxnSpPr>
          <p:spPr>
            <a:xfrm rot="16200000" flipV="1">
              <a:off x="4286248" y="5072074"/>
              <a:ext cx="806742" cy="66386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円/楕円 86"/>
            <p:cNvSpPr/>
            <p:nvPr/>
          </p:nvSpPr>
          <p:spPr>
            <a:xfrm>
              <a:off x="5072066" y="492919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5286380" y="4643446"/>
              <a:ext cx="357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6715140" y="2500306"/>
            <a:ext cx="2071702" cy="1931085"/>
            <a:chOff x="6643702" y="2357430"/>
            <a:chExt cx="2071702" cy="1931085"/>
          </a:xfrm>
        </p:grpSpPr>
        <p:cxnSp>
          <p:nvCxnSpPr>
            <p:cNvPr id="101" name="直線コネクタ 100"/>
            <p:cNvCxnSpPr>
              <a:endCxn id="102" idx="0"/>
            </p:cNvCxnSpPr>
            <p:nvPr/>
          </p:nvCxnSpPr>
          <p:spPr>
            <a:xfrm rot="5400000">
              <a:off x="7501355" y="2928537"/>
              <a:ext cx="285752" cy="794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グループ化 125"/>
            <p:cNvGrpSpPr/>
            <p:nvPr/>
          </p:nvGrpSpPr>
          <p:grpSpPr>
            <a:xfrm>
              <a:off x="6643702" y="2357430"/>
              <a:ext cx="2071702" cy="1931085"/>
              <a:chOff x="6643702" y="2357430"/>
              <a:chExt cx="2071702" cy="1931085"/>
            </a:xfrm>
          </p:grpSpPr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7786710" y="2357430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x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10" name="Text Box 10"/>
              <p:cNvSpPr txBox="1">
                <a:spLocks noChangeArrowheads="1"/>
              </p:cNvSpPr>
              <p:nvPr/>
            </p:nvSpPr>
            <p:spPr bwMode="auto">
              <a:xfrm>
                <a:off x="6643702" y="3786190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y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7572396" y="2643182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7000892" y="385762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Text Box 10"/>
              <p:cNvSpPr txBox="1">
                <a:spLocks noChangeArrowheads="1"/>
              </p:cNvSpPr>
              <p:nvPr/>
            </p:nvSpPr>
            <p:spPr bwMode="auto">
              <a:xfrm>
                <a:off x="8358214" y="3857628"/>
                <a:ext cx="3571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kumimoji="1" lang="en-US" altLang="ja-JP" sz="28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8072462" y="385762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 rot="5400000" flipH="1" flipV="1">
                <a:off x="7053202" y="3662444"/>
                <a:ext cx="285751" cy="24749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 rot="16200000" flipV="1">
                <a:off x="7893867" y="3679033"/>
                <a:ext cx="285752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円/楕円 101"/>
              <p:cNvSpPr/>
              <p:nvPr/>
            </p:nvSpPr>
            <p:spPr>
              <a:xfrm>
                <a:off x="7286644" y="3071810"/>
                <a:ext cx="714380" cy="64294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7572396" y="3000372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7286644" y="3571876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7858148" y="3571876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3" name="グループ化 112"/>
          <p:cNvGrpSpPr/>
          <p:nvPr/>
        </p:nvGrpSpPr>
        <p:grpSpPr>
          <a:xfrm>
            <a:off x="6572264" y="1071546"/>
            <a:ext cx="2071702" cy="1369464"/>
            <a:chOff x="4857752" y="5000636"/>
            <a:chExt cx="2071702" cy="1369464"/>
          </a:xfrm>
        </p:grpSpPr>
        <p:sp>
          <p:nvSpPr>
            <p:cNvPr id="114" name="Text Box 10"/>
            <p:cNvSpPr txBox="1">
              <a:spLocks noChangeArrowheads="1"/>
            </p:cNvSpPr>
            <p:nvPr/>
          </p:nvSpPr>
          <p:spPr bwMode="auto">
            <a:xfrm>
              <a:off x="4857752" y="6000768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x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5" name="Text Box 10"/>
            <p:cNvSpPr txBox="1">
              <a:spLocks noChangeArrowheads="1"/>
            </p:cNvSpPr>
            <p:nvPr/>
          </p:nvSpPr>
          <p:spPr bwMode="auto">
            <a:xfrm>
              <a:off x="6572264" y="592933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y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6357950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5072066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5715008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429256" y="5000636"/>
              <a:ext cx="714380" cy="10001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0" name="直線コネクタ 119"/>
            <p:cNvCxnSpPr/>
            <p:nvPr/>
          </p:nvCxnSpPr>
          <p:spPr>
            <a:xfrm>
              <a:off x="5214942" y="6000768"/>
              <a:ext cx="1214446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7072298" y="5929330"/>
            <a:ext cx="20717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and so on…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31" name="Text Box 9"/>
          <p:cNvSpPr txBox="1">
            <a:spLocks noChangeArrowheads="1"/>
          </p:cNvSpPr>
          <p:nvPr/>
        </p:nvSpPr>
        <p:spPr bwMode="auto">
          <a:xfrm rot="19457361">
            <a:off x="2026185" y="3602263"/>
            <a:ext cx="7179655" cy="688256"/>
          </a:xfrm>
          <a:prstGeom prst="rect">
            <a:avLst/>
          </a:prstGeom>
          <a:solidFill>
            <a:srgbClr val="FF33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More information on inflation</a:t>
            </a:r>
            <a:endParaRPr kumimoji="1" lang="en-US" altLang="ja-JP" sz="4000" b="1" kern="1200" dirty="0">
              <a:solidFill>
                <a:schemeClr val="bg1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428596" y="1643050"/>
            <a:ext cx="307183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2800" u="sng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Comoving</a:t>
            </a:r>
            <a:r>
              <a:rPr kumimoji="1" lang="en-US" altLang="ja-JP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gauge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ADM formalism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6072230" cy="46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6"/>
            <a:ext cx="86084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85926"/>
            <a:ext cx="1785950" cy="3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071538" y="2285992"/>
            <a:ext cx="464350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 = S</a:t>
            </a:r>
            <a:r>
              <a: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EH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+ S</a:t>
            </a:r>
            <a:r>
              <a:rPr kumimoji="1" lang="el-GR" altLang="ja-JP" sz="2800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rPr>
              <a:t>φ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=  S [ N, N</a:t>
            </a:r>
            <a:r>
              <a: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,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l-GR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]</a:t>
            </a:r>
            <a:endParaRPr kumimoji="1" lang="en-US" altLang="ja-JP" sz="28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928662" y="4214818"/>
            <a:ext cx="514353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Hamiltonian constraint     ∂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Script MT Bold" pitchFamily="66" charset="0"/>
                <a:ea typeface="ＭＳ Ｐゴシック" pitchFamily="50" charset="-128"/>
                <a:cs typeface="+mn-cs"/>
              </a:rPr>
              <a:t>L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/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∂ N  = 0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7143768" y="4286256"/>
            <a:ext cx="128588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 = N[</a:t>
            </a:r>
            <a:r>
              <a:rPr kumimoji="1" lang="el-GR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]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rot="10800000" flipV="1">
            <a:off x="5715008" y="5214950"/>
            <a:ext cx="1571636" cy="714380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28662" y="4786322"/>
            <a:ext cx="628654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Momentum constraint      ∂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Script MT Bold" pitchFamily="66" charset="0"/>
                <a:ea typeface="ＭＳ Ｐゴシック" pitchFamily="50" charset="-128"/>
                <a:cs typeface="+mn-cs"/>
              </a:rPr>
              <a:t>L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/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∂ N</a:t>
            </a:r>
            <a:r>
              <a: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= 0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143768" y="4786322"/>
            <a:ext cx="178595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</a:t>
            </a:r>
            <a:r>
              <a: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= N</a:t>
            </a:r>
            <a:r>
              <a: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[</a:t>
            </a:r>
            <a:r>
              <a:rPr kumimoji="1" lang="el-GR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]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215074" y="4500570"/>
            <a:ext cx="71438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→  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929322" y="2428868"/>
            <a:ext cx="2357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</a:t>
            </a:r>
            <a:r>
              <a:rPr kumimoji="1" lang="en-US" altLang="ja-JP" sz="2400" kern="1200" baseline="300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ρ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: scale factor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00430" y="6072206"/>
            <a:ext cx="350046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S [ N, N</a:t>
            </a:r>
            <a:r>
              <a:rPr kumimoji="1" lang="en-US" altLang="ja-JP" sz="28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,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l-GR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]  =  S [ </a:t>
            </a:r>
            <a:r>
              <a:rPr kumimoji="1" lang="el-GR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] 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8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57158" y="3357562"/>
            <a:ext cx="557216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 smtClean="0">
                <a:solidFill>
                  <a:srgbClr val="2D2D8A"/>
                </a:solidFill>
                <a:latin typeface="MS Mincho"/>
                <a:ea typeface="MS Mincho"/>
                <a:cs typeface="+mn-cs"/>
              </a:rPr>
              <a:t>◆</a:t>
            </a:r>
            <a:r>
              <a:rPr lang="ja-JP" altLang="en-US" sz="3600" b="1" dirty="0" smtClean="0">
                <a:solidFill>
                  <a:srgbClr val="2D2D8A"/>
                </a:solidFill>
                <a:latin typeface="MS Mincho"/>
                <a:ea typeface="MS Mincho"/>
              </a:rPr>
              <a:t> </a:t>
            </a:r>
            <a:r>
              <a:rPr kumimoji="1" lang="en-US" altLang="ja-JP" sz="3200" b="1" kern="1200" dirty="0" smtClean="0">
                <a:solidFill>
                  <a:srgbClr val="2D2D8A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Lagrange </a:t>
            </a:r>
            <a:r>
              <a:rPr kumimoji="1" lang="en-US" altLang="ja-JP" sz="3200" b="1" kern="1200" dirty="0">
                <a:solidFill>
                  <a:srgbClr val="2D2D8A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multiplier N / N</a:t>
            </a:r>
            <a:r>
              <a:rPr kumimoji="1" lang="en-US" altLang="ja-JP" sz="3200" b="1" kern="1200" baseline="-25000" dirty="0">
                <a:solidFill>
                  <a:srgbClr val="2D2D8A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29388" y="3357562"/>
            <a:ext cx="292895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Maldacena</a:t>
            </a:r>
            <a:r>
              <a:rPr kumimoji="1"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(2002) </a:t>
            </a:r>
            <a:r>
              <a:rPr kumimoji="1" lang="ja-JP" altLang="en-US" sz="20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5786" y="1071546"/>
            <a:ext cx="83582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latin typeface="Times New Roman" pitchFamily="18" charset="0"/>
                <a:ea typeface="ＭＳ Ｐゴシック" pitchFamily="50" charset="-128"/>
                <a:cs typeface="+mn-cs"/>
              </a:rPr>
              <a:t>1.  Introduction 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85786" y="2786058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>
                <a:latin typeface="Times New Roman" pitchFamily="18" charset="0"/>
              </a:rPr>
              <a:t>3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IR divergence problem -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3200" b="1" kern="1200" dirty="0">
                <a:latin typeface="Times New Roman" pitchFamily="18" charset="0"/>
                <a:ea typeface="ＭＳ Ｐゴシック" pitchFamily="50" charset="-128"/>
                <a:cs typeface="+mn-cs"/>
              </a:rPr>
              <a:t>Single field 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-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285720" y="1214422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Outline 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5786" y="1928802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2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Cosmological perturbation during inflation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5786" y="364331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4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IR divergence problem -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 Multi </a:t>
            </a:r>
            <a:r>
              <a:rPr kumimoji="1" lang="en-US" altLang="ja-JP" sz="3200" b="1" kern="1200" dirty="0">
                <a:latin typeface="Times New Roman" pitchFamily="18" charset="0"/>
                <a:ea typeface="ＭＳ Ｐゴシック" pitchFamily="50" charset="-128"/>
                <a:cs typeface="+mn-cs"/>
              </a:rPr>
              <a:t>field 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-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5786" y="4500570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5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UV divergence problem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5786" y="542926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latin typeface="Times New Roman" pitchFamily="18" charset="0"/>
              </a:rPr>
              <a:t>6</a:t>
            </a:r>
            <a:r>
              <a:rPr kumimoji="1" lang="en-US" altLang="ja-JP" sz="3200" b="1" kern="1200" dirty="0" smtClean="0"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r>
              <a:rPr lang="en-US" altLang="ja-JP" sz="3200" b="1" dirty="0" smtClean="0">
                <a:latin typeface="Times New Roman" pitchFamily="18" charset="0"/>
              </a:rPr>
              <a:t> Summary and Discussions</a:t>
            </a:r>
            <a:endParaRPr kumimoji="1" lang="en-US" altLang="ja-JP" sz="3200" b="1" kern="1200" dirty="0"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4214843" cy="49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143512"/>
            <a:ext cx="1928826" cy="6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Non-linear action 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071546"/>
            <a:ext cx="1132292" cy="3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357158" y="1643050"/>
          <a:ext cx="2428892" cy="703698"/>
        </p:xfrm>
        <a:graphic>
          <a:graphicData uri="http://schemas.openxmlformats.org/presentationml/2006/ole">
            <p:oleObj spid="_x0000_s1461250" name="数式" r:id="rId7" imgW="1358640" imgH="393480" progId="Equation.3">
              <p:embed/>
            </p:oleObj>
          </a:graphicData>
        </a:graphic>
      </p:graphicFrame>
      <p:graphicFrame>
        <p:nvGraphicFramePr>
          <p:cNvPr id="1461251" name="Object 3"/>
          <p:cNvGraphicFramePr>
            <a:graphicFrameLocks noChangeAspect="1"/>
          </p:cNvGraphicFramePr>
          <p:nvPr/>
        </p:nvGraphicFramePr>
        <p:xfrm>
          <a:off x="428596" y="2500306"/>
          <a:ext cx="2020887" cy="703263"/>
        </p:xfrm>
        <a:graphic>
          <a:graphicData uri="http://schemas.openxmlformats.org/presentationml/2006/ole">
            <p:oleObj spid="_x0000_s1461251" name="数式" r:id="rId8" imgW="1130040" imgH="393480" progId="Equation.3">
              <p:embed/>
            </p:oleObj>
          </a:graphicData>
        </a:graphic>
      </p:graphicFrame>
      <p:grpSp>
        <p:nvGrpSpPr>
          <p:cNvPr id="44" name="グループ化 43"/>
          <p:cNvGrpSpPr/>
          <p:nvPr/>
        </p:nvGrpSpPr>
        <p:grpSpPr>
          <a:xfrm>
            <a:off x="3571868" y="1500174"/>
            <a:ext cx="5351492" cy="1785950"/>
            <a:chOff x="3428992" y="1928802"/>
            <a:chExt cx="5351492" cy="1785950"/>
          </a:xfrm>
        </p:grpSpPr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3428992" y="1928802"/>
              <a:ext cx="2786082" cy="4420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altLang="ja-JP" sz="2400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st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 order constraints 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graphicFrame>
          <p:nvGraphicFramePr>
            <p:cNvPr id="27" name="オブジェクト 26"/>
            <p:cNvGraphicFramePr>
              <a:graphicFrameLocks noChangeAspect="1"/>
            </p:cNvGraphicFramePr>
            <p:nvPr/>
          </p:nvGraphicFramePr>
          <p:xfrm>
            <a:off x="7715272" y="1928802"/>
            <a:ext cx="984933" cy="465141"/>
          </p:xfrm>
          <a:graphic>
            <a:graphicData uri="http://schemas.openxmlformats.org/presentationml/2006/ole">
              <p:oleObj spid="_x0000_s1461252" name="数式" r:id="rId9" imgW="457200" imgH="215640" progId="Equation.3">
                <p:embed/>
              </p:oleObj>
            </a:graphicData>
          </a:graphic>
        </p:graphicFrame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3428992" y="2857496"/>
              <a:ext cx="2786082" cy="4420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2</a:t>
              </a:r>
              <a:r>
                <a:rPr kumimoji="1" lang="en-US" altLang="ja-JP" sz="2400" kern="1200" baseline="30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nd</a:t>
              </a: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order constraints 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graphicFrame>
          <p:nvGraphicFramePr>
            <p:cNvPr id="1461253" name="Object 5"/>
            <p:cNvGraphicFramePr>
              <a:graphicFrameLocks noChangeAspect="1"/>
            </p:cNvGraphicFramePr>
            <p:nvPr/>
          </p:nvGraphicFramePr>
          <p:xfrm>
            <a:off x="7715272" y="2857496"/>
            <a:ext cx="1065212" cy="465137"/>
          </p:xfrm>
          <a:graphic>
            <a:graphicData uri="http://schemas.openxmlformats.org/presentationml/2006/ole">
              <p:oleObj spid="_x0000_s1461253" name="数式" r:id="rId10" imgW="495000" imgH="215640" progId="Equation.3">
                <p:embed/>
              </p:oleObj>
            </a:graphicData>
          </a:graphic>
        </p:graphicFrame>
        <p:grpSp>
          <p:nvGrpSpPr>
            <p:cNvPr id="43" name="グループ化 42"/>
            <p:cNvGrpSpPr/>
            <p:nvPr/>
          </p:nvGrpSpPr>
          <p:grpSpPr>
            <a:xfrm>
              <a:off x="6286512" y="2214554"/>
              <a:ext cx="1143008" cy="1500198"/>
              <a:chOff x="3786182" y="2714620"/>
              <a:chExt cx="1571636" cy="1214446"/>
            </a:xfrm>
          </p:grpSpPr>
          <p:cxnSp>
            <p:nvCxnSpPr>
              <p:cNvPr id="32" name="直線矢印コネクタ 31"/>
              <p:cNvCxnSpPr/>
              <p:nvPr/>
            </p:nvCxnSpPr>
            <p:spPr>
              <a:xfrm>
                <a:off x="3857620" y="2714620"/>
                <a:ext cx="1500198" cy="158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/>
              <p:cNvCxnSpPr/>
              <p:nvPr/>
            </p:nvCxnSpPr>
            <p:spPr>
              <a:xfrm>
                <a:off x="3857620" y="3429000"/>
                <a:ext cx="1500198" cy="158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 rot="10800000" flipV="1">
                <a:off x="3786182" y="2857496"/>
                <a:ext cx="1571636" cy="35719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rot="10800000" flipV="1">
                <a:off x="3786182" y="3571876"/>
                <a:ext cx="1571636" cy="35719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42844" y="3857628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(ex)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 order constraints 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5500663" y="4572008"/>
            <a:ext cx="3643337" cy="1332256"/>
            <a:chOff x="1785918" y="2571744"/>
            <a:chExt cx="3643337" cy="1332256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57356" y="2571744"/>
              <a:ext cx="1806629" cy="66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85918" y="3286124"/>
              <a:ext cx="3643337" cy="617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9" name="下矢印 48"/>
          <p:cNvSpPr/>
          <p:nvPr/>
        </p:nvSpPr>
        <p:spPr>
          <a:xfrm flipH="1">
            <a:off x="4929190" y="4929198"/>
            <a:ext cx="214314" cy="64294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61254" name="Object 6"/>
          <p:cNvGraphicFramePr>
            <a:graphicFrameLocks noChangeAspect="1"/>
          </p:cNvGraphicFramePr>
          <p:nvPr/>
        </p:nvGraphicFramePr>
        <p:xfrm>
          <a:off x="2500298" y="6072206"/>
          <a:ext cx="928668" cy="392058"/>
        </p:xfrm>
        <a:graphic>
          <a:graphicData uri="http://schemas.openxmlformats.org/presentationml/2006/ole">
            <p:oleObj spid="_x0000_s1461254" name="数式" r:id="rId13" imgW="57132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757988" y="6661174"/>
            <a:ext cx="2133600" cy="196850"/>
          </a:xfrm>
        </p:spPr>
        <p:txBody>
          <a:bodyPr/>
          <a:lstStyle/>
          <a:p>
            <a:fld id="{0F5560DE-BFD4-4A6A-84FE-62872CEEF0D8}" type="slidenum">
              <a:rPr lang="en-US" altLang="ja-JP" smtClean="0"/>
              <a:pPr/>
              <a:t>30</a:t>
            </a:fld>
            <a:endParaRPr lang="en-US" altLang="ja-JP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67866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lang="ja-JP" alt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NGs / Loop corrections 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14282" y="1428736"/>
            <a:ext cx="292895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2002  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J.Maldacena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20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0034" y="928670"/>
            <a:ext cx="685804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“Quantum origin”    ( Mainly until Horizon crossing)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28926" y="1428736"/>
            <a:ext cx="685804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Single field with canonical kinetic term 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28926" y="1857364"/>
            <a:ext cx="685804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</a:rPr>
              <a:t>NG 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</a:rPr>
              <a:t>→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</a:rPr>
              <a:t>Suppressed by slow-roll parameters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4282" y="2500306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2005  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Seery</a:t>
            </a:r>
            <a:r>
              <a:rPr lang="en-US" altLang="ja-JP" sz="2000" u="sng" dirty="0" smtClean="0">
                <a:solidFill>
                  <a:srgbClr val="000000"/>
                </a:solidFill>
                <a:latin typeface="Times New Roman" pitchFamily="18" charset="0"/>
              </a:rPr>
              <a:t> &amp;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Lidsey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20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282" y="3571876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2005, 2006  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S.Weinberg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ja-JP" altLang="en-US" sz="20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28926" y="3571876"/>
            <a:ext cx="685804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Loop correction amplified at most logarithmic order 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28926" y="2500306"/>
            <a:ext cx="600079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Single &amp; Multi field(s) with non-canonical kinetic term 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28926" y="2928934"/>
            <a:ext cx="578647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NG </a:t>
            </a:r>
            <a:r>
              <a:rPr kumimoji="1" lang="ja-JP" altLang="en-US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→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Dependence on the evolution of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</a:rPr>
              <a:t>sound speed 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71802" y="4714884"/>
            <a:ext cx="550072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IR divergence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Loop corrections</a:t>
            </a:r>
            <a:r>
              <a:rPr kumimoji="1" lang="ja-JP" altLang="en-US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→ </a:t>
            </a: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Logarithmic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4282" y="4714884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2007 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M.Sloth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kumimoji="1" lang="ja-JP" altLang="en-US" sz="20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4282" y="5072074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2007 </a:t>
            </a:r>
            <a:r>
              <a:rPr lang="en-US" altLang="ja-JP" sz="2000" u="sng" dirty="0" err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.Seery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kumimoji="1" lang="ja-JP" altLang="en-US" sz="20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4282" y="5429264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2008 Y.U.  &amp; 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K.Maeda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14282" y="4357694"/>
            <a:ext cx="335758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2004 </a:t>
            </a:r>
            <a:r>
              <a:rPr kumimoji="1" lang="en-US" altLang="ja-JP" sz="2000" u="sng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D.Boyanovsky</a:t>
            </a:r>
            <a:r>
              <a:rPr kumimoji="1" lang="en-US" altLang="ja-JP" sz="2000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kumimoji="1" lang="ja-JP" altLang="en-US" sz="20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785918" y="5857892"/>
            <a:ext cx="1143008" cy="38048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and so on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7B2AD8-2A99-42E8-A339-F0A2384B3F2D}" type="slidenum">
              <a:rPr lang="en-US" altLang="ja-JP"/>
              <a:pPr/>
              <a:t>31</a:t>
            </a:fld>
            <a:endParaRPr lang="en-US" altLang="ja-JP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5759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lang="ja-JP" alt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IR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</a:rPr>
              <a:t>divergence</a:t>
            </a:r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</a:rPr>
              <a:t> problem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500694" y="5000636"/>
            <a:ext cx="3429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6666FF"/>
                </a:solidFill>
                <a:latin typeface="Times New Roman" pitchFamily="18" charset="0"/>
              </a:rPr>
              <a:t>∫</a:t>
            </a:r>
            <a:r>
              <a:rPr lang="en-US" altLang="ja-JP" sz="2800" b="1" dirty="0">
                <a:solidFill>
                  <a:srgbClr val="6666FF"/>
                </a:solidFill>
                <a:latin typeface="Times New Roman" pitchFamily="18" charset="0"/>
              </a:rPr>
              <a:t>d</a:t>
            </a:r>
            <a:r>
              <a:rPr lang="en-US" altLang="ja-JP" sz="2800" b="1" baseline="30000" dirty="0">
                <a:solidFill>
                  <a:srgbClr val="6666FF"/>
                </a:solidFill>
                <a:latin typeface="Times New Roman" pitchFamily="18" charset="0"/>
              </a:rPr>
              <a:t>3</a:t>
            </a:r>
            <a:r>
              <a:rPr lang="en-US" altLang="ja-JP" sz="2800" b="1" dirty="0">
                <a:solidFill>
                  <a:srgbClr val="6666FF"/>
                </a:solidFill>
                <a:latin typeface="Times New Roman" pitchFamily="18" charset="0"/>
              </a:rPr>
              <a:t>q </a:t>
            </a:r>
            <a:r>
              <a:rPr lang="en-US" altLang="ja-JP" sz="2800" b="1" dirty="0" smtClean="0">
                <a:solidFill>
                  <a:srgbClr val="6666FF"/>
                </a:solidFill>
                <a:latin typeface="Times New Roman" pitchFamily="18" charset="0"/>
              </a:rPr>
              <a:t>|ζ</a:t>
            </a:r>
            <a:r>
              <a:rPr lang="en-US" altLang="ja-JP" sz="2800" b="1" baseline="-25000" dirty="0" smtClean="0">
                <a:solidFill>
                  <a:srgbClr val="6666FF"/>
                </a:solidFill>
                <a:latin typeface="Times New Roman" pitchFamily="18" charset="0"/>
              </a:rPr>
              <a:t>q</a:t>
            </a:r>
            <a:r>
              <a:rPr lang="en-US" altLang="ja-JP" sz="2800" b="1" dirty="0" smtClean="0">
                <a:solidFill>
                  <a:srgbClr val="6666FF"/>
                </a:solidFill>
                <a:latin typeface="Times New Roman" pitchFamily="18" charset="0"/>
              </a:rPr>
              <a:t>|</a:t>
            </a:r>
            <a:r>
              <a:rPr lang="en-US" altLang="ja-JP" sz="2800" b="1" baseline="30000" dirty="0" smtClean="0">
                <a:solidFill>
                  <a:srgbClr val="6666FF"/>
                </a:solidFill>
                <a:latin typeface="Times New Roman" pitchFamily="18" charset="0"/>
              </a:rPr>
              <a:t>2</a:t>
            </a:r>
            <a:r>
              <a:rPr lang="en-US" altLang="ja-JP" sz="2800" b="1" dirty="0" smtClean="0">
                <a:solidFill>
                  <a:srgbClr val="6666FF"/>
                </a:solidFill>
                <a:latin typeface="Edwardian Script ITC" pitchFamily="66" charset="0"/>
              </a:rPr>
              <a:t>  </a:t>
            </a:r>
            <a:r>
              <a:rPr lang="en-US" altLang="ja-JP" sz="2800" b="1" dirty="0" smtClean="0">
                <a:solidFill>
                  <a:srgbClr val="6666FF"/>
                </a:solidFill>
                <a:latin typeface="Times New Roman" pitchFamily="18" charset="0"/>
              </a:rPr>
              <a:t> =</a:t>
            </a:r>
            <a:r>
              <a:rPr lang="ja-JP" altLang="en-US" sz="2800" b="1" dirty="0" smtClean="0">
                <a:solidFill>
                  <a:srgbClr val="6666FF"/>
                </a:solidFill>
                <a:latin typeface="Times New Roman" pitchFamily="18" charset="0"/>
              </a:rPr>
              <a:t>　∫ </a:t>
            </a:r>
            <a:r>
              <a:rPr lang="en-US" altLang="ja-JP" sz="2800" b="1" dirty="0" smtClean="0">
                <a:solidFill>
                  <a:srgbClr val="6666FF"/>
                </a:solidFill>
                <a:latin typeface="Times New Roman" pitchFamily="18" charset="0"/>
              </a:rPr>
              <a:t>d</a:t>
            </a:r>
            <a:r>
              <a:rPr lang="en-US" altLang="ja-JP" sz="2800" b="1" baseline="30000" dirty="0" smtClean="0">
                <a:solidFill>
                  <a:srgbClr val="6666FF"/>
                </a:solidFill>
                <a:latin typeface="Times New Roman" pitchFamily="18" charset="0"/>
              </a:rPr>
              <a:t>3</a:t>
            </a:r>
            <a:r>
              <a:rPr lang="en-US" altLang="ja-JP" sz="2800" b="1" dirty="0" smtClean="0">
                <a:solidFill>
                  <a:srgbClr val="6666FF"/>
                </a:solidFill>
                <a:latin typeface="Times New Roman" pitchFamily="18" charset="0"/>
              </a:rPr>
              <a:t>q /q</a:t>
            </a:r>
            <a:r>
              <a:rPr lang="en-US" altLang="ja-JP" sz="2800" b="1" baseline="30000" dirty="0" smtClean="0">
                <a:solidFill>
                  <a:srgbClr val="6666FF"/>
                </a:solidFill>
                <a:latin typeface="Times New Roman" pitchFamily="18" charset="0"/>
              </a:rPr>
              <a:t>3</a:t>
            </a:r>
            <a:endParaRPr lang="en-US" altLang="ja-JP" sz="2800" b="1" dirty="0" smtClean="0">
              <a:solidFill>
                <a:srgbClr val="6666FF"/>
              </a:solidFill>
              <a:latin typeface="Times New Roman" pitchFamily="18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42910" y="3214686"/>
            <a:ext cx="14287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&lt; </a:t>
            </a:r>
            <a:r>
              <a:rPr lang="en-US" altLang="ja-JP" sz="2800" b="1" dirty="0" err="1" smtClean="0">
                <a:latin typeface="Times New Roman" pitchFamily="18" charset="0"/>
              </a:rPr>
              <a:t>ζ</a:t>
            </a:r>
            <a:r>
              <a:rPr lang="en-US" altLang="ja-JP" sz="1600" b="1" dirty="0" err="1" smtClean="0">
                <a:latin typeface="Times New Roman" pitchFamily="18" charset="0"/>
              </a:rPr>
              <a:t>k</a:t>
            </a:r>
            <a:r>
              <a:rPr lang="en-US" altLang="ja-JP" sz="1600" b="1" dirty="0" smtClean="0">
                <a:latin typeface="Times New Roman" pitchFamily="18" charset="0"/>
              </a:rPr>
              <a:t> </a:t>
            </a:r>
            <a:r>
              <a:rPr lang="en-US" altLang="ja-JP" sz="2800" b="1" dirty="0" err="1" smtClean="0">
                <a:latin typeface="Times New Roman" pitchFamily="18" charset="0"/>
              </a:rPr>
              <a:t>ζ</a:t>
            </a:r>
            <a:r>
              <a:rPr lang="en-US" altLang="ja-JP" sz="1600" b="1" dirty="0" err="1" smtClean="0">
                <a:latin typeface="Times New Roman" pitchFamily="18" charset="0"/>
              </a:rPr>
              <a:t>k</a:t>
            </a:r>
            <a:r>
              <a:rPr lang="en-US" altLang="ja-JP" sz="1600" b="1" dirty="0" smtClean="0">
                <a:latin typeface="Times New Roman" pitchFamily="18" charset="0"/>
              </a:rPr>
              <a:t>’</a:t>
            </a:r>
            <a:r>
              <a:rPr lang="en-US" altLang="ja-JP" sz="2800" b="1" dirty="0" smtClean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&gt;</a:t>
            </a:r>
            <a:endParaRPr lang="en-US" altLang="ja-JP" sz="2800" dirty="0">
              <a:latin typeface="Times New Roman" pitchFamily="18" charset="0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6072198" y="3143248"/>
            <a:ext cx="1857388" cy="1428760"/>
            <a:chOff x="5357819" y="3000372"/>
            <a:chExt cx="1785951" cy="1285884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5429255" y="3000372"/>
              <a:ext cx="1643074" cy="1285884"/>
              <a:chOff x="571472" y="4429132"/>
              <a:chExt cx="1858975" cy="1363666"/>
            </a:xfrm>
          </p:grpSpPr>
          <p:sp>
            <p:nvSpPr>
              <p:cNvPr id="8211" name="Text Box 21"/>
              <p:cNvSpPr txBox="1">
                <a:spLocks noChangeArrowheads="1"/>
              </p:cNvSpPr>
              <p:nvPr/>
            </p:nvSpPr>
            <p:spPr bwMode="auto">
              <a:xfrm>
                <a:off x="1864675" y="4580650"/>
                <a:ext cx="287338" cy="34766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dirty="0">
                    <a:latin typeface="Times New Roman" pitchFamily="18" charset="0"/>
                  </a:rPr>
                  <a:t>q</a:t>
                </a:r>
                <a:endParaRPr lang="en-US" altLang="ja-JP" baseline="30000" dirty="0">
                  <a:latin typeface="Times New Roman" pitchFamily="18" charset="0"/>
                </a:endParaRP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644496" y="4429132"/>
                <a:ext cx="1712925" cy="1292229"/>
                <a:chOff x="2244" y="3158"/>
                <a:chExt cx="953" cy="408"/>
              </a:xfrm>
            </p:grpSpPr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auto">
                <a:xfrm>
                  <a:off x="2244" y="3566"/>
                  <a:ext cx="95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8216" name="Oval 24"/>
                <p:cNvSpPr>
                  <a:spLocks noChangeArrowheads="1"/>
                </p:cNvSpPr>
                <p:nvPr/>
              </p:nvSpPr>
              <p:spPr bwMode="auto">
                <a:xfrm>
                  <a:off x="2517" y="3158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8213" name="Oval 25"/>
              <p:cNvSpPr>
                <a:spLocks noChangeArrowheads="1"/>
              </p:cNvSpPr>
              <p:nvPr/>
            </p:nvSpPr>
            <p:spPr bwMode="auto">
              <a:xfrm>
                <a:off x="571472" y="5649923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8214" name="Oval 26"/>
              <p:cNvSpPr>
                <a:spLocks noChangeArrowheads="1"/>
              </p:cNvSpPr>
              <p:nvPr/>
            </p:nvSpPr>
            <p:spPr bwMode="auto">
              <a:xfrm>
                <a:off x="2285984" y="5643578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5357819" y="3786190"/>
              <a:ext cx="285752" cy="34970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latin typeface="Times New Roman" pitchFamily="18" charset="0"/>
                </a:rPr>
                <a:t>k</a:t>
              </a:r>
              <a:endParaRPr lang="en-US" altLang="ja-JP" baseline="30000" dirty="0">
                <a:latin typeface="Times New Roman" pitchFamily="18" charset="0"/>
              </a:endParaRPr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auto">
            <a:xfrm>
              <a:off x="6858018" y="3786190"/>
              <a:ext cx="285752" cy="34970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latin typeface="Times New Roman" pitchFamily="18" charset="0"/>
                </a:rPr>
                <a:t>k'</a:t>
              </a:r>
              <a:endParaRPr lang="en-US" altLang="ja-JP" baseline="30000" dirty="0">
                <a:latin typeface="Times New Roman" pitchFamily="18" charset="0"/>
              </a:endParaRPr>
            </a:p>
          </p:txBody>
        </p:sp>
      </p:grp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142976" y="5000636"/>
            <a:ext cx="42148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Momentum ( Loop )integral</a:t>
            </a: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5643570" y="2214554"/>
            <a:ext cx="2571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Scale-invariant</a:t>
            </a:r>
            <a:endParaRPr lang="en-US" altLang="ja-JP" sz="28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5720" y="928670"/>
            <a:ext cx="8715436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333399"/>
                </a:solidFill>
                <a:latin typeface="MS Mincho"/>
                <a:ea typeface="MS Mincho"/>
                <a:cs typeface="+mn-cs"/>
              </a:rPr>
              <a:t>◆</a:t>
            </a:r>
            <a:r>
              <a:rPr kumimoji="1" lang="ja-JP" altLang="en-US" sz="2800" b="1" kern="1200" dirty="0">
                <a:solidFill>
                  <a:srgbClr val="333399"/>
                </a:solidFill>
                <a:latin typeface="MS Mincho"/>
                <a:ea typeface="MS Mincho"/>
                <a:cs typeface="+mn-cs"/>
              </a:rPr>
              <a:t> </a:t>
            </a:r>
            <a:r>
              <a:rPr lang="en-US" altLang="ja-JP" sz="3200" b="1" dirty="0" smtClean="0">
                <a:solidFill>
                  <a:srgbClr val="333399"/>
                </a:solidFill>
                <a:latin typeface="Times New Roman" pitchFamily="18" charset="0"/>
              </a:rPr>
              <a:t>One </a:t>
            </a:r>
            <a:r>
              <a:rPr kumimoji="1" lang="en-US" altLang="ja-JP" sz="3200" b="1" kern="1200" dirty="0" smtClean="0">
                <a:solidFill>
                  <a:srgbClr val="333399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Loop correction to power spectrum</a:t>
            </a:r>
            <a:endParaRPr kumimoji="1" lang="en-US" altLang="ja-JP" sz="3200" b="1" kern="1200" baseline="30000" dirty="0">
              <a:solidFill>
                <a:srgbClr val="333399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7224" y="1571612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Mass-less field  ζ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2500298" y="3286124"/>
            <a:ext cx="3357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Next to leading order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5786446" y="5786454"/>
            <a:ext cx="30718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Log. divergence</a:t>
            </a:r>
            <a:r>
              <a:rPr lang="en-US" altLang="ja-JP" sz="2800" dirty="0" smtClean="0">
                <a:solidFill>
                  <a:srgbClr val="FF33CC"/>
                </a:solidFill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895350" y="2028825"/>
          <a:ext cx="4176713" cy="677863"/>
        </p:xfrm>
        <a:graphic>
          <a:graphicData uri="http://schemas.openxmlformats.org/presentationml/2006/ole">
            <p:oleObj spid="_x0000_s1467393" name="数式" r:id="rId3" imgW="1765080" imgH="304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5786" y="1071546"/>
            <a:ext cx="83582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1.  Introduction 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85786" y="2786058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3.  IR divergence problem - Single field -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285720" y="292893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Outline 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5786" y="1928802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2.  Cosmological perturbation during inflation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5786" y="364331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4.  IR divergence problem - Multi field -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5786" y="4500570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5.  UV divergence problem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5786" y="542926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6.  Summary and Discussions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7B2AD8-2A99-42E8-A339-F0A2384B3F2D}" type="slidenum">
              <a:rPr lang="en-US" altLang="ja-JP"/>
              <a:pPr/>
              <a:t>33</a:t>
            </a:fld>
            <a:endParaRPr lang="en-US" altLang="ja-JP" dirty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00034" y="928670"/>
            <a:ext cx="371477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Primordial perturbation </a:t>
            </a:r>
            <a:endParaRPr lang="en-US" altLang="ja-JP" sz="2800" b="1" baseline="30000" dirty="0">
              <a:latin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5759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lang="ja-JP" alt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Our purpose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71538" y="1500174"/>
            <a:ext cx="314327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Loop integral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0034" y="2428868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To extract information</a:t>
            </a:r>
            <a:r>
              <a:rPr lang="ja-JP" altLang="en-US" sz="2800" b="1" dirty="0" smtClean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from loop corrections, </a:t>
            </a:r>
            <a:endParaRPr lang="en-US" altLang="ja-JP" sz="2800" b="1" baseline="30000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7192" y="3000372"/>
            <a:ext cx="828680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we need to discuss …</a:t>
            </a:r>
            <a:endParaRPr lang="ja-JP" altLang="en-US" sz="2000" b="1" dirty="0">
              <a:solidFill>
                <a:srgbClr val="FF33CC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9124" y="1500174"/>
            <a:ext cx="142876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diverge</a:t>
            </a:r>
            <a:endParaRPr lang="en-US" altLang="ja-JP" sz="2800" b="1" baseline="30000" dirty="0" smtClean="0"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28662" y="3571876"/>
            <a:ext cx="735814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“ Physically reasonable regularization scheme ”</a:t>
            </a:r>
            <a:endParaRPr lang="ja-JP" altLang="en-US" sz="2000" b="1" dirty="0">
              <a:solidFill>
                <a:srgbClr val="FF33CC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71472" y="4929198"/>
            <a:ext cx="414340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Increasing IR corrections  </a:t>
            </a:r>
            <a:endParaRPr lang="ja-JP" altLang="en-US" sz="20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571604" y="5572140"/>
            <a:ext cx="72152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Spectrum : Large Dependence on IR cut off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785786" y="5715016"/>
            <a:ext cx="642942" cy="287338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3428992" y="1643050"/>
            <a:ext cx="642942" cy="287338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00034" y="4429132"/>
            <a:ext cx="150019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 Note )  </a:t>
            </a:r>
            <a:endParaRPr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kumimoji="1" lang="en-US" altLang="ja-JP" sz="14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71472" y="1643050"/>
            <a:ext cx="8358246" cy="5035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kern="120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Fluctuations computed by Conventional perturbation</a:t>
            </a:r>
            <a:endParaRPr kumimoji="1" lang="en-US" altLang="ja-JP" sz="2800" b="1" kern="1200" baseline="300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00034" y="3071810"/>
            <a:ext cx="6858048" cy="5035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kern="120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Fluctuations we actually observe ex. CMB </a:t>
            </a:r>
            <a:endParaRPr kumimoji="1" lang="en-US" altLang="ja-JP" sz="2800" b="1" kern="1200" baseline="300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grpSp>
        <p:nvGrpSpPr>
          <p:cNvPr id="2" name="グループ化 42"/>
          <p:cNvGrpSpPr/>
          <p:nvPr/>
        </p:nvGrpSpPr>
        <p:grpSpPr>
          <a:xfrm>
            <a:off x="1357290" y="2285992"/>
            <a:ext cx="428628" cy="572298"/>
            <a:chOff x="1357290" y="1714488"/>
            <a:chExt cx="428628" cy="572298"/>
          </a:xfrm>
        </p:grpSpPr>
        <p:cxnSp>
          <p:nvCxnSpPr>
            <p:cNvPr id="17" name="直線コネクタ 16"/>
            <p:cNvCxnSpPr/>
            <p:nvPr/>
          </p:nvCxnSpPr>
          <p:spPr>
            <a:xfrm rot="5400000">
              <a:off x="1214414" y="2000240"/>
              <a:ext cx="571504" cy="158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5400000">
              <a:off x="1366814" y="1999446"/>
              <a:ext cx="571504" cy="158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0800000" flipV="1">
              <a:off x="1357290" y="1857364"/>
              <a:ext cx="428628" cy="295276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グループ化 23"/>
          <p:cNvGrpSpPr/>
          <p:nvPr/>
        </p:nvGrpSpPr>
        <p:grpSpPr>
          <a:xfrm>
            <a:off x="428596" y="4286256"/>
            <a:ext cx="8001056" cy="1932350"/>
            <a:chOff x="428596" y="4286256"/>
            <a:chExt cx="8001056" cy="1932350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928662" y="5715016"/>
              <a:ext cx="7500990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・  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Prove “Regularity of observables”</a:t>
              </a:r>
              <a:endParaRPr kumimoji="1" lang="en-US" altLang="ja-JP" sz="2800" b="1" kern="1200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928662" y="5072074"/>
              <a:ext cx="692948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・ 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Propose “How to compute observables”</a:t>
              </a:r>
              <a:endParaRPr kumimoji="1" lang="en-US" altLang="ja-JP" sz="2800" b="1" kern="1200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428596" y="4286256"/>
              <a:ext cx="1928826" cy="5651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ja-JP" altLang="en-US" sz="2800" dirty="0" smtClean="0">
                  <a:solidFill>
                    <a:srgbClr val="FFFFFF"/>
                  </a:solidFill>
                  <a:latin typeface="Times New Roman" pitchFamily="18" charset="0"/>
                  <a:ea typeface="ＭＳ Ｐゴシック"/>
                </a:rPr>
                <a:t>  </a:t>
              </a:r>
              <a:r>
                <a:rPr kumimoji="1" lang="en-US" altLang="ja-JP" sz="3200" b="1" kern="1200" dirty="0" smtClean="0">
                  <a:solidFill>
                    <a:srgbClr val="FFFFFF"/>
                  </a:solidFill>
                  <a:latin typeface="Times New Roman" pitchFamily="18" charset="0"/>
                  <a:ea typeface="ＭＳ Ｐゴシック"/>
                  <a:cs typeface="+mn-cs"/>
                </a:rPr>
                <a:t>Strategy</a:t>
              </a:r>
              <a:r>
                <a:rPr kumimoji="1" lang="ja-JP" altLang="en-US" sz="2800" kern="1200" dirty="0">
                  <a:solidFill>
                    <a:srgbClr val="FFFFFF"/>
                  </a:solidFill>
                  <a:latin typeface="Times New Roman" pitchFamily="18" charset="0"/>
                  <a:ea typeface="ＭＳ Ｐゴシック"/>
                  <a:cs typeface="+mn-cs"/>
                </a:rPr>
                <a:t>　</a:t>
              </a:r>
              <a:endParaRPr kumimoji="1" lang="en-US" altLang="ja-JP" sz="2800" b="1" kern="1200" baseline="3000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5759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IR divergence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problem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714612" y="2214554"/>
            <a:ext cx="250033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Vertex integral</a:t>
            </a:r>
            <a:endParaRPr kumimoji="1" lang="en-US" altLang="ja-JP" sz="2400" b="1" kern="1200" baseline="30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85720" y="928670"/>
            <a:ext cx="4929222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3200" b="1" kern="1200" dirty="0" smtClean="0">
                <a:solidFill>
                  <a:srgbClr val="333399"/>
                </a:solidFill>
                <a:latin typeface="MS Mincho"/>
                <a:ea typeface="MS Mincho"/>
                <a:cs typeface="+mn-cs"/>
              </a:rPr>
              <a:t>◆</a:t>
            </a:r>
            <a:r>
              <a:rPr kumimoji="1" lang="en-US" altLang="ja-JP" sz="3200" b="1" kern="1200" dirty="0" smtClean="0">
                <a:solidFill>
                  <a:srgbClr val="333399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3200" b="1" kern="1200" dirty="0">
                <a:solidFill>
                  <a:srgbClr val="333399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Loop </a:t>
            </a:r>
            <a:r>
              <a:rPr kumimoji="1" lang="en-US" altLang="ja-JP" sz="3200" b="1" kern="1200" dirty="0" smtClean="0">
                <a:solidFill>
                  <a:srgbClr val="333399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corrections</a:t>
            </a:r>
            <a:endParaRPr kumimoji="1" lang="en-US" altLang="ja-JP" sz="3200" b="1" kern="1200" baseline="30000" dirty="0">
              <a:solidFill>
                <a:srgbClr val="333399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714876" y="2214554"/>
          <a:ext cx="2357454" cy="455417"/>
        </p:xfrm>
        <a:graphic>
          <a:graphicData uri="http://schemas.openxmlformats.org/presentationml/2006/ole">
            <p:oleObj spid="_x0000_s824322" name="数式" r:id="rId3" imgW="1117440" imgH="215640" progId="Equation.3">
              <p:embed/>
            </p:oleObj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358082" y="2143116"/>
            <a:ext cx="135732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>
                <a:solidFill>
                  <a:srgbClr val="FF66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Diverge </a:t>
            </a:r>
            <a:endParaRPr kumimoji="1" lang="en-US" altLang="ja-JP" sz="2800" b="1" kern="1200" baseline="30000" dirty="0">
              <a:solidFill>
                <a:srgbClr val="FF66C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358082" y="3714752"/>
            <a:ext cx="135732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>
                <a:solidFill>
                  <a:srgbClr val="0070C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Finite </a:t>
            </a:r>
            <a:endParaRPr kumimoji="1" lang="en-US" altLang="ja-JP" sz="2800" b="1" kern="1200" baseline="30000" dirty="0">
              <a:solidFill>
                <a:srgbClr val="0070C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57356" y="2786058"/>
            <a:ext cx="6215106" cy="7498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b="1" kern="1200" dirty="0">
                <a:solidFill>
                  <a:srgbClr val="1B587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400" b="1" kern="1200" dirty="0" smtClean="0">
                <a:solidFill>
                  <a:srgbClr val="1B587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Violation of Causality</a:t>
            </a:r>
            <a:endParaRPr kumimoji="1" lang="en-US" altLang="ja-JP" sz="4400" b="1" kern="1200" baseline="30000" dirty="0">
              <a:solidFill>
                <a:srgbClr val="1B587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Non local system 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311252"/>
            <a:ext cx="4786346" cy="5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14282" y="857232"/>
            <a:ext cx="557216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2D2D8A"/>
                </a:solidFill>
                <a:latin typeface="MS Mincho"/>
                <a:ea typeface="MS Mincho"/>
                <a:cs typeface="+mn-cs"/>
              </a:rPr>
              <a:t>◆</a:t>
            </a:r>
            <a:r>
              <a:rPr kumimoji="1" lang="ja-JP" altLang="en-US" sz="3600" b="1" kern="1200" dirty="0">
                <a:solidFill>
                  <a:srgbClr val="2D2D8A"/>
                </a:solidFill>
                <a:latin typeface="MS Mincho"/>
                <a:ea typeface="MS Mincho"/>
                <a:cs typeface="+mn-cs"/>
              </a:rPr>
              <a:t> </a:t>
            </a:r>
            <a:r>
              <a:rPr kumimoji="1" lang="en-US" altLang="ja-JP" sz="3200" b="1" kern="1200" dirty="0">
                <a:solidFill>
                  <a:srgbClr val="2D2D8A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Constraint </a:t>
            </a:r>
            <a:r>
              <a:rPr kumimoji="1" lang="en-US" altLang="ja-JP" sz="3200" b="1" kern="1200" dirty="0" err="1">
                <a:solidFill>
                  <a:srgbClr val="2D2D8A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eqs</a:t>
            </a:r>
            <a:r>
              <a:rPr kumimoji="1" lang="en-US" altLang="ja-JP" sz="3200" b="1" kern="1200" dirty="0">
                <a:solidFill>
                  <a:srgbClr val="2D2D8A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. </a:t>
            </a:r>
            <a:endParaRPr kumimoji="1" lang="en-US" altLang="ja-JP" sz="3200" b="1" kern="1200" baseline="-25000" dirty="0">
              <a:solidFill>
                <a:srgbClr val="2D2D8A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46"/>
          <p:cNvGrpSpPr/>
          <p:nvPr/>
        </p:nvGrpSpPr>
        <p:grpSpPr>
          <a:xfrm>
            <a:off x="1714480" y="3071810"/>
            <a:ext cx="5715015" cy="503590"/>
            <a:chOff x="1357316" y="3929066"/>
            <a:chExt cx="5715015" cy="503590"/>
          </a:xfrm>
        </p:grpSpPr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2571737" y="3929066"/>
              <a:ext cx="450059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: Solutions of </a:t>
              </a:r>
              <a:r>
                <a:rPr kumimoji="1" lang="en-US" altLang="ja-JP" sz="2800" b="1" kern="1200" dirty="0">
                  <a:solidFill>
                    <a:srgbClr val="FF33CC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Elliptic type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eqs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. </a:t>
              </a:r>
              <a:endParaRPr kumimoji="1" lang="en-US" altLang="ja-JP" sz="2800" b="1" kern="1200" baseline="30000" dirty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aphicFrame>
          <p:nvGraphicFramePr>
            <p:cNvPr id="46" name="オブジェクト 45"/>
            <p:cNvGraphicFramePr>
              <a:graphicFrameLocks noChangeAspect="1"/>
            </p:cNvGraphicFramePr>
            <p:nvPr/>
          </p:nvGraphicFramePr>
          <p:xfrm>
            <a:off x="1357316" y="3954463"/>
            <a:ext cx="1216025" cy="463550"/>
          </p:xfrm>
          <a:graphic>
            <a:graphicData uri="http://schemas.openxmlformats.org/presentationml/2006/ole">
              <p:oleObj spid="_x0000_s1351684" name="数式" r:id="rId5" imgW="533160" imgH="203040" progId="Equation.3">
                <p:embed/>
              </p:oleObj>
            </a:graphicData>
          </a:graphic>
        </p:graphicFrame>
      </p:grpSp>
      <p:graphicFrame>
        <p:nvGraphicFramePr>
          <p:cNvPr id="48" name="オブジェクト 47"/>
          <p:cNvGraphicFramePr>
            <a:graphicFrameLocks noChangeAspect="1"/>
          </p:cNvGraphicFramePr>
          <p:nvPr/>
        </p:nvGraphicFramePr>
        <p:xfrm>
          <a:off x="1357290" y="5214950"/>
          <a:ext cx="5054600" cy="571500"/>
        </p:xfrm>
        <a:graphic>
          <a:graphicData uri="http://schemas.openxmlformats.org/presentationml/2006/ole">
            <p:oleObj spid="_x0000_s1351685" name="数式" r:id="rId6" imgW="2133360" imgH="241200" progId="Equation.3">
              <p:embed/>
            </p:oleObj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57224" y="1785926"/>
            <a:ext cx="514353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Hamiltonian constraint     ∂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Script MT Bold" pitchFamily="66" charset="0"/>
                <a:ea typeface="ＭＳ Ｐゴシック" pitchFamily="50" charset="-128"/>
                <a:cs typeface="+mn-cs"/>
              </a:rPr>
              <a:t>L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/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∂ N  = 0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072330" y="1857364"/>
            <a:ext cx="128588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 = N[</a:t>
            </a:r>
            <a:r>
              <a:rPr kumimoji="1" lang="el-GR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]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072330" y="2357430"/>
            <a:ext cx="178595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</a:t>
            </a:r>
            <a:r>
              <a: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= N</a:t>
            </a:r>
            <a:r>
              <a: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[</a:t>
            </a:r>
            <a:r>
              <a:rPr kumimoji="1" lang="el-GR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]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143636" y="2071678"/>
            <a:ext cx="71438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→  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57224" y="2428868"/>
            <a:ext cx="628654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Momentum constraint      ∂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Script MT Bold" pitchFamily="66" charset="0"/>
                <a:ea typeface="ＭＳ Ｐゴシック" pitchFamily="50" charset="-128"/>
                <a:cs typeface="+mn-cs"/>
              </a:rPr>
              <a:t>L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/ 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∂ N</a:t>
            </a:r>
            <a:r>
              <a: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= 0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00100" y="3929066"/>
            <a:ext cx="535785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(ex) 1</a:t>
            </a:r>
            <a:r>
              <a:rPr kumimoji="1" lang="en-US" altLang="ja-JP" sz="2400" kern="1200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st</a:t>
            </a:r>
            <a:r>
              <a:rPr kumimoji="1" lang="en-US" altLang="ja-JP" sz="24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order Hamiltonian constraint </a:t>
            </a:r>
            <a:endParaRPr kumimoji="1" lang="en-US" altLang="ja-JP" sz="24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2786050" y="5214950"/>
            <a:ext cx="5429288" cy="1003656"/>
            <a:chOff x="2786050" y="5214950"/>
            <a:chExt cx="5429288" cy="1003656"/>
          </a:xfrm>
        </p:grpSpPr>
        <p:grpSp>
          <p:nvGrpSpPr>
            <p:cNvPr id="3" name="グループ化 51"/>
            <p:cNvGrpSpPr/>
            <p:nvPr/>
          </p:nvGrpSpPr>
          <p:grpSpPr>
            <a:xfrm>
              <a:off x="4714876" y="5214950"/>
              <a:ext cx="3500462" cy="1003656"/>
              <a:chOff x="4572000" y="4500570"/>
              <a:chExt cx="3500462" cy="1003656"/>
            </a:xfrm>
          </p:grpSpPr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5572132" y="5000636"/>
                <a:ext cx="2500330" cy="50359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800" b="1" kern="1200" dirty="0">
                    <a:solidFill>
                      <a:srgbClr val="3333CC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Non local term</a:t>
                </a:r>
                <a:endParaRPr kumimoji="1" lang="en-US" altLang="ja-JP" sz="2800" b="1" kern="1200" baseline="30000" dirty="0">
                  <a:solidFill>
                    <a:srgbClr val="3333CC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4572000" y="4500570"/>
                <a:ext cx="1143008" cy="642942"/>
              </a:xfrm>
              <a:prstGeom prst="ellipse">
                <a:avLst/>
              </a:prstGeom>
              <a:noFill/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b="1" kern="1200" dirty="0">
                  <a:solidFill>
                    <a:srgbClr val="3333CC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6" name="円/楕円 25"/>
            <p:cNvSpPr/>
            <p:nvPr/>
          </p:nvSpPr>
          <p:spPr>
            <a:xfrm>
              <a:off x="2786050" y="5214950"/>
              <a:ext cx="1143008" cy="642942"/>
            </a:xfrm>
            <a:prstGeom prst="ellipse">
              <a:avLst/>
            </a:prstGeom>
            <a:no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b="1" kern="1200" dirty="0">
                <a:solidFill>
                  <a:srgbClr val="3333CC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77"/>
          <p:cNvGrpSpPr/>
          <p:nvPr/>
        </p:nvGrpSpPr>
        <p:grpSpPr>
          <a:xfrm>
            <a:off x="642910" y="2857496"/>
            <a:ext cx="3214710" cy="2928959"/>
            <a:chOff x="3714712" y="2428868"/>
            <a:chExt cx="3214710" cy="2928959"/>
          </a:xfrm>
        </p:grpSpPr>
        <p:pic>
          <p:nvPicPr>
            <p:cNvPr id="254978" name="Picture 2" descr="C:\Users\浦川優子\Desktop\cosmic history_jp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3897364" y="2460564"/>
              <a:ext cx="2928958" cy="2865567"/>
            </a:xfrm>
            <a:prstGeom prst="rect">
              <a:avLst/>
            </a:prstGeom>
            <a:noFill/>
          </p:spPr>
        </p:pic>
        <p:sp>
          <p:nvSpPr>
            <p:cNvPr id="76" name="正方形/長方形 75"/>
            <p:cNvSpPr/>
            <p:nvPr/>
          </p:nvSpPr>
          <p:spPr>
            <a:xfrm>
              <a:off x="3714712" y="2428868"/>
              <a:ext cx="714380" cy="292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215042" y="2428868"/>
              <a:ext cx="714380" cy="292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1" lang="en-US" altLang="ja-JP" sz="14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285720" y="0"/>
            <a:ext cx="8572560" cy="6882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Causality</a:t>
            </a:r>
            <a:endParaRPr kumimoji="1" lang="en-US" altLang="ja-JP" sz="4000" b="1" kern="1200" baseline="300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571868" y="1500174"/>
            <a:ext cx="521497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 portion of Whole universe  </a:t>
            </a:r>
            <a:r>
              <a:rPr kumimoji="1" lang="ja-JP" altLang="en-US" sz="2800" b="1" kern="1200" dirty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</a:t>
            </a:r>
            <a:endParaRPr kumimoji="1" lang="en-US" altLang="ja-JP" sz="2800" b="1" kern="1200" dirty="0">
              <a:solidFill>
                <a:srgbClr val="00B0F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" name="グループ化 58"/>
          <p:cNvGrpSpPr/>
          <p:nvPr/>
        </p:nvGrpSpPr>
        <p:grpSpPr>
          <a:xfrm>
            <a:off x="3428992" y="2500306"/>
            <a:ext cx="4372365" cy="3714777"/>
            <a:chOff x="1352196" y="3358356"/>
            <a:chExt cx="5933975" cy="3714777"/>
          </a:xfrm>
        </p:grpSpPr>
        <p:grpSp>
          <p:nvGrpSpPr>
            <p:cNvPr id="4" name="グループ化 26"/>
            <p:cNvGrpSpPr/>
            <p:nvPr/>
          </p:nvGrpSpPr>
          <p:grpSpPr>
            <a:xfrm>
              <a:off x="1352196" y="3358356"/>
              <a:ext cx="5933975" cy="3714777"/>
              <a:chOff x="4452093" y="468754"/>
              <a:chExt cx="6090129" cy="3900516"/>
            </a:xfrm>
          </p:grpSpPr>
          <p:cxnSp>
            <p:nvCxnSpPr>
              <p:cNvPr id="28" name="直線矢印コネクタ 27"/>
              <p:cNvCxnSpPr/>
              <p:nvPr/>
            </p:nvCxnSpPr>
            <p:spPr>
              <a:xfrm>
                <a:off x="4500562" y="4000504"/>
                <a:ext cx="4286280" cy="114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グループ化 68"/>
              <p:cNvGrpSpPr/>
              <p:nvPr/>
            </p:nvGrpSpPr>
            <p:grpSpPr>
              <a:xfrm>
                <a:off x="4452093" y="468754"/>
                <a:ext cx="6090129" cy="3900516"/>
                <a:chOff x="4452093" y="468754"/>
                <a:chExt cx="6090129" cy="3900516"/>
              </a:xfrm>
            </p:grpSpPr>
            <p:sp>
              <p:nvSpPr>
                <p:cNvPr id="31" name="フローチャート: 手作業 30"/>
                <p:cNvSpPr/>
                <p:nvPr/>
              </p:nvSpPr>
              <p:spPr>
                <a:xfrm rot="10800000">
                  <a:off x="5286378" y="2943247"/>
                  <a:ext cx="2786082" cy="1057258"/>
                </a:xfrm>
                <a:prstGeom prst="flowChartManualOperat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FFFFFF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  <p:grpSp>
              <p:nvGrpSpPr>
                <p:cNvPr id="6" name="グループ化 88"/>
                <p:cNvGrpSpPr/>
                <p:nvPr/>
              </p:nvGrpSpPr>
              <p:grpSpPr>
                <a:xfrm>
                  <a:off x="4452093" y="468754"/>
                  <a:ext cx="4464863" cy="3900516"/>
                  <a:chOff x="2380423" y="3108302"/>
                  <a:chExt cx="4464863" cy="5414476"/>
                </a:xfrm>
              </p:grpSpPr>
              <p:cxnSp>
                <p:nvCxnSpPr>
                  <p:cNvPr id="43" name="直線矢印コネクタ 42"/>
                  <p:cNvCxnSpPr/>
                  <p:nvPr/>
                </p:nvCxnSpPr>
                <p:spPr>
                  <a:xfrm rot="5400000" flipH="1" flipV="1">
                    <a:off x="237185" y="6179425"/>
                    <a:ext cx="4685601" cy="1105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グループ化 87"/>
                  <p:cNvGrpSpPr/>
                  <p:nvPr/>
                </p:nvGrpSpPr>
                <p:grpSpPr>
                  <a:xfrm>
                    <a:off x="2380423" y="3108302"/>
                    <a:ext cx="4464863" cy="3549896"/>
                    <a:chOff x="2380423" y="3108302"/>
                    <a:chExt cx="4464863" cy="3549896"/>
                  </a:xfrm>
                </p:grpSpPr>
                <p:grpSp>
                  <p:nvGrpSpPr>
                    <p:cNvPr id="8" name="グループ化 66"/>
                    <p:cNvGrpSpPr/>
                    <p:nvPr/>
                  </p:nvGrpSpPr>
                  <p:grpSpPr>
                    <a:xfrm>
                      <a:off x="2479927" y="4149550"/>
                      <a:ext cx="4286280" cy="2508648"/>
                      <a:chOff x="2593698" y="4363864"/>
                      <a:chExt cx="3006793" cy="2508648"/>
                    </a:xfrm>
                  </p:grpSpPr>
                  <p:cxnSp>
                    <p:nvCxnSpPr>
                      <p:cNvPr id="50" name="直線矢印コネクタ 49"/>
                      <p:cNvCxnSpPr/>
                      <p:nvPr/>
                    </p:nvCxnSpPr>
                    <p:spPr>
                      <a:xfrm>
                        <a:off x="2593698" y="6757566"/>
                        <a:ext cx="3006793" cy="1587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tx1"/>
                        </a:solidFill>
                        <a:headEnd type="triangl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" name="グループ化 62"/>
                      <p:cNvGrpSpPr/>
                      <p:nvPr/>
                    </p:nvGrpSpPr>
                    <p:grpSpPr>
                      <a:xfrm>
                        <a:off x="3501116" y="4363864"/>
                        <a:ext cx="1161542" cy="2508648"/>
                        <a:chOff x="3358240" y="4363864"/>
                        <a:chExt cx="1161542" cy="2508648"/>
                      </a:xfrm>
                    </p:grpSpPr>
                    <p:cxnSp>
                      <p:nvCxnSpPr>
                        <p:cNvPr id="55" name="直線矢印コネクタ 54"/>
                        <p:cNvCxnSpPr/>
                        <p:nvPr/>
                      </p:nvCxnSpPr>
                      <p:spPr>
                        <a:xfrm rot="5400000">
                          <a:off x="2383119" y="5338985"/>
                          <a:ext cx="2508648" cy="558405"/>
                        </a:xfrm>
                        <a:prstGeom prst="straightConnector1">
                          <a:avLst/>
                        </a:prstGeom>
                        <a:ln w="3175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線矢印コネクタ 55"/>
                        <p:cNvCxnSpPr/>
                        <p:nvPr/>
                      </p:nvCxnSpPr>
                      <p:spPr>
                        <a:xfrm rot="16200000" flipH="1">
                          <a:off x="3015952" y="5368682"/>
                          <a:ext cx="2404525" cy="603135"/>
                        </a:xfrm>
                        <a:prstGeom prst="straightConnector1">
                          <a:avLst/>
                        </a:prstGeom>
                        <a:ln w="3175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2" name="左右矢印 51"/>
                      <p:cNvSpPr/>
                      <p:nvPr/>
                    </p:nvSpPr>
                    <p:spPr>
                      <a:xfrm flipV="1">
                        <a:off x="3501113" y="6653441"/>
                        <a:ext cx="1152604" cy="142876"/>
                      </a:xfrm>
                      <a:prstGeom prst="leftRigh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ja-JP" altLang="en-US" kern="12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0423" y="3108302"/>
                      <a:ext cx="318882" cy="554569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6000" tIns="36000" rIns="36000" bIns="36000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ja-JP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η</a:t>
                      </a:r>
                    </a:p>
                  </p:txBody>
                </p:sp>
                <p:sp>
                  <p:nvSpPr>
                    <p:cNvPr id="4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59535" y="6230879"/>
                      <a:ext cx="285751" cy="380480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6000" tIns="36000" rIns="36000" bIns="36000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ja-JP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x</a:t>
                      </a:r>
                    </a:p>
                  </p:txBody>
                </p:sp>
              </p:grpSp>
            </p:grpSp>
            <p:sp>
              <p:nvSpPr>
                <p:cNvPr id="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029265" y="2193982"/>
                  <a:ext cx="1512957" cy="787303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 </a:t>
                  </a:r>
                  <a:r>
                    <a:rPr kumimoji="1" lang="en-US" altLang="ja-JP" sz="16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Observation  </a:t>
                  </a:r>
                </a:p>
              </p:txBody>
            </p:sp>
            <p:sp>
              <p:nvSpPr>
                <p:cNvPr id="3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28768" y="3769190"/>
                  <a:ext cx="1143009" cy="33487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16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Initial   </a:t>
                  </a:r>
                </a:p>
              </p:txBody>
            </p:sp>
            <p:grpSp>
              <p:nvGrpSpPr>
                <p:cNvPr id="10" name="グループ化 51"/>
                <p:cNvGrpSpPr/>
                <p:nvPr/>
              </p:nvGrpSpPr>
              <p:grpSpPr>
                <a:xfrm>
                  <a:off x="6215074" y="2878952"/>
                  <a:ext cx="142876" cy="152400"/>
                  <a:chOff x="500034" y="4011953"/>
                  <a:chExt cx="366714" cy="366714"/>
                </a:xfrm>
              </p:grpSpPr>
              <p:cxnSp>
                <p:nvCxnSpPr>
                  <p:cNvPr id="39" name="直線コネクタ 38"/>
                  <p:cNvCxnSpPr/>
                  <p:nvPr/>
                </p:nvCxnSpPr>
                <p:spPr>
                  <a:xfrm rot="5400000">
                    <a:off x="500034" y="4011955"/>
                    <a:ext cx="357189" cy="35719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 rot="16200000" flipV="1">
                    <a:off x="500034" y="4011953"/>
                    <a:ext cx="366714" cy="36671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90270" y="2418177"/>
                  <a:ext cx="1544949" cy="1207417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l-GR" altLang="ja-JP" sz="2400" b="1" kern="1200" dirty="0">
                      <a:solidFill>
                        <a:srgbClr val="000000"/>
                      </a:solidFill>
                      <a:latin typeface="ＭＳ Ｐ明朝"/>
                      <a:ea typeface="ＭＳ Ｐ明朝"/>
                      <a:cs typeface="+mn-cs"/>
                    </a:rPr>
                    <a:t>ζ</a:t>
                  </a:r>
                  <a:r>
                    <a:rPr kumimoji="1" lang="en-US" altLang="ja-JP" sz="2400" b="1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(x)</a:t>
                  </a:r>
                  <a:r>
                    <a:rPr kumimoji="1" lang="en-US" altLang="ja-JP" sz="28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 </a:t>
                  </a:r>
                </a:p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 </a:t>
                  </a:r>
                </a:p>
              </p:txBody>
            </p:sp>
          </p:grpSp>
        </p:grp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679055" y="3858422"/>
              <a:ext cx="696063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p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3291245" y="3429794"/>
              <a:ext cx="357191" cy="9037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5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.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</a:p>
          </p:txBody>
        </p:sp>
      </p:grpSp>
      <p:sp>
        <p:nvSpPr>
          <p:cNvPr id="79" name="スマイル 78"/>
          <p:cNvSpPr/>
          <p:nvPr/>
        </p:nvSpPr>
        <p:spPr>
          <a:xfrm>
            <a:off x="4786314" y="2786058"/>
            <a:ext cx="407349" cy="2772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28596" y="928670"/>
            <a:ext cx="842968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We </a:t>
            </a: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can observe </a:t>
            </a:r>
            <a:r>
              <a:rPr lang="en-US" altLang="ja-JP" sz="2800" dirty="0" smtClean="0">
                <a:latin typeface="Times New Roman" pitchFamily="18" charset="0"/>
              </a:rPr>
              <a:t>fluctuations within </a:t>
            </a:r>
            <a:r>
              <a:rPr lang="en-US" altLang="ja-JP" sz="2800" b="1" dirty="0" smtClean="0">
                <a:solidFill>
                  <a:srgbClr val="00B0F0"/>
                </a:solidFill>
                <a:latin typeface="Times New Roman" pitchFamily="18" charset="0"/>
              </a:rPr>
              <a:t>“Causal past</a:t>
            </a:r>
            <a:r>
              <a:rPr lang="ja-JP" alt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</a:rPr>
              <a:t>J</a:t>
            </a:r>
            <a:r>
              <a:rPr lang="en-US" altLang="ja-JP" sz="2800" b="1" baseline="30000" dirty="0" smtClean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</a:rPr>
              <a:t>-</a:t>
            </a:r>
            <a:r>
              <a:rPr lang="en-US" altLang="ja-JP" sz="2800" b="1" dirty="0" smtClean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</a:rPr>
              <a:t>(p) ”</a:t>
            </a:r>
            <a:endParaRPr lang="en-US" altLang="ja-JP" sz="2800" b="1" baseline="300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57224" y="2643182"/>
            <a:ext cx="3714776" cy="500063"/>
            <a:chOff x="839" y="1344"/>
            <a:chExt cx="1028" cy="315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839" y="1344"/>
              <a:ext cx="1028" cy="31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δQ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(x)  = Q(x)  </a:t>
              </a: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‐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Q</a:t>
              </a:r>
              <a:endParaRPr kumimoji="1" lang="en-US" altLang="ja-JP" sz="2800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630" y="1344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52"/>
          <p:cNvGrpSpPr/>
          <p:nvPr/>
        </p:nvGrpSpPr>
        <p:grpSpPr>
          <a:xfrm>
            <a:off x="1500166" y="3500438"/>
            <a:ext cx="3000397" cy="503591"/>
            <a:chOff x="4214810" y="1428736"/>
            <a:chExt cx="1557168" cy="503591"/>
          </a:xfrm>
        </p:grpSpPr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214810" y="1428737"/>
              <a:ext cx="155716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Q 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: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Average 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value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4214810" y="1428736"/>
              <a:ext cx="146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285720" y="1785926"/>
            <a:ext cx="557216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Definition of fluctuation</a:t>
            </a:r>
            <a:endParaRPr lang="en-US" altLang="ja-JP" sz="3200" b="1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5" name="グループ化 58"/>
          <p:cNvGrpSpPr/>
          <p:nvPr/>
        </p:nvGrpSpPr>
        <p:grpSpPr>
          <a:xfrm>
            <a:off x="5857884" y="1142984"/>
            <a:ext cx="3286116" cy="2887405"/>
            <a:chOff x="1352197" y="3268998"/>
            <a:chExt cx="4564190" cy="3611668"/>
          </a:xfrm>
        </p:grpSpPr>
        <p:grpSp>
          <p:nvGrpSpPr>
            <p:cNvPr id="6" name="グループ化 26"/>
            <p:cNvGrpSpPr/>
            <p:nvPr/>
          </p:nvGrpSpPr>
          <p:grpSpPr>
            <a:xfrm>
              <a:off x="1352197" y="3358552"/>
              <a:ext cx="4564190" cy="3522114"/>
              <a:chOff x="4452093" y="468754"/>
              <a:chExt cx="4684296" cy="3696603"/>
            </a:xfrm>
          </p:grpSpPr>
          <p:cxnSp>
            <p:nvCxnSpPr>
              <p:cNvPr id="76" name="直線矢印コネクタ 75"/>
              <p:cNvCxnSpPr/>
              <p:nvPr/>
            </p:nvCxnSpPr>
            <p:spPr>
              <a:xfrm>
                <a:off x="4850108" y="4032340"/>
                <a:ext cx="4286280" cy="114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グループ化 68"/>
              <p:cNvGrpSpPr/>
              <p:nvPr/>
            </p:nvGrpSpPr>
            <p:grpSpPr>
              <a:xfrm>
                <a:off x="4452093" y="468754"/>
                <a:ext cx="4684296" cy="3696603"/>
                <a:chOff x="4452093" y="468754"/>
                <a:chExt cx="4684296" cy="3696603"/>
              </a:xfrm>
            </p:grpSpPr>
            <p:sp>
              <p:nvSpPr>
                <p:cNvPr id="78" name="フローチャート: 手作業 77"/>
                <p:cNvSpPr/>
                <p:nvPr/>
              </p:nvSpPr>
              <p:spPr>
                <a:xfrm rot="10800000">
                  <a:off x="5286378" y="2943247"/>
                  <a:ext cx="2786082" cy="1057258"/>
                </a:xfrm>
                <a:prstGeom prst="flowChartManualOperat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FFFFFF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  <p:grpSp>
              <p:nvGrpSpPr>
                <p:cNvPr id="8" name="グループ化 88"/>
                <p:cNvGrpSpPr/>
                <p:nvPr/>
              </p:nvGrpSpPr>
              <p:grpSpPr>
                <a:xfrm>
                  <a:off x="4452093" y="468754"/>
                  <a:ext cx="4684296" cy="3696603"/>
                  <a:chOff x="2380423" y="3108302"/>
                  <a:chExt cx="4684296" cy="5131414"/>
                </a:xfrm>
              </p:grpSpPr>
              <p:cxnSp>
                <p:nvCxnSpPr>
                  <p:cNvPr id="86" name="直線矢印コネクタ 85"/>
                  <p:cNvCxnSpPr/>
                  <p:nvPr/>
                </p:nvCxnSpPr>
                <p:spPr>
                  <a:xfrm rot="5400000" flipH="1" flipV="1">
                    <a:off x="902209" y="6063869"/>
                    <a:ext cx="4350586" cy="1107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" name="グループ化 87"/>
                  <p:cNvGrpSpPr/>
                  <p:nvPr/>
                </p:nvGrpSpPr>
                <p:grpSpPr>
                  <a:xfrm>
                    <a:off x="2380423" y="3108302"/>
                    <a:ext cx="4684296" cy="3845819"/>
                    <a:chOff x="2380423" y="3108302"/>
                    <a:chExt cx="4684296" cy="3845819"/>
                  </a:xfrm>
                </p:grpSpPr>
                <p:grpSp>
                  <p:nvGrpSpPr>
                    <p:cNvPr id="10" name="グループ化 66"/>
                    <p:cNvGrpSpPr/>
                    <p:nvPr/>
                  </p:nvGrpSpPr>
                  <p:grpSpPr>
                    <a:xfrm>
                      <a:off x="2778439" y="4149550"/>
                      <a:ext cx="4286280" cy="2508648"/>
                      <a:chOff x="2803101" y="4363864"/>
                      <a:chExt cx="3006792" cy="2508648"/>
                    </a:xfrm>
                  </p:grpSpPr>
                  <p:cxnSp>
                    <p:nvCxnSpPr>
                      <p:cNvPr id="91" name="直線矢印コネクタ 90"/>
                      <p:cNvCxnSpPr/>
                      <p:nvPr/>
                    </p:nvCxnSpPr>
                    <p:spPr>
                      <a:xfrm>
                        <a:off x="2803102" y="6757567"/>
                        <a:ext cx="3006793" cy="1587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tx1"/>
                        </a:solidFill>
                        <a:headEnd type="triangl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" name="グループ化 62"/>
                      <p:cNvGrpSpPr/>
                      <p:nvPr/>
                    </p:nvGrpSpPr>
                    <p:grpSpPr>
                      <a:xfrm>
                        <a:off x="3501116" y="4363864"/>
                        <a:ext cx="1161542" cy="2508648"/>
                        <a:chOff x="3358240" y="4363864"/>
                        <a:chExt cx="1161542" cy="2508648"/>
                      </a:xfrm>
                    </p:grpSpPr>
                    <p:cxnSp>
                      <p:nvCxnSpPr>
                        <p:cNvPr id="94" name="直線矢印コネクタ 93"/>
                        <p:cNvCxnSpPr/>
                        <p:nvPr/>
                      </p:nvCxnSpPr>
                      <p:spPr>
                        <a:xfrm rot="5400000">
                          <a:off x="2383119" y="5338985"/>
                          <a:ext cx="2508648" cy="558405"/>
                        </a:xfrm>
                        <a:prstGeom prst="straightConnector1">
                          <a:avLst/>
                        </a:prstGeom>
                        <a:ln w="3175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直線矢印コネクタ 94"/>
                        <p:cNvCxnSpPr/>
                        <p:nvPr/>
                      </p:nvCxnSpPr>
                      <p:spPr>
                        <a:xfrm rot="16200000" flipH="1">
                          <a:off x="3015952" y="5368682"/>
                          <a:ext cx="2404525" cy="603135"/>
                        </a:xfrm>
                        <a:prstGeom prst="straightConnector1">
                          <a:avLst/>
                        </a:prstGeom>
                        <a:ln w="3175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93" name="左右矢印 92"/>
                      <p:cNvSpPr/>
                      <p:nvPr/>
                    </p:nvSpPr>
                    <p:spPr>
                      <a:xfrm flipV="1">
                        <a:off x="3501113" y="6653441"/>
                        <a:ext cx="1152604" cy="142876"/>
                      </a:xfrm>
                      <a:prstGeom prst="leftRigh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ja-JP" altLang="en-US" kern="12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0423" y="3108302"/>
                      <a:ext cx="318882" cy="693674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6000" tIns="36000" rIns="36000" bIns="36000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ja-JP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</a:rPr>
                        <a:t>t</a:t>
                      </a:r>
                      <a:endParaRPr kumimoji="1" lang="en-US" altLang="ja-JP" sz="20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55597" y="5841914"/>
                      <a:ext cx="199051" cy="1112207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6000" tIns="36000" rIns="36000" bIns="36000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ja-JP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x</a:t>
                      </a:r>
                    </a:p>
                  </p:txBody>
                </p:sp>
              </p:grpSp>
            </p:grpSp>
            <p:sp>
              <p:nvSpPr>
                <p:cNvPr id="8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86212" y="2344228"/>
                  <a:ext cx="1750177" cy="66111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 </a:t>
                  </a:r>
                  <a:r>
                    <a:rPr kumimoji="1" lang="en-US" altLang="ja-JP" sz="16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Observation  </a:t>
                  </a:r>
                </a:p>
              </p:txBody>
            </p:sp>
            <p:sp>
              <p:nvSpPr>
                <p:cNvPr id="8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993381" y="3657204"/>
                  <a:ext cx="1143008" cy="33487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16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Initial   </a:t>
                  </a:r>
                </a:p>
              </p:txBody>
            </p:sp>
            <p:grpSp>
              <p:nvGrpSpPr>
                <p:cNvPr id="12" name="グループ化 51"/>
                <p:cNvGrpSpPr/>
                <p:nvPr/>
              </p:nvGrpSpPr>
              <p:grpSpPr>
                <a:xfrm>
                  <a:off x="6215074" y="2878952"/>
                  <a:ext cx="142876" cy="152400"/>
                  <a:chOff x="500034" y="4011953"/>
                  <a:chExt cx="366714" cy="366714"/>
                </a:xfrm>
              </p:grpSpPr>
              <p:cxnSp>
                <p:nvCxnSpPr>
                  <p:cNvPr id="84" name="直線コネクタ 83"/>
                  <p:cNvCxnSpPr/>
                  <p:nvPr/>
                </p:nvCxnSpPr>
                <p:spPr>
                  <a:xfrm rot="5400000">
                    <a:off x="500034" y="4011955"/>
                    <a:ext cx="357189" cy="35719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>
                  <a:xfrm rot="16200000" flipV="1">
                    <a:off x="500034" y="4011953"/>
                    <a:ext cx="366714" cy="36671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90270" y="2418176"/>
                  <a:ext cx="1544949" cy="1207415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l-GR" altLang="ja-JP" sz="2400" b="1" kern="1200" dirty="0">
                      <a:solidFill>
                        <a:srgbClr val="000000"/>
                      </a:solidFill>
                      <a:latin typeface="ＭＳ Ｐ明朝"/>
                      <a:ea typeface="ＭＳ Ｐ明朝"/>
                      <a:cs typeface="+mn-cs"/>
                    </a:rPr>
                    <a:t>ζ</a:t>
                  </a:r>
                  <a:r>
                    <a:rPr kumimoji="1" lang="en-US" altLang="ja-JP" sz="2400" b="1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(x)</a:t>
                  </a:r>
                  <a:r>
                    <a:rPr kumimoji="1" lang="en-US" altLang="ja-JP" sz="28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 </a:t>
                  </a:r>
                </a:p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800" kern="1200" dirty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itchFamily="50" charset="-128"/>
                      <a:cs typeface="+mn-cs"/>
                    </a:rPr>
                    <a:t> </a:t>
                  </a:r>
                </a:p>
              </p:txBody>
            </p:sp>
          </p:grpSp>
        </p:grpSp>
        <p:sp>
          <p:nvSpPr>
            <p:cNvPr id="74" name="Text Box 9"/>
            <p:cNvSpPr txBox="1">
              <a:spLocks noChangeArrowheads="1"/>
            </p:cNvSpPr>
            <p:nvPr/>
          </p:nvSpPr>
          <p:spPr bwMode="auto">
            <a:xfrm>
              <a:off x="3679055" y="3858422"/>
              <a:ext cx="696063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p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3291244" y="3268998"/>
              <a:ext cx="357191" cy="90370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5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.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</a:p>
          </p:txBody>
        </p:sp>
      </p:grp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500034" y="928670"/>
            <a:ext cx="7143800" cy="5651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ja-JP" sz="28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ζ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(x) 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　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x </a:t>
            </a:r>
            <a:r>
              <a:rPr lang="en-US" altLang="ja-JP" sz="28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∈</a:t>
            </a:r>
            <a:r>
              <a:rPr lang="ja-JP" altLang="en-US" sz="28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 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J</a:t>
            </a:r>
            <a:r>
              <a:rPr lang="en-US" altLang="ja-JP" sz="2800" baseline="30000" dirty="0" smtClean="0">
                <a:latin typeface="Times New Roman" pitchFamily="18" charset="0"/>
                <a:ea typeface="ＭＳ Ｐゴシック" pitchFamily="50" charset="-128"/>
              </a:rPr>
              <a:t>-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(p)  affected by </a:t>
            </a:r>
            <a:r>
              <a:rPr lang="en-US" altLang="ja-JP" sz="3200" dirty="0" smtClean="0">
                <a:latin typeface="Times New Roman" pitchFamily="18" charset="0"/>
                <a:ea typeface="ＭＳ Ｐゴシック" pitchFamily="50" charset="-128"/>
              </a:rPr>
              <a:t>{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J</a:t>
            </a:r>
            <a:r>
              <a:rPr lang="en-US" altLang="ja-JP" sz="2800" baseline="30000" dirty="0" smtClean="0">
                <a:latin typeface="Times New Roman" pitchFamily="18" charset="0"/>
                <a:ea typeface="ＭＳ Ｐゴシック" pitchFamily="50" charset="-128"/>
              </a:rPr>
              <a:t>-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(p) </a:t>
            </a:r>
            <a:r>
              <a:rPr lang="en-US" altLang="ja-JP" sz="3200" dirty="0" smtClean="0">
                <a:latin typeface="Times New Roman" pitchFamily="18" charset="0"/>
                <a:ea typeface="ＭＳ Ｐゴシック" pitchFamily="50" charset="-128"/>
              </a:rPr>
              <a:t>}</a:t>
            </a:r>
            <a:r>
              <a:rPr lang="en-US" altLang="ja-JP" sz="3200" baseline="30000" dirty="0" smtClean="0">
                <a:latin typeface="Times New Roman" pitchFamily="18" charset="0"/>
                <a:ea typeface="ＭＳ Ｐゴシック" pitchFamily="50" charset="-128"/>
              </a:rPr>
              <a:t>c </a:t>
            </a:r>
            <a:r>
              <a:rPr lang="ja-JP" altLang="en-US" sz="2800" b="1" dirty="0" smtClean="0">
                <a:solidFill>
                  <a:srgbClr val="6699FF"/>
                </a:solidFill>
                <a:latin typeface="Times New Roman" pitchFamily="18" charset="0"/>
                <a:ea typeface="ＭＳ Ｐゴシック" pitchFamily="50" charset="-128"/>
              </a:rPr>
              <a:t>　　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7224" y="4786322"/>
            <a:ext cx="5072098" cy="5035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Conventional perturbation theory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57" name="グループ化 52"/>
          <p:cNvGrpSpPr/>
          <p:nvPr/>
        </p:nvGrpSpPr>
        <p:grpSpPr>
          <a:xfrm>
            <a:off x="1428728" y="5500702"/>
            <a:ext cx="5643602" cy="503591"/>
            <a:chOff x="4214810" y="1428736"/>
            <a:chExt cx="2928958" cy="503591"/>
          </a:xfrm>
        </p:grpSpPr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4214810" y="1428737"/>
              <a:ext cx="292895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Q 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: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Average value 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in whole universe 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4214810" y="1428736"/>
              <a:ext cx="146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85720" y="0"/>
            <a:ext cx="8572560" cy="6882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Violation of Causality</a:t>
            </a:r>
            <a:endParaRPr kumimoji="1" lang="en-US" altLang="ja-JP" sz="4000" b="1" kern="1200" baseline="300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 descr="C:\Users\浦川優子\Desktop\WMAP_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000760" cy="3480911"/>
          </a:xfrm>
          <a:prstGeom prst="rect">
            <a:avLst/>
          </a:prstGeom>
          <a:noFill/>
        </p:spPr>
      </p:pic>
      <p:sp>
        <p:nvSpPr>
          <p:cNvPr id="10" name="スライド番号プレースホルダ 2"/>
          <p:cNvSpPr txBox="1">
            <a:spLocks/>
          </p:cNvSpPr>
          <p:nvPr/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ja-JP" sz="14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Cosmic Microwave Background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0034" y="1000108"/>
            <a:ext cx="36433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WMAP 1yr/3yr/5yr…</a:t>
            </a:r>
            <a:endParaRPr kumimoji="1" lang="en-US" altLang="ja-JP" sz="2800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6572264" y="6426200"/>
            <a:ext cx="2327275" cy="4318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kern="12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1. Introduction</a:t>
            </a:r>
            <a:endParaRPr kumimoji="1" lang="en-US" altLang="ja-JP" sz="1400" b="1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71604" y="5072074"/>
            <a:ext cx="678661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Almost homogeneous and isotropic universe</a:t>
            </a:r>
            <a:endParaRPr kumimoji="1" lang="en-US" altLang="ja-JP" sz="2800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071902" y="5715016"/>
            <a:ext cx="507209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with small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 pitchFamily="18" charset="0"/>
              </a:rPr>
              <a:t>in</a:t>
            </a:r>
            <a:r>
              <a:rPr kumimoji="1" lang="en-US" altLang="ja-JP" sz="2800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homogeneities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endParaRPr kumimoji="1" lang="en-US" altLang="ja-JP" sz="2800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274" name="Text Box 55"/>
          <p:cNvSpPr txBox="1">
            <a:spLocks noChangeArrowheads="1"/>
          </p:cNvSpPr>
          <p:nvPr/>
        </p:nvSpPr>
        <p:spPr bwMode="auto">
          <a:xfrm>
            <a:off x="1285852" y="1428736"/>
            <a:ext cx="7143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Large scale fluctuation → Large amplitude   </a:t>
            </a:r>
          </a:p>
        </p:txBody>
      </p:sp>
      <p:sp>
        <p:nvSpPr>
          <p:cNvPr id="11280" name="Oval 35"/>
          <p:cNvSpPr>
            <a:spLocks noChangeArrowheads="1"/>
          </p:cNvSpPr>
          <p:nvPr/>
        </p:nvSpPr>
        <p:spPr bwMode="auto">
          <a:xfrm>
            <a:off x="214282" y="2786058"/>
            <a:ext cx="8748712" cy="2576514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209655" y="3000372"/>
            <a:ext cx="4186238" cy="2159000"/>
            <a:chOff x="566" y="2660"/>
            <a:chExt cx="2637" cy="1360"/>
          </a:xfrm>
        </p:grpSpPr>
        <p:sp>
          <p:nvSpPr>
            <p:cNvPr id="11293" name="Rectangle 40"/>
            <p:cNvSpPr>
              <a:spLocks noChangeArrowheads="1"/>
            </p:cNvSpPr>
            <p:nvPr/>
          </p:nvSpPr>
          <p:spPr bwMode="auto">
            <a:xfrm>
              <a:off x="1882" y="3022"/>
              <a:ext cx="454" cy="99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294" name="Freeform 41"/>
            <p:cNvSpPr>
              <a:spLocks/>
            </p:cNvSpPr>
            <p:nvPr/>
          </p:nvSpPr>
          <p:spPr bwMode="auto">
            <a:xfrm>
              <a:off x="1203" y="3294"/>
              <a:ext cx="2000" cy="628"/>
            </a:xfrm>
            <a:custGeom>
              <a:avLst/>
              <a:gdLst>
                <a:gd name="T0" fmla="*/ 0 w 2000"/>
                <a:gd name="T1" fmla="*/ 280 h 628"/>
                <a:gd name="T2" fmla="*/ 168 w 2000"/>
                <a:gd name="T3" fmla="*/ 536 h 628"/>
                <a:gd name="T4" fmla="*/ 328 w 2000"/>
                <a:gd name="T5" fmla="*/ 160 h 628"/>
                <a:gd name="T6" fmla="*/ 568 w 2000"/>
                <a:gd name="T7" fmla="*/ 280 h 628"/>
                <a:gd name="T8" fmla="*/ 924 w 2000"/>
                <a:gd name="T9" fmla="*/ 201 h 628"/>
                <a:gd name="T10" fmla="*/ 1304 w 2000"/>
                <a:gd name="T11" fmla="*/ 304 h 628"/>
                <a:gd name="T12" fmla="*/ 1520 w 2000"/>
                <a:gd name="T13" fmla="*/ 48 h 628"/>
                <a:gd name="T14" fmla="*/ 1760 w 2000"/>
                <a:gd name="T15" fmla="*/ 592 h 628"/>
                <a:gd name="T16" fmla="*/ 2000 w 2000"/>
                <a:gd name="T17" fmla="*/ 264 h 6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"/>
                <a:gd name="T28" fmla="*/ 0 h 628"/>
                <a:gd name="T29" fmla="*/ 2000 w 2000"/>
                <a:gd name="T30" fmla="*/ 628 h 6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" h="628">
                  <a:moveTo>
                    <a:pt x="0" y="280"/>
                  </a:moveTo>
                  <a:cubicBezTo>
                    <a:pt x="31" y="323"/>
                    <a:pt x="113" y="556"/>
                    <a:pt x="168" y="536"/>
                  </a:cubicBezTo>
                  <a:cubicBezTo>
                    <a:pt x="223" y="516"/>
                    <a:pt x="261" y="203"/>
                    <a:pt x="328" y="160"/>
                  </a:cubicBezTo>
                  <a:cubicBezTo>
                    <a:pt x="395" y="117"/>
                    <a:pt x="469" y="273"/>
                    <a:pt x="568" y="280"/>
                  </a:cubicBezTo>
                  <a:cubicBezTo>
                    <a:pt x="667" y="287"/>
                    <a:pt x="801" y="197"/>
                    <a:pt x="924" y="201"/>
                  </a:cubicBezTo>
                  <a:lnTo>
                    <a:pt x="1304" y="304"/>
                  </a:lnTo>
                  <a:cubicBezTo>
                    <a:pt x="1403" y="278"/>
                    <a:pt x="1444" y="0"/>
                    <a:pt x="1520" y="48"/>
                  </a:cubicBezTo>
                  <a:cubicBezTo>
                    <a:pt x="1596" y="96"/>
                    <a:pt x="1680" y="556"/>
                    <a:pt x="1760" y="592"/>
                  </a:cubicBezTo>
                  <a:cubicBezTo>
                    <a:pt x="1840" y="628"/>
                    <a:pt x="1950" y="332"/>
                    <a:pt x="2000" y="26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auto">
            <a:xfrm>
              <a:off x="1883" y="3521"/>
              <a:ext cx="454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296" name="Line 43"/>
            <p:cNvSpPr>
              <a:spLocks noChangeShapeType="1"/>
            </p:cNvSpPr>
            <p:nvPr/>
          </p:nvSpPr>
          <p:spPr bwMode="auto">
            <a:xfrm>
              <a:off x="1157" y="3657"/>
              <a:ext cx="20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297" name="AutoShape 44"/>
            <p:cNvSpPr>
              <a:spLocks noChangeArrowheads="1"/>
            </p:cNvSpPr>
            <p:nvPr/>
          </p:nvSpPr>
          <p:spPr bwMode="auto">
            <a:xfrm>
              <a:off x="1964" y="2660"/>
              <a:ext cx="270" cy="180"/>
            </a:xfrm>
            <a:prstGeom prst="smileyFace">
              <a:avLst>
                <a:gd name="adj" fmla="val 46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566" y="2975"/>
              <a:ext cx="544" cy="643"/>
              <a:chOff x="2380" y="2249"/>
              <a:chExt cx="544" cy="643"/>
            </a:xfrm>
          </p:grpSpPr>
          <p:sp>
            <p:nvSpPr>
              <p:cNvPr id="11301" name="Text Box 46"/>
              <p:cNvSpPr txBox="1">
                <a:spLocks noChangeArrowheads="1"/>
              </p:cNvSpPr>
              <p:nvPr/>
            </p:nvSpPr>
            <p:spPr bwMode="auto">
              <a:xfrm>
                <a:off x="2380" y="2249"/>
                <a:ext cx="181" cy="24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000" kern="12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Q</a:t>
                </a:r>
                <a:endParaRPr kumimoji="1" lang="en-US" altLang="ja-JP" sz="2000" kern="1200" dirty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2380" y="2478"/>
                <a:ext cx="363" cy="272"/>
                <a:chOff x="2380" y="2478"/>
                <a:chExt cx="363" cy="272"/>
              </a:xfrm>
            </p:grpSpPr>
            <p:sp>
              <p:nvSpPr>
                <p:cNvPr id="11304" name="Line 48"/>
                <p:cNvSpPr>
                  <a:spLocks noChangeShapeType="1"/>
                </p:cNvSpPr>
                <p:nvPr/>
              </p:nvSpPr>
              <p:spPr bwMode="auto">
                <a:xfrm>
                  <a:off x="2380" y="2704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130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71" y="2478"/>
                  <a:ext cx="0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sp>
            <p:nvSpPr>
              <p:cNvPr id="11303" name="Text Box 50"/>
              <p:cNvSpPr txBox="1">
                <a:spLocks noChangeArrowheads="1"/>
              </p:cNvSpPr>
              <p:nvPr/>
            </p:nvSpPr>
            <p:spPr bwMode="auto">
              <a:xfrm>
                <a:off x="2743" y="2614"/>
                <a:ext cx="181" cy="27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400" b="1" kern="12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ⅹ</a:t>
                </a:r>
                <a:endParaRPr kumimoji="1" lang="en-US" altLang="ja-JP" sz="2400" b="1" kern="1200" dirty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11299" name="Line 51"/>
            <p:cNvSpPr>
              <a:spLocks noChangeShapeType="1"/>
            </p:cNvSpPr>
            <p:nvPr/>
          </p:nvSpPr>
          <p:spPr bwMode="auto">
            <a:xfrm>
              <a:off x="2336" y="397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300" name="Line 52"/>
            <p:cNvSpPr>
              <a:spLocks noChangeShapeType="1"/>
            </p:cNvSpPr>
            <p:nvPr/>
          </p:nvSpPr>
          <p:spPr bwMode="auto">
            <a:xfrm flipH="1">
              <a:off x="1156" y="3974"/>
              <a:ext cx="7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1282" name="Text Box 53"/>
          <p:cNvSpPr txBox="1">
            <a:spLocks noChangeArrowheads="1"/>
          </p:cNvSpPr>
          <p:nvPr/>
        </p:nvSpPr>
        <p:spPr bwMode="auto">
          <a:xfrm>
            <a:off x="3929058" y="5143512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Large fluctuation we cannot observe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5500694" y="4286269"/>
            <a:ext cx="2952750" cy="369889"/>
            <a:chOff x="3560" y="3657"/>
            <a:chExt cx="1860" cy="233"/>
          </a:xfrm>
        </p:grpSpPr>
        <p:sp>
          <p:nvSpPr>
            <p:cNvPr id="11291" name="Text Box 37"/>
            <p:cNvSpPr txBox="1">
              <a:spLocks noChangeArrowheads="1"/>
            </p:cNvSpPr>
            <p:nvPr/>
          </p:nvSpPr>
          <p:spPr bwMode="auto">
            <a:xfrm>
              <a:off x="3560" y="3657"/>
              <a:ext cx="18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>
                  <a:solidFill>
                    <a:srgbClr val="000066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Q  on whole universe</a:t>
              </a:r>
            </a:p>
          </p:txBody>
        </p:sp>
        <p:sp>
          <p:nvSpPr>
            <p:cNvPr id="11292" name="Line 57"/>
            <p:cNvSpPr>
              <a:spLocks noChangeShapeType="1"/>
            </p:cNvSpPr>
            <p:nvPr/>
          </p:nvSpPr>
          <p:spPr bwMode="auto">
            <a:xfrm>
              <a:off x="3560" y="3657"/>
              <a:ext cx="136" cy="0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" name="グループ化 67"/>
          <p:cNvGrpSpPr/>
          <p:nvPr/>
        </p:nvGrpSpPr>
        <p:grpSpPr>
          <a:xfrm>
            <a:off x="1857356" y="5929330"/>
            <a:ext cx="4608512" cy="430213"/>
            <a:chOff x="2357422" y="5857892"/>
            <a:chExt cx="4608512" cy="430213"/>
          </a:xfrm>
        </p:grpSpPr>
        <p:sp>
          <p:nvSpPr>
            <p:cNvPr id="11288" name="Text Box 38"/>
            <p:cNvSpPr txBox="1">
              <a:spLocks noChangeArrowheads="1"/>
            </p:cNvSpPr>
            <p:nvPr/>
          </p:nvSpPr>
          <p:spPr bwMode="auto">
            <a:xfrm>
              <a:off x="2357422" y="5857892"/>
              <a:ext cx="460851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( Q -</a:t>
              </a:r>
              <a:r>
                <a:rPr kumimoji="1" lang="en-US" altLang="ja-JP" sz="2800" b="1" kern="1200" dirty="0">
                  <a:solidFill>
                    <a:srgbClr val="FF66FF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Q </a:t>
              </a: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)</a:t>
              </a:r>
              <a:r>
                <a:rPr kumimoji="1" lang="en-US" altLang="ja-JP" sz="2800" b="1" kern="1200" baseline="30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2 </a:t>
              </a:r>
              <a:r>
                <a:rPr kumimoji="1" lang="ja-JP" altLang="en-US" sz="2800" b="1" kern="1200" baseline="30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　　</a:t>
              </a: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&lt; &lt;    ( Q -</a:t>
              </a:r>
              <a:r>
                <a:rPr kumimoji="1" lang="en-US" altLang="ja-JP" sz="2800" b="1" kern="1200" dirty="0">
                  <a:solidFill>
                    <a:srgbClr val="FF66FF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800" b="1" kern="1200" dirty="0">
                  <a:solidFill>
                    <a:srgbClr val="000066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Q </a:t>
              </a:r>
              <a:r>
                <a:rPr kumimoji="1" lang="en-US" altLang="ja-JP" sz="2800" b="1" kern="1200" dirty="0">
                  <a:solidFill>
                    <a:srgbClr val="FF66FF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)</a:t>
              </a:r>
              <a:r>
                <a:rPr kumimoji="1" lang="en-US" altLang="ja-JP" sz="2800" b="1" kern="1200" baseline="30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2</a:t>
              </a:r>
            </a:p>
          </p:txBody>
        </p:sp>
        <p:sp>
          <p:nvSpPr>
            <p:cNvPr id="11289" name="Line 56"/>
            <p:cNvSpPr>
              <a:spLocks noChangeShapeType="1"/>
            </p:cNvSpPr>
            <p:nvPr/>
          </p:nvSpPr>
          <p:spPr bwMode="auto">
            <a:xfrm>
              <a:off x="3286116" y="5857892"/>
              <a:ext cx="215900" cy="0"/>
            </a:xfrm>
            <a:prstGeom prst="line">
              <a:avLst/>
            </a:prstGeom>
            <a:noFill/>
            <a:ln w="3175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290" name="Line 58"/>
            <p:cNvSpPr>
              <a:spLocks noChangeShapeType="1"/>
            </p:cNvSpPr>
            <p:nvPr/>
          </p:nvSpPr>
          <p:spPr bwMode="auto">
            <a:xfrm>
              <a:off x="5929322" y="5857892"/>
              <a:ext cx="215900" cy="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500695" y="3571873"/>
            <a:ext cx="3214688" cy="369888"/>
            <a:chOff x="3560" y="3430"/>
            <a:chExt cx="2025" cy="233"/>
          </a:xfrm>
        </p:grpSpPr>
        <p:sp>
          <p:nvSpPr>
            <p:cNvPr id="11286" name="Text Box 36"/>
            <p:cNvSpPr txBox="1">
              <a:spLocks noChangeArrowheads="1"/>
            </p:cNvSpPr>
            <p:nvPr/>
          </p:nvSpPr>
          <p:spPr bwMode="auto">
            <a:xfrm>
              <a:off x="3560" y="3430"/>
              <a:ext cx="20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>
                  <a:solidFill>
                    <a:srgbClr val="FF66FF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Q  on observable region</a:t>
              </a:r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>
              <a:off x="3560" y="3430"/>
              <a:ext cx="136" cy="0"/>
            </a:xfrm>
            <a:prstGeom prst="line">
              <a:avLst/>
            </a:prstGeom>
            <a:noFill/>
            <a:ln w="254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70009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36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- </a:t>
            </a:r>
            <a:r>
              <a:rPr kumimoji="1" lang="ja-JP" altLang="en-US" sz="36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36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Chaotic inflation  - 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500430" y="857232"/>
            <a:ext cx="400052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δ</a:t>
            </a:r>
            <a:r>
              <a:rPr kumimoji="1" lang="en-US" altLang="ja-JP" sz="2800" kern="1200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 </a:t>
            </a:r>
            <a:r>
              <a:rPr kumimoji="1" lang="el-GR" altLang="ja-JP" sz="20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r>
              <a:rPr kumimoji="1"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∝  H</a:t>
            </a:r>
            <a:r>
              <a:rPr kumimoji="1" lang="en-US" altLang="ja-JP" sz="2800" kern="1200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/ ɛ </a:t>
            </a:r>
            <a:r>
              <a:rPr kumimoji="1" lang="ja-JP" altLang="en-US" sz="20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0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571472" y="857232"/>
            <a:ext cx="257176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Amplitude of </a:t>
            </a:r>
            <a:r>
              <a:rPr kumimoji="1" lang="el-GR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ζ</a:t>
            </a:r>
            <a:endParaRPr kumimoji="1" lang="en-US" altLang="ja-JP" sz="20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rot="5400000">
            <a:off x="3250397" y="3321843"/>
            <a:ext cx="285752" cy="214314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rot="16200000" flipH="1">
            <a:off x="3750463" y="3321843"/>
            <a:ext cx="285752" cy="214314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" name="Text Box 6"/>
          <p:cNvSpPr txBox="1">
            <a:spLocks noChangeArrowheads="1"/>
          </p:cNvSpPr>
          <p:nvPr/>
        </p:nvSpPr>
        <p:spPr bwMode="auto">
          <a:xfrm>
            <a:off x="357158" y="1785926"/>
            <a:ext cx="557216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Gauge fixing</a:t>
            </a:r>
            <a:endParaRPr lang="en-US" altLang="ja-JP" sz="3200" b="1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500034" y="928670"/>
            <a:ext cx="7143800" cy="5651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ja-JP" sz="28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ζ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(x) 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　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x </a:t>
            </a:r>
            <a:r>
              <a:rPr lang="en-US" altLang="ja-JP" sz="28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∈</a:t>
            </a:r>
            <a:r>
              <a:rPr lang="ja-JP" altLang="en-US" sz="28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 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J</a:t>
            </a:r>
            <a:r>
              <a:rPr lang="en-US" altLang="ja-JP" sz="2800" baseline="30000" dirty="0" smtClean="0">
                <a:latin typeface="Times New Roman" pitchFamily="18" charset="0"/>
                <a:ea typeface="ＭＳ Ｐゴシック" pitchFamily="50" charset="-128"/>
              </a:rPr>
              <a:t>-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(p)  affected by </a:t>
            </a:r>
            <a:r>
              <a:rPr lang="en-US" altLang="ja-JP" sz="3200" dirty="0" smtClean="0">
                <a:latin typeface="Times New Roman" pitchFamily="18" charset="0"/>
                <a:ea typeface="ＭＳ Ｐゴシック" pitchFamily="50" charset="-128"/>
              </a:rPr>
              <a:t>{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J</a:t>
            </a:r>
            <a:r>
              <a:rPr lang="en-US" altLang="ja-JP" sz="2800" baseline="30000" dirty="0" smtClean="0">
                <a:latin typeface="Times New Roman" pitchFamily="18" charset="0"/>
                <a:ea typeface="ＭＳ Ｐゴシック" pitchFamily="50" charset="-128"/>
              </a:rPr>
              <a:t>-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(p) </a:t>
            </a:r>
            <a:r>
              <a:rPr lang="en-US" altLang="ja-JP" sz="3200" dirty="0" smtClean="0">
                <a:latin typeface="Times New Roman" pitchFamily="18" charset="0"/>
                <a:ea typeface="ＭＳ Ｐゴシック" pitchFamily="50" charset="-128"/>
              </a:rPr>
              <a:t>}</a:t>
            </a:r>
            <a:r>
              <a:rPr lang="en-US" altLang="ja-JP" sz="3200" baseline="30000" dirty="0" smtClean="0">
                <a:latin typeface="Times New Roman" pitchFamily="18" charset="0"/>
                <a:ea typeface="ＭＳ Ｐゴシック" pitchFamily="50" charset="-128"/>
              </a:rPr>
              <a:t>c </a:t>
            </a:r>
            <a:r>
              <a:rPr lang="ja-JP" altLang="en-US" sz="2800" b="1" dirty="0" smtClean="0">
                <a:solidFill>
                  <a:srgbClr val="6699FF"/>
                </a:solidFill>
                <a:latin typeface="Times New Roman" pitchFamily="18" charset="0"/>
                <a:ea typeface="ＭＳ Ｐゴシック" pitchFamily="50" charset="-128"/>
              </a:rPr>
              <a:t>　　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2214546" y="3071810"/>
            <a:ext cx="250033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Gauge invariant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00034" y="2500306"/>
            <a:ext cx="378618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Completely gauge fixing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上下矢印 51"/>
          <p:cNvSpPr/>
          <p:nvPr/>
        </p:nvSpPr>
        <p:spPr>
          <a:xfrm rot="5400000">
            <a:off x="1285853" y="2857495"/>
            <a:ext cx="250031" cy="964413"/>
          </a:xfrm>
          <a:prstGeom prst="upDownArrow">
            <a:avLst/>
          </a:prstGeom>
          <a:gradFill>
            <a:lin ang="108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214810" y="2500306"/>
            <a:ext cx="264320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at whole universe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6929454" y="2500306"/>
            <a:ext cx="264320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/>
                <a:ea typeface="ＭＳ Ｐ明朝"/>
              </a:rPr>
              <a:t>☠ </a:t>
            </a:r>
            <a:r>
              <a:rPr kumimoji="1" lang="en-US" altLang="ja-JP" sz="28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Impossible</a:t>
            </a:r>
            <a:endParaRPr kumimoji="1" lang="en-US" altLang="ja-JP" sz="2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285852" y="3929066"/>
            <a:ext cx="6572296" cy="1860912"/>
            <a:chOff x="1285852" y="3929066"/>
            <a:chExt cx="6572296" cy="1860912"/>
          </a:xfrm>
        </p:grpSpPr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285852" y="3929066"/>
              <a:ext cx="578647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- We can fix our gauge only within </a:t>
              </a:r>
              <a:r>
                <a:rPr lang="en-US" altLang="ja-JP" sz="2800" dirty="0" smtClean="0">
                  <a:latin typeface="Times New Roman" pitchFamily="18" charset="0"/>
                </a:rPr>
                <a:t>J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en-US" altLang="ja-JP" sz="2800" dirty="0" smtClean="0">
                  <a:latin typeface="Times New Roman" pitchFamily="18" charset="0"/>
                </a:rPr>
                <a:t>(p).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1285852" y="4572008"/>
              <a:ext cx="5786478" cy="56514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- Change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the 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gauge at </a:t>
              </a:r>
              <a:r>
                <a:rPr lang="en-US" altLang="ja-JP" sz="3200" dirty="0" smtClean="0">
                  <a:latin typeface="Times New Roman" pitchFamily="18" charset="0"/>
                </a:rPr>
                <a:t>{</a:t>
              </a:r>
              <a:r>
                <a:rPr lang="en-US" altLang="ja-JP" sz="2800" dirty="0" smtClean="0">
                  <a:latin typeface="Times New Roman" pitchFamily="18" charset="0"/>
                </a:rPr>
                <a:t> J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en-US" altLang="ja-JP" sz="2800" dirty="0" smtClean="0">
                  <a:latin typeface="Times New Roman" pitchFamily="18" charset="0"/>
                </a:rPr>
                <a:t>(p) </a:t>
              </a:r>
              <a:r>
                <a:rPr lang="en-US" altLang="ja-JP" sz="3200" dirty="0" smtClean="0">
                  <a:latin typeface="Times New Roman" pitchFamily="18" charset="0"/>
                </a:rPr>
                <a:t>}</a:t>
              </a:r>
              <a:r>
                <a:rPr lang="en-US" altLang="ja-JP" sz="3200" baseline="30000" dirty="0" smtClean="0">
                  <a:latin typeface="Times New Roman" pitchFamily="18" charset="0"/>
                </a:rPr>
                <a:t>c </a:t>
              </a:r>
              <a:r>
                <a:rPr lang="ja-JP" altLang="en-US" sz="2800" b="1" dirty="0" smtClean="0">
                  <a:solidFill>
                    <a:srgbClr val="6699FF"/>
                  </a:solidFill>
                  <a:latin typeface="Times New Roman" pitchFamily="18" charset="0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071670" y="5286388"/>
              <a:ext cx="578647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→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 Influence on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lang="el-GR" altLang="ja-JP" sz="2800" dirty="0" smtClean="0">
                  <a:solidFill>
                    <a:srgbClr val="000000"/>
                  </a:solidFill>
                  <a:latin typeface="ＭＳ Ｐ明朝"/>
                  <a:ea typeface="ＭＳ Ｐ明朝"/>
                </a:rPr>
                <a:t>ζ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(x) 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 　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x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ＭＳ Ｐ明朝"/>
                  <a:ea typeface="ＭＳ Ｐ明朝"/>
                </a:rPr>
                <a:t>∈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ＭＳ Ｐ明朝"/>
                  <a:ea typeface="ＭＳ Ｐ明朝"/>
                </a:rPr>
                <a:t> </a:t>
              </a:r>
              <a:r>
                <a:rPr lang="en-US" altLang="ja-JP" sz="2800" dirty="0" smtClean="0">
                  <a:latin typeface="Times New Roman" pitchFamily="18" charset="0"/>
                </a:rPr>
                <a:t>J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en-US" altLang="ja-JP" sz="2800" dirty="0" smtClean="0">
                  <a:latin typeface="Times New Roman" pitchFamily="18" charset="0"/>
                </a:rPr>
                <a:t>(p) </a:t>
              </a:r>
              <a:r>
                <a:rPr lang="ja-JP" altLang="en-US" sz="2800" b="1" dirty="0" smtClean="0">
                  <a:solidFill>
                    <a:srgbClr val="6699FF"/>
                  </a:solidFill>
                  <a:latin typeface="Times New Roman" pitchFamily="18" charset="0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5720" y="0"/>
            <a:ext cx="8572560" cy="6882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Violation of Causality 2</a:t>
            </a:r>
            <a:endParaRPr kumimoji="1" lang="en-US" altLang="ja-JP" sz="4000" b="1" kern="1200" baseline="300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71604" y="2786058"/>
            <a:ext cx="6572296" cy="7498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b="1" kern="1200" dirty="0">
                <a:solidFill>
                  <a:schemeClr val="accent3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400" b="1" kern="1200" dirty="0" smtClean="0">
                <a:solidFill>
                  <a:schemeClr val="accent3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Gauge </a:t>
            </a:r>
            <a:r>
              <a:rPr lang="en-US" altLang="ja-JP" sz="4400" b="1" dirty="0" smtClean="0">
                <a:solidFill>
                  <a:schemeClr val="accent3"/>
                </a:solidFill>
                <a:latin typeface="Times New Roman" pitchFamily="18" charset="0"/>
              </a:rPr>
              <a:t>degree of freedom</a:t>
            </a:r>
            <a:endParaRPr kumimoji="1" lang="en-US" altLang="ja-JP" sz="4400" b="1" kern="1200" baseline="30000" dirty="0">
              <a:solidFill>
                <a:schemeClr val="accent3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Gauge choice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00034" y="928670"/>
            <a:ext cx="6286544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NGs </a:t>
            </a:r>
            <a:r>
              <a:rPr kumimoji="1" lang="en-US" altLang="ja-JP" sz="32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/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Loop corrections  Computed in   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8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grpSp>
        <p:nvGrpSpPr>
          <p:cNvPr id="2" name="グループ化 28"/>
          <p:cNvGrpSpPr/>
          <p:nvPr/>
        </p:nvGrpSpPr>
        <p:grpSpPr>
          <a:xfrm>
            <a:off x="1071538" y="2357430"/>
            <a:ext cx="6786610" cy="523571"/>
            <a:chOff x="1214414" y="2480325"/>
            <a:chExt cx="6786610" cy="523571"/>
          </a:xfrm>
        </p:grpSpPr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2571744"/>
              <a:ext cx="104271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7884" y="2480325"/>
              <a:ext cx="2143140" cy="467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214414" y="2500306"/>
              <a:ext cx="3571900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800" u="sng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Comoving</a:t>
              </a:r>
              <a:r>
                <a:rPr kumimoji="1" lang="en-US" altLang="ja-JP" sz="2800" u="sng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gauge</a:t>
              </a:r>
            </a:p>
          </p:txBody>
        </p:sp>
      </p:grpSp>
      <p:grpSp>
        <p:nvGrpSpPr>
          <p:cNvPr id="3" name="グループ化 29"/>
          <p:cNvGrpSpPr/>
          <p:nvPr/>
        </p:nvGrpSpPr>
        <p:grpSpPr>
          <a:xfrm>
            <a:off x="1071538" y="1663031"/>
            <a:ext cx="4719859" cy="514345"/>
            <a:chOff x="1285852" y="3214686"/>
            <a:chExt cx="4719861" cy="514345"/>
          </a:xfrm>
        </p:grpSpPr>
        <p:sp>
          <p:nvSpPr>
            <p:cNvPr id="94" name="Text Box 9"/>
            <p:cNvSpPr txBox="1">
              <a:spLocks noChangeArrowheads="1"/>
            </p:cNvSpPr>
            <p:nvPr/>
          </p:nvSpPr>
          <p:spPr bwMode="auto">
            <a:xfrm>
              <a:off x="1285852" y="3214686"/>
              <a:ext cx="264320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800" u="sng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Flat gauge </a:t>
              </a:r>
            </a:p>
          </p:txBody>
        </p:sp>
        <p:pic>
          <p:nvPicPr>
            <p:cNvPr id="20377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7687" y="3286124"/>
              <a:ext cx="1648026" cy="442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14612" y="3214686"/>
            <a:ext cx="6215106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Maldacena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(2002),  </a:t>
            </a:r>
            <a:r>
              <a:rPr kumimoji="1" lang="en-US" altLang="ja-JP" sz="2400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Seery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&amp; </a:t>
            </a:r>
            <a:r>
              <a:rPr kumimoji="1" lang="en-US" altLang="ja-JP" sz="2400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Lidsey</a:t>
            </a: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(2004) etc..  </a:t>
            </a:r>
            <a:r>
              <a:rPr kumimoji="1" lang="ja-JP" altLang="en-US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2976" y="4143380"/>
            <a:ext cx="628654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- </a:t>
            </a:r>
            <a:r>
              <a:rPr kumimoji="1" lang="en-US" altLang="ja-JP" sz="2800" b="1" kern="1200" dirty="0">
                <a:solidFill>
                  <a:srgbClr val="FF33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Gauge degree of freedom </a:t>
            </a:r>
            <a:endParaRPr kumimoji="1" lang="en-US" altLang="ja-JP" sz="28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14546" y="5643578"/>
            <a:ext cx="450059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DOF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in Boundary condition </a:t>
            </a:r>
            <a:endParaRPr kumimoji="1" lang="en-US" altLang="ja-JP" sz="2800" b="1" kern="1200" baseline="30000" dirty="0">
              <a:solidFill>
                <a:srgbClr val="00B0F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0" name="グループ化 46"/>
          <p:cNvGrpSpPr/>
          <p:nvPr/>
        </p:nvGrpSpPr>
        <p:grpSpPr>
          <a:xfrm>
            <a:off x="1643042" y="4929198"/>
            <a:ext cx="5715015" cy="503590"/>
            <a:chOff x="1357316" y="3929066"/>
            <a:chExt cx="5715015" cy="503590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571737" y="3929066"/>
              <a:ext cx="450059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: Solutions of Elliptic type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eqs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. </a:t>
              </a:r>
              <a:endParaRPr kumimoji="1" lang="en-US" altLang="ja-JP" sz="2800" b="1" kern="1200" baseline="30000" dirty="0">
                <a:solidFill>
                  <a:srgbClr val="00B0F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aphicFrame>
          <p:nvGraphicFramePr>
            <p:cNvPr id="23" name="オブジェクト 22"/>
            <p:cNvGraphicFramePr>
              <a:graphicFrameLocks noChangeAspect="1"/>
            </p:cNvGraphicFramePr>
            <p:nvPr/>
          </p:nvGraphicFramePr>
          <p:xfrm>
            <a:off x="1357316" y="3954463"/>
            <a:ext cx="1216025" cy="463550"/>
          </p:xfrm>
          <a:graphic>
            <a:graphicData uri="http://schemas.openxmlformats.org/presentationml/2006/ole">
              <p:oleObj spid="_x0000_s1077251" name="数式" r:id="rId7" imgW="53316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B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oundary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condition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2193898" cy="80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14752"/>
            <a:ext cx="4500561" cy="7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928670"/>
            <a:ext cx="5000660" cy="5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571612"/>
            <a:ext cx="2501999" cy="8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85720" y="4643446"/>
            <a:ext cx="171451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Solution 2</a:t>
            </a:r>
            <a:endParaRPr kumimoji="1" lang="en-US" altLang="ja-JP" sz="2400" b="1" kern="12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57158" y="2428868"/>
            <a:ext cx="171451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Solution 1</a:t>
            </a:r>
            <a:endParaRPr kumimoji="1" lang="en-US" altLang="ja-JP" sz="2400" b="1" kern="12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5072074"/>
            <a:ext cx="3351849" cy="96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6033863"/>
            <a:ext cx="7900035" cy="8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グループ化 17"/>
          <p:cNvGrpSpPr/>
          <p:nvPr/>
        </p:nvGrpSpPr>
        <p:grpSpPr>
          <a:xfrm>
            <a:off x="2786050" y="3714752"/>
            <a:ext cx="714380" cy="2973742"/>
            <a:chOff x="2786050" y="3714752"/>
            <a:chExt cx="714380" cy="2973742"/>
          </a:xfrm>
        </p:grpSpPr>
        <p:sp>
          <p:nvSpPr>
            <p:cNvPr id="12" name="円/楕円 11"/>
            <p:cNvSpPr/>
            <p:nvPr/>
          </p:nvSpPr>
          <p:spPr>
            <a:xfrm>
              <a:off x="2857488" y="3714752"/>
              <a:ext cx="642942" cy="759164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786050" y="5929330"/>
              <a:ext cx="642942" cy="759164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500430" y="2714620"/>
            <a:ext cx="5929322" cy="3286148"/>
            <a:chOff x="3500430" y="2714620"/>
            <a:chExt cx="5929322" cy="3286148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143504" y="2714620"/>
              <a:ext cx="428624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ja-JP" sz="2800" b="1" dirty="0" smtClean="0">
                  <a:solidFill>
                    <a:srgbClr val="00B0F0"/>
                  </a:solidFill>
                  <a:latin typeface="Times New Roman" pitchFamily="18" charset="0"/>
                  <a:ea typeface="ＭＳ Ｐゴシック"/>
                </a:rPr>
                <a:t>Arbitrary integral region</a:t>
              </a:r>
              <a:endParaRPr kumimoji="1" lang="en-US" altLang="ja-JP" sz="2800" b="1" kern="1200" baseline="-25000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rot="10800000" flipV="1">
              <a:off x="3500430" y="3071810"/>
              <a:ext cx="1500198" cy="57150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rot="5400000">
              <a:off x="2857488" y="3857628"/>
              <a:ext cx="2786082" cy="150019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0E4E80-CE31-417B-BC08-6E8C5F57083A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lang="ja-JP" alt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Scale transformation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57158" y="1000108"/>
            <a:ext cx="378621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  </a:t>
            </a:r>
            <a:r>
              <a:rPr lang="en-US" altLang="ja-JP" sz="2400" dirty="0" smtClean="0">
                <a:latin typeface="Times New Roman" pitchFamily="18" charset="0"/>
              </a:rPr>
              <a:t>keeping Gauge condition </a:t>
            </a:r>
            <a:endParaRPr lang="en-US" altLang="ja-JP" sz="2400" dirty="0">
              <a:latin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104271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071546"/>
            <a:ext cx="2051571" cy="44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グループ化 23"/>
          <p:cNvGrpSpPr/>
          <p:nvPr/>
        </p:nvGrpSpPr>
        <p:grpSpPr>
          <a:xfrm>
            <a:off x="571472" y="1928802"/>
            <a:ext cx="7286676" cy="717904"/>
            <a:chOff x="785786" y="1500174"/>
            <a:chExt cx="7286676" cy="717904"/>
          </a:xfrm>
        </p:grpSpPr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85786" y="1714488"/>
              <a:ext cx="728667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 </a:t>
              </a:r>
              <a:r>
                <a:rPr lang="en-US" altLang="ja-JP" sz="2400" u="sng" dirty="0" smtClean="0">
                  <a:latin typeface="Times New Roman" pitchFamily="18" charset="0"/>
                </a:rPr>
                <a:t>Scale transformation </a:t>
              </a:r>
              <a:r>
                <a:rPr lang="en-US" altLang="ja-JP" sz="2400" dirty="0" smtClean="0">
                  <a:latin typeface="Times New Roman" pitchFamily="18" charset="0"/>
                </a:rPr>
                <a:t>          </a:t>
              </a:r>
              <a:r>
                <a:rPr lang="en-US" altLang="ja-JP" sz="2800" dirty="0" smtClean="0">
                  <a:latin typeface="Times New Roman" pitchFamily="18" charset="0"/>
                </a:rPr>
                <a:t>x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i</a:t>
              </a:r>
              <a:r>
                <a:rPr lang="en-US" altLang="ja-JP" sz="2800" dirty="0" smtClean="0">
                  <a:latin typeface="Times New Roman" pitchFamily="18" charset="0"/>
                </a:rPr>
                <a:t>  </a:t>
              </a:r>
              <a:r>
                <a:rPr lang="ja-JP" altLang="en-US" sz="2800" b="1" dirty="0" smtClean="0">
                  <a:latin typeface="Times New Roman" pitchFamily="18" charset="0"/>
                </a:rPr>
                <a:t>→ </a:t>
              </a:r>
              <a:r>
                <a:rPr lang="ja-JP" altLang="en-US" sz="2800" dirty="0" smtClean="0">
                  <a:latin typeface="Times New Roman" pitchFamily="18" charset="0"/>
                </a:rPr>
                <a:t> </a:t>
              </a:r>
              <a:r>
                <a:rPr lang="en-US" altLang="ja-JP" sz="2800" dirty="0" smtClean="0">
                  <a:latin typeface="Times New Roman" pitchFamily="18" charset="0"/>
                </a:rPr>
                <a:t> x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i</a:t>
              </a:r>
              <a:r>
                <a:rPr lang="en-US" altLang="ja-JP" sz="2800" dirty="0" smtClean="0">
                  <a:latin typeface="Times New Roman" pitchFamily="18" charset="0"/>
                </a:rPr>
                <a:t> </a:t>
              </a:r>
              <a:r>
                <a:rPr lang="en-US" altLang="ja-JP" sz="2400" dirty="0" smtClean="0">
                  <a:latin typeface="Times New Roman" pitchFamily="18" charset="0"/>
                </a:rPr>
                <a:t>=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  </a:t>
              </a:r>
              <a:r>
                <a:rPr lang="en-US" altLang="ja-JP" sz="2800" dirty="0" smtClean="0">
                  <a:latin typeface="Times New Roman" pitchFamily="18" charset="0"/>
                </a:rPr>
                <a:t>e 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ja-JP" altLang="en-US" sz="2800" baseline="30000" dirty="0" smtClean="0">
                  <a:latin typeface="Times New Roman" pitchFamily="18" charset="0"/>
                </a:rPr>
                <a:t> 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f(t)</a:t>
              </a:r>
              <a:r>
                <a:rPr lang="en-US" altLang="ja-JP" sz="2800" dirty="0" smtClean="0">
                  <a:latin typeface="Times New Roman" pitchFamily="18" charset="0"/>
                </a:rPr>
                <a:t> x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i</a:t>
              </a:r>
              <a:endParaRPr lang="en-US" altLang="ja-JP" sz="2800" baseline="-25000" dirty="0"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072066" y="1500174"/>
              <a:ext cx="714380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dirty="0" smtClean="0">
                  <a:latin typeface="Times New Roman" pitchFamily="18" charset="0"/>
                </a:rPr>
                <a:t>  </a:t>
              </a:r>
              <a:r>
                <a:rPr lang="ja-JP" altLang="en-US" dirty="0" smtClean="0">
                  <a:latin typeface="ＭＳ 明朝" pitchFamily="17" charset="-128"/>
                  <a:ea typeface="ＭＳ 明朝" pitchFamily="17" charset="-128"/>
                </a:rPr>
                <a:t>～</a:t>
              </a:r>
              <a:endParaRPr lang="en-US" altLang="ja-JP" dirty="0">
                <a:latin typeface="ＭＳ 明朝" pitchFamily="17" charset="-128"/>
                <a:ea typeface="ＭＳ 明朝" pitchFamily="17" charset="-128"/>
              </a:endParaRPr>
            </a:p>
          </p:txBody>
        </p:sp>
      </p:grp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928934"/>
            <a:ext cx="5786478" cy="56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左中かっこ 24"/>
          <p:cNvSpPr/>
          <p:nvPr/>
        </p:nvSpPr>
        <p:spPr>
          <a:xfrm rot="16200000">
            <a:off x="5464975" y="2893215"/>
            <a:ext cx="357191" cy="1428761"/>
          </a:xfrm>
          <a:prstGeom prst="leftBrace">
            <a:avLst>
              <a:gd name="adj1" fmla="val 8333"/>
              <a:gd name="adj2" fmla="val 51387"/>
            </a:avLst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929066"/>
            <a:ext cx="642942" cy="3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5143512"/>
            <a:ext cx="2285984" cy="4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5715016"/>
            <a:ext cx="3500462" cy="63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4494880"/>
            <a:ext cx="4643470" cy="5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0E4E80-CE31-417B-BC08-6E8C5F5708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928670"/>
            <a:ext cx="2000264" cy="7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643050"/>
            <a:ext cx="4143404" cy="7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57158" y="4786322"/>
            <a:ext cx="171451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Solution 2</a:t>
            </a:r>
            <a:endParaRPr kumimoji="1" lang="en-US" altLang="ja-JP" sz="2400" b="1" kern="12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57158" y="1071546"/>
            <a:ext cx="171451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Solution 1</a:t>
            </a:r>
            <a:endParaRPr kumimoji="1" lang="en-US" altLang="ja-JP" sz="2400" b="1" kern="12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714884"/>
            <a:ext cx="2857520" cy="82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2666" y="5572140"/>
            <a:ext cx="6971334" cy="72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下矢印 11"/>
          <p:cNvSpPr/>
          <p:nvPr/>
        </p:nvSpPr>
        <p:spPr>
          <a:xfrm>
            <a:off x="3286116" y="2500306"/>
            <a:ext cx="357190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143248"/>
            <a:ext cx="2500330" cy="3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143248"/>
            <a:ext cx="2009497" cy="3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3571876"/>
            <a:ext cx="2857520" cy="5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2700712"/>
            <a:ext cx="3643338" cy="4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lang="ja-JP" alt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Scale transformation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/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pPr algn="r" rtl="0"/>
              <a:t>46</a:t>
            </a:fld>
            <a:endParaRPr kumimoji="1" lang="en-US" altLang="ja-JP" sz="1400" kern="12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/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</a:rPr>
              <a:t>Gauge condition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214711" cy="4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28596" y="2357430"/>
            <a:ext cx="5214974" cy="5651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</a:rPr>
              <a:t>  </a:t>
            </a:r>
            <a:r>
              <a:rPr lang="en-US" altLang="ja-JP" sz="3200" b="1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</a:rPr>
              <a:t>Additional gauge condition</a:t>
            </a:r>
            <a:r>
              <a:rPr kumimoji="1" lang="ja-JP" altLang="en-US" sz="32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ja-JP" altLang="en-US" sz="2800" kern="120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rPr>
              <a:t>　</a:t>
            </a:r>
            <a:endParaRPr kumimoji="1" lang="en-US" altLang="ja-JP" sz="2800" b="1" kern="1200" baseline="30000" dirty="0">
              <a:solidFill>
                <a:srgbClr val="FFFFFF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714876" y="1500174"/>
            <a:ext cx="421481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FF66CC"/>
                </a:solidFill>
                <a:latin typeface="Times New Roman" pitchFamily="18" charset="0"/>
                <a:ea typeface="ＭＳ Ｐゴシック"/>
                <a:cs typeface="+mn-cs"/>
              </a:rPr>
              <a:t>Change homogeneous mode</a:t>
            </a:r>
            <a:endParaRPr kumimoji="1" lang="en-US" altLang="ja-JP" sz="2800" kern="1200" baseline="-25000" dirty="0">
              <a:solidFill>
                <a:srgbClr val="FF66CC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grpSp>
        <p:nvGrpSpPr>
          <p:cNvPr id="5" name="グループ化 51"/>
          <p:cNvGrpSpPr/>
          <p:nvPr/>
        </p:nvGrpSpPr>
        <p:grpSpPr>
          <a:xfrm>
            <a:off x="3929058" y="4143380"/>
            <a:ext cx="2071702" cy="860780"/>
            <a:chOff x="6429389" y="4892342"/>
            <a:chExt cx="2964558" cy="1074664"/>
          </a:xfrm>
        </p:grpSpPr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8046420" y="5281385"/>
              <a:ext cx="1347527" cy="68562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ja-JP" altLang="en-US" sz="2800" b="1" dirty="0" smtClean="0">
                  <a:solidFill>
                    <a:srgbClr val="00B0F0"/>
                  </a:solidFill>
                  <a:latin typeface="Times New Roman" pitchFamily="18" charset="0"/>
                  <a:ea typeface="ＭＳ Ｐゴシック"/>
                </a:rPr>
                <a:t>＝０</a:t>
              </a:r>
              <a:endParaRPr kumimoji="1" lang="en-US" altLang="ja-JP" sz="2800" b="1" kern="1200" baseline="-25000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429389" y="4892342"/>
              <a:ext cx="1558183" cy="1036988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85786" y="3643314"/>
            <a:ext cx="414340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(1) Observable fluctuation</a:t>
            </a:r>
            <a:endParaRPr lang="en-US" altLang="ja-JP" sz="2800" dirty="0">
              <a:latin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857224" y="5857892"/>
            <a:ext cx="485778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(2) Solution of Poisson eq.   ∂</a:t>
            </a:r>
            <a:r>
              <a:rPr lang="en-US" altLang="ja-JP" sz="2800" baseline="30000" dirty="0" smtClean="0">
                <a:latin typeface="Times New Roman" pitchFamily="18" charset="0"/>
              </a:rPr>
              <a:t>-2</a:t>
            </a:r>
            <a:r>
              <a:rPr lang="en-US" altLang="ja-JP" sz="2800" dirty="0" smtClean="0">
                <a:latin typeface="Times New Roman" pitchFamily="18" charset="0"/>
              </a:rPr>
              <a:t>  </a:t>
            </a:r>
            <a:r>
              <a:rPr lang="en-US" altLang="ja-JP" sz="2800" dirty="0" smtClean="0">
                <a:solidFill>
                  <a:srgbClr val="000000"/>
                </a:solidFill>
                <a:latin typeface="Brush Script MT" pitchFamily="66" charset="0"/>
              </a:rPr>
              <a:t> </a:t>
            </a:r>
            <a:endParaRPr lang="en-US" altLang="ja-JP" sz="3200" baseline="-25000" dirty="0">
              <a:latin typeface="Times New Roman" pitchFamily="18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500694" y="5715016"/>
            <a:ext cx="3302006" cy="823912"/>
            <a:chOff x="5500694" y="5500701"/>
            <a:chExt cx="3302006" cy="823912"/>
          </a:xfrm>
        </p:grpSpPr>
        <p:sp>
          <p:nvSpPr>
            <p:cNvPr id="36" name="右矢印 35"/>
            <p:cNvSpPr/>
            <p:nvPr/>
          </p:nvSpPr>
          <p:spPr>
            <a:xfrm>
              <a:off x="5500694" y="5786454"/>
              <a:ext cx="714380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54" name="オブジェクト 53"/>
            <p:cNvGraphicFramePr>
              <a:graphicFrameLocks noChangeAspect="1"/>
            </p:cNvGraphicFramePr>
            <p:nvPr/>
          </p:nvGraphicFramePr>
          <p:xfrm>
            <a:off x="6357950" y="5500701"/>
            <a:ext cx="2444750" cy="823912"/>
          </p:xfrm>
          <a:graphic>
            <a:graphicData uri="http://schemas.openxmlformats.org/presentationml/2006/ole">
              <p:oleObj spid="_x0000_s787458" name="数式" r:id="rId4" imgW="1320480" imgH="444240" progId="Equation.3">
                <p:embed/>
              </p:oleObj>
            </a:graphicData>
          </a:graphic>
        </p:graphicFrame>
      </p:grpSp>
      <p:grpSp>
        <p:nvGrpSpPr>
          <p:cNvPr id="24" name="グループ化 23"/>
          <p:cNvGrpSpPr/>
          <p:nvPr/>
        </p:nvGrpSpPr>
        <p:grpSpPr>
          <a:xfrm>
            <a:off x="428596" y="3000372"/>
            <a:ext cx="8501122" cy="565146"/>
            <a:chOff x="428596" y="2643182"/>
            <a:chExt cx="8501122" cy="565146"/>
          </a:xfrm>
        </p:grpSpPr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428596" y="2643182"/>
              <a:ext cx="8501122" cy="56514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800" b="1" kern="1200" dirty="0" smtClean="0">
                  <a:solidFill>
                    <a:schemeClr val="accent2"/>
                  </a:solidFill>
                  <a:latin typeface="Times New Roman" pitchFamily="18" charset="0"/>
                  <a:ea typeface="ＭＳ Ｐゴシック"/>
                  <a:cs typeface="+mn-cs"/>
                </a:rPr>
                <a:t>“Causal evolution” </a:t>
              </a:r>
              <a:r>
                <a:rPr kumimoji="1" lang="ja-JP" altLang="en-US" sz="2800" b="1" kern="1200" dirty="0" smtClean="0">
                  <a:solidFill>
                    <a:schemeClr val="accent2"/>
                  </a:solidFill>
                  <a:latin typeface="Times New Roman" pitchFamily="18" charset="0"/>
                  <a:ea typeface="ＭＳ Ｐゴシック"/>
                  <a:cs typeface="+mn-cs"/>
                </a:rPr>
                <a:t>　　　　　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: Not </a:t>
              </a:r>
              <a:r>
                <a:rPr lang="en-US" altLang="ja-JP" sz="2800" dirty="0" smtClean="0">
                  <a:latin typeface="Times New Roman" pitchFamily="18" charset="0"/>
                </a:rPr>
                <a:t>affected by </a:t>
              </a:r>
              <a:r>
                <a:rPr lang="en-US" altLang="ja-JP" sz="3200" dirty="0" smtClean="0">
                  <a:latin typeface="Times New Roman" pitchFamily="18" charset="0"/>
                </a:rPr>
                <a:t>{</a:t>
              </a:r>
              <a:r>
                <a:rPr lang="en-US" altLang="ja-JP" sz="2800" dirty="0" smtClean="0">
                  <a:latin typeface="Times New Roman" pitchFamily="18" charset="0"/>
                </a:rPr>
                <a:t> J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en-US" altLang="ja-JP" sz="2800" dirty="0" smtClean="0">
                  <a:latin typeface="Times New Roman" pitchFamily="18" charset="0"/>
                </a:rPr>
                <a:t>(p) </a:t>
              </a:r>
              <a:r>
                <a:rPr lang="en-US" altLang="ja-JP" sz="3200" dirty="0" smtClean="0">
                  <a:latin typeface="Times New Roman" pitchFamily="18" charset="0"/>
                </a:rPr>
                <a:t>}</a:t>
              </a:r>
              <a:r>
                <a:rPr lang="en-US" altLang="ja-JP" sz="3200" baseline="30000" dirty="0" smtClean="0">
                  <a:latin typeface="Times New Roman" pitchFamily="18" charset="0"/>
                </a:rPr>
                <a:t>c </a:t>
              </a:r>
              <a:endParaRPr lang="en-US" altLang="ja-JP" sz="28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1" name="オブジェクト 20"/>
            <p:cNvGraphicFramePr>
              <a:graphicFrameLocks noChangeAspect="1"/>
            </p:cNvGraphicFramePr>
            <p:nvPr/>
          </p:nvGraphicFramePr>
          <p:xfrm>
            <a:off x="3857620" y="2714620"/>
            <a:ext cx="647451" cy="455614"/>
          </p:xfrm>
          <a:graphic>
            <a:graphicData uri="http://schemas.openxmlformats.org/presentationml/2006/ole">
              <p:oleObj spid="_x0000_s787459" name="数式" r:id="rId5" imgW="342720" imgH="241200" progId="Equation.3">
                <p:embed/>
              </p:oleObj>
            </a:graphicData>
          </a:graphic>
        </p:graphicFrame>
      </p:grp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1428728" y="4143380"/>
          <a:ext cx="3357586" cy="676573"/>
        </p:xfrm>
        <a:graphic>
          <a:graphicData uri="http://schemas.openxmlformats.org/presentationml/2006/ole">
            <p:oleObj spid="_x0000_s787460" name="数式" r:id="rId6" imgW="1384200" imgH="279360" progId="Equation.3">
              <p:embed/>
            </p:oleObj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4500562" y="857232"/>
          <a:ext cx="3214710" cy="535785"/>
        </p:xfrm>
        <a:graphic>
          <a:graphicData uri="http://schemas.openxmlformats.org/presentationml/2006/ole">
            <p:oleObj spid="_x0000_s787461" name="数式" r:id="rId7" imgW="1447560" imgH="241200" progId="Equation.3">
              <p:embed/>
            </p:oleObj>
          </a:graphicData>
        </a:graphic>
      </p:graphicFrame>
      <p:graphicFrame>
        <p:nvGraphicFramePr>
          <p:cNvPr id="787462" name="Object 6"/>
          <p:cNvGraphicFramePr>
            <a:graphicFrameLocks noChangeAspect="1"/>
          </p:cNvGraphicFramePr>
          <p:nvPr/>
        </p:nvGraphicFramePr>
        <p:xfrm>
          <a:off x="5500694" y="5000636"/>
          <a:ext cx="2625715" cy="608011"/>
        </p:xfrm>
        <a:graphic>
          <a:graphicData uri="http://schemas.openxmlformats.org/presentationml/2006/ole">
            <p:oleObj spid="_x0000_s787462" name="数式" r:id="rId8" imgW="1371600" imgH="317160" progId="Equation.3">
              <p:embed/>
            </p:oleObj>
          </a:graphicData>
        </a:graphic>
      </p:graphicFrame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85918" y="5072074"/>
            <a:ext cx="36433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Averaged value at J</a:t>
            </a:r>
            <a:r>
              <a:rPr lang="en-US" altLang="ja-JP" sz="2800" baseline="30000" dirty="0" smtClean="0">
                <a:latin typeface="Times New Roman" pitchFamily="18" charset="0"/>
              </a:rPr>
              <a:t>-</a:t>
            </a:r>
            <a:r>
              <a:rPr lang="en-US" altLang="ja-JP" sz="2800" dirty="0" smtClean="0">
                <a:latin typeface="Times New Roman" pitchFamily="18" charset="0"/>
              </a:rPr>
              <a:t>(p) </a:t>
            </a:r>
            <a:endParaRPr lang="en-US" altLang="ja-JP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/>
        </p:nvGraphicFramePr>
        <p:xfrm>
          <a:off x="3857620" y="1643050"/>
          <a:ext cx="2357454" cy="537690"/>
        </p:xfrm>
        <a:graphic>
          <a:graphicData uri="http://schemas.openxmlformats.org/presentationml/2006/ole">
            <p:oleObj spid="_x0000_s827394" name="数式" r:id="rId3" imgW="1002960" imgH="228600" progId="Equation.3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/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</a:rPr>
              <a:t>Gauge invariant perturbation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827395" name="Object 3"/>
          <p:cNvGraphicFramePr>
            <a:graphicFrameLocks noChangeAspect="1"/>
          </p:cNvGraphicFramePr>
          <p:nvPr/>
        </p:nvGraphicFramePr>
        <p:xfrm>
          <a:off x="5072066" y="2357430"/>
          <a:ext cx="3643338" cy="723380"/>
        </p:xfrm>
        <a:graphic>
          <a:graphicData uri="http://schemas.openxmlformats.org/presentationml/2006/ole">
            <p:oleObj spid="_x0000_s827395" name="数式" r:id="rId4" imgW="1600200" imgH="317160" progId="Equation.3">
              <p:embed/>
            </p:oleObj>
          </a:graphicData>
        </a:graphic>
      </p:graphicFrame>
      <p:graphicFrame>
        <p:nvGraphicFramePr>
          <p:cNvPr id="827396" name="Object 4"/>
          <p:cNvGraphicFramePr>
            <a:graphicFrameLocks noChangeAspect="1"/>
          </p:cNvGraphicFramePr>
          <p:nvPr/>
        </p:nvGraphicFramePr>
        <p:xfrm>
          <a:off x="1357290" y="3714752"/>
          <a:ext cx="5072098" cy="697451"/>
        </p:xfrm>
        <a:graphic>
          <a:graphicData uri="http://schemas.openxmlformats.org/presentationml/2006/ole">
            <p:oleObj spid="_x0000_s827396" name="数式" r:id="rId5" imgW="2031840" imgH="279360" progId="Equation.3">
              <p:embed/>
            </p:oleObj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1538" y="1643050"/>
            <a:ext cx="2500330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∂ </a:t>
            </a:r>
            <a:r>
              <a:rPr kumimoji="1" lang="en-US" altLang="ja-JP" sz="2800" u="sng" kern="1200" dirty="0">
                <a:solidFill>
                  <a:srgbClr val="000000"/>
                </a:solidFill>
                <a:latin typeface="Script MT Bold" pitchFamily="66" charset="0"/>
                <a:ea typeface="ＭＳ Ｐゴシック" pitchFamily="50" charset="-128"/>
                <a:cs typeface="+mn-cs"/>
              </a:rPr>
              <a:t>L </a:t>
            </a:r>
            <a:r>
              <a:rPr kumimoji="1" lang="en-US" altLang="ja-JP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/ </a:t>
            </a:r>
            <a:r>
              <a:rPr kumimoji="1" lang="en-US" altLang="ja-JP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∂ N  = 0  </a:t>
            </a:r>
            <a:r>
              <a:rPr kumimoji="1" lang="ja-JP" altLang="en-US" sz="32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3200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58" y="928670"/>
            <a:ext cx="4500594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1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Naïve understanding  </a:t>
            </a:r>
            <a:endParaRPr lang="en-US" altLang="ja-JP" sz="3200" b="1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57290" y="2500306"/>
            <a:ext cx="342902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Local gauge condition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857620" y="307181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42976" y="4714884"/>
            <a:ext cx="5857916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No Influence from </a:t>
            </a:r>
            <a:r>
              <a:rPr lang="en-US" altLang="ja-JP" sz="3200" b="1" dirty="0" smtClean="0">
                <a:solidFill>
                  <a:srgbClr val="0099CC"/>
                </a:solidFill>
                <a:latin typeface="Times New Roman" pitchFamily="18" charset="0"/>
              </a:rPr>
              <a:t>{</a:t>
            </a: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 J</a:t>
            </a:r>
            <a:r>
              <a:rPr lang="en-US" altLang="ja-JP" sz="2800" b="1" baseline="30000" dirty="0" smtClean="0">
                <a:solidFill>
                  <a:srgbClr val="0099CC"/>
                </a:solidFill>
                <a:latin typeface="Times New Roman" pitchFamily="18" charset="0"/>
              </a:rPr>
              <a:t>-</a:t>
            </a: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(p) </a:t>
            </a:r>
            <a:r>
              <a:rPr lang="en-US" altLang="ja-JP" sz="3200" b="1" dirty="0" smtClean="0">
                <a:solidFill>
                  <a:srgbClr val="0099CC"/>
                </a:solidFill>
                <a:latin typeface="Times New Roman" pitchFamily="18" charset="0"/>
              </a:rPr>
              <a:t>}</a:t>
            </a:r>
            <a:r>
              <a:rPr lang="en-US" altLang="ja-JP" sz="3200" b="1" baseline="30000" dirty="0" smtClean="0">
                <a:solidFill>
                  <a:srgbClr val="0099CC"/>
                </a:solidFill>
                <a:latin typeface="Times New Roman" pitchFamily="18" charset="0"/>
              </a:rPr>
              <a:t>c </a:t>
            </a:r>
            <a:r>
              <a:rPr lang="ja-JP" altLang="en-US" sz="2800" b="1" dirty="0" smtClean="0">
                <a:solidFill>
                  <a:srgbClr val="0099CC"/>
                </a:solidFill>
                <a:latin typeface="Times New Roman" pitchFamily="18" charset="0"/>
              </a:rPr>
              <a:t>　　</a:t>
            </a:r>
            <a:r>
              <a:rPr lang="en-US" altLang="ja-JP" sz="2800" dirty="0" smtClean="0">
                <a:solidFill>
                  <a:srgbClr val="0099CC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1214414" y="5429264"/>
            <a:ext cx="8215370" cy="1071570"/>
            <a:chOff x="1285852" y="3929066"/>
            <a:chExt cx="7572428" cy="1580808"/>
          </a:xfrm>
        </p:grpSpPr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285852" y="3929066"/>
              <a:ext cx="7572428" cy="158080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ix Gauge within </a:t>
              </a:r>
              <a:r>
                <a:rPr lang="en-US" altLang="ja-JP" sz="2800" dirty="0" smtClean="0">
                  <a:latin typeface="Times New Roman" pitchFamily="18" charset="0"/>
                </a:rPr>
                <a:t>J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en-US" altLang="ja-JP" sz="2800" dirty="0" smtClean="0">
                  <a:latin typeface="Times New Roman" pitchFamily="18" charset="0"/>
                </a:rPr>
                <a:t>(p) 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→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 Determine</a:t>
              </a:r>
              <a:r>
                <a:rPr lang="el-GR" altLang="ja-JP" sz="2800" dirty="0" smtClean="0">
                  <a:solidFill>
                    <a:srgbClr val="000000"/>
                  </a:solidFill>
                  <a:latin typeface="ＭＳ Ｐ明朝"/>
                  <a:ea typeface="ＭＳ Ｐ明朝"/>
                </a:rPr>
                <a:t>ζ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(x) 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x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ＭＳ Ｐ明朝"/>
                  <a:ea typeface="ＭＳ Ｐ明朝"/>
                </a:rPr>
                <a:t>∈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ＭＳ Ｐ明朝"/>
                  <a:ea typeface="ＭＳ Ｐ明朝"/>
                </a:rPr>
                <a:t> </a:t>
              </a:r>
              <a:r>
                <a:rPr lang="en-US" altLang="ja-JP" sz="2800" dirty="0" smtClean="0">
                  <a:latin typeface="Times New Roman" pitchFamily="18" charset="0"/>
                </a:rPr>
                <a:t>J</a:t>
              </a:r>
              <a:r>
                <a:rPr lang="en-US" altLang="ja-JP" sz="2800" baseline="30000" dirty="0" smtClean="0">
                  <a:latin typeface="Times New Roman" pitchFamily="18" charset="0"/>
                </a:rPr>
                <a:t>-</a:t>
              </a:r>
              <a:r>
                <a:rPr lang="en-US" altLang="ja-JP" sz="2800" dirty="0" smtClean="0">
                  <a:latin typeface="Times New Roman" pitchFamily="18" charset="0"/>
                </a:rPr>
                <a:t>(p) </a:t>
              </a:r>
              <a:endParaRPr lang="en-US" altLang="ja-JP" sz="28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 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919740" y="4666776"/>
              <a:ext cx="4411761" cy="74290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800" b="1" kern="1200" dirty="0" smtClean="0">
                  <a:solidFill>
                    <a:srgbClr val="FF33CC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Recovery of Gauge invariance</a:t>
              </a:r>
              <a:endParaRPr kumimoji="1" lang="en-US" altLang="ja-JP" sz="2800" b="1" kern="1200" dirty="0">
                <a:solidFill>
                  <a:srgbClr val="FF33CC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6EE0B7-66D5-46C1-9B80-7D000A54C53A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70009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Quantization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857356" y="2143116"/>
            <a:ext cx="36433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Adiabatic vacuum  </a:t>
            </a:r>
            <a:endParaRPr lang="en-US" altLang="ja-JP" sz="2800" baseline="-25000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14282" y="785794"/>
            <a:ext cx="4572032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Initial condition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763557" y="4500570"/>
            <a:ext cx="8380443" cy="552450"/>
            <a:chOff x="692151" y="1414442"/>
            <a:chExt cx="8380443" cy="552450"/>
          </a:xfrm>
        </p:grpSpPr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692151" y="1414442"/>
            <a:ext cx="1074737" cy="552450"/>
          </p:xfrm>
          <a:graphic>
            <a:graphicData uri="http://schemas.openxmlformats.org/presentationml/2006/ole">
              <p:oleObj spid="_x0000_s1015815" name="数式" r:id="rId3" imgW="495000" imgH="253800" progId="Equation.3">
                <p:embed/>
              </p:oleObj>
            </a:graphicData>
          </a:graphic>
        </p:graphicFrame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714480" y="1428736"/>
              <a:ext cx="735811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 :</a:t>
              </a:r>
              <a:r>
                <a:rPr lang="ja-JP" altLang="en-US" sz="2800" dirty="0" smtClean="0">
                  <a:latin typeface="Times New Roman" pitchFamily="18" charset="0"/>
                </a:rPr>
                <a:t> </a:t>
              </a:r>
              <a:r>
                <a:rPr lang="en-US" altLang="ja-JP" sz="2800" dirty="0" smtClean="0">
                  <a:latin typeface="Times New Roman" pitchFamily="18" charset="0"/>
                </a:rPr>
                <a:t>Curvature at local </a:t>
              </a:r>
              <a:r>
                <a:rPr lang="en-US" altLang="ja-JP" sz="2800" dirty="0" err="1" smtClean="0">
                  <a:latin typeface="Times New Roman" pitchFamily="18" charset="0"/>
                </a:rPr>
                <a:t>comoving</a:t>
              </a:r>
              <a:r>
                <a:rPr lang="en-US" altLang="ja-JP" sz="2800" dirty="0" smtClean="0">
                  <a:latin typeface="Times New Roman" pitchFamily="18" charset="0"/>
                </a:rPr>
                <a:t> gauge</a:t>
              </a:r>
              <a:endParaRPr lang="en-US" altLang="ja-JP" sz="2800" baseline="-25000" dirty="0">
                <a:latin typeface="ＭＳ 明朝" pitchFamily="17" charset="-128"/>
                <a:ea typeface="ＭＳ 明朝" pitchFamily="17" charset="-128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676275" y="1497013"/>
            <a:ext cx="8467725" cy="544512"/>
            <a:chOff x="747713" y="2282831"/>
            <a:chExt cx="8467725" cy="544512"/>
          </a:xfrm>
        </p:grpSpPr>
        <p:graphicFrame>
          <p:nvGraphicFramePr>
            <p:cNvPr id="1015816" name="Object 8"/>
            <p:cNvGraphicFramePr>
              <a:graphicFrameLocks noChangeAspect="1"/>
            </p:cNvGraphicFramePr>
            <p:nvPr/>
          </p:nvGraphicFramePr>
          <p:xfrm>
            <a:off x="747713" y="2282831"/>
            <a:ext cx="1149350" cy="544512"/>
          </p:xfrm>
          <a:graphic>
            <a:graphicData uri="http://schemas.openxmlformats.org/presentationml/2006/ole">
              <p:oleObj spid="_x0000_s1015816" name="数式" r:id="rId4" imgW="482400" imgH="228600" progId="Equation.3">
                <p:embed/>
              </p:oleObj>
            </a:graphicData>
          </a:graphic>
        </p:graphicFrame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1857324" y="2285992"/>
              <a:ext cx="735811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 :</a:t>
              </a:r>
              <a:r>
                <a:rPr lang="ja-JP" altLang="en-US" sz="2800" dirty="0" smtClean="0">
                  <a:latin typeface="Times New Roman" pitchFamily="18" charset="0"/>
                </a:rPr>
                <a:t> </a:t>
              </a:r>
              <a:r>
                <a:rPr lang="en-US" altLang="ja-JP" sz="2800" dirty="0" smtClean="0">
                  <a:latin typeface="Times New Roman" pitchFamily="18" charset="0"/>
                </a:rPr>
                <a:t>Curvature at ordinal </a:t>
              </a:r>
              <a:r>
                <a:rPr lang="en-US" altLang="ja-JP" sz="2800" dirty="0" err="1" smtClean="0">
                  <a:latin typeface="Times New Roman" pitchFamily="18" charset="0"/>
                </a:rPr>
                <a:t>comoving</a:t>
              </a:r>
              <a:r>
                <a:rPr lang="en-US" altLang="ja-JP" sz="2800" dirty="0" smtClean="0">
                  <a:latin typeface="Times New Roman" pitchFamily="18" charset="0"/>
                </a:rPr>
                <a:t> gauge</a:t>
              </a:r>
              <a:endParaRPr lang="en-US" altLang="ja-JP" sz="2800" baseline="-25000" dirty="0">
                <a:latin typeface="ＭＳ 明朝" pitchFamily="17" charset="-128"/>
                <a:ea typeface="ＭＳ 明朝" pitchFamily="17" charset="-128"/>
              </a:endParaRPr>
            </a:p>
          </p:txBody>
        </p:sp>
      </p:grp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4857752" y="2143116"/>
            <a:ext cx="30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latin typeface="Edwardian Script ITC" pitchFamily="66" charset="0"/>
              </a:rPr>
              <a:t>P</a:t>
            </a:r>
            <a:r>
              <a:rPr lang="ja-JP" altLang="en-US" sz="2800" b="1" dirty="0" smtClean="0">
                <a:latin typeface="Edwardian Script ITC" pitchFamily="66" charset="0"/>
              </a:rPr>
              <a:t>　</a:t>
            </a:r>
            <a:r>
              <a:rPr lang="en-US" altLang="ja-JP" sz="2800" dirty="0" smtClean="0">
                <a:latin typeface="Times New Roman" pitchFamily="18" charset="0"/>
              </a:rPr>
              <a:t>(k) </a:t>
            </a:r>
            <a:r>
              <a:rPr lang="en-US" altLang="ja-JP" sz="2800" dirty="0">
                <a:latin typeface="Times New Roman" pitchFamily="18" charset="0"/>
              </a:rPr>
              <a:t>∝ 1 / </a:t>
            </a:r>
            <a:r>
              <a:rPr lang="en-US" altLang="ja-JP" sz="2800" dirty="0" smtClean="0">
                <a:latin typeface="Times New Roman" pitchFamily="18" charset="0"/>
              </a:rPr>
              <a:t>k</a:t>
            </a:r>
            <a:r>
              <a:rPr lang="en-US" altLang="ja-JP" sz="2800" baseline="30000" dirty="0" smtClean="0">
                <a:latin typeface="Times New Roman" pitchFamily="18" charset="0"/>
              </a:rPr>
              <a:t>3</a:t>
            </a:r>
            <a:endParaRPr lang="en-US" altLang="ja-JP" sz="2800" dirty="0">
              <a:latin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4500562" y="2714620"/>
            <a:ext cx="36433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Divergent IR mode</a:t>
            </a:r>
            <a:endParaRPr lang="en-US" altLang="ja-JP" sz="2800" b="1" baseline="-25000" dirty="0">
              <a:solidFill>
                <a:srgbClr val="FF33CC"/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928794" y="3429000"/>
            <a:ext cx="37862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2060"/>
                </a:solidFill>
                <a:latin typeface="Times New Roman" pitchFamily="18" charset="0"/>
              </a:rPr>
              <a:t>Gauge transformation</a:t>
            </a:r>
          </a:p>
        </p:txBody>
      </p:sp>
      <p:sp>
        <p:nvSpPr>
          <p:cNvPr id="62" name="AutoShape 7"/>
          <p:cNvSpPr>
            <a:spLocks noChangeArrowheads="1"/>
          </p:cNvSpPr>
          <p:nvPr/>
        </p:nvSpPr>
        <p:spPr bwMode="auto">
          <a:xfrm rot="5400000">
            <a:off x="821505" y="3393281"/>
            <a:ext cx="1643074" cy="28575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ja-JP" altLang="ja-JP"/>
          </a:p>
        </p:txBody>
      </p:sp>
      <p:grpSp>
        <p:nvGrpSpPr>
          <p:cNvPr id="65" name="グループ化 64"/>
          <p:cNvGrpSpPr/>
          <p:nvPr/>
        </p:nvGrpSpPr>
        <p:grpSpPr>
          <a:xfrm>
            <a:off x="1000100" y="5429264"/>
            <a:ext cx="6500858" cy="503590"/>
            <a:chOff x="857224" y="5929330"/>
            <a:chExt cx="6500858" cy="503590"/>
          </a:xfrm>
        </p:grpSpPr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857224" y="5929330"/>
              <a:ext cx="650085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We prove IR corrections of          are regular.  </a:t>
              </a:r>
              <a:endParaRPr lang="en-US" altLang="ja-JP" sz="2800" baseline="-25000" dirty="0">
                <a:latin typeface="ＭＳ 明朝" pitchFamily="17" charset="-128"/>
                <a:ea typeface="ＭＳ 明朝" pitchFamily="17" charset="-128"/>
              </a:endParaRPr>
            </a:p>
          </p:txBody>
        </p:sp>
        <p:graphicFrame>
          <p:nvGraphicFramePr>
            <p:cNvPr id="64" name="Object 4"/>
            <p:cNvGraphicFramePr>
              <a:graphicFrameLocks noChangeAspect="1"/>
            </p:cNvGraphicFramePr>
            <p:nvPr/>
          </p:nvGraphicFramePr>
          <p:xfrm>
            <a:off x="4857752" y="5929330"/>
            <a:ext cx="692165" cy="489545"/>
          </p:xfrm>
          <a:graphic>
            <a:graphicData uri="http://schemas.openxmlformats.org/presentationml/2006/ole">
              <p:oleObj spid="_x0000_s1015818" name="数式" r:id="rId5" imgW="342720" imgH="2412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C:\Users\浦川優子\Desktop\graph_w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3116"/>
            <a:ext cx="4998994" cy="3558854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43636" y="5572140"/>
            <a:ext cx="228601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Small scale </a:t>
            </a:r>
            <a:r>
              <a:rPr lang="ja-JP" altLang="en-US" sz="2800" dirty="0" smtClean="0">
                <a:latin typeface="Times New Roman" pitchFamily="18" charset="0"/>
              </a:rPr>
              <a:t>→</a:t>
            </a:r>
            <a:endParaRPr lang="en-US" altLang="ja-JP" sz="2800" dirty="0" smtClean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4480" y="5572140"/>
            <a:ext cx="22860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←</a:t>
            </a:r>
            <a:r>
              <a:rPr lang="en-US" altLang="ja-JP" sz="2800" dirty="0" smtClean="0">
                <a:latin typeface="Times New Roman" pitchFamily="18" charset="0"/>
              </a:rPr>
              <a:t> Large scale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10" name="スライド番号プレースホルダ 2"/>
          <p:cNvSpPr txBox="1">
            <a:spLocks/>
          </p:cNvSpPr>
          <p:nvPr/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7B2AD8-2A99-42E8-A339-F0A2384B3F2D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CMB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angular spectrum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71736" y="3786190"/>
            <a:ext cx="967567" cy="5651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　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</a:rPr>
              <a:t>Ω</a:t>
            </a:r>
            <a:r>
              <a:rPr lang="en-US" altLang="ja-JP" sz="32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Λ</a:t>
            </a:r>
            <a:endParaRPr lang="en-US" altLang="ja-JP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6572264" y="6426200"/>
            <a:ext cx="2327275" cy="431800"/>
          </a:xfrm>
        </p:spPr>
        <p:txBody>
          <a:bodyPr/>
          <a:lstStyle/>
          <a:p>
            <a:r>
              <a:rPr lang="en-US" altLang="ja-JP" b="1" smtClean="0"/>
              <a:t>1. Introduction</a:t>
            </a:r>
            <a:endParaRPr lang="en-US" altLang="ja-JP" b="1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785786" y="1071546"/>
          <a:ext cx="1928826" cy="745229"/>
        </p:xfrm>
        <a:graphic>
          <a:graphicData uri="http://schemas.openxmlformats.org/presentationml/2006/ole">
            <p:oleObj spid="_x0000_s1095682" name="数式" r:id="rId4" imgW="1117440" imgH="431640" progId="Equation.3">
              <p:embed/>
            </p:oleObj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00364" y="1285860"/>
            <a:ext cx="34290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Harmonic expansion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357686" y="2643182"/>
            <a:ext cx="967567" cy="5651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　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</a:rPr>
              <a:t>Ω</a:t>
            </a:r>
            <a:r>
              <a:rPr lang="en-US" altLang="ja-JP" sz="3200" b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en-US" altLang="ja-JP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57686" y="3286124"/>
            <a:ext cx="967567" cy="6267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　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Times New Roman" pitchFamily="18" charset="0"/>
              </a:rPr>
              <a:t>Ω</a:t>
            </a:r>
            <a:r>
              <a:rPr lang="en-US" altLang="ja-JP" sz="3600" b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en-US" altLang="ja-JP" sz="3600" b="1" baseline="-25000" dirty="0">
              <a:solidFill>
                <a:schemeClr val="bg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929190" y="4000504"/>
            <a:ext cx="967567" cy="5651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　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</a:rPr>
              <a:t>Ω</a:t>
            </a:r>
            <a:r>
              <a:rPr lang="en-US" altLang="ja-JP" sz="32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K</a:t>
            </a:r>
            <a:endParaRPr lang="en-US" altLang="ja-JP" sz="3200" b="1" baseline="-250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928794" y="4500570"/>
            <a:ext cx="4500594" cy="788077"/>
            <a:chOff x="1928794" y="4500570"/>
            <a:chExt cx="4500594" cy="788077"/>
          </a:xfrm>
        </p:grpSpPr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928794" y="4500570"/>
              <a:ext cx="967567" cy="565146"/>
            </a:xfrm>
            <a:prstGeom prst="rect">
              <a:avLst/>
            </a:prstGeom>
            <a:solidFill>
              <a:srgbClr val="FF33CC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3200" b="1" dirty="0" smtClean="0">
                  <a:solidFill>
                    <a:schemeClr val="bg1"/>
                  </a:solidFill>
                  <a:latin typeface="Times New Roman" pitchFamily="18" charset="0"/>
                </a:rPr>
                <a:t>　</a:t>
              </a:r>
              <a:r>
                <a:rPr lang="en-US" altLang="ja-JP" sz="3200" b="1" dirty="0" smtClean="0">
                  <a:solidFill>
                    <a:schemeClr val="bg1"/>
                  </a:solidFill>
                  <a:latin typeface="Rage Italic" pitchFamily="66" charset="0"/>
                </a:rPr>
                <a:t>P</a:t>
              </a:r>
              <a:endParaRPr lang="en-US" altLang="ja-JP" sz="3200" b="1" baseline="-25000" dirty="0">
                <a:solidFill>
                  <a:schemeClr val="bg1"/>
                </a:solidFill>
                <a:latin typeface="Rage Italic" pitchFamily="66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0364" y="4857760"/>
              <a:ext cx="34290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dirty="0" smtClean="0">
                  <a:solidFill>
                    <a:srgbClr val="FF33CC"/>
                  </a:solidFill>
                  <a:latin typeface="Times New Roman" pitchFamily="18" charset="0"/>
                </a:rPr>
                <a:t>Primordial spectrum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6EE0B7-66D5-46C1-9B80-7D000A54C53A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70009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Regularization scheme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85786" y="2071678"/>
            <a:ext cx="49292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99CC"/>
                </a:solidFill>
                <a:latin typeface="Times New Roman" pitchFamily="18" charset="0"/>
              </a:rPr>
              <a:t>“Cancel” IR divergence</a:t>
            </a:r>
            <a:endParaRPr lang="en-US" altLang="ja-JP" sz="3200" b="1" dirty="0">
              <a:solidFill>
                <a:srgbClr val="0099CC"/>
              </a:solidFill>
              <a:latin typeface="Times New Roman" pitchFamily="18" charset="0"/>
            </a:endParaRPr>
          </a:p>
        </p:txBody>
      </p:sp>
      <p:sp>
        <p:nvSpPr>
          <p:cNvPr id="30" name="左カーブ矢印 29"/>
          <p:cNvSpPr/>
          <p:nvPr/>
        </p:nvSpPr>
        <p:spPr>
          <a:xfrm rot="5400000">
            <a:off x="2571736" y="1357298"/>
            <a:ext cx="285752" cy="1000132"/>
          </a:xfrm>
          <a:prstGeom prst="curvedLeftArrow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857224" y="4429132"/>
            <a:ext cx="392909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Extremely long inflation</a:t>
            </a: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857224" y="5072074"/>
            <a:ext cx="771530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Higher order corrections might dominate lower ones. 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4214810" y="5786454"/>
            <a:ext cx="435771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Validity of Perturbation ??  </a:t>
            </a:r>
          </a:p>
        </p:txBody>
      </p:sp>
      <p:graphicFrame>
        <p:nvGraphicFramePr>
          <p:cNvPr id="804870" name="Object 6"/>
          <p:cNvGraphicFramePr>
            <a:graphicFrameLocks noChangeAspect="1"/>
          </p:cNvGraphicFramePr>
          <p:nvPr/>
        </p:nvGraphicFramePr>
        <p:xfrm>
          <a:off x="642910" y="1000108"/>
          <a:ext cx="3176584" cy="608785"/>
        </p:xfrm>
        <a:graphic>
          <a:graphicData uri="http://schemas.openxmlformats.org/presentationml/2006/ole">
            <p:oleObj spid="_x0000_s814086" name="数式" r:id="rId3" imgW="1257120" imgH="241200" progId="Equation.3">
              <p:embed/>
            </p:oleObj>
          </a:graphicData>
        </a:graphic>
      </p:graphicFrame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857620" y="1357298"/>
            <a:ext cx="5072098" cy="56514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3200" b="1" dirty="0" smtClean="0">
                <a:solidFill>
                  <a:srgbClr val="FF33CC"/>
                </a:solidFill>
                <a:latin typeface="Times New Roman" pitchFamily="18" charset="0"/>
              </a:rPr>
              <a:t>Effective cut off by k~ 1/L</a:t>
            </a:r>
            <a:r>
              <a:rPr lang="en-US" altLang="ja-JP" sz="3200" b="1" baseline="-25000" dirty="0" smtClean="0">
                <a:solidFill>
                  <a:srgbClr val="FF33CC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42910" y="3571876"/>
            <a:ext cx="3643338" cy="5651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 dirty="0" smtClean="0">
                <a:latin typeface="Times New Roman" pitchFamily="18" charset="0"/>
              </a:rPr>
              <a:t>　</a:t>
            </a:r>
            <a:r>
              <a:rPr lang="en-US" altLang="ja-JP" sz="3200" b="1" dirty="0" smtClean="0">
                <a:latin typeface="Times New Roman" pitchFamily="18" charset="0"/>
              </a:rPr>
              <a:t>Exceptional case</a:t>
            </a:r>
            <a:endParaRPr lang="en-US" altLang="ja-JP" sz="3200" b="1" baseline="30000" dirty="0">
              <a:latin typeface="Times New Roman" pitchFamily="18" charset="0"/>
            </a:endParaRPr>
          </a:p>
        </p:txBody>
      </p:sp>
      <p:graphicFrame>
        <p:nvGraphicFramePr>
          <p:cNvPr id="35" name="オブジェクト 34"/>
          <p:cNvGraphicFramePr>
            <a:graphicFrameLocks noChangeAspect="1"/>
          </p:cNvGraphicFramePr>
          <p:nvPr/>
        </p:nvGraphicFramePr>
        <p:xfrm>
          <a:off x="4929190" y="4000504"/>
          <a:ext cx="1571636" cy="1080500"/>
        </p:xfrm>
        <a:graphic>
          <a:graphicData uri="http://schemas.openxmlformats.org/presentationml/2006/ole">
            <p:oleObj spid="_x0000_s814087" name="数式" r:id="rId4" imgW="812520" imgH="558720" progId="Equation.3">
              <p:embed/>
            </p:oleObj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28960" y="2643182"/>
            <a:ext cx="571504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L</a:t>
            </a:r>
            <a:r>
              <a:rPr lang="en-US" altLang="ja-JP" sz="2800" baseline="-25000" dirty="0" smtClean="0">
                <a:latin typeface="Times New Roman" pitchFamily="18" charset="0"/>
              </a:rPr>
              <a:t>t</a:t>
            </a:r>
            <a:r>
              <a:rPr lang="en-US" altLang="ja-JP" sz="2800" dirty="0" smtClean="0">
                <a:latin typeface="Times New Roman" pitchFamily="18" charset="0"/>
              </a:rPr>
              <a:t>: Scale of causally connected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kumimoji="1" lang="en-US" altLang="ja-JP" sz="1400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70009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Regularization scheme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462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908582" cy="41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00628" y="1214422"/>
            <a:ext cx="392909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</a:rPr>
              <a:t>Dotted line : horizon scale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00596" y="1857364"/>
            <a:ext cx="414340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</a:rPr>
              <a:t>Thick line : “Suppression  scale”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43042" y="4429132"/>
            <a:ext cx="264320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→ </a:t>
            </a:r>
            <a:r>
              <a:rPr lang="en-US" altLang="ja-JP" sz="2800" b="1" dirty="0" smtClean="0">
                <a:solidFill>
                  <a:srgbClr val="7030A0"/>
                </a:solidFill>
                <a:latin typeface="Times New Roman" pitchFamily="18" charset="0"/>
              </a:rPr>
              <a:t>UV cut off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72066" y="4071942"/>
            <a:ext cx="278608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dirty="0" err="1" smtClean="0">
                <a:latin typeface="Times New Roman" pitchFamily="18" charset="0"/>
              </a:rPr>
              <a:t>i</a:t>
            </a:r>
            <a:r>
              <a:rPr lang="en-US" altLang="ja-JP" sz="2400" dirty="0" smtClean="0">
                <a:latin typeface="Times New Roman" pitchFamily="18" charset="0"/>
              </a:rPr>
              <a:t>) Well suppressed </a:t>
            </a:r>
          </a:p>
        </p:txBody>
      </p:sp>
      <p:pic>
        <p:nvPicPr>
          <p:cNvPr id="1462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458308"/>
            <a:ext cx="2714644" cy="6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72066" y="4643446"/>
            <a:ext cx="378621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</a:rPr>
              <a:t>(ii) For l-</a:t>
            </a:r>
            <a:r>
              <a:rPr lang="en-US" altLang="ja-JP" sz="2400" dirty="0" err="1" smtClean="0">
                <a:latin typeface="Times New Roman" pitchFamily="18" charset="0"/>
              </a:rPr>
              <a:t>th</a:t>
            </a:r>
            <a:r>
              <a:rPr lang="en-US" altLang="ja-JP" sz="2400" dirty="0" smtClean="0">
                <a:latin typeface="Times New Roman" pitchFamily="18" charset="0"/>
              </a:rPr>
              <a:t> loop corrections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14942" y="5143512"/>
            <a:ext cx="378621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 smtClean="0">
                <a:latin typeface="Times New Roman" pitchFamily="18" charset="0"/>
              </a:rPr>
              <a:t>s.t</a:t>
            </a:r>
            <a:r>
              <a:rPr lang="en-US" altLang="ja-JP" sz="2400" dirty="0" smtClean="0">
                <a:latin typeface="Times New Roman" pitchFamily="18" charset="0"/>
              </a:rPr>
              <a:t>.   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5857884" y="5214950"/>
          <a:ext cx="1428415" cy="392114"/>
        </p:xfrm>
        <a:graphic>
          <a:graphicData uri="http://schemas.openxmlformats.org/presentationml/2006/ole">
            <p:oleObj spid="_x0000_s1462276" name="数式" r:id="rId5" imgW="647640" imgH="177480" progId="Equation.3">
              <p:embed/>
            </p:oleObj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286348" y="5786454"/>
            <a:ext cx="3857652" cy="811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imes New Roman" pitchFamily="18" charset="0"/>
              </a:rPr>
              <a:t>Dominated by contributions from the early time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5786" y="1071546"/>
            <a:ext cx="83582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1.  Introduction 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85786" y="2786058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3.  IR divergence problem - Single field -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285720" y="378619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Outline 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5786" y="1928802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2.  Cosmological perturbation during inflation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5786" y="364331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4.  IR divergence problem - Multi field -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5786" y="4500570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5.  UV divergence problem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5786" y="542926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6.  Summary and Discussions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kumimoji="1" lang="en-US" altLang="ja-JP" sz="14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Multi-field generalization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643670" y="2786058"/>
            <a:ext cx="2500330" cy="38048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0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Background trajectory</a:t>
            </a:r>
            <a:endParaRPr kumimoji="1" lang="en-US" altLang="ja-JP" sz="2000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642910" y="4929198"/>
            <a:ext cx="2214578" cy="50359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（</a:t>
            </a:r>
            <a:r>
              <a:rPr kumimoji="1" lang="en-US" altLang="ja-JP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2</a:t>
            </a:r>
            <a:r>
              <a:rPr kumimoji="1" lang="ja-JP" alt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） </a:t>
            </a:r>
            <a:r>
              <a:rPr kumimoji="1" lang="ja-JP" altLang="en-US" sz="2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♯ </a:t>
            </a:r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/>
                <a:ea typeface="ＭＳ Ｐ明朝"/>
              </a:rPr>
              <a:t>≧ </a:t>
            </a:r>
            <a:r>
              <a:rPr kumimoji="1" lang="en-US" altLang="ja-JP" sz="2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2</a:t>
            </a:r>
            <a:endParaRPr kumimoji="1" lang="en-US" altLang="ja-JP" sz="2800" b="1" kern="12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1785918" y="5643578"/>
            <a:ext cx="485778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Gauge invariant </a:t>
            </a:r>
            <a:r>
              <a:rPr kumimoji="1" lang="ja-JP" altLang="en-US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→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Still diverges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grpSp>
        <p:nvGrpSpPr>
          <p:cNvPr id="2" name="グループ化 56"/>
          <p:cNvGrpSpPr/>
          <p:nvPr/>
        </p:nvGrpSpPr>
        <p:grpSpPr>
          <a:xfrm>
            <a:off x="357158" y="1571612"/>
            <a:ext cx="6215106" cy="942101"/>
            <a:chOff x="428596" y="2214554"/>
            <a:chExt cx="6215106" cy="942101"/>
          </a:xfrm>
        </p:grpSpPr>
        <p:grpSp>
          <p:nvGrpSpPr>
            <p:cNvPr id="3" name="グループ化 50"/>
            <p:cNvGrpSpPr/>
            <p:nvPr/>
          </p:nvGrpSpPr>
          <p:grpSpPr>
            <a:xfrm>
              <a:off x="428596" y="2214554"/>
              <a:ext cx="6215106" cy="942101"/>
              <a:chOff x="3929058" y="1857364"/>
              <a:chExt cx="6215106" cy="942101"/>
            </a:xfrm>
          </p:grpSpPr>
          <p:grpSp>
            <p:nvGrpSpPr>
              <p:cNvPr id="4" name="グループ化 48"/>
              <p:cNvGrpSpPr/>
              <p:nvPr/>
            </p:nvGrpSpPr>
            <p:grpSpPr>
              <a:xfrm>
                <a:off x="3929058" y="2071678"/>
                <a:ext cx="6215106" cy="727787"/>
                <a:chOff x="4071934" y="1857364"/>
                <a:chExt cx="6215106" cy="727787"/>
              </a:xfrm>
            </p:grpSpPr>
            <p:grpSp>
              <p:nvGrpSpPr>
                <p:cNvPr id="5" name="グループ化 41"/>
                <p:cNvGrpSpPr/>
                <p:nvPr/>
              </p:nvGrpSpPr>
              <p:grpSpPr>
                <a:xfrm>
                  <a:off x="4071934" y="1857364"/>
                  <a:ext cx="5715072" cy="503590"/>
                  <a:chOff x="2071638" y="5143512"/>
                  <a:chExt cx="5715072" cy="503590"/>
                </a:xfrm>
              </p:grpSpPr>
              <p:sp>
                <p:nvSpPr>
                  <p:cNvPr id="43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1638" y="5143512"/>
                    <a:ext cx="5715072" cy="503590"/>
                  </a:xfrm>
                  <a:prstGeom prst="rect">
                    <a:avLst/>
                  </a:prstGeom>
                  <a:noFill/>
                  <a:ln w="31750">
                    <a:noFill/>
                    <a:miter lim="800000"/>
                    <a:headEnd/>
                    <a:tailEnd/>
                  </a:ln>
                </p:spPr>
                <p:txBody>
                  <a:bodyPr wrap="square" lIns="36000" tIns="36000" rIns="36000" bIns="36000"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kumimoji="1" lang="en-US" altLang="ja-JP" sz="20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 </a:t>
                    </a:r>
                    <a:r>
                      <a:rPr kumimoji="1" lang="ja-JP" altLang="en-US" sz="20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　　</a:t>
                    </a:r>
                    <a:r>
                      <a:rPr kumimoji="1" lang="en-US" altLang="ja-JP" sz="2800" kern="1200" dirty="0" err="1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δσ</a:t>
                    </a:r>
                    <a:r>
                      <a:rPr kumimoji="1" lang="en-US" altLang="ja-JP" sz="2800" kern="1200" baseline="-250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明朝"/>
                        <a:cs typeface="Times New Roman" pitchFamily="18" charset="0"/>
                      </a:rPr>
                      <a:t> </a:t>
                    </a:r>
                    <a:r>
                      <a:rPr kumimoji="1" lang="en-US" altLang="ja-JP" sz="2800" kern="1200" dirty="0">
                        <a:solidFill>
                          <a:srgbClr val="000000"/>
                        </a:solidFill>
                        <a:latin typeface="ＭＳ Ｐ明朝"/>
                        <a:ea typeface="ＭＳ Ｐ明朝"/>
                        <a:cs typeface="+mn-cs"/>
                      </a:rPr>
                      <a:t> </a:t>
                    </a:r>
                    <a:r>
                      <a:rPr kumimoji="1" lang="en-US" altLang="ja-JP" sz="28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(x)  = </a:t>
                    </a:r>
                    <a:r>
                      <a:rPr kumimoji="1" lang="en-US" altLang="ja-JP" sz="2800" kern="1200" dirty="0" err="1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δσ</a:t>
                    </a:r>
                    <a:r>
                      <a:rPr kumimoji="1" lang="en-US" altLang="ja-JP" sz="2800" kern="1200" baseline="-250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明朝"/>
                        <a:cs typeface="Times New Roman" pitchFamily="18" charset="0"/>
                      </a:rPr>
                      <a:t> </a:t>
                    </a:r>
                    <a:r>
                      <a:rPr kumimoji="1" lang="en-US" altLang="ja-JP" sz="28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(x) </a:t>
                    </a:r>
                    <a:r>
                      <a:rPr kumimoji="1" lang="en-US" altLang="ja-JP" sz="28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‐</a:t>
                    </a:r>
                    <a:r>
                      <a:rPr kumimoji="1" lang="en-US" altLang="ja-JP" sz="28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 </a:t>
                    </a:r>
                    <a:r>
                      <a:rPr kumimoji="1" lang="en-US" altLang="ja-JP" sz="2800" kern="1200" dirty="0" err="1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/>
                        <a:cs typeface="+mn-cs"/>
                      </a:rPr>
                      <a:t>δσ</a:t>
                    </a:r>
                    <a:endParaRPr kumimoji="1" lang="en-US" altLang="ja-JP" sz="2800" kern="1200" dirty="0">
                      <a:solidFill>
                        <a:srgbClr val="000000"/>
                      </a:solidFill>
                      <a:latin typeface="ＭＳ 明朝" pitchFamily="17" charset="-128"/>
                      <a:ea typeface="ＭＳ 明朝" pitchFamily="17" charset="-128"/>
                      <a:cs typeface="+mn-cs"/>
                    </a:endParaRPr>
                  </a:p>
                </p:txBody>
              </p:sp>
              <p:sp>
                <p:nvSpPr>
                  <p:cNvPr id="4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7818" y="5143512"/>
                    <a:ext cx="22133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kumimoji="1" lang="ja-JP" altLang="en-US" kern="1200">
                      <a:solidFill>
                        <a:srgbClr val="000000"/>
                      </a:solidFill>
                      <a:latin typeface="Arial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15272" y="2143116"/>
                  <a:ext cx="2571768" cy="442035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kumimoji="1" lang="en-US" altLang="ja-JP" sz="2400" b="1" kern="1200" dirty="0" smtClean="0">
                      <a:solidFill>
                        <a:srgbClr val="333399"/>
                      </a:solidFill>
                      <a:latin typeface="Times New Roman" pitchFamily="18" charset="0"/>
                      <a:ea typeface="ＭＳ Ｐゴシック"/>
                      <a:cs typeface="+mn-cs"/>
                    </a:rPr>
                    <a:t>Local average </a:t>
                  </a:r>
                  <a:r>
                    <a:rPr lang="en-US" altLang="ja-JP" sz="2400" b="1" dirty="0" smtClean="0">
                      <a:solidFill>
                        <a:srgbClr val="333399"/>
                      </a:solidFill>
                      <a:latin typeface="Times New Roman" pitchFamily="18" charset="0"/>
                      <a:ea typeface="ＭＳ Ｐゴシック"/>
                    </a:rPr>
                    <a:t>= </a:t>
                  </a:r>
                  <a:r>
                    <a:rPr kumimoji="1" lang="en-US" altLang="ja-JP" sz="2400" b="1" kern="1200" dirty="0" smtClean="0">
                      <a:solidFill>
                        <a:srgbClr val="333399"/>
                      </a:solidFill>
                      <a:latin typeface="Times New Roman" pitchFamily="18" charset="0"/>
                      <a:ea typeface="ＭＳ Ｐゴシック"/>
                      <a:cs typeface="+mn-cs"/>
                    </a:rPr>
                    <a:t>0</a:t>
                  </a:r>
                  <a:endParaRPr kumimoji="1" lang="en-US" altLang="ja-JP" sz="2400" b="1" kern="1200" baseline="-25000" dirty="0">
                    <a:solidFill>
                      <a:srgbClr val="333399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endParaRPr>
                </a:p>
              </p:txBody>
            </p:sp>
          </p:grpSp>
          <p:sp>
            <p:nvSpPr>
              <p:cNvPr id="45" name="円/楕円 44"/>
              <p:cNvSpPr/>
              <p:nvPr/>
            </p:nvSpPr>
            <p:spPr>
              <a:xfrm>
                <a:off x="7000892" y="1857364"/>
                <a:ext cx="642942" cy="857256"/>
              </a:xfrm>
              <a:prstGeom prst="ellipse">
                <a:avLst/>
              </a:prstGeom>
              <a:noFill/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0"/>
                <a:endParaRPr kumimoji="1" lang="ja-JP" altLang="en-US" kern="120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857224" y="2285992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42910" y="3500438"/>
            <a:ext cx="2571768" cy="5035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ja-JP" alt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（</a:t>
            </a:r>
            <a:r>
              <a:rPr kumimoji="1" lang="en-US" altLang="ja-JP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1</a:t>
            </a:r>
            <a:r>
              <a:rPr kumimoji="1" lang="ja-JP" altLang="en-US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+mn-cs"/>
              </a:rPr>
              <a:t>） </a:t>
            </a:r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</a:rPr>
              <a:t>♯ 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</a:rPr>
              <a:t>=  1</a:t>
            </a:r>
            <a:endParaRPr kumimoji="1" lang="en-US" altLang="ja-JP" sz="2800" b="1" kern="12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grpSp>
        <p:nvGrpSpPr>
          <p:cNvPr id="7" name="グループ化 38"/>
          <p:cNvGrpSpPr/>
          <p:nvPr/>
        </p:nvGrpSpPr>
        <p:grpSpPr>
          <a:xfrm>
            <a:off x="6215074" y="857232"/>
            <a:ext cx="4000528" cy="5786454"/>
            <a:chOff x="387097" y="1000108"/>
            <a:chExt cx="4286280" cy="5956518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57150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800" b="1" kern="1200" dirty="0" err="1">
                  <a:solidFill>
                    <a:srgbClr val="00B0F0"/>
                  </a:solidFill>
                  <a:latin typeface="Times New Roman" pitchFamily="18" charset="0"/>
                  <a:ea typeface="ＭＳ Ｐゴシック"/>
                  <a:cs typeface="+mn-cs"/>
                </a:rPr>
                <a:t>δs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3" name="円弧 22"/>
            <p:cNvSpPr/>
            <p:nvPr/>
          </p:nvSpPr>
          <p:spPr>
            <a:xfrm rot="17278772">
              <a:off x="-220126" y="2063123"/>
              <a:ext cx="5500726" cy="4286280"/>
            </a:xfrm>
            <a:prstGeom prst="arc">
              <a:avLst/>
            </a:prstGeom>
            <a:ln>
              <a:headEnd type="none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V="1">
              <a:off x="1285852" y="1514871"/>
              <a:ext cx="928694" cy="71438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rot="16200000" flipV="1">
              <a:off x="707405" y="1650804"/>
              <a:ext cx="640843" cy="516051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2357422" y="1000108"/>
              <a:ext cx="57150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800" b="1" kern="1200" dirty="0" err="1">
                  <a:solidFill>
                    <a:srgbClr val="00B0F0"/>
                  </a:solidFill>
                  <a:latin typeface="Times New Roman" pitchFamily="18" charset="0"/>
                  <a:ea typeface="ＭＳ Ｐゴシック"/>
                  <a:cs typeface="+mn-cs"/>
                </a:rPr>
                <a:t>δσ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428860" y="4071942"/>
            <a:ext cx="192882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IR regular</a:t>
            </a:r>
            <a:endParaRPr kumimoji="1" lang="en-US" altLang="ja-JP" sz="2400" b="1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5720" y="928670"/>
            <a:ext cx="557216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Local flat gauge</a:t>
            </a:r>
            <a:endParaRPr lang="en-US" altLang="ja-JP" sz="3200" b="1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/>
        </p:nvGraphicFramePr>
        <p:xfrm>
          <a:off x="857224" y="4143380"/>
          <a:ext cx="1317607" cy="417512"/>
        </p:xfrm>
        <a:graphic>
          <a:graphicData uri="http://schemas.openxmlformats.org/presentationml/2006/ole">
            <p:oleObj spid="_x0000_s1050626" name="数式" r:id="rId3" imgW="571320" imgH="203040" progId="Equation.3">
              <p:embed/>
            </p:oleObj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/>
        </p:nvGraphicFramePr>
        <p:xfrm>
          <a:off x="928662" y="5715016"/>
          <a:ext cx="719137" cy="392112"/>
        </p:xfrm>
        <a:graphic>
          <a:graphicData uri="http://schemas.openxmlformats.org/presentationml/2006/ole">
            <p:oleObj spid="_x0000_s1050627" name="数式" r:id="rId4" imgW="203040" imgH="177480" progId="Equation.3">
              <p:embed/>
            </p:oleObj>
          </a:graphicData>
        </a:graphic>
      </p:graphicFrame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5720" y="2786058"/>
            <a:ext cx="614366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♯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: Number of IR divergent fields</a:t>
            </a:r>
            <a:endParaRPr kumimoji="1" lang="en-US" altLang="ja-JP" sz="2400" b="1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 bwMode="auto">
          <a:xfrm>
            <a:off x="357190" y="4572008"/>
            <a:ext cx="534368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36000" tIns="36000" rIns="36000" bIns="36000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3600" dirty="0" smtClean="0">
                <a:solidFill>
                  <a:srgbClr val="FF33CC"/>
                </a:solidFill>
                <a:latin typeface="ＭＳ Ｐ明朝"/>
                <a:ea typeface="ＭＳ Ｐ明朝"/>
              </a:rPr>
              <a:t>✔</a:t>
            </a:r>
            <a:endParaRPr kumimoji="1" lang="ja-JP" altLang="en-US" sz="3600" dirty="0" smtClean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739D328-5D92-4E5A-BD08-8EEFA547CD30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29"/>
          <p:cNvGrpSpPr/>
          <p:nvPr/>
        </p:nvGrpSpPr>
        <p:grpSpPr>
          <a:xfrm>
            <a:off x="1357290" y="2643182"/>
            <a:ext cx="6786578" cy="1214446"/>
            <a:chOff x="1403350" y="2415979"/>
            <a:chExt cx="3524254" cy="1239477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403350" y="2857496"/>
              <a:ext cx="3019425" cy="639763"/>
              <a:chOff x="204" y="2931"/>
              <a:chExt cx="1769" cy="454"/>
            </a:xfrm>
          </p:grpSpPr>
          <p:sp>
            <p:nvSpPr>
              <p:cNvPr id="18462" name="Oval 49"/>
              <p:cNvSpPr>
                <a:spLocks noChangeArrowheads="1"/>
              </p:cNvSpPr>
              <p:nvPr/>
            </p:nvSpPr>
            <p:spPr bwMode="auto">
              <a:xfrm>
                <a:off x="269" y="3097"/>
                <a:ext cx="1497" cy="2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8463" name="Line 50"/>
              <p:cNvSpPr>
                <a:spLocks noChangeShapeType="1"/>
              </p:cNvSpPr>
              <p:nvPr/>
            </p:nvSpPr>
            <p:spPr bwMode="auto">
              <a:xfrm>
                <a:off x="204" y="3203"/>
                <a:ext cx="1769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8464" name="Line 51"/>
              <p:cNvSpPr>
                <a:spLocks noChangeShapeType="1"/>
              </p:cNvSpPr>
              <p:nvPr/>
            </p:nvSpPr>
            <p:spPr bwMode="auto">
              <a:xfrm flipV="1">
                <a:off x="1020" y="2931"/>
                <a:ext cx="0" cy="45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18440" name="Text Box 52"/>
            <p:cNvSpPr txBox="1">
              <a:spLocks noChangeArrowheads="1"/>
            </p:cNvSpPr>
            <p:nvPr/>
          </p:nvSpPr>
          <p:spPr bwMode="auto">
            <a:xfrm>
              <a:off x="2653901" y="2415979"/>
              <a:ext cx="504825" cy="4420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400" b="1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π</a:t>
              </a:r>
              <a:r>
                <a:rPr kumimoji="1" lang="en-US" altLang="ja-JP" sz="2000" b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k</a:t>
              </a:r>
              <a:r>
                <a:rPr kumimoji="1" lang="en-US" altLang="ja-JP" sz="20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rPr>
                <a:t> </a:t>
              </a:r>
              <a:r>
                <a:rPr kumimoji="1" lang="ja-JP" altLang="en-US" sz="20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rPr>
                <a:t>　</a:t>
              </a:r>
              <a:endParaRPr kumimoji="1" lang="ja-JP" altLang="en-US" sz="2000" b="1" kern="1200" dirty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444" name="Text Box 59"/>
            <p:cNvSpPr txBox="1">
              <a:spLocks noChangeArrowheads="1"/>
            </p:cNvSpPr>
            <p:nvPr/>
          </p:nvSpPr>
          <p:spPr bwMode="auto">
            <a:xfrm>
              <a:off x="4357686" y="3286124"/>
              <a:ext cx="5699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δs</a:t>
              </a:r>
              <a:r>
                <a:rPr kumimoji="1" lang="en-US" altLang="ja-JP" sz="2400" b="1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k</a:t>
              </a:r>
              <a:endPara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8596" y="1643050"/>
            <a:ext cx="75009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IR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mode    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&lt; 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δs</a:t>
            </a:r>
            <a:r>
              <a:rPr kumimoji="1" lang="en-US" altLang="ja-JP" sz="16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 </a:t>
            </a:r>
            <a:r>
              <a:rPr kumimoji="1" lang="en-US" altLang="ja-JP" sz="2800" b="1" kern="12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δs</a:t>
            </a:r>
            <a:r>
              <a:rPr kumimoji="1" lang="en-US" altLang="ja-JP" sz="1600" b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&gt; ∝ 1 /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r>
              <a:rPr kumimoji="1" lang="en-US" altLang="ja-JP" sz="2800" kern="1200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3 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   </a:t>
            </a: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  <a:ea typeface="ＭＳ Ｐゴシック"/>
              </a:rPr>
              <a:t>Highly squeezed   </a:t>
            </a:r>
            <a:r>
              <a:rPr kumimoji="1" lang="en-US" altLang="ja-JP" sz="2800" b="1" kern="1200" baseline="30000" dirty="0" smtClean="0">
                <a:solidFill>
                  <a:srgbClr val="0099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endParaRPr kumimoji="1" lang="en-US" altLang="ja-JP" sz="2800" b="1" kern="1200" dirty="0">
              <a:solidFill>
                <a:srgbClr val="0099C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71472" y="2571744"/>
            <a:ext cx="214314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400" b="1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phase space</a:t>
            </a:r>
            <a:endParaRPr kumimoji="1" lang="en-US" altLang="ja-JP" sz="2400" b="1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grpSp>
        <p:nvGrpSpPr>
          <p:cNvPr id="8" name="グループ化 36"/>
          <p:cNvGrpSpPr/>
          <p:nvPr/>
        </p:nvGrpSpPr>
        <p:grpSpPr>
          <a:xfrm>
            <a:off x="785786" y="4071942"/>
            <a:ext cx="6715172" cy="646466"/>
            <a:chOff x="1928794" y="5857892"/>
            <a:chExt cx="6715172" cy="646466"/>
          </a:xfrm>
        </p:grpSpPr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1928794" y="6000768"/>
              <a:ext cx="6715172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ja-JP" altLang="en-US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    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＜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O(x) O(y)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O(z)…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＞    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 =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δσ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, δ s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6715140" y="5857892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7286644" y="5857892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IR divergence in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Multi-field model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714844" y="5072074"/>
            <a:ext cx="442915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/>
                <a:ea typeface="ＭＳ Ｐ明朝"/>
              </a:rPr>
              <a:t>☠ </a:t>
            </a:r>
            <a:r>
              <a:rPr kumimoji="1" lang="en-US" altLang="ja-JP" sz="28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Origin of IR divergence</a:t>
            </a:r>
            <a:endParaRPr kumimoji="1" lang="en-US" altLang="ja-JP" sz="2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4282" y="785794"/>
            <a:ext cx="4572032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Squeezed wave packet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739D328-5D92-4E5A-BD08-8EEFA547CD30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29"/>
          <p:cNvGrpSpPr/>
          <p:nvPr/>
        </p:nvGrpSpPr>
        <p:grpSpPr>
          <a:xfrm>
            <a:off x="1357290" y="2643182"/>
            <a:ext cx="6786578" cy="1214446"/>
            <a:chOff x="1403350" y="2415979"/>
            <a:chExt cx="3524254" cy="1239477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403350" y="2857496"/>
              <a:ext cx="3019425" cy="639763"/>
              <a:chOff x="204" y="2931"/>
              <a:chExt cx="1769" cy="454"/>
            </a:xfrm>
          </p:grpSpPr>
          <p:sp>
            <p:nvSpPr>
              <p:cNvPr id="18462" name="Oval 49"/>
              <p:cNvSpPr>
                <a:spLocks noChangeArrowheads="1"/>
              </p:cNvSpPr>
              <p:nvPr/>
            </p:nvSpPr>
            <p:spPr bwMode="auto">
              <a:xfrm>
                <a:off x="269" y="3097"/>
                <a:ext cx="1497" cy="2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8463" name="Line 50"/>
              <p:cNvSpPr>
                <a:spLocks noChangeShapeType="1"/>
              </p:cNvSpPr>
              <p:nvPr/>
            </p:nvSpPr>
            <p:spPr bwMode="auto">
              <a:xfrm>
                <a:off x="204" y="3203"/>
                <a:ext cx="1769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8464" name="Line 51"/>
              <p:cNvSpPr>
                <a:spLocks noChangeShapeType="1"/>
              </p:cNvSpPr>
              <p:nvPr/>
            </p:nvSpPr>
            <p:spPr bwMode="auto">
              <a:xfrm flipV="1">
                <a:off x="1020" y="2931"/>
                <a:ext cx="0" cy="45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18440" name="Text Box 52"/>
            <p:cNvSpPr txBox="1">
              <a:spLocks noChangeArrowheads="1"/>
            </p:cNvSpPr>
            <p:nvPr/>
          </p:nvSpPr>
          <p:spPr bwMode="auto">
            <a:xfrm>
              <a:off x="2653901" y="2415979"/>
              <a:ext cx="504825" cy="4420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400" b="1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π</a:t>
              </a:r>
              <a:r>
                <a:rPr kumimoji="1" lang="en-US" altLang="ja-JP" sz="2000" b="1" kern="1200" baseline="-25000" dirty="0" err="1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k</a:t>
              </a:r>
              <a:r>
                <a:rPr kumimoji="1" lang="en-US" altLang="ja-JP" sz="20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rPr>
                <a:t> </a:t>
              </a:r>
              <a:r>
                <a:rPr kumimoji="1" lang="ja-JP" altLang="en-US" sz="20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rPr>
                <a:t>　</a:t>
              </a:r>
              <a:endParaRPr kumimoji="1" lang="ja-JP" altLang="en-US" sz="2000" b="1" kern="1200" dirty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444" name="Text Box 59"/>
            <p:cNvSpPr txBox="1">
              <a:spLocks noChangeArrowheads="1"/>
            </p:cNvSpPr>
            <p:nvPr/>
          </p:nvSpPr>
          <p:spPr bwMode="auto">
            <a:xfrm>
              <a:off x="4357686" y="3286124"/>
              <a:ext cx="5699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δs</a:t>
              </a:r>
              <a:r>
                <a:rPr kumimoji="1" lang="en-US" altLang="ja-JP" sz="2400" b="1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k</a:t>
              </a:r>
              <a:endPara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8596" y="1643050"/>
            <a:ext cx="75009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IR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mode    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&lt; 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δs</a:t>
            </a:r>
            <a:r>
              <a:rPr kumimoji="1" lang="en-US" altLang="ja-JP" sz="16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 </a:t>
            </a:r>
            <a:r>
              <a:rPr kumimoji="1" lang="en-US" altLang="ja-JP" sz="2800" b="1" kern="12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δs</a:t>
            </a:r>
            <a:r>
              <a:rPr kumimoji="1" lang="en-US" altLang="ja-JP" sz="1600" b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r>
              <a:rPr kumimoji="1" lang="en-US" altLang="ja-JP" sz="28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&gt; ∝ 1 /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r>
              <a:rPr kumimoji="1" lang="en-US" altLang="ja-JP" sz="2800" kern="1200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3 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   </a:t>
            </a: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  <a:ea typeface="ＭＳ Ｐゴシック"/>
              </a:rPr>
              <a:t>Highly squeezed   </a:t>
            </a:r>
            <a:r>
              <a:rPr kumimoji="1" lang="en-US" altLang="ja-JP" sz="2800" b="1" kern="1200" baseline="30000" dirty="0" smtClean="0">
                <a:solidFill>
                  <a:srgbClr val="0099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endParaRPr kumimoji="1" lang="en-US" altLang="ja-JP" sz="2800" b="1" kern="1200" dirty="0">
              <a:solidFill>
                <a:srgbClr val="0099C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71472" y="2571744"/>
            <a:ext cx="214314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400" b="1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phase space</a:t>
            </a:r>
            <a:endParaRPr kumimoji="1" lang="en-US" altLang="ja-JP" sz="2400" b="1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grpSp>
        <p:nvGrpSpPr>
          <p:cNvPr id="4" name="グループ化 36"/>
          <p:cNvGrpSpPr/>
          <p:nvPr/>
        </p:nvGrpSpPr>
        <p:grpSpPr>
          <a:xfrm>
            <a:off x="1214414" y="4929198"/>
            <a:ext cx="6715172" cy="646466"/>
            <a:chOff x="1928794" y="5857892"/>
            <a:chExt cx="6715172" cy="646466"/>
          </a:xfrm>
        </p:grpSpPr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1928794" y="6000768"/>
              <a:ext cx="6715172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ja-JP" altLang="en-US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    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＜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O(x) O(y)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O(z)…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＞    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 =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δσ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, δ s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6715140" y="5857892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7286644" y="5857892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</p:grpSp>
      <p:grpSp>
        <p:nvGrpSpPr>
          <p:cNvPr id="5" name="グループ化 68"/>
          <p:cNvGrpSpPr/>
          <p:nvPr/>
        </p:nvGrpSpPr>
        <p:grpSpPr>
          <a:xfrm>
            <a:off x="3857620" y="2571743"/>
            <a:ext cx="4929222" cy="2500331"/>
            <a:chOff x="5072066" y="4248436"/>
            <a:chExt cx="4929222" cy="2941567"/>
          </a:xfrm>
        </p:grpSpPr>
        <p:sp>
          <p:nvSpPr>
            <p:cNvPr id="64" name="円/楕円 63"/>
            <p:cNvSpPr/>
            <p:nvPr/>
          </p:nvSpPr>
          <p:spPr>
            <a:xfrm>
              <a:off x="5357818" y="4572008"/>
              <a:ext cx="714380" cy="1357322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Text Box 68"/>
            <p:cNvSpPr txBox="1">
              <a:spLocks noChangeArrowheads="1"/>
            </p:cNvSpPr>
            <p:nvPr/>
          </p:nvSpPr>
          <p:spPr bwMode="auto">
            <a:xfrm>
              <a:off x="6072198" y="4248436"/>
              <a:ext cx="3929090" cy="59245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 smtClean="0">
                  <a:solidFill>
                    <a:srgbClr val="FF66CC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A portion of wave packet </a:t>
              </a:r>
              <a:endParaRPr kumimoji="1" lang="en-US" altLang="ja-JP" sz="2800" b="1" kern="1200" baseline="30000" dirty="0">
                <a:solidFill>
                  <a:srgbClr val="FF66CC"/>
                </a:solidFill>
                <a:latin typeface="Times New Roman" pitchFamily="18" charset="0"/>
                <a:ea typeface="ＭＳ 明朝" pitchFamily="17" charset="-128"/>
                <a:cs typeface="+mn-cs"/>
              </a:endParaRP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 rot="5400000">
              <a:off x="4578302" y="6339047"/>
              <a:ext cx="1344720" cy="357192"/>
            </a:xfrm>
            <a:prstGeom prst="straightConnector1">
              <a:avLst/>
            </a:prstGeom>
            <a:ln w="76200">
              <a:solidFill>
                <a:srgbClr val="FF66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IR divergence in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Multi-field model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14282" y="4572008"/>
            <a:ext cx="34290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Observable fluctuation</a:t>
            </a:r>
            <a:endParaRPr kumimoji="1" lang="en-US" altLang="ja-JP" sz="2800" b="1" kern="1200" dirty="0">
              <a:solidFill>
                <a:srgbClr val="0099CC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6" name="グループ化 69"/>
          <p:cNvGrpSpPr/>
          <p:nvPr/>
        </p:nvGrpSpPr>
        <p:grpSpPr>
          <a:xfrm>
            <a:off x="1071538" y="5929330"/>
            <a:ext cx="6357982" cy="430887"/>
            <a:chOff x="1071538" y="5929330"/>
            <a:chExt cx="6357982" cy="430887"/>
          </a:xfrm>
        </p:grpSpPr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2071670" y="5929330"/>
              <a:ext cx="53578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Prove IR regularity of observables</a:t>
              </a:r>
              <a:endParaRPr kumimoji="1" lang="en-US" altLang="ja-JP" sz="2800" b="1" kern="1200" dirty="0">
                <a:solidFill>
                  <a:srgbClr val="0099CC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9" name="右矢印 68"/>
            <p:cNvSpPr/>
            <p:nvPr/>
          </p:nvSpPr>
          <p:spPr>
            <a:xfrm>
              <a:off x="1071538" y="6000768"/>
              <a:ext cx="785818" cy="28575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4282" y="785794"/>
            <a:ext cx="4572032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Squeezed wave packet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33F3156-FEBC-44E3-8166-F9936E643FD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571868" y="5072074"/>
            <a:ext cx="2008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b="1" kern="1200" dirty="0" err="1">
                <a:solidFill>
                  <a:srgbClr val="333399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Decoherence</a:t>
            </a:r>
            <a:endParaRPr kumimoji="1" lang="en-US" altLang="ja-JP" sz="2400" b="1" kern="1200" dirty="0">
              <a:solidFill>
                <a:srgbClr val="333399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4000496" y="4643446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715009" y="3273423"/>
            <a:ext cx="3024188" cy="1655762"/>
            <a:chOff x="3469" y="2024"/>
            <a:chExt cx="1905" cy="1043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3469" y="2024"/>
              <a:ext cx="1905" cy="1043"/>
              <a:chOff x="158" y="1298"/>
              <a:chExt cx="1905" cy="1043"/>
            </a:xfrm>
          </p:grpSpPr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158" y="1434"/>
                <a:ext cx="1905" cy="793"/>
                <a:chOff x="158" y="1253"/>
                <a:chExt cx="1905" cy="793"/>
              </a:xfrm>
            </p:grpSpPr>
            <p:sp>
              <p:nvSpPr>
                <p:cNvPr id="2084" name="Line 66"/>
                <p:cNvSpPr>
                  <a:spLocks noChangeShapeType="1"/>
                </p:cNvSpPr>
                <p:nvPr/>
              </p:nvSpPr>
              <p:spPr bwMode="auto">
                <a:xfrm>
                  <a:off x="204" y="2024"/>
                  <a:ext cx="18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2085" name="Freeform 67"/>
                <p:cNvSpPr>
                  <a:spLocks/>
                </p:cNvSpPr>
                <p:nvPr/>
              </p:nvSpPr>
              <p:spPr bwMode="auto">
                <a:xfrm>
                  <a:off x="158" y="1253"/>
                  <a:ext cx="862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2086" name="Freeform 68"/>
                <p:cNvSpPr>
                  <a:spLocks/>
                </p:cNvSpPr>
                <p:nvPr/>
              </p:nvSpPr>
              <p:spPr bwMode="auto">
                <a:xfrm>
                  <a:off x="567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2087" name="Freeform 69"/>
                <p:cNvSpPr>
                  <a:spLocks/>
                </p:cNvSpPr>
                <p:nvPr/>
              </p:nvSpPr>
              <p:spPr bwMode="auto">
                <a:xfrm>
                  <a:off x="249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2088" name="Freeform 70"/>
                <p:cNvSpPr>
                  <a:spLocks/>
                </p:cNvSpPr>
                <p:nvPr/>
              </p:nvSpPr>
              <p:spPr bwMode="auto">
                <a:xfrm>
                  <a:off x="839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sp>
            <p:nvSpPr>
              <p:cNvPr id="2083" name="Line 72"/>
              <p:cNvSpPr>
                <a:spLocks noChangeShapeType="1"/>
              </p:cNvSpPr>
              <p:nvPr/>
            </p:nvSpPr>
            <p:spPr bwMode="auto">
              <a:xfrm flipV="1">
                <a:off x="249" y="1298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2077" name="Line 73"/>
            <p:cNvSpPr>
              <a:spLocks noChangeShapeType="1"/>
            </p:cNvSpPr>
            <p:nvPr/>
          </p:nvSpPr>
          <p:spPr bwMode="auto">
            <a:xfrm>
              <a:off x="4242" y="2662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78" name="Line 74"/>
            <p:cNvSpPr>
              <a:spLocks noChangeShapeType="1"/>
            </p:cNvSpPr>
            <p:nvPr/>
          </p:nvSpPr>
          <p:spPr bwMode="auto">
            <a:xfrm>
              <a:off x="3879" y="2662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79" name="Line 75"/>
            <p:cNvSpPr>
              <a:spLocks noChangeShapeType="1"/>
            </p:cNvSpPr>
            <p:nvPr/>
          </p:nvSpPr>
          <p:spPr bwMode="auto">
            <a:xfrm>
              <a:off x="4559" y="2662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5" name="グループ化 54"/>
          <p:cNvGrpSpPr/>
          <p:nvPr/>
        </p:nvGrpSpPr>
        <p:grpSpPr>
          <a:xfrm>
            <a:off x="3214678" y="1857364"/>
            <a:ext cx="1000132" cy="503590"/>
            <a:chOff x="500034" y="1785926"/>
            <a:chExt cx="1000132" cy="503590"/>
          </a:xfrm>
        </p:grpSpPr>
        <p:sp>
          <p:nvSpPr>
            <p:cNvPr id="2074" name="Text Box 79"/>
            <p:cNvSpPr txBox="1">
              <a:spLocks noChangeArrowheads="1"/>
            </p:cNvSpPr>
            <p:nvPr/>
          </p:nvSpPr>
          <p:spPr bwMode="auto">
            <a:xfrm>
              <a:off x="500034" y="1785926"/>
              <a:ext cx="1000132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ＭＳ Ｐゴシック"/>
                  <a:ea typeface="ＭＳ Ｐゴシック"/>
                  <a:cs typeface="+mn-cs"/>
                </a:rPr>
                <a:t>|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δs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ＭＳ 明朝" pitchFamily="17" charset="-128"/>
                  <a:ea typeface="ＭＳ 明朝" pitchFamily="17" charset="-128"/>
                  <a:cs typeface="+mn-cs"/>
                </a:rPr>
                <a:t>&gt;</a:t>
              </a:r>
              <a:endParaRPr kumimoji="1" lang="en-US" altLang="ja-JP" sz="2800" b="1" kern="1200" dirty="0">
                <a:solidFill>
                  <a:srgbClr val="FF66CC"/>
                </a:solidFill>
                <a:latin typeface="ＭＳ Ｐゴシック"/>
                <a:ea typeface="ＭＳ Ｐゴシック"/>
                <a:cs typeface="+mn-cs"/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 flipV="1">
              <a:off x="714348" y="1785926"/>
              <a:ext cx="35719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6"/>
          <p:cNvGrpSpPr/>
          <p:nvPr/>
        </p:nvGrpSpPr>
        <p:grpSpPr>
          <a:xfrm>
            <a:off x="234921" y="2925760"/>
            <a:ext cx="3184554" cy="2319340"/>
            <a:chOff x="253971" y="2649533"/>
            <a:chExt cx="3184554" cy="2319340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53971" y="2649533"/>
              <a:ext cx="3128964" cy="2079626"/>
              <a:chOff x="138" y="1076"/>
              <a:chExt cx="1971" cy="1310"/>
            </a:xfrm>
          </p:grpSpPr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204" y="1343"/>
                <a:ext cx="1905" cy="1043"/>
                <a:chOff x="158" y="1298"/>
                <a:chExt cx="1905" cy="1043"/>
              </a:xfrm>
            </p:grpSpPr>
            <p:grpSp>
              <p:nvGrpSpPr>
                <p:cNvPr id="9" name="Group 50"/>
                <p:cNvGrpSpPr>
                  <a:grpSpLocks/>
                </p:cNvGrpSpPr>
                <p:nvPr/>
              </p:nvGrpSpPr>
              <p:grpSpPr bwMode="auto">
                <a:xfrm>
                  <a:off x="158" y="1434"/>
                  <a:ext cx="1905" cy="793"/>
                  <a:chOff x="158" y="1253"/>
                  <a:chExt cx="1905" cy="793"/>
                </a:xfrm>
              </p:grpSpPr>
              <p:sp>
                <p:nvSpPr>
                  <p:cNvPr id="209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2024"/>
                    <a:ext cx="181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ja-JP" altLang="en-US" kern="120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098" name="Freeform 52"/>
                  <p:cNvSpPr>
                    <a:spLocks/>
                  </p:cNvSpPr>
                  <p:nvPr/>
                </p:nvSpPr>
                <p:spPr bwMode="auto">
                  <a:xfrm>
                    <a:off x="158" y="1253"/>
                    <a:ext cx="862" cy="793"/>
                  </a:xfrm>
                  <a:custGeom>
                    <a:avLst/>
                    <a:gdLst>
                      <a:gd name="T0" fmla="*/ 0 w 704"/>
                      <a:gd name="T1" fmla="*/ 776 h 793"/>
                      <a:gd name="T2" fmla="*/ 256 w 704"/>
                      <a:gd name="T3" fmla="*/ 664 h 793"/>
                      <a:gd name="T4" fmla="*/ 368 w 704"/>
                      <a:gd name="T5" fmla="*/ 0 h 793"/>
                      <a:gd name="T6" fmla="*/ 440 w 704"/>
                      <a:gd name="T7" fmla="*/ 664 h 793"/>
                      <a:gd name="T8" fmla="*/ 704 w 704"/>
                      <a:gd name="T9" fmla="*/ 776 h 7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4"/>
                      <a:gd name="T16" fmla="*/ 0 h 793"/>
                      <a:gd name="T17" fmla="*/ 704 w 704"/>
                      <a:gd name="T18" fmla="*/ 793 h 7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4" h="793">
                        <a:moveTo>
                          <a:pt x="0" y="776"/>
                        </a:moveTo>
                        <a:cubicBezTo>
                          <a:pt x="43" y="757"/>
                          <a:pt x="195" y="793"/>
                          <a:pt x="256" y="664"/>
                        </a:cubicBezTo>
                        <a:cubicBezTo>
                          <a:pt x="317" y="535"/>
                          <a:pt x="337" y="0"/>
                          <a:pt x="368" y="0"/>
                        </a:cubicBezTo>
                        <a:cubicBezTo>
                          <a:pt x="399" y="0"/>
                          <a:pt x="384" y="535"/>
                          <a:pt x="440" y="664"/>
                        </a:cubicBezTo>
                        <a:cubicBezTo>
                          <a:pt x="496" y="793"/>
                          <a:pt x="649" y="753"/>
                          <a:pt x="704" y="7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ja-JP" altLang="en-US" kern="120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099" name="Freeform 53"/>
                  <p:cNvSpPr>
                    <a:spLocks/>
                  </p:cNvSpPr>
                  <p:nvPr/>
                </p:nvSpPr>
                <p:spPr bwMode="auto">
                  <a:xfrm>
                    <a:off x="567" y="1253"/>
                    <a:ext cx="1224" cy="793"/>
                  </a:xfrm>
                  <a:custGeom>
                    <a:avLst/>
                    <a:gdLst>
                      <a:gd name="T0" fmla="*/ 0 w 704"/>
                      <a:gd name="T1" fmla="*/ 776 h 793"/>
                      <a:gd name="T2" fmla="*/ 256 w 704"/>
                      <a:gd name="T3" fmla="*/ 664 h 793"/>
                      <a:gd name="T4" fmla="*/ 368 w 704"/>
                      <a:gd name="T5" fmla="*/ 0 h 793"/>
                      <a:gd name="T6" fmla="*/ 440 w 704"/>
                      <a:gd name="T7" fmla="*/ 664 h 793"/>
                      <a:gd name="T8" fmla="*/ 704 w 704"/>
                      <a:gd name="T9" fmla="*/ 776 h 7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4"/>
                      <a:gd name="T16" fmla="*/ 0 h 793"/>
                      <a:gd name="T17" fmla="*/ 704 w 704"/>
                      <a:gd name="T18" fmla="*/ 793 h 7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4" h="793">
                        <a:moveTo>
                          <a:pt x="0" y="776"/>
                        </a:moveTo>
                        <a:cubicBezTo>
                          <a:pt x="43" y="757"/>
                          <a:pt x="195" y="793"/>
                          <a:pt x="256" y="664"/>
                        </a:cubicBezTo>
                        <a:cubicBezTo>
                          <a:pt x="317" y="535"/>
                          <a:pt x="337" y="0"/>
                          <a:pt x="368" y="0"/>
                        </a:cubicBezTo>
                        <a:cubicBezTo>
                          <a:pt x="399" y="0"/>
                          <a:pt x="384" y="535"/>
                          <a:pt x="440" y="664"/>
                        </a:cubicBezTo>
                        <a:cubicBezTo>
                          <a:pt x="496" y="793"/>
                          <a:pt x="649" y="753"/>
                          <a:pt x="704" y="7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ja-JP" altLang="en-US" kern="120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100" name="Freeform 54"/>
                  <p:cNvSpPr>
                    <a:spLocks/>
                  </p:cNvSpPr>
                  <p:nvPr/>
                </p:nvSpPr>
                <p:spPr bwMode="auto">
                  <a:xfrm>
                    <a:off x="249" y="1253"/>
                    <a:ext cx="1224" cy="793"/>
                  </a:xfrm>
                  <a:custGeom>
                    <a:avLst/>
                    <a:gdLst>
                      <a:gd name="T0" fmla="*/ 0 w 704"/>
                      <a:gd name="T1" fmla="*/ 776 h 793"/>
                      <a:gd name="T2" fmla="*/ 256 w 704"/>
                      <a:gd name="T3" fmla="*/ 664 h 793"/>
                      <a:gd name="T4" fmla="*/ 368 w 704"/>
                      <a:gd name="T5" fmla="*/ 0 h 793"/>
                      <a:gd name="T6" fmla="*/ 440 w 704"/>
                      <a:gd name="T7" fmla="*/ 664 h 793"/>
                      <a:gd name="T8" fmla="*/ 704 w 704"/>
                      <a:gd name="T9" fmla="*/ 776 h 7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4"/>
                      <a:gd name="T16" fmla="*/ 0 h 793"/>
                      <a:gd name="T17" fmla="*/ 704 w 704"/>
                      <a:gd name="T18" fmla="*/ 793 h 7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4" h="793">
                        <a:moveTo>
                          <a:pt x="0" y="776"/>
                        </a:moveTo>
                        <a:cubicBezTo>
                          <a:pt x="43" y="757"/>
                          <a:pt x="195" y="793"/>
                          <a:pt x="256" y="664"/>
                        </a:cubicBezTo>
                        <a:cubicBezTo>
                          <a:pt x="317" y="535"/>
                          <a:pt x="337" y="0"/>
                          <a:pt x="368" y="0"/>
                        </a:cubicBezTo>
                        <a:cubicBezTo>
                          <a:pt x="399" y="0"/>
                          <a:pt x="384" y="535"/>
                          <a:pt x="440" y="664"/>
                        </a:cubicBezTo>
                        <a:cubicBezTo>
                          <a:pt x="496" y="793"/>
                          <a:pt x="649" y="753"/>
                          <a:pt x="704" y="7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ja-JP" altLang="en-US" kern="120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101" name="Freeform 55"/>
                  <p:cNvSpPr>
                    <a:spLocks/>
                  </p:cNvSpPr>
                  <p:nvPr/>
                </p:nvSpPr>
                <p:spPr bwMode="auto">
                  <a:xfrm>
                    <a:off x="839" y="1253"/>
                    <a:ext cx="1224" cy="793"/>
                  </a:xfrm>
                  <a:custGeom>
                    <a:avLst/>
                    <a:gdLst>
                      <a:gd name="T0" fmla="*/ 0 w 704"/>
                      <a:gd name="T1" fmla="*/ 776 h 793"/>
                      <a:gd name="T2" fmla="*/ 256 w 704"/>
                      <a:gd name="T3" fmla="*/ 664 h 793"/>
                      <a:gd name="T4" fmla="*/ 368 w 704"/>
                      <a:gd name="T5" fmla="*/ 0 h 793"/>
                      <a:gd name="T6" fmla="*/ 440 w 704"/>
                      <a:gd name="T7" fmla="*/ 664 h 793"/>
                      <a:gd name="T8" fmla="*/ 704 w 704"/>
                      <a:gd name="T9" fmla="*/ 776 h 7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4"/>
                      <a:gd name="T16" fmla="*/ 0 h 793"/>
                      <a:gd name="T17" fmla="*/ 704 w 704"/>
                      <a:gd name="T18" fmla="*/ 793 h 7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4" h="793">
                        <a:moveTo>
                          <a:pt x="0" y="776"/>
                        </a:moveTo>
                        <a:cubicBezTo>
                          <a:pt x="43" y="757"/>
                          <a:pt x="195" y="793"/>
                          <a:pt x="256" y="664"/>
                        </a:cubicBezTo>
                        <a:cubicBezTo>
                          <a:pt x="317" y="535"/>
                          <a:pt x="337" y="0"/>
                          <a:pt x="368" y="0"/>
                        </a:cubicBezTo>
                        <a:cubicBezTo>
                          <a:pt x="399" y="0"/>
                          <a:pt x="384" y="535"/>
                          <a:pt x="440" y="664"/>
                        </a:cubicBezTo>
                        <a:cubicBezTo>
                          <a:pt x="496" y="793"/>
                          <a:pt x="649" y="753"/>
                          <a:pt x="704" y="7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ja-JP" altLang="en-US" kern="120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2096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49" y="1298"/>
                  <a:ext cx="0" cy="10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sp>
            <p:nvSpPr>
              <p:cNvPr id="2090" name="Line 58"/>
              <p:cNvSpPr>
                <a:spLocks noChangeShapeType="1"/>
              </p:cNvSpPr>
              <p:nvPr/>
            </p:nvSpPr>
            <p:spPr bwMode="auto">
              <a:xfrm>
                <a:off x="930" y="1933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091" name="Line 59"/>
              <p:cNvSpPr>
                <a:spLocks noChangeShapeType="1"/>
              </p:cNvSpPr>
              <p:nvPr/>
            </p:nvSpPr>
            <p:spPr bwMode="auto">
              <a:xfrm>
                <a:off x="567" y="1933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092" name="Line 60"/>
              <p:cNvSpPr>
                <a:spLocks noChangeShapeType="1"/>
              </p:cNvSpPr>
              <p:nvPr/>
            </p:nvSpPr>
            <p:spPr bwMode="auto">
              <a:xfrm>
                <a:off x="1247" y="1933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aphicFrame>
            <p:nvGraphicFramePr>
              <p:cNvPr id="2050" name="Object 3"/>
              <p:cNvGraphicFramePr>
                <a:graphicFrameLocks noChangeAspect="1"/>
              </p:cNvGraphicFramePr>
              <p:nvPr/>
            </p:nvGraphicFramePr>
            <p:xfrm>
              <a:off x="138" y="1076"/>
              <a:ext cx="490" cy="260"/>
            </p:xfrm>
            <a:graphic>
              <a:graphicData uri="http://schemas.openxmlformats.org/presentationml/2006/ole">
                <p:oleObj spid="_x0000_s1047554" name="数式" r:id="rId4" imgW="406080" imgH="215640" progId="Equation.3">
                  <p:embed/>
                </p:oleObj>
              </a:graphicData>
            </a:graphic>
          </p:graphicFrame>
        </p:grpSp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2998788" y="4557711"/>
            <a:ext cx="439737" cy="411162"/>
          </p:xfrm>
          <a:graphic>
            <a:graphicData uri="http://schemas.openxmlformats.org/presentationml/2006/ole">
              <p:oleObj spid="_x0000_s1047555" name="数式" r:id="rId5" imgW="190440" imgH="177480" progId="Equation.3">
                <p:embed/>
              </p:oleObj>
            </a:graphicData>
          </a:graphic>
        </p:graphicFrame>
      </p:grp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5714976" y="5143512"/>
            <a:ext cx="3429024" cy="114992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 smtClean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One of Wave packet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FF66FF"/>
                </a:solidFill>
                <a:latin typeface="Times New Roman" pitchFamily="18" charset="0"/>
              </a:rPr>
              <a:t>    </a:t>
            </a:r>
            <a:r>
              <a:rPr kumimoji="1" lang="en-US" altLang="ja-JP" sz="2800" b="1" kern="1200" dirty="0" smtClean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kumimoji="1" lang="ja-JP" altLang="en-US" sz="2800" b="1" kern="1200" dirty="0" smtClean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→ </a:t>
            </a:r>
            <a:r>
              <a:rPr kumimoji="1" lang="en-US" altLang="ja-JP" sz="2800" b="1" kern="1200" dirty="0" smtClean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Realized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8429652" y="4786322"/>
          <a:ext cx="439737" cy="411162"/>
        </p:xfrm>
        <a:graphic>
          <a:graphicData uri="http://schemas.openxmlformats.org/presentationml/2006/ole">
            <p:oleObj spid="_x0000_s1047556" name="数式" r:id="rId6" imgW="190440" imgH="177480" progId="Equation.3">
              <p:embed/>
            </p:oleObj>
          </a:graphicData>
        </a:graphic>
      </p:graphicFrame>
      <p:grpSp>
        <p:nvGrpSpPr>
          <p:cNvPr id="11" name="グループ化 49"/>
          <p:cNvGrpSpPr/>
          <p:nvPr/>
        </p:nvGrpSpPr>
        <p:grpSpPr>
          <a:xfrm>
            <a:off x="428596" y="5500702"/>
            <a:ext cx="4143372" cy="503590"/>
            <a:chOff x="500034" y="1785926"/>
            <a:chExt cx="5026386" cy="503590"/>
          </a:xfrm>
        </p:grpSpPr>
        <p:sp>
          <p:nvSpPr>
            <p:cNvPr id="52" name="Text Box 79"/>
            <p:cNvSpPr txBox="1">
              <a:spLocks noChangeArrowheads="1"/>
            </p:cNvSpPr>
            <p:nvPr/>
          </p:nvSpPr>
          <p:spPr bwMode="auto">
            <a:xfrm>
              <a:off x="500034" y="1785926"/>
              <a:ext cx="502638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/>
                  <a:cs typeface="Times New Roman" pitchFamily="18" charset="0"/>
                </a:rPr>
                <a:t>Wave packet of </a:t>
              </a:r>
              <a:r>
                <a:rPr kumimoji="1" lang="en-US" altLang="ja-JP" sz="2800" kern="1200" dirty="0" smtClean="0">
                  <a:solidFill>
                    <a:srgbClr val="333399"/>
                  </a:solidFill>
                  <a:latin typeface="ＭＳ Ｐゴシック"/>
                  <a:ea typeface="ＭＳ Ｐゴシック"/>
                  <a:cs typeface="+mn-cs"/>
                </a:rPr>
                <a:t>|</a:t>
              </a:r>
              <a:r>
                <a:rPr kumimoji="1" lang="en-US" altLang="ja-JP" sz="2800" kern="1200" dirty="0" smtClean="0">
                  <a:solidFill>
                    <a:srgbClr val="333399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800" kern="1200" dirty="0" err="1">
                  <a:solidFill>
                    <a:srgbClr val="333399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δs</a:t>
              </a:r>
              <a:r>
                <a:rPr kumimoji="1" lang="ja-JP" altLang="en-US" sz="2800" kern="1200" dirty="0">
                  <a:solidFill>
                    <a:srgbClr val="333399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800" kern="1200" dirty="0" smtClean="0">
                  <a:solidFill>
                    <a:srgbClr val="333399"/>
                  </a:solidFill>
                  <a:latin typeface="ＭＳ 明朝" pitchFamily="17" charset="-128"/>
                  <a:ea typeface="ＭＳ 明朝" pitchFamily="17" charset="-128"/>
                  <a:cs typeface="+mn-cs"/>
                </a:rPr>
                <a:t>&gt;</a:t>
              </a:r>
              <a:endParaRPr kumimoji="1" lang="en-US" altLang="ja-JP" sz="2800" b="1" kern="1200" dirty="0">
                <a:solidFill>
                  <a:srgbClr val="333399"/>
                </a:solidFill>
                <a:latin typeface="ＭＳ Ｐゴシック"/>
                <a:ea typeface="ＭＳ Ｐゴシック"/>
                <a:cs typeface="+mn-cs"/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flipV="1">
              <a:off x="3533183" y="1785926"/>
              <a:ext cx="357190" cy="158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9" name="直線矢印コネクタ 58"/>
          <p:cNvCxnSpPr>
            <a:endCxn id="2098" idx="1"/>
          </p:cNvCxnSpPr>
          <p:nvPr/>
        </p:nvCxnSpPr>
        <p:spPr>
          <a:xfrm rot="16200000" flipV="1">
            <a:off x="728197" y="4728733"/>
            <a:ext cx="809641" cy="591422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16200000" flipV="1">
            <a:off x="1071538" y="4857760"/>
            <a:ext cx="928694" cy="214314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5400000" flipH="1" flipV="1">
            <a:off x="1428728" y="4929198"/>
            <a:ext cx="928694" cy="71438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rot="5400000" flipH="1" flipV="1">
            <a:off x="1785918" y="4786322"/>
            <a:ext cx="928694" cy="357190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Wave packet of universe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286380" y="1071546"/>
            <a:ext cx="35718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Observation time</a:t>
            </a:r>
            <a:r>
              <a:rPr kumimoji="1" lang="ja-JP" altLang="en-US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r>
              <a:rPr lang="en-US" altLang="ja-JP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1" lang="en-US" altLang="ja-JP" sz="2800" b="1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b="1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= </a:t>
            </a:r>
            <a:r>
              <a:rPr kumimoji="1" lang="en-US" altLang="ja-JP" sz="2800" b="1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t</a:t>
            </a:r>
            <a:r>
              <a:rPr kumimoji="1" lang="en-US" altLang="ja-JP" sz="2800" b="1" u="sng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f</a:t>
            </a:r>
            <a:endParaRPr kumimoji="1" lang="en-US" altLang="ja-JP" sz="2800" u="sng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214282" y="1071546"/>
            <a:ext cx="40005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 </a:t>
            </a:r>
            <a:r>
              <a:rPr kumimoji="1" lang="en-US" altLang="ja-JP" sz="28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Early stage of Inflation</a:t>
            </a:r>
            <a:endParaRPr kumimoji="1" lang="en-US" altLang="ja-JP" sz="2800" u="sng" kern="12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5" name="Text Box 79"/>
          <p:cNvSpPr txBox="1">
            <a:spLocks noChangeArrowheads="1"/>
          </p:cNvSpPr>
          <p:nvPr/>
        </p:nvSpPr>
        <p:spPr bwMode="auto">
          <a:xfrm>
            <a:off x="428596" y="1785926"/>
            <a:ext cx="271464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Superposition</a:t>
            </a:r>
            <a:r>
              <a:rPr kumimoji="1" lang="en-US" altLang="ja-JP" sz="2800" kern="1200" dirty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of 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800" kern="12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69" name="Text Box 61"/>
          <p:cNvSpPr txBox="1">
            <a:spLocks noChangeArrowheads="1"/>
          </p:cNvSpPr>
          <p:nvPr/>
        </p:nvSpPr>
        <p:spPr bwMode="auto">
          <a:xfrm>
            <a:off x="1606520" y="2857495"/>
            <a:ext cx="1655763" cy="441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b="1" kern="1200" dirty="0">
                <a:solidFill>
                  <a:srgbClr val="00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Correlated 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6994533" y="2857496"/>
            <a:ext cx="1760538" cy="441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b="1" kern="1200" dirty="0">
                <a:solidFill>
                  <a:srgbClr val="00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Uncorrelated 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5429256" y="1785926"/>
            <a:ext cx="350046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Statistical Ensemble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43240" y="3500438"/>
            <a:ext cx="307976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Cosmic expansion</a:t>
            </a: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3143240" y="3929066"/>
            <a:ext cx="250826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Various interactions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/>
            <a:fld id="{333F3156-FEBC-44E3-8166-F9936E643FDA}" type="slidenum">
              <a:rPr kumimoji="1" lang="en-US" altLang="ja-JP" sz="1400" kern="1200">
                <a:solidFill>
                  <a:srgbClr val="FFFFFF"/>
                </a:solidFill>
                <a:latin typeface="Arial"/>
                <a:ea typeface="ＭＳ Ｐゴシック" charset="-128"/>
                <a:cs typeface="+mn-cs"/>
              </a:rPr>
              <a:pPr algn="r" rtl="0"/>
              <a:t>56</a:t>
            </a:fld>
            <a:endParaRPr kumimoji="1" lang="en-US" altLang="ja-JP" sz="1400" kern="1200">
              <a:solidFill>
                <a:srgbClr val="FFFFFF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00034" y="1142984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400" b="1" u="sng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t = t</a:t>
            </a:r>
            <a:r>
              <a:rPr kumimoji="1" lang="en-US" altLang="ja-JP" sz="2400" b="1" u="sng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f</a:t>
            </a:r>
            <a:endParaRPr kumimoji="1" lang="en-US" altLang="ja-JP" sz="2400" u="sng" kern="1200" baseline="-250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786447" y="1000106"/>
            <a:ext cx="3024188" cy="1655762"/>
            <a:chOff x="3469" y="2024"/>
            <a:chExt cx="1905" cy="1043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469" y="2024"/>
              <a:ext cx="1905" cy="1043"/>
              <a:chOff x="158" y="1298"/>
              <a:chExt cx="1905" cy="1043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158" y="1434"/>
                <a:ext cx="1905" cy="793"/>
                <a:chOff x="158" y="1253"/>
                <a:chExt cx="1905" cy="793"/>
              </a:xfrm>
            </p:grpSpPr>
            <p:sp>
              <p:nvSpPr>
                <p:cNvPr id="61" name="Line 35"/>
                <p:cNvSpPr>
                  <a:spLocks noChangeShapeType="1"/>
                </p:cNvSpPr>
                <p:nvPr/>
              </p:nvSpPr>
              <p:spPr bwMode="auto">
                <a:xfrm>
                  <a:off x="204" y="2024"/>
                  <a:ext cx="18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srgbClr val="000000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2" name="Freeform 36"/>
                <p:cNvSpPr>
                  <a:spLocks/>
                </p:cNvSpPr>
                <p:nvPr/>
              </p:nvSpPr>
              <p:spPr bwMode="auto">
                <a:xfrm>
                  <a:off x="158" y="1253"/>
                  <a:ext cx="862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srgbClr val="000000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3" name="Freeform 37"/>
                <p:cNvSpPr>
                  <a:spLocks/>
                </p:cNvSpPr>
                <p:nvPr/>
              </p:nvSpPr>
              <p:spPr bwMode="auto">
                <a:xfrm>
                  <a:off x="567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38100">
                  <a:solidFill>
                    <a:srgbClr val="FF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srgbClr val="000000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4" name="Freeform 38"/>
                <p:cNvSpPr>
                  <a:spLocks/>
                </p:cNvSpPr>
                <p:nvPr/>
              </p:nvSpPr>
              <p:spPr bwMode="auto">
                <a:xfrm>
                  <a:off x="249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srgbClr val="000000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5" name="Freeform 39"/>
                <p:cNvSpPr>
                  <a:spLocks/>
                </p:cNvSpPr>
                <p:nvPr/>
              </p:nvSpPr>
              <p:spPr bwMode="auto">
                <a:xfrm>
                  <a:off x="839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srgbClr val="000000"/>
                    </a:solidFill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 flipV="1">
                <a:off x="249" y="1298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4242" y="2568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3879" y="2568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4559" y="2568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Parallel world  </a:t>
            </a:r>
          </a:p>
        </p:txBody>
      </p:sp>
      <p:grpSp>
        <p:nvGrpSpPr>
          <p:cNvPr id="5" name="グループ化 76"/>
          <p:cNvGrpSpPr/>
          <p:nvPr/>
        </p:nvGrpSpPr>
        <p:grpSpPr>
          <a:xfrm>
            <a:off x="-642974" y="2000240"/>
            <a:ext cx="7491466" cy="6000792"/>
            <a:chOff x="0" y="2571744"/>
            <a:chExt cx="7491466" cy="6000792"/>
          </a:xfrm>
        </p:grpSpPr>
        <p:grpSp>
          <p:nvGrpSpPr>
            <p:cNvPr id="6" name="グループ化 27"/>
            <p:cNvGrpSpPr/>
            <p:nvPr/>
          </p:nvGrpSpPr>
          <p:grpSpPr>
            <a:xfrm>
              <a:off x="0" y="2571744"/>
              <a:ext cx="7491466" cy="6000792"/>
              <a:chOff x="1285852" y="2214554"/>
              <a:chExt cx="7491466" cy="6000792"/>
            </a:xfrm>
          </p:grpSpPr>
          <p:sp>
            <p:nvSpPr>
              <p:cNvPr id="24" name="円弧 23"/>
              <p:cNvSpPr/>
              <p:nvPr/>
            </p:nvSpPr>
            <p:spPr>
              <a:xfrm>
                <a:off x="1285852" y="2428868"/>
                <a:ext cx="3429024" cy="5786478"/>
              </a:xfrm>
              <a:prstGeom prst="arc">
                <a:avLst>
                  <a:gd name="adj1" fmla="val 16200000"/>
                  <a:gd name="adj2" fmla="val 21548552"/>
                </a:avLst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kumimoji="1" lang="ja-JP" altLang="en-US" kern="120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5" name="円弧 24"/>
              <p:cNvSpPr/>
              <p:nvPr/>
            </p:nvSpPr>
            <p:spPr>
              <a:xfrm flipH="1">
                <a:off x="5500694" y="2428868"/>
                <a:ext cx="3276624" cy="5786478"/>
              </a:xfrm>
              <a:prstGeom prst="arc">
                <a:avLst>
                  <a:gd name="adj1" fmla="val 16200000"/>
                  <a:gd name="adj2" fmla="val 21548552"/>
                </a:avLst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kumimoji="1" lang="ja-JP" altLang="en-US" kern="120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714876" y="5214950"/>
                <a:ext cx="785818" cy="214314"/>
              </a:xfrm>
              <a:prstGeom prst="ellipse">
                <a:avLst/>
              </a:prstGeom>
              <a:solidFill>
                <a:srgbClr val="E7F4F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kumimoji="1" lang="ja-JP" altLang="en-US" kern="120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000364" y="2214554"/>
                <a:ext cx="4143404" cy="357190"/>
              </a:xfrm>
              <a:prstGeom prst="ellipse">
                <a:avLst/>
              </a:prstGeom>
              <a:solidFill>
                <a:srgbClr val="E7F4F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kumimoji="1" lang="ja-JP" altLang="en-US" kern="120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47" name="円/楕円 46"/>
            <p:cNvSpPr/>
            <p:nvPr/>
          </p:nvSpPr>
          <p:spPr>
            <a:xfrm>
              <a:off x="2357422" y="2643182"/>
              <a:ext cx="500066" cy="142876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428992" y="2643182"/>
              <a:ext cx="500066" cy="142876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929058" y="2714620"/>
              <a:ext cx="500066" cy="142876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928926" y="2714620"/>
              <a:ext cx="500066" cy="142876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4714876" y="2643182"/>
              <a:ext cx="500066" cy="142876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cxnSp>
        <p:nvCxnSpPr>
          <p:cNvPr id="85" name="直線矢印コネクタ 84"/>
          <p:cNvCxnSpPr/>
          <p:nvPr/>
        </p:nvCxnSpPr>
        <p:spPr>
          <a:xfrm flipV="1">
            <a:off x="3357554" y="1643050"/>
            <a:ext cx="3929090" cy="428628"/>
          </a:xfrm>
          <a:prstGeom prst="straightConnector1">
            <a:avLst/>
          </a:prstGeom>
          <a:ln w="38100">
            <a:solidFill>
              <a:srgbClr val="FF33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571472" y="4929198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400" b="1" u="sng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t = t</a:t>
            </a:r>
            <a:r>
              <a:rPr kumimoji="1" lang="en-US" altLang="ja-JP" sz="2400" b="1" u="sng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i</a:t>
            </a:r>
            <a:endParaRPr kumimoji="1" lang="en-US" altLang="ja-JP" sz="2400" u="sng" kern="1200" baseline="-250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4429124" y="1285860"/>
            <a:ext cx="135732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800" b="1" kern="1200" dirty="0">
                <a:solidFill>
                  <a:srgbClr val="9999FF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2800" b="1" kern="1200" dirty="0">
                <a:solidFill>
                  <a:srgbClr val="FF33CC"/>
                </a:solidFill>
                <a:latin typeface="Times New Roman" pitchFamily="18" charset="0"/>
                <a:ea typeface="ＭＳ Ｐゴシック"/>
                <a:cs typeface="+mn-cs"/>
              </a:rPr>
              <a:t>Pick up</a:t>
            </a:r>
            <a:endParaRPr kumimoji="1" lang="ja-JP" altLang="en-US" sz="2000" b="1" kern="1200" dirty="0">
              <a:solidFill>
                <a:srgbClr val="FF33CC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下矢印 99"/>
          <p:cNvSpPr/>
          <p:nvPr/>
        </p:nvSpPr>
        <p:spPr>
          <a:xfrm flipH="1" flipV="1">
            <a:off x="714348" y="1714488"/>
            <a:ext cx="142876" cy="3000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8429652" y="2571744"/>
          <a:ext cx="439737" cy="411162"/>
        </p:xfrm>
        <a:graphic>
          <a:graphicData uri="http://schemas.openxmlformats.org/presentationml/2006/ole">
            <p:oleObj spid="_x0000_s1048578" name="数式" r:id="rId3" imgW="190440" imgH="177480" progId="Equation.3">
              <p:embed/>
            </p:oleObj>
          </a:graphicData>
        </a:graphic>
      </p:graphicFrame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786314" y="3857628"/>
            <a:ext cx="4143372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6666FF"/>
                </a:solidFill>
                <a:latin typeface="Times New Roman" pitchFamily="18" charset="0"/>
              </a:rPr>
              <a:t>Causally disconnected universe</a:t>
            </a:r>
            <a:endParaRPr lang="en-US" altLang="ja-JP" sz="2400" b="1" dirty="0">
              <a:solidFill>
                <a:srgbClr val="6666FF"/>
              </a:solidFill>
              <a:latin typeface="Times New Roman" pitchFamily="18" charset="0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143371" y="4000504"/>
            <a:ext cx="500067" cy="142876"/>
          </a:xfrm>
          <a:prstGeom prst="ellipse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4786314" y="3357562"/>
            <a:ext cx="235745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FF33CC"/>
                </a:solidFill>
                <a:latin typeface="Times New Roman" pitchFamily="18" charset="0"/>
              </a:rPr>
              <a:t>Our universe</a:t>
            </a:r>
            <a:endParaRPr lang="en-US" altLang="ja-JP" sz="24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143372" y="3500438"/>
            <a:ext cx="500066" cy="14287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/>
          <p:cNvGrpSpPr/>
          <p:nvPr/>
        </p:nvGrpSpPr>
        <p:grpSpPr>
          <a:xfrm>
            <a:off x="1142976" y="5572140"/>
            <a:ext cx="9001188" cy="503590"/>
            <a:chOff x="142812" y="5786454"/>
            <a:chExt cx="9001188" cy="503590"/>
          </a:xfrm>
        </p:grpSpPr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142812" y="5786454"/>
              <a:ext cx="900118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Times New Roman" pitchFamily="18" charset="0"/>
                </a:rPr>
                <a:t>In         ,  another wave packet may be picked up. </a:t>
              </a:r>
              <a:endParaRPr lang="en-US" altLang="ja-JP" sz="2800" dirty="0">
                <a:latin typeface="Times New Roman" pitchFamily="18" charset="0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642910" y="6000768"/>
              <a:ext cx="500066" cy="142876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1142976" y="6000768"/>
            <a:ext cx="900118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However, we cannot know what happens there.</a:t>
            </a:r>
            <a:endParaRPr lang="en-US" altLang="ja-JP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95589BE-BA19-4EE5-BA05-E8C86A84B618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grpSp>
        <p:nvGrpSpPr>
          <p:cNvPr id="2" name="グループ化 53"/>
          <p:cNvGrpSpPr/>
          <p:nvPr/>
        </p:nvGrpSpPr>
        <p:grpSpPr>
          <a:xfrm>
            <a:off x="6143636" y="4572008"/>
            <a:ext cx="2500330" cy="1789474"/>
            <a:chOff x="6143636" y="4572008"/>
            <a:chExt cx="2500330" cy="1789474"/>
          </a:xfrm>
        </p:grpSpPr>
        <p:sp>
          <p:nvSpPr>
            <p:cNvPr id="4113" name="Text Box 83"/>
            <p:cNvSpPr txBox="1">
              <a:spLocks noChangeArrowheads="1"/>
            </p:cNvSpPr>
            <p:nvPr/>
          </p:nvSpPr>
          <p:spPr bwMode="auto">
            <a:xfrm>
              <a:off x="6572264" y="4572008"/>
              <a:ext cx="2071702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 smtClean="0">
                  <a:solidFill>
                    <a:srgbClr val="333399"/>
                  </a:solidFill>
                  <a:latin typeface="Times New Roman" pitchFamily="18" charset="0"/>
                  <a:ea typeface="ＭＳ Ｐゴシック"/>
                  <a:cs typeface="+mn-cs"/>
                </a:rPr>
                <a:t>If finite</a:t>
              </a:r>
              <a:endParaRPr kumimoji="1" lang="en-US" altLang="ja-JP" sz="2800" b="1" kern="1200" baseline="30000" dirty="0">
                <a:solidFill>
                  <a:srgbClr val="333399"/>
                </a:solidFill>
                <a:latin typeface="Times New Roman" pitchFamily="18" charset="0"/>
                <a:ea typeface="ＭＳ 明朝" pitchFamily="17" charset="-128"/>
                <a:cs typeface="+mn-cs"/>
              </a:endParaRPr>
            </a:p>
          </p:txBody>
        </p:sp>
        <p:sp>
          <p:nvSpPr>
            <p:cNvPr id="4114" name="Text Box 85"/>
            <p:cNvSpPr txBox="1">
              <a:spLocks noChangeArrowheads="1"/>
            </p:cNvSpPr>
            <p:nvPr/>
          </p:nvSpPr>
          <p:spPr bwMode="auto">
            <a:xfrm>
              <a:off x="6143636" y="5857892"/>
              <a:ext cx="250029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ja-JP" altLang="en-US" sz="2800" b="1" kern="1200" dirty="0">
                  <a:solidFill>
                    <a:srgbClr val="333399"/>
                  </a:solidFill>
                  <a:latin typeface="Times New Roman" pitchFamily="18" charset="0"/>
                  <a:ea typeface="ＭＳ Ｐゴシック"/>
                  <a:cs typeface="+mn-cs"/>
                </a:rPr>
                <a:t>←</a:t>
              </a:r>
              <a:r>
                <a:rPr kumimoji="1" lang="en-US" altLang="ja-JP" sz="2800" b="1" kern="1200" dirty="0">
                  <a:solidFill>
                    <a:srgbClr val="333399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800" b="1" kern="1200" dirty="0" smtClean="0">
                  <a:solidFill>
                    <a:srgbClr val="333399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Finite</a:t>
              </a:r>
              <a:endParaRPr kumimoji="1" lang="en-US" altLang="ja-JP" sz="2800" b="1" kern="1200" baseline="30000" dirty="0">
                <a:solidFill>
                  <a:srgbClr val="333399"/>
                </a:solidFill>
                <a:latin typeface="Times New Roman" pitchFamily="18" charset="0"/>
                <a:ea typeface="ＭＳ 明朝" pitchFamily="17" charset="-128"/>
                <a:cs typeface="+mn-cs"/>
              </a:endParaRPr>
            </a:p>
          </p:txBody>
        </p:sp>
        <p:sp>
          <p:nvSpPr>
            <p:cNvPr id="4115" name="AutoShape 87"/>
            <p:cNvSpPr>
              <a:spLocks noChangeArrowheads="1"/>
            </p:cNvSpPr>
            <p:nvPr/>
          </p:nvSpPr>
          <p:spPr bwMode="auto">
            <a:xfrm rot="5400000">
              <a:off x="6892149" y="5395131"/>
              <a:ext cx="576262" cy="215900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Projection</a:t>
            </a:r>
          </a:p>
        </p:txBody>
      </p:sp>
      <p:grpSp>
        <p:nvGrpSpPr>
          <p:cNvPr id="3" name="グループ化 32"/>
          <p:cNvGrpSpPr/>
          <p:nvPr/>
        </p:nvGrpSpPr>
        <p:grpSpPr>
          <a:xfrm>
            <a:off x="4929190" y="928670"/>
            <a:ext cx="4014637" cy="2807459"/>
            <a:chOff x="4724288" y="810459"/>
            <a:chExt cx="3433430" cy="2565127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5049837" y="1285860"/>
              <a:ext cx="3024190" cy="1946460"/>
              <a:chOff x="340" y="2024"/>
              <a:chExt cx="1905" cy="1098"/>
            </a:xfrm>
          </p:grpSpPr>
          <p:grpSp>
            <p:nvGrpSpPr>
              <p:cNvPr id="5" name="Group 68"/>
              <p:cNvGrpSpPr>
                <a:grpSpLocks/>
              </p:cNvGrpSpPr>
              <p:nvPr/>
            </p:nvGrpSpPr>
            <p:grpSpPr bwMode="auto">
              <a:xfrm>
                <a:off x="340" y="2024"/>
                <a:ext cx="1905" cy="1098"/>
                <a:chOff x="1791" y="2523"/>
                <a:chExt cx="1905" cy="1098"/>
              </a:xfrm>
            </p:grpSpPr>
            <p:grpSp>
              <p:nvGrpSpPr>
                <p:cNvPr id="6" name="Group 33"/>
                <p:cNvGrpSpPr>
                  <a:grpSpLocks/>
                </p:cNvGrpSpPr>
                <p:nvPr/>
              </p:nvGrpSpPr>
              <p:grpSpPr bwMode="auto">
                <a:xfrm>
                  <a:off x="1791" y="2523"/>
                  <a:ext cx="1905" cy="1043"/>
                  <a:chOff x="158" y="1298"/>
                  <a:chExt cx="1905" cy="1043"/>
                </a:xfrm>
              </p:grpSpPr>
              <p:grpSp>
                <p:nvGrpSpPr>
                  <p:cNvPr id="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58" y="1434"/>
                    <a:ext cx="1905" cy="793"/>
                    <a:chOff x="158" y="1253"/>
                    <a:chExt cx="1905" cy="793"/>
                  </a:xfrm>
                </p:grpSpPr>
                <p:sp>
                  <p:nvSpPr>
                    <p:cNvPr id="46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" y="2024"/>
                      <a:ext cx="18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ja-JP" altLang="en-US" kern="120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7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58" y="1253"/>
                      <a:ext cx="862" cy="793"/>
                    </a:xfrm>
                    <a:custGeom>
                      <a:avLst/>
                      <a:gdLst>
                        <a:gd name="T0" fmla="*/ 0 w 704"/>
                        <a:gd name="T1" fmla="*/ 776 h 793"/>
                        <a:gd name="T2" fmla="*/ 256 w 704"/>
                        <a:gd name="T3" fmla="*/ 664 h 793"/>
                        <a:gd name="T4" fmla="*/ 368 w 704"/>
                        <a:gd name="T5" fmla="*/ 0 h 793"/>
                        <a:gd name="T6" fmla="*/ 440 w 704"/>
                        <a:gd name="T7" fmla="*/ 664 h 793"/>
                        <a:gd name="T8" fmla="*/ 704 w 704"/>
                        <a:gd name="T9" fmla="*/ 776 h 7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4"/>
                        <a:gd name="T16" fmla="*/ 0 h 793"/>
                        <a:gd name="T17" fmla="*/ 704 w 704"/>
                        <a:gd name="T18" fmla="*/ 793 h 7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4" h="793">
                          <a:moveTo>
                            <a:pt x="0" y="776"/>
                          </a:moveTo>
                          <a:cubicBezTo>
                            <a:pt x="43" y="757"/>
                            <a:pt x="195" y="793"/>
                            <a:pt x="256" y="664"/>
                          </a:cubicBezTo>
                          <a:cubicBezTo>
                            <a:pt x="317" y="535"/>
                            <a:pt x="337" y="0"/>
                            <a:pt x="368" y="0"/>
                          </a:cubicBezTo>
                          <a:cubicBezTo>
                            <a:pt x="399" y="0"/>
                            <a:pt x="384" y="535"/>
                            <a:pt x="440" y="664"/>
                          </a:cubicBezTo>
                          <a:cubicBezTo>
                            <a:pt x="496" y="793"/>
                            <a:pt x="649" y="753"/>
                            <a:pt x="704" y="77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ja-JP" altLang="en-US" kern="120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8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67" y="1253"/>
                      <a:ext cx="1224" cy="793"/>
                    </a:xfrm>
                    <a:custGeom>
                      <a:avLst/>
                      <a:gdLst>
                        <a:gd name="T0" fmla="*/ 0 w 704"/>
                        <a:gd name="T1" fmla="*/ 776 h 793"/>
                        <a:gd name="T2" fmla="*/ 256 w 704"/>
                        <a:gd name="T3" fmla="*/ 664 h 793"/>
                        <a:gd name="T4" fmla="*/ 368 w 704"/>
                        <a:gd name="T5" fmla="*/ 0 h 793"/>
                        <a:gd name="T6" fmla="*/ 440 w 704"/>
                        <a:gd name="T7" fmla="*/ 664 h 793"/>
                        <a:gd name="T8" fmla="*/ 704 w 704"/>
                        <a:gd name="T9" fmla="*/ 776 h 7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4"/>
                        <a:gd name="T16" fmla="*/ 0 h 793"/>
                        <a:gd name="T17" fmla="*/ 704 w 704"/>
                        <a:gd name="T18" fmla="*/ 793 h 7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4" h="793">
                          <a:moveTo>
                            <a:pt x="0" y="776"/>
                          </a:moveTo>
                          <a:cubicBezTo>
                            <a:pt x="43" y="757"/>
                            <a:pt x="195" y="793"/>
                            <a:pt x="256" y="664"/>
                          </a:cubicBezTo>
                          <a:cubicBezTo>
                            <a:pt x="317" y="535"/>
                            <a:pt x="337" y="0"/>
                            <a:pt x="368" y="0"/>
                          </a:cubicBezTo>
                          <a:cubicBezTo>
                            <a:pt x="399" y="0"/>
                            <a:pt x="384" y="535"/>
                            <a:pt x="440" y="664"/>
                          </a:cubicBezTo>
                          <a:cubicBezTo>
                            <a:pt x="496" y="793"/>
                            <a:pt x="649" y="753"/>
                            <a:pt x="704" y="776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ja-JP" altLang="en-US" kern="120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49" y="1253"/>
                      <a:ext cx="1224" cy="793"/>
                    </a:xfrm>
                    <a:custGeom>
                      <a:avLst/>
                      <a:gdLst>
                        <a:gd name="T0" fmla="*/ 0 w 704"/>
                        <a:gd name="T1" fmla="*/ 776 h 793"/>
                        <a:gd name="T2" fmla="*/ 256 w 704"/>
                        <a:gd name="T3" fmla="*/ 664 h 793"/>
                        <a:gd name="T4" fmla="*/ 368 w 704"/>
                        <a:gd name="T5" fmla="*/ 0 h 793"/>
                        <a:gd name="T6" fmla="*/ 440 w 704"/>
                        <a:gd name="T7" fmla="*/ 664 h 793"/>
                        <a:gd name="T8" fmla="*/ 704 w 704"/>
                        <a:gd name="T9" fmla="*/ 776 h 7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4"/>
                        <a:gd name="T16" fmla="*/ 0 h 793"/>
                        <a:gd name="T17" fmla="*/ 704 w 704"/>
                        <a:gd name="T18" fmla="*/ 793 h 7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4" h="793">
                          <a:moveTo>
                            <a:pt x="0" y="776"/>
                          </a:moveTo>
                          <a:cubicBezTo>
                            <a:pt x="43" y="757"/>
                            <a:pt x="195" y="793"/>
                            <a:pt x="256" y="664"/>
                          </a:cubicBezTo>
                          <a:cubicBezTo>
                            <a:pt x="317" y="535"/>
                            <a:pt x="337" y="0"/>
                            <a:pt x="368" y="0"/>
                          </a:cubicBezTo>
                          <a:cubicBezTo>
                            <a:pt x="399" y="0"/>
                            <a:pt x="384" y="535"/>
                            <a:pt x="440" y="664"/>
                          </a:cubicBezTo>
                          <a:cubicBezTo>
                            <a:pt x="496" y="793"/>
                            <a:pt x="649" y="753"/>
                            <a:pt x="704" y="77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ja-JP" altLang="en-US" kern="120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839" y="1253"/>
                      <a:ext cx="1224" cy="793"/>
                    </a:xfrm>
                    <a:custGeom>
                      <a:avLst/>
                      <a:gdLst>
                        <a:gd name="T0" fmla="*/ 0 w 704"/>
                        <a:gd name="T1" fmla="*/ 776 h 793"/>
                        <a:gd name="T2" fmla="*/ 256 w 704"/>
                        <a:gd name="T3" fmla="*/ 664 h 793"/>
                        <a:gd name="T4" fmla="*/ 368 w 704"/>
                        <a:gd name="T5" fmla="*/ 0 h 793"/>
                        <a:gd name="T6" fmla="*/ 440 w 704"/>
                        <a:gd name="T7" fmla="*/ 664 h 793"/>
                        <a:gd name="T8" fmla="*/ 704 w 704"/>
                        <a:gd name="T9" fmla="*/ 776 h 7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4"/>
                        <a:gd name="T16" fmla="*/ 0 h 793"/>
                        <a:gd name="T17" fmla="*/ 704 w 704"/>
                        <a:gd name="T18" fmla="*/ 793 h 7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4" h="793">
                          <a:moveTo>
                            <a:pt x="0" y="776"/>
                          </a:moveTo>
                          <a:cubicBezTo>
                            <a:pt x="43" y="757"/>
                            <a:pt x="195" y="793"/>
                            <a:pt x="256" y="664"/>
                          </a:cubicBezTo>
                          <a:cubicBezTo>
                            <a:pt x="317" y="535"/>
                            <a:pt x="337" y="0"/>
                            <a:pt x="368" y="0"/>
                          </a:cubicBezTo>
                          <a:cubicBezTo>
                            <a:pt x="399" y="0"/>
                            <a:pt x="384" y="535"/>
                            <a:pt x="440" y="664"/>
                          </a:cubicBezTo>
                          <a:cubicBezTo>
                            <a:pt x="496" y="793"/>
                            <a:pt x="649" y="753"/>
                            <a:pt x="704" y="77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ja-JP" altLang="en-US" kern="120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45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1298"/>
                    <a:ext cx="0" cy="104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ja-JP" altLang="en-US" kern="120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744" y="3429"/>
                  <a:ext cx="18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ja-JP" sz="2000" b="1" kern="1200">
                      <a:solidFill>
                        <a:srgbClr val="FF66FF"/>
                      </a:solidFill>
                      <a:latin typeface="Times New Roman" pitchFamily="18" charset="0"/>
                      <a:ea typeface="ＭＳ 明朝" pitchFamily="17" charset="-128"/>
                      <a:cs typeface="+mn-cs"/>
                    </a:rPr>
                    <a:t>α</a:t>
                  </a:r>
                  <a:endParaRPr kumimoji="1" lang="en-US" altLang="ja-JP" sz="2000" b="1" kern="1200" baseline="-25000">
                    <a:solidFill>
                      <a:srgbClr val="FF66FF"/>
                    </a:solidFill>
                    <a:latin typeface="Times New Roman" pitchFamily="18" charset="0"/>
                    <a:ea typeface="ＭＳ 明朝" pitchFamily="17" charset="-128"/>
                    <a:cs typeface="+mn-cs"/>
                  </a:endParaRPr>
                </a:p>
              </p:txBody>
            </p:sp>
            <p:sp>
              <p:nvSpPr>
                <p:cNvPr id="43" name="Freeform 58"/>
                <p:cNvSpPr>
                  <a:spLocks/>
                </p:cNvSpPr>
                <p:nvPr/>
              </p:nvSpPr>
              <p:spPr bwMode="auto">
                <a:xfrm>
                  <a:off x="2160" y="2660"/>
                  <a:ext cx="1336" cy="783"/>
                </a:xfrm>
                <a:custGeom>
                  <a:avLst/>
                  <a:gdLst>
                    <a:gd name="T0" fmla="*/ 0 w 1336"/>
                    <a:gd name="T1" fmla="*/ 780 h 783"/>
                    <a:gd name="T2" fmla="*/ 296 w 1336"/>
                    <a:gd name="T3" fmla="*/ 684 h 783"/>
                    <a:gd name="T4" fmla="*/ 496 w 1336"/>
                    <a:gd name="T5" fmla="*/ 188 h 783"/>
                    <a:gd name="T6" fmla="*/ 680 w 1336"/>
                    <a:gd name="T7" fmla="*/ 0 h 783"/>
                    <a:gd name="T8" fmla="*/ 824 w 1336"/>
                    <a:gd name="T9" fmla="*/ 188 h 783"/>
                    <a:gd name="T10" fmla="*/ 976 w 1336"/>
                    <a:gd name="T11" fmla="*/ 668 h 783"/>
                    <a:gd name="T12" fmla="*/ 1336 w 1336"/>
                    <a:gd name="T13" fmla="*/ 780 h 7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36"/>
                    <a:gd name="T22" fmla="*/ 0 h 783"/>
                    <a:gd name="T23" fmla="*/ 1336 w 1336"/>
                    <a:gd name="T24" fmla="*/ 783 h 7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36" h="783">
                      <a:moveTo>
                        <a:pt x="0" y="780"/>
                      </a:moveTo>
                      <a:cubicBezTo>
                        <a:pt x="48" y="764"/>
                        <a:pt x="213" y="783"/>
                        <a:pt x="296" y="684"/>
                      </a:cubicBezTo>
                      <a:cubicBezTo>
                        <a:pt x="379" y="585"/>
                        <a:pt x="432" y="302"/>
                        <a:pt x="496" y="188"/>
                      </a:cubicBezTo>
                      <a:cubicBezTo>
                        <a:pt x="560" y="74"/>
                        <a:pt x="625" y="0"/>
                        <a:pt x="680" y="0"/>
                      </a:cubicBezTo>
                      <a:cubicBezTo>
                        <a:pt x="735" y="0"/>
                        <a:pt x="775" y="77"/>
                        <a:pt x="824" y="188"/>
                      </a:cubicBezTo>
                      <a:cubicBezTo>
                        <a:pt x="873" y="299"/>
                        <a:pt x="891" y="569"/>
                        <a:pt x="976" y="668"/>
                      </a:cubicBezTo>
                      <a:cubicBezTo>
                        <a:pt x="1061" y="767"/>
                        <a:pt x="1261" y="757"/>
                        <a:pt x="1336" y="780"/>
                      </a:cubicBez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kern="120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sp>
            <p:nvSpPr>
              <p:cNvPr id="38" name="Line 69"/>
              <p:cNvSpPr>
                <a:spLocks noChangeShapeType="1"/>
              </p:cNvSpPr>
              <p:nvPr/>
            </p:nvSpPr>
            <p:spPr bwMode="auto">
              <a:xfrm flipV="1">
                <a:off x="1111" y="2568"/>
                <a:ext cx="499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Text Box 70"/>
              <p:cNvSpPr txBox="1">
                <a:spLocks noChangeArrowheads="1"/>
              </p:cNvSpPr>
              <p:nvPr/>
            </p:nvSpPr>
            <p:spPr bwMode="auto">
              <a:xfrm>
                <a:off x="1247" y="2523"/>
                <a:ext cx="272" cy="23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000" b="1" kern="1200" dirty="0">
                    <a:solidFill>
                      <a:srgbClr val="0099FF"/>
                    </a:solidFill>
                    <a:latin typeface="Times New Roman" pitchFamily="18" charset="0"/>
                    <a:ea typeface="ＭＳ 明朝" pitchFamily="17" charset="-128"/>
                    <a:cs typeface="+mn-cs"/>
                  </a:rPr>
                  <a:t>σ</a:t>
                </a:r>
                <a:endParaRPr kumimoji="1" lang="en-US" altLang="ja-JP" sz="2000" b="1" kern="1200" baseline="-25000" dirty="0">
                  <a:solidFill>
                    <a:srgbClr val="0099FF"/>
                  </a:solidFill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graphicFrame>
          <p:nvGraphicFramePr>
            <p:cNvPr id="30" name="Object 3"/>
            <p:cNvGraphicFramePr>
              <a:graphicFrameLocks noChangeAspect="1"/>
            </p:cNvGraphicFramePr>
            <p:nvPr/>
          </p:nvGraphicFramePr>
          <p:xfrm>
            <a:off x="4724288" y="810459"/>
            <a:ext cx="777875" cy="412750"/>
          </p:xfrm>
          <a:graphic>
            <a:graphicData uri="http://schemas.openxmlformats.org/presentationml/2006/ole">
              <p:oleObj spid="_x0000_s1049602" name="数式" r:id="rId3" imgW="406080" imgH="215640" progId="Equation.3">
                <p:embed/>
              </p:oleObj>
            </a:graphicData>
          </a:graphic>
        </p:graphicFrame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7717981" y="2964424"/>
            <a:ext cx="439737" cy="411162"/>
          </p:xfrm>
          <a:graphic>
            <a:graphicData uri="http://schemas.openxmlformats.org/presentationml/2006/ole">
              <p:oleObj spid="_x0000_s1049603" name="数式" r:id="rId4" imgW="190440" imgH="177480" progId="Equation.3">
                <p:embed/>
              </p:oleObj>
            </a:graphicData>
          </a:graphic>
        </p:graphicFrame>
      </p:grp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57158" y="1214422"/>
          <a:ext cx="3000396" cy="852647"/>
        </p:xfrm>
        <a:graphic>
          <a:graphicData uri="http://schemas.openxmlformats.org/presentationml/2006/ole">
            <p:oleObj spid="_x0000_s1049604" name="数式" r:id="rId5" imgW="1790640" imgH="507960" progId="Equation.3">
              <p:embed/>
            </p:oleObj>
          </a:graphicData>
        </a:graphic>
      </p:graphicFrame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857620" y="4000504"/>
            <a:ext cx="585791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＜</a:t>
            </a:r>
            <a:r>
              <a: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P(α) O(x) O(y)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…</a:t>
            </a:r>
            <a:r>
              <a:rPr kumimoji="1" lang="ja-JP" altLang="en-US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＞     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　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57158" y="3286124"/>
            <a:ext cx="4143404" cy="5651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ja-JP" altLang="en-US" sz="2800" kern="1200" dirty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rPr>
              <a:t>　</a:t>
            </a:r>
            <a:r>
              <a:rPr kumimoji="1" lang="en-US" altLang="ja-JP" sz="3200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+mn-cs"/>
              </a:rPr>
              <a:t>Proof of IR regularity</a:t>
            </a:r>
            <a:endParaRPr kumimoji="1" lang="en-US" altLang="ja-JP" sz="2800" b="1" kern="1200" baseline="30000" dirty="0">
              <a:solidFill>
                <a:srgbClr val="FFFFFF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357158" y="4000504"/>
            <a:ext cx="314327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Our “Observables”</a:t>
            </a:r>
            <a:endParaRPr kumimoji="1" lang="en-US" altLang="ja-JP" sz="2800" b="1" kern="1200" baseline="30000" dirty="0">
              <a:solidFill>
                <a:srgbClr val="000000"/>
              </a:solidFill>
              <a:latin typeface="Times New Roman" pitchFamily="18" charset="0"/>
              <a:ea typeface="ＭＳ 明朝" pitchFamily="17" charset="-128"/>
              <a:cs typeface="+mn-cs"/>
            </a:endParaRPr>
          </a:p>
        </p:txBody>
      </p:sp>
      <p:grpSp>
        <p:nvGrpSpPr>
          <p:cNvPr id="8" name="グループ化 52"/>
          <p:cNvGrpSpPr/>
          <p:nvPr/>
        </p:nvGrpSpPr>
        <p:grpSpPr>
          <a:xfrm>
            <a:off x="357158" y="4786322"/>
            <a:ext cx="5929354" cy="1503722"/>
            <a:chOff x="357158" y="4786322"/>
            <a:chExt cx="5929354" cy="1503722"/>
          </a:xfrm>
        </p:grpSpPr>
        <p:sp>
          <p:nvSpPr>
            <p:cNvPr id="4117" name="Text Box 81"/>
            <p:cNvSpPr txBox="1">
              <a:spLocks noChangeArrowheads="1"/>
            </p:cNvSpPr>
            <p:nvPr/>
          </p:nvSpPr>
          <p:spPr bwMode="auto">
            <a:xfrm rot="5400000">
              <a:off x="1344228" y="4799384"/>
              <a:ext cx="571504" cy="68825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ja-JP" altLang="en-US" sz="4000" b="1" kern="1200" dirty="0">
                  <a:solidFill>
                    <a:srgbClr val="000000"/>
                  </a:solidFill>
                  <a:latin typeface="ＭＳ Ｐ明朝"/>
                  <a:ea typeface="ＭＳ Ｐ明朝"/>
                  <a:cs typeface="+mn-cs"/>
                </a:rPr>
                <a:t>≩</a:t>
              </a:r>
              <a:endParaRPr kumimoji="1" lang="en-US" altLang="ja-JP" sz="4000" b="1" kern="1200" baseline="300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endParaRPr>
            </a:p>
          </p:txBody>
        </p:sp>
        <p:sp>
          <p:nvSpPr>
            <p:cNvPr id="52" name="Text Box 81"/>
            <p:cNvSpPr txBox="1">
              <a:spLocks noChangeArrowheads="1"/>
            </p:cNvSpPr>
            <p:nvPr/>
          </p:nvSpPr>
          <p:spPr bwMode="auto">
            <a:xfrm>
              <a:off x="357158" y="5786454"/>
              <a:ext cx="4929222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rgbClr val="000000"/>
                  </a:solidFill>
                  <a:latin typeface="Times New Roman" pitchFamily="18" charset="0"/>
                </a:rPr>
                <a:t>Actual observable correlation fn.</a:t>
              </a:r>
              <a:endParaRPr lang="en-US" altLang="ja-JP" sz="2800" b="1" baseline="300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</a:endParaRPr>
            </a:p>
          </p:txBody>
        </p:sp>
        <p:grpSp>
          <p:nvGrpSpPr>
            <p:cNvPr id="9" name="グループ化 50"/>
            <p:cNvGrpSpPr/>
            <p:nvPr/>
          </p:nvGrpSpPr>
          <p:grpSpPr>
            <a:xfrm>
              <a:off x="2285984" y="4786322"/>
              <a:ext cx="4000528" cy="626701"/>
              <a:chOff x="2285984" y="4786322"/>
              <a:chExt cx="4000528" cy="626701"/>
            </a:xfrm>
          </p:grpSpPr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2285984" y="4929198"/>
                <a:ext cx="714380" cy="376172"/>
              </a:xfrm>
              <a:custGeom>
                <a:avLst/>
                <a:gdLst>
                  <a:gd name="T0" fmla="*/ 0 w 1336"/>
                  <a:gd name="T1" fmla="*/ 780 h 783"/>
                  <a:gd name="T2" fmla="*/ 296 w 1336"/>
                  <a:gd name="T3" fmla="*/ 684 h 783"/>
                  <a:gd name="T4" fmla="*/ 496 w 1336"/>
                  <a:gd name="T5" fmla="*/ 188 h 783"/>
                  <a:gd name="T6" fmla="*/ 680 w 1336"/>
                  <a:gd name="T7" fmla="*/ 0 h 783"/>
                  <a:gd name="T8" fmla="*/ 824 w 1336"/>
                  <a:gd name="T9" fmla="*/ 188 h 783"/>
                  <a:gd name="T10" fmla="*/ 976 w 1336"/>
                  <a:gd name="T11" fmla="*/ 668 h 783"/>
                  <a:gd name="T12" fmla="*/ 1336 w 1336"/>
                  <a:gd name="T13" fmla="*/ 78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6"/>
                  <a:gd name="T22" fmla="*/ 0 h 783"/>
                  <a:gd name="T23" fmla="*/ 1336 w 1336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6" h="783">
                    <a:moveTo>
                      <a:pt x="0" y="780"/>
                    </a:moveTo>
                    <a:cubicBezTo>
                      <a:pt x="48" y="764"/>
                      <a:pt x="213" y="783"/>
                      <a:pt x="296" y="684"/>
                    </a:cubicBezTo>
                    <a:cubicBezTo>
                      <a:pt x="379" y="585"/>
                      <a:pt x="432" y="302"/>
                      <a:pt x="496" y="188"/>
                    </a:cubicBezTo>
                    <a:cubicBezTo>
                      <a:pt x="560" y="74"/>
                      <a:pt x="625" y="0"/>
                      <a:pt x="680" y="0"/>
                    </a:cubicBezTo>
                    <a:cubicBezTo>
                      <a:pt x="735" y="0"/>
                      <a:pt x="775" y="77"/>
                      <a:pt x="824" y="188"/>
                    </a:cubicBezTo>
                    <a:cubicBezTo>
                      <a:pt x="873" y="299"/>
                      <a:pt x="891" y="569"/>
                      <a:pt x="976" y="668"/>
                    </a:cubicBezTo>
                    <a:cubicBezTo>
                      <a:pt x="1061" y="767"/>
                      <a:pt x="1261" y="757"/>
                      <a:pt x="1336" y="78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3428992" y="4857760"/>
                <a:ext cx="642942" cy="467013"/>
              </a:xfrm>
              <a:custGeom>
                <a:avLst/>
                <a:gdLst>
                  <a:gd name="T0" fmla="*/ 0 w 704"/>
                  <a:gd name="T1" fmla="*/ 776 h 793"/>
                  <a:gd name="T2" fmla="*/ 256 w 704"/>
                  <a:gd name="T3" fmla="*/ 664 h 793"/>
                  <a:gd name="T4" fmla="*/ 368 w 704"/>
                  <a:gd name="T5" fmla="*/ 0 h 793"/>
                  <a:gd name="T6" fmla="*/ 440 w 704"/>
                  <a:gd name="T7" fmla="*/ 664 h 793"/>
                  <a:gd name="T8" fmla="*/ 704 w 704"/>
                  <a:gd name="T9" fmla="*/ 776 h 7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4"/>
                  <a:gd name="T16" fmla="*/ 0 h 793"/>
                  <a:gd name="T17" fmla="*/ 704 w 704"/>
                  <a:gd name="T18" fmla="*/ 793 h 7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4" h="793">
                    <a:moveTo>
                      <a:pt x="0" y="776"/>
                    </a:moveTo>
                    <a:cubicBezTo>
                      <a:pt x="43" y="757"/>
                      <a:pt x="195" y="793"/>
                      <a:pt x="256" y="664"/>
                    </a:cubicBezTo>
                    <a:cubicBezTo>
                      <a:pt x="317" y="535"/>
                      <a:pt x="337" y="0"/>
                      <a:pt x="368" y="0"/>
                    </a:cubicBezTo>
                    <a:cubicBezTo>
                      <a:pt x="399" y="0"/>
                      <a:pt x="384" y="535"/>
                      <a:pt x="440" y="664"/>
                    </a:cubicBezTo>
                    <a:cubicBezTo>
                      <a:pt x="496" y="793"/>
                      <a:pt x="649" y="753"/>
                      <a:pt x="704" y="776"/>
                    </a:cubicBezTo>
                  </a:path>
                </a:pathLst>
              </a:cu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Text Box 81"/>
              <p:cNvSpPr txBox="1">
                <a:spLocks noChangeArrowheads="1"/>
              </p:cNvSpPr>
              <p:nvPr/>
            </p:nvSpPr>
            <p:spPr bwMode="auto">
              <a:xfrm>
                <a:off x="3143240" y="4786322"/>
                <a:ext cx="3143272" cy="6267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ja-JP" altLang="en-US" sz="3600" b="1" kern="1200" dirty="0">
                    <a:solidFill>
                      <a:srgbClr val="000000"/>
                    </a:solidFill>
                    <a:latin typeface="ＭＳ Ｐ明朝"/>
                    <a:ea typeface="ＭＳ Ｐ明朝"/>
                    <a:cs typeface="+mn-cs"/>
                  </a:rPr>
                  <a:t>⊋</a:t>
                </a:r>
                <a:r>
                  <a:rPr kumimoji="1" lang="ja-JP" altLang="en-US" sz="2800" kern="12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</a:t>
                </a:r>
                <a:endParaRPr kumimoji="1" lang="en-US" altLang="ja-JP" sz="2800" b="1" kern="1200" baseline="30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739D328-5D92-4E5A-BD08-8EEFA547CD30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29"/>
          <p:cNvGrpSpPr/>
          <p:nvPr/>
        </p:nvGrpSpPr>
        <p:grpSpPr>
          <a:xfrm>
            <a:off x="1571604" y="2000240"/>
            <a:ext cx="6786578" cy="1369463"/>
            <a:chOff x="1403350" y="2477431"/>
            <a:chExt cx="3524254" cy="1178025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403350" y="2857502"/>
              <a:ext cx="3019425" cy="639764"/>
              <a:chOff x="204" y="2931"/>
              <a:chExt cx="1769" cy="454"/>
            </a:xfrm>
          </p:grpSpPr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269" y="3097"/>
                <a:ext cx="1497" cy="2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6" name="Line 50"/>
              <p:cNvSpPr>
                <a:spLocks noChangeShapeType="1"/>
              </p:cNvSpPr>
              <p:nvPr/>
            </p:nvSpPr>
            <p:spPr bwMode="auto">
              <a:xfrm>
                <a:off x="204" y="3203"/>
                <a:ext cx="1769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 flipV="1">
                <a:off x="1020" y="2931"/>
                <a:ext cx="0" cy="45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kern="120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2738863" y="2477431"/>
              <a:ext cx="504825" cy="38024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4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π</a:t>
              </a:r>
              <a:r>
                <a:rPr kumimoji="1" lang="en-US" altLang="ja-JP" sz="20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rPr>
                <a:t> </a:t>
              </a:r>
              <a:r>
                <a:rPr kumimoji="1" lang="ja-JP" altLang="en-US" sz="2000" kern="1200" baseline="-25000" dirty="0">
                  <a:solidFill>
                    <a:srgbClr val="000000"/>
                  </a:solidFill>
                  <a:latin typeface="Times New Roman" pitchFamily="18" charset="0"/>
                  <a:ea typeface="ＭＳ 明朝" pitchFamily="17" charset="-128"/>
                  <a:cs typeface="+mn-cs"/>
                </a:rPr>
                <a:t>　</a:t>
              </a:r>
              <a:endParaRPr kumimoji="1" lang="ja-JP" altLang="en-US" sz="2000" b="1" kern="1200" dirty="0">
                <a:solidFill>
                  <a:srgbClr val="FF66FF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4357686" y="3337753"/>
              <a:ext cx="569918" cy="317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δs</a:t>
              </a:r>
              <a:endParaRPr kumimoji="1" lang="en-US" altLang="ja-JP" sz="2400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cxnSp>
        <p:nvCxnSpPr>
          <p:cNvPr id="59" name="直線コネクタ 58"/>
          <p:cNvCxnSpPr/>
          <p:nvPr/>
        </p:nvCxnSpPr>
        <p:spPr>
          <a:xfrm>
            <a:off x="7286644" y="3000372"/>
            <a:ext cx="285752" cy="158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グループ化 40"/>
          <p:cNvGrpSpPr/>
          <p:nvPr/>
        </p:nvGrpSpPr>
        <p:grpSpPr>
          <a:xfrm>
            <a:off x="428596" y="1000108"/>
            <a:ext cx="7715304" cy="646466"/>
            <a:chOff x="928662" y="5572140"/>
            <a:chExt cx="7715304" cy="646466"/>
          </a:xfrm>
        </p:grpSpPr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928662" y="5715016"/>
              <a:ext cx="7715304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ja-JP" altLang="en-US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＜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P(α) O(x) O(y)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O(z</a:t>
              </a:r>
              <a:r>
                <a:rPr kumimoji="1" lang="en-US" altLang="ja-JP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)….</a:t>
              </a:r>
              <a:r>
                <a:rPr kumimoji="1" lang="ja-JP" altLang="en-US" sz="28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＞           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O = </a:t>
              </a:r>
              <a:r>
                <a:rPr kumimoji="1" lang="en-US" altLang="ja-JP" sz="2800" kern="1200" dirty="0" err="1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δσ</a:t>
              </a:r>
              <a:r>
                <a:rPr kumimoji="1" lang="en-US" altLang="ja-JP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, δ s</a:t>
              </a:r>
              <a:r>
                <a:rPr kumimoji="1" lang="ja-JP" altLang="en-US" sz="28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　</a:t>
              </a:r>
              <a:endParaRPr kumimoji="1" lang="en-US" altLang="ja-JP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6715140" y="5572140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7286644" y="5572140"/>
              <a:ext cx="857256" cy="38048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 </a:t>
              </a:r>
              <a:r>
                <a:rPr kumimoji="1" lang="ja-JP" altLang="en-US" sz="2000" kern="1200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+mn-cs"/>
                </a:rPr>
                <a:t>～　</a:t>
              </a:r>
              <a:endParaRPr kumimoji="1" lang="en-US" altLang="ja-JP" sz="2400" b="1" kern="1200" baseline="-25000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+mn-cs"/>
              </a:endParaRPr>
            </a:p>
          </p:txBody>
        </p:sp>
      </p:grpSp>
      <p:sp>
        <p:nvSpPr>
          <p:cNvPr id="64" name="円/楕円 63"/>
          <p:cNvSpPr/>
          <p:nvPr/>
        </p:nvSpPr>
        <p:spPr>
          <a:xfrm>
            <a:off x="4857752" y="2214554"/>
            <a:ext cx="714380" cy="1357322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428596" y="3571876"/>
            <a:ext cx="871540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b="1" kern="1200" dirty="0" smtClean="0">
                <a:solidFill>
                  <a:srgbClr val="FF66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After </a:t>
            </a:r>
            <a:r>
              <a:rPr kumimoji="1" lang="en-US" altLang="ja-JP" sz="2800" b="1" kern="1200" dirty="0" err="1" smtClean="0">
                <a:solidFill>
                  <a:srgbClr val="FF66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decoherence</a:t>
            </a:r>
            <a:r>
              <a:rPr kumimoji="1" lang="en-US" altLang="ja-JP" sz="2800" b="1" kern="1200" dirty="0" smtClean="0">
                <a:solidFill>
                  <a:srgbClr val="FF66CC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, a portion of wave packet contributes</a:t>
            </a:r>
            <a:endParaRPr kumimoji="1" lang="en-US" altLang="ja-JP" sz="2800" b="1" kern="1200" baseline="30000" dirty="0">
              <a:solidFill>
                <a:srgbClr val="FF66CC"/>
              </a:solidFill>
              <a:latin typeface="Times New Roman" pitchFamily="18" charset="0"/>
              <a:ea typeface="ＭＳ 明朝" pitchFamily="17" charset="-128"/>
              <a:cs typeface="+mn-cs"/>
            </a:endParaRPr>
          </a:p>
        </p:txBody>
      </p:sp>
      <p:cxnSp>
        <p:nvCxnSpPr>
          <p:cNvPr id="67" name="直線矢印コネクタ 66"/>
          <p:cNvCxnSpPr>
            <a:endCxn id="61" idx="2"/>
          </p:cNvCxnSpPr>
          <p:nvPr/>
        </p:nvCxnSpPr>
        <p:spPr>
          <a:xfrm rot="10800000">
            <a:off x="4286248" y="1646574"/>
            <a:ext cx="714380" cy="639418"/>
          </a:xfrm>
          <a:prstGeom prst="straightConnector1">
            <a:avLst/>
          </a:prstGeom>
          <a:ln w="76200">
            <a:solidFill>
              <a:srgbClr val="FF66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1285852" y="5000636"/>
            <a:ext cx="72152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Momentum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integrals    Regular 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285852" y="5643578"/>
            <a:ext cx="785814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Temporal</a:t>
            </a: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 integral     Logarithmic secular evolution</a:t>
            </a:r>
            <a:r>
              <a:rPr kumimoji="1" lang="ja-JP" altLang="en-US" sz="2800" kern="12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　 </a:t>
            </a:r>
            <a:endParaRPr kumimoji="1" lang="en-US" altLang="ja-JP" sz="2800" kern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70009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Regularization scheme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14348" y="1928802"/>
            <a:ext cx="2143140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1" lang="en-US" altLang="ja-JP" sz="2400" b="1" u="sng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rPr>
              <a:t>phase space</a:t>
            </a:r>
            <a:endParaRPr kumimoji="1" lang="en-US" altLang="ja-JP" sz="2400" b="1" u="sng" kern="1200" baseline="-25000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8596" y="4357694"/>
            <a:ext cx="557216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Loop integrals</a:t>
            </a:r>
            <a:endParaRPr lang="en-US" altLang="ja-JP" sz="3200" b="1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056769" name="Object 1"/>
          <p:cNvGraphicFramePr>
            <a:graphicFrameLocks noChangeAspect="1"/>
          </p:cNvGraphicFramePr>
          <p:nvPr/>
        </p:nvGraphicFramePr>
        <p:xfrm>
          <a:off x="4643438" y="4500570"/>
          <a:ext cx="2357438" cy="455612"/>
        </p:xfrm>
        <a:graphic>
          <a:graphicData uri="http://schemas.openxmlformats.org/presentationml/2006/ole">
            <p:oleObj spid="_x0000_s1056769" name="数式" r:id="rId3" imgW="111744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2"/>
          <p:cNvSpPr txBox="1">
            <a:spLocks/>
          </p:cNvSpPr>
          <p:nvPr/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ja-JP" sz="14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CMB physics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6572264" y="6426200"/>
            <a:ext cx="2327275" cy="4318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1. Introduction</a:t>
            </a:r>
            <a:endParaRPr kumimoji="1" lang="en-US" altLang="ja-JP" sz="1400" b="1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9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60722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グループ化 50"/>
          <p:cNvGrpSpPr/>
          <p:nvPr/>
        </p:nvGrpSpPr>
        <p:grpSpPr>
          <a:xfrm>
            <a:off x="285719" y="1428736"/>
            <a:ext cx="2071703" cy="2071702"/>
            <a:chOff x="6500826" y="857232"/>
            <a:chExt cx="2568912" cy="2286016"/>
          </a:xfrm>
        </p:grpSpPr>
        <p:sp>
          <p:nvSpPr>
            <p:cNvPr id="16" name="スマイル 15"/>
            <p:cNvSpPr/>
            <p:nvPr/>
          </p:nvSpPr>
          <p:spPr>
            <a:xfrm>
              <a:off x="7072330" y="2786058"/>
              <a:ext cx="428628" cy="35719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8082" y="857232"/>
              <a:ext cx="1009651" cy="195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0826" y="857232"/>
              <a:ext cx="753715" cy="1947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直線矢印コネクタ 18"/>
            <p:cNvCxnSpPr/>
            <p:nvPr/>
          </p:nvCxnSpPr>
          <p:spPr>
            <a:xfrm>
              <a:off x="6858016" y="1714488"/>
              <a:ext cx="107157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6643702" y="1785926"/>
              <a:ext cx="1500198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572264" y="857232"/>
              <a:ext cx="1714512" cy="16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7072330" y="1643050"/>
              <a:ext cx="500066" cy="1588"/>
            </a:xfrm>
            <a:prstGeom prst="straightConnector1">
              <a:avLst/>
            </a:prstGeom>
            <a:ln>
              <a:solidFill>
                <a:srgbClr val="FF33CC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8095324" y="2276138"/>
              <a:ext cx="820109" cy="37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33CC"/>
                  </a:solidFill>
                  <a:latin typeface="HGPｺﾞｼｯｸE" pitchFamily="50" charset="-128"/>
                  <a:ea typeface="HGPｺﾞｼｯｸE" pitchFamily="50" charset="-128"/>
                </a:rPr>
                <a:t>K&lt;0</a:t>
              </a:r>
              <a:endParaRPr kumimoji="1" lang="ja-JP" altLang="en-US" sz="1600" dirty="0">
                <a:solidFill>
                  <a:srgbClr val="FF33CC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072463" y="2749108"/>
              <a:ext cx="820109" cy="37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  <a:latin typeface="HGPｺﾞｼｯｸE" pitchFamily="50" charset="-128"/>
                  <a:ea typeface="HGPｺﾞｼｯｸE" pitchFamily="50" charset="-128"/>
                </a:rPr>
                <a:t>K&gt;0</a:t>
              </a:r>
              <a:endParaRPr kumimoji="1" lang="ja-JP" altLang="en-US" sz="1600" dirty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072463" y="2512623"/>
              <a:ext cx="997275" cy="37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HGPｺﾞｼｯｸE" pitchFamily="50" charset="-128"/>
                  <a:ea typeface="HGPｺﾞｼｯｸE" pitchFamily="50" charset="-128"/>
                </a:rPr>
                <a:t>K=0</a:t>
              </a:r>
              <a:endParaRPr kumimoji="1" lang="ja-JP" altLang="en-US" sz="16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7B2AD8-2A99-42E8-A339-F0A2384B3F2D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5786" y="1071546"/>
            <a:ext cx="83582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1.  Introduction 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85786" y="2786058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3.  IR divergence problem - Single field -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285720" y="464344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Outline </a:t>
            </a:r>
            <a:endParaRPr kumimoji="1" lang="en-US" altLang="ja-JP" sz="3200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5786" y="1928802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2.  Cosmological perturbation during inflation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5786" y="364331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BFBFB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4.  IR divergence problem - Multi field -</a:t>
            </a:r>
            <a:endParaRPr kumimoji="1" lang="en-US" altLang="ja-JP" sz="3200" b="1" kern="1200" dirty="0">
              <a:solidFill>
                <a:srgbClr val="BFBFB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5786" y="4500570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5.  UV divergence problem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5786" y="5429264"/>
            <a:ext cx="80724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6.  Summary and Discussions</a:t>
            </a:r>
            <a:endParaRPr kumimoji="1" lang="en-US" altLang="ja-JP" sz="32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5759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lang="ja-JP" altLang="en-US" sz="4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UV regularization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09421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7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00174"/>
            <a:ext cx="2500330" cy="5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034" y="928670"/>
            <a:ext cx="757242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ζ</a:t>
            </a:r>
            <a:r>
              <a:rPr lang="ja-JP" altLang="en-US" sz="2800" dirty="0" smtClean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: curvature perturbation / h</a:t>
            </a:r>
            <a:r>
              <a:rPr lang="en-US" altLang="ja-JP" sz="2800" baseline="-25000" dirty="0" smtClean="0">
                <a:latin typeface="Times New Roman" pitchFamily="18" charset="0"/>
              </a:rPr>
              <a:t>ij</a:t>
            </a:r>
            <a:r>
              <a:rPr lang="en-US" altLang="ja-JP" sz="2800" dirty="0" smtClean="0">
                <a:latin typeface="Times New Roman" pitchFamily="18" charset="0"/>
              </a:rPr>
              <a:t> : GW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00662" y="1500174"/>
            <a:ext cx="364333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Diverge in </a:t>
            </a:r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ja-JP" altLang="en-US" sz="2800" dirty="0" smtClean="0">
                <a:latin typeface="Times New Roman" pitchFamily="18" charset="0"/>
              </a:rPr>
              <a:t>→ </a:t>
            </a:r>
            <a:r>
              <a:rPr lang="en-US" altLang="ja-JP" sz="2800" b="1" dirty="0" smtClean="0">
                <a:latin typeface="Times New Roman" pitchFamily="18" charset="0"/>
              </a:rPr>
              <a:t>y</a:t>
            </a:r>
            <a:r>
              <a:rPr lang="en-US" altLang="ja-JP" sz="2800" dirty="0" smtClean="0">
                <a:latin typeface="Times New Roman" pitchFamily="18" charset="0"/>
              </a:rPr>
              <a:t> limit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58" y="2285992"/>
            <a:ext cx="7715304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Adiabatic regularization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67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5000660" cy="9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70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714752"/>
            <a:ext cx="4714908" cy="75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2910" y="4572008"/>
            <a:ext cx="728667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UV mode ~  Solution in adiabatic approximation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43538" y="2428868"/>
            <a:ext cx="350046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Parker &amp; </a:t>
            </a:r>
            <a:r>
              <a:rPr lang="en-US" altLang="ja-JP" sz="2400" dirty="0" err="1" smtClean="0">
                <a:latin typeface="Times New Roman" pitchFamily="18" charset="0"/>
              </a:rPr>
              <a:t>Fulling</a:t>
            </a:r>
            <a:r>
              <a:rPr lang="en-US" altLang="ja-JP" sz="2400" dirty="0" smtClean="0">
                <a:latin typeface="Times New Roman" pitchFamily="18" charset="0"/>
              </a:rPr>
              <a:t> (1974)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286248" y="5214950"/>
          <a:ext cx="4106438" cy="614349"/>
        </p:xfrm>
        <a:graphic>
          <a:graphicData uri="http://schemas.openxmlformats.org/presentationml/2006/ole">
            <p:oleObj spid="_x0000_s1067015" name="数式" r:id="rId7" imgW="1612800" imgH="241200" progId="Equation.3">
              <p:embed/>
            </p:oleObj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358082" y="5929330"/>
            <a:ext cx="200026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6699FF"/>
                </a:solidFill>
                <a:latin typeface="Times New Roman" pitchFamily="18" charset="0"/>
              </a:rPr>
              <a:t>Regular  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714876" y="5929330"/>
            <a:ext cx="221457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/>
                <a:ea typeface="ＭＳ Ｐ明朝"/>
              </a:rPr>
              <a:t>☠ </a:t>
            </a:r>
            <a:r>
              <a:rPr kumimoji="1" lang="en-US" altLang="ja-JP" sz="28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Divergent</a:t>
            </a:r>
            <a:endParaRPr kumimoji="1" lang="en-US" altLang="ja-JP" sz="2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85786" y="5286388"/>
            <a:ext cx="307183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Adiabatic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lang="ja-JP" altLang="en-US" sz="4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Influence from Adiabatic reg.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8596" y="857232"/>
            <a:ext cx="542928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Parker (2007), Parker et.al. (2008/2009)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714908" cy="75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8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3429024" cy="9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29190" y="3214686"/>
            <a:ext cx="400052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×( Slow-roll parameter )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428596" y="4286256"/>
            <a:ext cx="3857652" cy="722241"/>
            <a:chOff x="214282" y="4286256"/>
            <a:chExt cx="4357718" cy="865117"/>
          </a:xfrm>
        </p:grpSpPr>
        <p:pic>
          <p:nvPicPr>
            <p:cNvPr id="106803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4286256"/>
              <a:ext cx="4000528" cy="865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804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4357694"/>
              <a:ext cx="1948181" cy="71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429124" y="4429132"/>
            <a:ext cx="400052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×( Slow-roll parameter 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00034" y="5214950"/>
            <a:ext cx="864396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Amplitudes of ζ / GW suppressed by subtraction terms</a:t>
            </a:r>
            <a:endParaRPr lang="en-US" altLang="ja-JP" sz="2400" dirty="0" smtClean="0">
              <a:latin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643306" y="5857892"/>
            <a:ext cx="392909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FF33CC"/>
                </a:solidFill>
                <a:latin typeface="Times New Roman" pitchFamily="18" charset="0"/>
              </a:rPr>
              <a:t>at horizon crossing time </a:t>
            </a:r>
            <a:endParaRPr lang="en-US" altLang="ja-JP" sz="2400" b="1" dirty="0" smtClean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28596" y="1500174"/>
            <a:ext cx="371477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Single field inflation</a:t>
            </a:r>
            <a:endParaRPr lang="en-US" altLang="ja-JP" sz="2400" dirty="0" smtClean="0">
              <a:latin typeface="Times New Roman" pitchFamily="18" charset="0"/>
            </a:endParaRPr>
          </a:p>
        </p:txBody>
      </p:sp>
      <p:pic>
        <p:nvPicPr>
          <p:cNvPr id="106804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428736"/>
            <a:ext cx="833488" cy="56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804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428736"/>
            <a:ext cx="1214446" cy="5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lang="ja-JP" altLang="en-US" sz="4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rgbClr val="FFFFFF"/>
                </a:solidFill>
                <a:latin typeface="Times New Roman" pitchFamily="18" charset="0"/>
              </a:rPr>
              <a:t>No Influence from Adiabatic reg.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5449522" cy="8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85786" y="2357430"/>
            <a:ext cx="221457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Exact solution </a:t>
            </a:r>
            <a:endParaRPr lang="en-US" altLang="ja-JP" sz="2400" dirty="0" smtClean="0"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14844" y="2357430"/>
            <a:ext cx="442915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Solution in Adiabatic approx.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928926" y="1928802"/>
            <a:ext cx="1143008" cy="490012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0800000">
            <a:off x="5715010" y="1857366"/>
            <a:ext cx="1071569" cy="500065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85786" y="3500438"/>
            <a:ext cx="235745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Constant value</a:t>
            </a:r>
            <a:endParaRPr lang="en-US" altLang="ja-JP" sz="2400" dirty="0" smtClean="0"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15074" y="3571876"/>
            <a:ext cx="128588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Decay</a:t>
            </a:r>
            <a:endParaRPr lang="en-US" altLang="ja-JP" sz="2400" dirty="0" smtClean="0">
              <a:latin typeface="Times New Roman" pitchFamily="18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71604" y="2857496"/>
            <a:ext cx="5357850" cy="647700"/>
            <a:chOff x="1571604" y="2857496"/>
            <a:chExt cx="5357850" cy="647700"/>
          </a:xfrm>
        </p:grpSpPr>
        <p:sp>
          <p:nvSpPr>
            <p:cNvPr id="14" name="AutoShape 87"/>
            <p:cNvSpPr>
              <a:spLocks noChangeArrowheads="1"/>
            </p:cNvSpPr>
            <p:nvPr/>
          </p:nvSpPr>
          <p:spPr bwMode="auto">
            <a:xfrm rot="5400000">
              <a:off x="1390630" y="3038470"/>
              <a:ext cx="647700" cy="285752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0099CC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AutoShape 87"/>
            <p:cNvSpPr>
              <a:spLocks noChangeArrowheads="1"/>
            </p:cNvSpPr>
            <p:nvPr/>
          </p:nvSpPr>
          <p:spPr bwMode="auto">
            <a:xfrm rot="5400000">
              <a:off x="6462728" y="3038470"/>
              <a:ext cx="647700" cy="285752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0099CC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928926" y="3000372"/>
              <a:ext cx="3286148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dirty="0" smtClean="0">
                  <a:solidFill>
                    <a:srgbClr val="0099CC"/>
                  </a:solidFill>
                  <a:latin typeface="Times New Roman" pitchFamily="18" charset="0"/>
                </a:rPr>
                <a:t>Super horizon limit</a:t>
              </a:r>
              <a:endParaRPr lang="en-US" altLang="ja-JP" sz="2400" b="1" dirty="0" smtClean="0">
                <a:solidFill>
                  <a:srgbClr val="0099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214414" y="4429132"/>
            <a:ext cx="6929485" cy="1849243"/>
            <a:chOff x="1214414" y="4429132"/>
            <a:chExt cx="6929485" cy="1849243"/>
          </a:xfrm>
        </p:grpSpPr>
        <p:pic>
          <p:nvPicPr>
            <p:cNvPr id="10690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678" y="4429132"/>
              <a:ext cx="4929221" cy="729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7" name="オブジェクト 16"/>
            <p:cNvGraphicFramePr>
              <a:graphicFrameLocks noChangeAspect="1"/>
            </p:cNvGraphicFramePr>
            <p:nvPr/>
          </p:nvGraphicFramePr>
          <p:xfrm>
            <a:off x="1214414" y="4429132"/>
            <a:ext cx="1978025" cy="804862"/>
          </p:xfrm>
          <a:graphic>
            <a:graphicData uri="http://schemas.openxmlformats.org/presentationml/2006/ole">
              <p:oleObj spid="_x0000_s1069059" name="数式" r:id="rId5" imgW="990360" imgH="457200" progId="Equation.3">
                <p:embed/>
              </p:oleObj>
            </a:graphicData>
          </a:graphic>
        </p:graphicFrame>
        <p:pic>
          <p:nvPicPr>
            <p:cNvPr id="106906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4678" y="5500702"/>
              <a:ext cx="3214710" cy="77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69061" name="Object 5"/>
            <p:cNvGraphicFramePr>
              <a:graphicFrameLocks noChangeAspect="1"/>
            </p:cNvGraphicFramePr>
            <p:nvPr/>
          </p:nvGraphicFramePr>
          <p:xfrm>
            <a:off x="1298575" y="5429250"/>
            <a:ext cx="1952625" cy="804863"/>
          </p:xfrm>
          <a:graphic>
            <a:graphicData uri="http://schemas.openxmlformats.org/presentationml/2006/ole">
              <p:oleObj spid="_x0000_s1069061" name="数式" r:id="rId7" imgW="977760" imgH="457200" progId="Equation.3">
                <p:embed/>
              </p:oleObj>
            </a:graphicData>
          </a:graphic>
        </p:graphicFrame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5720" y="785794"/>
            <a:ext cx="371477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</a:rPr>
              <a:t>A.Starobinsky</a:t>
            </a:r>
            <a:r>
              <a:rPr lang="en-US" altLang="ja-JP" sz="2400" dirty="0" smtClean="0">
                <a:latin typeface="Times New Roman" pitchFamily="18" charset="0"/>
              </a:rPr>
              <a:t> &amp; YU (2009)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 rot="19457361">
            <a:off x="6245277" y="5365386"/>
            <a:ext cx="2977810" cy="688256"/>
          </a:xfrm>
          <a:prstGeom prst="rect">
            <a:avLst/>
          </a:prstGeom>
          <a:solidFill>
            <a:srgbClr val="FF33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kumimoji="1" lang="en-US" altLang="ja-JP" sz="4000" b="1" kern="1200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Negligible </a:t>
            </a:r>
            <a:endParaRPr kumimoji="1" lang="en-US" altLang="ja-JP" sz="4000" b="1" kern="1200" dirty="0">
              <a:solidFill>
                <a:schemeClr val="bg1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7B2AD8-2A99-42E8-A339-F0A2384B3F2D}" type="slidenum">
              <a:rPr lang="en-US" altLang="ja-JP"/>
              <a:pPr/>
              <a:t>63</a:t>
            </a:fld>
            <a:endParaRPr lang="en-US" altLang="ja-JP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 Summary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- IR regularization - 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15"/>
          <p:cNvGrpSpPr/>
          <p:nvPr/>
        </p:nvGrpSpPr>
        <p:grpSpPr>
          <a:xfrm>
            <a:off x="857224" y="2071678"/>
            <a:ext cx="6695041" cy="503590"/>
            <a:chOff x="1214414" y="2500306"/>
            <a:chExt cx="6695041" cy="503590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2571744"/>
              <a:ext cx="104271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7884" y="2500306"/>
              <a:ext cx="2051571" cy="447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214414" y="2500306"/>
              <a:ext cx="264320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400" u="sng" kern="1200" dirty="0" err="1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Comoving</a:t>
              </a:r>
              <a:r>
                <a:rPr kumimoji="1" lang="en-US" altLang="ja-JP" sz="2400" u="sng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gauge</a:t>
              </a:r>
              <a:endParaRPr kumimoji="1" lang="en-US" altLang="ja-JP" sz="24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3"/>
          <p:cNvGrpSpPr/>
          <p:nvPr/>
        </p:nvGrpSpPr>
        <p:grpSpPr>
          <a:xfrm>
            <a:off x="857224" y="1571612"/>
            <a:ext cx="4505547" cy="514345"/>
            <a:chOff x="1285852" y="3214686"/>
            <a:chExt cx="4505547" cy="514345"/>
          </a:xfrm>
        </p:grpSpPr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285852" y="3214686"/>
              <a:ext cx="264320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800" b="1" kern="1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1" lang="en-US" altLang="ja-JP" sz="2400" u="sng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Flat gauge </a:t>
              </a:r>
              <a:endParaRPr kumimoji="1" lang="en-US" altLang="ja-JP" sz="2400" u="sng" kern="12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72" y="3286124"/>
              <a:ext cx="1648027" cy="442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42910" y="2643182"/>
            <a:ext cx="828680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+ Local gauge G </a:t>
            </a:r>
            <a:r>
              <a:rPr lang="ja-JP" altLang="en-US" sz="2800" b="1" dirty="0" smtClean="0">
                <a:solidFill>
                  <a:srgbClr val="0099CC"/>
                </a:solidFill>
                <a:latin typeface="Times New Roman" pitchFamily="18" charset="0"/>
              </a:rPr>
              <a:t>：</a:t>
            </a:r>
            <a:r>
              <a:rPr lang="en-US" altLang="ja-JP" sz="2800" b="1" dirty="0" smtClean="0">
                <a:solidFill>
                  <a:srgbClr val="0099CC"/>
                </a:solidFill>
                <a:latin typeface="Times New Roman" pitchFamily="18" charset="0"/>
              </a:rPr>
              <a:t>“Causality” is preserved</a:t>
            </a:r>
            <a:endParaRPr lang="en-US" altLang="ja-JP" sz="2800" b="1" baseline="-25000" dirty="0">
              <a:solidFill>
                <a:srgbClr val="0099CC"/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5720" y="928670"/>
            <a:ext cx="4929222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Single field case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71538" y="3214686"/>
            <a:ext cx="757242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NGs/Loop corrections are free from IR divergence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071538" y="3714752"/>
            <a:ext cx="757242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( except for models with extremely long durations 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14282" y="4357694"/>
            <a:ext cx="4929222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Multi field case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14348" y="5000636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Gauge fixing is not enough to discuss observables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14348" y="5500702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To consider them, we need to consider “</a:t>
            </a:r>
            <a:r>
              <a:rPr lang="en-US" altLang="ja-JP" sz="2800" dirty="0" err="1" smtClean="0">
                <a:latin typeface="Times New Roman" pitchFamily="18" charset="0"/>
              </a:rPr>
              <a:t>decoherence</a:t>
            </a:r>
            <a:r>
              <a:rPr lang="en-US" altLang="ja-JP" sz="2800" dirty="0" smtClean="0">
                <a:latin typeface="Times New Roman" pitchFamily="18" charset="0"/>
              </a:rPr>
              <a:t>”.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14348" y="6072206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We cannot deny the existence of secular evolution.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7B2AD8-2A99-42E8-A339-F0A2384B3F2D}" type="slidenum">
              <a:rPr lang="en-US" altLang="ja-JP"/>
              <a:pPr/>
              <a:t>64</a:t>
            </a:fld>
            <a:endParaRPr lang="en-US" altLang="ja-JP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8286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</a:t>
            </a:r>
            <a:r>
              <a:rPr kumimoji="1" lang="ja-JP" altLang="en-US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 Summary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- UV regularization - 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14282" y="1000108"/>
            <a:ext cx="6357982" cy="626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2"/>
                </a:solidFill>
                <a:latin typeface="MS Mincho"/>
                <a:ea typeface="MS Mincho"/>
              </a:rPr>
              <a:t>◆</a:t>
            </a:r>
            <a:r>
              <a:rPr lang="ja-JP" altLang="en-US" sz="3600" b="1" dirty="0" smtClean="0">
                <a:solidFill>
                  <a:schemeClr val="accent2"/>
                </a:solidFill>
                <a:latin typeface="MS Mincho"/>
                <a:ea typeface="MS Mincho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latin typeface="Times New Roman" pitchFamily="18" charset="0"/>
              </a:rPr>
              <a:t>Adiabatic regularization </a:t>
            </a:r>
            <a:endParaRPr lang="en-US" altLang="ja-JP" sz="32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00034" y="1714488"/>
            <a:ext cx="842968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Regularize UV divergence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7158" y="2857496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 We should introduce subtraction terms for all modes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00034" y="4143380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Subtraction term decays during cosmic evolution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28662" y="4714884"/>
            <a:ext cx="521497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→</a:t>
            </a:r>
            <a:r>
              <a:rPr lang="en-US" altLang="ja-JP" sz="2800" dirty="0" smtClean="0">
                <a:latin typeface="Times New Roman" pitchFamily="18" charset="0"/>
              </a:rPr>
              <a:t> No-influence on observables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43042" y="2214554"/>
            <a:ext cx="6286576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, which appears in the coincidence limit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0034" y="3500438"/>
            <a:ext cx="842965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However…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lang="en-US" altLang="ja-JP" sz="1200" kern="1200">
                <a:solidFill>
                  <a:prstClr val="white">
                    <a:shade val="50000"/>
                  </a:prstClr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ja-JP" sz="1200" kern="1200">
              <a:solidFill>
                <a:prstClr val="white">
                  <a:shade val="50000"/>
                </a:prstClr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71736" y="2857496"/>
            <a:ext cx="3929090" cy="7498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4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- Supplement -</a:t>
            </a:r>
            <a:endParaRPr kumimoji="1" lang="en-US" altLang="ja-JP" sz="4400" b="1" kern="1200" baseline="300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3F3156-FEBC-44E3-8166-F9936E643FDA}" type="slidenum">
              <a:rPr lang="en-US" altLang="ja-JP">
                <a:ea typeface="ＭＳ Ｐゴシック" charset="-128"/>
              </a:rPr>
              <a:pPr/>
              <a:t>66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2910" y="1071546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u="sng" dirty="0" smtClean="0">
                <a:latin typeface="Times New Roman" pitchFamily="18" charset="0"/>
              </a:rPr>
              <a:t>τ </a:t>
            </a:r>
            <a:r>
              <a:rPr lang="en-US" altLang="ja-JP" sz="2400" b="1" u="sng" dirty="0">
                <a:latin typeface="Times New Roman" pitchFamily="18" charset="0"/>
              </a:rPr>
              <a:t>= </a:t>
            </a:r>
            <a:r>
              <a:rPr lang="en-US" altLang="ja-JP" sz="2400" b="1" u="sng" dirty="0" smtClean="0">
                <a:latin typeface="Times New Roman" pitchFamily="18" charset="0"/>
              </a:rPr>
              <a:t>τ</a:t>
            </a:r>
            <a:r>
              <a:rPr lang="en-US" altLang="ja-JP" sz="2400" b="1" u="sng" baseline="-25000" dirty="0" smtClean="0">
                <a:latin typeface="Times New Roman" pitchFamily="18" charset="0"/>
              </a:rPr>
              <a:t>i</a:t>
            </a:r>
            <a:endParaRPr lang="en-US" altLang="ja-JP" sz="2400" u="sng" baseline="-25000" dirty="0">
              <a:latin typeface="Times New Roman" pitchFamily="18" charset="0"/>
            </a:endParaRPr>
          </a:p>
        </p:txBody>
      </p:sp>
      <p:sp>
        <p:nvSpPr>
          <p:cNvPr id="46" name="フッター プレースホルダ 13"/>
          <p:cNvSpPr txBox="1">
            <a:spLocks/>
          </p:cNvSpPr>
          <p:nvPr/>
        </p:nvSpPr>
        <p:spPr bwMode="gray">
          <a:xfrm>
            <a:off x="5357818" y="6426200"/>
            <a:ext cx="364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noProof="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. Regularization scheme ~ Multi field ~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4000" b="1" kern="1200" dirty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►  </a:t>
            </a:r>
            <a:r>
              <a:rPr kumimoji="1" lang="en-US" altLang="ja-JP" sz="4000" b="1" kern="1200" dirty="0" err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Decoherence</a:t>
            </a:r>
            <a:r>
              <a:rPr kumimoji="1" lang="en-US" altLang="ja-JP" sz="4000" b="1" kern="12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 process </a:t>
            </a:r>
            <a:endParaRPr kumimoji="1" lang="en-US" altLang="ja-JP" sz="4000" b="1" kern="1200" dirty="0">
              <a:solidFill>
                <a:srgbClr val="FFFF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71472" y="3357562"/>
            <a:ext cx="614366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Initial state : adiabatic </a:t>
            </a:r>
            <a:r>
              <a:rPr lang="en-US" altLang="ja-JP" sz="2800" dirty="0">
                <a:latin typeface="Times New Roman" pitchFamily="18" charset="0"/>
              </a:rPr>
              <a:t>vacuum</a:t>
            </a:r>
            <a:r>
              <a:rPr lang="ja-JP" altLang="en-US" sz="2800" dirty="0">
                <a:latin typeface="Times New Roman" pitchFamily="18" charset="0"/>
              </a:rPr>
              <a:t>　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|</a:t>
            </a:r>
            <a:r>
              <a:rPr lang="en-US" altLang="ja-JP" sz="2800" dirty="0">
                <a:latin typeface="Times New Roman" pitchFamily="18" charset="0"/>
              </a:rPr>
              <a:t> 0 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&gt;</a:t>
            </a:r>
            <a:r>
              <a:rPr lang="en-US" altLang="ja-JP" sz="2000" dirty="0" smtClean="0">
                <a:latin typeface="Times New Roman" pitchFamily="18" charset="0"/>
              </a:rPr>
              <a:t>ad </a:t>
            </a:r>
            <a:endParaRPr lang="en-US" altLang="ja-JP" sz="2000" dirty="0">
              <a:latin typeface="Times New Roman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000628" y="1142984"/>
            <a:ext cx="3097213" cy="2014538"/>
            <a:chOff x="158" y="1117"/>
            <a:chExt cx="1951" cy="1269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04" y="1343"/>
              <a:ext cx="1905" cy="1043"/>
              <a:chOff x="158" y="1298"/>
              <a:chExt cx="1905" cy="1043"/>
            </a:xfrm>
          </p:grpSpPr>
          <p:grpSp>
            <p:nvGrpSpPr>
              <p:cNvPr id="4" name="Group 50"/>
              <p:cNvGrpSpPr>
                <a:grpSpLocks/>
              </p:cNvGrpSpPr>
              <p:nvPr/>
            </p:nvGrpSpPr>
            <p:grpSpPr bwMode="auto">
              <a:xfrm>
                <a:off x="158" y="1434"/>
                <a:ext cx="1905" cy="793"/>
                <a:chOff x="158" y="1253"/>
                <a:chExt cx="1905" cy="793"/>
              </a:xfrm>
            </p:grpSpPr>
            <p:sp>
              <p:nvSpPr>
                <p:cNvPr id="37" name="Line 51"/>
                <p:cNvSpPr>
                  <a:spLocks noChangeShapeType="1"/>
                </p:cNvSpPr>
                <p:nvPr/>
              </p:nvSpPr>
              <p:spPr bwMode="auto">
                <a:xfrm>
                  <a:off x="204" y="2024"/>
                  <a:ext cx="18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Freeform 52"/>
                <p:cNvSpPr>
                  <a:spLocks/>
                </p:cNvSpPr>
                <p:nvPr/>
              </p:nvSpPr>
              <p:spPr bwMode="auto">
                <a:xfrm>
                  <a:off x="158" y="1253"/>
                  <a:ext cx="862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" name="Freeform 53"/>
                <p:cNvSpPr>
                  <a:spLocks/>
                </p:cNvSpPr>
                <p:nvPr/>
              </p:nvSpPr>
              <p:spPr bwMode="auto">
                <a:xfrm>
                  <a:off x="567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Freeform 54"/>
                <p:cNvSpPr>
                  <a:spLocks/>
                </p:cNvSpPr>
                <p:nvPr/>
              </p:nvSpPr>
              <p:spPr bwMode="auto">
                <a:xfrm>
                  <a:off x="249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" name="Freeform 55"/>
                <p:cNvSpPr>
                  <a:spLocks/>
                </p:cNvSpPr>
                <p:nvPr/>
              </p:nvSpPr>
              <p:spPr bwMode="auto">
                <a:xfrm>
                  <a:off x="839" y="1253"/>
                  <a:ext cx="1224" cy="793"/>
                </a:xfrm>
                <a:custGeom>
                  <a:avLst/>
                  <a:gdLst>
                    <a:gd name="T0" fmla="*/ 0 w 704"/>
                    <a:gd name="T1" fmla="*/ 776 h 793"/>
                    <a:gd name="T2" fmla="*/ 256 w 704"/>
                    <a:gd name="T3" fmla="*/ 664 h 793"/>
                    <a:gd name="T4" fmla="*/ 368 w 704"/>
                    <a:gd name="T5" fmla="*/ 0 h 793"/>
                    <a:gd name="T6" fmla="*/ 440 w 704"/>
                    <a:gd name="T7" fmla="*/ 664 h 793"/>
                    <a:gd name="T8" fmla="*/ 704 w 704"/>
                    <a:gd name="T9" fmla="*/ 776 h 7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4"/>
                    <a:gd name="T16" fmla="*/ 0 h 793"/>
                    <a:gd name="T17" fmla="*/ 704 w 704"/>
                    <a:gd name="T18" fmla="*/ 793 h 7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4" h="793">
                      <a:moveTo>
                        <a:pt x="0" y="776"/>
                      </a:moveTo>
                      <a:cubicBezTo>
                        <a:pt x="43" y="757"/>
                        <a:pt x="195" y="793"/>
                        <a:pt x="256" y="664"/>
                      </a:cubicBezTo>
                      <a:cubicBezTo>
                        <a:pt x="317" y="535"/>
                        <a:pt x="337" y="0"/>
                        <a:pt x="368" y="0"/>
                      </a:cubicBezTo>
                      <a:cubicBezTo>
                        <a:pt x="399" y="0"/>
                        <a:pt x="384" y="535"/>
                        <a:pt x="440" y="664"/>
                      </a:cubicBezTo>
                      <a:cubicBezTo>
                        <a:pt x="496" y="793"/>
                        <a:pt x="649" y="753"/>
                        <a:pt x="704" y="7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V="1">
                <a:off x="249" y="1298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>
              <a:off x="930" y="1933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>
              <a:off x="567" y="1933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>
              <a:off x="1247" y="1933"/>
              <a:ext cx="318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Text Box 61"/>
            <p:cNvSpPr txBox="1">
              <a:spLocks noChangeArrowheads="1"/>
            </p:cNvSpPr>
            <p:nvPr/>
          </p:nvSpPr>
          <p:spPr bwMode="auto">
            <a:xfrm>
              <a:off x="990" y="1207"/>
              <a:ext cx="1043" cy="27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 dirty="0">
                  <a:solidFill>
                    <a:srgbClr val="00FFFF"/>
                  </a:solidFill>
                  <a:latin typeface="Times New Roman" pitchFamily="18" charset="0"/>
                </a:rPr>
                <a:t>Correlated </a:t>
              </a:r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158" y="1117"/>
            <a:ext cx="363" cy="226"/>
          </p:xfrm>
          <a:graphic>
            <a:graphicData uri="http://schemas.openxmlformats.org/presentationml/2006/ole">
              <p:oleObj spid="_x0000_s1463298" name="数式" r:id="rId3" imgW="368280" imgH="228600" progId="Equation.3">
                <p:embed/>
              </p:oleObj>
            </a:graphicData>
          </a:graphic>
        </p:graphicFrame>
      </p:grpSp>
      <p:grpSp>
        <p:nvGrpSpPr>
          <p:cNvPr id="5" name="グループ化 46"/>
          <p:cNvGrpSpPr/>
          <p:nvPr/>
        </p:nvGrpSpPr>
        <p:grpSpPr>
          <a:xfrm>
            <a:off x="571472" y="1714488"/>
            <a:ext cx="3744912" cy="503590"/>
            <a:chOff x="611188" y="1631947"/>
            <a:chExt cx="3744912" cy="503590"/>
          </a:xfrm>
        </p:grpSpPr>
        <p:sp>
          <p:nvSpPr>
            <p:cNvPr id="43" name="Text Box 79"/>
            <p:cNvSpPr txBox="1">
              <a:spLocks noChangeArrowheads="1"/>
            </p:cNvSpPr>
            <p:nvPr/>
          </p:nvSpPr>
          <p:spPr bwMode="auto">
            <a:xfrm>
              <a:off x="611188" y="1631947"/>
              <a:ext cx="3744912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dirty="0">
                  <a:solidFill>
                    <a:srgbClr val="FF66FF"/>
                  </a:solidFill>
                  <a:latin typeface="Times New Roman" pitchFamily="18" charset="0"/>
                </a:rPr>
                <a:t>Superposition</a:t>
              </a:r>
              <a:r>
                <a:rPr lang="en-US" altLang="ja-JP" sz="2800" dirty="0">
                  <a:solidFill>
                    <a:srgbClr val="FF66FF"/>
                  </a:solidFill>
                  <a:latin typeface="Times New Roman" pitchFamily="18" charset="0"/>
                </a:rPr>
                <a:t> </a:t>
              </a:r>
              <a:r>
                <a:rPr lang="en-US" altLang="ja-JP" sz="2800" dirty="0">
                  <a:latin typeface="Times New Roman" pitchFamily="18" charset="0"/>
                </a:rPr>
                <a:t>of </a:t>
              </a:r>
              <a:r>
                <a:rPr lang="en-US" altLang="ja-JP" sz="2400" dirty="0" smtClean="0">
                  <a:latin typeface="ＭＳ 明朝" pitchFamily="17" charset="-128"/>
                  <a:ea typeface="ＭＳ 明朝" pitchFamily="17" charset="-128"/>
                </a:rPr>
                <a:t>|    </a:t>
              </a:r>
              <a:r>
                <a:rPr lang="ja-JP" altLang="en-US" sz="2400" dirty="0" smtClean="0">
                  <a:latin typeface="Times New Roman" pitchFamily="18" charset="0"/>
                </a:rPr>
                <a:t> </a:t>
              </a:r>
              <a:r>
                <a:rPr lang="en-US" altLang="ja-JP" sz="2800" dirty="0">
                  <a:latin typeface="ＭＳ 明朝" pitchFamily="17" charset="-128"/>
                  <a:ea typeface="ＭＳ 明朝" pitchFamily="17" charset="-128"/>
                </a:rPr>
                <a:t>&gt;</a:t>
              </a: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8708" y="1703385"/>
              <a:ext cx="54920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786058"/>
            <a:ext cx="549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グループ化 67"/>
          <p:cNvGrpSpPr/>
          <p:nvPr/>
        </p:nvGrpSpPr>
        <p:grpSpPr>
          <a:xfrm>
            <a:off x="1571604" y="4000504"/>
            <a:ext cx="5500726" cy="503590"/>
            <a:chOff x="1643042" y="4572008"/>
            <a:chExt cx="5500726" cy="503590"/>
          </a:xfrm>
        </p:grpSpPr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1643042" y="4572008"/>
              <a:ext cx="5500726" cy="50359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>
                  <a:latin typeface="ＭＳ 明朝" pitchFamily="17" charset="-128"/>
                  <a:ea typeface="ＭＳ 明朝" pitchFamily="17" charset="-128"/>
                </a:rPr>
                <a:t>|</a:t>
              </a:r>
              <a:r>
                <a:rPr lang="en-US" altLang="ja-JP" sz="2800" dirty="0">
                  <a:latin typeface="Times New Roman" pitchFamily="18" charset="0"/>
                </a:rPr>
                <a:t> 0 </a:t>
              </a:r>
              <a:r>
                <a:rPr lang="en-US" altLang="ja-JP" sz="2800" dirty="0">
                  <a:latin typeface="ＭＳ 明朝" pitchFamily="17" charset="-128"/>
                  <a:ea typeface="ＭＳ 明朝" pitchFamily="17" charset="-128"/>
                </a:rPr>
                <a:t>&gt;</a:t>
              </a:r>
              <a:r>
                <a:rPr lang="en-US" altLang="ja-JP" sz="2000" dirty="0" smtClean="0">
                  <a:latin typeface="Times New Roman" pitchFamily="18" charset="0"/>
                </a:rPr>
                <a:t>ad</a:t>
              </a:r>
              <a:r>
                <a:rPr lang="en-US" altLang="ja-JP" sz="2800" dirty="0" smtClean="0">
                  <a:latin typeface="Times New Roman" pitchFamily="18" charset="0"/>
                </a:rPr>
                <a:t> </a:t>
              </a:r>
              <a:r>
                <a:rPr lang="en-US" altLang="ja-JP" sz="2800" dirty="0">
                  <a:latin typeface="Times New Roman" pitchFamily="18" charset="0"/>
                </a:rPr>
                <a:t>= ∫</a:t>
              </a:r>
              <a:r>
                <a:rPr lang="en-US" altLang="ja-JP" sz="2800" dirty="0" smtClean="0">
                  <a:latin typeface="Times New Roman" pitchFamily="18" charset="0"/>
                </a:rPr>
                <a:t>d </a:t>
              </a:r>
              <a:r>
                <a:rPr lang="el-GR" altLang="ja-JP" sz="2800" dirty="0" smtClean="0">
                  <a:latin typeface="Times New Roman" pitchFamily="18" charset="0"/>
                </a:rPr>
                <a:t> </a:t>
              </a:r>
              <a:r>
                <a:rPr lang="en-US" altLang="ja-JP" sz="2800" dirty="0" smtClean="0">
                  <a:latin typeface="Times New Roman" pitchFamily="18" charset="0"/>
                </a:rPr>
                <a:t>    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ＭＳ 明朝" pitchFamily="17" charset="-128"/>
                  <a:ea typeface="ＭＳ 明朝" pitchFamily="17" charset="-128"/>
                </a:rPr>
                <a:t>| </a:t>
              </a:r>
              <a:r>
                <a:rPr lang="en-US" altLang="ja-JP" sz="2800" dirty="0" smtClean="0">
                  <a:latin typeface="Times New Roman" pitchFamily="18" charset="0"/>
                </a:rPr>
                <a:t>     </a:t>
              </a:r>
              <a:r>
                <a:rPr lang="ja-JP" altLang="en-US" sz="2800" dirty="0" smtClean="0">
                  <a:latin typeface="Times New Roman" pitchFamily="18" charset="0"/>
                </a:rPr>
                <a:t> </a:t>
              </a:r>
              <a:r>
                <a:rPr lang="en-US" altLang="ja-JP" sz="2800" dirty="0" smtClean="0">
                  <a:latin typeface="ＭＳ 明朝" pitchFamily="17" charset="-128"/>
                  <a:ea typeface="ＭＳ 明朝" pitchFamily="17" charset="-128"/>
                </a:rPr>
                <a:t>&gt;&lt;    |</a:t>
              </a:r>
              <a:r>
                <a:rPr lang="en-US" altLang="ja-JP" sz="2800" dirty="0">
                  <a:latin typeface="Times New Roman" pitchFamily="18" charset="0"/>
                </a:rPr>
                <a:t>0 </a:t>
              </a:r>
              <a:r>
                <a:rPr lang="en-US" altLang="ja-JP" sz="2800" dirty="0">
                  <a:latin typeface="ＭＳ 明朝" pitchFamily="17" charset="-128"/>
                  <a:ea typeface="ＭＳ 明朝" pitchFamily="17" charset="-128"/>
                </a:rPr>
                <a:t>&gt;</a:t>
              </a:r>
              <a:r>
                <a:rPr lang="en-US" altLang="ja-JP" sz="2000" dirty="0" smtClean="0">
                  <a:latin typeface="Times New Roman" pitchFamily="18" charset="0"/>
                </a:rPr>
                <a:t>ad </a:t>
              </a:r>
              <a:r>
                <a:rPr lang="en-US" altLang="ja-JP" sz="2800" dirty="0" smtClean="0">
                  <a:latin typeface="Times New Roman" pitchFamily="18" charset="0"/>
                </a:rPr>
                <a:t>  </a:t>
              </a:r>
              <a:r>
                <a:rPr lang="ja-JP" altLang="en-US" sz="2800" dirty="0">
                  <a:latin typeface="Times New Roman" pitchFamily="18" charset="0"/>
                </a:rPr>
                <a:t>　</a:t>
              </a:r>
              <a:r>
                <a:rPr lang="ja-JP" altLang="en-US" sz="2000" dirty="0">
                  <a:latin typeface="Times New Roman" pitchFamily="18" charset="0"/>
                </a:rPr>
                <a:t> </a:t>
              </a:r>
              <a:r>
                <a:rPr lang="ja-JP" altLang="en-US" sz="2000" b="1" dirty="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ja-JP" altLang="en-US" sz="2000" dirty="0">
                  <a:latin typeface="Times New Roman" pitchFamily="18" charset="0"/>
                </a:rPr>
                <a:t>  　</a:t>
              </a: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4643446"/>
              <a:ext cx="54920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4643446"/>
              <a:ext cx="54920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72" y="4643446"/>
              <a:ext cx="54920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642910" y="4786322"/>
            <a:ext cx="785818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Times New Roman" pitchFamily="18" charset="0"/>
              </a:rPr>
              <a:t>Include the contribution from all wave packets</a:t>
            </a:r>
            <a:endParaRPr lang="en-US" altLang="ja-JP" sz="2800" dirty="0">
              <a:latin typeface="Times New Roman" pitchFamily="18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1142976" y="5572140"/>
            <a:ext cx="507213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latin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</a:rPr>
              <a:t>ad </a:t>
            </a:r>
            <a:r>
              <a:rPr lang="en-US" altLang="ja-JP" sz="2800" dirty="0" smtClean="0">
                <a:latin typeface="Times New Roman" pitchFamily="18" charset="0"/>
              </a:rPr>
              <a:t>&lt; 0 | </a:t>
            </a:r>
            <a:r>
              <a:rPr lang="en-US" altLang="ja-JP" sz="2800" b="1" dirty="0" smtClean="0">
                <a:latin typeface="Times New Roman" pitchFamily="18" charset="0"/>
              </a:rPr>
              <a:t>ζ(x</a:t>
            </a:r>
            <a:r>
              <a:rPr lang="en-US" altLang="ja-JP" sz="1400" b="1" dirty="0" smtClean="0">
                <a:latin typeface="Times New Roman" pitchFamily="18" charset="0"/>
              </a:rPr>
              <a:t>1</a:t>
            </a:r>
            <a:r>
              <a:rPr lang="en-US" altLang="ja-JP" sz="2800" b="1" dirty="0" smtClean="0">
                <a:latin typeface="Times New Roman" pitchFamily="18" charset="0"/>
              </a:rPr>
              <a:t>)</a:t>
            </a:r>
            <a:r>
              <a:rPr lang="en-US" altLang="ja-JP" sz="1600" b="1" dirty="0" smtClean="0"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latin typeface="Times New Roman" pitchFamily="18" charset="0"/>
              </a:rPr>
              <a:t>ζ(x</a:t>
            </a:r>
            <a:r>
              <a:rPr lang="en-US" altLang="ja-JP" sz="1400" b="1" dirty="0" smtClean="0">
                <a:latin typeface="Times New Roman" pitchFamily="18" charset="0"/>
              </a:rPr>
              <a:t>2</a:t>
            </a:r>
            <a:r>
              <a:rPr lang="en-US" altLang="ja-JP" sz="2800" b="1" dirty="0" smtClean="0">
                <a:latin typeface="Times New Roman" pitchFamily="18" charset="0"/>
              </a:rPr>
              <a:t>) ζ(x</a:t>
            </a:r>
            <a:r>
              <a:rPr lang="en-US" altLang="ja-JP" sz="1400" b="1" dirty="0" smtClean="0">
                <a:latin typeface="Times New Roman" pitchFamily="18" charset="0"/>
              </a:rPr>
              <a:t>3</a:t>
            </a:r>
            <a:r>
              <a:rPr lang="en-US" altLang="ja-JP" sz="2800" b="1" dirty="0" smtClean="0">
                <a:latin typeface="Times New Roman" pitchFamily="18" charset="0"/>
              </a:rPr>
              <a:t>) … </a:t>
            </a:r>
            <a:r>
              <a:rPr lang="en-US" altLang="ja-JP" sz="2800" dirty="0" smtClean="0">
                <a:latin typeface="ＭＳ 明朝" pitchFamily="17" charset="-128"/>
                <a:ea typeface="ＭＳ 明朝" pitchFamily="17" charset="-128"/>
              </a:rPr>
              <a:t>|</a:t>
            </a:r>
            <a:r>
              <a:rPr lang="en-US" altLang="ja-JP" sz="2800" dirty="0" smtClean="0">
                <a:latin typeface="Times New Roman" pitchFamily="18" charset="0"/>
              </a:rPr>
              <a:t>0 </a:t>
            </a:r>
            <a:r>
              <a:rPr lang="en-US" altLang="ja-JP" sz="2800" dirty="0" smtClean="0">
                <a:latin typeface="ＭＳ 明朝" pitchFamily="17" charset="-128"/>
                <a:ea typeface="ＭＳ 明朝" pitchFamily="17" charset="-128"/>
              </a:rPr>
              <a:t>&gt;</a:t>
            </a:r>
            <a:r>
              <a:rPr lang="en-US" altLang="ja-JP" sz="2000" dirty="0" smtClean="0">
                <a:latin typeface="Times New Roman" pitchFamily="18" charset="0"/>
              </a:rPr>
              <a:t>ad </a:t>
            </a:r>
            <a:endParaRPr lang="en-US" altLang="ja-JP" sz="2800" b="1" baseline="30000" dirty="0">
              <a:latin typeface="Times New Roman" pitchFamily="18" charset="0"/>
            </a:endParaRPr>
          </a:p>
        </p:txBody>
      </p:sp>
      <p:sp>
        <p:nvSpPr>
          <p:cNvPr id="72" name="Text Box 79"/>
          <p:cNvSpPr txBox="1">
            <a:spLocks noChangeArrowheads="1"/>
          </p:cNvSpPr>
          <p:nvPr/>
        </p:nvSpPr>
        <p:spPr bwMode="auto">
          <a:xfrm>
            <a:off x="6286512" y="5572140"/>
            <a:ext cx="271464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FF66FF"/>
                </a:solidFill>
                <a:latin typeface="Times New Roman" pitchFamily="18" charset="0"/>
              </a:rPr>
              <a:t>Overestimation</a:t>
            </a:r>
            <a:endParaRPr lang="en-US" altLang="ja-JP" sz="2800" dirty="0">
              <a:latin typeface="ＭＳ 明朝" pitchFamily="17" charset="-128"/>
              <a:ea typeface="ＭＳ 明朝" pitchFamily="1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3F5C42-8EBE-42BD-A731-59C1109D1412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692275" y="4868863"/>
            <a:ext cx="345598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@ Causally connected region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688013" y="2997200"/>
            <a:ext cx="3455987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Expansion by  G</a:t>
            </a:r>
            <a:r>
              <a:rPr lang="en-US" altLang="ja-JP" sz="2000" baseline="-25000">
                <a:latin typeface="Times New Roman" pitchFamily="18" charset="0"/>
              </a:rPr>
              <a:t>F</a:t>
            </a:r>
            <a:r>
              <a:rPr lang="en-US" altLang="ja-JP" sz="2000">
                <a:latin typeface="Times New Roman" pitchFamily="18" charset="0"/>
              </a:rPr>
              <a:t> ,  G</a:t>
            </a:r>
            <a:r>
              <a:rPr lang="en-US" altLang="ja-JP" sz="2000" baseline="-25000">
                <a:latin typeface="Times New Roman" pitchFamily="18" charset="0"/>
              </a:rPr>
              <a:t>D </a:t>
            </a:r>
            <a:r>
              <a:rPr lang="en-US" altLang="ja-JP" sz="2000">
                <a:latin typeface="Times New Roman" pitchFamily="18" charset="0"/>
              </a:rPr>
              <a:t>, </a:t>
            </a:r>
            <a:r>
              <a:rPr lang="en-US" altLang="ja-JP" sz="2000" baseline="-25000">
                <a:latin typeface="Times New Roman" pitchFamily="18" charset="0"/>
              </a:rPr>
              <a:t> </a:t>
            </a:r>
            <a:r>
              <a:rPr lang="en-US" altLang="ja-JP" sz="2000">
                <a:latin typeface="Times New Roman" pitchFamily="18" charset="0"/>
              </a:rPr>
              <a:t>G</a:t>
            </a:r>
            <a:r>
              <a:rPr lang="en-US" altLang="ja-JP" sz="2000" baseline="30000">
                <a:latin typeface="Times New Roman" pitchFamily="18" charset="0"/>
              </a:rPr>
              <a:t>+</a:t>
            </a:r>
            <a:r>
              <a:rPr lang="en-US" altLang="ja-JP" sz="2000">
                <a:latin typeface="Times New Roman" pitchFamily="18" charset="0"/>
              </a:rPr>
              <a:t>, G</a:t>
            </a:r>
            <a:r>
              <a:rPr lang="ja-JP" altLang="en-US" sz="2000" baseline="30000">
                <a:latin typeface="Times New Roman" pitchFamily="18" charset="0"/>
              </a:rPr>
              <a:t>－</a:t>
            </a:r>
            <a:r>
              <a:rPr lang="ja-JP" alt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684213" y="148431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Evolution of  &lt;  in</a:t>
            </a:r>
            <a:r>
              <a:rPr lang="ja-JP" altLang="en-US" sz="2000">
                <a:latin typeface="Times New Roman" pitchFamily="18" charset="0"/>
              </a:rPr>
              <a:t>　</a:t>
            </a:r>
            <a:r>
              <a:rPr lang="en-US" altLang="ja-JP" sz="2000">
                <a:latin typeface="Times New Roman" pitchFamily="18" charset="0"/>
              </a:rPr>
              <a:t>| ** | in  &gt;</a:t>
            </a:r>
            <a:r>
              <a:rPr lang="ja-JP" altLang="en-US" sz="2000">
                <a:latin typeface="Times New Roman" pitchFamily="18" charset="0"/>
              </a:rPr>
              <a:t>　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43663" y="1341438"/>
            <a:ext cx="2195512" cy="563562"/>
            <a:chOff x="4377" y="935"/>
            <a:chExt cx="1383" cy="355"/>
          </a:xfrm>
        </p:grpSpPr>
        <p:sp>
          <p:nvSpPr>
            <p:cNvPr id="20545" name="Line 11"/>
            <p:cNvSpPr>
              <a:spLocks noChangeShapeType="1"/>
            </p:cNvSpPr>
            <p:nvPr/>
          </p:nvSpPr>
          <p:spPr bwMode="auto">
            <a:xfrm flipH="1">
              <a:off x="4830" y="1207"/>
              <a:ext cx="13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377" y="981"/>
              <a:ext cx="948" cy="227"/>
              <a:chOff x="4195" y="1162"/>
              <a:chExt cx="1089" cy="182"/>
            </a:xfrm>
          </p:grpSpPr>
          <p:sp>
            <p:nvSpPr>
              <p:cNvPr id="20550" name="Rectangle 13"/>
              <p:cNvSpPr>
                <a:spLocks noChangeArrowheads="1"/>
              </p:cNvSpPr>
              <p:nvPr/>
            </p:nvSpPr>
            <p:spPr bwMode="auto">
              <a:xfrm>
                <a:off x="4332" y="1162"/>
                <a:ext cx="952" cy="137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551" name="Rectangle 14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181" cy="18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0547" name="Line 15"/>
            <p:cNvSpPr>
              <a:spLocks noChangeShapeType="1"/>
            </p:cNvSpPr>
            <p:nvPr/>
          </p:nvSpPr>
          <p:spPr bwMode="auto">
            <a:xfrm>
              <a:off x="4851" y="935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48" name="Line 16"/>
            <p:cNvSpPr>
              <a:spLocks noChangeShapeType="1"/>
            </p:cNvSpPr>
            <p:nvPr/>
          </p:nvSpPr>
          <p:spPr bwMode="auto">
            <a:xfrm>
              <a:off x="4377" y="1071"/>
              <a:ext cx="10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49" name="Text Box 17"/>
            <p:cNvSpPr txBox="1">
              <a:spLocks noChangeArrowheads="1"/>
            </p:cNvSpPr>
            <p:nvPr/>
          </p:nvSpPr>
          <p:spPr bwMode="auto">
            <a:xfrm>
              <a:off x="5443" y="1117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>
                  <a:latin typeface="Times New Roman" pitchFamily="18" charset="0"/>
                </a:rPr>
                <a:t> </a:t>
              </a:r>
              <a:r>
                <a:rPr lang="en-US" altLang="ja-JP">
                  <a:latin typeface="Times New Roman" pitchFamily="18" charset="0"/>
                </a:rPr>
                <a:t>time</a:t>
              </a:r>
            </a:p>
          </p:txBody>
        </p:sp>
      </p:grp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5940425" y="52292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G</a:t>
            </a:r>
            <a:r>
              <a:rPr lang="en-US" altLang="ja-JP" sz="2000" baseline="-25000">
                <a:latin typeface="Times New Roman" pitchFamily="18" charset="0"/>
              </a:rPr>
              <a:t>R</a:t>
            </a:r>
            <a:r>
              <a:rPr lang="en-US" altLang="ja-JP" sz="2000">
                <a:latin typeface="Times New Roman" pitchFamily="18" charset="0"/>
              </a:rPr>
              <a:t> : Regular in IR limit</a:t>
            </a:r>
          </a:p>
        </p:txBody>
      </p:sp>
      <p:sp>
        <p:nvSpPr>
          <p:cNvPr id="20488" name="AutoShape 19"/>
          <p:cNvSpPr>
            <a:spLocks noChangeArrowheads="1"/>
          </p:cNvSpPr>
          <p:nvPr/>
        </p:nvSpPr>
        <p:spPr bwMode="auto">
          <a:xfrm>
            <a:off x="4859338" y="5373688"/>
            <a:ext cx="720725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489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52738"/>
            <a:ext cx="3816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71550" y="2133600"/>
            <a:ext cx="1727200" cy="506413"/>
            <a:chOff x="612" y="1389"/>
            <a:chExt cx="1088" cy="319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12" y="1389"/>
              <a:ext cx="1088" cy="319"/>
              <a:chOff x="476" y="1389"/>
              <a:chExt cx="1088" cy="319"/>
            </a:xfrm>
          </p:grpSpPr>
          <p:sp>
            <p:nvSpPr>
              <p:cNvPr id="20536" name="Text Box 23"/>
              <p:cNvSpPr txBox="1">
                <a:spLocks noChangeArrowheads="1"/>
              </p:cNvSpPr>
              <p:nvPr/>
            </p:nvSpPr>
            <p:spPr bwMode="auto">
              <a:xfrm>
                <a:off x="476" y="1389"/>
                <a:ext cx="227" cy="23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latin typeface="Times New Roman" pitchFamily="18" charset="0"/>
                  </a:rPr>
                  <a:t>G</a:t>
                </a:r>
                <a:r>
                  <a:rPr lang="en-US" altLang="ja-JP" sz="2000" baseline="-25000">
                    <a:latin typeface="Times New Roman" pitchFamily="18" charset="0"/>
                  </a:rPr>
                  <a:t>F</a:t>
                </a: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748" y="1480"/>
                <a:ext cx="816" cy="228"/>
                <a:chOff x="703" y="1570"/>
                <a:chExt cx="816" cy="228"/>
              </a:xfrm>
            </p:grpSpPr>
            <p:grpSp>
              <p:nvGrpSpPr>
                <p:cNvPr id="7" name="Group 25"/>
                <p:cNvGrpSpPr>
                  <a:grpSpLocks/>
                </p:cNvGrpSpPr>
                <p:nvPr/>
              </p:nvGrpSpPr>
              <p:grpSpPr bwMode="auto">
                <a:xfrm>
                  <a:off x="703" y="1616"/>
                  <a:ext cx="816" cy="182"/>
                  <a:chOff x="839" y="1934"/>
                  <a:chExt cx="1066" cy="227"/>
                </a:xfrm>
              </p:grpSpPr>
              <p:grpSp>
                <p:nvGrpSpPr>
                  <p:cNvPr id="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839" y="1934"/>
                    <a:ext cx="948" cy="227"/>
                    <a:chOff x="4195" y="1162"/>
                    <a:chExt cx="1089" cy="182"/>
                  </a:xfrm>
                </p:grpSpPr>
                <p:sp>
                  <p:nvSpPr>
                    <p:cNvPr id="20543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2" y="1162"/>
                      <a:ext cx="952" cy="137"/>
                    </a:xfrm>
                    <a:prstGeom prst="rect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544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5" y="1162"/>
                      <a:ext cx="181" cy="1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2054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024"/>
                    <a:ext cx="106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539" name="Oval 30"/>
                <p:cNvSpPr>
                  <a:spLocks noChangeArrowheads="1"/>
                </p:cNvSpPr>
                <p:nvPr/>
              </p:nvSpPr>
              <p:spPr bwMode="auto">
                <a:xfrm>
                  <a:off x="930" y="1570"/>
                  <a:ext cx="91" cy="91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40" name="Oval 31"/>
                <p:cNvSpPr>
                  <a:spLocks noChangeArrowheads="1"/>
                </p:cNvSpPr>
                <p:nvPr/>
              </p:nvSpPr>
              <p:spPr bwMode="auto">
                <a:xfrm>
                  <a:off x="1202" y="1570"/>
                  <a:ext cx="91" cy="91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0534" name="Line 32"/>
            <p:cNvSpPr>
              <a:spLocks noChangeShapeType="1"/>
            </p:cNvSpPr>
            <p:nvPr/>
          </p:nvSpPr>
          <p:spPr bwMode="auto">
            <a:xfrm>
              <a:off x="1247" y="148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35" name="Line 33"/>
            <p:cNvSpPr>
              <a:spLocks noChangeShapeType="1"/>
            </p:cNvSpPr>
            <p:nvPr/>
          </p:nvSpPr>
          <p:spPr bwMode="auto">
            <a:xfrm flipH="1">
              <a:off x="1202" y="170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276600" y="2133600"/>
            <a:ext cx="1727200" cy="504825"/>
            <a:chOff x="2064" y="1389"/>
            <a:chExt cx="1088" cy="318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064" y="1389"/>
              <a:ext cx="1088" cy="318"/>
              <a:chOff x="2018" y="1389"/>
              <a:chExt cx="1088" cy="318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2290" y="1525"/>
                <a:ext cx="816" cy="182"/>
                <a:chOff x="2109" y="1616"/>
                <a:chExt cx="816" cy="182"/>
              </a:xfrm>
            </p:grpSpPr>
            <p:grpSp>
              <p:nvGrpSpPr>
                <p:cNvPr id="12" name="Group 37"/>
                <p:cNvGrpSpPr>
                  <a:grpSpLocks/>
                </p:cNvGrpSpPr>
                <p:nvPr/>
              </p:nvGrpSpPr>
              <p:grpSpPr bwMode="auto">
                <a:xfrm>
                  <a:off x="2109" y="1616"/>
                  <a:ext cx="816" cy="182"/>
                  <a:chOff x="839" y="1934"/>
                  <a:chExt cx="1066" cy="227"/>
                </a:xfrm>
              </p:grpSpPr>
              <p:grpSp>
                <p:nvGrpSpPr>
                  <p:cNvPr id="13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839" y="1934"/>
                    <a:ext cx="948" cy="227"/>
                    <a:chOff x="4195" y="1162"/>
                    <a:chExt cx="1089" cy="182"/>
                  </a:xfrm>
                </p:grpSpPr>
                <p:sp>
                  <p:nvSpPr>
                    <p:cNvPr id="20531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2" y="1162"/>
                      <a:ext cx="952" cy="137"/>
                    </a:xfrm>
                    <a:prstGeom prst="rect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532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5" y="1162"/>
                      <a:ext cx="181" cy="1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2053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024"/>
                    <a:ext cx="106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527" name="Oval 42"/>
                <p:cNvSpPr>
                  <a:spLocks noChangeArrowheads="1"/>
                </p:cNvSpPr>
                <p:nvPr/>
              </p:nvSpPr>
              <p:spPr bwMode="auto">
                <a:xfrm>
                  <a:off x="2336" y="1706"/>
                  <a:ext cx="91" cy="91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28" name="Oval 43"/>
                <p:cNvSpPr>
                  <a:spLocks noChangeArrowheads="1"/>
                </p:cNvSpPr>
                <p:nvPr/>
              </p:nvSpPr>
              <p:spPr bwMode="auto">
                <a:xfrm>
                  <a:off x="2608" y="1706"/>
                  <a:ext cx="91" cy="91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525" name="Text Box 44"/>
              <p:cNvSpPr txBox="1">
                <a:spLocks noChangeArrowheads="1"/>
              </p:cNvSpPr>
              <p:nvPr/>
            </p:nvSpPr>
            <p:spPr bwMode="auto">
              <a:xfrm>
                <a:off x="2018" y="1389"/>
                <a:ext cx="272" cy="23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latin typeface="Times New Roman" pitchFamily="18" charset="0"/>
                  </a:rPr>
                  <a:t>G</a:t>
                </a:r>
                <a:r>
                  <a:rPr lang="en-US" altLang="ja-JP" sz="2000" baseline="-25000"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20522" name="Line 45"/>
            <p:cNvSpPr>
              <a:spLocks noChangeShapeType="1"/>
            </p:cNvSpPr>
            <p:nvPr/>
          </p:nvSpPr>
          <p:spPr bwMode="auto">
            <a:xfrm>
              <a:off x="2699" y="148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3" name="Line 46"/>
            <p:cNvSpPr>
              <a:spLocks noChangeShapeType="1"/>
            </p:cNvSpPr>
            <p:nvPr/>
          </p:nvSpPr>
          <p:spPr bwMode="auto">
            <a:xfrm flipH="1">
              <a:off x="2699" y="170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651500" y="2205038"/>
            <a:ext cx="2374900" cy="434975"/>
            <a:chOff x="3470" y="1434"/>
            <a:chExt cx="1496" cy="274"/>
          </a:xfrm>
        </p:grpSpPr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150" y="1480"/>
              <a:ext cx="816" cy="228"/>
              <a:chOff x="3424" y="1570"/>
              <a:chExt cx="816" cy="228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3424" y="1616"/>
                <a:ext cx="816" cy="182"/>
                <a:chOff x="839" y="1934"/>
                <a:chExt cx="1066" cy="227"/>
              </a:xfrm>
            </p:grpSpPr>
            <p:grpSp>
              <p:nvGrpSpPr>
                <p:cNvPr id="17" name="Group 50"/>
                <p:cNvGrpSpPr>
                  <a:grpSpLocks/>
                </p:cNvGrpSpPr>
                <p:nvPr/>
              </p:nvGrpSpPr>
              <p:grpSpPr bwMode="auto">
                <a:xfrm>
                  <a:off x="839" y="1934"/>
                  <a:ext cx="948" cy="227"/>
                  <a:chOff x="4195" y="1162"/>
                  <a:chExt cx="1089" cy="182"/>
                </a:xfrm>
              </p:grpSpPr>
              <p:sp>
                <p:nvSpPr>
                  <p:cNvPr id="2051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1162"/>
                    <a:ext cx="952" cy="137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5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162"/>
                    <a:ext cx="181" cy="18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518" name="Line 53"/>
                <p:cNvSpPr>
                  <a:spLocks noChangeShapeType="1"/>
                </p:cNvSpPr>
                <p:nvPr/>
              </p:nvSpPr>
              <p:spPr bwMode="auto">
                <a:xfrm>
                  <a:off x="839" y="2024"/>
                  <a:ext cx="106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515" name="Oval 54"/>
              <p:cNvSpPr>
                <a:spLocks noChangeArrowheads="1"/>
              </p:cNvSpPr>
              <p:nvPr/>
            </p:nvSpPr>
            <p:spPr bwMode="auto">
              <a:xfrm>
                <a:off x="3651" y="1570"/>
                <a:ext cx="91" cy="91"/>
              </a:xfrm>
              <a:prstGeom prst="ellipse">
                <a:avLst/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516" name="Oval 55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91" cy="91"/>
              </a:xfrm>
              <a:prstGeom prst="ellipse">
                <a:avLst/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0511" name="Text Box 56"/>
            <p:cNvSpPr txBox="1">
              <a:spLocks noChangeArrowheads="1"/>
            </p:cNvSpPr>
            <p:nvPr/>
          </p:nvSpPr>
          <p:spPr bwMode="auto">
            <a:xfrm>
              <a:off x="3470" y="1434"/>
              <a:ext cx="635" cy="2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latin typeface="Times New Roman" pitchFamily="18" charset="0"/>
                </a:rPr>
                <a:t>G</a:t>
              </a:r>
              <a:r>
                <a:rPr lang="en-US" altLang="ja-JP" sz="2000" baseline="30000">
                  <a:latin typeface="Times New Roman" pitchFamily="18" charset="0"/>
                </a:rPr>
                <a:t>+</a:t>
              </a:r>
              <a:r>
                <a:rPr lang="en-US" altLang="ja-JP" sz="900" baseline="30000">
                  <a:latin typeface="Times New Roman" pitchFamily="18" charset="0"/>
                </a:rPr>
                <a:t> </a:t>
              </a:r>
              <a:r>
                <a:rPr lang="en-US" altLang="ja-JP" sz="2000">
                  <a:latin typeface="Times New Roman" pitchFamily="18" charset="0"/>
                </a:rPr>
                <a:t>or</a:t>
              </a:r>
              <a:r>
                <a:rPr lang="en-US" altLang="ja-JP"/>
                <a:t> </a:t>
              </a:r>
              <a:r>
                <a:rPr lang="en-US" altLang="ja-JP" sz="2000">
                  <a:latin typeface="Times New Roman" pitchFamily="18" charset="0"/>
                </a:rPr>
                <a:t>G</a:t>
              </a:r>
              <a:r>
                <a:rPr lang="ja-JP" altLang="en-US" sz="2000" baseline="30000">
                  <a:latin typeface="Times New Roman" pitchFamily="18" charset="0"/>
                </a:rPr>
                <a:t>－</a:t>
              </a:r>
              <a:r>
                <a:rPr lang="ja-JP" altLang="en-US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0512" name="Line 57"/>
            <p:cNvSpPr>
              <a:spLocks noChangeShapeType="1"/>
            </p:cNvSpPr>
            <p:nvPr/>
          </p:nvSpPr>
          <p:spPr bwMode="auto">
            <a:xfrm>
              <a:off x="4513" y="148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3" name="Line 58"/>
            <p:cNvSpPr>
              <a:spLocks noChangeShapeType="1"/>
            </p:cNvSpPr>
            <p:nvPr/>
          </p:nvSpPr>
          <p:spPr bwMode="auto">
            <a:xfrm flipH="1">
              <a:off x="4468" y="170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0493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9725"/>
            <a:ext cx="5472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684213" y="4652963"/>
            <a:ext cx="863600" cy="1250950"/>
            <a:chOff x="703" y="2931"/>
            <a:chExt cx="544" cy="788"/>
          </a:xfrm>
        </p:grpSpPr>
        <p:sp>
          <p:nvSpPr>
            <p:cNvPr id="20507" name="Text Box 64"/>
            <p:cNvSpPr txBox="1">
              <a:spLocks noChangeArrowheads="1"/>
            </p:cNvSpPr>
            <p:nvPr/>
          </p:nvSpPr>
          <p:spPr bwMode="auto">
            <a:xfrm>
              <a:off x="930" y="2931"/>
              <a:ext cx="135" cy="21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0508" name="AutoShape 65"/>
            <p:cNvSpPr>
              <a:spLocks noChangeArrowheads="1"/>
            </p:cNvSpPr>
            <p:nvPr/>
          </p:nvSpPr>
          <p:spPr bwMode="auto">
            <a:xfrm>
              <a:off x="703" y="3137"/>
              <a:ext cx="544" cy="56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09" name="Text Box 66"/>
            <p:cNvSpPr txBox="1">
              <a:spLocks noChangeArrowheads="1"/>
            </p:cNvSpPr>
            <p:nvPr/>
          </p:nvSpPr>
          <p:spPr bwMode="auto">
            <a:xfrm>
              <a:off x="929" y="3500"/>
              <a:ext cx="317" cy="21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>
                  <a:latin typeface="Times New Roman" pitchFamily="18" charset="0"/>
                </a:rPr>
                <a:t>・</a:t>
              </a:r>
              <a:r>
                <a:rPr lang="en-US" altLang="ja-JP">
                  <a:latin typeface="Times New Roman" pitchFamily="18" charset="0"/>
                </a:rPr>
                <a:t>x’</a:t>
              </a:r>
            </a:p>
          </p:txBody>
        </p:sp>
      </p:grpSp>
      <p:sp>
        <p:nvSpPr>
          <p:cNvPr id="20495" name="Text Box 68"/>
          <p:cNvSpPr txBox="1">
            <a:spLocks noChangeArrowheads="1"/>
          </p:cNvSpPr>
          <p:nvPr/>
        </p:nvSpPr>
        <p:spPr bwMode="auto">
          <a:xfrm>
            <a:off x="1835150" y="5300663"/>
            <a:ext cx="2520950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latin typeface="Times New Roman" pitchFamily="18" charset="0"/>
              </a:rPr>
              <a:t> </a:t>
            </a:r>
            <a:r>
              <a:rPr lang="en-US" altLang="ja-JP" sz="2000">
                <a:latin typeface="Times New Roman" pitchFamily="18" charset="0"/>
              </a:rPr>
              <a:t>≠0,    Finite value</a:t>
            </a:r>
          </a:p>
        </p:txBody>
      </p:sp>
      <p:sp>
        <p:nvSpPr>
          <p:cNvPr id="20496" name="AutoShape 70"/>
          <p:cNvSpPr>
            <a:spLocks noChangeArrowheads="1"/>
          </p:cNvSpPr>
          <p:nvPr/>
        </p:nvSpPr>
        <p:spPr bwMode="auto">
          <a:xfrm>
            <a:off x="4787900" y="3140075"/>
            <a:ext cx="720725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7" name="Text Box 71"/>
          <p:cNvSpPr txBox="1">
            <a:spLocks noChangeArrowheads="1"/>
          </p:cNvSpPr>
          <p:nvPr/>
        </p:nvSpPr>
        <p:spPr bwMode="auto">
          <a:xfrm>
            <a:off x="4859338" y="28527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latin typeface="Times New Roman" pitchFamily="18" charset="0"/>
              </a:rPr>
              <a:t>CTP</a:t>
            </a:r>
          </a:p>
        </p:txBody>
      </p:sp>
      <p:pic>
        <p:nvPicPr>
          <p:cNvPr id="20498" name="Picture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038850"/>
            <a:ext cx="41767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 Box 73"/>
          <p:cNvSpPr txBox="1">
            <a:spLocks noChangeArrowheads="1"/>
          </p:cNvSpPr>
          <p:nvPr/>
        </p:nvSpPr>
        <p:spPr bwMode="auto">
          <a:xfrm>
            <a:off x="5292725" y="6237288"/>
            <a:ext cx="345598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Expansion by  G</a:t>
            </a:r>
            <a:r>
              <a:rPr lang="en-US" altLang="ja-JP" sz="2000" baseline="-25000">
                <a:latin typeface="Times New Roman" pitchFamily="18" charset="0"/>
              </a:rPr>
              <a:t>R</a:t>
            </a:r>
            <a:endParaRPr lang="en-US" altLang="ja-JP" sz="2000">
              <a:latin typeface="Times New Roman" pitchFamily="18" charset="0"/>
            </a:endParaRPr>
          </a:p>
        </p:txBody>
      </p:sp>
      <p:sp>
        <p:nvSpPr>
          <p:cNvPr id="20506" name="Text Box 77"/>
          <p:cNvSpPr txBox="1">
            <a:spLocks noChangeArrowheads="1"/>
          </p:cNvSpPr>
          <p:nvPr/>
        </p:nvSpPr>
        <p:spPr bwMode="auto">
          <a:xfrm>
            <a:off x="644496" y="1000108"/>
            <a:ext cx="575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en-US" altLang="ja-JP" sz="2000" b="1" dirty="0" smtClean="0">
                <a:solidFill>
                  <a:srgbClr val="003366"/>
                </a:solidFill>
                <a:latin typeface="ＭＳ Ｐ明朝"/>
                <a:ea typeface="ＭＳ Ｐ明朝"/>
              </a:rPr>
              <a:t>◆</a:t>
            </a:r>
            <a:r>
              <a:rPr lang="ja-JP" altLang="en-US" sz="2000" b="1" dirty="0" smtClean="0">
                <a:solidFill>
                  <a:srgbClr val="003366"/>
                </a:solidFill>
                <a:latin typeface="ＭＳ Ｐ明朝"/>
                <a:ea typeface="ＭＳ Ｐ明朝"/>
              </a:rPr>
              <a:t>　</a:t>
            </a:r>
            <a:r>
              <a:rPr lang="en-US" altLang="ja-JP" sz="2400" b="1" dirty="0" smtClean="0">
                <a:solidFill>
                  <a:srgbClr val="003366"/>
                </a:solidFill>
                <a:latin typeface="Times New Roman" pitchFamily="18" charset="0"/>
              </a:rPr>
              <a:t>Closed </a:t>
            </a:r>
            <a:r>
              <a:rPr lang="en-US" altLang="ja-JP" sz="2400" b="1" dirty="0">
                <a:solidFill>
                  <a:srgbClr val="003366"/>
                </a:solidFill>
                <a:latin typeface="Times New Roman" pitchFamily="18" charset="0"/>
              </a:rPr>
              <a:t>Time Path</a:t>
            </a:r>
          </a:p>
        </p:txBody>
      </p:sp>
      <p:sp>
        <p:nvSpPr>
          <p:cNvPr id="20504" name="Text Box 80"/>
          <p:cNvSpPr txBox="1">
            <a:spLocks noChangeArrowheads="1"/>
          </p:cNvSpPr>
          <p:nvPr/>
        </p:nvSpPr>
        <p:spPr bwMode="auto">
          <a:xfrm>
            <a:off x="500034" y="3714752"/>
            <a:ext cx="575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en-US" altLang="ja-JP" sz="2000" b="1" dirty="0" smtClean="0">
                <a:solidFill>
                  <a:srgbClr val="003366"/>
                </a:solidFill>
                <a:latin typeface="ＭＳ Ｐ明朝"/>
                <a:ea typeface="ＭＳ Ｐ明朝"/>
              </a:rPr>
              <a:t>◆  </a:t>
            </a:r>
            <a:r>
              <a:rPr lang="en-US" altLang="ja-JP" sz="2400" b="1" dirty="0" smtClean="0">
                <a:solidFill>
                  <a:srgbClr val="003366"/>
                </a:solidFill>
                <a:latin typeface="Times New Roman" pitchFamily="18" charset="0"/>
              </a:rPr>
              <a:t>Expansion </a:t>
            </a:r>
            <a:r>
              <a:rPr lang="en-US" altLang="ja-JP" sz="2400" b="1" dirty="0">
                <a:solidFill>
                  <a:srgbClr val="003366"/>
                </a:solidFill>
                <a:latin typeface="Times New Roman" pitchFamily="18" charset="0"/>
              </a:rPr>
              <a:t>by Retarded Green </a:t>
            </a:r>
            <a:r>
              <a:rPr lang="en-US" altLang="ja-JP" sz="2400" b="1" dirty="0" err="1">
                <a:solidFill>
                  <a:srgbClr val="003366"/>
                </a:solidFill>
                <a:latin typeface="Times New Roman" pitchFamily="18" charset="0"/>
              </a:rPr>
              <a:t>f.n</a:t>
            </a:r>
            <a:r>
              <a:rPr lang="en-US" altLang="ja-JP" sz="2400" b="1" dirty="0">
                <a:solidFill>
                  <a:srgbClr val="0033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Expansion by Retarded Green fn.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48BD25-B54E-4973-90F5-85C0CF125203}" type="slidenum">
              <a:rPr lang="en-US" altLang="ja-JP"/>
              <a:pPr/>
              <a:t>68</a:t>
            </a:fld>
            <a:endParaRPr lang="en-US" altLang="ja-JP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71472" y="3357562"/>
            <a:ext cx="2016125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Times New Roman" pitchFamily="18" charset="0"/>
              </a:rPr>
              <a:t>(Ex.)  N = 4</a:t>
            </a:r>
            <a:endParaRPr lang="en-US" altLang="ja-JP" sz="2000" baseline="-25000" dirty="0">
              <a:latin typeface="Times New Roman" pitchFamily="18" charset="0"/>
            </a:endParaRPr>
          </a:p>
        </p:txBody>
      </p:sp>
      <p:grpSp>
        <p:nvGrpSpPr>
          <p:cNvPr id="22" name="Group 99"/>
          <p:cNvGrpSpPr>
            <a:grpSpLocks/>
          </p:cNvGrpSpPr>
          <p:nvPr/>
        </p:nvGrpSpPr>
        <p:grpSpPr bwMode="auto">
          <a:xfrm>
            <a:off x="2051050" y="1773238"/>
            <a:ext cx="6121400" cy="892175"/>
            <a:chOff x="521" y="1480"/>
            <a:chExt cx="3856" cy="562"/>
          </a:xfrm>
        </p:grpSpPr>
        <p:sp>
          <p:nvSpPr>
            <p:cNvPr id="21518" name="Line 7"/>
            <p:cNvSpPr>
              <a:spLocks noChangeShapeType="1"/>
            </p:cNvSpPr>
            <p:nvPr/>
          </p:nvSpPr>
          <p:spPr bwMode="auto">
            <a:xfrm>
              <a:off x="1111" y="202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>
              <a:off x="612" y="2024"/>
              <a:ext cx="272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1520" name="Picture 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" y="1480"/>
              <a:ext cx="385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2154" y="1842"/>
              <a:ext cx="272" cy="200"/>
              <a:chOff x="2154" y="1344"/>
              <a:chExt cx="272" cy="200"/>
            </a:xfrm>
          </p:grpSpPr>
          <p:sp>
            <p:nvSpPr>
              <p:cNvPr id="21522" name="Line 9"/>
              <p:cNvSpPr>
                <a:spLocks noChangeShapeType="1"/>
              </p:cNvSpPr>
              <p:nvPr/>
            </p:nvSpPr>
            <p:spPr bwMode="auto">
              <a:xfrm>
                <a:off x="2154" y="15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3" name="Text Box 10"/>
              <p:cNvSpPr txBox="1">
                <a:spLocks noChangeArrowheads="1"/>
              </p:cNvSpPr>
              <p:nvPr/>
            </p:nvSpPr>
            <p:spPr bwMode="auto">
              <a:xfrm>
                <a:off x="2200" y="1344"/>
                <a:ext cx="136" cy="20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>
                    <a:latin typeface="Times New Roman" pitchFamily="18" charset="0"/>
                  </a:rPr>
                  <a:t>R</a:t>
                </a:r>
              </a:p>
            </p:txBody>
          </p:sp>
        </p:grpSp>
      </p:grpSp>
      <p:pic>
        <p:nvPicPr>
          <p:cNvPr id="21510" name="Picture 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950913"/>
            <a:ext cx="57610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852738"/>
            <a:ext cx="42481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07"/>
          <p:cNvSpPr txBox="1">
            <a:spLocks noChangeArrowheads="1"/>
          </p:cNvSpPr>
          <p:nvPr/>
        </p:nvSpPr>
        <p:spPr bwMode="auto">
          <a:xfrm>
            <a:off x="6948488" y="476251"/>
            <a:ext cx="165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b="1">
                <a:solidFill>
                  <a:srgbClr val="003366"/>
                </a:solidFill>
                <a:latin typeface="Times New Roman" pitchFamily="18" charset="0"/>
              </a:rPr>
              <a:t>[ Detailed exp. ]</a:t>
            </a:r>
            <a:endParaRPr lang="en-US" altLang="ja-JP" sz="2400">
              <a:solidFill>
                <a:srgbClr val="000066"/>
              </a:solidFill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Expansion by Retarded Green fn.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2" name="オブジェクト 81"/>
          <p:cNvGraphicFramePr>
            <a:graphicFrameLocks noChangeAspect="1"/>
          </p:cNvGraphicFramePr>
          <p:nvPr/>
        </p:nvGraphicFramePr>
        <p:xfrm>
          <a:off x="714349" y="4000504"/>
          <a:ext cx="678460" cy="417514"/>
        </p:xfrm>
        <a:graphic>
          <a:graphicData uri="http://schemas.openxmlformats.org/presentationml/2006/ole">
            <p:oleObj spid="_x0000_s1498114" name="数式" r:id="rId6" imgW="330120" imgH="203040" progId="Equation.3">
              <p:embed/>
            </p:oleObj>
          </a:graphicData>
        </a:graphic>
      </p:graphicFrame>
      <p:grpSp>
        <p:nvGrpSpPr>
          <p:cNvPr id="93" name="グループ化 92"/>
          <p:cNvGrpSpPr/>
          <p:nvPr/>
        </p:nvGrpSpPr>
        <p:grpSpPr>
          <a:xfrm>
            <a:off x="2303462" y="3786190"/>
            <a:ext cx="6840538" cy="2808287"/>
            <a:chOff x="2071670" y="4049713"/>
            <a:chExt cx="6840538" cy="2808287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2143108" y="4049713"/>
              <a:ext cx="6769100" cy="2808287"/>
              <a:chOff x="612" y="1752"/>
              <a:chExt cx="4264" cy="1769"/>
            </a:xfrm>
          </p:grpSpPr>
          <p:sp>
            <p:nvSpPr>
              <p:cNvPr id="21524" name="Line 13"/>
              <p:cNvSpPr>
                <a:spLocks noChangeShapeType="1"/>
              </p:cNvSpPr>
              <p:nvPr/>
            </p:nvSpPr>
            <p:spPr bwMode="auto">
              <a:xfrm>
                <a:off x="612" y="2069"/>
                <a:ext cx="272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25" name="Text Box 14"/>
              <p:cNvSpPr txBox="1">
                <a:spLocks noChangeArrowheads="1"/>
              </p:cNvSpPr>
              <p:nvPr/>
            </p:nvSpPr>
            <p:spPr bwMode="auto">
              <a:xfrm>
                <a:off x="975" y="1979"/>
                <a:ext cx="181" cy="20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>
                    <a:latin typeface="Times New Roman" pitchFamily="18" charset="0"/>
                  </a:rPr>
                  <a:t>= </a:t>
                </a:r>
                <a:endParaRPr lang="en-US" altLang="ja-JP" sz="1600" baseline="-25000">
                  <a:latin typeface="Times New Roman" pitchFamily="18" charset="0"/>
                </a:endParaRPr>
              </a:p>
            </p:txBody>
          </p:sp>
          <p:sp>
            <p:nvSpPr>
              <p:cNvPr id="21526" name="Text Box 15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136" cy="39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 sz="1200">
                    <a:latin typeface="Times New Roman" pitchFamily="18" charset="0"/>
                  </a:rPr>
                  <a:t>・・・</a:t>
                </a:r>
                <a:endParaRPr lang="ja-JP" altLang="en-US" sz="1200" baseline="-25000">
                  <a:latin typeface="Times New Roman" pitchFamily="18" charset="0"/>
                </a:endParaRPr>
              </a:p>
            </p:txBody>
          </p:sp>
          <p:grpSp>
            <p:nvGrpSpPr>
              <p:cNvPr id="3" name="Group 16"/>
              <p:cNvGrpSpPr>
                <a:grpSpLocks/>
              </p:cNvGrpSpPr>
              <p:nvPr/>
            </p:nvGrpSpPr>
            <p:grpSpPr bwMode="auto">
              <a:xfrm>
                <a:off x="1247" y="1752"/>
                <a:ext cx="1588" cy="635"/>
                <a:chOff x="1247" y="1752"/>
                <a:chExt cx="1588" cy="635"/>
              </a:xfrm>
            </p:grpSpPr>
            <p:sp>
              <p:nvSpPr>
                <p:cNvPr id="21581" name="Line 17"/>
                <p:cNvSpPr>
                  <a:spLocks noChangeShapeType="1"/>
                </p:cNvSpPr>
                <p:nvPr/>
              </p:nvSpPr>
              <p:spPr bwMode="auto">
                <a:xfrm>
                  <a:off x="1247" y="206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5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55" y="1979"/>
                  <a:ext cx="181" cy="20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1600">
                      <a:latin typeface="Times New Roman" pitchFamily="18" charset="0"/>
                    </a:rPr>
                    <a:t>+</a:t>
                  </a:r>
                  <a:endParaRPr lang="en-US" altLang="ja-JP" sz="1600" baseline="-25000">
                    <a:latin typeface="Times New Roman" pitchFamily="18" charset="0"/>
                  </a:endParaRPr>
                </a:p>
              </p:txBody>
            </p:sp>
            <p:grpSp>
              <p:nvGrpSpPr>
                <p:cNvPr id="4" name="Group 19"/>
                <p:cNvGrpSpPr>
                  <a:grpSpLocks/>
                </p:cNvGrpSpPr>
                <p:nvPr/>
              </p:nvGrpSpPr>
              <p:grpSpPr bwMode="auto">
                <a:xfrm>
                  <a:off x="1973" y="1752"/>
                  <a:ext cx="862" cy="635"/>
                  <a:chOff x="1973" y="1752"/>
                  <a:chExt cx="862" cy="635"/>
                </a:xfrm>
              </p:grpSpPr>
              <p:grpSp>
                <p:nvGrpSpPr>
                  <p:cNvPr id="5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973" y="1933"/>
                    <a:ext cx="272" cy="200"/>
                    <a:chOff x="1973" y="1933"/>
                    <a:chExt cx="272" cy="200"/>
                  </a:xfrm>
                </p:grpSpPr>
                <p:sp>
                  <p:nvSpPr>
                    <p:cNvPr id="2158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069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89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136" cy="200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lIns="36000" tIns="36000" rIns="36000" bIns="3600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ja-JP" sz="1600">
                          <a:latin typeface="Times New Roman" pitchFamily="18" charset="0"/>
                        </a:rPr>
                        <a:t>R</a:t>
                      </a:r>
                    </a:p>
                  </p:txBody>
                </p:sp>
              </p:grpSp>
              <p:sp>
                <p:nvSpPr>
                  <p:cNvPr id="2158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2069"/>
                    <a:ext cx="272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8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888"/>
                    <a:ext cx="544" cy="363"/>
                  </a:xfrm>
                  <a:prstGeom prst="ellips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8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318" cy="63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1528" name="Text Box 26"/>
              <p:cNvSpPr txBox="1">
                <a:spLocks noChangeArrowheads="1"/>
              </p:cNvSpPr>
              <p:nvPr/>
            </p:nvSpPr>
            <p:spPr bwMode="auto">
              <a:xfrm>
                <a:off x="975" y="2387"/>
                <a:ext cx="181" cy="20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>
                    <a:latin typeface="Times New Roman" pitchFamily="18" charset="0"/>
                  </a:rPr>
                  <a:t>= </a:t>
                </a:r>
                <a:endParaRPr lang="en-US" altLang="ja-JP" sz="1600" baseline="-25000">
                  <a:latin typeface="Times New Roman" pitchFamily="18" charset="0"/>
                </a:endParaRPr>
              </a:p>
            </p:txBody>
          </p: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1247" y="2205"/>
                <a:ext cx="2904" cy="635"/>
                <a:chOff x="1247" y="2205"/>
                <a:chExt cx="2904" cy="635"/>
              </a:xfrm>
            </p:grpSpPr>
            <p:grpSp>
              <p:nvGrpSpPr>
                <p:cNvPr id="7" name="Group 28"/>
                <p:cNvGrpSpPr>
                  <a:grpSpLocks/>
                </p:cNvGrpSpPr>
                <p:nvPr/>
              </p:nvGrpSpPr>
              <p:grpSpPr bwMode="auto">
                <a:xfrm>
                  <a:off x="1973" y="2205"/>
                  <a:ext cx="862" cy="635"/>
                  <a:chOff x="1973" y="1752"/>
                  <a:chExt cx="862" cy="635"/>
                </a:xfrm>
              </p:grpSpPr>
              <p:grpSp>
                <p:nvGrpSpPr>
                  <p:cNvPr id="8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973" y="1933"/>
                    <a:ext cx="272" cy="200"/>
                    <a:chOff x="1973" y="1933"/>
                    <a:chExt cx="272" cy="200"/>
                  </a:xfrm>
                </p:grpSpPr>
                <p:sp>
                  <p:nvSpPr>
                    <p:cNvPr id="2157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069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80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136" cy="200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lIns="36000" tIns="36000" rIns="36000" bIns="3600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ja-JP" sz="1600">
                          <a:latin typeface="Times New Roman" pitchFamily="18" charset="0"/>
                        </a:rPr>
                        <a:t>R</a:t>
                      </a:r>
                    </a:p>
                  </p:txBody>
                </p:sp>
              </p:grpSp>
              <p:sp>
                <p:nvSpPr>
                  <p:cNvPr id="2157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2069"/>
                    <a:ext cx="2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7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888"/>
                    <a:ext cx="544" cy="363"/>
                  </a:xfrm>
                  <a:prstGeom prst="ellips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7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318" cy="63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55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55" y="2387"/>
                  <a:ext cx="181" cy="20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1600">
                      <a:latin typeface="Times New Roman" pitchFamily="18" charset="0"/>
                    </a:rPr>
                    <a:t>+</a:t>
                  </a:r>
                  <a:endParaRPr lang="en-US" altLang="ja-JP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5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99" y="2387"/>
                  <a:ext cx="181" cy="20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1600">
                      <a:latin typeface="Times New Roman" pitchFamily="18" charset="0"/>
                    </a:rPr>
                    <a:t>+</a:t>
                  </a:r>
                  <a:endParaRPr lang="en-US" altLang="ja-JP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60" name="Line 37"/>
                <p:cNvSpPr>
                  <a:spLocks noChangeShapeType="1"/>
                </p:cNvSpPr>
                <p:nvPr/>
              </p:nvSpPr>
              <p:spPr bwMode="auto">
                <a:xfrm>
                  <a:off x="1247" y="2523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9" name="Group 38"/>
                <p:cNvGrpSpPr>
                  <a:grpSpLocks/>
                </p:cNvGrpSpPr>
                <p:nvPr/>
              </p:nvGrpSpPr>
              <p:grpSpPr bwMode="auto">
                <a:xfrm>
                  <a:off x="2971" y="2205"/>
                  <a:ext cx="1180" cy="635"/>
                  <a:chOff x="1972" y="2205"/>
                  <a:chExt cx="1180" cy="635"/>
                </a:xfrm>
              </p:grpSpPr>
              <p:grpSp>
                <p:nvGrpSpPr>
                  <p:cNvPr id="10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972" y="2205"/>
                    <a:ext cx="863" cy="635"/>
                    <a:chOff x="1972" y="2205"/>
                    <a:chExt cx="863" cy="635"/>
                  </a:xfrm>
                </p:grpSpPr>
                <p:grpSp>
                  <p:nvGrpSpPr>
                    <p:cNvPr id="11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2" y="2387"/>
                      <a:ext cx="272" cy="200"/>
                      <a:chOff x="1972" y="2387"/>
                      <a:chExt cx="272" cy="200"/>
                    </a:xfrm>
                  </p:grpSpPr>
                  <p:sp>
                    <p:nvSpPr>
                      <p:cNvPr id="21573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2" y="2522"/>
                        <a:ext cx="2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1574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8" y="2387"/>
                        <a:ext cx="136" cy="200"/>
                      </a:xfrm>
                      <a:prstGeom prst="rect">
                        <a:avLst/>
                      </a:prstGeom>
                      <a:noFill/>
                      <a:ln w="3175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36000" tIns="36000" rIns="36000" bIns="36000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ja-JP" sz="1600">
                            <a:latin typeface="Times New Roman" pitchFamily="18" charset="0"/>
                          </a:rPr>
                          <a:t>R</a:t>
                        </a:r>
                      </a:p>
                    </p:txBody>
                  </p:sp>
                </p:grpSp>
                <p:sp>
                  <p:nvSpPr>
                    <p:cNvPr id="2157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341"/>
                      <a:ext cx="544" cy="363"/>
                    </a:xfrm>
                    <a:prstGeom prst="ellipse">
                      <a:avLst/>
                    </a:prstGeom>
                    <a:noFill/>
                    <a:ln w="444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72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205"/>
                      <a:ext cx="318" cy="6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245" y="2205"/>
                    <a:ext cx="907" cy="635"/>
                    <a:chOff x="2245" y="2205"/>
                    <a:chExt cx="907" cy="635"/>
                  </a:xfrm>
                </p:grpSpPr>
                <p:grpSp>
                  <p:nvGrpSpPr>
                    <p:cNvPr id="13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5" y="2387"/>
                      <a:ext cx="317" cy="200"/>
                      <a:chOff x="2245" y="2387"/>
                      <a:chExt cx="317" cy="200"/>
                    </a:xfrm>
                  </p:grpSpPr>
                  <p:sp>
                    <p:nvSpPr>
                      <p:cNvPr id="21568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45" y="2522"/>
                        <a:ext cx="317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1569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81" y="2387"/>
                        <a:ext cx="136" cy="200"/>
                      </a:xfrm>
                      <a:prstGeom prst="rect">
                        <a:avLst/>
                      </a:prstGeom>
                      <a:noFill/>
                      <a:ln w="3175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36000" tIns="36000" rIns="36000" bIns="36000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ja-JP" sz="1600">
                            <a:latin typeface="Times New Roman" pitchFamily="18" charset="0"/>
                          </a:rPr>
                          <a:t>R</a:t>
                        </a:r>
                      </a:p>
                    </p:txBody>
                  </p:sp>
                </p:grpSp>
                <p:sp>
                  <p:nvSpPr>
                    <p:cNvPr id="2156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" y="2522"/>
                      <a:ext cx="272" cy="0"/>
                    </a:xfrm>
                    <a:prstGeom prst="line">
                      <a:avLst/>
                    </a:prstGeom>
                    <a:noFill/>
                    <a:ln w="444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66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2341"/>
                      <a:ext cx="544" cy="363"/>
                    </a:xfrm>
                    <a:prstGeom prst="ellipse">
                      <a:avLst/>
                    </a:prstGeom>
                    <a:noFill/>
                    <a:ln w="444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6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4" y="2205"/>
                      <a:ext cx="318" cy="6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21530" name="Text Box 52"/>
              <p:cNvSpPr txBox="1">
                <a:spLocks noChangeArrowheads="1"/>
              </p:cNvSpPr>
              <p:nvPr/>
            </p:nvSpPr>
            <p:spPr bwMode="auto">
              <a:xfrm>
                <a:off x="975" y="3113"/>
                <a:ext cx="181" cy="20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>
                    <a:latin typeface="Times New Roman" pitchFamily="18" charset="0"/>
                  </a:rPr>
                  <a:t>= </a:t>
                </a:r>
                <a:endParaRPr lang="en-US" altLang="ja-JP" sz="1600" baseline="-25000">
                  <a:latin typeface="Times New Roman" pitchFamily="18" charset="0"/>
                </a:endParaRPr>
              </a:p>
            </p:txBody>
          </p:sp>
          <p:grpSp>
            <p:nvGrpSpPr>
              <p:cNvPr id="14" name="Group 53"/>
              <p:cNvGrpSpPr>
                <a:grpSpLocks/>
              </p:cNvGrpSpPr>
              <p:nvPr/>
            </p:nvGrpSpPr>
            <p:grpSpPr bwMode="auto">
              <a:xfrm>
                <a:off x="1247" y="2840"/>
                <a:ext cx="3629" cy="681"/>
                <a:chOff x="1247" y="2840"/>
                <a:chExt cx="3629" cy="681"/>
              </a:xfrm>
            </p:grpSpPr>
            <p:sp>
              <p:nvSpPr>
                <p:cNvPr id="21532" name="Line 54"/>
                <p:cNvSpPr>
                  <a:spLocks noChangeShapeType="1"/>
                </p:cNvSpPr>
                <p:nvPr/>
              </p:nvSpPr>
              <p:spPr bwMode="auto">
                <a:xfrm>
                  <a:off x="1247" y="3203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53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655" y="3113"/>
                  <a:ext cx="181" cy="20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1600">
                      <a:latin typeface="Times New Roman" pitchFamily="18" charset="0"/>
                    </a:rPr>
                    <a:t>+</a:t>
                  </a:r>
                  <a:endParaRPr lang="en-US" altLang="ja-JP" sz="1600" baseline="-250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56"/>
                <p:cNvGrpSpPr>
                  <a:grpSpLocks/>
                </p:cNvGrpSpPr>
                <p:nvPr/>
              </p:nvGrpSpPr>
              <p:grpSpPr bwMode="auto">
                <a:xfrm>
                  <a:off x="1973" y="2886"/>
                  <a:ext cx="862" cy="635"/>
                  <a:chOff x="1973" y="1752"/>
                  <a:chExt cx="862" cy="635"/>
                </a:xfrm>
              </p:grpSpPr>
              <p:grpSp>
                <p:nvGrpSpPr>
                  <p:cNvPr id="16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973" y="1933"/>
                    <a:ext cx="272" cy="200"/>
                    <a:chOff x="1973" y="1933"/>
                    <a:chExt cx="272" cy="200"/>
                  </a:xfrm>
                </p:grpSpPr>
                <p:sp>
                  <p:nvSpPr>
                    <p:cNvPr id="21555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069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56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8" y="1933"/>
                      <a:ext cx="136" cy="200"/>
                    </a:xfrm>
                    <a:prstGeom prst="rect">
                      <a:avLst/>
                    </a:prstGeom>
                    <a:noFill/>
                    <a:ln w="31750">
                      <a:noFill/>
                      <a:miter lim="800000"/>
                      <a:headEnd/>
                      <a:tailEnd/>
                    </a:ln>
                  </p:spPr>
                  <p:txBody>
                    <a:bodyPr lIns="36000" tIns="36000" rIns="36000" bIns="3600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ja-JP" sz="1600" dirty="0">
                          <a:latin typeface="Times New Roman" pitchFamily="18" charset="0"/>
                        </a:rPr>
                        <a:t>R</a:t>
                      </a:r>
                    </a:p>
                  </p:txBody>
                </p:sp>
              </p:grpSp>
              <p:sp>
                <p:nvSpPr>
                  <p:cNvPr id="2155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2069"/>
                    <a:ext cx="2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5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888"/>
                    <a:ext cx="544" cy="36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5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318" cy="63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53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699" y="3067"/>
                  <a:ext cx="181" cy="20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1600">
                      <a:latin typeface="Times New Roman" pitchFamily="18" charset="0"/>
                    </a:rPr>
                    <a:t>+</a:t>
                  </a:r>
                  <a:endParaRPr lang="en-US" altLang="ja-JP" sz="1600" baseline="-25000">
                    <a:latin typeface="Times New Roman" pitchFamily="18" charset="0"/>
                  </a:endParaRPr>
                </a:p>
              </p:txBody>
            </p:sp>
            <p:grpSp>
              <p:nvGrpSpPr>
                <p:cNvPr id="17" name="Group 64"/>
                <p:cNvGrpSpPr>
                  <a:grpSpLocks/>
                </p:cNvGrpSpPr>
                <p:nvPr/>
              </p:nvGrpSpPr>
              <p:grpSpPr bwMode="auto">
                <a:xfrm>
                  <a:off x="2971" y="2840"/>
                  <a:ext cx="1180" cy="635"/>
                  <a:chOff x="1972" y="2205"/>
                  <a:chExt cx="1180" cy="635"/>
                </a:xfrm>
              </p:grpSpPr>
              <p:grpSp>
                <p:nvGrpSpPr>
                  <p:cNvPr id="18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972" y="2205"/>
                    <a:ext cx="863" cy="635"/>
                    <a:chOff x="1972" y="2205"/>
                    <a:chExt cx="863" cy="635"/>
                  </a:xfrm>
                </p:grpSpPr>
                <p:grpSp>
                  <p:nvGrpSpPr>
                    <p:cNvPr id="19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2" y="2387"/>
                      <a:ext cx="272" cy="200"/>
                      <a:chOff x="1972" y="2387"/>
                      <a:chExt cx="272" cy="200"/>
                    </a:xfrm>
                  </p:grpSpPr>
                  <p:sp>
                    <p:nvSpPr>
                      <p:cNvPr id="21549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2" y="2522"/>
                        <a:ext cx="2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1550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8" y="2387"/>
                        <a:ext cx="136" cy="200"/>
                      </a:xfrm>
                      <a:prstGeom prst="rect">
                        <a:avLst/>
                      </a:prstGeom>
                      <a:noFill/>
                      <a:ln w="3175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36000" tIns="36000" rIns="36000" bIns="36000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ja-JP" sz="1600">
                            <a:latin typeface="Times New Roman" pitchFamily="18" charset="0"/>
                          </a:rPr>
                          <a:t>R</a:t>
                        </a:r>
                      </a:p>
                    </p:txBody>
                  </p:sp>
                </p:grpSp>
                <p:sp>
                  <p:nvSpPr>
                    <p:cNvPr id="21547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2341"/>
                      <a:ext cx="544" cy="36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48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205"/>
                      <a:ext cx="318" cy="6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245" y="2205"/>
                    <a:ext cx="907" cy="635"/>
                    <a:chOff x="2245" y="2205"/>
                    <a:chExt cx="907" cy="635"/>
                  </a:xfrm>
                </p:grpSpPr>
                <p:grpSp>
                  <p:nvGrpSpPr>
                    <p:cNvPr id="21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5" y="2387"/>
                      <a:ext cx="317" cy="200"/>
                      <a:chOff x="2245" y="2387"/>
                      <a:chExt cx="317" cy="200"/>
                    </a:xfrm>
                  </p:grpSpPr>
                  <p:sp>
                    <p:nvSpPr>
                      <p:cNvPr id="2154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45" y="2522"/>
                        <a:ext cx="317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1545" name="Text Box 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81" y="2387"/>
                        <a:ext cx="136" cy="200"/>
                      </a:xfrm>
                      <a:prstGeom prst="rect">
                        <a:avLst/>
                      </a:prstGeom>
                      <a:noFill/>
                      <a:ln w="3175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36000" tIns="36000" rIns="36000" bIns="36000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ja-JP" sz="1600">
                            <a:latin typeface="Times New Roman" pitchFamily="18" charset="0"/>
                          </a:rPr>
                          <a:t>R</a:t>
                        </a:r>
                      </a:p>
                    </p:txBody>
                  </p:sp>
                </p:grpSp>
                <p:sp>
                  <p:nvSpPr>
                    <p:cNvPr id="2154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" y="2522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42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2341"/>
                      <a:ext cx="544" cy="36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4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4" y="2205"/>
                      <a:ext cx="318" cy="6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2153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105" y="3067"/>
                  <a:ext cx="771" cy="200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1600">
                      <a:latin typeface="Times New Roman" pitchFamily="18" charset="0"/>
                    </a:rPr>
                    <a:t>+</a:t>
                  </a:r>
                  <a:r>
                    <a:rPr lang="ja-JP" altLang="en-US" sz="1200">
                      <a:latin typeface="Times New Roman" pitchFamily="18" charset="0"/>
                    </a:rPr>
                    <a:t>　・・・</a:t>
                  </a:r>
                </a:p>
              </p:txBody>
            </p:sp>
          </p:grpSp>
        </p:grpSp>
        <p:sp>
          <p:nvSpPr>
            <p:cNvPr id="83" name="円/楕円 82"/>
            <p:cNvSpPr/>
            <p:nvPr/>
          </p:nvSpPr>
          <p:spPr>
            <a:xfrm>
              <a:off x="2071670" y="450057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3071802" y="450057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4214810" y="450057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3071802" y="521495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4214810" y="521495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786446" y="521495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071802" y="628652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4214810" y="628652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5786446" y="621508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60DE-BFD4-4A6A-84FE-62872CEEF0D8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57864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Sachs-Wolfe (SW) effect 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57158" y="1000108"/>
            <a:ext cx="185738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Flat plateau        </a:t>
            </a:r>
            <a:endParaRPr lang="en-US" altLang="ja-JP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グループ化 69"/>
          <p:cNvGrpSpPr/>
          <p:nvPr/>
        </p:nvGrpSpPr>
        <p:grpSpPr>
          <a:xfrm>
            <a:off x="5357818" y="1142984"/>
            <a:ext cx="3429024" cy="2143116"/>
            <a:chOff x="1214415" y="1643050"/>
            <a:chExt cx="7000892" cy="4984033"/>
          </a:xfrm>
        </p:grpSpPr>
        <p:pic>
          <p:nvPicPr>
            <p:cNvPr id="8" name="Picture 2" descr="C:\Users\浦川優子\Desktop\graph_wma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5" y="1643050"/>
              <a:ext cx="7000892" cy="4984033"/>
            </a:xfrm>
            <a:prstGeom prst="rect">
              <a:avLst/>
            </a:prstGeom>
            <a:noFill/>
          </p:spPr>
        </p:pic>
        <p:cxnSp>
          <p:nvCxnSpPr>
            <p:cNvPr id="9" name="直線矢印コネクタ 8"/>
            <p:cNvCxnSpPr/>
            <p:nvPr/>
          </p:nvCxnSpPr>
          <p:spPr>
            <a:xfrm>
              <a:off x="2357422" y="5000636"/>
              <a:ext cx="1000132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2357422" y="1063660"/>
          <a:ext cx="785818" cy="354886"/>
        </p:xfrm>
        <a:graphic>
          <a:graphicData uri="http://schemas.openxmlformats.org/presentationml/2006/ole">
            <p:oleObj spid="_x0000_s1098756" name="数式" r:id="rId4" imgW="393480" imgH="177480" progId="Equation.3">
              <p:embed/>
            </p:oleObj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0034" y="1714488"/>
            <a:ext cx="4214842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SW effect : Dominant effect </a:t>
            </a:r>
            <a:endParaRPr lang="en-US" altLang="ja-JP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85720" y="2714620"/>
            <a:ext cx="450059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ＭＳ Ｐ明朝"/>
                <a:ea typeface="ＭＳ Ｐ明朝"/>
              </a:rPr>
              <a:t>◆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Last Scattering 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surface  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z~1091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-142908" y="3286124"/>
            <a:ext cx="4143372" cy="3929090"/>
            <a:chOff x="-255202" y="3152656"/>
            <a:chExt cx="4143372" cy="3929090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0777351">
              <a:off x="98188" y="5668801"/>
              <a:ext cx="928694" cy="94043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0" name="円弧 19"/>
            <p:cNvSpPr/>
            <p:nvPr/>
          </p:nvSpPr>
          <p:spPr>
            <a:xfrm rot="1377134">
              <a:off x="-255202" y="3152656"/>
              <a:ext cx="4143372" cy="3929090"/>
            </a:xfrm>
            <a:prstGeom prst="arc">
              <a:avLst>
                <a:gd name="adj1" fmla="val 16200000"/>
                <a:gd name="adj2" fmla="val 20833651"/>
              </a:avLst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928662" y="3643314"/>
              <a:ext cx="2214578" cy="2000264"/>
            </a:xfrm>
            <a:prstGeom prst="straightConnector1">
              <a:avLst/>
            </a:prstGeom>
            <a:ln w="38100">
              <a:solidFill>
                <a:srgbClr val="0099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928662" y="4143380"/>
              <a:ext cx="2643206" cy="1500198"/>
            </a:xfrm>
            <a:prstGeom prst="straightConnector1">
              <a:avLst/>
            </a:prstGeom>
            <a:ln w="38100">
              <a:solidFill>
                <a:srgbClr val="0099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429124" y="3643314"/>
            <a:ext cx="2357454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</a:rPr>
              <a:t>Inhomogeneity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429124" y="4214818"/>
            <a:ext cx="4357718" cy="99603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gravitational potential 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   → 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red shift  </a:t>
            </a:r>
            <a:r>
              <a:rPr lang="ja-JP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→ 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temperature 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/>
        </p:nvGraphicFramePr>
        <p:xfrm>
          <a:off x="5272088" y="5537200"/>
          <a:ext cx="1825625" cy="809625"/>
        </p:xfrm>
        <a:graphic>
          <a:graphicData uri="http://schemas.openxmlformats.org/presentationml/2006/ole">
            <p:oleObj spid="_x0000_s1098757" name="数式" r:id="rId6" imgW="1002960" imgH="444240" progId="Equation.3">
              <p:embed/>
            </p:oleObj>
          </a:graphicData>
        </a:graphic>
      </p:graphicFrame>
      <p:sp>
        <p:nvSpPr>
          <p:cNvPr id="21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6572264" y="6426224"/>
            <a:ext cx="2327275" cy="4318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kern="12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1. Introduction</a:t>
            </a:r>
            <a:endParaRPr kumimoji="1" lang="en-US" altLang="ja-JP" sz="1400" b="1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5560DE-BFD4-4A6A-84FE-62872CEEF0D8}" type="slidenum">
              <a:rPr kumimoji="1" lang="en-US" altLang="ja-JP" sz="1400" kern="12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kumimoji="1" lang="en-US" altLang="ja-JP" sz="1400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Expansion by Retarded Green fn.2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428596" y="928670"/>
            <a:ext cx="335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en-US" altLang="ja-JP" sz="2800" b="1" dirty="0" smtClean="0">
                <a:solidFill>
                  <a:srgbClr val="003366"/>
                </a:solidFill>
                <a:latin typeface="ＭＳ Ｐ明朝"/>
                <a:ea typeface="ＭＳ Ｐ明朝"/>
              </a:rPr>
              <a:t>◆</a:t>
            </a:r>
            <a:r>
              <a:rPr lang="ja-JP" altLang="en-US" sz="2800" b="1" dirty="0" smtClean="0">
                <a:solidFill>
                  <a:srgbClr val="003366"/>
                </a:solidFill>
                <a:latin typeface="ＭＳ Ｐ明朝"/>
                <a:ea typeface="ＭＳ Ｐ明朝"/>
              </a:rPr>
              <a:t>　</a:t>
            </a:r>
            <a:r>
              <a:rPr lang="en-US" altLang="ja-JP" sz="2800" b="1" dirty="0" smtClean="0">
                <a:solidFill>
                  <a:srgbClr val="003366"/>
                </a:solidFill>
                <a:latin typeface="Times New Roman" pitchFamily="18" charset="0"/>
              </a:rPr>
              <a:t>Contraction</a:t>
            </a:r>
            <a:endParaRPr lang="en-US" altLang="ja-JP" sz="28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571472" y="1500174"/>
          <a:ext cx="1092206" cy="590382"/>
        </p:xfrm>
        <a:graphic>
          <a:graphicData uri="http://schemas.openxmlformats.org/presentationml/2006/ole">
            <p:oleObj spid="_x0000_s1499138" name="数式" r:id="rId3" imgW="469800" imgH="253800" progId="Equation.3">
              <p:embed/>
            </p:oleObj>
          </a:graphicData>
        </a:graphic>
      </p:graphicFrame>
      <p:graphicFrame>
        <p:nvGraphicFramePr>
          <p:cNvPr id="1499139" name="Object 3"/>
          <p:cNvGraphicFramePr>
            <a:graphicFrameLocks noChangeAspect="1"/>
          </p:cNvGraphicFramePr>
          <p:nvPr/>
        </p:nvGraphicFramePr>
        <p:xfrm>
          <a:off x="1428728" y="2071678"/>
          <a:ext cx="442913" cy="531812"/>
        </p:xfrm>
        <a:graphic>
          <a:graphicData uri="http://schemas.openxmlformats.org/presentationml/2006/ole">
            <p:oleObj spid="_x0000_s1499139" name="数式" r:id="rId4" imgW="190440" imgH="228600" progId="Equation.3">
              <p:embed/>
            </p:oleObj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2071670" y="2643182"/>
            <a:ext cx="1785950" cy="142876"/>
            <a:chOff x="2071670" y="2786058"/>
            <a:chExt cx="1785950" cy="142876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2143108" y="2857496"/>
              <a:ext cx="17145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2071670" y="278605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215074" y="2071678"/>
            <a:ext cx="2928926" cy="1285884"/>
            <a:chOff x="6215074" y="2143116"/>
            <a:chExt cx="2928926" cy="1285884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6286480" y="2143116"/>
              <a:ext cx="2857520" cy="1285884"/>
              <a:chOff x="3786182" y="1857364"/>
              <a:chExt cx="2857520" cy="1285884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3786182" y="1857364"/>
                <a:ext cx="2857520" cy="1285884"/>
                <a:chOff x="3286116" y="2500306"/>
                <a:chExt cx="2857520" cy="1285884"/>
              </a:xfrm>
            </p:grpSpPr>
            <p:cxnSp>
              <p:nvCxnSpPr>
                <p:cNvPr id="21" name="直線コネクタ 20"/>
                <p:cNvCxnSpPr/>
                <p:nvPr/>
              </p:nvCxnSpPr>
              <p:spPr>
                <a:xfrm>
                  <a:off x="3286116" y="3143248"/>
                  <a:ext cx="171451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円/楕円 21"/>
                <p:cNvSpPr/>
                <p:nvPr/>
              </p:nvSpPr>
              <p:spPr>
                <a:xfrm>
                  <a:off x="4000496" y="2571744"/>
                  <a:ext cx="1928826" cy="114300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5000628" y="2500306"/>
                  <a:ext cx="1143008" cy="12858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" name="Text Box 59"/>
              <p:cNvSpPr txBox="1">
                <a:spLocks noChangeArrowheads="1"/>
              </p:cNvSpPr>
              <p:nvPr/>
            </p:nvSpPr>
            <p:spPr bwMode="auto">
              <a:xfrm>
                <a:off x="3929058" y="2143116"/>
                <a:ext cx="419104" cy="38048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>
                    <a:latin typeface="Times New Roman" pitchFamily="18" charset="0"/>
                  </a:rPr>
                  <a:t>R</a:t>
                </a:r>
              </a:p>
            </p:txBody>
          </p:sp>
        </p:grpSp>
        <p:sp>
          <p:nvSpPr>
            <p:cNvPr id="31" name="円/楕円 30"/>
            <p:cNvSpPr/>
            <p:nvPr/>
          </p:nvSpPr>
          <p:spPr>
            <a:xfrm>
              <a:off x="6215074" y="271462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499140" name="Object 4"/>
          <p:cNvGraphicFramePr>
            <a:graphicFrameLocks noChangeAspect="1"/>
          </p:cNvGraphicFramePr>
          <p:nvPr/>
        </p:nvGraphicFramePr>
        <p:xfrm>
          <a:off x="5272088" y="1928813"/>
          <a:ext cx="473075" cy="531812"/>
        </p:xfrm>
        <a:graphic>
          <a:graphicData uri="http://schemas.openxmlformats.org/presentationml/2006/ole">
            <p:oleObj spid="_x0000_s1499140" name="数式" r:id="rId5" imgW="203040" imgH="228600" progId="Equation.3">
              <p:embed/>
            </p:oleObj>
          </a:graphicData>
        </a:graphic>
      </p:graphicFrame>
      <p:cxnSp>
        <p:nvCxnSpPr>
          <p:cNvPr id="49" name="直線矢印コネクタ 48"/>
          <p:cNvCxnSpPr/>
          <p:nvPr/>
        </p:nvCxnSpPr>
        <p:spPr>
          <a:xfrm rot="5400000">
            <a:off x="7716066" y="2428074"/>
            <a:ext cx="428628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4000496" y="2857496"/>
            <a:ext cx="3929090" cy="571504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714876" y="3357562"/>
            <a:ext cx="2016125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chemeClr val="accent2"/>
                </a:solidFill>
                <a:latin typeface="Times New Roman" pitchFamily="18" charset="0"/>
              </a:rPr>
              <a:t>Contraction</a:t>
            </a:r>
            <a:endParaRPr lang="en-US" altLang="ja-JP" sz="2800" b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2285984" y="4786322"/>
            <a:ext cx="2357454" cy="1734666"/>
            <a:chOff x="4857752" y="5000636"/>
            <a:chExt cx="2071702" cy="1270674"/>
          </a:xfrm>
        </p:grpSpPr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4857752" y="6000768"/>
              <a:ext cx="357190" cy="27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k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6572264" y="5929331"/>
              <a:ext cx="357190" cy="27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  <a:latin typeface="Times New Roman" pitchFamily="18" charset="0"/>
                </a:rPr>
                <a:t>k'</a:t>
              </a:r>
              <a:endParaRPr kumimoji="1" lang="en-US" altLang="ja-JP" sz="2400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6357950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5072066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715008" y="592933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429256" y="5000636"/>
              <a:ext cx="714380" cy="10001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>
              <a:off x="5214942" y="6000768"/>
              <a:ext cx="1214446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Box 59"/>
          <p:cNvSpPr txBox="1">
            <a:spLocks noChangeArrowheads="1"/>
          </p:cNvSpPr>
          <p:nvPr/>
        </p:nvSpPr>
        <p:spPr bwMode="auto">
          <a:xfrm>
            <a:off x="2714612" y="6215082"/>
            <a:ext cx="419104" cy="38048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Times New Roman" pitchFamily="18" charset="0"/>
              </a:rPr>
              <a:t>R</a:t>
            </a:r>
          </a:p>
        </p:txBody>
      </p:sp>
      <p:sp>
        <p:nvSpPr>
          <p:cNvPr id="73" name="AutoShape 87"/>
          <p:cNvSpPr>
            <a:spLocks noChangeArrowheads="1"/>
          </p:cNvSpPr>
          <p:nvPr/>
        </p:nvSpPr>
        <p:spPr bwMode="auto">
          <a:xfrm rot="8178478">
            <a:off x="3795192" y="4256083"/>
            <a:ext cx="647700" cy="285752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0099CC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4D861B-3DD1-46F0-8E96-C223F3EEEF55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372225" y="1989138"/>
            <a:ext cx="2016125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rgbClr val="FF66FF"/>
                </a:solidFill>
                <a:latin typeface="Times New Roman" pitchFamily="18" charset="0"/>
              </a:rPr>
              <a:t>IR regular ?? </a:t>
            </a:r>
            <a:endParaRPr lang="en-US" altLang="ja-JP" sz="2000" baseline="-25000">
              <a:solidFill>
                <a:srgbClr val="FF66FF"/>
              </a:solidFill>
              <a:latin typeface="Times New Roman" pitchFamily="18" charset="0"/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588125" y="188913"/>
            <a:ext cx="2808288" cy="561975"/>
            <a:chOff x="4150" y="119"/>
            <a:chExt cx="1769" cy="354"/>
          </a:xfrm>
        </p:grpSpPr>
        <p:sp>
          <p:nvSpPr>
            <p:cNvPr id="22575" name="Text Box 83"/>
            <p:cNvSpPr txBox="1">
              <a:spLocks noChangeArrowheads="1"/>
            </p:cNvSpPr>
            <p:nvPr/>
          </p:nvSpPr>
          <p:spPr bwMode="auto">
            <a:xfrm>
              <a:off x="4150" y="119"/>
              <a:ext cx="17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b="1">
                  <a:solidFill>
                    <a:srgbClr val="003366"/>
                  </a:solidFill>
                  <a:latin typeface="Times New Roman" pitchFamily="18" charset="0"/>
                </a:rPr>
                <a:t>3.  Proof of IR regularity</a:t>
              </a:r>
              <a:endParaRPr lang="en-US" altLang="ja-JP" sz="2400">
                <a:solidFill>
                  <a:srgbClr val="000066"/>
                </a:solidFill>
              </a:endParaRPr>
            </a:p>
          </p:txBody>
        </p:sp>
        <p:sp>
          <p:nvSpPr>
            <p:cNvPr id="22576" name="Text Box 84"/>
            <p:cNvSpPr txBox="1">
              <a:spLocks noChangeArrowheads="1"/>
            </p:cNvSpPr>
            <p:nvPr/>
          </p:nvSpPr>
          <p:spPr bwMode="auto">
            <a:xfrm>
              <a:off x="4377" y="300"/>
              <a:ext cx="10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b="1">
                  <a:solidFill>
                    <a:srgbClr val="003366"/>
                  </a:solidFill>
                  <a:latin typeface="Times New Roman" pitchFamily="18" charset="0"/>
                </a:rPr>
                <a:t>[ Detailed exp. ]</a:t>
              </a:r>
              <a:endParaRPr lang="en-US" altLang="ja-JP" sz="2400">
                <a:solidFill>
                  <a:srgbClr val="000066"/>
                </a:solidFill>
              </a:endParaRPr>
            </a:p>
          </p:txBody>
        </p:sp>
      </p:grpSp>
      <p:pic>
        <p:nvPicPr>
          <p:cNvPr id="22534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38200"/>
            <a:ext cx="41767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7"/>
          <p:cNvSpPr txBox="1">
            <a:spLocks noChangeArrowheads="1"/>
          </p:cNvSpPr>
          <p:nvPr/>
        </p:nvSpPr>
        <p:spPr bwMode="auto">
          <a:xfrm>
            <a:off x="827088" y="1557338"/>
            <a:ext cx="7416800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  <a:ea typeface="ＭＳ 明朝" pitchFamily="17" charset="-128"/>
              </a:rPr>
              <a:t>=     ∑ ( IR regular functions  G</a:t>
            </a:r>
            <a:r>
              <a:rPr lang="en-US" altLang="ja-JP" sz="2000" baseline="-25000">
                <a:latin typeface="Times New Roman" pitchFamily="18" charset="0"/>
                <a:ea typeface="ＭＳ 明朝" pitchFamily="17" charset="-128"/>
              </a:rPr>
              <a:t>R</a:t>
            </a:r>
            <a:r>
              <a:rPr lang="en-US" altLang="ja-JP" sz="2000" baseline="30000">
                <a:latin typeface="Times New Roman" pitchFamily="18" charset="0"/>
                <a:ea typeface="ＭＳ 明朝" pitchFamily="17" charset="-128"/>
              </a:rPr>
              <a:t>m</a:t>
            </a:r>
            <a:r>
              <a:rPr lang="en-US" altLang="ja-JP" sz="2000">
                <a:latin typeface="Times New Roman" pitchFamily="18" charset="0"/>
                <a:ea typeface="ＭＳ 明朝" pitchFamily="17" charset="-128"/>
              </a:rPr>
              <a:t>) × </a:t>
            </a:r>
            <a:r>
              <a:rPr lang="en-US" altLang="ja-JP" sz="1600">
                <a:latin typeface="Times New Roman" pitchFamily="18" charset="0"/>
              </a:rPr>
              <a:t>a</a:t>
            </a:r>
            <a:r>
              <a:rPr lang="en-US" altLang="ja-JP" sz="2000">
                <a:latin typeface="ＭＳ 明朝" pitchFamily="17" charset="-128"/>
                <a:ea typeface="ＭＳ 明朝" pitchFamily="17" charset="-128"/>
              </a:rPr>
              <a:t>&lt;</a:t>
            </a:r>
            <a:r>
              <a:rPr lang="en-US" altLang="ja-JP" sz="2000">
                <a:latin typeface="Times New Roman" pitchFamily="18" charset="0"/>
              </a:rPr>
              <a:t> 0</a:t>
            </a:r>
            <a:r>
              <a:rPr lang="en-US" altLang="ja-JP" sz="1400"/>
              <a:t> </a:t>
            </a:r>
            <a:r>
              <a:rPr lang="en-US" altLang="ja-JP" sz="2000">
                <a:latin typeface="ＭＳ 明朝" pitchFamily="17" charset="-128"/>
                <a:ea typeface="ＭＳ 明朝" pitchFamily="17" charset="-128"/>
              </a:rPr>
              <a:t>|</a:t>
            </a:r>
            <a:r>
              <a:rPr lang="en-US" altLang="ja-JP" sz="2000">
                <a:latin typeface="Times New Roman" pitchFamily="18" charset="0"/>
                <a:ea typeface="ＭＳ 明朝" pitchFamily="17" charset="-128"/>
              </a:rPr>
              <a:t>P</a:t>
            </a:r>
            <a:r>
              <a:rPr lang="en-US" altLang="ja-JP"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en-US" altLang="ja-JP" sz="2000">
                <a:latin typeface="ＭＳ 明朝" pitchFamily="17" charset="-128"/>
                <a:ea typeface="ＭＳ 明朝" pitchFamily="17" charset="-128"/>
              </a:rPr>
              <a:t>α</a:t>
            </a:r>
            <a:r>
              <a:rPr lang="en-US" altLang="ja-JP">
                <a:latin typeface="ＭＳ 明朝" pitchFamily="17" charset="-128"/>
                <a:ea typeface="ＭＳ 明朝" pitchFamily="17" charset="-128"/>
              </a:rPr>
              <a:t>)</a:t>
            </a:r>
            <a:r>
              <a:rPr lang="en-US" altLang="ja-JP"/>
              <a:t>ζ</a:t>
            </a:r>
            <a:r>
              <a:rPr lang="en-US" altLang="ja-JP" sz="1400">
                <a:latin typeface="Times New Roman" pitchFamily="18" charset="0"/>
              </a:rPr>
              <a:t>I</a:t>
            </a:r>
            <a:r>
              <a:rPr lang="en-US" altLang="ja-JP"/>
              <a:t> ζ</a:t>
            </a:r>
            <a:r>
              <a:rPr lang="en-US" altLang="ja-JP" sz="1400">
                <a:latin typeface="Times New Roman" pitchFamily="18" charset="0"/>
              </a:rPr>
              <a:t>I</a:t>
            </a:r>
            <a:r>
              <a:rPr lang="en-US" altLang="ja-JP"/>
              <a:t> … ζ</a:t>
            </a:r>
            <a:r>
              <a:rPr lang="en-US" altLang="ja-JP" sz="1400">
                <a:latin typeface="Times New Roman" pitchFamily="18" charset="0"/>
              </a:rPr>
              <a:t>I</a:t>
            </a:r>
            <a:r>
              <a:rPr lang="en-US" altLang="ja-JP" sz="1400"/>
              <a:t> </a:t>
            </a:r>
            <a:r>
              <a:rPr lang="en-US" altLang="ja-JP" sz="2000">
                <a:latin typeface="ＭＳ 明朝" pitchFamily="17" charset="-128"/>
                <a:ea typeface="ＭＳ 明朝" pitchFamily="17" charset="-128"/>
              </a:rPr>
              <a:t>|</a:t>
            </a:r>
            <a:r>
              <a:rPr lang="en-US" altLang="ja-JP" sz="2000">
                <a:latin typeface="Times New Roman" pitchFamily="18" charset="0"/>
              </a:rPr>
              <a:t> 0 </a:t>
            </a:r>
            <a:r>
              <a:rPr lang="en-US" altLang="ja-JP" sz="2000">
                <a:latin typeface="ＭＳ 明朝" pitchFamily="17" charset="-128"/>
                <a:ea typeface="ＭＳ 明朝" pitchFamily="17" charset="-128"/>
              </a:rPr>
              <a:t>&gt;</a:t>
            </a:r>
            <a:r>
              <a:rPr lang="en-US" altLang="ja-JP" sz="1600">
                <a:latin typeface="Times New Roman" pitchFamily="18" charset="0"/>
              </a:rPr>
              <a:t>a</a:t>
            </a:r>
            <a:r>
              <a:rPr lang="en-US" altLang="ja-JP" sz="2000">
                <a:latin typeface="Times New Roman" pitchFamily="18" charset="0"/>
              </a:rPr>
              <a:t>   </a:t>
            </a:r>
          </a:p>
        </p:txBody>
      </p:sp>
      <p:sp>
        <p:nvSpPr>
          <p:cNvPr id="22536" name="Rectangle 90"/>
          <p:cNvSpPr>
            <a:spLocks noChangeArrowheads="1"/>
          </p:cNvSpPr>
          <p:nvPr/>
        </p:nvSpPr>
        <p:spPr bwMode="auto">
          <a:xfrm>
            <a:off x="4787900" y="1412875"/>
            <a:ext cx="3455988" cy="504825"/>
          </a:xfrm>
          <a:prstGeom prst="rect">
            <a:avLst/>
          </a:prstGeom>
          <a:noFill/>
          <a:ln w="3175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3" name="Text Box 95"/>
          <p:cNvSpPr txBox="1">
            <a:spLocks noChangeArrowheads="1"/>
          </p:cNvSpPr>
          <p:nvPr/>
        </p:nvSpPr>
        <p:spPr bwMode="auto">
          <a:xfrm>
            <a:off x="1571604" y="2928934"/>
            <a:ext cx="460216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 smtClean="0">
                <a:latin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</a:rPr>
              <a:t>~  </a:t>
            </a:r>
            <a:r>
              <a:rPr lang="en-US" altLang="ja-JP" sz="2000" dirty="0" err="1">
                <a:latin typeface="Times New Roman" pitchFamily="18" charset="0"/>
              </a:rPr>
              <a:t>Eigenetate</a:t>
            </a:r>
            <a:r>
              <a:rPr lang="en-US" altLang="ja-JP" sz="2000" dirty="0">
                <a:latin typeface="Times New Roman" pitchFamily="18" charset="0"/>
              </a:rPr>
              <a:t> for</a:t>
            </a:r>
            <a:r>
              <a:rPr lang="en-US" altLang="ja-JP" sz="1600" dirty="0">
                <a:latin typeface="Times New Roman" pitchFamily="18" charset="0"/>
              </a:rPr>
              <a:t> </a:t>
            </a:r>
            <a:r>
              <a:rPr lang="en-US" altLang="ja-JP" sz="1600" b="1" dirty="0" err="1">
                <a:latin typeface="Times New Roman" pitchFamily="18" charset="0"/>
                <a:ea typeface="ＭＳ 明朝" pitchFamily="17" charset="-128"/>
              </a:rPr>
              <a:t>ζ</a:t>
            </a:r>
            <a:r>
              <a:rPr lang="en-US" altLang="ja-JP" sz="1600" b="1" baseline="-25000" dirty="0" err="1">
                <a:latin typeface="Times New Roman" pitchFamily="18" charset="0"/>
                <a:ea typeface="ＭＳ 明朝" pitchFamily="17" charset="-128"/>
              </a:rPr>
              <a:t>I</a:t>
            </a:r>
            <a:r>
              <a:rPr lang="en-US" altLang="ja-JP" sz="1600" b="1" dirty="0"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sz="1600" b="1" dirty="0">
                <a:latin typeface="Times New Roman" pitchFamily="18" charset="0"/>
              </a:rPr>
              <a:t>  </a:t>
            </a:r>
            <a:r>
              <a:rPr lang="en-US" altLang="ja-JP" dirty="0">
                <a:latin typeface="Times New Roman" pitchFamily="18" charset="0"/>
              </a:rPr>
              <a:t>with finite wave packet</a:t>
            </a:r>
          </a:p>
        </p:txBody>
      </p:sp>
      <p:pic>
        <p:nvPicPr>
          <p:cNvPr id="22538" name="Picture 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76475"/>
            <a:ext cx="29527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38"/>
          <p:cNvGrpSpPr>
            <a:grpSpLocks/>
          </p:cNvGrpSpPr>
          <p:nvPr/>
        </p:nvGrpSpPr>
        <p:grpSpPr bwMode="auto">
          <a:xfrm>
            <a:off x="1187962" y="6480175"/>
            <a:ext cx="6408737" cy="377825"/>
            <a:chOff x="431" y="3158"/>
            <a:chExt cx="4037" cy="238"/>
          </a:xfrm>
        </p:grpSpPr>
        <p:sp>
          <p:nvSpPr>
            <p:cNvPr id="22558" name="Text Box 247"/>
            <p:cNvSpPr txBox="1">
              <a:spLocks noChangeArrowheads="1"/>
            </p:cNvSpPr>
            <p:nvPr/>
          </p:nvSpPr>
          <p:spPr bwMode="auto">
            <a:xfrm>
              <a:off x="3969" y="3158"/>
              <a:ext cx="499" cy="2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3366FF"/>
                  </a:solidFill>
                  <a:latin typeface="Times New Roman" pitchFamily="18" charset="0"/>
                </a:rPr>
                <a:t>Finite</a:t>
              </a:r>
              <a:endParaRPr lang="en-US" altLang="ja-JP" sz="2000">
                <a:solidFill>
                  <a:srgbClr val="3366FF"/>
                </a:solidFill>
              </a:endParaRPr>
            </a:p>
          </p:txBody>
        </p:sp>
        <p:sp>
          <p:nvSpPr>
            <p:cNvPr id="22559" name="Line 248"/>
            <p:cNvSpPr>
              <a:spLocks noChangeShapeType="1"/>
            </p:cNvSpPr>
            <p:nvPr/>
          </p:nvSpPr>
          <p:spPr bwMode="auto">
            <a:xfrm>
              <a:off x="1384" y="3158"/>
              <a:ext cx="3071" cy="29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0" name="Text Box 249"/>
            <p:cNvSpPr txBox="1">
              <a:spLocks noChangeArrowheads="1"/>
            </p:cNvSpPr>
            <p:nvPr/>
          </p:nvSpPr>
          <p:spPr bwMode="auto">
            <a:xfrm>
              <a:off x="522" y="3158"/>
              <a:ext cx="1134" cy="2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FF3399"/>
                  </a:solidFill>
                  <a:latin typeface="Times New Roman" pitchFamily="18" charset="0"/>
                </a:rPr>
                <a:t>Finite region</a:t>
              </a:r>
              <a:endParaRPr lang="en-US" altLang="ja-JP" sz="2000">
                <a:solidFill>
                  <a:srgbClr val="FF3399"/>
                </a:solidFill>
              </a:endParaRPr>
            </a:p>
          </p:txBody>
        </p:sp>
        <p:sp>
          <p:nvSpPr>
            <p:cNvPr id="22561" name="Line 250"/>
            <p:cNvSpPr>
              <a:spLocks noChangeShapeType="1"/>
            </p:cNvSpPr>
            <p:nvPr/>
          </p:nvSpPr>
          <p:spPr bwMode="auto">
            <a:xfrm>
              <a:off x="431" y="3158"/>
              <a:ext cx="86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Group 263"/>
          <p:cNvGrpSpPr>
            <a:grpSpLocks/>
          </p:cNvGrpSpPr>
          <p:nvPr/>
        </p:nvGrpSpPr>
        <p:grpSpPr bwMode="auto">
          <a:xfrm>
            <a:off x="571472" y="4572008"/>
            <a:ext cx="8353425" cy="593725"/>
            <a:chOff x="385" y="2795"/>
            <a:chExt cx="5262" cy="374"/>
          </a:xfrm>
        </p:grpSpPr>
        <p:sp>
          <p:nvSpPr>
            <p:cNvPr id="22545" name="Text Box 234"/>
            <p:cNvSpPr txBox="1">
              <a:spLocks noChangeArrowheads="1"/>
            </p:cNvSpPr>
            <p:nvPr/>
          </p:nvSpPr>
          <p:spPr bwMode="auto">
            <a:xfrm>
              <a:off x="3923" y="2931"/>
              <a:ext cx="499" cy="2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3366FF"/>
                  </a:solidFill>
                  <a:latin typeface="Times New Roman" pitchFamily="18" charset="0"/>
                </a:rPr>
                <a:t>Finite</a:t>
              </a:r>
              <a:endParaRPr lang="en-US" altLang="ja-JP" sz="2000">
                <a:solidFill>
                  <a:srgbClr val="3366FF"/>
                </a:solidFill>
              </a:endParaRPr>
            </a:p>
          </p:txBody>
        </p:sp>
        <p:sp>
          <p:nvSpPr>
            <p:cNvPr id="22546" name="Line 235"/>
            <p:cNvSpPr>
              <a:spLocks noChangeShapeType="1"/>
            </p:cNvSpPr>
            <p:nvPr/>
          </p:nvSpPr>
          <p:spPr bwMode="auto">
            <a:xfrm flipV="1">
              <a:off x="1565" y="2885"/>
              <a:ext cx="2822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7" name="Text Box 236"/>
            <p:cNvSpPr txBox="1">
              <a:spLocks noChangeArrowheads="1"/>
            </p:cNvSpPr>
            <p:nvPr/>
          </p:nvSpPr>
          <p:spPr bwMode="auto">
            <a:xfrm>
              <a:off x="385" y="2931"/>
              <a:ext cx="1134" cy="2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FF3399"/>
                  </a:solidFill>
                  <a:latin typeface="Times New Roman" pitchFamily="18" charset="0"/>
                </a:rPr>
                <a:t>Infinite region</a:t>
              </a:r>
              <a:endParaRPr lang="en-US" altLang="ja-JP" sz="2000">
                <a:solidFill>
                  <a:srgbClr val="FF3399"/>
                </a:solidFill>
              </a:endParaRPr>
            </a:p>
          </p:txBody>
        </p:sp>
        <p:sp>
          <p:nvSpPr>
            <p:cNvPr id="22548" name="Text Box 237"/>
            <p:cNvSpPr txBox="1">
              <a:spLocks noChangeArrowheads="1"/>
            </p:cNvSpPr>
            <p:nvPr/>
          </p:nvSpPr>
          <p:spPr bwMode="auto">
            <a:xfrm>
              <a:off x="4921" y="2795"/>
              <a:ext cx="726" cy="27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>
                  <a:solidFill>
                    <a:srgbClr val="FF3399"/>
                  </a:solidFill>
                  <a:latin typeface="Times New Roman" pitchFamily="18" charset="0"/>
                  <a:ea typeface="ＭＳ 明朝" pitchFamily="17" charset="-128"/>
                </a:rPr>
                <a:t>→ ∞</a:t>
              </a:r>
              <a:r>
                <a:rPr lang="ja-JP" altLang="en-US" sz="2400" b="1">
                  <a:latin typeface="Times New Roman" pitchFamily="18" charset="0"/>
                  <a:ea typeface="ＭＳ 明朝" pitchFamily="17" charset="-128"/>
                </a:rPr>
                <a:t>　</a:t>
              </a:r>
              <a:endParaRPr lang="ja-JP" altLang="en-US" sz="2400" b="1">
                <a:solidFill>
                  <a:srgbClr val="FF66FF"/>
                </a:solidFill>
                <a:latin typeface="Times New Roman" pitchFamily="18" charset="0"/>
              </a:endParaRPr>
            </a:p>
          </p:txBody>
        </p:sp>
        <p:sp>
          <p:nvSpPr>
            <p:cNvPr id="22549" name="Line 261"/>
            <p:cNvSpPr>
              <a:spLocks noChangeShapeType="1"/>
            </p:cNvSpPr>
            <p:nvPr/>
          </p:nvSpPr>
          <p:spPr bwMode="auto">
            <a:xfrm>
              <a:off x="567" y="2886"/>
              <a:ext cx="86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542" name="Text Box 262"/>
          <p:cNvSpPr txBox="1">
            <a:spLocks noChangeArrowheads="1"/>
          </p:cNvSpPr>
          <p:nvPr/>
        </p:nvSpPr>
        <p:spPr bwMode="auto">
          <a:xfrm>
            <a:off x="500034" y="3643314"/>
            <a:ext cx="302418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Times New Roman" pitchFamily="18" charset="0"/>
                <a:ea typeface="ＭＳ 明朝" pitchFamily="17" charset="-128"/>
              </a:rPr>
              <a:t>・</a:t>
            </a:r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  <a:ea typeface="ＭＳ 明朝" pitchFamily="17" charset="-128"/>
              </a:rPr>
              <a:t>Without P (α)</a:t>
            </a:r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43" name="Text Box 264"/>
          <p:cNvSpPr txBox="1">
            <a:spLocks noChangeArrowheads="1"/>
          </p:cNvSpPr>
          <p:nvPr/>
        </p:nvSpPr>
        <p:spPr bwMode="auto">
          <a:xfrm>
            <a:off x="500034" y="5286388"/>
            <a:ext cx="302418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Times New Roman" pitchFamily="18" charset="0"/>
                <a:ea typeface="ＭＳ 明朝" pitchFamily="17" charset="-128"/>
              </a:rPr>
              <a:t>・</a:t>
            </a:r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  <a:ea typeface="ＭＳ 明朝" pitchFamily="17" charset="-128"/>
              </a:rPr>
              <a:t>With P (α)</a:t>
            </a:r>
            <a:r>
              <a:rPr lang="en-US" altLang="ja-JP" sz="20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Mode expansion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/>
        </p:nvGraphicFramePr>
        <p:xfrm>
          <a:off x="4429124" y="2357430"/>
          <a:ext cx="1897216" cy="496890"/>
        </p:xfrm>
        <a:graphic>
          <a:graphicData uri="http://schemas.openxmlformats.org/presentationml/2006/ole">
            <p:oleObj spid="_x0000_s1500163" name="数式" r:id="rId5" imgW="1066680" imgH="279360" progId="Equation.3">
              <p:embed/>
            </p:oleObj>
          </a:graphicData>
        </a:graphic>
      </p:graphicFrame>
      <p:graphicFrame>
        <p:nvGraphicFramePr>
          <p:cNvPr id="1500164" name="Object 4"/>
          <p:cNvGraphicFramePr>
            <a:graphicFrameLocks noChangeAspect="1"/>
          </p:cNvGraphicFramePr>
          <p:nvPr/>
        </p:nvGraphicFramePr>
        <p:xfrm>
          <a:off x="1000100" y="2928934"/>
          <a:ext cx="519113" cy="496887"/>
        </p:xfrm>
        <a:graphic>
          <a:graphicData uri="http://schemas.openxmlformats.org/presentationml/2006/ole">
            <p:oleObj spid="_x0000_s1500164" name="数式" r:id="rId6" imgW="291960" imgH="279360" progId="Equation.3">
              <p:embed/>
            </p:oleObj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/>
        </p:nvGraphicFramePr>
        <p:xfrm>
          <a:off x="857224" y="4071942"/>
          <a:ext cx="6143668" cy="541337"/>
        </p:xfrm>
        <a:graphic>
          <a:graphicData uri="http://schemas.openxmlformats.org/presentationml/2006/ole">
            <p:oleObj spid="_x0000_s1500166" name="数式" r:id="rId7" imgW="2819160" imgH="304560" progId="Equation.3">
              <p:embed/>
            </p:oleObj>
          </a:graphicData>
        </a:graphic>
      </p:graphicFrame>
      <p:graphicFrame>
        <p:nvGraphicFramePr>
          <p:cNvPr id="1500167" name="Object 7"/>
          <p:cNvGraphicFramePr>
            <a:graphicFrameLocks noChangeAspect="1"/>
          </p:cNvGraphicFramePr>
          <p:nvPr/>
        </p:nvGraphicFramePr>
        <p:xfrm>
          <a:off x="787912" y="5857875"/>
          <a:ext cx="6862763" cy="541338"/>
        </p:xfrm>
        <a:graphic>
          <a:graphicData uri="http://schemas.openxmlformats.org/presentationml/2006/ole">
            <p:oleObj spid="_x0000_s1500167" name="数式" r:id="rId8" imgW="3149280" imgH="304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6EE0B7-66D5-46C1-9B80-7D000A54C53A}" type="slidenum">
              <a:rPr kumimoji="1" lang="en-US" altLang="ja-JP" sz="1400" kern="12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kumimoji="1" lang="en-US" altLang="ja-JP" sz="1400" kern="12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3276600" y="3284538"/>
            <a:ext cx="421163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rPr>
              <a:t>Stochastic inflation   </a:t>
            </a: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→   Decoherence</a:t>
            </a:r>
            <a:endParaRPr kumimoji="1" lang="en-US" altLang="ja-JP" sz="2000" b="1" kern="1200">
              <a:solidFill>
                <a:srgbClr val="FF66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56" name="Text Box 22"/>
          <p:cNvSpPr txBox="1">
            <a:spLocks noChangeArrowheads="1"/>
          </p:cNvSpPr>
          <p:nvPr/>
        </p:nvSpPr>
        <p:spPr bwMode="auto">
          <a:xfrm>
            <a:off x="2411413" y="1125538"/>
            <a:ext cx="576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Necessity to consider Local quantity   ( |x| &lt; L  )</a:t>
            </a:r>
          </a:p>
        </p:txBody>
      </p:sp>
      <p:sp>
        <p:nvSpPr>
          <p:cNvPr id="23557" name="Text Box 34"/>
          <p:cNvSpPr txBox="1">
            <a:spLocks noChangeArrowheads="1"/>
          </p:cNvSpPr>
          <p:nvPr/>
        </p:nvSpPr>
        <p:spPr bwMode="auto">
          <a:xfrm>
            <a:off x="539750" y="1125538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u="sng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Lyth (2007) </a:t>
            </a:r>
            <a:endParaRPr kumimoji="1" lang="en-US" altLang="ja-JP" u="sng" kern="12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374900" y="2133600"/>
            <a:ext cx="6769100" cy="377825"/>
            <a:chOff x="793" y="1434"/>
            <a:chExt cx="4264" cy="238"/>
          </a:xfrm>
        </p:grpSpPr>
        <p:sp>
          <p:nvSpPr>
            <p:cNvPr id="23570" name="Text Box 37"/>
            <p:cNvSpPr txBox="1">
              <a:spLocks noChangeArrowheads="1"/>
            </p:cNvSpPr>
            <p:nvPr/>
          </p:nvSpPr>
          <p:spPr bwMode="auto">
            <a:xfrm>
              <a:off x="793" y="1434"/>
              <a:ext cx="4264" cy="2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kern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2000" kern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Local quantity                    Cut off only for external momentum</a:t>
              </a:r>
            </a:p>
          </p:txBody>
        </p:sp>
        <p:pic>
          <p:nvPicPr>
            <p:cNvPr id="23571" name="Picture 3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1434"/>
              <a:ext cx="49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9" name="Text Box 39"/>
          <p:cNvSpPr txBox="1">
            <a:spLocks noChangeArrowheads="1"/>
          </p:cNvSpPr>
          <p:nvPr/>
        </p:nvSpPr>
        <p:spPr bwMode="auto">
          <a:xfrm>
            <a:off x="2700338" y="1557338"/>
            <a:ext cx="4176712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→  </a:t>
            </a: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Introduction of  IR Cut off   1/L</a:t>
            </a:r>
          </a:p>
        </p:txBody>
      </p:sp>
      <p:sp>
        <p:nvSpPr>
          <p:cNvPr id="23560" name="Text Box 41"/>
          <p:cNvSpPr txBox="1">
            <a:spLocks noChangeArrowheads="1"/>
          </p:cNvSpPr>
          <p:nvPr/>
        </p:nvSpPr>
        <p:spPr bwMode="auto">
          <a:xfrm>
            <a:off x="468313" y="335756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u="sng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Bartolo et. al (2008) </a:t>
            </a:r>
            <a:endParaRPr kumimoji="1" lang="en-US" altLang="ja-JP" u="sng" kern="12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1" name="Text Box 43"/>
          <p:cNvSpPr txBox="1">
            <a:spLocks noChangeArrowheads="1"/>
          </p:cNvSpPr>
          <p:nvPr/>
        </p:nvSpPr>
        <p:spPr bwMode="auto">
          <a:xfrm>
            <a:off x="468313" y="378936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u="sng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Riotto &amp; Sloth (2008) </a:t>
            </a:r>
            <a:endParaRPr kumimoji="1" lang="en-US" altLang="ja-JP" u="sng" kern="12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2" name="Text Box 44"/>
          <p:cNvSpPr txBox="1">
            <a:spLocks noChangeArrowheads="1"/>
          </p:cNvSpPr>
          <p:nvPr/>
        </p:nvSpPr>
        <p:spPr bwMode="auto">
          <a:xfrm>
            <a:off x="468313" y="422116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u="sng" kern="12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rPr>
              <a:t>Enqvist et.al. (2008) </a:t>
            </a:r>
            <a:endParaRPr kumimoji="1" lang="en-US" altLang="ja-JP" u="sng" kern="12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3" name="Text Box 45"/>
          <p:cNvSpPr txBox="1">
            <a:spLocks noChangeArrowheads="1"/>
          </p:cNvSpPr>
          <p:nvPr/>
        </p:nvSpPr>
        <p:spPr bwMode="auto">
          <a:xfrm>
            <a:off x="3635375" y="3789363"/>
            <a:ext cx="421163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rPr>
              <a:t>k &lt;  kc   Stochastic fluctuation</a:t>
            </a:r>
            <a:endParaRPr kumimoji="1" lang="en-US" altLang="ja-JP" sz="2000" b="1" kern="1200">
              <a:solidFill>
                <a:srgbClr val="FF66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4" name="Text Box 47"/>
          <p:cNvSpPr txBox="1">
            <a:spLocks noChangeArrowheads="1"/>
          </p:cNvSpPr>
          <p:nvPr/>
        </p:nvSpPr>
        <p:spPr bwMode="auto">
          <a:xfrm>
            <a:off x="4500563" y="4221163"/>
            <a:ext cx="4211637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rPr>
              <a:t>Neglecting a part of quantum fluctation</a:t>
            </a:r>
            <a:endParaRPr kumimoji="1" lang="en-US" altLang="ja-JP" sz="2000" b="1" kern="1200">
              <a:solidFill>
                <a:srgbClr val="FF66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5" name="Text Box 48"/>
          <p:cNvSpPr txBox="1">
            <a:spLocks noChangeArrowheads="1"/>
          </p:cNvSpPr>
          <p:nvPr/>
        </p:nvSpPr>
        <p:spPr bwMode="auto">
          <a:xfrm>
            <a:off x="4067175" y="4941888"/>
            <a:ext cx="4211638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rPr>
              <a:t>Include the artificial cut-off scale</a:t>
            </a:r>
            <a:endParaRPr kumimoji="1" lang="en-US" altLang="ja-JP" sz="2000" b="1" kern="1200">
              <a:solidFill>
                <a:srgbClr val="FF66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6" name="AutoShape 49"/>
          <p:cNvSpPr>
            <a:spLocks noChangeArrowheads="1"/>
          </p:cNvSpPr>
          <p:nvPr/>
        </p:nvSpPr>
        <p:spPr bwMode="auto">
          <a:xfrm>
            <a:off x="3348038" y="5013325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7" name="Text Box 50"/>
          <p:cNvSpPr txBox="1">
            <a:spLocks noChangeArrowheads="1"/>
          </p:cNvSpPr>
          <p:nvPr/>
        </p:nvSpPr>
        <p:spPr bwMode="auto">
          <a:xfrm>
            <a:off x="4140200" y="5373688"/>
            <a:ext cx="5003800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rPr>
              <a:t>Under-estimation of IR corrections</a:t>
            </a:r>
            <a:endParaRPr kumimoji="1" lang="en-US" altLang="ja-JP" sz="2000" b="1" kern="1200">
              <a:solidFill>
                <a:srgbClr val="FF66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569" name="Text Box 52"/>
          <p:cNvSpPr txBox="1">
            <a:spLocks noChangeArrowheads="1"/>
          </p:cNvSpPr>
          <p:nvPr/>
        </p:nvSpPr>
        <p:spPr bwMode="auto">
          <a:xfrm>
            <a:off x="4211638" y="5805488"/>
            <a:ext cx="2016125" cy="377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kern="120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+mn-cs"/>
              </a:rPr>
              <a:t>→  Doubtful</a:t>
            </a:r>
            <a:endParaRPr kumimoji="1" lang="en-US" altLang="ja-JP" sz="2000" b="1" kern="1200">
              <a:solidFill>
                <a:srgbClr val="FF66FF"/>
              </a:solidFill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858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Recent topics</a:t>
            </a:r>
            <a:endParaRPr lang="en-US" altLang="ja-JP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2286000" y="6134100"/>
            <a:ext cx="4000500" cy="1588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6200000" flipV="1">
            <a:off x="969162" y="4817261"/>
            <a:ext cx="2643187" cy="9545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2311400" y="3894138"/>
            <a:ext cx="3359150" cy="1827212"/>
          </a:xfrm>
          <a:custGeom>
            <a:avLst/>
            <a:gdLst>
              <a:gd name="connsiteX0" fmla="*/ 0 w 3359650"/>
              <a:gd name="connsiteY0" fmla="*/ 1561672 h 1791128"/>
              <a:gd name="connsiteX1" fmla="*/ 2311686 w 3359650"/>
              <a:gd name="connsiteY1" fmla="*/ 1530849 h 1791128"/>
              <a:gd name="connsiteX2" fmla="*/ 3359650 w 3359650"/>
              <a:gd name="connsiteY2" fmla="*/ 0 h 1791128"/>
              <a:gd name="connsiteX3" fmla="*/ 3359650 w 3359650"/>
              <a:gd name="connsiteY3" fmla="*/ 0 h 1791128"/>
              <a:gd name="connsiteX0" fmla="*/ 0 w 3359650"/>
              <a:gd name="connsiteY0" fmla="*/ 1561672 h 1826843"/>
              <a:gd name="connsiteX1" fmla="*/ 816609 w 3359650"/>
              <a:gd name="connsiteY1" fmla="*/ 1775962 h 1826843"/>
              <a:gd name="connsiteX2" fmla="*/ 2311686 w 3359650"/>
              <a:gd name="connsiteY2" fmla="*/ 1530849 h 1826843"/>
              <a:gd name="connsiteX3" fmla="*/ 3359650 w 3359650"/>
              <a:gd name="connsiteY3" fmla="*/ 0 h 1826843"/>
              <a:gd name="connsiteX4" fmla="*/ 3359650 w 3359650"/>
              <a:gd name="connsiteY4" fmla="*/ 0 h 1826843"/>
              <a:gd name="connsiteX0" fmla="*/ 0 w 3359650"/>
              <a:gd name="connsiteY0" fmla="*/ 1775962 h 1826843"/>
              <a:gd name="connsiteX1" fmla="*/ 816609 w 3359650"/>
              <a:gd name="connsiteY1" fmla="*/ 1775962 h 1826843"/>
              <a:gd name="connsiteX2" fmla="*/ 2311686 w 3359650"/>
              <a:gd name="connsiteY2" fmla="*/ 1530849 h 1826843"/>
              <a:gd name="connsiteX3" fmla="*/ 3359650 w 3359650"/>
              <a:gd name="connsiteY3" fmla="*/ 0 h 1826843"/>
              <a:gd name="connsiteX4" fmla="*/ 3359650 w 3359650"/>
              <a:gd name="connsiteY4" fmla="*/ 0 h 1826843"/>
              <a:gd name="connsiteX0" fmla="*/ 0 w 3359650"/>
              <a:gd name="connsiteY0" fmla="*/ 1775962 h 1826843"/>
              <a:gd name="connsiteX1" fmla="*/ 816609 w 3359650"/>
              <a:gd name="connsiteY1" fmla="*/ 1775962 h 1826843"/>
              <a:gd name="connsiteX2" fmla="*/ 2311686 w 3359650"/>
              <a:gd name="connsiteY2" fmla="*/ 1530849 h 1826843"/>
              <a:gd name="connsiteX3" fmla="*/ 3359650 w 3359650"/>
              <a:gd name="connsiteY3" fmla="*/ 0 h 1826843"/>
              <a:gd name="connsiteX4" fmla="*/ 3359650 w 3359650"/>
              <a:gd name="connsiteY4" fmla="*/ 0 h 1826843"/>
              <a:gd name="connsiteX0" fmla="*/ 0 w 3359650"/>
              <a:gd name="connsiteY0" fmla="*/ 1775962 h 1826843"/>
              <a:gd name="connsiteX1" fmla="*/ 816609 w 3359650"/>
              <a:gd name="connsiteY1" fmla="*/ 1775962 h 1826843"/>
              <a:gd name="connsiteX2" fmla="*/ 2311686 w 3359650"/>
              <a:gd name="connsiteY2" fmla="*/ 1530849 h 1826843"/>
              <a:gd name="connsiteX3" fmla="*/ 3359650 w 3359650"/>
              <a:gd name="connsiteY3" fmla="*/ 0 h 1826843"/>
              <a:gd name="connsiteX4" fmla="*/ 3359650 w 3359650"/>
              <a:gd name="connsiteY4" fmla="*/ 0 h 1826843"/>
              <a:gd name="connsiteX0" fmla="*/ 0 w 3359650"/>
              <a:gd name="connsiteY0" fmla="*/ 1775962 h 1826843"/>
              <a:gd name="connsiteX1" fmla="*/ 816609 w 3359650"/>
              <a:gd name="connsiteY1" fmla="*/ 1775962 h 1826843"/>
              <a:gd name="connsiteX2" fmla="*/ 2311686 w 3359650"/>
              <a:gd name="connsiteY2" fmla="*/ 1530849 h 1826843"/>
              <a:gd name="connsiteX3" fmla="*/ 3359650 w 3359650"/>
              <a:gd name="connsiteY3" fmla="*/ 0 h 1826843"/>
              <a:gd name="connsiteX4" fmla="*/ 3359650 w 3359650"/>
              <a:gd name="connsiteY4" fmla="*/ 0 h 182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0" h="1826843">
                <a:moveTo>
                  <a:pt x="0" y="1775962"/>
                </a:moveTo>
                <a:cubicBezTo>
                  <a:pt x="5137" y="1775962"/>
                  <a:pt x="439368" y="1783407"/>
                  <a:pt x="816609" y="1775962"/>
                </a:cubicBezTo>
                <a:cubicBezTo>
                  <a:pt x="1492624" y="1742319"/>
                  <a:pt x="1887846" y="1826843"/>
                  <a:pt x="2311686" y="1530849"/>
                </a:cubicBezTo>
                <a:cubicBezTo>
                  <a:pt x="2735526" y="1234855"/>
                  <a:pt x="3359650" y="0"/>
                  <a:pt x="3359650" y="0"/>
                </a:cubicBezTo>
                <a:lnTo>
                  <a:pt x="3359650" y="0"/>
                </a:lnTo>
              </a:path>
            </a:pathLst>
          </a:custGeom>
          <a:noFill/>
          <a:ln w="3492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2428875" y="3929063"/>
            <a:ext cx="3571875" cy="200025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0800000" flipV="1">
            <a:off x="2285984" y="6143644"/>
            <a:ext cx="2143141" cy="16"/>
          </a:xfrm>
          <a:prstGeom prst="line">
            <a:avLst/>
          </a:prstGeom>
          <a:ln w="38100">
            <a:solidFill>
              <a:srgbClr val="119FF7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正方形/長方形 28"/>
          <p:cNvSpPr>
            <a:spLocks noChangeArrowheads="1"/>
          </p:cNvSpPr>
          <p:nvPr/>
        </p:nvSpPr>
        <p:spPr bwMode="auto">
          <a:xfrm>
            <a:off x="4500562" y="6143644"/>
            <a:ext cx="1483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119FF7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inflation</a:t>
            </a:r>
            <a:endParaRPr lang="ja-JP" altLang="en-US" sz="2800" b="1" dirty="0">
              <a:solidFill>
                <a:srgbClr val="119FF7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Evolution of fluctuation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71472" y="1071546"/>
            <a:ext cx="8929750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Physical scale    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　                   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: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comoving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wave number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1472" y="1714488"/>
            <a:ext cx="2214578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Horizon scale    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　</a:t>
            </a:r>
            <a:endParaRPr lang="en-US" altLang="ja-JP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3143240" y="1714488"/>
          <a:ext cx="2174875" cy="538163"/>
        </p:xfrm>
        <a:graphic>
          <a:graphicData uri="http://schemas.openxmlformats.org/presentationml/2006/ole">
            <p:oleObj spid="_x0000_s1097731" name="数式" r:id="rId3" imgW="1155600" imgH="228600" progId="Equation.3">
              <p:embed/>
            </p:oleObj>
          </a:graphicData>
        </a:graphic>
      </p:graphicFrame>
      <p:graphicFrame>
        <p:nvGraphicFramePr>
          <p:cNvPr id="1097732" name="Object 4"/>
          <p:cNvGraphicFramePr>
            <a:graphicFrameLocks noChangeAspect="1"/>
          </p:cNvGraphicFramePr>
          <p:nvPr/>
        </p:nvGraphicFramePr>
        <p:xfrm>
          <a:off x="3143240" y="1071546"/>
          <a:ext cx="1457325" cy="568325"/>
        </p:xfrm>
        <a:graphic>
          <a:graphicData uri="http://schemas.openxmlformats.org/presentationml/2006/ole">
            <p:oleObj spid="_x0000_s1097732" name="数式" r:id="rId4" imgW="774360" imgH="241200" progId="Equation.3">
              <p:embed/>
            </p:oleObj>
          </a:graphicData>
        </a:graphic>
      </p:graphicFrame>
      <p:graphicFrame>
        <p:nvGraphicFramePr>
          <p:cNvPr id="1097733" name="Object 5"/>
          <p:cNvGraphicFramePr>
            <a:graphicFrameLocks noChangeAspect="1"/>
          </p:cNvGraphicFramePr>
          <p:nvPr/>
        </p:nvGraphicFramePr>
        <p:xfrm>
          <a:off x="2000232" y="2500306"/>
          <a:ext cx="2044728" cy="503244"/>
        </p:xfrm>
        <a:graphic>
          <a:graphicData uri="http://schemas.openxmlformats.org/presentationml/2006/ole">
            <p:oleObj spid="_x0000_s1097733" name="数式" r:id="rId5" imgW="787320" imgH="241200" progId="Equation.3">
              <p:embed/>
            </p:oleObj>
          </a:graphicData>
        </a:graphic>
      </p:graphicFrame>
      <p:graphicFrame>
        <p:nvGraphicFramePr>
          <p:cNvPr id="1097735" name="Object 7"/>
          <p:cNvGraphicFramePr>
            <a:graphicFrameLocks noChangeAspect="1"/>
          </p:cNvGraphicFramePr>
          <p:nvPr/>
        </p:nvGraphicFramePr>
        <p:xfrm>
          <a:off x="5429256" y="2428868"/>
          <a:ext cx="1622425" cy="536575"/>
        </p:xfrm>
        <a:graphic>
          <a:graphicData uri="http://schemas.openxmlformats.org/presentationml/2006/ole">
            <p:oleObj spid="_x0000_s1097735" name="数式" r:id="rId6" imgW="863280" imgH="228600" progId="Equation.3">
              <p:embed/>
            </p:oleObj>
          </a:graphicData>
        </a:graphic>
      </p:graphicFrame>
      <p:graphicFrame>
        <p:nvGraphicFramePr>
          <p:cNvPr id="1097736" name="Object 8"/>
          <p:cNvGraphicFramePr>
            <a:graphicFrameLocks noChangeAspect="1"/>
          </p:cNvGraphicFramePr>
          <p:nvPr/>
        </p:nvGraphicFramePr>
        <p:xfrm>
          <a:off x="642910" y="2428868"/>
          <a:ext cx="882650" cy="476250"/>
        </p:xfrm>
        <a:graphic>
          <a:graphicData uri="http://schemas.openxmlformats.org/presentationml/2006/ole">
            <p:oleObj spid="_x0000_s1097736" name="数式" r:id="rId7" imgW="469800" imgH="203040" progId="Equation.3">
              <p:embed/>
            </p:oleObj>
          </a:graphicData>
        </a:graphic>
      </p:graphicFrame>
      <p:graphicFrame>
        <p:nvGraphicFramePr>
          <p:cNvPr id="1097737" name="Object 9"/>
          <p:cNvGraphicFramePr>
            <a:graphicFrameLocks noChangeAspect="1"/>
          </p:cNvGraphicFramePr>
          <p:nvPr/>
        </p:nvGraphicFramePr>
        <p:xfrm>
          <a:off x="7500958" y="2428868"/>
          <a:ext cx="1049338" cy="568325"/>
        </p:xfrm>
        <a:graphic>
          <a:graphicData uri="http://schemas.openxmlformats.org/presentationml/2006/ole">
            <p:oleObj spid="_x0000_s1097737" name="数式" r:id="rId8" imgW="558720" imgH="241200" progId="Equation.3">
              <p:embed/>
            </p:oleObj>
          </a:graphicData>
        </a:graphic>
      </p:graphicFrame>
      <p:graphicFrame>
        <p:nvGraphicFramePr>
          <p:cNvPr id="1097738" name="Object 10"/>
          <p:cNvGraphicFramePr>
            <a:graphicFrameLocks noChangeAspect="1"/>
          </p:cNvGraphicFramePr>
          <p:nvPr/>
        </p:nvGraphicFramePr>
        <p:xfrm>
          <a:off x="1142976" y="3214686"/>
          <a:ext cx="989012" cy="423863"/>
        </p:xfrm>
        <a:graphic>
          <a:graphicData uri="http://schemas.openxmlformats.org/presentationml/2006/ole">
            <p:oleObj spid="_x0000_s1097738" name="数式" r:id="rId9" imgW="380880" imgH="203040" progId="Equation.3">
              <p:embed/>
            </p:oleObj>
          </a:graphicData>
        </a:graphic>
      </p:graphicFrame>
      <p:graphicFrame>
        <p:nvGraphicFramePr>
          <p:cNvPr id="1097739" name="Object 11"/>
          <p:cNvGraphicFramePr>
            <a:graphicFrameLocks noChangeAspect="1"/>
          </p:cNvGraphicFramePr>
          <p:nvPr/>
        </p:nvGraphicFramePr>
        <p:xfrm>
          <a:off x="6373813" y="6000750"/>
          <a:ext cx="955675" cy="423863"/>
        </p:xfrm>
        <a:graphic>
          <a:graphicData uri="http://schemas.openxmlformats.org/presentationml/2006/ole">
            <p:oleObj spid="_x0000_s1097739" name="数式" r:id="rId10" imgW="368280" imgH="203040" progId="Equation.3">
              <p:embed/>
            </p:oleObj>
          </a:graphicData>
        </a:graphic>
      </p:graphicFrame>
      <p:graphicFrame>
        <p:nvGraphicFramePr>
          <p:cNvPr id="1097740" name="Object 12"/>
          <p:cNvGraphicFramePr>
            <a:graphicFrameLocks noChangeAspect="1"/>
          </p:cNvGraphicFramePr>
          <p:nvPr/>
        </p:nvGraphicFramePr>
        <p:xfrm>
          <a:off x="3286116" y="4429132"/>
          <a:ext cx="785818" cy="568325"/>
        </p:xfrm>
        <a:graphic>
          <a:graphicData uri="http://schemas.openxmlformats.org/presentationml/2006/ole">
            <p:oleObj spid="_x0000_s1097740" name="数式" r:id="rId11" imgW="355320" imgH="241200" progId="Equation.3">
              <p:embed/>
            </p:oleObj>
          </a:graphicData>
        </a:graphic>
      </p:graphicFrame>
      <p:graphicFrame>
        <p:nvGraphicFramePr>
          <p:cNvPr id="1097741" name="Object 13"/>
          <p:cNvGraphicFramePr>
            <a:graphicFrameLocks noChangeAspect="1"/>
          </p:cNvGraphicFramePr>
          <p:nvPr/>
        </p:nvGraphicFramePr>
        <p:xfrm>
          <a:off x="5214942" y="4786322"/>
          <a:ext cx="590550" cy="568325"/>
        </p:xfrm>
        <a:graphic>
          <a:graphicData uri="http://schemas.openxmlformats.org/presentationml/2006/ole">
            <p:oleObj spid="_x0000_s1097741" name="数式" r:id="rId12" imgW="266400" imgH="241200" progId="Equation.3">
              <p:embed/>
            </p:oleObj>
          </a:graphicData>
        </a:graphic>
      </p:graphicFrame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928926" y="5715016"/>
            <a:ext cx="221457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B050"/>
                </a:solidFill>
                <a:latin typeface="Times New Roman" pitchFamily="18" charset="0"/>
              </a:rPr>
              <a:t>Horizon cross</a:t>
            </a:r>
            <a:r>
              <a:rPr lang="ja-JP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　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572132" y="4214818"/>
            <a:ext cx="2214578" cy="4420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B050"/>
                </a:solidFill>
                <a:latin typeface="Times New Roman" pitchFamily="18" charset="0"/>
              </a:rPr>
              <a:t>Horizon reenter</a:t>
            </a:r>
            <a:r>
              <a:rPr lang="ja-JP" altLang="en-US" sz="2400" b="1" dirty="0" smtClean="0">
                <a:solidFill>
                  <a:srgbClr val="00B050"/>
                </a:solidFill>
                <a:latin typeface="Times New Roman" pitchFamily="18" charset="0"/>
              </a:rPr>
              <a:t>　</a:t>
            </a:r>
            <a:endParaRPr lang="en-US" altLang="ja-JP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5357818" y="4071942"/>
            <a:ext cx="285752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86050" y="5500702"/>
            <a:ext cx="285752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4214810" y="2714620"/>
            <a:ext cx="928694" cy="1588"/>
          </a:xfrm>
          <a:prstGeom prst="straightConnector1">
            <a:avLst/>
          </a:prstGeom>
          <a:ln w="3175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034" y="142852"/>
            <a:ext cx="9072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►  Adiabatic fluctuation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>
            <a:off x="500034" y="1000108"/>
            <a:ext cx="8286808" cy="4666624"/>
            <a:chOff x="500034" y="1214422"/>
            <a:chExt cx="8286808" cy="4666624"/>
          </a:xfrm>
        </p:grpSpPr>
        <p:cxnSp>
          <p:nvCxnSpPr>
            <p:cNvPr id="24" name="直線コネクタ 23"/>
            <p:cNvCxnSpPr/>
            <p:nvPr/>
          </p:nvCxnSpPr>
          <p:spPr>
            <a:xfrm rot="10800000">
              <a:off x="642910" y="5500702"/>
              <a:ext cx="3786216" cy="1588"/>
            </a:xfrm>
            <a:prstGeom prst="line">
              <a:avLst/>
            </a:prstGeom>
            <a:ln w="38100">
              <a:solidFill>
                <a:srgbClr val="119FF7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6" name="正方形/長方形 28"/>
            <p:cNvSpPr>
              <a:spLocks noChangeArrowheads="1"/>
            </p:cNvSpPr>
            <p:nvPr/>
          </p:nvSpPr>
          <p:spPr bwMode="auto">
            <a:xfrm>
              <a:off x="4429124" y="5357826"/>
              <a:ext cx="14830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b="1" dirty="0">
                  <a:solidFill>
                    <a:srgbClr val="119FF7"/>
                  </a:solidFill>
                  <a:latin typeface="Times New Roman" pitchFamily="18" charset="0"/>
                  <a:ea typeface="ＭＳ Ｐ明朝" pitchFamily="18" charset="-128"/>
                  <a:cs typeface="Times New Roman" pitchFamily="18" charset="0"/>
                </a:rPr>
                <a:t>inflation</a:t>
              </a:r>
              <a:endParaRPr lang="ja-JP" altLang="en-US" sz="2800" b="1" dirty="0">
                <a:solidFill>
                  <a:srgbClr val="119FF7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endParaRPr>
            </a:p>
          </p:txBody>
        </p:sp>
        <p:graphicFrame>
          <p:nvGraphicFramePr>
            <p:cNvPr id="1097739" name="Object 11"/>
            <p:cNvGraphicFramePr>
              <a:graphicFrameLocks noChangeAspect="1"/>
            </p:cNvGraphicFramePr>
            <p:nvPr/>
          </p:nvGraphicFramePr>
          <p:xfrm>
            <a:off x="7643834" y="5429264"/>
            <a:ext cx="857256" cy="380212"/>
          </p:xfrm>
          <a:graphic>
            <a:graphicData uri="http://schemas.openxmlformats.org/presentationml/2006/ole">
              <p:oleObj spid="_x0000_s1100809" name="数式" r:id="rId3" imgW="368280" imgH="203040" progId="Equation.3">
                <p:embed/>
              </p:oleObj>
            </a:graphicData>
          </a:graphic>
        </p:graphicFrame>
        <p:graphicFrame>
          <p:nvGraphicFramePr>
            <p:cNvPr id="1097741" name="Object 13"/>
            <p:cNvGraphicFramePr>
              <a:graphicFrameLocks noChangeAspect="1"/>
            </p:cNvGraphicFramePr>
            <p:nvPr/>
          </p:nvGraphicFramePr>
          <p:xfrm>
            <a:off x="642910" y="4429132"/>
            <a:ext cx="590550" cy="568325"/>
          </p:xfrm>
          <a:graphic>
            <a:graphicData uri="http://schemas.openxmlformats.org/presentationml/2006/ole">
              <p:oleObj spid="_x0000_s1100811" name="数式" r:id="rId4" imgW="266400" imgH="241200" progId="Equation.3">
                <p:embed/>
              </p:oleObj>
            </a:graphicData>
          </a:graphic>
        </p:graphicFrame>
        <p:graphicFrame>
          <p:nvGraphicFramePr>
            <p:cNvPr id="1100812" name="Object 12"/>
            <p:cNvGraphicFramePr>
              <a:graphicFrameLocks noChangeAspect="1"/>
            </p:cNvGraphicFramePr>
            <p:nvPr/>
          </p:nvGraphicFramePr>
          <p:xfrm>
            <a:off x="500034" y="1285860"/>
            <a:ext cx="952475" cy="408203"/>
          </p:xfrm>
          <a:graphic>
            <a:graphicData uri="http://schemas.openxmlformats.org/presentationml/2006/ole">
              <p:oleObj spid="_x0000_s1100812" name="数式" r:id="rId5" imgW="380880" imgH="203040" progId="Equation.3">
                <p:embed/>
              </p:oleObj>
            </a:graphicData>
          </a:graphic>
        </p:graphicFrame>
        <p:sp>
          <p:nvSpPr>
            <p:cNvPr id="62" name="正方形/長方形 22"/>
            <p:cNvSpPr>
              <a:spLocks noChangeArrowheads="1"/>
            </p:cNvSpPr>
            <p:nvPr/>
          </p:nvSpPr>
          <p:spPr bwMode="auto">
            <a:xfrm rot="20012975">
              <a:off x="2505533" y="1962673"/>
              <a:ext cx="18644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i="1" dirty="0">
                  <a:latin typeface="Symbol" pitchFamily="18" charset="2"/>
                  <a:ea typeface="ＭＳ Ｐ明朝" pitchFamily="18" charset="-128"/>
                </a:rPr>
                <a:t>z </a:t>
              </a:r>
              <a:r>
                <a:rPr lang="en-US" altLang="ja-JP" sz="2400" dirty="0">
                  <a:latin typeface="Century Schoolbook" pitchFamily="18" charset="0"/>
                  <a:ea typeface="ＭＳ Ｐ明朝" pitchFamily="18" charset="-128"/>
                </a:rPr>
                <a:t>~</a:t>
              </a:r>
              <a:r>
                <a:rPr lang="en-US" altLang="ja-JP" sz="2400" i="1" dirty="0">
                  <a:latin typeface="Times New Roman" pitchFamily="18" charset="0"/>
                  <a:ea typeface="ＭＳ Ｐ明朝" pitchFamily="18" charset="-128"/>
                  <a:cs typeface="Times New Roman" pitchFamily="18" charset="0"/>
                </a:rPr>
                <a:t>constant</a:t>
              </a:r>
              <a:endParaRPr lang="ja-JP" altLang="en-US" sz="2400" dirty="0">
                <a:latin typeface="Century Schoolbook" pitchFamily="18" charset="0"/>
                <a:ea typeface="ＭＳ Ｐ明朝" pitchFamily="18" charset="-128"/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714348" y="1214422"/>
              <a:ext cx="8072494" cy="4214828"/>
              <a:chOff x="642910" y="1714488"/>
              <a:chExt cx="8072494" cy="4214828"/>
            </a:xfrm>
          </p:grpSpPr>
          <p:graphicFrame>
            <p:nvGraphicFramePr>
              <p:cNvPr id="1100813" name="Object 13"/>
              <p:cNvGraphicFramePr>
                <a:graphicFrameLocks noChangeAspect="1"/>
              </p:cNvGraphicFramePr>
              <p:nvPr/>
            </p:nvGraphicFramePr>
            <p:xfrm>
              <a:off x="7108825" y="1857380"/>
              <a:ext cx="1571625" cy="633413"/>
            </p:xfrm>
            <a:graphic>
              <a:graphicData uri="http://schemas.openxmlformats.org/presentationml/2006/ole">
                <p:oleObj spid="_x0000_s1100813" name="数式" r:id="rId6" imgW="1104840" imgH="444240" progId="Equation.3">
                  <p:embed/>
                </p:oleObj>
              </a:graphicData>
            </a:graphic>
          </p:graphicFrame>
          <p:grpSp>
            <p:nvGrpSpPr>
              <p:cNvPr id="66" name="グループ化 65"/>
              <p:cNvGrpSpPr/>
              <p:nvPr/>
            </p:nvGrpSpPr>
            <p:grpSpPr>
              <a:xfrm>
                <a:off x="642910" y="1857364"/>
                <a:ext cx="7215238" cy="4071952"/>
                <a:chOff x="-95189" y="1357298"/>
                <a:chExt cx="8381965" cy="4786332"/>
              </a:xfrm>
            </p:grpSpPr>
            <p:cxnSp>
              <p:nvCxnSpPr>
                <p:cNvPr id="10" name="直線コネクタ 9"/>
                <p:cNvCxnSpPr/>
                <p:nvPr/>
              </p:nvCxnSpPr>
              <p:spPr>
                <a:xfrm>
                  <a:off x="642910" y="6000768"/>
                  <a:ext cx="7643866" cy="1588"/>
                </a:xfrm>
                <a:prstGeom prst="line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 rot="16200000" flipV="1">
                  <a:off x="-1316854" y="3888566"/>
                  <a:ext cx="4500580" cy="9547"/>
                </a:xfrm>
                <a:prstGeom prst="line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5" name="フリーフォーム 14"/>
                <p:cNvSpPr/>
                <p:nvPr/>
              </p:nvSpPr>
              <p:spPr>
                <a:xfrm>
                  <a:off x="571472" y="1571612"/>
                  <a:ext cx="6500858" cy="3857652"/>
                </a:xfrm>
                <a:custGeom>
                  <a:avLst/>
                  <a:gdLst>
                    <a:gd name="connsiteX0" fmla="*/ 0 w 3359650"/>
                    <a:gd name="connsiteY0" fmla="*/ 1561672 h 1791128"/>
                    <a:gd name="connsiteX1" fmla="*/ 2311686 w 3359650"/>
                    <a:gd name="connsiteY1" fmla="*/ 1530849 h 1791128"/>
                    <a:gd name="connsiteX2" fmla="*/ 3359650 w 3359650"/>
                    <a:gd name="connsiteY2" fmla="*/ 0 h 1791128"/>
                    <a:gd name="connsiteX3" fmla="*/ 3359650 w 3359650"/>
                    <a:gd name="connsiteY3" fmla="*/ 0 h 1791128"/>
                    <a:gd name="connsiteX0" fmla="*/ 0 w 3359650"/>
                    <a:gd name="connsiteY0" fmla="*/ 156167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  <a:gd name="connsiteX0" fmla="*/ 0 w 3359650"/>
                    <a:gd name="connsiteY0" fmla="*/ 1775962 h 1826843"/>
                    <a:gd name="connsiteX1" fmla="*/ 816609 w 3359650"/>
                    <a:gd name="connsiteY1" fmla="*/ 1775962 h 1826843"/>
                    <a:gd name="connsiteX2" fmla="*/ 2311686 w 3359650"/>
                    <a:gd name="connsiteY2" fmla="*/ 1530849 h 1826843"/>
                    <a:gd name="connsiteX3" fmla="*/ 3359650 w 3359650"/>
                    <a:gd name="connsiteY3" fmla="*/ 0 h 1826843"/>
                    <a:gd name="connsiteX4" fmla="*/ 3359650 w 3359650"/>
                    <a:gd name="connsiteY4" fmla="*/ 0 h 182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59650" h="1826843">
                      <a:moveTo>
                        <a:pt x="0" y="1775962"/>
                      </a:moveTo>
                      <a:cubicBezTo>
                        <a:pt x="5137" y="1775962"/>
                        <a:pt x="439368" y="1783407"/>
                        <a:pt x="816609" y="1775962"/>
                      </a:cubicBezTo>
                      <a:cubicBezTo>
                        <a:pt x="1492624" y="1742319"/>
                        <a:pt x="1887846" y="1826843"/>
                        <a:pt x="2311686" y="1530849"/>
                      </a:cubicBezTo>
                      <a:cubicBezTo>
                        <a:pt x="2735526" y="1234855"/>
                        <a:pt x="3359650" y="0"/>
                        <a:pt x="3359650" y="0"/>
                      </a:cubicBezTo>
                      <a:lnTo>
                        <a:pt x="3359650" y="0"/>
                      </a:lnTo>
                    </a:path>
                  </a:pathLst>
                </a:custGeom>
                <a:noFill/>
                <a:ln w="34925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30" name="直線コネクタ 29"/>
                <p:cNvCxnSpPr/>
                <p:nvPr/>
              </p:nvCxnSpPr>
              <p:spPr>
                <a:xfrm flipV="1">
                  <a:off x="3000364" y="3286124"/>
                  <a:ext cx="4357718" cy="2509838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flipV="1">
                  <a:off x="500034" y="2143116"/>
                  <a:ext cx="6786610" cy="3786198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flipV="1">
                  <a:off x="428596" y="1357298"/>
                  <a:ext cx="6000792" cy="3357570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rot="5400000">
                  <a:off x="4678363" y="3679033"/>
                  <a:ext cx="4644264" cy="79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右中かっこ 60"/>
                <p:cNvSpPr/>
                <p:nvPr/>
              </p:nvSpPr>
              <p:spPr>
                <a:xfrm rot="14475238">
                  <a:off x="3169595" y="-647644"/>
                  <a:ext cx="262275" cy="6791844"/>
                </a:xfrm>
                <a:prstGeom prst="rightBrace">
                  <a:avLst>
                    <a:gd name="adj1" fmla="val 44463"/>
                    <a:gd name="adj2" fmla="val 5000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64" name="右中かっこ 63"/>
                <p:cNvSpPr/>
                <p:nvPr/>
              </p:nvSpPr>
              <p:spPr>
                <a:xfrm rot="14475238">
                  <a:off x="3701812" y="1086362"/>
                  <a:ext cx="294876" cy="5395531"/>
                </a:xfrm>
                <a:prstGeom prst="rightBrace">
                  <a:avLst>
                    <a:gd name="adj1" fmla="val 44463"/>
                    <a:gd name="adj2" fmla="val 5000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65" name="右中かっこ 64"/>
                <p:cNvSpPr/>
                <p:nvPr/>
              </p:nvSpPr>
              <p:spPr>
                <a:xfrm rot="14475238">
                  <a:off x="4348244" y="3966015"/>
                  <a:ext cx="232135" cy="1350737"/>
                </a:xfrm>
                <a:prstGeom prst="rightBrace">
                  <a:avLst>
                    <a:gd name="adj1" fmla="val 44463"/>
                    <a:gd name="adj2" fmla="val 5000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67" name="角丸四角形吹き出し 66"/>
              <p:cNvSpPr/>
              <p:nvPr/>
            </p:nvSpPr>
            <p:spPr>
              <a:xfrm>
                <a:off x="7072330" y="1714488"/>
                <a:ext cx="1643074" cy="857256"/>
              </a:xfrm>
              <a:prstGeom prst="wedgeRoundRectCallout">
                <a:avLst>
                  <a:gd name="adj1" fmla="val -63026"/>
                  <a:gd name="adj2" fmla="val 100280"/>
                  <a:gd name="adj3" fmla="val 16667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" name="正方形/長方形 28"/>
            <p:cNvSpPr>
              <a:spLocks noChangeArrowheads="1"/>
            </p:cNvSpPr>
            <p:nvPr/>
          </p:nvSpPr>
          <p:spPr bwMode="auto">
            <a:xfrm>
              <a:off x="6500826" y="5286388"/>
              <a:ext cx="6238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119FF7"/>
                  </a:solidFill>
                  <a:latin typeface="Times New Roman" pitchFamily="18" charset="0"/>
                  <a:ea typeface="ＭＳ Ｐ明朝" pitchFamily="18" charset="-128"/>
                  <a:cs typeface="Times New Roman" pitchFamily="18" charset="0"/>
                </a:rPr>
                <a:t>LS</a:t>
              </a:r>
              <a:endParaRPr lang="ja-JP" altLang="en-US" sz="2800" b="1" dirty="0">
                <a:solidFill>
                  <a:srgbClr val="119FF7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endParaRPr>
            </a:p>
          </p:txBody>
        </p:sp>
      </p:grp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214282" y="6000768"/>
            <a:ext cx="4500594" cy="503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　　　　　　　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</a:rPr>
              <a:t>at LSS     </a:t>
            </a:r>
            <a:endParaRPr lang="en-US" altLang="ja-JP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0814" name="Object 14"/>
          <p:cNvGraphicFramePr>
            <a:graphicFrameLocks noChangeAspect="1"/>
          </p:cNvGraphicFramePr>
          <p:nvPr/>
        </p:nvGraphicFramePr>
        <p:xfrm>
          <a:off x="928662" y="6000768"/>
          <a:ext cx="1546225" cy="568325"/>
        </p:xfrm>
        <a:graphic>
          <a:graphicData uri="http://schemas.openxmlformats.org/presentationml/2006/ole">
            <p:oleObj spid="_x0000_s1100814" name="数式" r:id="rId7" imgW="698400" imgH="241200" progId="Equation.3">
              <p:embed/>
            </p:oleObj>
          </a:graphicData>
        </a:graphic>
      </p:graphicFrame>
      <p:graphicFrame>
        <p:nvGraphicFramePr>
          <p:cNvPr id="71" name="Object 13"/>
          <p:cNvGraphicFramePr>
            <a:graphicFrameLocks noChangeAspect="1"/>
          </p:cNvGraphicFramePr>
          <p:nvPr/>
        </p:nvGraphicFramePr>
        <p:xfrm>
          <a:off x="4362450" y="5857875"/>
          <a:ext cx="3276600" cy="703263"/>
        </p:xfrm>
        <a:graphic>
          <a:graphicData uri="http://schemas.openxmlformats.org/presentationml/2006/ole">
            <p:oleObj spid="_x0000_s1100815" name="数式" r:id="rId8" imgW="168876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シック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0066FF"/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ひらめき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 algn="l" rtl="0" fontAlgn="base">
          <a:spcBef>
            <a:spcPct val="50000"/>
          </a:spcBef>
          <a:spcAft>
            <a:spcPct val="0"/>
          </a:spcAft>
          <a:defRPr sz="2800" b="1" dirty="0" smtClean="0">
            <a:latin typeface="Times New Roman" pitchFamily="18" charset="0"/>
            <a:ea typeface="ＭＳ Ｐゴシック" pitchFamily="50" charset="-128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ol6-s-1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31750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2000" dirty="0" smtClean="0">
            <a:latin typeface="Times New Roman" pitchFamily="18" charset="0"/>
          </a:defRPr>
        </a:defPPr>
      </a:lstStyle>
    </a:txDef>
  </a:objectDefaults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シック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シック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13357</TotalTime>
  <Words>2650</Words>
  <Application>Microsoft Office PowerPoint</Application>
  <PresentationFormat>画面に合わせる (4:3)</PresentationFormat>
  <Paragraphs>703</Paragraphs>
  <Slides>72</Slides>
  <Notes>10</Notes>
  <HiddenSlides>2</HiddenSlides>
  <MMClips>0</MMClips>
  <ScaleCrop>false</ScaleCrop>
  <HeadingPairs>
    <vt:vector size="6" baseType="variant">
      <vt:variant>
        <vt:lpstr>テーマ</vt:lpstr>
      </vt:variant>
      <vt:variant>
        <vt:i4>18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72</vt:i4>
      </vt:variant>
    </vt:vector>
  </HeadingPairs>
  <TitlesOfParts>
    <vt:vector size="92" baseType="lpstr">
      <vt:lpstr>cool6-s-1</vt:lpstr>
      <vt:lpstr>ひらめき</vt:lpstr>
      <vt:lpstr>2_cool6-s-1</vt:lpstr>
      <vt:lpstr>5_cool6-s-1</vt:lpstr>
      <vt:lpstr>1_cool6-s-1</vt:lpstr>
      <vt:lpstr>10_cool6-s-1</vt:lpstr>
      <vt:lpstr>4_cool6-s-1</vt:lpstr>
      <vt:lpstr>シック</vt:lpstr>
      <vt:lpstr>1_シック</vt:lpstr>
      <vt:lpstr>3_cool6-s-1</vt:lpstr>
      <vt:lpstr>7_cool6-s-1</vt:lpstr>
      <vt:lpstr>9_cool6-s-1</vt:lpstr>
      <vt:lpstr>8_cool6-s-1</vt:lpstr>
      <vt:lpstr>3_シック</vt:lpstr>
      <vt:lpstr>12_cool6-s-1</vt:lpstr>
      <vt:lpstr>13_cool6-s-1</vt:lpstr>
      <vt:lpstr>14_cool6-s-1</vt:lpstr>
      <vt:lpstr>15_cool6-s-1</vt:lpstr>
      <vt:lpstr>数式</vt:lpstr>
      <vt:lpstr>Equation</vt:lpstr>
      <vt:lpstr>Influence on observation from    IR / UV divergence during inflation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to the IR divergence problem of interacting inflaton field</dc:title>
  <dc:creator>浦川優子</dc:creator>
  <cp:lastModifiedBy>浦川優子</cp:lastModifiedBy>
  <cp:revision>1023</cp:revision>
  <dcterms:created xsi:type="dcterms:W3CDTF">2008-07-07T01:05:54Z</dcterms:created>
  <dcterms:modified xsi:type="dcterms:W3CDTF">2009-07-03T09:47:51Z</dcterms:modified>
</cp:coreProperties>
</file>