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50" r:id="rId3"/>
    <p:sldId id="392" r:id="rId4"/>
    <p:sldId id="310" r:id="rId5"/>
    <p:sldId id="394" r:id="rId6"/>
    <p:sldId id="259" r:id="rId7"/>
    <p:sldId id="273" r:id="rId8"/>
    <p:sldId id="395" r:id="rId9"/>
    <p:sldId id="396" r:id="rId10"/>
    <p:sldId id="358" r:id="rId11"/>
    <p:sldId id="357" r:id="rId12"/>
    <p:sldId id="398" r:id="rId13"/>
    <p:sldId id="399" r:id="rId14"/>
    <p:sldId id="335" r:id="rId15"/>
    <p:sldId id="297" r:id="rId16"/>
    <p:sldId id="371" r:id="rId17"/>
    <p:sldId id="370" r:id="rId18"/>
    <p:sldId id="356" r:id="rId19"/>
    <p:sldId id="372" r:id="rId20"/>
    <p:sldId id="299" r:id="rId21"/>
    <p:sldId id="263" r:id="rId22"/>
    <p:sldId id="373" r:id="rId23"/>
    <p:sldId id="291" r:id="rId24"/>
  </p:sldIdLst>
  <p:sldSz cx="9144000" cy="6858000" type="screen4x3"/>
  <p:notesSz cx="6858000" cy="9144000"/>
  <p:custDataLst>
    <p:tags r:id="rId2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27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8974-AED6-429A-8C3B-D18EF86C6C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C440-246E-4508-99B8-5E24205DD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20+5?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C440-246E-4508-99B8-5E24205DD69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492F-2762-4C8B-B712-095A3C642F92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23D5-8B41-4425-AC3D-CB379B514CDD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3C1B-D10E-4B8E-8F2E-033A25B72077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A97D-D341-4609-9243-01AA56A2A232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1D4A-271D-4925-A1EF-A4DDB94D6570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700C-7DBE-4624-994C-7AC60F5415CF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BE5-1E23-44C1-9755-4D0411BC25C7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7E39-6FD5-4B59-9B57-4EE0D96CA778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5BE-374E-42AD-B8AE-D8B2A4230F39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84C2-D4DD-4EE9-9221-FE6F07DBED6A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86D9-0DE5-4812-AE73-4862D3B5A138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6F76-8C9D-4DB5-805B-C7EDC8622EED}" type="datetime1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Masazumi Honda (HRI)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9315-3594-4BE1-8959-C461ACFE94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4.png"/><Relationship Id="rId5" Type="http://schemas.openxmlformats.org/officeDocument/2006/relationships/tags" Target="../tags/tag43.xml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tags" Target="../tags/tag42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15.png"/><Relationship Id="rId18" Type="http://schemas.openxmlformats.org/officeDocument/2006/relationships/image" Target="../media/image42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4.png"/><Relationship Id="rId17" Type="http://schemas.openxmlformats.org/officeDocument/2006/relationships/image" Target="../media/image41.png"/><Relationship Id="rId2" Type="http://schemas.openxmlformats.org/officeDocument/2006/relationships/tags" Target="../tags/tag47.xml"/><Relationship Id="rId16" Type="http://schemas.openxmlformats.org/officeDocument/2006/relationships/image" Target="../media/image4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9.jpeg"/><Relationship Id="rId5" Type="http://schemas.openxmlformats.org/officeDocument/2006/relationships/tags" Target="../tags/tag50.xml"/><Relationship Id="rId1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14.png"/><Relationship Id="rId39" Type="http://schemas.openxmlformats.org/officeDocument/2006/relationships/image" Target="../media/image54.png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image" Target="../media/image49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9.jpe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44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46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image" Target="../media/image15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tags" Target="../tags/tag79.xml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81.xml"/><Relationship Id="rId10" Type="http://schemas.openxmlformats.org/officeDocument/2006/relationships/image" Target="../media/image58.png"/><Relationship Id="rId4" Type="http://schemas.openxmlformats.org/officeDocument/2006/relationships/tags" Target="../tags/tag80.xml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84.xml"/><Relationship Id="rId7" Type="http://schemas.openxmlformats.org/officeDocument/2006/relationships/image" Target="../media/image6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85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88.xml"/><Relationship Id="rId7" Type="http://schemas.openxmlformats.org/officeDocument/2006/relationships/image" Target="../media/image66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90.xml"/><Relationship Id="rId10" Type="http://schemas.openxmlformats.org/officeDocument/2006/relationships/image" Target="../media/image69.png"/><Relationship Id="rId4" Type="http://schemas.openxmlformats.org/officeDocument/2006/relationships/tags" Target="../tags/tag89.xml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7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73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8.xml"/><Relationship Id="rId7" Type="http://schemas.openxmlformats.org/officeDocument/2006/relationships/image" Target="../media/image9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png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2.png"/><Relationship Id="rId5" Type="http://schemas.openxmlformats.org/officeDocument/2006/relationships/tags" Target="../tags/tag24.xml"/><Relationship Id="rId10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image" Target="../media/image9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2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6.png"/><Relationship Id="rId5" Type="http://schemas.openxmlformats.org/officeDocument/2006/relationships/tags" Target="../tags/tag30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4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7.xml"/><Relationship Id="rId7" Type="http://schemas.openxmlformats.org/officeDocument/2006/relationships/image" Target="../media/image2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42075" y="4797152"/>
            <a:ext cx="8856984" cy="129614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6024" y="332656"/>
            <a:ext cx="8060432" cy="2304256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Higgs branch localization of </a:t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3d              theories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2518048"/>
            <a:ext cx="6400800" cy="766936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err="1" smtClean="0">
                <a:solidFill>
                  <a:schemeClr val="tx1"/>
                </a:solidFill>
              </a:rPr>
              <a:t>Masa</a:t>
            </a:r>
            <a:r>
              <a:rPr lang="en-US" altLang="ja-JP" sz="4000" u="sng" dirty="0" err="1" smtClean="0">
                <a:solidFill>
                  <a:schemeClr val="tx1"/>
                </a:solidFill>
              </a:rPr>
              <a:t>zumi</a:t>
            </a:r>
            <a:r>
              <a:rPr lang="en-US" altLang="ja-JP" sz="4000" u="sng" dirty="0" smtClean="0">
                <a:solidFill>
                  <a:schemeClr val="tx1"/>
                </a:solidFill>
              </a:rPr>
              <a:t> Honda </a:t>
            </a:r>
            <a:endParaRPr kumimoji="1" lang="ja-JP" altLang="en-US" sz="4000" u="sng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5776" y="6237312"/>
            <a:ext cx="408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Progress in the synthesis of </a:t>
            </a:r>
            <a:r>
              <a:rPr kumimoji="1" lang="en-US" altLang="ja-JP" sz="1400" dirty="0" err="1" smtClean="0"/>
              <a:t>integrabilities</a:t>
            </a:r>
            <a:r>
              <a:rPr kumimoji="1" lang="en-US" altLang="ja-JP" sz="1400" dirty="0" smtClean="0"/>
              <a:t>  </a:t>
            </a:r>
          </a:p>
          <a:p>
            <a:r>
              <a:rPr kumimoji="1" lang="en-US" altLang="ja-JP" sz="1400" dirty="0" smtClean="0"/>
              <a:t>arising from gauge-string duality @KKR Hotel </a:t>
            </a:r>
            <a:r>
              <a:rPr kumimoji="1" lang="en-US" altLang="ja-JP" sz="1400" dirty="0" err="1" smtClean="0"/>
              <a:t>Biwako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309320"/>
            <a:ext cx="15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6th, Mar, 2014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4869160"/>
            <a:ext cx="36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Based on collaboration with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083" y="5373216"/>
            <a:ext cx="8966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Masashi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Fujitsuka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(SOKENDAI) &amp; Yutaka Yoshida (KEK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→</a:t>
            </a:r>
            <a:r>
              <a:rPr lang="en-US" altLang="ja-JP" sz="2800" dirty="0" smtClean="0">
                <a:solidFill>
                  <a:schemeClr val="bg1"/>
                </a:solidFill>
              </a:rPr>
              <a:t>KIAS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9241" y="3501008"/>
            <a:ext cx="586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Harish-Chandra Research Institute</a:t>
            </a:r>
            <a:endParaRPr kumimoji="1" lang="ja-JP" altLang="en-US" sz="3200" dirty="0"/>
          </a:p>
        </p:txBody>
      </p:sp>
      <p:pic>
        <p:nvPicPr>
          <p:cNvPr id="9" name="図 8" descr="log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374" y="3573016"/>
            <a:ext cx="450971" cy="44891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14351" y="4222829"/>
            <a:ext cx="29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Ref.: arXiv:1312.3627 [</a:t>
            </a:r>
            <a:r>
              <a:rPr kumimoji="1" lang="en-US" altLang="ja-JP" dirty="0" err="1" smtClean="0"/>
              <a:t>hep-th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180801" y="1628800"/>
            <a:ext cx="1535215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1493912"/>
            <a:ext cx="4896544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From Coulomb</a:t>
            </a:r>
            <a:endParaRPr kumimoji="1" lang="ja-JP" altLang="en-US" sz="4800" dirty="0"/>
          </a:p>
        </p:txBody>
      </p:sp>
      <p:pic>
        <p:nvPicPr>
          <p:cNvPr id="3" name="図 2" descr="coulo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47988"/>
            <a:ext cx="1326541" cy="1563652"/>
          </a:xfrm>
          <a:prstGeom prst="rect">
            <a:avLst/>
          </a:prstGeom>
        </p:spPr>
      </p:pic>
      <p:pic>
        <p:nvPicPr>
          <p:cNvPr id="4" name="図 3" descr="hi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47987"/>
            <a:ext cx="1296144" cy="1633141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3779912" y="3740076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68144" y="1700808"/>
            <a:ext cx="224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To Higgs</a:t>
            </a:r>
            <a:endParaRPr kumimoji="1" lang="ja-JP" altLang="en-US" sz="4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012310" y="1350232"/>
            <a:ext cx="4981515" cy="41287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86959" y="696471"/>
            <a:ext cx="4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use a different deformation term:</a:t>
            </a:r>
            <a:endParaRPr kumimoji="1" lang="ja-JP" altLang="en-US" sz="2400" dirty="0"/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678943" y="2204864"/>
            <a:ext cx="4477233" cy="52092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638047" y="2864818"/>
            <a:ext cx="561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 : a function of scalars depending on setup</a:t>
            </a:r>
            <a:endParaRPr kumimoji="1" lang="ja-JP" altLang="en-US" sz="2400" dirty="0"/>
          </a:p>
        </p:txBody>
      </p:sp>
      <p:sp>
        <p:nvSpPr>
          <p:cNvPr id="19" name="円/楕円 18"/>
          <p:cNvSpPr/>
          <p:nvPr/>
        </p:nvSpPr>
        <p:spPr>
          <a:xfrm>
            <a:off x="6372200" y="1196752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200" y="836712"/>
            <a:ext cx="76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New!!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80312" y="476672"/>
            <a:ext cx="17668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50"/>
                </a:solidFill>
              </a:rPr>
              <a:t>[Actually  this is import from 2d</a:t>
            </a:r>
          </a:p>
          <a:p>
            <a:r>
              <a:rPr lang="en-US" altLang="ja-JP" sz="900" dirty="0" smtClean="0">
                <a:solidFill>
                  <a:srgbClr val="00B050"/>
                </a:solidFill>
              </a:rPr>
              <a:t> cf. 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Benini-Cremonesi</a:t>
            </a:r>
            <a:r>
              <a:rPr lang="en-US" altLang="ja-JP" sz="900" dirty="0" smtClean="0">
                <a:solidFill>
                  <a:srgbClr val="00B050"/>
                </a:solidFill>
              </a:rPr>
              <a:t> ’12, </a:t>
            </a:r>
          </a:p>
          <a:p>
            <a:r>
              <a:rPr lang="en-US" altLang="ja-JP" sz="900" dirty="0" smtClean="0">
                <a:solidFill>
                  <a:srgbClr val="00B050"/>
                </a:solidFill>
              </a:rPr>
              <a:t>      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Doroud</a:t>
            </a:r>
            <a:r>
              <a:rPr lang="en-US" altLang="ja-JP" sz="900" dirty="0" smtClean="0">
                <a:solidFill>
                  <a:srgbClr val="00B050"/>
                </a:solidFill>
              </a:rPr>
              <a:t>-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Gomis</a:t>
            </a:r>
            <a:r>
              <a:rPr lang="en-US" altLang="ja-JP" sz="900" dirty="0" smtClean="0">
                <a:solidFill>
                  <a:srgbClr val="00B050"/>
                </a:solidFill>
              </a:rPr>
              <a:t>-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Floch</a:t>
            </a:r>
            <a:r>
              <a:rPr lang="en-US" altLang="ja-JP" sz="900" dirty="0" smtClean="0">
                <a:solidFill>
                  <a:srgbClr val="00B050"/>
                </a:solidFill>
              </a:rPr>
              <a:t>-Lee ’12  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1850341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where</a:t>
            </a:r>
            <a:endParaRPr kumimoji="1" lang="ja-JP" altLang="en-US" sz="2400" dirty="0"/>
          </a:p>
        </p:txBody>
      </p:sp>
      <p:pic>
        <p:nvPicPr>
          <p:cNvPr id="25" name="図 2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812510" y="4509120"/>
            <a:ext cx="1975514" cy="394535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51520" y="407707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 1)</a:t>
            </a:r>
            <a:endParaRPr kumimoji="1" lang="ja-JP" altLang="en-US" sz="2000" dirty="0"/>
          </a:p>
        </p:txBody>
      </p:sp>
      <p:pic>
        <p:nvPicPr>
          <p:cNvPr id="28" name="図 2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506954" y="4181160"/>
            <a:ext cx="720080" cy="20264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299042" y="4077072"/>
            <a:ext cx="3092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SYM + fundamental matters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71600" y="4077072"/>
            <a:ext cx="524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99442" y="4509120"/>
            <a:ext cx="1508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(χ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Constant)</a:t>
            </a:r>
            <a:endParaRPr kumimoji="1" lang="ja-JP" altLang="en-US" sz="2000" dirty="0"/>
          </a:p>
        </p:txBody>
      </p:sp>
      <p:sp>
        <p:nvSpPr>
          <p:cNvPr id="24" name="左中かっこ 23"/>
          <p:cNvSpPr/>
          <p:nvPr/>
        </p:nvSpPr>
        <p:spPr>
          <a:xfrm>
            <a:off x="1187624" y="2204864"/>
            <a:ext cx="288032" cy="1572294"/>
          </a:xfrm>
          <a:prstGeom prst="lef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From Coulomb to Higgs</a:t>
            </a:r>
            <a:endParaRPr kumimoji="1" lang="ja-JP" altLang="en-US" sz="4000" u="sng" dirty="0"/>
          </a:p>
        </p:txBody>
      </p:sp>
      <p:pic>
        <p:nvPicPr>
          <p:cNvPr id="33" name="図 3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763688" y="3356991"/>
            <a:ext cx="720080" cy="39940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555776" y="3356992"/>
            <a:ext cx="438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SUSY trans. parameter </a:t>
            </a:r>
            <a:r>
              <a:rPr lang="en-US" altLang="ja-JP" sz="1400" dirty="0" smtClean="0"/>
              <a:t>(</a:t>
            </a:r>
            <a:r>
              <a:rPr lang="en-US" altLang="ja-JP" sz="1400" dirty="0" err="1" smtClean="0"/>
              <a:t>bosonic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spinor</a:t>
            </a:r>
            <a:r>
              <a:rPr lang="en-US" altLang="ja-JP" sz="1400" dirty="0" smtClean="0"/>
              <a:t>)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4973106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 2)</a:t>
            </a:r>
            <a:endParaRPr kumimoji="1"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71600" y="4973106"/>
            <a:ext cx="279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Adding anti-fundamental</a:t>
            </a:r>
            <a:endParaRPr kumimoji="1" lang="ja-JP" altLang="en-US" sz="2000" dirty="0"/>
          </a:p>
        </p:txBody>
      </p:sp>
      <p:pic>
        <p:nvPicPr>
          <p:cNvPr id="40" name="図 3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668545" y="5398387"/>
            <a:ext cx="2907790" cy="394534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51520" y="583720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 3)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71600" y="5837202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Adding </a:t>
            </a:r>
            <a:r>
              <a:rPr lang="en-US" altLang="ja-JP" sz="2000" dirty="0" err="1" smtClean="0"/>
              <a:t>adjoint</a:t>
            </a:r>
            <a:endParaRPr kumimoji="1" lang="ja-JP" altLang="en-US" sz="2000" dirty="0"/>
          </a:p>
        </p:txBody>
      </p:sp>
      <p:pic>
        <p:nvPicPr>
          <p:cNvPr id="45" name="図 4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578923" y="6274826"/>
            <a:ext cx="4441349" cy="394534"/>
          </a:xfrm>
          <a:prstGeom prst="rect">
            <a:avLst/>
          </a:prstGeom>
        </p:spPr>
      </p:pic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u="sng" dirty="0" smtClean="0"/>
              <a:t>Saddle point</a:t>
            </a:r>
            <a:endParaRPr kumimoji="1" lang="ja-JP" altLang="en-US" sz="3600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797" y="663079"/>
            <a:ext cx="707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let’s consider                SQCD with mass matrix M &amp; Δ=0.</a:t>
            </a:r>
            <a:endParaRPr kumimoji="1" lang="ja-JP" altLang="en-US" dirty="0"/>
          </a:p>
        </p:txBody>
      </p:sp>
      <p:pic>
        <p:nvPicPr>
          <p:cNvPr id="16" name="図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322997" y="764704"/>
            <a:ext cx="864096" cy="24317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0" y="354142"/>
            <a:ext cx="132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For simplicity,</a:t>
            </a:r>
            <a:endParaRPr kumimoji="1" lang="ja-JP" altLang="en-US" sz="1600" dirty="0"/>
          </a:p>
        </p:txBody>
      </p:sp>
      <p:pic>
        <p:nvPicPr>
          <p:cNvPr id="24" name="図 23" descr="lem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6804248" y="3685086"/>
            <a:ext cx="2304256" cy="1728192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8460432" y="3541070"/>
            <a:ext cx="648072" cy="6735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884368" y="3422578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7884368" y="5510809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668344" y="3109022"/>
            <a:ext cx="672847" cy="190500"/>
          </a:xfrm>
          <a:prstGeom prst="rect">
            <a:avLst/>
          </a:prstGeom>
        </p:spPr>
      </p:pic>
      <p:pic>
        <p:nvPicPr>
          <p:cNvPr id="29" name="図 2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668344" y="5726834"/>
            <a:ext cx="685801" cy="1905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5496" y="2708920"/>
            <a:ext cx="25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1. </a:t>
            </a:r>
            <a:r>
              <a:rPr lang="en-US" altLang="ja-JP" sz="2000" u="sng" dirty="0" smtClean="0">
                <a:solidFill>
                  <a:srgbClr val="00B050"/>
                </a:solidFill>
              </a:rPr>
              <a:t>Away from </a:t>
            </a:r>
            <a:r>
              <a:rPr lang="en-US" altLang="ja-JP" sz="2000" u="sng" dirty="0" smtClean="0"/>
              <a:t>the poles</a:t>
            </a:r>
            <a:endParaRPr kumimoji="1" lang="ja-JP" altLang="en-US" sz="2000" u="sng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48064" y="2729245"/>
            <a:ext cx="14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Higgs branch!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29" y="3717032"/>
            <a:ext cx="242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2.</a:t>
            </a:r>
            <a:r>
              <a:rPr lang="en-US" altLang="ja-JP" sz="2000" u="sng" dirty="0" smtClean="0">
                <a:solidFill>
                  <a:srgbClr val="7030A0"/>
                </a:solidFill>
              </a:rPr>
              <a:t> At </a:t>
            </a:r>
            <a:r>
              <a:rPr lang="en-US" altLang="ja-JP" sz="2000" u="sng" dirty="0" smtClean="0"/>
              <a:t>north pole (θ=0)</a:t>
            </a:r>
            <a:endParaRPr kumimoji="1" lang="ja-JP" altLang="en-US" sz="2000" u="sng" dirty="0"/>
          </a:p>
        </p:txBody>
      </p:sp>
      <p:pic>
        <p:nvPicPr>
          <p:cNvPr id="47" name="図 4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51520" y="4725144"/>
            <a:ext cx="5147840" cy="247970"/>
          </a:xfrm>
          <a:prstGeom prst="rect">
            <a:avLst/>
          </a:prstGeom>
        </p:spPr>
      </p:pic>
      <p:pic>
        <p:nvPicPr>
          <p:cNvPr id="52" name="図 5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323528" y="6309320"/>
            <a:ext cx="5147839" cy="247970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34187" y="5189130"/>
            <a:ext cx="244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3. </a:t>
            </a:r>
            <a:r>
              <a:rPr lang="en-US" altLang="ja-JP" sz="2000" u="sng" dirty="0" smtClean="0">
                <a:solidFill>
                  <a:srgbClr val="7030A0"/>
                </a:solidFill>
              </a:rPr>
              <a:t>At </a:t>
            </a:r>
            <a:r>
              <a:rPr lang="en-US" altLang="ja-JP" sz="2000" u="sng" dirty="0" smtClean="0"/>
              <a:t>south pole (θ=π)</a:t>
            </a:r>
            <a:endParaRPr kumimoji="1" lang="ja-JP" altLang="en-US" sz="2000" u="sng" dirty="0"/>
          </a:p>
        </p:txBody>
      </p:sp>
      <p:pic>
        <p:nvPicPr>
          <p:cNvPr id="33" name="図 3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217422" y="3153109"/>
            <a:ext cx="5578714" cy="288554"/>
          </a:xfrm>
          <a:prstGeom prst="rect">
            <a:avLst/>
          </a:prstGeom>
        </p:spPr>
      </p:pic>
      <p:pic>
        <p:nvPicPr>
          <p:cNvPr id="35" name="図 3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220594" y="4147987"/>
            <a:ext cx="6547237" cy="478349"/>
          </a:xfrm>
          <a:prstGeom prst="rect">
            <a:avLst/>
          </a:prstGeom>
        </p:spPr>
      </p:pic>
      <p:pic>
        <p:nvPicPr>
          <p:cNvPr id="36" name="図 35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325644" y="5648655"/>
            <a:ext cx="6481153" cy="47594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788024" y="3779748"/>
            <a:ext cx="176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Vortex equation!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88024" y="5219908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Anti-vortex equation!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3775" y="1124744"/>
            <a:ext cx="467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Since χ appears only in deformation term, 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10836" y="1600924"/>
            <a:ext cx="169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(final result)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23928" y="14865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=</a:t>
            </a:r>
            <a:endParaRPr kumimoji="1" lang="ja-JP" altLang="en-US" sz="3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63349" y="1600924"/>
            <a:ext cx="22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(χ-independent )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496" y="2132856"/>
            <a:ext cx="6305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If we take the limit χ</a:t>
            </a:r>
            <a:r>
              <a:rPr lang="ja-JP" altLang="en-US" sz="2000" dirty="0" smtClean="0"/>
              <a:t>→∞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C00000"/>
                </a:solidFill>
              </a:rPr>
              <a:t>nonzero</a:t>
            </a:r>
            <a:r>
              <a:rPr lang="en-US" altLang="ja-JP" sz="2000" dirty="0" smtClean="0"/>
              <a:t> contribution comes from</a:t>
            </a:r>
            <a:endParaRPr kumimoji="1" lang="ja-JP" altLang="en-US" sz="2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907704" y="1630541"/>
            <a:ext cx="4896544" cy="43204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lemon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5400000">
            <a:off x="251520" y="2420888"/>
            <a:ext cx="2304256" cy="1728192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1907704" y="2276872"/>
            <a:ext cx="648072" cy="6735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331640" y="215838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331640" y="4246611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lum/>
          </a:blip>
          <a:stretch>
            <a:fillRect/>
          </a:stretch>
        </p:blipFill>
        <p:spPr>
          <a:xfrm>
            <a:off x="1115616" y="1844824"/>
            <a:ext cx="672847" cy="190500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lum/>
          </a:blip>
          <a:stretch>
            <a:fillRect/>
          </a:stretch>
        </p:blipFill>
        <p:spPr>
          <a:xfrm>
            <a:off x="1115616" y="4462636"/>
            <a:ext cx="685801" cy="190500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1475656" y="332656"/>
            <a:ext cx="4608512" cy="184681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403648" y="1916832"/>
            <a:ext cx="4680520" cy="2880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635896" y="1340768"/>
            <a:ext cx="1927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Zoom up around θ=0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lum/>
          </a:blip>
          <a:stretch>
            <a:fillRect/>
          </a:stretch>
        </p:blipFill>
        <p:spPr>
          <a:xfrm>
            <a:off x="6804249" y="604967"/>
            <a:ext cx="288031" cy="225142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>
            <a:off x="5796136" y="908720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372200" y="260648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372200" y="342528"/>
            <a:ext cx="696821" cy="56619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lum/>
          </a:blip>
          <a:stretch>
            <a:fillRect/>
          </a:stretch>
        </p:blipFill>
        <p:spPr>
          <a:xfrm>
            <a:off x="6228184" y="1556792"/>
            <a:ext cx="359003" cy="27499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36296" y="692696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24" name="円/楕円 23"/>
          <p:cNvSpPr/>
          <p:nvPr/>
        </p:nvSpPr>
        <p:spPr>
          <a:xfrm>
            <a:off x="7884368" y="188640"/>
            <a:ext cx="220482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lum/>
          </a:blip>
          <a:stretch>
            <a:fillRect/>
          </a:stretch>
        </p:blipFill>
        <p:spPr>
          <a:xfrm>
            <a:off x="7812360" y="1628800"/>
            <a:ext cx="292490" cy="360040"/>
          </a:xfrm>
          <a:prstGeom prst="rect">
            <a:avLst/>
          </a:prstGeom>
        </p:spPr>
      </p:pic>
      <p:pic>
        <p:nvPicPr>
          <p:cNvPr id="26" name="図 25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lum/>
          </a:blip>
          <a:stretch>
            <a:fillRect/>
          </a:stretch>
        </p:blipFill>
        <p:spPr>
          <a:xfrm>
            <a:off x="8176858" y="1700808"/>
            <a:ext cx="827584" cy="168379"/>
          </a:xfrm>
          <a:prstGeom prst="rect">
            <a:avLst/>
          </a:prstGeom>
        </p:spPr>
      </p:pic>
      <p:cxnSp>
        <p:nvCxnSpPr>
          <p:cNvPr id="36" name="直線コネクタ 35"/>
          <p:cNvCxnSpPr/>
          <p:nvPr/>
        </p:nvCxnSpPr>
        <p:spPr>
          <a:xfrm>
            <a:off x="1403648" y="4365104"/>
            <a:ext cx="4752528" cy="6734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8" idx="5"/>
          </p:cNvCxnSpPr>
          <p:nvPr/>
        </p:nvCxnSpPr>
        <p:spPr>
          <a:xfrm>
            <a:off x="1454565" y="4369536"/>
            <a:ext cx="4197555" cy="22998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075219" y="5250686"/>
            <a:ext cx="1936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Zoom up around θ=π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5828190" y="5733256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6404254" y="5085184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6404254" y="5167064"/>
            <a:ext cx="696821" cy="56619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lum/>
          </a:blip>
          <a:stretch>
            <a:fillRect/>
          </a:stretch>
        </p:blipFill>
        <p:spPr>
          <a:xfrm>
            <a:off x="6260238" y="6381328"/>
            <a:ext cx="359003" cy="274996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7268350" y="5517232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52" name="円/楕円 51"/>
          <p:cNvSpPr/>
          <p:nvPr/>
        </p:nvSpPr>
        <p:spPr>
          <a:xfrm>
            <a:off x="7916422" y="5013176"/>
            <a:ext cx="220482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lum/>
          </a:blip>
          <a:stretch>
            <a:fillRect/>
          </a:stretch>
        </p:blipFill>
        <p:spPr>
          <a:xfrm>
            <a:off x="7844414" y="6453336"/>
            <a:ext cx="292490" cy="360040"/>
          </a:xfrm>
          <a:prstGeom prst="rect">
            <a:avLst/>
          </a:prstGeom>
        </p:spPr>
      </p:pic>
      <p:pic>
        <p:nvPicPr>
          <p:cNvPr id="55" name="図 54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lum/>
          </a:blip>
          <a:stretch>
            <a:fillRect/>
          </a:stretch>
        </p:blipFill>
        <p:spPr>
          <a:xfrm>
            <a:off x="6824126" y="5431232"/>
            <a:ext cx="303753" cy="225142"/>
          </a:xfrm>
          <a:prstGeom prst="rect">
            <a:avLst/>
          </a:prstGeom>
        </p:spPr>
      </p:pic>
      <p:pic>
        <p:nvPicPr>
          <p:cNvPr id="56" name="図 55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lum/>
          </a:blip>
          <a:stretch>
            <a:fillRect/>
          </a:stretch>
        </p:blipFill>
        <p:spPr>
          <a:xfrm>
            <a:off x="8285709" y="6601192"/>
            <a:ext cx="659204" cy="140176"/>
          </a:xfrm>
          <a:prstGeom prst="rect">
            <a:avLst/>
          </a:prstGeom>
        </p:spPr>
      </p:pic>
      <p:cxnSp>
        <p:nvCxnSpPr>
          <p:cNvPr id="57" name="直線矢印コネクタ 56"/>
          <p:cNvCxnSpPr/>
          <p:nvPr/>
        </p:nvCxnSpPr>
        <p:spPr>
          <a:xfrm flipV="1">
            <a:off x="2915816" y="27503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699792" y="4046472"/>
            <a:ext cx="18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lum/>
          </a:blip>
          <a:stretch>
            <a:fillRect/>
          </a:stretch>
        </p:blipFill>
        <p:spPr>
          <a:xfrm>
            <a:off x="4362572" y="4149080"/>
            <a:ext cx="95627" cy="144016"/>
          </a:xfrm>
          <a:prstGeom prst="rect">
            <a:avLst/>
          </a:prstGeom>
        </p:spPr>
      </p:pic>
      <p:sp>
        <p:nvSpPr>
          <p:cNvPr id="60" name="フリーフォーム 59"/>
          <p:cNvSpPr/>
          <p:nvPr/>
        </p:nvSpPr>
        <p:spPr>
          <a:xfrm flipH="1">
            <a:off x="2912816" y="3070809"/>
            <a:ext cx="1353628" cy="956931"/>
          </a:xfrm>
          <a:custGeom>
            <a:avLst/>
            <a:gdLst>
              <a:gd name="connsiteX0" fmla="*/ 0 w 1424763"/>
              <a:gd name="connsiteY0" fmla="*/ 956931 h 956931"/>
              <a:gd name="connsiteX1" fmla="*/ 520995 w 1424763"/>
              <a:gd name="connsiteY1" fmla="*/ 786810 h 956931"/>
              <a:gd name="connsiteX2" fmla="*/ 754912 w 1424763"/>
              <a:gd name="connsiteY2" fmla="*/ 127591 h 956931"/>
              <a:gd name="connsiteX3" fmla="*/ 1424763 w 1424763"/>
              <a:gd name="connsiteY3" fmla="*/ 21265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763" h="956931">
                <a:moveTo>
                  <a:pt x="0" y="956931"/>
                </a:moveTo>
                <a:cubicBezTo>
                  <a:pt x="197588" y="940982"/>
                  <a:pt x="395176" y="925033"/>
                  <a:pt x="520995" y="786810"/>
                </a:cubicBezTo>
                <a:cubicBezTo>
                  <a:pt x="646814" y="648587"/>
                  <a:pt x="604284" y="255182"/>
                  <a:pt x="754912" y="127591"/>
                </a:cubicBezTo>
                <a:cubicBezTo>
                  <a:pt x="905540" y="0"/>
                  <a:pt x="1165151" y="10632"/>
                  <a:pt x="1424763" y="21265"/>
                </a:cubicBezTo>
              </a:path>
            </a:pathLst>
          </a:cu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lum/>
          </a:blip>
          <a:stretch>
            <a:fillRect/>
          </a:stretch>
        </p:blipFill>
        <p:spPr>
          <a:xfrm>
            <a:off x="3059832" y="4221088"/>
            <a:ext cx="432048" cy="174616"/>
          </a:xfrm>
          <a:prstGeom prst="rect">
            <a:avLst/>
          </a:prstGeom>
        </p:spPr>
      </p:pic>
      <p:cxnSp>
        <p:nvCxnSpPr>
          <p:cNvPr id="62" name="直線コネクタ 61"/>
          <p:cNvCxnSpPr/>
          <p:nvPr/>
        </p:nvCxnSpPr>
        <p:spPr>
          <a:xfrm>
            <a:off x="3618372" y="3398400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図 62" descr="txp_fig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lum/>
          </a:blip>
          <a:stretch>
            <a:fillRect/>
          </a:stretch>
        </p:blipFill>
        <p:spPr>
          <a:xfrm>
            <a:off x="2748111" y="2492896"/>
            <a:ext cx="318317" cy="182887"/>
          </a:xfrm>
          <a:prstGeom prst="rect">
            <a:avLst/>
          </a:prstGeom>
        </p:spPr>
      </p:pic>
      <p:cxnSp>
        <p:nvCxnSpPr>
          <p:cNvPr id="65" name="直線矢印コネクタ 64"/>
          <p:cNvCxnSpPr/>
          <p:nvPr/>
        </p:nvCxnSpPr>
        <p:spPr>
          <a:xfrm flipV="1">
            <a:off x="4919092" y="27503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endCxn id="96" idx="0"/>
          </p:cNvCxnSpPr>
          <p:nvPr/>
        </p:nvCxnSpPr>
        <p:spPr>
          <a:xfrm flipV="1">
            <a:off x="4703068" y="4025891"/>
            <a:ext cx="2317204" cy="205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 descr="txp_fig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lum/>
          </a:blip>
          <a:stretch>
            <a:fillRect/>
          </a:stretch>
        </p:blipFill>
        <p:spPr>
          <a:xfrm>
            <a:off x="7071061" y="3936670"/>
            <a:ext cx="93227" cy="140402"/>
          </a:xfrm>
          <a:prstGeom prst="rect">
            <a:avLst/>
          </a:prstGeom>
        </p:spPr>
      </p:pic>
      <p:pic>
        <p:nvPicPr>
          <p:cNvPr id="68" name="図 67" descr="txp_fig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lum/>
          </a:blip>
          <a:stretch>
            <a:fillRect/>
          </a:stretch>
        </p:blipFill>
        <p:spPr>
          <a:xfrm>
            <a:off x="4644008" y="2492896"/>
            <a:ext cx="327636" cy="257939"/>
          </a:xfrm>
          <a:prstGeom prst="rect">
            <a:avLst/>
          </a:prstGeom>
        </p:spPr>
      </p:pic>
      <p:sp>
        <p:nvSpPr>
          <p:cNvPr id="69" name="フリーフォーム 68"/>
          <p:cNvSpPr/>
          <p:nvPr/>
        </p:nvSpPr>
        <p:spPr>
          <a:xfrm>
            <a:off x="4887045" y="3070809"/>
            <a:ext cx="1269132" cy="956931"/>
          </a:xfrm>
          <a:custGeom>
            <a:avLst/>
            <a:gdLst>
              <a:gd name="connsiteX0" fmla="*/ 0 w 1424763"/>
              <a:gd name="connsiteY0" fmla="*/ 956931 h 956931"/>
              <a:gd name="connsiteX1" fmla="*/ 520995 w 1424763"/>
              <a:gd name="connsiteY1" fmla="*/ 786810 h 956931"/>
              <a:gd name="connsiteX2" fmla="*/ 754912 w 1424763"/>
              <a:gd name="connsiteY2" fmla="*/ 127591 h 956931"/>
              <a:gd name="connsiteX3" fmla="*/ 1424763 w 1424763"/>
              <a:gd name="connsiteY3" fmla="*/ 21265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763" h="956931">
                <a:moveTo>
                  <a:pt x="0" y="956931"/>
                </a:moveTo>
                <a:cubicBezTo>
                  <a:pt x="197588" y="940982"/>
                  <a:pt x="395176" y="925033"/>
                  <a:pt x="520995" y="786810"/>
                </a:cubicBezTo>
                <a:cubicBezTo>
                  <a:pt x="646814" y="648587"/>
                  <a:pt x="604284" y="255182"/>
                  <a:pt x="754912" y="127591"/>
                </a:cubicBezTo>
                <a:cubicBezTo>
                  <a:pt x="905540" y="0"/>
                  <a:pt x="1165151" y="10632"/>
                  <a:pt x="1424763" y="21265"/>
                </a:cubicBezTo>
              </a:path>
            </a:pathLst>
          </a:cu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/>
          <p:nvPr/>
        </p:nvCxnSpPr>
        <p:spPr>
          <a:xfrm>
            <a:off x="5508104" y="3356992"/>
            <a:ext cx="0" cy="72008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V="1">
            <a:off x="7271344" y="2754576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7055320" y="3075057"/>
            <a:ext cx="18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図 74" descr="txp_fig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lum/>
          </a:blip>
          <a:stretch>
            <a:fillRect/>
          </a:stretch>
        </p:blipFill>
        <p:spPr>
          <a:xfrm>
            <a:off x="8910004" y="2950468"/>
            <a:ext cx="126492" cy="190500"/>
          </a:xfrm>
          <a:prstGeom prst="rect">
            <a:avLst/>
          </a:prstGeom>
        </p:spPr>
      </p:pic>
      <p:sp>
        <p:nvSpPr>
          <p:cNvPr id="76" name="フリーフォーム 75"/>
          <p:cNvSpPr/>
          <p:nvPr/>
        </p:nvSpPr>
        <p:spPr>
          <a:xfrm flipV="1">
            <a:off x="7239296" y="3075056"/>
            <a:ext cx="1424763" cy="930007"/>
          </a:xfrm>
          <a:custGeom>
            <a:avLst/>
            <a:gdLst>
              <a:gd name="connsiteX0" fmla="*/ 0 w 1424763"/>
              <a:gd name="connsiteY0" fmla="*/ 956931 h 956931"/>
              <a:gd name="connsiteX1" fmla="*/ 520995 w 1424763"/>
              <a:gd name="connsiteY1" fmla="*/ 786810 h 956931"/>
              <a:gd name="connsiteX2" fmla="*/ 754912 w 1424763"/>
              <a:gd name="connsiteY2" fmla="*/ 127591 h 956931"/>
              <a:gd name="connsiteX3" fmla="*/ 1424763 w 1424763"/>
              <a:gd name="connsiteY3" fmla="*/ 21265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763" h="956931">
                <a:moveTo>
                  <a:pt x="0" y="956931"/>
                </a:moveTo>
                <a:cubicBezTo>
                  <a:pt x="197588" y="940982"/>
                  <a:pt x="395176" y="925033"/>
                  <a:pt x="520995" y="786810"/>
                </a:cubicBezTo>
                <a:cubicBezTo>
                  <a:pt x="646814" y="648587"/>
                  <a:pt x="604284" y="255182"/>
                  <a:pt x="754912" y="127591"/>
                </a:cubicBezTo>
                <a:cubicBezTo>
                  <a:pt x="905540" y="0"/>
                  <a:pt x="1165151" y="10632"/>
                  <a:pt x="1424763" y="21265"/>
                </a:cubicBezTo>
              </a:path>
            </a:pathLst>
          </a:cu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7901892" y="3075057"/>
            <a:ext cx="17524" cy="713983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図 78" descr="txp_fig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lum/>
          </a:blip>
          <a:stretch>
            <a:fillRect/>
          </a:stretch>
        </p:blipFill>
        <p:spPr>
          <a:xfrm>
            <a:off x="7142252" y="2492896"/>
            <a:ext cx="293770" cy="168784"/>
          </a:xfrm>
          <a:prstGeom prst="rect">
            <a:avLst/>
          </a:prstGeom>
        </p:spPr>
      </p:pic>
      <p:pic>
        <p:nvPicPr>
          <p:cNvPr id="81" name="図 80" descr="txp_fig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lum/>
          </a:blip>
          <a:stretch>
            <a:fillRect/>
          </a:stretch>
        </p:blipFill>
        <p:spPr>
          <a:xfrm>
            <a:off x="8621972" y="2852936"/>
            <a:ext cx="173513" cy="144016"/>
          </a:xfrm>
          <a:prstGeom prst="rect">
            <a:avLst/>
          </a:prstGeom>
        </p:spPr>
      </p:pic>
      <p:pic>
        <p:nvPicPr>
          <p:cNvPr id="82" name="図 81" descr="txp_fig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lum/>
          </a:blip>
          <a:srcRect l="-4724" t="-29901" r="-4724" b="-29901"/>
          <a:stretch>
            <a:fillRect/>
          </a:stretch>
        </p:blipFill>
        <p:spPr>
          <a:xfrm>
            <a:off x="395538" y="5229211"/>
            <a:ext cx="1668015" cy="38478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3" name="直線コネクタ 82"/>
          <p:cNvCxnSpPr/>
          <p:nvPr/>
        </p:nvCxnSpPr>
        <p:spPr>
          <a:xfrm>
            <a:off x="1115616" y="5733256"/>
            <a:ext cx="0" cy="2880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251520" y="6093296"/>
            <a:ext cx="1956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Point-like vortex!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>
            <a:off x="1331640" y="5733256"/>
            <a:ext cx="0" cy="2880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2915816" y="4149080"/>
            <a:ext cx="72008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4932040" y="4149080"/>
            <a:ext cx="576064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図 92" descr="txp_fig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lum/>
          </a:blip>
          <a:stretch>
            <a:fillRect/>
          </a:stretch>
        </p:blipFill>
        <p:spPr>
          <a:xfrm>
            <a:off x="5004048" y="4221088"/>
            <a:ext cx="432048" cy="174616"/>
          </a:xfrm>
          <a:prstGeom prst="rect">
            <a:avLst/>
          </a:prstGeom>
        </p:spPr>
      </p:pic>
      <p:cxnSp>
        <p:nvCxnSpPr>
          <p:cNvPr id="94" name="直線矢印コネクタ 93"/>
          <p:cNvCxnSpPr/>
          <p:nvPr/>
        </p:nvCxnSpPr>
        <p:spPr>
          <a:xfrm>
            <a:off x="7901892" y="2924944"/>
            <a:ext cx="72008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図 94" descr="txp_fig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 cstate="print">
            <a:lum/>
          </a:blip>
          <a:stretch>
            <a:fillRect/>
          </a:stretch>
        </p:blipFill>
        <p:spPr>
          <a:xfrm>
            <a:off x="8117916" y="2678320"/>
            <a:ext cx="432048" cy="174616"/>
          </a:xfrm>
          <a:prstGeom prst="rect">
            <a:avLst/>
          </a:prstGeom>
        </p:spPr>
      </p:pic>
      <p:sp>
        <p:nvSpPr>
          <p:cNvPr id="96" name="フリーフォーム 95"/>
          <p:cNvSpPr/>
          <p:nvPr/>
        </p:nvSpPr>
        <p:spPr>
          <a:xfrm flipH="1">
            <a:off x="5796136" y="3068960"/>
            <a:ext cx="1224136" cy="956931"/>
          </a:xfrm>
          <a:custGeom>
            <a:avLst/>
            <a:gdLst>
              <a:gd name="connsiteX0" fmla="*/ 0 w 1424763"/>
              <a:gd name="connsiteY0" fmla="*/ 956931 h 956931"/>
              <a:gd name="connsiteX1" fmla="*/ 520995 w 1424763"/>
              <a:gd name="connsiteY1" fmla="*/ 786810 h 956931"/>
              <a:gd name="connsiteX2" fmla="*/ 754912 w 1424763"/>
              <a:gd name="connsiteY2" fmla="*/ 127591 h 956931"/>
              <a:gd name="connsiteX3" fmla="*/ 1424763 w 1424763"/>
              <a:gd name="connsiteY3" fmla="*/ 21265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763" h="956931">
                <a:moveTo>
                  <a:pt x="0" y="956931"/>
                </a:moveTo>
                <a:cubicBezTo>
                  <a:pt x="197588" y="940982"/>
                  <a:pt x="395176" y="925033"/>
                  <a:pt x="520995" y="786810"/>
                </a:cubicBezTo>
                <a:cubicBezTo>
                  <a:pt x="646814" y="648587"/>
                  <a:pt x="604284" y="255182"/>
                  <a:pt x="754912" y="127591"/>
                </a:cubicBezTo>
                <a:cubicBezTo>
                  <a:pt x="905540" y="0"/>
                  <a:pt x="1165151" y="10632"/>
                  <a:pt x="1424763" y="21265"/>
                </a:cubicBezTo>
              </a:path>
            </a:pathLst>
          </a:cu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/>
          <p:cNvCxnSpPr/>
          <p:nvPr/>
        </p:nvCxnSpPr>
        <p:spPr>
          <a:xfrm>
            <a:off x="6444208" y="3356992"/>
            <a:ext cx="0" cy="72008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6372200" y="4149080"/>
            <a:ext cx="576064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図 102" descr="txp_fig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 cstate="print">
            <a:lum/>
          </a:blip>
          <a:stretch>
            <a:fillRect/>
          </a:stretch>
        </p:blipFill>
        <p:spPr>
          <a:xfrm>
            <a:off x="6444208" y="4221088"/>
            <a:ext cx="432048" cy="174616"/>
          </a:xfrm>
          <a:prstGeom prst="rect">
            <a:avLst/>
          </a:prstGeom>
        </p:spPr>
      </p:pic>
      <p:pic>
        <p:nvPicPr>
          <p:cNvPr id="104" name="図 103" descr="txp_fig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 cstate="print">
            <a:lum/>
          </a:blip>
          <a:stretch>
            <a:fillRect/>
          </a:stretch>
        </p:blipFill>
        <p:spPr>
          <a:xfrm>
            <a:off x="6846759" y="3848806"/>
            <a:ext cx="101505" cy="8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-243408"/>
            <a:ext cx="8589640" cy="1143000"/>
          </a:xfrm>
        </p:spPr>
        <p:txBody>
          <a:bodyPr>
            <a:normAutofit/>
          </a:bodyPr>
          <a:lstStyle/>
          <a:p>
            <a:r>
              <a:rPr kumimoji="1" lang="en-US" altLang="ja-JP" sz="3200" u="sng" dirty="0" smtClean="0"/>
              <a:t>Saddle point away from the north and south poles</a:t>
            </a:r>
            <a:endParaRPr kumimoji="1" lang="ja-JP" altLang="en-US" sz="3200" u="sng" dirty="0"/>
          </a:p>
        </p:txBody>
      </p:sp>
      <p:pic>
        <p:nvPicPr>
          <p:cNvPr id="6" name="図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899592" y="1340768"/>
            <a:ext cx="6960772" cy="36004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06016" y="764704"/>
            <a:ext cx="1629679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25" y="764704"/>
            <a:ext cx="155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bg1"/>
                </a:solidFill>
              </a:rPr>
              <a:t>Saddle point: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067944" y="1700808"/>
            <a:ext cx="1728192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9512" y="1844824"/>
            <a:ext cx="276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explicit indices,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420888"/>
            <a:ext cx="31945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652120" y="2516728"/>
            <a:ext cx="3280044" cy="2642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9512" y="2996952"/>
            <a:ext cx="724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φ is eigen</a:t>
            </a:r>
            <a:r>
              <a:rPr lang="en-US" altLang="ja-JP" sz="2400" dirty="0" smtClean="0"/>
              <a:t>vector of M, φ must be also eigenvector of σ.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7407" y="3645024"/>
            <a:ext cx="489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Then, up to flavor and gauge rotation,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077072"/>
            <a:ext cx="3828141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5508104" y="4293096"/>
            <a:ext cx="3276606" cy="304801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5220072" y="3789040"/>
            <a:ext cx="1147194" cy="28679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077310" y="5448126"/>
            <a:ext cx="6663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Path integral becomes just 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summation</a:t>
            </a:r>
            <a:r>
              <a:rPr kumimoji="1" lang="en-US" altLang="ja-JP" sz="3200" dirty="0" smtClean="0"/>
              <a:t> </a:t>
            </a:r>
          </a:p>
          <a:p>
            <a:r>
              <a:rPr kumimoji="1" lang="en-US" altLang="ja-JP" sz="3200" dirty="0" smtClean="0"/>
              <a:t>over discrete            combinations!</a:t>
            </a:r>
            <a:endParaRPr kumimoji="1" lang="ja-JP" altLang="en-US" sz="3200" dirty="0"/>
          </a:p>
        </p:txBody>
      </p:sp>
      <p:pic>
        <p:nvPicPr>
          <p:cNvPr id="20" name="図 1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3381566" y="6096198"/>
            <a:ext cx="936104" cy="419600"/>
          </a:xfrm>
          <a:prstGeom prst="rect">
            <a:avLst/>
          </a:prstGeom>
        </p:spPr>
      </p:pic>
      <p:sp>
        <p:nvSpPr>
          <p:cNvPr id="23" name="下矢印 22"/>
          <p:cNvSpPr/>
          <p:nvPr/>
        </p:nvSpPr>
        <p:spPr>
          <a:xfrm>
            <a:off x="3851920" y="486916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1115616" y="5949280"/>
            <a:ext cx="6336704" cy="2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187624" y="6525344"/>
            <a:ext cx="5688632" cy="0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u="sng" dirty="0" smtClean="0"/>
              <a:t>Total expression</a:t>
            </a:r>
            <a:endParaRPr kumimoji="1"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7910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Thus, we obtain</a:t>
            </a:r>
            <a:endParaRPr kumimoji="1" lang="ja-JP" altLang="en-US" sz="2400" dirty="0"/>
          </a:p>
        </p:txBody>
      </p:sp>
      <p:pic>
        <p:nvPicPr>
          <p:cNvPr id="9" name="図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3528" y="1603574"/>
            <a:ext cx="7344817" cy="817314"/>
          </a:xfrm>
          <a:prstGeom prst="rect">
            <a:avLst/>
          </a:prstGeom>
        </p:spPr>
      </p:pic>
      <p:pic>
        <p:nvPicPr>
          <p:cNvPr id="11" name="図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341566" y="3100577"/>
            <a:ext cx="3888432" cy="472439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341566" y="3789040"/>
            <a:ext cx="3790561" cy="580812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827584" y="2996952"/>
            <a:ext cx="432048" cy="2016224"/>
          </a:xfrm>
          <a:prstGeom prst="lef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lem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694839" y="1187751"/>
            <a:ext cx="1656184" cy="1242138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7884368" y="908720"/>
            <a:ext cx="504056" cy="457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460432" y="980728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8460432" y="2564904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2"/>
          </p:cNvCxnSpPr>
          <p:nvPr/>
        </p:nvCxnSpPr>
        <p:spPr>
          <a:xfrm flipH="1">
            <a:off x="7020272" y="1052736"/>
            <a:ext cx="1440160" cy="576064"/>
          </a:xfrm>
          <a:prstGeom prst="line">
            <a:avLst/>
          </a:prstGeom>
          <a:ln w="158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7452320" y="1988840"/>
            <a:ext cx="1080120" cy="720080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2420888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where</a:t>
            </a:r>
            <a:endParaRPr kumimoji="1" lang="ja-JP" altLang="en-US" sz="2000" dirty="0"/>
          </a:p>
        </p:txBody>
      </p:sp>
      <p:pic>
        <p:nvPicPr>
          <p:cNvPr id="34" name="図 3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341566" y="4581128"/>
            <a:ext cx="1008112" cy="300941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411760" y="4541058"/>
            <a:ext cx="337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(anti-)vortex partition function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1520" y="5301208"/>
            <a:ext cx="859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we know (anti-)vortex partition function, we can get exact result! </a:t>
            </a:r>
            <a:endParaRPr kumimoji="1" lang="ja-JP" altLang="en-US" sz="2400" dirty="0"/>
          </a:p>
        </p:txBody>
      </p:sp>
      <p:sp>
        <p:nvSpPr>
          <p:cNvPr id="37" name="右矢印 36"/>
          <p:cNvSpPr/>
          <p:nvPr/>
        </p:nvSpPr>
        <p:spPr>
          <a:xfrm>
            <a:off x="251520" y="602128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1640" y="5949280"/>
            <a:ext cx="540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Compute vortex partition function!!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68144" y="3431902"/>
            <a:ext cx="3277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Similar arguments are </a:t>
            </a:r>
            <a:r>
              <a:rPr lang="en-US" altLang="ja-JP" sz="1600" dirty="0" smtClean="0">
                <a:solidFill>
                  <a:srgbClr val="C00000"/>
                </a:solidFill>
              </a:rPr>
              <a:t>also applicable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when we add anti-fundamental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and </a:t>
            </a:r>
            <a:r>
              <a:rPr lang="en-US" altLang="ja-JP" sz="1600" dirty="0" err="1" smtClean="0">
                <a:solidFill>
                  <a:srgbClr val="C00000"/>
                </a:solidFill>
              </a:rPr>
              <a:t>adjoint</a:t>
            </a:r>
            <a:r>
              <a:rPr lang="en-US" altLang="ja-JP" sz="1600" dirty="0" smtClean="0">
                <a:solidFill>
                  <a:srgbClr val="C00000"/>
                </a:solidFill>
              </a:rPr>
              <a:t> matters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with general R-charges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Vortex partition function</a:t>
            </a:r>
            <a:endParaRPr kumimoji="1" lang="ja-JP" altLang="en-US" u="sng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90872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By applying localization method to the vortex quantum mechanics,</a:t>
            </a:r>
          </a:p>
          <a:p>
            <a:r>
              <a:rPr lang="en-US" altLang="ja-JP" sz="2400" dirty="0" smtClean="0"/>
              <a:t>we can compute vortex partition function.</a:t>
            </a:r>
            <a:endParaRPr kumimoji="1" lang="en-US" altLang="ja-JP" sz="2400" dirty="0" smtClean="0"/>
          </a:p>
        </p:txBody>
      </p:sp>
      <p:pic>
        <p:nvPicPr>
          <p:cNvPr id="15" name="図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79512" y="2780928"/>
            <a:ext cx="2808312" cy="302789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491880" y="4869160"/>
            <a:ext cx="2145795" cy="329947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83568" y="4869160"/>
            <a:ext cx="2221996" cy="329947"/>
          </a:xfrm>
          <a:prstGeom prst="rect">
            <a:avLst/>
          </a:prstGeom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603571" y="3232572"/>
            <a:ext cx="8288909" cy="724797"/>
          </a:xfrm>
          <a:prstGeom prst="rect">
            <a:avLst/>
          </a:prstGeom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07504" y="2132856"/>
            <a:ext cx="8508506" cy="32994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79512" y="414908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5445224"/>
            <a:ext cx="717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ζ: FI-parameter, ε: Ω-background parameter, β: S</a:t>
            </a:r>
            <a:r>
              <a:rPr lang="en-US" altLang="ja-JP" sz="2400" baseline="30000" dirty="0" smtClean="0">
                <a:solidFill>
                  <a:srgbClr val="C00000"/>
                </a:solidFill>
              </a:rPr>
              <a:t>1</a:t>
            </a:r>
            <a:r>
              <a:rPr lang="en-US" altLang="ja-JP" sz="2400" dirty="0" smtClean="0">
                <a:solidFill>
                  <a:srgbClr val="C00000"/>
                </a:solidFill>
              </a:rPr>
              <a:t>-radius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1" name="左中かっこ 30"/>
          <p:cNvSpPr/>
          <p:nvPr/>
        </p:nvSpPr>
        <p:spPr>
          <a:xfrm>
            <a:off x="251520" y="4797152"/>
            <a:ext cx="288032" cy="1224136"/>
          </a:xfrm>
          <a:prstGeom prst="lef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7504" y="2636912"/>
            <a:ext cx="8928992" cy="14401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Identification of parameters</a:t>
            </a:r>
            <a:endParaRPr kumimoji="1" lang="ja-JP" altLang="en-US" sz="4000" u="sng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771800" y="1628800"/>
            <a:ext cx="3339304" cy="3600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980728"/>
            <a:ext cx="734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must translate vortex language into the original setup.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2132856"/>
            <a:ext cx="408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・</a:t>
            </a:r>
            <a:r>
              <a:rPr kumimoji="1" lang="en-US" altLang="ja-JP" sz="2400" u="sng" dirty="0" smtClean="0"/>
              <a:t>S</a:t>
            </a:r>
            <a:r>
              <a:rPr kumimoji="1" lang="en-US" altLang="ja-JP" sz="2400" u="sng" baseline="30000" dirty="0" smtClean="0"/>
              <a:t>1</a:t>
            </a:r>
            <a:r>
              <a:rPr kumimoji="1" lang="en-US" altLang="ja-JP" sz="2400" u="sng" dirty="0" smtClean="0"/>
              <a:t>-radius β = </a:t>
            </a:r>
            <a:r>
              <a:rPr kumimoji="1" lang="en-US" altLang="ja-JP" sz="2400" u="sng" dirty="0" err="1" smtClean="0"/>
              <a:t>Hopf</a:t>
            </a:r>
            <a:r>
              <a:rPr kumimoji="1" lang="en-US" altLang="ja-JP" sz="2400" u="sng" dirty="0" smtClean="0"/>
              <a:t>-fiber radius</a:t>
            </a:r>
            <a:endParaRPr kumimoji="1" lang="ja-JP" altLang="en-US" sz="24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670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51520" y="3573016"/>
            <a:ext cx="740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・</a:t>
            </a:r>
            <a:r>
              <a:rPr kumimoji="1" lang="en-US" altLang="ja-JP" sz="2400" u="sng" dirty="0" smtClean="0"/>
              <a:t>Ω background parameter</a:t>
            </a:r>
            <a:r>
              <a:rPr lang="ja-JP" altLang="en-US" sz="2400" u="sng" dirty="0" smtClean="0"/>
              <a:t> </a:t>
            </a:r>
            <a:r>
              <a:rPr lang="en-US" altLang="ja-JP" sz="2400" u="sng" dirty="0" smtClean="0"/>
              <a:t>ε</a:t>
            </a:r>
            <a:r>
              <a:rPr kumimoji="1" lang="en-US" altLang="ja-JP" sz="2400" u="sng" dirty="0" smtClean="0"/>
              <a:t> = Angular rotation parameter</a:t>
            </a:r>
            <a:endParaRPr kumimoji="1" lang="ja-JP" altLang="en-US" sz="2400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5595" y="4202410"/>
            <a:ext cx="2676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11560" y="4149080"/>
            <a:ext cx="19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SUSY algebra,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5013176"/>
            <a:ext cx="293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・</a:t>
            </a:r>
            <a:r>
              <a:rPr kumimoji="1" lang="en-US" altLang="ja-JP" sz="2400" u="sng" dirty="0" err="1" smtClean="0"/>
              <a:t>Equivariant</a:t>
            </a:r>
            <a:r>
              <a:rPr kumimoji="1" lang="en-US" altLang="ja-JP" sz="2400" u="sng" dirty="0" smtClean="0"/>
              <a:t> mass m</a:t>
            </a:r>
            <a:r>
              <a:rPr kumimoji="1" lang="en-US" altLang="ja-JP" sz="2400" u="sng" baseline="30000" dirty="0" smtClean="0"/>
              <a:t>V</a:t>
            </a:r>
            <a:endParaRPr kumimoji="1" lang="ja-JP" altLang="en-US" sz="2400" u="sng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5517232"/>
            <a:ext cx="234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we naively take</a:t>
            </a:r>
            <a:endParaRPr kumimoji="1" lang="ja-JP" altLang="en-US" sz="2400" dirty="0"/>
          </a:p>
        </p:txBody>
      </p:sp>
      <p:pic>
        <p:nvPicPr>
          <p:cNvPr id="16" name="図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078456" y="5589366"/>
            <a:ext cx="2933704" cy="3299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11560" y="6093296"/>
            <a:ext cx="701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this </a:t>
            </a:r>
            <a:r>
              <a:rPr lang="en-US" altLang="ja-JP" sz="2400" dirty="0" smtClean="0">
                <a:solidFill>
                  <a:srgbClr val="FF0000"/>
                </a:solidFill>
              </a:rPr>
              <a:t>does not agree </a:t>
            </a:r>
            <a:r>
              <a:rPr lang="en-US" altLang="ja-JP" sz="2400" dirty="0" smtClean="0"/>
              <a:t>with the Coulomb branch results…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Mass identification problem</a:t>
            </a:r>
            <a:endParaRPr kumimoji="1" lang="ja-JP" altLang="en-US" sz="4000" u="sng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771800" y="1124744"/>
            <a:ext cx="3339304" cy="3600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1671191"/>
            <a:ext cx="234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we naively take</a:t>
            </a:r>
            <a:endParaRPr kumimoji="1" lang="ja-JP" altLang="en-US" sz="2400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078456" y="1743325"/>
            <a:ext cx="2933704" cy="3299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1560" y="2247255"/>
            <a:ext cx="701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this does not agree with the Coulomb branch results… 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2924944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However, if we take</a:t>
            </a:r>
            <a:endParaRPr kumimoji="1" lang="ja-JP" altLang="en-US" sz="2400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23528" y="3674895"/>
            <a:ext cx="8568952" cy="46360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7948" y="4407495"/>
            <a:ext cx="806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his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agrees</a:t>
            </a:r>
            <a:r>
              <a:rPr kumimoji="1" lang="en-US" altLang="ja-JP" sz="2400" dirty="0" smtClean="0"/>
              <a:t> with the Coulomb branch result for all known cases.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84368" y="570305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</a:t>
            </a:r>
            <a:r>
              <a:rPr lang="en-US" altLang="ja-JP" sz="1000" dirty="0" smtClean="0">
                <a:solidFill>
                  <a:srgbClr val="00B050"/>
                </a:solidFill>
              </a:rPr>
              <a:t> Okuda-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Pestun</a:t>
            </a:r>
            <a:r>
              <a:rPr lang="en-US" altLang="ja-JP" sz="1000" dirty="0" smtClean="0">
                <a:solidFill>
                  <a:srgbClr val="00B050"/>
                </a:solidFill>
              </a:rPr>
              <a:t>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4941168"/>
            <a:ext cx="568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(We haven’t found this justification from first principle yet.)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3201" y="5610726"/>
            <a:ext cx="764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would be similar to Okuda-</a:t>
            </a:r>
            <a:r>
              <a:rPr kumimoji="1" lang="en-US" altLang="ja-JP" dirty="0" err="1" smtClean="0"/>
              <a:t>Pestun</a:t>
            </a:r>
            <a:r>
              <a:rPr kumimoji="1" lang="en-US" altLang="ja-JP" dirty="0" smtClean="0"/>
              <a:t> Problem for </a:t>
            </a:r>
            <a:r>
              <a:rPr kumimoji="1" lang="en-US" altLang="ja-JP" dirty="0" err="1" smtClean="0"/>
              <a:t>instanton</a:t>
            </a:r>
            <a:r>
              <a:rPr kumimoji="1" lang="en-US" altLang="ja-JP" dirty="0" smtClean="0"/>
              <a:t> partition function </a:t>
            </a:r>
          </a:p>
          <a:p>
            <a:r>
              <a:rPr lang="en-US" altLang="ja-JP" dirty="0" smtClean="0"/>
              <a:t>in 4d N=2* theory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79512" y="3501008"/>
            <a:ext cx="8784976" cy="79208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Summary &amp; Outlook</a:t>
            </a:r>
            <a:endParaRPr kumimoji="1" lang="ja-JP" altLang="en-US" sz="4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75856" y="1556792"/>
            <a:ext cx="2639478" cy="79208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627784" y="2780928"/>
            <a:ext cx="129614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331640" y="34197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50"/>
                </a:solidFill>
              </a:rPr>
              <a:t>[Hama-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Hosomichi</a:t>
            </a:r>
            <a:r>
              <a:rPr lang="en-US" altLang="ja-JP" sz="900" dirty="0" smtClean="0">
                <a:solidFill>
                  <a:srgbClr val="00B050"/>
                </a:solidFill>
              </a:rPr>
              <a:t>-Lee  ’11, </a:t>
            </a:r>
          </a:p>
          <a:p>
            <a:r>
              <a:rPr kumimoji="1" lang="en-US" altLang="ja-JP" sz="900" dirty="0" smtClean="0">
                <a:solidFill>
                  <a:srgbClr val="00B050"/>
                </a:solidFill>
              </a:rPr>
              <a:t>  Imamura-Yokoyama, etc…]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836712"/>
            <a:ext cx="8587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partition functions </a:t>
            </a:r>
            <a:r>
              <a:rPr lang="en-US" altLang="ja-JP" sz="2000" dirty="0" smtClean="0"/>
              <a:t>of</a:t>
            </a:r>
            <a:r>
              <a:rPr kumimoji="1" lang="en-US" altLang="ja-JP" sz="2000" dirty="0" smtClean="0"/>
              <a:t>                 SUSY gauge theory on S</a:t>
            </a:r>
            <a:r>
              <a:rPr kumimoji="1" lang="en-US" altLang="ja-JP" sz="2000" baseline="-25000" dirty="0" smtClean="0"/>
              <a:t>b</a:t>
            </a:r>
            <a:r>
              <a:rPr kumimoji="1" lang="en-US" altLang="ja-JP" sz="2000" baseline="30000" dirty="0" smtClean="0"/>
              <a:t>3</a:t>
            </a:r>
            <a:r>
              <a:rPr lang="en-US" altLang="ja-JP" sz="2000" dirty="0" smtClean="0"/>
              <a:t>,</a:t>
            </a:r>
            <a:r>
              <a:rPr kumimoji="1" lang="en-US" altLang="ja-JP" sz="2000" dirty="0" smtClean="0"/>
              <a:t> S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xS</a:t>
            </a:r>
            <a:r>
              <a:rPr kumimoji="1" lang="en-US" altLang="ja-JP" sz="2000" baseline="30000" dirty="0" smtClean="0"/>
              <a:t>1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and S</a:t>
            </a:r>
            <a:r>
              <a:rPr lang="en-US" altLang="ja-JP" sz="2000" baseline="-25000" dirty="0" smtClean="0"/>
              <a:t>b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/Z</a:t>
            </a:r>
            <a:r>
              <a:rPr lang="en-US" altLang="ja-JP" sz="2000" baseline="-25000" dirty="0" smtClean="0"/>
              <a:t>n</a:t>
            </a:r>
            <a:r>
              <a:rPr lang="en-US" altLang="ja-JP" sz="2000" dirty="0" smtClean="0"/>
              <a:t> ,</a:t>
            </a:r>
            <a:endParaRPr kumimoji="1" lang="ja-JP" altLang="en-US" sz="2000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059832" y="928985"/>
            <a:ext cx="720080" cy="2026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99592" y="2782669"/>
            <a:ext cx="236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Localization</a:t>
            </a:r>
          </a:p>
          <a:p>
            <a:r>
              <a:rPr lang="en-US" altLang="ja-JP" dirty="0" smtClean="0"/>
              <a:t>w/ certain deformation</a:t>
            </a:r>
            <a:endParaRPr kumimoji="1" lang="ja-JP" altLang="en-US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67547" y="4321492"/>
            <a:ext cx="3024333" cy="604867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3923928" y="4623520"/>
            <a:ext cx="1440160" cy="148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39952" y="4005064"/>
            <a:ext cx="105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Explicit </a:t>
            </a:r>
          </a:p>
          <a:p>
            <a:r>
              <a:rPr kumimoji="1" lang="en-US" altLang="ja-JP" sz="1600" dirty="0" smtClean="0"/>
              <a:t>evaluation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6" y="4725144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50"/>
                </a:solidFill>
              </a:rPr>
              <a:t>[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Pasquetti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, 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T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aki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, etc…]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5773499" y="4390943"/>
            <a:ext cx="2758941" cy="478217"/>
          </a:xfrm>
          <a:prstGeom prst="rect">
            <a:avLst/>
          </a:prstGeom>
        </p:spPr>
      </p:pic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3528" y="332656"/>
            <a:ext cx="413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(I expect) Imamura-san talked about…</a:t>
            </a:r>
            <a:endParaRPr kumimoji="1" lang="ja-JP" altLang="en-US" sz="2000" dirty="0"/>
          </a:p>
        </p:txBody>
      </p:sp>
      <p:pic>
        <p:nvPicPr>
          <p:cNvPr id="36" name="図 3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922443" y="5085184"/>
            <a:ext cx="4186061" cy="26873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259632" y="5733256"/>
            <a:ext cx="670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C00000"/>
                </a:solidFill>
              </a:rPr>
              <a:t>Where do the vortices come from?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pic>
        <p:nvPicPr>
          <p:cNvPr id="19" name="図 18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6444208" y="391171"/>
            <a:ext cx="2448273" cy="292909"/>
          </a:xfrm>
          <a:prstGeom prst="rect">
            <a:avLst/>
          </a:prstGeom>
        </p:spPr>
      </p:pic>
      <p:sp>
        <p:nvSpPr>
          <p:cNvPr id="20" name="大かっこ 19"/>
          <p:cNvSpPr/>
          <p:nvPr/>
        </p:nvSpPr>
        <p:spPr>
          <a:xfrm>
            <a:off x="6300192" y="116632"/>
            <a:ext cx="2736304" cy="602167"/>
          </a:xfrm>
          <a:prstGeom prst="bracketPair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2200" y="70727"/>
            <a:ext cx="36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Cf.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90531" y="86435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Pestun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 ’08]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Summary</a:t>
            </a:r>
            <a:endParaRPr kumimoji="1" lang="ja-JP" altLang="en-US" u="sng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rcRect l="-2147" t="-17728" r="-2147" b="-17728"/>
          <a:stretch>
            <a:fillRect/>
          </a:stretch>
        </p:blipFill>
        <p:spPr>
          <a:xfrm>
            <a:off x="1979712" y="1268761"/>
            <a:ext cx="4176464" cy="657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rcRect l="-1922" t="-20276" r="-1922" b="-20276"/>
          <a:stretch>
            <a:fillRect/>
          </a:stretch>
        </p:blipFill>
        <p:spPr>
          <a:xfrm>
            <a:off x="1979712" y="2060848"/>
            <a:ext cx="4742945" cy="608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51520" y="692696"/>
            <a:ext cx="4050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We have directly derived</a:t>
            </a:r>
            <a:endParaRPr kumimoji="1" lang="ja-JP" altLang="en-US" sz="2800" dirty="0"/>
          </a:p>
        </p:txBody>
      </p:sp>
      <p:pic>
        <p:nvPicPr>
          <p:cNvPr id="10" name="図 9" descr="lem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135907" y="3618021"/>
            <a:ext cx="2088232" cy="1566174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2627784" y="3356992"/>
            <a:ext cx="792088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660232" y="3501008"/>
            <a:ext cx="172819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60232" y="4221088"/>
            <a:ext cx="1728192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364088" y="3501008"/>
            <a:ext cx="360040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5150" y="4077072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x</a:t>
            </a:r>
            <a:endParaRPr kumimoji="1" lang="ja-JP" altLang="en-US" sz="3600" dirty="0"/>
          </a:p>
        </p:txBody>
      </p:sp>
      <p:sp>
        <p:nvSpPr>
          <p:cNvPr id="16" name="円/楕円 15"/>
          <p:cNvSpPr/>
          <p:nvPr/>
        </p:nvSpPr>
        <p:spPr>
          <a:xfrm>
            <a:off x="2123728" y="342900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123728" y="5373216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452320" y="342900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452320" y="5157192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08304" y="530120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</a:t>
            </a:r>
            <a:r>
              <a:rPr kumimoji="1" lang="en-US" altLang="ja-JP" sz="2800" baseline="30000" dirty="0" smtClean="0"/>
              <a:t>2</a:t>
            </a:r>
            <a:endParaRPr kumimoji="1" lang="ja-JP" altLang="en-US" sz="2800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088" y="5282044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</a:t>
            </a:r>
            <a:r>
              <a:rPr kumimoji="1" lang="en-US" altLang="ja-JP" sz="2800" baseline="30000" dirty="0" smtClean="0"/>
              <a:t>1</a:t>
            </a:r>
            <a:endParaRPr kumimoji="1" lang="ja-JP" altLang="en-US" sz="28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6470" y="2780928"/>
            <a:ext cx="388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 </a:t>
            </a:r>
            <a:r>
              <a:rPr kumimoji="1" lang="en-US" altLang="ja-JP" sz="2800" dirty="0" smtClean="0"/>
              <a:t>The 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vortices</a:t>
            </a:r>
            <a:r>
              <a:rPr kumimoji="1" lang="en-US" altLang="ja-JP" sz="2800" dirty="0" smtClean="0"/>
              <a:t> come from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5877272"/>
            <a:ext cx="7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 </a:t>
            </a:r>
            <a:r>
              <a:rPr lang="en-US" altLang="ja-JP" sz="2800" dirty="0" smtClean="0"/>
              <a:t>BPS </a:t>
            </a:r>
            <a:r>
              <a:rPr lang="en-US" altLang="ja-JP" sz="2800" dirty="0" smtClean="0">
                <a:solidFill>
                  <a:srgbClr val="C00000"/>
                </a:solidFill>
              </a:rPr>
              <a:t>Wilson loop </a:t>
            </a:r>
            <a:r>
              <a:rPr lang="en-US" altLang="ja-JP" sz="2800" dirty="0" smtClean="0"/>
              <a:t>also enjoys factorization property</a:t>
            </a:r>
            <a:endParaRPr kumimoji="1" lang="ja-JP" altLang="en-US" sz="2800" dirty="0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25" name="大かっこ 24"/>
          <p:cNvSpPr/>
          <p:nvPr/>
        </p:nvSpPr>
        <p:spPr>
          <a:xfrm>
            <a:off x="6156176" y="188640"/>
            <a:ext cx="2880320" cy="648072"/>
          </a:xfrm>
          <a:prstGeom prst="bracketPair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00192" y="116632"/>
            <a:ext cx="393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Cf.</a:t>
            </a:r>
            <a:endParaRPr kumimoji="1" lang="ja-JP" altLang="en-US" sz="1600" dirty="0"/>
          </a:p>
        </p:txBody>
      </p:sp>
      <p:pic>
        <p:nvPicPr>
          <p:cNvPr id="27" name="図 2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372200" y="463180"/>
            <a:ext cx="2520280" cy="30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Possible applications</a:t>
            </a:r>
            <a:endParaRPr kumimoji="1" lang="ja-JP" altLang="en-US" sz="40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980728"/>
            <a:ext cx="451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Study different observables 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9832" y="164535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00B050"/>
                </a:solidFill>
              </a:rPr>
              <a:t>[Coulomb branch localization: </a:t>
            </a:r>
          </a:p>
          <a:p>
            <a:r>
              <a:rPr lang="en-US" altLang="ja-JP" sz="1000" dirty="0" smtClean="0">
                <a:solidFill>
                  <a:srgbClr val="00B050"/>
                </a:solidFill>
              </a:rPr>
              <a:t>  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Drukker</a:t>
            </a:r>
            <a:r>
              <a:rPr lang="en-US" altLang="ja-JP" sz="1000" dirty="0" smtClean="0">
                <a:solidFill>
                  <a:srgbClr val="00B050"/>
                </a:solidFill>
              </a:rPr>
              <a:t>-Okuda-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Passerini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’12, </a:t>
            </a:r>
            <a:r>
              <a:rPr lang="en-US" altLang="ja-JP" sz="1000" dirty="0" smtClean="0">
                <a:solidFill>
                  <a:srgbClr val="00B050"/>
                </a:solidFill>
              </a:rPr>
              <a:t>Kapustin-Willett-Yaakov ’12]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1527175"/>
            <a:ext cx="162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Vortex loop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539552" y="1772816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9512" y="2204864"/>
            <a:ext cx="408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Work on different spaces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274085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</a:t>
            </a:r>
            <a:r>
              <a:rPr kumimoji="1" lang="en-US" altLang="ja-JP" sz="2000" baseline="-25000" dirty="0" smtClean="0"/>
              <a:t>b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/</a:t>
            </a:r>
            <a:r>
              <a:rPr lang="en-US" altLang="ja-JP" sz="2000" dirty="0" smtClean="0"/>
              <a:t>Z</a:t>
            </a:r>
            <a:r>
              <a:rPr lang="en-US" altLang="ja-JP" sz="2000" baseline="-25000" dirty="0" smtClean="0"/>
              <a:t>n</a:t>
            </a:r>
            <a:endParaRPr kumimoji="1" lang="ja-JP" altLang="en-US" sz="20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39989" y="2924944"/>
            <a:ext cx="5375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00B050"/>
                </a:solidFill>
              </a:rPr>
              <a:t>[Coulomb branch localization: Imamura-Yokoyama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’12, factorization: Imamura-</a:t>
            </a:r>
            <a:r>
              <a:rPr kumimoji="1" lang="en-US" altLang="ja-JP" sz="1000" dirty="0" err="1" smtClean="0">
                <a:solidFill>
                  <a:srgbClr val="00B050"/>
                </a:solidFill>
              </a:rPr>
              <a:t>Matsuno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-Yokoyama</a:t>
            </a:r>
            <a:r>
              <a:rPr lang="en-US" altLang="ja-JP" sz="1000" dirty="0" smtClean="0">
                <a:solidFill>
                  <a:srgbClr val="00B050"/>
                </a:solidFill>
              </a:rPr>
              <a:t>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1640" y="3284984"/>
            <a:ext cx="6137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 subspace of round S</a:t>
            </a:r>
            <a:r>
              <a:rPr kumimoji="1" lang="en-US" altLang="ja-JP" sz="2000" baseline="30000" dirty="0" smtClean="0"/>
              <a:t>3</a:t>
            </a:r>
            <a:r>
              <a:rPr lang="en-US" altLang="ja-JP" sz="2000" dirty="0" smtClean="0"/>
              <a:t> with </a:t>
            </a:r>
            <a:r>
              <a:rPr lang="en-US" altLang="ja-JP" sz="2000" dirty="0" err="1" smtClean="0"/>
              <a:t>Dirichlet</a:t>
            </a:r>
            <a:r>
              <a:rPr lang="en-US" altLang="ja-JP" sz="2000" dirty="0" smtClean="0"/>
              <a:t> boundary condition</a:t>
            </a:r>
            <a:endParaRPr kumimoji="1" lang="ja-JP" altLang="en-US" sz="2000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99740" y="3717032"/>
            <a:ext cx="2760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00B050"/>
                </a:solidFill>
              </a:rPr>
              <a:t>[Coulomb branch localization: 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Sugishita-Terashima</a:t>
            </a:r>
            <a:r>
              <a:rPr lang="en-US" altLang="ja-JP" sz="9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’12</a:t>
            </a:r>
            <a:r>
              <a:rPr lang="en-US" altLang="ja-JP" sz="900" dirty="0" smtClean="0">
                <a:solidFill>
                  <a:srgbClr val="00B050"/>
                </a:solidFill>
              </a:rPr>
              <a:t>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4149080"/>
            <a:ext cx="687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Work in higher dimensions </a:t>
            </a:r>
            <a:r>
              <a:rPr kumimoji="1" lang="en-US" altLang="ja-JP" dirty="0" smtClean="0"/>
              <a:t>(including S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in a sense)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95069" y="4725144"/>
            <a:ext cx="2772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4d </a:t>
            </a:r>
            <a:r>
              <a:rPr kumimoji="1" lang="en-US" altLang="ja-JP" sz="2000" dirty="0" err="1" smtClean="0"/>
              <a:t>superconformal</a:t>
            </a:r>
            <a:r>
              <a:rPr kumimoji="1" lang="en-US" altLang="ja-JP" sz="2000" dirty="0" smtClean="0"/>
              <a:t> index</a:t>
            </a:r>
            <a:endParaRPr kumimoji="1" lang="ja-JP" altLang="en-US" sz="2000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0557" y="5157192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xT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   </a:t>
            </a:r>
            <a:endParaRPr kumimoji="1" lang="ja-JP" altLang="en-US" sz="2000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67744" y="5271011"/>
            <a:ext cx="2754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00B050"/>
                </a:solidFill>
              </a:rPr>
              <a:t>[Some rich structures? : 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Cecotti-Gaiotto-Vafa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’13</a:t>
            </a:r>
            <a:r>
              <a:rPr lang="en-US" altLang="ja-JP" sz="1000" dirty="0" smtClean="0">
                <a:solidFill>
                  <a:srgbClr val="00B050"/>
                </a:solidFill>
              </a:rPr>
              <a:t>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5976" y="4838963"/>
            <a:ext cx="41504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00B050"/>
                </a:solidFill>
              </a:rPr>
              <a:t>[Coulomb formula: Kinney-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Maldacena</a:t>
            </a:r>
            <a:r>
              <a:rPr lang="en-US" altLang="ja-JP" sz="900" dirty="0" smtClean="0">
                <a:solidFill>
                  <a:srgbClr val="00B050"/>
                </a:solidFill>
              </a:rPr>
              <a:t>-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Minwalla</a:t>
            </a:r>
            <a:r>
              <a:rPr lang="en-US" altLang="ja-JP" sz="900" dirty="0" smtClean="0">
                <a:solidFill>
                  <a:srgbClr val="00B050"/>
                </a:solidFill>
              </a:rPr>
              <a:t>-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Raju</a:t>
            </a:r>
            <a:r>
              <a:rPr lang="en-US" altLang="ja-JP" sz="9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’05, etc, factorization: Yoshida</a:t>
            </a:r>
            <a:r>
              <a:rPr lang="en-US" altLang="ja-JP" sz="900" dirty="0" smtClean="0">
                <a:solidFill>
                  <a:srgbClr val="00B050"/>
                </a:solidFill>
              </a:rPr>
              <a:t>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611560" y="2924944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11560" y="3501008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11560" y="4941168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11560" y="5373216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u="sng" dirty="0" smtClean="0"/>
              <a:t>Some interesting directions</a:t>
            </a:r>
            <a:endParaRPr kumimoji="1" lang="ja-JP" altLang="en-US" u="sng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96752"/>
            <a:ext cx="764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Vortex partition functions are known for very limited cases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55576" y="1916832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361537" y="1700808"/>
            <a:ext cx="529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don’t know even “what is </a:t>
            </a:r>
            <a:r>
              <a:rPr kumimoji="1" lang="en-US" altLang="ja-JP" dirty="0" err="1" smtClean="0"/>
              <a:t>moduli</a:t>
            </a:r>
            <a:r>
              <a:rPr kumimoji="1" lang="en-US" altLang="ja-JP" dirty="0" smtClean="0"/>
              <a:t>?” for many cases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755576" y="2339588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03648" y="2123564"/>
            <a:ext cx="736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is </a:t>
            </a:r>
            <a:r>
              <a:rPr lang="en-US" altLang="ja-JP" dirty="0" smtClean="0"/>
              <a:t>very interesting if we get vortex partition function for M2-brane theories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780928"/>
            <a:ext cx="745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Vortex partition function is related to topological string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755576" y="3573016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403648" y="3356992"/>
            <a:ext cx="683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Can we more understand relation between ABJ and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opological string ?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47575" y="3707740"/>
            <a:ext cx="17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(on local P</a:t>
            </a:r>
            <a:r>
              <a:rPr kumimoji="1" lang="en-US" altLang="ja-JP" baseline="30000" dirty="0" smtClean="0"/>
              <a:t>1</a:t>
            </a:r>
            <a:r>
              <a:rPr kumimoji="1" lang="en-US" altLang="ja-JP" dirty="0" smtClean="0"/>
              <a:t> x P</a:t>
            </a:r>
            <a:r>
              <a:rPr kumimoji="1" lang="en-US" altLang="ja-JP" baseline="30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4437112"/>
            <a:ext cx="8022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Partition function on S</a:t>
            </a:r>
            <a:r>
              <a:rPr kumimoji="1" lang="en-US" altLang="ja-JP" sz="2400" baseline="-25000" dirty="0" smtClean="0"/>
              <a:t>b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 ~ </a:t>
            </a:r>
            <a:r>
              <a:rPr kumimoji="1" lang="en-US" altLang="ja-JP" sz="2400" dirty="0" err="1" smtClean="0"/>
              <a:t>Renyi</a:t>
            </a:r>
            <a:r>
              <a:rPr kumimoji="1" lang="en-US" altLang="ja-JP" sz="2400" dirty="0" smtClean="0"/>
              <a:t> entropy of vacuum in 3d CFT 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55874" y="4869160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00B050"/>
                </a:solidFill>
              </a:rPr>
              <a:t>[</a:t>
            </a:r>
            <a:r>
              <a:rPr lang="en-US" altLang="ja-JP" sz="1100" dirty="0" err="1" smtClean="0">
                <a:solidFill>
                  <a:srgbClr val="00B050"/>
                </a:solidFill>
              </a:rPr>
              <a:t>Nishioka</a:t>
            </a:r>
            <a:r>
              <a:rPr lang="en-US" altLang="ja-JP" sz="1100" dirty="0" smtClean="0">
                <a:solidFill>
                  <a:srgbClr val="00B050"/>
                </a:solidFill>
              </a:rPr>
              <a:t>-Yaakov </a:t>
            </a:r>
            <a:r>
              <a:rPr kumimoji="1" lang="en-US" altLang="ja-JP" sz="1100" dirty="0" smtClean="0">
                <a:solidFill>
                  <a:srgbClr val="00B050"/>
                </a:solidFill>
              </a:rPr>
              <a:t>’13</a:t>
            </a:r>
            <a:r>
              <a:rPr lang="en-US" altLang="ja-JP" sz="1100" dirty="0" smtClean="0">
                <a:solidFill>
                  <a:srgbClr val="00B050"/>
                </a:solidFill>
              </a:rPr>
              <a:t>]</a:t>
            </a:r>
            <a:endParaRPr kumimoji="1" lang="ja-JP" altLang="en-US" sz="11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013176"/>
            <a:ext cx="3419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1475656" y="5733256"/>
            <a:ext cx="379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What does the vortex structure imply?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827584" y="5949280"/>
            <a:ext cx="504056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Thank you</a:t>
            </a:r>
            <a:endParaRPr kumimoji="1" lang="ja-JP" altLang="en-US" sz="5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75856" y="1556792"/>
            <a:ext cx="2639478" cy="79208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627784" y="2780928"/>
            <a:ext cx="129614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331640" y="34197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50"/>
                </a:solidFill>
              </a:rPr>
              <a:t>[Hama-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Hosomichi</a:t>
            </a:r>
            <a:r>
              <a:rPr lang="en-US" altLang="ja-JP" sz="900" dirty="0" smtClean="0">
                <a:solidFill>
                  <a:srgbClr val="00B050"/>
                </a:solidFill>
              </a:rPr>
              <a:t>-Lee  ’11, </a:t>
            </a:r>
          </a:p>
          <a:p>
            <a:r>
              <a:rPr kumimoji="1" lang="en-US" altLang="ja-JP" sz="900" dirty="0" smtClean="0">
                <a:solidFill>
                  <a:srgbClr val="00B050"/>
                </a:solidFill>
              </a:rPr>
              <a:t>  Imamura-Yokoyama, etc…]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836712"/>
            <a:ext cx="8587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partition functions </a:t>
            </a:r>
            <a:r>
              <a:rPr lang="en-US" altLang="ja-JP" sz="2000" dirty="0" smtClean="0"/>
              <a:t>of</a:t>
            </a:r>
            <a:r>
              <a:rPr kumimoji="1" lang="en-US" altLang="ja-JP" sz="2000" dirty="0" smtClean="0"/>
              <a:t>                  SUSY gauge theory on S</a:t>
            </a:r>
            <a:r>
              <a:rPr kumimoji="1" lang="en-US" altLang="ja-JP" sz="2000" baseline="-25000" dirty="0" smtClean="0"/>
              <a:t>b</a:t>
            </a:r>
            <a:r>
              <a:rPr kumimoji="1" lang="en-US" altLang="ja-JP" sz="2000" baseline="30000" dirty="0" smtClean="0"/>
              <a:t>3</a:t>
            </a:r>
            <a:r>
              <a:rPr lang="en-US" altLang="ja-JP" sz="2000" dirty="0" smtClean="0"/>
              <a:t>,</a:t>
            </a:r>
            <a:r>
              <a:rPr kumimoji="1" lang="en-US" altLang="ja-JP" sz="2000" dirty="0" smtClean="0"/>
              <a:t> S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xS</a:t>
            </a:r>
            <a:r>
              <a:rPr kumimoji="1" lang="en-US" altLang="ja-JP" sz="2000" baseline="30000" dirty="0" smtClean="0"/>
              <a:t>1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and S</a:t>
            </a:r>
            <a:r>
              <a:rPr lang="en-US" altLang="ja-JP" sz="2000" baseline="-25000" dirty="0" smtClean="0"/>
              <a:t>b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/Z</a:t>
            </a:r>
            <a:r>
              <a:rPr lang="en-US" altLang="ja-JP" sz="2000" baseline="-25000" dirty="0" smtClean="0"/>
              <a:t>n</a:t>
            </a:r>
            <a:r>
              <a:rPr lang="en-US" altLang="ja-JP" sz="2000" dirty="0" smtClean="0"/>
              <a:t> ,</a:t>
            </a:r>
            <a:endParaRPr kumimoji="1" lang="ja-JP" altLang="en-US" sz="2000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059832" y="908720"/>
            <a:ext cx="792088" cy="22291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99592" y="2782669"/>
            <a:ext cx="236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Localization</a:t>
            </a:r>
          </a:p>
          <a:p>
            <a:r>
              <a:rPr lang="en-US" altLang="ja-JP" dirty="0" smtClean="0"/>
              <a:t>w/ certain deformation</a:t>
            </a:r>
            <a:endParaRPr kumimoji="1" lang="ja-JP" altLang="en-US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67547" y="4321492"/>
            <a:ext cx="3024333" cy="604867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3923928" y="4623520"/>
            <a:ext cx="1440160" cy="148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39952" y="4005064"/>
            <a:ext cx="105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Explicit </a:t>
            </a:r>
          </a:p>
          <a:p>
            <a:r>
              <a:rPr kumimoji="1" lang="en-US" altLang="ja-JP" sz="1600" dirty="0" smtClean="0"/>
              <a:t>evaluation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6" y="4725144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50"/>
                </a:solidFill>
              </a:rPr>
              <a:t>[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Pasquetti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, </a:t>
            </a:r>
            <a:r>
              <a:rPr lang="en-US" altLang="ja-JP" sz="900" dirty="0" err="1" smtClean="0">
                <a:solidFill>
                  <a:srgbClr val="00B050"/>
                </a:solidFill>
              </a:rPr>
              <a:t>T</a:t>
            </a:r>
            <a:r>
              <a:rPr kumimoji="1" lang="en-US" altLang="ja-JP" sz="900" dirty="0" err="1" smtClean="0">
                <a:solidFill>
                  <a:srgbClr val="00B050"/>
                </a:solidFill>
              </a:rPr>
              <a:t>aki</a:t>
            </a:r>
            <a:r>
              <a:rPr kumimoji="1" lang="en-US" altLang="ja-JP" sz="900" dirty="0" smtClean="0">
                <a:solidFill>
                  <a:srgbClr val="00B050"/>
                </a:solidFill>
              </a:rPr>
              <a:t>, etc…]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5773499" y="4390943"/>
            <a:ext cx="2758941" cy="478217"/>
          </a:xfrm>
          <a:prstGeom prst="rect">
            <a:avLst/>
          </a:prstGeom>
        </p:spPr>
      </p:pic>
      <p:sp>
        <p:nvSpPr>
          <p:cNvPr id="29" name="右矢印 28"/>
          <p:cNvSpPr/>
          <p:nvPr/>
        </p:nvSpPr>
        <p:spPr>
          <a:xfrm rot="2760517">
            <a:off x="5407624" y="3101650"/>
            <a:ext cx="16755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09586" y="2780928"/>
            <a:ext cx="252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Localization</a:t>
            </a:r>
          </a:p>
          <a:p>
            <a:r>
              <a:rPr lang="en-US" altLang="ja-JP" dirty="0" smtClean="0"/>
              <a:t>w/ different deformation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4469" y="2420888"/>
            <a:ext cx="30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“Coulomb branch localization”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19125" y="2420888"/>
            <a:ext cx="27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“Higgs branch localization”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6" name="図 3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922443" y="5085184"/>
            <a:ext cx="4186061" cy="268733"/>
          </a:xfrm>
          <a:prstGeom prst="rect">
            <a:avLst/>
          </a:prstGeom>
        </p:spPr>
      </p:pic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Our strategy</a:t>
            </a:r>
            <a:endParaRPr kumimoji="1" lang="ja-JP" altLang="en-US" u="sng" dirty="0"/>
          </a:p>
        </p:txBody>
      </p:sp>
      <p:pic>
        <p:nvPicPr>
          <p:cNvPr id="23" name="図 2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6444208" y="391171"/>
            <a:ext cx="2448273" cy="292909"/>
          </a:xfrm>
          <a:prstGeom prst="rect">
            <a:avLst/>
          </a:prstGeom>
        </p:spPr>
      </p:pic>
      <p:sp>
        <p:nvSpPr>
          <p:cNvPr id="25" name="大かっこ 24"/>
          <p:cNvSpPr/>
          <p:nvPr/>
        </p:nvSpPr>
        <p:spPr>
          <a:xfrm>
            <a:off x="6300192" y="116632"/>
            <a:ext cx="2736304" cy="602167"/>
          </a:xfrm>
          <a:prstGeom prst="bracketPair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72200" y="70727"/>
            <a:ext cx="36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Cf.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90531" y="86435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</a:t>
            </a:r>
            <a:r>
              <a:rPr lang="en-US" altLang="ja-JP" sz="1000" dirty="0" err="1" smtClean="0">
                <a:solidFill>
                  <a:srgbClr val="00B050"/>
                </a:solidFill>
              </a:rPr>
              <a:t>Pestun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 ’08]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5733256"/>
            <a:ext cx="670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C00000"/>
                </a:solidFill>
              </a:rPr>
              <a:t>Where do the vortices come from?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43808" y="1268760"/>
            <a:ext cx="2931157" cy="571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Quick Conclusion</a:t>
            </a:r>
            <a:endParaRPr kumimoji="1" lang="ja-JP" altLang="en-US" sz="4000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1427854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</a:t>
            </a:r>
            <a:r>
              <a:rPr kumimoji="1" lang="en-US" altLang="ja-JP" sz="2000" dirty="0" smtClean="0"/>
              <a:t>n squashed S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 and S</a:t>
            </a:r>
            <a:r>
              <a:rPr kumimoji="1" lang="en-US" altLang="ja-JP" sz="2000" baseline="30000" dirty="0" smtClean="0"/>
              <a:t>1</a:t>
            </a:r>
            <a:r>
              <a:rPr kumimoji="1" lang="en-US" altLang="ja-JP" sz="2000" dirty="0" smtClean="0"/>
              <a:t>xS</a:t>
            </a:r>
            <a:r>
              <a:rPr kumimoji="1" lang="en-US" altLang="ja-JP" sz="2000" baseline="30000" dirty="0" smtClean="0"/>
              <a:t>2</a:t>
            </a:r>
            <a:endParaRPr kumimoji="1" lang="ja-JP" altLang="en-US" sz="2000" baseline="30000" dirty="0"/>
          </a:p>
        </p:txBody>
      </p:sp>
      <p:pic>
        <p:nvPicPr>
          <p:cNvPr id="11" name="図 10" descr="l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26595" y="3329990"/>
            <a:ext cx="2088232" cy="1566174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2418472" y="3068961"/>
            <a:ext cx="792088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588224" y="3212977"/>
            <a:ext cx="172819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588224" y="3933057"/>
            <a:ext cx="1728192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292080" y="3212977"/>
            <a:ext cx="360040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43142" y="3789041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x</a:t>
            </a:r>
            <a:endParaRPr kumimoji="1" lang="ja-JP" altLang="en-US" sz="3600" dirty="0"/>
          </a:p>
        </p:txBody>
      </p:sp>
      <p:sp>
        <p:nvSpPr>
          <p:cNvPr id="22" name="円/楕円 21"/>
          <p:cNvSpPr/>
          <p:nvPr/>
        </p:nvSpPr>
        <p:spPr>
          <a:xfrm>
            <a:off x="1914416" y="3140969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914416" y="5085185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380312" y="3140969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380312" y="4869161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endCxn id="22" idx="7"/>
          </p:cNvCxnSpPr>
          <p:nvPr/>
        </p:nvCxnSpPr>
        <p:spPr>
          <a:xfrm flipH="1">
            <a:off x="2037341" y="1700808"/>
            <a:ext cx="2750683" cy="1461252"/>
          </a:xfrm>
          <a:prstGeom prst="line">
            <a:avLst/>
          </a:prstGeom>
          <a:ln w="158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24" idx="1"/>
          </p:cNvCxnSpPr>
          <p:nvPr/>
        </p:nvCxnSpPr>
        <p:spPr>
          <a:xfrm>
            <a:off x="4788024" y="1700808"/>
            <a:ext cx="2613379" cy="1461252"/>
          </a:xfrm>
          <a:prstGeom prst="line">
            <a:avLst/>
          </a:prstGeom>
          <a:ln w="158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11" idx="3"/>
          </p:cNvCxnSpPr>
          <p:nvPr/>
        </p:nvCxnSpPr>
        <p:spPr>
          <a:xfrm flipH="1">
            <a:off x="1970711" y="1772816"/>
            <a:ext cx="3321369" cy="3384377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25" idx="1"/>
          </p:cNvCxnSpPr>
          <p:nvPr/>
        </p:nvCxnSpPr>
        <p:spPr>
          <a:xfrm>
            <a:off x="5292080" y="1772816"/>
            <a:ext cx="2109323" cy="3117436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187624" y="5176357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squashed S</a:t>
            </a:r>
            <a:r>
              <a:rPr kumimoji="1" lang="en-US" altLang="ja-JP" sz="2400" u="sng" baseline="30000" dirty="0" smtClean="0"/>
              <a:t>3</a:t>
            </a:r>
            <a:r>
              <a:rPr kumimoji="1" lang="en-US" altLang="ja-JP" sz="2400" u="sng" dirty="0" smtClean="0"/>
              <a:t> </a:t>
            </a:r>
            <a:endParaRPr kumimoji="1" lang="ja-JP" altLang="en-US" sz="2400" u="sng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36296" y="5013177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S</a:t>
            </a:r>
            <a:r>
              <a:rPr kumimoji="1" lang="en-US" altLang="ja-JP" sz="2800" u="sng" baseline="30000" dirty="0" smtClean="0"/>
              <a:t>2</a:t>
            </a:r>
            <a:endParaRPr kumimoji="1" lang="ja-JP" altLang="en-US" sz="2800" u="sng" baseline="30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92080" y="4994013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S</a:t>
            </a:r>
            <a:r>
              <a:rPr kumimoji="1" lang="en-US" altLang="ja-JP" sz="2800" u="sng" baseline="30000" dirty="0" smtClean="0"/>
              <a:t>1</a:t>
            </a:r>
            <a:endParaRPr kumimoji="1" lang="ja-JP" altLang="en-US" sz="2800" u="sng" baseline="30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32240" y="71911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[A work with  few overlaps: Chen-Chen-Ho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72200" y="9087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[A work with substantial overlaps: 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err="1" smtClean="0">
                <a:solidFill>
                  <a:srgbClr val="00B050"/>
                </a:solidFill>
              </a:rPr>
              <a:t>Benini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-Peelers </a:t>
            </a:r>
          </a:p>
          <a:p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(appeared 10 days later from our paper)                 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5949280"/>
            <a:ext cx="361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New deformation term </a:t>
            </a:r>
            <a:endParaRPr kumimoji="1" lang="ja-JP" altLang="en-US" sz="2800" dirty="0"/>
          </a:p>
        </p:txBody>
      </p:sp>
      <p:sp>
        <p:nvSpPr>
          <p:cNvPr id="46" name="右矢印 45"/>
          <p:cNvSpPr/>
          <p:nvPr/>
        </p:nvSpPr>
        <p:spPr>
          <a:xfrm>
            <a:off x="4067944" y="602128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180247" y="5949280"/>
            <a:ext cx="3784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Saddle points = Vortices!</a:t>
            </a:r>
            <a:endParaRPr kumimoji="1" lang="ja-JP" altLang="en-US" sz="2800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75856" y="1556792"/>
            <a:ext cx="2639478" cy="79208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411760" y="2564904"/>
            <a:ext cx="129614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467547" y="4105468"/>
            <a:ext cx="3024333" cy="604867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3923928" y="4407496"/>
            <a:ext cx="1440160" cy="148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39952" y="3789040"/>
            <a:ext cx="105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Explicit </a:t>
            </a:r>
          </a:p>
          <a:p>
            <a:r>
              <a:rPr kumimoji="1" lang="en-US" altLang="ja-JP" sz="1600" dirty="0" smtClean="0"/>
              <a:t>evaluation</a:t>
            </a:r>
            <a:endParaRPr kumimoji="1" lang="ja-JP" altLang="en-US" sz="1600" dirty="0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5773499" y="4174919"/>
            <a:ext cx="2758941" cy="478217"/>
          </a:xfrm>
          <a:prstGeom prst="rect">
            <a:avLst/>
          </a:prstGeom>
        </p:spPr>
      </p:pic>
      <p:sp>
        <p:nvSpPr>
          <p:cNvPr id="29" name="右矢印 28"/>
          <p:cNvSpPr/>
          <p:nvPr/>
        </p:nvSpPr>
        <p:spPr>
          <a:xfrm rot="2760517">
            <a:off x="5263608" y="2885626"/>
            <a:ext cx="16755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7504" y="2771636"/>
            <a:ext cx="30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“Coulomb branch localization”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90167" y="2771636"/>
            <a:ext cx="27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“Higgs branch localization”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6" name="図 3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076056" y="4797152"/>
            <a:ext cx="3960440" cy="254249"/>
          </a:xfrm>
          <a:prstGeom prst="rect">
            <a:avLst/>
          </a:prstGeom>
        </p:spPr>
      </p:pic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u="sng" dirty="0" smtClean="0"/>
              <a:t>Advantage of Higgs branch localization</a:t>
            </a:r>
            <a:endParaRPr kumimoji="1" lang="ja-JP" altLang="en-US" u="sng" dirty="0"/>
          </a:p>
        </p:txBody>
      </p:sp>
      <p:sp>
        <p:nvSpPr>
          <p:cNvPr id="25" name="角丸四角形吹き出し 24"/>
          <p:cNvSpPr/>
          <p:nvPr/>
        </p:nvSpPr>
        <p:spPr>
          <a:xfrm rot="10800000">
            <a:off x="827584" y="5229200"/>
            <a:ext cx="5976664" cy="864096"/>
          </a:xfrm>
          <a:prstGeom prst="wedgeRoundRectCallout">
            <a:avLst>
              <a:gd name="adj1" fmla="val -13399"/>
              <a:gd name="adj2" fmla="val 131316"/>
              <a:gd name="adj3" fmla="val 16667"/>
            </a:avLst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1600" y="5445224"/>
            <a:ext cx="57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need to exactly solve the matrix model.</a:t>
            </a:r>
            <a:endParaRPr kumimoji="1" lang="ja-JP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角丸四角形吹き出し 32"/>
          <p:cNvSpPr/>
          <p:nvPr/>
        </p:nvSpPr>
        <p:spPr>
          <a:xfrm rot="10800000">
            <a:off x="827584" y="5229200"/>
            <a:ext cx="6696744" cy="1296144"/>
          </a:xfrm>
          <a:prstGeom prst="wedgeRoundRectCallout">
            <a:avLst>
              <a:gd name="adj1" fmla="val -25133"/>
              <a:gd name="adj2" fmla="val 210885"/>
              <a:gd name="adj3" fmla="val 16667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71600" y="525300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we know the vortex partitions functions,</a:t>
            </a:r>
          </a:p>
          <a:p>
            <a:r>
              <a:rPr lang="en-US" altLang="ja-JP" sz="2400" dirty="0" smtClean="0"/>
              <a:t>then we can get </a:t>
            </a:r>
            <a:r>
              <a:rPr lang="en-US" altLang="ja-JP" sz="2400" dirty="0" smtClean="0">
                <a:solidFill>
                  <a:srgbClr val="C00000"/>
                </a:solidFill>
              </a:rPr>
              <a:t>exact</a:t>
            </a:r>
            <a:r>
              <a:rPr lang="en-US" altLang="ja-JP" sz="2400" dirty="0" smtClean="0"/>
              <a:t> result.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Namely, the matrix model is </a:t>
            </a:r>
            <a:r>
              <a:rPr kumimoji="1" lang="en-US" altLang="ja-JP" sz="2400" b="1" dirty="0" smtClean="0">
                <a:solidFill>
                  <a:srgbClr val="00B0F0"/>
                </a:solidFill>
              </a:rPr>
              <a:t>automatically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solved!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/>
      <p:bldP spid="27" grpId="1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Contents</a:t>
            </a:r>
            <a:endParaRPr kumimoji="1"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711" y="1882567"/>
            <a:ext cx="81187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chemeClr val="bg2"/>
                </a:solidFill>
              </a:rPr>
              <a:t>1. Introduction &amp; Motivation</a:t>
            </a:r>
          </a:p>
          <a:p>
            <a:r>
              <a:rPr kumimoji="1" lang="en-US" altLang="ja-JP" sz="4000" dirty="0" smtClean="0">
                <a:solidFill>
                  <a:srgbClr val="C00000"/>
                </a:solidFill>
              </a:rPr>
              <a:t>2. Coulomb branch localization on S</a:t>
            </a:r>
            <a:r>
              <a:rPr kumimoji="1" lang="en-US" altLang="ja-JP" sz="4000" baseline="-25000" dirty="0" smtClean="0">
                <a:solidFill>
                  <a:srgbClr val="C00000"/>
                </a:solidFill>
              </a:rPr>
              <a:t>b</a:t>
            </a:r>
            <a:r>
              <a:rPr kumimoji="1" lang="en-US" altLang="ja-JP" sz="4000" baseline="30000" dirty="0" smtClean="0">
                <a:solidFill>
                  <a:srgbClr val="C00000"/>
                </a:solidFill>
              </a:rPr>
              <a:t>3</a:t>
            </a:r>
          </a:p>
          <a:p>
            <a:r>
              <a:rPr lang="en-US" altLang="ja-JP" sz="4000" dirty="0" smtClean="0"/>
              <a:t>3. Higgs branch localization on S</a:t>
            </a:r>
            <a:r>
              <a:rPr lang="en-US" altLang="ja-JP" sz="4000" baseline="-25000" dirty="0" smtClean="0"/>
              <a:t>b</a:t>
            </a:r>
            <a:r>
              <a:rPr lang="en-US" altLang="ja-JP" sz="4000" baseline="30000" dirty="0" smtClean="0"/>
              <a:t>3</a:t>
            </a:r>
          </a:p>
          <a:p>
            <a:r>
              <a:rPr lang="en-US" altLang="ja-JP" sz="4000" dirty="0" smtClean="0"/>
              <a:t>4</a:t>
            </a:r>
            <a:r>
              <a:rPr kumimoji="1" lang="en-US" altLang="ja-JP" sz="4000" dirty="0" smtClean="0"/>
              <a:t>. </a:t>
            </a:r>
            <a:r>
              <a:rPr lang="en-US" altLang="ja-JP" sz="4000" dirty="0" smtClean="0"/>
              <a:t>Summary &amp; </a:t>
            </a:r>
            <a:r>
              <a:rPr kumimoji="1" lang="en-US" altLang="ja-JP" sz="4000" dirty="0" smtClean="0"/>
              <a:t>Outlook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1124744"/>
            <a:ext cx="1720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(I omit S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xS</a:t>
            </a:r>
            <a:r>
              <a:rPr kumimoji="1" lang="en-US" altLang="ja-JP" sz="1600" baseline="30000" dirty="0" smtClean="0"/>
              <a:t>1</a:t>
            </a:r>
            <a:r>
              <a:rPr lang="en-US" altLang="ja-JP" sz="1600" dirty="0" smtClean="0"/>
              <a:t> case</a:t>
            </a:r>
            <a:r>
              <a:rPr kumimoji="1" lang="en-US" altLang="ja-JP" sz="1600" dirty="0" smtClean="0"/>
              <a:t>.)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Squashed S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 = </a:t>
            </a:r>
            <a:r>
              <a:rPr kumimoji="1" lang="en-US" altLang="ja-JP" dirty="0" smtClean="0">
                <a:solidFill>
                  <a:srgbClr val="C00000"/>
                </a:solidFill>
              </a:rPr>
              <a:t>S</a:t>
            </a:r>
            <a:r>
              <a:rPr kumimoji="1" lang="en-US" altLang="ja-JP" baseline="-25000" dirty="0" smtClean="0">
                <a:solidFill>
                  <a:srgbClr val="C00000"/>
                </a:solidFill>
              </a:rPr>
              <a:t>b</a:t>
            </a:r>
            <a:r>
              <a:rPr kumimoji="1" lang="en-US" altLang="ja-JP" baseline="30000" dirty="0" smtClean="0">
                <a:solidFill>
                  <a:srgbClr val="C00000"/>
                </a:solidFill>
              </a:rPr>
              <a:t>3</a:t>
            </a:r>
            <a:r>
              <a:rPr kumimoji="1" lang="en-US" altLang="ja-JP" dirty="0" smtClean="0"/>
              <a:t>  </a:t>
            </a:r>
            <a:endParaRPr kumimoji="1" lang="ja-JP" altLang="en-US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548680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00B050"/>
                </a:solidFill>
              </a:rPr>
              <a:t>[Hama-</a:t>
            </a:r>
            <a:r>
              <a:rPr kumimoji="1" lang="en-US" altLang="ja-JP" sz="1050" dirty="0" err="1" smtClean="0">
                <a:solidFill>
                  <a:srgbClr val="00B050"/>
                </a:solidFill>
              </a:rPr>
              <a:t>Hosomichi</a:t>
            </a:r>
            <a:r>
              <a:rPr lang="en-US" altLang="ja-JP" sz="1050" dirty="0" smtClean="0">
                <a:solidFill>
                  <a:srgbClr val="00B050"/>
                </a:solidFill>
              </a:rPr>
              <a:t>-Lee  ‘11</a:t>
            </a:r>
            <a:r>
              <a:rPr kumimoji="1" lang="en-US" altLang="ja-JP" sz="1050" dirty="0" smtClean="0">
                <a:solidFill>
                  <a:srgbClr val="00B050"/>
                </a:solidFill>
              </a:rPr>
              <a:t>]</a:t>
            </a:r>
            <a:endParaRPr kumimoji="1" lang="ja-JP" altLang="en-US" sz="105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836712"/>
            <a:ext cx="353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kumimoji="1" lang="en-US" altLang="ja-JP" sz="2400" dirty="0" smtClean="0"/>
              <a:t>We consider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3d ellipsoid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03848" y="1412776"/>
            <a:ext cx="3408984" cy="406301"/>
          </a:xfrm>
          <a:prstGeom prst="rect">
            <a:avLst/>
          </a:prstGeom>
        </p:spPr>
      </p:pic>
      <p:pic>
        <p:nvPicPr>
          <p:cNvPr id="9" name="図 8" descr="lem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6372200" y="4168973"/>
            <a:ext cx="2304256" cy="172819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8028384" y="3906465"/>
            <a:ext cx="792088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1383159"/>
            <a:ext cx="1925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Hypersurface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4138" y="19888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</a:t>
            </a:r>
            <a:endParaRPr kumimoji="1" lang="ja-JP" altLang="en-US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051720" y="2041684"/>
            <a:ext cx="4972941" cy="3649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1520" y="2779350"/>
            <a:ext cx="687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= </a:t>
            </a:r>
            <a:r>
              <a:rPr lang="en-US" altLang="ja-JP" sz="2400" dirty="0" smtClean="0">
                <a:solidFill>
                  <a:srgbClr val="C00000"/>
                </a:solidFill>
              </a:rPr>
              <a:t>1-parameter deformation </a:t>
            </a:r>
            <a:r>
              <a:rPr lang="en-US" altLang="ja-JP" sz="2400" dirty="0" smtClean="0"/>
              <a:t>of usual S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 by parameter 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3743682"/>
            <a:ext cx="552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kumimoji="1" lang="en-US" altLang="ja-JP" sz="2400" dirty="0" smtClean="0"/>
              <a:t>We can take “</a:t>
            </a:r>
            <a:r>
              <a:rPr kumimoji="1" lang="en-US" altLang="ja-JP" sz="2400" dirty="0" err="1" smtClean="0"/>
              <a:t>Hopf-fibration</a:t>
            </a:r>
            <a:r>
              <a:rPr kumimoji="1" lang="en-US" altLang="ja-JP" sz="2400" dirty="0" smtClean="0"/>
              <a:t>” coordinate:</a:t>
            </a:r>
            <a:endParaRPr kumimoji="1" lang="ja-JP" altLang="en-US" sz="2400" dirty="0"/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907704" y="4437171"/>
            <a:ext cx="3377951" cy="1459994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rcRect l="-6999" t="-17728" r="-6999" b="-17728"/>
          <a:stretch>
            <a:fillRect/>
          </a:stretch>
        </p:blipFill>
        <p:spPr>
          <a:xfrm>
            <a:off x="6876256" y="2707342"/>
            <a:ext cx="1231317" cy="5776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円/楕円 23"/>
          <p:cNvSpPr/>
          <p:nvPr/>
        </p:nvSpPr>
        <p:spPr>
          <a:xfrm>
            <a:off x="7452320" y="3906465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452320" y="6041181"/>
            <a:ext cx="144016" cy="1440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164288" y="3618433"/>
            <a:ext cx="672847" cy="190500"/>
          </a:xfrm>
          <a:prstGeom prst="rect">
            <a:avLst/>
          </a:prstGeom>
        </p:spPr>
      </p:pic>
      <p:pic>
        <p:nvPicPr>
          <p:cNvPr id="27" name="図 2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236296" y="6329213"/>
            <a:ext cx="685801" cy="19050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2627784" y="692696"/>
            <a:ext cx="403244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72200" y="7647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[Cf.  Universality among several squashed spheres:</a:t>
            </a:r>
          </a:p>
          <a:p>
            <a:r>
              <a:rPr kumimoji="1"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err="1" smtClean="0">
                <a:solidFill>
                  <a:srgbClr val="00B050"/>
                </a:solidFill>
              </a:rPr>
              <a:t>Closset-Dumitrescu-Festuccia-Komargodski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  ’13  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00B050"/>
                </a:solidFill>
              </a:rPr>
              <a:t>]</a:t>
            </a:r>
            <a:endParaRPr kumimoji="1" lang="ja-JP" altLang="en-US" sz="1000" dirty="0">
              <a:solidFill>
                <a:srgbClr val="00B05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43608" y="1340768"/>
            <a:ext cx="6408712" cy="115212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395536" y="4384996"/>
            <a:ext cx="8136904" cy="2356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u="sng" dirty="0" smtClean="0"/>
              <a:t>Coulomb branch localization</a:t>
            </a:r>
            <a:endParaRPr kumimoji="1" lang="ja-JP" altLang="en-US" sz="40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23103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solidFill>
                  <a:srgbClr val="00B050"/>
                </a:solidFill>
              </a:rPr>
              <a:t>[Hama-</a:t>
            </a:r>
            <a:r>
              <a:rPr kumimoji="1" lang="en-US" altLang="ja-JP" sz="800" dirty="0" err="1" smtClean="0">
                <a:solidFill>
                  <a:srgbClr val="00B050"/>
                </a:solidFill>
              </a:rPr>
              <a:t>Hosomichi</a:t>
            </a:r>
            <a:r>
              <a:rPr lang="en-US" altLang="ja-JP" sz="800" dirty="0" smtClean="0">
                <a:solidFill>
                  <a:srgbClr val="00B050"/>
                </a:solidFill>
              </a:rPr>
              <a:t>-Lee , </a:t>
            </a:r>
          </a:p>
          <a:p>
            <a:r>
              <a:rPr lang="en-US" altLang="ja-JP" sz="800" dirty="0" smtClean="0">
                <a:solidFill>
                  <a:srgbClr val="00B050"/>
                </a:solidFill>
              </a:rPr>
              <a:t> Imamura-Yokoyama, </a:t>
            </a:r>
          </a:p>
          <a:p>
            <a:r>
              <a:rPr lang="en-US" altLang="ja-JP" sz="800" dirty="0" smtClean="0">
                <a:solidFill>
                  <a:srgbClr val="00B050"/>
                </a:solidFill>
              </a:rPr>
              <a:t>  </a:t>
            </a:r>
            <a:r>
              <a:rPr lang="en-US" altLang="ja-JP" sz="800" dirty="0" err="1" smtClean="0">
                <a:solidFill>
                  <a:srgbClr val="00B050"/>
                </a:solidFill>
              </a:rPr>
              <a:t>Drukker</a:t>
            </a:r>
            <a:r>
              <a:rPr lang="en-US" altLang="ja-JP" sz="800" dirty="0" smtClean="0">
                <a:solidFill>
                  <a:srgbClr val="00B050"/>
                </a:solidFill>
              </a:rPr>
              <a:t>-Okuda-</a:t>
            </a:r>
            <a:r>
              <a:rPr lang="en-US" altLang="ja-JP" sz="800" dirty="0" err="1" smtClean="0">
                <a:solidFill>
                  <a:srgbClr val="00B050"/>
                </a:solidFill>
              </a:rPr>
              <a:t>Passerini</a:t>
            </a:r>
            <a:r>
              <a:rPr lang="en-US" altLang="ja-JP" sz="800" dirty="0" smtClean="0">
                <a:solidFill>
                  <a:srgbClr val="00B050"/>
                </a:solidFill>
              </a:rPr>
              <a:t>, etc </a:t>
            </a:r>
            <a:r>
              <a:rPr kumimoji="1" lang="en-US" altLang="ja-JP" sz="800" dirty="0" smtClean="0">
                <a:solidFill>
                  <a:srgbClr val="00B050"/>
                </a:solidFill>
              </a:rPr>
              <a:t>]</a:t>
            </a:r>
            <a:endParaRPr kumimoji="1" lang="ja-JP" altLang="en-US" sz="800" dirty="0">
              <a:solidFill>
                <a:srgbClr val="00B050"/>
              </a:solidFill>
            </a:endParaRPr>
          </a:p>
        </p:txBody>
      </p:sp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4788025" y="908720"/>
            <a:ext cx="4104456" cy="318481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788024" y="1916832"/>
            <a:ext cx="4248472" cy="45027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67544" y="2965013"/>
            <a:ext cx="7416824" cy="93610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187624" y="3314665"/>
            <a:ext cx="3960440" cy="44243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52120" y="3284983"/>
            <a:ext cx="197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Coulomb branch!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5576" y="2748989"/>
            <a:ext cx="1656184" cy="36004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7584" y="2708919"/>
            <a:ext cx="159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bg1"/>
                </a:solidFill>
              </a:rPr>
              <a:t>Saddle point: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4747" y="2991435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(up to gauge trans.)</a:t>
            </a:r>
            <a:endParaRPr kumimoji="1" lang="ja-JP" altLang="en-US" sz="1100" dirty="0"/>
          </a:p>
        </p:txBody>
      </p:sp>
      <p:pic>
        <p:nvPicPr>
          <p:cNvPr id="18" name="図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323528" y="908720"/>
            <a:ext cx="4123028" cy="3159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07504" y="1340768"/>
            <a:ext cx="410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If we choose the deformation term as</a:t>
            </a:r>
            <a:endParaRPr kumimoji="1" lang="ja-JP" altLang="en-US" sz="2000" dirty="0"/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4211960" y="1412776"/>
            <a:ext cx="2107695" cy="291847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080" y="5918059"/>
            <a:ext cx="2880320" cy="4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図 3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79512" y="1916832"/>
            <a:ext cx="4357883" cy="501107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899592" y="4189149"/>
            <a:ext cx="1080120" cy="36004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71600" y="4149079"/>
            <a:ext cx="91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bg1"/>
                </a:solidFill>
              </a:rPr>
              <a:t>Result: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pic>
        <p:nvPicPr>
          <p:cNvPr id="41" name="図 4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1043608" y="4677907"/>
            <a:ext cx="2958510" cy="479284"/>
          </a:xfrm>
          <a:prstGeom prst="rect">
            <a:avLst/>
          </a:prstGeom>
        </p:spPr>
      </p:pic>
      <p:pic>
        <p:nvPicPr>
          <p:cNvPr id="42" name="図 41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1043608" y="5301207"/>
            <a:ext cx="5568316" cy="494072"/>
          </a:xfrm>
          <a:prstGeom prst="rect">
            <a:avLst/>
          </a:prstGeom>
        </p:spPr>
      </p:pic>
      <p:pic>
        <p:nvPicPr>
          <p:cNvPr id="43" name="図 42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1043608" y="5949278"/>
            <a:ext cx="3672408" cy="5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u="sng" dirty="0" smtClean="0"/>
              <a:t>Some examples</a:t>
            </a:r>
            <a:endParaRPr kumimoji="1" lang="ja-JP" altLang="en-US" sz="4000" u="sng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9315-3594-4BE1-8959-C461ACFE940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79" y="764704"/>
            <a:ext cx="411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Ex.1) U(N) SYM with CS- and FI-terms:</a:t>
            </a:r>
            <a:endParaRPr kumimoji="1" lang="ja-JP" altLang="en-US" sz="2000" dirty="0"/>
          </a:p>
        </p:txBody>
      </p:sp>
      <p:pic>
        <p:nvPicPr>
          <p:cNvPr id="6" name="図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2293" y="1386269"/>
            <a:ext cx="8181269" cy="570633"/>
          </a:xfrm>
          <a:prstGeom prst="rect">
            <a:avLst/>
          </a:prstGeom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95536" y="2708921"/>
            <a:ext cx="4495720" cy="6480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2132856"/>
            <a:ext cx="5948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Ex.2) SQED with </a:t>
            </a:r>
            <a:r>
              <a:rPr lang="en-US" altLang="ja-JP" sz="2000" dirty="0" err="1" smtClean="0"/>
              <a:t>Nf</a:t>
            </a:r>
            <a:r>
              <a:rPr lang="en-US" altLang="ja-JP" sz="2000" dirty="0" smtClean="0"/>
              <a:t>-fundamentals, FI-term and masses: 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79" y="3573015"/>
            <a:ext cx="893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Ex.3) U(N) SQCD with </a:t>
            </a:r>
            <a:r>
              <a:rPr lang="en-US" altLang="ja-JP" sz="2000" dirty="0" err="1" smtClean="0"/>
              <a:t>Nf</a:t>
            </a:r>
            <a:r>
              <a:rPr lang="en-US" altLang="ja-JP" sz="2000" dirty="0" smtClean="0"/>
              <a:t>-fundamentals and anti-fundamentals, FI-term and masses: </a:t>
            </a:r>
            <a:endParaRPr kumimoji="1" lang="ja-JP" altLang="en-US" sz="2000" dirty="0"/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3528" y="4077072"/>
            <a:ext cx="6991947" cy="69781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1875" y="4941168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Ex.4) U(N) x U(N) ABJM: </a:t>
            </a:r>
            <a:endParaRPr kumimoji="1" lang="ja-JP" altLang="en-US" sz="2000" dirty="0"/>
          </a:p>
        </p:txBody>
      </p:sp>
      <p:pic>
        <p:nvPicPr>
          <p:cNvPr id="19" name="図 1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51520" y="5517232"/>
            <a:ext cx="8633977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\[&#10;&#10;\]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"/>
  <p:tag name="DEFAULTFONTSIZE" val="10"/>
  <p:tag name="DEFAULTWIDTH" val="456"/>
  <p:tag name="DEFAULTHEIGHT" val="3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2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C =\int d^{\rm rank G}x (\cdots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8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H &#10;\sim \sum &#10;Z_V \bar{Z}_V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79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 &#10;Z_V ,\bar{Z}_V :{\rm Vortex\ partition\ functions}&#10;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7.9607"/>
  <p:tag name="PICTUREFILESIZE" val="176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{\rm 4d}\ \mathcal{N}=2} &#10;=\int &#10;Z_{\rm class.}&#10;Z_{\rm pert.}&#10;\left| Z_{\rm inst.} \right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25.9806"/>
  <p:tag name="PICTUREFILESIZE" val="171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 \sim &#10;\sum Z_V \bar{Z}_V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7.9802"/>
  <p:tag name="PICTUREFILESIZE" val="72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=\int d\Phi e^{-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73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C =\int d^{\rm rank G}x (\cdots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8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H &#10;\sim \sum &#10;Z_V \bar{Z}_V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79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 &#10;Z_V ,\bar{Z}_V :{\rm Vortex\ partition\ functions}&#10;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7.9607"/>
  <p:tag name="PICTUREFILESIZE" val="176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26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0^2 +x_1^2 +x_2^2 +x_3^2 =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7.9805"/>
  <p:tag name="PICTUREFILESIZE" val="90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s^2 &#10;= l^2(dx_0^2 +dx_1^2 )&#10;+\tilde{l}^2(dx_2^2 +dx_3^2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4.0007"/>
  <p:tag name="PICTUREFILESIZE" val="211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 \begin{array}{c}&#10;x_0\\ x_1 \\ x_2 \\ x_3&#10;\end{array} \right)&#10;=&#10;\left( \begin{array}{c}&#10;\cos{\frac{\theta}{2}} \cos{\frac{\psi +\phi}{2}}  \\&#10;\cos{\frac{\theta}{2}} \sin{\frac{\psi +\phi}{2}} \\ &#10;\sin{\frac{\theta}{2}}  \cos{\frac{\psi -\phi}{2}}\\ &#10;\sin{\frac{\theta}{2}}  \sin{\frac{\psi -\phi}{2}}&#10;\end{array}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16"/>
  <p:tag name="BOXFONT" val="10"/>
  <p:tag name="BOXWRAP" val="False"/>
  <p:tag name="WORKAROUNDTRANSPARENCYBUG" val="False"/>
  <p:tag name="ALLOWFONTSUBSTITUTION" val="False"/>
  <p:tag name="BITMAPFORMAT" val="pngmono"/>
  <p:tag name="ORIGWIDTH" val="265.9806"/>
  <p:tag name="PICTUREFILESIZE" val="480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=\sqrt{\tilde{l}/l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1.00016"/>
  <p:tag name="PICTUREFILESIZE" val="44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18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\p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00008"/>
  <p:tag name="PICTUREFILESIZE" val="17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\ {\rm Chiralmultiplet}&#10;\supset &#10;\left(  \phi,\bar{\phi},F,\bar{F},&#10;\psi ,\bar{\psi}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99.0008"/>
  <p:tag name="PICTUREFILESIZE" val="199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\psi&#10;=Q\left[ &#10;\frac{1}{2}&#10;\int d^3 x \sqrt{g}&#10;{\rm Tr}&#10;\left( &#10;(Q\psi )^\dag \psi &#10;+(Q\bar{\psi})^\dag \bar{\psi}&#10;\right)&#10;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4.9609"/>
  <p:tag name="PICTUREFILESIZE" val="254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={\rm const.},\ &#10;D= - \frac{\sigma}{Rf(\theta )} ,\ &#10;{\rm Others}=0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75.9608"/>
  <p:tag name="PICTUREFILESIZE" val="179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\ {\rm Vectormultiplet}&#10;\supset &#10;\left(  A_\mu, \sigma,D,&#10;\lambda,\bar{\lambda} \right)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03.9808"/>
  <p:tag name="PICTUREFILESIZE" val="199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=\int d\Phi e^{-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73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QV =S_{\rm YM} +S_\psi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5.9603"/>
  <p:tag name="PICTUREFILESIZE" val="87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\rm YM} &#10;=Q\left[ &#10;\frac{1}{4g_{\rm YM}^2}&#10;\int d^3 x \sqrt{g}&#10;{\rm Tr}&#10;\left( &#10;(Q\lambda )^\dag \lambda &#10;+(Q\bar{\lambda})^\dag \bar{\lambda}&#10;\right)&#10;\right]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7.9609"/>
  <p:tag name="PICTUREFILESIZE" val="310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 =\int_{-\infty}^\infty d^{{\rm rank}G}x\ &#10;Z_{\rm vec} Z_{\rm c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2.9606"/>
  <p:tag name="PICTUREFILESIZE" val="157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vec} =&#10;\prod_{\alpha \in {\rm positive\ root}}&#10;2\sinh{\pi b(\alpha \cdot x)} \cdot&#10;2\sinh{\pi b^{-1}(\alpha \cdot 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7.981"/>
  <p:tag name="PICTUREFILESIZE" val="283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chi}&#10;=\prod_{\omega\in \mathbf{R}}&#10;s_b \left( &#10;\frac{i(b+b^{-1})(1-\Delta )}{2} &#10;-\omega (\hat{\sigma} )&#10;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05.0008"/>
  <p:tag name="PICTUREFILESIZE" val="242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SYM}&#10;=\int_{-\infty}^\infty d^N x\ &#10;e^{\frac{ik}{4\pi}\sum_i x_i^2 +2\pi i\zeta \sum_i x_i}&#10;\prod_{i&lt;j}&#10;2\sinh{\pi b (x_i -x_j )} \cdot&#10;2\sinh{\pi b^{-1}(x_i -x_j 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6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SQED}&#10;=\int_{-\infty}^\infty dx&#10;\frac{e^{2\pi i\zeta x}}&#10;{\prod_{A=1}^{N_f} s_b (-iQ/2 + x+m_A 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29.9609"/>
  <p:tag name="PICTUREFILESIZE" val="312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SQCD}&#10;=\int_{-\infty}^\infty d^N x&#10;\frac{e^{2\pi i\zeta \sum_j x_j }&#10;\prod_{i&lt;j}&#10;2\sinh{\pi b (x_i -x_j )} \cdot&#10;2\sinh{\pi b^{-1}(x_i -x_j )}&#10;}&#10;{\prod_{A=1}^{N_f}\prod_j &#10;s_b (-iQ/2 + x_j +m_A )s_b (-iQ/2 - x_j -\tilde{m}_A 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00.9814"/>
  <p:tag name="PICTUREFILESIZE" val="676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ABJM}&#10;=\int_{-\infty}^\infty d^N x d^N y&#10;\frac{e^{\frac{ik}{4\pi} \sum_j (x_j^2 -y_j^2 ) }&#10;\prod_{i&lt;j}&#10;2\sinh{\pi b (x_i -x_j )} \cdot&#10;2\sinh{\pi b^{-1}(x_i -x_j )}\cdot&#10;2\sinh{\pi b (y_i -y_j )} \cdot&#10;2\sinh{\pi b^{-1}(y_i -y_j )}&#10;}&#10;{\prod_{i,j} &#10;s_b (-iQ/4 - x_i +y_j  )^2&#10;s_b (-iQ/4 + x_i -y_j  )^2&#10;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914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QV_{\rm Higgs}&#10;= QV_{\rm Coulomb} +S_{\rm 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3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26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\rm H}&#10;=Q\left[ &#10;-\frac{1}{4}&#10;\int d^3 x \sqrt{g}&#10;{\rm Tr}&#10;\left[&#10;(\epsilon^\dag \lambda &#10;-\bar{\epsilon}^\dag \bar{\lambda} ) h )&#10;\right]&#10;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78.0008"/>
  <p:tag name="PICTUREFILESIZE" val="206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=\phi\phi^\dag -\chi\mathbf{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24.9802"/>
  <p:tag name="PICTUREFILESIZE" val="56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2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epsilon ,\epsilon^\dag :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.00008"/>
  <p:tag name="PICTUREFILESIZE" val="16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=\phi\phi^\dag -\tilde{\phi}^\dag \tilde{\phi} -\chi\mathbf{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83.9604"/>
  <p:tag name="PICTUREFILESIZE" val="88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=[X,X^\dag ]&#10;+\phi\phi^\dag -\tilde{\phi}^\dag \tilde{\phi} -\chi\mathbf{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280.9806"/>
  <p:tag name="PICTUREFILESIZE" val="123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N}=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2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18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\p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00008"/>
  <p:tag name="PICTUREFILESIZE" val="17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_1 \phi =0,\quad D_2 \phi +iD_3 \phi =0 ,\quad&#10;({\rm others})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435.9609"/>
  <p:tag name="PICTUREFILESIZE" val="18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C =\int d^{\rm rank G}x (\cdots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8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_2 \phi =0,\quad D_1 \phi +iD_3 \phi =0 ,\quad&#10;({\rm others})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435.9609"/>
  <p:tag name="PICTUREFILESIZE" val="181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_\mu \phi =0,\quad&#10;\phi\phi^\dag =\chi \mathbf{1},\quad&#10;\sigma \phi +\phi M =0,\quad&#10;({\rm others})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22.001"/>
  <p:tag name="PICTUREFILESIZE" val="224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12}=0,\quad F_{31}=0,\quad&#10;F_{23}&#10;-\frac{1}{2}(\phi\phi^\dag -\chi \mathbf{1})=0,\quad&#10;\sigma \phi +\phi M =0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88.0012"/>
  <p:tag name="PICTUREFILESIZE" val="258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12}=0,\quad F_{23}=0,\quad&#10;F_{31}&#10;+\frac{1}{2}(\phi\phi^\dag -\chi \mathbf{1})=0,\quad&#10;\sigma \phi +\phi M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85.0012"/>
  <p:tag name="PICTUREFILESIZE" val="257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187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 =\p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00008"/>
  <p:tag name="PICTUREFILESIZE" val="17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si -\varphi}{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36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underline{\mathbf{R}^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15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underline{S^1_{\beta 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25.98008"/>
  <p:tag name="PICTUREFILESIZE" val="23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beta =2\pi b^{-1}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17.9602"/>
  <p:tag name="PICTUREFILESIZE" val="57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H &#10;\sim \sum &#10;Z_V \bar{Z}_V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79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underline{\mathbf{R}^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15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underline{S^1_{\beta 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25.98008"/>
  <p:tag name="PICTUREFILESIZE" val="23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si +\varphi}{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378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beta =2\pi b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51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8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\c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318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23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209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8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|\phi 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22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8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 &#10;Z_V ,\bar{Z}_V :{\rm Vortex\ partition\ functions}&#10;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7.9607"/>
  <p:tag name="PICTUREFILESIZE" val="176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3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16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p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chi \rightarrow \infty\ {\rm limi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20.0002"/>
  <p:tag name="PICTUREFILESIZE" val="48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\c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31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\c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31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\c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31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p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2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_\mu \phi =0,\quad&#10;\phi\phi^\dag =\chi \mathbf{1},\quad&#10;\sigma \phi +\phi M =0,\quad&#10;({\rm others})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22.001"/>
  <p:tag name="PICTUREFILESIZE" val="224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,j=1\sim N_c ,\ A,B=1\sim N_f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17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l_1 ,l_2 ,\cdots l_{N_c} )&#10;\subset (1,\cdots ,N_f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58.0005"/>
  <p:tag name="PICTUREFILESIZE" val="11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{\rm 4d}\ \mathcal{N}=2} &#10;=\int &#10;Z_{\rm class.}&#10;Z_{\rm pert.}&#10;\left| Z_{\rm inst.} \right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25.9806"/>
  <p:tag name="PICTUREFILESIZE" val="1714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N_f \geq N_c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96.00016"/>
  <p:tag name="PICTUREFILESIZE" val="61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 _{N_f}C_{N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40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SQCD} &#10;=\sum_{(l_1 ,\cdots ,l_{N_c}) \subset&#10;       (1 ,\cdots ,N_f )}&#10;Z_{\rm class.}&#10;Z_{\rm pert.}&#10;Z_{\rm V} \bar{Z}_{\rm V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9.9809"/>
  <p:tag name="PICTUREFILESIZE" val="263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class.}&#10;= \left. e^{-S_{\rm FI}} &#10;\right|_{\sigma_i =-m_{l_i} }&#10;=e^{-2\pi i\zeta\sum_i m_{l_i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1858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\rm pert.}&#10;=&#10;\ \prod_{A\neq \{l_i \}} &#10;\frac{1}{s_b (-iQ/2 +m_A -m_{l_i} 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72.0008"/>
  <p:tag name="PICTUREFILESIZE" val="2175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V ,\bar{Z}_V :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6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76.98016"/>
  <p:tag name="PICTUREFILESIZE" val="42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V = Z_V (\zeta , \beta , \epsilon ,m^V ,\tilde{m}^V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240.9605"/>
  <p:tag name="PICTUREFILESIZE" val="139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m}^V_{AB}= \tilde{m}_A^V -m_B^V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0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^V_{AB}= m_A^V -m_B^V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174.9604"/>
  <p:tag name="PICTUREFILESIZE" val="89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\{ n_j \}} \prod_{j=1}^{N_c}&#10;e^{- n_j \beta \zeta }&#10;\frac{ \prod_{B=1}^{\bar{N}_f} \prod_{l=1}^{n_j} &#10;       2\sinh{\frac{\beta}{2}(-\tilde{m}^V_{Bj} +(l-1)\epsilon ) } }&#10;{\prod_{i=1}^{N_c}  \prod_{l=1}^{n_j} &#10;  2\sinh{\frac{\beta}{2}(-\tilde{m}^V_{ji} +(l-1 -k_j )\epsilon ) } &#10; \prod_{B=N+1 }^{N_f}&#10;2\sinh{\frac{\beta}{2}(-m^V_{Bj} +(l-1  )\epsilon ) } &#10;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61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=\int d\Phi e^{-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73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rm For}\ \mathcal{N}=2\ {\rm SQCD\ with}\ &#10;N_f\ {\rm fundamental\ and\ } \bar{N}_f\ {\rm anti-fundamental}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669.9614"/>
  <p:tag name="PICTUREFILESIZE" val="2876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V = Z_V (\zeta , \beta , \epsilon ,m^V ,\tilde{m}^V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240.9605"/>
  <p:tag name="PICTUREFILESIZE" val="139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^V_A =m_A ,\quad \tilde{m}^V_A =\tilde{m}_A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231.0005"/>
  <p:tag name="PICTUREFILESIZE" val="112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V = Z_V (\zeta , \beta , \epsilon ,m^V ,\tilde{m}^V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240.9605"/>
  <p:tag name="PICTUREFILESIZE" val="139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^V_A =m_A ,\quad \tilde{m}^V_A =\tilde{m}_A 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231.0005"/>
  <p:tag name="PICTUREFILESIZE" val="1121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^V_{j=1,\cdots ,N_c} =m_j +\frac{\epsilon}{2} ,\quad &#10;m^V_{A=N_c +1 ,\cdots ,N_f} =m_A -\frac{\epsilon}{2} ,\quad &#10;\tilde{m}^V_{A=1,\cdots ,\bar{N}_f}  =\tilde{m}_A -\frac{\epsilon}{2}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61"/>
  <p:tag name="BOXFONT" val="10"/>
  <p:tag name="BOXWRAP" val="False"/>
  <p:tag name="WORKAROUNDTRANSPARENCYBUG" val="False"/>
  <p:tag name="ALLOWFONTSUBSTITUTION" val="False"/>
  <p:tag name="BITMAPFORMAT" val="pngmono"/>
  <p:tag name="ORIGWIDTH" val="702.0014"/>
  <p:tag name="PICTUREFILESIZE" val="31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S_b^3} &#10;=\sum&#10;Z_{\rm class.}&#10;Z_{\rm pert.}&#10;Z_{\rm V} \bar{Z}_{\rm V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.0005"/>
  <p:tag name="PICTUREFILESIZE" val="153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S^1 \times S^2} &#10;=\sum&#10;Z_{\rm class.}&#10;Z_{\rm pert.}&#10;\left| Z_{\rm V} \right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162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_{{\rm 4d}\ \mathcal{N}=2} &#10;=\int &#10;Z_{\rm class.}&#10;Z_{\rm pert.}&#10;\left| Z_{\rm inst.} \right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25.9806"/>
  <p:tag name="PICTUREFILESIZE" val="1714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1076</Words>
  <Application>Microsoft Office PowerPoint</Application>
  <PresentationFormat>画面に合わせる (4:3)</PresentationFormat>
  <Paragraphs>218</Paragraphs>
  <Slides>23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Higgs branch localization of  3d              theories</vt:lpstr>
      <vt:lpstr>スライド 2</vt:lpstr>
      <vt:lpstr>Our strategy</vt:lpstr>
      <vt:lpstr>Quick Conclusion</vt:lpstr>
      <vt:lpstr>Advantage of Higgs branch localization</vt:lpstr>
      <vt:lpstr>Contents</vt:lpstr>
      <vt:lpstr>Squashed S3 = Sb3  </vt:lpstr>
      <vt:lpstr>Coulomb branch localization</vt:lpstr>
      <vt:lpstr>Some examples</vt:lpstr>
      <vt:lpstr>From Coulomb</vt:lpstr>
      <vt:lpstr>From Coulomb to Higgs</vt:lpstr>
      <vt:lpstr>Saddle point</vt:lpstr>
      <vt:lpstr>スライド 13</vt:lpstr>
      <vt:lpstr>Saddle point away from the north and south poles</vt:lpstr>
      <vt:lpstr>Total expression</vt:lpstr>
      <vt:lpstr>Vortex partition function</vt:lpstr>
      <vt:lpstr>Identification of parameters</vt:lpstr>
      <vt:lpstr>Mass identification problem</vt:lpstr>
      <vt:lpstr>Summary &amp; Outlook</vt:lpstr>
      <vt:lpstr>Summary</vt:lpstr>
      <vt:lpstr>Possible applications</vt:lpstr>
      <vt:lpstr>Some interesting directions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Mhonda</dc:creator>
  <cp:lastModifiedBy>Mhonda</cp:lastModifiedBy>
  <cp:revision>543</cp:revision>
  <dcterms:created xsi:type="dcterms:W3CDTF">2013-12-02T15:48:17Z</dcterms:created>
  <dcterms:modified xsi:type="dcterms:W3CDTF">2014-03-10T12:28:18Z</dcterms:modified>
</cp:coreProperties>
</file>