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sldIdLst>
    <p:sldId id="256" r:id="rId2"/>
    <p:sldId id="378" r:id="rId3"/>
    <p:sldId id="328" r:id="rId4"/>
    <p:sldId id="402" r:id="rId5"/>
    <p:sldId id="374" r:id="rId6"/>
    <p:sldId id="385" r:id="rId7"/>
    <p:sldId id="380" r:id="rId8"/>
    <p:sldId id="383" r:id="rId9"/>
    <p:sldId id="384" r:id="rId10"/>
    <p:sldId id="381" r:id="rId11"/>
    <p:sldId id="387" r:id="rId12"/>
    <p:sldId id="388" r:id="rId13"/>
    <p:sldId id="404" r:id="rId14"/>
    <p:sldId id="390" r:id="rId15"/>
    <p:sldId id="403" r:id="rId16"/>
    <p:sldId id="391" r:id="rId17"/>
    <p:sldId id="395" r:id="rId18"/>
    <p:sldId id="392" r:id="rId19"/>
    <p:sldId id="393" r:id="rId20"/>
    <p:sldId id="396" r:id="rId21"/>
    <p:sldId id="394" r:id="rId22"/>
    <p:sldId id="397" r:id="rId23"/>
    <p:sldId id="398" r:id="rId24"/>
    <p:sldId id="399" r:id="rId25"/>
    <p:sldId id="400" r:id="rId26"/>
    <p:sldId id="376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231" autoAdjust="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F2289-7454-42AC-AC27-009F23C2A665}" type="datetimeFigureOut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D84B8-D183-4A2B-8D97-9700752848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795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CCA89BC-65B5-4C68-BEFC-282784C0F4BD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29B9-FEED-4737-9DBC-5DDD2A53F248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4D86-2024-4DB8-B0D0-BF782A9F7A0A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CCB3-5F14-4646-90EE-6BCC32CEABCB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02C7E31-D2E1-4B56-8BCF-A8A18F0546DF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27A6-2C2E-4C05-B8DA-7746AA941553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97D2-C76F-4A20-AD4F-286EC6EDE303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EEEC-D3F0-4659-829E-8256EEABFCF8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BCB2-54D4-4728-8631-A16F66F4FD91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1922-B03D-48ED-A432-DAC7F5AFD370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ADB5-AB8F-402B-B036-66AB0E145B96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BBA094-50ED-48DA-BE15-46500B5DCF64}" type="datetime1">
              <a:rPr kumimoji="1" lang="ja-JP" altLang="en-US" smtClean="0"/>
              <a:pPr/>
              <a:t>2014/3/7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F0CEFE-3D50-4BD7-A2FF-096E735E85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7868" y="692696"/>
            <a:ext cx="7955320" cy="1944216"/>
          </a:xfrm>
        </p:spPr>
        <p:txBody>
          <a:bodyPr>
            <a:noAutofit/>
          </a:bodyPr>
          <a:lstStyle/>
          <a:p>
            <a:pPr algn="ctr"/>
            <a:r>
              <a:rPr lang="en-US" altLang="ja-JP" sz="3600" b="1" dirty="0" smtClean="0">
                <a:ea typeface="ＭＳ Ｐゴシック" pitchFamily="50" charset="-128"/>
              </a:rPr>
              <a:t>Some Topics on the Modular Completions in SL(2)/U(1) </a:t>
            </a:r>
            <a:r>
              <a:rPr lang="en-US" altLang="ja-JP" sz="3600" b="1" dirty="0" err="1" smtClean="0">
                <a:ea typeface="ＭＳ Ｐゴシック" pitchFamily="50" charset="-128"/>
              </a:rPr>
              <a:t>Supercoset</a:t>
            </a:r>
            <a:r>
              <a:rPr lang="en-US" altLang="ja-JP" sz="3600" b="1" dirty="0" smtClean="0">
                <a:ea typeface="ＭＳ Ｐゴシック" pitchFamily="50" charset="-128"/>
              </a:rPr>
              <a:t> Theory</a:t>
            </a:r>
            <a:r>
              <a:rPr lang="en-US" altLang="ja-JP" sz="3600" dirty="0" smtClean="0">
                <a:ea typeface="ＭＳ Ｐゴシック" pitchFamily="50" charset="-128"/>
              </a:rPr>
              <a:t/>
            </a:r>
            <a:br>
              <a:rPr lang="en-US" altLang="ja-JP" sz="3600" dirty="0" smtClean="0">
                <a:ea typeface="ＭＳ Ｐゴシック" pitchFamily="50" charset="-128"/>
              </a:rPr>
            </a:br>
            <a:r>
              <a:rPr lang="ja-JP" altLang="en-US" sz="4000" b="1" dirty="0"/>
              <a:t/>
            </a:r>
            <a:br>
              <a:rPr lang="ja-JP" altLang="en-US" sz="4000" b="1" dirty="0"/>
            </a:b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1547664" y="5301208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err="1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Ritsumeikan</a:t>
            </a:r>
            <a:r>
              <a:rPr lang="en-US" altLang="ja-JP" sz="24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Univ.  Yuji Sugawara</a:t>
            </a:r>
            <a:endParaRPr lang="ja-JP" altLang="en-US" sz="24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4603" y="3967332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+mn-ea"/>
              </a:rPr>
              <a:t>2014/3/7,  JSPS/RFBR  Workshop, </a:t>
            </a:r>
          </a:p>
          <a:p>
            <a:r>
              <a:rPr lang="en-US" altLang="ja-JP" sz="2400" b="1" dirty="0" err="1" smtClean="0">
                <a:latin typeface="+mn-ea"/>
              </a:rPr>
              <a:t>Ritsumeikan</a:t>
            </a:r>
            <a:r>
              <a:rPr lang="en-US" altLang="ja-JP" sz="2400" b="1" dirty="0" smtClean="0">
                <a:latin typeface="+mn-ea"/>
              </a:rPr>
              <a:t> Univ.</a:t>
            </a:r>
            <a:endParaRPr kumimoji="1" lang="ja-JP" altLang="en-US" sz="24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Fourier Expansion of Elliptic Genus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827584" y="3429000"/>
            <a:ext cx="7595235" cy="2819599"/>
            <a:chOff x="827584" y="2924944"/>
            <a:chExt cx="7595235" cy="281959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584" y="2924944"/>
              <a:ext cx="7595235" cy="1445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グループ化 12"/>
            <p:cNvGrpSpPr/>
            <p:nvPr/>
          </p:nvGrpSpPr>
          <p:grpSpPr>
            <a:xfrm>
              <a:off x="5148064" y="4221088"/>
              <a:ext cx="2596880" cy="1523455"/>
              <a:chOff x="5148064" y="4221088"/>
              <a:chExt cx="2596880" cy="1523455"/>
            </a:xfrm>
          </p:grpSpPr>
          <p:sp>
            <p:nvSpPr>
              <p:cNvPr id="7" name="角丸四角形 6"/>
              <p:cNvSpPr/>
              <p:nvPr/>
            </p:nvSpPr>
            <p:spPr>
              <a:xfrm>
                <a:off x="5940152" y="4941168"/>
                <a:ext cx="1804792" cy="803375"/>
              </a:xfrm>
              <a:prstGeom prst="roundRect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rgbClr val="0070C0"/>
                    </a:solidFill>
                  </a:rPr>
                  <a:t>N=2 </a:t>
                </a:r>
                <a:r>
                  <a:rPr kumimoji="1" lang="en-US" altLang="ja-JP" dirty="0" err="1" smtClean="0">
                    <a:solidFill>
                      <a:srgbClr val="0070C0"/>
                    </a:solidFill>
                  </a:rPr>
                  <a:t>Mimimal</a:t>
                </a:r>
                <a:r>
                  <a:rPr kumimoji="1" lang="en-US" altLang="ja-JP" dirty="0" smtClean="0">
                    <a:solidFill>
                      <a:srgbClr val="0070C0"/>
                    </a:solidFill>
                  </a:rPr>
                  <a:t> model character </a:t>
                </a:r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0" name="直線コネクタ 9"/>
              <p:cNvCxnSpPr/>
              <p:nvPr/>
            </p:nvCxnSpPr>
            <p:spPr>
              <a:xfrm>
                <a:off x="5148064" y="4221088"/>
                <a:ext cx="1635459" cy="0"/>
              </a:xfrm>
              <a:prstGeom prst="line">
                <a:avLst/>
              </a:prstGeom>
              <a:ln w="38100">
                <a:solidFill>
                  <a:srgbClr val="00B0F0"/>
                </a:solidFill>
                <a:prstDash val="dash"/>
              </a:ln>
              <a:effectLst>
                <a:glow>
                  <a:schemeClr val="accent1"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>
                <a:stCxn id="7" idx="0"/>
              </p:cNvCxnSpPr>
              <p:nvPr/>
            </p:nvCxnSpPr>
            <p:spPr>
              <a:xfrm flipH="1" flipV="1">
                <a:off x="6300192" y="4293096"/>
                <a:ext cx="542356" cy="648072"/>
              </a:xfrm>
              <a:prstGeom prst="straightConnector1">
                <a:avLst/>
              </a:prstGeom>
              <a:ln w="50800">
                <a:solidFill>
                  <a:srgbClr val="00B0F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テキスト ボックス 13"/>
          <p:cNvSpPr txBox="1"/>
          <p:nvPr/>
        </p:nvSpPr>
        <p:spPr>
          <a:xfrm>
            <a:off x="611560" y="1628800"/>
            <a:ext cx="7531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Moreover,  the N=2 minimal model characters are directly </a:t>
            </a:r>
          </a:p>
          <a:p>
            <a:r>
              <a:rPr kumimoji="1" lang="en-US" altLang="ja-JP" sz="2400" dirty="0" smtClean="0"/>
              <a:t>obtained from </a:t>
            </a:r>
            <a:r>
              <a:rPr lang="en-US" altLang="ja-JP" sz="2400" dirty="0" smtClean="0"/>
              <a:t>the  elliptic genus by </a:t>
            </a:r>
            <a:r>
              <a:rPr lang="en-US" altLang="ja-JP" sz="2400" dirty="0" smtClean="0">
                <a:solidFill>
                  <a:srgbClr val="FF0000"/>
                </a:solidFill>
              </a:rPr>
              <a:t>Fourier expansion </a:t>
            </a:r>
            <a:r>
              <a:rPr lang="en-US" altLang="ja-JP" sz="2400" dirty="0" smtClean="0"/>
              <a:t>:</a:t>
            </a:r>
            <a:endParaRPr kumimoji="1" lang="ja-JP" altLang="en-US" sz="24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6864227" y="2416894"/>
            <a:ext cx="1800200" cy="1080120"/>
            <a:chOff x="6732240" y="2276872"/>
            <a:chExt cx="1800200" cy="1080120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6732240" y="2276872"/>
              <a:ext cx="1800200" cy="1080120"/>
              <a:chOff x="6516216" y="2276872"/>
              <a:chExt cx="1800200" cy="1080120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6516216" y="2276872"/>
                <a:ext cx="1800200" cy="648072"/>
              </a:xfrm>
              <a:prstGeom prst="roundRect">
                <a:avLst/>
              </a:prstGeom>
              <a:ln w="63500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000" dirty="0" smtClean="0">
                    <a:solidFill>
                      <a:srgbClr val="00B050"/>
                    </a:solidFill>
                  </a:rPr>
                  <a:t>Spectral flow</a:t>
                </a:r>
                <a:endParaRPr kumimoji="1" lang="ja-JP" altLang="en-US" sz="20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7" name="直線矢印コネクタ 16"/>
              <p:cNvCxnSpPr>
                <a:stCxn id="11" idx="2"/>
              </p:cNvCxnSpPr>
              <p:nvPr/>
            </p:nvCxnSpPr>
            <p:spPr>
              <a:xfrm flipH="1">
                <a:off x="7380312" y="2924944"/>
                <a:ext cx="36004" cy="432048"/>
              </a:xfrm>
              <a:prstGeom prst="straightConnector1">
                <a:avLst/>
              </a:prstGeom>
              <a:ln w="63500">
                <a:solidFill>
                  <a:srgbClr val="00B050"/>
                </a:solidFill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コネクタ 19"/>
            <p:cNvCxnSpPr/>
            <p:nvPr/>
          </p:nvCxnSpPr>
          <p:spPr>
            <a:xfrm>
              <a:off x="6876256" y="3356992"/>
              <a:ext cx="1512168" cy="0"/>
            </a:xfrm>
            <a:prstGeom prst="line">
              <a:avLst/>
            </a:prstGeom>
            <a:ln w="63500">
              <a:solidFill>
                <a:srgbClr val="00B05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539552" y="980728"/>
            <a:ext cx="7992888" cy="4392488"/>
          </a:xfrm>
          <a:prstGeom prst="roundRect">
            <a:avLst/>
          </a:prstGeom>
          <a:ln w="889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AutoNum type="arabicPeriod" startAt="3"/>
            </a:pPr>
            <a:r>
              <a:rPr lang="en-US" altLang="ja-JP" sz="4400" b="1" dirty="0" smtClean="0"/>
              <a:t>Path-Integral in 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SL(2)/U(1) </a:t>
            </a:r>
            <a:r>
              <a:rPr lang="en-US" altLang="ja-JP" sz="4400" b="1" dirty="0" err="1" smtClean="0"/>
              <a:t>Supercoset</a:t>
            </a:r>
            <a:r>
              <a:rPr lang="en-US" altLang="ja-JP" sz="4400" b="1" dirty="0" smtClean="0"/>
              <a:t> </a:t>
            </a:r>
          </a:p>
          <a:p>
            <a:pPr algn="ctr"/>
            <a:r>
              <a:rPr lang="en-US" altLang="ja-JP" sz="4400" b="1" dirty="0" smtClean="0"/>
              <a:t>and the </a:t>
            </a:r>
            <a:r>
              <a:rPr lang="en-US" altLang="ja-JP" sz="4400" b="1" dirty="0" smtClean="0">
                <a:solidFill>
                  <a:srgbClr val="0070C0"/>
                </a:solidFill>
              </a:rPr>
              <a:t>“Modular Completion”</a:t>
            </a:r>
            <a:endParaRPr lang="ja-JP" altLang="en-US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SL(2)/U(1) case ?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1412776"/>
            <a:ext cx="60551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Consider the path-integral evaluation of</a:t>
            </a:r>
          </a:p>
          <a:p>
            <a:r>
              <a:rPr lang="en-US" altLang="ja-JP" sz="2800" dirty="0" smtClean="0"/>
              <a:t>elliptic genus .   </a:t>
            </a:r>
            <a:r>
              <a:rPr lang="en-US" altLang="ja-JP" sz="2800" dirty="0" smtClean="0">
                <a:solidFill>
                  <a:srgbClr val="FF0000"/>
                </a:solidFill>
              </a:rPr>
              <a:t>(Expect good modular &amp;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spectral flow properties )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1043608" y="3789040"/>
            <a:ext cx="978408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699792" y="2924944"/>
            <a:ext cx="5400600" cy="2160240"/>
          </a:xfrm>
          <a:prstGeom prst="roundRect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The evaluated elliptic genus is modular, 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but non-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holomorphic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dirty="0" smtClean="0">
                <a:solidFill>
                  <a:srgbClr val="0070C0"/>
                </a:solidFill>
              </a:rPr>
              <a:t>~ </a:t>
            </a:r>
            <a:r>
              <a:rPr lang="en-US" altLang="ja-JP" sz="2800" dirty="0" smtClean="0">
                <a:solidFill>
                  <a:srgbClr val="0070C0"/>
                </a:solidFill>
              </a:rPr>
              <a:t>‘non-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holomorphic</a:t>
            </a:r>
            <a:r>
              <a:rPr lang="en-US" altLang="ja-JP" sz="2800" dirty="0" smtClean="0">
                <a:solidFill>
                  <a:srgbClr val="0070C0"/>
                </a:solidFill>
              </a:rPr>
              <a:t> Eisenstein series’)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 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115616" y="1916832"/>
            <a:ext cx="6547968" cy="2179404"/>
            <a:chOff x="1115616" y="1916832"/>
            <a:chExt cx="6547968" cy="2179404"/>
          </a:xfrm>
        </p:grpSpPr>
        <p:sp>
          <p:nvSpPr>
            <p:cNvPr id="4" name="右矢印 3"/>
            <p:cNvSpPr/>
            <p:nvPr/>
          </p:nvSpPr>
          <p:spPr>
            <a:xfrm>
              <a:off x="1115616" y="2348880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483768" y="1916832"/>
              <a:ext cx="517981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Fourier expanded in terms of </a:t>
              </a:r>
            </a:p>
            <a:p>
              <a:r>
                <a:rPr kumimoji="1" lang="en-US" altLang="ja-JP" sz="3200" dirty="0" smtClean="0"/>
                <a:t>the </a:t>
              </a:r>
              <a:r>
                <a:rPr kumimoji="1" lang="en-US" altLang="ja-JP" sz="3200" dirty="0" smtClean="0">
                  <a:solidFill>
                    <a:srgbClr val="0070C0"/>
                  </a:solidFill>
                </a:rPr>
                <a:t>‘modular completions’ </a:t>
              </a:r>
              <a:r>
                <a:rPr kumimoji="1" lang="en-US" altLang="ja-JP" sz="3200" dirty="0" smtClean="0"/>
                <a:t>of </a:t>
              </a:r>
            </a:p>
            <a:p>
              <a:r>
                <a:rPr kumimoji="1" lang="en-US" altLang="ja-JP" sz="3200" dirty="0" smtClean="0"/>
                <a:t>(extended)  characters</a:t>
              </a:r>
              <a:endParaRPr kumimoji="1" lang="ja-JP" altLang="en-US" sz="3200" dirty="0" smtClean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627784" y="3573016"/>
              <a:ext cx="48541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0000"/>
                  </a:solidFill>
                </a:rPr>
                <a:t>(NOT characters themselves…)</a:t>
              </a:r>
              <a:endParaRPr kumimoji="1" lang="ja-JP" altLang="en-US" sz="28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43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‘Modular Completions’  in SL(2)/U(1)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899592" y="2348880"/>
            <a:ext cx="7400925" cy="570231"/>
            <a:chOff x="611560" y="2802055"/>
            <a:chExt cx="7400925" cy="57023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802055"/>
              <a:ext cx="7400925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直線コネクタ 6"/>
            <p:cNvCxnSpPr/>
            <p:nvPr/>
          </p:nvCxnSpPr>
          <p:spPr>
            <a:xfrm>
              <a:off x="4779929" y="3372286"/>
              <a:ext cx="3096344" cy="0"/>
            </a:xfrm>
            <a:prstGeom prst="line">
              <a:avLst/>
            </a:prstGeom>
            <a:ln w="101600">
              <a:solidFill>
                <a:schemeClr val="accent4">
                  <a:lumMod val="75000"/>
                </a:schemeClr>
              </a:solidFill>
            </a:ln>
            <a:effectLst>
              <a:glow>
                <a:schemeClr val="accent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角丸四角形 10"/>
          <p:cNvSpPr/>
          <p:nvPr/>
        </p:nvSpPr>
        <p:spPr>
          <a:xfrm>
            <a:off x="467544" y="1412776"/>
            <a:ext cx="4176464" cy="720080"/>
          </a:xfrm>
          <a:prstGeom prst="roundRect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B050"/>
                </a:solidFill>
              </a:rPr>
              <a:t>‘Modular completion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’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grpSp>
        <p:nvGrpSpPr>
          <p:cNvPr id="12" name="グループ化 11"/>
          <p:cNvGrpSpPr>
            <a:grpSpLocks noChangeAspect="1"/>
          </p:cNvGrpSpPr>
          <p:nvPr/>
        </p:nvGrpSpPr>
        <p:grpSpPr>
          <a:xfrm>
            <a:off x="755576" y="3356992"/>
            <a:ext cx="7644193" cy="850356"/>
            <a:chOff x="1063201" y="3698615"/>
            <a:chExt cx="6949284" cy="77305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0885" y="3700141"/>
              <a:ext cx="6305550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1063201" y="3731959"/>
              <a:ext cx="2944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dirty="0"/>
                <a:t>(</a:t>
              </a:r>
              <a:endParaRPr kumimoji="1" lang="ja-JP" altLang="en-US" sz="40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558557" y="3698615"/>
              <a:ext cx="4539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 smtClean="0"/>
                <a:t>)</a:t>
              </a:r>
              <a:endParaRPr kumimoji="1" lang="ja-JP" altLang="en-US" sz="4000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979712" y="4509120"/>
            <a:ext cx="382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‘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extended discrete character’</a:t>
            </a:r>
            <a:endParaRPr kumimoji="1" lang="ja-JP" alt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744" y="5013176"/>
            <a:ext cx="5155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= sum over spectral flows of irreducible</a:t>
            </a:r>
          </a:p>
          <a:p>
            <a:r>
              <a:rPr lang="en-US" altLang="ja-JP" sz="2400" dirty="0" smtClean="0"/>
              <a:t>   characters</a:t>
            </a:r>
            <a:r>
              <a:rPr kumimoji="1" lang="en-US" altLang="ja-JP" sz="2400" dirty="0" smtClean="0"/>
              <a:t> </a:t>
            </a:r>
            <a:endParaRPr kumimoji="1"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‘Modular Completions’  in SL(2)/U(1)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219" y="2276872"/>
            <a:ext cx="7881938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88219" y="1439198"/>
            <a:ext cx="3362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</a:t>
            </a:r>
            <a:r>
              <a:rPr lang="en-US" altLang="ja-JP" sz="2800" dirty="0" smtClean="0"/>
              <a:t>xplicitly written as :  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273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918" y="18864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‘Modular Completions’  in SL(2)/U(1)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586538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5652120" y="3212976"/>
            <a:ext cx="2160240" cy="1008112"/>
            <a:chOff x="5292080" y="5229200"/>
            <a:chExt cx="2160240" cy="1008112"/>
          </a:xfrm>
        </p:grpSpPr>
        <p:sp>
          <p:nvSpPr>
            <p:cNvPr id="6" name="角丸四角形 5"/>
            <p:cNvSpPr/>
            <p:nvPr/>
          </p:nvSpPr>
          <p:spPr>
            <a:xfrm>
              <a:off x="5292080" y="5661248"/>
              <a:ext cx="2160240" cy="576064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“mixing term” </a:t>
              </a:r>
              <a:endParaRPr kumimoji="1" lang="ja-JP" altLang="en-US" sz="2400" dirty="0"/>
            </a:p>
          </p:txBody>
        </p:sp>
        <p:cxnSp>
          <p:nvCxnSpPr>
            <p:cNvPr id="7" name="直線矢印コネクタ 6"/>
            <p:cNvCxnSpPr/>
            <p:nvPr/>
          </p:nvCxnSpPr>
          <p:spPr>
            <a:xfrm rot="10800000">
              <a:off x="5436096" y="5229200"/>
              <a:ext cx="462827" cy="399042"/>
            </a:xfrm>
            <a:prstGeom prst="straightConnector1">
              <a:avLst/>
            </a:prstGeom>
            <a:ln w="50800">
              <a:solidFill>
                <a:srgbClr val="00B050"/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線コネクタ 8"/>
          <p:cNvCxnSpPr/>
          <p:nvPr/>
        </p:nvCxnSpPr>
        <p:spPr>
          <a:xfrm>
            <a:off x="3779912" y="3140968"/>
            <a:ext cx="3960440" cy="0"/>
          </a:xfrm>
          <a:prstGeom prst="line">
            <a:avLst/>
          </a:prstGeom>
          <a:ln w="88900">
            <a:solidFill>
              <a:srgbClr val="FFC000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/>
          <p:cNvGrpSpPr/>
          <p:nvPr/>
        </p:nvGrpSpPr>
        <p:grpSpPr>
          <a:xfrm>
            <a:off x="1115616" y="4365104"/>
            <a:ext cx="7200800" cy="1963380"/>
            <a:chOff x="1115616" y="4365104"/>
            <a:chExt cx="7200800" cy="196338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365104"/>
              <a:ext cx="6974205" cy="1193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直線コネクタ 11"/>
            <p:cNvCxnSpPr/>
            <p:nvPr/>
          </p:nvCxnSpPr>
          <p:spPr>
            <a:xfrm>
              <a:off x="1115616" y="5589240"/>
              <a:ext cx="7200800" cy="0"/>
            </a:xfrm>
            <a:prstGeom prst="line">
              <a:avLst/>
            </a:prstGeom>
            <a:ln w="88900">
              <a:solidFill>
                <a:srgbClr val="FFFF00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5364088" y="5805264"/>
              <a:ext cx="26516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0000"/>
                  </a:solidFill>
                </a:rPr>
                <a:t>(no mixing term)</a:t>
              </a:r>
              <a:endParaRPr kumimoji="1" lang="ja-JP" altLang="en-US" sz="2800" dirty="0" smtClean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Path-Integral Evaluation of Torus Partition Function  </a:t>
            </a:r>
            <a:r>
              <a:rPr lang="en-US" altLang="ja-JP" sz="2700" dirty="0" smtClean="0">
                <a:solidFill>
                  <a:srgbClr val="7030A0"/>
                </a:solidFill>
              </a:rPr>
              <a:t>[Eguchi-Y.S. 2010]</a:t>
            </a:r>
            <a:endParaRPr kumimoji="1" lang="ja-JP" altLang="en-US" sz="27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95536" y="1412776"/>
            <a:ext cx="4248472" cy="864096"/>
            <a:chOff x="395536" y="1412776"/>
            <a:chExt cx="4248472" cy="864096"/>
          </a:xfrm>
        </p:grpSpPr>
        <p:sp>
          <p:nvSpPr>
            <p:cNvPr id="4" name="角丸四角形 3"/>
            <p:cNvSpPr/>
            <p:nvPr/>
          </p:nvSpPr>
          <p:spPr>
            <a:xfrm>
              <a:off x="395536" y="1412776"/>
              <a:ext cx="4248472" cy="864096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Torus partition function (     sector)   </a:t>
              </a:r>
              <a:endParaRPr kumimoji="1" lang="ja-JP" altLang="en-US" sz="2400" dirty="0"/>
            </a:p>
          </p:txBody>
        </p:sp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7704" y="1844824"/>
              <a:ext cx="33337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581128"/>
            <a:ext cx="1447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グループ化 16"/>
          <p:cNvGrpSpPr/>
          <p:nvPr/>
        </p:nvGrpSpPr>
        <p:grpSpPr>
          <a:xfrm>
            <a:off x="5580112" y="1484784"/>
            <a:ext cx="3384376" cy="792088"/>
            <a:chOff x="5580112" y="1484784"/>
            <a:chExt cx="3384376" cy="792088"/>
          </a:xfrm>
        </p:grpSpPr>
        <p:sp>
          <p:nvSpPr>
            <p:cNvPr id="11" name="角丸四角形 10"/>
            <p:cNvSpPr/>
            <p:nvPr/>
          </p:nvSpPr>
          <p:spPr>
            <a:xfrm>
              <a:off x="5868144" y="1484784"/>
              <a:ext cx="3096344" cy="792088"/>
            </a:xfrm>
            <a:prstGeom prst="roundRect">
              <a:avLst/>
            </a:prstGeom>
            <a:ln w="63500"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     </a:t>
              </a:r>
              <a:r>
                <a:rPr lang="en-US" altLang="ja-JP" dirty="0" smtClean="0">
                  <a:solidFill>
                    <a:srgbClr val="0070C0"/>
                  </a:solidFill>
                </a:rPr>
                <a:t>:</a:t>
              </a:r>
              <a:r>
                <a:rPr kumimoji="1" lang="ja-JP" altLang="en-US" dirty="0" smtClean="0">
                  <a:solidFill>
                    <a:srgbClr val="0070C0"/>
                  </a:solidFill>
                </a:rPr>
                <a:t>  </a:t>
              </a:r>
              <a:r>
                <a:rPr kumimoji="1" lang="en-US" altLang="ja-JP" dirty="0" smtClean="0">
                  <a:solidFill>
                    <a:srgbClr val="0070C0"/>
                  </a:solidFill>
                </a:rPr>
                <a:t>N=2 U(1)-currents 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12160" y="1700808"/>
              <a:ext cx="48577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矢印コネクタ 13"/>
            <p:cNvCxnSpPr/>
            <p:nvPr/>
          </p:nvCxnSpPr>
          <p:spPr>
            <a:xfrm rot="5400000">
              <a:off x="5563646" y="1933298"/>
              <a:ext cx="341197" cy="308266"/>
            </a:xfrm>
            <a:prstGeom prst="straightConnector1">
              <a:avLst/>
            </a:prstGeom>
            <a:ln w="50800">
              <a:solidFill>
                <a:srgbClr val="00B0F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539552" y="580526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92896"/>
            <a:ext cx="84296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5157192"/>
            <a:ext cx="7493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The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discrete part </a:t>
            </a:r>
            <a:r>
              <a:rPr kumimoji="1" lang="en-US" altLang="ja-JP" sz="2800" dirty="0" smtClean="0"/>
              <a:t>of partition function is naturally </a:t>
            </a:r>
          </a:p>
          <a:p>
            <a:r>
              <a:rPr kumimoji="1" lang="en-US" altLang="ja-JP" sz="2800" dirty="0" smtClean="0"/>
              <a:t>expanded  by the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modular completions</a:t>
            </a:r>
            <a:r>
              <a:rPr kumimoji="1" lang="en-US" altLang="ja-JP" sz="2800" dirty="0" smtClean="0"/>
              <a:t>.  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476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Elliptic Genus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67544" y="1376262"/>
            <a:ext cx="3024336" cy="1044625"/>
          </a:xfrm>
          <a:prstGeom prst="roundRect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P</a:t>
            </a:r>
            <a:r>
              <a:rPr kumimoji="1" lang="en-US" altLang="ja-JP" sz="2800" dirty="0" smtClean="0"/>
              <a:t>artition Function 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5364632" y="1453426"/>
            <a:ext cx="3023791" cy="914400"/>
          </a:xfrm>
          <a:prstGeom prst="roundRect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rgbClr val="00B050"/>
                </a:solidFill>
              </a:rPr>
              <a:t>Elliptic Genus 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923928" y="1191816"/>
            <a:ext cx="978408" cy="961126"/>
            <a:chOff x="3923928" y="1191816"/>
            <a:chExt cx="978408" cy="961126"/>
          </a:xfrm>
        </p:grpSpPr>
        <p:sp>
          <p:nvSpPr>
            <p:cNvPr id="5" name="右矢印 4"/>
            <p:cNvSpPr/>
            <p:nvPr/>
          </p:nvSpPr>
          <p:spPr>
            <a:xfrm>
              <a:off x="3923928" y="1668310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096286" y="119181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？</a:t>
              </a:r>
              <a:endParaRPr kumimoji="1" lang="ja-JP" altLang="en-US" sz="3200" dirty="0" smtClean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907704" y="2780928"/>
            <a:ext cx="5452135" cy="461665"/>
            <a:chOff x="1763688" y="2924944"/>
            <a:chExt cx="5452135" cy="46166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835696" y="2924944"/>
              <a:ext cx="5380127" cy="461665"/>
              <a:chOff x="1403648" y="2967335"/>
              <a:chExt cx="5380127" cy="461665"/>
            </a:xfrm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1403648" y="2967335"/>
                <a:ext cx="53801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Set                ,    with keeping       generic</a:t>
                </a:r>
                <a:endParaRPr kumimoji="1" lang="ja-JP" altLang="en-US" sz="2400" dirty="0" smtClean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4410" y="3017520"/>
                <a:ext cx="1037273" cy="411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2889" y="3098958"/>
                <a:ext cx="214313" cy="248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6" name="直線コネクタ 15"/>
            <p:cNvCxnSpPr/>
            <p:nvPr/>
          </p:nvCxnSpPr>
          <p:spPr>
            <a:xfrm>
              <a:off x="1763688" y="3356992"/>
              <a:ext cx="1800200" cy="0"/>
            </a:xfrm>
            <a:prstGeom prst="line">
              <a:avLst/>
            </a:prstGeom>
            <a:ln w="63500">
              <a:solidFill>
                <a:srgbClr val="FFC000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2339752" y="3429000"/>
            <a:ext cx="5196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Right moving </a:t>
            </a:r>
            <a:r>
              <a:rPr kumimoji="1" lang="en-US" altLang="ja-JP" sz="2800" dirty="0" err="1" smtClean="0"/>
              <a:t>bosonic</a:t>
            </a:r>
            <a:r>
              <a:rPr kumimoji="1" lang="en-US" altLang="ja-JP" sz="2800" dirty="0" smtClean="0"/>
              <a:t> &amp; </a:t>
            </a:r>
            <a:r>
              <a:rPr kumimoji="1" lang="en-US" altLang="ja-JP" sz="2800" dirty="0" err="1" smtClean="0"/>
              <a:t>fermionic</a:t>
            </a:r>
            <a:r>
              <a:rPr kumimoji="1" lang="en-US" altLang="ja-JP" sz="2800" dirty="0" smtClean="0"/>
              <a:t> </a:t>
            </a:r>
          </a:p>
          <a:p>
            <a:r>
              <a:rPr lang="en-US" altLang="ja-JP" sz="2800" dirty="0" smtClean="0"/>
              <a:t>e</a:t>
            </a:r>
            <a:r>
              <a:rPr kumimoji="1" lang="en-US" altLang="ja-JP" sz="2800" dirty="0" smtClean="0"/>
              <a:t>xcitations are cancelled out.</a:t>
            </a:r>
            <a:endParaRPr kumimoji="1" lang="ja-JP" altLang="en-US" sz="28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760" y="4581128"/>
            <a:ext cx="4375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But, still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non-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holomorphic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!</a:t>
            </a:r>
            <a:r>
              <a:rPr kumimoji="1" lang="en-US" altLang="ja-JP" sz="2800" dirty="0" smtClean="0"/>
              <a:t> </a:t>
            </a:r>
            <a:endParaRPr kumimoji="1" lang="ja-JP" altLang="en-US" sz="2800" dirty="0" smtClean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3491880" y="5301208"/>
            <a:ext cx="5328592" cy="923246"/>
            <a:chOff x="3995936" y="5398931"/>
            <a:chExt cx="5328592" cy="923246"/>
          </a:xfrm>
        </p:grpSpPr>
        <p:cxnSp>
          <p:nvCxnSpPr>
            <p:cNvPr id="22" name="直線矢印コネクタ 21"/>
            <p:cNvCxnSpPr/>
            <p:nvPr/>
          </p:nvCxnSpPr>
          <p:spPr>
            <a:xfrm rot="1980000" flipH="1">
              <a:off x="6181716" y="5398931"/>
              <a:ext cx="576064" cy="0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角丸四角形 28"/>
            <p:cNvSpPr/>
            <p:nvPr/>
          </p:nvSpPr>
          <p:spPr>
            <a:xfrm>
              <a:off x="3995936" y="5517232"/>
              <a:ext cx="5328592" cy="804945"/>
            </a:xfrm>
            <a:prstGeom prst="roundRect">
              <a:avLst/>
            </a:prstGeom>
            <a:ln w="63500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2400" dirty="0" smtClean="0"/>
                <a:t>Non-trivial contributions </a:t>
              </a:r>
              <a:r>
                <a:rPr lang="en-US" altLang="ja-JP" sz="2400" dirty="0" smtClean="0">
                  <a:solidFill>
                    <a:srgbClr val="0070C0"/>
                  </a:solidFill>
                </a:rPr>
                <a:t>from infinite winding modes  </a:t>
              </a:r>
              <a:endParaRPr lang="ja-JP" altLang="en-US" sz="2400" dirty="0" smtClean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658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5">
                    <a:lumMod val="75000"/>
                  </a:schemeClr>
                </a:solidFill>
              </a:rPr>
              <a:t>Path-Integral </a:t>
            </a:r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Evaluation of Elliptic Genus of </a:t>
            </a:r>
            <a:r>
              <a:rPr lang="en-US" altLang="ja-JP" sz="3600" dirty="0">
                <a:solidFill>
                  <a:schemeClr val="accent5">
                    <a:lumMod val="75000"/>
                  </a:schemeClr>
                </a:solidFill>
              </a:rPr>
              <a:t>SL(2)/U(1</a:t>
            </a:r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)  </a:t>
            </a:r>
            <a:endParaRPr kumimoji="1" lang="ja-JP" alt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864679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グループ化 9"/>
          <p:cNvGrpSpPr/>
          <p:nvPr/>
        </p:nvGrpSpPr>
        <p:grpSpPr>
          <a:xfrm>
            <a:off x="3275856" y="3573016"/>
            <a:ext cx="1944216" cy="1080120"/>
            <a:chOff x="3347864" y="2924944"/>
            <a:chExt cx="1944216" cy="1080120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4139952" y="2924944"/>
              <a:ext cx="1008112" cy="0"/>
            </a:xfrm>
            <a:prstGeom prst="line">
              <a:avLst/>
            </a:prstGeom>
            <a:ln w="63500">
              <a:solidFill>
                <a:srgbClr val="FFC00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flipV="1">
              <a:off x="4283968" y="2924944"/>
              <a:ext cx="360040" cy="504056"/>
            </a:xfrm>
            <a:prstGeom prst="straightConnector1">
              <a:avLst/>
            </a:prstGeom>
            <a:ln w="635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角丸四角形 8"/>
            <p:cNvSpPr/>
            <p:nvPr/>
          </p:nvSpPr>
          <p:spPr>
            <a:xfrm>
              <a:off x="3347864" y="3429000"/>
              <a:ext cx="1944216" cy="576064"/>
            </a:xfrm>
            <a:prstGeom prst="roundRect">
              <a:avLst/>
            </a:prstGeom>
            <a:ln w="63500">
              <a:solidFill>
                <a:srgbClr val="FFC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/>
                <a:t>regularization factor</a:t>
              </a:r>
              <a:endParaRPr kumimoji="1" lang="ja-JP" altLang="en-US" sz="20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292080" y="3789040"/>
            <a:ext cx="2808312" cy="1368152"/>
            <a:chOff x="5292080" y="3789040"/>
            <a:chExt cx="2808312" cy="1368152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5292080" y="3789040"/>
              <a:ext cx="1800200" cy="0"/>
            </a:xfrm>
            <a:prstGeom prst="line">
              <a:avLst/>
            </a:prstGeom>
            <a:ln w="63500">
              <a:solidFill>
                <a:srgbClr val="00B0F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rot="-1860000" flipV="1">
              <a:off x="6372200" y="3789040"/>
              <a:ext cx="0" cy="576064"/>
            </a:xfrm>
            <a:prstGeom prst="straightConnector1">
              <a:avLst/>
            </a:prstGeom>
            <a:ln w="635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角丸四角形 16"/>
            <p:cNvSpPr/>
            <p:nvPr/>
          </p:nvSpPr>
          <p:spPr>
            <a:xfrm>
              <a:off x="5436096" y="4365104"/>
              <a:ext cx="2664296" cy="792088"/>
            </a:xfrm>
            <a:prstGeom prst="roundRect">
              <a:avLst/>
            </a:prstGeom>
            <a:ln w="635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err="1" smtClean="0"/>
                <a:t>bosonic</a:t>
              </a:r>
              <a:r>
                <a:rPr lang="en-US" altLang="ja-JP" sz="2000" dirty="0" smtClean="0"/>
                <a:t> &amp; </a:t>
              </a:r>
              <a:r>
                <a:rPr lang="en-US" altLang="ja-JP" sz="2000" dirty="0" err="1" smtClean="0"/>
                <a:t>fermionic</a:t>
              </a:r>
              <a:r>
                <a:rPr lang="en-US" altLang="ja-JP" sz="2000" dirty="0" smtClean="0"/>
                <a:t> determinant</a:t>
              </a:r>
              <a:endParaRPr kumimoji="1" lang="ja-JP" altLang="en-US" sz="2000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6516216" y="1772816"/>
            <a:ext cx="2304256" cy="1152128"/>
            <a:chOff x="6588224" y="1700808"/>
            <a:chExt cx="2304256" cy="1152128"/>
          </a:xfrm>
        </p:grpSpPr>
        <p:cxnSp>
          <p:nvCxnSpPr>
            <p:cNvPr id="20" name="直線矢印コネクタ 19"/>
            <p:cNvCxnSpPr/>
            <p:nvPr/>
          </p:nvCxnSpPr>
          <p:spPr>
            <a:xfrm>
              <a:off x="7884368" y="2348880"/>
              <a:ext cx="72008" cy="504056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7308304" y="2852936"/>
              <a:ext cx="1440160" cy="0"/>
            </a:xfrm>
            <a:prstGeom prst="line">
              <a:avLst/>
            </a:prstGeom>
            <a:ln w="63500">
              <a:solidFill>
                <a:srgbClr val="00B05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角丸四角形 22"/>
            <p:cNvSpPr/>
            <p:nvPr/>
          </p:nvSpPr>
          <p:spPr>
            <a:xfrm>
              <a:off x="6588224" y="1700808"/>
              <a:ext cx="2304256" cy="648072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winding modes</a:t>
              </a:r>
              <a:endParaRPr kumimoji="1" lang="ja-JP" altLang="en-US" sz="24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39552" y="5568908"/>
            <a:ext cx="8211818" cy="523220"/>
            <a:chOff x="539552" y="5568908"/>
            <a:chExt cx="8211818" cy="523220"/>
          </a:xfrm>
        </p:grpSpPr>
        <p:sp>
          <p:nvSpPr>
            <p:cNvPr id="28" name="右矢印 27"/>
            <p:cNvSpPr/>
            <p:nvPr/>
          </p:nvSpPr>
          <p:spPr>
            <a:xfrm>
              <a:off x="539552" y="5589240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741438" y="5568908"/>
              <a:ext cx="7009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How can we carry out the modulus integral </a:t>
              </a:r>
              <a:r>
                <a:rPr lang="ja-JP" altLang="en-US" sz="2800" dirty="0" smtClean="0"/>
                <a:t>？</a:t>
              </a:r>
              <a:endParaRPr kumimoji="1" lang="ja-JP" altLang="en-US" sz="2800" dirty="0" smtClean="0"/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4499992" y="1196752"/>
            <a:ext cx="3035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7030A0"/>
                </a:solidFill>
              </a:rPr>
              <a:t>[</a:t>
            </a:r>
            <a:r>
              <a:rPr lang="en-US" altLang="ja-JP" dirty="0" err="1" smtClean="0">
                <a:solidFill>
                  <a:srgbClr val="7030A0"/>
                </a:solidFill>
              </a:rPr>
              <a:t>Troost</a:t>
            </a:r>
            <a:r>
              <a:rPr lang="en-US" altLang="ja-JP" dirty="0" smtClean="0">
                <a:solidFill>
                  <a:srgbClr val="7030A0"/>
                </a:solidFill>
              </a:rPr>
              <a:t> 2010, Eguchi-Y.S 2010]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062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692696"/>
            <a:ext cx="3030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Main references: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9713" y="1484784"/>
            <a:ext cx="46805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400" dirty="0" smtClean="0">
                <a:solidFill>
                  <a:srgbClr val="7030A0"/>
                </a:solidFill>
              </a:rPr>
              <a:t>Eguchi-Y.S ,  JHEP 1103(2011)107,  (arXiv:1012.5721[</a:t>
            </a:r>
            <a:r>
              <a:rPr kumimoji="1" lang="en-US" altLang="ja-JP" sz="2400" dirty="0" err="1" smtClean="0">
                <a:solidFill>
                  <a:srgbClr val="7030A0"/>
                </a:solidFill>
              </a:rPr>
              <a:t>hep-th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])</a:t>
            </a:r>
          </a:p>
          <a:p>
            <a:pPr marL="285750" indent="-285750">
              <a:buFont typeface="Arial" pitchFamily="34" charset="0"/>
              <a:buChar char="•"/>
            </a:pPr>
            <a:endParaRPr kumimoji="1" lang="en-US" altLang="ja-JP" sz="2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7030A0"/>
                </a:solidFill>
              </a:rPr>
              <a:t>Y.S,   JHEP 1201(2012)098,</a:t>
            </a:r>
          </a:p>
          <a:p>
            <a:r>
              <a:rPr lang="en-US" altLang="ja-JP" sz="2400" dirty="0">
                <a:solidFill>
                  <a:srgbClr val="7030A0"/>
                </a:solidFill>
              </a:rPr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   (arXiv:1109.3365[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hep-th</a:t>
            </a:r>
            <a:r>
              <a:rPr lang="en-US" altLang="ja-JP" sz="2400" dirty="0" smtClean="0">
                <a:solidFill>
                  <a:srgbClr val="7030A0"/>
                </a:solidFill>
              </a:rPr>
              <a:t>])</a:t>
            </a:r>
          </a:p>
          <a:p>
            <a:endParaRPr kumimoji="1" lang="en-US" altLang="ja-JP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srgbClr val="7030A0"/>
                </a:solidFill>
              </a:rPr>
              <a:t>Y.S,  arXiv:1311.4708[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hep-th</a:t>
            </a:r>
            <a:r>
              <a:rPr lang="en-US" altLang="ja-JP" sz="2400" dirty="0" smtClean="0">
                <a:solidFill>
                  <a:srgbClr val="7030A0"/>
                </a:solidFill>
              </a:rPr>
              <a:t>]</a:t>
            </a:r>
            <a:endParaRPr kumimoji="1" lang="en-US" altLang="ja-JP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+ Work in progress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103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475220" cy="26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301208"/>
            <a:ext cx="206502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157192"/>
            <a:ext cx="464058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395536" y="5013176"/>
            <a:ext cx="84480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 smtClean="0"/>
              <a:t>(                      </a:t>
            </a:r>
            <a:r>
              <a:rPr lang="en-US" altLang="ja-JP" sz="2800" dirty="0" smtClean="0"/>
              <a:t>, </a:t>
            </a:r>
            <a:r>
              <a:rPr lang="en-US" altLang="ja-JP" sz="6000" dirty="0" smtClean="0"/>
              <a:t>              )</a:t>
            </a:r>
            <a:endParaRPr kumimoji="1" lang="ja-JP" altLang="en-US" sz="6000" dirty="0" smtClean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2915816" y="908720"/>
            <a:ext cx="3456384" cy="936104"/>
            <a:chOff x="2915816" y="908720"/>
            <a:chExt cx="3456384" cy="936104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2915816" y="1844824"/>
              <a:ext cx="1008112" cy="0"/>
            </a:xfrm>
            <a:prstGeom prst="line">
              <a:avLst/>
            </a:prstGeom>
            <a:ln w="63500">
              <a:solidFill>
                <a:srgbClr val="00B0F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H="1">
              <a:off x="3419872" y="1340768"/>
              <a:ext cx="432048" cy="504056"/>
            </a:xfrm>
            <a:prstGeom prst="straightConnector1">
              <a:avLst/>
            </a:prstGeom>
            <a:ln w="635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角丸四角形 11"/>
            <p:cNvSpPr/>
            <p:nvPr/>
          </p:nvSpPr>
          <p:spPr>
            <a:xfrm>
              <a:off x="3851920" y="908720"/>
              <a:ext cx="2520280" cy="864096"/>
            </a:xfrm>
            <a:prstGeom prst="roundRect">
              <a:avLst/>
            </a:prstGeom>
            <a:ln w="635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Spectral flow operator</a:t>
              </a:r>
              <a:endParaRPr kumimoji="1" lang="ja-JP" altLang="en-US" sz="24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211960" y="2708920"/>
            <a:ext cx="4464496" cy="1656184"/>
            <a:chOff x="4211960" y="2708920"/>
            <a:chExt cx="4464496" cy="1656184"/>
          </a:xfrm>
        </p:grpSpPr>
        <p:sp>
          <p:nvSpPr>
            <p:cNvPr id="14" name="角丸四角形 13"/>
            <p:cNvSpPr/>
            <p:nvPr/>
          </p:nvSpPr>
          <p:spPr>
            <a:xfrm>
              <a:off x="6876256" y="3212976"/>
              <a:ext cx="1800200" cy="1152128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kind of  ‘unwound’</a:t>
              </a:r>
            </a:p>
            <a:p>
              <a:pPr algn="ctr"/>
              <a:r>
                <a:rPr kumimoji="1" lang="en-US" altLang="ja-JP" sz="2400" dirty="0" smtClean="0"/>
                <a:t>model</a:t>
              </a:r>
              <a:endParaRPr kumimoji="1" lang="ja-JP" altLang="en-US" sz="2400" dirty="0"/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4211960" y="2708920"/>
              <a:ext cx="3672408" cy="0"/>
            </a:xfrm>
            <a:prstGeom prst="line">
              <a:avLst/>
            </a:prstGeom>
            <a:ln w="63500">
              <a:solidFill>
                <a:srgbClr val="00B050"/>
              </a:solidFill>
              <a:prstDash val="sysDash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H="1" flipV="1">
              <a:off x="6516216" y="2708920"/>
              <a:ext cx="432048" cy="504056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線コネクタ 20"/>
          <p:cNvCxnSpPr/>
          <p:nvPr/>
        </p:nvCxnSpPr>
        <p:spPr>
          <a:xfrm>
            <a:off x="2123728" y="4581128"/>
            <a:ext cx="3168352" cy="0"/>
          </a:xfrm>
          <a:prstGeom prst="line">
            <a:avLst/>
          </a:prstGeom>
          <a:ln w="88900">
            <a:solidFill>
              <a:srgbClr val="FFFF00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/>
          <p:cNvGrpSpPr/>
          <p:nvPr/>
        </p:nvGrpSpPr>
        <p:grpSpPr>
          <a:xfrm>
            <a:off x="1045457" y="5789652"/>
            <a:ext cx="3574120" cy="1005819"/>
            <a:chOff x="1537940" y="5735549"/>
            <a:chExt cx="3574120" cy="1005819"/>
          </a:xfrm>
        </p:grpSpPr>
        <p:cxnSp>
          <p:nvCxnSpPr>
            <p:cNvPr id="6" name="直線矢印コネクタ 5"/>
            <p:cNvCxnSpPr/>
            <p:nvPr/>
          </p:nvCxnSpPr>
          <p:spPr>
            <a:xfrm flipV="1">
              <a:off x="3131840" y="5735549"/>
              <a:ext cx="504056" cy="429755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角丸四角形 9"/>
            <p:cNvSpPr/>
            <p:nvPr/>
          </p:nvSpPr>
          <p:spPr>
            <a:xfrm>
              <a:off x="1537940" y="6165304"/>
              <a:ext cx="3574120" cy="576064"/>
            </a:xfrm>
            <a:prstGeom prst="roundRect">
              <a:avLst/>
            </a:prstGeom>
            <a:ln w="635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Non-holomorphic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‘Non-</a:t>
            </a:r>
            <a:r>
              <a:rPr kumimoji="1" lang="en-US" altLang="ja-JP" dirty="0" err="1" smtClean="0">
                <a:solidFill>
                  <a:schemeClr val="accent5">
                    <a:lumMod val="75000"/>
                  </a:schemeClr>
                </a:solidFill>
              </a:rPr>
              <a:t>holomorphic</a:t>
            </a:r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 Eisenstein Series’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484784"/>
            <a:ext cx="4218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Namely,  we have obtained :</a:t>
            </a:r>
            <a:endParaRPr kumimoji="1" lang="ja-JP" altLang="en-US" sz="28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11560" y="2492896"/>
            <a:ext cx="7920880" cy="2448272"/>
            <a:chOff x="611560" y="2492896"/>
            <a:chExt cx="7920880" cy="2448272"/>
          </a:xfrm>
        </p:grpSpPr>
        <p:sp>
          <p:nvSpPr>
            <p:cNvPr id="6" name="角丸四角形 5"/>
            <p:cNvSpPr/>
            <p:nvPr/>
          </p:nvSpPr>
          <p:spPr>
            <a:xfrm>
              <a:off x="611560" y="2492896"/>
              <a:ext cx="7920880" cy="2448272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3140968"/>
              <a:ext cx="6762750" cy="134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テキスト ボックス 7"/>
          <p:cNvSpPr txBox="1"/>
          <p:nvPr/>
        </p:nvSpPr>
        <p:spPr>
          <a:xfrm>
            <a:off x="2771800" y="5229200"/>
            <a:ext cx="47195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( ~ non-</a:t>
            </a:r>
            <a:r>
              <a:rPr kumimoji="1" lang="en-US" altLang="ja-JP" sz="2800" dirty="0" err="1" smtClean="0">
                <a:solidFill>
                  <a:srgbClr val="0070C0"/>
                </a:solidFill>
              </a:rPr>
              <a:t>holomorphic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 analogue </a:t>
            </a:r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     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of Eisenstein-series )</a:t>
            </a:r>
            <a:endParaRPr kumimoji="1" lang="ja-JP" alt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0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accent5">
                    <a:lumMod val="50000"/>
                  </a:schemeClr>
                </a:solidFill>
              </a:rPr>
              <a:t>‘Non-</a:t>
            </a:r>
            <a:r>
              <a:rPr lang="en-US" altLang="ja-JP" dirty="0" err="1" smtClean="0">
                <a:solidFill>
                  <a:schemeClr val="accent5">
                    <a:lumMod val="50000"/>
                  </a:schemeClr>
                </a:solidFill>
              </a:rPr>
              <a:t>holomorphic</a:t>
            </a:r>
            <a:r>
              <a:rPr lang="en-US" altLang="ja-JP" dirty="0" smtClean="0">
                <a:solidFill>
                  <a:schemeClr val="accent5">
                    <a:lumMod val="50000"/>
                  </a:schemeClr>
                </a:solidFill>
              </a:rPr>
              <a:t> Eisenstein Series’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115616" y="1485964"/>
            <a:ext cx="6620131" cy="646331"/>
            <a:chOff x="887331" y="1484784"/>
            <a:chExt cx="6620131" cy="64633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123728" y="1484784"/>
              <a:ext cx="53837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Simplest functional form</a:t>
              </a:r>
              <a:endParaRPr kumimoji="1" lang="ja-JP" altLang="en-US" sz="3600" dirty="0"/>
            </a:p>
          </p:txBody>
        </p:sp>
        <p:sp>
          <p:nvSpPr>
            <p:cNvPr id="6" name="右矢印 5"/>
            <p:cNvSpPr/>
            <p:nvPr/>
          </p:nvSpPr>
          <p:spPr>
            <a:xfrm>
              <a:off x="887331" y="1555612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835696" y="3212976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 </a:t>
            </a:r>
            <a:endParaRPr kumimoji="1" lang="ja-JP" altLang="en-US" sz="28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1403648" y="242088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ja-JP" sz="2800" dirty="0" smtClean="0">
                <a:solidFill>
                  <a:srgbClr val="FF0000"/>
                </a:solidFill>
              </a:rPr>
              <a:t>Modular and spectral flow properties are manifest.  </a:t>
            </a:r>
            <a:r>
              <a:rPr lang="en-US" altLang="ja-JP" sz="2800" dirty="0" smtClean="0">
                <a:solidFill>
                  <a:srgbClr val="0070C0"/>
                </a:solidFill>
              </a:rPr>
              <a:t>(non-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holomorphic</a:t>
            </a:r>
            <a:r>
              <a:rPr lang="en-US" altLang="ja-JP" sz="2800" dirty="0" smtClean="0">
                <a:solidFill>
                  <a:srgbClr val="0070C0"/>
                </a:solidFill>
              </a:rPr>
              <a:t> Jacobi form)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1640" y="3645024"/>
            <a:ext cx="7054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Modular completions are recovered by making </a:t>
            </a:r>
          </a:p>
          <a:p>
            <a:r>
              <a:rPr kumimoji="1" lang="en-US" altLang="ja-JP" sz="2800" dirty="0" smtClean="0"/>
              <a:t>Fourier expansion (as in SU(2)/U(1)):</a:t>
            </a:r>
            <a:endParaRPr kumimoji="1" lang="ja-JP" altLang="en-US" sz="2800" dirty="0" smtClean="0"/>
          </a:p>
        </p:txBody>
      </p:sp>
      <p:cxnSp>
        <p:nvCxnSpPr>
          <p:cNvPr id="20" name="直線矢印コネクタ 19"/>
          <p:cNvCxnSpPr/>
          <p:nvPr/>
        </p:nvCxnSpPr>
        <p:spPr>
          <a:xfrm rot="-1500000" flipV="1">
            <a:off x="6118045" y="5481450"/>
            <a:ext cx="576064" cy="288032"/>
          </a:xfrm>
          <a:prstGeom prst="straightConnector1">
            <a:avLst/>
          </a:prstGeom>
          <a:ln w="635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1259632" y="4869160"/>
            <a:ext cx="7400925" cy="1512168"/>
            <a:chOff x="1259632" y="4869160"/>
            <a:chExt cx="7400925" cy="1512168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1259632" y="4869160"/>
              <a:ext cx="7400925" cy="570231"/>
              <a:chOff x="611560" y="2802055"/>
              <a:chExt cx="7400925" cy="570231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2802055"/>
                <a:ext cx="7400925" cy="485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8" name="直線コネクタ 17"/>
              <p:cNvCxnSpPr/>
              <p:nvPr/>
            </p:nvCxnSpPr>
            <p:spPr>
              <a:xfrm>
                <a:off x="4779929" y="3372286"/>
                <a:ext cx="3096344" cy="0"/>
              </a:xfrm>
              <a:prstGeom prst="line">
                <a:avLst/>
              </a:prstGeom>
              <a:ln w="88900">
                <a:solidFill>
                  <a:srgbClr val="00B0F0"/>
                </a:solidFill>
                <a:prstDash val="sysDash"/>
              </a:ln>
              <a:effectLst>
                <a:glow>
                  <a:schemeClr val="accent1"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角丸四角形 20"/>
            <p:cNvSpPr/>
            <p:nvPr/>
          </p:nvSpPr>
          <p:spPr>
            <a:xfrm>
              <a:off x="4788024" y="5877272"/>
              <a:ext cx="3528392" cy="504056"/>
            </a:xfrm>
            <a:prstGeom prst="roundRect">
              <a:avLst/>
            </a:prstGeom>
            <a:ln w="635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Simply e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valuated this way 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539552" y="980728"/>
            <a:ext cx="7992888" cy="4392488"/>
          </a:xfrm>
          <a:prstGeom prst="roundRect">
            <a:avLst/>
          </a:prstGeom>
          <a:ln w="889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b="1" dirty="0" smtClean="0"/>
              <a:t>4.    Summary and 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692696"/>
            <a:ext cx="73959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Path-integral evaluation of the elliptic genus</a:t>
            </a:r>
          </a:p>
          <a:p>
            <a:r>
              <a:rPr lang="en-US" altLang="ja-JP" sz="3200" dirty="0" smtClean="0"/>
              <a:t>of SL(2)/U(1) </a:t>
            </a:r>
            <a:r>
              <a:rPr lang="en-US" altLang="ja-JP" sz="3200" dirty="0" err="1" smtClean="0"/>
              <a:t>supercoset</a:t>
            </a:r>
            <a:endParaRPr kumimoji="1" lang="ja-JP" altLang="en-US" sz="3200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115616" y="1916832"/>
            <a:ext cx="6912768" cy="1152128"/>
            <a:chOff x="1763688" y="1988840"/>
            <a:chExt cx="6912768" cy="1152128"/>
          </a:xfrm>
        </p:grpSpPr>
        <p:sp>
          <p:nvSpPr>
            <p:cNvPr id="4" name="右矢印 3"/>
            <p:cNvSpPr/>
            <p:nvPr/>
          </p:nvSpPr>
          <p:spPr>
            <a:xfrm>
              <a:off x="1763688" y="2276872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2987824" y="1988840"/>
              <a:ext cx="5688632" cy="1152128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/>
                <a:t>Expressible in terms of  the </a:t>
              </a:r>
              <a:r>
                <a:rPr lang="en-US" altLang="ja-JP" sz="2800" dirty="0" smtClean="0">
                  <a:solidFill>
                    <a:srgbClr val="0070C0"/>
                  </a:solidFill>
                </a:rPr>
                <a:t>‘n</a:t>
              </a:r>
              <a:r>
                <a:rPr kumimoji="1" lang="en-US" altLang="ja-JP" sz="2800" dirty="0" smtClean="0">
                  <a:solidFill>
                    <a:srgbClr val="0070C0"/>
                  </a:solidFill>
                </a:rPr>
                <a:t>on-</a:t>
              </a:r>
              <a:r>
                <a:rPr kumimoji="1" lang="en-US" altLang="ja-JP" sz="2800" dirty="0" err="1" smtClean="0">
                  <a:solidFill>
                    <a:srgbClr val="0070C0"/>
                  </a:solidFill>
                </a:rPr>
                <a:t>holomorphic</a:t>
              </a:r>
              <a:r>
                <a:rPr kumimoji="1" lang="en-US" altLang="ja-JP" sz="2800" dirty="0" smtClean="0">
                  <a:solidFill>
                    <a:srgbClr val="0070C0"/>
                  </a:solidFill>
                </a:rPr>
                <a:t> Eisenstein series’</a:t>
              </a:r>
              <a:endParaRPr kumimoji="1" lang="ja-JP" alt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115616" y="3140968"/>
            <a:ext cx="7452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manifest modular &amp; spectral flow properties</a:t>
            </a:r>
          </a:p>
          <a:p>
            <a:pPr>
              <a:buFont typeface="Arial" pitchFamily="34" charset="0"/>
              <a:buChar char="•"/>
            </a:pP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The </a:t>
            </a:r>
            <a:r>
              <a:rPr lang="en-US" altLang="ja-JP" sz="2800" dirty="0" smtClean="0">
                <a:solidFill>
                  <a:srgbClr val="0070C0"/>
                </a:solidFill>
              </a:rPr>
              <a:t>modular completions </a:t>
            </a:r>
            <a:r>
              <a:rPr lang="en-US" altLang="ja-JP" sz="2800" dirty="0" smtClean="0"/>
              <a:t>of the extended </a:t>
            </a:r>
          </a:p>
          <a:p>
            <a:r>
              <a:rPr lang="en-US" altLang="ja-JP" sz="2800" dirty="0" smtClean="0"/>
              <a:t>  characters are naturally reproduced by Fourier</a:t>
            </a:r>
          </a:p>
          <a:p>
            <a:r>
              <a:rPr lang="en-US" altLang="ja-JP" sz="2800" dirty="0" smtClean="0"/>
              <a:t>  expansion </a:t>
            </a:r>
            <a:r>
              <a:rPr lang="en-US" altLang="ja-JP" sz="2800" dirty="0" smtClean="0">
                <a:solidFill>
                  <a:srgbClr val="0070C0"/>
                </a:solidFill>
              </a:rPr>
              <a:t>(like the N=2 minimal model)</a:t>
            </a:r>
          </a:p>
          <a:p>
            <a:pPr>
              <a:buFont typeface="Arial" pitchFamily="34" charset="0"/>
              <a:buChar char="•"/>
            </a:pP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kumimoji="1" lang="en-US" altLang="ja-JP" sz="2800" dirty="0" smtClean="0"/>
          </a:p>
          <a:p>
            <a:pPr>
              <a:buFont typeface="Arial" pitchFamily="34" charset="0"/>
              <a:buChar char="•"/>
            </a:pPr>
            <a:endParaRPr kumimoji="1" lang="en-US" altLang="ja-JP" sz="2800" dirty="0" smtClean="0"/>
          </a:p>
          <a:p>
            <a:pPr>
              <a:buFont typeface="Arial" pitchFamily="34" charset="0"/>
              <a:buChar char="•"/>
            </a:pPr>
            <a:endParaRPr kumimoji="1" lang="ja-JP" altLang="en-US" sz="2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5445224"/>
            <a:ext cx="778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kumimoji="1" lang="en-US" altLang="ja-JP" sz="2800" dirty="0" err="1" smtClean="0">
                <a:solidFill>
                  <a:schemeClr val="accent5">
                    <a:lumMod val="75000"/>
                  </a:schemeClr>
                </a:solidFill>
              </a:rPr>
              <a:t>cf</a:t>
            </a:r>
            <a:r>
              <a:rPr kumimoji="1"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  ‘mock modular form’  &amp;  ‘harmonic </a:t>
            </a:r>
            <a:r>
              <a:rPr kumimoji="1" lang="en-US" altLang="ja-JP" sz="2800" dirty="0" err="1" smtClean="0">
                <a:solidFill>
                  <a:schemeClr val="accent5">
                    <a:lumMod val="75000"/>
                  </a:schemeClr>
                </a:solidFill>
              </a:rPr>
              <a:t>Maass</a:t>
            </a:r>
            <a:r>
              <a:rPr kumimoji="1" lang="en-US" altLang="ja-JP" sz="2800" dirty="0" smtClean="0">
                <a:solidFill>
                  <a:schemeClr val="accent5">
                    <a:lumMod val="75000"/>
                  </a:schemeClr>
                </a:solidFill>
              </a:rPr>
              <a:t> form’)</a:t>
            </a:r>
            <a:endParaRPr kumimoji="1" lang="ja-JP" alt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16216" y="5949280"/>
            <a:ext cx="183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7030A0"/>
                </a:solidFill>
              </a:rPr>
              <a:t>[</a:t>
            </a:r>
            <a:r>
              <a:rPr kumimoji="1" lang="en-US" altLang="ja-JP" sz="2000" dirty="0" err="1" smtClean="0">
                <a:solidFill>
                  <a:srgbClr val="7030A0"/>
                </a:solidFill>
              </a:rPr>
              <a:t>Zwegers</a:t>
            </a:r>
            <a:r>
              <a:rPr kumimoji="1" lang="en-US" altLang="ja-JP" sz="2000" dirty="0" smtClean="0">
                <a:solidFill>
                  <a:srgbClr val="7030A0"/>
                </a:solidFill>
              </a:rPr>
              <a:t> 2002]</a:t>
            </a:r>
            <a:endParaRPr kumimoji="1" lang="ja-JP" altLang="en-US" sz="20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827584" y="620688"/>
            <a:ext cx="7312456" cy="1015663"/>
            <a:chOff x="827584" y="620688"/>
            <a:chExt cx="7312456" cy="101566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27584" y="620688"/>
              <a:ext cx="567572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A</a:t>
              </a:r>
              <a:r>
                <a:rPr kumimoji="1" lang="en-US" altLang="ja-JP" sz="3200" dirty="0" smtClean="0"/>
                <a:t> curious identity for the case of</a:t>
              </a:r>
            </a:p>
            <a:p>
              <a:r>
                <a:rPr kumimoji="1" lang="en-US" altLang="ja-JP" sz="2800" dirty="0" smtClean="0"/>
                <a:t> </a:t>
              </a:r>
              <a:r>
                <a:rPr kumimoji="1" lang="en-US" altLang="ja-JP" sz="2400" dirty="0" smtClean="0">
                  <a:solidFill>
                    <a:srgbClr val="7030A0"/>
                  </a:solidFill>
                </a:rPr>
                <a:t>[Y.S 2013,   </a:t>
              </a:r>
              <a:r>
                <a:rPr kumimoji="1" lang="en-US" altLang="ja-JP" sz="2400" dirty="0" err="1" smtClean="0">
                  <a:solidFill>
                    <a:srgbClr val="7030A0"/>
                  </a:solidFill>
                </a:rPr>
                <a:t>Giveon-Itzhaki-Troost</a:t>
              </a:r>
              <a:r>
                <a:rPr kumimoji="1" lang="en-US" altLang="ja-JP" sz="2400" dirty="0" smtClean="0">
                  <a:solidFill>
                    <a:srgbClr val="7030A0"/>
                  </a:solidFill>
                </a:rPr>
                <a:t> 2013]</a:t>
              </a:r>
              <a:r>
                <a:rPr kumimoji="1" lang="en-US" altLang="ja-JP" sz="2400" dirty="0" smtClean="0"/>
                <a:t> </a:t>
              </a:r>
              <a:r>
                <a:rPr kumimoji="1" lang="en-US" altLang="ja-JP" sz="2800" dirty="0" smtClean="0"/>
                <a:t>: </a:t>
              </a:r>
              <a:endParaRPr kumimoji="1" lang="ja-JP" altLang="en-US" sz="2800" dirty="0" smtClean="0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72200" y="692696"/>
              <a:ext cx="1767840" cy="556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7387590" cy="208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グループ化 14"/>
          <p:cNvGrpSpPr/>
          <p:nvPr/>
        </p:nvGrpSpPr>
        <p:grpSpPr>
          <a:xfrm>
            <a:off x="4139952" y="4824529"/>
            <a:ext cx="3960440" cy="1628807"/>
            <a:chOff x="4139952" y="4824529"/>
            <a:chExt cx="3960440" cy="1628807"/>
          </a:xfrm>
        </p:grpSpPr>
        <p:cxnSp>
          <p:nvCxnSpPr>
            <p:cNvPr id="10" name="直線矢印コネクタ 9"/>
            <p:cNvCxnSpPr/>
            <p:nvPr/>
          </p:nvCxnSpPr>
          <p:spPr>
            <a:xfrm flipH="1" flipV="1">
              <a:off x="4716016" y="4869160"/>
              <a:ext cx="706904" cy="551157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rot="-1260000" flipV="1">
              <a:off x="6440997" y="4824529"/>
              <a:ext cx="648072" cy="504056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角丸四角形 12"/>
            <p:cNvSpPr/>
            <p:nvPr/>
          </p:nvSpPr>
          <p:spPr>
            <a:xfrm>
              <a:off x="4139952" y="5445224"/>
              <a:ext cx="3960440" cy="1008112"/>
            </a:xfrm>
            <a:prstGeom prst="roundRect">
              <a:avLst/>
            </a:prstGeom>
            <a:ln w="635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rgbClr val="00B050"/>
                  </a:solidFill>
                </a:rPr>
                <a:t>Non-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holomophic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 terms </a:t>
              </a:r>
            </a:p>
            <a:p>
              <a:pPr algn="ctr"/>
              <a:r>
                <a:rPr lang="en-US" altLang="ja-JP" sz="2800" dirty="0" smtClean="0">
                  <a:solidFill>
                    <a:srgbClr val="00B050"/>
                  </a:solidFill>
                </a:rPr>
                <a:t>c</a:t>
              </a:r>
              <a:r>
                <a:rPr kumimoji="1" lang="en-US" altLang="ja-JP" sz="2800" dirty="0" smtClean="0">
                  <a:solidFill>
                    <a:srgbClr val="00B050"/>
                  </a:solidFill>
                </a:rPr>
                <a:t>ancel out !</a:t>
              </a:r>
              <a:endParaRPr kumimoji="1" lang="ja-JP" altLang="en-US" sz="28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862756" y="2132856"/>
            <a:ext cx="5309644" cy="792088"/>
            <a:chOff x="2862756" y="2132856"/>
            <a:chExt cx="5309644" cy="792088"/>
          </a:xfrm>
        </p:grpSpPr>
        <p:cxnSp>
          <p:nvCxnSpPr>
            <p:cNvPr id="17" name="直線矢印コネクタ 16"/>
            <p:cNvCxnSpPr/>
            <p:nvPr/>
          </p:nvCxnSpPr>
          <p:spPr>
            <a:xfrm rot="-1800000" flipH="1">
              <a:off x="2862756" y="2690918"/>
              <a:ext cx="792088" cy="0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角丸四角形 18"/>
            <p:cNvSpPr/>
            <p:nvPr/>
          </p:nvSpPr>
          <p:spPr>
            <a:xfrm>
              <a:off x="3563888" y="2132856"/>
              <a:ext cx="4608512" cy="792088"/>
            </a:xfrm>
            <a:prstGeom prst="roundRect">
              <a:avLst/>
            </a:prstGeom>
            <a:ln w="63500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rgbClr val="0070C0"/>
                  </a:solidFill>
                </a:rPr>
                <a:t>‘analytic continuation’ of N=2 minimal (N </a:t>
              </a:r>
              <a:r>
                <a:rPr lang="en-US" altLang="ja-JP" sz="2400" dirty="0" smtClean="0">
                  <a:solidFill>
                    <a:srgbClr val="0070C0"/>
                  </a:solidFill>
                  <a:sym typeface="Wingdings" pitchFamily="2" charset="2"/>
                </a:rPr>
                <a:t> - N)</a:t>
              </a:r>
              <a:r>
                <a:rPr lang="en-US" altLang="ja-JP" sz="2400" dirty="0" smtClean="0">
                  <a:solidFill>
                    <a:srgbClr val="0070C0"/>
                  </a:solidFill>
                </a:rPr>
                <a:t> </a:t>
              </a:r>
              <a:r>
                <a:rPr lang="ja-JP" altLang="en-US" sz="2400" b="1" dirty="0" smtClean="0">
                  <a:solidFill>
                    <a:srgbClr val="0070C0"/>
                  </a:solidFill>
                </a:rPr>
                <a:t>？</a:t>
              </a:r>
              <a:endParaRPr kumimoji="1" lang="ja-JP" altLang="en-US" sz="2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4" name="角丸四角形 3"/>
          <p:cNvSpPr/>
          <p:nvPr/>
        </p:nvSpPr>
        <p:spPr>
          <a:xfrm>
            <a:off x="539552" y="5144738"/>
            <a:ext cx="3125892" cy="914400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‘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compactification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’ of SL(2)/U(1) 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227687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Thank you very much </a:t>
            </a:r>
          </a:p>
          <a:p>
            <a:pPr algn="ctr"/>
            <a:r>
              <a:rPr kumimoji="1" lang="en-US" altLang="ja-JP" sz="4800" dirty="0" smtClean="0"/>
              <a:t>for </a:t>
            </a:r>
            <a:r>
              <a:rPr lang="en-US" altLang="ja-JP" sz="4800" dirty="0" smtClean="0"/>
              <a:t>your attention</a:t>
            </a:r>
            <a:r>
              <a:rPr kumimoji="1" lang="en-US" altLang="ja-JP" sz="4800" dirty="0" smtClean="0"/>
              <a:t>!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2546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6420" y="2276872"/>
            <a:ext cx="7463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Simplest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non-rational  </a:t>
            </a:r>
            <a:r>
              <a:rPr kumimoji="1" lang="en-US" altLang="ja-JP" sz="2800" dirty="0" smtClean="0"/>
              <a:t>N=2 SCFT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Describes a curved, non-compact background </a:t>
            </a:r>
            <a:r>
              <a:rPr lang="en-US" altLang="ja-JP" sz="2800" dirty="0" smtClean="0">
                <a:solidFill>
                  <a:srgbClr val="00B050"/>
                </a:solidFill>
              </a:rPr>
              <a:t>(‘cigar geometry’)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Elliptic genus (</a:t>
            </a:r>
            <a:r>
              <a:rPr lang="en-US" altLang="ja-JP" sz="2800" dirty="0" err="1" smtClean="0"/>
              <a:t>supersymmetric</a:t>
            </a:r>
            <a:r>
              <a:rPr lang="en-US" altLang="ja-JP" sz="2800" dirty="0" smtClean="0"/>
              <a:t> index) is modular,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but non-holomorphic.  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altLang="ja-JP" sz="2400" dirty="0" smtClean="0">
                <a:solidFill>
                  <a:srgbClr val="7030A0"/>
                </a:solidFill>
              </a:rPr>
              <a:t>[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Troost</a:t>
            </a:r>
            <a:r>
              <a:rPr lang="en-US" altLang="ja-JP" sz="2400" dirty="0" smtClean="0">
                <a:solidFill>
                  <a:srgbClr val="7030A0"/>
                </a:solidFill>
              </a:rPr>
              <a:t> 2010,  Eguchi-Y.S 2010]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611560" y="1345487"/>
            <a:ext cx="7272808" cy="720080"/>
          </a:xfrm>
          <a:prstGeom prst="roundRect">
            <a:avLst/>
          </a:prstGeom>
          <a:ln w="63500">
            <a:solidFill>
              <a:srgbClr val="00B0F0">
                <a:alpha val="80000"/>
              </a:srgb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SL(2)/U(1)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supercoset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(N=2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Liouville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theory)</a:t>
            </a:r>
            <a:endParaRPr kumimoji="1" lang="ja-JP" altLang="en-US" sz="2800" dirty="0" smtClean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743802" y="5132040"/>
            <a:ext cx="4247416" cy="1295004"/>
            <a:chOff x="2743802" y="5132040"/>
            <a:chExt cx="4247416" cy="1295004"/>
          </a:xfrm>
        </p:grpSpPr>
        <p:sp>
          <p:nvSpPr>
            <p:cNvPr id="13" name="角丸四角形 12"/>
            <p:cNvSpPr/>
            <p:nvPr/>
          </p:nvSpPr>
          <p:spPr>
            <a:xfrm>
              <a:off x="4067944" y="5132040"/>
              <a:ext cx="2923274" cy="1295004"/>
            </a:xfrm>
            <a:prstGeom prst="roundRect">
              <a:avLst/>
            </a:prstGeom>
            <a:ln w="635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>
                  <a:solidFill>
                    <a:schemeClr val="tx1"/>
                  </a:solidFill>
                </a:rPr>
                <a:t>What extent controllable </a:t>
              </a:r>
              <a:r>
                <a:rPr lang="ja-JP" altLang="en-US" sz="3200" dirty="0" smtClean="0">
                  <a:solidFill>
                    <a:schemeClr val="tx1"/>
                  </a:solidFill>
                </a:rPr>
                <a:t>？</a:t>
              </a:r>
              <a:endParaRPr kumimoji="1" lang="ja-JP" alt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>
              <a:off x="2743802" y="5537226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091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Main Aim of This Talk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827584" y="3068960"/>
            <a:ext cx="2448272" cy="1008112"/>
          </a:xfrm>
          <a:prstGeom prst="roundRect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Elliptic Genus of SL(2)/U(1) 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>
            <a:off x="4067944" y="3330700"/>
            <a:ext cx="978408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9872" y="2568039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Path-integration</a:t>
            </a:r>
            <a:endParaRPr kumimoji="1" lang="ja-JP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059832" y="4653136"/>
            <a:ext cx="5256584" cy="914400"/>
          </a:xfrm>
          <a:prstGeom prst="roundRect">
            <a:avLst/>
          </a:prstGeom>
          <a:ln w="635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70C0"/>
                </a:solidFill>
              </a:rPr>
              <a:t>‘non-holomorphic Eisenstein series’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628800"/>
            <a:ext cx="2384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Show that : </a:t>
            </a:r>
            <a:endParaRPr kumimoji="1" lang="ja-JP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1469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</a:rPr>
              <a:t>Contents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1484784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1.  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2.   Path-Integral in SU(2)/U(1) (N=2 minimal)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3.   Path-Integral in SL(2)/U(1) and </a:t>
            </a:r>
          </a:p>
          <a:p>
            <a:pPr marL="457200" indent="-457200"/>
            <a:r>
              <a:rPr lang="en-US" altLang="ja-JP" sz="2800" dirty="0" smtClean="0"/>
              <a:t>          the ‘Modular Completion’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4.  Summary and Discussions</a:t>
            </a:r>
          </a:p>
          <a:p>
            <a:endParaRPr lang="en-US" altLang="ja-JP" sz="2800" dirty="0" smtClean="0"/>
          </a:p>
          <a:p>
            <a:pPr marL="457200" indent="-457200"/>
            <a:endParaRPr lang="en-US" altLang="ja-JP" sz="2800" dirty="0" smtClean="0"/>
          </a:p>
          <a:p>
            <a:r>
              <a:rPr lang="en-US" altLang="ja-JP" sz="2800" dirty="0" smtClean="0"/>
              <a:t>        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493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539552" y="980728"/>
            <a:ext cx="7992888" cy="4392488"/>
          </a:xfrm>
          <a:prstGeom prst="roundRect">
            <a:avLst/>
          </a:prstGeom>
          <a:ln w="889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b="1" dirty="0" smtClean="0"/>
              <a:t>2.    Path-Integral in SU(2)/U(1) </a:t>
            </a:r>
            <a:r>
              <a:rPr lang="en-US" altLang="ja-JP" sz="4400" b="1" dirty="0" err="1" smtClean="0"/>
              <a:t>Supercoset</a:t>
            </a:r>
            <a:r>
              <a:rPr lang="en-US" altLang="ja-JP" sz="4400" b="1" dirty="0" smtClean="0"/>
              <a:t> </a:t>
            </a:r>
          </a:p>
          <a:p>
            <a:pPr algn="ctr"/>
            <a:r>
              <a:rPr lang="en-US" altLang="ja-JP" sz="4400" b="1" dirty="0" smtClean="0"/>
              <a:t>(N=2 Minimal Model)</a:t>
            </a:r>
            <a:endParaRPr lang="ja-JP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SU(2)/U(1)</a:t>
            </a:r>
            <a:r>
              <a:rPr lang="ja-JP" altLang="en-US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accent5">
                    <a:lumMod val="75000"/>
                  </a:schemeClr>
                </a:solidFill>
              </a:rPr>
              <a:t>Supercoset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3702223"/>
            <a:ext cx="705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A simple 2-dim.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rational </a:t>
            </a:r>
            <a:r>
              <a:rPr kumimoji="1" lang="en-US" altLang="ja-JP" sz="2400" dirty="0" err="1" smtClean="0"/>
              <a:t>superconformal</a:t>
            </a:r>
            <a:r>
              <a:rPr kumimoji="1" lang="en-US" altLang="ja-JP" sz="2400" dirty="0" smtClean="0"/>
              <a:t> field </a:t>
            </a:r>
            <a:r>
              <a:rPr kumimoji="1" lang="en-US" altLang="ja-JP" sz="2400" dirty="0" err="1" smtClean="0"/>
              <a:t>thoery</a:t>
            </a:r>
            <a:endParaRPr kumimoji="1" lang="en-US" altLang="ja-JP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dirty="0"/>
          </a:p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Basic properties are well-known. </a:t>
            </a:r>
            <a:endParaRPr kumimoji="1" lang="ja-JP" altLang="en-US" sz="24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899592" y="1625749"/>
            <a:ext cx="7072704" cy="914400"/>
            <a:chOff x="1066048" y="1716082"/>
            <a:chExt cx="7072704" cy="914400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565" y="1954207"/>
              <a:ext cx="4572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角丸四角形 16"/>
            <p:cNvSpPr/>
            <p:nvPr/>
          </p:nvSpPr>
          <p:spPr>
            <a:xfrm>
              <a:off x="1066048" y="1716082"/>
              <a:ext cx="2353823" cy="914400"/>
            </a:xfrm>
            <a:prstGeom prst="roundRect">
              <a:avLst/>
            </a:prstGeom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N=2 minimal model</a:t>
              </a:r>
              <a:endParaRPr kumimoji="1" lang="ja-JP" altLang="en-US" sz="2400" dirty="0"/>
            </a:p>
          </p:txBody>
        </p: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365" y="1897986"/>
              <a:ext cx="2033587" cy="526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6592816" y="1928763"/>
              <a:ext cx="154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/>
                <a:t>supercoset</a:t>
              </a:r>
              <a:endParaRPr kumimoji="1" lang="ja-JP" altLang="en-US" sz="24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5847174" y="2636912"/>
            <a:ext cx="1994141" cy="686862"/>
            <a:chOff x="5966446" y="2646728"/>
            <a:chExt cx="1994141" cy="686862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3319" y="2647790"/>
              <a:ext cx="1537335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5966446" y="2646728"/>
              <a:ext cx="3337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/>
                <a:t>(</a:t>
              </a:r>
              <a:endParaRPr kumimoji="1" lang="ja-JP" altLang="en-US" sz="36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626841" y="2647790"/>
              <a:ext cx="3337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/>
                <a:t>)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13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Elliptic Genus of SU(2)/U(1)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7584" y="1484784"/>
            <a:ext cx="2524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Elliptic genus :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40887" y="1577116"/>
            <a:ext cx="3084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7030A0"/>
                </a:solidFill>
              </a:rPr>
              <a:t>[Witten 93, </a:t>
            </a:r>
            <a:r>
              <a:rPr kumimoji="1" lang="en-US" altLang="ja-JP" sz="2000" dirty="0" err="1" smtClean="0">
                <a:solidFill>
                  <a:srgbClr val="7030A0"/>
                </a:solidFill>
              </a:rPr>
              <a:t>Henningson</a:t>
            </a:r>
            <a:r>
              <a:rPr kumimoji="1" lang="en-US" altLang="ja-JP" sz="2000" dirty="0" smtClean="0">
                <a:solidFill>
                  <a:srgbClr val="7030A0"/>
                </a:solidFill>
              </a:rPr>
              <a:t> 93]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06452" y="2204864"/>
            <a:ext cx="63751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Directly calculable by </a:t>
            </a:r>
            <a:r>
              <a:rPr lang="en-US" altLang="ja-JP" sz="2400" dirty="0" smtClean="0">
                <a:solidFill>
                  <a:srgbClr val="FF0000"/>
                </a:solidFill>
              </a:rPr>
              <a:t>path-integration</a:t>
            </a:r>
            <a:r>
              <a:rPr lang="en-US" altLang="ja-JP" sz="2400" dirty="0" smtClean="0"/>
              <a:t> of </a:t>
            </a:r>
          </a:p>
          <a:p>
            <a:r>
              <a:rPr lang="en-US" altLang="ja-JP" sz="2400" dirty="0" smtClean="0"/>
              <a:t>the SU(2)/U(1)-</a:t>
            </a:r>
            <a:r>
              <a:rPr lang="en-US" altLang="ja-JP" sz="2400" dirty="0" err="1" smtClean="0"/>
              <a:t>supergauged</a:t>
            </a:r>
            <a:r>
              <a:rPr lang="en-US" altLang="ja-JP" sz="2400" dirty="0" smtClean="0"/>
              <a:t> WZW model</a:t>
            </a:r>
          </a:p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    periodic </a:t>
            </a:r>
            <a:r>
              <a:rPr kumimoji="1" lang="en-US" altLang="ja-JP" sz="2400" dirty="0" err="1" smtClean="0">
                <a:solidFill>
                  <a:srgbClr val="00B050"/>
                </a:solidFill>
              </a:rPr>
              <a:t>b.c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. for world-sheet fermions, </a:t>
            </a: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    </a:t>
            </a:r>
            <a:r>
              <a:rPr lang="en-US" altLang="ja-JP" sz="2400" dirty="0" smtClean="0">
                <a:solidFill>
                  <a:srgbClr val="0070C0"/>
                </a:solidFill>
              </a:rPr>
              <a:t>angle variable ‘z’ =  modulus of U(1) gauge field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187624" y="4149080"/>
            <a:ext cx="6768752" cy="1584176"/>
            <a:chOff x="1187624" y="4149080"/>
            <a:chExt cx="6768752" cy="1584176"/>
          </a:xfrm>
        </p:grpSpPr>
        <p:sp>
          <p:nvSpPr>
            <p:cNvPr id="21" name="角丸四角形 20"/>
            <p:cNvSpPr/>
            <p:nvPr/>
          </p:nvSpPr>
          <p:spPr>
            <a:xfrm>
              <a:off x="2627784" y="4149080"/>
              <a:ext cx="5328592" cy="1584176"/>
            </a:xfrm>
            <a:prstGeom prst="roundRect">
              <a:avLst/>
            </a:prstGeom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/>
                <a:t>Evaluated by </a:t>
              </a:r>
              <a:r>
                <a:rPr kumimoji="1" lang="en-US" altLang="ja-JP" sz="3200" dirty="0" smtClean="0">
                  <a:solidFill>
                    <a:srgbClr val="00B050"/>
                  </a:solidFill>
                </a:rPr>
                <a:t> ‘localization techniques’ </a:t>
              </a:r>
              <a:r>
                <a:rPr kumimoji="1" lang="en-US" altLang="ja-JP" sz="32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400" dirty="0" smtClean="0">
                  <a:solidFill>
                    <a:srgbClr val="7030A0"/>
                  </a:solidFill>
                </a:rPr>
                <a:t>[</a:t>
              </a:r>
              <a:r>
                <a:rPr lang="en-US" altLang="ja-JP" sz="2400" dirty="0" err="1" smtClean="0">
                  <a:solidFill>
                    <a:srgbClr val="7030A0"/>
                  </a:solidFill>
                </a:rPr>
                <a:t>Henningson</a:t>
              </a:r>
              <a:r>
                <a:rPr lang="en-US" altLang="ja-JP" sz="2400" dirty="0" smtClean="0">
                  <a:solidFill>
                    <a:srgbClr val="7030A0"/>
                  </a:solidFill>
                </a:rPr>
                <a:t> 93</a:t>
              </a:r>
              <a:r>
                <a:rPr kumimoji="1" lang="en-US" altLang="ja-JP" sz="2400" dirty="0" smtClean="0">
                  <a:solidFill>
                    <a:srgbClr val="7030A0"/>
                  </a:solidFill>
                </a:rPr>
                <a:t>]</a:t>
              </a:r>
              <a:endParaRPr kumimoji="1" lang="ja-JP" alt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27" name="右矢印 26"/>
            <p:cNvSpPr/>
            <p:nvPr/>
          </p:nvSpPr>
          <p:spPr>
            <a:xfrm>
              <a:off x="1187624" y="4653136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136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chemeClr val="accent5">
                    <a:lumMod val="75000"/>
                  </a:schemeClr>
                </a:solidFill>
              </a:rPr>
              <a:t>Elliptic Genus of SU(2)/U(1)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CEFE-3D50-4BD7-A2FF-096E735E858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58293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グループ化 6"/>
          <p:cNvGrpSpPr/>
          <p:nvPr/>
        </p:nvGrpSpPr>
        <p:grpSpPr>
          <a:xfrm>
            <a:off x="1763688" y="4149080"/>
            <a:ext cx="6777647" cy="1569660"/>
            <a:chOff x="1763688" y="4149080"/>
            <a:chExt cx="6777647" cy="15696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203848" y="4149080"/>
              <a:ext cx="533748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 </a:t>
              </a:r>
              <a:r>
                <a:rPr kumimoji="1" lang="en-US" altLang="ja-JP" sz="3200" dirty="0" smtClean="0"/>
                <a:t>Jacobi form of weight 0 </a:t>
              </a:r>
            </a:p>
            <a:p>
              <a:r>
                <a:rPr lang="en-US" altLang="ja-JP" sz="3200" dirty="0"/>
                <a:t> </a:t>
              </a:r>
              <a:r>
                <a:rPr lang="en-US" altLang="ja-JP" sz="3200" dirty="0" smtClean="0"/>
                <a:t>  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(good modular and spectral </a:t>
              </a:r>
            </a:p>
            <a:p>
              <a:r>
                <a:rPr lang="en-US" altLang="ja-JP" sz="3200" dirty="0">
                  <a:solidFill>
                    <a:srgbClr val="FF0000"/>
                  </a:solidFill>
                </a:rPr>
                <a:t>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    flow properties)</a:t>
              </a:r>
              <a:endParaRPr kumimoji="1" lang="en-US" altLang="ja-JP" sz="3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" name="右矢印 5"/>
            <p:cNvSpPr/>
            <p:nvPr/>
          </p:nvSpPr>
          <p:spPr>
            <a:xfrm>
              <a:off x="1763688" y="4653136"/>
              <a:ext cx="978408" cy="4846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ln w="63500">
          <a:solidFill>
            <a:srgbClr val="00B05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63500">
          <a:solidFill>
            <a:srgbClr val="00B050"/>
          </a:solidFill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3320</TotalTime>
  <Words>760</Words>
  <Application>Microsoft Office PowerPoint</Application>
  <PresentationFormat>画面に合わせる (4:3)</PresentationFormat>
  <Paragraphs>170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アース</vt:lpstr>
      <vt:lpstr>Some Topics on the Modular Completions in SL(2)/U(1) Supercoset Theory   </vt:lpstr>
      <vt:lpstr>スライド 2</vt:lpstr>
      <vt:lpstr>Introduction</vt:lpstr>
      <vt:lpstr>Main Aim of This Talk</vt:lpstr>
      <vt:lpstr>Contents</vt:lpstr>
      <vt:lpstr>スライド 6</vt:lpstr>
      <vt:lpstr>SU(2)/U(1) Supercoset</vt:lpstr>
      <vt:lpstr>Elliptic Genus of SU(2)/U(1)</vt:lpstr>
      <vt:lpstr>Elliptic Genus of SU(2)/U(1)</vt:lpstr>
      <vt:lpstr>Fourier Expansion of Elliptic Genus</vt:lpstr>
      <vt:lpstr>スライド 11</vt:lpstr>
      <vt:lpstr>SL(2)/U(1) case ?</vt:lpstr>
      <vt:lpstr>スライド 13</vt:lpstr>
      <vt:lpstr>‘Modular Completions’  in SL(2)/U(1)</vt:lpstr>
      <vt:lpstr>‘Modular Completions’  in SL(2)/U(1)</vt:lpstr>
      <vt:lpstr>‘Modular Completions’  in SL(2)/U(1)</vt:lpstr>
      <vt:lpstr>Path-Integral Evaluation of Torus Partition Function  [Eguchi-Y.S. 2010]</vt:lpstr>
      <vt:lpstr>Elliptic Genus</vt:lpstr>
      <vt:lpstr>Path-Integral Evaluation of Elliptic Genus of SL(2)/U(1)  </vt:lpstr>
      <vt:lpstr>スライド 20</vt:lpstr>
      <vt:lpstr>‘Non-holomorphic Eisenstein Series’</vt:lpstr>
      <vt:lpstr>‘Non-holomorphic Eisenstein Series’</vt:lpstr>
      <vt:lpstr>スライド 23</vt:lpstr>
      <vt:lpstr>スライド 24</vt:lpstr>
      <vt:lpstr>スライド 25</vt:lpstr>
      <vt:lpstr>スライド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sugawara</dc:creator>
  <cp:lastModifiedBy>sugawara</cp:lastModifiedBy>
  <cp:revision>734</cp:revision>
  <dcterms:created xsi:type="dcterms:W3CDTF">2011-02-02T01:39:18Z</dcterms:created>
  <dcterms:modified xsi:type="dcterms:W3CDTF">2014-03-07T03:48:42Z</dcterms:modified>
</cp:coreProperties>
</file>