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446" r:id="rId3"/>
    <p:sldId id="470" r:id="rId4"/>
    <p:sldId id="458" r:id="rId5"/>
    <p:sldId id="459" r:id="rId6"/>
    <p:sldId id="457" r:id="rId7"/>
    <p:sldId id="461" r:id="rId8"/>
    <p:sldId id="462" r:id="rId9"/>
    <p:sldId id="463" r:id="rId10"/>
    <p:sldId id="275" r:id="rId11"/>
    <p:sldId id="271" r:id="rId12"/>
    <p:sldId id="276" r:id="rId13"/>
    <p:sldId id="339" r:id="rId14"/>
    <p:sldId id="277" r:id="rId15"/>
    <p:sldId id="278" r:id="rId16"/>
    <p:sldId id="279" r:id="rId17"/>
    <p:sldId id="451" r:id="rId18"/>
    <p:sldId id="454" r:id="rId19"/>
    <p:sldId id="455" r:id="rId20"/>
    <p:sldId id="456" r:id="rId21"/>
    <p:sldId id="425" r:id="rId22"/>
    <p:sldId id="438" r:id="rId23"/>
    <p:sldId id="426" r:id="rId24"/>
    <p:sldId id="427" r:id="rId25"/>
    <p:sldId id="428" r:id="rId26"/>
    <p:sldId id="429" r:id="rId27"/>
    <p:sldId id="430" r:id="rId28"/>
    <p:sldId id="464" r:id="rId29"/>
    <p:sldId id="447" r:id="rId30"/>
    <p:sldId id="431" r:id="rId31"/>
    <p:sldId id="432" r:id="rId32"/>
    <p:sldId id="465" r:id="rId33"/>
    <p:sldId id="467" r:id="rId34"/>
    <p:sldId id="433" r:id="rId35"/>
    <p:sldId id="453" r:id="rId36"/>
    <p:sldId id="468" r:id="rId37"/>
    <p:sldId id="441" r:id="rId38"/>
    <p:sldId id="440" r:id="rId39"/>
    <p:sldId id="469" r:id="rId4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FF99"/>
    <a:srgbClr val="00FF00"/>
    <a:srgbClr val="DA27B7"/>
    <a:srgbClr val="00FDFF"/>
    <a:srgbClr val="0000FF"/>
    <a:srgbClr val="FFFFFF"/>
    <a:srgbClr val="FFCCFF"/>
    <a:srgbClr val="01B0F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7360" autoAdjust="0"/>
  </p:normalViewPr>
  <p:slideViewPr>
    <p:cSldViewPr snapToGrid="0" showGuides="1">
      <p:cViewPr varScale="1">
        <p:scale>
          <a:sx n="70" d="100"/>
          <a:sy n="70" d="100"/>
        </p:scale>
        <p:origin x="1544" y="176"/>
      </p:cViewPr>
      <p:guideLst>
        <p:guide orient="horz" pos="2092"/>
        <p:guide pos="3863"/>
      </p:guideLst>
    </p:cSldViewPr>
  </p:slideViewPr>
  <p:notesTextViewPr>
    <p:cViewPr>
      <p:scale>
        <a:sx n="1" d="1"/>
        <a:sy n="1" d="1"/>
      </p:scale>
      <p:origin x="0" y="0"/>
    </p:cViewPr>
  </p:notesTextViewPr>
  <p:sorterViewPr>
    <p:cViewPr>
      <p:scale>
        <a:sx n="100" d="100"/>
        <a:sy n="100" d="100"/>
      </p:scale>
      <p:origin x="0" y="-151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79B7C-C0A0-4BF4-812D-920031F0324E}" type="datetimeFigureOut">
              <a:rPr kumimoji="1" lang="ja-JP" altLang="en-US" smtClean="0"/>
              <a:t>2020/1/8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990FF-B249-4492-A6C4-B6A924A1C0C4}" type="slidenum">
              <a:rPr kumimoji="1" lang="ja-JP" altLang="en-US" smtClean="0"/>
              <a:t>‹#›</a:t>
            </a:fld>
            <a:endParaRPr kumimoji="1" lang="ja-JP" altLang="en-US"/>
          </a:p>
        </p:txBody>
      </p:sp>
    </p:spTree>
    <p:extLst>
      <p:ext uri="{BB962C8B-B14F-4D97-AF65-F5344CB8AC3E}">
        <p14:creationId xmlns:p14="http://schemas.microsoft.com/office/powerpoint/2010/main" val="825184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D990FF-B249-4492-A6C4-B6A924A1C0C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158576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25</a:t>
            </a:fld>
            <a:endParaRPr kumimoji="1" lang="ja-JP" altLang="en-US"/>
          </a:p>
        </p:txBody>
      </p:sp>
    </p:spTree>
    <p:extLst>
      <p:ext uri="{BB962C8B-B14F-4D97-AF65-F5344CB8AC3E}">
        <p14:creationId xmlns:p14="http://schemas.microsoft.com/office/powerpoint/2010/main" val="243391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FF0000"/>
              </a:solidFill>
            </a:endParaRPr>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26</a:t>
            </a:fld>
            <a:endParaRPr kumimoji="1" lang="ja-JP" altLang="en-US"/>
          </a:p>
        </p:txBody>
      </p:sp>
    </p:spTree>
    <p:extLst>
      <p:ext uri="{BB962C8B-B14F-4D97-AF65-F5344CB8AC3E}">
        <p14:creationId xmlns:p14="http://schemas.microsoft.com/office/powerpoint/2010/main" val="4116348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29</a:t>
            </a:fld>
            <a:endParaRPr kumimoji="1" lang="ja-JP" altLang="en-US"/>
          </a:p>
        </p:txBody>
      </p:sp>
    </p:spTree>
    <p:extLst>
      <p:ext uri="{BB962C8B-B14F-4D97-AF65-F5344CB8AC3E}">
        <p14:creationId xmlns:p14="http://schemas.microsoft.com/office/powerpoint/2010/main" val="423006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30</a:t>
            </a:fld>
            <a:endParaRPr kumimoji="1" lang="ja-JP" altLang="en-US"/>
          </a:p>
        </p:txBody>
      </p:sp>
    </p:spTree>
    <p:extLst>
      <p:ext uri="{BB962C8B-B14F-4D97-AF65-F5344CB8AC3E}">
        <p14:creationId xmlns:p14="http://schemas.microsoft.com/office/powerpoint/2010/main" val="2384768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31</a:t>
            </a:fld>
            <a:endParaRPr kumimoji="1" lang="ja-JP" altLang="en-US"/>
          </a:p>
        </p:txBody>
      </p:sp>
    </p:spTree>
    <p:extLst>
      <p:ext uri="{BB962C8B-B14F-4D97-AF65-F5344CB8AC3E}">
        <p14:creationId xmlns:p14="http://schemas.microsoft.com/office/powerpoint/2010/main" val="1935896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32</a:t>
            </a:fld>
            <a:endParaRPr kumimoji="1" lang="ja-JP" altLang="en-US"/>
          </a:p>
        </p:txBody>
      </p:sp>
    </p:spTree>
    <p:extLst>
      <p:ext uri="{BB962C8B-B14F-4D97-AF65-F5344CB8AC3E}">
        <p14:creationId xmlns:p14="http://schemas.microsoft.com/office/powerpoint/2010/main" val="1756905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endParaRPr kumimoji="1" lang="en-US" altLang="ja-JP" u="none" dirty="0"/>
              </a:p>
            </p:txBody>
          </p:sp>
        </mc:Choice>
        <mc:Fallback xmlns="">
          <p:sp>
            <p:nvSpPr>
              <p:cNvPr id="3" name="ノート プレースホルダー 2"/>
              <p:cNvSpPr>
                <a:spLocks noGrp="1"/>
              </p:cNvSpPr>
              <p:nvPr>
                <p:ph type="body" idx="1"/>
              </p:nvPr>
            </p:nvSpPr>
            <p:spPr/>
            <p:txBody>
              <a:bodyPr/>
              <a:lstStyle/>
              <a:p>
                <a:r>
                  <a:rPr kumimoji="1" lang="ja-JP" altLang="en-US" u="none" dirty="0"/>
                  <a:t>ここから簡単に</a:t>
                </a:r>
                <a:r>
                  <a:rPr kumimoji="1" lang="ja-JP" altLang="en-US" sz="1200" u="none" dirty="0"/>
                  <a:t>分子ポテンシャルを推測すると、</a:t>
                </a:r>
                <a:endParaRPr kumimoji="1" lang="en-US" altLang="ja-JP" sz="1200" u="none" dirty="0"/>
              </a:p>
              <a:p>
                <a:r>
                  <a:rPr kumimoji="1" lang="ja-JP" altLang="en-US" sz="1200" u="none" dirty="0"/>
                  <a:t>赤い系列は束縛状態を持たないことから</a:t>
                </a:r>
                <a:r>
                  <a:rPr kumimoji="1" lang="en-US" altLang="ja-JP" sz="1200" u="none" dirty="0"/>
                  <a:t>S</a:t>
                </a:r>
                <a:r>
                  <a:rPr kumimoji="1" lang="ja-JP" altLang="en-US" sz="1200" u="none" dirty="0"/>
                  <a:t>軌道の</a:t>
                </a:r>
                <a:r>
                  <a:rPr kumimoji="1" lang="en-US" altLang="ja-JP" sz="1200" u="none" dirty="0"/>
                  <a:t>|2&gt;</a:t>
                </a:r>
                <a:r>
                  <a:rPr kumimoji="1" lang="ja-JP" altLang="en-US" sz="1200" u="none" dirty="0"/>
                  <a:t>の状態と</a:t>
                </a:r>
                <a:r>
                  <a:rPr kumimoji="1" lang="en-US" altLang="ja-JP" sz="1200" u="none" dirty="0"/>
                  <a:t>P</a:t>
                </a:r>
                <a:r>
                  <a:rPr kumimoji="1" lang="ja-JP" altLang="en-US" sz="1200" u="none" dirty="0"/>
                  <a:t>軌道の</a:t>
                </a:r>
                <a:r>
                  <a:rPr lang="en-US" altLang="ja-JP" i="0" u="none">
                    <a:solidFill>
                      <a:srgbClr val="FF0000"/>
                    </a:solidFill>
                    <a:latin typeface="Cambria Math" panose="02040503050406030204" pitchFamily="18" charset="0"/>
                  </a:rPr>
                  <a:t>├ ├|C┤⟩</a:t>
                </a:r>
                <a:r>
                  <a:rPr kumimoji="1" lang="ja-JP" altLang="en-US" u="none" dirty="0"/>
                  <a:t>の状態からなる分子ポテンシャルは斥力相互作用しており、</a:t>
                </a:r>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一方、青</a:t>
                </a:r>
                <a:r>
                  <a:rPr kumimoji="1" lang="ja-JP" altLang="en-US" sz="1200" u="none" dirty="0"/>
                  <a:t>い系列は束縛状態を持つことから</a:t>
                </a:r>
                <a:r>
                  <a:rPr kumimoji="1" lang="en-US" altLang="ja-JP" sz="1200" u="none" dirty="0"/>
                  <a:t>S</a:t>
                </a:r>
                <a:r>
                  <a:rPr kumimoji="1" lang="ja-JP" altLang="en-US" sz="1200" u="none" dirty="0"/>
                  <a:t>軌道の</a:t>
                </a:r>
                <a:r>
                  <a:rPr kumimoji="1" lang="en-US" altLang="ja-JP" sz="1200" u="none" dirty="0"/>
                  <a:t>|1&gt;</a:t>
                </a:r>
                <a:r>
                  <a:rPr kumimoji="1" lang="ja-JP" altLang="en-US" sz="1200" u="none" dirty="0"/>
                  <a:t>の状態と</a:t>
                </a:r>
                <a:r>
                  <a:rPr kumimoji="1" lang="en-US" altLang="ja-JP" sz="1200" u="none" dirty="0"/>
                  <a:t>P</a:t>
                </a:r>
                <a:r>
                  <a:rPr kumimoji="1" lang="ja-JP" altLang="en-US" sz="1200" u="none" dirty="0"/>
                  <a:t>軌道の</a:t>
                </a:r>
                <a:r>
                  <a:rPr lang="en-US" altLang="ja-JP" i="0" u="none">
                    <a:solidFill>
                      <a:srgbClr val="FF0000"/>
                    </a:solidFill>
                    <a:latin typeface="Cambria Math" panose="02040503050406030204" pitchFamily="18" charset="0"/>
                  </a:rPr>
                  <a:t>├ ├|</a:t>
                </a:r>
                <a:r>
                  <a:rPr lang="en-US" altLang="ja-JP" b="0" i="0" u="none">
                    <a:solidFill>
                      <a:srgbClr val="FF0000"/>
                    </a:solidFill>
                    <a:latin typeface="Cambria Math" panose="02040503050406030204" pitchFamily="18" charset="0"/>
                  </a:rPr>
                  <a:t>B┤⟩</a:t>
                </a:r>
                <a:r>
                  <a:rPr kumimoji="1" lang="ja-JP" altLang="en-US" u="none" dirty="0"/>
                  <a:t>の状態からなる分子ポテンシャルは引力相互作用していることが予想されます。</a:t>
                </a:r>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これより先ほど示した非対称なスペクトルは、この光解離由来のものであることが期待されます。</a:t>
                </a:r>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しかしこの単純モデルでは、実験結果でみられているような</a:t>
                </a:r>
                <a:r>
                  <a:rPr kumimoji="1" lang="en-US" altLang="ja-JP" u="none" dirty="0"/>
                  <a:t>avoided crossing</a:t>
                </a:r>
                <a:r>
                  <a:rPr kumimoji="1" lang="ja-JP" altLang="en-US" u="none" dirty="0"/>
                  <a:t>を説明することができません。</a:t>
                </a:r>
                <a:endParaRPr kumimoji="1" lang="en-US" altLang="ja-JP" u="none" dirty="0"/>
              </a:p>
            </p:txBody>
          </p:sp>
        </mc:Fallback>
      </mc:AlternateContent>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33</a:t>
            </a:fld>
            <a:endParaRPr kumimoji="1" lang="ja-JP" altLang="en-US"/>
          </a:p>
        </p:txBody>
      </p:sp>
    </p:spTree>
    <p:extLst>
      <p:ext uri="{BB962C8B-B14F-4D97-AF65-F5344CB8AC3E}">
        <p14:creationId xmlns:p14="http://schemas.microsoft.com/office/powerpoint/2010/main" val="164209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endParaRPr kumimoji="1" lang="en-US" altLang="ja-JP" u="none" dirty="0"/>
              </a:p>
            </p:txBody>
          </p:sp>
        </mc:Choice>
        <mc:Fallback xmlns="">
          <p:sp>
            <p:nvSpPr>
              <p:cNvPr id="3" name="ノート プレースホルダー 2"/>
              <p:cNvSpPr>
                <a:spLocks noGrp="1"/>
              </p:cNvSpPr>
              <p:nvPr>
                <p:ph type="body" idx="1"/>
              </p:nvPr>
            </p:nvSpPr>
            <p:spPr/>
            <p:txBody>
              <a:bodyPr/>
              <a:lstStyle/>
              <a:p>
                <a:r>
                  <a:rPr kumimoji="1" lang="ja-JP" altLang="en-US" u="none" dirty="0"/>
                  <a:t>ここから簡単に</a:t>
                </a:r>
                <a:r>
                  <a:rPr kumimoji="1" lang="ja-JP" altLang="en-US" sz="1200" u="none" dirty="0"/>
                  <a:t>分子ポテンシャルを推測すると、</a:t>
                </a:r>
                <a:endParaRPr kumimoji="1" lang="en-US" altLang="ja-JP" sz="1200" u="none" dirty="0"/>
              </a:p>
              <a:p>
                <a:r>
                  <a:rPr kumimoji="1" lang="ja-JP" altLang="en-US" sz="1200" u="none" dirty="0"/>
                  <a:t>赤い系列は束縛状態を持たないことから</a:t>
                </a:r>
                <a:r>
                  <a:rPr kumimoji="1" lang="en-US" altLang="ja-JP" sz="1200" u="none" dirty="0"/>
                  <a:t>S</a:t>
                </a:r>
                <a:r>
                  <a:rPr kumimoji="1" lang="ja-JP" altLang="en-US" sz="1200" u="none" dirty="0"/>
                  <a:t>軌道の</a:t>
                </a:r>
                <a:r>
                  <a:rPr kumimoji="1" lang="en-US" altLang="ja-JP" sz="1200" u="none" dirty="0"/>
                  <a:t>|2&gt;</a:t>
                </a:r>
                <a:r>
                  <a:rPr kumimoji="1" lang="ja-JP" altLang="en-US" sz="1200" u="none" dirty="0"/>
                  <a:t>の状態と</a:t>
                </a:r>
                <a:r>
                  <a:rPr kumimoji="1" lang="en-US" altLang="ja-JP" sz="1200" u="none" dirty="0"/>
                  <a:t>P</a:t>
                </a:r>
                <a:r>
                  <a:rPr kumimoji="1" lang="ja-JP" altLang="en-US" sz="1200" u="none" dirty="0"/>
                  <a:t>軌道の</a:t>
                </a:r>
                <a:r>
                  <a:rPr lang="en-US" altLang="ja-JP" i="0" u="none">
                    <a:solidFill>
                      <a:srgbClr val="FF0000"/>
                    </a:solidFill>
                    <a:latin typeface="Cambria Math" panose="02040503050406030204" pitchFamily="18" charset="0"/>
                  </a:rPr>
                  <a:t>├ ├|C┤⟩</a:t>
                </a:r>
                <a:r>
                  <a:rPr kumimoji="1" lang="ja-JP" altLang="en-US" u="none" dirty="0"/>
                  <a:t>の状態からなる分子ポテンシャルは斥力相互作用しており、</a:t>
                </a:r>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一方、青</a:t>
                </a:r>
                <a:r>
                  <a:rPr kumimoji="1" lang="ja-JP" altLang="en-US" sz="1200" u="none" dirty="0"/>
                  <a:t>い系列は束縛状態を持つことから</a:t>
                </a:r>
                <a:r>
                  <a:rPr kumimoji="1" lang="en-US" altLang="ja-JP" sz="1200" u="none" dirty="0"/>
                  <a:t>S</a:t>
                </a:r>
                <a:r>
                  <a:rPr kumimoji="1" lang="ja-JP" altLang="en-US" sz="1200" u="none" dirty="0"/>
                  <a:t>軌道の</a:t>
                </a:r>
                <a:r>
                  <a:rPr kumimoji="1" lang="en-US" altLang="ja-JP" sz="1200" u="none" dirty="0"/>
                  <a:t>|1&gt;</a:t>
                </a:r>
                <a:r>
                  <a:rPr kumimoji="1" lang="ja-JP" altLang="en-US" sz="1200" u="none" dirty="0"/>
                  <a:t>の状態と</a:t>
                </a:r>
                <a:r>
                  <a:rPr kumimoji="1" lang="en-US" altLang="ja-JP" sz="1200" u="none" dirty="0"/>
                  <a:t>P</a:t>
                </a:r>
                <a:r>
                  <a:rPr kumimoji="1" lang="ja-JP" altLang="en-US" sz="1200" u="none" dirty="0"/>
                  <a:t>軌道の</a:t>
                </a:r>
                <a:r>
                  <a:rPr lang="en-US" altLang="ja-JP" i="0" u="none">
                    <a:solidFill>
                      <a:srgbClr val="FF0000"/>
                    </a:solidFill>
                    <a:latin typeface="Cambria Math" panose="02040503050406030204" pitchFamily="18" charset="0"/>
                  </a:rPr>
                  <a:t>├ ├|</a:t>
                </a:r>
                <a:r>
                  <a:rPr lang="en-US" altLang="ja-JP" b="0" i="0" u="none">
                    <a:solidFill>
                      <a:srgbClr val="FF0000"/>
                    </a:solidFill>
                    <a:latin typeface="Cambria Math" panose="02040503050406030204" pitchFamily="18" charset="0"/>
                  </a:rPr>
                  <a:t>B┤⟩</a:t>
                </a:r>
                <a:r>
                  <a:rPr kumimoji="1" lang="ja-JP" altLang="en-US" u="none" dirty="0"/>
                  <a:t>の状態からなる分子ポテンシャルは引力相互作用していることが予想されます。</a:t>
                </a:r>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これより先ほど示した非対称なスペクトルは、この光解離由来のものであることが期待されます。</a:t>
                </a:r>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u="none" dirty="0"/>
                  <a:t>しかしこの単純モデルでは、実験結果でみられているような</a:t>
                </a:r>
                <a:r>
                  <a:rPr kumimoji="1" lang="en-US" altLang="ja-JP" u="none" dirty="0"/>
                  <a:t>avoided crossing</a:t>
                </a:r>
                <a:r>
                  <a:rPr kumimoji="1" lang="ja-JP" altLang="en-US" u="none" dirty="0"/>
                  <a:t>を説明することができません。</a:t>
                </a:r>
                <a:endParaRPr kumimoji="1" lang="en-US" altLang="ja-JP" u="none" dirty="0"/>
              </a:p>
            </p:txBody>
          </p:sp>
        </mc:Fallback>
      </mc:AlternateContent>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34</a:t>
            </a:fld>
            <a:endParaRPr kumimoji="1" lang="ja-JP" altLang="en-US"/>
          </a:p>
        </p:txBody>
      </p:sp>
    </p:spTree>
    <p:extLst>
      <p:ext uri="{BB962C8B-B14F-4D97-AF65-F5344CB8AC3E}">
        <p14:creationId xmlns:p14="http://schemas.microsoft.com/office/powerpoint/2010/main" val="2476664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35</a:t>
            </a:fld>
            <a:endParaRPr kumimoji="1" lang="ja-JP" altLang="en-US"/>
          </a:p>
        </p:txBody>
      </p:sp>
    </p:spTree>
    <p:extLst>
      <p:ext uri="{BB962C8B-B14F-4D97-AF65-F5344CB8AC3E}">
        <p14:creationId xmlns:p14="http://schemas.microsoft.com/office/powerpoint/2010/main" val="1068667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36</a:t>
            </a:fld>
            <a:endParaRPr kumimoji="1" lang="ja-JP" altLang="en-US"/>
          </a:p>
        </p:txBody>
      </p:sp>
    </p:spTree>
    <p:extLst>
      <p:ext uri="{BB962C8B-B14F-4D97-AF65-F5344CB8AC3E}">
        <p14:creationId xmlns:p14="http://schemas.microsoft.com/office/powerpoint/2010/main" val="234053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14</a:t>
            </a:fld>
            <a:endParaRPr kumimoji="1" lang="ja-JP" altLang="en-US"/>
          </a:p>
        </p:txBody>
      </p:sp>
    </p:spTree>
    <p:extLst>
      <p:ext uri="{BB962C8B-B14F-4D97-AF65-F5344CB8AC3E}">
        <p14:creationId xmlns:p14="http://schemas.microsoft.com/office/powerpoint/2010/main" val="1609411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37</a:t>
            </a:fld>
            <a:endParaRPr kumimoji="1" lang="ja-JP" altLang="en-US"/>
          </a:p>
        </p:txBody>
      </p:sp>
    </p:spTree>
    <p:extLst>
      <p:ext uri="{BB962C8B-B14F-4D97-AF65-F5344CB8AC3E}">
        <p14:creationId xmlns:p14="http://schemas.microsoft.com/office/powerpoint/2010/main" val="3682947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Next, I explain our method to prepare the atoms or the FB molecules at various magnetic fields, selectively.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This figure shows </a:t>
                </a:r>
                <a:r>
                  <a:rPr kumimoji="1" lang="en-US" altLang="ja-JP" sz="1200" dirty="0"/>
                  <a:t>Feshbach resonance between </a:t>
                </a:r>
                <a:r>
                  <a:rPr lang="en-US" altLang="ja-JP" sz="1200" i="0">
                    <a:solidFill>
                      <a:schemeClr val="tx1"/>
                    </a:solidFill>
                    <a:latin typeface="Cambria Math" panose="02040503050406030204" pitchFamily="18" charset="0"/>
                  </a:rPr>
                  <a:t>├ ├|1┤⟩</a:t>
                </a:r>
                <a:r>
                  <a:rPr kumimoji="1" lang="en-US" altLang="ja-JP" sz="1200" dirty="0"/>
                  <a:t> and </a:t>
                </a:r>
                <a:r>
                  <a:rPr lang="en-US" altLang="ja-JP" sz="1200" i="0">
                    <a:latin typeface="Cambria Math" panose="02040503050406030204" pitchFamily="18" charset="0"/>
                  </a:rPr>
                  <a:t>├ ├|</a:t>
                </a:r>
                <a:r>
                  <a:rPr lang="en-US" altLang="ja-JP" sz="1200" b="0" i="0">
                    <a:latin typeface="Cambria Math" panose="02040503050406030204" pitchFamily="18" charset="0"/>
                  </a:rPr>
                  <a:t>2┤⟩</a:t>
                </a:r>
                <a:r>
                  <a:rPr kumimoji="1" lang="en-US" altLang="ja-JP" sz="1200" dirty="0"/>
                  <a:t> of </a:t>
                </a:r>
                <a:r>
                  <a:rPr kumimoji="1" lang="en-US" altLang="ja-JP" sz="1200" baseline="30000" dirty="0"/>
                  <a:t>6</a:t>
                </a:r>
                <a:r>
                  <a:rPr kumimoji="1" lang="en-US" altLang="ja-JP" sz="1200" dirty="0"/>
                  <a:t>Li atom</a:t>
                </a:r>
                <a:r>
                  <a:rPr kumimoji="1" lang="en-US" altLang="ja-JP" sz="1200" u="non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a:t>The black curve shows the s-wave scattering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a:t>The resonant frequency is 832G.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The corresponding binding energy of the Feshbach resonance is shown in the dashed red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This B measure means a magnetic field where the absorption spectra are taken.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By using scattering properties of fermions in the Feshbach resonance, we can prepare either ultracold atoms or Feshbach molecules selectively at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When we prepare ultracold atoms at B measure, we prepare cooled atoms at 300 Gauss and then sweep the magnetic field to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On the other hand, when we prepare ultracold Feshbach molecules at B measure, we prepare cooled Feshbach molecules at 800 Gauss and then sweep the magnetic field to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In this way, we can compare spectra taken for atoms and spectra taken for Feshbach molecules at various magnetic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p:txBody>
          </p:sp>
        </mc:Fallback>
      </mc:AlternateContent>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16</a:t>
            </a:fld>
            <a:endParaRPr kumimoji="1" lang="ja-JP" altLang="en-US"/>
          </a:p>
        </p:txBody>
      </p:sp>
    </p:spTree>
    <p:extLst>
      <p:ext uri="{BB962C8B-B14F-4D97-AF65-F5344CB8AC3E}">
        <p14:creationId xmlns:p14="http://schemas.microsoft.com/office/powerpoint/2010/main" val="55103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Next, I explain our method to prepare the atoms or the FB molecules at various magnetic fields, selectively.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This figure shows </a:t>
                </a:r>
                <a:r>
                  <a:rPr kumimoji="1" lang="en-US" altLang="ja-JP" sz="1200" dirty="0"/>
                  <a:t>Feshbach resonance between </a:t>
                </a:r>
                <a:r>
                  <a:rPr lang="en-US" altLang="ja-JP" sz="1200" i="0">
                    <a:solidFill>
                      <a:schemeClr val="tx1"/>
                    </a:solidFill>
                    <a:latin typeface="Cambria Math" panose="02040503050406030204" pitchFamily="18" charset="0"/>
                  </a:rPr>
                  <a:t>├ ├|1┤⟩</a:t>
                </a:r>
                <a:r>
                  <a:rPr kumimoji="1" lang="en-US" altLang="ja-JP" sz="1200" dirty="0"/>
                  <a:t> and </a:t>
                </a:r>
                <a:r>
                  <a:rPr lang="en-US" altLang="ja-JP" sz="1200" i="0">
                    <a:latin typeface="Cambria Math" panose="02040503050406030204" pitchFamily="18" charset="0"/>
                  </a:rPr>
                  <a:t>├ ├|</a:t>
                </a:r>
                <a:r>
                  <a:rPr lang="en-US" altLang="ja-JP" sz="1200" b="0" i="0">
                    <a:latin typeface="Cambria Math" panose="02040503050406030204" pitchFamily="18" charset="0"/>
                  </a:rPr>
                  <a:t>2┤⟩</a:t>
                </a:r>
                <a:r>
                  <a:rPr kumimoji="1" lang="en-US" altLang="ja-JP" sz="1200" dirty="0"/>
                  <a:t> of </a:t>
                </a:r>
                <a:r>
                  <a:rPr kumimoji="1" lang="en-US" altLang="ja-JP" sz="1200" baseline="30000" dirty="0"/>
                  <a:t>6</a:t>
                </a:r>
                <a:r>
                  <a:rPr kumimoji="1" lang="en-US" altLang="ja-JP" sz="1200" dirty="0"/>
                  <a:t>Li atom</a:t>
                </a:r>
                <a:r>
                  <a:rPr kumimoji="1" lang="en-US" altLang="ja-JP" sz="1200" u="non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a:t>The black curve shows the s-wave scattering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a:t>The resonant frequency is 832G.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The corresponding binding energy of the Feshbach resonance is shown in the dashed red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This B measure means a magnetic field where the absorption spectra are taken.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By using scattering properties of fermions in the Feshbach resonance, we can prepare either ultracold atoms or Feshbach molecules selectively at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When we prepare ultracold atoms at B measure, we prepare cooled atoms at 300 Gauss and then sweep the magnetic field to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On the other hand, when we prepare ultracold Feshbach molecules at B measure, we prepare cooled Feshbach molecules at 800 Gauss and then sweep the magnetic field to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In this way, we can compare spectra taken for atoms and spectra taken for Feshbach molecules at various magnetic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p:txBody>
          </p:sp>
        </mc:Fallback>
      </mc:AlternateContent>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17</a:t>
            </a:fld>
            <a:endParaRPr kumimoji="1" lang="ja-JP" altLang="en-US"/>
          </a:p>
        </p:txBody>
      </p:sp>
    </p:spTree>
    <p:extLst>
      <p:ext uri="{BB962C8B-B14F-4D97-AF65-F5344CB8AC3E}">
        <p14:creationId xmlns:p14="http://schemas.microsoft.com/office/powerpoint/2010/main" val="1966126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en-US" altLang="ja-JP" dirty="0"/>
                  <a:t>This is the experimental setup for absorption spectroscopy.</a:t>
                </a:r>
              </a:p>
              <a:p>
                <a:endParaRPr kumimoji="1" lang="en-US" altLang="ja-JP" dirty="0"/>
              </a:p>
              <a:p>
                <a:r>
                  <a:rPr kumimoji="1" lang="en-US" altLang="ja-JP" dirty="0"/>
                  <a:t>At first, ultracold </a:t>
                </a:r>
                <a:r>
                  <a:rPr kumimoji="1" lang="en-US" altLang="ja-JP" baseline="30000" dirty="0"/>
                  <a:t>6</a:t>
                </a:r>
                <a:r>
                  <a:rPr kumimoji="1" lang="en-US" altLang="ja-JP" dirty="0"/>
                  <a:t>Li atoms or the FB molecules are prepared in the optical trap.</a:t>
                </a:r>
              </a:p>
              <a:p>
                <a:r>
                  <a:rPr kumimoji="1" lang="en-US" altLang="ja-JP" dirty="0"/>
                  <a:t>The temperature of them is below 1uK.</a:t>
                </a:r>
              </a:p>
              <a:p>
                <a:r>
                  <a:rPr kumimoji="1" lang="en-US" altLang="ja-JP" dirty="0"/>
                  <a:t>The magnetic field is controlled by current of the Feshbach coils in order to control the wavefunction of the FB molecules..</a:t>
                </a:r>
              </a:p>
              <a:p>
                <a:r>
                  <a:rPr kumimoji="1" lang="en-US" altLang="ja-JP" dirty="0"/>
                  <a:t>Then we apply a probe laser pulse to the samples along to the optical trap, and the optical density is measured as a function of the laser frequency at various magnetic field from ratio of the input and the output laser intensity.</a:t>
                </a:r>
              </a:p>
              <a:p>
                <a:endParaRPr kumimoji="1" lang="en-US" altLang="ja-JP" dirty="0"/>
              </a:p>
              <a:p>
                <a:r>
                  <a:rPr kumimoji="1" lang="en-US" altLang="ja-JP" dirty="0"/>
                  <a:t>This figure shows Zeeman energy shifts of the hyperfine structure of 6Li atom as a function of magnetic field.</a:t>
                </a:r>
              </a:p>
              <a:p>
                <a:r>
                  <a:rPr kumimoji="1" lang="en-US" altLang="ja-JP" dirty="0"/>
                  <a:t>Here we define detuning as frequency difference of </a:t>
                </a:r>
                <a:r>
                  <a:rPr kumimoji="1" lang="en-US" altLang="ja-JP" b="0" i="0">
                    <a:solidFill>
                      <a:srgbClr val="FF0000"/>
                    </a:solidFill>
                    <a:latin typeface="Cambria Math" panose="02040503050406030204" pitchFamily="18" charset="0"/>
                  </a:rPr>
                  <a:t>𝜈_p</a:t>
                </a:r>
                <a:r>
                  <a:rPr kumimoji="1" lang="en-US" altLang="ja-JP" dirty="0"/>
                  <a:t> with respect to a</a:t>
                </a:r>
                <a:r>
                  <a:rPr kumimoji="1" lang="en-US" altLang="ja-JP" baseline="0" dirty="0"/>
                  <a:t> resonant frequency </a:t>
                </a:r>
                <a:r>
                  <a:rPr kumimoji="1" lang="en-US" altLang="ja-JP" b="0" i="0">
                    <a:latin typeface="Cambria Math" panose="02040503050406030204" pitchFamily="18" charset="0"/>
                  </a:rPr>
                  <a:t>𝜈_0</a:t>
                </a:r>
                <a:r>
                  <a:rPr kumimoji="1" lang="en-US" altLang="ja-JP" baseline="0" dirty="0"/>
                  <a:t> at the zero magnetic field. </a:t>
                </a:r>
                <a:endParaRPr kumimoji="1" lang="ja-JP" altLang="en-US" dirty="0"/>
              </a:p>
            </p:txBody>
          </p:sp>
        </mc:Fallback>
      </mc:AlternateContent>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20</a:t>
            </a:fld>
            <a:endParaRPr kumimoji="1" lang="ja-JP" altLang="en-US"/>
          </a:p>
        </p:txBody>
      </p:sp>
    </p:spTree>
    <p:extLst>
      <p:ext uri="{BB962C8B-B14F-4D97-AF65-F5344CB8AC3E}">
        <p14:creationId xmlns:p14="http://schemas.microsoft.com/office/powerpoint/2010/main" val="60339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p:txBody>
          </p:sp>
        </mc:Choice>
        <mc:Fallback xmlns="">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Next, I explain our method to prepare the atoms or the FB molecules at various magnetic fields, selectively.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This figure shows </a:t>
                </a:r>
                <a:r>
                  <a:rPr kumimoji="1" lang="en-US" altLang="ja-JP" sz="1200" dirty="0"/>
                  <a:t>Feshbach resonance between </a:t>
                </a:r>
                <a:r>
                  <a:rPr lang="en-US" altLang="ja-JP" sz="1200" i="0">
                    <a:solidFill>
                      <a:schemeClr val="tx1"/>
                    </a:solidFill>
                    <a:latin typeface="Cambria Math" panose="02040503050406030204" pitchFamily="18" charset="0"/>
                  </a:rPr>
                  <a:t>├ ├|1┤⟩</a:t>
                </a:r>
                <a:r>
                  <a:rPr kumimoji="1" lang="en-US" altLang="ja-JP" sz="1200" dirty="0"/>
                  <a:t> and </a:t>
                </a:r>
                <a:r>
                  <a:rPr lang="en-US" altLang="ja-JP" sz="1200" i="0">
                    <a:latin typeface="Cambria Math" panose="02040503050406030204" pitchFamily="18" charset="0"/>
                  </a:rPr>
                  <a:t>├ ├|</a:t>
                </a:r>
                <a:r>
                  <a:rPr lang="en-US" altLang="ja-JP" sz="1200" b="0" i="0">
                    <a:latin typeface="Cambria Math" panose="02040503050406030204" pitchFamily="18" charset="0"/>
                  </a:rPr>
                  <a:t>2┤⟩</a:t>
                </a:r>
                <a:r>
                  <a:rPr kumimoji="1" lang="en-US" altLang="ja-JP" sz="1200" dirty="0"/>
                  <a:t> of </a:t>
                </a:r>
                <a:r>
                  <a:rPr kumimoji="1" lang="en-US" altLang="ja-JP" sz="1200" baseline="30000" dirty="0"/>
                  <a:t>6</a:t>
                </a:r>
                <a:r>
                  <a:rPr kumimoji="1" lang="en-US" altLang="ja-JP" sz="1200" dirty="0"/>
                  <a:t>Li atom</a:t>
                </a:r>
                <a:r>
                  <a:rPr kumimoji="1" lang="en-US" altLang="ja-JP" sz="1200" u="non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a:t>The black curve shows the s-wave scattering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dirty="0"/>
                  <a:t>The resonant frequency is 832G.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The corresponding binding energy of the Feshbach resonance is shown in the dashed red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This B measure means a magnetic field where the absorption spectra are taken.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By using scattering properties of fermions in the Feshbach resonance, we can prepare either ultracold atoms or Feshbach molecules selectively at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When we prepare ultracold atoms at B measure, we prepare cooled atoms at 300 Gauss and then sweep the magnetic field to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On the other hand, when we prepare ultracold Feshbach molecules at B measure, we prepare cooled Feshbach molecules at 800 Gauss and then sweep the magnetic field to B measure.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u="none" dirty="0"/>
                  <a:t>In this way, we can compare spectra taken for atoms and spectra taken for Feshbach molecules at various magnetic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dirty="0"/>
              </a:p>
            </p:txBody>
          </p:sp>
        </mc:Fallback>
      </mc:AlternateContent>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21</a:t>
            </a:fld>
            <a:endParaRPr kumimoji="1" lang="ja-JP" altLang="en-US"/>
          </a:p>
        </p:txBody>
      </p:sp>
    </p:spTree>
    <p:extLst>
      <p:ext uri="{BB962C8B-B14F-4D97-AF65-F5344CB8AC3E}">
        <p14:creationId xmlns:p14="http://schemas.microsoft.com/office/powerpoint/2010/main" val="97713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22</a:t>
            </a:fld>
            <a:endParaRPr kumimoji="1" lang="ja-JP" altLang="en-US"/>
          </a:p>
        </p:txBody>
      </p:sp>
    </p:spTree>
    <p:extLst>
      <p:ext uri="{BB962C8B-B14F-4D97-AF65-F5344CB8AC3E}">
        <p14:creationId xmlns:p14="http://schemas.microsoft.com/office/powerpoint/2010/main" val="104337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23</a:t>
            </a:fld>
            <a:endParaRPr kumimoji="1" lang="ja-JP" altLang="en-US"/>
          </a:p>
        </p:txBody>
      </p:sp>
    </p:spTree>
    <p:extLst>
      <p:ext uri="{BB962C8B-B14F-4D97-AF65-F5344CB8AC3E}">
        <p14:creationId xmlns:p14="http://schemas.microsoft.com/office/powerpoint/2010/main" val="2404980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200" dirty="0"/>
          </a:p>
        </p:txBody>
      </p:sp>
      <p:sp>
        <p:nvSpPr>
          <p:cNvPr id="4" name="スライド番号プレースホルダー 3"/>
          <p:cNvSpPr>
            <a:spLocks noGrp="1"/>
          </p:cNvSpPr>
          <p:nvPr>
            <p:ph type="sldNum" sz="quarter" idx="5"/>
          </p:nvPr>
        </p:nvSpPr>
        <p:spPr/>
        <p:txBody>
          <a:bodyPr/>
          <a:lstStyle/>
          <a:p>
            <a:fld id="{D7D990FF-B249-4492-A6C4-B6A924A1C0C4}" type="slidenum">
              <a:rPr kumimoji="1" lang="ja-JP" altLang="en-US" smtClean="0"/>
              <a:t>24</a:t>
            </a:fld>
            <a:endParaRPr kumimoji="1" lang="ja-JP" altLang="en-US"/>
          </a:p>
        </p:txBody>
      </p:sp>
    </p:spTree>
    <p:extLst>
      <p:ext uri="{BB962C8B-B14F-4D97-AF65-F5344CB8AC3E}">
        <p14:creationId xmlns:p14="http://schemas.microsoft.com/office/powerpoint/2010/main" val="232729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23315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332018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3183777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2644529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2233181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1767629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3048602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3957243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1161445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1568249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379271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967111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1831399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385153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265426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194377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363314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202315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407508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327888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1542069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7589CC-45A7-4A9D-8F15-DF70DE1D987B}" type="datetimeFigureOut">
              <a:rPr kumimoji="1" lang="ja-JP" altLang="en-US" smtClean="0"/>
              <a:t>2020/1/8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40143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
              <a:srgbClr val="011893"/>
            </a:gs>
            <a:gs pos="0">
              <a:srgbClr val="011893"/>
            </a:gs>
            <a:gs pos="93000">
              <a:srgbClr val="FFFFFF"/>
            </a:gs>
            <a:gs pos="12000">
              <a:srgbClr val="FFFFFF"/>
            </a:gs>
            <a:gs pos="10000">
              <a:srgbClr val="011893"/>
            </a:gs>
            <a:gs pos="95000">
              <a:srgbClr val="011893"/>
            </a:gs>
            <a:gs pos="100000">
              <a:srgbClr val="011893"/>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2488448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
              <a:srgbClr val="011893"/>
            </a:gs>
            <a:gs pos="0">
              <a:srgbClr val="011893"/>
            </a:gs>
            <a:gs pos="93000">
              <a:srgbClr val="FFFFFF"/>
            </a:gs>
            <a:gs pos="12000">
              <a:srgbClr val="FFFFFF"/>
            </a:gs>
            <a:gs pos="10000">
              <a:srgbClr val="011893"/>
            </a:gs>
            <a:gs pos="95000">
              <a:srgbClr val="011893"/>
            </a:gs>
            <a:gs pos="100000">
              <a:srgbClr val="011893"/>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589CC-45A7-4A9D-8F15-DF70DE1D987B}" type="datetimeFigureOut">
              <a:rPr kumimoji="1" lang="ja-JP" altLang="en-US" smtClean="0"/>
              <a:t>2020/1/8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6C36AC-DCA1-4943-A858-7BD1E7802BC6}" type="slidenum">
              <a:rPr kumimoji="1" lang="ja-JP" altLang="en-US" smtClean="0"/>
              <a:t>‹#›</a:t>
            </a:fld>
            <a:endParaRPr kumimoji="1" lang="ja-JP" altLang="en-US"/>
          </a:p>
        </p:txBody>
      </p:sp>
    </p:spTree>
    <p:extLst>
      <p:ext uri="{BB962C8B-B14F-4D97-AF65-F5344CB8AC3E}">
        <p14:creationId xmlns:p14="http://schemas.microsoft.com/office/powerpoint/2010/main" val="4031879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emf"/><Relationship Id="rId7" Type="http://schemas.openxmlformats.org/officeDocument/2006/relationships/image" Target="../media/image32.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44.png"/><Relationship Id="rId5" Type="http://schemas.openxmlformats.org/officeDocument/2006/relationships/image" Target="../media/image217.png"/><Relationship Id="rId10" Type="http://schemas.openxmlformats.org/officeDocument/2006/relationships/image" Target="../media/image43.png"/><Relationship Id="rId4" Type="http://schemas.openxmlformats.org/officeDocument/2006/relationships/image" Target="../media/image201.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21.png"/><Relationship Id="rId3" Type="http://schemas.openxmlformats.org/officeDocument/2006/relationships/image" Target="../media/image12.emf"/><Relationship Id="rId7" Type="http://schemas.openxmlformats.org/officeDocument/2006/relationships/image" Target="../media/image411.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250.png"/><Relationship Id="rId5" Type="http://schemas.openxmlformats.org/officeDocument/2006/relationships/image" Target="../media/image217.png"/><Relationship Id="rId10" Type="http://schemas.openxmlformats.org/officeDocument/2006/relationships/image" Target="../media/image440.png"/><Relationship Id="rId4" Type="http://schemas.openxmlformats.org/officeDocument/2006/relationships/image" Target="../media/image201.png"/><Relationship Id="rId9" Type="http://schemas.openxmlformats.org/officeDocument/2006/relationships/image" Target="../media/image4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10.png"/><Relationship Id="rId18" Type="http://schemas.openxmlformats.org/officeDocument/2006/relationships/image" Target="../media/image54.png"/><Relationship Id="rId3" Type="http://schemas.openxmlformats.org/officeDocument/2006/relationships/image" Target="../media/image21.png"/><Relationship Id="rId7" Type="http://schemas.openxmlformats.org/officeDocument/2006/relationships/image" Target="../media/image48.png"/><Relationship Id="rId12" Type="http://schemas.openxmlformats.org/officeDocument/2006/relationships/image" Target="../media/image400.png"/><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390.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380.png"/><Relationship Id="rId19"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50.png"/><Relationship Id="rId14" Type="http://schemas.openxmlformats.org/officeDocument/2006/relationships/image" Target="../media/image420.png"/></Relationships>
</file>

<file path=ppt/slides/_rels/slide21.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56.png"/><Relationship Id="rId7" Type="http://schemas.openxmlformats.org/officeDocument/2006/relationships/image" Target="../media/image57.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5.png"/><Relationship Id="rId18" Type="http://schemas.openxmlformats.org/officeDocument/2006/relationships/image" Target="../media/image23.emf"/><Relationship Id="rId3" Type="http://schemas.openxmlformats.org/officeDocument/2006/relationships/image" Target="../media/image22.png"/><Relationship Id="rId21" Type="http://schemas.openxmlformats.org/officeDocument/2006/relationships/image" Target="../media/image26.tiff"/><Relationship Id="rId7" Type="http://schemas.openxmlformats.org/officeDocument/2006/relationships/image" Target="../media/image63.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7.xml"/><Relationship Id="rId16" Type="http://schemas.openxmlformats.org/officeDocument/2006/relationships/image" Target="../media/image78.png"/><Relationship Id="rId20"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73.png"/><Relationship Id="rId5" Type="http://schemas.openxmlformats.org/officeDocument/2006/relationships/image" Target="../media/image61.png"/><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24.emf"/><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6.png"/><Relationship Id="rId22" Type="http://schemas.openxmlformats.org/officeDocument/2006/relationships/image" Target="../media/image27.emf"/></Relationships>
</file>

<file path=ppt/slides/_rels/slide2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22.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891.png"/><Relationship Id="rId3" Type="http://schemas.openxmlformats.org/officeDocument/2006/relationships/image" Target="../media/image81.png"/><Relationship Id="rId7" Type="http://schemas.openxmlformats.org/officeDocument/2006/relationships/image" Target="../media/image8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96.png"/><Relationship Id="rId5" Type="http://schemas.openxmlformats.org/officeDocument/2006/relationships/image" Target="../media/image83.png"/><Relationship Id="rId10" Type="http://schemas.openxmlformats.org/officeDocument/2006/relationships/image" Target="../media/image95.png"/><Relationship Id="rId4" Type="http://schemas.openxmlformats.org/officeDocument/2006/relationships/image" Target="../media/image82.pn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5.emf"/><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87.png"/><Relationship Id="rId7" Type="http://schemas.openxmlformats.org/officeDocument/2006/relationships/image" Target="../media/image8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0.png"/><Relationship Id="rId5" Type="http://schemas.openxmlformats.org/officeDocument/2006/relationships/image" Target="../media/image7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97.png"/><Relationship Id="rId7"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60.png"/><Relationship Id="rId5" Type="http://schemas.openxmlformats.org/officeDocument/2006/relationships/image" Target="../media/image850.png"/><Relationship Id="rId4" Type="http://schemas.openxmlformats.org/officeDocument/2006/relationships/image" Target="../media/image102.png"/><Relationship Id="rId9" Type="http://schemas.openxmlformats.org/officeDocument/2006/relationships/image" Target="../media/image114.pn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7.png"/><Relationship Id="rId7"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11" Type="http://schemas.openxmlformats.org/officeDocument/2006/relationships/image" Target="../media/image109.png"/><Relationship Id="rId5" Type="http://schemas.openxmlformats.org/officeDocument/2006/relationships/image" Target="../media/image850.png"/><Relationship Id="rId10" Type="http://schemas.openxmlformats.org/officeDocument/2006/relationships/image" Target="../media/image108.png"/><Relationship Id="rId9"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11.emf"/><Relationship Id="rId7" Type="http://schemas.openxmlformats.org/officeDocument/2006/relationships/image" Target="../media/image13.emf"/><Relationship Id="rId12" Type="http://schemas.openxmlformats.org/officeDocument/2006/relationships/image" Target="../media/image2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7.png"/><Relationship Id="rId11" Type="http://schemas.openxmlformats.org/officeDocument/2006/relationships/image" Target="../media/image440.png"/><Relationship Id="rId5" Type="http://schemas.openxmlformats.org/officeDocument/2006/relationships/image" Target="../media/image201.png"/><Relationship Id="rId10" Type="http://schemas.openxmlformats.org/officeDocument/2006/relationships/image" Target="../media/image430.png"/><Relationship Id="rId4" Type="http://schemas.openxmlformats.org/officeDocument/2006/relationships/image" Target="../media/image12.emf"/><Relationship Id="rId9" Type="http://schemas.openxmlformats.org/officeDocument/2006/relationships/image" Target="../media/image421.png"/></Relationships>
</file>

<file path=ppt/slides/_rels/slide33.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97.png"/><Relationship Id="rId7" Type="http://schemas.openxmlformats.org/officeDocument/2006/relationships/image" Target="../media/image900.png"/><Relationship Id="rId12" Type="http://schemas.openxmlformats.org/officeDocument/2006/relationships/image" Target="../media/image9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90.png"/><Relationship Id="rId11" Type="http://schemas.openxmlformats.org/officeDocument/2006/relationships/image" Target="../media/image940.png"/><Relationship Id="rId5" Type="http://schemas.openxmlformats.org/officeDocument/2006/relationships/image" Target="../media/image880.png"/><Relationship Id="rId10" Type="http://schemas.openxmlformats.org/officeDocument/2006/relationships/image" Target="../media/image930.png"/><Relationship Id="rId4" Type="http://schemas.openxmlformats.org/officeDocument/2006/relationships/image" Target="../media/image115.png"/><Relationship Id="rId9" Type="http://schemas.openxmlformats.org/officeDocument/2006/relationships/image" Target="../media/image720.png"/></Relationships>
</file>

<file path=ppt/slides/_rels/slide34.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103.png"/><Relationship Id="rId7" Type="http://schemas.openxmlformats.org/officeDocument/2006/relationships/image" Target="../media/image900.png"/><Relationship Id="rId12" Type="http://schemas.openxmlformats.org/officeDocument/2006/relationships/image" Target="../media/image9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90.png"/><Relationship Id="rId11" Type="http://schemas.openxmlformats.org/officeDocument/2006/relationships/image" Target="../media/image940.png"/><Relationship Id="rId5" Type="http://schemas.openxmlformats.org/officeDocument/2006/relationships/image" Target="../media/image880.png"/><Relationship Id="rId10" Type="http://schemas.openxmlformats.org/officeDocument/2006/relationships/image" Target="../media/image930.png"/><Relationship Id="rId9" Type="http://schemas.openxmlformats.org/officeDocument/2006/relationships/image" Target="../media/image720.png"/></Relationships>
</file>

<file path=ppt/slides/_rels/slide3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97.png"/><Relationship Id="rId7"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1.png"/><Relationship Id="rId9" Type="http://schemas.openxmlformats.org/officeDocument/2006/relationships/image" Target="../media/image120.png"/></Relationships>
</file>

<file path=ppt/slides/_rels/slide3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4.png"/><Relationship Id="rId10" Type="http://schemas.openxmlformats.org/officeDocument/2006/relationships/image" Target="../media/image127.png"/><Relationship Id="rId4" Type="http://schemas.openxmlformats.org/officeDocument/2006/relationships/image" Target="../media/image123.png"/><Relationship Id="rId9"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emf"/><Relationship Id="rId7" Type="http://schemas.openxmlformats.org/officeDocument/2006/relationships/image" Target="../media/image23.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25.png"/><Relationship Id="rId5" Type="http://schemas.openxmlformats.org/officeDocument/2006/relationships/image" Target="../media/image217.png"/><Relationship Id="rId10" Type="http://schemas.openxmlformats.org/officeDocument/2006/relationships/image" Target="../media/image20.png"/><Relationship Id="rId4" Type="http://schemas.openxmlformats.org/officeDocument/2006/relationships/image" Target="../media/image201.png"/><Relationship Id="rId9"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7F6C3A4-22B4-5C40-A6AD-FB307CF47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140" y="5116422"/>
            <a:ext cx="977900" cy="977900"/>
          </a:xfrm>
          <a:prstGeom prst="rect">
            <a:avLst/>
          </a:prstGeom>
        </p:spPr>
      </p:pic>
      <p:pic>
        <p:nvPicPr>
          <p:cNvPr id="9" name="図 8">
            <a:extLst>
              <a:ext uri="{FF2B5EF4-FFF2-40B4-BE49-F238E27FC236}">
                <a16:creationId xmlns:a16="http://schemas.microsoft.com/office/drawing/2014/main" id="{C6B2EF7E-B9C4-AE40-A321-08F131377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9091" y="5185656"/>
            <a:ext cx="2326845" cy="839432"/>
          </a:xfrm>
          <a:prstGeom prst="rect">
            <a:avLst/>
          </a:prstGeom>
        </p:spPr>
      </p:pic>
      <p:sp>
        <p:nvSpPr>
          <p:cNvPr id="2" name="テキスト ボックス 1">
            <a:extLst>
              <a:ext uri="{FF2B5EF4-FFF2-40B4-BE49-F238E27FC236}">
                <a16:creationId xmlns:a16="http://schemas.microsoft.com/office/drawing/2014/main" id="{66FB2A4A-EDD0-4A3D-930F-50617ED3B97D}"/>
              </a:ext>
            </a:extLst>
          </p:cNvPr>
          <p:cNvSpPr txBox="1"/>
          <p:nvPr/>
        </p:nvSpPr>
        <p:spPr>
          <a:xfrm>
            <a:off x="1204676" y="196035"/>
            <a:ext cx="985571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ECT* workshop “Universal physics in Many-Body Quantum Systems – From </a:t>
            </a: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rPr>
              <a:t>Atoms</a:t>
            </a: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rPr>
              <a:t> to Quarks”</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11" name="テキスト ボックス 10">
            <a:extLst>
              <a:ext uri="{FF2B5EF4-FFF2-40B4-BE49-F238E27FC236}">
                <a16:creationId xmlns:a16="http://schemas.microsoft.com/office/drawing/2014/main" id="{3370AE38-CF3D-4911-800D-688FB08D362E}"/>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pic>
        <p:nvPicPr>
          <p:cNvPr id="6" name="図 5">
            <a:extLst>
              <a:ext uri="{FF2B5EF4-FFF2-40B4-BE49-F238E27FC236}">
                <a16:creationId xmlns:a16="http://schemas.microsoft.com/office/drawing/2014/main" id="{B1A38226-93F1-4ACA-84F3-F5A586D03C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456" y="5112796"/>
            <a:ext cx="1474496" cy="985153"/>
          </a:xfrm>
          <a:prstGeom prst="rect">
            <a:avLst/>
          </a:prstGeom>
        </p:spPr>
      </p:pic>
      <p:sp>
        <p:nvSpPr>
          <p:cNvPr id="10" name="正方形/長方形 9">
            <a:extLst>
              <a:ext uri="{FF2B5EF4-FFF2-40B4-BE49-F238E27FC236}">
                <a16:creationId xmlns:a16="http://schemas.microsoft.com/office/drawing/2014/main" id="{AAD309B2-140B-664A-8002-1514DB6FFE93}"/>
              </a:ext>
            </a:extLst>
          </p:cNvPr>
          <p:cNvSpPr/>
          <p:nvPr/>
        </p:nvSpPr>
        <p:spPr>
          <a:xfrm>
            <a:off x="783901" y="1445944"/>
            <a:ext cx="10697223" cy="646331"/>
          </a:xfrm>
          <a:prstGeom prst="rect">
            <a:avLst/>
          </a:prstGeom>
          <a:effectLst>
            <a:outerShdw blurRad="50800" dist="38100" dir="2700000" algn="tl" rotWithShape="0">
              <a:prstClr val="black">
                <a:alpha val="40000"/>
              </a:prstClr>
            </a:outerShdw>
          </a:effectLst>
        </p:spPr>
        <p:txBody>
          <a:bodyPr wrap="none">
            <a:spAutoFit/>
          </a:bodyPr>
          <a:lstStyle/>
          <a:p>
            <a:pPr algn="ctr"/>
            <a:r>
              <a:rPr lang="en-US" altLang="ja-JP" sz="3600" i="0" u="none" strike="noStrike" baseline="0" dirty="0">
                <a:latin typeface="MS-Gothic"/>
              </a:rPr>
              <a:t>Study of excited cluster states using Feshbach molecules</a:t>
            </a:r>
            <a:endParaRPr lang="ja-JP" altLang="en-US" sz="3600" dirty="0"/>
          </a:p>
        </p:txBody>
      </p:sp>
      <p:sp>
        <p:nvSpPr>
          <p:cNvPr id="3" name="テキスト ボックス 2">
            <a:extLst>
              <a:ext uri="{FF2B5EF4-FFF2-40B4-BE49-F238E27FC236}">
                <a16:creationId xmlns:a16="http://schemas.microsoft.com/office/drawing/2014/main" id="{E56E33E9-FA9F-0E42-A847-844B15B49B86}"/>
              </a:ext>
            </a:extLst>
          </p:cNvPr>
          <p:cNvSpPr txBox="1"/>
          <p:nvPr/>
        </p:nvSpPr>
        <p:spPr>
          <a:xfrm>
            <a:off x="2258292" y="3839630"/>
            <a:ext cx="1923604" cy="461665"/>
          </a:xfrm>
          <a:prstGeom prst="rect">
            <a:avLst/>
          </a:prstGeom>
          <a:noFill/>
        </p:spPr>
        <p:txBody>
          <a:bodyPr wrap="none" rtlCol="0">
            <a:spAutoFit/>
          </a:bodyPr>
          <a:lstStyle/>
          <a:p>
            <a:r>
              <a:rPr lang="en-US" altLang="ja-JP" sz="2400" dirty="0"/>
              <a:t>collaborator</a:t>
            </a:r>
            <a:r>
              <a:rPr lang="ja-JP" altLang="en-US" sz="2400"/>
              <a:t> ：</a:t>
            </a:r>
            <a:endParaRPr kumimoji="1" lang="ja-JP" altLang="en-US" sz="2400"/>
          </a:p>
        </p:txBody>
      </p:sp>
      <p:sp>
        <p:nvSpPr>
          <p:cNvPr id="4" name="正方形/長方形 3">
            <a:extLst>
              <a:ext uri="{FF2B5EF4-FFF2-40B4-BE49-F238E27FC236}">
                <a16:creationId xmlns:a16="http://schemas.microsoft.com/office/drawing/2014/main" id="{67685BD9-A0C9-2C45-8A15-F492532114EB}"/>
              </a:ext>
            </a:extLst>
          </p:cNvPr>
          <p:cNvSpPr/>
          <p:nvPr/>
        </p:nvSpPr>
        <p:spPr>
          <a:xfrm>
            <a:off x="4348293" y="3437191"/>
            <a:ext cx="4215898" cy="461665"/>
          </a:xfrm>
          <a:prstGeom prst="rect">
            <a:avLst/>
          </a:prstGeom>
        </p:spPr>
        <p:txBody>
          <a:bodyPr wrap="none">
            <a:spAutoFit/>
          </a:bodyPr>
          <a:lstStyle/>
          <a:p>
            <a:r>
              <a:rPr lang="en-US" altLang="ja-JP" sz="2400" dirty="0">
                <a:solidFill>
                  <a:prstClr val="black"/>
                </a:solidFill>
                <a:latin typeface="MS-Gothic"/>
              </a:rPr>
              <a:t>Jun Kobayashi (Kyoto University)</a:t>
            </a:r>
            <a:endParaRPr lang="ja-JP" altLang="en-US" sz="2400"/>
          </a:p>
        </p:txBody>
      </p:sp>
      <p:sp>
        <p:nvSpPr>
          <p:cNvPr id="7" name="正方形/長方形 6">
            <a:extLst>
              <a:ext uri="{FF2B5EF4-FFF2-40B4-BE49-F238E27FC236}">
                <a16:creationId xmlns:a16="http://schemas.microsoft.com/office/drawing/2014/main" id="{64EDF5CB-B3CA-5C45-AD3F-5C442A25EB0F}"/>
              </a:ext>
            </a:extLst>
          </p:cNvPr>
          <p:cNvSpPr/>
          <p:nvPr/>
        </p:nvSpPr>
        <p:spPr>
          <a:xfrm>
            <a:off x="4331040" y="4226954"/>
            <a:ext cx="2929456" cy="461665"/>
          </a:xfrm>
          <a:prstGeom prst="rect">
            <a:avLst/>
          </a:prstGeom>
        </p:spPr>
        <p:txBody>
          <a:bodyPr wrap="none">
            <a:spAutoFit/>
          </a:bodyPr>
          <a:lstStyle/>
          <a:p>
            <a:pPr lvl="0" algn="r">
              <a:defRPr/>
            </a:pPr>
            <a:r>
              <a:rPr lang="en-US" altLang="ja-JP" sz="2400" dirty="0">
                <a:solidFill>
                  <a:prstClr val="black"/>
                </a:solidFill>
                <a:latin typeface="MS-Gothic"/>
              </a:rPr>
              <a:t>Pascal </a:t>
            </a:r>
            <a:r>
              <a:rPr lang="en-US" altLang="ja-JP" sz="2400" dirty="0" err="1">
                <a:solidFill>
                  <a:prstClr val="black"/>
                </a:solidFill>
                <a:latin typeface="MS-Gothic"/>
              </a:rPr>
              <a:t>Naidon</a:t>
            </a:r>
            <a:r>
              <a:rPr lang="en-US" altLang="ja-JP" sz="2400" dirty="0">
                <a:solidFill>
                  <a:prstClr val="black"/>
                </a:solidFill>
                <a:latin typeface="MS-Gothic"/>
              </a:rPr>
              <a:t> (RIKEN)</a:t>
            </a:r>
            <a:endParaRPr lang="en-US" altLang="ja-JP" sz="2400" u="sng" dirty="0">
              <a:solidFill>
                <a:prstClr val="black"/>
              </a:solidFill>
              <a:latin typeface="MS-Gothic"/>
            </a:endParaRPr>
          </a:p>
        </p:txBody>
      </p:sp>
      <p:sp>
        <p:nvSpPr>
          <p:cNvPr id="15" name="正方形/長方形 14">
            <a:extLst>
              <a:ext uri="{FF2B5EF4-FFF2-40B4-BE49-F238E27FC236}">
                <a16:creationId xmlns:a16="http://schemas.microsoft.com/office/drawing/2014/main" id="{CFB20798-78E6-5847-88A9-FB6B2FE5084E}"/>
              </a:ext>
            </a:extLst>
          </p:cNvPr>
          <p:cNvSpPr/>
          <p:nvPr/>
        </p:nvSpPr>
        <p:spPr>
          <a:xfrm>
            <a:off x="3549492" y="2624010"/>
            <a:ext cx="6470361" cy="461665"/>
          </a:xfrm>
          <a:prstGeom prst="rect">
            <a:avLst/>
          </a:prstGeom>
        </p:spPr>
        <p:txBody>
          <a:bodyPr wrap="none">
            <a:spAutoFit/>
          </a:bodyPr>
          <a:lstStyle/>
          <a:p>
            <a:r>
              <a:rPr lang="en-US" altLang="ja-JP" sz="2400" u="sng" dirty="0" err="1">
                <a:solidFill>
                  <a:prstClr val="black"/>
                </a:solidFill>
                <a:latin typeface="MS-Gothic"/>
              </a:rPr>
              <a:t>Munekazu</a:t>
            </a:r>
            <a:r>
              <a:rPr lang="en-US" altLang="ja-JP" sz="2400" u="sng" dirty="0">
                <a:solidFill>
                  <a:prstClr val="black"/>
                </a:solidFill>
                <a:latin typeface="MS-Gothic"/>
              </a:rPr>
              <a:t> </a:t>
            </a:r>
            <a:r>
              <a:rPr lang="en-US" altLang="ja-JP" sz="2400" u="sng" dirty="0" err="1">
                <a:solidFill>
                  <a:prstClr val="black"/>
                </a:solidFill>
                <a:latin typeface="MS-Gothic"/>
              </a:rPr>
              <a:t>Horikoshi</a:t>
            </a:r>
            <a:r>
              <a:rPr lang="en-US" altLang="ja-JP" sz="2400" dirty="0">
                <a:solidFill>
                  <a:prstClr val="black"/>
                </a:solidFill>
                <a:latin typeface="MS-Gothic"/>
              </a:rPr>
              <a:t> (Osaka City University, NITEP)</a:t>
            </a:r>
            <a:endParaRPr lang="ja-JP" altLang="en-US" sz="2400"/>
          </a:p>
        </p:txBody>
      </p:sp>
      <p:sp>
        <p:nvSpPr>
          <p:cNvPr id="12" name="正方形/長方形 11">
            <a:extLst>
              <a:ext uri="{FF2B5EF4-FFF2-40B4-BE49-F238E27FC236}">
                <a16:creationId xmlns:a16="http://schemas.microsoft.com/office/drawing/2014/main" id="{75D3CC24-DD51-234F-B3C8-8811A8427801}"/>
              </a:ext>
            </a:extLst>
          </p:cNvPr>
          <p:cNvSpPr/>
          <p:nvPr/>
        </p:nvSpPr>
        <p:spPr>
          <a:xfrm>
            <a:off x="590971" y="935952"/>
            <a:ext cx="11119657" cy="461665"/>
          </a:xfrm>
          <a:prstGeom prst="rect">
            <a:avLst/>
          </a:prstGeom>
        </p:spPr>
        <p:txBody>
          <a:bodyPr wrap="square">
            <a:spAutoFit/>
          </a:bodyPr>
          <a:lstStyle/>
          <a:p>
            <a:pPr algn="ctr"/>
            <a:r>
              <a:rPr lang="ja-JP" altLang="en-US" sz="2400" dirty="0"/>
              <a:t>大阪市</a:t>
            </a:r>
            <a:r>
              <a:rPr lang="ja-JP" altLang="en-US" sz="2400"/>
              <a:t>大</a:t>
            </a:r>
            <a:r>
              <a:rPr lang="en-US" altLang="ja-JP" sz="2400" dirty="0"/>
              <a:t>NITEP </a:t>
            </a:r>
            <a:r>
              <a:rPr lang="ja-JP" altLang="en-US" sz="2400"/>
              <a:t>レーザー</a:t>
            </a:r>
            <a:r>
              <a:rPr lang="ja-JP" altLang="en-US" sz="2400" dirty="0"/>
              <a:t>量子・原子核合同</a:t>
            </a:r>
            <a:r>
              <a:rPr lang="en-US" altLang="ja-JP" sz="2400" dirty="0"/>
              <a:t>MONTHLY</a:t>
            </a:r>
            <a:r>
              <a:rPr lang="ja-JP" altLang="en-US" sz="2400" dirty="0"/>
              <a:t>　</a:t>
            </a:r>
            <a:r>
              <a:rPr lang="en-US" altLang="ja-JP" sz="2400" dirty="0"/>
              <a:t>MEETING</a:t>
            </a:r>
            <a:r>
              <a:rPr lang="ja-JP" altLang="en-US" sz="2400"/>
              <a:t>：第</a:t>
            </a:r>
            <a:r>
              <a:rPr lang="en-US" altLang="ja-JP" sz="2400" dirty="0"/>
              <a:t>4</a:t>
            </a:r>
            <a:r>
              <a:rPr lang="ja-JP" altLang="en-US" sz="2400"/>
              <a:t>回</a:t>
            </a:r>
            <a:endParaRPr lang="ja-JP" altLang="en-US" sz="2400" dirty="0"/>
          </a:p>
        </p:txBody>
      </p:sp>
    </p:spTree>
    <p:extLst>
      <p:ext uri="{BB962C8B-B14F-4D97-AF65-F5344CB8AC3E}">
        <p14:creationId xmlns:p14="http://schemas.microsoft.com/office/powerpoint/2010/main" val="1116932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1" name="直線コネクタ 300">
            <a:extLst>
              <a:ext uri="{FF2B5EF4-FFF2-40B4-BE49-F238E27FC236}">
                <a16:creationId xmlns:a16="http://schemas.microsoft.com/office/drawing/2014/main" id="{6A72794A-EFE9-4FF8-A5EC-F9B8E85BA6F6}"/>
              </a:ext>
            </a:extLst>
          </p:cNvPr>
          <p:cNvCxnSpPr>
            <a:cxnSpLocks/>
          </p:cNvCxnSpPr>
          <p:nvPr/>
        </p:nvCxnSpPr>
        <p:spPr>
          <a:xfrm>
            <a:off x="4288784" y="5128539"/>
            <a:ext cx="270723" cy="0"/>
          </a:xfrm>
          <a:prstGeom prst="line">
            <a:avLst/>
          </a:prstGeom>
          <a:ln>
            <a:solidFill>
              <a:srgbClr val="0000FF"/>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0" name="テキスト ボックス 299">
                <a:extLst>
                  <a:ext uri="{FF2B5EF4-FFF2-40B4-BE49-F238E27FC236}">
                    <a16:creationId xmlns:a16="http://schemas.microsoft.com/office/drawing/2014/main" id="{11000A96-C9FC-4904-B67F-74656ED951F5}"/>
                  </a:ext>
                </a:extLst>
              </p:cNvPr>
              <p:cNvSpPr txBox="1"/>
              <p:nvPr/>
            </p:nvSpPr>
            <p:spPr>
              <a:xfrm>
                <a:off x="4424146" y="5266478"/>
                <a:ext cx="664731" cy="3535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X</m:t>
                          </m:r>
                        </m:e>
                        <m:sup>
                          <m:r>
                            <a:rPr kumimoji="1" lang="en-US" altLang="ja-JP" sz="1400" b="0" i="0" smtClean="0">
                              <a:latin typeface="Cambria Math" panose="02040503050406030204" pitchFamily="18" charset="0"/>
                            </a:rPr>
                            <m:t>1</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𝑔</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300" name="テキスト ボックス 299">
                <a:extLst>
                  <a:ext uri="{FF2B5EF4-FFF2-40B4-BE49-F238E27FC236}">
                    <a16:creationId xmlns:a16="http://schemas.microsoft.com/office/drawing/2014/main" xmlns:a14="http://schemas.microsoft.com/office/drawing/2010/main" xmlns="" id="{11000A96-C9FC-4904-B67F-74656ED951F5}"/>
                  </a:ext>
                </a:extLst>
              </p:cNvPr>
              <p:cNvSpPr txBox="1">
                <a:spLocks noRot="1" noChangeAspect="1" noMove="1" noResize="1" noEditPoints="1" noAdjustHandles="1" noChangeArrowheads="1" noChangeShapeType="1" noTextEdit="1"/>
              </p:cNvSpPr>
              <p:nvPr/>
            </p:nvSpPr>
            <p:spPr>
              <a:xfrm>
                <a:off x="4424146" y="5266478"/>
                <a:ext cx="664731" cy="353512"/>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5" name="テキスト ボックス 294">
                <a:extLst>
                  <a:ext uri="{FF2B5EF4-FFF2-40B4-BE49-F238E27FC236}">
                    <a16:creationId xmlns:a16="http://schemas.microsoft.com/office/drawing/2014/main" id="{1A7E8130-C32D-4F64-9A32-DB6D62DC0904}"/>
                  </a:ext>
                </a:extLst>
              </p:cNvPr>
              <p:cNvSpPr txBox="1"/>
              <p:nvPr/>
            </p:nvSpPr>
            <p:spPr>
              <a:xfrm>
                <a:off x="4443020" y="4701543"/>
                <a:ext cx="645856" cy="3306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a</m:t>
                          </m:r>
                        </m:e>
                        <m:sup>
                          <m:r>
                            <a:rPr kumimoji="1" lang="en-US" altLang="ja-JP" sz="1400" b="0" i="0" smtClean="0">
                              <a:latin typeface="Cambria Math" panose="02040503050406030204" pitchFamily="18" charset="0"/>
                            </a:rPr>
                            <m:t>3</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𝑢</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295" name="テキスト ボックス 294">
                <a:extLst>
                  <a:ext uri="{FF2B5EF4-FFF2-40B4-BE49-F238E27FC236}">
                    <a16:creationId xmlns:a16="http://schemas.microsoft.com/office/drawing/2014/main" xmlns:a14="http://schemas.microsoft.com/office/drawing/2010/main" xmlns="" id="{1A7E8130-C32D-4F64-9A32-DB6D62DC0904}"/>
                  </a:ext>
                </a:extLst>
              </p:cNvPr>
              <p:cNvSpPr txBox="1">
                <a:spLocks noRot="1" noChangeAspect="1" noMove="1" noResize="1" noEditPoints="1" noAdjustHandles="1" noChangeArrowheads="1" noChangeShapeType="1" noTextEdit="1"/>
              </p:cNvSpPr>
              <p:nvPr/>
            </p:nvSpPr>
            <p:spPr>
              <a:xfrm>
                <a:off x="4443020" y="4701543"/>
                <a:ext cx="645856" cy="330644"/>
              </a:xfrm>
              <a:prstGeom prst="rect">
                <a:avLst/>
              </a:prstGeom>
              <a:blipFill rotWithShape="0">
                <a:blip r:embed="rId4"/>
                <a:stretch>
                  <a:fillRect/>
                </a:stretch>
              </a:blipFill>
            </p:spPr>
            <p:txBody>
              <a:bodyPr/>
              <a:lstStyle/>
              <a:p>
                <a:r>
                  <a:rPr lang="ja-JP" altLang="en-US">
                    <a:noFill/>
                  </a:rPr>
                  <a:t> </a:t>
                </a:r>
              </a:p>
            </p:txBody>
          </p:sp>
        </mc:Fallback>
      </mc:AlternateContent>
      <p:cxnSp>
        <p:nvCxnSpPr>
          <p:cNvPr id="298" name="直線コネクタ 297">
            <a:extLst>
              <a:ext uri="{FF2B5EF4-FFF2-40B4-BE49-F238E27FC236}">
                <a16:creationId xmlns:a16="http://schemas.microsoft.com/office/drawing/2014/main" id="{6F0CD13F-FDD6-45A6-99A7-409777783BEF}"/>
              </a:ext>
            </a:extLst>
          </p:cNvPr>
          <p:cNvCxnSpPr>
            <a:cxnSpLocks/>
          </p:cNvCxnSpPr>
          <p:nvPr/>
        </p:nvCxnSpPr>
        <p:spPr>
          <a:xfrm>
            <a:off x="4408523" y="5035675"/>
            <a:ext cx="270723"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54" name="Freeform 292"/>
          <p:cNvSpPr>
            <a:spLocks/>
          </p:cNvSpPr>
          <p:nvPr/>
        </p:nvSpPr>
        <p:spPr bwMode="auto">
          <a:xfrm>
            <a:off x="4278313" y="3654426"/>
            <a:ext cx="3786188" cy="1406525"/>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27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3" name="Freeform 352"/>
          <p:cNvSpPr>
            <a:spLocks/>
          </p:cNvSpPr>
          <p:nvPr/>
        </p:nvSpPr>
        <p:spPr bwMode="auto">
          <a:xfrm>
            <a:off x="4278313" y="4802188"/>
            <a:ext cx="3786188" cy="873125"/>
          </a:xfrm>
          <a:custGeom>
            <a:avLst/>
            <a:gdLst>
              <a:gd name="T0" fmla="*/ 5 w 2311"/>
              <a:gd name="T1" fmla="*/ 138 h 533"/>
              <a:gd name="T2" fmla="*/ 16 w 2311"/>
              <a:gd name="T3" fmla="*/ 339 h 533"/>
              <a:gd name="T4" fmla="*/ 27 w 2311"/>
              <a:gd name="T5" fmla="*/ 457 h 533"/>
              <a:gd name="T6" fmla="*/ 38 w 2311"/>
              <a:gd name="T7" fmla="*/ 516 h 533"/>
              <a:gd name="T8" fmla="*/ 49 w 2311"/>
              <a:gd name="T9" fmla="*/ 533 h 533"/>
              <a:gd name="T10" fmla="*/ 60 w 2311"/>
              <a:gd name="T11" fmla="*/ 523 h 533"/>
              <a:gd name="T12" fmla="*/ 71 w 2311"/>
              <a:gd name="T13" fmla="*/ 496 h 533"/>
              <a:gd name="T14" fmla="*/ 82 w 2311"/>
              <a:gd name="T15" fmla="*/ 460 h 533"/>
              <a:gd name="T16" fmla="*/ 93 w 2311"/>
              <a:gd name="T17" fmla="*/ 419 h 533"/>
              <a:gd name="T18" fmla="*/ 104 w 2311"/>
              <a:gd name="T19" fmla="*/ 377 h 533"/>
              <a:gd name="T20" fmla="*/ 117 w 2311"/>
              <a:gd name="T21" fmla="*/ 328 h 533"/>
              <a:gd name="T22" fmla="*/ 131 w 2311"/>
              <a:gd name="T23" fmla="*/ 285 h 533"/>
              <a:gd name="T24" fmla="*/ 144 w 2311"/>
              <a:gd name="T25" fmla="*/ 249 h 533"/>
              <a:gd name="T26" fmla="*/ 158 w 2311"/>
              <a:gd name="T27" fmla="*/ 220 h 533"/>
              <a:gd name="T28" fmla="*/ 185 w 2311"/>
              <a:gd name="T29" fmla="*/ 182 h 533"/>
              <a:gd name="T30" fmla="*/ 213 w 2311"/>
              <a:gd name="T31" fmla="*/ 163 h 533"/>
              <a:gd name="T32" fmla="*/ 240 w 2311"/>
              <a:gd name="T33" fmla="*/ 153 h 533"/>
              <a:gd name="T34" fmla="*/ 267 w 2311"/>
              <a:gd name="T35" fmla="*/ 148 h 533"/>
              <a:gd name="T36" fmla="*/ 294 w 2311"/>
              <a:gd name="T37" fmla="*/ 146 h 533"/>
              <a:gd name="T38" fmla="*/ 322 w 2311"/>
              <a:gd name="T39" fmla="*/ 145 h 533"/>
              <a:gd name="T40" fmla="*/ 376 w 2311"/>
              <a:gd name="T41" fmla="*/ 143 h 533"/>
              <a:gd name="T42" fmla="*/ 431 w 2311"/>
              <a:gd name="T43" fmla="*/ 143 h 533"/>
              <a:gd name="T44" fmla="*/ 512 w 2311"/>
              <a:gd name="T45" fmla="*/ 143 h 533"/>
              <a:gd name="T46" fmla="*/ 621 w 2311"/>
              <a:gd name="T47" fmla="*/ 143 h 533"/>
              <a:gd name="T48" fmla="*/ 730 w 2311"/>
              <a:gd name="T49" fmla="*/ 143 h 533"/>
              <a:gd name="T50" fmla="*/ 839 w 2311"/>
              <a:gd name="T51" fmla="*/ 143 h 533"/>
              <a:gd name="T52" fmla="*/ 948 w 2311"/>
              <a:gd name="T53" fmla="*/ 143 h 533"/>
              <a:gd name="T54" fmla="*/ 1057 w 2311"/>
              <a:gd name="T55" fmla="*/ 143 h 533"/>
              <a:gd name="T56" fmla="*/ 1166 w 2311"/>
              <a:gd name="T57" fmla="*/ 143 h 533"/>
              <a:gd name="T58" fmla="*/ 1275 w 2311"/>
              <a:gd name="T59" fmla="*/ 143 h 533"/>
              <a:gd name="T60" fmla="*/ 1384 w 2311"/>
              <a:gd name="T61" fmla="*/ 143 h 533"/>
              <a:gd name="T62" fmla="*/ 1493 w 2311"/>
              <a:gd name="T63" fmla="*/ 143 h 533"/>
              <a:gd name="T64" fmla="*/ 1602 w 2311"/>
              <a:gd name="T65" fmla="*/ 143 h 533"/>
              <a:gd name="T66" fmla="*/ 1711 w 2311"/>
              <a:gd name="T67" fmla="*/ 143 h 533"/>
              <a:gd name="T68" fmla="*/ 1820 w 2311"/>
              <a:gd name="T69" fmla="*/ 143 h 533"/>
              <a:gd name="T70" fmla="*/ 1929 w 2311"/>
              <a:gd name="T71" fmla="*/ 143 h 533"/>
              <a:gd name="T72" fmla="*/ 2038 w 2311"/>
              <a:gd name="T73" fmla="*/ 143 h 533"/>
              <a:gd name="T74" fmla="*/ 2147 w 2311"/>
              <a:gd name="T75" fmla="*/ 143 h 533"/>
              <a:gd name="T76" fmla="*/ 2256 w 2311"/>
              <a:gd name="T77" fmla="*/ 14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533">
                <a:moveTo>
                  <a:pt x="0" y="0"/>
                </a:moveTo>
                <a:lnTo>
                  <a:pt x="5" y="138"/>
                </a:lnTo>
                <a:lnTo>
                  <a:pt x="11" y="250"/>
                </a:lnTo>
                <a:lnTo>
                  <a:pt x="16" y="339"/>
                </a:lnTo>
                <a:lnTo>
                  <a:pt x="22" y="407"/>
                </a:lnTo>
                <a:lnTo>
                  <a:pt x="27" y="457"/>
                </a:lnTo>
                <a:lnTo>
                  <a:pt x="33" y="493"/>
                </a:lnTo>
                <a:lnTo>
                  <a:pt x="38" y="516"/>
                </a:lnTo>
                <a:lnTo>
                  <a:pt x="44" y="529"/>
                </a:lnTo>
                <a:lnTo>
                  <a:pt x="49" y="533"/>
                </a:lnTo>
                <a:lnTo>
                  <a:pt x="55" y="531"/>
                </a:lnTo>
                <a:lnTo>
                  <a:pt x="60" y="523"/>
                </a:lnTo>
                <a:lnTo>
                  <a:pt x="65" y="511"/>
                </a:lnTo>
                <a:lnTo>
                  <a:pt x="71" y="496"/>
                </a:lnTo>
                <a:lnTo>
                  <a:pt x="76" y="479"/>
                </a:lnTo>
                <a:lnTo>
                  <a:pt x="82" y="460"/>
                </a:lnTo>
                <a:lnTo>
                  <a:pt x="87" y="440"/>
                </a:lnTo>
                <a:lnTo>
                  <a:pt x="93" y="419"/>
                </a:lnTo>
                <a:lnTo>
                  <a:pt x="98" y="398"/>
                </a:lnTo>
                <a:lnTo>
                  <a:pt x="104" y="377"/>
                </a:lnTo>
                <a:lnTo>
                  <a:pt x="110" y="352"/>
                </a:lnTo>
                <a:lnTo>
                  <a:pt x="117" y="328"/>
                </a:lnTo>
                <a:lnTo>
                  <a:pt x="124" y="306"/>
                </a:lnTo>
                <a:lnTo>
                  <a:pt x="131" y="285"/>
                </a:lnTo>
                <a:lnTo>
                  <a:pt x="138" y="266"/>
                </a:lnTo>
                <a:lnTo>
                  <a:pt x="144" y="249"/>
                </a:lnTo>
                <a:lnTo>
                  <a:pt x="151" y="233"/>
                </a:lnTo>
                <a:lnTo>
                  <a:pt x="158" y="220"/>
                </a:lnTo>
                <a:lnTo>
                  <a:pt x="172" y="198"/>
                </a:lnTo>
                <a:lnTo>
                  <a:pt x="185" y="182"/>
                </a:lnTo>
                <a:lnTo>
                  <a:pt x="199" y="171"/>
                </a:lnTo>
                <a:lnTo>
                  <a:pt x="213" y="163"/>
                </a:lnTo>
                <a:lnTo>
                  <a:pt x="226" y="157"/>
                </a:lnTo>
                <a:lnTo>
                  <a:pt x="240" y="153"/>
                </a:lnTo>
                <a:lnTo>
                  <a:pt x="253" y="150"/>
                </a:lnTo>
                <a:lnTo>
                  <a:pt x="267" y="148"/>
                </a:lnTo>
                <a:lnTo>
                  <a:pt x="281" y="147"/>
                </a:lnTo>
                <a:lnTo>
                  <a:pt x="294" y="146"/>
                </a:lnTo>
                <a:lnTo>
                  <a:pt x="308" y="145"/>
                </a:lnTo>
                <a:lnTo>
                  <a:pt x="322" y="145"/>
                </a:lnTo>
                <a:lnTo>
                  <a:pt x="349" y="144"/>
                </a:lnTo>
                <a:lnTo>
                  <a:pt x="376" y="143"/>
                </a:lnTo>
                <a:lnTo>
                  <a:pt x="403" y="143"/>
                </a:lnTo>
                <a:lnTo>
                  <a:pt x="431" y="143"/>
                </a:lnTo>
                <a:lnTo>
                  <a:pt x="458" y="143"/>
                </a:lnTo>
                <a:lnTo>
                  <a:pt x="512" y="143"/>
                </a:lnTo>
                <a:lnTo>
                  <a:pt x="567" y="143"/>
                </a:lnTo>
                <a:lnTo>
                  <a:pt x="621" y="143"/>
                </a:lnTo>
                <a:lnTo>
                  <a:pt x="676" y="143"/>
                </a:lnTo>
                <a:lnTo>
                  <a:pt x="730" y="143"/>
                </a:lnTo>
                <a:lnTo>
                  <a:pt x="785" y="143"/>
                </a:lnTo>
                <a:lnTo>
                  <a:pt x="839" y="143"/>
                </a:lnTo>
                <a:lnTo>
                  <a:pt x="894" y="143"/>
                </a:lnTo>
                <a:lnTo>
                  <a:pt x="948" y="143"/>
                </a:lnTo>
                <a:lnTo>
                  <a:pt x="1003" y="143"/>
                </a:lnTo>
                <a:lnTo>
                  <a:pt x="1057" y="143"/>
                </a:lnTo>
                <a:lnTo>
                  <a:pt x="1112" y="143"/>
                </a:lnTo>
                <a:lnTo>
                  <a:pt x="1166" y="143"/>
                </a:lnTo>
                <a:lnTo>
                  <a:pt x="1221" y="143"/>
                </a:lnTo>
                <a:lnTo>
                  <a:pt x="1275" y="143"/>
                </a:lnTo>
                <a:lnTo>
                  <a:pt x="1330" y="143"/>
                </a:lnTo>
                <a:lnTo>
                  <a:pt x="1384" y="143"/>
                </a:lnTo>
                <a:lnTo>
                  <a:pt x="1439" y="143"/>
                </a:lnTo>
                <a:lnTo>
                  <a:pt x="1493" y="143"/>
                </a:lnTo>
                <a:lnTo>
                  <a:pt x="1548" y="143"/>
                </a:lnTo>
                <a:lnTo>
                  <a:pt x="1602" y="143"/>
                </a:lnTo>
                <a:lnTo>
                  <a:pt x="1657" y="143"/>
                </a:lnTo>
                <a:lnTo>
                  <a:pt x="1711" y="143"/>
                </a:lnTo>
                <a:lnTo>
                  <a:pt x="1766" y="143"/>
                </a:lnTo>
                <a:lnTo>
                  <a:pt x="1820" y="143"/>
                </a:lnTo>
                <a:lnTo>
                  <a:pt x="1875" y="143"/>
                </a:lnTo>
                <a:lnTo>
                  <a:pt x="1929" y="143"/>
                </a:lnTo>
                <a:lnTo>
                  <a:pt x="1984" y="143"/>
                </a:lnTo>
                <a:lnTo>
                  <a:pt x="2038" y="143"/>
                </a:lnTo>
                <a:lnTo>
                  <a:pt x="2093" y="143"/>
                </a:lnTo>
                <a:lnTo>
                  <a:pt x="2147" y="143"/>
                </a:lnTo>
                <a:lnTo>
                  <a:pt x="2202" y="143"/>
                </a:lnTo>
                <a:lnTo>
                  <a:pt x="2256" y="143"/>
                </a:lnTo>
                <a:lnTo>
                  <a:pt x="2311" y="143"/>
                </a:lnTo>
              </a:path>
            </a:pathLst>
          </a:custGeom>
          <a:noFill/>
          <a:ln w="1270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a:extLst>
              <a:ext uri="{FF2B5EF4-FFF2-40B4-BE49-F238E27FC236}">
                <a16:creationId xmlns:a16="http://schemas.microsoft.com/office/drawing/2014/main" id="{9EB289EB-AFB2-CC4F-9F6A-7A693971945D}"/>
              </a:ext>
            </a:extLst>
          </p:cNvPr>
          <p:cNvSpPr txBox="1"/>
          <p:nvPr/>
        </p:nvSpPr>
        <p:spPr>
          <a:xfrm>
            <a:off x="3297910" y="120770"/>
            <a:ext cx="5703164" cy="523220"/>
          </a:xfrm>
          <a:prstGeom prst="rect">
            <a:avLst/>
          </a:prstGeom>
          <a:noFill/>
        </p:spPr>
        <p:txBody>
          <a:bodyPr wrap="none" rtlCol="0">
            <a:spAutoFit/>
          </a:bodyPr>
          <a:lstStyle/>
          <a:p>
            <a:r>
              <a:rPr lang="en-US" altLang="ja-JP" sz="2800" dirty="0">
                <a:solidFill>
                  <a:schemeClr val="bg1"/>
                </a:solidFill>
              </a:rPr>
              <a:t>Brief overview of Feshbach resonance</a:t>
            </a:r>
          </a:p>
        </p:txBody>
      </p:sp>
      <p:sp>
        <p:nvSpPr>
          <p:cNvPr id="11" name="テキスト ボックス 10">
            <a:extLst>
              <a:ext uri="{FF2B5EF4-FFF2-40B4-BE49-F238E27FC236}">
                <a16:creationId xmlns:a16="http://schemas.microsoft.com/office/drawing/2014/main" id="{A185AF80-8068-484A-B6E2-23144B4F575F}"/>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7324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0" name="テキスト ボックス 299">
                <a:extLst>
                  <a:ext uri="{FF2B5EF4-FFF2-40B4-BE49-F238E27FC236}">
                    <a16:creationId xmlns:a16="http://schemas.microsoft.com/office/drawing/2014/main" id="{11000A96-C9FC-4904-B67F-74656ED951F5}"/>
                  </a:ext>
                </a:extLst>
              </p:cNvPr>
              <p:cNvSpPr txBox="1"/>
              <p:nvPr/>
            </p:nvSpPr>
            <p:spPr>
              <a:xfrm>
                <a:off x="4168662" y="5756296"/>
                <a:ext cx="745782" cy="396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X</m:t>
                          </m:r>
                        </m:e>
                        <m:sup>
                          <m:r>
                            <a:rPr kumimoji="1" lang="en-US" altLang="ja-JP" b="0" i="0" smtClean="0">
                              <a:latin typeface="Cambria Math" panose="02040503050406030204" pitchFamily="18" charset="0"/>
                            </a:rPr>
                            <m:t>1</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𝑔</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300" name="テキスト ボックス 299">
                <a:extLst>
                  <a:ext uri="{FF2B5EF4-FFF2-40B4-BE49-F238E27FC236}">
                    <a16:creationId xmlns:a16="http://schemas.microsoft.com/office/drawing/2014/main" xmlns:a14="http://schemas.microsoft.com/office/drawing/2010/main" xmlns="" id="{11000A96-C9FC-4904-B67F-74656ED951F5}"/>
                  </a:ext>
                </a:extLst>
              </p:cNvPr>
              <p:cNvSpPr txBox="1">
                <a:spLocks noRot="1" noChangeAspect="1" noMove="1" noResize="1" noEditPoints="1" noAdjustHandles="1" noChangeArrowheads="1" noChangeShapeType="1" noTextEdit="1"/>
              </p:cNvSpPr>
              <p:nvPr/>
            </p:nvSpPr>
            <p:spPr>
              <a:xfrm>
                <a:off x="4168662" y="5756296"/>
                <a:ext cx="745782" cy="396840"/>
              </a:xfrm>
              <a:prstGeom prst="rect">
                <a:avLst/>
              </a:prstGeom>
              <a:blipFill rotWithShape="0">
                <a:blip r:embed="rId2"/>
                <a:stretch>
                  <a:fillRect b="-46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5" name="テキスト ボックス 294">
                <a:extLst>
                  <a:ext uri="{FF2B5EF4-FFF2-40B4-BE49-F238E27FC236}">
                    <a16:creationId xmlns:a16="http://schemas.microsoft.com/office/drawing/2014/main" id="{1A7E8130-C32D-4F64-9A32-DB6D62DC0904}"/>
                  </a:ext>
                </a:extLst>
              </p:cNvPr>
              <p:cNvSpPr txBox="1"/>
              <p:nvPr/>
            </p:nvSpPr>
            <p:spPr>
              <a:xfrm>
                <a:off x="3785861" y="1796651"/>
                <a:ext cx="7224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a</m:t>
                          </m:r>
                        </m:e>
                        <m:sup>
                          <m:r>
                            <a:rPr kumimoji="1" lang="en-US" altLang="ja-JP" b="0" i="0" smtClean="0">
                              <a:latin typeface="Cambria Math" panose="02040503050406030204" pitchFamily="18" charset="0"/>
                            </a:rPr>
                            <m:t>3</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𝑢</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295" name="テキスト ボックス 294">
                <a:extLst>
                  <a:ext uri="{FF2B5EF4-FFF2-40B4-BE49-F238E27FC236}">
                    <a16:creationId xmlns:a16="http://schemas.microsoft.com/office/drawing/2014/main" xmlns:a14="http://schemas.microsoft.com/office/drawing/2010/main" xmlns="" id="{1A7E8130-C32D-4F64-9A32-DB6D62DC0904}"/>
                  </a:ext>
                </a:extLst>
              </p:cNvPr>
              <p:cNvSpPr txBox="1">
                <a:spLocks noRot="1" noChangeAspect="1" noMove="1" noResize="1" noEditPoints="1" noAdjustHandles="1" noChangeArrowheads="1" noChangeShapeType="1" noTextEdit="1"/>
              </p:cNvSpPr>
              <p:nvPr/>
            </p:nvSpPr>
            <p:spPr>
              <a:xfrm>
                <a:off x="3785861" y="1796651"/>
                <a:ext cx="722442" cy="369332"/>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301" name="直線コネクタ 300">
            <a:extLst>
              <a:ext uri="{FF2B5EF4-FFF2-40B4-BE49-F238E27FC236}">
                <a16:creationId xmlns:a16="http://schemas.microsoft.com/office/drawing/2014/main" id="{6A72794A-EFE9-4FF8-A5EC-F9B8E85BA6F6}"/>
              </a:ext>
            </a:extLst>
          </p:cNvPr>
          <p:cNvCxnSpPr>
            <a:cxnSpLocks/>
          </p:cNvCxnSpPr>
          <p:nvPr/>
        </p:nvCxnSpPr>
        <p:spPr>
          <a:xfrm>
            <a:off x="3563140" y="3929231"/>
            <a:ext cx="1167885" cy="0"/>
          </a:xfrm>
          <a:prstGeom prst="line">
            <a:avLst/>
          </a:prstGeom>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3517969" y="-2430013"/>
            <a:ext cx="16333421" cy="6067673"/>
            <a:chOff x="1231969" y="-2430013"/>
            <a:chExt cx="16333421" cy="6067673"/>
          </a:xfrm>
        </p:grpSpPr>
        <p:cxnSp>
          <p:nvCxnSpPr>
            <p:cNvPr id="298" name="直線コネクタ 297">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54"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13" name="Freeform 352"/>
          <p:cNvSpPr>
            <a:spLocks/>
          </p:cNvSpPr>
          <p:nvPr/>
        </p:nvSpPr>
        <p:spPr bwMode="auto">
          <a:xfrm>
            <a:off x="3517969" y="2521370"/>
            <a:ext cx="16333421" cy="3766614"/>
          </a:xfrm>
          <a:custGeom>
            <a:avLst/>
            <a:gdLst>
              <a:gd name="T0" fmla="*/ 5 w 2311"/>
              <a:gd name="T1" fmla="*/ 138 h 533"/>
              <a:gd name="T2" fmla="*/ 16 w 2311"/>
              <a:gd name="T3" fmla="*/ 339 h 533"/>
              <a:gd name="T4" fmla="*/ 27 w 2311"/>
              <a:gd name="T5" fmla="*/ 457 h 533"/>
              <a:gd name="T6" fmla="*/ 38 w 2311"/>
              <a:gd name="T7" fmla="*/ 516 h 533"/>
              <a:gd name="T8" fmla="*/ 49 w 2311"/>
              <a:gd name="T9" fmla="*/ 533 h 533"/>
              <a:gd name="T10" fmla="*/ 60 w 2311"/>
              <a:gd name="T11" fmla="*/ 523 h 533"/>
              <a:gd name="T12" fmla="*/ 71 w 2311"/>
              <a:gd name="T13" fmla="*/ 496 h 533"/>
              <a:gd name="T14" fmla="*/ 82 w 2311"/>
              <a:gd name="T15" fmla="*/ 460 h 533"/>
              <a:gd name="T16" fmla="*/ 93 w 2311"/>
              <a:gd name="T17" fmla="*/ 419 h 533"/>
              <a:gd name="T18" fmla="*/ 104 w 2311"/>
              <a:gd name="T19" fmla="*/ 377 h 533"/>
              <a:gd name="T20" fmla="*/ 117 w 2311"/>
              <a:gd name="T21" fmla="*/ 328 h 533"/>
              <a:gd name="T22" fmla="*/ 131 w 2311"/>
              <a:gd name="T23" fmla="*/ 285 h 533"/>
              <a:gd name="T24" fmla="*/ 144 w 2311"/>
              <a:gd name="T25" fmla="*/ 249 h 533"/>
              <a:gd name="T26" fmla="*/ 158 w 2311"/>
              <a:gd name="T27" fmla="*/ 220 h 533"/>
              <a:gd name="T28" fmla="*/ 185 w 2311"/>
              <a:gd name="T29" fmla="*/ 182 h 533"/>
              <a:gd name="T30" fmla="*/ 213 w 2311"/>
              <a:gd name="T31" fmla="*/ 163 h 533"/>
              <a:gd name="T32" fmla="*/ 240 w 2311"/>
              <a:gd name="T33" fmla="*/ 153 h 533"/>
              <a:gd name="T34" fmla="*/ 267 w 2311"/>
              <a:gd name="T35" fmla="*/ 148 h 533"/>
              <a:gd name="T36" fmla="*/ 294 w 2311"/>
              <a:gd name="T37" fmla="*/ 146 h 533"/>
              <a:gd name="T38" fmla="*/ 322 w 2311"/>
              <a:gd name="T39" fmla="*/ 145 h 533"/>
              <a:gd name="T40" fmla="*/ 376 w 2311"/>
              <a:gd name="T41" fmla="*/ 143 h 533"/>
              <a:gd name="T42" fmla="*/ 431 w 2311"/>
              <a:gd name="T43" fmla="*/ 143 h 533"/>
              <a:gd name="T44" fmla="*/ 512 w 2311"/>
              <a:gd name="T45" fmla="*/ 143 h 533"/>
              <a:gd name="T46" fmla="*/ 621 w 2311"/>
              <a:gd name="T47" fmla="*/ 143 h 533"/>
              <a:gd name="T48" fmla="*/ 730 w 2311"/>
              <a:gd name="T49" fmla="*/ 143 h 533"/>
              <a:gd name="T50" fmla="*/ 839 w 2311"/>
              <a:gd name="T51" fmla="*/ 143 h 533"/>
              <a:gd name="T52" fmla="*/ 948 w 2311"/>
              <a:gd name="T53" fmla="*/ 143 h 533"/>
              <a:gd name="T54" fmla="*/ 1057 w 2311"/>
              <a:gd name="T55" fmla="*/ 143 h 533"/>
              <a:gd name="T56" fmla="*/ 1166 w 2311"/>
              <a:gd name="T57" fmla="*/ 143 h 533"/>
              <a:gd name="T58" fmla="*/ 1275 w 2311"/>
              <a:gd name="T59" fmla="*/ 143 h 533"/>
              <a:gd name="T60" fmla="*/ 1384 w 2311"/>
              <a:gd name="T61" fmla="*/ 143 h 533"/>
              <a:gd name="T62" fmla="*/ 1493 w 2311"/>
              <a:gd name="T63" fmla="*/ 143 h 533"/>
              <a:gd name="T64" fmla="*/ 1602 w 2311"/>
              <a:gd name="T65" fmla="*/ 143 h 533"/>
              <a:gd name="T66" fmla="*/ 1711 w 2311"/>
              <a:gd name="T67" fmla="*/ 143 h 533"/>
              <a:gd name="T68" fmla="*/ 1820 w 2311"/>
              <a:gd name="T69" fmla="*/ 143 h 533"/>
              <a:gd name="T70" fmla="*/ 1929 w 2311"/>
              <a:gd name="T71" fmla="*/ 143 h 533"/>
              <a:gd name="T72" fmla="*/ 2038 w 2311"/>
              <a:gd name="T73" fmla="*/ 143 h 533"/>
              <a:gd name="T74" fmla="*/ 2147 w 2311"/>
              <a:gd name="T75" fmla="*/ 143 h 533"/>
              <a:gd name="T76" fmla="*/ 2256 w 2311"/>
              <a:gd name="T77" fmla="*/ 14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533">
                <a:moveTo>
                  <a:pt x="0" y="0"/>
                </a:moveTo>
                <a:lnTo>
                  <a:pt x="5" y="138"/>
                </a:lnTo>
                <a:lnTo>
                  <a:pt x="11" y="250"/>
                </a:lnTo>
                <a:lnTo>
                  <a:pt x="16" y="339"/>
                </a:lnTo>
                <a:lnTo>
                  <a:pt x="22" y="407"/>
                </a:lnTo>
                <a:lnTo>
                  <a:pt x="27" y="457"/>
                </a:lnTo>
                <a:lnTo>
                  <a:pt x="33" y="493"/>
                </a:lnTo>
                <a:lnTo>
                  <a:pt x="38" y="516"/>
                </a:lnTo>
                <a:lnTo>
                  <a:pt x="44" y="529"/>
                </a:lnTo>
                <a:lnTo>
                  <a:pt x="49" y="533"/>
                </a:lnTo>
                <a:lnTo>
                  <a:pt x="55" y="531"/>
                </a:lnTo>
                <a:lnTo>
                  <a:pt x="60" y="523"/>
                </a:lnTo>
                <a:lnTo>
                  <a:pt x="65" y="511"/>
                </a:lnTo>
                <a:lnTo>
                  <a:pt x="71" y="496"/>
                </a:lnTo>
                <a:lnTo>
                  <a:pt x="76" y="479"/>
                </a:lnTo>
                <a:lnTo>
                  <a:pt x="82" y="460"/>
                </a:lnTo>
                <a:lnTo>
                  <a:pt x="87" y="440"/>
                </a:lnTo>
                <a:lnTo>
                  <a:pt x="93" y="419"/>
                </a:lnTo>
                <a:lnTo>
                  <a:pt x="98" y="398"/>
                </a:lnTo>
                <a:lnTo>
                  <a:pt x="104" y="377"/>
                </a:lnTo>
                <a:lnTo>
                  <a:pt x="110" y="352"/>
                </a:lnTo>
                <a:lnTo>
                  <a:pt x="117" y="328"/>
                </a:lnTo>
                <a:lnTo>
                  <a:pt x="124" y="306"/>
                </a:lnTo>
                <a:lnTo>
                  <a:pt x="131" y="285"/>
                </a:lnTo>
                <a:lnTo>
                  <a:pt x="138" y="266"/>
                </a:lnTo>
                <a:lnTo>
                  <a:pt x="144" y="249"/>
                </a:lnTo>
                <a:lnTo>
                  <a:pt x="151" y="233"/>
                </a:lnTo>
                <a:lnTo>
                  <a:pt x="158" y="220"/>
                </a:lnTo>
                <a:lnTo>
                  <a:pt x="172" y="198"/>
                </a:lnTo>
                <a:lnTo>
                  <a:pt x="185" y="182"/>
                </a:lnTo>
                <a:lnTo>
                  <a:pt x="199" y="171"/>
                </a:lnTo>
                <a:lnTo>
                  <a:pt x="213" y="163"/>
                </a:lnTo>
                <a:lnTo>
                  <a:pt x="226" y="157"/>
                </a:lnTo>
                <a:lnTo>
                  <a:pt x="240" y="153"/>
                </a:lnTo>
                <a:lnTo>
                  <a:pt x="253" y="150"/>
                </a:lnTo>
                <a:lnTo>
                  <a:pt x="267" y="148"/>
                </a:lnTo>
                <a:lnTo>
                  <a:pt x="281" y="147"/>
                </a:lnTo>
                <a:lnTo>
                  <a:pt x="294" y="146"/>
                </a:lnTo>
                <a:lnTo>
                  <a:pt x="308" y="145"/>
                </a:lnTo>
                <a:lnTo>
                  <a:pt x="322" y="145"/>
                </a:lnTo>
                <a:lnTo>
                  <a:pt x="349" y="144"/>
                </a:lnTo>
                <a:lnTo>
                  <a:pt x="376" y="143"/>
                </a:lnTo>
                <a:lnTo>
                  <a:pt x="403" y="143"/>
                </a:lnTo>
                <a:lnTo>
                  <a:pt x="431" y="143"/>
                </a:lnTo>
                <a:lnTo>
                  <a:pt x="458" y="143"/>
                </a:lnTo>
                <a:lnTo>
                  <a:pt x="512" y="143"/>
                </a:lnTo>
                <a:lnTo>
                  <a:pt x="567" y="143"/>
                </a:lnTo>
                <a:lnTo>
                  <a:pt x="621" y="143"/>
                </a:lnTo>
                <a:lnTo>
                  <a:pt x="676" y="143"/>
                </a:lnTo>
                <a:lnTo>
                  <a:pt x="730" y="143"/>
                </a:lnTo>
                <a:lnTo>
                  <a:pt x="785" y="143"/>
                </a:lnTo>
                <a:lnTo>
                  <a:pt x="839" y="143"/>
                </a:lnTo>
                <a:lnTo>
                  <a:pt x="894" y="143"/>
                </a:lnTo>
                <a:lnTo>
                  <a:pt x="948" y="143"/>
                </a:lnTo>
                <a:lnTo>
                  <a:pt x="1003" y="143"/>
                </a:lnTo>
                <a:lnTo>
                  <a:pt x="1057" y="143"/>
                </a:lnTo>
                <a:lnTo>
                  <a:pt x="1112" y="143"/>
                </a:lnTo>
                <a:lnTo>
                  <a:pt x="1166" y="143"/>
                </a:lnTo>
                <a:lnTo>
                  <a:pt x="1221" y="143"/>
                </a:lnTo>
                <a:lnTo>
                  <a:pt x="1275" y="143"/>
                </a:lnTo>
                <a:lnTo>
                  <a:pt x="1330" y="143"/>
                </a:lnTo>
                <a:lnTo>
                  <a:pt x="1384" y="143"/>
                </a:lnTo>
                <a:lnTo>
                  <a:pt x="1439" y="143"/>
                </a:lnTo>
                <a:lnTo>
                  <a:pt x="1493" y="143"/>
                </a:lnTo>
                <a:lnTo>
                  <a:pt x="1548" y="143"/>
                </a:lnTo>
                <a:lnTo>
                  <a:pt x="1602" y="143"/>
                </a:lnTo>
                <a:lnTo>
                  <a:pt x="1657" y="143"/>
                </a:lnTo>
                <a:lnTo>
                  <a:pt x="1711" y="143"/>
                </a:lnTo>
                <a:lnTo>
                  <a:pt x="1766" y="143"/>
                </a:lnTo>
                <a:lnTo>
                  <a:pt x="1820" y="143"/>
                </a:lnTo>
                <a:lnTo>
                  <a:pt x="1875" y="143"/>
                </a:lnTo>
                <a:lnTo>
                  <a:pt x="1929" y="143"/>
                </a:lnTo>
                <a:lnTo>
                  <a:pt x="1984" y="143"/>
                </a:lnTo>
                <a:lnTo>
                  <a:pt x="2038" y="143"/>
                </a:lnTo>
                <a:lnTo>
                  <a:pt x="2093" y="143"/>
                </a:lnTo>
                <a:lnTo>
                  <a:pt x="2147" y="143"/>
                </a:lnTo>
                <a:lnTo>
                  <a:pt x="2202" y="143"/>
                </a:lnTo>
                <a:lnTo>
                  <a:pt x="2256" y="143"/>
                </a:lnTo>
                <a:lnTo>
                  <a:pt x="2311" y="143"/>
                </a:ln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正方形/長方形 4"/>
          <p:cNvSpPr/>
          <p:nvPr/>
        </p:nvSpPr>
        <p:spPr>
          <a:xfrm>
            <a:off x="8382000" y="3314700"/>
            <a:ext cx="11469390" cy="44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1FDF41C-3FCC-5D4A-8178-9919C0ECA237}"/>
              </a:ext>
            </a:extLst>
          </p:cNvPr>
          <p:cNvSpPr txBox="1"/>
          <p:nvPr/>
        </p:nvSpPr>
        <p:spPr>
          <a:xfrm>
            <a:off x="3297910" y="120770"/>
            <a:ext cx="5703164" cy="523220"/>
          </a:xfrm>
          <a:prstGeom prst="rect">
            <a:avLst/>
          </a:prstGeom>
          <a:noFill/>
        </p:spPr>
        <p:txBody>
          <a:bodyPr wrap="none" rtlCol="0">
            <a:spAutoFit/>
          </a:bodyPr>
          <a:lstStyle/>
          <a:p>
            <a:r>
              <a:rPr lang="en-US" altLang="ja-JP" sz="2800" dirty="0">
                <a:solidFill>
                  <a:schemeClr val="bg1"/>
                </a:solidFill>
              </a:rPr>
              <a:t>Brief overview of Feshbach resonance</a:t>
            </a:r>
          </a:p>
        </p:txBody>
      </p:sp>
      <p:sp>
        <p:nvSpPr>
          <p:cNvPr id="13" name="テキスト ボックス 12">
            <a:extLst>
              <a:ext uri="{FF2B5EF4-FFF2-40B4-BE49-F238E27FC236}">
                <a16:creationId xmlns:a16="http://schemas.microsoft.com/office/drawing/2014/main" id="{B3D1C3EE-D2E5-9142-8D9A-6D08F5A33502}"/>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2598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0" name="テキスト ボックス 299">
                <a:extLst>
                  <a:ext uri="{FF2B5EF4-FFF2-40B4-BE49-F238E27FC236}">
                    <a16:creationId xmlns:a16="http://schemas.microsoft.com/office/drawing/2014/main" id="{11000A96-C9FC-4904-B67F-74656ED951F5}"/>
                  </a:ext>
                </a:extLst>
              </p:cNvPr>
              <p:cNvSpPr txBox="1"/>
              <p:nvPr/>
            </p:nvSpPr>
            <p:spPr>
              <a:xfrm>
                <a:off x="4168662" y="5756296"/>
                <a:ext cx="745782" cy="396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X</m:t>
                          </m:r>
                        </m:e>
                        <m:sup>
                          <m:r>
                            <a:rPr kumimoji="1" lang="en-US" altLang="ja-JP" b="0" i="0" smtClean="0">
                              <a:latin typeface="Cambria Math" panose="02040503050406030204" pitchFamily="18" charset="0"/>
                            </a:rPr>
                            <m:t>1</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𝑔</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300" name="テキスト ボックス 299">
                <a:extLst>
                  <a:ext uri="{FF2B5EF4-FFF2-40B4-BE49-F238E27FC236}">
                    <a16:creationId xmlns:a16="http://schemas.microsoft.com/office/drawing/2014/main" xmlns:a14="http://schemas.microsoft.com/office/drawing/2010/main" xmlns="" id="{11000A96-C9FC-4904-B67F-74656ED951F5}"/>
                  </a:ext>
                </a:extLst>
              </p:cNvPr>
              <p:cNvSpPr txBox="1">
                <a:spLocks noRot="1" noChangeAspect="1" noMove="1" noResize="1" noEditPoints="1" noAdjustHandles="1" noChangeArrowheads="1" noChangeShapeType="1" noTextEdit="1"/>
              </p:cNvSpPr>
              <p:nvPr/>
            </p:nvSpPr>
            <p:spPr>
              <a:xfrm>
                <a:off x="4168662" y="5756296"/>
                <a:ext cx="745782" cy="396840"/>
              </a:xfrm>
              <a:prstGeom prst="rect">
                <a:avLst/>
              </a:prstGeom>
              <a:blipFill rotWithShape="0">
                <a:blip r:embed="rId2"/>
                <a:stretch>
                  <a:fillRect b="-46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5" name="テキスト ボックス 294">
                <a:extLst>
                  <a:ext uri="{FF2B5EF4-FFF2-40B4-BE49-F238E27FC236}">
                    <a16:creationId xmlns:a16="http://schemas.microsoft.com/office/drawing/2014/main" id="{1A7E8130-C32D-4F64-9A32-DB6D62DC0904}"/>
                  </a:ext>
                </a:extLst>
              </p:cNvPr>
              <p:cNvSpPr txBox="1"/>
              <p:nvPr/>
            </p:nvSpPr>
            <p:spPr>
              <a:xfrm>
                <a:off x="3785861" y="1796651"/>
                <a:ext cx="7224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a</m:t>
                          </m:r>
                        </m:e>
                        <m:sup>
                          <m:r>
                            <a:rPr kumimoji="1" lang="en-US" altLang="ja-JP" b="0" i="0" smtClean="0">
                              <a:latin typeface="Cambria Math" panose="02040503050406030204" pitchFamily="18" charset="0"/>
                            </a:rPr>
                            <m:t>3</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𝑢</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295" name="テキスト ボックス 294">
                <a:extLst>
                  <a:ext uri="{FF2B5EF4-FFF2-40B4-BE49-F238E27FC236}">
                    <a16:creationId xmlns:a16="http://schemas.microsoft.com/office/drawing/2014/main" xmlns:a14="http://schemas.microsoft.com/office/drawing/2010/main" xmlns="" id="{1A7E8130-C32D-4F64-9A32-DB6D62DC0904}"/>
                  </a:ext>
                </a:extLst>
              </p:cNvPr>
              <p:cNvSpPr txBox="1">
                <a:spLocks noRot="1" noChangeAspect="1" noMove="1" noResize="1" noEditPoints="1" noAdjustHandles="1" noChangeArrowheads="1" noChangeShapeType="1" noTextEdit="1"/>
              </p:cNvSpPr>
              <p:nvPr/>
            </p:nvSpPr>
            <p:spPr>
              <a:xfrm>
                <a:off x="3785861" y="1796651"/>
                <a:ext cx="722442" cy="369332"/>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301" name="直線コネクタ 300">
            <a:extLst>
              <a:ext uri="{FF2B5EF4-FFF2-40B4-BE49-F238E27FC236}">
                <a16:creationId xmlns:a16="http://schemas.microsoft.com/office/drawing/2014/main" id="{6A72794A-EFE9-4FF8-A5EC-F9B8E85BA6F6}"/>
              </a:ext>
            </a:extLst>
          </p:cNvPr>
          <p:cNvCxnSpPr>
            <a:cxnSpLocks/>
          </p:cNvCxnSpPr>
          <p:nvPr/>
        </p:nvCxnSpPr>
        <p:spPr>
          <a:xfrm>
            <a:off x="3563140" y="3929231"/>
            <a:ext cx="1167885" cy="0"/>
          </a:xfrm>
          <a:prstGeom prst="line">
            <a:avLst/>
          </a:prstGeom>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3517969" y="-2430013"/>
            <a:ext cx="16333421" cy="6067673"/>
            <a:chOff x="1231969" y="-2430013"/>
            <a:chExt cx="16333421" cy="6067673"/>
          </a:xfrm>
        </p:grpSpPr>
        <p:cxnSp>
          <p:nvCxnSpPr>
            <p:cNvPr id="298" name="直線コネクタ 297">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54"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13" name="Freeform 352"/>
          <p:cNvSpPr>
            <a:spLocks/>
          </p:cNvSpPr>
          <p:nvPr/>
        </p:nvSpPr>
        <p:spPr bwMode="auto">
          <a:xfrm>
            <a:off x="3517969" y="2521370"/>
            <a:ext cx="16333421" cy="3766614"/>
          </a:xfrm>
          <a:custGeom>
            <a:avLst/>
            <a:gdLst>
              <a:gd name="T0" fmla="*/ 5 w 2311"/>
              <a:gd name="T1" fmla="*/ 138 h 533"/>
              <a:gd name="T2" fmla="*/ 16 w 2311"/>
              <a:gd name="T3" fmla="*/ 339 h 533"/>
              <a:gd name="T4" fmla="*/ 27 w 2311"/>
              <a:gd name="T5" fmla="*/ 457 h 533"/>
              <a:gd name="T6" fmla="*/ 38 w 2311"/>
              <a:gd name="T7" fmla="*/ 516 h 533"/>
              <a:gd name="T8" fmla="*/ 49 w 2311"/>
              <a:gd name="T9" fmla="*/ 533 h 533"/>
              <a:gd name="T10" fmla="*/ 60 w 2311"/>
              <a:gd name="T11" fmla="*/ 523 h 533"/>
              <a:gd name="T12" fmla="*/ 71 w 2311"/>
              <a:gd name="T13" fmla="*/ 496 h 533"/>
              <a:gd name="T14" fmla="*/ 82 w 2311"/>
              <a:gd name="T15" fmla="*/ 460 h 533"/>
              <a:gd name="T16" fmla="*/ 93 w 2311"/>
              <a:gd name="T17" fmla="*/ 419 h 533"/>
              <a:gd name="T18" fmla="*/ 104 w 2311"/>
              <a:gd name="T19" fmla="*/ 377 h 533"/>
              <a:gd name="T20" fmla="*/ 117 w 2311"/>
              <a:gd name="T21" fmla="*/ 328 h 533"/>
              <a:gd name="T22" fmla="*/ 131 w 2311"/>
              <a:gd name="T23" fmla="*/ 285 h 533"/>
              <a:gd name="T24" fmla="*/ 144 w 2311"/>
              <a:gd name="T25" fmla="*/ 249 h 533"/>
              <a:gd name="T26" fmla="*/ 158 w 2311"/>
              <a:gd name="T27" fmla="*/ 220 h 533"/>
              <a:gd name="T28" fmla="*/ 185 w 2311"/>
              <a:gd name="T29" fmla="*/ 182 h 533"/>
              <a:gd name="T30" fmla="*/ 213 w 2311"/>
              <a:gd name="T31" fmla="*/ 163 h 533"/>
              <a:gd name="T32" fmla="*/ 240 w 2311"/>
              <a:gd name="T33" fmla="*/ 153 h 533"/>
              <a:gd name="T34" fmla="*/ 267 w 2311"/>
              <a:gd name="T35" fmla="*/ 148 h 533"/>
              <a:gd name="T36" fmla="*/ 294 w 2311"/>
              <a:gd name="T37" fmla="*/ 146 h 533"/>
              <a:gd name="T38" fmla="*/ 322 w 2311"/>
              <a:gd name="T39" fmla="*/ 145 h 533"/>
              <a:gd name="T40" fmla="*/ 376 w 2311"/>
              <a:gd name="T41" fmla="*/ 143 h 533"/>
              <a:gd name="T42" fmla="*/ 431 w 2311"/>
              <a:gd name="T43" fmla="*/ 143 h 533"/>
              <a:gd name="T44" fmla="*/ 512 w 2311"/>
              <a:gd name="T45" fmla="*/ 143 h 533"/>
              <a:gd name="T46" fmla="*/ 621 w 2311"/>
              <a:gd name="T47" fmla="*/ 143 h 533"/>
              <a:gd name="T48" fmla="*/ 730 w 2311"/>
              <a:gd name="T49" fmla="*/ 143 h 533"/>
              <a:gd name="T50" fmla="*/ 839 w 2311"/>
              <a:gd name="T51" fmla="*/ 143 h 533"/>
              <a:gd name="T52" fmla="*/ 948 w 2311"/>
              <a:gd name="T53" fmla="*/ 143 h 533"/>
              <a:gd name="T54" fmla="*/ 1057 w 2311"/>
              <a:gd name="T55" fmla="*/ 143 h 533"/>
              <a:gd name="T56" fmla="*/ 1166 w 2311"/>
              <a:gd name="T57" fmla="*/ 143 h 533"/>
              <a:gd name="T58" fmla="*/ 1275 w 2311"/>
              <a:gd name="T59" fmla="*/ 143 h 533"/>
              <a:gd name="T60" fmla="*/ 1384 w 2311"/>
              <a:gd name="T61" fmla="*/ 143 h 533"/>
              <a:gd name="T62" fmla="*/ 1493 w 2311"/>
              <a:gd name="T63" fmla="*/ 143 h 533"/>
              <a:gd name="T64" fmla="*/ 1602 w 2311"/>
              <a:gd name="T65" fmla="*/ 143 h 533"/>
              <a:gd name="T66" fmla="*/ 1711 w 2311"/>
              <a:gd name="T67" fmla="*/ 143 h 533"/>
              <a:gd name="T68" fmla="*/ 1820 w 2311"/>
              <a:gd name="T69" fmla="*/ 143 h 533"/>
              <a:gd name="T70" fmla="*/ 1929 w 2311"/>
              <a:gd name="T71" fmla="*/ 143 h 533"/>
              <a:gd name="T72" fmla="*/ 2038 w 2311"/>
              <a:gd name="T73" fmla="*/ 143 h 533"/>
              <a:gd name="T74" fmla="*/ 2147 w 2311"/>
              <a:gd name="T75" fmla="*/ 143 h 533"/>
              <a:gd name="T76" fmla="*/ 2256 w 2311"/>
              <a:gd name="T77" fmla="*/ 14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533">
                <a:moveTo>
                  <a:pt x="0" y="0"/>
                </a:moveTo>
                <a:lnTo>
                  <a:pt x="5" y="138"/>
                </a:lnTo>
                <a:lnTo>
                  <a:pt x="11" y="250"/>
                </a:lnTo>
                <a:lnTo>
                  <a:pt x="16" y="339"/>
                </a:lnTo>
                <a:lnTo>
                  <a:pt x="22" y="407"/>
                </a:lnTo>
                <a:lnTo>
                  <a:pt x="27" y="457"/>
                </a:lnTo>
                <a:lnTo>
                  <a:pt x="33" y="493"/>
                </a:lnTo>
                <a:lnTo>
                  <a:pt x="38" y="516"/>
                </a:lnTo>
                <a:lnTo>
                  <a:pt x="44" y="529"/>
                </a:lnTo>
                <a:lnTo>
                  <a:pt x="49" y="533"/>
                </a:lnTo>
                <a:lnTo>
                  <a:pt x="55" y="531"/>
                </a:lnTo>
                <a:lnTo>
                  <a:pt x="60" y="523"/>
                </a:lnTo>
                <a:lnTo>
                  <a:pt x="65" y="511"/>
                </a:lnTo>
                <a:lnTo>
                  <a:pt x="71" y="496"/>
                </a:lnTo>
                <a:lnTo>
                  <a:pt x="76" y="479"/>
                </a:lnTo>
                <a:lnTo>
                  <a:pt x="82" y="460"/>
                </a:lnTo>
                <a:lnTo>
                  <a:pt x="87" y="440"/>
                </a:lnTo>
                <a:lnTo>
                  <a:pt x="93" y="419"/>
                </a:lnTo>
                <a:lnTo>
                  <a:pt x="98" y="398"/>
                </a:lnTo>
                <a:lnTo>
                  <a:pt x="104" y="377"/>
                </a:lnTo>
                <a:lnTo>
                  <a:pt x="110" y="352"/>
                </a:lnTo>
                <a:lnTo>
                  <a:pt x="117" y="328"/>
                </a:lnTo>
                <a:lnTo>
                  <a:pt x="124" y="306"/>
                </a:lnTo>
                <a:lnTo>
                  <a:pt x="131" y="285"/>
                </a:lnTo>
                <a:lnTo>
                  <a:pt x="138" y="266"/>
                </a:lnTo>
                <a:lnTo>
                  <a:pt x="144" y="249"/>
                </a:lnTo>
                <a:lnTo>
                  <a:pt x="151" y="233"/>
                </a:lnTo>
                <a:lnTo>
                  <a:pt x="158" y="220"/>
                </a:lnTo>
                <a:lnTo>
                  <a:pt x="172" y="198"/>
                </a:lnTo>
                <a:lnTo>
                  <a:pt x="185" y="182"/>
                </a:lnTo>
                <a:lnTo>
                  <a:pt x="199" y="171"/>
                </a:lnTo>
                <a:lnTo>
                  <a:pt x="213" y="163"/>
                </a:lnTo>
                <a:lnTo>
                  <a:pt x="226" y="157"/>
                </a:lnTo>
                <a:lnTo>
                  <a:pt x="240" y="153"/>
                </a:lnTo>
                <a:lnTo>
                  <a:pt x="253" y="150"/>
                </a:lnTo>
                <a:lnTo>
                  <a:pt x="267" y="148"/>
                </a:lnTo>
                <a:lnTo>
                  <a:pt x="281" y="147"/>
                </a:lnTo>
                <a:lnTo>
                  <a:pt x="294" y="146"/>
                </a:lnTo>
                <a:lnTo>
                  <a:pt x="308" y="145"/>
                </a:lnTo>
                <a:lnTo>
                  <a:pt x="322" y="145"/>
                </a:lnTo>
                <a:lnTo>
                  <a:pt x="349" y="144"/>
                </a:lnTo>
                <a:lnTo>
                  <a:pt x="376" y="143"/>
                </a:lnTo>
                <a:lnTo>
                  <a:pt x="403" y="143"/>
                </a:lnTo>
                <a:lnTo>
                  <a:pt x="431" y="143"/>
                </a:lnTo>
                <a:lnTo>
                  <a:pt x="458" y="143"/>
                </a:lnTo>
                <a:lnTo>
                  <a:pt x="512" y="143"/>
                </a:lnTo>
                <a:lnTo>
                  <a:pt x="567" y="143"/>
                </a:lnTo>
                <a:lnTo>
                  <a:pt x="621" y="143"/>
                </a:lnTo>
                <a:lnTo>
                  <a:pt x="676" y="143"/>
                </a:lnTo>
                <a:lnTo>
                  <a:pt x="730" y="143"/>
                </a:lnTo>
                <a:lnTo>
                  <a:pt x="785" y="143"/>
                </a:lnTo>
                <a:lnTo>
                  <a:pt x="839" y="143"/>
                </a:lnTo>
                <a:lnTo>
                  <a:pt x="894" y="143"/>
                </a:lnTo>
                <a:lnTo>
                  <a:pt x="948" y="143"/>
                </a:lnTo>
                <a:lnTo>
                  <a:pt x="1003" y="143"/>
                </a:lnTo>
                <a:lnTo>
                  <a:pt x="1057" y="143"/>
                </a:lnTo>
                <a:lnTo>
                  <a:pt x="1112" y="143"/>
                </a:lnTo>
                <a:lnTo>
                  <a:pt x="1166" y="143"/>
                </a:lnTo>
                <a:lnTo>
                  <a:pt x="1221" y="143"/>
                </a:lnTo>
                <a:lnTo>
                  <a:pt x="1275" y="143"/>
                </a:lnTo>
                <a:lnTo>
                  <a:pt x="1330" y="143"/>
                </a:lnTo>
                <a:lnTo>
                  <a:pt x="1384" y="143"/>
                </a:lnTo>
                <a:lnTo>
                  <a:pt x="1439" y="143"/>
                </a:lnTo>
                <a:lnTo>
                  <a:pt x="1493" y="143"/>
                </a:lnTo>
                <a:lnTo>
                  <a:pt x="1548" y="143"/>
                </a:lnTo>
                <a:lnTo>
                  <a:pt x="1602" y="143"/>
                </a:lnTo>
                <a:lnTo>
                  <a:pt x="1657" y="143"/>
                </a:lnTo>
                <a:lnTo>
                  <a:pt x="1711" y="143"/>
                </a:lnTo>
                <a:lnTo>
                  <a:pt x="1766" y="143"/>
                </a:lnTo>
                <a:lnTo>
                  <a:pt x="1820" y="143"/>
                </a:lnTo>
                <a:lnTo>
                  <a:pt x="1875" y="143"/>
                </a:lnTo>
                <a:lnTo>
                  <a:pt x="1929" y="143"/>
                </a:lnTo>
                <a:lnTo>
                  <a:pt x="1984" y="143"/>
                </a:lnTo>
                <a:lnTo>
                  <a:pt x="2038" y="143"/>
                </a:lnTo>
                <a:lnTo>
                  <a:pt x="2093" y="143"/>
                </a:lnTo>
                <a:lnTo>
                  <a:pt x="2147" y="143"/>
                </a:lnTo>
                <a:lnTo>
                  <a:pt x="2202" y="143"/>
                </a:lnTo>
                <a:lnTo>
                  <a:pt x="2256" y="143"/>
                </a:lnTo>
                <a:lnTo>
                  <a:pt x="2311" y="143"/>
                </a:ln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1" name="グループ化 10"/>
          <p:cNvGrpSpPr/>
          <p:nvPr/>
        </p:nvGrpSpPr>
        <p:grpSpPr>
          <a:xfrm>
            <a:off x="3517969" y="-2087113"/>
            <a:ext cx="16333421" cy="6067673"/>
            <a:chOff x="1231969" y="-2430013"/>
            <a:chExt cx="16333421" cy="6067673"/>
          </a:xfrm>
        </p:grpSpPr>
        <p:cxnSp>
          <p:nvCxnSpPr>
            <p:cNvPr id="12" name="直線コネクタ 11">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グループ化 13"/>
          <p:cNvGrpSpPr/>
          <p:nvPr/>
        </p:nvGrpSpPr>
        <p:grpSpPr>
          <a:xfrm>
            <a:off x="3517969" y="-2798313"/>
            <a:ext cx="16333421" cy="6067673"/>
            <a:chOff x="1231969" y="-2430013"/>
            <a:chExt cx="16333421" cy="6067673"/>
          </a:xfrm>
        </p:grpSpPr>
        <p:cxnSp>
          <p:nvCxnSpPr>
            <p:cNvPr id="15" name="直線コネクタ 14">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 name="正方形/長方形 4"/>
          <p:cNvSpPr/>
          <p:nvPr/>
        </p:nvSpPr>
        <p:spPr>
          <a:xfrm>
            <a:off x="8382000" y="2933700"/>
            <a:ext cx="11469390" cy="1072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p:cNvCxnSpPr/>
          <p:nvPr/>
        </p:nvCxnSpPr>
        <p:spPr>
          <a:xfrm flipV="1">
            <a:off x="6565900" y="1947021"/>
            <a:ext cx="0" cy="736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411050" y="1459315"/>
            <a:ext cx="324128" cy="400110"/>
          </a:xfrm>
          <a:prstGeom prst="rect">
            <a:avLst/>
          </a:prstGeom>
          <a:noFill/>
        </p:spPr>
        <p:txBody>
          <a:bodyPr wrap="none" rtlCol="0">
            <a:spAutoFit/>
          </a:bodyPr>
          <a:lstStyle/>
          <a:p>
            <a:r>
              <a:rPr kumimoji="1" lang="en-US" altLang="ja-JP" sz="2000" i="1" dirty="0"/>
              <a:t>B</a:t>
            </a:r>
            <a:endParaRPr kumimoji="1" lang="ja-JP" altLang="en-US" sz="2000" i="1" dirty="0"/>
          </a:p>
        </p:txBody>
      </p:sp>
      <p:sp>
        <p:nvSpPr>
          <p:cNvPr id="19" name="テキスト ボックス 18">
            <a:extLst>
              <a:ext uri="{FF2B5EF4-FFF2-40B4-BE49-F238E27FC236}">
                <a16:creationId xmlns:a16="http://schemas.microsoft.com/office/drawing/2014/main" id="{4599AD22-75E3-1846-8BC7-8311E4F1BA69}"/>
              </a:ext>
            </a:extLst>
          </p:cNvPr>
          <p:cNvSpPr txBox="1"/>
          <p:nvPr/>
        </p:nvSpPr>
        <p:spPr>
          <a:xfrm>
            <a:off x="3297910" y="120770"/>
            <a:ext cx="5703164" cy="523220"/>
          </a:xfrm>
          <a:prstGeom prst="rect">
            <a:avLst/>
          </a:prstGeom>
          <a:noFill/>
        </p:spPr>
        <p:txBody>
          <a:bodyPr wrap="none" rtlCol="0">
            <a:spAutoFit/>
          </a:bodyPr>
          <a:lstStyle/>
          <a:p>
            <a:r>
              <a:rPr lang="en-US" altLang="ja-JP" sz="2800" dirty="0">
                <a:solidFill>
                  <a:schemeClr val="bg1"/>
                </a:solidFill>
              </a:rPr>
              <a:t>Brief overview of Feshbach resonance</a:t>
            </a:r>
          </a:p>
        </p:txBody>
      </p:sp>
      <p:sp>
        <p:nvSpPr>
          <p:cNvPr id="21" name="テキスト ボックス 20">
            <a:extLst>
              <a:ext uri="{FF2B5EF4-FFF2-40B4-BE49-F238E27FC236}">
                <a16:creationId xmlns:a16="http://schemas.microsoft.com/office/drawing/2014/main" id="{589DAF1C-8CCC-9644-B3F7-E73C635CED0B}"/>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26957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0" name="テキスト ボックス 299">
                <a:extLst>
                  <a:ext uri="{FF2B5EF4-FFF2-40B4-BE49-F238E27FC236}">
                    <a16:creationId xmlns:a16="http://schemas.microsoft.com/office/drawing/2014/main" id="{11000A96-C9FC-4904-B67F-74656ED951F5}"/>
                  </a:ext>
                </a:extLst>
              </p:cNvPr>
              <p:cNvSpPr txBox="1"/>
              <p:nvPr/>
            </p:nvSpPr>
            <p:spPr>
              <a:xfrm>
                <a:off x="4168662" y="5756296"/>
                <a:ext cx="745782" cy="396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X</m:t>
                          </m:r>
                        </m:e>
                        <m:sup>
                          <m:r>
                            <a:rPr kumimoji="1" lang="en-US" altLang="ja-JP" b="0" i="0" smtClean="0">
                              <a:latin typeface="Cambria Math" panose="02040503050406030204" pitchFamily="18" charset="0"/>
                            </a:rPr>
                            <m:t>1</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𝑔</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300" name="テキスト ボックス 299">
                <a:extLst>
                  <a:ext uri="{FF2B5EF4-FFF2-40B4-BE49-F238E27FC236}">
                    <a16:creationId xmlns:a16="http://schemas.microsoft.com/office/drawing/2014/main" xmlns:a14="http://schemas.microsoft.com/office/drawing/2010/main" xmlns="" id="{11000A96-C9FC-4904-B67F-74656ED951F5}"/>
                  </a:ext>
                </a:extLst>
              </p:cNvPr>
              <p:cNvSpPr txBox="1">
                <a:spLocks noRot="1" noChangeAspect="1" noMove="1" noResize="1" noEditPoints="1" noAdjustHandles="1" noChangeArrowheads="1" noChangeShapeType="1" noTextEdit="1"/>
              </p:cNvSpPr>
              <p:nvPr/>
            </p:nvSpPr>
            <p:spPr>
              <a:xfrm>
                <a:off x="4168662" y="5756296"/>
                <a:ext cx="745782" cy="396840"/>
              </a:xfrm>
              <a:prstGeom prst="rect">
                <a:avLst/>
              </a:prstGeom>
              <a:blipFill rotWithShape="0">
                <a:blip r:embed="rId2"/>
                <a:stretch>
                  <a:fillRect b="-46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5" name="テキスト ボックス 294">
                <a:extLst>
                  <a:ext uri="{FF2B5EF4-FFF2-40B4-BE49-F238E27FC236}">
                    <a16:creationId xmlns:a16="http://schemas.microsoft.com/office/drawing/2014/main" id="{1A7E8130-C32D-4F64-9A32-DB6D62DC0904}"/>
                  </a:ext>
                </a:extLst>
              </p:cNvPr>
              <p:cNvSpPr txBox="1"/>
              <p:nvPr/>
            </p:nvSpPr>
            <p:spPr>
              <a:xfrm>
                <a:off x="3785861" y="1796651"/>
                <a:ext cx="7224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a</m:t>
                          </m:r>
                        </m:e>
                        <m:sup>
                          <m:r>
                            <a:rPr kumimoji="1" lang="en-US" altLang="ja-JP" b="0" i="0" smtClean="0">
                              <a:latin typeface="Cambria Math" panose="02040503050406030204" pitchFamily="18" charset="0"/>
                            </a:rPr>
                            <m:t>3</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𝑢</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295" name="テキスト ボックス 294">
                <a:extLst>
                  <a:ext uri="{FF2B5EF4-FFF2-40B4-BE49-F238E27FC236}">
                    <a16:creationId xmlns:a16="http://schemas.microsoft.com/office/drawing/2014/main" xmlns:a14="http://schemas.microsoft.com/office/drawing/2010/main" xmlns="" id="{1A7E8130-C32D-4F64-9A32-DB6D62DC0904}"/>
                  </a:ext>
                </a:extLst>
              </p:cNvPr>
              <p:cNvSpPr txBox="1">
                <a:spLocks noRot="1" noChangeAspect="1" noMove="1" noResize="1" noEditPoints="1" noAdjustHandles="1" noChangeArrowheads="1" noChangeShapeType="1" noTextEdit="1"/>
              </p:cNvSpPr>
              <p:nvPr/>
            </p:nvSpPr>
            <p:spPr>
              <a:xfrm>
                <a:off x="3785861" y="1796651"/>
                <a:ext cx="722442" cy="369332"/>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301" name="直線コネクタ 300">
            <a:extLst>
              <a:ext uri="{FF2B5EF4-FFF2-40B4-BE49-F238E27FC236}">
                <a16:creationId xmlns:a16="http://schemas.microsoft.com/office/drawing/2014/main" id="{6A72794A-EFE9-4FF8-A5EC-F9B8E85BA6F6}"/>
              </a:ext>
            </a:extLst>
          </p:cNvPr>
          <p:cNvCxnSpPr>
            <a:cxnSpLocks/>
          </p:cNvCxnSpPr>
          <p:nvPr/>
        </p:nvCxnSpPr>
        <p:spPr>
          <a:xfrm>
            <a:off x="3563140" y="3929231"/>
            <a:ext cx="1167885" cy="0"/>
          </a:xfrm>
          <a:prstGeom prst="line">
            <a:avLst/>
          </a:prstGeom>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3517969" y="-2430013"/>
            <a:ext cx="16333421" cy="6067673"/>
            <a:chOff x="1231969" y="-2430013"/>
            <a:chExt cx="16333421" cy="6067673"/>
          </a:xfrm>
        </p:grpSpPr>
        <p:cxnSp>
          <p:nvCxnSpPr>
            <p:cNvPr id="298" name="直線コネクタ 297">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alpha val="19000"/>
                </a:srgbClr>
              </a:solidFill>
              <a:prstDash val="sysDash"/>
            </a:ln>
          </p:spPr>
          <p:style>
            <a:lnRef idx="1">
              <a:schemeClr val="accent1"/>
            </a:lnRef>
            <a:fillRef idx="0">
              <a:schemeClr val="accent1"/>
            </a:fillRef>
            <a:effectRef idx="0">
              <a:schemeClr val="accent1"/>
            </a:effectRef>
            <a:fontRef idx="minor">
              <a:schemeClr val="tx1"/>
            </a:fontRef>
          </p:style>
        </p:cxnSp>
        <p:sp>
          <p:nvSpPr>
            <p:cNvPr id="354"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alpha val="19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13" name="Freeform 352"/>
          <p:cNvSpPr>
            <a:spLocks/>
          </p:cNvSpPr>
          <p:nvPr/>
        </p:nvSpPr>
        <p:spPr bwMode="auto">
          <a:xfrm>
            <a:off x="3517969" y="2521370"/>
            <a:ext cx="16333421" cy="3766614"/>
          </a:xfrm>
          <a:custGeom>
            <a:avLst/>
            <a:gdLst>
              <a:gd name="T0" fmla="*/ 5 w 2311"/>
              <a:gd name="T1" fmla="*/ 138 h 533"/>
              <a:gd name="T2" fmla="*/ 16 w 2311"/>
              <a:gd name="T3" fmla="*/ 339 h 533"/>
              <a:gd name="T4" fmla="*/ 27 w 2311"/>
              <a:gd name="T5" fmla="*/ 457 h 533"/>
              <a:gd name="T6" fmla="*/ 38 w 2311"/>
              <a:gd name="T7" fmla="*/ 516 h 533"/>
              <a:gd name="T8" fmla="*/ 49 w 2311"/>
              <a:gd name="T9" fmla="*/ 533 h 533"/>
              <a:gd name="T10" fmla="*/ 60 w 2311"/>
              <a:gd name="T11" fmla="*/ 523 h 533"/>
              <a:gd name="T12" fmla="*/ 71 w 2311"/>
              <a:gd name="T13" fmla="*/ 496 h 533"/>
              <a:gd name="T14" fmla="*/ 82 w 2311"/>
              <a:gd name="T15" fmla="*/ 460 h 533"/>
              <a:gd name="T16" fmla="*/ 93 w 2311"/>
              <a:gd name="T17" fmla="*/ 419 h 533"/>
              <a:gd name="T18" fmla="*/ 104 w 2311"/>
              <a:gd name="T19" fmla="*/ 377 h 533"/>
              <a:gd name="T20" fmla="*/ 117 w 2311"/>
              <a:gd name="T21" fmla="*/ 328 h 533"/>
              <a:gd name="T22" fmla="*/ 131 w 2311"/>
              <a:gd name="T23" fmla="*/ 285 h 533"/>
              <a:gd name="T24" fmla="*/ 144 w 2311"/>
              <a:gd name="T25" fmla="*/ 249 h 533"/>
              <a:gd name="T26" fmla="*/ 158 w 2311"/>
              <a:gd name="T27" fmla="*/ 220 h 533"/>
              <a:gd name="T28" fmla="*/ 185 w 2311"/>
              <a:gd name="T29" fmla="*/ 182 h 533"/>
              <a:gd name="T30" fmla="*/ 213 w 2311"/>
              <a:gd name="T31" fmla="*/ 163 h 533"/>
              <a:gd name="T32" fmla="*/ 240 w 2311"/>
              <a:gd name="T33" fmla="*/ 153 h 533"/>
              <a:gd name="T34" fmla="*/ 267 w 2311"/>
              <a:gd name="T35" fmla="*/ 148 h 533"/>
              <a:gd name="T36" fmla="*/ 294 w 2311"/>
              <a:gd name="T37" fmla="*/ 146 h 533"/>
              <a:gd name="T38" fmla="*/ 322 w 2311"/>
              <a:gd name="T39" fmla="*/ 145 h 533"/>
              <a:gd name="T40" fmla="*/ 376 w 2311"/>
              <a:gd name="T41" fmla="*/ 143 h 533"/>
              <a:gd name="T42" fmla="*/ 431 w 2311"/>
              <a:gd name="T43" fmla="*/ 143 h 533"/>
              <a:gd name="T44" fmla="*/ 512 w 2311"/>
              <a:gd name="T45" fmla="*/ 143 h 533"/>
              <a:gd name="T46" fmla="*/ 621 w 2311"/>
              <a:gd name="T47" fmla="*/ 143 h 533"/>
              <a:gd name="T48" fmla="*/ 730 w 2311"/>
              <a:gd name="T49" fmla="*/ 143 h 533"/>
              <a:gd name="T50" fmla="*/ 839 w 2311"/>
              <a:gd name="T51" fmla="*/ 143 h 533"/>
              <a:gd name="T52" fmla="*/ 948 w 2311"/>
              <a:gd name="T53" fmla="*/ 143 h 533"/>
              <a:gd name="T54" fmla="*/ 1057 w 2311"/>
              <a:gd name="T55" fmla="*/ 143 h 533"/>
              <a:gd name="T56" fmla="*/ 1166 w 2311"/>
              <a:gd name="T57" fmla="*/ 143 h 533"/>
              <a:gd name="T58" fmla="*/ 1275 w 2311"/>
              <a:gd name="T59" fmla="*/ 143 h 533"/>
              <a:gd name="T60" fmla="*/ 1384 w 2311"/>
              <a:gd name="T61" fmla="*/ 143 h 533"/>
              <a:gd name="T62" fmla="*/ 1493 w 2311"/>
              <a:gd name="T63" fmla="*/ 143 h 533"/>
              <a:gd name="T64" fmla="*/ 1602 w 2311"/>
              <a:gd name="T65" fmla="*/ 143 h 533"/>
              <a:gd name="T66" fmla="*/ 1711 w 2311"/>
              <a:gd name="T67" fmla="*/ 143 h 533"/>
              <a:gd name="T68" fmla="*/ 1820 w 2311"/>
              <a:gd name="T69" fmla="*/ 143 h 533"/>
              <a:gd name="T70" fmla="*/ 1929 w 2311"/>
              <a:gd name="T71" fmla="*/ 143 h 533"/>
              <a:gd name="T72" fmla="*/ 2038 w 2311"/>
              <a:gd name="T73" fmla="*/ 143 h 533"/>
              <a:gd name="T74" fmla="*/ 2147 w 2311"/>
              <a:gd name="T75" fmla="*/ 143 h 533"/>
              <a:gd name="T76" fmla="*/ 2256 w 2311"/>
              <a:gd name="T77" fmla="*/ 14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533">
                <a:moveTo>
                  <a:pt x="0" y="0"/>
                </a:moveTo>
                <a:lnTo>
                  <a:pt x="5" y="138"/>
                </a:lnTo>
                <a:lnTo>
                  <a:pt x="11" y="250"/>
                </a:lnTo>
                <a:lnTo>
                  <a:pt x="16" y="339"/>
                </a:lnTo>
                <a:lnTo>
                  <a:pt x="22" y="407"/>
                </a:lnTo>
                <a:lnTo>
                  <a:pt x="27" y="457"/>
                </a:lnTo>
                <a:lnTo>
                  <a:pt x="33" y="493"/>
                </a:lnTo>
                <a:lnTo>
                  <a:pt x="38" y="516"/>
                </a:lnTo>
                <a:lnTo>
                  <a:pt x="44" y="529"/>
                </a:lnTo>
                <a:lnTo>
                  <a:pt x="49" y="533"/>
                </a:lnTo>
                <a:lnTo>
                  <a:pt x="55" y="531"/>
                </a:lnTo>
                <a:lnTo>
                  <a:pt x="60" y="523"/>
                </a:lnTo>
                <a:lnTo>
                  <a:pt x="65" y="511"/>
                </a:lnTo>
                <a:lnTo>
                  <a:pt x="71" y="496"/>
                </a:lnTo>
                <a:lnTo>
                  <a:pt x="76" y="479"/>
                </a:lnTo>
                <a:lnTo>
                  <a:pt x="82" y="460"/>
                </a:lnTo>
                <a:lnTo>
                  <a:pt x="87" y="440"/>
                </a:lnTo>
                <a:lnTo>
                  <a:pt x="93" y="419"/>
                </a:lnTo>
                <a:lnTo>
                  <a:pt x="98" y="398"/>
                </a:lnTo>
                <a:lnTo>
                  <a:pt x="104" y="377"/>
                </a:lnTo>
                <a:lnTo>
                  <a:pt x="110" y="352"/>
                </a:lnTo>
                <a:lnTo>
                  <a:pt x="117" y="328"/>
                </a:lnTo>
                <a:lnTo>
                  <a:pt x="124" y="306"/>
                </a:lnTo>
                <a:lnTo>
                  <a:pt x="131" y="285"/>
                </a:lnTo>
                <a:lnTo>
                  <a:pt x="138" y="266"/>
                </a:lnTo>
                <a:lnTo>
                  <a:pt x="144" y="249"/>
                </a:lnTo>
                <a:lnTo>
                  <a:pt x="151" y="233"/>
                </a:lnTo>
                <a:lnTo>
                  <a:pt x="158" y="220"/>
                </a:lnTo>
                <a:lnTo>
                  <a:pt x="172" y="198"/>
                </a:lnTo>
                <a:lnTo>
                  <a:pt x="185" y="182"/>
                </a:lnTo>
                <a:lnTo>
                  <a:pt x="199" y="171"/>
                </a:lnTo>
                <a:lnTo>
                  <a:pt x="213" y="163"/>
                </a:lnTo>
                <a:lnTo>
                  <a:pt x="226" y="157"/>
                </a:lnTo>
                <a:lnTo>
                  <a:pt x="240" y="153"/>
                </a:lnTo>
                <a:lnTo>
                  <a:pt x="253" y="150"/>
                </a:lnTo>
                <a:lnTo>
                  <a:pt x="267" y="148"/>
                </a:lnTo>
                <a:lnTo>
                  <a:pt x="281" y="147"/>
                </a:lnTo>
                <a:lnTo>
                  <a:pt x="294" y="146"/>
                </a:lnTo>
                <a:lnTo>
                  <a:pt x="308" y="145"/>
                </a:lnTo>
                <a:lnTo>
                  <a:pt x="322" y="145"/>
                </a:lnTo>
                <a:lnTo>
                  <a:pt x="349" y="144"/>
                </a:lnTo>
                <a:lnTo>
                  <a:pt x="376" y="143"/>
                </a:lnTo>
                <a:lnTo>
                  <a:pt x="403" y="143"/>
                </a:lnTo>
                <a:lnTo>
                  <a:pt x="431" y="143"/>
                </a:lnTo>
                <a:lnTo>
                  <a:pt x="458" y="143"/>
                </a:lnTo>
                <a:lnTo>
                  <a:pt x="512" y="143"/>
                </a:lnTo>
                <a:lnTo>
                  <a:pt x="567" y="143"/>
                </a:lnTo>
                <a:lnTo>
                  <a:pt x="621" y="143"/>
                </a:lnTo>
                <a:lnTo>
                  <a:pt x="676" y="143"/>
                </a:lnTo>
                <a:lnTo>
                  <a:pt x="730" y="143"/>
                </a:lnTo>
                <a:lnTo>
                  <a:pt x="785" y="143"/>
                </a:lnTo>
                <a:lnTo>
                  <a:pt x="839" y="143"/>
                </a:lnTo>
                <a:lnTo>
                  <a:pt x="894" y="143"/>
                </a:lnTo>
                <a:lnTo>
                  <a:pt x="948" y="143"/>
                </a:lnTo>
                <a:lnTo>
                  <a:pt x="1003" y="143"/>
                </a:lnTo>
                <a:lnTo>
                  <a:pt x="1057" y="143"/>
                </a:lnTo>
                <a:lnTo>
                  <a:pt x="1112" y="143"/>
                </a:lnTo>
                <a:lnTo>
                  <a:pt x="1166" y="143"/>
                </a:lnTo>
                <a:lnTo>
                  <a:pt x="1221" y="143"/>
                </a:lnTo>
                <a:lnTo>
                  <a:pt x="1275" y="143"/>
                </a:lnTo>
                <a:lnTo>
                  <a:pt x="1330" y="143"/>
                </a:lnTo>
                <a:lnTo>
                  <a:pt x="1384" y="143"/>
                </a:lnTo>
                <a:lnTo>
                  <a:pt x="1439" y="143"/>
                </a:lnTo>
                <a:lnTo>
                  <a:pt x="1493" y="143"/>
                </a:lnTo>
                <a:lnTo>
                  <a:pt x="1548" y="143"/>
                </a:lnTo>
                <a:lnTo>
                  <a:pt x="1602" y="143"/>
                </a:lnTo>
                <a:lnTo>
                  <a:pt x="1657" y="143"/>
                </a:lnTo>
                <a:lnTo>
                  <a:pt x="1711" y="143"/>
                </a:lnTo>
                <a:lnTo>
                  <a:pt x="1766" y="143"/>
                </a:lnTo>
                <a:lnTo>
                  <a:pt x="1820" y="143"/>
                </a:lnTo>
                <a:lnTo>
                  <a:pt x="1875" y="143"/>
                </a:lnTo>
                <a:lnTo>
                  <a:pt x="1929" y="143"/>
                </a:lnTo>
                <a:lnTo>
                  <a:pt x="1984" y="143"/>
                </a:lnTo>
                <a:lnTo>
                  <a:pt x="2038" y="143"/>
                </a:lnTo>
                <a:lnTo>
                  <a:pt x="2093" y="143"/>
                </a:lnTo>
                <a:lnTo>
                  <a:pt x="2147" y="143"/>
                </a:lnTo>
                <a:lnTo>
                  <a:pt x="2202" y="143"/>
                </a:lnTo>
                <a:lnTo>
                  <a:pt x="2256" y="143"/>
                </a:lnTo>
                <a:lnTo>
                  <a:pt x="2311" y="143"/>
                </a:ln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1" name="グループ化 10"/>
          <p:cNvGrpSpPr/>
          <p:nvPr/>
        </p:nvGrpSpPr>
        <p:grpSpPr>
          <a:xfrm>
            <a:off x="3517969" y="-2087113"/>
            <a:ext cx="16333421" cy="6067673"/>
            <a:chOff x="1231969" y="-2430013"/>
            <a:chExt cx="16333421" cy="6067673"/>
          </a:xfrm>
        </p:grpSpPr>
        <p:cxnSp>
          <p:nvCxnSpPr>
            <p:cNvPr id="12" name="直線コネクタ 11">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グループ化 13"/>
          <p:cNvGrpSpPr/>
          <p:nvPr/>
        </p:nvGrpSpPr>
        <p:grpSpPr>
          <a:xfrm>
            <a:off x="3517969" y="-2798313"/>
            <a:ext cx="16333421" cy="6067673"/>
            <a:chOff x="1231969" y="-2430013"/>
            <a:chExt cx="16333421" cy="6067673"/>
          </a:xfrm>
        </p:grpSpPr>
        <p:cxnSp>
          <p:nvCxnSpPr>
            <p:cNvPr id="15" name="直線コネクタ 14">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alpha val="19000"/>
                </a:srgbClr>
              </a:solidFill>
              <a:prstDash val="sysDash"/>
            </a:ln>
          </p:spPr>
          <p:style>
            <a:lnRef idx="1">
              <a:schemeClr val="accent1"/>
            </a:lnRef>
            <a:fillRef idx="0">
              <a:schemeClr val="accent1"/>
            </a:fillRef>
            <a:effectRef idx="0">
              <a:schemeClr val="accent1"/>
            </a:effectRef>
            <a:fontRef idx="minor">
              <a:schemeClr val="tx1"/>
            </a:fontRef>
          </p:style>
        </p:cxnSp>
        <p:sp>
          <p:nvSpPr>
            <p:cNvPr id="16"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alpha val="19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 name="正方形/長方形 4"/>
          <p:cNvSpPr/>
          <p:nvPr/>
        </p:nvSpPr>
        <p:spPr>
          <a:xfrm>
            <a:off x="8382000" y="2933700"/>
            <a:ext cx="11469390" cy="1072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p:cNvCxnSpPr/>
          <p:nvPr/>
        </p:nvCxnSpPr>
        <p:spPr>
          <a:xfrm flipV="1">
            <a:off x="6565900" y="1947021"/>
            <a:ext cx="0" cy="736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411050" y="1459315"/>
            <a:ext cx="324128" cy="400110"/>
          </a:xfrm>
          <a:prstGeom prst="rect">
            <a:avLst/>
          </a:prstGeom>
          <a:noFill/>
        </p:spPr>
        <p:txBody>
          <a:bodyPr wrap="none" rtlCol="0">
            <a:spAutoFit/>
          </a:bodyPr>
          <a:lstStyle/>
          <a:p>
            <a:r>
              <a:rPr kumimoji="1" lang="en-US" altLang="ja-JP" sz="2000" i="1" dirty="0"/>
              <a:t>B</a:t>
            </a:r>
            <a:endParaRPr kumimoji="1" lang="ja-JP" altLang="en-US" sz="2000" i="1" dirty="0"/>
          </a:p>
        </p:txBody>
      </p:sp>
      <p:sp>
        <p:nvSpPr>
          <p:cNvPr id="19" name="テキスト ボックス 18">
            <a:extLst>
              <a:ext uri="{FF2B5EF4-FFF2-40B4-BE49-F238E27FC236}">
                <a16:creationId xmlns:a16="http://schemas.microsoft.com/office/drawing/2014/main" id="{FE37883A-746A-7E4A-A417-689835FAE1B4}"/>
              </a:ext>
            </a:extLst>
          </p:cNvPr>
          <p:cNvSpPr txBox="1"/>
          <p:nvPr/>
        </p:nvSpPr>
        <p:spPr>
          <a:xfrm>
            <a:off x="3297910" y="120770"/>
            <a:ext cx="5703164" cy="523220"/>
          </a:xfrm>
          <a:prstGeom prst="rect">
            <a:avLst/>
          </a:prstGeom>
          <a:noFill/>
        </p:spPr>
        <p:txBody>
          <a:bodyPr wrap="none" rtlCol="0">
            <a:spAutoFit/>
          </a:bodyPr>
          <a:lstStyle/>
          <a:p>
            <a:r>
              <a:rPr lang="en-US" altLang="ja-JP" sz="2800" dirty="0">
                <a:solidFill>
                  <a:schemeClr val="bg1"/>
                </a:solidFill>
              </a:rPr>
              <a:t>Brief overview of Feshbach resonance</a:t>
            </a:r>
          </a:p>
        </p:txBody>
      </p:sp>
      <p:sp>
        <p:nvSpPr>
          <p:cNvPr id="21" name="テキスト ボックス 20">
            <a:extLst>
              <a:ext uri="{FF2B5EF4-FFF2-40B4-BE49-F238E27FC236}">
                <a16:creationId xmlns:a16="http://schemas.microsoft.com/office/drawing/2014/main" id="{39360CE9-EB76-DA4F-887A-F7846A82F4C8}"/>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47856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0" name="テキスト ボックス 299">
                <a:extLst>
                  <a:ext uri="{FF2B5EF4-FFF2-40B4-BE49-F238E27FC236}">
                    <a16:creationId xmlns:a16="http://schemas.microsoft.com/office/drawing/2014/main" id="{11000A96-C9FC-4904-B67F-74656ED951F5}"/>
                  </a:ext>
                </a:extLst>
              </p:cNvPr>
              <p:cNvSpPr txBox="1"/>
              <p:nvPr/>
            </p:nvSpPr>
            <p:spPr>
              <a:xfrm>
                <a:off x="4168662" y="5756296"/>
                <a:ext cx="745782" cy="396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X</m:t>
                          </m:r>
                        </m:e>
                        <m:sup>
                          <m:r>
                            <a:rPr kumimoji="1" lang="en-US" altLang="ja-JP" b="0" i="0" smtClean="0">
                              <a:latin typeface="Cambria Math" panose="02040503050406030204" pitchFamily="18" charset="0"/>
                            </a:rPr>
                            <m:t>1</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𝑔</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300" name="テキスト ボックス 299">
                <a:extLst>
                  <a:ext uri="{FF2B5EF4-FFF2-40B4-BE49-F238E27FC236}">
                    <a16:creationId xmlns:a16="http://schemas.microsoft.com/office/drawing/2014/main" xmlns:a14="http://schemas.microsoft.com/office/drawing/2010/main" xmlns="" id="{11000A96-C9FC-4904-B67F-74656ED951F5}"/>
                  </a:ext>
                </a:extLst>
              </p:cNvPr>
              <p:cNvSpPr txBox="1">
                <a:spLocks noRot="1" noChangeAspect="1" noMove="1" noResize="1" noEditPoints="1" noAdjustHandles="1" noChangeArrowheads="1" noChangeShapeType="1" noTextEdit="1"/>
              </p:cNvSpPr>
              <p:nvPr/>
            </p:nvSpPr>
            <p:spPr>
              <a:xfrm>
                <a:off x="4168662" y="5756296"/>
                <a:ext cx="745782" cy="396840"/>
              </a:xfrm>
              <a:prstGeom prst="rect">
                <a:avLst/>
              </a:prstGeom>
              <a:blipFill rotWithShape="0">
                <a:blip r:embed="rId3"/>
                <a:stretch>
                  <a:fillRect b="-46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5" name="テキスト ボックス 294">
                <a:extLst>
                  <a:ext uri="{FF2B5EF4-FFF2-40B4-BE49-F238E27FC236}">
                    <a16:creationId xmlns:a16="http://schemas.microsoft.com/office/drawing/2014/main" id="{1A7E8130-C32D-4F64-9A32-DB6D62DC0904}"/>
                  </a:ext>
                </a:extLst>
              </p:cNvPr>
              <p:cNvSpPr txBox="1"/>
              <p:nvPr/>
            </p:nvSpPr>
            <p:spPr>
              <a:xfrm>
                <a:off x="3785861" y="1796651"/>
                <a:ext cx="7224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a</m:t>
                          </m:r>
                        </m:e>
                        <m:sup>
                          <m:r>
                            <a:rPr kumimoji="1" lang="en-US" altLang="ja-JP" b="0" i="0" smtClean="0">
                              <a:latin typeface="Cambria Math" panose="02040503050406030204" pitchFamily="18" charset="0"/>
                            </a:rPr>
                            <m:t>3</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𝑢</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295" name="テキスト ボックス 294">
                <a:extLst>
                  <a:ext uri="{FF2B5EF4-FFF2-40B4-BE49-F238E27FC236}">
                    <a16:creationId xmlns:a16="http://schemas.microsoft.com/office/drawing/2014/main" xmlns:a14="http://schemas.microsoft.com/office/drawing/2010/main" xmlns="" id="{1A7E8130-C32D-4F64-9A32-DB6D62DC0904}"/>
                  </a:ext>
                </a:extLst>
              </p:cNvPr>
              <p:cNvSpPr txBox="1">
                <a:spLocks noRot="1" noChangeAspect="1" noMove="1" noResize="1" noEditPoints="1" noAdjustHandles="1" noChangeArrowheads="1" noChangeShapeType="1" noTextEdit="1"/>
              </p:cNvSpPr>
              <p:nvPr/>
            </p:nvSpPr>
            <p:spPr>
              <a:xfrm>
                <a:off x="3785861" y="1796651"/>
                <a:ext cx="722442" cy="369332"/>
              </a:xfrm>
              <a:prstGeom prst="rect">
                <a:avLst/>
              </a:prstGeom>
              <a:blipFill rotWithShape="0">
                <a:blip r:embed="rId4"/>
                <a:stretch>
                  <a:fillRect/>
                </a:stretch>
              </a:blipFill>
            </p:spPr>
            <p:txBody>
              <a:bodyPr/>
              <a:lstStyle/>
              <a:p>
                <a:r>
                  <a:rPr lang="ja-JP" altLang="en-US">
                    <a:noFill/>
                  </a:rPr>
                  <a:t> </a:t>
                </a:r>
              </a:p>
            </p:txBody>
          </p:sp>
        </mc:Fallback>
      </mc:AlternateContent>
      <p:cxnSp>
        <p:nvCxnSpPr>
          <p:cNvPr id="301" name="直線コネクタ 300">
            <a:extLst>
              <a:ext uri="{FF2B5EF4-FFF2-40B4-BE49-F238E27FC236}">
                <a16:creationId xmlns:a16="http://schemas.microsoft.com/office/drawing/2014/main" id="{6A72794A-EFE9-4FF8-A5EC-F9B8E85BA6F6}"/>
              </a:ext>
            </a:extLst>
          </p:cNvPr>
          <p:cNvCxnSpPr>
            <a:cxnSpLocks/>
          </p:cNvCxnSpPr>
          <p:nvPr/>
        </p:nvCxnSpPr>
        <p:spPr>
          <a:xfrm>
            <a:off x="3563140" y="3929231"/>
            <a:ext cx="1167885" cy="0"/>
          </a:xfrm>
          <a:prstGeom prst="line">
            <a:avLst/>
          </a:prstGeom>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413" name="Freeform 352"/>
          <p:cNvSpPr>
            <a:spLocks/>
          </p:cNvSpPr>
          <p:nvPr/>
        </p:nvSpPr>
        <p:spPr bwMode="auto">
          <a:xfrm>
            <a:off x="3517969" y="2521370"/>
            <a:ext cx="16333421" cy="3766614"/>
          </a:xfrm>
          <a:custGeom>
            <a:avLst/>
            <a:gdLst>
              <a:gd name="T0" fmla="*/ 5 w 2311"/>
              <a:gd name="T1" fmla="*/ 138 h 533"/>
              <a:gd name="T2" fmla="*/ 16 w 2311"/>
              <a:gd name="T3" fmla="*/ 339 h 533"/>
              <a:gd name="T4" fmla="*/ 27 w 2311"/>
              <a:gd name="T5" fmla="*/ 457 h 533"/>
              <a:gd name="T6" fmla="*/ 38 w 2311"/>
              <a:gd name="T7" fmla="*/ 516 h 533"/>
              <a:gd name="T8" fmla="*/ 49 w 2311"/>
              <a:gd name="T9" fmla="*/ 533 h 533"/>
              <a:gd name="T10" fmla="*/ 60 w 2311"/>
              <a:gd name="T11" fmla="*/ 523 h 533"/>
              <a:gd name="T12" fmla="*/ 71 w 2311"/>
              <a:gd name="T13" fmla="*/ 496 h 533"/>
              <a:gd name="T14" fmla="*/ 82 w 2311"/>
              <a:gd name="T15" fmla="*/ 460 h 533"/>
              <a:gd name="T16" fmla="*/ 93 w 2311"/>
              <a:gd name="T17" fmla="*/ 419 h 533"/>
              <a:gd name="T18" fmla="*/ 104 w 2311"/>
              <a:gd name="T19" fmla="*/ 377 h 533"/>
              <a:gd name="T20" fmla="*/ 117 w 2311"/>
              <a:gd name="T21" fmla="*/ 328 h 533"/>
              <a:gd name="T22" fmla="*/ 131 w 2311"/>
              <a:gd name="T23" fmla="*/ 285 h 533"/>
              <a:gd name="T24" fmla="*/ 144 w 2311"/>
              <a:gd name="T25" fmla="*/ 249 h 533"/>
              <a:gd name="T26" fmla="*/ 158 w 2311"/>
              <a:gd name="T27" fmla="*/ 220 h 533"/>
              <a:gd name="T28" fmla="*/ 185 w 2311"/>
              <a:gd name="T29" fmla="*/ 182 h 533"/>
              <a:gd name="T30" fmla="*/ 213 w 2311"/>
              <a:gd name="T31" fmla="*/ 163 h 533"/>
              <a:gd name="T32" fmla="*/ 240 w 2311"/>
              <a:gd name="T33" fmla="*/ 153 h 533"/>
              <a:gd name="T34" fmla="*/ 267 w 2311"/>
              <a:gd name="T35" fmla="*/ 148 h 533"/>
              <a:gd name="T36" fmla="*/ 294 w 2311"/>
              <a:gd name="T37" fmla="*/ 146 h 533"/>
              <a:gd name="T38" fmla="*/ 322 w 2311"/>
              <a:gd name="T39" fmla="*/ 145 h 533"/>
              <a:gd name="T40" fmla="*/ 376 w 2311"/>
              <a:gd name="T41" fmla="*/ 143 h 533"/>
              <a:gd name="T42" fmla="*/ 431 w 2311"/>
              <a:gd name="T43" fmla="*/ 143 h 533"/>
              <a:gd name="T44" fmla="*/ 512 w 2311"/>
              <a:gd name="T45" fmla="*/ 143 h 533"/>
              <a:gd name="T46" fmla="*/ 621 w 2311"/>
              <a:gd name="T47" fmla="*/ 143 h 533"/>
              <a:gd name="T48" fmla="*/ 730 w 2311"/>
              <a:gd name="T49" fmla="*/ 143 h 533"/>
              <a:gd name="T50" fmla="*/ 839 w 2311"/>
              <a:gd name="T51" fmla="*/ 143 h 533"/>
              <a:gd name="T52" fmla="*/ 948 w 2311"/>
              <a:gd name="T53" fmla="*/ 143 h 533"/>
              <a:gd name="T54" fmla="*/ 1057 w 2311"/>
              <a:gd name="T55" fmla="*/ 143 h 533"/>
              <a:gd name="T56" fmla="*/ 1166 w 2311"/>
              <a:gd name="T57" fmla="*/ 143 h 533"/>
              <a:gd name="T58" fmla="*/ 1275 w 2311"/>
              <a:gd name="T59" fmla="*/ 143 h 533"/>
              <a:gd name="T60" fmla="*/ 1384 w 2311"/>
              <a:gd name="T61" fmla="*/ 143 h 533"/>
              <a:gd name="T62" fmla="*/ 1493 w 2311"/>
              <a:gd name="T63" fmla="*/ 143 h 533"/>
              <a:gd name="T64" fmla="*/ 1602 w 2311"/>
              <a:gd name="T65" fmla="*/ 143 h 533"/>
              <a:gd name="T66" fmla="*/ 1711 w 2311"/>
              <a:gd name="T67" fmla="*/ 143 h 533"/>
              <a:gd name="T68" fmla="*/ 1820 w 2311"/>
              <a:gd name="T69" fmla="*/ 143 h 533"/>
              <a:gd name="T70" fmla="*/ 1929 w 2311"/>
              <a:gd name="T71" fmla="*/ 143 h 533"/>
              <a:gd name="T72" fmla="*/ 2038 w 2311"/>
              <a:gd name="T73" fmla="*/ 143 h 533"/>
              <a:gd name="T74" fmla="*/ 2147 w 2311"/>
              <a:gd name="T75" fmla="*/ 143 h 533"/>
              <a:gd name="T76" fmla="*/ 2256 w 2311"/>
              <a:gd name="T77" fmla="*/ 14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533">
                <a:moveTo>
                  <a:pt x="0" y="0"/>
                </a:moveTo>
                <a:lnTo>
                  <a:pt x="5" y="138"/>
                </a:lnTo>
                <a:lnTo>
                  <a:pt x="11" y="250"/>
                </a:lnTo>
                <a:lnTo>
                  <a:pt x="16" y="339"/>
                </a:lnTo>
                <a:lnTo>
                  <a:pt x="22" y="407"/>
                </a:lnTo>
                <a:lnTo>
                  <a:pt x="27" y="457"/>
                </a:lnTo>
                <a:lnTo>
                  <a:pt x="33" y="493"/>
                </a:lnTo>
                <a:lnTo>
                  <a:pt x="38" y="516"/>
                </a:lnTo>
                <a:lnTo>
                  <a:pt x="44" y="529"/>
                </a:lnTo>
                <a:lnTo>
                  <a:pt x="49" y="533"/>
                </a:lnTo>
                <a:lnTo>
                  <a:pt x="55" y="531"/>
                </a:lnTo>
                <a:lnTo>
                  <a:pt x="60" y="523"/>
                </a:lnTo>
                <a:lnTo>
                  <a:pt x="65" y="511"/>
                </a:lnTo>
                <a:lnTo>
                  <a:pt x="71" y="496"/>
                </a:lnTo>
                <a:lnTo>
                  <a:pt x="76" y="479"/>
                </a:lnTo>
                <a:lnTo>
                  <a:pt x="82" y="460"/>
                </a:lnTo>
                <a:lnTo>
                  <a:pt x="87" y="440"/>
                </a:lnTo>
                <a:lnTo>
                  <a:pt x="93" y="419"/>
                </a:lnTo>
                <a:lnTo>
                  <a:pt x="98" y="398"/>
                </a:lnTo>
                <a:lnTo>
                  <a:pt x="104" y="377"/>
                </a:lnTo>
                <a:lnTo>
                  <a:pt x="110" y="352"/>
                </a:lnTo>
                <a:lnTo>
                  <a:pt x="117" y="328"/>
                </a:lnTo>
                <a:lnTo>
                  <a:pt x="124" y="306"/>
                </a:lnTo>
                <a:lnTo>
                  <a:pt x="131" y="285"/>
                </a:lnTo>
                <a:lnTo>
                  <a:pt x="138" y="266"/>
                </a:lnTo>
                <a:lnTo>
                  <a:pt x="144" y="249"/>
                </a:lnTo>
                <a:lnTo>
                  <a:pt x="151" y="233"/>
                </a:lnTo>
                <a:lnTo>
                  <a:pt x="158" y="220"/>
                </a:lnTo>
                <a:lnTo>
                  <a:pt x="172" y="198"/>
                </a:lnTo>
                <a:lnTo>
                  <a:pt x="185" y="182"/>
                </a:lnTo>
                <a:lnTo>
                  <a:pt x="199" y="171"/>
                </a:lnTo>
                <a:lnTo>
                  <a:pt x="213" y="163"/>
                </a:lnTo>
                <a:lnTo>
                  <a:pt x="226" y="157"/>
                </a:lnTo>
                <a:lnTo>
                  <a:pt x="240" y="153"/>
                </a:lnTo>
                <a:lnTo>
                  <a:pt x="253" y="150"/>
                </a:lnTo>
                <a:lnTo>
                  <a:pt x="267" y="148"/>
                </a:lnTo>
                <a:lnTo>
                  <a:pt x="281" y="147"/>
                </a:lnTo>
                <a:lnTo>
                  <a:pt x="294" y="146"/>
                </a:lnTo>
                <a:lnTo>
                  <a:pt x="308" y="145"/>
                </a:lnTo>
                <a:lnTo>
                  <a:pt x="322" y="145"/>
                </a:lnTo>
                <a:lnTo>
                  <a:pt x="349" y="144"/>
                </a:lnTo>
                <a:lnTo>
                  <a:pt x="376" y="143"/>
                </a:lnTo>
                <a:lnTo>
                  <a:pt x="403" y="143"/>
                </a:lnTo>
                <a:lnTo>
                  <a:pt x="431" y="143"/>
                </a:lnTo>
                <a:lnTo>
                  <a:pt x="458" y="143"/>
                </a:lnTo>
                <a:lnTo>
                  <a:pt x="512" y="143"/>
                </a:lnTo>
                <a:lnTo>
                  <a:pt x="567" y="143"/>
                </a:lnTo>
                <a:lnTo>
                  <a:pt x="621" y="143"/>
                </a:lnTo>
                <a:lnTo>
                  <a:pt x="676" y="143"/>
                </a:lnTo>
                <a:lnTo>
                  <a:pt x="730" y="143"/>
                </a:lnTo>
                <a:lnTo>
                  <a:pt x="785" y="143"/>
                </a:lnTo>
                <a:lnTo>
                  <a:pt x="839" y="143"/>
                </a:lnTo>
                <a:lnTo>
                  <a:pt x="894" y="143"/>
                </a:lnTo>
                <a:lnTo>
                  <a:pt x="948" y="143"/>
                </a:lnTo>
                <a:lnTo>
                  <a:pt x="1003" y="143"/>
                </a:lnTo>
                <a:lnTo>
                  <a:pt x="1057" y="143"/>
                </a:lnTo>
                <a:lnTo>
                  <a:pt x="1112" y="143"/>
                </a:lnTo>
                <a:lnTo>
                  <a:pt x="1166" y="143"/>
                </a:lnTo>
                <a:lnTo>
                  <a:pt x="1221" y="143"/>
                </a:lnTo>
                <a:lnTo>
                  <a:pt x="1275" y="143"/>
                </a:lnTo>
                <a:lnTo>
                  <a:pt x="1330" y="143"/>
                </a:lnTo>
                <a:lnTo>
                  <a:pt x="1384" y="143"/>
                </a:lnTo>
                <a:lnTo>
                  <a:pt x="1439" y="143"/>
                </a:lnTo>
                <a:lnTo>
                  <a:pt x="1493" y="143"/>
                </a:lnTo>
                <a:lnTo>
                  <a:pt x="1548" y="143"/>
                </a:lnTo>
                <a:lnTo>
                  <a:pt x="1602" y="143"/>
                </a:lnTo>
                <a:lnTo>
                  <a:pt x="1657" y="143"/>
                </a:lnTo>
                <a:lnTo>
                  <a:pt x="1711" y="143"/>
                </a:lnTo>
                <a:lnTo>
                  <a:pt x="1766" y="143"/>
                </a:lnTo>
                <a:lnTo>
                  <a:pt x="1820" y="143"/>
                </a:lnTo>
                <a:lnTo>
                  <a:pt x="1875" y="143"/>
                </a:lnTo>
                <a:lnTo>
                  <a:pt x="1929" y="143"/>
                </a:lnTo>
                <a:lnTo>
                  <a:pt x="1984" y="143"/>
                </a:lnTo>
                <a:lnTo>
                  <a:pt x="2038" y="143"/>
                </a:lnTo>
                <a:lnTo>
                  <a:pt x="2093" y="143"/>
                </a:lnTo>
                <a:lnTo>
                  <a:pt x="2147" y="143"/>
                </a:lnTo>
                <a:lnTo>
                  <a:pt x="2202" y="143"/>
                </a:lnTo>
                <a:lnTo>
                  <a:pt x="2256" y="143"/>
                </a:lnTo>
                <a:lnTo>
                  <a:pt x="2311" y="143"/>
                </a:ln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1" name="グループ化 10"/>
          <p:cNvGrpSpPr/>
          <p:nvPr/>
        </p:nvGrpSpPr>
        <p:grpSpPr>
          <a:xfrm>
            <a:off x="3517969" y="-2087113"/>
            <a:ext cx="16333421" cy="6067673"/>
            <a:chOff x="1231969" y="-2430013"/>
            <a:chExt cx="16333421" cy="6067673"/>
          </a:xfrm>
        </p:grpSpPr>
        <p:cxnSp>
          <p:nvCxnSpPr>
            <p:cNvPr id="12" name="直線コネクタ 11">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 name="正方形/長方形 4"/>
          <p:cNvSpPr/>
          <p:nvPr/>
        </p:nvSpPr>
        <p:spPr>
          <a:xfrm>
            <a:off x="8382000" y="2933700"/>
            <a:ext cx="11469390" cy="1072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V="1">
            <a:off x="6565900" y="1947021"/>
            <a:ext cx="0" cy="736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411050" y="1459315"/>
            <a:ext cx="324128" cy="400110"/>
          </a:xfrm>
          <a:prstGeom prst="rect">
            <a:avLst/>
          </a:prstGeom>
          <a:noFill/>
        </p:spPr>
        <p:txBody>
          <a:bodyPr wrap="none" rtlCol="0">
            <a:spAutoFit/>
          </a:bodyPr>
          <a:lstStyle/>
          <a:p>
            <a:r>
              <a:rPr kumimoji="1" lang="en-US" altLang="ja-JP" sz="2000" i="1" dirty="0"/>
              <a:t>B</a:t>
            </a:r>
            <a:endParaRPr kumimoji="1" lang="ja-JP" altLang="en-US" sz="2000" i="1" dirty="0"/>
          </a:p>
        </p:txBody>
      </p:sp>
      <p:grpSp>
        <p:nvGrpSpPr>
          <p:cNvPr id="19" name="グループ化 18"/>
          <p:cNvGrpSpPr/>
          <p:nvPr/>
        </p:nvGrpSpPr>
        <p:grpSpPr>
          <a:xfrm>
            <a:off x="2449972" y="3419537"/>
            <a:ext cx="914400" cy="914400"/>
            <a:chOff x="1706496" y="1913384"/>
            <a:chExt cx="914400" cy="914400"/>
          </a:xfrm>
        </p:grpSpPr>
        <p:sp>
          <p:nvSpPr>
            <p:cNvPr id="20" name="円/楕円 123"/>
            <p:cNvSpPr/>
            <p:nvPr/>
          </p:nvSpPr>
          <p:spPr>
            <a:xfrm>
              <a:off x="1706496" y="1913384"/>
              <a:ext cx="914400" cy="914400"/>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21" name="直線矢印コネクタ 20"/>
            <p:cNvCxnSpPr/>
            <p:nvPr/>
          </p:nvCxnSpPr>
          <p:spPr>
            <a:xfrm>
              <a:off x="1979712" y="2226569"/>
              <a:ext cx="0" cy="410343"/>
            </a:xfrm>
            <a:prstGeom prst="straightConnector1">
              <a:avLst/>
            </a:prstGeom>
            <a:noFill/>
            <a:ln w="57150" cap="flat" cmpd="sng" algn="ctr">
              <a:solidFill>
                <a:srgbClr val="F79646"/>
              </a:solidFill>
              <a:prstDash val="solid"/>
              <a:tailEnd type="arrow"/>
            </a:ln>
            <a:effectLst>
              <a:outerShdw blurRad="40000" dist="23000" dir="5400000" rotWithShape="0">
                <a:srgbClr val="000000">
                  <a:alpha val="35000"/>
                </a:srgbClr>
              </a:outerShdw>
            </a:effectLst>
          </p:spPr>
        </p:cxnSp>
        <p:cxnSp>
          <p:nvCxnSpPr>
            <p:cNvPr id="22" name="直線矢印コネクタ 21"/>
            <p:cNvCxnSpPr/>
            <p:nvPr/>
          </p:nvCxnSpPr>
          <p:spPr>
            <a:xfrm flipV="1">
              <a:off x="2339752" y="2075105"/>
              <a:ext cx="0" cy="612000"/>
            </a:xfrm>
            <a:prstGeom prst="straightConnector1">
              <a:avLst/>
            </a:prstGeom>
            <a:noFill/>
            <a:ln w="38100" cap="flat" cmpd="sng" algn="ctr">
              <a:solidFill>
                <a:sysClr val="window" lastClr="FFFFFF">
                  <a:lumMod val="50000"/>
                </a:sysClr>
              </a:solidFill>
              <a:prstDash val="solid"/>
              <a:tailEnd type="arrow"/>
            </a:ln>
            <a:effectLst>
              <a:outerShdw blurRad="40000" dist="23000" dir="5400000" rotWithShape="0">
                <a:srgbClr val="000000">
                  <a:alpha val="35000"/>
                </a:srgbClr>
              </a:outerShdw>
            </a:effectLst>
          </p:spPr>
        </p:cxnSp>
      </p:grpSp>
      <p:grpSp>
        <p:nvGrpSpPr>
          <p:cNvPr id="32" name="グループ化 31"/>
          <p:cNvGrpSpPr/>
          <p:nvPr/>
        </p:nvGrpSpPr>
        <p:grpSpPr>
          <a:xfrm>
            <a:off x="7552880" y="2556266"/>
            <a:ext cx="914400" cy="914400"/>
            <a:chOff x="5796136" y="1916832"/>
            <a:chExt cx="914400" cy="914400"/>
          </a:xfrm>
        </p:grpSpPr>
        <p:sp>
          <p:nvSpPr>
            <p:cNvPr id="33" name="円/楕円 114"/>
            <p:cNvSpPr/>
            <p:nvPr/>
          </p:nvSpPr>
          <p:spPr>
            <a:xfrm>
              <a:off x="5796136" y="1916832"/>
              <a:ext cx="914400" cy="9144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34" name="直線矢印コネクタ 33"/>
            <p:cNvCxnSpPr/>
            <p:nvPr/>
          </p:nvCxnSpPr>
          <p:spPr>
            <a:xfrm flipV="1">
              <a:off x="6084168" y="2132856"/>
              <a:ext cx="0" cy="410343"/>
            </a:xfrm>
            <a:prstGeom prst="straightConnector1">
              <a:avLst/>
            </a:prstGeom>
            <a:noFill/>
            <a:ln w="57150" cap="flat" cmpd="sng" algn="ctr">
              <a:solidFill>
                <a:srgbClr val="F79646"/>
              </a:solidFill>
              <a:prstDash val="solid"/>
              <a:tailEnd type="arrow"/>
            </a:ln>
            <a:effectLst>
              <a:outerShdw blurRad="40000" dist="23000" dir="5400000" rotWithShape="0">
                <a:srgbClr val="000000">
                  <a:alpha val="35000"/>
                </a:srgbClr>
              </a:outerShdw>
            </a:effectLst>
          </p:spPr>
        </p:cxnSp>
        <p:cxnSp>
          <p:nvCxnSpPr>
            <p:cNvPr id="35" name="直線矢印コネクタ 34"/>
            <p:cNvCxnSpPr/>
            <p:nvPr/>
          </p:nvCxnSpPr>
          <p:spPr>
            <a:xfrm>
              <a:off x="6365312" y="2109611"/>
              <a:ext cx="0" cy="612000"/>
            </a:xfrm>
            <a:prstGeom prst="straightConnector1">
              <a:avLst/>
            </a:prstGeom>
            <a:noFill/>
            <a:ln w="38100" cap="flat" cmpd="sng" algn="ctr">
              <a:solidFill>
                <a:sysClr val="window" lastClr="FFFFFF">
                  <a:lumMod val="50000"/>
                </a:sysClr>
              </a:solidFill>
              <a:prstDash val="solid"/>
              <a:tailEnd type="arrow"/>
            </a:ln>
            <a:effectLst>
              <a:outerShdw blurRad="40000" dist="23000" dir="5400000" rotWithShape="0">
                <a:srgbClr val="000000">
                  <a:alpha val="35000"/>
                </a:srgbClr>
              </a:outerShdw>
            </a:effectLst>
          </p:spPr>
        </p:cxnSp>
      </p:grpSp>
      <p:grpSp>
        <p:nvGrpSpPr>
          <p:cNvPr id="36" name="グループ化 35"/>
          <p:cNvGrpSpPr/>
          <p:nvPr/>
        </p:nvGrpSpPr>
        <p:grpSpPr>
          <a:xfrm>
            <a:off x="7552880" y="3902137"/>
            <a:ext cx="914400" cy="914400"/>
            <a:chOff x="5724128" y="4077072"/>
            <a:chExt cx="914400" cy="914400"/>
          </a:xfrm>
        </p:grpSpPr>
        <p:sp>
          <p:nvSpPr>
            <p:cNvPr id="37" name="円/楕円 113"/>
            <p:cNvSpPr/>
            <p:nvPr/>
          </p:nvSpPr>
          <p:spPr>
            <a:xfrm>
              <a:off x="5724128" y="4077072"/>
              <a:ext cx="914400" cy="914400"/>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38" name="直線矢印コネクタ 37"/>
            <p:cNvCxnSpPr/>
            <p:nvPr/>
          </p:nvCxnSpPr>
          <p:spPr>
            <a:xfrm rot="5400000" flipV="1">
              <a:off x="6195958" y="4233227"/>
              <a:ext cx="0" cy="612000"/>
            </a:xfrm>
            <a:prstGeom prst="straightConnector1">
              <a:avLst/>
            </a:prstGeom>
            <a:noFill/>
            <a:ln w="38100" cap="flat" cmpd="sng" algn="ctr">
              <a:solidFill>
                <a:sysClr val="window" lastClr="FFFFFF">
                  <a:lumMod val="50000"/>
                </a:sysClr>
              </a:solidFill>
              <a:prstDash val="solid"/>
              <a:tailEnd type="arrow"/>
            </a:ln>
            <a:effectLst>
              <a:outerShdw blurRad="40000" dist="23000" dir="5400000" rotWithShape="0">
                <a:srgbClr val="000000">
                  <a:alpha val="35000"/>
                </a:srgbClr>
              </a:outerShdw>
            </a:effectLst>
          </p:spPr>
        </p:cxnSp>
        <p:cxnSp>
          <p:nvCxnSpPr>
            <p:cNvPr id="39" name="直線矢印コネクタ 38"/>
            <p:cNvCxnSpPr/>
            <p:nvPr/>
          </p:nvCxnSpPr>
          <p:spPr>
            <a:xfrm>
              <a:off x="6156176" y="4329100"/>
              <a:ext cx="0" cy="410343"/>
            </a:xfrm>
            <a:prstGeom prst="straightConnector1">
              <a:avLst/>
            </a:prstGeom>
            <a:noFill/>
            <a:ln w="57150" cap="flat" cmpd="sng" algn="ctr">
              <a:solidFill>
                <a:srgbClr val="F79646"/>
              </a:solidFill>
              <a:prstDash val="solid"/>
              <a:tailEnd type="arrow"/>
            </a:ln>
            <a:effectLst>
              <a:outerShdw blurRad="40000" dist="23000" dir="5400000" rotWithShape="0">
                <a:srgbClr val="000000">
                  <a:alpha val="35000"/>
                </a:srgbClr>
              </a:outerShdw>
            </a:effectLst>
          </p:spPr>
        </p:cxnSp>
      </p:grpSp>
      <mc:AlternateContent xmlns:mc="http://schemas.openxmlformats.org/markup-compatibility/2006" xmlns:a14="http://schemas.microsoft.com/office/drawing/2010/main">
        <mc:Choice Requires="a14">
          <p:sp>
            <p:nvSpPr>
              <p:cNvPr id="40" name="テキスト ボックス 39"/>
              <p:cNvSpPr txBox="1"/>
              <p:nvPr/>
            </p:nvSpPr>
            <p:spPr>
              <a:xfrm>
                <a:off x="8429378" y="4042331"/>
                <a:ext cx="1651414" cy="6109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1" i="1" u="none" strike="noStrike" kern="0" cap="none" spc="0" normalizeH="0" baseline="0" noProof="0" smtClean="0">
                          <a:ln>
                            <a:noFill/>
                          </a:ln>
                          <a:solidFill>
                            <a:srgbClr val="FFC000"/>
                          </a:solidFill>
                          <a:effectLst/>
                          <a:uLnTx/>
                          <a:uFillTx/>
                          <a:latin typeface="Cambria Math"/>
                          <a:cs typeface="+mn-cs"/>
                        </a:rPr>
                        <m:t>−</m:t>
                      </m:r>
                      <m:f>
                        <m:fPr>
                          <m:ctrlPr>
                            <a:rPr kumimoji="1" lang="en-US" altLang="ja-JP" sz="1800" b="1" i="1" u="none" strike="noStrike" kern="0" cap="none" spc="0" normalizeH="0" baseline="0" noProof="0" smtClean="0">
                              <a:ln>
                                <a:noFill/>
                              </a:ln>
                              <a:solidFill>
                                <a:srgbClr val="FFC000"/>
                              </a:solidFill>
                              <a:effectLst/>
                              <a:uLnTx/>
                              <a:uFillTx/>
                              <a:latin typeface="Cambria Math" panose="02040503050406030204" pitchFamily="18" charset="0"/>
                              <a:cs typeface="+mn-cs"/>
                            </a:rPr>
                          </m:ctrlPr>
                        </m:fPr>
                        <m:num>
                          <m:r>
                            <a:rPr kumimoji="1" lang="en-US" altLang="ja-JP" sz="1800" b="1" i="1" u="none" strike="noStrike" kern="0" cap="none" spc="0" normalizeH="0" baseline="0" noProof="0" smtClean="0">
                              <a:ln>
                                <a:noFill/>
                              </a:ln>
                              <a:solidFill>
                                <a:srgbClr val="FFC000"/>
                              </a:solidFill>
                              <a:effectLst/>
                              <a:uLnTx/>
                              <a:uFillTx/>
                              <a:latin typeface="Cambria Math"/>
                              <a:cs typeface="+mn-cs"/>
                            </a:rPr>
                            <m:t>𝟏</m:t>
                          </m:r>
                        </m:num>
                        <m:den>
                          <m:r>
                            <a:rPr kumimoji="1" lang="en-US" altLang="ja-JP" sz="1800" b="1" i="1" u="none" strike="noStrike" kern="0" cap="none" spc="0" normalizeH="0" baseline="0" noProof="0" smtClean="0">
                              <a:ln>
                                <a:noFill/>
                              </a:ln>
                              <a:solidFill>
                                <a:srgbClr val="FFC000"/>
                              </a:solidFill>
                              <a:effectLst/>
                              <a:uLnTx/>
                              <a:uFillTx/>
                              <a:latin typeface="Cambria Math"/>
                              <a:cs typeface="+mn-cs"/>
                            </a:rPr>
                            <m:t>𝟐</m:t>
                          </m:r>
                        </m:den>
                      </m:f>
                      <m:r>
                        <a:rPr kumimoji="1" lang="en-US" altLang="ja-JP" sz="1800" b="1" i="1" u="none" strike="noStrike" kern="0" cap="none" spc="0" normalizeH="0" baseline="0" noProof="0" smtClean="0">
                          <a:ln>
                            <a:noFill/>
                          </a:ln>
                          <a:solidFill>
                            <a:prstClr val="black"/>
                          </a:solidFill>
                          <a:effectLst/>
                          <a:uLnTx/>
                          <a:uFillTx/>
                          <a:latin typeface="Cambria Math"/>
                          <a:cs typeface="+mn-cs"/>
                        </a:rPr>
                        <m:t>+</m:t>
                      </m:r>
                      <m:r>
                        <a:rPr kumimoji="1" lang="en-US" altLang="ja-JP" sz="1800" b="1" i="1" u="none" strike="noStrike" kern="0" cap="none" spc="0" normalizeH="0" baseline="0" noProof="0" smtClean="0">
                          <a:ln>
                            <a:noFill/>
                          </a:ln>
                          <a:solidFill>
                            <a:prstClr val="white">
                              <a:lumMod val="50000"/>
                            </a:prstClr>
                          </a:solidFill>
                          <a:effectLst/>
                          <a:uLnTx/>
                          <a:uFillTx/>
                          <a:latin typeface="Cambria Math"/>
                          <a:cs typeface="+mn-cs"/>
                        </a:rPr>
                        <m:t>𝟎</m:t>
                      </m:r>
                      <m:r>
                        <a:rPr kumimoji="1" lang="en-US" altLang="ja-JP" sz="1800" b="1" i="1" u="none" strike="noStrike" kern="0" cap="none" spc="0" normalizeH="0" baseline="0" noProof="0" smtClean="0">
                          <a:ln>
                            <a:noFill/>
                          </a:ln>
                          <a:solidFill>
                            <a:prstClr val="black"/>
                          </a:solidFill>
                          <a:effectLst/>
                          <a:uLnTx/>
                          <a:uFillTx/>
                          <a:latin typeface="Cambria Math"/>
                          <a:cs typeface="+mn-cs"/>
                        </a:rPr>
                        <m:t>=−</m:t>
                      </m:r>
                      <m:f>
                        <m:fPr>
                          <m:ctrlPr>
                            <a:rPr kumimoji="1" lang="en-US" altLang="ja-JP" sz="1800" b="1" i="1" u="none" strike="noStrike" kern="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1800" b="1" i="1" u="none" strike="noStrike" kern="0" cap="none" spc="0" normalizeH="0" baseline="0" noProof="0" smtClean="0">
                              <a:ln>
                                <a:noFill/>
                              </a:ln>
                              <a:solidFill>
                                <a:prstClr val="black"/>
                              </a:solidFill>
                              <a:effectLst/>
                              <a:uLnTx/>
                              <a:uFillTx/>
                              <a:latin typeface="Cambria Math"/>
                              <a:cs typeface="+mn-cs"/>
                            </a:rPr>
                            <m:t>𝟏</m:t>
                          </m:r>
                        </m:num>
                        <m:den>
                          <m:r>
                            <a:rPr kumimoji="1" lang="en-US" altLang="ja-JP" sz="1800" b="1" i="1" u="none" strike="noStrike" kern="0" cap="none" spc="0" normalizeH="0" baseline="0" noProof="0" smtClean="0">
                              <a:ln>
                                <a:noFill/>
                              </a:ln>
                              <a:solidFill>
                                <a:prstClr val="black"/>
                              </a:solidFill>
                              <a:effectLst/>
                              <a:uLnTx/>
                              <a:uFillTx/>
                              <a:latin typeface="Cambria Math"/>
                              <a:cs typeface="+mn-cs"/>
                            </a:rPr>
                            <m:t>𝟐</m:t>
                          </m:r>
                        </m:den>
                      </m:f>
                    </m:oMath>
                  </m:oMathPara>
                </a14:m>
                <a:endParaRPr kumimoji="1" lang="ja-JP" altLang="en-US" sz="1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mc:Choice>
        <mc:Fallback xmlns="">
          <p:sp>
            <p:nvSpPr>
              <p:cNvPr id="40" name="テキスト ボックス 39"/>
              <p:cNvSpPr txBox="1">
                <a:spLocks noRot="1" noChangeAspect="1" noMove="1" noResize="1" noEditPoints="1" noAdjustHandles="1" noChangeArrowheads="1" noChangeShapeType="1" noTextEdit="1"/>
              </p:cNvSpPr>
              <p:nvPr/>
            </p:nvSpPr>
            <p:spPr>
              <a:xfrm>
                <a:off x="8429378" y="4042331"/>
                <a:ext cx="1651414" cy="610936"/>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p:cNvSpPr txBox="1"/>
              <p:nvPr/>
            </p:nvSpPr>
            <p:spPr>
              <a:xfrm>
                <a:off x="8649217" y="2686601"/>
                <a:ext cx="1439818" cy="6109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1" lang="en-US" altLang="ja-JP" sz="1800" b="1" i="1" u="none" strike="noStrike" kern="0" cap="none" spc="0" normalizeH="0" baseline="0" noProof="0" smtClean="0">
                              <a:ln>
                                <a:noFill/>
                              </a:ln>
                              <a:solidFill>
                                <a:srgbClr val="FFC000"/>
                              </a:solidFill>
                              <a:effectLst/>
                              <a:uLnTx/>
                              <a:uFillTx/>
                              <a:latin typeface="Cambria Math" panose="02040503050406030204" pitchFamily="18" charset="0"/>
                              <a:cs typeface="+mn-cs"/>
                            </a:rPr>
                          </m:ctrlPr>
                        </m:fPr>
                        <m:num>
                          <m:r>
                            <a:rPr kumimoji="1" lang="en-US" altLang="ja-JP" sz="1800" b="1" i="1" u="none" strike="noStrike" kern="0" cap="none" spc="0" normalizeH="0" baseline="0" noProof="0" smtClean="0">
                              <a:ln>
                                <a:noFill/>
                              </a:ln>
                              <a:solidFill>
                                <a:srgbClr val="FFC000"/>
                              </a:solidFill>
                              <a:effectLst/>
                              <a:uLnTx/>
                              <a:uFillTx/>
                              <a:latin typeface="Cambria Math"/>
                              <a:cs typeface="+mn-cs"/>
                            </a:rPr>
                            <m:t>𝟏</m:t>
                          </m:r>
                        </m:num>
                        <m:den>
                          <m:r>
                            <a:rPr kumimoji="1" lang="en-US" altLang="ja-JP" sz="1800" b="1" i="1" u="none" strike="noStrike" kern="0" cap="none" spc="0" normalizeH="0" baseline="0" noProof="0" smtClean="0">
                              <a:ln>
                                <a:noFill/>
                              </a:ln>
                              <a:solidFill>
                                <a:srgbClr val="FFC000"/>
                              </a:solidFill>
                              <a:effectLst/>
                              <a:uLnTx/>
                              <a:uFillTx/>
                              <a:latin typeface="Cambria Math"/>
                              <a:cs typeface="+mn-cs"/>
                            </a:rPr>
                            <m:t>𝟐</m:t>
                          </m:r>
                        </m:den>
                      </m:f>
                      <m:r>
                        <a:rPr kumimoji="1" lang="en-US" altLang="ja-JP" sz="1800" b="1" i="1" u="none" strike="noStrike" kern="0" cap="none" spc="0" normalizeH="0" baseline="0" noProof="0" smtClean="0">
                          <a:ln>
                            <a:noFill/>
                          </a:ln>
                          <a:solidFill>
                            <a:prstClr val="white">
                              <a:lumMod val="50000"/>
                            </a:prstClr>
                          </a:solidFill>
                          <a:effectLst/>
                          <a:uLnTx/>
                          <a:uFillTx/>
                          <a:latin typeface="Cambria Math"/>
                          <a:cs typeface="+mn-cs"/>
                        </a:rPr>
                        <m:t>−</m:t>
                      </m:r>
                      <m:r>
                        <a:rPr kumimoji="1" lang="en-US" altLang="ja-JP" sz="1800" b="1" i="1" u="none" strike="noStrike" kern="0" cap="none" spc="0" normalizeH="0" baseline="0" noProof="0" smtClean="0">
                          <a:ln>
                            <a:noFill/>
                          </a:ln>
                          <a:solidFill>
                            <a:prstClr val="white">
                              <a:lumMod val="50000"/>
                            </a:prstClr>
                          </a:solidFill>
                          <a:effectLst/>
                          <a:uLnTx/>
                          <a:uFillTx/>
                          <a:latin typeface="Cambria Math"/>
                          <a:cs typeface="+mn-cs"/>
                        </a:rPr>
                        <m:t>𝟏</m:t>
                      </m:r>
                      <m:r>
                        <a:rPr kumimoji="1" lang="en-US" altLang="ja-JP" sz="1800" b="1" i="1" u="none" strike="noStrike" kern="0" cap="none" spc="0" normalizeH="0" baseline="0" noProof="0" smtClean="0">
                          <a:ln>
                            <a:noFill/>
                          </a:ln>
                          <a:solidFill>
                            <a:prstClr val="black"/>
                          </a:solidFill>
                          <a:effectLst/>
                          <a:uLnTx/>
                          <a:uFillTx/>
                          <a:latin typeface="Cambria Math"/>
                          <a:cs typeface="+mn-cs"/>
                        </a:rPr>
                        <m:t>=−</m:t>
                      </m:r>
                      <m:f>
                        <m:fPr>
                          <m:ctrlPr>
                            <a:rPr kumimoji="1" lang="en-US" altLang="ja-JP" sz="1800" b="1" i="1" u="none" strike="noStrike" kern="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1800" b="1" i="1" u="none" strike="noStrike" kern="0" cap="none" spc="0" normalizeH="0" baseline="0" noProof="0" smtClean="0">
                              <a:ln>
                                <a:noFill/>
                              </a:ln>
                              <a:solidFill>
                                <a:prstClr val="black"/>
                              </a:solidFill>
                              <a:effectLst/>
                              <a:uLnTx/>
                              <a:uFillTx/>
                              <a:latin typeface="Cambria Math"/>
                              <a:cs typeface="+mn-cs"/>
                            </a:rPr>
                            <m:t>𝟏</m:t>
                          </m:r>
                        </m:num>
                        <m:den>
                          <m:r>
                            <a:rPr kumimoji="1" lang="en-US" altLang="ja-JP" sz="1800" b="1" i="1" u="none" strike="noStrike" kern="0" cap="none" spc="0" normalizeH="0" baseline="0" noProof="0" smtClean="0">
                              <a:ln>
                                <a:noFill/>
                              </a:ln>
                              <a:solidFill>
                                <a:prstClr val="black"/>
                              </a:solidFill>
                              <a:effectLst/>
                              <a:uLnTx/>
                              <a:uFillTx/>
                              <a:latin typeface="Cambria Math"/>
                              <a:cs typeface="+mn-cs"/>
                            </a:rPr>
                            <m:t>𝟐</m:t>
                          </m:r>
                        </m:den>
                      </m:f>
                    </m:oMath>
                  </m:oMathPara>
                </a14:m>
                <a:endParaRPr kumimoji="1" lang="ja-JP" altLang="en-US" sz="1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8649217" y="2686601"/>
                <a:ext cx="1439818" cy="610936"/>
              </a:xfrm>
              <a:prstGeom prst="rect">
                <a:avLst/>
              </a:prstGeom>
              <a:blipFill rotWithShape="0">
                <a:blip r:embed="rId6"/>
                <a:stretch>
                  <a:fillRect/>
                </a:stretch>
              </a:blipFill>
            </p:spPr>
            <p:txBody>
              <a:bodyPr/>
              <a:lstStyle/>
              <a:p>
                <a:r>
                  <a:rPr lang="ja-JP" altLang="en-US">
                    <a:noFill/>
                  </a:rPr>
                  <a:t> </a:t>
                </a:r>
              </a:p>
            </p:txBody>
          </p:sp>
        </mc:Fallback>
      </mc:AlternateContent>
      <p:cxnSp>
        <p:nvCxnSpPr>
          <p:cNvPr id="42" name="直線矢印コネクタ 41"/>
          <p:cNvCxnSpPr/>
          <p:nvPr/>
        </p:nvCxnSpPr>
        <p:spPr>
          <a:xfrm>
            <a:off x="9875021" y="3422864"/>
            <a:ext cx="0" cy="540000"/>
          </a:xfrm>
          <a:prstGeom prst="straightConnector1">
            <a:avLst/>
          </a:prstGeom>
          <a:noFill/>
          <a:ln w="25400" cap="flat" cmpd="sng" algn="ctr">
            <a:solidFill>
              <a:sysClr val="windowText" lastClr="000000"/>
            </a:solidFill>
            <a:prstDash val="solid"/>
            <a:headEnd type="arrow" w="med" len="med"/>
            <a:tailEnd type="arrow" w="med" len="med"/>
          </a:ln>
          <a:effectLst>
            <a:outerShdw blurRad="40000" dist="20000" dir="5400000" rotWithShape="0">
              <a:srgbClr val="000000">
                <a:alpha val="38000"/>
              </a:srgbClr>
            </a:outerShdw>
          </a:effectLst>
        </p:spPr>
      </p:cxnSp>
      <p:sp>
        <p:nvSpPr>
          <p:cNvPr id="43" name="円/楕円 119"/>
          <p:cNvSpPr/>
          <p:nvPr/>
        </p:nvSpPr>
        <p:spPr>
          <a:xfrm>
            <a:off x="9507755" y="2657928"/>
            <a:ext cx="718930" cy="720140"/>
          </a:xfrm>
          <a:prstGeom prst="ellipse">
            <a:avLst/>
          </a:prstGeom>
          <a:noFill/>
          <a:ln w="25400" cap="flat" cmpd="sng" algn="ctr">
            <a:solidFill>
              <a:sysClr val="windowText" lastClr="00000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4" name="円/楕円 181"/>
          <p:cNvSpPr/>
          <p:nvPr/>
        </p:nvSpPr>
        <p:spPr>
          <a:xfrm>
            <a:off x="9507755" y="4023217"/>
            <a:ext cx="718930" cy="720140"/>
          </a:xfrm>
          <a:prstGeom prst="ellipse">
            <a:avLst/>
          </a:prstGeom>
          <a:noFill/>
          <a:ln w="25400" cap="flat" cmpd="sng" algn="ctr">
            <a:solidFill>
              <a:sysClr val="windowText" lastClr="00000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46" name="直線矢印コネクタ 45"/>
          <p:cNvCxnSpPr/>
          <p:nvPr/>
        </p:nvCxnSpPr>
        <p:spPr>
          <a:xfrm flipV="1">
            <a:off x="7562511" y="5191317"/>
            <a:ext cx="0" cy="410343"/>
          </a:xfrm>
          <a:prstGeom prst="straightConnector1">
            <a:avLst/>
          </a:prstGeom>
          <a:noFill/>
          <a:ln w="57150" cap="flat" cmpd="sng" algn="ctr">
            <a:solidFill>
              <a:srgbClr val="F79646"/>
            </a:solidFill>
            <a:prstDash val="solid"/>
            <a:tailEnd type="arrow"/>
          </a:ln>
          <a:effectLst>
            <a:outerShdw blurRad="40000" dist="23000" dir="5400000" rotWithShape="0">
              <a:srgbClr val="000000">
                <a:alpha val="35000"/>
              </a:srgbClr>
            </a:outerShdw>
          </a:effectLst>
        </p:spPr>
      </p:cxnSp>
      <p:cxnSp>
        <p:nvCxnSpPr>
          <p:cNvPr id="47" name="直線矢印コネクタ 46"/>
          <p:cNvCxnSpPr/>
          <p:nvPr/>
        </p:nvCxnSpPr>
        <p:spPr>
          <a:xfrm flipV="1">
            <a:off x="7562511" y="5700035"/>
            <a:ext cx="0" cy="612000"/>
          </a:xfrm>
          <a:prstGeom prst="straightConnector1">
            <a:avLst/>
          </a:prstGeom>
          <a:noFill/>
          <a:ln w="38100" cap="flat" cmpd="sng" algn="ctr">
            <a:solidFill>
              <a:sysClr val="window" lastClr="FFFFFF">
                <a:lumMod val="50000"/>
              </a:sysClr>
            </a:solidFill>
            <a:prstDash val="solid"/>
            <a:tailEnd type="arrow"/>
          </a:ln>
          <a:effectLst>
            <a:outerShdw blurRad="40000" dist="23000" dir="5400000" rotWithShape="0">
              <a:srgbClr val="000000">
                <a:alpha val="35000"/>
              </a:srgbClr>
            </a:outerShdw>
          </a:effectLst>
        </p:spPr>
      </p:cxnSp>
      <p:sp>
        <p:nvSpPr>
          <p:cNvPr id="48" name="テキスト ボックス 47"/>
          <p:cNvSpPr txBox="1"/>
          <p:nvPr/>
        </p:nvSpPr>
        <p:spPr>
          <a:xfrm>
            <a:off x="7731104" y="5232328"/>
            <a:ext cx="26764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electronic-spin(S=1/2)</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9" name="テキスト ボックス 48"/>
          <p:cNvSpPr txBox="1"/>
          <p:nvPr/>
        </p:nvSpPr>
        <p:spPr>
          <a:xfrm>
            <a:off x="7731104" y="5874328"/>
            <a:ext cx="2079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nuclear-spin(I=1)</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0" name="テキスト ボックス 49">
            <a:extLst>
              <a:ext uri="{FF2B5EF4-FFF2-40B4-BE49-F238E27FC236}">
                <a16:creationId xmlns:a16="http://schemas.microsoft.com/office/drawing/2014/main" id="{13B710D9-4A62-C442-91E3-800D245893F1}"/>
              </a:ext>
            </a:extLst>
          </p:cNvPr>
          <p:cNvSpPr txBox="1"/>
          <p:nvPr/>
        </p:nvSpPr>
        <p:spPr>
          <a:xfrm>
            <a:off x="3297910" y="120770"/>
            <a:ext cx="5703164" cy="523220"/>
          </a:xfrm>
          <a:prstGeom prst="rect">
            <a:avLst/>
          </a:prstGeom>
          <a:noFill/>
        </p:spPr>
        <p:txBody>
          <a:bodyPr wrap="none" rtlCol="0">
            <a:spAutoFit/>
          </a:bodyPr>
          <a:lstStyle/>
          <a:p>
            <a:r>
              <a:rPr lang="en-US" altLang="ja-JP" sz="2800" dirty="0">
                <a:solidFill>
                  <a:schemeClr val="bg1"/>
                </a:solidFill>
              </a:rPr>
              <a:t>Brief overview of Feshbach resonance</a:t>
            </a:r>
          </a:p>
        </p:txBody>
      </p:sp>
      <p:sp>
        <p:nvSpPr>
          <p:cNvPr id="2" name="テキスト ボックス 1">
            <a:extLst>
              <a:ext uri="{FF2B5EF4-FFF2-40B4-BE49-F238E27FC236}">
                <a16:creationId xmlns:a16="http://schemas.microsoft.com/office/drawing/2014/main" id="{3D115A28-99A4-704A-860F-05B9941D9453}"/>
              </a:ext>
            </a:extLst>
          </p:cNvPr>
          <p:cNvSpPr txBox="1"/>
          <p:nvPr/>
        </p:nvSpPr>
        <p:spPr>
          <a:xfrm>
            <a:off x="10443698" y="5657885"/>
            <a:ext cx="1240981" cy="400110"/>
          </a:xfrm>
          <a:prstGeom prst="rect">
            <a:avLst/>
          </a:prstGeom>
          <a:noFill/>
        </p:spPr>
        <p:txBody>
          <a:bodyPr wrap="none" rtlCol="0">
            <a:spAutoFit/>
          </a:bodyPr>
          <a:lstStyle/>
          <a:p>
            <a:r>
              <a:rPr kumimoji="1" lang="en-US" altLang="ja-JP" sz="2000" dirty="0"/>
              <a:t>(</a:t>
            </a:r>
            <a:r>
              <a:rPr kumimoji="1" lang="en-US" altLang="ja-JP" sz="2000" baseline="30000" dirty="0"/>
              <a:t>6</a:t>
            </a:r>
            <a:r>
              <a:rPr kumimoji="1" lang="en-US" altLang="ja-JP" sz="2000" dirty="0"/>
              <a:t>Li atom)</a:t>
            </a:r>
            <a:endParaRPr kumimoji="1" lang="ja-JP" altLang="en-US" sz="2000"/>
          </a:p>
        </p:txBody>
      </p:sp>
      <p:sp>
        <p:nvSpPr>
          <p:cNvPr id="51" name="テキスト ボックス 50">
            <a:extLst>
              <a:ext uri="{FF2B5EF4-FFF2-40B4-BE49-F238E27FC236}">
                <a16:creationId xmlns:a16="http://schemas.microsoft.com/office/drawing/2014/main" id="{D77B86E4-4026-1643-BFD5-CB2A2ED09EE3}"/>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8544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0" name="テキスト ボックス 299">
                <a:extLst>
                  <a:ext uri="{FF2B5EF4-FFF2-40B4-BE49-F238E27FC236}">
                    <a16:creationId xmlns:a16="http://schemas.microsoft.com/office/drawing/2014/main" id="{11000A96-C9FC-4904-B67F-74656ED951F5}"/>
                  </a:ext>
                </a:extLst>
              </p:cNvPr>
              <p:cNvSpPr txBox="1"/>
              <p:nvPr/>
            </p:nvSpPr>
            <p:spPr>
              <a:xfrm>
                <a:off x="4168662" y="5756296"/>
                <a:ext cx="745782" cy="396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X</m:t>
                          </m:r>
                        </m:e>
                        <m:sup>
                          <m:r>
                            <a:rPr kumimoji="1" lang="en-US" altLang="ja-JP" b="0" i="0" smtClean="0">
                              <a:latin typeface="Cambria Math" panose="02040503050406030204" pitchFamily="18" charset="0"/>
                            </a:rPr>
                            <m:t>1</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𝑔</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300" name="テキスト ボックス 299">
                <a:extLst>
                  <a:ext uri="{FF2B5EF4-FFF2-40B4-BE49-F238E27FC236}">
                    <a16:creationId xmlns:a16="http://schemas.microsoft.com/office/drawing/2014/main" xmlns:a14="http://schemas.microsoft.com/office/drawing/2010/main" xmlns="" id="{11000A96-C9FC-4904-B67F-74656ED951F5}"/>
                  </a:ext>
                </a:extLst>
              </p:cNvPr>
              <p:cNvSpPr txBox="1">
                <a:spLocks noRot="1" noChangeAspect="1" noMove="1" noResize="1" noEditPoints="1" noAdjustHandles="1" noChangeArrowheads="1" noChangeShapeType="1" noTextEdit="1"/>
              </p:cNvSpPr>
              <p:nvPr/>
            </p:nvSpPr>
            <p:spPr>
              <a:xfrm>
                <a:off x="4168662" y="5756296"/>
                <a:ext cx="745782" cy="396840"/>
              </a:xfrm>
              <a:prstGeom prst="rect">
                <a:avLst/>
              </a:prstGeom>
              <a:blipFill rotWithShape="0">
                <a:blip r:embed="rId2"/>
                <a:stretch>
                  <a:fillRect b="-46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5" name="テキスト ボックス 294">
                <a:extLst>
                  <a:ext uri="{FF2B5EF4-FFF2-40B4-BE49-F238E27FC236}">
                    <a16:creationId xmlns:a16="http://schemas.microsoft.com/office/drawing/2014/main" id="{1A7E8130-C32D-4F64-9A32-DB6D62DC0904}"/>
                  </a:ext>
                </a:extLst>
              </p:cNvPr>
              <p:cNvSpPr txBox="1"/>
              <p:nvPr/>
            </p:nvSpPr>
            <p:spPr>
              <a:xfrm>
                <a:off x="3785861" y="1796651"/>
                <a:ext cx="7224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b="0" i="1" smtClean="0">
                              <a:latin typeface="Cambria Math" panose="02040503050406030204" pitchFamily="18" charset="0"/>
                            </a:rPr>
                          </m:ctrlPr>
                        </m:sSupPr>
                        <m:e>
                          <m:r>
                            <m:rPr>
                              <m:sty m:val="p"/>
                            </m:rPr>
                            <a:rPr kumimoji="1" lang="en-US" altLang="ja-JP" b="0" i="0" smtClean="0">
                              <a:latin typeface="Cambria Math" panose="02040503050406030204" pitchFamily="18" charset="0"/>
                            </a:rPr>
                            <m:t>a</m:t>
                          </m:r>
                        </m:e>
                        <m:sup>
                          <m:r>
                            <a:rPr kumimoji="1" lang="en-US" altLang="ja-JP" b="0" i="0" smtClean="0">
                              <a:latin typeface="Cambria Math" panose="02040503050406030204" pitchFamily="18" charset="0"/>
                            </a:rPr>
                            <m:t>3</m:t>
                          </m:r>
                        </m:sup>
                      </m:sSup>
                      <m:sSubSup>
                        <m:sSubSupPr>
                          <m:ctrlPr>
                            <a:rPr kumimoji="1" lang="en-US" altLang="ja-JP" b="0" i="1" smtClean="0">
                              <a:latin typeface="Cambria Math" panose="02040503050406030204" pitchFamily="18" charset="0"/>
                            </a:rPr>
                          </m:ctrlPr>
                        </m:sSubSupPr>
                        <m:e>
                          <m:r>
                            <m:rPr>
                              <m:sty m:val="p"/>
                            </m:rPr>
                            <a:rPr kumimoji="1" lang="en-US" altLang="ja-JP" b="0" i="0" smtClean="0">
                              <a:latin typeface="Cambria Math" panose="02040503050406030204" pitchFamily="18" charset="0"/>
                            </a:rPr>
                            <m:t>Σ</m:t>
                          </m:r>
                        </m:e>
                        <m:sub>
                          <m:r>
                            <a:rPr kumimoji="1" lang="en-US" altLang="ja-JP" b="0" i="1" smtClean="0">
                              <a:latin typeface="Cambria Math" panose="02040503050406030204" pitchFamily="18" charset="0"/>
                            </a:rPr>
                            <m:t>𝑢</m:t>
                          </m:r>
                        </m:sub>
                        <m:sup>
                          <m:r>
                            <a:rPr kumimoji="1" lang="en-US" altLang="ja-JP" b="0" i="1" smtClean="0">
                              <a:latin typeface="Cambria Math" panose="02040503050406030204" pitchFamily="18" charset="0"/>
                            </a:rPr>
                            <m:t>+</m:t>
                          </m:r>
                        </m:sup>
                      </m:sSubSup>
                    </m:oMath>
                  </m:oMathPara>
                </a14:m>
                <a:endParaRPr kumimoji="1" lang="ja-JP" altLang="en-US" dirty="0"/>
              </a:p>
            </p:txBody>
          </p:sp>
        </mc:Choice>
        <mc:Fallback xmlns="">
          <p:sp>
            <p:nvSpPr>
              <p:cNvPr id="295" name="テキスト ボックス 294">
                <a:extLst>
                  <a:ext uri="{FF2B5EF4-FFF2-40B4-BE49-F238E27FC236}">
                    <a16:creationId xmlns:a16="http://schemas.microsoft.com/office/drawing/2014/main" xmlns:a14="http://schemas.microsoft.com/office/drawing/2010/main" xmlns="" id="{1A7E8130-C32D-4F64-9A32-DB6D62DC0904}"/>
                  </a:ext>
                </a:extLst>
              </p:cNvPr>
              <p:cNvSpPr txBox="1">
                <a:spLocks noRot="1" noChangeAspect="1" noMove="1" noResize="1" noEditPoints="1" noAdjustHandles="1" noChangeArrowheads="1" noChangeShapeType="1" noTextEdit="1"/>
              </p:cNvSpPr>
              <p:nvPr/>
            </p:nvSpPr>
            <p:spPr>
              <a:xfrm>
                <a:off x="3785861" y="1796651"/>
                <a:ext cx="722442" cy="369332"/>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301" name="直線コネクタ 300">
            <a:extLst>
              <a:ext uri="{FF2B5EF4-FFF2-40B4-BE49-F238E27FC236}">
                <a16:creationId xmlns:a16="http://schemas.microsoft.com/office/drawing/2014/main" id="{6A72794A-EFE9-4FF8-A5EC-F9B8E85BA6F6}"/>
              </a:ext>
            </a:extLst>
          </p:cNvPr>
          <p:cNvCxnSpPr>
            <a:cxnSpLocks/>
          </p:cNvCxnSpPr>
          <p:nvPr/>
        </p:nvCxnSpPr>
        <p:spPr>
          <a:xfrm>
            <a:off x="3563140" y="3929231"/>
            <a:ext cx="1167885" cy="0"/>
          </a:xfrm>
          <a:prstGeom prst="line">
            <a:avLst/>
          </a:prstGeom>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413" name="Freeform 352"/>
          <p:cNvSpPr>
            <a:spLocks/>
          </p:cNvSpPr>
          <p:nvPr/>
        </p:nvSpPr>
        <p:spPr bwMode="auto">
          <a:xfrm>
            <a:off x="3517969" y="2521370"/>
            <a:ext cx="16333421" cy="3766614"/>
          </a:xfrm>
          <a:custGeom>
            <a:avLst/>
            <a:gdLst>
              <a:gd name="T0" fmla="*/ 5 w 2311"/>
              <a:gd name="T1" fmla="*/ 138 h 533"/>
              <a:gd name="T2" fmla="*/ 16 w 2311"/>
              <a:gd name="T3" fmla="*/ 339 h 533"/>
              <a:gd name="T4" fmla="*/ 27 w 2311"/>
              <a:gd name="T5" fmla="*/ 457 h 533"/>
              <a:gd name="T6" fmla="*/ 38 w 2311"/>
              <a:gd name="T7" fmla="*/ 516 h 533"/>
              <a:gd name="T8" fmla="*/ 49 w 2311"/>
              <a:gd name="T9" fmla="*/ 533 h 533"/>
              <a:gd name="T10" fmla="*/ 60 w 2311"/>
              <a:gd name="T11" fmla="*/ 523 h 533"/>
              <a:gd name="T12" fmla="*/ 71 w 2311"/>
              <a:gd name="T13" fmla="*/ 496 h 533"/>
              <a:gd name="T14" fmla="*/ 82 w 2311"/>
              <a:gd name="T15" fmla="*/ 460 h 533"/>
              <a:gd name="T16" fmla="*/ 93 w 2311"/>
              <a:gd name="T17" fmla="*/ 419 h 533"/>
              <a:gd name="T18" fmla="*/ 104 w 2311"/>
              <a:gd name="T19" fmla="*/ 377 h 533"/>
              <a:gd name="T20" fmla="*/ 117 w 2311"/>
              <a:gd name="T21" fmla="*/ 328 h 533"/>
              <a:gd name="T22" fmla="*/ 131 w 2311"/>
              <a:gd name="T23" fmla="*/ 285 h 533"/>
              <a:gd name="T24" fmla="*/ 144 w 2311"/>
              <a:gd name="T25" fmla="*/ 249 h 533"/>
              <a:gd name="T26" fmla="*/ 158 w 2311"/>
              <a:gd name="T27" fmla="*/ 220 h 533"/>
              <a:gd name="T28" fmla="*/ 185 w 2311"/>
              <a:gd name="T29" fmla="*/ 182 h 533"/>
              <a:gd name="T30" fmla="*/ 213 w 2311"/>
              <a:gd name="T31" fmla="*/ 163 h 533"/>
              <a:gd name="T32" fmla="*/ 240 w 2311"/>
              <a:gd name="T33" fmla="*/ 153 h 533"/>
              <a:gd name="T34" fmla="*/ 267 w 2311"/>
              <a:gd name="T35" fmla="*/ 148 h 533"/>
              <a:gd name="T36" fmla="*/ 294 w 2311"/>
              <a:gd name="T37" fmla="*/ 146 h 533"/>
              <a:gd name="T38" fmla="*/ 322 w 2311"/>
              <a:gd name="T39" fmla="*/ 145 h 533"/>
              <a:gd name="T40" fmla="*/ 376 w 2311"/>
              <a:gd name="T41" fmla="*/ 143 h 533"/>
              <a:gd name="T42" fmla="*/ 431 w 2311"/>
              <a:gd name="T43" fmla="*/ 143 h 533"/>
              <a:gd name="T44" fmla="*/ 512 w 2311"/>
              <a:gd name="T45" fmla="*/ 143 h 533"/>
              <a:gd name="T46" fmla="*/ 621 w 2311"/>
              <a:gd name="T47" fmla="*/ 143 h 533"/>
              <a:gd name="T48" fmla="*/ 730 w 2311"/>
              <a:gd name="T49" fmla="*/ 143 h 533"/>
              <a:gd name="T50" fmla="*/ 839 w 2311"/>
              <a:gd name="T51" fmla="*/ 143 h 533"/>
              <a:gd name="T52" fmla="*/ 948 w 2311"/>
              <a:gd name="T53" fmla="*/ 143 h 533"/>
              <a:gd name="T54" fmla="*/ 1057 w 2311"/>
              <a:gd name="T55" fmla="*/ 143 h 533"/>
              <a:gd name="T56" fmla="*/ 1166 w 2311"/>
              <a:gd name="T57" fmla="*/ 143 h 533"/>
              <a:gd name="T58" fmla="*/ 1275 w 2311"/>
              <a:gd name="T59" fmla="*/ 143 h 533"/>
              <a:gd name="T60" fmla="*/ 1384 w 2311"/>
              <a:gd name="T61" fmla="*/ 143 h 533"/>
              <a:gd name="T62" fmla="*/ 1493 w 2311"/>
              <a:gd name="T63" fmla="*/ 143 h 533"/>
              <a:gd name="T64" fmla="*/ 1602 w 2311"/>
              <a:gd name="T65" fmla="*/ 143 h 533"/>
              <a:gd name="T66" fmla="*/ 1711 w 2311"/>
              <a:gd name="T67" fmla="*/ 143 h 533"/>
              <a:gd name="T68" fmla="*/ 1820 w 2311"/>
              <a:gd name="T69" fmla="*/ 143 h 533"/>
              <a:gd name="T70" fmla="*/ 1929 w 2311"/>
              <a:gd name="T71" fmla="*/ 143 h 533"/>
              <a:gd name="T72" fmla="*/ 2038 w 2311"/>
              <a:gd name="T73" fmla="*/ 143 h 533"/>
              <a:gd name="T74" fmla="*/ 2147 w 2311"/>
              <a:gd name="T75" fmla="*/ 143 h 533"/>
              <a:gd name="T76" fmla="*/ 2256 w 2311"/>
              <a:gd name="T77" fmla="*/ 14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533">
                <a:moveTo>
                  <a:pt x="0" y="0"/>
                </a:moveTo>
                <a:lnTo>
                  <a:pt x="5" y="138"/>
                </a:lnTo>
                <a:lnTo>
                  <a:pt x="11" y="250"/>
                </a:lnTo>
                <a:lnTo>
                  <a:pt x="16" y="339"/>
                </a:lnTo>
                <a:lnTo>
                  <a:pt x="22" y="407"/>
                </a:lnTo>
                <a:lnTo>
                  <a:pt x="27" y="457"/>
                </a:lnTo>
                <a:lnTo>
                  <a:pt x="33" y="493"/>
                </a:lnTo>
                <a:lnTo>
                  <a:pt x="38" y="516"/>
                </a:lnTo>
                <a:lnTo>
                  <a:pt x="44" y="529"/>
                </a:lnTo>
                <a:lnTo>
                  <a:pt x="49" y="533"/>
                </a:lnTo>
                <a:lnTo>
                  <a:pt x="55" y="531"/>
                </a:lnTo>
                <a:lnTo>
                  <a:pt x="60" y="523"/>
                </a:lnTo>
                <a:lnTo>
                  <a:pt x="65" y="511"/>
                </a:lnTo>
                <a:lnTo>
                  <a:pt x="71" y="496"/>
                </a:lnTo>
                <a:lnTo>
                  <a:pt x="76" y="479"/>
                </a:lnTo>
                <a:lnTo>
                  <a:pt x="82" y="460"/>
                </a:lnTo>
                <a:lnTo>
                  <a:pt x="87" y="440"/>
                </a:lnTo>
                <a:lnTo>
                  <a:pt x="93" y="419"/>
                </a:lnTo>
                <a:lnTo>
                  <a:pt x="98" y="398"/>
                </a:lnTo>
                <a:lnTo>
                  <a:pt x="104" y="377"/>
                </a:lnTo>
                <a:lnTo>
                  <a:pt x="110" y="352"/>
                </a:lnTo>
                <a:lnTo>
                  <a:pt x="117" y="328"/>
                </a:lnTo>
                <a:lnTo>
                  <a:pt x="124" y="306"/>
                </a:lnTo>
                <a:lnTo>
                  <a:pt x="131" y="285"/>
                </a:lnTo>
                <a:lnTo>
                  <a:pt x="138" y="266"/>
                </a:lnTo>
                <a:lnTo>
                  <a:pt x="144" y="249"/>
                </a:lnTo>
                <a:lnTo>
                  <a:pt x="151" y="233"/>
                </a:lnTo>
                <a:lnTo>
                  <a:pt x="158" y="220"/>
                </a:lnTo>
                <a:lnTo>
                  <a:pt x="172" y="198"/>
                </a:lnTo>
                <a:lnTo>
                  <a:pt x="185" y="182"/>
                </a:lnTo>
                <a:lnTo>
                  <a:pt x="199" y="171"/>
                </a:lnTo>
                <a:lnTo>
                  <a:pt x="213" y="163"/>
                </a:lnTo>
                <a:lnTo>
                  <a:pt x="226" y="157"/>
                </a:lnTo>
                <a:lnTo>
                  <a:pt x="240" y="153"/>
                </a:lnTo>
                <a:lnTo>
                  <a:pt x="253" y="150"/>
                </a:lnTo>
                <a:lnTo>
                  <a:pt x="267" y="148"/>
                </a:lnTo>
                <a:lnTo>
                  <a:pt x="281" y="147"/>
                </a:lnTo>
                <a:lnTo>
                  <a:pt x="294" y="146"/>
                </a:lnTo>
                <a:lnTo>
                  <a:pt x="308" y="145"/>
                </a:lnTo>
                <a:lnTo>
                  <a:pt x="322" y="145"/>
                </a:lnTo>
                <a:lnTo>
                  <a:pt x="349" y="144"/>
                </a:lnTo>
                <a:lnTo>
                  <a:pt x="376" y="143"/>
                </a:lnTo>
                <a:lnTo>
                  <a:pt x="403" y="143"/>
                </a:lnTo>
                <a:lnTo>
                  <a:pt x="431" y="143"/>
                </a:lnTo>
                <a:lnTo>
                  <a:pt x="458" y="143"/>
                </a:lnTo>
                <a:lnTo>
                  <a:pt x="512" y="143"/>
                </a:lnTo>
                <a:lnTo>
                  <a:pt x="567" y="143"/>
                </a:lnTo>
                <a:lnTo>
                  <a:pt x="621" y="143"/>
                </a:lnTo>
                <a:lnTo>
                  <a:pt x="676" y="143"/>
                </a:lnTo>
                <a:lnTo>
                  <a:pt x="730" y="143"/>
                </a:lnTo>
                <a:lnTo>
                  <a:pt x="785" y="143"/>
                </a:lnTo>
                <a:lnTo>
                  <a:pt x="839" y="143"/>
                </a:lnTo>
                <a:lnTo>
                  <a:pt x="894" y="143"/>
                </a:lnTo>
                <a:lnTo>
                  <a:pt x="948" y="143"/>
                </a:lnTo>
                <a:lnTo>
                  <a:pt x="1003" y="143"/>
                </a:lnTo>
                <a:lnTo>
                  <a:pt x="1057" y="143"/>
                </a:lnTo>
                <a:lnTo>
                  <a:pt x="1112" y="143"/>
                </a:lnTo>
                <a:lnTo>
                  <a:pt x="1166" y="143"/>
                </a:lnTo>
                <a:lnTo>
                  <a:pt x="1221" y="143"/>
                </a:lnTo>
                <a:lnTo>
                  <a:pt x="1275" y="143"/>
                </a:lnTo>
                <a:lnTo>
                  <a:pt x="1330" y="143"/>
                </a:lnTo>
                <a:lnTo>
                  <a:pt x="1384" y="143"/>
                </a:lnTo>
                <a:lnTo>
                  <a:pt x="1439" y="143"/>
                </a:lnTo>
                <a:lnTo>
                  <a:pt x="1493" y="143"/>
                </a:lnTo>
                <a:lnTo>
                  <a:pt x="1548" y="143"/>
                </a:lnTo>
                <a:lnTo>
                  <a:pt x="1602" y="143"/>
                </a:lnTo>
                <a:lnTo>
                  <a:pt x="1657" y="143"/>
                </a:lnTo>
                <a:lnTo>
                  <a:pt x="1711" y="143"/>
                </a:lnTo>
                <a:lnTo>
                  <a:pt x="1766" y="143"/>
                </a:lnTo>
                <a:lnTo>
                  <a:pt x="1820" y="143"/>
                </a:lnTo>
                <a:lnTo>
                  <a:pt x="1875" y="143"/>
                </a:lnTo>
                <a:lnTo>
                  <a:pt x="1929" y="143"/>
                </a:lnTo>
                <a:lnTo>
                  <a:pt x="1984" y="143"/>
                </a:lnTo>
                <a:lnTo>
                  <a:pt x="2038" y="143"/>
                </a:lnTo>
                <a:lnTo>
                  <a:pt x="2093" y="143"/>
                </a:lnTo>
                <a:lnTo>
                  <a:pt x="2147" y="143"/>
                </a:lnTo>
                <a:lnTo>
                  <a:pt x="2202" y="143"/>
                </a:lnTo>
                <a:lnTo>
                  <a:pt x="2256" y="143"/>
                </a:lnTo>
                <a:lnTo>
                  <a:pt x="2311" y="143"/>
                </a:ln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1" name="グループ化 10"/>
          <p:cNvGrpSpPr/>
          <p:nvPr/>
        </p:nvGrpSpPr>
        <p:grpSpPr>
          <a:xfrm>
            <a:off x="3517969" y="-2087113"/>
            <a:ext cx="16333421" cy="6067673"/>
            <a:chOff x="1231969" y="-2430013"/>
            <a:chExt cx="16333421" cy="6067673"/>
          </a:xfrm>
        </p:grpSpPr>
        <p:cxnSp>
          <p:nvCxnSpPr>
            <p:cNvPr id="12" name="直線コネクタ 11">
              <a:extLst>
                <a:ext uri="{FF2B5EF4-FFF2-40B4-BE49-F238E27FC236}">
                  <a16:creationId xmlns:a16="http://schemas.microsoft.com/office/drawing/2014/main" id="{6F0CD13F-FDD6-45A6-99A7-409777783BEF}"/>
                </a:ext>
              </a:extLst>
            </p:cNvPr>
            <p:cNvCxnSpPr>
              <a:cxnSpLocks/>
            </p:cNvCxnSpPr>
            <p:nvPr/>
          </p:nvCxnSpPr>
          <p:spPr>
            <a:xfrm>
              <a:off x="1839174" y="3528620"/>
              <a:ext cx="1555200"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Freeform 292"/>
            <p:cNvSpPr>
              <a:spLocks/>
            </p:cNvSpPr>
            <p:nvPr/>
          </p:nvSpPr>
          <p:spPr bwMode="auto">
            <a:xfrm>
              <a:off x="1231969" y="-2430013"/>
              <a:ext cx="16333421" cy="6067673"/>
            </a:xfrm>
            <a:custGeom>
              <a:avLst/>
              <a:gdLst>
                <a:gd name="T0" fmla="*/ 5 w 2311"/>
                <a:gd name="T1" fmla="*/ 154 h 859"/>
                <a:gd name="T2" fmla="*/ 16 w 2311"/>
                <a:gd name="T3" fmla="*/ 396 h 859"/>
                <a:gd name="T4" fmla="*/ 27 w 2311"/>
                <a:gd name="T5" fmla="*/ 563 h 859"/>
                <a:gd name="T6" fmla="*/ 38 w 2311"/>
                <a:gd name="T7" fmla="*/ 675 h 859"/>
                <a:gd name="T8" fmla="*/ 49 w 2311"/>
                <a:gd name="T9" fmla="*/ 749 h 859"/>
                <a:gd name="T10" fmla="*/ 60 w 2311"/>
                <a:gd name="T11" fmla="*/ 795 h 859"/>
                <a:gd name="T12" fmla="*/ 71 w 2311"/>
                <a:gd name="T13" fmla="*/ 824 h 859"/>
                <a:gd name="T14" fmla="*/ 82 w 2311"/>
                <a:gd name="T15" fmla="*/ 841 h 859"/>
                <a:gd name="T16" fmla="*/ 93 w 2311"/>
                <a:gd name="T17" fmla="*/ 851 h 859"/>
                <a:gd name="T18" fmla="*/ 104 w 2311"/>
                <a:gd name="T19" fmla="*/ 856 h 859"/>
                <a:gd name="T20" fmla="*/ 117 w 2311"/>
                <a:gd name="T21" fmla="*/ 859 h 859"/>
                <a:gd name="T22" fmla="*/ 131 w 2311"/>
                <a:gd name="T23" fmla="*/ 859 h 859"/>
                <a:gd name="T24" fmla="*/ 144 w 2311"/>
                <a:gd name="T25" fmla="*/ 858 h 859"/>
                <a:gd name="T26" fmla="*/ 158 w 2311"/>
                <a:gd name="T27" fmla="*/ 857 h 859"/>
                <a:gd name="T28" fmla="*/ 185 w 2311"/>
                <a:gd name="T29" fmla="*/ 854 h 859"/>
                <a:gd name="T30" fmla="*/ 213 w 2311"/>
                <a:gd name="T31" fmla="*/ 851 h 859"/>
                <a:gd name="T32" fmla="*/ 240 w 2311"/>
                <a:gd name="T33" fmla="*/ 849 h 859"/>
                <a:gd name="T34" fmla="*/ 267 w 2311"/>
                <a:gd name="T35" fmla="*/ 847 h 859"/>
                <a:gd name="T36" fmla="*/ 294 w 2311"/>
                <a:gd name="T37" fmla="*/ 846 h 859"/>
                <a:gd name="T38" fmla="*/ 322 w 2311"/>
                <a:gd name="T39" fmla="*/ 845 h 859"/>
                <a:gd name="T40" fmla="*/ 376 w 2311"/>
                <a:gd name="T41" fmla="*/ 844 h 859"/>
                <a:gd name="T42" fmla="*/ 431 w 2311"/>
                <a:gd name="T43" fmla="*/ 844 h 859"/>
                <a:gd name="T44" fmla="*/ 512 w 2311"/>
                <a:gd name="T45" fmla="*/ 844 h 859"/>
                <a:gd name="T46" fmla="*/ 621 w 2311"/>
                <a:gd name="T47" fmla="*/ 844 h 859"/>
                <a:gd name="T48" fmla="*/ 730 w 2311"/>
                <a:gd name="T49" fmla="*/ 844 h 859"/>
                <a:gd name="T50" fmla="*/ 839 w 2311"/>
                <a:gd name="T51" fmla="*/ 844 h 859"/>
                <a:gd name="T52" fmla="*/ 948 w 2311"/>
                <a:gd name="T53" fmla="*/ 844 h 859"/>
                <a:gd name="T54" fmla="*/ 1057 w 2311"/>
                <a:gd name="T55" fmla="*/ 844 h 859"/>
                <a:gd name="T56" fmla="*/ 1166 w 2311"/>
                <a:gd name="T57" fmla="*/ 844 h 859"/>
                <a:gd name="T58" fmla="*/ 1275 w 2311"/>
                <a:gd name="T59" fmla="*/ 844 h 859"/>
                <a:gd name="T60" fmla="*/ 1384 w 2311"/>
                <a:gd name="T61" fmla="*/ 844 h 859"/>
                <a:gd name="T62" fmla="*/ 1493 w 2311"/>
                <a:gd name="T63" fmla="*/ 844 h 859"/>
                <a:gd name="T64" fmla="*/ 1602 w 2311"/>
                <a:gd name="T65" fmla="*/ 844 h 859"/>
                <a:gd name="T66" fmla="*/ 1711 w 2311"/>
                <a:gd name="T67" fmla="*/ 844 h 859"/>
                <a:gd name="T68" fmla="*/ 1820 w 2311"/>
                <a:gd name="T69" fmla="*/ 844 h 859"/>
                <a:gd name="T70" fmla="*/ 1929 w 2311"/>
                <a:gd name="T71" fmla="*/ 844 h 859"/>
                <a:gd name="T72" fmla="*/ 2038 w 2311"/>
                <a:gd name="T73" fmla="*/ 844 h 859"/>
                <a:gd name="T74" fmla="*/ 2147 w 2311"/>
                <a:gd name="T75" fmla="*/ 844 h 859"/>
                <a:gd name="T76" fmla="*/ 2256 w 2311"/>
                <a:gd name="T77" fmla="*/ 84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11" h="859">
                  <a:moveTo>
                    <a:pt x="0" y="0"/>
                  </a:moveTo>
                  <a:lnTo>
                    <a:pt x="5" y="154"/>
                  </a:lnTo>
                  <a:lnTo>
                    <a:pt x="11" y="285"/>
                  </a:lnTo>
                  <a:lnTo>
                    <a:pt x="16" y="396"/>
                  </a:lnTo>
                  <a:lnTo>
                    <a:pt x="22" y="487"/>
                  </a:lnTo>
                  <a:lnTo>
                    <a:pt x="27" y="563"/>
                  </a:lnTo>
                  <a:lnTo>
                    <a:pt x="33" y="625"/>
                  </a:lnTo>
                  <a:lnTo>
                    <a:pt x="38" y="675"/>
                  </a:lnTo>
                  <a:lnTo>
                    <a:pt x="44" y="716"/>
                  </a:lnTo>
                  <a:lnTo>
                    <a:pt x="49" y="749"/>
                  </a:lnTo>
                  <a:lnTo>
                    <a:pt x="55" y="775"/>
                  </a:lnTo>
                  <a:lnTo>
                    <a:pt x="60" y="795"/>
                  </a:lnTo>
                  <a:lnTo>
                    <a:pt x="65" y="811"/>
                  </a:lnTo>
                  <a:lnTo>
                    <a:pt x="71" y="824"/>
                  </a:lnTo>
                  <a:lnTo>
                    <a:pt x="76" y="834"/>
                  </a:lnTo>
                  <a:lnTo>
                    <a:pt x="82" y="841"/>
                  </a:lnTo>
                  <a:lnTo>
                    <a:pt x="87" y="847"/>
                  </a:lnTo>
                  <a:lnTo>
                    <a:pt x="93" y="851"/>
                  </a:lnTo>
                  <a:lnTo>
                    <a:pt x="98" y="854"/>
                  </a:lnTo>
                  <a:lnTo>
                    <a:pt x="104" y="856"/>
                  </a:lnTo>
                  <a:lnTo>
                    <a:pt x="110" y="858"/>
                  </a:lnTo>
                  <a:lnTo>
                    <a:pt x="117" y="859"/>
                  </a:lnTo>
                  <a:lnTo>
                    <a:pt x="124" y="859"/>
                  </a:lnTo>
                  <a:lnTo>
                    <a:pt x="131" y="859"/>
                  </a:lnTo>
                  <a:lnTo>
                    <a:pt x="138" y="859"/>
                  </a:lnTo>
                  <a:lnTo>
                    <a:pt x="144" y="858"/>
                  </a:lnTo>
                  <a:lnTo>
                    <a:pt x="151" y="858"/>
                  </a:lnTo>
                  <a:lnTo>
                    <a:pt x="158" y="857"/>
                  </a:lnTo>
                  <a:lnTo>
                    <a:pt x="172" y="855"/>
                  </a:lnTo>
                  <a:lnTo>
                    <a:pt x="185" y="854"/>
                  </a:lnTo>
                  <a:lnTo>
                    <a:pt x="199" y="852"/>
                  </a:lnTo>
                  <a:lnTo>
                    <a:pt x="213" y="851"/>
                  </a:lnTo>
                  <a:lnTo>
                    <a:pt x="226" y="850"/>
                  </a:lnTo>
                  <a:lnTo>
                    <a:pt x="240" y="849"/>
                  </a:lnTo>
                  <a:lnTo>
                    <a:pt x="253" y="848"/>
                  </a:lnTo>
                  <a:lnTo>
                    <a:pt x="267" y="847"/>
                  </a:lnTo>
                  <a:lnTo>
                    <a:pt x="281" y="846"/>
                  </a:lnTo>
                  <a:lnTo>
                    <a:pt x="294" y="846"/>
                  </a:lnTo>
                  <a:lnTo>
                    <a:pt x="308" y="846"/>
                  </a:lnTo>
                  <a:lnTo>
                    <a:pt x="322" y="845"/>
                  </a:lnTo>
                  <a:lnTo>
                    <a:pt x="349" y="845"/>
                  </a:lnTo>
                  <a:lnTo>
                    <a:pt x="376" y="844"/>
                  </a:lnTo>
                  <a:lnTo>
                    <a:pt x="403" y="844"/>
                  </a:lnTo>
                  <a:lnTo>
                    <a:pt x="431" y="844"/>
                  </a:lnTo>
                  <a:lnTo>
                    <a:pt x="458" y="844"/>
                  </a:lnTo>
                  <a:lnTo>
                    <a:pt x="512" y="844"/>
                  </a:lnTo>
                  <a:lnTo>
                    <a:pt x="567" y="844"/>
                  </a:lnTo>
                  <a:lnTo>
                    <a:pt x="621" y="844"/>
                  </a:lnTo>
                  <a:lnTo>
                    <a:pt x="676" y="844"/>
                  </a:lnTo>
                  <a:lnTo>
                    <a:pt x="730" y="844"/>
                  </a:lnTo>
                  <a:lnTo>
                    <a:pt x="785" y="844"/>
                  </a:lnTo>
                  <a:lnTo>
                    <a:pt x="839" y="844"/>
                  </a:lnTo>
                  <a:lnTo>
                    <a:pt x="894" y="844"/>
                  </a:lnTo>
                  <a:lnTo>
                    <a:pt x="948" y="844"/>
                  </a:lnTo>
                  <a:lnTo>
                    <a:pt x="1003" y="844"/>
                  </a:lnTo>
                  <a:lnTo>
                    <a:pt x="1057" y="844"/>
                  </a:lnTo>
                  <a:lnTo>
                    <a:pt x="1112" y="844"/>
                  </a:lnTo>
                  <a:lnTo>
                    <a:pt x="1166" y="844"/>
                  </a:lnTo>
                  <a:lnTo>
                    <a:pt x="1221" y="844"/>
                  </a:lnTo>
                  <a:lnTo>
                    <a:pt x="1275" y="844"/>
                  </a:lnTo>
                  <a:lnTo>
                    <a:pt x="1330" y="844"/>
                  </a:lnTo>
                  <a:lnTo>
                    <a:pt x="1384" y="844"/>
                  </a:lnTo>
                  <a:lnTo>
                    <a:pt x="1439" y="844"/>
                  </a:lnTo>
                  <a:lnTo>
                    <a:pt x="1493" y="844"/>
                  </a:lnTo>
                  <a:lnTo>
                    <a:pt x="1548" y="844"/>
                  </a:lnTo>
                  <a:lnTo>
                    <a:pt x="1602" y="844"/>
                  </a:lnTo>
                  <a:lnTo>
                    <a:pt x="1657" y="844"/>
                  </a:lnTo>
                  <a:lnTo>
                    <a:pt x="1711" y="844"/>
                  </a:lnTo>
                  <a:lnTo>
                    <a:pt x="1766" y="844"/>
                  </a:lnTo>
                  <a:lnTo>
                    <a:pt x="1820" y="844"/>
                  </a:lnTo>
                  <a:lnTo>
                    <a:pt x="1875" y="844"/>
                  </a:lnTo>
                  <a:lnTo>
                    <a:pt x="1929" y="844"/>
                  </a:lnTo>
                  <a:lnTo>
                    <a:pt x="1984" y="844"/>
                  </a:lnTo>
                  <a:lnTo>
                    <a:pt x="2038" y="844"/>
                  </a:lnTo>
                  <a:lnTo>
                    <a:pt x="2093" y="844"/>
                  </a:lnTo>
                  <a:lnTo>
                    <a:pt x="2147" y="844"/>
                  </a:lnTo>
                  <a:lnTo>
                    <a:pt x="2202" y="844"/>
                  </a:lnTo>
                  <a:lnTo>
                    <a:pt x="2256" y="844"/>
                  </a:lnTo>
                  <a:lnTo>
                    <a:pt x="2311" y="844"/>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 name="正方形/長方形 4"/>
          <p:cNvSpPr/>
          <p:nvPr/>
        </p:nvSpPr>
        <p:spPr>
          <a:xfrm>
            <a:off x="8382000" y="2933700"/>
            <a:ext cx="11469390" cy="1072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V="1">
            <a:off x="6565900" y="1947021"/>
            <a:ext cx="0" cy="736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411050" y="1459315"/>
            <a:ext cx="324128" cy="400110"/>
          </a:xfrm>
          <a:prstGeom prst="rect">
            <a:avLst/>
          </a:prstGeom>
          <a:noFill/>
        </p:spPr>
        <p:txBody>
          <a:bodyPr wrap="none" rtlCol="0">
            <a:spAutoFit/>
          </a:bodyPr>
          <a:lstStyle/>
          <a:p>
            <a:r>
              <a:rPr kumimoji="1" lang="en-US" altLang="ja-JP" sz="2000" i="1" dirty="0"/>
              <a:t>B</a:t>
            </a:r>
            <a:endParaRPr kumimoji="1" lang="ja-JP" altLang="en-US" sz="2000" i="1" dirty="0"/>
          </a:p>
        </p:txBody>
      </p:sp>
      <mc:AlternateContent xmlns:mc="http://schemas.openxmlformats.org/markup-compatibility/2006" xmlns:a14="http://schemas.microsoft.com/office/drawing/2010/main">
        <mc:Choice Requires="a14">
          <p:sp>
            <p:nvSpPr>
              <p:cNvPr id="40" name="テキスト ボックス 39"/>
              <p:cNvSpPr txBox="1"/>
              <p:nvPr/>
            </p:nvSpPr>
            <p:spPr>
              <a:xfrm>
                <a:off x="8429378" y="4042331"/>
                <a:ext cx="1651414" cy="6109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1" i="1" u="none" strike="noStrike" kern="0" cap="none" spc="0" normalizeH="0" baseline="0" noProof="0" smtClean="0">
                          <a:ln>
                            <a:noFill/>
                          </a:ln>
                          <a:solidFill>
                            <a:srgbClr val="FFC000"/>
                          </a:solidFill>
                          <a:effectLst/>
                          <a:uLnTx/>
                          <a:uFillTx/>
                          <a:latin typeface="Cambria Math"/>
                          <a:cs typeface="+mn-cs"/>
                        </a:rPr>
                        <m:t>−</m:t>
                      </m:r>
                      <m:f>
                        <m:fPr>
                          <m:ctrlPr>
                            <a:rPr kumimoji="1" lang="en-US" altLang="ja-JP" sz="1800" b="1" i="1" u="none" strike="noStrike" kern="0" cap="none" spc="0" normalizeH="0" baseline="0" noProof="0" smtClean="0">
                              <a:ln>
                                <a:noFill/>
                              </a:ln>
                              <a:solidFill>
                                <a:srgbClr val="FFC000"/>
                              </a:solidFill>
                              <a:effectLst/>
                              <a:uLnTx/>
                              <a:uFillTx/>
                              <a:latin typeface="Cambria Math" panose="02040503050406030204" pitchFamily="18" charset="0"/>
                              <a:cs typeface="+mn-cs"/>
                            </a:rPr>
                          </m:ctrlPr>
                        </m:fPr>
                        <m:num>
                          <m:r>
                            <a:rPr kumimoji="1" lang="en-US" altLang="ja-JP" sz="1800" b="1" i="1" u="none" strike="noStrike" kern="0" cap="none" spc="0" normalizeH="0" baseline="0" noProof="0" smtClean="0">
                              <a:ln>
                                <a:noFill/>
                              </a:ln>
                              <a:solidFill>
                                <a:srgbClr val="FFC000"/>
                              </a:solidFill>
                              <a:effectLst/>
                              <a:uLnTx/>
                              <a:uFillTx/>
                              <a:latin typeface="Cambria Math"/>
                              <a:cs typeface="+mn-cs"/>
                            </a:rPr>
                            <m:t>𝟏</m:t>
                          </m:r>
                        </m:num>
                        <m:den>
                          <m:r>
                            <a:rPr kumimoji="1" lang="en-US" altLang="ja-JP" sz="1800" b="1" i="1" u="none" strike="noStrike" kern="0" cap="none" spc="0" normalizeH="0" baseline="0" noProof="0" smtClean="0">
                              <a:ln>
                                <a:noFill/>
                              </a:ln>
                              <a:solidFill>
                                <a:srgbClr val="FFC000"/>
                              </a:solidFill>
                              <a:effectLst/>
                              <a:uLnTx/>
                              <a:uFillTx/>
                              <a:latin typeface="Cambria Math"/>
                              <a:cs typeface="+mn-cs"/>
                            </a:rPr>
                            <m:t>𝟐</m:t>
                          </m:r>
                        </m:den>
                      </m:f>
                      <m:r>
                        <a:rPr kumimoji="1" lang="en-US" altLang="ja-JP" sz="1800" b="1" i="1" u="none" strike="noStrike" kern="0" cap="none" spc="0" normalizeH="0" baseline="0" noProof="0" smtClean="0">
                          <a:ln>
                            <a:noFill/>
                          </a:ln>
                          <a:solidFill>
                            <a:prstClr val="black"/>
                          </a:solidFill>
                          <a:effectLst/>
                          <a:uLnTx/>
                          <a:uFillTx/>
                          <a:latin typeface="Cambria Math"/>
                          <a:cs typeface="+mn-cs"/>
                        </a:rPr>
                        <m:t>+</m:t>
                      </m:r>
                      <m:r>
                        <a:rPr kumimoji="1" lang="en-US" altLang="ja-JP" sz="1800" b="1" i="1" u="none" strike="noStrike" kern="0" cap="none" spc="0" normalizeH="0" baseline="0" noProof="0" smtClean="0">
                          <a:ln>
                            <a:noFill/>
                          </a:ln>
                          <a:solidFill>
                            <a:prstClr val="white">
                              <a:lumMod val="50000"/>
                            </a:prstClr>
                          </a:solidFill>
                          <a:effectLst/>
                          <a:uLnTx/>
                          <a:uFillTx/>
                          <a:latin typeface="Cambria Math"/>
                          <a:cs typeface="+mn-cs"/>
                        </a:rPr>
                        <m:t>𝟎</m:t>
                      </m:r>
                      <m:r>
                        <a:rPr kumimoji="1" lang="en-US" altLang="ja-JP" sz="1800" b="1" i="1" u="none" strike="noStrike" kern="0" cap="none" spc="0" normalizeH="0" baseline="0" noProof="0" smtClean="0">
                          <a:ln>
                            <a:noFill/>
                          </a:ln>
                          <a:solidFill>
                            <a:prstClr val="black"/>
                          </a:solidFill>
                          <a:effectLst/>
                          <a:uLnTx/>
                          <a:uFillTx/>
                          <a:latin typeface="Cambria Math"/>
                          <a:cs typeface="+mn-cs"/>
                        </a:rPr>
                        <m:t>=−</m:t>
                      </m:r>
                      <m:f>
                        <m:fPr>
                          <m:ctrlPr>
                            <a:rPr kumimoji="1" lang="en-US" altLang="ja-JP" sz="1800" b="1" i="1" u="none" strike="noStrike" kern="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1800" b="1" i="1" u="none" strike="noStrike" kern="0" cap="none" spc="0" normalizeH="0" baseline="0" noProof="0" smtClean="0">
                              <a:ln>
                                <a:noFill/>
                              </a:ln>
                              <a:solidFill>
                                <a:prstClr val="black"/>
                              </a:solidFill>
                              <a:effectLst/>
                              <a:uLnTx/>
                              <a:uFillTx/>
                              <a:latin typeface="Cambria Math"/>
                              <a:cs typeface="+mn-cs"/>
                            </a:rPr>
                            <m:t>𝟏</m:t>
                          </m:r>
                        </m:num>
                        <m:den>
                          <m:r>
                            <a:rPr kumimoji="1" lang="en-US" altLang="ja-JP" sz="1800" b="1" i="1" u="none" strike="noStrike" kern="0" cap="none" spc="0" normalizeH="0" baseline="0" noProof="0" smtClean="0">
                              <a:ln>
                                <a:noFill/>
                              </a:ln>
                              <a:solidFill>
                                <a:prstClr val="black"/>
                              </a:solidFill>
                              <a:effectLst/>
                              <a:uLnTx/>
                              <a:uFillTx/>
                              <a:latin typeface="Cambria Math"/>
                              <a:cs typeface="+mn-cs"/>
                            </a:rPr>
                            <m:t>𝟐</m:t>
                          </m:r>
                        </m:den>
                      </m:f>
                    </m:oMath>
                  </m:oMathPara>
                </a14:m>
                <a:endParaRPr kumimoji="1" lang="ja-JP" altLang="en-US" sz="1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mc:Choice>
        <mc:Fallback xmlns="">
          <p:sp>
            <p:nvSpPr>
              <p:cNvPr id="40" name="テキスト ボックス 39"/>
              <p:cNvSpPr txBox="1">
                <a:spLocks noRot="1" noChangeAspect="1" noMove="1" noResize="1" noEditPoints="1" noAdjustHandles="1" noChangeArrowheads="1" noChangeShapeType="1" noTextEdit="1"/>
              </p:cNvSpPr>
              <p:nvPr/>
            </p:nvSpPr>
            <p:spPr>
              <a:xfrm>
                <a:off x="8429378" y="4042331"/>
                <a:ext cx="1651414" cy="610936"/>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 name="テキスト ボックス 40"/>
              <p:cNvSpPr txBox="1"/>
              <p:nvPr/>
            </p:nvSpPr>
            <p:spPr>
              <a:xfrm>
                <a:off x="8649217" y="2686601"/>
                <a:ext cx="1439818" cy="6109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1" lang="en-US" altLang="ja-JP" sz="1800" b="1" i="1" u="none" strike="noStrike" kern="0" cap="none" spc="0" normalizeH="0" baseline="0" noProof="0" smtClean="0">
                              <a:ln>
                                <a:noFill/>
                              </a:ln>
                              <a:solidFill>
                                <a:srgbClr val="FFC000"/>
                              </a:solidFill>
                              <a:effectLst/>
                              <a:uLnTx/>
                              <a:uFillTx/>
                              <a:latin typeface="Cambria Math" panose="02040503050406030204" pitchFamily="18" charset="0"/>
                              <a:cs typeface="+mn-cs"/>
                            </a:rPr>
                          </m:ctrlPr>
                        </m:fPr>
                        <m:num>
                          <m:r>
                            <a:rPr kumimoji="1" lang="en-US" altLang="ja-JP" sz="1800" b="1" i="1" u="none" strike="noStrike" kern="0" cap="none" spc="0" normalizeH="0" baseline="0" noProof="0" smtClean="0">
                              <a:ln>
                                <a:noFill/>
                              </a:ln>
                              <a:solidFill>
                                <a:srgbClr val="FFC000"/>
                              </a:solidFill>
                              <a:effectLst/>
                              <a:uLnTx/>
                              <a:uFillTx/>
                              <a:latin typeface="Cambria Math"/>
                              <a:cs typeface="+mn-cs"/>
                            </a:rPr>
                            <m:t>𝟏</m:t>
                          </m:r>
                        </m:num>
                        <m:den>
                          <m:r>
                            <a:rPr kumimoji="1" lang="en-US" altLang="ja-JP" sz="1800" b="1" i="1" u="none" strike="noStrike" kern="0" cap="none" spc="0" normalizeH="0" baseline="0" noProof="0" smtClean="0">
                              <a:ln>
                                <a:noFill/>
                              </a:ln>
                              <a:solidFill>
                                <a:srgbClr val="FFC000"/>
                              </a:solidFill>
                              <a:effectLst/>
                              <a:uLnTx/>
                              <a:uFillTx/>
                              <a:latin typeface="Cambria Math"/>
                              <a:cs typeface="+mn-cs"/>
                            </a:rPr>
                            <m:t>𝟐</m:t>
                          </m:r>
                        </m:den>
                      </m:f>
                      <m:r>
                        <a:rPr kumimoji="1" lang="en-US" altLang="ja-JP" sz="1800" b="1" i="1" u="none" strike="noStrike" kern="0" cap="none" spc="0" normalizeH="0" baseline="0" noProof="0" smtClean="0">
                          <a:ln>
                            <a:noFill/>
                          </a:ln>
                          <a:solidFill>
                            <a:prstClr val="white">
                              <a:lumMod val="50000"/>
                            </a:prstClr>
                          </a:solidFill>
                          <a:effectLst/>
                          <a:uLnTx/>
                          <a:uFillTx/>
                          <a:latin typeface="Cambria Math"/>
                          <a:cs typeface="+mn-cs"/>
                        </a:rPr>
                        <m:t>−</m:t>
                      </m:r>
                      <m:r>
                        <a:rPr kumimoji="1" lang="en-US" altLang="ja-JP" sz="1800" b="1" i="1" u="none" strike="noStrike" kern="0" cap="none" spc="0" normalizeH="0" baseline="0" noProof="0" smtClean="0">
                          <a:ln>
                            <a:noFill/>
                          </a:ln>
                          <a:solidFill>
                            <a:prstClr val="white">
                              <a:lumMod val="50000"/>
                            </a:prstClr>
                          </a:solidFill>
                          <a:effectLst/>
                          <a:uLnTx/>
                          <a:uFillTx/>
                          <a:latin typeface="Cambria Math"/>
                          <a:cs typeface="+mn-cs"/>
                        </a:rPr>
                        <m:t>𝟏</m:t>
                      </m:r>
                      <m:r>
                        <a:rPr kumimoji="1" lang="en-US" altLang="ja-JP" sz="1800" b="1" i="1" u="none" strike="noStrike" kern="0" cap="none" spc="0" normalizeH="0" baseline="0" noProof="0" smtClean="0">
                          <a:ln>
                            <a:noFill/>
                          </a:ln>
                          <a:solidFill>
                            <a:prstClr val="black"/>
                          </a:solidFill>
                          <a:effectLst/>
                          <a:uLnTx/>
                          <a:uFillTx/>
                          <a:latin typeface="Cambria Math"/>
                          <a:cs typeface="+mn-cs"/>
                        </a:rPr>
                        <m:t>=−</m:t>
                      </m:r>
                      <m:f>
                        <m:fPr>
                          <m:ctrlPr>
                            <a:rPr kumimoji="1" lang="en-US" altLang="ja-JP" sz="1800" b="1" i="1" u="none" strike="noStrike" kern="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1800" b="1" i="1" u="none" strike="noStrike" kern="0" cap="none" spc="0" normalizeH="0" baseline="0" noProof="0" smtClean="0">
                              <a:ln>
                                <a:noFill/>
                              </a:ln>
                              <a:solidFill>
                                <a:prstClr val="black"/>
                              </a:solidFill>
                              <a:effectLst/>
                              <a:uLnTx/>
                              <a:uFillTx/>
                              <a:latin typeface="Cambria Math"/>
                              <a:cs typeface="+mn-cs"/>
                            </a:rPr>
                            <m:t>𝟏</m:t>
                          </m:r>
                        </m:num>
                        <m:den>
                          <m:r>
                            <a:rPr kumimoji="1" lang="en-US" altLang="ja-JP" sz="1800" b="1" i="1" u="none" strike="noStrike" kern="0" cap="none" spc="0" normalizeH="0" baseline="0" noProof="0" smtClean="0">
                              <a:ln>
                                <a:noFill/>
                              </a:ln>
                              <a:solidFill>
                                <a:prstClr val="black"/>
                              </a:solidFill>
                              <a:effectLst/>
                              <a:uLnTx/>
                              <a:uFillTx/>
                              <a:latin typeface="Cambria Math"/>
                              <a:cs typeface="+mn-cs"/>
                            </a:rPr>
                            <m:t>𝟐</m:t>
                          </m:r>
                        </m:den>
                      </m:f>
                    </m:oMath>
                  </m:oMathPara>
                </a14:m>
                <a:endParaRPr kumimoji="1" lang="ja-JP" altLang="en-US" sz="1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mc:Choice>
        <mc:Fallback xmlns="">
          <p:sp>
            <p:nvSpPr>
              <p:cNvPr id="41" name="テキスト ボックス 40"/>
              <p:cNvSpPr txBox="1">
                <a:spLocks noRot="1" noChangeAspect="1" noMove="1" noResize="1" noEditPoints="1" noAdjustHandles="1" noChangeArrowheads="1" noChangeShapeType="1" noTextEdit="1"/>
              </p:cNvSpPr>
              <p:nvPr/>
            </p:nvSpPr>
            <p:spPr>
              <a:xfrm>
                <a:off x="8649217" y="2686601"/>
                <a:ext cx="1439818" cy="610936"/>
              </a:xfrm>
              <a:prstGeom prst="rect">
                <a:avLst/>
              </a:prstGeom>
              <a:blipFill rotWithShape="0">
                <a:blip r:embed="rId5"/>
                <a:stretch>
                  <a:fillRect/>
                </a:stretch>
              </a:blipFill>
            </p:spPr>
            <p:txBody>
              <a:bodyPr/>
              <a:lstStyle/>
              <a:p>
                <a:r>
                  <a:rPr lang="ja-JP" altLang="en-US">
                    <a:noFill/>
                  </a:rPr>
                  <a:t> </a:t>
                </a:r>
              </a:p>
            </p:txBody>
          </p:sp>
        </mc:Fallback>
      </mc:AlternateContent>
      <p:cxnSp>
        <p:nvCxnSpPr>
          <p:cNvPr id="42" name="直線矢印コネクタ 41"/>
          <p:cNvCxnSpPr/>
          <p:nvPr/>
        </p:nvCxnSpPr>
        <p:spPr>
          <a:xfrm>
            <a:off x="9875021" y="3422864"/>
            <a:ext cx="0" cy="540000"/>
          </a:xfrm>
          <a:prstGeom prst="straightConnector1">
            <a:avLst/>
          </a:prstGeom>
          <a:noFill/>
          <a:ln w="25400" cap="flat" cmpd="sng" algn="ctr">
            <a:solidFill>
              <a:sysClr val="windowText" lastClr="000000"/>
            </a:solidFill>
            <a:prstDash val="solid"/>
            <a:headEnd type="arrow" w="med" len="med"/>
            <a:tailEnd type="arrow" w="med" len="med"/>
          </a:ln>
          <a:effectLst>
            <a:outerShdw blurRad="40000" dist="20000" dir="5400000" rotWithShape="0">
              <a:srgbClr val="000000">
                <a:alpha val="38000"/>
              </a:srgbClr>
            </a:outerShdw>
          </a:effectLst>
        </p:spPr>
      </p:cxnSp>
      <p:sp>
        <p:nvSpPr>
          <p:cNvPr id="43" name="円/楕円 119"/>
          <p:cNvSpPr/>
          <p:nvPr/>
        </p:nvSpPr>
        <p:spPr>
          <a:xfrm>
            <a:off x="9507755" y="2657928"/>
            <a:ext cx="718930" cy="720140"/>
          </a:xfrm>
          <a:prstGeom prst="ellipse">
            <a:avLst/>
          </a:prstGeom>
          <a:noFill/>
          <a:ln w="25400" cap="flat" cmpd="sng" algn="ctr">
            <a:solidFill>
              <a:sysClr val="windowText" lastClr="00000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4" name="円/楕円 181"/>
          <p:cNvSpPr/>
          <p:nvPr/>
        </p:nvSpPr>
        <p:spPr>
          <a:xfrm>
            <a:off x="9507755" y="4023217"/>
            <a:ext cx="718930" cy="720140"/>
          </a:xfrm>
          <a:prstGeom prst="ellipse">
            <a:avLst/>
          </a:prstGeom>
          <a:noFill/>
          <a:ln w="25400" cap="flat" cmpd="sng" algn="ctr">
            <a:solidFill>
              <a:sysClr val="windowText" lastClr="000000"/>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51" name="グループ化 50"/>
          <p:cNvGrpSpPr/>
          <p:nvPr/>
        </p:nvGrpSpPr>
        <p:grpSpPr>
          <a:xfrm>
            <a:off x="6473756" y="3728440"/>
            <a:ext cx="1172836" cy="187812"/>
            <a:chOff x="2355683" y="3213186"/>
            <a:chExt cx="5111903" cy="432878"/>
          </a:xfrm>
          <a:effectLst>
            <a:outerShdw blurRad="50800" dist="38100" dir="2700000" algn="tl" rotWithShape="0">
              <a:prstClr val="black">
                <a:alpha val="40000"/>
              </a:prstClr>
            </a:outerShdw>
          </a:effectLst>
        </p:grpSpPr>
        <p:sp>
          <p:nvSpPr>
            <p:cNvPr id="52" name="Freeform 7"/>
            <p:cNvSpPr>
              <a:spLocks/>
            </p:cNvSpPr>
            <p:nvPr/>
          </p:nvSpPr>
          <p:spPr bwMode="auto">
            <a:xfrm>
              <a:off x="2355683" y="3213186"/>
              <a:ext cx="3451826" cy="432878"/>
            </a:xfrm>
            <a:custGeom>
              <a:avLst/>
              <a:gdLst>
                <a:gd name="T0" fmla="*/ 39 w 1337"/>
                <a:gd name="T1" fmla="*/ 464 h 1227"/>
                <a:gd name="T2" fmla="*/ 102 w 1337"/>
                <a:gd name="T3" fmla="*/ 246 h 1227"/>
                <a:gd name="T4" fmla="*/ 123 w 1337"/>
                <a:gd name="T5" fmla="*/ 183 h 1227"/>
                <a:gd name="T6" fmla="*/ 150 w 1337"/>
                <a:gd name="T7" fmla="*/ 116 h 1227"/>
                <a:gd name="T8" fmla="*/ 171 w 1337"/>
                <a:gd name="T9" fmla="*/ 72 h 1227"/>
                <a:gd name="T10" fmla="*/ 190 w 1337"/>
                <a:gd name="T11" fmla="*/ 41 h 1227"/>
                <a:gd name="T12" fmla="*/ 203 w 1337"/>
                <a:gd name="T13" fmla="*/ 24 h 1227"/>
                <a:gd name="T14" fmla="*/ 213 w 1337"/>
                <a:gd name="T15" fmla="*/ 15 h 1227"/>
                <a:gd name="T16" fmla="*/ 223 w 1337"/>
                <a:gd name="T17" fmla="*/ 8 h 1227"/>
                <a:gd name="T18" fmla="*/ 232 w 1337"/>
                <a:gd name="T19" fmla="*/ 3 h 1227"/>
                <a:gd name="T20" fmla="*/ 238 w 1337"/>
                <a:gd name="T21" fmla="*/ 2 h 1227"/>
                <a:gd name="T22" fmla="*/ 244 w 1337"/>
                <a:gd name="T23" fmla="*/ 0 h 1227"/>
                <a:gd name="T24" fmla="*/ 249 w 1337"/>
                <a:gd name="T25" fmla="*/ 0 h 1227"/>
                <a:gd name="T26" fmla="*/ 255 w 1337"/>
                <a:gd name="T27" fmla="*/ 1 h 1227"/>
                <a:gd name="T28" fmla="*/ 260 w 1337"/>
                <a:gd name="T29" fmla="*/ 2 h 1227"/>
                <a:gd name="T30" fmla="*/ 267 w 1337"/>
                <a:gd name="T31" fmla="*/ 5 h 1227"/>
                <a:gd name="T32" fmla="*/ 277 w 1337"/>
                <a:gd name="T33" fmla="*/ 11 h 1227"/>
                <a:gd name="T34" fmla="*/ 293 w 1337"/>
                <a:gd name="T35" fmla="*/ 25 h 1227"/>
                <a:gd name="T36" fmla="*/ 306 w 1337"/>
                <a:gd name="T37" fmla="*/ 41 h 1227"/>
                <a:gd name="T38" fmla="*/ 333 w 1337"/>
                <a:gd name="T39" fmla="*/ 89 h 1227"/>
                <a:gd name="T40" fmla="*/ 363 w 1337"/>
                <a:gd name="T41" fmla="*/ 158 h 1227"/>
                <a:gd name="T42" fmla="*/ 482 w 1337"/>
                <a:gd name="T43" fmla="*/ 564 h 1227"/>
                <a:gd name="T44" fmla="*/ 584 w 1337"/>
                <a:gd name="T45" fmla="*/ 942 h 1227"/>
                <a:gd name="T46" fmla="*/ 606 w 1337"/>
                <a:gd name="T47" fmla="*/ 1012 h 1227"/>
                <a:gd name="T48" fmla="*/ 631 w 1337"/>
                <a:gd name="T49" fmla="*/ 1080 h 1227"/>
                <a:gd name="T50" fmla="*/ 657 w 1337"/>
                <a:gd name="T51" fmla="*/ 1139 h 1227"/>
                <a:gd name="T52" fmla="*/ 671 w 1337"/>
                <a:gd name="T53" fmla="*/ 1164 h 1227"/>
                <a:gd name="T54" fmla="*/ 696 w 1337"/>
                <a:gd name="T55" fmla="*/ 1201 h 1227"/>
                <a:gd name="T56" fmla="*/ 711 w 1337"/>
                <a:gd name="T57" fmla="*/ 1215 h 1227"/>
                <a:gd name="T58" fmla="*/ 720 w 1337"/>
                <a:gd name="T59" fmla="*/ 1221 h 1227"/>
                <a:gd name="T60" fmla="*/ 728 w 1337"/>
                <a:gd name="T61" fmla="*/ 1225 h 1227"/>
                <a:gd name="T62" fmla="*/ 735 w 1337"/>
                <a:gd name="T63" fmla="*/ 1226 h 1227"/>
                <a:gd name="T64" fmla="*/ 739 w 1337"/>
                <a:gd name="T65" fmla="*/ 1227 h 1227"/>
                <a:gd name="T66" fmla="*/ 744 w 1337"/>
                <a:gd name="T67" fmla="*/ 1227 h 1227"/>
                <a:gd name="T68" fmla="*/ 749 w 1337"/>
                <a:gd name="T69" fmla="*/ 1227 h 1227"/>
                <a:gd name="T70" fmla="*/ 755 w 1337"/>
                <a:gd name="T71" fmla="*/ 1225 h 1227"/>
                <a:gd name="T72" fmla="*/ 762 w 1337"/>
                <a:gd name="T73" fmla="*/ 1223 h 1227"/>
                <a:gd name="T74" fmla="*/ 772 w 1337"/>
                <a:gd name="T75" fmla="*/ 1217 h 1227"/>
                <a:gd name="T76" fmla="*/ 787 w 1337"/>
                <a:gd name="T77" fmla="*/ 1203 h 1227"/>
                <a:gd name="T78" fmla="*/ 801 w 1337"/>
                <a:gd name="T79" fmla="*/ 1186 h 1227"/>
                <a:gd name="T80" fmla="*/ 829 w 1337"/>
                <a:gd name="T81" fmla="*/ 1136 h 1227"/>
                <a:gd name="T82" fmla="*/ 852 w 1337"/>
                <a:gd name="T83" fmla="*/ 1087 h 1227"/>
                <a:gd name="T84" fmla="*/ 892 w 1337"/>
                <a:gd name="T85" fmla="*/ 973 h 1227"/>
                <a:gd name="T86" fmla="*/ 1051 w 1337"/>
                <a:gd name="T87" fmla="*/ 381 h 1227"/>
                <a:gd name="T88" fmla="*/ 1091 w 1337"/>
                <a:gd name="T89" fmla="*/ 247 h 1227"/>
                <a:gd name="T90" fmla="*/ 1116 w 1337"/>
                <a:gd name="T91" fmla="*/ 174 h 1227"/>
                <a:gd name="T92" fmla="*/ 1153 w 1337"/>
                <a:gd name="T93" fmla="*/ 87 h 1227"/>
                <a:gd name="T94" fmla="*/ 1175 w 1337"/>
                <a:gd name="T95" fmla="*/ 49 h 1227"/>
                <a:gd name="T96" fmla="*/ 1193 w 1337"/>
                <a:gd name="T97" fmla="*/ 25 h 1227"/>
                <a:gd name="T98" fmla="*/ 1203 w 1337"/>
                <a:gd name="T99" fmla="*/ 15 h 1227"/>
                <a:gd name="T100" fmla="*/ 1212 w 1337"/>
                <a:gd name="T101" fmla="*/ 8 h 1227"/>
                <a:gd name="T102" fmla="*/ 1219 w 1337"/>
                <a:gd name="T103" fmla="*/ 5 h 1227"/>
                <a:gd name="T104" fmla="*/ 1228 w 1337"/>
                <a:gd name="T105" fmla="*/ 2 h 1227"/>
                <a:gd name="T106" fmla="*/ 1233 w 1337"/>
                <a:gd name="T107" fmla="*/ 1 h 1227"/>
                <a:gd name="T108" fmla="*/ 1239 w 1337"/>
                <a:gd name="T109" fmla="*/ 0 h 1227"/>
                <a:gd name="T110" fmla="*/ 1244 w 1337"/>
                <a:gd name="T111" fmla="*/ 1 h 1227"/>
                <a:gd name="T112" fmla="*/ 1250 w 1337"/>
                <a:gd name="T113" fmla="*/ 2 h 1227"/>
                <a:gd name="T114" fmla="*/ 1257 w 1337"/>
                <a:gd name="T115" fmla="*/ 5 h 1227"/>
                <a:gd name="T116" fmla="*/ 1267 w 1337"/>
                <a:gd name="T117" fmla="*/ 11 h 1227"/>
                <a:gd name="T118" fmla="*/ 1284 w 1337"/>
                <a:gd name="T119" fmla="*/ 27 h 1227"/>
                <a:gd name="T120" fmla="*/ 1298 w 1337"/>
                <a:gd name="T121" fmla="*/ 45 h 1227"/>
                <a:gd name="T122" fmla="*/ 1332 w 1337"/>
                <a:gd name="T123" fmla="*/ 107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227">
                  <a:moveTo>
                    <a:pt x="0" y="614"/>
                  </a:moveTo>
                  <a:lnTo>
                    <a:pt x="1" y="611"/>
                  </a:lnTo>
                  <a:lnTo>
                    <a:pt x="1" y="609"/>
                  </a:lnTo>
                  <a:lnTo>
                    <a:pt x="3" y="604"/>
                  </a:lnTo>
                  <a:lnTo>
                    <a:pt x="5" y="595"/>
                  </a:lnTo>
                  <a:lnTo>
                    <a:pt x="10" y="576"/>
                  </a:lnTo>
                  <a:lnTo>
                    <a:pt x="19" y="538"/>
                  </a:lnTo>
                  <a:lnTo>
                    <a:pt x="39" y="464"/>
                  </a:lnTo>
                  <a:lnTo>
                    <a:pt x="81" y="312"/>
                  </a:lnTo>
                  <a:lnTo>
                    <a:pt x="82" y="310"/>
                  </a:lnTo>
                  <a:lnTo>
                    <a:pt x="82" y="308"/>
                  </a:lnTo>
                  <a:lnTo>
                    <a:pt x="84" y="304"/>
                  </a:lnTo>
                  <a:lnTo>
                    <a:pt x="86" y="296"/>
                  </a:lnTo>
                  <a:lnTo>
                    <a:pt x="91" y="279"/>
                  </a:lnTo>
                  <a:lnTo>
                    <a:pt x="101" y="248"/>
                  </a:lnTo>
                  <a:lnTo>
                    <a:pt x="102" y="246"/>
                  </a:lnTo>
                  <a:lnTo>
                    <a:pt x="102" y="244"/>
                  </a:lnTo>
                  <a:lnTo>
                    <a:pt x="103" y="240"/>
                  </a:lnTo>
                  <a:lnTo>
                    <a:pt x="106" y="233"/>
                  </a:lnTo>
                  <a:lnTo>
                    <a:pt x="111" y="218"/>
                  </a:lnTo>
                  <a:lnTo>
                    <a:pt x="120" y="189"/>
                  </a:lnTo>
                  <a:lnTo>
                    <a:pt x="121" y="188"/>
                  </a:lnTo>
                  <a:lnTo>
                    <a:pt x="122" y="186"/>
                  </a:lnTo>
                  <a:lnTo>
                    <a:pt x="123" y="183"/>
                  </a:lnTo>
                  <a:lnTo>
                    <a:pt x="125" y="176"/>
                  </a:lnTo>
                  <a:lnTo>
                    <a:pt x="130" y="163"/>
                  </a:lnTo>
                  <a:lnTo>
                    <a:pt x="140" y="138"/>
                  </a:lnTo>
                  <a:lnTo>
                    <a:pt x="140" y="137"/>
                  </a:lnTo>
                  <a:lnTo>
                    <a:pt x="141" y="136"/>
                  </a:lnTo>
                  <a:lnTo>
                    <a:pt x="142" y="133"/>
                  </a:lnTo>
                  <a:lnTo>
                    <a:pt x="145" y="127"/>
                  </a:lnTo>
                  <a:lnTo>
                    <a:pt x="150" y="116"/>
                  </a:lnTo>
                  <a:lnTo>
                    <a:pt x="159" y="95"/>
                  </a:lnTo>
                  <a:lnTo>
                    <a:pt x="160" y="93"/>
                  </a:lnTo>
                  <a:lnTo>
                    <a:pt x="160" y="92"/>
                  </a:lnTo>
                  <a:lnTo>
                    <a:pt x="162" y="89"/>
                  </a:lnTo>
                  <a:lnTo>
                    <a:pt x="164" y="84"/>
                  </a:lnTo>
                  <a:lnTo>
                    <a:pt x="169" y="74"/>
                  </a:lnTo>
                  <a:lnTo>
                    <a:pt x="170" y="73"/>
                  </a:lnTo>
                  <a:lnTo>
                    <a:pt x="171" y="72"/>
                  </a:lnTo>
                  <a:lnTo>
                    <a:pt x="172" y="69"/>
                  </a:lnTo>
                  <a:lnTo>
                    <a:pt x="175" y="65"/>
                  </a:lnTo>
                  <a:lnTo>
                    <a:pt x="180" y="56"/>
                  </a:lnTo>
                  <a:lnTo>
                    <a:pt x="181" y="55"/>
                  </a:lnTo>
                  <a:lnTo>
                    <a:pt x="181" y="54"/>
                  </a:lnTo>
                  <a:lnTo>
                    <a:pt x="183" y="52"/>
                  </a:lnTo>
                  <a:lnTo>
                    <a:pt x="185" y="48"/>
                  </a:lnTo>
                  <a:lnTo>
                    <a:pt x="190" y="41"/>
                  </a:lnTo>
                  <a:lnTo>
                    <a:pt x="191" y="39"/>
                  </a:lnTo>
                  <a:lnTo>
                    <a:pt x="192" y="39"/>
                  </a:lnTo>
                  <a:lnTo>
                    <a:pt x="193" y="37"/>
                  </a:lnTo>
                  <a:lnTo>
                    <a:pt x="196" y="33"/>
                  </a:lnTo>
                  <a:lnTo>
                    <a:pt x="201" y="27"/>
                  </a:lnTo>
                  <a:lnTo>
                    <a:pt x="201" y="27"/>
                  </a:lnTo>
                  <a:lnTo>
                    <a:pt x="202" y="26"/>
                  </a:lnTo>
                  <a:lnTo>
                    <a:pt x="203" y="24"/>
                  </a:lnTo>
                  <a:lnTo>
                    <a:pt x="206" y="22"/>
                  </a:lnTo>
                  <a:lnTo>
                    <a:pt x="206" y="21"/>
                  </a:lnTo>
                  <a:lnTo>
                    <a:pt x="207" y="21"/>
                  </a:lnTo>
                  <a:lnTo>
                    <a:pt x="208" y="20"/>
                  </a:lnTo>
                  <a:lnTo>
                    <a:pt x="211" y="17"/>
                  </a:lnTo>
                  <a:lnTo>
                    <a:pt x="211" y="17"/>
                  </a:lnTo>
                  <a:lnTo>
                    <a:pt x="212" y="16"/>
                  </a:lnTo>
                  <a:lnTo>
                    <a:pt x="213" y="15"/>
                  </a:lnTo>
                  <a:lnTo>
                    <a:pt x="216" y="13"/>
                  </a:lnTo>
                  <a:lnTo>
                    <a:pt x="216" y="12"/>
                  </a:lnTo>
                  <a:lnTo>
                    <a:pt x="217" y="12"/>
                  </a:lnTo>
                  <a:lnTo>
                    <a:pt x="218" y="11"/>
                  </a:lnTo>
                  <a:lnTo>
                    <a:pt x="220" y="9"/>
                  </a:lnTo>
                  <a:lnTo>
                    <a:pt x="221" y="9"/>
                  </a:lnTo>
                  <a:lnTo>
                    <a:pt x="222" y="9"/>
                  </a:lnTo>
                  <a:lnTo>
                    <a:pt x="223" y="8"/>
                  </a:lnTo>
                  <a:lnTo>
                    <a:pt x="225" y="6"/>
                  </a:lnTo>
                  <a:lnTo>
                    <a:pt x="226" y="6"/>
                  </a:lnTo>
                  <a:lnTo>
                    <a:pt x="226" y="6"/>
                  </a:lnTo>
                  <a:lnTo>
                    <a:pt x="228" y="5"/>
                  </a:lnTo>
                  <a:lnTo>
                    <a:pt x="230" y="4"/>
                  </a:lnTo>
                  <a:lnTo>
                    <a:pt x="231" y="4"/>
                  </a:lnTo>
                  <a:lnTo>
                    <a:pt x="231" y="4"/>
                  </a:lnTo>
                  <a:lnTo>
                    <a:pt x="232" y="3"/>
                  </a:lnTo>
                  <a:lnTo>
                    <a:pt x="233" y="3"/>
                  </a:lnTo>
                  <a:lnTo>
                    <a:pt x="234" y="3"/>
                  </a:lnTo>
                  <a:lnTo>
                    <a:pt x="235" y="2"/>
                  </a:lnTo>
                  <a:lnTo>
                    <a:pt x="236" y="2"/>
                  </a:lnTo>
                  <a:lnTo>
                    <a:pt x="236" y="2"/>
                  </a:lnTo>
                  <a:lnTo>
                    <a:pt x="237" y="2"/>
                  </a:lnTo>
                  <a:lnTo>
                    <a:pt x="237" y="2"/>
                  </a:lnTo>
                  <a:lnTo>
                    <a:pt x="238" y="2"/>
                  </a:lnTo>
                  <a:lnTo>
                    <a:pt x="239" y="2"/>
                  </a:lnTo>
                  <a:lnTo>
                    <a:pt x="240" y="1"/>
                  </a:lnTo>
                  <a:lnTo>
                    <a:pt x="241" y="1"/>
                  </a:lnTo>
                  <a:lnTo>
                    <a:pt x="241" y="1"/>
                  </a:lnTo>
                  <a:lnTo>
                    <a:pt x="242" y="1"/>
                  </a:lnTo>
                  <a:lnTo>
                    <a:pt x="243" y="1"/>
                  </a:lnTo>
                  <a:lnTo>
                    <a:pt x="243" y="1"/>
                  </a:lnTo>
                  <a:lnTo>
                    <a:pt x="244" y="0"/>
                  </a:lnTo>
                  <a:lnTo>
                    <a:pt x="244" y="0"/>
                  </a:lnTo>
                  <a:lnTo>
                    <a:pt x="245" y="0"/>
                  </a:lnTo>
                  <a:lnTo>
                    <a:pt x="246" y="0"/>
                  </a:lnTo>
                  <a:lnTo>
                    <a:pt x="247" y="0"/>
                  </a:lnTo>
                  <a:lnTo>
                    <a:pt x="247" y="0"/>
                  </a:lnTo>
                  <a:lnTo>
                    <a:pt x="248" y="0"/>
                  </a:lnTo>
                  <a:lnTo>
                    <a:pt x="249" y="0"/>
                  </a:lnTo>
                  <a:lnTo>
                    <a:pt x="249" y="0"/>
                  </a:lnTo>
                  <a:lnTo>
                    <a:pt x="250" y="0"/>
                  </a:lnTo>
                  <a:lnTo>
                    <a:pt x="250" y="0"/>
                  </a:lnTo>
                  <a:lnTo>
                    <a:pt x="251" y="0"/>
                  </a:lnTo>
                  <a:lnTo>
                    <a:pt x="252" y="0"/>
                  </a:lnTo>
                  <a:lnTo>
                    <a:pt x="252" y="1"/>
                  </a:lnTo>
                  <a:lnTo>
                    <a:pt x="253" y="1"/>
                  </a:lnTo>
                  <a:lnTo>
                    <a:pt x="254" y="1"/>
                  </a:lnTo>
                  <a:lnTo>
                    <a:pt x="255" y="1"/>
                  </a:lnTo>
                  <a:lnTo>
                    <a:pt x="255" y="1"/>
                  </a:lnTo>
                  <a:lnTo>
                    <a:pt x="256" y="1"/>
                  </a:lnTo>
                  <a:lnTo>
                    <a:pt x="256" y="1"/>
                  </a:lnTo>
                  <a:lnTo>
                    <a:pt x="257" y="2"/>
                  </a:lnTo>
                  <a:lnTo>
                    <a:pt x="258" y="2"/>
                  </a:lnTo>
                  <a:lnTo>
                    <a:pt x="258" y="2"/>
                  </a:lnTo>
                  <a:lnTo>
                    <a:pt x="259" y="2"/>
                  </a:lnTo>
                  <a:lnTo>
                    <a:pt x="260" y="2"/>
                  </a:lnTo>
                  <a:lnTo>
                    <a:pt x="261" y="3"/>
                  </a:lnTo>
                  <a:lnTo>
                    <a:pt x="262" y="3"/>
                  </a:lnTo>
                  <a:lnTo>
                    <a:pt x="262" y="3"/>
                  </a:lnTo>
                  <a:lnTo>
                    <a:pt x="264" y="3"/>
                  </a:lnTo>
                  <a:lnTo>
                    <a:pt x="264" y="4"/>
                  </a:lnTo>
                  <a:lnTo>
                    <a:pt x="265" y="4"/>
                  </a:lnTo>
                  <a:lnTo>
                    <a:pt x="267" y="5"/>
                  </a:lnTo>
                  <a:lnTo>
                    <a:pt x="267" y="5"/>
                  </a:lnTo>
                  <a:lnTo>
                    <a:pt x="268" y="5"/>
                  </a:lnTo>
                  <a:lnTo>
                    <a:pt x="269" y="6"/>
                  </a:lnTo>
                  <a:lnTo>
                    <a:pt x="272" y="8"/>
                  </a:lnTo>
                  <a:lnTo>
                    <a:pt x="272" y="8"/>
                  </a:lnTo>
                  <a:lnTo>
                    <a:pt x="273" y="8"/>
                  </a:lnTo>
                  <a:lnTo>
                    <a:pt x="274" y="9"/>
                  </a:lnTo>
                  <a:lnTo>
                    <a:pt x="277" y="11"/>
                  </a:lnTo>
                  <a:lnTo>
                    <a:pt x="277" y="11"/>
                  </a:lnTo>
                  <a:lnTo>
                    <a:pt x="278" y="12"/>
                  </a:lnTo>
                  <a:lnTo>
                    <a:pt x="280" y="13"/>
                  </a:lnTo>
                  <a:lnTo>
                    <a:pt x="282" y="15"/>
                  </a:lnTo>
                  <a:lnTo>
                    <a:pt x="283" y="16"/>
                  </a:lnTo>
                  <a:lnTo>
                    <a:pt x="283" y="16"/>
                  </a:lnTo>
                  <a:lnTo>
                    <a:pt x="285" y="17"/>
                  </a:lnTo>
                  <a:lnTo>
                    <a:pt x="288" y="20"/>
                  </a:lnTo>
                  <a:lnTo>
                    <a:pt x="293" y="25"/>
                  </a:lnTo>
                  <a:lnTo>
                    <a:pt x="293" y="26"/>
                  </a:lnTo>
                  <a:lnTo>
                    <a:pt x="294" y="27"/>
                  </a:lnTo>
                  <a:lnTo>
                    <a:pt x="295" y="28"/>
                  </a:lnTo>
                  <a:lnTo>
                    <a:pt x="298" y="31"/>
                  </a:lnTo>
                  <a:lnTo>
                    <a:pt x="303" y="38"/>
                  </a:lnTo>
                  <a:lnTo>
                    <a:pt x="304" y="39"/>
                  </a:lnTo>
                  <a:lnTo>
                    <a:pt x="304" y="40"/>
                  </a:lnTo>
                  <a:lnTo>
                    <a:pt x="306" y="41"/>
                  </a:lnTo>
                  <a:lnTo>
                    <a:pt x="308" y="45"/>
                  </a:lnTo>
                  <a:lnTo>
                    <a:pt x="313" y="53"/>
                  </a:lnTo>
                  <a:lnTo>
                    <a:pt x="324" y="71"/>
                  </a:lnTo>
                  <a:lnTo>
                    <a:pt x="324" y="72"/>
                  </a:lnTo>
                  <a:lnTo>
                    <a:pt x="325" y="73"/>
                  </a:lnTo>
                  <a:lnTo>
                    <a:pt x="326" y="75"/>
                  </a:lnTo>
                  <a:lnTo>
                    <a:pt x="329" y="80"/>
                  </a:lnTo>
                  <a:lnTo>
                    <a:pt x="333" y="89"/>
                  </a:lnTo>
                  <a:lnTo>
                    <a:pt x="343" y="110"/>
                  </a:lnTo>
                  <a:lnTo>
                    <a:pt x="344" y="111"/>
                  </a:lnTo>
                  <a:lnTo>
                    <a:pt x="345" y="113"/>
                  </a:lnTo>
                  <a:lnTo>
                    <a:pt x="346" y="115"/>
                  </a:lnTo>
                  <a:lnTo>
                    <a:pt x="348" y="121"/>
                  </a:lnTo>
                  <a:lnTo>
                    <a:pt x="353" y="132"/>
                  </a:lnTo>
                  <a:lnTo>
                    <a:pt x="363" y="156"/>
                  </a:lnTo>
                  <a:lnTo>
                    <a:pt x="363" y="158"/>
                  </a:lnTo>
                  <a:lnTo>
                    <a:pt x="364" y="160"/>
                  </a:lnTo>
                  <a:lnTo>
                    <a:pt x="365" y="163"/>
                  </a:lnTo>
                  <a:lnTo>
                    <a:pt x="368" y="170"/>
                  </a:lnTo>
                  <a:lnTo>
                    <a:pt x="373" y="185"/>
                  </a:lnTo>
                  <a:lnTo>
                    <a:pt x="384" y="215"/>
                  </a:lnTo>
                  <a:lnTo>
                    <a:pt x="405" y="280"/>
                  </a:lnTo>
                  <a:lnTo>
                    <a:pt x="444" y="417"/>
                  </a:lnTo>
                  <a:lnTo>
                    <a:pt x="482" y="564"/>
                  </a:lnTo>
                  <a:lnTo>
                    <a:pt x="524" y="725"/>
                  </a:lnTo>
                  <a:lnTo>
                    <a:pt x="563" y="870"/>
                  </a:lnTo>
                  <a:lnTo>
                    <a:pt x="564" y="872"/>
                  </a:lnTo>
                  <a:lnTo>
                    <a:pt x="564" y="874"/>
                  </a:lnTo>
                  <a:lnTo>
                    <a:pt x="565" y="879"/>
                  </a:lnTo>
                  <a:lnTo>
                    <a:pt x="568" y="888"/>
                  </a:lnTo>
                  <a:lnTo>
                    <a:pt x="573" y="906"/>
                  </a:lnTo>
                  <a:lnTo>
                    <a:pt x="584" y="942"/>
                  </a:lnTo>
                  <a:lnTo>
                    <a:pt x="585" y="944"/>
                  </a:lnTo>
                  <a:lnTo>
                    <a:pt x="585" y="946"/>
                  </a:lnTo>
                  <a:lnTo>
                    <a:pt x="587" y="950"/>
                  </a:lnTo>
                  <a:lnTo>
                    <a:pt x="589" y="959"/>
                  </a:lnTo>
                  <a:lnTo>
                    <a:pt x="595" y="976"/>
                  </a:lnTo>
                  <a:lnTo>
                    <a:pt x="605" y="1008"/>
                  </a:lnTo>
                  <a:lnTo>
                    <a:pt x="606" y="1010"/>
                  </a:lnTo>
                  <a:lnTo>
                    <a:pt x="606" y="1012"/>
                  </a:lnTo>
                  <a:lnTo>
                    <a:pt x="608" y="1016"/>
                  </a:lnTo>
                  <a:lnTo>
                    <a:pt x="610" y="1023"/>
                  </a:lnTo>
                  <a:lnTo>
                    <a:pt x="615" y="1038"/>
                  </a:lnTo>
                  <a:lnTo>
                    <a:pt x="626" y="1066"/>
                  </a:lnTo>
                  <a:lnTo>
                    <a:pt x="627" y="1068"/>
                  </a:lnTo>
                  <a:lnTo>
                    <a:pt x="627" y="1070"/>
                  </a:lnTo>
                  <a:lnTo>
                    <a:pt x="628" y="1073"/>
                  </a:lnTo>
                  <a:lnTo>
                    <a:pt x="631" y="1080"/>
                  </a:lnTo>
                  <a:lnTo>
                    <a:pt x="636" y="1092"/>
                  </a:lnTo>
                  <a:lnTo>
                    <a:pt x="646" y="1116"/>
                  </a:lnTo>
                  <a:lnTo>
                    <a:pt x="647" y="1118"/>
                  </a:lnTo>
                  <a:lnTo>
                    <a:pt x="648" y="1119"/>
                  </a:lnTo>
                  <a:lnTo>
                    <a:pt x="649" y="1122"/>
                  </a:lnTo>
                  <a:lnTo>
                    <a:pt x="651" y="1127"/>
                  </a:lnTo>
                  <a:lnTo>
                    <a:pt x="656" y="1137"/>
                  </a:lnTo>
                  <a:lnTo>
                    <a:pt x="657" y="1139"/>
                  </a:lnTo>
                  <a:lnTo>
                    <a:pt x="657" y="1140"/>
                  </a:lnTo>
                  <a:lnTo>
                    <a:pt x="659" y="1142"/>
                  </a:lnTo>
                  <a:lnTo>
                    <a:pt x="661" y="1147"/>
                  </a:lnTo>
                  <a:lnTo>
                    <a:pt x="666" y="1156"/>
                  </a:lnTo>
                  <a:lnTo>
                    <a:pt x="666" y="1157"/>
                  </a:lnTo>
                  <a:lnTo>
                    <a:pt x="667" y="1158"/>
                  </a:lnTo>
                  <a:lnTo>
                    <a:pt x="668" y="1160"/>
                  </a:lnTo>
                  <a:lnTo>
                    <a:pt x="671" y="1164"/>
                  </a:lnTo>
                  <a:lnTo>
                    <a:pt x="676" y="1172"/>
                  </a:lnTo>
                  <a:lnTo>
                    <a:pt x="685" y="1187"/>
                  </a:lnTo>
                  <a:lnTo>
                    <a:pt x="686" y="1188"/>
                  </a:lnTo>
                  <a:lnTo>
                    <a:pt x="687" y="1189"/>
                  </a:lnTo>
                  <a:lnTo>
                    <a:pt x="688" y="1190"/>
                  </a:lnTo>
                  <a:lnTo>
                    <a:pt x="690" y="1194"/>
                  </a:lnTo>
                  <a:lnTo>
                    <a:pt x="696" y="1200"/>
                  </a:lnTo>
                  <a:lnTo>
                    <a:pt x="696" y="1201"/>
                  </a:lnTo>
                  <a:lnTo>
                    <a:pt x="697" y="1202"/>
                  </a:lnTo>
                  <a:lnTo>
                    <a:pt x="698" y="1203"/>
                  </a:lnTo>
                  <a:lnTo>
                    <a:pt x="701" y="1206"/>
                  </a:lnTo>
                  <a:lnTo>
                    <a:pt x="706" y="1211"/>
                  </a:lnTo>
                  <a:lnTo>
                    <a:pt x="707" y="1211"/>
                  </a:lnTo>
                  <a:lnTo>
                    <a:pt x="708" y="1212"/>
                  </a:lnTo>
                  <a:lnTo>
                    <a:pt x="709" y="1213"/>
                  </a:lnTo>
                  <a:lnTo>
                    <a:pt x="711" y="1215"/>
                  </a:lnTo>
                  <a:lnTo>
                    <a:pt x="712" y="1216"/>
                  </a:lnTo>
                  <a:lnTo>
                    <a:pt x="713" y="1216"/>
                  </a:lnTo>
                  <a:lnTo>
                    <a:pt x="714" y="1217"/>
                  </a:lnTo>
                  <a:lnTo>
                    <a:pt x="717" y="1219"/>
                  </a:lnTo>
                  <a:lnTo>
                    <a:pt x="717" y="1219"/>
                  </a:lnTo>
                  <a:lnTo>
                    <a:pt x="718" y="1220"/>
                  </a:lnTo>
                  <a:lnTo>
                    <a:pt x="719" y="1220"/>
                  </a:lnTo>
                  <a:lnTo>
                    <a:pt x="720" y="1221"/>
                  </a:lnTo>
                  <a:lnTo>
                    <a:pt x="721" y="1221"/>
                  </a:lnTo>
                  <a:lnTo>
                    <a:pt x="722" y="1222"/>
                  </a:lnTo>
                  <a:lnTo>
                    <a:pt x="723" y="1222"/>
                  </a:lnTo>
                  <a:lnTo>
                    <a:pt x="723" y="1223"/>
                  </a:lnTo>
                  <a:lnTo>
                    <a:pt x="724" y="1223"/>
                  </a:lnTo>
                  <a:lnTo>
                    <a:pt x="727" y="1224"/>
                  </a:lnTo>
                  <a:lnTo>
                    <a:pt x="728" y="1224"/>
                  </a:lnTo>
                  <a:lnTo>
                    <a:pt x="728" y="1225"/>
                  </a:lnTo>
                  <a:lnTo>
                    <a:pt x="730" y="1225"/>
                  </a:lnTo>
                  <a:lnTo>
                    <a:pt x="730" y="1225"/>
                  </a:lnTo>
                  <a:lnTo>
                    <a:pt x="731" y="1226"/>
                  </a:lnTo>
                  <a:lnTo>
                    <a:pt x="732" y="1226"/>
                  </a:lnTo>
                  <a:lnTo>
                    <a:pt x="733" y="1226"/>
                  </a:lnTo>
                  <a:lnTo>
                    <a:pt x="733" y="1226"/>
                  </a:lnTo>
                  <a:lnTo>
                    <a:pt x="734" y="1226"/>
                  </a:lnTo>
                  <a:lnTo>
                    <a:pt x="735" y="1226"/>
                  </a:lnTo>
                  <a:lnTo>
                    <a:pt x="735" y="1226"/>
                  </a:lnTo>
                  <a:lnTo>
                    <a:pt x="736" y="1227"/>
                  </a:lnTo>
                  <a:lnTo>
                    <a:pt x="736" y="1227"/>
                  </a:lnTo>
                  <a:lnTo>
                    <a:pt x="737" y="1227"/>
                  </a:lnTo>
                  <a:lnTo>
                    <a:pt x="738" y="1227"/>
                  </a:lnTo>
                  <a:lnTo>
                    <a:pt x="738" y="1227"/>
                  </a:lnTo>
                  <a:lnTo>
                    <a:pt x="739" y="1227"/>
                  </a:lnTo>
                  <a:lnTo>
                    <a:pt x="739" y="1227"/>
                  </a:lnTo>
                  <a:lnTo>
                    <a:pt x="740" y="1227"/>
                  </a:lnTo>
                  <a:lnTo>
                    <a:pt x="741" y="1227"/>
                  </a:lnTo>
                  <a:lnTo>
                    <a:pt x="741" y="1227"/>
                  </a:lnTo>
                  <a:lnTo>
                    <a:pt x="742" y="1227"/>
                  </a:lnTo>
                  <a:lnTo>
                    <a:pt x="742" y="1227"/>
                  </a:lnTo>
                  <a:lnTo>
                    <a:pt x="743" y="1227"/>
                  </a:lnTo>
                  <a:lnTo>
                    <a:pt x="744" y="1227"/>
                  </a:lnTo>
                  <a:lnTo>
                    <a:pt x="744" y="1227"/>
                  </a:lnTo>
                  <a:lnTo>
                    <a:pt x="745" y="1227"/>
                  </a:lnTo>
                  <a:lnTo>
                    <a:pt x="745" y="1227"/>
                  </a:lnTo>
                  <a:lnTo>
                    <a:pt x="746" y="1227"/>
                  </a:lnTo>
                  <a:lnTo>
                    <a:pt x="747" y="1227"/>
                  </a:lnTo>
                  <a:lnTo>
                    <a:pt x="747" y="1227"/>
                  </a:lnTo>
                  <a:lnTo>
                    <a:pt x="748" y="1227"/>
                  </a:lnTo>
                  <a:lnTo>
                    <a:pt x="748" y="1227"/>
                  </a:lnTo>
                  <a:lnTo>
                    <a:pt x="749" y="1227"/>
                  </a:lnTo>
                  <a:lnTo>
                    <a:pt x="750" y="1227"/>
                  </a:lnTo>
                  <a:lnTo>
                    <a:pt x="750" y="1226"/>
                  </a:lnTo>
                  <a:lnTo>
                    <a:pt x="751" y="1226"/>
                  </a:lnTo>
                  <a:lnTo>
                    <a:pt x="752" y="1226"/>
                  </a:lnTo>
                  <a:lnTo>
                    <a:pt x="753" y="1226"/>
                  </a:lnTo>
                  <a:lnTo>
                    <a:pt x="754" y="1226"/>
                  </a:lnTo>
                  <a:lnTo>
                    <a:pt x="755" y="1226"/>
                  </a:lnTo>
                  <a:lnTo>
                    <a:pt x="755" y="1225"/>
                  </a:lnTo>
                  <a:lnTo>
                    <a:pt x="756" y="1225"/>
                  </a:lnTo>
                  <a:lnTo>
                    <a:pt x="757" y="1224"/>
                  </a:lnTo>
                  <a:lnTo>
                    <a:pt x="758" y="1224"/>
                  </a:lnTo>
                  <a:lnTo>
                    <a:pt x="759" y="1224"/>
                  </a:lnTo>
                  <a:lnTo>
                    <a:pt x="760" y="1224"/>
                  </a:lnTo>
                  <a:lnTo>
                    <a:pt x="760" y="1223"/>
                  </a:lnTo>
                  <a:lnTo>
                    <a:pt x="761" y="1223"/>
                  </a:lnTo>
                  <a:lnTo>
                    <a:pt x="762" y="1223"/>
                  </a:lnTo>
                  <a:lnTo>
                    <a:pt x="763" y="1222"/>
                  </a:lnTo>
                  <a:lnTo>
                    <a:pt x="764" y="1222"/>
                  </a:lnTo>
                  <a:lnTo>
                    <a:pt x="766" y="1220"/>
                  </a:lnTo>
                  <a:lnTo>
                    <a:pt x="767" y="1220"/>
                  </a:lnTo>
                  <a:lnTo>
                    <a:pt x="768" y="1220"/>
                  </a:lnTo>
                  <a:lnTo>
                    <a:pt x="769" y="1219"/>
                  </a:lnTo>
                  <a:lnTo>
                    <a:pt x="772" y="1217"/>
                  </a:lnTo>
                  <a:lnTo>
                    <a:pt x="772" y="1217"/>
                  </a:lnTo>
                  <a:lnTo>
                    <a:pt x="773" y="1216"/>
                  </a:lnTo>
                  <a:lnTo>
                    <a:pt x="774" y="1215"/>
                  </a:lnTo>
                  <a:lnTo>
                    <a:pt x="777" y="1213"/>
                  </a:lnTo>
                  <a:lnTo>
                    <a:pt x="778" y="1212"/>
                  </a:lnTo>
                  <a:lnTo>
                    <a:pt x="778" y="1212"/>
                  </a:lnTo>
                  <a:lnTo>
                    <a:pt x="780" y="1211"/>
                  </a:lnTo>
                  <a:lnTo>
                    <a:pt x="782" y="1208"/>
                  </a:lnTo>
                  <a:lnTo>
                    <a:pt x="787" y="1203"/>
                  </a:lnTo>
                  <a:lnTo>
                    <a:pt x="788" y="1202"/>
                  </a:lnTo>
                  <a:lnTo>
                    <a:pt x="789" y="1201"/>
                  </a:lnTo>
                  <a:lnTo>
                    <a:pt x="790" y="1200"/>
                  </a:lnTo>
                  <a:lnTo>
                    <a:pt x="793" y="1196"/>
                  </a:lnTo>
                  <a:lnTo>
                    <a:pt x="798" y="1190"/>
                  </a:lnTo>
                  <a:lnTo>
                    <a:pt x="799" y="1189"/>
                  </a:lnTo>
                  <a:lnTo>
                    <a:pt x="799" y="1188"/>
                  </a:lnTo>
                  <a:lnTo>
                    <a:pt x="801" y="1186"/>
                  </a:lnTo>
                  <a:lnTo>
                    <a:pt x="803" y="1182"/>
                  </a:lnTo>
                  <a:lnTo>
                    <a:pt x="809" y="1174"/>
                  </a:lnTo>
                  <a:lnTo>
                    <a:pt x="809" y="1173"/>
                  </a:lnTo>
                  <a:lnTo>
                    <a:pt x="810" y="1172"/>
                  </a:lnTo>
                  <a:lnTo>
                    <a:pt x="811" y="1170"/>
                  </a:lnTo>
                  <a:lnTo>
                    <a:pt x="814" y="1166"/>
                  </a:lnTo>
                  <a:lnTo>
                    <a:pt x="819" y="1157"/>
                  </a:lnTo>
                  <a:lnTo>
                    <a:pt x="829" y="1136"/>
                  </a:lnTo>
                  <a:lnTo>
                    <a:pt x="830" y="1135"/>
                  </a:lnTo>
                  <a:lnTo>
                    <a:pt x="831" y="1134"/>
                  </a:lnTo>
                  <a:lnTo>
                    <a:pt x="832" y="1131"/>
                  </a:lnTo>
                  <a:lnTo>
                    <a:pt x="835" y="1125"/>
                  </a:lnTo>
                  <a:lnTo>
                    <a:pt x="840" y="1114"/>
                  </a:lnTo>
                  <a:lnTo>
                    <a:pt x="850" y="1090"/>
                  </a:lnTo>
                  <a:lnTo>
                    <a:pt x="851" y="1088"/>
                  </a:lnTo>
                  <a:lnTo>
                    <a:pt x="852" y="1087"/>
                  </a:lnTo>
                  <a:lnTo>
                    <a:pt x="853" y="1084"/>
                  </a:lnTo>
                  <a:lnTo>
                    <a:pt x="855" y="1077"/>
                  </a:lnTo>
                  <a:lnTo>
                    <a:pt x="860" y="1065"/>
                  </a:lnTo>
                  <a:lnTo>
                    <a:pt x="870" y="1038"/>
                  </a:lnTo>
                  <a:lnTo>
                    <a:pt x="889" y="981"/>
                  </a:lnTo>
                  <a:lnTo>
                    <a:pt x="890" y="979"/>
                  </a:lnTo>
                  <a:lnTo>
                    <a:pt x="891" y="977"/>
                  </a:lnTo>
                  <a:lnTo>
                    <a:pt x="892" y="973"/>
                  </a:lnTo>
                  <a:lnTo>
                    <a:pt x="894" y="964"/>
                  </a:lnTo>
                  <a:lnTo>
                    <a:pt x="900" y="947"/>
                  </a:lnTo>
                  <a:lnTo>
                    <a:pt x="910" y="912"/>
                  </a:lnTo>
                  <a:lnTo>
                    <a:pt x="931" y="838"/>
                  </a:lnTo>
                  <a:lnTo>
                    <a:pt x="970" y="690"/>
                  </a:lnTo>
                  <a:lnTo>
                    <a:pt x="1009" y="541"/>
                  </a:lnTo>
                  <a:lnTo>
                    <a:pt x="1051" y="384"/>
                  </a:lnTo>
                  <a:lnTo>
                    <a:pt x="1051" y="381"/>
                  </a:lnTo>
                  <a:lnTo>
                    <a:pt x="1052" y="379"/>
                  </a:lnTo>
                  <a:lnTo>
                    <a:pt x="1053" y="375"/>
                  </a:lnTo>
                  <a:lnTo>
                    <a:pt x="1056" y="366"/>
                  </a:lnTo>
                  <a:lnTo>
                    <a:pt x="1060" y="349"/>
                  </a:lnTo>
                  <a:lnTo>
                    <a:pt x="1070" y="315"/>
                  </a:lnTo>
                  <a:lnTo>
                    <a:pt x="1090" y="251"/>
                  </a:lnTo>
                  <a:lnTo>
                    <a:pt x="1090" y="249"/>
                  </a:lnTo>
                  <a:lnTo>
                    <a:pt x="1091" y="247"/>
                  </a:lnTo>
                  <a:lnTo>
                    <a:pt x="1092" y="243"/>
                  </a:lnTo>
                  <a:lnTo>
                    <a:pt x="1095" y="235"/>
                  </a:lnTo>
                  <a:lnTo>
                    <a:pt x="1101" y="219"/>
                  </a:lnTo>
                  <a:lnTo>
                    <a:pt x="1111" y="188"/>
                  </a:lnTo>
                  <a:lnTo>
                    <a:pt x="1111" y="186"/>
                  </a:lnTo>
                  <a:lnTo>
                    <a:pt x="1112" y="185"/>
                  </a:lnTo>
                  <a:lnTo>
                    <a:pt x="1114" y="181"/>
                  </a:lnTo>
                  <a:lnTo>
                    <a:pt x="1116" y="174"/>
                  </a:lnTo>
                  <a:lnTo>
                    <a:pt x="1122" y="160"/>
                  </a:lnTo>
                  <a:lnTo>
                    <a:pt x="1132" y="133"/>
                  </a:lnTo>
                  <a:lnTo>
                    <a:pt x="1133" y="132"/>
                  </a:lnTo>
                  <a:lnTo>
                    <a:pt x="1134" y="130"/>
                  </a:lnTo>
                  <a:lnTo>
                    <a:pt x="1135" y="127"/>
                  </a:lnTo>
                  <a:lnTo>
                    <a:pt x="1137" y="121"/>
                  </a:lnTo>
                  <a:lnTo>
                    <a:pt x="1143" y="109"/>
                  </a:lnTo>
                  <a:lnTo>
                    <a:pt x="1153" y="87"/>
                  </a:lnTo>
                  <a:lnTo>
                    <a:pt x="1153" y="86"/>
                  </a:lnTo>
                  <a:lnTo>
                    <a:pt x="1154" y="85"/>
                  </a:lnTo>
                  <a:lnTo>
                    <a:pt x="1155" y="82"/>
                  </a:lnTo>
                  <a:lnTo>
                    <a:pt x="1158" y="77"/>
                  </a:lnTo>
                  <a:lnTo>
                    <a:pt x="1163" y="68"/>
                  </a:lnTo>
                  <a:lnTo>
                    <a:pt x="1174" y="50"/>
                  </a:lnTo>
                  <a:lnTo>
                    <a:pt x="1174" y="50"/>
                  </a:lnTo>
                  <a:lnTo>
                    <a:pt x="1175" y="49"/>
                  </a:lnTo>
                  <a:lnTo>
                    <a:pt x="1176" y="47"/>
                  </a:lnTo>
                  <a:lnTo>
                    <a:pt x="1179" y="43"/>
                  </a:lnTo>
                  <a:lnTo>
                    <a:pt x="1183" y="37"/>
                  </a:lnTo>
                  <a:lnTo>
                    <a:pt x="1184" y="36"/>
                  </a:lnTo>
                  <a:lnTo>
                    <a:pt x="1185" y="35"/>
                  </a:lnTo>
                  <a:lnTo>
                    <a:pt x="1186" y="33"/>
                  </a:lnTo>
                  <a:lnTo>
                    <a:pt x="1188" y="30"/>
                  </a:lnTo>
                  <a:lnTo>
                    <a:pt x="1193" y="25"/>
                  </a:lnTo>
                  <a:lnTo>
                    <a:pt x="1194" y="24"/>
                  </a:lnTo>
                  <a:lnTo>
                    <a:pt x="1194" y="24"/>
                  </a:lnTo>
                  <a:lnTo>
                    <a:pt x="1195" y="23"/>
                  </a:lnTo>
                  <a:lnTo>
                    <a:pt x="1198" y="20"/>
                  </a:lnTo>
                  <a:lnTo>
                    <a:pt x="1198" y="20"/>
                  </a:lnTo>
                  <a:lnTo>
                    <a:pt x="1199" y="19"/>
                  </a:lnTo>
                  <a:lnTo>
                    <a:pt x="1200" y="18"/>
                  </a:lnTo>
                  <a:lnTo>
                    <a:pt x="1203" y="15"/>
                  </a:lnTo>
                  <a:lnTo>
                    <a:pt x="1203" y="15"/>
                  </a:lnTo>
                  <a:lnTo>
                    <a:pt x="1204" y="15"/>
                  </a:lnTo>
                  <a:lnTo>
                    <a:pt x="1205" y="14"/>
                  </a:lnTo>
                  <a:lnTo>
                    <a:pt x="1207" y="12"/>
                  </a:lnTo>
                  <a:lnTo>
                    <a:pt x="1208" y="11"/>
                  </a:lnTo>
                  <a:lnTo>
                    <a:pt x="1209" y="11"/>
                  </a:lnTo>
                  <a:lnTo>
                    <a:pt x="1210" y="10"/>
                  </a:lnTo>
                  <a:lnTo>
                    <a:pt x="1212" y="8"/>
                  </a:lnTo>
                  <a:lnTo>
                    <a:pt x="1213" y="8"/>
                  </a:lnTo>
                  <a:lnTo>
                    <a:pt x="1213" y="8"/>
                  </a:lnTo>
                  <a:lnTo>
                    <a:pt x="1215" y="7"/>
                  </a:lnTo>
                  <a:lnTo>
                    <a:pt x="1216" y="6"/>
                  </a:lnTo>
                  <a:lnTo>
                    <a:pt x="1216" y="6"/>
                  </a:lnTo>
                  <a:lnTo>
                    <a:pt x="1218" y="5"/>
                  </a:lnTo>
                  <a:lnTo>
                    <a:pt x="1218" y="5"/>
                  </a:lnTo>
                  <a:lnTo>
                    <a:pt x="1219" y="5"/>
                  </a:lnTo>
                  <a:lnTo>
                    <a:pt x="1220" y="4"/>
                  </a:lnTo>
                  <a:lnTo>
                    <a:pt x="1223" y="3"/>
                  </a:lnTo>
                  <a:lnTo>
                    <a:pt x="1224" y="3"/>
                  </a:lnTo>
                  <a:lnTo>
                    <a:pt x="1224" y="3"/>
                  </a:lnTo>
                  <a:lnTo>
                    <a:pt x="1225" y="2"/>
                  </a:lnTo>
                  <a:lnTo>
                    <a:pt x="1226" y="2"/>
                  </a:lnTo>
                  <a:lnTo>
                    <a:pt x="1227" y="2"/>
                  </a:lnTo>
                  <a:lnTo>
                    <a:pt x="1228" y="2"/>
                  </a:lnTo>
                  <a:lnTo>
                    <a:pt x="1229" y="2"/>
                  </a:lnTo>
                  <a:lnTo>
                    <a:pt x="1229" y="1"/>
                  </a:lnTo>
                  <a:lnTo>
                    <a:pt x="1230" y="1"/>
                  </a:lnTo>
                  <a:lnTo>
                    <a:pt x="1231" y="1"/>
                  </a:lnTo>
                  <a:lnTo>
                    <a:pt x="1231" y="1"/>
                  </a:lnTo>
                  <a:lnTo>
                    <a:pt x="1232" y="1"/>
                  </a:lnTo>
                  <a:lnTo>
                    <a:pt x="1233" y="1"/>
                  </a:lnTo>
                  <a:lnTo>
                    <a:pt x="1233" y="1"/>
                  </a:lnTo>
                  <a:lnTo>
                    <a:pt x="1234" y="0"/>
                  </a:lnTo>
                  <a:lnTo>
                    <a:pt x="1234" y="0"/>
                  </a:lnTo>
                  <a:lnTo>
                    <a:pt x="1235" y="0"/>
                  </a:lnTo>
                  <a:lnTo>
                    <a:pt x="1236" y="0"/>
                  </a:lnTo>
                  <a:lnTo>
                    <a:pt x="1237" y="0"/>
                  </a:lnTo>
                  <a:lnTo>
                    <a:pt x="1237" y="0"/>
                  </a:lnTo>
                  <a:lnTo>
                    <a:pt x="1238" y="0"/>
                  </a:lnTo>
                  <a:lnTo>
                    <a:pt x="1239" y="0"/>
                  </a:lnTo>
                  <a:lnTo>
                    <a:pt x="1239" y="0"/>
                  </a:lnTo>
                  <a:lnTo>
                    <a:pt x="1240" y="0"/>
                  </a:lnTo>
                  <a:lnTo>
                    <a:pt x="1240" y="0"/>
                  </a:lnTo>
                  <a:lnTo>
                    <a:pt x="1241" y="0"/>
                  </a:lnTo>
                  <a:lnTo>
                    <a:pt x="1242" y="0"/>
                  </a:lnTo>
                  <a:lnTo>
                    <a:pt x="1242" y="1"/>
                  </a:lnTo>
                  <a:lnTo>
                    <a:pt x="1243" y="1"/>
                  </a:lnTo>
                  <a:lnTo>
                    <a:pt x="1244" y="1"/>
                  </a:lnTo>
                  <a:lnTo>
                    <a:pt x="1245" y="1"/>
                  </a:lnTo>
                  <a:lnTo>
                    <a:pt x="1245" y="1"/>
                  </a:lnTo>
                  <a:lnTo>
                    <a:pt x="1246" y="1"/>
                  </a:lnTo>
                  <a:lnTo>
                    <a:pt x="1246" y="1"/>
                  </a:lnTo>
                  <a:lnTo>
                    <a:pt x="1247" y="2"/>
                  </a:lnTo>
                  <a:lnTo>
                    <a:pt x="1248" y="2"/>
                  </a:lnTo>
                  <a:lnTo>
                    <a:pt x="1249" y="2"/>
                  </a:lnTo>
                  <a:lnTo>
                    <a:pt x="1250" y="2"/>
                  </a:lnTo>
                  <a:lnTo>
                    <a:pt x="1250" y="2"/>
                  </a:lnTo>
                  <a:lnTo>
                    <a:pt x="1252" y="3"/>
                  </a:lnTo>
                  <a:lnTo>
                    <a:pt x="1252" y="3"/>
                  </a:lnTo>
                  <a:lnTo>
                    <a:pt x="1253" y="3"/>
                  </a:lnTo>
                  <a:lnTo>
                    <a:pt x="1254" y="4"/>
                  </a:lnTo>
                  <a:lnTo>
                    <a:pt x="1255" y="4"/>
                  </a:lnTo>
                  <a:lnTo>
                    <a:pt x="1255" y="4"/>
                  </a:lnTo>
                  <a:lnTo>
                    <a:pt x="1257" y="5"/>
                  </a:lnTo>
                  <a:lnTo>
                    <a:pt x="1259" y="6"/>
                  </a:lnTo>
                  <a:lnTo>
                    <a:pt x="1260" y="6"/>
                  </a:lnTo>
                  <a:lnTo>
                    <a:pt x="1260" y="7"/>
                  </a:lnTo>
                  <a:lnTo>
                    <a:pt x="1262" y="8"/>
                  </a:lnTo>
                  <a:lnTo>
                    <a:pt x="1264" y="9"/>
                  </a:lnTo>
                  <a:lnTo>
                    <a:pt x="1265" y="9"/>
                  </a:lnTo>
                  <a:lnTo>
                    <a:pt x="1265" y="10"/>
                  </a:lnTo>
                  <a:lnTo>
                    <a:pt x="1267" y="11"/>
                  </a:lnTo>
                  <a:lnTo>
                    <a:pt x="1269" y="12"/>
                  </a:lnTo>
                  <a:lnTo>
                    <a:pt x="1274" y="17"/>
                  </a:lnTo>
                  <a:lnTo>
                    <a:pt x="1275" y="17"/>
                  </a:lnTo>
                  <a:lnTo>
                    <a:pt x="1275" y="18"/>
                  </a:lnTo>
                  <a:lnTo>
                    <a:pt x="1276" y="19"/>
                  </a:lnTo>
                  <a:lnTo>
                    <a:pt x="1279" y="21"/>
                  </a:lnTo>
                  <a:lnTo>
                    <a:pt x="1284" y="26"/>
                  </a:lnTo>
                  <a:lnTo>
                    <a:pt x="1284" y="27"/>
                  </a:lnTo>
                  <a:lnTo>
                    <a:pt x="1285" y="28"/>
                  </a:lnTo>
                  <a:lnTo>
                    <a:pt x="1286" y="29"/>
                  </a:lnTo>
                  <a:lnTo>
                    <a:pt x="1288" y="32"/>
                  </a:lnTo>
                  <a:lnTo>
                    <a:pt x="1293" y="38"/>
                  </a:lnTo>
                  <a:lnTo>
                    <a:pt x="1294" y="39"/>
                  </a:lnTo>
                  <a:lnTo>
                    <a:pt x="1295" y="40"/>
                  </a:lnTo>
                  <a:lnTo>
                    <a:pt x="1296" y="42"/>
                  </a:lnTo>
                  <a:lnTo>
                    <a:pt x="1298" y="45"/>
                  </a:lnTo>
                  <a:lnTo>
                    <a:pt x="1303" y="53"/>
                  </a:lnTo>
                  <a:lnTo>
                    <a:pt x="1313" y="69"/>
                  </a:lnTo>
                  <a:lnTo>
                    <a:pt x="1313" y="69"/>
                  </a:lnTo>
                  <a:lnTo>
                    <a:pt x="1314" y="71"/>
                  </a:lnTo>
                  <a:lnTo>
                    <a:pt x="1315" y="73"/>
                  </a:lnTo>
                  <a:lnTo>
                    <a:pt x="1317" y="77"/>
                  </a:lnTo>
                  <a:lnTo>
                    <a:pt x="1322" y="87"/>
                  </a:lnTo>
                  <a:lnTo>
                    <a:pt x="1332" y="107"/>
                  </a:lnTo>
                  <a:lnTo>
                    <a:pt x="1333" y="108"/>
                  </a:lnTo>
                  <a:lnTo>
                    <a:pt x="1333" y="110"/>
                  </a:lnTo>
                  <a:lnTo>
                    <a:pt x="1335" y="113"/>
                  </a:lnTo>
                  <a:lnTo>
                    <a:pt x="1337" y="119"/>
                  </a:lnTo>
                </a:path>
              </a:pathLst>
            </a:custGeom>
            <a:ln w="25400">
              <a:solidFill>
                <a:srgbClr val="FF0000"/>
              </a:solidFill>
              <a:headEnd type="arrow" w="med" len="med"/>
              <a:tailEnd type="non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ja-JP" altLang="en-US"/>
            </a:p>
          </p:txBody>
        </p:sp>
        <p:sp>
          <p:nvSpPr>
            <p:cNvPr id="53" name="Freeform 8"/>
            <p:cNvSpPr>
              <a:spLocks/>
            </p:cNvSpPr>
            <p:nvPr/>
          </p:nvSpPr>
          <p:spPr bwMode="auto">
            <a:xfrm>
              <a:off x="5807508" y="3255168"/>
              <a:ext cx="1660078" cy="390895"/>
            </a:xfrm>
            <a:custGeom>
              <a:avLst/>
              <a:gdLst>
                <a:gd name="T0" fmla="*/ 37 w 643"/>
                <a:gd name="T1" fmla="*/ 96 h 1108"/>
                <a:gd name="T2" fmla="*/ 41 w 643"/>
                <a:gd name="T3" fmla="*/ 110 h 1108"/>
                <a:gd name="T4" fmla="*/ 118 w 643"/>
                <a:gd name="T5" fmla="*/ 376 h 1108"/>
                <a:gd name="T6" fmla="*/ 238 w 643"/>
                <a:gd name="T7" fmla="*/ 826 h 1108"/>
                <a:gd name="T8" fmla="*/ 247 w 643"/>
                <a:gd name="T9" fmla="*/ 855 h 1108"/>
                <a:gd name="T10" fmla="*/ 259 w 643"/>
                <a:gd name="T11" fmla="*/ 893 h 1108"/>
                <a:gd name="T12" fmla="*/ 277 w 643"/>
                <a:gd name="T13" fmla="*/ 943 h 1108"/>
                <a:gd name="T14" fmla="*/ 287 w 643"/>
                <a:gd name="T15" fmla="*/ 968 h 1108"/>
                <a:gd name="T16" fmla="*/ 300 w 643"/>
                <a:gd name="T17" fmla="*/ 999 h 1108"/>
                <a:gd name="T18" fmla="*/ 320 w 643"/>
                <a:gd name="T19" fmla="*/ 1038 h 1108"/>
                <a:gd name="T20" fmla="*/ 329 w 643"/>
                <a:gd name="T21" fmla="*/ 1054 h 1108"/>
                <a:gd name="T22" fmla="*/ 334 w 643"/>
                <a:gd name="T23" fmla="*/ 1062 h 1108"/>
                <a:gd name="T24" fmla="*/ 342 w 643"/>
                <a:gd name="T25" fmla="*/ 1073 h 1108"/>
                <a:gd name="T26" fmla="*/ 351 w 643"/>
                <a:gd name="T27" fmla="*/ 1084 h 1108"/>
                <a:gd name="T28" fmla="*/ 361 w 643"/>
                <a:gd name="T29" fmla="*/ 1093 h 1108"/>
                <a:gd name="T30" fmla="*/ 366 w 643"/>
                <a:gd name="T31" fmla="*/ 1097 h 1108"/>
                <a:gd name="T32" fmla="*/ 371 w 643"/>
                <a:gd name="T33" fmla="*/ 1101 h 1108"/>
                <a:gd name="T34" fmla="*/ 374 w 643"/>
                <a:gd name="T35" fmla="*/ 1102 h 1108"/>
                <a:gd name="T36" fmla="*/ 377 w 643"/>
                <a:gd name="T37" fmla="*/ 1104 h 1108"/>
                <a:gd name="T38" fmla="*/ 382 w 643"/>
                <a:gd name="T39" fmla="*/ 1106 h 1108"/>
                <a:gd name="T40" fmla="*/ 385 w 643"/>
                <a:gd name="T41" fmla="*/ 1107 h 1108"/>
                <a:gd name="T42" fmla="*/ 388 w 643"/>
                <a:gd name="T43" fmla="*/ 1107 h 1108"/>
                <a:gd name="T44" fmla="*/ 390 w 643"/>
                <a:gd name="T45" fmla="*/ 1108 h 1108"/>
                <a:gd name="T46" fmla="*/ 392 w 643"/>
                <a:gd name="T47" fmla="*/ 1108 h 1108"/>
                <a:gd name="T48" fmla="*/ 395 w 643"/>
                <a:gd name="T49" fmla="*/ 1108 h 1108"/>
                <a:gd name="T50" fmla="*/ 397 w 643"/>
                <a:gd name="T51" fmla="*/ 1108 h 1108"/>
                <a:gd name="T52" fmla="*/ 400 w 643"/>
                <a:gd name="T53" fmla="*/ 1108 h 1108"/>
                <a:gd name="T54" fmla="*/ 403 w 643"/>
                <a:gd name="T55" fmla="*/ 1108 h 1108"/>
                <a:gd name="T56" fmla="*/ 405 w 643"/>
                <a:gd name="T57" fmla="*/ 1107 h 1108"/>
                <a:gd name="T58" fmla="*/ 409 w 643"/>
                <a:gd name="T59" fmla="*/ 1106 h 1108"/>
                <a:gd name="T60" fmla="*/ 412 w 643"/>
                <a:gd name="T61" fmla="*/ 1105 h 1108"/>
                <a:gd name="T62" fmla="*/ 416 w 643"/>
                <a:gd name="T63" fmla="*/ 1103 h 1108"/>
                <a:gd name="T64" fmla="*/ 421 w 643"/>
                <a:gd name="T65" fmla="*/ 1100 h 1108"/>
                <a:gd name="T66" fmla="*/ 426 w 643"/>
                <a:gd name="T67" fmla="*/ 1097 h 1108"/>
                <a:gd name="T68" fmla="*/ 431 w 643"/>
                <a:gd name="T69" fmla="*/ 1093 h 1108"/>
                <a:gd name="T70" fmla="*/ 441 w 643"/>
                <a:gd name="T71" fmla="*/ 1083 h 1108"/>
                <a:gd name="T72" fmla="*/ 446 w 643"/>
                <a:gd name="T73" fmla="*/ 1077 h 1108"/>
                <a:gd name="T74" fmla="*/ 454 w 643"/>
                <a:gd name="T75" fmla="*/ 1067 h 1108"/>
                <a:gd name="T76" fmla="*/ 462 w 643"/>
                <a:gd name="T77" fmla="*/ 1054 h 1108"/>
                <a:gd name="T78" fmla="*/ 481 w 643"/>
                <a:gd name="T79" fmla="*/ 1021 h 1108"/>
                <a:gd name="T80" fmla="*/ 485 w 643"/>
                <a:gd name="T81" fmla="*/ 1012 h 1108"/>
                <a:gd name="T82" fmla="*/ 501 w 643"/>
                <a:gd name="T83" fmla="*/ 976 h 1108"/>
                <a:gd name="T84" fmla="*/ 519 w 643"/>
                <a:gd name="T85" fmla="*/ 930 h 1108"/>
                <a:gd name="T86" fmla="*/ 524 w 643"/>
                <a:gd name="T87" fmla="*/ 915 h 1108"/>
                <a:gd name="T88" fmla="*/ 600 w 643"/>
                <a:gd name="T89" fmla="*/ 662 h 1108"/>
                <a:gd name="T90" fmla="*/ 605 w 643"/>
                <a:gd name="T91" fmla="*/ 642 h 1108"/>
                <a:gd name="T92" fmla="*/ 623 w 643"/>
                <a:gd name="T93" fmla="*/ 574 h 1108"/>
                <a:gd name="T94" fmla="*/ 633 w 643"/>
                <a:gd name="T95" fmla="*/ 534 h 1108"/>
                <a:gd name="T96" fmla="*/ 638 w 643"/>
                <a:gd name="T97" fmla="*/ 513 h 1108"/>
                <a:gd name="T98" fmla="*/ 642 w 643"/>
                <a:gd name="T99" fmla="*/ 500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3" h="1108">
                  <a:moveTo>
                    <a:pt x="0" y="0"/>
                  </a:moveTo>
                  <a:lnTo>
                    <a:pt x="5" y="12"/>
                  </a:lnTo>
                  <a:lnTo>
                    <a:pt x="16" y="38"/>
                  </a:lnTo>
                  <a:lnTo>
                    <a:pt x="37" y="96"/>
                  </a:lnTo>
                  <a:lnTo>
                    <a:pt x="37" y="97"/>
                  </a:lnTo>
                  <a:lnTo>
                    <a:pt x="38" y="99"/>
                  </a:lnTo>
                  <a:lnTo>
                    <a:pt x="39" y="103"/>
                  </a:lnTo>
                  <a:lnTo>
                    <a:pt x="41" y="110"/>
                  </a:lnTo>
                  <a:lnTo>
                    <a:pt x="46" y="125"/>
                  </a:lnTo>
                  <a:lnTo>
                    <a:pt x="56" y="156"/>
                  </a:lnTo>
                  <a:lnTo>
                    <a:pt x="76" y="222"/>
                  </a:lnTo>
                  <a:lnTo>
                    <a:pt x="118" y="376"/>
                  </a:lnTo>
                  <a:lnTo>
                    <a:pt x="157" y="529"/>
                  </a:lnTo>
                  <a:lnTo>
                    <a:pt x="196" y="676"/>
                  </a:lnTo>
                  <a:lnTo>
                    <a:pt x="238" y="824"/>
                  </a:lnTo>
                  <a:lnTo>
                    <a:pt x="238" y="826"/>
                  </a:lnTo>
                  <a:lnTo>
                    <a:pt x="239" y="828"/>
                  </a:lnTo>
                  <a:lnTo>
                    <a:pt x="240" y="832"/>
                  </a:lnTo>
                  <a:lnTo>
                    <a:pt x="242" y="840"/>
                  </a:lnTo>
                  <a:lnTo>
                    <a:pt x="247" y="855"/>
                  </a:lnTo>
                  <a:lnTo>
                    <a:pt x="257" y="885"/>
                  </a:lnTo>
                  <a:lnTo>
                    <a:pt x="257" y="887"/>
                  </a:lnTo>
                  <a:lnTo>
                    <a:pt x="258" y="889"/>
                  </a:lnTo>
                  <a:lnTo>
                    <a:pt x="259" y="893"/>
                  </a:lnTo>
                  <a:lnTo>
                    <a:pt x="262" y="900"/>
                  </a:lnTo>
                  <a:lnTo>
                    <a:pt x="267" y="914"/>
                  </a:lnTo>
                  <a:lnTo>
                    <a:pt x="277" y="941"/>
                  </a:lnTo>
                  <a:lnTo>
                    <a:pt x="277" y="943"/>
                  </a:lnTo>
                  <a:lnTo>
                    <a:pt x="278" y="945"/>
                  </a:lnTo>
                  <a:lnTo>
                    <a:pt x="279" y="948"/>
                  </a:lnTo>
                  <a:lnTo>
                    <a:pt x="282" y="955"/>
                  </a:lnTo>
                  <a:lnTo>
                    <a:pt x="287" y="968"/>
                  </a:lnTo>
                  <a:lnTo>
                    <a:pt x="298" y="993"/>
                  </a:lnTo>
                  <a:lnTo>
                    <a:pt x="298" y="995"/>
                  </a:lnTo>
                  <a:lnTo>
                    <a:pt x="299" y="996"/>
                  </a:lnTo>
                  <a:lnTo>
                    <a:pt x="300" y="999"/>
                  </a:lnTo>
                  <a:lnTo>
                    <a:pt x="303" y="1005"/>
                  </a:lnTo>
                  <a:lnTo>
                    <a:pt x="308" y="1016"/>
                  </a:lnTo>
                  <a:lnTo>
                    <a:pt x="319" y="1037"/>
                  </a:lnTo>
                  <a:lnTo>
                    <a:pt x="320" y="1038"/>
                  </a:lnTo>
                  <a:lnTo>
                    <a:pt x="320" y="1039"/>
                  </a:lnTo>
                  <a:lnTo>
                    <a:pt x="322" y="1041"/>
                  </a:lnTo>
                  <a:lnTo>
                    <a:pt x="324" y="1046"/>
                  </a:lnTo>
                  <a:lnTo>
                    <a:pt x="329" y="1054"/>
                  </a:lnTo>
                  <a:lnTo>
                    <a:pt x="330" y="1056"/>
                  </a:lnTo>
                  <a:lnTo>
                    <a:pt x="331" y="1056"/>
                  </a:lnTo>
                  <a:lnTo>
                    <a:pt x="332" y="1059"/>
                  </a:lnTo>
                  <a:lnTo>
                    <a:pt x="334" y="1062"/>
                  </a:lnTo>
                  <a:lnTo>
                    <a:pt x="340" y="1070"/>
                  </a:lnTo>
                  <a:lnTo>
                    <a:pt x="340" y="1071"/>
                  </a:lnTo>
                  <a:lnTo>
                    <a:pt x="341" y="1072"/>
                  </a:lnTo>
                  <a:lnTo>
                    <a:pt x="342" y="1073"/>
                  </a:lnTo>
                  <a:lnTo>
                    <a:pt x="345" y="1077"/>
                  </a:lnTo>
                  <a:lnTo>
                    <a:pt x="350" y="1083"/>
                  </a:lnTo>
                  <a:lnTo>
                    <a:pt x="351" y="1083"/>
                  </a:lnTo>
                  <a:lnTo>
                    <a:pt x="351" y="1084"/>
                  </a:lnTo>
                  <a:lnTo>
                    <a:pt x="353" y="1086"/>
                  </a:lnTo>
                  <a:lnTo>
                    <a:pt x="355" y="1088"/>
                  </a:lnTo>
                  <a:lnTo>
                    <a:pt x="361" y="1093"/>
                  </a:lnTo>
                  <a:lnTo>
                    <a:pt x="361" y="1093"/>
                  </a:lnTo>
                  <a:lnTo>
                    <a:pt x="362" y="1094"/>
                  </a:lnTo>
                  <a:lnTo>
                    <a:pt x="363" y="1095"/>
                  </a:lnTo>
                  <a:lnTo>
                    <a:pt x="365" y="1097"/>
                  </a:lnTo>
                  <a:lnTo>
                    <a:pt x="366" y="1097"/>
                  </a:lnTo>
                  <a:lnTo>
                    <a:pt x="367" y="1098"/>
                  </a:lnTo>
                  <a:lnTo>
                    <a:pt x="368" y="1099"/>
                  </a:lnTo>
                  <a:lnTo>
                    <a:pt x="370" y="1100"/>
                  </a:lnTo>
                  <a:lnTo>
                    <a:pt x="371" y="1101"/>
                  </a:lnTo>
                  <a:lnTo>
                    <a:pt x="371" y="1101"/>
                  </a:lnTo>
                  <a:lnTo>
                    <a:pt x="373" y="1102"/>
                  </a:lnTo>
                  <a:lnTo>
                    <a:pt x="373" y="1102"/>
                  </a:lnTo>
                  <a:lnTo>
                    <a:pt x="374" y="1102"/>
                  </a:lnTo>
                  <a:lnTo>
                    <a:pt x="375" y="1103"/>
                  </a:lnTo>
                  <a:lnTo>
                    <a:pt x="376" y="1103"/>
                  </a:lnTo>
                  <a:lnTo>
                    <a:pt x="376" y="1104"/>
                  </a:lnTo>
                  <a:lnTo>
                    <a:pt x="377" y="1104"/>
                  </a:lnTo>
                  <a:lnTo>
                    <a:pt x="380" y="1105"/>
                  </a:lnTo>
                  <a:lnTo>
                    <a:pt x="380" y="1105"/>
                  </a:lnTo>
                  <a:lnTo>
                    <a:pt x="381" y="1105"/>
                  </a:lnTo>
                  <a:lnTo>
                    <a:pt x="382" y="1106"/>
                  </a:lnTo>
                  <a:lnTo>
                    <a:pt x="383" y="1106"/>
                  </a:lnTo>
                  <a:lnTo>
                    <a:pt x="383" y="1106"/>
                  </a:lnTo>
                  <a:lnTo>
                    <a:pt x="385" y="1107"/>
                  </a:lnTo>
                  <a:lnTo>
                    <a:pt x="385" y="1107"/>
                  </a:lnTo>
                  <a:lnTo>
                    <a:pt x="386" y="1107"/>
                  </a:lnTo>
                  <a:lnTo>
                    <a:pt x="386" y="1107"/>
                  </a:lnTo>
                  <a:lnTo>
                    <a:pt x="387" y="1107"/>
                  </a:lnTo>
                  <a:lnTo>
                    <a:pt x="388" y="1107"/>
                  </a:lnTo>
                  <a:lnTo>
                    <a:pt x="388" y="1108"/>
                  </a:lnTo>
                  <a:lnTo>
                    <a:pt x="389" y="1108"/>
                  </a:lnTo>
                  <a:lnTo>
                    <a:pt x="389" y="1108"/>
                  </a:lnTo>
                  <a:lnTo>
                    <a:pt x="390" y="1108"/>
                  </a:lnTo>
                  <a:lnTo>
                    <a:pt x="391" y="1108"/>
                  </a:lnTo>
                  <a:lnTo>
                    <a:pt x="391" y="1108"/>
                  </a:lnTo>
                  <a:lnTo>
                    <a:pt x="392" y="1108"/>
                  </a:lnTo>
                  <a:lnTo>
                    <a:pt x="392" y="1108"/>
                  </a:lnTo>
                  <a:lnTo>
                    <a:pt x="393" y="1108"/>
                  </a:lnTo>
                  <a:lnTo>
                    <a:pt x="394" y="1108"/>
                  </a:lnTo>
                  <a:lnTo>
                    <a:pt x="394" y="1108"/>
                  </a:lnTo>
                  <a:lnTo>
                    <a:pt x="395" y="1108"/>
                  </a:lnTo>
                  <a:lnTo>
                    <a:pt x="395" y="1108"/>
                  </a:lnTo>
                  <a:lnTo>
                    <a:pt x="396" y="1108"/>
                  </a:lnTo>
                  <a:lnTo>
                    <a:pt x="397" y="1108"/>
                  </a:lnTo>
                  <a:lnTo>
                    <a:pt x="397" y="1108"/>
                  </a:lnTo>
                  <a:lnTo>
                    <a:pt x="398" y="1108"/>
                  </a:lnTo>
                  <a:lnTo>
                    <a:pt x="399" y="1108"/>
                  </a:lnTo>
                  <a:lnTo>
                    <a:pt x="399" y="1108"/>
                  </a:lnTo>
                  <a:lnTo>
                    <a:pt x="400" y="1108"/>
                  </a:lnTo>
                  <a:lnTo>
                    <a:pt x="401" y="1108"/>
                  </a:lnTo>
                  <a:lnTo>
                    <a:pt x="401" y="1108"/>
                  </a:lnTo>
                  <a:lnTo>
                    <a:pt x="402" y="1108"/>
                  </a:lnTo>
                  <a:lnTo>
                    <a:pt x="403" y="1108"/>
                  </a:lnTo>
                  <a:lnTo>
                    <a:pt x="403" y="1107"/>
                  </a:lnTo>
                  <a:lnTo>
                    <a:pt x="404" y="1107"/>
                  </a:lnTo>
                  <a:lnTo>
                    <a:pt x="404" y="1107"/>
                  </a:lnTo>
                  <a:lnTo>
                    <a:pt x="405" y="1107"/>
                  </a:lnTo>
                  <a:lnTo>
                    <a:pt x="406" y="1107"/>
                  </a:lnTo>
                  <a:lnTo>
                    <a:pt x="407" y="1107"/>
                  </a:lnTo>
                  <a:lnTo>
                    <a:pt x="408" y="1107"/>
                  </a:lnTo>
                  <a:lnTo>
                    <a:pt x="409" y="1106"/>
                  </a:lnTo>
                  <a:lnTo>
                    <a:pt x="410" y="1106"/>
                  </a:lnTo>
                  <a:lnTo>
                    <a:pt x="410" y="1105"/>
                  </a:lnTo>
                  <a:lnTo>
                    <a:pt x="411" y="1105"/>
                  </a:lnTo>
                  <a:lnTo>
                    <a:pt x="412" y="1105"/>
                  </a:lnTo>
                  <a:lnTo>
                    <a:pt x="413" y="1104"/>
                  </a:lnTo>
                  <a:lnTo>
                    <a:pt x="414" y="1104"/>
                  </a:lnTo>
                  <a:lnTo>
                    <a:pt x="415" y="1104"/>
                  </a:lnTo>
                  <a:lnTo>
                    <a:pt x="416" y="1103"/>
                  </a:lnTo>
                  <a:lnTo>
                    <a:pt x="416" y="1103"/>
                  </a:lnTo>
                  <a:lnTo>
                    <a:pt x="418" y="1102"/>
                  </a:lnTo>
                  <a:lnTo>
                    <a:pt x="420" y="1101"/>
                  </a:lnTo>
                  <a:lnTo>
                    <a:pt x="421" y="1100"/>
                  </a:lnTo>
                  <a:lnTo>
                    <a:pt x="422" y="1100"/>
                  </a:lnTo>
                  <a:lnTo>
                    <a:pt x="423" y="1099"/>
                  </a:lnTo>
                  <a:lnTo>
                    <a:pt x="425" y="1097"/>
                  </a:lnTo>
                  <a:lnTo>
                    <a:pt x="426" y="1097"/>
                  </a:lnTo>
                  <a:lnTo>
                    <a:pt x="427" y="1096"/>
                  </a:lnTo>
                  <a:lnTo>
                    <a:pt x="428" y="1095"/>
                  </a:lnTo>
                  <a:lnTo>
                    <a:pt x="431" y="1093"/>
                  </a:lnTo>
                  <a:lnTo>
                    <a:pt x="431" y="1093"/>
                  </a:lnTo>
                  <a:lnTo>
                    <a:pt x="432" y="1092"/>
                  </a:lnTo>
                  <a:lnTo>
                    <a:pt x="433" y="1091"/>
                  </a:lnTo>
                  <a:lnTo>
                    <a:pt x="436" y="1088"/>
                  </a:lnTo>
                  <a:lnTo>
                    <a:pt x="441" y="1083"/>
                  </a:lnTo>
                  <a:lnTo>
                    <a:pt x="442" y="1082"/>
                  </a:lnTo>
                  <a:lnTo>
                    <a:pt x="443" y="1081"/>
                  </a:lnTo>
                  <a:lnTo>
                    <a:pt x="444" y="1080"/>
                  </a:lnTo>
                  <a:lnTo>
                    <a:pt x="446" y="1077"/>
                  </a:lnTo>
                  <a:lnTo>
                    <a:pt x="451" y="1071"/>
                  </a:lnTo>
                  <a:lnTo>
                    <a:pt x="452" y="1070"/>
                  </a:lnTo>
                  <a:lnTo>
                    <a:pt x="452" y="1069"/>
                  </a:lnTo>
                  <a:lnTo>
                    <a:pt x="454" y="1067"/>
                  </a:lnTo>
                  <a:lnTo>
                    <a:pt x="456" y="1064"/>
                  </a:lnTo>
                  <a:lnTo>
                    <a:pt x="461" y="1056"/>
                  </a:lnTo>
                  <a:lnTo>
                    <a:pt x="461" y="1056"/>
                  </a:lnTo>
                  <a:lnTo>
                    <a:pt x="462" y="1054"/>
                  </a:lnTo>
                  <a:lnTo>
                    <a:pt x="463" y="1053"/>
                  </a:lnTo>
                  <a:lnTo>
                    <a:pt x="466" y="1048"/>
                  </a:lnTo>
                  <a:lnTo>
                    <a:pt x="471" y="1040"/>
                  </a:lnTo>
                  <a:lnTo>
                    <a:pt x="481" y="1021"/>
                  </a:lnTo>
                  <a:lnTo>
                    <a:pt x="481" y="1020"/>
                  </a:lnTo>
                  <a:lnTo>
                    <a:pt x="482" y="1019"/>
                  </a:lnTo>
                  <a:lnTo>
                    <a:pt x="483" y="1017"/>
                  </a:lnTo>
                  <a:lnTo>
                    <a:pt x="485" y="1012"/>
                  </a:lnTo>
                  <a:lnTo>
                    <a:pt x="490" y="1001"/>
                  </a:lnTo>
                  <a:lnTo>
                    <a:pt x="500" y="979"/>
                  </a:lnTo>
                  <a:lnTo>
                    <a:pt x="500" y="978"/>
                  </a:lnTo>
                  <a:lnTo>
                    <a:pt x="501" y="976"/>
                  </a:lnTo>
                  <a:lnTo>
                    <a:pt x="502" y="973"/>
                  </a:lnTo>
                  <a:lnTo>
                    <a:pt x="505" y="967"/>
                  </a:lnTo>
                  <a:lnTo>
                    <a:pt x="509" y="955"/>
                  </a:lnTo>
                  <a:lnTo>
                    <a:pt x="519" y="930"/>
                  </a:lnTo>
                  <a:lnTo>
                    <a:pt x="520" y="928"/>
                  </a:lnTo>
                  <a:lnTo>
                    <a:pt x="520" y="926"/>
                  </a:lnTo>
                  <a:lnTo>
                    <a:pt x="522" y="922"/>
                  </a:lnTo>
                  <a:lnTo>
                    <a:pt x="524" y="915"/>
                  </a:lnTo>
                  <a:lnTo>
                    <a:pt x="529" y="900"/>
                  </a:lnTo>
                  <a:lnTo>
                    <a:pt x="540" y="869"/>
                  </a:lnTo>
                  <a:lnTo>
                    <a:pt x="561" y="801"/>
                  </a:lnTo>
                  <a:lnTo>
                    <a:pt x="600" y="662"/>
                  </a:lnTo>
                  <a:lnTo>
                    <a:pt x="601" y="660"/>
                  </a:lnTo>
                  <a:lnTo>
                    <a:pt x="601" y="657"/>
                  </a:lnTo>
                  <a:lnTo>
                    <a:pt x="602" y="652"/>
                  </a:lnTo>
                  <a:lnTo>
                    <a:pt x="605" y="642"/>
                  </a:lnTo>
                  <a:lnTo>
                    <a:pt x="611" y="621"/>
                  </a:lnTo>
                  <a:lnTo>
                    <a:pt x="622" y="579"/>
                  </a:lnTo>
                  <a:lnTo>
                    <a:pt x="622" y="577"/>
                  </a:lnTo>
                  <a:lnTo>
                    <a:pt x="623" y="574"/>
                  </a:lnTo>
                  <a:lnTo>
                    <a:pt x="624" y="569"/>
                  </a:lnTo>
                  <a:lnTo>
                    <a:pt x="627" y="558"/>
                  </a:lnTo>
                  <a:lnTo>
                    <a:pt x="632" y="537"/>
                  </a:lnTo>
                  <a:lnTo>
                    <a:pt x="633" y="534"/>
                  </a:lnTo>
                  <a:lnTo>
                    <a:pt x="634" y="532"/>
                  </a:lnTo>
                  <a:lnTo>
                    <a:pt x="635" y="526"/>
                  </a:lnTo>
                  <a:lnTo>
                    <a:pt x="638" y="516"/>
                  </a:lnTo>
                  <a:lnTo>
                    <a:pt x="638" y="513"/>
                  </a:lnTo>
                  <a:lnTo>
                    <a:pt x="639" y="511"/>
                  </a:lnTo>
                  <a:lnTo>
                    <a:pt x="641" y="505"/>
                  </a:lnTo>
                  <a:lnTo>
                    <a:pt x="641" y="503"/>
                  </a:lnTo>
                  <a:lnTo>
                    <a:pt x="642" y="500"/>
                  </a:lnTo>
                  <a:lnTo>
                    <a:pt x="643" y="498"/>
                  </a:lnTo>
                  <a:lnTo>
                    <a:pt x="643" y="495"/>
                  </a:lnTo>
                </a:path>
              </a:pathLst>
            </a:custGeom>
            <a:ln w="25400">
              <a:solidFill>
                <a:srgbClr val="FF0000"/>
              </a:solidFill>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ja-JP" altLang="en-US"/>
            </a:p>
          </p:txBody>
        </p:sp>
      </p:grpSp>
      <p:sp>
        <p:nvSpPr>
          <p:cNvPr id="2" name="テキスト ボックス 1"/>
          <p:cNvSpPr txBox="1"/>
          <p:nvPr/>
        </p:nvSpPr>
        <p:spPr>
          <a:xfrm>
            <a:off x="5478643" y="4033771"/>
            <a:ext cx="1491114" cy="369332"/>
          </a:xfrm>
          <a:prstGeom prst="rect">
            <a:avLst/>
          </a:prstGeom>
          <a:noFill/>
        </p:spPr>
        <p:txBody>
          <a:bodyPr wrap="none" rtlCol="0">
            <a:spAutoFit/>
          </a:bodyPr>
          <a:lstStyle/>
          <a:p>
            <a:r>
              <a:rPr kumimoji="1" lang="en-US" altLang="ja-JP" dirty="0">
                <a:solidFill>
                  <a:srgbClr val="FF0000"/>
                </a:solidFill>
              </a:rPr>
              <a:t>Open channel</a:t>
            </a:r>
            <a:endParaRPr kumimoji="1" lang="ja-JP" altLang="en-US" dirty="0">
              <a:solidFill>
                <a:srgbClr val="FF0000"/>
              </a:solidFill>
            </a:endParaRPr>
          </a:p>
        </p:txBody>
      </p:sp>
      <p:sp>
        <p:nvSpPr>
          <p:cNvPr id="54" name="テキスト ボックス 53"/>
          <p:cNvSpPr txBox="1"/>
          <p:nvPr/>
        </p:nvSpPr>
        <p:spPr>
          <a:xfrm>
            <a:off x="5489765" y="3105444"/>
            <a:ext cx="1604927" cy="369332"/>
          </a:xfrm>
          <a:prstGeom prst="rect">
            <a:avLst/>
          </a:prstGeom>
          <a:noFill/>
        </p:spPr>
        <p:txBody>
          <a:bodyPr wrap="none" rtlCol="0">
            <a:spAutoFit/>
          </a:bodyPr>
          <a:lstStyle/>
          <a:p>
            <a:r>
              <a:rPr kumimoji="1" lang="en-US" altLang="ja-JP" dirty="0">
                <a:solidFill>
                  <a:srgbClr val="0066FF"/>
                </a:solidFill>
              </a:rPr>
              <a:t>Closed channel</a:t>
            </a:r>
            <a:endParaRPr kumimoji="1" lang="ja-JP" altLang="en-US" dirty="0">
              <a:solidFill>
                <a:srgbClr val="0066FF"/>
              </a:solidFill>
            </a:endParaRPr>
          </a:p>
        </p:txBody>
      </p:sp>
      <p:sp>
        <p:nvSpPr>
          <p:cNvPr id="3" name="環状矢印 2"/>
          <p:cNvSpPr/>
          <p:nvPr/>
        </p:nvSpPr>
        <p:spPr>
          <a:xfrm flipH="1">
            <a:off x="3623568" y="3424695"/>
            <a:ext cx="978408" cy="978408"/>
          </a:xfrm>
          <a:prstGeom prst="circularArrow">
            <a:avLst>
              <a:gd name="adj1" fmla="val 12983"/>
              <a:gd name="adj2" fmla="val 1142319"/>
              <a:gd name="adj3" fmla="val 9223699"/>
              <a:gd name="adj4" fmla="val 12282486"/>
              <a:gd name="adj5" fmla="val 17606"/>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テキスト ボックス 3"/>
          <p:cNvSpPr txBox="1"/>
          <p:nvPr/>
        </p:nvSpPr>
        <p:spPr>
          <a:xfrm>
            <a:off x="2514137" y="2573878"/>
            <a:ext cx="2973310" cy="923330"/>
          </a:xfrm>
          <a:prstGeom prst="rect">
            <a:avLst/>
          </a:prstGeom>
          <a:solidFill>
            <a:schemeClr val="bg1">
              <a:alpha val="50000"/>
            </a:schemeClr>
          </a:solidFill>
        </p:spPr>
        <p:txBody>
          <a:bodyPr wrap="square" rtlCol="0">
            <a:spAutoFit/>
          </a:bodyPr>
          <a:lstStyle/>
          <a:p>
            <a:pPr algn="ctr"/>
            <a:r>
              <a:rPr kumimoji="1" lang="en-US" altLang="ja-JP" dirty="0">
                <a:solidFill>
                  <a:srgbClr val="7030A0"/>
                </a:solidFill>
              </a:rPr>
              <a:t>Resonant scattering by coupling to the bound state</a:t>
            </a:r>
          </a:p>
          <a:p>
            <a:pPr algn="ctr"/>
            <a:r>
              <a:rPr lang="ja-JP" altLang="en-US">
                <a:solidFill>
                  <a:srgbClr val="7030A0"/>
                </a:solidFill>
              </a:rPr>
              <a:t>（</a:t>
            </a:r>
            <a:r>
              <a:rPr lang="en-US" altLang="ja-JP" dirty="0">
                <a:solidFill>
                  <a:srgbClr val="7030A0"/>
                </a:solidFill>
              </a:rPr>
              <a:t>Feshbach resonance</a:t>
            </a:r>
            <a:r>
              <a:rPr lang="ja-JP" altLang="en-US">
                <a:solidFill>
                  <a:srgbClr val="7030A0"/>
                </a:solidFill>
              </a:rPr>
              <a:t>）</a:t>
            </a:r>
            <a:endParaRPr kumimoji="1" lang="ja-JP" altLang="en-US" dirty="0">
              <a:solidFill>
                <a:srgbClr val="7030A0"/>
              </a:solidFill>
            </a:endParaRPr>
          </a:p>
        </p:txBody>
      </p:sp>
      <p:sp>
        <p:nvSpPr>
          <p:cNvPr id="50" name="テキスト ボックス 49">
            <a:extLst>
              <a:ext uri="{FF2B5EF4-FFF2-40B4-BE49-F238E27FC236}">
                <a16:creationId xmlns:a16="http://schemas.microsoft.com/office/drawing/2014/main" id="{0D8EEE8E-E3C7-9649-B969-D6C84C3E38FF}"/>
              </a:ext>
            </a:extLst>
          </p:cNvPr>
          <p:cNvSpPr txBox="1"/>
          <p:nvPr/>
        </p:nvSpPr>
        <p:spPr>
          <a:xfrm>
            <a:off x="3297910" y="120770"/>
            <a:ext cx="5703164" cy="523220"/>
          </a:xfrm>
          <a:prstGeom prst="rect">
            <a:avLst/>
          </a:prstGeom>
          <a:noFill/>
        </p:spPr>
        <p:txBody>
          <a:bodyPr wrap="none" rtlCol="0">
            <a:spAutoFit/>
          </a:bodyPr>
          <a:lstStyle/>
          <a:p>
            <a:r>
              <a:rPr lang="en-US" altLang="ja-JP" sz="2800" dirty="0">
                <a:solidFill>
                  <a:schemeClr val="bg1"/>
                </a:solidFill>
              </a:rPr>
              <a:t>Brief overview of Feshbach resonance</a:t>
            </a:r>
          </a:p>
        </p:txBody>
      </p:sp>
      <p:cxnSp>
        <p:nvCxnSpPr>
          <p:cNvPr id="56" name="直線矢印コネクタ 55">
            <a:extLst>
              <a:ext uri="{FF2B5EF4-FFF2-40B4-BE49-F238E27FC236}">
                <a16:creationId xmlns:a16="http://schemas.microsoft.com/office/drawing/2014/main" id="{C00FE2C2-5290-D34B-BCD5-985859BDF648}"/>
              </a:ext>
            </a:extLst>
          </p:cNvPr>
          <p:cNvCxnSpPr/>
          <p:nvPr/>
        </p:nvCxnSpPr>
        <p:spPr>
          <a:xfrm flipV="1">
            <a:off x="7562511" y="5191317"/>
            <a:ext cx="0" cy="410343"/>
          </a:xfrm>
          <a:prstGeom prst="straightConnector1">
            <a:avLst/>
          </a:prstGeom>
          <a:noFill/>
          <a:ln w="57150" cap="flat" cmpd="sng" algn="ctr">
            <a:solidFill>
              <a:srgbClr val="F79646"/>
            </a:solidFill>
            <a:prstDash val="solid"/>
            <a:tailEnd type="arrow"/>
          </a:ln>
          <a:effectLst>
            <a:outerShdw blurRad="40000" dist="23000" dir="5400000" rotWithShape="0">
              <a:srgbClr val="000000">
                <a:alpha val="35000"/>
              </a:srgbClr>
            </a:outerShdw>
          </a:effectLst>
        </p:spPr>
      </p:cxnSp>
      <p:cxnSp>
        <p:nvCxnSpPr>
          <p:cNvPr id="57" name="直線矢印コネクタ 56">
            <a:extLst>
              <a:ext uri="{FF2B5EF4-FFF2-40B4-BE49-F238E27FC236}">
                <a16:creationId xmlns:a16="http://schemas.microsoft.com/office/drawing/2014/main" id="{5CC20B79-3A70-CA4C-82F4-CEB4D471F20B}"/>
              </a:ext>
            </a:extLst>
          </p:cNvPr>
          <p:cNvCxnSpPr/>
          <p:nvPr/>
        </p:nvCxnSpPr>
        <p:spPr>
          <a:xfrm flipV="1">
            <a:off x="7562511" y="5700035"/>
            <a:ext cx="0" cy="612000"/>
          </a:xfrm>
          <a:prstGeom prst="straightConnector1">
            <a:avLst/>
          </a:prstGeom>
          <a:noFill/>
          <a:ln w="38100" cap="flat" cmpd="sng" algn="ctr">
            <a:solidFill>
              <a:sysClr val="window" lastClr="FFFFFF">
                <a:lumMod val="50000"/>
              </a:sysClr>
            </a:solidFill>
            <a:prstDash val="solid"/>
            <a:tailEnd type="arrow"/>
          </a:ln>
          <a:effectLst>
            <a:outerShdw blurRad="40000" dist="23000" dir="5400000" rotWithShape="0">
              <a:srgbClr val="000000">
                <a:alpha val="35000"/>
              </a:srgbClr>
            </a:outerShdw>
          </a:effectLst>
        </p:spPr>
      </p:cxnSp>
      <p:sp>
        <p:nvSpPr>
          <p:cNvPr id="58" name="テキスト ボックス 57">
            <a:extLst>
              <a:ext uri="{FF2B5EF4-FFF2-40B4-BE49-F238E27FC236}">
                <a16:creationId xmlns:a16="http://schemas.microsoft.com/office/drawing/2014/main" id="{30B2D90C-D0D5-4543-A194-FA2C0C2DDCA6}"/>
              </a:ext>
            </a:extLst>
          </p:cNvPr>
          <p:cNvSpPr txBox="1"/>
          <p:nvPr/>
        </p:nvSpPr>
        <p:spPr>
          <a:xfrm>
            <a:off x="7731104" y="5232328"/>
            <a:ext cx="26764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electronic-spin(S=1/2)</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9" name="テキスト ボックス 58">
            <a:extLst>
              <a:ext uri="{FF2B5EF4-FFF2-40B4-BE49-F238E27FC236}">
                <a16:creationId xmlns:a16="http://schemas.microsoft.com/office/drawing/2014/main" id="{B99B4B41-0672-F64F-B120-AFD677B59958}"/>
              </a:ext>
            </a:extLst>
          </p:cNvPr>
          <p:cNvSpPr txBox="1"/>
          <p:nvPr/>
        </p:nvSpPr>
        <p:spPr>
          <a:xfrm>
            <a:off x="7731104" y="5874328"/>
            <a:ext cx="2079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nuclear-spin(I=1)</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0" name="テキスト ボックス 59">
            <a:extLst>
              <a:ext uri="{FF2B5EF4-FFF2-40B4-BE49-F238E27FC236}">
                <a16:creationId xmlns:a16="http://schemas.microsoft.com/office/drawing/2014/main" id="{AF87E578-F136-5C4A-9356-677E903894D2}"/>
              </a:ext>
            </a:extLst>
          </p:cNvPr>
          <p:cNvSpPr txBox="1"/>
          <p:nvPr/>
        </p:nvSpPr>
        <p:spPr>
          <a:xfrm>
            <a:off x="10443698" y="5657885"/>
            <a:ext cx="1240981" cy="400110"/>
          </a:xfrm>
          <a:prstGeom prst="rect">
            <a:avLst/>
          </a:prstGeom>
          <a:noFill/>
        </p:spPr>
        <p:txBody>
          <a:bodyPr wrap="none" rtlCol="0">
            <a:spAutoFit/>
          </a:bodyPr>
          <a:lstStyle/>
          <a:p>
            <a:r>
              <a:rPr kumimoji="1" lang="en-US" altLang="ja-JP" sz="2000" dirty="0"/>
              <a:t>(</a:t>
            </a:r>
            <a:r>
              <a:rPr kumimoji="1" lang="en-US" altLang="ja-JP" sz="2000" baseline="30000" dirty="0"/>
              <a:t>6</a:t>
            </a:r>
            <a:r>
              <a:rPr kumimoji="1" lang="en-US" altLang="ja-JP" sz="2000" dirty="0"/>
              <a:t>Li atom)</a:t>
            </a:r>
            <a:endParaRPr kumimoji="1" lang="ja-JP" altLang="en-US" sz="2000"/>
          </a:p>
        </p:txBody>
      </p:sp>
      <p:grpSp>
        <p:nvGrpSpPr>
          <p:cNvPr id="45" name="グループ化 44">
            <a:extLst>
              <a:ext uri="{FF2B5EF4-FFF2-40B4-BE49-F238E27FC236}">
                <a16:creationId xmlns:a16="http://schemas.microsoft.com/office/drawing/2014/main" id="{D31763B8-2711-DA4F-AD75-EF171327A64C}"/>
              </a:ext>
            </a:extLst>
          </p:cNvPr>
          <p:cNvGrpSpPr/>
          <p:nvPr/>
        </p:nvGrpSpPr>
        <p:grpSpPr>
          <a:xfrm>
            <a:off x="2449972" y="3419537"/>
            <a:ext cx="914400" cy="914400"/>
            <a:chOff x="1706496" y="1913384"/>
            <a:chExt cx="914400" cy="914400"/>
          </a:xfrm>
        </p:grpSpPr>
        <p:sp>
          <p:nvSpPr>
            <p:cNvPr id="46" name="円/楕円 123">
              <a:extLst>
                <a:ext uri="{FF2B5EF4-FFF2-40B4-BE49-F238E27FC236}">
                  <a16:creationId xmlns:a16="http://schemas.microsoft.com/office/drawing/2014/main" id="{3FD48310-D8A6-8F4E-8326-C1559C201AD5}"/>
                </a:ext>
              </a:extLst>
            </p:cNvPr>
            <p:cNvSpPr/>
            <p:nvPr/>
          </p:nvSpPr>
          <p:spPr>
            <a:xfrm>
              <a:off x="1706496" y="1913384"/>
              <a:ext cx="914400" cy="914400"/>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47" name="直線矢印コネクタ 46">
              <a:extLst>
                <a:ext uri="{FF2B5EF4-FFF2-40B4-BE49-F238E27FC236}">
                  <a16:creationId xmlns:a16="http://schemas.microsoft.com/office/drawing/2014/main" id="{EC79AC1C-F8B4-E648-9E9F-47F4EEDC0954}"/>
                </a:ext>
              </a:extLst>
            </p:cNvPr>
            <p:cNvCxnSpPr/>
            <p:nvPr/>
          </p:nvCxnSpPr>
          <p:spPr>
            <a:xfrm>
              <a:off x="1979712" y="2226569"/>
              <a:ext cx="0" cy="410343"/>
            </a:xfrm>
            <a:prstGeom prst="straightConnector1">
              <a:avLst/>
            </a:prstGeom>
            <a:noFill/>
            <a:ln w="57150" cap="flat" cmpd="sng" algn="ctr">
              <a:solidFill>
                <a:srgbClr val="F79646"/>
              </a:solidFill>
              <a:prstDash val="solid"/>
              <a:tailEnd type="arrow"/>
            </a:ln>
            <a:effectLst>
              <a:outerShdw blurRad="40000" dist="23000" dir="5400000" rotWithShape="0">
                <a:srgbClr val="000000">
                  <a:alpha val="35000"/>
                </a:srgbClr>
              </a:outerShdw>
            </a:effectLst>
          </p:spPr>
        </p:cxnSp>
        <p:cxnSp>
          <p:nvCxnSpPr>
            <p:cNvPr id="48" name="直線矢印コネクタ 47">
              <a:extLst>
                <a:ext uri="{FF2B5EF4-FFF2-40B4-BE49-F238E27FC236}">
                  <a16:creationId xmlns:a16="http://schemas.microsoft.com/office/drawing/2014/main" id="{A3D7ED5A-03DC-D942-9846-F9EFD470BF49}"/>
                </a:ext>
              </a:extLst>
            </p:cNvPr>
            <p:cNvCxnSpPr/>
            <p:nvPr/>
          </p:nvCxnSpPr>
          <p:spPr>
            <a:xfrm flipV="1">
              <a:off x="2339752" y="2075105"/>
              <a:ext cx="0" cy="612000"/>
            </a:xfrm>
            <a:prstGeom prst="straightConnector1">
              <a:avLst/>
            </a:prstGeom>
            <a:noFill/>
            <a:ln w="38100" cap="flat" cmpd="sng" algn="ctr">
              <a:solidFill>
                <a:sysClr val="window" lastClr="FFFFFF">
                  <a:lumMod val="50000"/>
                </a:sysClr>
              </a:solidFill>
              <a:prstDash val="solid"/>
              <a:tailEnd type="arrow"/>
            </a:ln>
            <a:effectLst>
              <a:outerShdw blurRad="40000" dist="23000" dir="5400000" rotWithShape="0">
                <a:srgbClr val="000000">
                  <a:alpha val="35000"/>
                </a:srgbClr>
              </a:outerShdw>
            </a:effectLst>
          </p:spPr>
        </p:cxnSp>
      </p:grpSp>
      <p:grpSp>
        <p:nvGrpSpPr>
          <p:cNvPr id="49" name="グループ化 48">
            <a:extLst>
              <a:ext uri="{FF2B5EF4-FFF2-40B4-BE49-F238E27FC236}">
                <a16:creationId xmlns:a16="http://schemas.microsoft.com/office/drawing/2014/main" id="{FC4A5F7D-9BB9-F14B-B680-AFBF8E83655F}"/>
              </a:ext>
            </a:extLst>
          </p:cNvPr>
          <p:cNvGrpSpPr/>
          <p:nvPr/>
        </p:nvGrpSpPr>
        <p:grpSpPr>
          <a:xfrm>
            <a:off x="7552880" y="2556266"/>
            <a:ext cx="914400" cy="914400"/>
            <a:chOff x="5796136" y="1916832"/>
            <a:chExt cx="914400" cy="914400"/>
          </a:xfrm>
        </p:grpSpPr>
        <p:sp>
          <p:nvSpPr>
            <p:cNvPr id="55" name="円/楕円 114">
              <a:extLst>
                <a:ext uri="{FF2B5EF4-FFF2-40B4-BE49-F238E27FC236}">
                  <a16:creationId xmlns:a16="http://schemas.microsoft.com/office/drawing/2014/main" id="{BF5290F7-FEFA-BE42-8DA9-1035A067E96D}"/>
                </a:ext>
              </a:extLst>
            </p:cNvPr>
            <p:cNvSpPr/>
            <p:nvPr/>
          </p:nvSpPr>
          <p:spPr>
            <a:xfrm>
              <a:off x="5796136" y="1916832"/>
              <a:ext cx="914400" cy="9144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61" name="直線矢印コネクタ 60">
              <a:extLst>
                <a:ext uri="{FF2B5EF4-FFF2-40B4-BE49-F238E27FC236}">
                  <a16:creationId xmlns:a16="http://schemas.microsoft.com/office/drawing/2014/main" id="{9AD8DDAB-3CEA-C64D-ABBC-DCB419E3FC19}"/>
                </a:ext>
              </a:extLst>
            </p:cNvPr>
            <p:cNvCxnSpPr/>
            <p:nvPr/>
          </p:nvCxnSpPr>
          <p:spPr>
            <a:xfrm flipV="1">
              <a:off x="6084168" y="2132856"/>
              <a:ext cx="0" cy="410343"/>
            </a:xfrm>
            <a:prstGeom prst="straightConnector1">
              <a:avLst/>
            </a:prstGeom>
            <a:noFill/>
            <a:ln w="57150" cap="flat" cmpd="sng" algn="ctr">
              <a:solidFill>
                <a:srgbClr val="F79646"/>
              </a:solidFill>
              <a:prstDash val="solid"/>
              <a:tailEnd type="arrow"/>
            </a:ln>
            <a:effectLst>
              <a:outerShdw blurRad="40000" dist="23000" dir="5400000" rotWithShape="0">
                <a:srgbClr val="000000">
                  <a:alpha val="35000"/>
                </a:srgbClr>
              </a:outerShdw>
            </a:effectLst>
          </p:spPr>
        </p:cxnSp>
        <p:cxnSp>
          <p:nvCxnSpPr>
            <p:cNvPr id="62" name="直線矢印コネクタ 61">
              <a:extLst>
                <a:ext uri="{FF2B5EF4-FFF2-40B4-BE49-F238E27FC236}">
                  <a16:creationId xmlns:a16="http://schemas.microsoft.com/office/drawing/2014/main" id="{41ED0847-9F87-4B42-8572-1728F0866A7D}"/>
                </a:ext>
              </a:extLst>
            </p:cNvPr>
            <p:cNvCxnSpPr/>
            <p:nvPr/>
          </p:nvCxnSpPr>
          <p:spPr>
            <a:xfrm>
              <a:off x="6365312" y="2109611"/>
              <a:ext cx="0" cy="612000"/>
            </a:xfrm>
            <a:prstGeom prst="straightConnector1">
              <a:avLst/>
            </a:prstGeom>
            <a:noFill/>
            <a:ln w="38100" cap="flat" cmpd="sng" algn="ctr">
              <a:solidFill>
                <a:sysClr val="window" lastClr="FFFFFF">
                  <a:lumMod val="50000"/>
                </a:sysClr>
              </a:solidFill>
              <a:prstDash val="solid"/>
              <a:tailEnd type="arrow"/>
            </a:ln>
            <a:effectLst>
              <a:outerShdw blurRad="40000" dist="23000" dir="5400000" rotWithShape="0">
                <a:srgbClr val="000000">
                  <a:alpha val="35000"/>
                </a:srgbClr>
              </a:outerShdw>
            </a:effectLst>
          </p:spPr>
        </p:cxnSp>
      </p:grpSp>
      <p:grpSp>
        <p:nvGrpSpPr>
          <p:cNvPr id="63" name="グループ化 62">
            <a:extLst>
              <a:ext uri="{FF2B5EF4-FFF2-40B4-BE49-F238E27FC236}">
                <a16:creationId xmlns:a16="http://schemas.microsoft.com/office/drawing/2014/main" id="{9CC69CB9-7ACF-9746-9E10-EF8EFC5F0C30}"/>
              </a:ext>
            </a:extLst>
          </p:cNvPr>
          <p:cNvGrpSpPr/>
          <p:nvPr/>
        </p:nvGrpSpPr>
        <p:grpSpPr>
          <a:xfrm>
            <a:off x="7552880" y="3902137"/>
            <a:ext cx="914400" cy="914400"/>
            <a:chOff x="5724128" y="4077072"/>
            <a:chExt cx="914400" cy="914400"/>
          </a:xfrm>
        </p:grpSpPr>
        <p:sp>
          <p:nvSpPr>
            <p:cNvPr id="64" name="円/楕円 113">
              <a:extLst>
                <a:ext uri="{FF2B5EF4-FFF2-40B4-BE49-F238E27FC236}">
                  <a16:creationId xmlns:a16="http://schemas.microsoft.com/office/drawing/2014/main" id="{2A2B65FA-C3D8-0D4C-8061-3737DB6D0EF0}"/>
                </a:ext>
              </a:extLst>
            </p:cNvPr>
            <p:cNvSpPr/>
            <p:nvPr/>
          </p:nvSpPr>
          <p:spPr>
            <a:xfrm>
              <a:off x="5724128" y="4077072"/>
              <a:ext cx="914400" cy="914400"/>
            </a:xfrm>
            <a:prstGeom prst="ellipse">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cxnSp>
          <p:nvCxnSpPr>
            <p:cNvPr id="65" name="直線矢印コネクタ 64">
              <a:extLst>
                <a:ext uri="{FF2B5EF4-FFF2-40B4-BE49-F238E27FC236}">
                  <a16:creationId xmlns:a16="http://schemas.microsoft.com/office/drawing/2014/main" id="{E285D1EB-EF0E-6F45-BA86-AB83D0C06FAE}"/>
                </a:ext>
              </a:extLst>
            </p:cNvPr>
            <p:cNvCxnSpPr/>
            <p:nvPr/>
          </p:nvCxnSpPr>
          <p:spPr>
            <a:xfrm rot="5400000" flipV="1">
              <a:off x="6195958" y="4233227"/>
              <a:ext cx="0" cy="612000"/>
            </a:xfrm>
            <a:prstGeom prst="straightConnector1">
              <a:avLst/>
            </a:prstGeom>
            <a:noFill/>
            <a:ln w="38100" cap="flat" cmpd="sng" algn="ctr">
              <a:solidFill>
                <a:sysClr val="window" lastClr="FFFFFF">
                  <a:lumMod val="50000"/>
                </a:sysClr>
              </a:solidFill>
              <a:prstDash val="solid"/>
              <a:tailEnd type="arrow"/>
            </a:ln>
            <a:effectLst>
              <a:outerShdw blurRad="40000" dist="23000" dir="5400000" rotWithShape="0">
                <a:srgbClr val="000000">
                  <a:alpha val="35000"/>
                </a:srgbClr>
              </a:outerShdw>
            </a:effectLst>
          </p:spPr>
        </p:cxnSp>
        <p:cxnSp>
          <p:nvCxnSpPr>
            <p:cNvPr id="66" name="直線矢印コネクタ 65">
              <a:extLst>
                <a:ext uri="{FF2B5EF4-FFF2-40B4-BE49-F238E27FC236}">
                  <a16:creationId xmlns:a16="http://schemas.microsoft.com/office/drawing/2014/main" id="{D92870DF-5C2B-554E-9DF6-00700839D1BF}"/>
                </a:ext>
              </a:extLst>
            </p:cNvPr>
            <p:cNvCxnSpPr/>
            <p:nvPr/>
          </p:nvCxnSpPr>
          <p:spPr>
            <a:xfrm>
              <a:off x="6156176" y="4329100"/>
              <a:ext cx="0" cy="410343"/>
            </a:xfrm>
            <a:prstGeom prst="straightConnector1">
              <a:avLst/>
            </a:prstGeom>
            <a:noFill/>
            <a:ln w="57150" cap="flat" cmpd="sng" algn="ctr">
              <a:solidFill>
                <a:srgbClr val="F79646"/>
              </a:solidFill>
              <a:prstDash val="solid"/>
              <a:tailEnd type="arrow"/>
            </a:ln>
            <a:effectLst>
              <a:outerShdw blurRad="40000" dist="23000" dir="5400000" rotWithShape="0">
                <a:srgbClr val="000000">
                  <a:alpha val="35000"/>
                </a:srgbClr>
              </a:outerShdw>
            </a:effectLst>
          </p:spPr>
        </p:cxnSp>
      </p:grpSp>
      <p:sp>
        <p:nvSpPr>
          <p:cNvPr id="68" name="テキスト ボックス 67">
            <a:extLst>
              <a:ext uri="{FF2B5EF4-FFF2-40B4-BE49-F238E27FC236}">
                <a16:creationId xmlns:a16="http://schemas.microsoft.com/office/drawing/2014/main" id="{26EFA46E-DC5D-5B4D-B913-A83C98E6F5E4}"/>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855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5">
            <a:extLst>
              <a:ext uri="{FF2B5EF4-FFF2-40B4-BE49-F238E27FC236}">
                <a16:creationId xmlns:a16="http://schemas.microsoft.com/office/drawing/2014/main" id="{E3ADE399-3B76-45FD-943A-9969401343EF}"/>
              </a:ext>
            </a:extLst>
          </p:cNvPr>
          <p:cNvSpPr>
            <a:spLocks noChangeShapeType="1"/>
          </p:cNvSpPr>
          <p:nvPr/>
        </p:nvSpPr>
        <p:spPr bwMode="auto">
          <a:xfrm>
            <a:off x="3348566" y="1723698"/>
            <a:ext cx="0" cy="391731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6" name="Rectangle 7">
            <a:extLst>
              <a:ext uri="{FF2B5EF4-FFF2-40B4-BE49-F238E27FC236}">
                <a16:creationId xmlns:a16="http://schemas.microsoft.com/office/drawing/2014/main" id="{0F5C99D9-DDAC-4E48-85A3-A4E65676AB91}"/>
              </a:ext>
            </a:extLst>
          </p:cNvPr>
          <p:cNvSpPr>
            <a:spLocks noChangeArrowheads="1"/>
          </p:cNvSpPr>
          <p:nvPr/>
        </p:nvSpPr>
        <p:spPr bwMode="auto">
          <a:xfrm>
            <a:off x="2718230" y="5464124"/>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-5000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9">
            <a:extLst>
              <a:ext uri="{FF2B5EF4-FFF2-40B4-BE49-F238E27FC236}">
                <a16:creationId xmlns:a16="http://schemas.microsoft.com/office/drawing/2014/main" id="{DCE54148-26DE-4C62-AB9C-511892F8A340}"/>
              </a:ext>
            </a:extLst>
          </p:cNvPr>
          <p:cNvSpPr>
            <a:spLocks noChangeArrowheads="1"/>
          </p:cNvSpPr>
          <p:nvPr/>
        </p:nvSpPr>
        <p:spPr bwMode="auto">
          <a:xfrm>
            <a:off x="2718230" y="5073223"/>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-4000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11">
            <a:extLst>
              <a:ext uri="{FF2B5EF4-FFF2-40B4-BE49-F238E27FC236}">
                <a16:creationId xmlns:a16="http://schemas.microsoft.com/office/drawing/2014/main" id="{B0372222-2C8B-4918-8229-DC1BB52BE8B0}"/>
              </a:ext>
            </a:extLst>
          </p:cNvPr>
          <p:cNvSpPr>
            <a:spLocks noChangeArrowheads="1"/>
          </p:cNvSpPr>
          <p:nvPr/>
        </p:nvSpPr>
        <p:spPr bwMode="auto">
          <a:xfrm>
            <a:off x="2718230" y="4683364"/>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13">
            <a:extLst>
              <a:ext uri="{FF2B5EF4-FFF2-40B4-BE49-F238E27FC236}">
                <a16:creationId xmlns:a16="http://schemas.microsoft.com/office/drawing/2014/main" id="{60A589E3-51CF-4DD7-A988-74809D09128E}"/>
              </a:ext>
            </a:extLst>
          </p:cNvPr>
          <p:cNvSpPr>
            <a:spLocks noChangeArrowheads="1"/>
          </p:cNvSpPr>
          <p:nvPr/>
        </p:nvSpPr>
        <p:spPr bwMode="auto">
          <a:xfrm>
            <a:off x="2718230" y="4293504"/>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Rectangle 15">
            <a:extLst>
              <a:ext uri="{FF2B5EF4-FFF2-40B4-BE49-F238E27FC236}">
                <a16:creationId xmlns:a16="http://schemas.microsoft.com/office/drawing/2014/main" id="{647BF27F-8668-468A-9CF3-AC6C5190B863}"/>
              </a:ext>
            </a:extLst>
          </p:cNvPr>
          <p:cNvSpPr>
            <a:spLocks noChangeArrowheads="1"/>
          </p:cNvSpPr>
          <p:nvPr/>
        </p:nvSpPr>
        <p:spPr bwMode="auto">
          <a:xfrm>
            <a:off x="2718230" y="3903642"/>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17">
            <a:extLst>
              <a:ext uri="{FF2B5EF4-FFF2-40B4-BE49-F238E27FC236}">
                <a16:creationId xmlns:a16="http://schemas.microsoft.com/office/drawing/2014/main" id="{06569192-4EE2-4EFB-B00E-F753CDC6C8B5}"/>
              </a:ext>
            </a:extLst>
          </p:cNvPr>
          <p:cNvSpPr>
            <a:spLocks noChangeArrowheads="1"/>
          </p:cNvSpPr>
          <p:nvPr/>
        </p:nvSpPr>
        <p:spPr bwMode="auto">
          <a:xfrm>
            <a:off x="3124625" y="3513782"/>
            <a:ext cx="115416"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9">
            <a:extLst>
              <a:ext uri="{FF2B5EF4-FFF2-40B4-BE49-F238E27FC236}">
                <a16:creationId xmlns:a16="http://schemas.microsoft.com/office/drawing/2014/main" id="{D761BCB6-34CB-425B-9E10-964ECBC250E9}"/>
              </a:ext>
            </a:extLst>
          </p:cNvPr>
          <p:cNvSpPr>
            <a:spLocks noChangeArrowheads="1"/>
          </p:cNvSpPr>
          <p:nvPr/>
        </p:nvSpPr>
        <p:spPr bwMode="auto">
          <a:xfrm>
            <a:off x="2792119" y="3122882"/>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Rectangle 21">
            <a:extLst>
              <a:ext uri="{FF2B5EF4-FFF2-40B4-BE49-F238E27FC236}">
                <a16:creationId xmlns:a16="http://schemas.microsoft.com/office/drawing/2014/main" id="{44543DCF-7023-4BB2-B0D3-D766E3299C48}"/>
              </a:ext>
            </a:extLst>
          </p:cNvPr>
          <p:cNvSpPr>
            <a:spLocks noChangeArrowheads="1"/>
          </p:cNvSpPr>
          <p:nvPr/>
        </p:nvSpPr>
        <p:spPr bwMode="auto">
          <a:xfrm>
            <a:off x="2792119" y="2733021"/>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23">
            <a:extLst>
              <a:ext uri="{FF2B5EF4-FFF2-40B4-BE49-F238E27FC236}">
                <a16:creationId xmlns:a16="http://schemas.microsoft.com/office/drawing/2014/main" id="{4E654735-B346-451D-A6E6-BC6505816AAC}"/>
              </a:ext>
            </a:extLst>
          </p:cNvPr>
          <p:cNvSpPr>
            <a:spLocks noChangeArrowheads="1"/>
          </p:cNvSpPr>
          <p:nvPr/>
        </p:nvSpPr>
        <p:spPr bwMode="auto">
          <a:xfrm>
            <a:off x="2792119" y="2343162"/>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Rectangle 25">
            <a:extLst>
              <a:ext uri="{FF2B5EF4-FFF2-40B4-BE49-F238E27FC236}">
                <a16:creationId xmlns:a16="http://schemas.microsoft.com/office/drawing/2014/main" id="{B3DC9598-7742-4FC1-A029-D8A98B61AD5F}"/>
              </a:ext>
            </a:extLst>
          </p:cNvPr>
          <p:cNvSpPr>
            <a:spLocks noChangeArrowheads="1"/>
          </p:cNvSpPr>
          <p:nvPr/>
        </p:nvSpPr>
        <p:spPr bwMode="auto">
          <a:xfrm>
            <a:off x="2792119" y="1953300"/>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4000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グループ化 15">
            <a:extLst>
              <a:ext uri="{FF2B5EF4-FFF2-40B4-BE49-F238E27FC236}">
                <a16:creationId xmlns:a16="http://schemas.microsoft.com/office/drawing/2014/main" id="{8049B4A8-09F5-4AA9-A9CB-BA4EF197E28C}"/>
              </a:ext>
            </a:extLst>
          </p:cNvPr>
          <p:cNvGrpSpPr/>
          <p:nvPr/>
        </p:nvGrpSpPr>
        <p:grpSpPr>
          <a:xfrm flipH="1">
            <a:off x="3352789" y="1730975"/>
            <a:ext cx="97235" cy="3901724"/>
            <a:chOff x="1629683" y="5760517"/>
            <a:chExt cx="156681" cy="1808828"/>
          </a:xfrm>
        </p:grpSpPr>
        <p:sp>
          <p:nvSpPr>
            <p:cNvPr id="95" name="Line 6">
              <a:extLst>
                <a:ext uri="{FF2B5EF4-FFF2-40B4-BE49-F238E27FC236}">
                  <a16:creationId xmlns:a16="http://schemas.microsoft.com/office/drawing/2014/main" id="{B19A8B63-4737-4136-8753-CFA9C3EABF34}"/>
                </a:ext>
              </a:extLst>
            </p:cNvPr>
            <p:cNvSpPr>
              <a:spLocks noChangeShapeType="1"/>
            </p:cNvSpPr>
            <p:nvPr/>
          </p:nvSpPr>
          <p:spPr bwMode="auto">
            <a:xfrm>
              <a:off x="1629683" y="7569345"/>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6" name="Line 8">
              <a:extLst>
                <a:ext uri="{FF2B5EF4-FFF2-40B4-BE49-F238E27FC236}">
                  <a16:creationId xmlns:a16="http://schemas.microsoft.com/office/drawing/2014/main" id="{29F8F7B3-5FA1-4203-9077-265A8F189D5C}"/>
                </a:ext>
              </a:extLst>
            </p:cNvPr>
            <p:cNvSpPr>
              <a:spLocks noChangeShapeType="1"/>
            </p:cNvSpPr>
            <p:nvPr/>
          </p:nvSpPr>
          <p:spPr bwMode="auto">
            <a:xfrm>
              <a:off x="1629683" y="7388124"/>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7" name="Line 10">
              <a:extLst>
                <a:ext uri="{FF2B5EF4-FFF2-40B4-BE49-F238E27FC236}">
                  <a16:creationId xmlns:a16="http://schemas.microsoft.com/office/drawing/2014/main" id="{B85756F4-08FB-493E-BC2F-817124AF1AF0}"/>
                </a:ext>
              </a:extLst>
            </p:cNvPr>
            <p:cNvSpPr>
              <a:spLocks noChangeShapeType="1"/>
            </p:cNvSpPr>
            <p:nvPr/>
          </p:nvSpPr>
          <p:spPr bwMode="auto">
            <a:xfrm>
              <a:off x="1629683" y="7207386"/>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8" name="Line 12">
              <a:extLst>
                <a:ext uri="{FF2B5EF4-FFF2-40B4-BE49-F238E27FC236}">
                  <a16:creationId xmlns:a16="http://schemas.microsoft.com/office/drawing/2014/main" id="{D2DB7030-EAB6-4127-9782-C259ED238327}"/>
                </a:ext>
              </a:extLst>
            </p:cNvPr>
            <p:cNvSpPr>
              <a:spLocks noChangeShapeType="1"/>
            </p:cNvSpPr>
            <p:nvPr/>
          </p:nvSpPr>
          <p:spPr bwMode="auto">
            <a:xfrm>
              <a:off x="1629683" y="7027130"/>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9" name="Line 14">
              <a:extLst>
                <a:ext uri="{FF2B5EF4-FFF2-40B4-BE49-F238E27FC236}">
                  <a16:creationId xmlns:a16="http://schemas.microsoft.com/office/drawing/2014/main" id="{B244EE44-2D1B-430B-88D3-8C5FE06C1B2E}"/>
                </a:ext>
              </a:extLst>
            </p:cNvPr>
            <p:cNvSpPr>
              <a:spLocks noChangeShapeType="1"/>
            </p:cNvSpPr>
            <p:nvPr/>
          </p:nvSpPr>
          <p:spPr bwMode="auto">
            <a:xfrm>
              <a:off x="1629683" y="6845910"/>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0" name="Line 16">
              <a:extLst>
                <a:ext uri="{FF2B5EF4-FFF2-40B4-BE49-F238E27FC236}">
                  <a16:creationId xmlns:a16="http://schemas.microsoft.com/office/drawing/2014/main" id="{2632339F-B885-4E2B-9D95-C90660517B18}"/>
                </a:ext>
              </a:extLst>
            </p:cNvPr>
            <p:cNvSpPr>
              <a:spLocks noChangeShapeType="1"/>
            </p:cNvSpPr>
            <p:nvPr/>
          </p:nvSpPr>
          <p:spPr bwMode="auto">
            <a:xfrm>
              <a:off x="1629683" y="6665172"/>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1" name="Line 18">
              <a:extLst>
                <a:ext uri="{FF2B5EF4-FFF2-40B4-BE49-F238E27FC236}">
                  <a16:creationId xmlns:a16="http://schemas.microsoft.com/office/drawing/2014/main" id="{426434B6-AE9F-4B9A-A6A4-03E488B5A60C}"/>
                </a:ext>
              </a:extLst>
            </p:cNvPr>
            <p:cNvSpPr>
              <a:spLocks noChangeShapeType="1"/>
            </p:cNvSpPr>
            <p:nvPr/>
          </p:nvSpPr>
          <p:spPr bwMode="auto">
            <a:xfrm>
              <a:off x="1629683" y="6483951"/>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2" name="Line 20">
              <a:extLst>
                <a:ext uri="{FF2B5EF4-FFF2-40B4-BE49-F238E27FC236}">
                  <a16:creationId xmlns:a16="http://schemas.microsoft.com/office/drawing/2014/main" id="{93D42220-2F9E-4606-AFC3-D16A67AEA236}"/>
                </a:ext>
              </a:extLst>
            </p:cNvPr>
            <p:cNvSpPr>
              <a:spLocks noChangeShapeType="1"/>
            </p:cNvSpPr>
            <p:nvPr/>
          </p:nvSpPr>
          <p:spPr bwMode="auto">
            <a:xfrm>
              <a:off x="1629683" y="6303213"/>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3" name="Line 22">
              <a:extLst>
                <a:ext uri="{FF2B5EF4-FFF2-40B4-BE49-F238E27FC236}">
                  <a16:creationId xmlns:a16="http://schemas.microsoft.com/office/drawing/2014/main" id="{36373A60-0667-4A19-BB0E-29802796B8E8}"/>
                </a:ext>
              </a:extLst>
            </p:cNvPr>
            <p:cNvSpPr>
              <a:spLocks noChangeShapeType="1"/>
            </p:cNvSpPr>
            <p:nvPr/>
          </p:nvSpPr>
          <p:spPr bwMode="auto">
            <a:xfrm>
              <a:off x="1629683" y="6122475"/>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4" name="Line 24">
              <a:extLst>
                <a:ext uri="{FF2B5EF4-FFF2-40B4-BE49-F238E27FC236}">
                  <a16:creationId xmlns:a16="http://schemas.microsoft.com/office/drawing/2014/main" id="{D2F3EB78-BB02-4013-B1B4-9AC50D9A0CEB}"/>
                </a:ext>
              </a:extLst>
            </p:cNvPr>
            <p:cNvSpPr>
              <a:spLocks noChangeShapeType="1"/>
            </p:cNvSpPr>
            <p:nvPr/>
          </p:nvSpPr>
          <p:spPr bwMode="auto">
            <a:xfrm>
              <a:off x="1629683" y="5941737"/>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5" name="Line 26">
              <a:extLst>
                <a:ext uri="{FF2B5EF4-FFF2-40B4-BE49-F238E27FC236}">
                  <a16:creationId xmlns:a16="http://schemas.microsoft.com/office/drawing/2014/main" id="{A45FE57F-CEDD-49AC-8984-2B137816A00F}"/>
                </a:ext>
              </a:extLst>
            </p:cNvPr>
            <p:cNvSpPr>
              <a:spLocks noChangeShapeType="1"/>
            </p:cNvSpPr>
            <p:nvPr/>
          </p:nvSpPr>
          <p:spPr bwMode="auto">
            <a:xfrm>
              <a:off x="1629683" y="5760517"/>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grpSp>
      <p:sp>
        <p:nvSpPr>
          <p:cNvPr id="17" name="Rectangle 27">
            <a:extLst>
              <a:ext uri="{FF2B5EF4-FFF2-40B4-BE49-F238E27FC236}">
                <a16:creationId xmlns:a16="http://schemas.microsoft.com/office/drawing/2014/main" id="{F7DA7C91-BFAA-4F4F-BD99-8DE73E8BB26D}"/>
              </a:ext>
            </a:extLst>
          </p:cNvPr>
          <p:cNvSpPr>
            <a:spLocks noChangeArrowheads="1"/>
          </p:cNvSpPr>
          <p:nvPr/>
        </p:nvSpPr>
        <p:spPr bwMode="auto">
          <a:xfrm>
            <a:off x="2792119" y="1562400"/>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5000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Line 28">
            <a:extLst>
              <a:ext uri="{FF2B5EF4-FFF2-40B4-BE49-F238E27FC236}">
                <a16:creationId xmlns:a16="http://schemas.microsoft.com/office/drawing/2014/main" id="{113BC7DB-53FF-411C-88DC-D73DD7F00ECF}"/>
              </a:ext>
            </a:extLst>
          </p:cNvPr>
          <p:cNvSpPr>
            <a:spLocks noChangeShapeType="1"/>
          </p:cNvSpPr>
          <p:nvPr/>
        </p:nvSpPr>
        <p:spPr bwMode="auto">
          <a:xfrm>
            <a:off x="3364020" y="3682356"/>
            <a:ext cx="574133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9" name="Line 55">
            <a:extLst>
              <a:ext uri="{FF2B5EF4-FFF2-40B4-BE49-F238E27FC236}">
                <a16:creationId xmlns:a16="http://schemas.microsoft.com/office/drawing/2014/main" id="{77C6F5D7-4384-4591-8053-240A48B2388F}"/>
              </a:ext>
            </a:extLst>
          </p:cNvPr>
          <p:cNvSpPr>
            <a:spLocks noChangeShapeType="1"/>
          </p:cNvSpPr>
          <p:nvPr/>
        </p:nvSpPr>
        <p:spPr bwMode="auto">
          <a:xfrm>
            <a:off x="3329246" y="5644133"/>
            <a:ext cx="580702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0" name="Line 56">
            <a:extLst>
              <a:ext uri="{FF2B5EF4-FFF2-40B4-BE49-F238E27FC236}">
                <a16:creationId xmlns:a16="http://schemas.microsoft.com/office/drawing/2014/main" id="{B0DD5E61-D9F6-4C8C-AE56-6A4D10E3345A}"/>
              </a:ext>
            </a:extLst>
          </p:cNvPr>
          <p:cNvSpPr>
            <a:spLocks noChangeShapeType="1"/>
          </p:cNvSpPr>
          <p:nvPr/>
        </p:nvSpPr>
        <p:spPr bwMode="auto">
          <a:xfrm>
            <a:off x="3329246" y="1719539"/>
            <a:ext cx="580702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1" name="Line 57">
            <a:extLst>
              <a:ext uri="{FF2B5EF4-FFF2-40B4-BE49-F238E27FC236}">
                <a16:creationId xmlns:a16="http://schemas.microsoft.com/office/drawing/2014/main" id="{14C5D97E-9F49-48D1-9EF5-FA10C0C48129}"/>
              </a:ext>
            </a:extLst>
          </p:cNvPr>
          <p:cNvSpPr>
            <a:spLocks noChangeShapeType="1"/>
          </p:cNvSpPr>
          <p:nvPr/>
        </p:nvSpPr>
        <p:spPr bwMode="auto">
          <a:xfrm>
            <a:off x="9074449"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2" name="Line 58">
            <a:extLst>
              <a:ext uri="{FF2B5EF4-FFF2-40B4-BE49-F238E27FC236}">
                <a16:creationId xmlns:a16="http://schemas.microsoft.com/office/drawing/2014/main" id="{B38AFB9D-8687-4024-AF45-ACAF81B2888F}"/>
              </a:ext>
            </a:extLst>
          </p:cNvPr>
          <p:cNvSpPr>
            <a:spLocks noChangeShapeType="1"/>
          </p:cNvSpPr>
          <p:nvPr/>
        </p:nvSpPr>
        <p:spPr bwMode="auto">
          <a:xfrm flipV="1">
            <a:off x="9074449"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3" name="Rectangle 59">
            <a:extLst>
              <a:ext uri="{FF2B5EF4-FFF2-40B4-BE49-F238E27FC236}">
                <a16:creationId xmlns:a16="http://schemas.microsoft.com/office/drawing/2014/main" id="{3D2EA729-8C81-468A-8908-42EA93F0B115}"/>
              </a:ext>
            </a:extLst>
          </p:cNvPr>
          <p:cNvSpPr>
            <a:spLocks noChangeArrowheads="1"/>
          </p:cNvSpPr>
          <p:nvPr/>
        </p:nvSpPr>
        <p:spPr bwMode="auto">
          <a:xfrm>
            <a:off x="8825519" y="5681560"/>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Line 60">
            <a:extLst>
              <a:ext uri="{FF2B5EF4-FFF2-40B4-BE49-F238E27FC236}">
                <a16:creationId xmlns:a16="http://schemas.microsoft.com/office/drawing/2014/main" id="{A6819F89-88F4-4A7A-8022-BADBB515D19F}"/>
              </a:ext>
            </a:extLst>
          </p:cNvPr>
          <p:cNvSpPr>
            <a:spLocks noChangeShapeType="1"/>
          </p:cNvSpPr>
          <p:nvPr/>
        </p:nvSpPr>
        <p:spPr bwMode="auto">
          <a:xfrm>
            <a:off x="8367405" y="1715379"/>
            <a:ext cx="0" cy="374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5" name="Line 61">
            <a:extLst>
              <a:ext uri="{FF2B5EF4-FFF2-40B4-BE49-F238E27FC236}">
                <a16:creationId xmlns:a16="http://schemas.microsoft.com/office/drawing/2014/main" id="{B5FCEE7D-1148-4F78-AD63-38E7C350D3EE}"/>
              </a:ext>
            </a:extLst>
          </p:cNvPr>
          <p:cNvSpPr>
            <a:spLocks noChangeShapeType="1"/>
          </p:cNvSpPr>
          <p:nvPr/>
        </p:nvSpPr>
        <p:spPr bwMode="auto">
          <a:xfrm flipV="1">
            <a:off x="8367405"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6" name="Line 62">
            <a:extLst>
              <a:ext uri="{FF2B5EF4-FFF2-40B4-BE49-F238E27FC236}">
                <a16:creationId xmlns:a16="http://schemas.microsoft.com/office/drawing/2014/main" id="{CB0997C7-3073-48B8-BF8D-96F67C8D6DFB}"/>
              </a:ext>
            </a:extLst>
          </p:cNvPr>
          <p:cNvSpPr>
            <a:spLocks noChangeShapeType="1"/>
          </p:cNvSpPr>
          <p:nvPr/>
        </p:nvSpPr>
        <p:spPr bwMode="auto">
          <a:xfrm>
            <a:off x="7652637"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7" name="Line 63">
            <a:extLst>
              <a:ext uri="{FF2B5EF4-FFF2-40B4-BE49-F238E27FC236}">
                <a16:creationId xmlns:a16="http://schemas.microsoft.com/office/drawing/2014/main" id="{9F751293-8A70-4CE8-AD13-66CCBB337BD5}"/>
              </a:ext>
            </a:extLst>
          </p:cNvPr>
          <p:cNvSpPr>
            <a:spLocks noChangeShapeType="1"/>
          </p:cNvSpPr>
          <p:nvPr/>
        </p:nvSpPr>
        <p:spPr bwMode="auto">
          <a:xfrm flipV="1">
            <a:off x="7652637"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8" name="Rectangle 64">
            <a:extLst>
              <a:ext uri="{FF2B5EF4-FFF2-40B4-BE49-F238E27FC236}">
                <a16:creationId xmlns:a16="http://schemas.microsoft.com/office/drawing/2014/main" id="{1EFB2805-42F2-405B-963D-C664AB808D44}"/>
              </a:ext>
            </a:extLst>
          </p:cNvPr>
          <p:cNvSpPr>
            <a:spLocks noChangeArrowheads="1"/>
          </p:cNvSpPr>
          <p:nvPr/>
        </p:nvSpPr>
        <p:spPr bwMode="auto">
          <a:xfrm>
            <a:off x="7475426"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Line 65">
            <a:extLst>
              <a:ext uri="{FF2B5EF4-FFF2-40B4-BE49-F238E27FC236}">
                <a16:creationId xmlns:a16="http://schemas.microsoft.com/office/drawing/2014/main" id="{2F7765FB-FBD3-476D-A587-2E890B22E630}"/>
              </a:ext>
            </a:extLst>
          </p:cNvPr>
          <p:cNvSpPr>
            <a:spLocks noChangeShapeType="1"/>
          </p:cNvSpPr>
          <p:nvPr/>
        </p:nvSpPr>
        <p:spPr bwMode="auto">
          <a:xfrm>
            <a:off x="6945595" y="1715379"/>
            <a:ext cx="0" cy="374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0" name="Line 66">
            <a:extLst>
              <a:ext uri="{FF2B5EF4-FFF2-40B4-BE49-F238E27FC236}">
                <a16:creationId xmlns:a16="http://schemas.microsoft.com/office/drawing/2014/main" id="{0AF8A38B-8217-4E4D-925C-A63E0657824B}"/>
              </a:ext>
            </a:extLst>
          </p:cNvPr>
          <p:cNvSpPr>
            <a:spLocks noChangeShapeType="1"/>
          </p:cNvSpPr>
          <p:nvPr/>
        </p:nvSpPr>
        <p:spPr bwMode="auto">
          <a:xfrm flipV="1">
            <a:off x="6945595"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1" name="Line 67">
            <a:extLst>
              <a:ext uri="{FF2B5EF4-FFF2-40B4-BE49-F238E27FC236}">
                <a16:creationId xmlns:a16="http://schemas.microsoft.com/office/drawing/2014/main" id="{B8C1004D-1795-4AF9-A59B-9616D31A12FC}"/>
              </a:ext>
            </a:extLst>
          </p:cNvPr>
          <p:cNvSpPr>
            <a:spLocks noChangeShapeType="1"/>
          </p:cNvSpPr>
          <p:nvPr/>
        </p:nvSpPr>
        <p:spPr bwMode="auto">
          <a:xfrm>
            <a:off x="6234689"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2" name="Line 68">
            <a:extLst>
              <a:ext uri="{FF2B5EF4-FFF2-40B4-BE49-F238E27FC236}">
                <a16:creationId xmlns:a16="http://schemas.microsoft.com/office/drawing/2014/main" id="{03BA0F96-1E4B-483A-AC9B-BC912E0681E0}"/>
              </a:ext>
            </a:extLst>
          </p:cNvPr>
          <p:cNvSpPr>
            <a:spLocks noChangeShapeType="1"/>
          </p:cNvSpPr>
          <p:nvPr/>
        </p:nvSpPr>
        <p:spPr bwMode="auto">
          <a:xfrm flipV="1">
            <a:off x="6234689"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3" name="Rectangle 69">
            <a:extLst>
              <a:ext uri="{FF2B5EF4-FFF2-40B4-BE49-F238E27FC236}">
                <a16:creationId xmlns:a16="http://schemas.microsoft.com/office/drawing/2014/main" id="{8326C780-B431-47C9-8F66-8BCDBC890030}"/>
              </a:ext>
            </a:extLst>
          </p:cNvPr>
          <p:cNvSpPr>
            <a:spLocks noChangeArrowheads="1"/>
          </p:cNvSpPr>
          <p:nvPr/>
        </p:nvSpPr>
        <p:spPr bwMode="auto">
          <a:xfrm>
            <a:off x="6058983"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4" name="Line 70">
            <a:extLst>
              <a:ext uri="{FF2B5EF4-FFF2-40B4-BE49-F238E27FC236}">
                <a16:creationId xmlns:a16="http://schemas.microsoft.com/office/drawing/2014/main" id="{806F35D2-2403-4405-A07E-932993BEC9F2}"/>
              </a:ext>
            </a:extLst>
          </p:cNvPr>
          <p:cNvSpPr>
            <a:spLocks noChangeShapeType="1"/>
          </p:cNvSpPr>
          <p:nvPr/>
        </p:nvSpPr>
        <p:spPr bwMode="auto">
          <a:xfrm>
            <a:off x="5523783" y="1715379"/>
            <a:ext cx="0" cy="374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5" name="Line 71">
            <a:extLst>
              <a:ext uri="{FF2B5EF4-FFF2-40B4-BE49-F238E27FC236}">
                <a16:creationId xmlns:a16="http://schemas.microsoft.com/office/drawing/2014/main" id="{A029509F-210F-4BD9-BB7D-A929AD2A06DD}"/>
              </a:ext>
            </a:extLst>
          </p:cNvPr>
          <p:cNvSpPr>
            <a:spLocks noChangeShapeType="1"/>
          </p:cNvSpPr>
          <p:nvPr/>
        </p:nvSpPr>
        <p:spPr bwMode="auto">
          <a:xfrm flipV="1">
            <a:off x="5523783"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6" name="Line 72">
            <a:extLst>
              <a:ext uri="{FF2B5EF4-FFF2-40B4-BE49-F238E27FC236}">
                <a16:creationId xmlns:a16="http://schemas.microsoft.com/office/drawing/2014/main" id="{A556EA6B-C4B3-40C0-AE0F-B07B6B7A6CDB}"/>
              </a:ext>
            </a:extLst>
          </p:cNvPr>
          <p:cNvSpPr>
            <a:spLocks noChangeShapeType="1"/>
          </p:cNvSpPr>
          <p:nvPr/>
        </p:nvSpPr>
        <p:spPr bwMode="auto">
          <a:xfrm>
            <a:off x="4812877"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7" name="Line 73">
            <a:extLst>
              <a:ext uri="{FF2B5EF4-FFF2-40B4-BE49-F238E27FC236}">
                <a16:creationId xmlns:a16="http://schemas.microsoft.com/office/drawing/2014/main" id="{A4696787-01B2-4B49-88FC-F3B2B972D210}"/>
              </a:ext>
            </a:extLst>
          </p:cNvPr>
          <p:cNvSpPr>
            <a:spLocks noChangeShapeType="1"/>
          </p:cNvSpPr>
          <p:nvPr/>
        </p:nvSpPr>
        <p:spPr bwMode="auto">
          <a:xfrm flipV="1">
            <a:off x="4812877"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8" name="Rectangle 74">
            <a:extLst>
              <a:ext uri="{FF2B5EF4-FFF2-40B4-BE49-F238E27FC236}">
                <a16:creationId xmlns:a16="http://schemas.microsoft.com/office/drawing/2014/main" id="{E9903C1F-BB61-4AD2-AF55-C16B8E8EC32A}"/>
              </a:ext>
            </a:extLst>
          </p:cNvPr>
          <p:cNvSpPr>
            <a:spLocks noChangeArrowheads="1"/>
          </p:cNvSpPr>
          <p:nvPr/>
        </p:nvSpPr>
        <p:spPr bwMode="auto">
          <a:xfrm>
            <a:off x="4631310"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9" name="Line 75">
            <a:extLst>
              <a:ext uri="{FF2B5EF4-FFF2-40B4-BE49-F238E27FC236}">
                <a16:creationId xmlns:a16="http://schemas.microsoft.com/office/drawing/2014/main" id="{77B9403A-56C9-4338-BCFD-744E0103D206}"/>
              </a:ext>
            </a:extLst>
          </p:cNvPr>
          <p:cNvSpPr>
            <a:spLocks noChangeShapeType="1"/>
          </p:cNvSpPr>
          <p:nvPr/>
        </p:nvSpPr>
        <p:spPr bwMode="auto">
          <a:xfrm>
            <a:off x="4101971" y="1715379"/>
            <a:ext cx="0" cy="374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0" name="Line 76">
            <a:extLst>
              <a:ext uri="{FF2B5EF4-FFF2-40B4-BE49-F238E27FC236}">
                <a16:creationId xmlns:a16="http://schemas.microsoft.com/office/drawing/2014/main" id="{998B3716-4E76-4A66-8059-EB05CFA69AE3}"/>
              </a:ext>
            </a:extLst>
          </p:cNvPr>
          <p:cNvSpPr>
            <a:spLocks noChangeShapeType="1"/>
          </p:cNvSpPr>
          <p:nvPr/>
        </p:nvSpPr>
        <p:spPr bwMode="auto">
          <a:xfrm flipV="1">
            <a:off x="4101971"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1" name="Line 77">
            <a:extLst>
              <a:ext uri="{FF2B5EF4-FFF2-40B4-BE49-F238E27FC236}">
                <a16:creationId xmlns:a16="http://schemas.microsoft.com/office/drawing/2014/main" id="{F330BBD4-B7EA-4EFA-AC6B-C76A5791B482}"/>
              </a:ext>
            </a:extLst>
          </p:cNvPr>
          <p:cNvSpPr>
            <a:spLocks noChangeShapeType="1"/>
          </p:cNvSpPr>
          <p:nvPr/>
        </p:nvSpPr>
        <p:spPr bwMode="auto">
          <a:xfrm>
            <a:off x="3394930"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2" name="Line 78">
            <a:extLst>
              <a:ext uri="{FF2B5EF4-FFF2-40B4-BE49-F238E27FC236}">
                <a16:creationId xmlns:a16="http://schemas.microsoft.com/office/drawing/2014/main" id="{E03C499E-91F0-40EE-A4E0-20B629D3093E}"/>
              </a:ext>
            </a:extLst>
          </p:cNvPr>
          <p:cNvSpPr>
            <a:spLocks noChangeShapeType="1"/>
          </p:cNvSpPr>
          <p:nvPr/>
        </p:nvSpPr>
        <p:spPr bwMode="auto">
          <a:xfrm flipV="1">
            <a:off x="3394930"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3" name="Rectangle 79">
            <a:extLst>
              <a:ext uri="{FF2B5EF4-FFF2-40B4-BE49-F238E27FC236}">
                <a16:creationId xmlns:a16="http://schemas.microsoft.com/office/drawing/2014/main" id="{C2287A23-FB09-4D7B-A36D-24621780A4B4}"/>
              </a:ext>
            </a:extLst>
          </p:cNvPr>
          <p:cNvSpPr>
            <a:spLocks noChangeArrowheads="1"/>
          </p:cNvSpPr>
          <p:nvPr/>
        </p:nvSpPr>
        <p:spPr bwMode="auto">
          <a:xfrm>
            <a:off x="3231713"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4" name="Rectangle 80">
            <a:extLst>
              <a:ext uri="{FF2B5EF4-FFF2-40B4-BE49-F238E27FC236}">
                <a16:creationId xmlns:a16="http://schemas.microsoft.com/office/drawing/2014/main" id="{7037239F-2215-4B60-AB5F-FD093835BE61}"/>
              </a:ext>
            </a:extLst>
          </p:cNvPr>
          <p:cNvSpPr>
            <a:spLocks noChangeArrowheads="1"/>
          </p:cNvSpPr>
          <p:nvPr/>
        </p:nvSpPr>
        <p:spPr bwMode="auto">
          <a:xfrm>
            <a:off x="5037741" y="6073568"/>
            <a:ext cx="2359620"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Magnetic field [Gauss]</a:t>
            </a:r>
            <a:endParaRPr kumimoji="0" lang="ja-JP" altLang="ja-JP"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5" name="Line 81">
            <a:extLst>
              <a:ext uri="{FF2B5EF4-FFF2-40B4-BE49-F238E27FC236}">
                <a16:creationId xmlns:a16="http://schemas.microsoft.com/office/drawing/2014/main" id="{8C4624D0-F211-4C95-9F1C-CDF3068CD02E}"/>
              </a:ext>
            </a:extLst>
          </p:cNvPr>
          <p:cNvSpPr>
            <a:spLocks noChangeShapeType="1"/>
          </p:cNvSpPr>
          <p:nvPr/>
        </p:nvSpPr>
        <p:spPr bwMode="auto">
          <a:xfrm>
            <a:off x="9120813" y="1723698"/>
            <a:ext cx="0" cy="391731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6" name="Rectangle 83">
            <a:extLst>
              <a:ext uri="{FF2B5EF4-FFF2-40B4-BE49-F238E27FC236}">
                <a16:creationId xmlns:a16="http://schemas.microsoft.com/office/drawing/2014/main" id="{3A3F819B-07FF-46E5-B4E5-5A1213FB88B1}"/>
              </a:ext>
            </a:extLst>
          </p:cNvPr>
          <p:cNvSpPr>
            <a:spLocks noChangeArrowheads="1"/>
          </p:cNvSpPr>
          <p:nvPr/>
        </p:nvSpPr>
        <p:spPr bwMode="auto">
          <a:xfrm>
            <a:off x="9178150" y="5435357"/>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7" name="Rectangle 85">
            <a:extLst>
              <a:ext uri="{FF2B5EF4-FFF2-40B4-BE49-F238E27FC236}">
                <a16:creationId xmlns:a16="http://schemas.microsoft.com/office/drawing/2014/main" id="{DECB3320-8F5D-4B39-8AA0-AF687F170B16}"/>
              </a:ext>
            </a:extLst>
          </p:cNvPr>
          <p:cNvSpPr>
            <a:spLocks noChangeArrowheads="1"/>
          </p:cNvSpPr>
          <p:nvPr/>
        </p:nvSpPr>
        <p:spPr bwMode="auto">
          <a:xfrm>
            <a:off x="9178150" y="5044458"/>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-0.8</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8" name="Rectangle 87">
            <a:extLst>
              <a:ext uri="{FF2B5EF4-FFF2-40B4-BE49-F238E27FC236}">
                <a16:creationId xmlns:a16="http://schemas.microsoft.com/office/drawing/2014/main" id="{45433BDD-502A-419A-B671-0AE378F245FD}"/>
              </a:ext>
            </a:extLst>
          </p:cNvPr>
          <p:cNvSpPr>
            <a:spLocks noChangeArrowheads="1"/>
          </p:cNvSpPr>
          <p:nvPr/>
        </p:nvSpPr>
        <p:spPr bwMode="auto">
          <a:xfrm>
            <a:off x="9178150" y="4654597"/>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-0.6</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9" name="Rectangle 89">
            <a:extLst>
              <a:ext uri="{FF2B5EF4-FFF2-40B4-BE49-F238E27FC236}">
                <a16:creationId xmlns:a16="http://schemas.microsoft.com/office/drawing/2014/main" id="{CD23C8C1-9AB1-4C6B-875A-F5D8A972EC07}"/>
              </a:ext>
            </a:extLst>
          </p:cNvPr>
          <p:cNvSpPr>
            <a:spLocks noChangeArrowheads="1"/>
          </p:cNvSpPr>
          <p:nvPr/>
        </p:nvSpPr>
        <p:spPr bwMode="auto">
          <a:xfrm>
            <a:off x="9178150" y="4264738"/>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-0.4</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0" name="Rectangle 91">
            <a:extLst>
              <a:ext uri="{FF2B5EF4-FFF2-40B4-BE49-F238E27FC236}">
                <a16:creationId xmlns:a16="http://schemas.microsoft.com/office/drawing/2014/main" id="{D7066304-40DE-46BD-841A-16E1739EFD8E}"/>
              </a:ext>
            </a:extLst>
          </p:cNvPr>
          <p:cNvSpPr>
            <a:spLocks noChangeArrowheads="1"/>
          </p:cNvSpPr>
          <p:nvPr/>
        </p:nvSpPr>
        <p:spPr bwMode="auto">
          <a:xfrm>
            <a:off x="9178150" y="3874876"/>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-0.2</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1" name="Rectangle 93">
            <a:extLst>
              <a:ext uri="{FF2B5EF4-FFF2-40B4-BE49-F238E27FC236}">
                <a16:creationId xmlns:a16="http://schemas.microsoft.com/office/drawing/2014/main" id="{C67E80C4-E9CC-4DFE-B225-D8B18476FBCC}"/>
              </a:ext>
            </a:extLst>
          </p:cNvPr>
          <p:cNvSpPr>
            <a:spLocks noChangeArrowheads="1"/>
          </p:cNvSpPr>
          <p:nvPr/>
        </p:nvSpPr>
        <p:spPr bwMode="auto">
          <a:xfrm>
            <a:off x="9252037" y="3485015"/>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2" name="Rectangle 95">
            <a:extLst>
              <a:ext uri="{FF2B5EF4-FFF2-40B4-BE49-F238E27FC236}">
                <a16:creationId xmlns:a16="http://schemas.microsoft.com/office/drawing/2014/main" id="{FB453BD6-2A39-4ACB-BE7A-48D499B31282}"/>
              </a:ext>
            </a:extLst>
          </p:cNvPr>
          <p:cNvSpPr>
            <a:spLocks noChangeArrowheads="1"/>
          </p:cNvSpPr>
          <p:nvPr/>
        </p:nvSpPr>
        <p:spPr bwMode="auto">
          <a:xfrm>
            <a:off x="9252037" y="3094116"/>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0.2</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3" name="Rectangle 97">
            <a:extLst>
              <a:ext uri="{FF2B5EF4-FFF2-40B4-BE49-F238E27FC236}">
                <a16:creationId xmlns:a16="http://schemas.microsoft.com/office/drawing/2014/main" id="{E3D191A9-87F3-4303-ADC6-87F357ED8C35}"/>
              </a:ext>
            </a:extLst>
          </p:cNvPr>
          <p:cNvSpPr>
            <a:spLocks noChangeArrowheads="1"/>
          </p:cNvSpPr>
          <p:nvPr/>
        </p:nvSpPr>
        <p:spPr bwMode="auto">
          <a:xfrm>
            <a:off x="9252037" y="2704256"/>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0.4</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Rectangle 99">
            <a:extLst>
              <a:ext uri="{FF2B5EF4-FFF2-40B4-BE49-F238E27FC236}">
                <a16:creationId xmlns:a16="http://schemas.microsoft.com/office/drawing/2014/main" id="{B626B53A-5712-4170-A05F-8554843E105D}"/>
              </a:ext>
            </a:extLst>
          </p:cNvPr>
          <p:cNvSpPr>
            <a:spLocks noChangeArrowheads="1"/>
          </p:cNvSpPr>
          <p:nvPr/>
        </p:nvSpPr>
        <p:spPr bwMode="auto">
          <a:xfrm>
            <a:off x="9252037" y="2314395"/>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0.6</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Rectangle 101">
            <a:extLst>
              <a:ext uri="{FF2B5EF4-FFF2-40B4-BE49-F238E27FC236}">
                <a16:creationId xmlns:a16="http://schemas.microsoft.com/office/drawing/2014/main" id="{A6BD2972-D1C7-424F-9314-B280406171D7}"/>
              </a:ext>
            </a:extLst>
          </p:cNvPr>
          <p:cNvSpPr>
            <a:spLocks noChangeArrowheads="1"/>
          </p:cNvSpPr>
          <p:nvPr/>
        </p:nvSpPr>
        <p:spPr bwMode="auto">
          <a:xfrm>
            <a:off x="9252037" y="1924533"/>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0.8</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56" name="グループ化 55">
            <a:extLst>
              <a:ext uri="{FF2B5EF4-FFF2-40B4-BE49-F238E27FC236}">
                <a16:creationId xmlns:a16="http://schemas.microsoft.com/office/drawing/2014/main" id="{B0DA6864-C0BA-4FB7-B731-F543FAB14B4F}"/>
              </a:ext>
            </a:extLst>
          </p:cNvPr>
          <p:cNvGrpSpPr/>
          <p:nvPr/>
        </p:nvGrpSpPr>
        <p:grpSpPr>
          <a:xfrm flipH="1">
            <a:off x="9002280" y="1730975"/>
            <a:ext cx="103078" cy="3901724"/>
            <a:chOff x="5424302" y="5760517"/>
            <a:chExt cx="154234" cy="1808828"/>
          </a:xfrm>
        </p:grpSpPr>
        <p:sp>
          <p:nvSpPr>
            <p:cNvPr id="84" name="Line 82">
              <a:extLst>
                <a:ext uri="{FF2B5EF4-FFF2-40B4-BE49-F238E27FC236}">
                  <a16:creationId xmlns:a16="http://schemas.microsoft.com/office/drawing/2014/main" id="{0D6D2CD5-9A15-4192-9AD6-2DF4DF6298ED}"/>
                </a:ext>
              </a:extLst>
            </p:cNvPr>
            <p:cNvSpPr>
              <a:spLocks noChangeShapeType="1"/>
            </p:cNvSpPr>
            <p:nvPr/>
          </p:nvSpPr>
          <p:spPr bwMode="auto">
            <a:xfrm flipH="1">
              <a:off x="5424302" y="7569345"/>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5" name="Line 84">
              <a:extLst>
                <a:ext uri="{FF2B5EF4-FFF2-40B4-BE49-F238E27FC236}">
                  <a16:creationId xmlns:a16="http://schemas.microsoft.com/office/drawing/2014/main" id="{A28374D3-F090-4A96-A0C3-B46AA4FBEF36}"/>
                </a:ext>
              </a:extLst>
            </p:cNvPr>
            <p:cNvSpPr>
              <a:spLocks noChangeShapeType="1"/>
            </p:cNvSpPr>
            <p:nvPr/>
          </p:nvSpPr>
          <p:spPr bwMode="auto">
            <a:xfrm flipH="1">
              <a:off x="5424302" y="7388124"/>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6" name="Line 86">
              <a:extLst>
                <a:ext uri="{FF2B5EF4-FFF2-40B4-BE49-F238E27FC236}">
                  <a16:creationId xmlns:a16="http://schemas.microsoft.com/office/drawing/2014/main" id="{56617A6A-5F1A-44FF-B43F-C501E9DE9127}"/>
                </a:ext>
              </a:extLst>
            </p:cNvPr>
            <p:cNvSpPr>
              <a:spLocks noChangeShapeType="1"/>
            </p:cNvSpPr>
            <p:nvPr/>
          </p:nvSpPr>
          <p:spPr bwMode="auto">
            <a:xfrm flipH="1">
              <a:off x="5424302" y="7207386"/>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7" name="Line 88">
              <a:extLst>
                <a:ext uri="{FF2B5EF4-FFF2-40B4-BE49-F238E27FC236}">
                  <a16:creationId xmlns:a16="http://schemas.microsoft.com/office/drawing/2014/main" id="{29725ECC-69F5-4FFE-821A-F17F78C66F44}"/>
                </a:ext>
              </a:extLst>
            </p:cNvPr>
            <p:cNvSpPr>
              <a:spLocks noChangeShapeType="1"/>
            </p:cNvSpPr>
            <p:nvPr/>
          </p:nvSpPr>
          <p:spPr bwMode="auto">
            <a:xfrm flipH="1">
              <a:off x="5424302" y="7027130"/>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8" name="Line 90">
              <a:extLst>
                <a:ext uri="{FF2B5EF4-FFF2-40B4-BE49-F238E27FC236}">
                  <a16:creationId xmlns:a16="http://schemas.microsoft.com/office/drawing/2014/main" id="{C1970764-6F24-4039-B5DA-0D7E46740B36}"/>
                </a:ext>
              </a:extLst>
            </p:cNvPr>
            <p:cNvSpPr>
              <a:spLocks noChangeShapeType="1"/>
            </p:cNvSpPr>
            <p:nvPr/>
          </p:nvSpPr>
          <p:spPr bwMode="auto">
            <a:xfrm flipH="1">
              <a:off x="5424302" y="6845910"/>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9" name="Line 92">
              <a:extLst>
                <a:ext uri="{FF2B5EF4-FFF2-40B4-BE49-F238E27FC236}">
                  <a16:creationId xmlns:a16="http://schemas.microsoft.com/office/drawing/2014/main" id="{2457A6F0-6927-4907-B300-EB27AC050A77}"/>
                </a:ext>
              </a:extLst>
            </p:cNvPr>
            <p:cNvSpPr>
              <a:spLocks noChangeShapeType="1"/>
            </p:cNvSpPr>
            <p:nvPr/>
          </p:nvSpPr>
          <p:spPr bwMode="auto">
            <a:xfrm flipH="1">
              <a:off x="5424302" y="6665172"/>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0" name="Line 94">
              <a:extLst>
                <a:ext uri="{FF2B5EF4-FFF2-40B4-BE49-F238E27FC236}">
                  <a16:creationId xmlns:a16="http://schemas.microsoft.com/office/drawing/2014/main" id="{53CA6DAD-5556-4F1C-A3F4-8D088DD0F9A1}"/>
                </a:ext>
              </a:extLst>
            </p:cNvPr>
            <p:cNvSpPr>
              <a:spLocks noChangeShapeType="1"/>
            </p:cNvSpPr>
            <p:nvPr/>
          </p:nvSpPr>
          <p:spPr bwMode="auto">
            <a:xfrm flipH="1">
              <a:off x="5424302" y="6483951"/>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1" name="Line 96">
              <a:extLst>
                <a:ext uri="{FF2B5EF4-FFF2-40B4-BE49-F238E27FC236}">
                  <a16:creationId xmlns:a16="http://schemas.microsoft.com/office/drawing/2014/main" id="{AEC79BEF-3783-4696-9FE0-07D8B0D6A275}"/>
                </a:ext>
              </a:extLst>
            </p:cNvPr>
            <p:cNvSpPr>
              <a:spLocks noChangeShapeType="1"/>
            </p:cNvSpPr>
            <p:nvPr/>
          </p:nvSpPr>
          <p:spPr bwMode="auto">
            <a:xfrm flipH="1">
              <a:off x="5424302" y="6303213"/>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2" name="Line 98">
              <a:extLst>
                <a:ext uri="{FF2B5EF4-FFF2-40B4-BE49-F238E27FC236}">
                  <a16:creationId xmlns:a16="http://schemas.microsoft.com/office/drawing/2014/main" id="{D8CF7CB2-1787-44BE-869A-7E77B22AC5A4}"/>
                </a:ext>
              </a:extLst>
            </p:cNvPr>
            <p:cNvSpPr>
              <a:spLocks noChangeShapeType="1"/>
            </p:cNvSpPr>
            <p:nvPr/>
          </p:nvSpPr>
          <p:spPr bwMode="auto">
            <a:xfrm flipH="1">
              <a:off x="5424302" y="6122475"/>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3" name="Line 100">
              <a:extLst>
                <a:ext uri="{FF2B5EF4-FFF2-40B4-BE49-F238E27FC236}">
                  <a16:creationId xmlns:a16="http://schemas.microsoft.com/office/drawing/2014/main" id="{D6445AA5-49DF-4FF6-8E59-834AE0895E4D}"/>
                </a:ext>
              </a:extLst>
            </p:cNvPr>
            <p:cNvSpPr>
              <a:spLocks noChangeShapeType="1"/>
            </p:cNvSpPr>
            <p:nvPr/>
          </p:nvSpPr>
          <p:spPr bwMode="auto">
            <a:xfrm flipH="1">
              <a:off x="5424302" y="5941737"/>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4" name="Line 102">
              <a:extLst>
                <a:ext uri="{FF2B5EF4-FFF2-40B4-BE49-F238E27FC236}">
                  <a16:creationId xmlns:a16="http://schemas.microsoft.com/office/drawing/2014/main" id="{A5921C33-4F11-4F57-8396-4221A38A3882}"/>
                </a:ext>
              </a:extLst>
            </p:cNvPr>
            <p:cNvSpPr>
              <a:spLocks noChangeShapeType="1"/>
            </p:cNvSpPr>
            <p:nvPr/>
          </p:nvSpPr>
          <p:spPr bwMode="auto">
            <a:xfrm flipH="1">
              <a:off x="5424302" y="5760517"/>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grpSp>
      <p:sp>
        <p:nvSpPr>
          <p:cNvPr id="57" name="Rectangle 103">
            <a:extLst>
              <a:ext uri="{FF2B5EF4-FFF2-40B4-BE49-F238E27FC236}">
                <a16:creationId xmlns:a16="http://schemas.microsoft.com/office/drawing/2014/main" id="{B455A6BE-BFAB-4EDC-84B4-3202199DB1DB}"/>
              </a:ext>
            </a:extLst>
          </p:cNvPr>
          <p:cNvSpPr>
            <a:spLocks noChangeArrowheads="1"/>
          </p:cNvSpPr>
          <p:nvPr/>
        </p:nvSpPr>
        <p:spPr bwMode="auto">
          <a:xfrm>
            <a:off x="9252037" y="1533634"/>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8" name="Freeform 124">
            <a:extLst>
              <a:ext uri="{FF2B5EF4-FFF2-40B4-BE49-F238E27FC236}">
                <a16:creationId xmlns:a16="http://schemas.microsoft.com/office/drawing/2014/main" id="{DD7C4E8A-A616-4CC9-A411-15E13FD5D2DF}"/>
              </a:ext>
            </a:extLst>
          </p:cNvPr>
          <p:cNvSpPr>
            <a:spLocks/>
          </p:cNvSpPr>
          <p:nvPr/>
        </p:nvSpPr>
        <p:spPr bwMode="auto">
          <a:xfrm>
            <a:off x="3394930" y="1730975"/>
            <a:ext cx="4037482" cy="2063663"/>
          </a:xfrm>
          <a:custGeom>
            <a:avLst/>
            <a:gdLst>
              <a:gd name="T0" fmla="*/ 14 w 1045"/>
              <a:gd name="T1" fmla="*/ 1964 h 1985"/>
              <a:gd name="T2" fmla="*/ 31 w 1045"/>
              <a:gd name="T3" fmla="*/ 1967 h 1985"/>
              <a:gd name="T4" fmla="*/ 48 w 1045"/>
              <a:gd name="T5" fmla="*/ 1970 h 1985"/>
              <a:gd name="T6" fmla="*/ 64 w 1045"/>
              <a:gd name="T7" fmla="*/ 1973 h 1985"/>
              <a:gd name="T8" fmla="*/ 80 w 1045"/>
              <a:gd name="T9" fmla="*/ 1976 h 1985"/>
              <a:gd name="T10" fmla="*/ 97 w 1045"/>
              <a:gd name="T11" fmla="*/ 1977 h 1985"/>
              <a:gd name="T12" fmla="*/ 114 w 1045"/>
              <a:gd name="T13" fmla="*/ 1979 h 1985"/>
              <a:gd name="T14" fmla="*/ 130 w 1045"/>
              <a:gd name="T15" fmla="*/ 1981 h 1985"/>
              <a:gd name="T16" fmla="*/ 146 w 1045"/>
              <a:gd name="T17" fmla="*/ 1982 h 1985"/>
              <a:gd name="T18" fmla="*/ 163 w 1045"/>
              <a:gd name="T19" fmla="*/ 1983 h 1985"/>
              <a:gd name="T20" fmla="*/ 180 w 1045"/>
              <a:gd name="T21" fmla="*/ 1984 h 1985"/>
              <a:gd name="T22" fmla="*/ 196 w 1045"/>
              <a:gd name="T23" fmla="*/ 1985 h 1985"/>
              <a:gd name="T24" fmla="*/ 213 w 1045"/>
              <a:gd name="T25" fmla="*/ 1985 h 1985"/>
              <a:gd name="T26" fmla="*/ 229 w 1045"/>
              <a:gd name="T27" fmla="*/ 1985 h 1985"/>
              <a:gd name="T28" fmla="*/ 245 w 1045"/>
              <a:gd name="T29" fmla="*/ 1985 h 1985"/>
              <a:gd name="T30" fmla="*/ 263 w 1045"/>
              <a:gd name="T31" fmla="*/ 1985 h 1985"/>
              <a:gd name="T32" fmla="*/ 279 w 1045"/>
              <a:gd name="T33" fmla="*/ 1984 h 1985"/>
              <a:gd name="T34" fmla="*/ 295 w 1045"/>
              <a:gd name="T35" fmla="*/ 1982 h 1985"/>
              <a:gd name="T36" fmla="*/ 312 w 1045"/>
              <a:gd name="T37" fmla="*/ 1981 h 1985"/>
              <a:gd name="T38" fmla="*/ 329 w 1045"/>
              <a:gd name="T39" fmla="*/ 1978 h 1985"/>
              <a:gd name="T40" fmla="*/ 345 w 1045"/>
              <a:gd name="T41" fmla="*/ 1977 h 1985"/>
              <a:gd name="T42" fmla="*/ 362 w 1045"/>
              <a:gd name="T43" fmla="*/ 1974 h 1985"/>
              <a:gd name="T44" fmla="*/ 378 w 1045"/>
              <a:gd name="T45" fmla="*/ 1971 h 1985"/>
              <a:gd name="T46" fmla="*/ 394 w 1045"/>
              <a:gd name="T47" fmla="*/ 1967 h 1985"/>
              <a:gd name="T48" fmla="*/ 412 w 1045"/>
              <a:gd name="T49" fmla="*/ 1963 h 1985"/>
              <a:gd name="T50" fmla="*/ 428 w 1045"/>
              <a:gd name="T51" fmla="*/ 1959 h 1985"/>
              <a:gd name="T52" fmla="*/ 444 w 1045"/>
              <a:gd name="T53" fmla="*/ 1953 h 1985"/>
              <a:gd name="T54" fmla="*/ 461 w 1045"/>
              <a:gd name="T55" fmla="*/ 1949 h 1985"/>
              <a:gd name="T56" fmla="*/ 478 w 1045"/>
              <a:gd name="T57" fmla="*/ 1942 h 1985"/>
              <a:gd name="T58" fmla="*/ 494 w 1045"/>
              <a:gd name="T59" fmla="*/ 1936 h 1985"/>
              <a:gd name="T60" fmla="*/ 511 w 1045"/>
              <a:gd name="T61" fmla="*/ 1929 h 1985"/>
              <a:gd name="T62" fmla="*/ 527 w 1045"/>
              <a:gd name="T63" fmla="*/ 1921 h 1985"/>
              <a:gd name="T64" fmla="*/ 543 w 1045"/>
              <a:gd name="T65" fmla="*/ 1912 h 1985"/>
              <a:gd name="T66" fmla="*/ 560 w 1045"/>
              <a:gd name="T67" fmla="*/ 1904 h 1985"/>
              <a:gd name="T68" fmla="*/ 577 w 1045"/>
              <a:gd name="T69" fmla="*/ 1893 h 1985"/>
              <a:gd name="T70" fmla="*/ 593 w 1045"/>
              <a:gd name="T71" fmla="*/ 1882 h 1985"/>
              <a:gd name="T72" fmla="*/ 609 w 1045"/>
              <a:gd name="T73" fmla="*/ 1870 h 1985"/>
              <a:gd name="T74" fmla="*/ 627 w 1045"/>
              <a:gd name="T75" fmla="*/ 1856 h 1985"/>
              <a:gd name="T76" fmla="*/ 643 w 1045"/>
              <a:gd name="T77" fmla="*/ 1844 h 1985"/>
              <a:gd name="T78" fmla="*/ 659 w 1045"/>
              <a:gd name="T79" fmla="*/ 1829 h 1985"/>
              <a:gd name="T80" fmla="*/ 676 w 1045"/>
              <a:gd name="T81" fmla="*/ 1812 h 1985"/>
              <a:gd name="T82" fmla="*/ 692 w 1045"/>
              <a:gd name="T83" fmla="*/ 1795 h 1985"/>
              <a:gd name="T84" fmla="*/ 709 w 1045"/>
              <a:gd name="T85" fmla="*/ 1775 h 1985"/>
              <a:gd name="T86" fmla="*/ 726 w 1045"/>
              <a:gd name="T87" fmla="*/ 1754 h 1985"/>
              <a:gd name="T88" fmla="*/ 742 w 1045"/>
              <a:gd name="T89" fmla="*/ 1731 h 1985"/>
              <a:gd name="T90" fmla="*/ 758 w 1045"/>
              <a:gd name="T91" fmla="*/ 1706 h 1985"/>
              <a:gd name="T92" fmla="*/ 776 w 1045"/>
              <a:gd name="T93" fmla="*/ 1678 h 1985"/>
              <a:gd name="T94" fmla="*/ 792 w 1045"/>
              <a:gd name="T95" fmla="*/ 1647 h 1985"/>
              <a:gd name="T96" fmla="*/ 808 w 1045"/>
              <a:gd name="T97" fmla="*/ 1614 h 1985"/>
              <a:gd name="T98" fmla="*/ 825 w 1045"/>
              <a:gd name="T99" fmla="*/ 1577 h 1985"/>
              <a:gd name="T100" fmla="*/ 841 w 1045"/>
              <a:gd name="T101" fmla="*/ 1536 h 1985"/>
              <a:gd name="T102" fmla="*/ 858 w 1045"/>
              <a:gd name="T103" fmla="*/ 1489 h 1985"/>
              <a:gd name="T104" fmla="*/ 875 w 1045"/>
              <a:gd name="T105" fmla="*/ 1437 h 1985"/>
              <a:gd name="T106" fmla="*/ 891 w 1045"/>
              <a:gd name="T107" fmla="*/ 1378 h 1985"/>
              <a:gd name="T108" fmla="*/ 907 w 1045"/>
              <a:gd name="T109" fmla="*/ 1312 h 1985"/>
              <a:gd name="T110" fmla="*/ 924 w 1045"/>
              <a:gd name="T111" fmla="*/ 1236 h 1985"/>
              <a:gd name="T112" fmla="*/ 941 w 1045"/>
              <a:gd name="T113" fmla="*/ 1148 h 1985"/>
              <a:gd name="T114" fmla="*/ 957 w 1045"/>
              <a:gd name="T115" fmla="*/ 1045 h 1985"/>
              <a:gd name="T116" fmla="*/ 973 w 1045"/>
              <a:gd name="T117" fmla="*/ 924 h 1985"/>
              <a:gd name="T118" fmla="*/ 991 w 1045"/>
              <a:gd name="T119" fmla="*/ 778 h 1985"/>
              <a:gd name="T120" fmla="*/ 1007 w 1045"/>
              <a:gd name="T121" fmla="*/ 601 h 1985"/>
              <a:gd name="T122" fmla="*/ 1023 w 1045"/>
              <a:gd name="T123" fmla="*/ 383 h 1985"/>
              <a:gd name="T124" fmla="*/ 1040 w 1045"/>
              <a:gd name="T125" fmla="*/ 103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45" h="1985">
                <a:moveTo>
                  <a:pt x="0" y="1961"/>
                </a:moveTo>
                <a:lnTo>
                  <a:pt x="1" y="1961"/>
                </a:lnTo>
                <a:lnTo>
                  <a:pt x="3" y="1961"/>
                </a:lnTo>
                <a:lnTo>
                  <a:pt x="5" y="1962"/>
                </a:lnTo>
                <a:lnTo>
                  <a:pt x="7" y="1962"/>
                </a:lnTo>
                <a:lnTo>
                  <a:pt x="9" y="1963"/>
                </a:lnTo>
                <a:lnTo>
                  <a:pt x="10" y="1963"/>
                </a:lnTo>
                <a:lnTo>
                  <a:pt x="12" y="1963"/>
                </a:lnTo>
                <a:lnTo>
                  <a:pt x="14" y="1964"/>
                </a:lnTo>
                <a:lnTo>
                  <a:pt x="16" y="1964"/>
                </a:lnTo>
                <a:lnTo>
                  <a:pt x="18" y="1965"/>
                </a:lnTo>
                <a:lnTo>
                  <a:pt x="20" y="1965"/>
                </a:lnTo>
                <a:lnTo>
                  <a:pt x="22" y="1965"/>
                </a:lnTo>
                <a:lnTo>
                  <a:pt x="24" y="1966"/>
                </a:lnTo>
                <a:lnTo>
                  <a:pt x="25" y="1966"/>
                </a:lnTo>
                <a:lnTo>
                  <a:pt x="27" y="1966"/>
                </a:lnTo>
                <a:lnTo>
                  <a:pt x="29" y="1967"/>
                </a:lnTo>
                <a:lnTo>
                  <a:pt x="31" y="1967"/>
                </a:lnTo>
                <a:lnTo>
                  <a:pt x="32" y="1967"/>
                </a:lnTo>
                <a:lnTo>
                  <a:pt x="34" y="1968"/>
                </a:lnTo>
                <a:lnTo>
                  <a:pt x="36" y="1968"/>
                </a:lnTo>
                <a:lnTo>
                  <a:pt x="38" y="1968"/>
                </a:lnTo>
                <a:lnTo>
                  <a:pt x="40" y="1969"/>
                </a:lnTo>
                <a:lnTo>
                  <a:pt x="42" y="1969"/>
                </a:lnTo>
                <a:lnTo>
                  <a:pt x="44" y="1969"/>
                </a:lnTo>
                <a:lnTo>
                  <a:pt x="46" y="1970"/>
                </a:lnTo>
                <a:lnTo>
                  <a:pt x="48" y="1970"/>
                </a:lnTo>
                <a:lnTo>
                  <a:pt x="49" y="1971"/>
                </a:lnTo>
                <a:lnTo>
                  <a:pt x="51" y="1971"/>
                </a:lnTo>
                <a:lnTo>
                  <a:pt x="52" y="1971"/>
                </a:lnTo>
                <a:lnTo>
                  <a:pt x="54" y="1971"/>
                </a:lnTo>
                <a:lnTo>
                  <a:pt x="56" y="1972"/>
                </a:lnTo>
                <a:lnTo>
                  <a:pt x="58" y="1972"/>
                </a:lnTo>
                <a:lnTo>
                  <a:pt x="60" y="1972"/>
                </a:lnTo>
                <a:lnTo>
                  <a:pt x="62" y="1973"/>
                </a:lnTo>
                <a:lnTo>
                  <a:pt x="64" y="1973"/>
                </a:lnTo>
                <a:lnTo>
                  <a:pt x="66" y="1973"/>
                </a:lnTo>
                <a:lnTo>
                  <a:pt x="68" y="1974"/>
                </a:lnTo>
                <a:lnTo>
                  <a:pt x="70" y="1974"/>
                </a:lnTo>
                <a:lnTo>
                  <a:pt x="72" y="1974"/>
                </a:lnTo>
                <a:lnTo>
                  <a:pt x="73" y="1974"/>
                </a:lnTo>
                <a:lnTo>
                  <a:pt x="74" y="1975"/>
                </a:lnTo>
                <a:lnTo>
                  <a:pt x="76" y="1975"/>
                </a:lnTo>
                <a:lnTo>
                  <a:pt x="78" y="1975"/>
                </a:lnTo>
                <a:lnTo>
                  <a:pt x="80" y="1976"/>
                </a:lnTo>
                <a:lnTo>
                  <a:pt x="82" y="1976"/>
                </a:lnTo>
                <a:lnTo>
                  <a:pt x="84" y="1976"/>
                </a:lnTo>
                <a:lnTo>
                  <a:pt x="86" y="1976"/>
                </a:lnTo>
                <a:lnTo>
                  <a:pt x="88" y="1977"/>
                </a:lnTo>
                <a:lnTo>
                  <a:pt x="90" y="1977"/>
                </a:lnTo>
                <a:lnTo>
                  <a:pt x="92" y="1977"/>
                </a:lnTo>
                <a:lnTo>
                  <a:pt x="94" y="1977"/>
                </a:lnTo>
                <a:lnTo>
                  <a:pt x="96" y="1977"/>
                </a:lnTo>
                <a:lnTo>
                  <a:pt x="97" y="1977"/>
                </a:lnTo>
                <a:lnTo>
                  <a:pt x="98" y="1977"/>
                </a:lnTo>
                <a:lnTo>
                  <a:pt x="100" y="1977"/>
                </a:lnTo>
                <a:lnTo>
                  <a:pt x="102" y="1978"/>
                </a:lnTo>
                <a:lnTo>
                  <a:pt x="104" y="1978"/>
                </a:lnTo>
                <a:lnTo>
                  <a:pt x="106" y="1978"/>
                </a:lnTo>
                <a:lnTo>
                  <a:pt x="108" y="1978"/>
                </a:lnTo>
                <a:lnTo>
                  <a:pt x="110" y="1979"/>
                </a:lnTo>
                <a:lnTo>
                  <a:pt x="112" y="1979"/>
                </a:lnTo>
                <a:lnTo>
                  <a:pt x="114" y="1979"/>
                </a:lnTo>
                <a:lnTo>
                  <a:pt x="116" y="1979"/>
                </a:lnTo>
                <a:lnTo>
                  <a:pt x="117" y="1979"/>
                </a:lnTo>
                <a:lnTo>
                  <a:pt x="119" y="1980"/>
                </a:lnTo>
                <a:lnTo>
                  <a:pt x="121" y="1980"/>
                </a:lnTo>
                <a:lnTo>
                  <a:pt x="122" y="1980"/>
                </a:lnTo>
                <a:lnTo>
                  <a:pt x="124" y="1980"/>
                </a:lnTo>
                <a:lnTo>
                  <a:pt x="126" y="1980"/>
                </a:lnTo>
                <a:lnTo>
                  <a:pt x="128" y="1981"/>
                </a:lnTo>
                <a:lnTo>
                  <a:pt x="130" y="1981"/>
                </a:lnTo>
                <a:lnTo>
                  <a:pt x="132" y="1981"/>
                </a:lnTo>
                <a:lnTo>
                  <a:pt x="134" y="1981"/>
                </a:lnTo>
                <a:lnTo>
                  <a:pt x="136" y="1981"/>
                </a:lnTo>
                <a:lnTo>
                  <a:pt x="138" y="1981"/>
                </a:lnTo>
                <a:lnTo>
                  <a:pt x="139" y="1982"/>
                </a:lnTo>
                <a:lnTo>
                  <a:pt x="141" y="1982"/>
                </a:lnTo>
                <a:lnTo>
                  <a:pt x="143" y="1982"/>
                </a:lnTo>
                <a:lnTo>
                  <a:pt x="145" y="1982"/>
                </a:lnTo>
                <a:lnTo>
                  <a:pt x="146" y="1982"/>
                </a:lnTo>
                <a:lnTo>
                  <a:pt x="148" y="1982"/>
                </a:lnTo>
                <a:lnTo>
                  <a:pt x="150" y="1983"/>
                </a:lnTo>
                <a:lnTo>
                  <a:pt x="152" y="1983"/>
                </a:lnTo>
                <a:lnTo>
                  <a:pt x="154" y="1983"/>
                </a:lnTo>
                <a:lnTo>
                  <a:pt x="156" y="1983"/>
                </a:lnTo>
                <a:lnTo>
                  <a:pt x="158" y="1983"/>
                </a:lnTo>
                <a:lnTo>
                  <a:pt x="159" y="1983"/>
                </a:lnTo>
                <a:lnTo>
                  <a:pt x="161" y="1983"/>
                </a:lnTo>
                <a:lnTo>
                  <a:pt x="163" y="1983"/>
                </a:lnTo>
                <a:lnTo>
                  <a:pt x="165" y="1984"/>
                </a:lnTo>
                <a:lnTo>
                  <a:pt x="167" y="1984"/>
                </a:lnTo>
                <a:lnTo>
                  <a:pt x="169" y="1984"/>
                </a:lnTo>
                <a:lnTo>
                  <a:pt x="170" y="1984"/>
                </a:lnTo>
                <a:lnTo>
                  <a:pt x="172" y="1984"/>
                </a:lnTo>
                <a:lnTo>
                  <a:pt x="174" y="1984"/>
                </a:lnTo>
                <a:lnTo>
                  <a:pt x="176" y="1984"/>
                </a:lnTo>
                <a:lnTo>
                  <a:pt x="178" y="1984"/>
                </a:lnTo>
                <a:lnTo>
                  <a:pt x="180" y="1984"/>
                </a:lnTo>
                <a:lnTo>
                  <a:pt x="181" y="1985"/>
                </a:lnTo>
                <a:lnTo>
                  <a:pt x="183" y="1985"/>
                </a:lnTo>
                <a:lnTo>
                  <a:pt x="185" y="1985"/>
                </a:lnTo>
                <a:lnTo>
                  <a:pt x="187" y="1985"/>
                </a:lnTo>
                <a:lnTo>
                  <a:pt x="189" y="1985"/>
                </a:lnTo>
                <a:lnTo>
                  <a:pt x="191" y="1985"/>
                </a:lnTo>
                <a:lnTo>
                  <a:pt x="193" y="1985"/>
                </a:lnTo>
                <a:lnTo>
                  <a:pt x="195" y="1985"/>
                </a:lnTo>
                <a:lnTo>
                  <a:pt x="196" y="1985"/>
                </a:lnTo>
                <a:lnTo>
                  <a:pt x="198" y="1985"/>
                </a:lnTo>
                <a:lnTo>
                  <a:pt x="200" y="1985"/>
                </a:lnTo>
                <a:lnTo>
                  <a:pt x="202" y="1985"/>
                </a:lnTo>
                <a:lnTo>
                  <a:pt x="203" y="1985"/>
                </a:lnTo>
                <a:lnTo>
                  <a:pt x="205" y="1985"/>
                </a:lnTo>
                <a:lnTo>
                  <a:pt x="207" y="1985"/>
                </a:lnTo>
                <a:lnTo>
                  <a:pt x="209" y="1985"/>
                </a:lnTo>
                <a:lnTo>
                  <a:pt x="211" y="1985"/>
                </a:lnTo>
                <a:lnTo>
                  <a:pt x="213" y="1985"/>
                </a:lnTo>
                <a:lnTo>
                  <a:pt x="215" y="1985"/>
                </a:lnTo>
                <a:lnTo>
                  <a:pt x="217" y="1985"/>
                </a:lnTo>
                <a:lnTo>
                  <a:pt x="219" y="1985"/>
                </a:lnTo>
                <a:lnTo>
                  <a:pt x="220" y="1985"/>
                </a:lnTo>
                <a:lnTo>
                  <a:pt x="222" y="1985"/>
                </a:lnTo>
                <a:lnTo>
                  <a:pt x="223" y="1985"/>
                </a:lnTo>
                <a:lnTo>
                  <a:pt x="225" y="1985"/>
                </a:lnTo>
                <a:lnTo>
                  <a:pt x="227" y="1985"/>
                </a:lnTo>
                <a:lnTo>
                  <a:pt x="229" y="1985"/>
                </a:lnTo>
                <a:lnTo>
                  <a:pt x="231" y="1985"/>
                </a:lnTo>
                <a:lnTo>
                  <a:pt x="233" y="1985"/>
                </a:lnTo>
                <a:lnTo>
                  <a:pt x="235" y="1985"/>
                </a:lnTo>
                <a:lnTo>
                  <a:pt x="237" y="1985"/>
                </a:lnTo>
                <a:lnTo>
                  <a:pt x="239" y="1985"/>
                </a:lnTo>
                <a:lnTo>
                  <a:pt x="241" y="1985"/>
                </a:lnTo>
                <a:lnTo>
                  <a:pt x="243" y="1985"/>
                </a:lnTo>
                <a:lnTo>
                  <a:pt x="244" y="1985"/>
                </a:lnTo>
                <a:lnTo>
                  <a:pt x="245" y="1985"/>
                </a:lnTo>
                <a:lnTo>
                  <a:pt x="247" y="1985"/>
                </a:lnTo>
                <a:lnTo>
                  <a:pt x="249" y="1985"/>
                </a:lnTo>
                <a:lnTo>
                  <a:pt x="251" y="1985"/>
                </a:lnTo>
                <a:lnTo>
                  <a:pt x="253" y="1985"/>
                </a:lnTo>
                <a:lnTo>
                  <a:pt x="255" y="1985"/>
                </a:lnTo>
                <a:lnTo>
                  <a:pt x="257" y="1985"/>
                </a:lnTo>
                <a:lnTo>
                  <a:pt x="259" y="1985"/>
                </a:lnTo>
                <a:lnTo>
                  <a:pt x="261" y="1985"/>
                </a:lnTo>
                <a:lnTo>
                  <a:pt x="263" y="1985"/>
                </a:lnTo>
                <a:lnTo>
                  <a:pt x="265" y="1984"/>
                </a:lnTo>
                <a:lnTo>
                  <a:pt x="266" y="1984"/>
                </a:lnTo>
                <a:lnTo>
                  <a:pt x="268" y="1984"/>
                </a:lnTo>
                <a:lnTo>
                  <a:pt x="269" y="1984"/>
                </a:lnTo>
                <a:lnTo>
                  <a:pt x="271" y="1984"/>
                </a:lnTo>
                <a:lnTo>
                  <a:pt x="273" y="1984"/>
                </a:lnTo>
                <a:lnTo>
                  <a:pt x="275" y="1984"/>
                </a:lnTo>
                <a:lnTo>
                  <a:pt x="277" y="1984"/>
                </a:lnTo>
                <a:lnTo>
                  <a:pt x="279" y="1984"/>
                </a:lnTo>
                <a:lnTo>
                  <a:pt x="281" y="1983"/>
                </a:lnTo>
                <a:lnTo>
                  <a:pt x="283" y="1983"/>
                </a:lnTo>
                <a:lnTo>
                  <a:pt x="285" y="1983"/>
                </a:lnTo>
                <a:lnTo>
                  <a:pt x="287" y="1983"/>
                </a:lnTo>
                <a:lnTo>
                  <a:pt x="288" y="1983"/>
                </a:lnTo>
                <a:lnTo>
                  <a:pt x="290" y="1983"/>
                </a:lnTo>
                <a:lnTo>
                  <a:pt x="292" y="1983"/>
                </a:lnTo>
                <a:lnTo>
                  <a:pt x="293" y="1982"/>
                </a:lnTo>
                <a:lnTo>
                  <a:pt x="295" y="1982"/>
                </a:lnTo>
                <a:lnTo>
                  <a:pt x="297" y="1982"/>
                </a:lnTo>
                <a:lnTo>
                  <a:pt x="299" y="1982"/>
                </a:lnTo>
                <a:lnTo>
                  <a:pt x="301" y="1982"/>
                </a:lnTo>
                <a:lnTo>
                  <a:pt x="303" y="1982"/>
                </a:lnTo>
                <a:lnTo>
                  <a:pt x="305" y="1981"/>
                </a:lnTo>
                <a:lnTo>
                  <a:pt x="307" y="1981"/>
                </a:lnTo>
                <a:lnTo>
                  <a:pt x="309" y="1981"/>
                </a:lnTo>
                <a:lnTo>
                  <a:pt x="310" y="1981"/>
                </a:lnTo>
                <a:lnTo>
                  <a:pt x="312" y="1981"/>
                </a:lnTo>
                <a:lnTo>
                  <a:pt x="314" y="1980"/>
                </a:lnTo>
                <a:lnTo>
                  <a:pt x="316" y="1980"/>
                </a:lnTo>
                <a:lnTo>
                  <a:pt x="317" y="1980"/>
                </a:lnTo>
                <a:lnTo>
                  <a:pt x="319" y="1980"/>
                </a:lnTo>
                <a:lnTo>
                  <a:pt x="321" y="1979"/>
                </a:lnTo>
                <a:lnTo>
                  <a:pt x="323" y="1979"/>
                </a:lnTo>
                <a:lnTo>
                  <a:pt x="325" y="1979"/>
                </a:lnTo>
                <a:lnTo>
                  <a:pt x="327" y="1979"/>
                </a:lnTo>
                <a:lnTo>
                  <a:pt x="329" y="1978"/>
                </a:lnTo>
                <a:lnTo>
                  <a:pt x="330" y="1978"/>
                </a:lnTo>
                <a:lnTo>
                  <a:pt x="332" y="1978"/>
                </a:lnTo>
                <a:lnTo>
                  <a:pt x="334" y="1978"/>
                </a:lnTo>
                <a:lnTo>
                  <a:pt x="336" y="1977"/>
                </a:lnTo>
                <a:lnTo>
                  <a:pt x="338" y="1977"/>
                </a:lnTo>
                <a:lnTo>
                  <a:pt x="340" y="1977"/>
                </a:lnTo>
                <a:lnTo>
                  <a:pt x="341" y="1977"/>
                </a:lnTo>
                <a:lnTo>
                  <a:pt x="343" y="1977"/>
                </a:lnTo>
                <a:lnTo>
                  <a:pt x="345" y="1977"/>
                </a:lnTo>
                <a:lnTo>
                  <a:pt x="347" y="1977"/>
                </a:lnTo>
                <a:lnTo>
                  <a:pt x="349" y="1976"/>
                </a:lnTo>
                <a:lnTo>
                  <a:pt x="351" y="1976"/>
                </a:lnTo>
                <a:lnTo>
                  <a:pt x="352" y="1976"/>
                </a:lnTo>
                <a:lnTo>
                  <a:pt x="354" y="1976"/>
                </a:lnTo>
                <a:lnTo>
                  <a:pt x="356" y="1975"/>
                </a:lnTo>
                <a:lnTo>
                  <a:pt x="358" y="1975"/>
                </a:lnTo>
                <a:lnTo>
                  <a:pt x="360" y="1975"/>
                </a:lnTo>
                <a:lnTo>
                  <a:pt x="362" y="1974"/>
                </a:lnTo>
                <a:lnTo>
                  <a:pt x="364" y="1974"/>
                </a:lnTo>
                <a:lnTo>
                  <a:pt x="365" y="1974"/>
                </a:lnTo>
                <a:lnTo>
                  <a:pt x="367" y="1973"/>
                </a:lnTo>
                <a:lnTo>
                  <a:pt x="369" y="1973"/>
                </a:lnTo>
                <a:lnTo>
                  <a:pt x="371" y="1972"/>
                </a:lnTo>
                <a:lnTo>
                  <a:pt x="372" y="1972"/>
                </a:lnTo>
                <a:lnTo>
                  <a:pt x="374" y="1972"/>
                </a:lnTo>
                <a:lnTo>
                  <a:pt x="376" y="1971"/>
                </a:lnTo>
                <a:lnTo>
                  <a:pt x="378" y="1971"/>
                </a:lnTo>
                <a:lnTo>
                  <a:pt x="380" y="1971"/>
                </a:lnTo>
                <a:lnTo>
                  <a:pt x="382" y="1970"/>
                </a:lnTo>
                <a:lnTo>
                  <a:pt x="384" y="1970"/>
                </a:lnTo>
                <a:lnTo>
                  <a:pt x="386" y="1969"/>
                </a:lnTo>
                <a:lnTo>
                  <a:pt x="388" y="1969"/>
                </a:lnTo>
                <a:lnTo>
                  <a:pt x="389" y="1969"/>
                </a:lnTo>
                <a:lnTo>
                  <a:pt x="391" y="1968"/>
                </a:lnTo>
                <a:lnTo>
                  <a:pt x="393" y="1968"/>
                </a:lnTo>
                <a:lnTo>
                  <a:pt x="394" y="1967"/>
                </a:lnTo>
                <a:lnTo>
                  <a:pt x="396" y="1967"/>
                </a:lnTo>
                <a:lnTo>
                  <a:pt x="398" y="1966"/>
                </a:lnTo>
                <a:lnTo>
                  <a:pt x="400" y="1966"/>
                </a:lnTo>
                <a:lnTo>
                  <a:pt x="402" y="1966"/>
                </a:lnTo>
                <a:lnTo>
                  <a:pt x="404" y="1965"/>
                </a:lnTo>
                <a:lnTo>
                  <a:pt x="406" y="1965"/>
                </a:lnTo>
                <a:lnTo>
                  <a:pt x="408" y="1964"/>
                </a:lnTo>
                <a:lnTo>
                  <a:pt x="410" y="1964"/>
                </a:lnTo>
                <a:lnTo>
                  <a:pt x="412" y="1963"/>
                </a:lnTo>
                <a:lnTo>
                  <a:pt x="414" y="1963"/>
                </a:lnTo>
                <a:lnTo>
                  <a:pt x="415" y="1962"/>
                </a:lnTo>
                <a:lnTo>
                  <a:pt x="416" y="1962"/>
                </a:lnTo>
                <a:lnTo>
                  <a:pt x="418" y="1961"/>
                </a:lnTo>
                <a:lnTo>
                  <a:pt x="420" y="1961"/>
                </a:lnTo>
                <a:lnTo>
                  <a:pt x="422" y="1960"/>
                </a:lnTo>
                <a:lnTo>
                  <a:pt x="424" y="1960"/>
                </a:lnTo>
                <a:lnTo>
                  <a:pt x="426" y="1959"/>
                </a:lnTo>
                <a:lnTo>
                  <a:pt x="428" y="1959"/>
                </a:lnTo>
                <a:lnTo>
                  <a:pt x="430" y="1958"/>
                </a:lnTo>
                <a:lnTo>
                  <a:pt x="432" y="1957"/>
                </a:lnTo>
                <a:lnTo>
                  <a:pt x="434" y="1957"/>
                </a:lnTo>
                <a:lnTo>
                  <a:pt x="436" y="1956"/>
                </a:lnTo>
                <a:lnTo>
                  <a:pt x="437" y="1956"/>
                </a:lnTo>
                <a:lnTo>
                  <a:pt x="438" y="1955"/>
                </a:lnTo>
                <a:lnTo>
                  <a:pt x="440" y="1955"/>
                </a:lnTo>
                <a:lnTo>
                  <a:pt x="442" y="1954"/>
                </a:lnTo>
                <a:lnTo>
                  <a:pt x="444" y="1953"/>
                </a:lnTo>
                <a:lnTo>
                  <a:pt x="446" y="1953"/>
                </a:lnTo>
                <a:lnTo>
                  <a:pt x="448" y="1953"/>
                </a:lnTo>
                <a:lnTo>
                  <a:pt x="450" y="1953"/>
                </a:lnTo>
                <a:lnTo>
                  <a:pt x="452" y="1952"/>
                </a:lnTo>
                <a:lnTo>
                  <a:pt x="454" y="1951"/>
                </a:lnTo>
                <a:lnTo>
                  <a:pt x="456" y="1951"/>
                </a:lnTo>
                <a:lnTo>
                  <a:pt x="458" y="1950"/>
                </a:lnTo>
                <a:lnTo>
                  <a:pt x="459" y="1949"/>
                </a:lnTo>
                <a:lnTo>
                  <a:pt x="461" y="1949"/>
                </a:lnTo>
                <a:lnTo>
                  <a:pt x="462" y="1948"/>
                </a:lnTo>
                <a:lnTo>
                  <a:pt x="464" y="1947"/>
                </a:lnTo>
                <a:lnTo>
                  <a:pt x="466" y="1947"/>
                </a:lnTo>
                <a:lnTo>
                  <a:pt x="468" y="1946"/>
                </a:lnTo>
                <a:lnTo>
                  <a:pt x="470" y="1945"/>
                </a:lnTo>
                <a:lnTo>
                  <a:pt x="472" y="1945"/>
                </a:lnTo>
                <a:lnTo>
                  <a:pt x="474" y="1944"/>
                </a:lnTo>
                <a:lnTo>
                  <a:pt x="476" y="1943"/>
                </a:lnTo>
                <a:lnTo>
                  <a:pt x="478" y="1942"/>
                </a:lnTo>
                <a:lnTo>
                  <a:pt x="479" y="1942"/>
                </a:lnTo>
                <a:lnTo>
                  <a:pt x="481" y="1941"/>
                </a:lnTo>
                <a:lnTo>
                  <a:pt x="483" y="1940"/>
                </a:lnTo>
                <a:lnTo>
                  <a:pt x="485" y="1939"/>
                </a:lnTo>
                <a:lnTo>
                  <a:pt x="487" y="1939"/>
                </a:lnTo>
                <a:lnTo>
                  <a:pt x="488" y="1938"/>
                </a:lnTo>
                <a:lnTo>
                  <a:pt x="490" y="1937"/>
                </a:lnTo>
                <a:lnTo>
                  <a:pt x="492" y="1936"/>
                </a:lnTo>
                <a:lnTo>
                  <a:pt x="494" y="1936"/>
                </a:lnTo>
                <a:lnTo>
                  <a:pt x="496" y="1935"/>
                </a:lnTo>
                <a:lnTo>
                  <a:pt x="498" y="1934"/>
                </a:lnTo>
                <a:lnTo>
                  <a:pt x="500" y="1933"/>
                </a:lnTo>
                <a:lnTo>
                  <a:pt x="501" y="1932"/>
                </a:lnTo>
                <a:lnTo>
                  <a:pt x="503" y="1932"/>
                </a:lnTo>
                <a:lnTo>
                  <a:pt x="505" y="1931"/>
                </a:lnTo>
                <a:lnTo>
                  <a:pt x="507" y="1930"/>
                </a:lnTo>
                <a:lnTo>
                  <a:pt x="509" y="1929"/>
                </a:lnTo>
                <a:lnTo>
                  <a:pt x="511" y="1929"/>
                </a:lnTo>
                <a:lnTo>
                  <a:pt x="512" y="1928"/>
                </a:lnTo>
                <a:lnTo>
                  <a:pt x="514" y="1927"/>
                </a:lnTo>
                <a:lnTo>
                  <a:pt x="516" y="1927"/>
                </a:lnTo>
                <a:lnTo>
                  <a:pt x="518" y="1926"/>
                </a:lnTo>
                <a:lnTo>
                  <a:pt x="520" y="1925"/>
                </a:lnTo>
                <a:lnTo>
                  <a:pt x="522" y="1924"/>
                </a:lnTo>
                <a:lnTo>
                  <a:pt x="523" y="1923"/>
                </a:lnTo>
                <a:lnTo>
                  <a:pt x="525" y="1922"/>
                </a:lnTo>
                <a:lnTo>
                  <a:pt x="527" y="1921"/>
                </a:lnTo>
                <a:lnTo>
                  <a:pt x="529" y="1920"/>
                </a:lnTo>
                <a:lnTo>
                  <a:pt x="531" y="1919"/>
                </a:lnTo>
                <a:lnTo>
                  <a:pt x="533" y="1918"/>
                </a:lnTo>
                <a:lnTo>
                  <a:pt x="535" y="1917"/>
                </a:lnTo>
                <a:lnTo>
                  <a:pt x="536" y="1916"/>
                </a:lnTo>
                <a:lnTo>
                  <a:pt x="538" y="1915"/>
                </a:lnTo>
                <a:lnTo>
                  <a:pt x="540" y="1914"/>
                </a:lnTo>
                <a:lnTo>
                  <a:pt x="542" y="1913"/>
                </a:lnTo>
                <a:lnTo>
                  <a:pt x="543" y="1912"/>
                </a:lnTo>
                <a:lnTo>
                  <a:pt x="545" y="1911"/>
                </a:lnTo>
                <a:lnTo>
                  <a:pt x="547" y="1910"/>
                </a:lnTo>
                <a:lnTo>
                  <a:pt x="549" y="1909"/>
                </a:lnTo>
                <a:lnTo>
                  <a:pt x="551" y="1908"/>
                </a:lnTo>
                <a:lnTo>
                  <a:pt x="553" y="1907"/>
                </a:lnTo>
                <a:lnTo>
                  <a:pt x="555" y="1906"/>
                </a:lnTo>
                <a:lnTo>
                  <a:pt x="557" y="1905"/>
                </a:lnTo>
                <a:lnTo>
                  <a:pt x="559" y="1905"/>
                </a:lnTo>
                <a:lnTo>
                  <a:pt x="560" y="1904"/>
                </a:lnTo>
                <a:lnTo>
                  <a:pt x="562" y="1902"/>
                </a:lnTo>
                <a:lnTo>
                  <a:pt x="564" y="1901"/>
                </a:lnTo>
                <a:lnTo>
                  <a:pt x="565" y="1900"/>
                </a:lnTo>
                <a:lnTo>
                  <a:pt x="567" y="1899"/>
                </a:lnTo>
                <a:lnTo>
                  <a:pt x="569" y="1898"/>
                </a:lnTo>
                <a:lnTo>
                  <a:pt x="571" y="1897"/>
                </a:lnTo>
                <a:lnTo>
                  <a:pt x="573" y="1896"/>
                </a:lnTo>
                <a:lnTo>
                  <a:pt x="575" y="1894"/>
                </a:lnTo>
                <a:lnTo>
                  <a:pt x="577" y="1893"/>
                </a:lnTo>
                <a:lnTo>
                  <a:pt x="579" y="1892"/>
                </a:lnTo>
                <a:lnTo>
                  <a:pt x="581" y="1891"/>
                </a:lnTo>
                <a:lnTo>
                  <a:pt x="583" y="1889"/>
                </a:lnTo>
                <a:lnTo>
                  <a:pt x="584" y="1888"/>
                </a:lnTo>
                <a:lnTo>
                  <a:pt x="585" y="1887"/>
                </a:lnTo>
                <a:lnTo>
                  <a:pt x="587" y="1886"/>
                </a:lnTo>
                <a:lnTo>
                  <a:pt x="589" y="1884"/>
                </a:lnTo>
                <a:lnTo>
                  <a:pt x="591" y="1883"/>
                </a:lnTo>
                <a:lnTo>
                  <a:pt x="593" y="1882"/>
                </a:lnTo>
                <a:lnTo>
                  <a:pt x="595" y="1880"/>
                </a:lnTo>
                <a:lnTo>
                  <a:pt x="597" y="1880"/>
                </a:lnTo>
                <a:lnTo>
                  <a:pt x="599" y="1879"/>
                </a:lnTo>
                <a:lnTo>
                  <a:pt x="601" y="1877"/>
                </a:lnTo>
                <a:lnTo>
                  <a:pt x="603" y="1876"/>
                </a:lnTo>
                <a:lnTo>
                  <a:pt x="605" y="1875"/>
                </a:lnTo>
                <a:lnTo>
                  <a:pt x="607" y="1873"/>
                </a:lnTo>
                <a:lnTo>
                  <a:pt x="608" y="1872"/>
                </a:lnTo>
                <a:lnTo>
                  <a:pt x="609" y="1870"/>
                </a:lnTo>
                <a:lnTo>
                  <a:pt x="611" y="1869"/>
                </a:lnTo>
                <a:lnTo>
                  <a:pt x="613" y="1868"/>
                </a:lnTo>
                <a:lnTo>
                  <a:pt x="615" y="1866"/>
                </a:lnTo>
                <a:lnTo>
                  <a:pt x="617" y="1865"/>
                </a:lnTo>
                <a:lnTo>
                  <a:pt x="619" y="1863"/>
                </a:lnTo>
                <a:lnTo>
                  <a:pt x="621" y="1861"/>
                </a:lnTo>
                <a:lnTo>
                  <a:pt x="623" y="1860"/>
                </a:lnTo>
                <a:lnTo>
                  <a:pt x="625" y="1858"/>
                </a:lnTo>
                <a:lnTo>
                  <a:pt x="627" y="1856"/>
                </a:lnTo>
                <a:lnTo>
                  <a:pt x="629" y="1855"/>
                </a:lnTo>
                <a:lnTo>
                  <a:pt x="630" y="1849"/>
                </a:lnTo>
                <a:lnTo>
                  <a:pt x="632" y="1857"/>
                </a:lnTo>
                <a:lnTo>
                  <a:pt x="633" y="1854"/>
                </a:lnTo>
                <a:lnTo>
                  <a:pt x="635" y="1851"/>
                </a:lnTo>
                <a:lnTo>
                  <a:pt x="637" y="1849"/>
                </a:lnTo>
                <a:lnTo>
                  <a:pt x="639" y="1848"/>
                </a:lnTo>
                <a:lnTo>
                  <a:pt x="641" y="1846"/>
                </a:lnTo>
                <a:lnTo>
                  <a:pt x="643" y="1844"/>
                </a:lnTo>
                <a:lnTo>
                  <a:pt x="645" y="1842"/>
                </a:lnTo>
                <a:lnTo>
                  <a:pt x="647" y="1841"/>
                </a:lnTo>
                <a:lnTo>
                  <a:pt x="649" y="1839"/>
                </a:lnTo>
                <a:lnTo>
                  <a:pt x="650" y="1837"/>
                </a:lnTo>
                <a:lnTo>
                  <a:pt x="652" y="1836"/>
                </a:lnTo>
                <a:lnTo>
                  <a:pt x="654" y="1834"/>
                </a:lnTo>
                <a:lnTo>
                  <a:pt x="656" y="1832"/>
                </a:lnTo>
                <a:lnTo>
                  <a:pt x="657" y="1831"/>
                </a:lnTo>
                <a:lnTo>
                  <a:pt x="659" y="1829"/>
                </a:lnTo>
                <a:lnTo>
                  <a:pt x="661" y="1827"/>
                </a:lnTo>
                <a:lnTo>
                  <a:pt x="663" y="1826"/>
                </a:lnTo>
                <a:lnTo>
                  <a:pt x="665" y="1824"/>
                </a:lnTo>
                <a:lnTo>
                  <a:pt x="667" y="1822"/>
                </a:lnTo>
                <a:lnTo>
                  <a:pt x="669" y="1820"/>
                </a:lnTo>
                <a:lnTo>
                  <a:pt x="671" y="1818"/>
                </a:lnTo>
                <a:lnTo>
                  <a:pt x="672" y="1816"/>
                </a:lnTo>
                <a:lnTo>
                  <a:pt x="674" y="1814"/>
                </a:lnTo>
                <a:lnTo>
                  <a:pt x="676" y="1812"/>
                </a:lnTo>
                <a:lnTo>
                  <a:pt x="678" y="1810"/>
                </a:lnTo>
                <a:lnTo>
                  <a:pt x="680" y="1808"/>
                </a:lnTo>
                <a:lnTo>
                  <a:pt x="681" y="1807"/>
                </a:lnTo>
                <a:lnTo>
                  <a:pt x="683" y="1805"/>
                </a:lnTo>
                <a:lnTo>
                  <a:pt x="685" y="1803"/>
                </a:lnTo>
                <a:lnTo>
                  <a:pt x="687" y="1801"/>
                </a:lnTo>
                <a:lnTo>
                  <a:pt x="689" y="1799"/>
                </a:lnTo>
                <a:lnTo>
                  <a:pt x="691" y="1797"/>
                </a:lnTo>
                <a:lnTo>
                  <a:pt x="692" y="1795"/>
                </a:lnTo>
                <a:lnTo>
                  <a:pt x="694" y="1792"/>
                </a:lnTo>
                <a:lnTo>
                  <a:pt x="696" y="1790"/>
                </a:lnTo>
                <a:lnTo>
                  <a:pt x="698" y="1788"/>
                </a:lnTo>
                <a:lnTo>
                  <a:pt x="700" y="1786"/>
                </a:lnTo>
                <a:lnTo>
                  <a:pt x="702" y="1784"/>
                </a:lnTo>
                <a:lnTo>
                  <a:pt x="704" y="1782"/>
                </a:lnTo>
                <a:lnTo>
                  <a:pt x="705" y="1780"/>
                </a:lnTo>
                <a:lnTo>
                  <a:pt x="707" y="1778"/>
                </a:lnTo>
                <a:lnTo>
                  <a:pt x="709" y="1775"/>
                </a:lnTo>
                <a:lnTo>
                  <a:pt x="711" y="1773"/>
                </a:lnTo>
                <a:lnTo>
                  <a:pt x="713" y="1771"/>
                </a:lnTo>
                <a:lnTo>
                  <a:pt x="714" y="1768"/>
                </a:lnTo>
                <a:lnTo>
                  <a:pt x="716" y="1766"/>
                </a:lnTo>
                <a:lnTo>
                  <a:pt x="718" y="1763"/>
                </a:lnTo>
                <a:lnTo>
                  <a:pt x="720" y="1761"/>
                </a:lnTo>
                <a:lnTo>
                  <a:pt x="722" y="1760"/>
                </a:lnTo>
                <a:lnTo>
                  <a:pt x="724" y="1757"/>
                </a:lnTo>
                <a:lnTo>
                  <a:pt x="726" y="1754"/>
                </a:lnTo>
                <a:lnTo>
                  <a:pt x="728" y="1752"/>
                </a:lnTo>
                <a:lnTo>
                  <a:pt x="730" y="1749"/>
                </a:lnTo>
                <a:lnTo>
                  <a:pt x="731" y="1747"/>
                </a:lnTo>
                <a:lnTo>
                  <a:pt x="733" y="1744"/>
                </a:lnTo>
                <a:lnTo>
                  <a:pt x="735" y="1741"/>
                </a:lnTo>
                <a:lnTo>
                  <a:pt x="736" y="1739"/>
                </a:lnTo>
                <a:lnTo>
                  <a:pt x="738" y="1736"/>
                </a:lnTo>
                <a:lnTo>
                  <a:pt x="740" y="1734"/>
                </a:lnTo>
                <a:lnTo>
                  <a:pt x="742" y="1731"/>
                </a:lnTo>
                <a:lnTo>
                  <a:pt x="744" y="1729"/>
                </a:lnTo>
                <a:lnTo>
                  <a:pt x="746" y="1726"/>
                </a:lnTo>
                <a:lnTo>
                  <a:pt x="748" y="1723"/>
                </a:lnTo>
                <a:lnTo>
                  <a:pt x="750" y="1720"/>
                </a:lnTo>
                <a:lnTo>
                  <a:pt x="752" y="1717"/>
                </a:lnTo>
                <a:lnTo>
                  <a:pt x="754" y="1714"/>
                </a:lnTo>
                <a:lnTo>
                  <a:pt x="755" y="1711"/>
                </a:lnTo>
                <a:lnTo>
                  <a:pt x="756" y="1709"/>
                </a:lnTo>
                <a:lnTo>
                  <a:pt x="758" y="1706"/>
                </a:lnTo>
                <a:lnTo>
                  <a:pt x="760" y="1703"/>
                </a:lnTo>
                <a:lnTo>
                  <a:pt x="762" y="1700"/>
                </a:lnTo>
                <a:lnTo>
                  <a:pt x="764" y="1697"/>
                </a:lnTo>
                <a:lnTo>
                  <a:pt x="766" y="1694"/>
                </a:lnTo>
                <a:lnTo>
                  <a:pt x="768" y="1690"/>
                </a:lnTo>
                <a:lnTo>
                  <a:pt x="770" y="1687"/>
                </a:lnTo>
                <a:lnTo>
                  <a:pt x="772" y="1685"/>
                </a:lnTo>
                <a:lnTo>
                  <a:pt x="774" y="1682"/>
                </a:lnTo>
                <a:lnTo>
                  <a:pt x="776" y="1678"/>
                </a:lnTo>
                <a:lnTo>
                  <a:pt x="778" y="1675"/>
                </a:lnTo>
                <a:lnTo>
                  <a:pt x="778" y="1671"/>
                </a:lnTo>
                <a:lnTo>
                  <a:pt x="780" y="1668"/>
                </a:lnTo>
                <a:lnTo>
                  <a:pt x="782" y="1665"/>
                </a:lnTo>
                <a:lnTo>
                  <a:pt x="784" y="1662"/>
                </a:lnTo>
                <a:lnTo>
                  <a:pt x="786" y="1658"/>
                </a:lnTo>
                <a:lnTo>
                  <a:pt x="788" y="1655"/>
                </a:lnTo>
                <a:lnTo>
                  <a:pt x="790" y="1651"/>
                </a:lnTo>
                <a:lnTo>
                  <a:pt x="792" y="1647"/>
                </a:lnTo>
                <a:lnTo>
                  <a:pt x="794" y="1644"/>
                </a:lnTo>
                <a:lnTo>
                  <a:pt x="796" y="1640"/>
                </a:lnTo>
                <a:lnTo>
                  <a:pt x="798" y="1637"/>
                </a:lnTo>
                <a:lnTo>
                  <a:pt x="799" y="1633"/>
                </a:lnTo>
                <a:lnTo>
                  <a:pt x="801" y="1629"/>
                </a:lnTo>
                <a:lnTo>
                  <a:pt x="803" y="1626"/>
                </a:lnTo>
                <a:lnTo>
                  <a:pt x="804" y="1622"/>
                </a:lnTo>
                <a:lnTo>
                  <a:pt x="806" y="1618"/>
                </a:lnTo>
                <a:lnTo>
                  <a:pt x="808" y="1614"/>
                </a:lnTo>
                <a:lnTo>
                  <a:pt x="810" y="1610"/>
                </a:lnTo>
                <a:lnTo>
                  <a:pt x="812" y="1606"/>
                </a:lnTo>
                <a:lnTo>
                  <a:pt x="814" y="1602"/>
                </a:lnTo>
                <a:lnTo>
                  <a:pt x="816" y="1598"/>
                </a:lnTo>
                <a:lnTo>
                  <a:pt x="818" y="1593"/>
                </a:lnTo>
                <a:lnTo>
                  <a:pt x="820" y="1590"/>
                </a:lnTo>
                <a:lnTo>
                  <a:pt x="821" y="1586"/>
                </a:lnTo>
                <a:lnTo>
                  <a:pt x="823" y="1581"/>
                </a:lnTo>
                <a:lnTo>
                  <a:pt x="825" y="1577"/>
                </a:lnTo>
                <a:lnTo>
                  <a:pt x="827" y="1572"/>
                </a:lnTo>
                <a:lnTo>
                  <a:pt x="828" y="1567"/>
                </a:lnTo>
                <a:lnTo>
                  <a:pt x="830" y="1564"/>
                </a:lnTo>
                <a:lnTo>
                  <a:pt x="832" y="1559"/>
                </a:lnTo>
                <a:lnTo>
                  <a:pt x="834" y="1554"/>
                </a:lnTo>
                <a:lnTo>
                  <a:pt x="836" y="1549"/>
                </a:lnTo>
                <a:lnTo>
                  <a:pt x="838" y="1545"/>
                </a:lnTo>
                <a:lnTo>
                  <a:pt x="840" y="1541"/>
                </a:lnTo>
                <a:lnTo>
                  <a:pt x="841" y="1536"/>
                </a:lnTo>
                <a:lnTo>
                  <a:pt x="843" y="1530"/>
                </a:lnTo>
                <a:lnTo>
                  <a:pt x="845" y="1525"/>
                </a:lnTo>
                <a:lnTo>
                  <a:pt x="847" y="1520"/>
                </a:lnTo>
                <a:lnTo>
                  <a:pt x="849" y="1516"/>
                </a:lnTo>
                <a:lnTo>
                  <a:pt x="851" y="1510"/>
                </a:lnTo>
                <a:lnTo>
                  <a:pt x="852" y="1505"/>
                </a:lnTo>
                <a:lnTo>
                  <a:pt x="854" y="1500"/>
                </a:lnTo>
                <a:lnTo>
                  <a:pt x="856" y="1494"/>
                </a:lnTo>
                <a:lnTo>
                  <a:pt x="858" y="1489"/>
                </a:lnTo>
                <a:lnTo>
                  <a:pt x="860" y="1484"/>
                </a:lnTo>
                <a:lnTo>
                  <a:pt x="862" y="1478"/>
                </a:lnTo>
                <a:lnTo>
                  <a:pt x="863" y="1472"/>
                </a:lnTo>
                <a:lnTo>
                  <a:pt x="865" y="1467"/>
                </a:lnTo>
                <a:lnTo>
                  <a:pt x="867" y="1461"/>
                </a:lnTo>
                <a:lnTo>
                  <a:pt x="869" y="1455"/>
                </a:lnTo>
                <a:lnTo>
                  <a:pt x="871" y="1449"/>
                </a:lnTo>
                <a:lnTo>
                  <a:pt x="873" y="1444"/>
                </a:lnTo>
                <a:lnTo>
                  <a:pt x="875" y="1437"/>
                </a:lnTo>
                <a:lnTo>
                  <a:pt x="876" y="1431"/>
                </a:lnTo>
                <a:lnTo>
                  <a:pt x="878" y="1424"/>
                </a:lnTo>
                <a:lnTo>
                  <a:pt x="880" y="1419"/>
                </a:lnTo>
                <a:lnTo>
                  <a:pt x="882" y="1412"/>
                </a:lnTo>
                <a:lnTo>
                  <a:pt x="884" y="1405"/>
                </a:lnTo>
                <a:lnTo>
                  <a:pt x="885" y="1398"/>
                </a:lnTo>
                <a:lnTo>
                  <a:pt x="887" y="1392"/>
                </a:lnTo>
                <a:lnTo>
                  <a:pt x="889" y="1385"/>
                </a:lnTo>
                <a:lnTo>
                  <a:pt x="891" y="1378"/>
                </a:lnTo>
                <a:lnTo>
                  <a:pt x="893" y="1372"/>
                </a:lnTo>
                <a:lnTo>
                  <a:pt x="895" y="1365"/>
                </a:lnTo>
                <a:lnTo>
                  <a:pt x="897" y="1357"/>
                </a:lnTo>
                <a:lnTo>
                  <a:pt x="899" y="1350"/>
                </a:lnTo>
                <a:lnTo>
                  <a:pt x="900" y="1343"/>
                </a:lnTo>
                <a:lnTo>
                  <a:pt x="902" y="1335"/>
                </a:lnTo>
                <a:lnTo>
                  <a:pt x="904" y="1327"/>
                </a:lnTo>
                <a:lnTo>
                  <a:pt x="905" y="1320"/>
                </a:lnTo>
                <a:lnTo>
                  <a:pt x="907" y="1312"/>
                </a:lnTo>
                <a:lnTo>
                  <a:pt x="909" y="1304"/>
                </a:lnTo>
                <a:lnTo>
                  <a:pt x="911" y="1296"/>
                </a:lnTo>
                <a:lnTo>
                  <a:pt x="913" y="1288"/>
                </a:lnTo>
                <a:lnTo>
                  <a:pt x="915" y="1279"/>
                </a:lnTo>
                <a:lnTo>
                  <a:pt x="917" y="1271"/>
                </a:lnTo>
                <a:lnTo>
                  <a:pt x="919" y="1262"/>
                </a:lnTo>
                <a:lnTo>
                  <a:pt x="921" y="1253"/>
                </a:lnTo>
                <a:lnTo>
                  <a:pt x="923" y="1245"/>
                </a:lnTo>
                <a:lnTo>
                  <a:pt x="924" y="1236"/>
                </a:lnTo>
                <a:lnTo>
                  <a:pt x="926" y="1227"/>
                </a:lnTo>
                <a:lnTo>
                  <a:pt x="927" y="1217"/>
                </a:lnTo>
                <a:lnTo>
                  <a:pt x="929" y="1207"/>
                </a:lnTo>
                <a:lnTo>
                  <a:pt x="931" y="1198"/>
                </a:lnTo>
                <a:lnTo>
                  <a:pt x="933" y="1188"/>
                </a:lnTo>
                <a:lnTo>
                  <a:pt x="935" y="1179"/>
                </a:lnTo>
                <a:lnTo>
                  <a:pt x="937" y="1168"/>
                </a:lnTo>
                <a:lnTo>
                  <a:pt x="939" y="1158"/>
                </a:lnTo>
                <a:lnTo>
                  <a:pt x="941" y="1148"/>
                </a:lnTo>
                <a:lnTo>
                  <a:pt x="943" y="1137"/>
                </a:lnTo>
                <a:lnTo>
                  <a:pt x="945" y="1126"/>
                </a:lnTo>
                <a:lnTo>
                  <a:pt x="947" y="1115"/>
                </a:lnTo>
                <a:lnTo>
                  <a:pt x="948" y="1104"/>
                </a:lnTo>
                <a:lnTo>
                  <a:pt x="949" y="1093"/>
                </a:lnTo>
                <a:lnTo>
                  <a:pt x="951" y="1081"/>
                </a:lnTo>
                <a:lnTo>
                  <a:pt x="953" y="1069"/>
                </a:lnTo>
                <a:lnTo>
                  <a:pt x="955" y="1058"/>
                </a:lnTo>
                <a:lnTo>
                  <a:pt x="957" y="1045"/>
                </a:lnTo>
                <a:lnTo>
                  <a:pt x="959" y="1033"/>
                </a:lnTo>
                <a:lnTo>
                  <a:pt x="961" y="1020"/>
                </a:lnTo>
                <a:lnTo>
                  <a:pt x="963" y="1007"/>
                </a:lnTo>
                <a:lnTo>
                  <a:pt x="965" y="993"/>
                </a:lnTo>
                <a:lnTo>
                  <a:pt x="967" y="980"/>
                </a:lnTo>
                <a:lnTo>
                  <a:pt x="969" y="966"/>
                </a:lnTo>
                <a:lnTo>
                  <a:pt x="970" y="953"/>
                </a:lnTo>
                <a:lnTo>
                  <a:pt x="972" y="939"/>
                </a:lnTo>
                <a:lnTo>
                  <a:pt x="973" y="924"/>
                </a:lnTo>
                <a:lnTo>
                  <a:pt x="975" y="909"/>
                </a:lnTo>
                <a:lnTo>
                  <a:pt x="977" y="893"/>
                </a:lnTo>
                <a:lnTo>
                  <a:pt x="979" y="878"/>
                </a:lnTo>
                <a:lnTo>
                  <a:pt x="981" y="863"/>
                </a:lnTo>
                <a:lnTo>
                  <a:pt x="983" y="846"/>
                </a:lnTo>
                <a:lnTo>
                  <a:pt x="985" y="830"/>
                </a:lnTo>
                <a:lnTo>
                  <a:pt x="987" y="814"/>
                </a:lnTo>
                <a:lnTo>
                  <a:pt x="989" y="796"/>
                </a:lnTo>
                <a:lnTo>
                  <a:pt x="991" y="778"/>
                </a:lnTo>
                <a:lnTo>
                  <a:pt x="992" y="761"/>
                </a:lnTo>
                <a:lnTo>
                  <a:pt x="994" y="743"/>
                </a:lnTo>
                <a:lnTo>
                  <a:pt x="996" y="723"/>
                </a:lnTo>
                <a:lnTo>
                  <a:pt x="997" y="704"/>
                </a:lnTo>
                <a:lnTo>
                  <a:pt x="999" y="685"/>
                </a:lnTo>
                <a:lnTo>
                  <a:pt x="1001" y="665"/>
                </a:lnTo>
                <a:lnTo>
                  <a:pt x="1003" y="645"/>
                </a:lnTo>
                <a:lnTo>
                  <a:pt x="1005" y="624"/>
                </a:lnTo>
                <a:lnTo>
                  <a:pt x="1007" y="601"/>
                </a:lnTo>
                <a:lnTo>
                  <a:pt x="1009" y="580"/>
                </a:lnTo>
                <a:lnTo>
                  <a:pt x="1011" y="557"/>
                </a:lnTo>
                <a:lnTo>
                  <a:pt x="1012" y="534"/>
                </a:lnTo>
                <a:lnTo>
                  <a:pt x="1014" y="510"/>
                </a:lnTo>
                <a:lnTo>
                  <a:pt x="1016" y="486"/>
                </a:lnTo>
                <a:lnTo>
                  <a:pt x="1018" y="461"/>
                </a:lnTo>
                <a:lnTo>
                  <a:pt x="1020" y="435"/>
                </a:lnTo>
                <a:lnTo>
                  <a:pt x="1022" y="409"/>
                </a:lnTo>
                <a:lnTo>
                  <a:pt x="1023" y="383"/>
                </a:lnTo>
                <a:lnTo>
                  <a:pt x="1025" y="355"/>
                </a:lnTo>
                <a:lnTo>
                  <a:pt x="1027" y="326"/>
                </a:lnTo>
                <a:lnTo>
                  <a:pt x="1029" y="297"/>
                </a:lnTo>
                <a:lnTo>
                  <a:pt x="1031" y="267"/>
                </a:lnTo>
                <a:lnTo>
                  <a:pt x="1033" y="236"/>
                </a:lnTo>
                <a:lnTo>
                  <a:pt x="1034" y="204"/>
                </a:lnTo>
                <a:lnTo>
                  <a:pt x="1036" y="171"/>
                </a:lnTo>
                <a:lnTo>
                  <a:pt x="1038" y="138"/>
                </a:lnTo>
                <a:lnTo>
                  <a:pt x="1040" y="103"/>
                </a:lnTo>
                <a:lnTo>
                  <a:pt x="1042" y="67"/>
                </a:lnTo>
                <a:lnTo>
                  <a:pt x="1044" y="30"/>
                </a:lnTo>
                <a:lnTo>
                  <a:pt x="1045" y="0"/>
                </a:lnTo>
              </a:path>
            </a:pathLst>
          </a:custGeom>
          <a:noFill/>
          <a:ln w="9525"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59" name="Line 125">
            <a:extLst>
              <a:ext uri="{FF2B5EF4-FFF2-40B4-BE49-F238E27FC236}">
                <a16:creationId xmlns:a16="http://schemas.microsoft.com/office/drawing/2014/main" id="{553B2908-3287-4EAA-88C6-57582B3C6FD9}"/>
              </a:ext>
            </a:extLst>
          </p:cNvPr>
          <p:cNvSpPr>
            <a:spLocks noChangeShapeType="1"/>
          </p:cNvSpPr>
          <p:nvPr/>
        </p:nvSpPr>
        <p:spPr bwMode="auto">
          <a:xfrm>
            <a:off x="7888317" y="1730975"/>
            <a:ext cx="0" cy="3901724"/>
          </a:xfrm>
          <a:prstGeom prst="line">
            <a:avLst/>
          </a:prstGeom>
          <a:noFill/>
          <a:ln w="6350" cap="flat">
            <a:solidFill>
              <a:srgbClr val="DA27B7"/>
            </a:solidFill>
            <a:prstDash val="dash"/>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60" name="Freeform 126">
            <a:extLst>
              <a:ext uri="{FF2B5EF4-FFF2-40B4-BE49-F238E27FC236}">
                <a16:creationId xmlns:a16="http://schemas.microsoft.com/office/drawing/2014/main" id="{0322E273-3B71-410F-A68A-2675FC4A29A6}"/>
              </a:ext>
            </a:extLst>
          </p:cNvPr>
          <p:cNvSpPr>
            <a:spLocks/>
          </p:cNvSpPr>
          <p:nvPr/>
        </p:nvSpPr>
        <p:spPr bwMode="auto">
          <a:xfrm>
            <a:off x="8757631" y="5294819"/>
            <a:ext cx="316817" cy="337880"/>
          </a:xfrm>
          <a:custGeom>
            <a:avLst/>
            <a:gdLst>
              <a:gd name="T0" fmla="*/ 0 w 82"/>
              <a:gd name="T1" fmla="*/ 325 h 325"/>
              <a:gd name="T2" fmla="*/ 1 w 82"/>
              <a:gd name="T3" fmla="*/ 323 h 325"/>
              <a:gd name="T4" fmla="*/ 3 w 82"/>
              <a:gd name="T5" fmla="*/ 313 h 325"/>
              <a:gd name="T6" fmla="*/ 5 w 82"/>
              <a:gd name="T7" fmla="*/ 304 h 325"/>
              <a:gd name="T8" fmla="*/ 7 w 82"/>
              <a:gd name="T9" fmla="*/ 294 h 325"/>
              <a:gd name="T10" fmla="*/ 8 w 82"/>
              <a:gd name="T11" fmla="*/ 285 h 325"/>
              <a:gd name="T12" fmla="*/ 10 w 82"/>
              <a:gd name="T13" fmla="*/ 275 h 325"/>
              <a:gd name="T14" fmla="*/ 12 w 82"/>
              <a:gd name="T15" fmla="*/ 266 h 325"/>
              <a:gd name="T16" fmla="*/ 14 w 82"/>
              <a:gd name="T17" fmla="*/ 257 h 325"/>
              <a:gd name="T18" fmla="*/ 16 w 82"/>
              <a:gd name="T19" fmla="*/ 248 h 325"/>
              <a:gd name="T20" fmla="*/ 18 w 82"/>
              <a:gd name="T21" fmla="*/ 239 h 325"/>
              <a:gd name="T22" fmla="*/ 20 w 82"/>
              <a:gd name="T23" fmla="*/ 231 h 325"/>
              <a:gd name="T24" fmla="*/ 22 w 82"/>
              <a:gd name="T25" fmla="*/ 222 h 325"/>
              <a:gd name="T26" fmla="*/ 23 w 82"/>
              <a:gd name="T27" fmla="*/ 214 h 325"/>
              <a:gd name="T28" fmla="*/ 25 w 82"/>
              <a:gd name="T29" fmla="*/ 206 h 325"/>
              <a:gd name="T30" fmla="*/ 27 w 82"/>
              <a:gd name="T31" fmla="*/ 197 h 325"/>
              <a:gd name="T32" fmla="*/ 29 w 82"/>
              <a:gd name="T33" fmla="*/ 190 h 325"/>
              <a:gd name="T34" fmla="*/ 30 w 82"/>
              <a:gd name="T35" fmla="*/ 182 h 325"/>
              <a:gd name="T36" fmla="*/ 32 w 82"/>
              <a:gd name="T37" fmla="*/ 174 h 325"/>
              <a:gd name="T38" fmla="*/ 34 w 82"/>
              <a:gd name="T39" fmla="*/ 167 h 325"/>
              <a:gd name="T40" fmla="*/ 36 w 82"/>
              <a:gd name="T41" fmla="*/ 159 h 325"/>
              <a:gd name="T42" fmla="*/ 38 w 82"/>
              <a:gd name="T43" fmla="*/ 151 h 325"/>
              <a:gd name="T44" fmla="*/ 40 w 82"/>
              <a:gd name="T45" fmla="*/ 144 h 325"/>
              <a:gd name="T46" fmla="*/ 42 w 82"/>
              <a:gd name="T47" fmla="*/ 137 h 325"/>
              <a:gd name="T48" fmla="*/ 44 w 82"/>
              <a:gd name="T49" fmla="*/ 130 h 325"/>
              <a:gd name="T50" fmla="*/ 46 w 82"/>
              <a:gd name="T51" fmla="*/ 122 h 325"/>
              <a:gd name="T52" fmla="*/ 47 w 82"/>
              <a:gd name="T53" fmla="*/ 116 h 325"/>
              <a:gd name="T54" fmla="*/ 49 w 82"/>
              <a:gd name="T55" fmla="*/ 109 h 325"/>
              <a:gd name="T56" fmla="*/ 50 w 82"/>
              <a:gd name="T57" fmla="*/ 102 h 325"/>
              <a:gd name="T58" fmla="*/ 52 w 82"/>
              <a:gd name="T59" fmla="*/ 95 h 325"/>
              <a:gd name="T60" fmla="*/ 54 w 82"/>
              <a:gd name="T61" fmla="*/ 89 h 325"/>
              <a:gd name="T62" fmla="*/ 56 w 82"/>
              <a:gd name="T63" fmla="*/ 83 h 325"/>
              <a:gd name="T64" fmla="*/ 58 w 82"/>
              <a:gd name="T65" fmla="*/ 76 h 325"/>
              <a:gd name="T66" fmla="*/ 60 w 82"/>
              <a:gd name="T67" fmla="*/ 70 h 325"/>
              <a:gd name="T68" fmla="*/ 62 w 82"/>
              <a:gd name="T69" fmla="*/ 64 h 325"/>
              <a:gd name="T70" fmla="*/ 64 w 82"/>
              <a:gd name="T71" fmla="*/ 58 h 325"/>
              <a:gd name="T72" fmla="*/ 66 w 82"/>
              <a:gd name="T73" fmla="*/ 51 h 325"/>
              <a:gd name="T74" fmla="*/ 68 w 82"/>
              <a:gd name="T75" fmla="*/ 46 h 325"/>
              <a:gd name="T76" fmla="*/ 70 w 82"/>
              <a:gd name="T77" fmla="*/ 40 h 325"/>
              <a:gd name="T78" fmla="*/ 71 w 82"/>
              <a:gd name="T79" fmla="*/ 34 h 325"/>
              <a:gd name="T80" fmla="*/ 72 w 82"/>
              <a:gd name="T81" fmla="*/ 28 h 325"/>
              <a:gd name="T82" fmla="*/ 74 w 82"/>
              <a:gd name="T83" fmla="*/ 22 h 325"/>
              <a:gd name="T84" fmla="*/ 76 w 82"/>
              <a:gd name="T85" fmla="*/ 17 h 325"/>
              <a:gd name="T86" fmla="*/ 78 w 82"/>
              <a:gd name="T87" fmla="*/ 11 h 325"/>
              <a:gd name="T88" fmla="*/ 80 w 82"/>
              <a:gd name="T89" fmla="*/ 5 h 325"/>
              <a:gd name="T90" fmla="*/ 82 w 82"/>
              <a:gd name="T91" fmla="*/ 0 h 325"/>
              <a:gd name="T92" fmla="*/ 82 w 82"/>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 h="325">
                <a:moveTo>
                  <a:pt x="0" y="325"/>
                </a:moveTo>
                <a:lnTo>
                  <a:pt x="1" y="323"/>
                </a:lnTo>
                <a:lnTo>
                  <a:pt x="3" y="313"/>
                </a:lnTo>
                <a:lnTo>
                  <a:pt x="5" y="304"/>
                </a:lnTo>
                <a:lnTo>
                  <a:pt x="7" y="294"/>
                </a:lnTo>
                <a:lnTo>
                  <a:pt x="8" y="285"/>
                </a:lnTo>
                <a:lnTo>
                  <a:pt x="10" y="275"/>
                </a:lnTo>
                <a:lnTo>
                  <a:pt x="12" y="266"/>
                </a:lnTo>
                <a:lnTo>
                  <a:pt x="14" y="257"/>
                </a:lnTo>
                <a:lnTo>
                  <a:pt x="16" y="248"/>
                </a:lnTo>
                <a:lnTo>
                  <a:pt x="18" y="239"/>
                </a:lnTo>
                <a:lnTo>
                  <a:pt x="20" y="231"/>
                </a:lnTo>
                <a:lnTo>
                  <a:pt x="22" y="222"/>
                </a:lnTo>
                <a:lnTo>
                  <a:pt x="23" y="214"/>
                </a:lnTo>
                <a:lnTo>
                  <a:pt x="25" y="206"/>
                </a:lnTo>
                <a:lnTo>
                  <a:pt x="27" y="197"/>
                </a:lnTo>
                <a:lnTo>
                  <a:pt x="29" y="190"/>
                </a:lnTo>
                <a:lnTo>
                  <a:pt x="30" y="182"/>
                </a:lnTo>
                <a:lnTo>
                  <a:pt x="32" y="174"/>
                </a:lnTo>
                <a:lnTo>
                  <a:pt x="34" y="167"/>
                </a:lnTo>
                <a:lnTo>
                  <a:pt x="36" y="159"/>
                </a:lnTo>
                <a:lnTo>
                  <a:pt x="38" y="151"/>
                </a:lnTo>
                <a:lnTo>
                  <a:pt x="40" y="144"/>
                </a:lnTo>
                <a:lnTo>
                  <a:pt x="42" y="137"/>
                </a:lnTo>
                <a:lnTo>
                  <a:pt x="44" y="130"/>
                </a:lnTo>
                <a:lnTo>
                  <a:pt x="46" y="122"/>
                </a:lnTo>
                <a:lnTo>
                  <a:pt x="47" y="116"/>
                </a:lnTo>
                <a:lnTo>
                  <a:pt x="49" y="109"/>
                </a:lnTo>
                <a:lnTo>
                  <a:pt x="50" y="102"/>
                </a:lnTo>
                <a:lnTo>
                  <a:pt x="52" y="95"/>
                </a:lnTo>
                <a:lnTo>
                  <a:pt x="54" y="89"/>
                </a:lnTo>
                <a:lnTo>
                  <a:pt x="56" y="83"/>
                </a:lnTo>
                <a:lnTo>
                  <a:pt x="58" y="76"/>
                </a:lnTo>
                <a:lnTo>
                  <a:pt x="60" y="70"/>
                </a:lnTo>
                <a:lnTo>
                  <a:pt x="62" y="64"/>
                </a:lnTo>
                <a:lnTo>
                  <a:pt x="64" y="58"/>
                </a:lnTo>
                <a:lnTo>
                  <a:pt x="66" y="51"/>
                </a:lnTo>
                <a:lnTo>
                  <a:pt x="68" y="46"/>
                </a:lnTo>
                <a:lnTo>
                  <a:pt x="70" y="40"/>
                </a:lnTo>
                <a:lnTo>
                  <a:pt x="71" y="34"/>
                </a:lnTo>
                <a:lnTo>
                  <a:pt x="72" y="28"/>
                </a:lnTo>
                <a:lnTo>
                  <a:pt x="74" y="22"/>
                </a:lnTo>
                <a:lnTo>
                  <a:pt x="76" y="17"/>
                </a:lnTo>
                <a:lnTo>
                  <a:pt x="78" y="11"/>
                </a:lnTo>
                <a:lnTo>
                  <a:pt x="80" y="5"/>
                </a:lnTo>
                <a:lnTo>
                  <a:pt x="82" y="0"/>
                </a:lnTo>
                <a:lnTo>
                  <a:pt x="82" y="0"/>
                </a:lnTo>
              </a:path>
            </a:pathLst>
          </a:custGeom>
          <a:noFill/>
          <a:ln w="9525"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61" name="Freeform 127">
            <a:extLst>
              <a:ext uri="{FF2B5EF4-FFF2-40B4-BE49-F238E27FC236}">
                <a16:creationId xmlns:a16="http://schemas.microsoft.com/office/drawing/2014/main" id="{41092D4B-3777-412F-8C85-4808706E9632}"/>
              </a:ext>
            </a:extLst>
          </p:cNvPr>
          <p:cNvSpPr>
            <a:spLocks/>
          </p:cNvSpPr>
          <p:nvPr/>
        </p:nvSpPr>
        <p:spPr bwMode="auto">
          <a:xfrm>
            <a:off x="6566960" y="3682356"/>
            <a:ext cx="2507489" cy="1950341"/>
          </a:xfrm>
          <a:custGeom>
            <a:avLst/>
            <a:gdLst>
              <a:gd name="T0" fmla="*/ 7 w 649"/>
              <a:gd name="T1" fmla="*/ 1663 h 1876"/>
              <a:gd name="T2" fmla="*/ 19 w 649"/>
              <a:gd name="T3" fmla="*/ 1400 h 1876"/>
              <a:gd name="T4" fmla="*/ 30 w 649"/>
              <a:gd name="T5" fmla="*/ 1181 h 1876"/>
              <a:gd name="T6" fmla="*/ 41 w 649"/>
              <a:gd name="T7" fmla="*/ 997 h 1876"/>
              <a:gd name="T8" fmla="*/ 52 w 649"/>
              <a:gd name="T9" fmla="*/ 844 h 1876"/>
              <a:gd name="T10" fmla="*/ 63 w 649"/>
              <a:gd name="T11" fmla="*/ 714 h 1876"/>
              <a:gd name="T12" fmla="*/ 74 w 649"/>
              <a:gd name="T13" fmla="*/ 604 h 1876"/>
              <a:gd name="T14" fmla="*/ 84 w 649"/>
              <a:gd name="T15" fmla="*/ 510 h 1876"/>
              <a:gd name="T16" fmla="*/ 96 w 649"/>
              <a:gd name="T17" fmla="*/ 432 h 1876"/>
              <a:gd name="T18" fmla="*/ 106 w 649"/>
              <a:gd name="T19" fmla="*/ 365 h 1876"/>
              <a:gd name="T20" fmla="*/ 118 w 649"/>
              <a:gd name="T21" fmla="*/ 307 h 1876"/>
              <a:gd name="T22" fmla="*/ 128 w 649"/>
              <a:gd name="T23" fmla="*/ 258 h 1876"/>
              <a:gd name="T24" fmla="*/ 140 w 649"/>
              <a:gd name="T25" fmla="*/ 216 h 1876"/>
              <a:gd name="T26" fmla="*/ 151 w 649"/>
              <a:gd name="T27" fmla="*/ 180 h 1876"/>
              <a:gd name="T28" fmla="*/ 162 w 649"/>
              <a:gd name="T29" fmla="*/ 149 h 1876"/>
              <a:gd name="T30" fmla="*/ 173 w 649"/>
              <a:gd name="T31" fmla="*/ 123 h 1876"/>
              <a:gd name="T32" fmla="*/ 184 w 649"/>
              <a:gd name="T33" fmla="*/ 100 h 1876"/>
              <a:gd name="T34" fmla="*/ 195 w 649"/>
              <a:gd name="T35" fmla="*/ 81 h 1876"/>
              <a:gd name="T36" fmla="*/ 206 w 649"/>
              <a:gd name="T37" fmla="*/ 66 h 1876"/>
              <a:gd name="T38" fmla="*/ 217 w 649"/>
              <a:gd name="T39" fmla="*/ 52 h 1876"/>
              <a:gd name="T40" fmla="*/ 228 w 649"/>
              <a:gd name="T41" fmla="*/ 41 h 1876"/>
              <a:gd name="T42" fmla="*/ 239 w 649"/>
              <a:gd name="T43" fmla="*/ 31 h 1876"/>
              <a:gd name="T44" fmla="*/ 250 w 649"/>
              <a:gd name="T45" fmla="*/ 24 h 1876"/>
              <a:gd name="T46" fmla="*/ 261 w 649"/>
              <a:gd name="T47" fmla="*/ 17 h 1876"/>
              <a:gd name="T48" fmla="*/ 273 w 649"/>
              <a:gd name="T49" fmla="*/ 12 h 1876"/>
              <a:gd name="T50" fmla="*/ 283 w 649"/>
              <a:gd name="T51" fmla="*/ 7 h 1876"/>
              <a:gd name="T52" fmla="*/ 295 w 649"/>
              <a:gd name="T53" fmla="*/ 4 h 1876"/>
              <a:gd name="T54" fmla="*/ 305 w 649"/>
              <a:gd name="T55" fmla="*/ 3 h 1876"/>
              <a:gd name="T56" fmla="*/ 317 w 649"/>
              <a:gd name="T57" fmla="*/ 1 h 1876"/>
              <a:gd name="T58" fmla="*/ 327 w 649"/>
              <a:gd name="T59" fmla="*/ 0 h 1876"/>
              <a:gd name="T60" fmla="*/ 339 w 649"/>
              <a:gd name="T61" fmla="*/ 0 h 1876"/>
              <a:gd name="T62" fmla="*/ 349 w 649"/>
              <a:gd name="T63" fmla="*/ 0 h 1876"/>
              <a:gd name="T64" fmla="*/ 361 w 649"/>
              <a:gd name="T65" fmla="*/ 0 h 1876"/>
              <a:gd name="T66" fmla="*/ 371 w 649"/>
              <a:gd name="T67" fmla="*/ 0 h 1876"/>
              <a:gd name="T68" fmla="*/ 383 w 649"/>
              <a:gd name="T69" fmla="*/ 0 h 1876"/>
              <a:gd name="T70" fmla="*/ 394 w 649"/>
              <a:gd name="T71" fmla="*/ 0 h 1876"/>
              <a:gd name="T72" fmla="*/ 404 w 649"/>
              <a:gd name="T73" fmla="*/ 0 h 1876"/>
              <a:gd name="T74" fmla="*/ 416 w 649"/>
              <a:gd name="T75" fmla="*/ 0 h 1876"/>
              <a:gd name="T76" fmla="*/ 426 w 649"/>
              <a:gd name="T77" fmla="*/ 0 h 1876"/>
              <a:gd name="T78" fmla="*/ 438 w 649"/>
              <a:gd name="T79" fmla="*/ 0 h 1876"/>
              <a:gd name="T80" fmla="*/ 448 w 649"/>
              <a:gd name="T81" fmla="*/ 0 h 1876"/>
              <a:gd name="T82" fmla="*/ 460 w 649"/>
              <a:gd name="T83" fmla="*/ 0 h 1876"/>
              <a:gd name="T84" fmla="*/ 470 w 649"/>
              <a:gd name="T85" fmla="*/ 0 h 1876"/>
              <a:gd name="T86" fmla="*/ 482 w 649"/>
              <a:gd name="T87" fmla="*/ 0 h 1876"/>
              <a:gd name="T88" fmla="*/ 492 w 649"/>
              <a:gd name="T89" fmla="*/ 0 h 1876"/>
              <a:gd name="T90" fmla="*/ 504 w 649"/>
              <a:gd name="T91" fmla="*/ 0 h 1876"/>
              <a:gd name="T92" fmla="*/ 515 w 649"/>
              <a:gd name="T93" fmla="*/ 0 h 1876"/>
              <a:gd name="T94" fmla="*/ 526 w 649"/>
              <a:gd name="T95" fmla="*/ 0 h 1876"/>
              <a:gd name="T96" fmla="*/ 537 w 649"/>
              <a:gd name="T97" fmla="*/ 0 h 1876"/>
              <a:gd name="T98" fmla="*/ 548 w 649"/>
              <a:gd name="T99" fmla="*/ 0 h 1876"/>
              <a:gd name="T100" fmla="*/ 559 w 649"/>
              <a:gd name="T101" fmla="*/ 0 h 1876"/>
              <a:gd name="T102" fmla="*/ 570 w 649"/>
              <a:gd name="T103" fmla="*/ 0 h 1876"/>
              <a:gd name="T104" fmla="*/ 581 w 649"/>
              <a:gd name="T105" fmla="*/ 0 h 1876"/>
              <a:gd name="T106" fmla="*/ 592 w 649"/>
              <a:gd name="T107" fmla="*/ 0 h 1876"/>
              <a:gd name="T108" fmla="*/ 603 w 649"/>
              <a:gd name="T109" fmla="*/ 0 h 1876"/>
              <a:gd name="T110" fmla="*/ 614 w 649"/>
              <a:gd name="T111" fmla="*/ 0 h 1876"/>
              <a:gd name="T112" fmla="*/ 625 w 649"/>
              <a:gd name="T113" fmla="*/ 0 h 1876"/>
              <a:gd name="T114" fmla="*/ 637 w 649"/>
              <a:gd name="T115" fmla="*/ 0 h 1876"/>
              <a:gd name="T116" fmla="*/ 647 w 649"/>
              <a:gd name="T117" fmla="*/ 0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9" h="1876">
                <a:moveTo>
                  <a:pt x="0" y="1876"/>
                </a:moveTo>
                <a:lnTo>
                  <a:pt x="0" y="1868"/>
                </a:lnTo>
                <a:lnTo>
                  <a:pt x="2" y="1814"/>
                </a:lnTo>
                <a:lnTo>
                  <a:pt x="4" y="1763"/>
                </a:lnTo>
                <a:lnTo>
                  <a:pt x="6" y="1712"/>
                </a:lnTo>
                <a:lnTo>
                  <a:pt x="7" y="1663"/>
                </a:lnTo>
                <a:lnTo>
                  <a:pt x="9" y="1616"/>
                </a:lnTo>
                <a:lnTo>
                  <a:pt x="11" y="1570"/>
                </a:lnTo>
                <a:lnTo>
                  <a:pt x="13" y="1525"/>
                </a:lnTo>
                <a:lnTo>
                  <a:pt x="15" y="1482"/>
                </a:lnTo>
                <a:lnTo>
                  <a:pt x="17" y="1440"/>
                </a:lnTo>
                <a:lnTo>
                  <a:pt x="19" y="1400"/>
                </a:lnTo>
                <a:lnTo>
                  <a:pt x="20" y="1360"/>
                </a:lnTo>
                <a:lnTo>
                  <a:pt x="22" y="1323"/>
                </a:lnTo>
                <a:lnTo>
                  <a:pt x="24" y="1285"/>
                </a:lnTo>
                <a:lnTo>
                  <a:pt x="26" y="1250"/>
                </a:lnTo>
                <a:lnTo>
                  <a:pt x="28" y="1214"/>
                </a:lnTo>
                <a:lnTo>
                  <a:pt x="30" y="1181"/>
                </a:lnTo>
                <a:lnTo>
                  <a:pt x="31" y="1148"/>
                </a:lnTo>
                <a:lnTo>
                  <a:pt x="33" y="1116"/>
                </a:lnTo>
                <a:lnTo>
                  <a:pt x="35" y="1085"/>
                </a:lnTo>
                <a:lnTo>
                  <a:pt x="37" y="1055"/>
                </a:lnTo>
                <a:lnTo>
                  <a:pt x="39" y="1026"/>
                </a:lnTo>
                <a:lnTo>
                  <a:pt x="41" y="997"/>
                </a:lnTo>
                <a:lnTo>
                  <a:pt x="42" y="969"/>
                </a:lnTo>
                <a:lnTo>
                  <a:pt x="44" y="944"/>
                </a:lnTo>
                <a:lnTo>
                  <a:pt x="46" y="918"/>
                </a:lnTo>
                <a:lnTo>
                  <a:pt x="48" y="892"/>
                </a:lnTo>
                <a:lnTo>
                  <a:pt x="50" y="868"/>
                </a:lnTo>
                <a:lnTo>
                  <a:pt x="52" y="844"/>
                </a:lnTo>
                <a:lnTo>
                  <a:pt x="54" y="821"/>
                </a:lnTo>
                <a:lnTo>
                  <a:pt x="55" y="798"/>
                </a:lnTo>
                <a:lnTo>
                  <a:pt x="57" y="776"/>
                </a:lnTo>
                <a:lnTo>
                  <a:pt x="59" y="754"/>
                </a:lnTo>
                <a:lnTo>
                  <a:pt x="61" y="734"/>
                </a:lnTo>
                <a:lnTo>
                  <a:pt x="63" y="714"/>
                </a:lnTo>
                <a:lnTo>
                  <a:pt x="64" y="694"/>
                </a:lnTo>
                <a:lnTo>
                  <a:pt x="66" y="676"/>
                </a:lnTo>
                <a:lnTo>
                  <a:pt x="68" y="656"/>
                </a:lnTo>
                <a:lnTo>
                  <a:pt x="70" y="638"/>
                </a:lnTo>
                <a:lnTo>
                  <a:pt x="72" y="621"/>
                </a:lnTo>
                <a:lnTo>
                  <a:pt x="74" y="604"/>
                </a:lnTo>
                <a:lnTo>
                  <a:pt x="76" y="587"/>
                </a:lnTo>
                <a:lnTo>
                  <a:pt x="78" y="571"/>
                </a:lnTo>
                <a:lnTo>
                  <a:pt x="79" y="556"/>
                </a:lnTo>
                <a:lnTo>
                  <a:pt x="81" y="540"/>
                </a:lnTo>
                <a:lnTo>
                  <a:pt x="83" y="526"/>
                </a:lnTo>
                <a:lnTo>
                  <a:pt x="84" y="510"/>
                </a:lnTo>
                <a:lnTo>
                  <a:pt x="86" y="497"/>
                </a:lnTo>
                <a:lnTo>
                  <a:pt x="88" y="483"/>
                </a:lnTo>
                <a:lnTo>
                  <a:pt x="90" y="470"/>
                </a:lnTo>
                <a:lnTo>
                  <a:pt x="92" y="457"/>
                </a:lnTo>
                <a:lnTo>
                  <a:pt x="94" y="444"/>
                </a:lnTo>
                <a:lnTo>
                  <a:pt x="96" y="432"/>
                </a:lnTo>
                <a:lnTo>
                  <a:pt x="98" y="419"/>
                </a:lnTo>
                <a:lnTo>
                  <a:pt x="100" y="408"/>
                </a:lnTo>
                <a:lnTo>
                  <a:pt x="102" y="396"/>
                </a:lnTo>
                <a:lnTo>
                  <a:pt x="103" y="386"/>
                </a:lnTo>
                <a:lnTo>
                  <a:pt x="105" y="375"/>
                </a:lnTo>
                <a:lnTo>
                  <a:pt x="106" y="365"/>
                </a:lnTo>
                <a:lnTo>
                  <a:pt x="108" y="354"/>
                </a:lnTo>
                <a:lnTo>
                  <a:pt x="110" y="344"/>
                </a:lnTo>
                <a:lnTo>
                  <a:pt x="112" y="335"/>
                </a:lnTo>
                <a:lnTo>
                  <a:pt x="114" y="325"/>
                </a:lnTo>
                <a:lnTo>
                  <a:pt x="116" y="316"/>
                </a:lnTo>
                <a:lnTo>
                  <a:pt x="118" y="307"/>
                </a:lnTo>
                <a:lnTo>
                  <a:pt x="120" y="298"/>
                </a:lnTo>
                <a:lnTo>
                  <a:pt x="122" y="290"/>
                </a:lnTo>
                <a:lnTo>
                  <a:pt x="124" y="281"/>
                </a:lnTo>
                <a:lnTo>
                  <a:pt x="126" y="273"/>
                </a:lnTo>
                <a:lnTo>
                  <a:pt x="127" y="266"/>
                </a:lnTo>
                <a:lnTo>
                  <a:pt x="128" y="258"/>
                </a:lnTo>
                <a:lnTo>
                  <a:pt x="130" y="250"/>
                </a:lnTo>
                <a:lnTo>
                  <a:pt x="132" y="243"/>
                </a:lnTo>
                <a:lnTo>
                  <a:pt x="134" y="236"/>
                </a:lnTo>
                <a:lnTo>
                  <a:pt x="136" y="229"/>
                </a:lnTo>
                <a:lnTo>
                  <a:pt x="138" y="222"/>
                </a:lnTo>
                <a:lnTo>
                  <a:pt x="140" y="216"/>
                </a:lnTo>
                <a:lnTo>
                  <a:pt x="142" y="209"/>
                </a:lnTo>
                <a:lnTo>
                  <a:pt x="144" y="203"/>
                </a:lnTo>
                <a:lnTo>
                  <a:pt x="146" y="197"/>
                </a:lnTo>
                <a:lnTo>
                  <a:pt x="148" y="191"/>
                </a:lnTo>
                <a:lnTo>
                  <a:pt x="149" y="185"/>
                </a:lnTo>
                <a:lnTo>
                  <a:pt x="151" y="180"/>
                </a:lnTo>
                <a:lnTo>
                  <a:pt x="152" y="174"/>
                </a:lnTo>
                <a:lnTo>
                  <a:pt x="154" y="169"/>
                </a:lnTo>
                <a:lnTo>
                  <a:pt x="156" y="164"/>
                </a:lnTo>
                <a:lnTo>
                  <a:pt x="158" y="159"/>
                </a:lnTo>
                <a:lnTo>
                  <a:pt x="160" y="154"/>
                </a:lnTo>
                <a:lnTo>
                  <a:pt x="162" y="149"/>
                </a:lnTo>
                <a:lnTo>
                  <a:pt x="164" y="145"/>
                </a:lnTo>
                <a:lnTo>
                  <a:pt x="166" y="140"/>
                </a:lnTo>
                <a:lnTo>
                  <a:pt x="168" y="135"/>
                </a:lnTo>
                <a:lnTo>
                  <a:pt x="170" y="131"/>
                </a:lnTo>
                <a:lnTo>
                  <a:pt x="171" y="127"/>
                </a:lnTo>
                <a:lnTo>
                  <a:pt x="173" y="123"/>
                </a:lnTo>
                <a:lnTo>
                  <a:pt x="175" y="119"/>
                </a:lnTo>
                <a:lnTo>
                  <a:pt x="176" y="115"/>
                </a:lnTo>
                <a:lnTo>
                  <a:pt x="178" y="111"/>
                </a:lnTo>
                <a:lnTo>
                  <a:pt x="180" y="107"/>
                </a:lnTo>
                <a:lnTo>
                  <a:pt x="182" y="104"/>
                </a:lnTo>
                <a:lnTo>
                  <a:pt x="184" y="100"/>
                </a:lnTo>
                <a:lnTo>
                  <a:pt x="186" y="98"/>
                </a:lnTo>
                <a:lnTo>
                  <a:pt x="188" y="94"/>
                </a:lnTo>
                <a:lnTo>
                  <a:pt x="190" y="91"/>
                </a:lnTo>
                <a:lnTo>
                  <a:pt x="191" y="88"/>
                </a:lnTo>
                <a:lnTo>
                  <a:pt x="193" y="84"/>
                </a:lnTo>
                <a:lnTo>
                  <a:pt x="195" y="81"/>
                </a:lnTo>
                <a:lnTo>
                  <a:pt x="197" y="78"/>
                </a:lnTo>
                <a:lnTo>
                  <a:pt x="199" y="76"/>
                </a:lnTo>
                <a:lnTo>
                  <a:pt x="201" y="74"/>
                </a:lnTo>
                <a:lnTo>
                  <a:pt x="202" y="71"/>
                </a:lnTo>
                <a:lnTo>
                  <a:pt x="204" y="68"/>
                </a:lnTo>
                <a:lnTo>
                  <a:pt x="206" y="66"/>
                </a:lnTo>
                <a:lnTo>
                  <a:pt x="208" y="63"/>
                </a:lnTo>
                <a:lnTo>
                  <a:pt x="210" y="61"/>
                </a:lnTo>
                <a:lnTo>
                  <a:pt x="212" y="58"/>
                </a:lnTo>
                <a:lnTo>
                  <a:pt x="213" y="56"/>
                </a:lnTo>
                <a:lnTo>
                  <a:pt x="215" y="54"/>
                </a:lnTo>
                <a:lnTo>
                  <a:pt x="217" y="52"/>
                </a:lnTo>
                <a:lnTo>
                  <a:pt x="219" y="50"/>
                </a:lnTo>
                <a:lnTo>
                  <a:pt x="221" y="48"/>
                </a:lnTo>
                <a:lnTo>
                  <a:pt x="223" y="46"/>
                </a:lnTo>
                <a:lnTo>
                  <a:pt x="225" y="44"/>
                </a:lnTo>
                <a:lnTo>
                  <a:pt x="226" y="43"/>
                </a:lnTo>
                <a:lnTo>
                  <a:pt x="228" y="41"/>
                </a:lnTo>
                <a:lnTo>
                  <a:pt x="230" y="39"/>
                </a:lnTo>
                <a:lnTo>
                  <a:pt x="232" y="37"/>
                </a:lnTo>
                <a:lnTo>
                  <a:pt x="233" y="36"/>
                </a:lnTo>
                <a:lnTo>
                  <a:pt x="235" y="34"/>
                </a:lnTo>
                <a:lnTo>
                  <a:pt x="237" y="32"/>
                </a:lnTo>
                <a:lnTo>
                  <a:pt x="239" y="31"/>
                </a:lnTo>
                <a:lnTo>
                  <a:pt x="241" y="29"/>
                </a:lnTo>
                <a:lnTo>
                  <a:pt x="243" y="28"/>
                </a:lnTo>
                <a:lnTo>
                  <a:pt x="245" y="28"/>
                </a:lnTo>
                <a:lnTo>
                  <a:pt x="247" y="26"/>
                </a:lnTo>
                <a:lnTo>
                  <a:pt x="249" y="25"/>
                </a:lnTo>
                <a:lnTo>
                  <a:pt x="250" y="24"/>
                </a:lnTo>
                <a:lnTo>
                  <a:pt x="252" y="23"/>
                </a:lnTo>
                <a:lnTo>
                  <a:pt x="254" y="21"/>
                </a:lnTo>
                <a:lnTo>
                  <a:pt x="255" y="20"/>
                </a:lnTo>
                <a:lnTo>
                  <a:pt x="257" y="19"/>
                </a:lnTo>
                <a:lnTo>
                  <a:pt x="259" y="18"/>
                </a:lnTo>
                <a:lnTo>
                  <a:pt x="261" y="17"/>
                </a:lnTo>
                <a:lnTo>
                  <a:pt x="263" y="16"/>
                </a:lnTo>
                <a:lnTo>
                  <a:pt x="265" y="15"/>
                </a:lnTo>
                <a:lnTo>
                  <a:pt x="267" y="14"/>
                </a:lnTo>
                <a:lnTo>
                  <a:pt x="269" y="13"/>
                </a:lnTo>
                <a:lnTo>
                  <a:pt x="271" y="13"/>
                </a:lnTo>
                <a:lnTo>
                  <a:pt x="273" y="12"/>
                </a:lnTo>
                <a:lnTo>
                  <a:pt x="274" y="11"/>
                </a:lnTo>
                <a:lnTo>
                  <a:pt x="276" y="10"/>
                </a:lnTo>
                <a:lnTo>
                  <a:pt x="277" y="9"/>
                </a:lnTo>
                <a:lnTo>
                  <a:pt x="279" y="9"/>
                </a:lnTo>
                <a:lnTo>
                  <a:pt x="281" y="8"/>
                </a:lnTo>
                <a:lnTo>
                  <a:pt x="283" y="7"/>
                </a:lnTo>
                <a:lnTo>
                  <a:pt x="285" y="7"/>
                </a:lnTo>
                <a:lnTo>
                  <a:pt x="287" y="6"/>
                </a:lnTo>
                <a:lnTo>
                  <a:pt x="289" y="6"/>
                </a:lnTo>
                <a:lnTo>
                  <a:pt x="291" y="5"/>
                </a:lnTo>
                <a:lnTo>
                  <a:pt x="293" y="5"/>
                </a:lnTo>
                <a:lnTo>
                  <a:pt x="295" y="4"/>
                </a:lnTo>
                <a:lnTo>
                  <a:pt x="297" y="4"/>
                </a:lnTo>
                <a:lnTo>
                  <a:pt x="298" y="3"/>
                </a:lnTo>
                <a:lnTo>
                  <a:pt x="299" y="3"/>
                </a:lnTo>
                <a:lnTo>
                  <a:pt x="301" y="3"/>
                </a:lnTo>
                <a:lnTo>
                  <a:pt x="303" y="3"/>
                </a:lnTo>
                <a:lnTo>
                  <a:pt x="305" y="3"/>
                </a:lnTo>
                <a:lnTo>
                  <a:pt x="307" y="3"/>
                </a:lnTo>
                <a:lnTo>
                  <a:pt x="309" y="2"/>
                </a:lnTo>
                <a:lnTo>
                  <a:pt x="311" y="2"/>
                </a:lnTo>
                <a:lnTo>
                  <a:pt x="313" y="2"/>
                </a:lnTo>
                <a:lnTo>
                  <a:pt x="315" y="2"/>
                </a:lnTo>
                <a:lnTo>
                  <a:pt x="317" y="1"/>
                </a:lnTo>
                <a:lnTo>
                  <a:pt x="319" y="1"/>
                </a:lnTo>
                <a:lnTo>
                  <a:pt x="320" y="1"/>
                </a:lnTo>
                <a:lnTo>
                  <a:pt x="322" y="1"/>
                </a:lnTo>
                <a:lnTo>
                  <a:pt x="323" y="1"/>
                </a:lnTo>
                <a:lnTo>
                  <a:pt x="325" y="0"/>
                </a:lnTo>
                <a:lnTo>
                  <a:pt x="327" y="0"/>
                </a:lnTo>
                <a:lnTo>
                  <a:pt x="329" y="0"/>
                </a:lnTo>
                <a:lnTo>
                  <a:pt x="331" y="0"/>
                </a:lnTo>
                <a:lnTo>
                  <a:pt x="333" y="0"/>
                </a:lnTo>
                <a:lnTo>
                  <a:pt x="335" y="0"/>
                </a:lnTo>
                <a:lnTo>
                  <a:pt x="337" y="0"/>
                </a:lnTo>
                <a:lnTo>
                  <a:pt x="339" y="0"/>
                </a:lnTo>
                <a:lnTo>
                  <a:pt x="340" y="0"/>
                </a:lnTo>
                <a:lnTo>
                  <a:pt x="342" y="0"/>
                </a:lnTo>
                <a:lnTo>
                  <a:pt x="344" y="0"/>
                </a:lnTo>
                <a:lnTo>
                  <a:pt x="346" y="0"/>
                </a:lnTo>
                <a:lnTo>
                  <a:pt x="347" y="0"/>
                </a:lnTo>
                <a:lnTo>
                  <a:pt x="349" y="0"/>
                </a:lnTo>
                <a:lnTo>
                  <a:pt x="351" y="0"/>
                </a:lnTo>
                <a:lnTo>
                  <a:pt x="353" y="0"/>
                </a:lnTo>
                <a:lnTo>
                  <a:pt x="355" y="0"/>
                </a:lnTo>
                <a:lnTo>
                  <a:pt x="357" y="0"/>
                </a:lnTo>
                <a:lnTo>
                  <a:pt x="359" y="0"/>
                </a:lnTo>
                <a:lnTo>
                  <a:pt x="361" y="0"/>
                </a:lnTo>
                <a:lnTo>
                  <a:pt x="362" y="0"/>
                </a:lnTo>
                <a:lnTo>
                  <a:pt x="364" y="0"/>
                </a:lnTo>
                <a:lnTo>
                  <a:pt x="366" y="0"/>
                </a:lnTo>
                <a:lnTo>
                  <a:pt x="368" y="0"/>
                </a:lnTo>
                <a:lnTo>
                  <a:pt x="370" y="0"/>
                </a:lnTo>
                <a:lnTo>
                  <a:pt x="371" y="0"/>
                </a:lnTo>
                <a:lnTo>
                  <a:pt x="373" y="0"/>
                </a:lnTo>
                <a:lnTo>
                  <a:pt x="375" y="0"/>
                </a:lnTo>
                <a:lnTo>
                  <a:pt x="377" y="0"/>
                </a:lnTo>
                <a:lnTo>
                  <a:pt x="379" y="0"/>
                </a:lnTo>
                <a:lnTo>
                  <a:pt x="381" y="0"/>
                </a:lnTo>
                <a:lnTo>
                  <a:pt x="383" y="0"/>
                </a:lnTo>
                <a:lnTo>
                  <a:pt x="384" y="0"/>
                </a:lnTo>
                <a:lnTo>
                  <a:pt x="386" y="0"/>
                </a:lnTo>
                <a:lnTo>
                  <a:pt x="388" y="0"/>
                </a:lnTo>
                <a:lnTo>
                  <a:pt x="390" y="0"/>
                </a:lnTo>
                <a:lnTo>
                  <a:pt x="392" y="0"/>
                </a:lnTo>
                <a:lnTo>
                  <a:pt x="394" y="0"/>
                </a:lnTo>
                <a:lnTo>
                  <a:pt x="395" y="0"/>
                </a:lnTo>
                <a:lnTo>
                  <a:pt x="397" y="0"/>
                </a:lnTo>
                <a:lnTo>
                  <a:pt x="399" y="0"/>
                </a:lnTo>
                <a:lnTo>
                  <a:pt x="401" y="0"/>
                </a:lnTo>
                <a:lnTo>
                  <a:pt x="403" y="0"/>
                </a:lnTo>
                <a:lnTo>
                  <a:pt x="404" y="0"/>
                </a:lnTo>
                <a:lnTo>
                  <a:pt x="406" y="0"/>
                </a:lnTo>
                <a:lnTo>
                  <a:pt x="408" y="0"/>
                </a:lnTo>
                <a:lnTo>
                  <a:pt x="410" y="0"/>
                </a:lnTo>
                <a:lnTo>
                  <a:pt x="412" y="0"/>
                </a:lnTo>
                <a:lnTo>
                  <a:pt x="414" y="0"/>
                </a:lnTo>
                <a:lnTo>
                  <a:pt x="416" y="0"/>
                </a:lnTo>
                <a:lnTo>
                  <a:pt x="418" y="0"/>
                </a:lnTo>
                <a:lnTo>
                  <a:pt x="419" y="0"/>
                </a:lnTo>
                <a:lnTo>
                  <a:pt x="421" y="0"/>
                </a:lnTo>
                <a:lnTo>
                  <a:pt x="423" y="0"/>
                </a:lnTo>
                <a:lnTo>
                  <a:pt x="425" y="0"/>
                </a:lnTo>
                <a:lnTo>
                  <a:pt x="426" y="0"/>
                </a:lnTo>
                <a:lnTo>
                  <a:pt x="428" y="0"/>
                </a:lnTo>
                <a:lnTo>
                  <a:pt x="430" y="0"/>
                </a:lnTo>
                <a:lnTo>
                  <a:pt x="432" y="0"/>
                </a:lnTo>
                <a:lnTo>
                  <a:pt x="434" y="0"/>
                </a:lnTo>
                <a:lnTo>
                  <a:pt x="436" y="0"/>
                </a:lnTo>
                <a:lnTo>
                  <a:pt x="438" y="0"/>
                </a:lnTo>
                <a:lnTo>
                  <a:pt x="440" y="0"/>
                </a:lnTo>
                <a:lnTo>
                  <a:pt x="442" y="0"/>
                </a:lnTo>
                <a:lnTo>
                  <a:pt x="444" y="0"/>
                </a:lnTo>
                <a:lnTo>
                  <a:pt x="445" y="0"/>
                </a:lnTo>
                <a:lnTo>
                  <a:pt x="446" y="0"/>
                </a:lnTo>
                <a:lnTo>
                  <a:pt x="448" y="0"/>
                </a:lnTo>
                <a:lnTo>
                  <a:pt x="450" y="0"/>
                </a:lnTo>
                <a:lnTo>
                  <a:pt x="452" y="0"/>
                </a:lnTo>
                <a:lnTo>
                  <a:pt x="454" y="0"/>
                </a:lnTo>
                <a:lnTo>
                  <a:pt x="456" y="0"/>
                </a:lnTo>
                <a:lnTo>
                  <a:pt x="458" y="0"/>
                </a:lnTo>
                <a:lnTo>
                  <a:pt x="460" y="0"/>
                </a:lnTo>
                <a:lnTo>
                  <a:pt x="462" y="0"/>
                </a:lnTo>
                <a:lnTo>
                  <a:pt x="464" y="0"/>
                </a:lnTo>
                <a:lnTo>
                  <a:pt x="466" y="0"/>
                </a:lnTo>
                <a:lnTo>
                  <a:pt x="468" y="0"/>
                </a:lnTo>
                <a:lnTo>
                  <a:pt x="468" y="0"/>
                </a:lnTo>
                <a:lnTo>
                  <a:pt x="470" y="0"/>
                </a:lnTo>
                <a:lnTo>
                  <a:pt x="472" y="0"/>
                </a:lnTo>
                <a:lnTo>
                  <a:pt x="474" y="0"/>
                </a:lnTo>
                <a:lnTo>
                  <a:pt x="476" y="0"/>
                </a:lnTo>
                <a:lnTo>
                  <a:pt x="478" y="0"/>
                </a:lnTo>
                <a:lnTo>
                  <a:pt x="480" y="0"/>
                </a:lnTo>
                <a:lnTo>
                  <a:pt x="482" y="0"/>
                </a:lnTo>
                <a:lnTo>
                  <a:pt x="484" y="0"/>
                </a:lnTo>
                <a:lnTo>
                  <a:pt x="486" y="0"/>
                </a:lnTo>
                <a:lnTo>
                  <a:pt x="488" y="0"/>
                </a:lnTo>
                <a:lnTo>
                  <a:pt x="490" y="0"/>
                </a:lnTo>
                <a:lnTo>
                  <a:pt x="491" y="0"/>
                </a:lnTo>
                <a:lnTo>
                  <a:pt x="492" y="0"/>
                </a:lnTo>
                <a:lnTo>
                  <a:pt x="494" y="0"/>
                </a:lnTo>
                <a:lnTo>
                  <a:pt x="496" y="0"/>
                </a:lnTo>
                <a:lnTo>
                  <a:pt x="498" y="0"/>
                </a:lnTo>
                <a:lnTo>
                  <a:pt x="500" y="0"/>
                </a:lnTo>
                <a:lnTo>
                  <a:pt x="502" y="0"/>
                </a:lnTo>
                <a:lnTo>
                  <a:pt x="504" y="0"/>
                </a:lnTo>
                <a:lnTo>
                  <a:pt x="506" y="0"/>
                </a:lnTo>
                <a:lnTo>
                  <a:pt x="508" y="0"/>
                </a:lnTo>
                <a:lnTo>
                  <a:pt x="510" y="0"/>
                </a:lnTo>
                <a:lnTo>
                  <a:pt x="511" y="0"/>
                </a:lnTo>
                <a:lnTo>
                  <a:pt x="513" y="0"/>
                </a:lnTo>
                <a:lnTo>
                  <a:pt x="515" y="0"/>
                </a:lnTo>
                <a:lnTo>
                  <a:pt x="517" y="0"/>
                </a:lnTo>
                <a:lnTo>
                  <a:pt x="518" y="0"/>
                </a:lnTo>
                <a:lnTo>
                  <a:pt x="520" y="0"/>
                </a:lnTo>
                <a:lnTo>
                  <a:pt x="522" y="0"/>
                </a:lnTo>
                <a:lnTo>
                  <a:pt x="524" y="0"/>
                </a:lnTo>
                <a:lnTo>
                  <a:pt x="526" y="0"/>
                </a:lnTo>
                <a:lnTo>
                  <a:pt x="528" y="0"/>
                </a:lnTo>
                <a:lnTo>
                  <a:pt x="530" y="0"/>
                </a:lnTo>
                <a:lnTo>
                  <a:pt x="532" y="0"/>
                </a:lnTo>
                <a:lnTo>
                  <a:pt x="533" y="0"/>
                </a:lnTo>
                <a:lnTo>
                  <a:pt x="535" y="0"/>
                </a:lnTo>
                <a:lnTo>
                  <a:pt x="537" y="0"/>
                </a:lnTo>
                <a:lnTo>
                  <a:pt x="539" y="0"/>
                </a:lnTo>
                <a:lnTo>
                  <a:pt x="541" y="0"/>
                </a:lnTo>
                <a:lnTo>
                  <a:pt x="542" y="0"/>
                </a:lnTo>
                <a:lnTo>
                  <a:pt x="544" y="0"/>
                </a:lnTo>
                <a:lnTo>
                  <a:pt x="546" y="0"/>
                </a:lnTo>
                <a:lnTo>
                  <a:pt x="548" y="0"/>
                </a:lnTo>
                <a:lnTo>
                  <a:pt x="550" y="0"/>
                </a:lnTo>
                <a:lnTo>
                  <a:pt x="552" y="0"/>
                </a:lnTo>
                <a:lnTo>
                  <a:pt x="553" y="0"/>
                </a:lnTo>
                <a:lnTo>
                  <a:pt x="555" y="0"/>
                </a:lnTo>
                <a:lnTo>
                  <a:pt x="557" y="0"/>
                </a:lnTo>
                <a:lnTo>
                  <a:pt x="559" y="0"/>
                </a:lnTo>
                <a:lnTo>
                  <a:pt x="561" y="0"/>
                </a:lnTo>
                <a:lnTo>
                  <a:pt x="563" y="0"/>
                </a:lnTo>
                <a:lnTo>
                  <a:pt x="565" y="0"/>
                </a:lnTo>
                <a:lnTo>
                  <a:pt x="566" y="0"/>
                </a:lnTo>
                <a:lnTo>
                  <a:pt x="568" y="0"/>
                </a:lnTo>
                <a:lnTo>
                  <a:pt x="570" y="0"/>
                </a:lnTo>
                <a:lnTo>
                  <a:pt x="572" y="0"/>
                </a:lnTo>
                <a:lnTo>
                  <a:pt x="574" y="0"/>
                </a:lnTo>
                <a:lnTo>
                  <a:pt x="575" y="0"/>
                </a:lnTo>
                <a:lnTo>
                  <a:pt x="577" y="0"/>
                </a:lnTo>
                <a:lnTo>
                  <a:pt x="579" y="0"/>
                </a:lnTo>
                <a:lnTo>
                  <a:pt x="581" y="0"/>
                </a:lnTo>
                <a:lnTo>
                  <a:pt x="583" y="0"/>
                </a:lnTo>
                <a:lnTo>
                  <a:pt x="585" y="0"/>
                </a:lnTo>
                <a:lnTo>
                  <a:pt x="587" y="0"/>
                </a:lnTo>
                <a:lnTo>
                  <a:pt x="589" y="0"/>
                </a:lnTo>
                <a:lnTo>
                  <a:pt x="590" y="0"/>
                </a:lnTo>
                <a:lnTo>
                  <a:pt x="592" y="0"/>
                </a:lnTo>
                <a:lnTo>
                  <a:pt x="594" y="0"/>
                </a:lnTo>
                <a:lnTo>
                  <a:pt x="596" y="0"/>
                </a:lnTo>
                <a:lnTo>
                  <a:pt x="597" y="0"/>
                </a:lnTo>
                <a:lnTo>
                  <a:pt x="599" y="0"/>
                </a:lnTo>
                <a:lnTo>
                  <a:pt x="601" y="0"/>
                </a:lnTo>
                <a:lnTo>
                  <a:pt x="603" y="0"/>
                </a:lnTo>
                <a:lnTo>
                  <a:pt x="605" y="0"/>
                </a:lnTo>
                <a:lnTo>
                  <a:pt x="607" y="0"/>
                </a:lnTo>
                <a:lnTo>
                  <a:pt x="609" y="0"/>
                </a:lnTo>
                <a:lnTo>
                  <a:pt x="611" y="0"/>
                </a:lnTo>
                <a:lnTo>
                  <a:pt x="613" y="0"/>
                </a:lnTo>
                <a:lnTo>
                  <a:pt x="614" y="0"/>
                </a:lnTo>
                <a:lnTo>
                  <a:pt x="616" y="0"/>
                </a:lnTo>
                <a:lnTo>
                  <a:pt x="617" y="0"/>
                </a:lnTo>
                <a:lnTo>
                  <a:pt x="619" y="0"/>
                </a:lnTo>
                <a:lnTo>
                  <a:pt x="621" y="0"/>
                </a:lnTo>
                <a:lnTo>
                  <a:pt x="623" y="0"/>
                </a:lnTo>
                <a:lnTo>
                  <a:pt x="625" y="0"/>
                </a:lnTo>
                <a:lnTo>
                  <a:pt x="627" y="0"/>
                </a:lnTo>
                <a:lnTo>
                  <a:pt x="629" y="0"/>
                </a:lnTo>
                <a:lnTo>
                  <a:pt x="631" y="0"/>
                </a:lnTo>
                <a:lnTo>
                  <a:pt x="633" y="0"/>
                </a:lnTo>
                <a:lnTo>
                  <a:pt x="635" y="0"/>
                </a:lnTo>
                <a:lnTo>
                  <a:pt x="637" y="0"/>
                </a:lnTo>
                <a:lnTo>
                  <a:pt x="638" y="0"/>
                </a:lnTo>
                <a:lnTo>
                  <a:pt x="639" y="0"/>
                </a:lnTo>
                <a:lnTo>
                  <a:pt x="641" y="0"/>
                </a:lnTo>
                <a:lnTo>
                  <a:pt x="643" y="0"/>
                </a:lnTo>
                <a:lnTo>
                  <a:pt x="645" y="0"/>
                </a:lnTo>
                <a:lnTo>
                  <a:pt x="647" y="0"/>
                </a:lnTo>
                <a:lnTo>
                  <a:pt x="649" y="0"/>
                </a:lnTo>
                <a:lnTo>
                  <a:pt x="649" y="0"/>
                </a:lnTo>
              </a:path>
            </a:pathLst>
          </a:custGeom>
          <a:noFill/>
          <a:ln w="19050" cap="flat">
            <a:solidFill>
              <a:srgbClr val="FF0000"/>
            </a:solidFill>
            <a:prstDash val="sys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62" name="Rectangle 64">
            <a:extLst>
              <a:ext uri="{FF2B5EF4-FFF2-40B4-BE49-F238E27FC236}">
                <a16:creationId xmlns:a16="http://schemas.microsoft.com/office/drawing/2014/main" id="{A7AD4116-0781-4D8F-A6E6-071612375022}"/>
              </a:ext>
            </a:extLst>
          </p:cNvPr>
          <p:cNvSpPr>
            <a:spLocks noChangeArrowheads="1"/>
          </p:cNvSpPr>
          <p:nvPr/>
        </p:nvSpPr>
        <p:spPr bwMode="auto">
          <a:xfrm>
            <a:off x="8197685"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a:t>
            </a: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3" name="Rectangle 69">
            <a:extLst>
              <a:ext uri="{FF2B5EF4-FFF2-40B4-BE49-F238E27FC236}">
                <a16:creationId xmlns:a16="http://schemas.microsoft.com/office/drawing/2014/main" id="{92C69F93-1A95-4063-8387-3106BBC96346}"/>
              </a:ext>
            </a:extLst>
          </p:cNvPr>
          <p:cNvSpPr>
            <a:spLocks noChangeArrowheads="1"/>
          </p:cNvSpPr>
          <p:nvPr/>
        </p:nvSpPr>
        <p:spPr bwMode="auto">
          <a:xfrm>
            <a:off x="6770012"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a:t>
            </a: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4" name="Rectangle 74">
            <a:extLst>
              <a:ext uri="{FF2B5EF4-FFF2-40B4-BE49-F238E27FC236}">
                <a16:creationId xmlns:a16="http://schemas.microsoft.com/office/drawing/2014/main" id="{FF546B3D-6556-490C-AAD5-94EAB495317A}"/>
              </a:ext>
            </a:extLst>
          </p:cNvPr>
          <p:cNvSpPr>
            <a:spLocks noChangeArrowheads="1"/>
          </p:cNvSpPr>
          <p:nvPr/>
        </p:nvSpPr>
        <p:spPr bwMode="auto">
          <a:xfrm>
            <a:off x="5353569"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a:t>
            </a: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5" name="Rectangle 79">
            <a:extLst>
              <a:ext uri="{FF2B5EF4-FFF2-40B4-BE49-F238E27FC236}">
                <a16:creationId xmlns:a16="http://schemas.microsoft.com/office/drawing/2014/main" id="{D357545A-C031-48D4-AB66-9D29805F46E6}"/>
              </a:ext>
            </a:extLst>
          </p:cNvPr>
          <p:cNvSpPr>
            <a:spLocks noChangeArrowheads="1"/>
          </p:cNvSpPr>
          <p:nvPr/>
        </p:nvSpPr>
        <p:spPr bwMode="auto">
          <a:xfrm>
            <a:off x="3931511"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a:t>
            </a: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6" name="Rectangle 80">
                <a:extLst>
                  <a:ext uri="{FF2B5EF4-FFF2-40B4-BE49-F238E27FC236}">
                    <a16:creationId xmlns:a16="http://schemas.microsoft.com/office/drawing/2014/main" id="{7594C826-67E4-4598-BDD1-1B56B6F0640B}"/>
                  </a:ext>
                </a:extLst>
              </p:cNvPr>
              <p:cNvSpPr>
                <a:spLocks noChangeArrowheads="1"/>
              </p:cNvSpPr>
              <p:nvPr/>
            </p:nvSpPr>
            <p:spPr bwMode="auto">
              <a:xfrm rot="16200000">
                <a:off x="829695" y="3394469"/>
                <a:ext cx="3165803" cy="3077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dirty="0">
                    <a:solidFill>
                      <a:srgbClr val="000000"/>
                    </a:solidFill>
                    <a:latin typeface="Times New Roman" panose="02020603050405020304" pitchFamily="18" charset="0"/>
                    <a:cs typeface="Times New Roman" panose="02020603050405020304" pitchFamily="18" charset="0"/>
                  </a:rPr>
                  <a:t>Scattering length : </a:t>
                </a:r>
                <a14:m>
                  <m:oMath xmlns:m="http://schemas.openxmlformats.org/officeDocument/2006/math">
                    <m:sSub>
                      <m:sSubPr>
                        <m:ctrlPr>
                          <a:rPr kumimoji="0" lang="en-US" altLang="ja-JP" sz="2000" b="0" i="1" smtClean="0">
                            <a:solidFill>
                              <a:srgbClr val="000000"/>
                            </a:solidFill>
                            <a:latin typeface="Cambria Math" panose="02040503050406030204" pitchFamily="18" charset="0"/>
                            <a:cs typeface="Times New Roman" panose="02020603050405020304" pitchFamily="18" charset="0"/>
                          </a:rPr>
                        </m:ctrlPr>
                      </m:sSubPr>
                      <m:e>
                        <m:r>
                          <a:rPr kumimoji="0" lang="en-US" altLang="ja-JP" sz="2000" b="0" i="1" smtClean="0">
                            <a:solidFill>
                              <a:srgbClr val="000000"/>
                            </a:solidFill>
                            <a:latin typeface="Cambria Math" panose="02040503050406030204" pitchFamily="18" charset="0"/>
                            <a:cs typeface="Times New Roman" panose="02020603050405020304" pitchFamily="18" charset="0"/>
                          </a:rPr>
                          <m:t>𝑎</m:t>
                        </m:r>
                      </m:e>
                      <m:sub>
                        <m:r>
                          <a:rPr kumimoji="0" lang="en-US" altLang="ja-JP" sz="2000" b="0" i="1" smtClean="0">
                            <a:solidFill>
                              <a:srgbClr val="000000"/>
                            </a:solidFill>
                            <a:latin typeface="Cambria Math" panose="02040503050406030204" pitchFamily="18" charset="0"/>
                            <a:cs typeface="Times New Roman" panose="02020603050405020304" pitchFamily="18" charset="0"/>
                          </a:rPr>
                          <m:t>12</m:t>
                        </m:r>
                      </m:sub>
                    </m:sSub>
                  </m:oMath>
                </a14:m>
                <a:r>
                  <a:rPr kumimoji="0" lang="ja-JP" altLang="ja-JP"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[Gauss]</a:t>
                </a:r>
                <a:endParaRPr kumimoji="0" lang="ja-JP" altLang="ja-JP"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66" name="Rectangle 80">
                <a:extLst>
                  <a:ext uri="{FF2B5EF4-FFF2-40B4-BE49-F238E27FC236}">
                    <a16:creationId xmlns:a16="http://schemas.microsoft.com/office/drawing/2014/main" id="{7594C826-67E4-4598-BDD1-1B56B6F0640B}"/>
                  </a:ext>
                </a:extLst>
              </p:cNvPr>
              <p:cNvSpPr>
                <a:spLocks noRot="1" noChangeAspect="1" noMove="1" noResize="1" noEditPoints="1" noAdjustHandles="1" noChangeArrowheads="1" noChangeShapeType="1" noTextEdit="1"/>
              </p:cNvSpPr>
              <p:nvPr/>
            </p:nvSpPr>
            <p:spPr bwMode="auto">
              <a:xfrm rot="16200000">
                <a:off x="829695" y="3394469"/>
                <a:ext cx="3165803" cy="307778"/>
              </a:xfrm>
              <a:prstGeom prst="rect">
                <a:avLst/>
              </a:prstGeom>
              <a:blipFill>
                <a:blip r:embed="rId3"/>
                <a:stretch>
                  <a:fillRect l="-24000" t="-4400" r="-48000" b="-44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Rectangle 80">
                <a:extLst>
                  <a:ext uri="{FF2B5EF4-FFF2-40B4-BE49-F238E27FC236}">
                    <a16:creationId xmlns:a16="http://schemas.microsoft.com/office/drawing/2014/main" id="{63EE17AA-787D-46BA-94FD-24A39EAC3B89}"/>
                  </a:ext>
                </a:extLst>
              </p:cNvPr>
              <p:cNvSpPr>
                <a:spLocks noChangeArrowheads="1"/>
              </p:cNvSpPr>
              <p:nvPr/>
            </p:nvSpPr>
            <p:spPr bwMode="auto">
              <a:xfrm rot="5400000">
                <a:off x="8269661" y="3520755"/>
                <a:ext cx="3250698" cy="3077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dirty="0">
                    <a:solidFill>
                      <a:srgbClr val="FF0000"/>
                    </a:solidFill>
                    <a:latin typeface="Times New Roman" panose="02020603050405020304" pitchFamily="18" charset="0"/>
                    <a:cs typeface="Times New Roman" panose="02020603050405020304" pitchFamily="18" charset="0"/>
                  </a:rPr>
                  <a:t>Binding energy : </a:t>
                </a:r>
                <a14:m>
                  <m:oMath xmlns:m="http://schemas.openxmlformats.org/officeDocument/2006/math">
                    <m:sSub>
                      <m:sSubPr>
                        <m:ctrlPr>
                          <a:rPr kumimoji="0" lang="en-US" altLang="ja-JP" sz="2000" b="0" i="1" smtClean="0">
                            <a:solidFill>
                              <a:srgbClr val="FF0000"/>
                            </a:solidFill>
                            <a:latin typeface="Cambria Math" panose="02040503050406030204" pitchFamily="18" charset="0"/>
                            <a:cs typeface="Times New Roman" panose="02020603050405020304" pitchFamily="18" charset="0"/>
                          </a:rPr>
                        </m:ctrlPr>
                      </m:sSubPr>
                      <m:e>
                        <m:r>
                          <a:rPr kumimoji="0" lang="en-US" altLang="ja-JP" sz="2000" b="0" i="1" smtClean="0">
                            <a:solidFill>
                              <a:srgbClr val="FF0000"/>
                            </a:solidFill>
                            <a:latin typeface="Cambria Math" panose="02040503050406030204" pitchFamily="18" charset="0"/>
                            <a:cs typeface="Times New Roman" panose="02020603050405020304" pitchFamily="18" charset="0"/>
                          </a:rPr>
                          <m:t>𝐸</m:t>
                        </m:r>
                      </m:e>
                      <m:sub>
                        <m:r>
                          <m:rPr>
                            <m:sty m:val="p"/>
                          </m:rPr>
                          <a:rPr kumimoji="0" lang="en-US" altLang="ja-JP" sz="2000" b="0" i="0" smtClean="0">
                            <a:solidFill>
                              <a:srgbClr val="FF0000"/>
                            </a:solidFill>
                            <a:latin typeface="Cambria Math" panose="02040503050406030204" pitchFamily="18" charset="0"/>
                            <a:cs typeface="Times New Roman" panose="02020603050405020304" pitchFamily="18" charset="0"/>
                          </a:rPr>
                          <m:t>FM</m:t>
                        </m:r>
                      </m:sub>
                    </m:sSub>
                    <m:r>
                      <a:rPr kumimoji="0" lang="en-US" altLang="ja-JP" sz="2000" b="0" i="1" smtClean="0">
                        <a:solidFill>
                          <a:srgbClr val="FF0000"/>
                        </a:solidFill>
                        <a:latin typeface="Cambria Math" panose="02040503050406030204" pitchFamily="18" charset="0"/>
                        <a:cs typeface="Times New Roman" panose="02020603050405020304" pitchFamily="18" charset="0"/>
                      </a:rPr>
                      <m:t>/</m:t>
                    </m:r>
                    <m:r>
                      <a:rPr kumimoji="0" lang="en-US" altLang="ja-JP" sz="2000" b="0" i="1" smtClean="0">
                        <a:solidFill>
                          <a:srgbClr val="FF0000"/>
                        </a:solidFill>
                        <a:latin typeface="Cambria Math" panose="02040503050406030204" pitchFamily="18" charset="0"/>
                        <a:cs typeface="Times New Roman" panose="02020603050405020304" pitchFamily="18" charset="0"/>
                      </a:rPr>
                      <m:t>h</m:t>
                    </m:r>
                  </m:oMath>
                </a14:m>
                <a:r>
                  <a:rPr kumimoji="0" lang="ja-JP"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MHz</a:t>
                </a:r>
                <a:r>
                  <a:rPr kumimoji="0" lang="ja-JP"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mc:Choice>
        <mc:Fallback xmlns="">
          <p:sp>
            <p:nvSpPr>
              <p:cNvPr id="67" name="Rectangle 80">
                <a:extLst>
                  <a:ext uri="{FF2B5EF4-FFF2-40B4-BE49-F238E27FC236}">
                    <a16:creationId xmlns:a16="http://schemas.microsoft.com/office/drawing/2014/main" id="{63EE17AA-787D-46BA-94FD-24A39EAC3B89}"/>
                  </a:ext>
                </a:extLst>
              </p:cNvPr>
              <p:cNvSpPr>
                <a:spLocks noRot="1" noChangeAspect="1" noMove="1" noResize="1" noEditPoints="1" noAdjustHandles="1" noChangeArrowheads="1" noChangeShapeType="1" noTextEdit="1"/>
              </p:cNvSpPr>
              <p:nvPr/>
            </p:nvSpPr>
            <p:spPr bwMode="auto">
              <a:xfrm rot="5400000">
                <a:off x="8269661" y="3520755"/>
                <a:ext cx="3250698" cy="307778"/>
              </a:xfrm>
              <a:prstGeom prst="rect">
                <a:avLst/>
              </a:prstGeom>
              <a:blipFill>
                <a:blip r:embed="rId4"/>
                <a:stretch>
                  <a:fillRect l="-44000" t="-3891" r="-24000" b="-428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p:cxnSp>
        <p:nvCxnSpPr>
          <p:cNvPr id="68" name="直線コネクタ 67">
            <a:extLst>
              <a:ext uri="{FF2B5EF4-FFF2-40B4-BE49-F238E27FC236}">
                <a16:creationId xmlns:a16="http://schemas.microsoft.com/office/drawing/2014/main" id="{995AF2A1-7F54-4479-A4AC-159B08AEEE27}"/>
              </a:ext>
            </a:extLst>
          </p:cNvPr>
          <p:cNvCxnSpPr/>
          <p:nvPr/>
        </p:nvCxnSpPr>
        <p:spPr>
          <a:xfrm>
            <a:off x="6799308" y="1752808"/>
            <a:ext cx="0" cy="3882682"/>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ectangle 80">
                <a:extLst>
                  <a:ext uri="{FF2B5EF4-FFF2-40B4-BE49-F238E27FC236}">
                    <a16:creationId xmlns:a16="http://schemas.microsoft.com/office/drawing/2014/main" id="{A8B468A9-8F52-492F-B22B-261D6A6B0359}"/>
                  </a:ext>
                </a:extLst>
              </p:cNvPr>
              <p:cNvSpPr>
                <a:spLocks noChangeArrowheads="1"/>
              </p:cNvSpPr>
              <p:nvPr/>
            </p:nvSpPr>
            <p:spPr bwMode="auto">
              <a:xfrm>
                <a:off x="7801540" y="1315281"/>
                <a:ext cx="892297" cy="2769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ctrlPr>
                      </m:sSubPr>
                      <m:e>
                        <m: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t>𝐵</m:t>
                        </m:r>
                      </m:e>
                      <m:sub>
                        <m: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t>0</m:t>
                        </m:r>
                      </m:sub>
                    </m:sSub>
                  </m:oMath>
                </a14:m>
                <a:r>
                  <a:rPr kumimoji="0" lang="en-US" altLang="ja-JP" b="0" i="0" u="none" strike="noStrike" cap="none" normalizeH="0" baseline="0" dirty="0">
                    <a:ln>
                      <a:noFill/>
                    </a:ln>
                    <a:solidFill>
                      <a:srgbClr val="DA27B7"/>
                    </a:solidFill>
                    <a:effectLst/>
                    <a:latin typeface="Times New Roman" panose="02020603050405020304" pitchFamily="18" charset="0"/>
                    <a:cs typeface="Times New Roman" panose="02020603050405020304" pitchFamily="18" charset="0"/>
                  </a:rPr>
                  <a:t>=832G</a:t>
                </a:r>
                <a:endParaRPr kumimoji="0" lang="ja-JP" altLang="ja-JP" b="0" i="0" u="none" strike="noStrike" cap="none" normalizeH="0" baseline="0" dirty="0">
                  <a:ln>
                    <a:noFill/>
                  </a:ln>
                  <a:solidFill>
                    <a:srgbClr val="DA27B7"/>
                  </a:solidFill>
                  <a:effectLst/>
                  <a:latin typeface="Times New Roman" panose="02020603050405020304" pitchFamily="18" charset="0"/>
                  <a:cs typeface="Times New Roman" panose="02020603050405020304" pitchFamily="18" charset="0"/>
                </a:endParaRPr>
              </a:p>
            </p:txBody>
          </p:sp>
        </mc:Choice>
        <mc:Fallback xmlns="">
          <p:sp>
            <p:nvSpPr>
              <p:cNvPr id="69" name="Rectangle 80">
                <a:extLst>
                  <a:ext uri="{FF2B5EF4-FFF2-40B4-BE49-F238E27FC236}">
                    <a16:creationId xmlns:a16="http://schemas.microsoft.com/office/drawing/2014/main" id="{A8B468A9-8F52-492F-B22B-261D6A6B0359}"/>
                  </a:ext>
                </a:extLst>
              </p:cNvPr>
              <p:cNvSpPr>
                <a:spLocks noRot="1" noChangeAspect="1" noMove="1" noResize="1" noEditPoints="1" noAdjustHandles="1" noChangeArrowheads="1" noChangeShapeType="1" noTextEdit="1"/>
              </p:cNvSpPr>
              <p:nvPr/>
            </p:nvSpPr>
            <p:spPr bwMode="auto">
              <a:xfrm>
                <a:off x="7801540" y="1315281"/>
                <a:ext cx="892297" cy="276999"/>
              </a:xfrm>
              <a:prstGeom prst="rect">
                <a:avLst/>
              </a:prstGeom>
              <a:blipFill>
                <a:blip r:embed="rId5"/>
                <a:stretch>
                  <a:fillRect l="-6944" t="-27273" r="-13889" b="-454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Rectangle 80">
                <a:extLst>
                  <a:ext uri="{FF2B5EF4-FFF2-40B4-BE49-F238E27FC236}">
                    <a16:creationId xmlns:a16="http://schemas.microsoft.com/office/drawing/2014/main" id="{C5456BEC-B12C-4263-B184-85FD3AD88619}"/>
                  </a:ext>
                </a:extLst>
              </p:cNvPr>
              <p:cNvSpPr>
                <a:spLocks noChangeArrowheads="1"/>
              </p:cNvSpPr>
              <p:nvPr/>
            </p:nvSpPr>
            <p:spPr bwMode="auto">
              <a:xfrm>
                <a:off x="6520462" y="1315281"/>
                <a:ext cx="622479" cy="2769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ja-JP"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sSubPr>
                        <m:e>
                          <m:r>
                            <a:rPr kumimoji="0" lang="en-US" altLang="ja-JP"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𝐵</m:t>
                          </m:r>
                        </m:e>
                        <m:sub>
                          <m:r>
                            <m:rPr>
                              <m:sty m:val="p"/>
                            </m:rPr>
                            <a:rPr kumimoji="0" lang="en-US" altLang="ja-JP" b="0" i="0"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meas</m:t>
                          </m:r>
                        </m:sub>
                      </m:sSub>
                    </m:oMath>
                  </m:oMathPara>
                </a14:m>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70" name="Rectangle 80">
                <a:extLst>
                  <a:ext uri="{FF2B5EF4-FFF2-40B4-BE49-F238E27FC236}">
                    <a16:creationId xmlns:a16="http://schemas.microsoft.com/office/drawing/2014/main" id="{C5456BEC-B12C-4263-B184-85FD3AD88619}"/>
                  </a:ext>
                </a:extLst>
              </p:cNvPr>
              <p:cNvSpPr>
                <a:spLocks noRot="1" noChangeAspect="1" noMove="1" noResize="1" noEditPoints="1" noAdjustHandles="1" noChangeArrowheads="1" noChangeShapeType="1" noTextEdit="1"/>
              </p:cNvSpPr>
              <p:nvPr/>
            </p:nvSpPr>
            <p:spPr bwMode="auto">
              <a:xfrm>
                <a:off x="6520462" y="1315281"/>
                <a:ext cx="622479" cy="276998"/>
              </a:xfrm>
              <a:prstGeom prst="rect">
                <a:avLst/>
              </a:prstGeom>
              <a:blipFill>
                <a:blip r:embed="rId6"/>
                <a:stretch>
                  <a:fillRect l="-10000" b="-90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A9F54976-4680-4E9D-BA8F-0F2BA46B6D01}"/>
                  </a:ext>
                </a:extLst>
              </p:cNvPr>
              <p:cNvSpPr txBox="1"/>
              <p:nvPr/>
            </p:nvSpPr>
            <p:spPr>
              <a:xfrm>
                <a:off x="3319322" y="888159"/>
                <a:ext cx="5755999" cy="400110"/>
              </a:xfrm>
              <a:prstGeom prst="rect">
                <a:avLst/>
              </a:prstGeom>
              <a:noFill/>
            </p:spPr>
            <p:txBody>
              <a:bodyPr wrap="none" rtlCol="0">
                <a:spAutoFit/>
              </a:bodyPr>
              <a:lstStyle/>
              <a:p>
                <a:r>
                  <a:rPr kumimoji="1" lang="en-US" altLang="ja-JP" sz="2000" dirty="0"/>
                  <a:t>Feshbach resonance between </a:t>
                </a:r>
                <a14:m>
                  <m:oMath xmlns:m="http://schemas.openxmlformats.org/officeDocument/2006/math">
                    <m:d>
                      <m:dPr>
                        <m:begChr m:val=""/>
                        <m:endChr m:val="⟩"/>
                        <m:ctrlPr>
                          <a:rPr lang="en-US" altLang="ja-JP" sz="2000" i="1" smtClean="0">
                            <a:solidFill>
                              <a:schemeClr val="tx1"/>
                            </a:solidFill>
                            <a:latin typeface="Cambria Math" panose="02040503050406030204" pitchFamily="18" charset="0"/>
                          </a:rPr>
                        </m:ctrlPr>
                      </m:dPr>
                      <m:e>
                        <m:d>
                          <m:dPr>
                            <m:begChr m:val="|"/>
                            <m:endChr m:val=""/>
                            <m:ctrlPr>
                              <a:rPr lang="en-US" altLang="ja-JP" sz="2000" i="1">
                                <a:solidFill>
                                  <a:schemeClr val="tx1"/>
                                </a:solidFill>
                                <a:latin typeface="Cambria Math" panose="02040503050406030204" pitchFamily="18" charset="0"/>
                              </a:rPr>
                            </m:ctrlPr>
                          </m:dPr>
                          <m:e>
                            <m:r>
                              <a:rPr lang="en-US" altLang="ja-JP" sz="2000" i="1">
                                <a:solidFill>
                                  <a:schemeClr val="tx1"/>
                                </a:solidFill>
                                <a:latin typeface="Cambria Math" panose="02040503050406030204" pitchFamily="18" charset="0"/>
                              </a:rPr>
                              <m:t>1</m:t>
                            </m:r>
                          </m:e>
                        </m:d>
                      </m:e>
                    </m:d>
                  </m:oMath>
                </a14:m>
                <a:r>
                  <a:rPr kumimoji="1" lang="en-US" altLang="ja-JP" sz="2000" dirty="0"/>
                  <a:t> and </a:t>
                </a:r>
                <a14:m>
                  <m:oMath xmlns:m="http://schemas.openxmlformats.org/officeDocument/2006/math">
                    <m:d>
                      <m:dPr>
                        <m:begChr m:val=""/>
                        <m:endChr m:val="⟩"/>
                        <m:ctrlPr>
                          <a:rPr lang="en-US" altLang="ja-JP" sz="2000" i="1">
                            <a:latin typeface="Cambria Math" panose="02040503050406030204" pitchFamily="18" charset="0"/>
                          </a:rPr>
                        </m:ctrlPr>
                      </m:dPr>
                      <m:e>
                        <m:d>
                          <m:dPr>
                            <m:begChr m:val="|"/>
                            <m:endChr m:val=""/>
                            <m:ctrlPr>
                              <a:rPr lang="en-US" altLang="ja-JP" sz="2000" i="1">
                                <a:latin typeface="Cambria Math" panose="02040503050406030204" pitchFamily="18" charset="0"/>
                              </a:rPr>
                            </m:ctrlPr>
                          </m:dPr>
                          <m:e>
                            <m:r>
                              <a:rPr lang="en-US" altLang="ja-JP" sz="2000" b="0" i="1" smtClean="0">
                                <a:latin typeface="Cambria Math" panose="02040503050406030204" pitchFamily="18" charset="0"/>
                              </a:rPr>
                              <m:t>2</m:t>
                            </m:r>
                          </m:e>
                        </m:d>
                      </m:e>
                    </m:d>
                  </m:oMath>
                </a14:m>
                <a:r>
                  <a:rPr kumimoji="1" lang="en-US" altLang="ja-JP" sz="2000" dirty="0"/>
                  <a:t> of </a:t>
                </a:r>
                <a:r>
                  <a:rPr kumimoji="1" lang="en-US" altLang="ja-JP" sz="2000" baseline="30000" dirty="0"/>
                  <a:t>6</a:t>
                </a:r>
                <a:r>
                  <a:rPr kumimoji="1" lang="en-US" altLang="ja-JP" sz="2000" dirty="0"/>
                  <a:t>Li atom</a:t>
                </a:r>
                <a:endParaRPr kumimoji="1" lang="ja-JP" altLang="en-US" sz="2000" dirty="0"/>
              </a:p>
            </p:txBody>
          </p:sp>
        </mc:Choice>
        <mc:Fallback xmlns="">
          <p:sp>
            <p:nvSpPr>
              <p:cNvPr id="2" name="テキスト ボックス 1">
                <a:extLst>
                  <a:ext uri="{FF2B5EF4-FFF2-40B4-BE49-F238E27FC236}">
                    <a16:creationId xmlns:a16="http://schemas.microsoft.com/office/drawing/2014/main" id="{A9F54976-4680-4E9D-BA8F-0F2BA46B6D01}"/>
                  </a:ext>
                </a:extLst>
              </p:cNvPr>
              <p:cNvSpPr txBox="1">
                <a:spLocks noRot="1" noChangeAspect="1" noMove="1" noResize="1" noEditPoints="1" noAdjustHandles="1" noChangeArrowheads="1" noChangeShapeType="1" noTextEdit="1"/>
              </p:cNvSpPr>
              <p:nvPr/>
            </p:nvSpPr>
            <p:spPr>
              <a:xfrm>
                <a:off x="3319322" y="888159"/>
                <a:ext cx="5755999" cy="400110"/>
              </a:xfrm>
              <a:prstGeom prst="rect">
                <a:avLst/>
              </a:prstGeom>
              <a:blipFill>
                <a:blip r:embed="rId7"/>
                <a:stretch>
                  <a:fillRect l="-879" t="-115625" b="-178125"/>
                </a:stretch>
              </a:blipFill>
            </p:spPr>
            <p:txBody>
              <a:bodyPr/>
              <a:lstStyle/>
              <a:p>
                <a:r>
                  <a:rPr lang="ja-JP" altLang="en-US">
                    <a:noFill/>
                  </a:rPr>
                  <a:t> </a:t>
                </a:r>
              </a:p>
            </p:txBody>
          </p:sp>
        </mc:Fallback>
      </mc:AlternateContent>
      <p:sp>
        <p:nvSpPr>
          <p:cNvPr id="109" name="テキスト ボックス 108">
            <a:extLst>
              <a:ext uri="{FF2B5EF4-FFF2-40B4-BE49-F238E27FC236}">
                <a16:creationId xmlns:a16="http://schemas.microsoft.com/office/drawing/2014/main" id="{70F23305-275C-CF40-A2AD-8ECAFCDB001F}"/>
              </a:ext>
            </a:extLst>
          </p:cNvPr>
          <p:cNvSpPr txBox="1"/>
          <p:nvPr/>
        </p:nvSpPr>
        <p:spPr>
          <a:xfrm>
            <a:off x="2795890" y="120770"/>
            <a:ext cx="6680098" cy="523220"/>
          </a:xfrm>
          <a:prstGeom prst="rect">
            <a:avLst/>
          </a:prstGeom>
          <a:noFill/>
        </p:spPr>
        <p:txBody>
          <a:bodyPr wrap="none" rtlCol="0">
            <a:spAutoFit/>
          </a:bodyPr>
          <a:lstStyle/>
          <a:p>
            <a:r>
              <a:rPr lang="en-US" altLang="ja-JP" sz="2800" dirty="0">
                <a:solidFill>
                  <a:schemeClr val="bg1"/>
                </a:solidFill>
              </a:rPr>
              <a:t>Feshbach resonance and the molecular state</a:t>
            </a:r>
          </a:p>
        </p:txBody>
      </p:sp>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F60EA545-E597-1243-B36E-6AB93E4599AA}"/>
                  </a:ext>
                </a:extLst>
              </p:cNvPr>
              <p:cNvSpPr txBox="1"/>
              <p:nvPr/>
            </p:nvSpPr>
            <p:spPr>
              <a:xfrm>
                <a:off x="4969633" y="4547250"/>
                <a:ext cx="1574469" cy="7099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b="0" i="1" smtClean="0">
                              <a:solidFill>
                                <a:srgbClr val="FF0000"/>
                              </a:solidFill>
                              <a:latin typeface="Cambria Math" panose="02040503050406030204" pitchFamily="18" charset="0"/>
                            </a:rPr>
                          </m:ctrlPr>
                        </m:sSubPr>
                        <m:e>
                          <m:r>
                            <a:rPr lang="en-US" altLang="ja-JP" sz="2000" b="0" i="1" smtClean="0">
                              <a:solidFill>
                                <a:srgbClr val="FF0000"/>
                              </a:solidFill>
                              <a:latin typeface="Cambria Math" panose="02040503050406030204" pitchFamily="18" charset="0"/>
                            </a:rPr>
                            <m:t>𝐸</m:t>
                          </m:r>
                        </m:e>
                        <m:sub>
                          <m:r>
                            <a:rPr lang="en-US" altLang="ja-JP" sz="2000" b="0" i="1" smtClean="0">
                              <a:solidFill>
                                <a:srgbClr val="FF0000"/>
                              </a:solidFill>
                              <a:latin typeface="Cambria Math" panose="02040503050406030204" pitchFamily="18" charset="0"/>
                            </a:rPr>
                            <m:t>𝑏</m:t>
                          </m:r>
                        </m:sub>
                      </m:sSub>
                      <m:r>
                        <a:rPr lang="en-US" altLang="ja-JP" sz="2000" dirty="0">
                          <a:solidFill>
                            <a:srgbClr val="FF0000"/>
                          </a:solidFill>
                          <a:latin typeface="Cambria Math" panose="02040503050406030204" pitchFamily="18" charset="0"/>
                          <a:ea typeface="Cambria Math" panose="02040503050406030204" pitchFamily="18" charset="0"/>
                        </a:rPr>
                        <m:t>≃</m:t>
                      </m:r>
                      <m:r>
                        <a:rPr kumimoji="1" lang="en-US" altLang="ja-JP" sz="2000" b="0" i="1" smtClean="0">
                          <a:solidFill>
                            <a:srgbClr val="FF0000"/>
                          </a:solidFill>
                          <a:latin typeface="Cambria Math" panose="02040503050406030204" pitchFamily="18" charset="0"/>
                        </a:rPr>
                        <m:t>−</m:t>
                      </m:r>
                      <m:f>
                        <m:fPr>
                          <m:ctrlPr>
                            <a:rPr kumimoji="1" lang="en-US" altLang="ja-JP" sz="2000" b="0" i="1" smtClean="0">
                              <a:solidFill>
                                <a:srgbClr val="FF0000"/>
                              </a:solidFill>
                              <a:latin typeface="Cambria Math" panose="02040503050406030204" pitchFamily="18" charset="0"/>
                              <a:ea typeface="Cambria Math" panose="02040503050406030204" pitchFamily="18" charset="0"/>
                            </a:rPr>
                          </m:ctrlPr>
                        </m:fPr>
                        <m:num>
                          <m:sSup>
                            <m:sSupPr>
                              <m:ctrlPr>
                                <a:rPr kumimoji="1" lang="en-US" altLang="ja-JP" sz="2000" b="0" i="1" smtClean="0">
                                  <a:solidFill>
                                    <a:srgbClr val="FF0000"/>
                                  </a:solidFill>
                                  <a:latin typeface="Cambria Math" panose="02040503050406030204" pitchFamily="18" charset="0"/>
                                  <a:ea typeface="Cambria Math" panose="02040503050406030204" pitchFamily="18" charset="0"/>
                                </a:rPr>
                              </m:ctrlPr>
                            </m:sSupPr>
                            <m:e>
                              <m:r>
                                <a:rPr kumimoji="1" lang="en-US" altLang="ja-JP" sz="2000" b="0" i="1" smtClean="0">
                                  <a:solidFill>
                                    <a:srgbClr val="FF0000"/>
                                  </a:solidFill>
                                  <a:latin typeface="Cambria Math" panose="02040503050406030204" pitchFamily="18" charset="0"/>
                                  <a:ea typeface="Cambria Math" panose="02040503050406030204" pitchFamily="18" charset="0"/>
                                </a:rPr>
                                <m:t>ℏ</m:t>
                              </m:r>
                            </m:e>
                            <m:sup>
                              <m:r>
                                <a:rPr kumimoji="1" lang="en-US" altLang="ja-JP" sz="2000" b="0" i="1" smtClean="0">
                                  <a:solidFill>
                                    <a:srgbClr val="FF0000"/>
                                  </a:solidFill>
                                  <a:latin typeface="Cambria Math" panose="02040503050406030204" pitchFamily="18" charset="0"/>
                                  <a:ea typeface="Cambria Math" panose="02040503050406030204" pitchFamily="18" charset="0"/>
                                </a:rPr>
                                <m:t>2</m:t>
                              </m:r>
                            </m:sup>
                          </m:sSup>
                        </m:num>
                        <m:den>
                          <m:r>
                            <a:rPr lang="en-US" altLang="ja-JP" sz="2000" b="0" i="1" dirty="0" smtClean="0">
                              <a:solidFill>
                                <a:srgbClr val="FF0000"/>
                              </a:solidFill>
                              <a:latin typeface="Cambria Math" panose="02040503050406030204" pitchFamily="18" charset="0"/>
                              <a:ea typeface="Cambria Math" panose="02040503050406030204" pitchFamily="18" charset="0"/>
                            </a:rPr>
                            <m:t>𝑚</m:t>
                          </m:r>
                          <m:sSup>
                            <m:sSupPr>
                              <m:ctrlPr>
                                <a:rPr lang="en-US" altLang="ja-JP" sz="2000" b="0" i="1" dirty="0" smtClean="0">
                                  <a:solidFill>
                                    <a:srgbClr val="FF0000"/>
                                  </a:solidFill>
                                  <a:latin typeface="Cambria Math" panose="02040503050406030204" pitchFamily="18" charset="0"/>
                                  <a:ea typeface="Cambria Math" panose="02040503050406030204" pitchFamily="18" charset="0"/>
                                </a:rPr>
                              </m:ctrlPr>
                            </m:sSupPr>
                            <m:e>
                              <m:r>
                                <a:rPr lang="en-US" altLang="ja-JP" sz="2000" b="0" i="1" dirty="0" smtClean="0">
                                  <a:solidFill>
                                    <a:srgbClr val="FF0000"/>
                                  </a:solidFill>
                                  <a:latin typeface="Cambria Math" panose="02040503050406030204" pitchFamily="18" charset="0"/>
                                  <a:ea typeface="Cambria Math" panose="02040503050406030204" pitchFamily="18" charset="0"/>
                                </a:rPr>
                                <m:t>𝑎</m:t>
                              </m:r>
                            </m:e>
                            <m:sup>
                              <m:r>
                                <a:rPr lang="en-US" altLang="ja-JP" sz="2000" b="0" i="1" dirty="0" smtClean="0">
                                  <a:solidFill>
                                    <a:srgbClr val="FF0000"/>
                                  </a:solidFill>
                                  <a:latin typeface="Cambria Math" panose="02040503050406030204" pitchFamily="18" charset="0"/>
                                  <a:ea typeface="Cambria Math" panose="02040503050406030204" pitchFamily="18" charset="0"/>
                                </a:rPr>
                                <m:t>2</m:t>
                              </m:r>
                            </m:sup>
                          </m:sSup>
                        </m:den>
                      </m:f>
                    </m:oMath>
                  </m:oMathPara>
                </a14:m>
                <a:endParaRPr kumimoji="1" lang="ja-JP" altLang="en-US" sz="2000" dirty="0">
                  <a:solidFill>
                    <a:srgbClr val="FF0000"/>
                  </a:solidFill>
                </a:endParaRPr>
              </a:p>
            </p:txBody>
          </p:sp>
        </mc:Choice>
        <mc:Fallback xmlns="">
          <p:sp>
            <p:nvSpPr>
              <p:cNvPr id="114" name="テキスト ボックス 113">
                <a:extLst>
                  <a:ext uri="{FF2B5EF4-FFF2-40B4-BE49-F238E27FC236}">
                    <a16:creationId xmlns:a16="http://schemas.microsoft.com/office/drawing/2014/main" id="{F60EA545-E597-1243-B36E-6AB93E4599AA}"/>
                  </a:ext>
                </a:extLst>
              </p:cNvPr>
              <p:cNvSpPr txBox="1">
                <a:spLocks noRot="1" noChangeAspect="1" noMove="1" noResize="1" noEditPoints="1" noAdjustHandles="1" noChangeArrowheads="1" noChangeShapeType="1" noTextEdit="1"/>
              </p:cNvSpPr>
              <p:nvPr/>
            </p:nvSpPr>
            <p:spPr>
              <a:xfrm>
                <a:off x="4969633" y="4547250"/>
                <a:ext cx="1574469" cy="709938"/>
              </a:xfrm>
              <a:prstGeom prst="rect">
                <a:avLst/>
              </a:prstGeom>
              <a:blipFill>
                <a:blip r:embed="rId8"/>
                <a:stretch>
                  <a:fillRect b="-1754"/>
                </a:stretch>
              </a:blipFill>
            </p:spPr>
            <p:txBody>
              <a:bodyPr/>
              <a:lstStyle/>
              <a:p>
                <a:r>
                  <a:rPr lang="ja-JP" altLang="en-US">
                    <a:noFill/>
                  </a:rPr>
                  <a:t> </a:t>
                </a:r>
              </a:p>
            </p:txBody>
          </p:sp>
        </mc:Fallback>
      </mc:AlternateContent>
      <p:sp>
        <p:nvSpPr>
          <p:cNvPr id="106" name="テキスト ボックス 105">
            <a:extLst>
              <a:ext uri="{FF2B5EF4-FFF2-40B4-BE49-F238E27FC236}">
                <a16:creationId xmlns:a16="http://schemas.microsoft.com/office/drawing/2014/main" id="{A267F58F-B9D9-1142-86A7-18BC22B3B7B5}"/>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3269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テキスト ボックス 108">
            <a:extLst>
              <a:ext uri="{FF2B5EF4-FFF2-40B4-BE49-F238E27FC236}">
                <a16:creationId xmlns:a16="http://schemas.microsoft.com/office/drawing/2014/main" id="{70F23305-275C-CF40-A2AD-8ECAFCDB001F}"/>
              </a:ext>
            </a:extLst>
          </p:cNvPr>
          <p:cNvSpPr txBox="1"/>
          <p:nvPr/>
        </p:nvSpPr>
        <p:spPr>
          <a:xfrm>
            <a:off x="4580073" y="120770"/>
            <a:ext cx="3114507" cy="523220"/>
          </a:xfrm>
          <a:prstGeom prst="rect">
            <a:avLst/>
          </a:prstGeom>
          <a:noFill/>
        </p:spPr>
        <p:txBody>
          <a:bodyPr wrap="none" rtlCol="0">
            <a:spAutoFit/>
          </a:bodyPr>
          <a:lstStyle/>
          <a:p>
            <a:r>
              <a:rPr lang="en-US" altLang="ja-JP" sz="2800" dirty="0">
                <a:solidFill>
                  <a:schemeClr val="bg1"/>
                </a:solidFill>
              </a:rPr>
              <a:t>Feshbach molecules</a:t>
            </a:r>
          </a:p>
        </p:txBody>
      </p:sp>
      <p:pic>
        <p:nvPicPr>
          <p:cNvPr id="4" name="図 3">
            <a:extLst>
              <a:ext uri="{FF2B5EF4-FFF2-40B4-BE49-F238E27FC236}">
                <a16:creationId xmlns:a16="http://schemas.microsoft.com/office/drawing/2014/main" id="{1DAABC1E-B312-E04D-BD90-55BB005C1AD2}"/>
              </a:ext>
            </a:extLst>
          </p:cNvPr>
          <p:cNvPicPr>
            <a:picLocks noChangeAspect="1"/>
          </p:cNvPicPr>
          <p:nvPr/>
        </p:nvPicPr>
        <p:blipFill>
          <a:blip r:embed="rId3"/>
          <a:stretch>
            <a:fillRect/>
          </a:stretch>
        </p:blipFill>
        <p:spPr>
          <a:xfrm>
            <a:off x="1768244" y="1833756"/>
            <a:ext cx="8521700" cy="4216400"/>
          </a:xfrm>
          <a:prstGeom prst="rect">
            <a:avLst/>
          </a:prstGeom>
        </p:spPr>
      </p:pic>
      <p:sp>
        <p:nvSpPr>
          <p:cNvPr id="260" name="Rectangle 80">
            <a:extLst>
              <a:ext uri="{FF2B5EF4-FFF2-40B4-BE49-F238E27FC236}">
                <a16:creationId xmlns:a16="http://schemas.microsoft.com/office/drawing/2014/main" id="{0909DF6B-8EC5-B349-A053-3E926383341E}"/>
              </a:ext>
            </a:extLst>
          </p:cNvPr>
          <p:cNvSpPr>
            <a:spLocks noChangeArrowheads="1"/>
          </p:cNvSpPr>
          <p:nvPr/>
        </p:nvSpPr>
        <p:spPr bwMode="auto">
          <a:xfrm>
            <a:off x="4970835" y="5917452"/>
            <a:ext cx="2359620"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Magnetic field [Gauss]</a:t>
            </a:r>
            <a:endParaRPr kumimoji="0" lang="ja-JP" altLang="ja-JP"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1" name="Rectangle 80">
                <a:extLst>
                  <a:ext uri="{FF2B5EF4-FFF2-40B4-BE49-F238E27FC236}">
                    <a16:creationId xmlns:a16="http://schemas.microsoft.com/office/drawing/2014/main" id="{4788EC70-BF3F-584F-9BFB-7E97240BF263}"/>
                  </a:ext>
                </a:extLst>
              </p:cNvPr>
              <p:cNvSpPr>
                <a:spLocks noChangeArrowheads="1"/>
              </p:cNvSpPr>
              <p:nvPr/>
            </p:nvSpPr>
            <p:spPr bwMode="auto">
              <a:xfrm rot="16200000">
                <a:off x="442198" y="3394469"/>
                <a:ext cx="2781082"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dirty="0">
                    <a:solidFill>
                      <a:srgbClr val="000000"/>
                    </a:solidFill>
                    <a:latin typeface="Times New Roman" panose="02020603050405020304" pitchFamily="18" charset="0"/>
                    <a:cs typeface="Times New Roman" panose="02020603050405020304" pitchFamily="18" charset="0"/>
                  </a:rPr>
                  <a:t>Scattering length : </a:t>
                </a:r>
                <a14:m>
                  <m:oMath xmlns:m="http://schemas.openxmlformats.org/officeDocument/2006/math">
                    <m:sSub>
                      <m:sSubPr>
                        <m:ctrlPr>
                          <a:rPr kumimoji="0" lang="en-US" altLang="ja-JP" sz="2000" b="0" i="1" smtClean="0">
                            <a:solidFill>
                              <a:srgbClr val="000000"/>
                            </a:solidFill>
                            <a:latin typeface="Cambria Math" panose="02040503050406030204" pitchFamily="18" charset="0"/>
                            <a:cs typeface="Times New Roman" panose="02020603050405020304" pitchFamily="18" charset="0"/>
                          </a:rPr>
                        </m:ctrlPr>
                      </m:sSubPr>
                      <m:e>
                        <m:r>
                          <a:rPr kumimoji="0" lang="en-US" altLang="ja-JP" sz="2000" b="0" i="1" smtClean="0">
                            <a:solidFill>
                              <a:srgbClr val="000000"/>
                            </a:solidFill>
                            <a:latin typeface="Cambria Math" panose="02040503050406030204" pitchFamily="18" charset="0"/>
                            <a:cs typeface="Times New Roman" panose="02020603050405020304" pitchFamily="18" charset="0"/>
                          </a:rPr>
                          <m:t>𝑎</m:t>
                        </m:r>
                      </m:e>
                      <m:sub>
                        <m:r>
                          <a:rPr kumimoji="0" lang="en-US" altLang="ja-JP" sz="2000" b="0" i="1" smtClean="0">
                            <a:solidFill>
                              <a:srgbClr val="000000"/>
                            </a:solidFill>
                            <a:latin typeface="Cambria Math" panose="02040503050406030204" pitchFamily="18" charset="0"/>
                            <a:cs typeface="Times New Roman" panose="02020603050405020304" pitchFamily="18" charset="0"/>
                          </a:rPr>
                          <m:t>12</m:t>
                        </m:r>
                      </m:sub>
                    </m:sSub>
                  </m:oMath>
                </a14:m>
                <a:r>
                  <a:rPr kumimoji="0" lang="ja-JP" altLang="ja-JP"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ja-JP" altLang="ja-JP"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r>
                  <a:rPr kumimoji="0" lang="en-US" altLang="ja-JP"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a:t>
                </a:r>
                <a:r>
                  <a:rPr kumimoji="0" lang="en-US" altLang="ja-JP" sz="2000" b="0" i="0" u="none" strike="noStrike" cap="none" normalizeH="0" baseline="-25000" dirty="0">
                    <a:ln>
                      <a:noFill/>
                    </a:ln>
                    <a:solidFill>
                      <a:srgbClr val="000000"/>
                    </a:solidFill>
                    <a:effectLst/>
                    <a:latin typeface="Times New Roman" panose="02020603050405020304" pitchFamily="18" charset="0"/>
                    <a:cs typeface="Times New Roman" panose="02020603050405020304" pitchFamily="18" charset="0"/>
                  </a:rPr>
                  <a:t>0</a:t>
                </a:r>
                <a:r>
                  <a:rPr kumimoji="0" lang="ja-JP" altLang="ja-JP"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ja-JP" altLang="ja-JP"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261" name="Rectangle 80">
                <a:extLst>
                  <a:ext uri="{FF2B5EF4-FFF2-40B4-BE49-F238E27FC236}">
                    <a16:creationId xmlns:a16="http://schemas.microsoft.com/office/drawing/2014/main" id="{4788EC70-BF3F-584F-9BFB-7E97240BF263}"/>
                  </a:ext>
                </a:extLst>
              </p:cNvPr>
              <p:cNvSpPr>
                <a:spLocks noRot="1" noChangeAspect="1" noMove="1" noResize="1" noEditPoints="1" noAdjustHandles="1" noChangeArrowheads="1" noChangeShapeType="1" noTextEdit="1"/>
              </p:cNvSpPr>
              <p:nvPr/>
            </p:nvSpPr>
            <p:spPr bwMode="auto">
              <a:xfrm rot="16200000">
                <a:off x="442198" y="3394469"/>
                <a:ext cx="2781082" cy="307777"/>
              </a:xfrm>
              <a:prstGeom prst="rect">
                <a:avLst/>
              </a:prstGeom>
              <a:blipFill>
                <a:blip r:embed="rId4"/>
                <a:stretch>
                  <a:fillRect l="-29167" t="-4091" r="-50000" b="-40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2" name="Rectangle 80">
                <a:extLst>
                  <a:ext uri="{FF2B5EF4-FFF2-40B4-BE49-F238E27FC236}">
                    <a16:creationId xmlns:a16="http://schemas.microsoft.com/office/drawing/2014/main" id="{8B85664E-5998-F141-9A36-D812873CB6C8}"/>
                  </a:ext>
                </a:extLst>
              </p:cNvPr>
              <p:cNvSpPr>
                <a:spLocks noChangeArrowheads="1"/>
              </p:cNvSpPr>
              <p:nvPr/>
            </p:nvSpPr>
            <p:spPr bwMode="auto">
              <a:xfrm rot="5400000">
                <a:off x="8663644" y="3520755"/>
                <a:ext cx="3087192"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dirty="0">
                    <a:solidFill>
                      <a:srgbClr val="FF0000"/>
                    </a:solidFill>
                    <a:latin typeface="Times New Roman" panose="02020603050405020304" pitchFamily="18" charset="0"/>
                    <a:cs typeface="Times New Roman" panose="02020603050405020304" pitchFamily="18" charset="0"/>
                  </a:rPr>
                  <a:t>Binding energy : </a:t>
                </a:r>
                <a14:m>
                  <m:oMath xmlns:m="http://schemas.openxmlformats.org/officeDocument/2006/math">
                    <m:sSub>
                      <m:sSubPr>
                        <m:ctrlPr>
                          <a:rPr kumimoji="0" lang="en-US" altLang="ja-JP" sz="2000" b="0" i="1" smtClean="0">
                            <a:solidFill>
                              <a:srgbClr val="FF0000"/>
                            </a:solidFill>
                            <a:latin typeface="Cambria Math" panose="02040503050406030204" pitchFamily="18" charset="0"/>
                            <a:cs typeface="Times New Roman" panose="02020603050405020304" pitchFamily="18" charset="0"/>
                          </a:rPr>
                        </m:ctrlPr>
                      </m:sSubPr>
                      <m:e>
                        <m:r>
                          <a:rPr kumimoji="0" lang="en-US" altLang="ja-JP" sz="2000" b="0" i="1" smtClean="0">
                            <a:solidFill>
                              <a:srgbClr val="FF0000"/>
                            </a:solidFill>
                            <a:latin typeface="Cambria Math" panose="02040503050406030204" pitchFamily="18" charset="0"/>
                            <a:cs typeface="Times New Roman" panose="02020603050405020304" pitchFamily="18" charset="0"/>
                          </a:rPr>
                          <m:t>𝐸</m:t>
                        </m:r>
                      </m:e>
                      <m:sub>
                        <m:r>
                          <m:rPr>
                            <m:sty m:val="p"/>
                          </m:rPr>
                          <a:rPr kumimoji="0" lang="en-US" altLang="ja-JP" sz="2000" b="0" i="0" smtClean="0">
                            <a:solidFill>
                              <a:srgbClr val="FF0000"/>
                            </a:solidFill>
                            <a:latin typeface="Cambria Math" panose="02040503050406030204" pitchFamily="18" charset="0"/>
                            <a:cs typeface="Times New Roman" panose="02020603050405020304" pitchFamily="18" charset="0"/>
                          </a:rPr>
                          <m:t>b</m:t>
                        </m:r>
                      </m:sub>
                    </m:sSub>
                    <m:r>
                      <a:rPr kumimoji="0" lang="en-US" altLang="ja-JP" sz="2000" b="0" i="1" smtClean="0">
                        <a:solidFill>
                          <a:srgbClr val="FF0000"/>
                        </a:solidFill>
                        <a:latin typeface="Cambria Math" panose="02040503050406030204" pitchFamily="18" charset="0"/>
                        <a:cs typeface="Times New Roman" panose="02020603050405020304" pitchFamily="18" charset="0"/>
                      </a:rPr>
                      <m:t>/</m:t>
                    </m:r>
                    <m:r>
                      <a:rPr kumimoji="0" lang="en-US" altLang="ja-JP" sz="2000" b="0" i="1" smtClean="0">
                        <a:solidFill>
                          <a:srgbClr val="FF0000"/>
                        </a:solidFill>
                        <a:latin typeface="Cambria Math" panose="02040503050406030204" pitchFamily="18" charset="0"/>
                        <a:cs typeface="Times New Roman" panose="02020603050405020304" pitchFamily="18" charset="0"/>
                      </a:rPr>
                      <m:t>h</m:t>
                    </m:r>
                  </m:oMath>
                </a14:m>
                <a:r>
                  <a:rPr kumimoji="0" lang="ja-JP"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MHz</a:t>
                </a:r>
                <a:r>
                  <a:rPr kumimoji="0" lang="ja-JP"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mc:Choice>
        <mc:Fallback xmlns="">
          <p:sp>
            <p:nvSpPr>
              <p:cNvPr id="262" name="Rectangle 80">
                <a:extLst>
                  <a:ext uri="{FF2B5EF4-FFF2-40B4-BE49-F238E27FC236}">
                    <a16:creationId xmlns:a16="http://schemas.microsoft.com/office/drawing/2014/main" id="{8B85664E-5998-F141-9A36-D812873CB6C8}"/>
                  </a:ext>
                </a:extLst>
              </p:cNvPr>
              <p:cNvSpPr>
                <a:spLocks noRot="1" noChangeAspect="1" noMove="1" noResize="1" noEditPoints="1" noAdjustHandles="1" noChangeArrowheads="1" noChangeShapeType="1" noTextEdit="1"/>
              </p:cNvSpPr>
              <p:nvPr/>
            </p:nvSpPr>
            <p:spPr bwMode="auto">
              <a:xfrm rot="5400000">
                <a:off x="8663644" y="3520755"/>
                <a:ext cx="3087192" cy="307777"/>
              </a:xfrm>
              <a:prstGeom prst="rect">
                <a:avLst/>
              </a:prstGeom>
              <a:blipFill>
                <a:blip r:embed="rId5"/>
                <a:stretch>
                  <a:fillRect l="-54167" t="-4938" r="-25000" b="-41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3" name="Rectangle 80">
                <a:extLst>
                  <a:ext uri="{FF2B5EF4-FFF2-40B4-BE49-F238E27FC236}">
                    <a16:creationId xmlns:a16="http://schemas.microsoft.com/office/drawing/2014/main" id="{8D0553D3-24F7-A34E-8490-D5B58B31A667}"/>
                  </a:ext>
                </a:extLst>
              </p:cNvPr>
              <p:cNvSpPr>
                <a:spLocks noChangeArrowheads="1"/>
              </p:cNvSpPr>
              <p:nvPr/>
            </p:nvSpPr>
            <p:spPr bwMode="auto">
              <a:xfrm>
                <a:off x="7511613" y="1560604"/>
                <a:ext cx="892297" cy="2769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ctrlPr>
                      </m:sSubPr>
                      <m:e>
                        <m: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t>𝐵</m:t>
                        </m:r>
                      </m:e>
                      <m:sub>
                        <m: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t>0</m:t>
                        </m:r>
                      </m:sub>
                    </m:sSub>
                  </m:oMath>
                </a14:m>
                <a:r>
                  <a:rPr kumimoji="0" lang="en-US" altLang="ja-JP" b="0" i="0" u="none" strike="noStrike" cap="none" normalizeH="0" baseline="0" dirty="0">
                    <a:ln>
                      <a:noFill/>
                    </a:ln>
                    <a:solidFill>
                      <a:srgbClr val="DA27B7"/>
                    </a:solidFill>
                    <a:effectLst/>
                    <a:latin typeface="Times New Roman" panose="02020603050405020304" pitchFamily="18" charset="0"/>
                    <a:cs typeface="Times New Roman" panose="02020603050405020304" pitchFamily="18" charset="0"/>
                  </a:rPr>
                  <a:t>=832G</a:t>
                </a:r>
                <a:endParaRPr kumimoji="0" lang="ja-JP" altLang="ja-JP" b="0" i="0" u="none" strike="noStrike" cap="none" normalizeH="0" baseline="0" dirty="0">
                  <a:ln>
                    <a:noFill/>
                  </a:ln>
                  <a:solidFill>
                    <a:srgbClr val="DA27B7"/>
                  </a:solidFill>
                  <a:effectLst/>
                  <a:latin typeface="Times New Roman" panose="02020603050405020304" pitchFamily="18" charset="0"/>
                  <a:cs typeface="Times New Roman" panose="02020603050405020304" pitchFamily="18" charset="0"/>
                </a:endParaRPr>
              </a:p>
            </p:txBody>
          </p:sp>
        </mc:Choice>
        <mc:Fallback xmlns="">
          <p:sp>
            <p:nvSpPr>
              <p:cNvPr id="263" name="Rectangle 80">
                <a:extLst>
                  <a:ext uri="{FF2B5EF4-FFF2-40B4-BE49-F238E27FC236}">
                    <a16:creationId xmlns:a16="http://schemas.microsoft.com/office/drawing/2014/main" id="{8D0553D3-24F7-A34E-8490-D5B58B31A667}"/>
                  </a:ext>
                </a:extLst>
              </p:cNvPr>
              <p:cNvSpPr>
                <a:spLocks noRot="1" noChangeAspect="1" noMove="1" noResize="1" noEditPoints="1" noAdjustHandles="1" noChangeArrowheads="1" noChangeShapeType="1" noTextEdit="1"/>
              </p:cNvSpPr>
              <p:nvPr/>
            </p:nvSpPr>
            <p:spPr bwMode="auto">
              <a:xfrm>
                <a:off x="7511613" y="1560604"/>
                <a:ext cx="892297" cy="276999"/>
              </a:xfrm>
              <a:prstGeom prst="rect">
                <a:avLst/>
              </a:prstGeom>
              <a:blipFill>
                <a:blip r:embed="rId6"/>
                <a:stretch>
                  <a:fillRect l="-6944" t="-21739" r="-13889" b="-4347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4" name="テキスト ボックス 263">
                <a:extLst>
                  <a:ext uri="{FF2B5EF4-FFF2-40B4-BE49-F238E27FC236}">
                    <a16:creationId xmlns:a16="http://schemas.microsoft.com/office/drawing/2014/main" id="{0C057E91-959E-704A-8C34-8B11E3A131FF}"/>
                  </a:ext>
                </a:extLst>
              </p:cNvPr>
              <p:cNvSpPr txBox="1"/>
              <p:nvPr/>
            </p:nvSpPr>
            <p:spPr>
              <a:xfrm>
                <a:off x="3274718" y="977367"/>
                <a:ext cx="5755999" cy="400110"/>
              </a:xfrm>
              <a:prstGeom prst="rect">
                <a:avLst/>
              </a:prstGeom>
              <a:noFill/>
            </p:spPr>
            <p:txBody>
              <a:bodyPr wrap="none" rtlCol="0">
                <a:spAutoFit/>
              </a:bodyPr>
              <a:lstStyle/>
              <a:p>
                <a:r>
                  <a:rPr kumimoji="1" lang="en-US" altLang="ja-JP" sz="2000" dirty="0"/>
                  <a:t>Feshbach resonance between </a:t>
                </a:r>
                <a14:m>
                  <m:oMath xmlns:m="http://schemas.openxmlformats.org/officeDocument/2006/math">
                    <m:d>
                      <m:dPr>
                        <m:begChr m:val=""/>
                        <m:endChr m:val="⟩"/>
                        <m:ctrlPr>
                          <a:rPr lang="en-US" altLang="ja-JP" sz="2000" i="1" smtClean="0">
                            <a:solidFill>
                              <a:schemeClr val="tx1"/>
                            </a:solidFill>
                            <a:latin typeface="Cambria Math" panose="02040503050406030204" pitchFamily="18" charset="0"/>
                          </a:rPr>
                        </m:ctrlPr>
                      </m:dPr>
                      <m:e>
                        <m:d>
                          <m:dPr>
                            <m:begChr m:val="|"/>
                            <m:endChr m:val=""/>
                            <m:ctrlPr>
                              <a:rPr lang="en-US" altLang="ja-JP" sz="2000" i="1">
                                <a:solidFill>
                                  <a:schemeClr val="tx1"/>
                                </a:solidFill>
                                <a:latin typeface="Cambria Math" panose="02040503050406030204" pitchFamily="18" charset="0"/>
                              </a:rPr>
                            </m:ctrlPr>
                          </m:dPr>
                          <m:e>
                            <m:r>
                              <a:rPr lang="en-US" altLang="ja-JP" sz="2000" i="1">
                                <a:solidFill>
                                  <a:schemeClr val="tx1"/>
                                </a:solidFill>
                                <a:latin typeface="Cambria Math" panose="02040503050406030204" pitchFamily="18" charset="0"/>
                              </a:rPr>
                              <m:t>1</m:t>
                            </m:r>
                          </m:e>
                        </m:d>
                      </m:e>
                    </m:d>
                  </m:oMath>
                </a14:m>
                <a:r>
                  <a:rPr kumimoji="1" lang="en-US" altLang="ja-JP" sz="2000" dirty="0"/>
                  <a:t> and </a:t>
                </a:r>
                <a14:m>
                  <m:oMath xmlns:m="http://schemas.openxmlformats.org/officeDocument/2006/math">
                    <m:d>
                      <m:dPr>
                        <m:begChr m:val=""/>
                        <m:endChr m:val="⟩"/>
                        <m:ctrlPr>
                          <a:rPr lang="en-US" altLang="ja-JP" sz="2000" i="1">
                            <a:latin typeface="Cambria Math" panose="02040503050406030204" pitchFamily="18" charset="0"/>
                          </a:rPr>
                        </m:ctrlPr>
                      </m:dPr>
                      <m:e>
                        <m:d>
                          <m:dPr>
                            <m:begChr m:val="|"/>
                            <m:endChr m:val=""/>
                            <m:ctrlPr>
                              <a:rPr lang="en-US" altLang="ja-JP" sz="2000" i="1">
                                <a:latin typeface="Cambria Math" panose="02040503050406030204" pitchFamily="18" charset="0"/>
                              </a:rPr>
                            </m:ctrlPr>
                          </m:dPr>
                          <m:e>
                            <m:r>
                              <a:rPr lang="en-US" altLang="ja-JP" sz="2000" b="0" i="1" smtClean="0">
                                <a:latin typeface="Cambria Math" panose="02040503050406030204" pitchFamily="18" charset="0"/>
                              </a:rPr>
                              <m:t>2</m:t>
                            </m:r>
                          </m:e>
                        </m:d>
                      </m:e>
                    </m:d>
                  </m:oMath>
                </a14:m>
                <a:r>
                  <a:rPr kumimoji="1" lang="en-US" altLang="ja-JP" sz="2000" dirty="0"/>
                  <a:t> of </a:t>
                </a:r>
                <a:r>
                  <a:rPr kumimoji="1" lang="en-US" altLang="ja-JP" sz="2000" baseline="30000" dirty="0"/>
                  <a:t>6</a:t>
                </a:r>
                <a:r>
                  <a:rPr kumimoji="1" lang="en-US" altLang="ja-JP" sz="2000" dirty="0"/>
                  <a:t>Li atom</a:t>
                </a:r>
                <a:endParaRPr kumimoji="1" lang="ja-JP" altLang="en-US" sz="2000" dirty="0"/>
              </a:p>
            </p:txBody>
          </p:sp>
        </mc:Choice>
        <mc:Fallback xmlns="">
          <p:sp>
            <p:nvSpPr>
              <p:cNvPr id="264" name="テキスト ボックス 263">
                <a:extLst>
                  <a:ext uri="{FF2B5EF4-FFF2-40B4-BE49-F238E27FC236}">
                    <a16:creationId xmlns:a16="http://schemas.microsoft.com/office/drawing/2014/main" id="{0C057E91-959E-704A-8C34-8B11E3A131FF}"/>
                  </a:ext>
                </a:extLst>
              </p:cNvPr>
              <p:cNvSpPr txBox="1">
                <a:spLocks noRot="1" noChangeAspect="1" noMove="1" noResize="1" noEditPoints="1" noAdjustHandles="1" noChangeArrowheads="1" noChangeShapeType="1" noTextEdit="1"/>
              </p:cNvSpPr>
              <p:nvPr/>
            </p:nvSpPr>
            <p:spPr>
              <a:xfrm>
                <a:off x="3274718" y="977367"/>
                <a:ext cx="5755999" cy="400110"/>
              </a:xfrm>
              <a:prstGeom prst="rect">
                <a:avLst/>
              </a:prstGeom>
              <a:blipFill>
                <a:blip r:embed="rId7"/>
                <a:stretch>
                  <a:fillRect l="-1101" t="-115625" b="-181250"/>
                </a:stretch>
              </a:blipFill>
            </p:spPr>
            <p:txBody>
              <a:bodyPr/>
              <a:lstStyle/>
              <a:p>
                <a:r>
                  <a:rPr lang="ja-JP" altLang="en-US">
                    <a:noFill/>
                  </a:rPr>
                  <a:t> </a:t>
                </a:r>
              </a:p>
            </p:txBody>
          </p:sp>
        </mc:Fallback>
      </mc:AlternateContent>
      <p:sp>
        <p:nvSpPr>
          <p:cNvPr id="265" name="Line 63">
            <a:extLst>
              <a:ext uri="{FF2B5EF4-FFF2-40B4-BE49-F238E27FC236}">
                <a16:creationId xmlns:a16="http://schemas.microsoft.com/office/drawing/2014/main" id="{D1ACC8F2-4A72-954A-BCB5-F1BEBBAA40AA}"/>
              </a:ext>
            </a:extLst>
          </p:cNvPr>
          <p:cNvSpPr>
            <a:spLocks noChangeShapeType="1"/>
          </p:cNvSpPr>
          <p:nvPr/>
        </p:nvSpPr>
        <p:spPr bwMode="auto">
          <a:xfrm flipV="1">
            <a:off x="6694779"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66" name="Line 66">
            <a:extLst>
              <a:ext uri="{FF2B5EF4-FFF2-40B4-BE49-F238E27FC236}">
                <a16:creationId xmlns:a16="http://schemas.microsoft.com/office/drawing/2014/main" id="{923EF300-2755-C841-AD7C-781ACC922322}"/>
              </a:ext>
            </a:extLst>
          </p:cNvPr>
          <p:cNvSpPr>
            <a:spLocks noChangeShapeType="1"/>
          </p:cNvSpPr>
          <p:nvPr/>
        </p:nvSpPr>
        <p:spPr bwMode="auto">
          <a:xfrm flipV="1">
            <a:off x="4636231"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67" name="Line 68">
            <a:extLst>
              <a:ext uri="{FF2B5EF4-FFF2-40B4-BE49-F238E27FC236}">
                <a16:creationId xmlns:a16="http://schemas.microsoft.com/office/drawing/2014/main" id="{5FD6320E-3EC9-084E-B9CF-727694495CB3}"/>
              </a:ext>
            </a:extLst>
          </p:cNvPr>
          <p:cNvSpPr>
            <a:spLocks noChangeShapeType="1"/>
          </p:cNvSpPr>
          <p:nvPr/>
        </p:nvSpPr>
        <p:spPr bwMode="auto">
          <a:xfrm flipV="1">
            <a:off x="2566432"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grpSp>
        <p:nvGrpSpPr>
          <p:cNvPr id="268" name="グループ化 267">
            <a:extLst>
              <a:ext uri="{FF2B5EF4-FFF2-40B4-BE49-F238E27FC236}">
                <a16:creationId xmlns:a16="http://schemas.microsoft.com/office/drawing/2014/main" id="{844EE33D-7EBB-384E-8CE0-5B2B3D814D73}"/>
              </a:ext>
            </a:extLst>
          </p:cNvPr>
          <p:cNvGrpSpPr/>
          <p:nvPr/>
        </p:nvGrpSpPr>
        <p:grpSpPr>
          <a:xfrm>
            <a:off x="5006568" y="3320687"/>
            <a:ext cx="1659393" cy="1483902"/>
            <a:chOff x="4211794" y="3399203"/>
            <a:chExt cx="1659393" cy="1483902"/>
          </a:xfrm>
        </p:grpSpPr>
        <p:sp>
          <p:nvSpPr>
            <p:cNvPr id="269" name="楕円 313">
              <a:extLst>
                <a:ext uri="{FF2B5EF4-FFF2-40B4-BE49-F238E27FC236}">
                  <a16:creationId xmlns:a16="http://schemas.microsoft.com/office/drawing/2014/main" id="{539777D1-CDA1-7E4A-B36B-569DF892E2CB}"/>
                </a:ext>
              </a:extLst>
            </p:cNvPr>
            <p:cNvSpPr>
              <a:spLocks noChangeAspect="1"/>
            </p:cNvSpPr>
            <p:nvPr/>
          </p:nvSpPr>
          <p:spPr>
            <a:xfrm>
              <a:off x="4286822" y="4163056"/>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70" name="Freeform 1919">
              <a:extLst>
                <a:ext uri="{FF2B5EF4-FFF2-40B4-BE49-F238E27FC236}">
                  <a16:creationId xmlns:a16="http://schemas.microsoft.com/office/drawing/2014/main" id="{14DD4B6A-B22B-6E40-939B-58D707D098C8}"/>
                </a:ext>
              </a:extLst>
            </p:cNvPr>
            <p:cNvSpPr>
              <a:spLocks/>
            </p:cNvSpPr>
            <p:nvPr/>
          </p:nvSpPr>
          <p:spPr bwMode="auto">
            <a:xfrm>
              <a:off x="4211794" y="3480589"/>
              <a:ext cx="1659393" cy="874531"/>
            </a:xfrm>
            <a:custGeom>
              <a:avLst/>
              <a:gdLst>
                <a:gd name="T0" fmla="*/ 531 w 2578"/>
                <a:gd name="T1" fmla="*/ 1267 h 1274"/>
                <a:gd name="T2" fmla="*/ 418 w 2578"/>
                <a:gd name="T3" fmla="*/ 1239 h 1274"/>
                <a:gd name="T4" fmla="*/ 320 w 2578"/>
                <a:gd name="T5" fmla="*/ 1193 h 1274"/>
                <a:gd name="T6" fmla="*/ 233 w 2578"/>
                <a:gd name="T7" fmla="*/ 1134 h 1274"/>
                <a:gd name="T8" fmla="*/ 161 w 2578"/>
                <a:gd name="T9" fmla="*/ 1065 h 1274"/>
                <a:gd name="T10" fmla="*/ 100 w 2578"/>
                <a:gd name="T11" fmla="*/ 983 h 1274"/>
                <a:gd name="T12" fmla="*/ 48 w 2578"/>
                <a:gd name="T13" fmla="*/ 883 h 1274"/>
                <a:gd name="T14" fmla="*/ 15 w 2578"/>
                <a:gd name="T15" fmla="*/ 773 h 1274"/>
                <a:gd name="T16" fmla="*/ 1 w 2578"/>
                <a:gd name="T17" fmla="*/ 606 h 1274"/>
                <a:gd name="T18" fmla="*/ 19 w 2578"/>
                <a:gd name="T19" fmla="*/ 480 h 1274"/>
                <a:gd name="T20" fmla="*/ 59 w 2578"/>
                <a:gd name="T21" fmla="*/ 368 h 1274"/>
                <a:gd name="T22" fmla="*/ 110 w 2578"/>
                <a:gd name="T23" fmla="*/ 276 h 1274"/>
                <a:gd name="T24" fmla="*/ 173 w 2578"/>
                <a:gd name="T25" fmla="*/ 197 h 1274"/>
                <a:gd name="T26" fmla="*/ 254 w 2578"/>
                <a:gd name="T27" fmla="*/ 124 h 1274"/>
                <a:gd name="T28" fmla="*/ 339 w 2578"/>
                <a:gd name="T29" fmla="*/ 71 h 1274"/>
                <a:gd name="T30" fmla="*/ 440 w 2578"/>
                <a:gd name="T31" fmla="*/ 29 h 1274"/>
                <a:gd name="T32" fmla="*/ 562 w 2578"/>
                <a:gd name="T33" fmla="*/ 3 h 1274"/>
                <a:gd name="T34" fmla="*/ 704 w 2578"/>
                <a:gd name="T35" fmla="*/ 6 h 1274"/>
                <a:gd name="T36" fmla="*/ 818 w 2578"/>
                <a:gd name="T37" fmla="*/ 32 h 1274"/>
                <a:gd name="T38" fmla="*/ 920 w 2578"/>
                <a:gd name="T39" fmla="*/ 77 h 1274"/>
                <a:gd name="T40" fmla="*/ 1012 w 2578"/>
                <a:gd name="T41" fmla="*/ 139 h 1274"/>
                <a:gd name="T42" fmla="*/ 1089 w 2578"/>
                <a:gd name="T43" fmla="*/ 207 h 1274"/>
                <a:gd name="T44" fmla="*/ 1157 w 2578"/>
                <a:gd name="T45" fmla="*/ 280 h 1274"/>
                <a:gd name="T46" fmla="*/ 1227 w 2578"/>
                <a:gd name="T47" fmla="*/ 357 h 1274"/>
                <a:gd name="T48" fmla="*/ 1326 w 2578"/>
                <a:gd name="T49" fmla="*/ 375 h 1274"/>
                <a:gd name="T50" fmla="*/ 1402 w 2578"/>
                <a:gd name="T51" fmla="*/ 303 h 1274"/>
                <a:gd name="T52" fmla="*/ 1469 w 2578"/>
                <a:gd name="T53" fmla="*/ 228 h 1274"/>
                <a:gd name="T54" fmla="*/ 1546 w 2578"/>
                <a:gd name="T55" fmla="*/ 155 h 1274"/>
                <a:gd name="T56" fmla="*/ 1633 w 2578"/>
                <a:gd name="T57" fmla="*/ 92 h 1274"/>
                <a:gd name="T58" fmla="*/ 1730 w 2578"/>
                <a:gd name="T59" fmla="*/ 44 h 1274"/>
                <a:gd name="T60" fmla="*/ 1843 w 2578"/>
                <a:gd name="T61" fmla="*/ 11 h 1274"/>
                <a:gd name="T62" fmla="*/ 1977 w 2578"/>
                <a:gd name="T63" fmla="*/ 0 h 1274"/>
                <a:gd name="T64" fmla="*/ 2101 w 2578"/>
                <a:gd name="T65" fmla="*/ 19 h 1274"/>
                <a:gd name="T66" fmla="*/ 2212 w 2578"/>
                <a:gd name="T67" fmla="*/ 57 h 1274"/>
                <a:gd name="T68" fmla="*/ 2305 w 2578"/>
                <a:gd name="T69" fmla="*/ 110 h 1274"/>
                <a:gd name="T70" fmla="*/ 2384 w 2578"/>
                <a:gd name="T71" fmla="*/ 175 h 1274"/>
                <a:gd name="T72" fmla="*/ 2449 w 2578"/>
                <a:gd name="T73" fmla="*/ 249 h 1274"/>
                <a:gd name="T74" fmla="*/ 2508 w 2578"/>
                <a:gd name="T75" fmla="*/ 344 h 1274"/>
                <a:gd name="T76" fmla="*/ 2550 w 2578"/>
                <a:gd name="T77" fmla="*/ 448 h 1274"/>
                <a:gd name="T78" fmla="*/ 2574 w 2578"/>
                <a:gd name="T79" fmla="*/ 564 h 1274"/>
                <a:gd name="T80" fmla="*/ 2570 w 2578"/>
                <a:gd name="T81" fmla="*/ 734 h 1274"/>
                <a:gd name="T82" fmla="*/ 2540 w 2578"/>
                <a:gd name="T83" fmla="*/ 856 h 1274"/>
                <a:gd name="T84" fmla="*/ 2497 w 2578"/>
                <a:gd name="T85" fmla="*/ 952 h 1274"/>
                <a:gd name="T86" fmla="*/ 2438 w 2578"/>
                <a:gd name="T87" fmla="*/ 1041 h 1274"/>
                <a:gd name="T88" fmla="*/ 2366 w 2578"/>
                <a:gd name="T89" fmla="*/ 1117 h 1274"/>
                <a:gd name="T90" fmla="*/ 2284 w 2578"/>
                <a:gd name="T91" fmla="*/ 1178 h 1274"/>
                <a:gd name="T92" fmla="*/ 2192 w 2578"/>
                <a:gd name="T93" fmla="*/ 1227 h 1274"/>
                <a:gd name="T94" fmla="*/ 2078 w 2578"/>
                <a:gd name="T95" fmla="*/ 1262 h 1274"/>
                <a:gd name="T96" fmla="*/ 1946 w 2578"/>
                <a:gd name="T97" fmla="*/ 1274 h 1274"/>
                <a:gd name="T98" fmla="*/ 1813 w 2578"/>
                <a:gd name="T99" fmla="*/ 1257 h 1274"/>
                <a:gd name="T100" fmla="*/ 1710 w 2578"/>
                <a:gd name="T101" fmla="*/ 1222 h 1274"/>
                <a:gd name="T102" fmla="*/ 1617 w 2578"/>
                <a:gd name="T103" fmla="*/ 1172 h 1274"/>
                <a:gd name="T104" fmla="*/ 1525 w 2578"/>
                <a:gd name="T105" fmla="*/ 1101 h 1274"/>
                <a:gd name="T106" fmla="*/ 1454 w 2578"/>
                <a:gd name="T107" fmla="*/ 1030 h 1274"/>
                <a:gd name="T108" fmla="*/ 1385 w 2578"/>
                <a:gd name="T109" fmla="*/ 952 h 1274"/>
                <a:gd name="T110" fmla="*/ 1302 w 2578"/>
                <a:gd name="T111" fmla="*/ 889 h 1274"/>
                <a:gd name="T112" fmla="*/ 1214 w 2578"/>
                <a:gd name="T113" fmla="*/ 931 h 1274"/>
                <a:gd name="T114" fmla="*/ 1146 w 2578"/>
                <a:gd name="T115" fmla="*/ 1007 h 1274"/>
                <a:gd name="T116" fmla="*/ 1074 w 2578"/>
                <a:gd name="T117" fmla="*/ 1083 h 1274"/>
                <a:gd name="T118" fmla="*/ 992 w 2578"/>
                <a:gd name="T119" fmla="*/ 1151 h 1274"/>
                <a:gd name="T120" fmla="*/ 899 w 2578"/>
                <a:gd name="T121" fmla="*/ 1208 h 1274"/>
                <a:gd name="T122" fmla="*/ 797 w 2578"/>
                <a:gd name="T123" fmla="*/ 1249 h 1274"/>
                <a:gd name="T124" fmla="*/ 674 w 2578"/>
                <a:gd name="T125" fmla="*/ 1272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8" h="1274">
                  <a:moveTo>
                    <a:pt x="664" y="1273"/>
                  </a:moveTo>
                  <a:lnTo>
                    <a:pt x="654" y="1273"/>
                  </a:lnTo>
                  <a:lnTo>
                    <a:pt x="643" y="1274"/>
                  </a:lnTo>
                  <a:lnTo>
                    <a:pt x="633" y="1274"/>
                  </a:lnTo>
                  <a:lnTo>
                    <a:pt x="623" y="1274"/>
                  </a:lnTo>
                  <a:lnTo>
                    <a:pt x="612" y="1274"/>
                  </a:lnTo>
                  <a:lnTo>
                    <a:pt x="602" y="1274"/>
                  </a:lnTo>
                  <a:lnTo>
                    <a:pt x="592" y="1273"/>
                  </a:lnTo>
                  <a:lnTo>
                    <a:pt x="582" y="1273"/>
                  </a:lnTo>
                  <a:lnTo>
                    <a:pt x="571" y="1272"/>
                  </a:lnTo>
                  <a:lnTo>
                    <a:pt x="562" y="1271"/>
                  </a:lnTo>
                  <a:lnTo>
                    <a:pt x="551" y="1270"/>
                  </a:lnTo>
                  <a:lnTo>
                    <a:pt x="540" y="1268"/>
                  </a:lnTo>
                  <a:lnTo>
                    <a:pt x="531" y="1267"/>
                  </a:lnTo>
                  <a:lnTo>
                    <a:pt x="529" y="1266"/>
                  </a:lnTo>
                  <a:lnTo>
                    <a:pt x="520" y="1266"/>
                  </a:lnTo>
                  <a:lnTo>
                    <a:pt x="510" y="1264"/>
                  </a:lnTo>
                  <a:lnTo>
                    <a:pt x="500" y="1262"/>
                  </a:lnTo>
                  <a:lnTo>
                    <a:pt x="490" y="1260"/>
                  </a:lnTo>
                  <a:lnTo>
                    <a:pt x="479" y="1257"/>
                  </a:lnTo>
                  <a:lnTo>
                    <a:pt x="477" y="1256"/>
                  </a:lnTo>
                  <a:lnTo>
                    <a:pt x="468" y="1254"/>
                  </a:lnTo>
                  <a:lnTo>
                    <a:pt x="459" y="1252"/>
                  </a:lnTo>
                  <a:lnTo>
                    <a:pt x="448" y="1248"/>
                  </a:lnTo>
                  <a:lnTo>
                    <a:pt x="440" y="1245"/>
                  </a:lnTo>
                  <a:lnTo>
                    <a:pt x="438" y="1245"/>
                  </a:lnTo>
                  <a:lnTo>
                    <a:pt x="428" y="1242"/>
                  </a:lnTo>
                  <a:lnTo>
                    <a:pt x="418" y="1239"/>
                  </a:lnTo>
                  <a:lnTo>
                    <a:pt x="409" y="1236"/>
                  </a:lnTo>
                  <a:lnTo>
                    <a:pt x="407" y="1235"/>
                  </a:lnTo>
                  <a:lnTo>
                    <a:pt x="397" y="1231"/>
                  </a:lnTo>
                  <a:lnTo>
                    <a:pt x="387" y="1227"/>
                  </a:lnTo>
                  <a:lnTo>
                    <a:pt x="383" y="1225"/>
                  </a:lnTo>
                  <a:lnTo>
                    <a:pt x="376" y="1222"/>
                  </a:lnTo>
                  <a:lnTo>
                    <a:pt x="367" y="1217"/>
                  </a:lnTo>
                  <a:lnTo>
                    <a:pt x="359" y="1215"/>
                  </a:lnTo>
                  <a:lnTo>
                    <a:pt x="356" y="1213"/>
                  </a:lnTo>
                  <a:lnTo>
                    <a:pt x="346" y="1208"/>
                  </a:lnTo>
                  <a:lnTo>
                    <a:pt x="339" y="1204"/>
                  </a:lnTo>
                  <a:lnTo>
                    <a:pt x="336" y="1202"/>
                  </a:lnTo>
                  <a:lnTo>
                    <a:pt x="326" y="1196"/>
                  </a:lnTo>
                  <a:lnTo>
                    <a:pt x="320" y="1193"/>
                  </a:lnTo>
                  <a:lnTo>
                    <a:pt x="315" y="1191"/>
                  </a:lnTo>
                  <a:lnTo>
                    <a:pt x="304" y="1185"/>
                  </a:lnTo>
                  <a:lnTo>
                    <a:pt x="302" y="1183"/>
                  </a:lnTo>
                  <a:lnTo>
                    <a:pt x="295" y="1178"/>
                  </a:lnTo>
                  <a:lnTo>
                    <a:pt x="285" y="1172"/>
                  </a:lnTo>
                  <a:lnTo>
                    <a:pt x="284" y="1171"/>
                  </a:lnTo>
                  <a:lnTo>
                    <a:pt x="274" y="1165"/>
                  </a:lnTo>
                  <a:lnTo>
                    <a:pt x="270" y="1162"/>
                  </a:lnTo>
                  <a:lnTo>
                    <a:pt x="264" y="1158"/>
                  </a:lnTo>
                  <a:lnTo>
                    <a:pt x="255" y="1151"/>
                  </a:lnTo>
                  <a:lnTo>
                    <a:pt x="254" y="1150"/>
                  </a:lnTo>
                  <a:lnTo>
                    <a:pt x="243" y="1142"/>
                  </a:lnTo>
                  <a:lnTo>
                    <a:pt x="242" y="1141"/>
                  </a:lnTo>
                  <a:lnTo>
                    <a:pt x="233" y="1134"/>
                  </a:lnTo>
                  <a:lnTo>
                    <a:pt x="229" y="1130"/>
                  </a:lnTo>
                  <a:lnTo>
                    <a:pt x="223" y="1125"/>
                  </a:lnTo>
                  <a:lnTo>
                    <a:pt x="217" y="1120"/>
                  </a:lnTo>
                  <a:lnTo>
                    <a:pt x="212" y="1117"/>
                  </a:lnTo>
                  <a:lnTo>
                    <a:pt x="205" y="1110"/>
                  </a:lnTo>
                  <a:lnTo>
                    <a:pt x="203" y="1107"/>
                  </a:lnTo>
                  <a:lnTo>
                    <a:pt x="194" y="1099"/>
                  </a:lnTo>
                  <a:lnTo>
                    <a:pt x="192" y="1097"/>
                  </a:lnTo>
                  <a:lnTo>
                    <a:pt x="184" y="1089"/>
                  </a:lnTo>
                  <a:lnTo>
                    <a:pt x="182" y="1087"/>
                  </a:lnTo>
                  <a:lnTo>
                    <a:pt x="173" y="1078"/>
                  </a:lnTo>
                  <a:lnTo>
                    <a:pt x="172" y="1076"/>
                  </a:lnTo>
                  <a:lnTo>
                    <a:pt x="163" y="1067"/>
                  </a:lnTo>
                  <a:lnTo>
                    <a:pt x="161" y="1065"/>
                  </a:lnTo>
                  <a:lnTo>
                    <a:pt x="155" y="1057"/>
                  </a:lnTo>
                  <a:lnTo>
                    <a:pt x="151" y="1053"/>
                  </a:lnTo>
                  <a:lnTo>
                    <a:pt x="146" y="1046"/>
                  </a:lnTo>
                  <a:lnTo>
                    <a:pt x="140" y="1041"/>
                  </a:lnTo>
                  <a:lnTo>
                    <a:pt x="137" y="1036"/>
                  </a:lnTo>
                  <a:lnTo>
                    <a:pt x="131" y="1027"/>
                  </a:lnTo>
                  <a:lnTo>
                    <a:pt x="130" y="1025"/>
                  </a:lnTo>
                  <a:lnTo>
                    <a:pt x="121" y="1015"/>
                  </a:lnTo>
                  <a:lnTo>
                    <a:pt x="120" y="1013"/>
                  </a:lnTo>
                  <a:lnTo>
                    <a:pt x="114" y="1004"/>
                  </a:lnTo>
                  <a:lnTo>
                    <a:pt x="110" y="998"/>
                  </a:lnTo>
                  <a:lnTo>
                    <a:pt x="107" y="994"/>
                  </a:lnTo>
                  <a:lnTo>
                    <a:pt x="100" y="984"/>
                  </a:lnTo>
                  <a:lnTo>
                    <a:pt x="100" y="983"/>
                  </a:lnTo>
                  <a:lnTo>
                    <a:pt x="93" y="973"/>
                  </a:lnTo>
                  <a:lnTo>
                    <a:pt x="90" y="966"/>
                  </a:lnTo>
                  <a:lnTo>
                    <a:pt x="88" y="963"/>
                  </a:lnTo>
                  <a:lnTo>
                    <a:pt x="82" y="952"/>
                  </a:lnTo>
                  <a:lnTo>
                    <a:pt x="79" y="947"/>
                  </a:lnTo>
                  <a:lnTo>
                    <a:pt x="76" y="942"/>
                  </a:lnTo>
                  <a:lnTo>
                    <a:pt x="70" y="931"/>
                  </a:lnTo>
                  <a:lnTo>
                    <a:pt x="69" y="928"/>
                  </a:lnTo>
                  <a:lnTo>
                    <a:pt x="66" y="920"/>
                  </a:lnTo>
                  <a:lnTo>
                    <a:pt x="61" y="910"/>
                  </a:lnTo>
                  <a:lnTo>
                    <a:pt x="59" y="907"/>
                  </a:lnTo>
                  <a:lnTo>
                    <a:pt x="56" y="899"/>
                  </a:lnTo>
                  <a:lnTo>
                    <a:pt x="51" y="889"/>
                  </a:lnTo>
                  <a:lnTo>
                    <a:pt x="48" y="883"/>
                  </a:lnTo>
                  <a:lnTo>
                    <a:pt x="46" y="879"/>
                  </a:lnTo>
                  <a:lnTo>
                    <a:pt x="43" y="869"/>
                  </a:lnTo>
                  <a:lnTo>
                    <a:pt x="39" y="858"/>
                  </a:lnTo>
                  <a:lnTo>
                    <a:pt x="39" y="856"/>
                  </a:lnTo>
                  <a:lnTo>
                    <a:pt x="35" y="847"/>
                  </a:lnTo>
                  <a:lnTo>
                    <a:pt x="32" y="837"/>
                  </a:lnTo>
                  <a:lnTo>
                    <a:pt x="28" y="826"/>
                  </a:lnTo>
                  <a:lnTo>
                    <a:pt x="28" y="825"/>
                  </a:lnTo>
                  <a:lnTo>
                    <a:pt x="25" y="816"/>
                  </a:lnTo>
                  <a:lnTo>
                    <a:pt x="22" y="805"/>
                  </a:lnTo>
                  <a:lnTo>
                    <a:pt x="19" y="794"/>
                  </a:lnTo>
                  <a:lnTo>
                    <a:pt x="18" y="787"/>
                  </a:lnTo>
                  <a:lnTo>
                    <a:pt x="18" y="784"/>
                  </a:lnTo>
                  <a:lnTo>
                    <a:pt x="15" y="773"/>
                  </a:lnTo>
                  <a:lnTo>
                    <a:pt x="13" y="763"/>
                  </a:lnTo>
                  <a:lnTo>
                    <a:pt x="11" y="753"/>
                  </a:lnTo>
                  <a:lnTo>
                    <a:pt x="9" y="743"/>
                  </a:lnTo>
                  <a:lnTo>
                    <a:pt x="8" y="734"/>
                  </a:lnTo>
                  <a:lnTo>
                    <a:pt x="7" y="732"/>
                  </a:lnTo>
                  <a:lnTo>
                    <a:pt x="6"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6" y="553"/>
                  </a:lnTo>
                  <a:lnTo>
                    <a:pt x="7" y="543"/>
                  </a:lnTo>
                  <a:lnTo>
                    <a:pt x="8" y="541"/>
                  </a:lnTo>
                  <a:lnTo>
                    <a:pt x="9" y="532"/>
                  </a:lnTo>
                  <a:lnTo>
                    <a:pt x="11" y="521"/>
                  </a:lnTo>
                  <a:lnTo>
                    <a:pt x="13" y="512"/>
                  </a:lnTo>
                  <a:lnTo>
                    <a:pt x="15" y="501"/>
                  </a:lnTo>
                  <a:lnTo>
                    <a:pt x="18" y="491"/>
                  </a:lnTo>
                  <a:lnTo>
                    <a:pt x="18" y="488"/>
                  </a:lnTo>
                  <a:lnTo>
                    <a:pt x="19" y="480"/>
                  </a:lnTo>
                  <a:lnTo>
                    <a:pt x="22" y="470"/>
                  </a:lnTo>
                  <a:lnTo>
                    <a:pt x="25" y="459"/>
                  </a:lnTo>
                  <a:lnTo>
                    <a:pt x="28" y="449"/>
                  </a:lnTo>
                  <a:lnTo>
                    <a:pt x="28" y="448"/>
                  </a:lnTo>
                  <a:lnTo>
                    <a:pt x="32" y="438"/>
                  </a:lnTo>
                  <a:lnTo>
                    <a:pt x="35" y="427"/>
                  </a:lnTo>
                  <a:lnTo>
                    <a:pt x="39" y="419"/>
                  </a:lnTo>
                  <a:lnTo>
                    <a:pt x="39" y="417"/>
                  </a:lnTo>
                  <a:lnTo>
                    <a:pt x="43" y="406"/>
                  </a:lnTo>
                  <a:lnTo>
                    <a:pt x="46" y="396"/>
                  </a:lnTo>
                  <a:lnTo>
                    <a:pt x="48" y="392"/>
                  </a:lnTo>
                  <a:lnTo>
                    <a:pt x="51" y="386"/>
                  </a:lnTo>
                  <a:lnTo>
                    <a:pt x="56" y="375"/>
                  </a:lnTo>
                  <a:lnTo>
                    <a:pt x="59" y="368"/>
                  </a:lnTo>
                  <a:lnTo>
                    <a:pt x="61" y="365"/>
                  </a:lnTo>
                  <a:lnTo>
                    <a:pt x="66" y="354"/>
                  </a:lnTo>
                  <a:lnTo>
                    <a:pt x="69" y="347"/>
                  </a:lnTo>
                  <a:lnTo>
                    <a:pt x="70" y="344"/>
                  </a:lnTo>
                  <a:lnTo>
                    <a:pt x="76" y="333"/>
                  </a:lnTo>
                  <a:lnTo>
                    <a:pt x="79" y="327"/>
                  </a:lnTo>
                  <a:lnTo>
                    <a:pt x="82" y="322"/>
                  </a:lnTo>
                  <a:lnTo>
                    <a:pt x="88" y="312"/>
                  </a:lnTo>
                  <a:lnTo>
                    <a:pt x="90" y="309"/>
                  </a:lnTo>
                  <a:lnTo>
                    <a:pt x="93" y="301"/>
                  </a:lnTo>
                  <a:lnTo>
                    <a:pt x="100" y="292"/>
                  </a:lnTo>
                  <a:lnTo>
                    <a:pt x="100" y="291"/>
                  </a:lnTo>
                  <a:lnTo>
                    <a:pt x="107" y="280"/>
                  </a:lnTo>
                  <a:lnTo>
                    <a:pt x="110" y="276"/>
                  </a:lnTo>
                  <a:lnTo>
                    <a:pt x="114" y="271"/>
                  </a:lnTo>
                  <a:lnTo>
                    <a:pt x="120" y="262"/>
                  </a:lnTo>
                  <a:lnTo>
                    <a:pt x="121" y="260"/>
                  </a:lnTo>
                  <a:lnTo>
                    <a:pt x="130" y="249"/>
                  </a:lnTo>
                  <a:lnTo>
                    <a:pt x="131" y="248"/>
                  </a:lnTo>
                  <a:lnTo>
                    <a:pt x="137" y="239"/>
                  </a:lnTo>
                  <a:lnTo>
                    <a:pt x="140" y="234"/>
                  </a:lnTo>
                  <a:lnTo>
                    <a:pt x="146" y="228"/>
                  </a:lnTo>
                  <a:lnTo>
                    <a:pt x="151" y="222"/>
                  </a:lnTo>
                  <a:lnTo>
                    <a:pt x="155" y="218"/>
                  </a:lnTo>
                  <a:lnTo>
                    <a:pt x="161" y="210"/>
                  </a:lnTo>
                  <a:lnTo>
                    <a:pt x="163" y="207"/>
                  </a:lnTo>
                  <a:lnTo>
                    <a:pt x="172" y="198"/>
                  </a:lnTo>
                  <a:lnTo>
                    <a:pt x="173" y="197"/>
                  </a:lnTo>
                  <a:lnTo>
                    <a:pt x="182" y="188"/>
                  </a:lnTo>
                  <a:lnTo>
                    <a:pt x="184" y="186"/>
                  </a:lnTo>
                  <a:lnTo>
                    <a:pt x="192" y="177"/>
                  </a:lnTo>
                  <a:lnTo>
                    <a:pt x="194" y="175"/>
                  </a:lnTo>
                  <a:lnTo>
                    <a:pt x="203" y="168"/>
                  </a:lnTo>
                  <a:lnTo>
                    <a:pt x="205" y="165"/>
                  </a:lnTo>
                  <a:lnTo>
                    <a:pt x="212" y="158"/>
                  </a:lnTo>
                  <a:lnTo>
                    <a:pt x="217" y="154"/>
                  </a:lnTo>
                  <a:lnTo>
                    <a:pt x="223" y="149"/>
                  </a:lnTo>
                  <a:lnTo>
                    <a:pt x="229" y="145"/>
                  </a:lnTo>
                  <a:lnTo>
                    <a:pt x="233" y="141"/>
                  </a:lnTo>
                  <a:lnTo>
                    <a:pt x="242" y="134"/>
                  </a:lnTo>
                  <a:lnTo>
                    <a:pt x="243" y="132"/>
                  </a:lnTo>
                  <a:lnTo>
                    <a:pt x="254" y="124"/>
                  </a:lnTo>
                  <a:lnTo>
                    <a:pt x="255" y="124"/>
                  </a:lnTo>
                  <a:lnTo>
                    <a:pt x="264" y="117"/>
                  </a:lnTo>
                  <a:lnTo>
                    <a:pt x="270" y="113"/>
                  </a:lnTo>
                  <a:lnTo>
                    <a:pt x="274" y="110"/>
                  </a:lnTo>
                  <a:lnTo>
                    <a:pt x="284" y="103"/>
                  </a:lnTo>
                  <a:lnTo>
                    <a:pt x="285" y="102"/>
                  </a:lnTo>
                  <a:lnTo>
                    <a:pt x="295" y="97"/>
                  </a:lnTo>
                  <a:lnTo>
                    <a:pt x="302" y="92"/>
                  </a:lnTo>
                  <a:lnTo>
                    <a:pt x="304" y="90"/>
                  </a:lnTo>
                  <a:lnTo>
                    <a:pt x="315" y="84"/>
                  </a:lnTo>
                  <a:lnTo>
                    <a:pt x="320" y="81"/>
                  </a:lnTo>
                  <a:lnTo>
                    <a:pt x="326" y="78"/>
                  </a:lnTo>
                  <a:lnTo>
                    <a:pt x="336" y="73"/>
                  </a:lnTo>
                  <a:lnTo>
                    <a:pt x="339" y="71"/>
                  </a:lnTo>
                  <a:lnTo>
                    <a:pt x="346" y="67"/>
                  </a:lnTo>
                  <a:lnTo>
                    <a:pt x="356" y="62"/>
                  </a:lnTo>
                  <a:lnTo>
                    <a:pt x="359" y="60"/>
                  </a:lnTo>
                  <a:lnTo>
                    <a:pt x="367" y="57"/>
                  </a:lnTo>
                  <a:lnTo>
                    <a:pt x="376" y="52"/>
                  </a:lnTo>
                  <a:lnTo>
                    <a:pt x="383" y="49"/>
                  </a:lnTo>
                  <a:lnTo>
                    <a:pt x="387" y="48"/>
                  </a:lnTo>
                  <a:lnTo>
                    <a:pt x="397" y="44"/>
                  </a:lnTo>
                  <a:lnTo>
                    <a:pt x="407" y="40"/>
                  </a:lnTo>
                  <a:lnTo>
                    <a:pt x="409" y="39"/>
                  </a:lnTo>
                  <a:lnTo>
                    <a:pt x="418" y="36"/>
                  </a:lnTo>
                  <a:lnTo>
                    <a:pt x="428" y="32"/>
                  </a:lnTo>
                  <a:lnTo>
                    <a:pt x="438" y="29"/>
                  </a:lnTo>
                  <a:lnTo>
                    <a:pt x="440" y="29"/>
                  </a:lnTo>
                  <a:lnTo>
                    <a:pt x="448" y="26"/>
                  </a:lnTo>
                  <a:lnTo>
                    <a:pt x="459" y="23"/>
                  </a:lnTo>
                  <a:lnTo>
                    <a:pt x="468" y="21"/>
                  </a:lnTo>
                  <a:lnTo>
                    <a:pt x="477" y="19"/>
                  </a:lnTo>
                  <a:lnTo>
                    <a:pt x="479" y="18"/>
                  </a:lnTo>
                  <a:lnTo>
                    <a:pt x="490" y="15"/>
                  </a:lnTo>
                  <a:lnTo>
                    <a:pt x="500" y="13"/>
                  </a:lnTo>
                  <a:lnTo>
                    <a:pt x="510" y="11"/>
                  </a:lnTo>
                  <a:lnTo>
                    <a:pt x="520" y="9"/>
                  </a:lnTo>
                  <a:lnTo>
                    <a:pt x="529" y="8"/>
                  </a:lnTo>
                  <a:lnTo>
                    <a:pt x="531" y="7"/>
                  </a:lnTo>
                  <a:lnTo>
                    <a:pt x="540" y="6"/>
                  </a:lnTo>
                  <a:lnTo>
                    <a:pt x="551" y="4"/>
                  </a:lnTo>
                  <a:lnTo>
                    <a:pt x="562" y="3"/>
                  </a:lnTo>
                  <a:lnTo>
                    <a:pt x="571" y="2"/>
                  </a:lnTo>
                  <a:lnTo>
                    <a:pt x="582" y="1"/>
                  </a:lnTo>
                  <a:lnTo>
                    <a:pt x="592" y="1"/>
                  </a:lnTo>
                  <a:lnTo>
                    <a:pt x="602" y="0"/>
                  </a:lnTo>
                  <a:lnTo>
                    <a:pt x="612" y="0"/>
                  </a:lnTo>
                  <a:lnTo>
                    <a:pt x="623" y="0"/>
                  </a:lnTo>
                  <a:lnTo>
                    <a:pt x="633" y="0"/>
                  </a:lnTo>
                  <a:lnTo>
                    <a:pt x="643" y="0"/>
                  </a:lnTo>
                  <a:lnTo>
                    <a:pt x="654" y="1"/>
                  </a:lnTo>
                  <a:lnTo>
                    <a:pt x="664" y="1"/>
                  </a:lnTo>
                  <a:lnTo>
                    <a:pt x="674" y="2"/>
                  </a:lnTo>
                  <a:lnTo>
                    <a:pt x="684" y="3"/>
                  </a:lnTo>
                  <a:lnTo>
                    <a:pt x="695" y="4"/>
                  </a:lnTo>
                  <a:lnTo>
                    <a:pt x="704" y="6"/>
                  </a:lnTo>
                  <a:lnTo>
                    <a:pt x="715" y="7"/>
                  </a:lnTo>
                  <a:lnTo>
                    <a:pt x="717" y="8"/>
                  </a:lnTo>
                  <a:lnTo>
                    <a:pt x="726" y="9"/>
                  </a:lnTo>
                  <a:lnTo>
                    <a:pt x="735" y="11"/>
                  </a:lnTo>
                  <a:lnTo>
                    <a:pt x="746" y="13"/>
                  </a:lnTo>
                  <a:lnTo>
                    <a:pt x="756" y="15"/>
                  </a:lnTo>
                  <a:lnTo>
                    <a:pt x="766" y="18"/>
                  </a:lnTo>
                  <a:lnTo>
                    <a:pt x="769" y="19"/>
                  </a:lnTo>
                  <a:lnTo>
                    <a:pt x="776" y="21"/>
                  </a:lnTo>
                  <a:lnTo>
                    <a:pt x="787" y="23"/>
                  </a:lnTo>
                  <a:lnTo>
                    <a:pt x="797" y="25"/>
                  </a:lnTo>
                  <a:lnTo>
                    <a:pt x="806" y="29"/>
                  </a:lnTo>
                  <a:lnTo>
                    <a:pt x="807" y="29"/>
                  </a:lnTo>
                  <a:lnTo>
                    <a:pt x="818" y="32"/>
                  </a:lnTo>
                  <a:lnTo>
                    <a:pt x="828" y="36"/>
                  </a:lnTo>
                  <a:lnTo>
                    <a:pt x="837" y="39"/>
                  </a:lnTo>
                  <a:lnTo>
                    <a:pt x="838" y="40"/>
                  </a:lnTo>
                  <a:lnTo>
                    <a:pt x="848" y="44"/>
                  </a:lnTo>
                  <a:lnTo>
                    <a:pt x="859" y="48"/>
                  </a:lnTo>
                  <a:lnTo>
                    <a:pt x="863" y="49"/>
                  </a:lnTo>
                  <a:lnTo>
                    <a:pt x="869" y="52"/>
                  </a:lnTo>
                  <a:lnTo>
                    <a:pt x="879" y="57"/>
                  </a:lnTo>
                  <a:lnTo>
                    <a:pt x="887" y="60"/>
                  </a:lnTo>
                  <a:lnTo>
                    <a:pt x="890" y="62"/>
                  </a:lnTo>
                  <a:lnTo>
                    <a:pt x="899" y="67"/>
                  </a:lnTo>
                  <a:lnTo>
                    <a:pt x="908" y="71"/>
                  </a:lnTo>
                  <a:lnTo>
                    <a:pt x="910" y="72"/>
                  </a:lnTo>
                  <a:lnTo>
                    <a:pt x="920" y="77"/>
                  </a:lnTo>
                  <a:lnTo>
                    <a:pt x="927" y="81"/>
                  </a:lnTo>
                  <a:lnTo>
                    <a:pt x="930" y="83"/>
                  </a:lnTo>
                  <a:lnTo>
                    <a:pt x="940" y="89"/>
                  </a:lnTo>
                  <a:lnTo>
                    <a:pt x="945" y="92"/>
                  </a:lnTo>
                  <a:lnTo>
                    <a:pt x="951" y="96"/>
                  </a:lnTo>
                  <a:lnTo>
                    <a:pt x="961" y="102"/>
                  </a:lnTo>
                  <a:lnTo>
                    <a:pt x="962" y="102"/>
                  </a:lnTo>
                  <a:lnTo>
                    <a:pt x="971" y="109"/>
                  </a:lnTo>
                  <a:lnTo>
                    <a:pt x="977" y="113"/>
                  </a:lnTo>
                  <a:lnTo>
                    <a:pt x="982" y="116"/>
                  </a:lnTo>
                  <a:lnTo>
                    <a:pt x="992" y="124"/>
                  </a:lnTo>
                  <a:lnTo>
                    <a:pt x="1002" y="130"/>
                  </a:lnTo>
                  <a:lnTo>
                    <a:pt x="1006" y="134"/>
                  </a:lnTo>
                  <a:lnTo>
                    <a:pt x="1012" y="139"/>
                  </a:lnTo>
                  <a:lnTo>
                    <a:pt x="1019" y="145"/>
                  </a:lnTo>
                  <a:lnTo>
                    <a:pt x="1023" y="147"/>
                  </a:lnTo>
                  <a:lnTo>
                    <a:pt x="1033" y="154"/>
                  </a:lnTo>
                  <a:lnTo>
                    <a:pt x="1033" y="155"/>
                  </a:lnTo>
                  <a:lnTo>
                    <a:pt x="1043" y="164"/>
                  </a:lnTo>
                  <a:lnTo>
                    <a:pt x="1044" y="165"/>
                  </a:lnTo>
                  <a:lnTo>
                    <a:pt x="1054" y="173"/>
                  </a:lnTo>
                  <a:lnTo>
                    <a:pt x="1057" y="175"/>
                  </a:lnTo>
                  <a:lnTo>
                    <a:pt x="1063" y="182"/>
                  </a:lnTo>
                  <a:lnTo>
                    <a:pt x="1068" y="186"/>
                  </a:lnTo>
                  <a:lnTo>
                    <a:pt x="1074" y="192"/>
                  </a:lnTo>
                  <a:lnTo>
                    <a:pt x="1079" y="197"/>
                  </a:lnTo>
                  <a:lnTo>
                    <a:pt x="1084" y="202"/>
                  </a:lnTo>
                  <a:lnTo>
                    <a:pt x="1089" y="207"/>
                  </a:lnTo>
                  <a:lnTo>
                    <a:pt x="1094" y="213"/>
                  </a:lnTo>
                  <a:lnTo>
                    <a:pt x="1100" y="218"/>
                  </a:lnTo>
                  <a:lnTo>
                    <a:pt x="1105" y="223"/>
                  </a:lnTo>
                  <a:lnTo>
                    <a:pt x="1109" y="228"/>
                  </a:lnTo>
                  <a:lnTo>
                    <a:pt x="1115" y="234"/>
                  </a:lnTo>
                  <a:lnTo>
                    <a:pt x="1119" y="239"/>
                  </a:lnTo>
                  <a:lnTo>
                    <a:pt x="1125" y="245"/>
                  </a:lnTo>
                  <a:lnTo>
                    <a:pt x="1129" y="249"/>
                  </a:lnTo>
                  <a:lnTo>
                    <a:pt x="1135" y="256"/>
                  </a:lnTo>
                  <a:lnTo>
                    <a:pt x="1138" y="260"/>
                  </a:lnTo>
                  <a:lnTo>
                    <a:pt x="1146" y="268"/>
                  </a:lnTo>
                  <a:lnTo>
                    <a:pt x="1148" y="271"/>
                  </a:lnTo>
                  <a:lnTo>
                    <a:pt x="1156" y="279"/>
                  </a:lnTo>
                  <a:lnTo>
                    <a:pt x="1157" y="280"/>
                  </a:lnTo>
                  <a:lnTo>
                    <a:pt x="1166" y="291"/>
                  </a:lnTo>
                  <a:lnTo>
                    <a:pt x="1166" y="292"/>
                  </a:lnTo>
                  <a:lnTo>
                    <a:pt x="1176" y="301"/>
                  </a:lnTo>
                  <a:lnTo>
                    <a:pt x="1176" y="303"/>
                  </a:lnTo>
                  <a:lnTo>
                    <a:pt x="1184" y="312"/>
                  </a:lnTo>
                  <a:lnTo>
                    <a:pt x="1187" y="315"/>
                  </a:lnTo>
                  <a:lnTo>
                    <a:pt x="1194" y="322"/>
                  </a:lnTo>
                  <a:lnTo>
                    <a:pt x="1197" y="325"/>
                  </a:lnTo>
                  <a:lnTo>
                    <a:pt x="1203" y="333"/>
                  </a:lnTo>
                  <a:lnTo>
                    <a:pt x="1207" y="337"/>
                  </a:lnTo>
                  <a:lnTo>
                    <a:pt x="1214" y="344"/>
                  </a:lnTo>
                  <a:lnTo>
                    <a:pt x="1218" y="347"/>
                  </a:lnTo>
                  <a:lnTo>
                    <a:pt x="1224" y="354"/>
                  </a:lnTo>
                  <a:lnTo>
                    <a:pt x="1227" y="357"/>
                  </a:lnTo>
                  <a:lnTo>
                    <a:pt x="1237" y="365"/>
                  </a:lnTo>
                  <a:lnTo>
                    <a:pt x="1238" y="366"/>
                  </a:lnTo>
                  <a:lnTo>
                    <a:pt x="1248" y="372"/>
                  </a:lnTo>
                  <a:lnTo>
                    <a:pt x="1252" y="375"/>
                  </a:lnTo>
                  <a:lnTo>
                    <a:pt x="1258" y="379"/>
                  </a:lnTo>
                  <a:lnTo>
                    <a:pt x="1269" y="383"/>
                  </a:lnTo>
                  <a:lnTo>
                    <a:pt x="1276" y="386"/>
                  </a:lnTo>
                  <a:lnTo>
                    <a:pt x="1279" y="386"/>
                  </a:lnTo>
                  <a:lnTo>
                    <a:pt x="1290" y="387"/>
                  </a:lnTo>
                  <a:lnTo>
                    <a:pt x="1299" y="386"/>
                  </a:lnTo>
                  <a:lnTo>
                    <a:pt x="1302" y="386"/>
                  </a:lnTo>
                  <a:lnTo>
                    <a:pt x="1310" y="383"/>
                  </a:lnTo>
                  <a:lnTo>
                    <a:pt x="1320" y="379"/>
                  </a:lnTo>
                  <a:lnTo>
                    <a:pt x="1326" y="375"/>
                  </a:lnTo>
                  <a:lnTo>
                    <a:pt x="1330" y="372"/>
                  </a:lnTo>
                  <a:lnTo>
                    <a:pt x="1341" y="366"/>
                  </a:lnTo>
                  <a:lnTo>
                    <a:pt x="1342" y="365"/>
                  </a:lnTo>
                  <a:lnTo>
                    <a:pt x="1351" y="357"/>
                  </a:lnTo>
                  <a:lnTo>
                    <a:pt x="1354" y="354"/>
                  </a:lnTo>
                  <a:lnTo>
                    <a:pt x="1361" y="347"/>
                  </a:lnTo>
                  <a:lnTo>
                    <a:pt x="1365" y="344"/>
                  </a:lnTo>
                  <a:lnTo>
                    <a:pt x="1371" y="337"/>
                  </a:lnTo>
                  <a:lnTo>
                    <a:pt x="1375" y="333"/>
                  </a:lnTo>
                  <a:lnTo>
                    <a:pt x="1382" y="325"/>
                  </a:lnTo>
                  <a:lnTo>
                    <a:pt x="1385" y="322"/>
                  </a:lnTo>
                  <a:lnTo>
                    <a:pt x="1391" y="315"/>
                  </a:lnTo>
                  <a:lnTo>
                    <a:pt x="1394" y="312"/>
                  </a:lnTo>
                  <a:lnTo>
                    <a:pt x="1402" y="303"/>
                  </a:lnTo>
                  <a:lnTo>
                    <a:pt x="1403" y="301"/>
                  </a:lnTo>
                  <a:lnTo>
                    <a:pt x="1413" y="292"/>
                  </a:lnTo>
                  <a:lnTo>
                    <a:pt x="1413" y="291"/>
                  </a:lnTo>
                  <a:lnTo>
                    <a:pt x="1421" y="280"/>
                  </a:lnTo>
                  <a:lnTo>
                    <a:pt x="1422" y="279"/>
                  </a:lnTo>
                  <a:lnTo>
                    <a:pt x="1431" y="271"/>
                  </a:lnTo>
                  <a:lnTo>
                    <a:pt x="1433" y="268"/>
                  </a:lnTo>
                  <a:lnTo>
                    <a:pt x="1440" y="260"/>
                  </a:lnTo>
                  <a:lnTo>
                    <a:pt x="1443" y="256"/>
                  </a:lnTo>
                  <a:lnTo>
                    <a:pt x="1450" y="249"/>
                  </a:lnTo>
                  <a:lnTo>
                    <a:pt x="1454" y="245"/>
                  </a:lnTo>
                  <a:lnTo>
                    <a:pt x="1460" y="239"/>
                  </a:lnTo>
                  <a:lnTo>
                    <a:pt x="1463" y="234"/>
                  </a:lnTo>
                  <a:lnTo>
                    <a:pt x="1469" y="228"/>
                  </a:lnTo>
                  <a:lnTo>
                    <a:pt x="1474" y="223"/>
                  </a:lnTo>
                  <a:lnTo>
                    <a:pt x="1479" y="218"/>
                  </a:lnTo>
                  <a:lnTo>
                    <a:pt x="1484" y="213"/>
                  </a:lnTo>
                  <a:lnTo>
                    <a:pt x="1489" y="207"/>
                  </a:lnTo>
                  <a:lnTo>
                    <a:pt x="1494" y="202"/>
                  </a:lnTo>
                  <a:lnTo>
                    <a:pt x="1500" y="197"/>
                  </a:lnTo>
                  <a:lnTo>
                    <a:pt x="1505" y="192"/>
                  </a:lnTo>
                  <a:lnTo>
                    <a:pt x="1510" y="186"/>
                  </a:lnTo>
                  <a:lnTo>
                    <a:pt x="1515" y="182"/>
                  </a:lnTo>
                  <a:lnTo>
                    <a:pt x="1522" y="175"/>
                  </a:lnTo>
                  <a:lnTo>
                    <a:pt x="1525" y="173"/>
                  </a:lnTo>
                  <a:lnTo>
                    <a:pt x="1534" y="165"/>
                  </a:lnTo>
                  <a:lnTo>
                    <a:pt x="1535" y="164"/>
                  </a:lnTo>
                  <a:lnTo>
                    <a:pt x="1546" y="155"/>
                  </a:lnTo>
                  <a:lnTo>
                    <a:pt x="1546" y="154"/>
                  </a:lnTo>
                  <a:lnTo>
                    <a:pt x="1555" y="147"/>
                  </a:lnTo>
                  <a:lnTo>
                    <a:pt x="1559" y="145"/>
                  </a:lnTo>
                  <a:lnTo>
                    <a:pt x="1566" y="139"/>
                  </a:lnTo>
                  <a:lnTo>
                    <a:pt x="1573" y="134"/>
                  </a:lnTo>
                  <a:lnTo>
                    <a:pt x="1577" y="130"/>
                  </a:lnTo>
                  <a:lnTo>
                    <a:pt x="1586" y="124"/>
                  </a:lnTo>
                  <a:lnTo>
                    <a:pt x="1597" y="116"/>
                  </a:lnTo>
                  <a:lnTo>
                    <a:pt x="1602" y="113"/>
                  </a:lnTo>
                  <a:lnTo>
                    <a:pt x="1607" y="109"/>
                  </a:lnTo>
                  <a:lnTo>
                    <a:pt x="1617" y="102"/>
                  </a:lnTo>
                  <a:lnTo>
                    <a:pt x="1618" y="102"/>
                  </a:lnTo>
                  <a:lnTo>
                    <a:pt x="1627" y="96"/>
                  </a:lnTo>
                  <a:lnTo>
                    <a:pt x="1633" y="92"/>
                  </a:lnTo>
                  <a:lnTo>
                    <a:pt x="1638" y="89"/>
                  </a:lnTo>
                  <a:lnTo>
                    <a:pt x="1649" y="83"/>
                  </a:lnTo>
                  <a:lnTo>
                    <a:pt x="1651" y="81"/>
                  </a:lnTo>
                  <a:lnTo>
                    <a:pt x="1658" y="77"/>
                  </a:lnTo>
                  <a:lnTo>
                    <a:pt x="1669" y="72"/>
                  </a:lnTo>
                  <a:lnTo>
                    <a:pt x="1671" y="71"/>
                  </a:lnTo>
                  <a:lnTo>
                    <a:pt x="1679" y="67"/>
                  </a:lnTo>
                  <a:lnTo>
                    <a:pt x="1689" y="62"/>
                  </a:lnTo>
                  <a:lnTo>
                    <a:pt x="1692" y="60"/>
                  </a:lnTo>
                  <a:lnTo>
                    <a:pt x="1699" y="57"/>
                  </a:lnTo>
                  <a:lnTo>
                    <a:pt x="1710" y="52"/>
                  </a:lnTo>
                  <a:lnTo>
                    <a:pt x="1716" y="49"/>
                  </a:lnTo>
                  <a:lnTo>
                    <a:pt x="1720" y="48"/>
                  </a:lnTo>
                  <a:lnTo>
                    <a:pt x="1730" y="44"/>
                  </a:lnTo>
                  <a:lnTo>
                    <a:pt x="1741" y="40"/>
                  </a:lnTo>
                  <a:lnTo>
                    <a:pt x="1742" y="39"/>
                  </a:lnTo>
                  <a:lnTo>
                    <a:pt x="1750" y="36"/>
                  </a:lnTo>
                  <a:lnTo>
                    <a:pt x="1761" y="32"/>
                  </a:lnTo>
                  <a:lnTo>
                    <a:pt x="1771" y="29"/>
                  </a:lnTo>
                  <a:lnTo>
                    <a:pt x="1772" y="29"/>
                  </a:lnTo>
                  <a:lnTo>
                    <a:pt x="1782" y="25"/>
                  </a:lnTo>
                  <a:lnTo>
                    <a:pt x="1791" y="23"/>
                  </a:lnTo>
                  <a:lnTo>
                    <a:pt x="1802" y="21"/>
                  </a:lnTo>
                  <a:lnTo>
                    <a:pt x="1810" y="19"/>
                  </a:lnTo>
                  <a:lnTo>
                    <a:pt x="1813" y="18"/>
                  </a:lnTo>
                  <a:lnTo>
                    <a:pt x="1822" y="15"/>
                  </a:lnTo>
                  <a:lnTo>
                    <a:pt x="1833" y="13"/>
                  </a:lnTo>
                  <a:lnTo>
                    <a:pt x="1843" y="11"/>
                  </a:lnTo>
                  <a:lnTo>
                    <a:pt x="1853" y="9"/>
                  </a:lnTo>
                  <a:lnTo>
                    <a:pt x="1861" y="8"/>
                  </a:lnTo>
                  <a:lnTo>
                    <a:pt x="1863" y="7"/>
                  </a:lnTo>
                  <a:lnTo>
                    <a:pt x="1874" y="6"/>
                  </a:lnTo>
                  <a:lnTo>
                    <a:pt x="1884" y="4"/>
                  </a:lnTo>
                  <a:lnTo>
                    <a:pt x="1894" y="3"/>
                  </a:lnTo>
                  <a:lnTo>
                    <a:pt x="1905" y="2"/>
                  </a:lnTo>
                  <a:lnTo>
                    <a:pt x="1914" y="1"/>
                  </a:lnTo>
                  <a:lnTo>
                    <a:pt x="1925" y="1"/>
                  </a:lnTo>
                  <a:lnTo>
                    <a:pt x="1935" y="0"/>
                  </a:lnTo>
                  <a:lnTo>
                    <a:pt x="1946" y="0"/>
                  </a:lnTo>
                  <a:lnTo>
                    <a:pt x="1956" y="0"/>
                  </a:lnTo>
                  <a:lnTo>
                    <a:pt x="1966" y="0"/>
                  </a:lnTo>
                  <a:lnTo>
                    <a:pt x="1977" y="0"/>
                  </a:lnTo>
                  <a:lnTo>
                    <a:pt x="1986" y="1"/>
                  </a:lnTo>
                  <a:lnTo>
                    <a:pt x="1997" y="1"/>
                  </a:lnTo>
                  <a:lnTo>
                    <a:pt x="2007" y="2"/>
                  </a:lnTo>
                  <a:lnTo>
                    <a:pt x="2017" y="3"/>
                  </a:lnTo>
                  <a:lnTo>
                    <a:pt x="2027" y="4"/>
                  </a:lnTo>
                  <a:lnTo>
                    <a:pt x="2038" y="6"/>
                  </a:lnTo>
                  <a:lnTo>
                    <a:pt x="2048" y="7"/>
                  </a:lnTo>
                  <a:lnTo>
                    <a:pt x="2050" y="8"/>
                  </a:lnTo>
                  <a:lnTo>
                    <a:pt x="2058" y="9"/>
                  </a:lnTo>
                  <a:lnTo>
                    <a:pt x="2069" y="11"/>
                  </a:lnTo>
                  <a:lnTo>
                    <a:pt x="2078" y="13"/>
                  </a:lnTo>
                  <a:lnTo>
                    <a:pt x="2089" y="15"/>
                  </a:lnTo>
                  <a:lnTo>
                    <a:pt x="2099" y="18"/>
                  </a:lnTo>
                  <a:lnTo>
                    <a:pt x="2101" y="19"/>
                  </a:lnTo>
                  <a:lnTo>
                    <a:pt x="2110" y="21"/>
                  </a:lnTo>
                  <a:lnTo>
                    <a:pt x="2120" y="23"/>
                  </a:lnTo>
                  <a:lnTo>
                    <a:pt x="2130" y="26"/>
                  </a:lnTo>
                  <a:lnTo>
                    <a:pt x="2139" y="29"/>
                  </a:lnTo>
                  <a:lnTo>
                    <a:pt x="2141" y="29"/>
                  </a:lnTo>
                  <a:lnTo>
                    <a:pt x="2150" y="32"/>
                  </a:lnTo>
                  <a:lnTo>
                    <a:pt x="2161" y="36"/>
                  </a:lnTo>
                  <a:lnTo>
                    <a:pt x="2169" y="39"/>
                  </a:lnTo>
                  <a:lnTo>
                    <a:pt x="2171" y="40"/>
                  </a:lnTo>
                  <a:lnTo>
                    <a:pt x="2181" y="44"/>
                  </a:lnTo>
                  <a:lnTo>
                    <a:pt x="2192" y="48"/>
                  </a:lnTo>
                  <a:lnTo>
                    <a:pt x="2195" y="49"/>
                  </a:lnTo>
                  <a:lnTo>
                    <a:pt x="2202" y="52"/>
                  </a:lnTo>
                  <a:lnTo>
                    <a:pt x="2212" y="57"/>
                  </a:lnTo>
                  <a:lnTo>
                    <a:pt x="2219" y="60"/>
                  </a:lnTo>
                  <a:lnTo>
                    <a:pt x="2222" y="62"/>
                  </a:lnTo>
                  <a:lnTo>
                    <a:pt x="2233" y="67"/>
                  </a:lnTo>
                  <a:lnTo>
                    <a:pt x="2239" y="71"/>
                  </a:lnTo>
                  <a:lnTo>
                    <a:pt x="2242" y="73"/>
                  </a:lnTo>
                  <a:lnTo>
                    <a:pt x="2253" y="78"/>
                  </a:lnTo>
                  <a:lnTo>
                    <a:pt x="2259" y="81"/>
                  </a:lnTo>
                  <a:lnTo>
                    <a:pt x="2263" y="84"/>
                  </a:lnTo>
                  <a:lnTo>
                    <a:pt x="2274" y="90"/>
                  </a:lnTo>
                  <a:lnTo>
                    <a:pt x="2277" y="92"/>
                  </a:lnTo>
                  <a:lnTo>
                    <a:pt x="2284" y="97"/>
                  </a:lnTo>
                  <a:lnTo>
                    <a:pt x="2293" y="102"/>
                  </a:lnTo>
                  <a:lnTo>
                    <a:pt x="2294" y="103"/>
                  </a:lnTo>
                  <a:lnTo>
                    <a:pt x="2305" y="110"/>
                  </a:lnTo>
                  <a:lnTo>
                    <a:pt x="2309" y="113"/>
                  </a:lnTo>
                  <a:lnTo>
                    <a:pt x="2314" y="117"/>
                  </a:lnTo>
                  <a:lnTo>
                    <a:pt x="2323" y="124"/>
                  </a:lnTo>
                  <a:lnTo>
                    <a:pt x="2325" y="124"/>
                  </a:lnTo>
                  <a:lnTo>
                    <a:pt x="2335" y="132"/>
                  </a:lnTo>
                  <a:lnTo>
                    <a:pt x="2336" y="134"/>
                  </a:lnTo>
                  <a:lnTo>
                    <a:pt x="2345" y="141"/>
                  </a:lnTo>
                  <a:lnTo>
                    <a:pt x="2350" y="145"/>
                  </a:lnTo>
                  <a:lnTo>
                    <a:pt x="2356" y="149"/>
                  </a:lnTo>
                  <a:lnTo>
                    <a:pt x="2361" y="154"/>
                  </a:lnTo>
                  <a:lnTo>
                    <a:pt x="2366" y="158"/>
                  </a:lnTo>
                  <a:lnTo>
                    <a:pt x="2374" y="165"/>
                  </a:lnTo>
                  <a:lnTo>
                    <a:pt x="2376" y="168"/>
                  </a:lnTo>
                  <a:lnTo>
                    <a:pt x="2384" y="175"/>
                  </a:lnTo>
                  <a:lnTo>
                    <a:pt x="2386" y="177"/>
                  </a:lnTo>
                  <a:lnTo>
                    <a:pt x="2395" y="186"/>
                  </a:lnTo>
                  <a:lnTo>
                    <a:pt x="2397" y="188"/>
                  </a:lnTo>
                  <a:lnTo>
                    <a:pt x="2405" y="197"/>
                  </a:lnTo>
                  <a:lnTo>
                    <a:pt x="2406" y="198"/>
                  </a:lnTo>
                  <a:lnTo>
                    <a:pt x="2415" y="207"/>
                  </a:lnTo>
                  <a:lnTo>
                    <a:pt x="2417" y="210"/>
                  </a:lnTo>
                  <a:lnTo>
                    <a:pt x="2424" y="218"/>
                  </a:lnTo>
                  <a:lnTo>
                    <a:pt x="2428" y="222"/>
                  </a:lnTo>
                  <a:lnTo>
                    <a:pt x="2432" y="228"/>
                  </a:lnTo>
                  <a:lnTo>
                    <a:pt x="2438" y="234"/>
                  </a:lnTo>
                  <a:lnTo>
                    <a:pt x="2441" y="239"/>
                  </a:lnTo>
                  <a:lnTo>
                    <a:pt x="2448" y="248"/>
                  </a:lnTo>
                  <a:lnTo>
                    <a:pt x="2449" y="249"/>
                  </a:lnTo>
                  <a:lnTo>
                    <a:pt x="2457" y="260"/>
                  </a:lnTo>
                  <a:lnTo>
                    <a:pt x="2458" y="262"/>
                  </a:lnTo>
                  <a:lnTo>
                    <a:pt x="2464" y="271"/>
                  </a:lnTo>
                  <a:lnTo>
                    <a:pt x="2469" y="276"/>
                  </a:lnTo>
                  <a:lnTo>
                    <a:pt x="2472" y="280"/>
                  </a:lnTo>
                  <a:lnTo>
                    <a:pt x="2478" y="291"/>
                  </a:lnTo>
                  <a:lnTo>
                    <a:pt x="2478" y="292"/>
                  </a:lnTo>
                  <a:lnTo>
                    <a:pt x="2485" y="301"/>
                  </a:lnTo>
                  <a:lnTo>
                    <a:pt x="2489" y="309"/>
                  </a:lnTo>
                  <a:lnTo>
                    <a:pt x="2491" y="312"/>
                  </a:lnTo>
                  <a:lnTo>
                    <a:pt x="2497" y="322"/>
                  </a:lnTo>
                  <a:lnTo>
                    <a:pt x="2499" y="327"/>
                  </a:lnTo>
                  <a:lnTo>
                    <a:pt x="2502" y="333"/>
                  </a:lnTo>
                  <a:lnTo>
                    <a:pt x="2508" y="344"/>
                  </a:lnTo>
                  <a:lnTo>
                    <a:pt x="2509" y="347"/>
                  </a:lnTo>
                  <a:lnTo>
                    <a:pt x="2513" y="354"/>
                  </a:lnTo>
                  <a:lnTo>
                    <a:pt x="2518" y="365"/>
                  </a:lnTo>
                  <a:lnTo>
                    <a:pt x="2520" y="368"/>
                  </a:lnTo>
                  <a:lnTo>
                    <a:pt x="2523" y="375"/>
                  </a:lnTo>
                  <a:lnTo>
                    <a:pt x="2527" y="386"/>
                  </a:lnTo>
                  <a:lnTo>
                    <a:pt x="2530" y="392"/>
                  </a:lnTo>
                  <a:lnTo>
                    <a:pt x="2532" y="396"/>
                  </a:lnTo>
                  <a:lnTo>
                    <a:pt x="2536" y="406"/>
                  </a:lnTo>
                  <a:lnTo>
                    <a:pt x="2540" y="417"/>
                  </a:lnTo>
                  <a:lnTo>
                    <a:pt x="2540" y="419"/>
                  </a:lnTo>
                  <a:lnTo>
                    <a:pt x="2544" y="427"/>
                  </a:lnTo>
                  <a:lnTo>
                    <a:pt x="2546" y="438"/>
                  </a:lnTo>
                  <a:lnTo>
                    <a:pt x="2550" y="448"/>
                  </a:lnTo>
                  <a:lnTo>
                    <a:pt x="2550" y="449"/>
                  </a:lnTo>
                  <a:lnTo>
                    <a:pt x="2553" y="459"/>
                  </a:lnTo>
                  <a:lnTo>
                    <a:pt x="2556" y="470"/>
                  </a:lnTo>
                  <a:lnTo>
                    <a:pt x="2559" y="480"/>
                  </a:lnTo>
                  <a:lnTo>
                    <a:pt x="2561" y="488"/>
                  </a:lnTo>
                  <a:lnTo>
                    <a:pt x="2561" y="491"/>
                  </a:lnTo>
                  <a:lnTo>
                    <a:pt x="2564" y="501"/>
                  </a:lnTo>
                  <a:lnTo>
                    <a:pt x="2566" y="512"/>
                  </a:lnTo>
                  <a:lnTo>
                    <a:pt x="2568" y="521"/>
                  </a:lnTo>
                  <a:lnTo>
                    <a:pt x="2570" y="532"/>
                  </a:lnTo>
                  <a:lnTo>
                    <a:pt x="2570" y="541"/>
                  </a:lnTo>
                  <a:lnTo>
                    <a:pt x="2571" y="543"/>
                  </a:lnTo>
                  <a:lnTo>
                    <a:pt x="2572" y="553"/>
                  </a:lnTo>
                  <a:lnTo>
                    <a:pt x="2574" y="564"/>
                  </a:lnTo>
                  <a:lnTo>
                    <a:pt x="2575" y="574"/>
                  </a:lnTo>
                  <a:lnTo>
                    <a:pt x="2576" y="585"/>
                  </a:lnTo>
                  <a:lnTo>
                    <a:pt x="2577" y="596"/>
                  </a:lnTo>
                  <a:lnTo>
                    <a:pt x="2577" y="606"/>
                  </a:lnTo>
                  <a:lnTo>
                    <a:pt x="2578" y="617"/>
                  </a:lnTo>
                  <a:lnTo>
                    <a:pt x="2578" y="658"/>
                  </a:lnTo>
                  <a:lnTo>
                    <a:pt x="2577" y="669"/>
                  </a:lnTo>
                  <a:lnTo>
                    <a:pt x="2577" y="679"/>
                  </a:lnTo>
                  <a:lnTo>
                    <a:pt x="2576" y="690"/>
                  </a:lnTo>
                  <a:lnTo>
                    <a:pt x="2575" y="700"/>
                  </a:lnTo>
                  <a:lnTo>
                    <a:pt x="2574" y="711"/>
                  </a:lnTo>
                  <a:lnTo>
                    <a:pt x="2572" y="721"/>
                  </a:lnTo>
                  <a:lnTo>
                    <a:pt x="2571" y="732"/>
                  </a:lnTo>
                  <a:lnTo>
                    <a:pt x="2570" y="734"/>
                  </a:lnTo>
                  <a:lnTo>
                    <a:pt x="2570" y="743"/>
                  </a:lnTo>
                  <a:lnTo>
                    <a:pt x="2568" y="753"/>
                  </a:lnTo>
                  <a:lnTo>
                    <a:pt x="2566" y="763"/>
                  </a:lnTo>
                  <a:lnTo>
                    <a:pt x="2564" y="773"/>
                  </a:lnTo>
                  <a:lnTo>
                    <a:pt x="2561" y="784"/>
                  </a:lnTo>
                  <a:lnTo>
                    <a:pt x="2561" y="787"/>
                  </a:lnTo>
                  <a:lnTo>
                    <a:pt x="2559" y="794"/>
                  </a:lnTo>
                  <a:lnTo>
                    <a:pt x="2556" y="805"/>
                  </a:lnTo>
                  <a:lnTo>
                    <a:pt x="2553" y="816"/>
                  </a:lnTo>
                  <a:lnTo>
                    <a:pt x="2550" y="825"/>
                  </a:lnTo>
                  <a:lnTo>
                    <a:pt x="2550" y="826"/>
                  </a:lnTo>
                  <a:lnTo>
                    <a:pt x="2546" y="837"/>
                  </a:lnTo>
                  <a:lnTo>
                    <a:pt x="2544" y="847"/>
                  </a:lnTo>
                  <a:lnTo>
                    <a:pt x="2540" y="856"/>
                  </a:lnTo>
                  <a:lnTo>
                    <a:pt x="2540" y="858"/>
                  </a:lnTo>
                  <a:lnTo>
                    <a:pt x="2536" y="869"/>
                  </a:lnTo>
                  <a:lnTo>
                    <a:pt x="2532" y="879"/>
                  </a:lnTo>
                  <a:lnTo>
                    <a:pt x="2530" y="883"/>
                  </a:lnTo>
                  <a:lnTo>
                    <a:pt x="2527" y="889"/>
                  </a:lnTo>
                  <a:lnTo>
                    <a:pt x="2523" y="899"/>
                  </a:lnTo>
                  <a:lnTo>
                    <a:pt x="2520" y="907"/>
                  </a:lnTo>
                  <a:lnTo>
                    <a:pt x="2518" y="910"/>
                  </a:lnTo>
                  <a:lnTo>
                    <a:pt x="2513" y="920"/>
                  </a:lnTo>
                  <a:lnTo>
                    <a:pt x="2509" y="928"/>
                  </a:lnTo>
                  <a:lnTo>
                    <a:pt x="2508" y="931"/>
                  </a:lnTo>
                  <a:lnTo>
                    <a:pt x="2502" y="942"/>
                  </a:lnTo>
                  <a:lnTo>
                    <a:pt x="2499" y="947"/>
                  </a:lnTo>
                  <a:lnTo>
                    <a:pt x="2497" y="952"/>
                  </a:lnTo>
                  <a:lnTo>
                    <a:pt x="2491" y="963"/>
                  </a:lnTo>
                  <a:lnTo>
                    <a:pt x="2489" y="966"/>
                  </a:lnTo>
                  <a:lnTo>
                    <a:pt x="2485" y="973"/>
                  </a:lnTo>
                  <a:lnTo>
                    <a:pt x="2478" y="983"/>
                  </a:lnTo>
                  <a:lnTo>
                    <a:pt x="2478" y="984"/>
                  </a:lnTo>
                  <a:lnTo>
                    <a:pt x="2472" y="994"/>
                  </a:lnTo>
                  <a:lnTo>
                    <a:pt x="2469" y="998"/>
                  </a:lnTo>
                  <a:lnTo>
                    <a:pt x="2464" y="1004"/>
                  </a:lnTo>
                  <a:lnTo>
                    <a:pt x="2458" y="1013"/>
                  </a:lnTo>
                  <a:lnTo>
                    <a:pt x="2457" y="1015"/>
                  </a:lnTo>
                  <a:lnTo>
                    <a:pt x="2449" y="1025"/>
                  </a:lnTo>
                  <a:lnTo>
                    <a:pt x="2448" y="1027"/>
                  </a:lnTo>
                  <a:lnTo>
                    <a:pt x="2441" y="1036"/>
                  </a:lnTo>
                  <a:lnTo>
                    <a:pt x="2438" y="1041"/>
                  </a:lnTo>
                  <a:lnTo>
                    <a:pt x="2432" y="1046"/>
                  </a:lnTo>
                  <a:lnTo>
                    <a:pt x="2428" y="1053"/>
                  </a:lnTo>
                  <a:lnTo>
                    <a:pt x="2424" y="1057"/>
                  </a:lnTo>
                  <a:lnTo>
                    <a:pt x="2417" y="1065"/>
                  </a:lnTo>
                  <a:lnTo>
                    <a:pt x="2415" y="1067"/>
                  </a:lnTo>
                  <a:lnTo>
                    <a:pt x="2406" y="1076"/>
                  </a:lnTo>
                  <a:lnTo>
                    <a:pt x="2405" y="1078"/>
                  </a:lnTo>
                  <a:lnTo>
                    <a:pt x="2397" y="1087"/>
                  </a:lnTo>
                  <a:lnTo>
                    <a:pt x="2395" y="1089"/>
                  </a:lnTo>
                  <a:lnTo>
                    <a:pt x="2386" y="1097"/>
                  </a:lnTo>
                  <a:lnTo>
                    <a:pt x="2384" y="1099"/>
                  </a:lnTo>
                  <a:lnTo>
                    <a:pt x="2376" y="1107"/>
                  </a:lnTo>
                  <a:lnTo>
                    <a:pt x="2374" y="1110"/>
                  </a:lnTo>
                  <a:lnTo>
                    <a:pt x="2366" y="1117"/>
                  </a:lnTo>
                  <a:lnTo>
                    <a:pt x="2361" y="1120"/>
                  </a:lnTo>
                  <a:lnTo>
                    <a:pt x="2356" y="1125"/>
                  </a:lnTo>
                  <a:lnTo>
                    <a:pt x="2350" y="1130"/>
                  </a:lnTo>
                  <a:lnTo>
                    <a:pt x="2345" y="1134"/>
                  </a:lnTo>
                  <a:lnTo>
                    <a:pt x="2336" y="1141"/>
                  </a:lnTo>
                  <a:lnTo>
                    <a:pt x="2335" y="1142"/>
                  </a:lnTo>
                  <a:lnTo>
                    <a:pt x="2325" y="1150"/>
                  </a:lnTo>
                  <a:lnTo>
                    <a:pt x="2323" y="1151"/>
                  </a:lnTo>
                  <a:lnTo>
                    <a:pt x="2314" y="1158"/>
                  </a:lnTo>
                  <a:lnTo>
                    <a:pt x="2309" y="1162"/>
                  </a:lnTo>
                  <a:lnTo>
                    <a:pt x="2305" y="1165"/>
                  </a:lnTo>
                  <a:lnTo>
                    <a:pt x="2294" y="1171"/>
                  </a:lnTo>
                  <a:lnTo>
                    <a:pt x="2293" y="1172"/>
                  </a:lnTo>
                  <a:lnTo>
                    <a:pt x="2284" y="1178"/>
                  </a:lnTo>
                  <a:lnTo>
                    <a:pt x="2277" y="1183"/>
                  </a:lnTo>
                  <a:lnTo>
                    <a:pt x="2274" y="1185"/>
                  </a:lnTo>
                  <a:lnTo>
                    <a:pt x="2263" y="1191"/>
                  </a:lnTo>
                  <a:lnTo>
                    <a:pt x="2259" y="1193"/>
                  </a:lnTo>
                  <a:lnTo>
                    <a:pt x="2253" y="1196"/>
                  </a:lnTo>
                  <a:lnTo>
                    <a:pt x="2242" y="1202"/>
                  </a:lnTo>
                  <a:lnTo>
                    <a:pt x="2239" y="1204"/>
                  </a:lnTo>
                  <a:lnTo>
                    <a:pt x="2233" y="1208"/>
                  </a:lnTo>
                  <a:lnTo>
                    <a:pt x="2222" y="1213"/>
                  </a:lnTo>
                  <a:lnTo>
                    <a:pt x="2219" y="1215"/>
                  </a:lnTo>
                  <a:lnTo>
                    <a:pt x="2212" y="1217"/>
                  </a:lnTo>
                  <a:lnTo>
                    <a:pt x="2202" y="1222"/>
                  </a:lnTo>
                  <a:lnTo>
                    <a:pt x="2195" y="1225"/>
                  </a:lnTo>
                  <a:lnTo>
                    <a:pt x="2192" y="1227"/>
                  </a:lnTo>
                  <a:lnTo>
                    <a:pt x="2181" y="1231"/>
                  </a:lnTo>
                  <a:lnTo>
                    <a:pt x="2171" y="1235"/>
                  </a:lnTo>
                  <a:lnTo>
                    <a:pt x="2169" y="1236"/>
                  </a:lnTo>
                  <a:lnTo>
                    <a:pt x="2161" y="1239"/>
                  </a:lnTo>
                  <a:lnTo>
                    <a:pt x="2150" y="1242"/>
                  </a:lnTo>
                  <a:lnTo>
                    <a:pt x="2141" y="1245"/>
                  </a:lnTo>
                  <a:lnTo>
                    <a:pt x="2139" y="1245"/>
                  </a:lnTo>
                  <a:lnTo>
                    <a:pt x="2130" y="1248"/>
                  </a:lnTo>
                  <a:lnTo>
                    <a:pt x="2120" y="1252"/>
                  </a:lnTo>
                  <a:lnTo>
                    <a:pt x="2110" y="1254"/>
                  </a:lnTo>
                  <a:lnTo>
                    <a:pt x="2101" y="1256"/>
                  </a:lnTo>
                  <a:lnTo>
                    <a:pt x="2099" y="1257"/>
                  </a:lnTo>
                  <a:lnTo>
                    <a:pt x="2089" y="1260"/>
                  </a:lnTo>
                  <a:lnTo>
                    <a:pt x="2078" y="1262"/>
                  </a:lnTo>
                  <a:lnTo>
                    <a:pt x="2069" y="1264"/>
                  </a:lnTo>
                  <a:lnTo>
                    <a:pt x="2058" y="1266"/>
                  </a:lnTo>
                  <a:lnTo>
                    <a:pt x="2050" y="1266"/>
                  </a:lnTo>
                  <a:lnTo>
                    <a:pt x="2048" y="1267"/>
                  </a:lnTo>
                  <a:lnTo>
                    <a:pt x="2038" y="1268"/>
                  </a:lnTo>
                  <a:lnTo>
                    <a:pt x="2027" y="1270"/>
                  </a:lnTo>
                  <a:lnTo>
                    <a:pt x="2017" y="1271"/>
                  </a:lnTo>
                  <a:lnTo>
                    <a:pt x="2007" y="1272"/>
                  </a:lnTo>
                  <a:lnTo>
                    <a:pt x="1997" y="1273"/>
                  </a:lnTo>
                  <a:lnTo>
                    <a:pt x="1986" y="1273"/>
                  </a:lnTo>
                  <a:lnTo>
                    <a:pt x="1977" y="1274"/>
                  </a:lnTo>
                  <a:lnTo>
                    <a:pt x="1966" y="1274"/>
                  </a:lnTo>
                  <a:lnTo>
                    <a:pt x="1956" y="1274"/>
                  </a:lnTo>
                  <a:lnTo>
                    <a:pt x="1946" y="1274"/>
                  </a:lnTo>
                  <a:lnTo>
                    <a:pt x="1935" y="1274"/>
                  </a:lnTo>
                  <a:lnTo>
                    <a:pt x="1925" y="1273"/>
                  </a:lnTo>
                  <a:lnTo>
                    <a:pt x="1914" y="1273"/>
                  </a:lnTo>
                  <a:lnTo>
                    <a:pt x="1905" y="1272"/>
                  </a:lnTo>
                  <a:lnTo>
                    <a:pt x="1894" y="1271"/>
                  </a:lnTo>
                  <a:lnTo>
                    <a:pt x="1884" y="1270"/>
                  </a:lnTo>
                  <a:lnTo>
                    <a:pt x="1874" y="1268"/>
                  </a:lnTo>
                  <a:lnTo>
                    <a:pt x="1863" y="1267"/>
                  </a:lnTo>
                  <a:lnTo>
                    <a:pt x="1861" y="1266"/>
                  </a:lnTo>
                  <a:lnTo>
                    <a:pt x="1853" y="1266"/>
                  </a:lnTo>
                  <a:lnTo>
                    <a:pt x="1843" y="1264"/>
                  </a:lnTo>
                  <a:lnTo>
                    <a:pt x="1833" y="1262"/>
                  </a:lnTo>
                  <a:lnTo>
                    <a:pt x="1822" y="1260"/>
                  </a:lnTo>
                  <a:lnTo>
                    <a:pt x="1813" y="1257"/>
                  </a:lnTo>
                  <a:lnTo>
                    <a:pt x="1810" y="1256"/>
                  </a:lnTo>
                  <a:lnTo>
                    <a:pt x="1802" y="1254"/>
                  </a:lnTo>
                  <a:lnTo>
                    <a:pt x="1791" y="1252"/>
                  </a:lnTo>
                  <a:lnTo>
                    <a:pt x="1782" y="1249"/>
                  </a:lnTo>
                  <a:lnTo>
                    <a:pt x="1772" y="1245"/>
                  </a:lnTo>
                  <a:lnTo>
                    <a:pt x="1771" y="1245"/>
                  </a:lnTo>
                  <a:lnTo>
                    <a:pt x="1761" y="1242"/>
                  </a:lnTo>
                  <a:lnTo>
                    <a:pt x="1750" y="1239"/>
                  </a:lnTo>
                  <a:lnTo>
                    <a:pt x="1742" y="1236"/>
                  </a:lnTo>
                  <a:lnTo>
                    <a:pt x="1741" y="1235"/>
                  </a:lnTo>
                  <a:lnTo>
                    <a:pt x="1730" y="1231"/>
                  </a:lnTo>
                  <a:lnTo>
                    <a:pt x="1720" y="1227"/>
                  </a:lnTo>
                  <a:lnTo>
                    <a:pt x="1716" y="1225"/>
                  </a:lnTo>
                  <a:lnTo>
                    <a:pt x="1710" y="1222"/>
                  </a:lnTo>
                  <a:lnTo>
                    <a:pt x="1699" y="1217"/>
                  </a:lnTo>
                  <a:lnTo>
                    <a:pt x="1692" y="1215"/>
                  </a:lnTo>
                  <a:lnTo>
                    <a:pt x="1689" y="1213"/>
                  </a:lnTo>
                  <a:lnTo>
                    <a:pt x="1679" y="1208"/>
                  </a:lnTo>
                  <a:lnTo>
                    <a:pt x="1671" y="1204"/>
                  </a:lnTo>
                  <a:lnTo>
                    <a:pt x="1669" y="1203"/>
                  </a:lnTo>
                  <a:lnTo>
                    <a:pt x="1658" y="1197"/>
                  </a:lnTo>
                  <a:lnTo>
                    <a:pt x="1651" y="1193"/>
                  </a:lnTo>
                  <a:lnTo>
                    <a:pt x="1649" y="1191"/>
                  </a:lnTo>
                  <a:lnTo>
                    <a:pt x="1638" y="1186"/>
                  </a:lnTo>
                  <a:lnTo>
                    <a:pt x="1633" y="1183"/>
                  </a:lnTo>
                  <a:lnTo>
                    <a:pt x="1627" y="1179"/>
                  </a:lnTo>
                  <a:lnTo>
                    <a:pt x="1618" y="1172"/>
                  </a:lnTo>
                  <a:lnTo>
                    <a:pt x="1617" y="1172"/>
                  </a:lnTo>
                  <a:lnTo>
                    <a:pt x="1607" y="1166"/>
                  </a:lnTo>
                  <a:lnTo>
                    <a:pt x="1602" y="1162"/>
                  </a:lnTo>
                  <a:lnTo>
                    <a:pt x="1597" y="1159"/>
                  </a:lnTo>
                  <a:lnTo>
                    <a:pt x="1586" y="1151"/>
                  </a:lnTo>
                  <a:lnTo>
                    <a:pt x="1577" y="1144"/>
                  </a:lnTo>
                  <a:lnTo>
                    <a:pt x="1573" y="1141"/>
                  </a:lnTo>
                  <a:lnTo>
                    <a:pt x="1566" y="1136"/>
                  </a:lnTo>
                  <a:lnTo>
                    <a:pt x="1559" y="1130"/>
                  </a:lnTo>
                  <a:lnTo>
                    <a:pt x="1555" y="1128"/>
                  </a:lnTo>
                  <a:lnTo>
                    <a:pt x="1546" y="1120"/>
                  </a:lnTo>
                  <a:lnTo>
                    <a:pt x="1546" y="1119"/>
                  </a:lnTo>
                  <a:lnTo>
                    <a:pt x="1535" y="1111"/>
                  </a:lnTo>
                  <a:lnTo>
                    <a:pt x="1534" y="1110"/>
                  </a:lnTo>
                  <a:lnTo>
                    <a:pt x="1525" y="1101"/>
                  </a:lnTo>
                  <a:lnTo>
                    <a:pt x="1522" y="1099"/>
                  </a:lnTo>
                  <a:lnTo>
                    <a:pt x="1515" y="1092"/>
                  </a:lnTo>
                  <a:lnTo>
                    <a:pt x="1510" y="1089"/>
                  </a:lnTo>
                  <a:lnTo>
                    <a:pt x="1505" y="1083"/>
                  </a:lnTo>
                  <a:lnTo>
                    <a:pt x="1500" y="1078"/>
                  </a:lnTo>
                  <a:lnTo>
                    <a:pt x="1494" y="1072"/>
                  </a:lnTo>
                  <a:lnTo>
                    <a:pt x="1489" y="1067"/>
                  </a:lnTo>
                  <a:lnTo>
                    <a:pt x="1484" y="1062"/>
                  </a:lnTo>
                  <a:lnTo>
                    <a:pt x="1479" y="1057"/>
                  </a:lnTo>
                  <a:lnTo>
                    <a:pt x="1474" y="1051"/>
                  </a:lnTo>
                  <a:lnTo>
                    <a:pt x="1469" y="1046"/>
                  </a:lnTo>
                  <a:lnTo>
                    <a:pt x="1463" y="1041"/>
                  </a:lnTo>
                  <a:lnTo>
                    <a:pt x="1460" y="1036"/>
                  </a:lnTo>
                  <a:lnTo>
                    <a:pt x="1454" y="1030"/>
                  </a:lnTo>
                  <a:lnTo>
                    <a:pt x="1450" y="1025"/>
                  </a:lnTo>
                  <a:lnTo>
                    <a:pt x="1443" y="1018"/>
                  </a:lnTo>
                  <a:lnTo>
                    <a:pt x="1440" y="1015"/>
                  </a:lnTo>
                  <a:lnTo>
                    <a:pt x="1433" y="1007"/>
                  </a:lnTo>
                  <a:lnTo>
                    <a:pt x="1431" y="1004"/>
                  </a:lnTo>
                  <a:lnTo>
                    <a:pt x="1422" y="995"/>
                  </a:lnTo>
                  <a:lnTo>
                    <a:pt x="1421" y="994"/>
                  </a:lnTo>
                  <a:lnTo>
                    <a:pt x="1413" y="984"/>
                  </a:lnTo>
                  <a:lnTo>
                    <a:pt x="1413" y="983"/>
                  </a:lnTo>
                  <a:lnTo>
                    <a:pt x="1403" y="973"/>
                  </a:lnTo>
                  <a:lnTo>
                    <a:pt x="1402" y="971"/>
                  </a:lnTo>
                  <a:lnTo>
                    <a:pt x="1394" y="963"/>
                  </a:lnTo>
                  <a:lnTo>
                    <a:pt x="1391" y="960"/>
                  </a:lnTo>
                  <a:lnTo>
                    <a:pt x="1385" y="952"/>
                  </a:lnTo>
                  <a:lnTo>
                    <a:pt x="1382" y="949"/>
                  </a:lnTo>
                  <a:lnTo>
                    <a:pt x="1375" y="942"/>
                  </a:lnTo>
                  <a:lnTo>
                    <a:pt x="1371" y="938"/>
                  </a:lnTo>
                  <a:lnTo>
                    <a:pt x="1365" y="931"/>
                  </a:lnTo>
                  <a:lnTo>
                    <a:pt x="1361" y="927"/>
                  </a:lnTo>
                  <a:lnTo>
                    <a:pt x="1354" y="920"/>
                  </a:lnTo>
                  <a:lnTo>
                    <a:pt x="1351" y="918"/>
                  </a:lnTo>
                  <a:lnTo>
                    <a:pt x="1342" y="910"/>
                  </a:lnTo>
                  <a:lnTo>
                    <a:pt x="1341" y="909"/>
                  </a:lnTo>
                  <a:lnTo>
                    <a:pt x="1330" y="902"/>
                  </a:lnTo>
                  <a:lnTo>
                    <a:pt x="1326" y="899"/>
                  </a:lnTo>
                  <a:lnTo>
                    <a:pt x="1320" y="895"/>
                  </a:lnTo>
                  <a:lnTo>
                    <a:pt x="1310" y="892"/>
                  </a:lnTo>
                  <a:lnTo>
                    <a:pt x="1302" y="889"/>
                  </a:lnTo>
                  <a:lnTo>
                    <a:pt x="1299" y="889"/>
                  </a:lnTo>
                  <a:lnTo>
                    <a:pt x="1290" y="888"/>
                  </a:lnTo>
                  <a:lnTo>
                    <a:pt x="1279" y="889"/>
                  </a:lnTo>
                  <a:lnTo>
                    <a:pt x="1276" y="889"/>
                  </a:lnTo>
                  <a:lnTo>
                    <a:pt x="1269" y="892"/>
                  </a:lnTo>
                  <a:lnTo>
                    <a:pt x="1258" y="895"/>
                  </a:lnTo>
                  <a:lnTo>
                    <a:pt x="1252" y="899"/>
                  </a:lnTo>
                  <a:lnTo>
                    <a:pt x="1248" y="902"/>
                  </a:lnTo>
                  <a:lnTo>
                    <a:pt x="1238" y="909"/>
                  </a:lnTo>
                  <a:lnTo>
                    <a:pt x="1237" y="910"/>
                  </a:lnTo>
                  <a:lnTo>
                    <a:pt x="1227" y="918"/>
                  </a:lnTo>
                  <a:lnTo>
                    <a:pt x="1224" y="920"/>
                  </a:lnTo>
                  <a:lnTo>
                    <a:pt x="1218" y="927"/>
                  </a:lnTo>
                  <a:lnTo>
                    <a:pt x="1214" y="931"/>
                  </a:lnTo>
                  <a:lnTo>
                    <a:pt x="1207" y="938"/>
                  </a:lnTo>
                  <a:lnTo>
                    <a:pt x="1203" y="942"/>
                  </a:lnTo>
                  <a:lnTo>
                    <a:pt x="1197" y="949"/>
                  </a:lnTo>
                  <a:lnTo>
                    <a:pt x="1194" y="952"/>
                  </a:lnTo>
                  <a:lnTo>
                    <a:pt x="1187" y="960"/>
                  </a:lnTo>
                  <a:lnTo>
                    <a:pt x="1184" y="963"/>
                  </a:lnTo>
                  <a:lnTo>
                    <a:pt x="1176" y="971"/>
                  </a:lnTo>
                  <a:lnTo>
                    <a:pt x="1176" y="973"/>
                  </a:lnTo>
                  <a:lnTo>
                    <a:pt x="1166" y="983"/>
                  </a:lnTo>
                  <a:lnTo>
                    <a:pt x="1166" y="984"/>
                  </a:lnTo>
                  <a:lnTo>
                    <a:pt x="1157" y="994"/>
                  </a:lnTo>
                  <a:lnTo>
                    <a:pt x="1156" y="995"/>
                  </a:lnTo>
                  <a:lnTo>
                    <a:pt x="1148" y="1004"/>
                  </a:lnTo>
                  <a:lnTo>
                    <a:pt x="1146" y="1007"/>
                  </a:lnTo>
                  <a:lnTo>
                    <a:pt x="1138" y="1015"/>
                  </a:lnTo>
                  <a:lnTo>
                    <a:pt x="1135" y="1018"/>
                  </a:lnTo>
                  <a:lnTo>
                    <a:pt x="1129" y="1025"/>
                  </a:lnTo>
                  <a:lnTo>
                    <a:pt x="1125" y="1030"/>
                  </a:lnTo>
                  <a:lnTo>
                    <a:pt x="1119" y="1036"/>
                  </a:lnTo>
                  <a:lnTo>
                    <a:pt x="1115" y="1041"/>
                  </a:lnTo>
                  <a:lnTo>
                    <a:pt x="1109" y="1046"/>
                  </a:lnTo>
                  <a:lnTo>
                    <a:pt x="1105" y="1051"/>
                  </a:lnTo>
                  <a:lnTo>
                    <a:pt x="1100" y="1057"/>
                  </a:lnTo>
                  <a:lnTo>
                    <a:pt x="1094" y="1062"/>
                  </a:lnTo>
                  <a:lnTo>
                    <a:pt x="1089" y="1067"/>
                  </a:lnTo>
                  <a:lnTo>
                    <a:pt x="1084" y="1072"/>
                  </a:lnTo>
                  <a:lnTo>
                    <a:pt x="1079" y="1078"/>
                  </a:lnTo>
                  <a:lnTo>
                    <a:pt x="1074" y="1083"/>
                  </a:lnTo>
                  <a:lnTo>
                    <a:pt x="1068" y="1089"/>
                  </a:lnTo>
                  <a:lnTo>
                    <a:pt x="1063" y="1092"/>
                  </a:lnTo>
                  <a:lnTo>
                    <a:pt x="1057" y="1099"/>
                  </a:lnTo>
                  <a:lnTo>
                    <a:pt x="1054" y="1101"/>
                  </a:lnTo>
                  <a:lnTo>
                    <a:pt x="1044" y="1110"/>
                  </a:lnTo>
                  <a:lnTo>
                    <a:pt x="1043" y="1111"/>
                  </a:lnTo>
                  <a:lnTo>
                    <a:pt x="1033" y="1119"/>
                  </a:lnTo>
                  <a:lnTo>
                    <a:pt x="1033" y="1120"/>
                  </a:lnTo>
                  <a:lnTo>
                    <a:pt x="1023" y="1128"/>
                  </a:lnTo>
                  <a:lnTo>
                    <a:pt x="1019" y="1130"/>
                  </a:lnTo>
                  <a:lnTo>
                    <a:pt x="1012" y="1136"/>
                  </a:lnTo>
                  <a:lnTo>
                    <a:pt x="1006" y="1141"/>
                  </a:lnTo>
                  <a:lnTo>
                    <a:pt x="1002" y="1144"/>
                  </a:lnTo>
                  <a:lnTo>
                    <a:pt x="992" y="1151"/>
                  </a:lnTo>
                  <a:lnTo>
                    <a:pt x="982" y="1159"/>
                  </a:lnTo>
                  <a:lnTo>
                    <a:pt x="977" y="1162"/>
                  </a:lnTo>
                  <a:lnTo>
                    <a:pt x="971" y="1166"/>
                  </a:lnTo>
                  <a:lnTo>
                    <a:pt x="962" y="1172"/>
                  </a:lnTo>
                  <a:lnTo>
                    <a:pt x="961" y="1172"/>
                  </a:lnTo>
                  <a:lnTo>
                    <a:pt x="951" y="1179"/>
                  </a:lnTo>
                  <a:lnTo>
                    <a:pt x="945" y="1183"/>
                  </a:lnTo>
                  <a:lnTo>
                    <a:pt x="940" y="1186"/>
                  </a:lnTo>
                  <a:lnTo>
                    <a:pt x="930" y="1191"/>
                  </a:lnTo>
                  <a:lnTo>
                    <a:pt x="927" y="1193"/>
                  </a:lnTo>
                  <a:lnTo>
                    <a:pt x="920" y="1197"/>
                  </a:lnTo>
                  <a:lnTo>
                    <a:pt x="910" y="1203"/>
                  </a:lnTo>
                  <a:lnTo>
                    <a:pt x="908" y="1204"/>
                  </a:lnTo>
                  <a:lnTo>
                    <a:pt x="899" y="1208"/>
                  </a:lnTo>
                  <a:lnTo>
                    <a:pt x="890" y="1213"/>
                  </a:lnTo>
                  <a:lnTo>
                    <a:pt x="887" y="1215"/>
                  </a:lnTo>
                  <a:lnTo>
                    <a:pt x="879" y="1217"/>
                  </a:lnTo>
                  <a:lnTo>
                    <a:pt x="869" y="1222"/>
                  </a:lnTo>
                  <a:lnTo>
                    <a:pt x="863" y="1225"/>
                  </a:lnTo>
                  <a:lnTo>
                    <a:pt x="859" y="1227"/>
                  </a:lnTo>
                  <a:lnTo>
                    <a:pt x="848" y="1231"/>
                  </a:lnTo>
                  <a:lnTo>
                    <a:pt x="838" y="1235"/>
                  </a:lnTo>
                  <a:lnTo>
                    <a:pt x="837" y="1236"/>
                  </a:lnTo>
                  <a:lnTo>
                    <a:pt x="828" y="1239"/>
                  </a:lnTo>
                  <a:lnTo>
                    <a:pt x="818" y="1242"/>
                  </a:lnTo>
                  <a:lnTo>
                    <a:pt x="807" y="1245"/>
                  </a:lnTo>
                  <a:lnTo>
                    <a:pt x="806" y="1245"/>
                  </a:lnTo>
                  <a:lnTo>
                    <a:pt x="797" y="1249"/>
                  </a:lnTo>
                  <a:lnTo>
                    <a:pt x="787" y="1252"/>
                  </a:lnTo>
                  <a:lnTo>
                    <a:pt x="776" y="1254"/>
                  </a:lnTo>
                  <a:lnTo>
                    <a:pt x="769" y="1256"/>
                  </a:lnTo>
                  <a:lnTo>
                    <a:pt x="766" y="1257"/>
                  </a:lnTo>
                  <a:lnTo>
                    <a:pt x="756" y="1260"/>
                  </a:lnTo>
                  <a:lnTo>
                    <a:pt x="746" y="1262"/>
                  </a:lnTo>
                  <a:lnTo>
                    <a:pt x="735" y="1264"/>
                  </a:lnTo>
                  <a:lnTo>
                    <a:pt x="726" y="1266"/>
                  </a:lnTo>
                  <a:lnTo>
                    <a:pt x="717" y="1266"/>
                  </a:lnTo>
                  <a:lnTo>
                    <a:pt x="715" y="1267"/>
                  </a:lnTo>
                  <a:lnTo>
                    <a:pt x="704" y="1268"/>
                  </a:lnTo>
                  <a:lnTo>
                    <a:pt x="695" y="1270"/>
                  </a:lnTo>
                  <a:lnTo>
                    <a:pt x="684" y="1271"/>
                  </a:lnTo>
                  <a:lnTo>
                    <a:pt x="674" y="1272"/>
                  </a:lnTo>
                  <a:lnTo>
                    <a:pt x="664" y="1273"/>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71" name="グループ化 270">
              <a:extLst>
                <a:ext uri="{FF2B5EF4-FFF2-40B4-BE49-F238E27FC236}">
                  <a16:creationId xmlns:a16="http://schemas.microsoft.com/office/drawing/2014/main" id="{836DC69F-6254-BC42-B355-436173C8AA48}"/>
                </a:ext>
              </a:extLst>
            </p:cNvPr>
            <p:cNvGrpSpPr>
              <a:grpSpLocks noChangeAspect="1"/>
            </p:cNvGrpSpPr>
            <p:nvPr/>
          </p:nvGrpSpPr>
          <p:grpSpPr>
            <a:xfrm>
              <a:off x="4482080" y="3779355"/>
              <a:ext cx="258292" cy="258290"/>
              <a:chOff x="5263110" y="5000823"/>
              <a:chExt cx="360000" cy="360000"/>
            </a:xfrm>
          </p:grpSpPr>
          <p:sp>
            <p:nvSpPr>
              <p:cNvPr id="303" name="楕円 331">
                <a:extLst>
                  <a:ext uri="{FF2B5EF4-FFF2-40B4-BE49-F238E27FC236}">
                    <a16:creationId xmlns:a16="http://schemas.microsoft.com/office/drawing/2014/main" id="{136D9FC9-5483-0346-A166-E66B06D60D85}"/>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4" name="楕円 332">
                <a:extLst>
                  <a:ext uri="{FF2B5EF4-FFF2-40B4-BE49-F238E27FC236}">
                    <a16:creationId xmlns:a16="http://schemas.microsoft.com/office/drawing/2014/main" id="{9B3F2FF6-D01C-084A-A883-D376022FB55F}"/>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5" name="楕円 333">
                <a:extLst>
                  <a:ext uri="{FF2B5EF4-FFF2-40B4-BE49-F238E27FC236}">
                    <a16:creationId xmlns:a16="http://schemas.microsoft.com/office/drawing/2014/main" id="{36804B67-DB21-8E45-AC6C-11E5CDBC6985}"/>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6" name="楕円 334">
                <a:extLst>
                  <a:ext uri="{FF2B5EF4-FFF2-40B4-BE49-F238E27FC236}">
                    <a16:creationId xmlns:a16="http://schemas.microsoft.com/office/drawing/2014/main" id="{700664FE-E9C4-F549-950C-45BF0FBC3B85}"/>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7" name="楕円 335">
                <a:extLst>
                  <a:ext uri="{FF2B5EF4-FFF2-40B4-BE49-F238E27FC236}">
                    <a16:creationId xmlns:a16="http://schemas.microsoft.com/office/drawing/2014/main" id="{E0CD47EA-4134-A947-AB77-F64308535D83}"/>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8" name="楕円 336">
                <a:extLst>
                  <a:ext uri="{FF2B5EF4-FFF2-40B4-BE49-F238E27FC236}">
                    <a16:creationId xmlns:a16="http://schemas.microsoft.com/office/drawing/2014/main" id="{722A32AD-6C92-D34F-A095-AACDA8885E47}"/>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9" name="楕円 337">
                <a:extLst>
                  <a:ext uri="{FF2B5EF4-FFF2-40B4-BE49-F238E27FC236}">
                    <a16:creationId xmlns:a16="http://schemas.microsoft.com/office/drawing/2014/main" id="{2A123667-CEFF-404C-AAB7-346133252C9E}"/>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0" name="楕円 338">
                <a:extLst>
                  <a:ext uri="{FF2B5EF4-FFF2-40B4-BE49-F238E27FC236}">
                    <a16:creationId xmlns:a16="http://schemas.microsoft.com/office/drawing/2014/main" id="{F8906675-F828-0A4E-ADFE-C6C7773D1838}"/>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1" name="楕円 339">
                <a:extLst>
                  <a:ext uri="{FF2B5EF4-FFF2-40B4-BE49-F238E27FC236}">
                    <a16:creationId xmlns:a16="http://schemas.microsoft.com/office/drawing/2014/main" id="{22AE2A2A-8799-9144-94EB-7E997C9D67D6}"/>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2" name="楕円 340">
                <a:extLst>
                  <a:ext uri="{FF2B5EF4-FFF2-40B4-BE49-F238E27FC236}">
                    <a16:creationId xmlns:a16="http://schemas.microsoft.com/office/drawing/2014/main" id="{56175D13-534B-3F4E-B3F5-C8FD4FA80A52}"/>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3" name="楕円 341">
                <a:extLst>
                  <a:ext uri="{FF2B5EF4-FFF2-40B4-BE49-F238E27FC236}">
                    <a16:creationId xmlns:a16="http://schemas.microsoft.com/office/drawing/2014/main" id="{594A35BA-B67A-7642-AC79-74B55F079551}"/>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4" name="楕円 342">
                <a:extLst>
                  <a:ext uri="{FF2B5EF4-FFF2-40B4-BE49-F238E27FC236}">
                    <a16:creationId xmlns:a16="http://schemas.microsoft.com/office/drawing/2014/main" id="{256D7474-1433-174A-ADFC-E3CAA6E22E50}"/>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5" name="楕円 343">
                <a:extLst>
                  <a:ext uri="{FF2B5EF4-FFF2-40B4-BE49-F238E27FC236}">
                    <a16:creationId xmlns:a16="http://schemas.microsoft.com/office/drawing/2014/main" id="{5C7290B0-5524-484B-B55E-D7F666B50933}"/>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6" name="楕円 344">
                <a:extLst>
                  <a:ext uri="{FF2B5EF4-FFF2-40B4-BE49-F238E27FC236}">
                    <a16:creationId xmlns:a16="http://schemas.microsoft.com/office/drawing/2014/main" id="{AC3E5670-CA03-8B44-BD07-9F23D42035E0}"/>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7" name="楕円 345">
                <a:extLst>
                  <a:ext uri="{FF2B5EF4-FFF2-40B4-BE49-F238E27FC236}">
                    <a16:creationId xmlns:a16="http://schemas.microsoft.com/office/drawing/2014/main" id="{7E3373E4-D80B-9245-AF5D-7E38D0DD2FEA}"/>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8" name="楕円 346">
                <a:extLst>
                  <a:ext uri="{FF2B5EF4-FFF2-40B4-BE49-F238E27FC236}">
                    <a16:creationId xmlns:a16="http://schemas.microsoft.com/office/drawing/2014/main" id="{D56535D2-4E28-9B4C-B520-D27BACD9B479}"/>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9" name="楕円 347">
                <a:extLst>
                  <a:ext uri="{FF2B5EF4-FFF2-40B4-BE49-F238E27FC236}">
                    <a16:creationId xmlns:a16="http://schemas.microsoft.com/office/drawing/2014/main" id="{8A600ADC-1263-8E48-BC31-689FCD109A1D}"/>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72" name="楕円 304">
              <a:extLst>
                <a:ext uri="{FF2B5EF4-FFF2-40B4-BE49-F238E27FC236}">
                  <a16:creationId xmlns:a16="http://schemas.microsoft.com/office/drawing/2014/main" id="{9610FA22-ACBC-1D41-907D-7125BEC8CE92}"/>
                </a:ext>
              </a:extLst>
            </p:cNvPr>
            <p:cNvSpPr>
              <a:spLocks noChangeAspect="1"/>
            </p:cNvSpPr>
            <p:nvPr/>
          </p:nvSpPr>
          <p:spPr>
            <a:xfrm>
              <a:off x="4342172" y="366728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73" name="楕円 306">
              <a:extLst>
                <a:ext uri="{FF2B5EF4-FFF2-40B4-BE49-F238E27FC236}">
                  <a16:creationId xmlns:a16="http://schemas.microsoft.com/office/drawing/2014/main" id="{71DFCA77-4B1B-074E-974D-BBE8EDB953E3}"/>
                </a:ext>
              </a:extLst>
            </p:cNvPr>
            <p:cNvSpPr>
              <a:spLocks noChangeAspect="1"/>
            </p:cNvSpPr>
            <p:nvPr/>
          </p:nvSpPr>
          <p:spPr>
            <a:xfrm>
              <a:off x="4770741" y="399978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74" name="楕円 307">
              <a:extLst>
                <a:ext uri="{FF2B5EF4-FFF2-40B4-BE49-F238E27FC236}">
                  <a16:creationId xmlns:a16="http://schemas.microsoft.com/office/drawing/2014/main" id="{729E0779-EBEF-8D42-A9E3-5043447FCAE2}"/>
                </a:ext>
              </a:extLst>
            </p:cNvPr>
            <p:cNvSpPr>
              <a:spLocks noChangeAspect="1"/>
            </p:cNvSpPr>
            <p:nvPr/>
          </p:nvSpPr>
          <p:spPr>
            <a:xfrm>
              <a:off x="4349741" y="369786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275" name="グループ化 274">
              <a:extLst>
                <a:ext uri="{FF2B5EF4-FFF2-40B4-BE49-F238E27FC236}">
                  <a16:creationId xmlns:a16="http://schemas.microsoft.com/office/drawing/2014/main" id="{D927B20F-620A-124E-997F-F0F0846385C3}"/>
                </a:ext>
              </a:extLst>
            </p:cNvPr>
            <p:cNvGrpSpPr>
              <a:grpSpLocks noChangeAspect="1"/>
            </p:cNvGrpSpPr>
            <p:nvPr/>
          </p:nvGrpSpPr>
          <p:grpSpPr>
            <a:xfrm>
              <a:off x="5319268" y="3779355"/>
              <a:ext cx="258292" cy="258290"/>
              <a:chOff x="5263110" y="5000823"/>
              <a:chExt cx="360000" cy="360000"/>
            </a:xfrm>
          </p:grpSpPr>
          <p:sp>
            <p:nvSpPr>
              <p:cNvPr id="286" name="楕円 331">
                <a:extLst>
                  <a:ext uri="{FF2B5EF4-FFF2-40B4-BE49-F238E27FC236}">
                    <a16:creationId xmlns:a16="http://schemas.microsoft.com/office/drawing/2014/main" id="{57E2B7C8-6C6A-D742-80C6-99B9521143BB}"/>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7" name="楕円 332">
                <a:extLst>
                  <a:ext uri="{FF2B5EF4-FFF2-40B4-BE49-F238E27FC236}">
                    <a16:creationId xmlns:a16="http://schemas.microsoft.com/office/drawing/2014/main" id="{03D77AF6-4FC8-3047-9E72-D164BD57F04B}"/>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8" name="楕円 333">
                <a:extLst>
                  <a:ext uri="{FF2B5EF4-FFF2-40B4-BE49-F238E27FC236}">
                    <a16:creationId xmlns:a16="http://schemas.microsoft.com/office/drawing/2014/main" id="{DDEFD7CF-535A-2943-AEAF-9D66123E5D84}"/>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9" name="楕円 334">
                <a:extLst>
                  <a:ext uri="{FF2B5EF4-FFF2-40B4-BE49-F238E27FC236}">
                    <a16:creationId xmlns:a16="http://schemas.microsoft.com/office/drawing/2014/main" id="{CC7BD41C-9EBD-C94A-9CEB-77EC92A3DCFA}"/>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0" name="楕円 335">
                <a:extLst>
                  <a:ext uri="{FF2B5EF4-FFF2-40B4-BE49-F238E27FC236}">
                    <a16:creationId xmlns:a16="http://schemas.microsoft.com/office/drawing/2014/main" id="{0DA3D944-5752-FA4B-B4A6-6D738FF2EFE0}"/>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1" name="楕円 336">
                <a:extLst>
                  <a:ext uri="{FF2B5EF4-FFF2-40B4-BE49-F238E27FC236}">
                    <a16:creationId xmlns:a16="http://schemas.microsoft.com/office/drawing/2014/main" id="{90F67D02-F036-D840-8DFA-262673C86D90}"/>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2" name="楕円 337">
                <a:extLst>
                  <a:ext uri="{FF2B5EF4-FFF2-40B4-BE49-F238E27FC236}">
                    <a16:creationId xmlns:a16="http://schemas.microsoft.com/office/drawing/2014/main" id="{9C772A60-1A27-F84D-BBF8-D2C695204554}"/>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3" name="楕円 338">
                <a:extLst>
                  <a:ext uri="{FF2B5EF4-FFF2-40B4-BE49-F238E27FC236}">
                    <a16:creationId xmlns:a16="http://schemas.microsoft.com/office/drawing/2014/main" id="{C9BBEF77-9434-664E-8E18-2C421453B29B}"/>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4" name="楕円 339">
                <a:extLst>
                  <a:ext uri="{FF2B5EF4-FFF2-40B4-BE49-F238E27FC236}">
                    <a16:creationId xmlns:a16="http://schemas.microsoft.com/office/drawing/2014/main" id="{E7C375D6-538B-0145-AEB8-B3ABD902C77E}"/>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5" name="楕円 340">
                <a:extLst>
                  <a:ext uri="{FF2B5EF4-FFF2-40B4-BE49-F238E27FC236}">
                    <a16:creationId xmlns:a16="http://schemas.microsoft.com/office/drawing/2014/main" id="{76516E5A-CEB6-6441-9C10-FDDDCE2601ED}"/>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6" name="楕円 341">
                <a:extLst>
                  <a:ext uri="{FF2B5EF4-FFF2-40B4-BE49-F238E27FC236}">
                    <a16:creationId xmlns:a16="http://schemas.microsoft.com/office/drawing/2014/main" id="{F895581E-3AD7-1140-94FC-BAB50F64E7FE}"/>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7" name="楕円 342">
                <a:extLst>
                  <a:ext uri="{FF2B5EF4-FFF2-40B4-BE49-F238E27FC236}">
                    <a16:creationId xmlns:a16="http://schemas.microsoft.com/office/drawing/2014/main" id="{04AA2CE7-A54C-6A49-90D5-608F26F9C4CE}"/>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8" name="楕円 343">
                <a:extLst>
                  <a:ext uri="{FF2B5EF4-FFF2-40B4-BE49-F238E27FC236}">
                    <a16:creationId xmlns:a16="http://schemas.microsoft.com/office/drawing/2014/main" id="{3A0EFCBE-3C17-EB42-9291-4AB787DA68BA}"/>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9" name="楕円 344">
                <a:extLst>
                  <a:ext uri="{FF2B5EF4-FFF2-40B4-BE49-F238E27FC236}">
                    <a16:creationId xmlns:a16="http://schemas.microsoft.com/office/drawing/2014/main" id="{411FDD25-7730-734F-88F4-978A596CC67F}"/>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0" name="楕円 345">
                <a:extLst>
                  <a:ext uri="{FF2B5EF4-FFF2-40B4-BE49-F238E27FC236}">
                    <a16:creationId xmlns:a16="http://schemas.microsoft.com/office/drawing/2014/main" id="{51FF89B1-A7AB-C04B-9A80-8FD1A0FF0352}"/>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1" name="楕円 346">
                <a:extLst>
                  <a:ext uri="{FF2B5EF4-FFF2-40B4-BE49-F238E27FC236}">
                    <a16:creationId xmlns:a16="http://schemas.microsoft.com/office/drawing/2014/main" id="{E364FB6C-8D56-DD49-BC81-FDFD20AC655F}"/>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2" name="楕円 347">
                <a:extLst>
                  <a:ext uri="{FF2B5EF4-FFF2-40B4-BE49-F238E27FC236}">
                    <a16:creationId xmlns:a16="http://schemas.microsoft.com/office/drawing/2014/main" id="{BCD49E66-7B81-954E-80E2-EF20187FA95B}"/>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76" name="楕円 304">
              <a:extLst>
                <a:ext uri="{FF2B5EF4-FFF2-40B4-BE49-F238E27FC236}">
                  <a16:creationId xmlns:a16="http://schemas.microsoft.com/office/drawing/2014/main" id="{B8EAF41E-0DD5-744D-B804-432B3D4D8E90}"/>
                </a:ext>
              </a:extLst>
            </p:cNvPr>
            <p:cNvSpPr>
              <a:spLocks noChangeAspect="1"/>
            </p:cNvSpPr>
            <p:nvPr/>
          </p:nvSpPr>
          <p:spPr>
            <a:xfrm>
              <a:off x="5179360" y="366728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77" name="楕円 306">
              <a:extLst>
                <a:ext uri="{FF2B5EF4-FFF2-40B4-BE49-F238E27FC236}">
                  <a16:creationId xmlns:a16="http://schemas.microsoft.com/office/drawing/2014/main" id="{568BEFC4-22B3-344E-8D92-1D0E47DFA335}"/>
                </a:ext>
              </a:extLst>
            </p:cNvPr>
            <p:cNvSpPr>
              <a:spLocks noChangeAspect="1"/>
            </p:cNvSpPr>
            <p:nvPr/>
          </p:nvSpPr>
          <p:spPr>
            <a:xfrm>
              <a:off x="5594866" y="399978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78" name="楕円 307">
              <a:extLst>
                <a:ext uri="{FF2B5EF4-FFF2-40B4-BE49-F238E27FC236}">
                  <a16:creationId xmlns:a16="http://schemas.microsoft.com/office/drawing/2014/main" id="{E9B6686B-43A8-8C40-9B03-4497AADAA6F3}"/>
                </a:ext>
              </a:extLst>
            </p:cNvPr>
            <p:cNvSpPr>
              <a:spLocks noChangeAspect="1"/>
            </p:cNvSpPr>
            <p:nvPr/>
          </p:nvSpPr>
          <p:spPr>
            <a:xfrm>
              <a:off x="5199992" y="3684806"/>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79" name="楕円 313">
              <a:extLst>
                <a:ext uri="{FF2B5EF4-FFF2-40B4-BE49-F238E27FC236}">
                  <a16:creationId xmlns:a16="http://schemas.microsoft.com/office/drawing/2014/main" id="{B08239D8-0166-9946-9E15-AA409BD99757}"/>
                </a:ext>
              </a:extLst>
            </p:cNvPr>
            <p:cNvSpPr>
              <a:spLocks noChangeAspect="1"/>
            </p:cNvSpPr>
            <p:nvPr/>
          </p:nvSpPr>
          <p:spPr>
            <a:xfrm>
              <a:off x="5680901" y="347704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280" name="直線矢印コネクタ 279">
              <a:extLst>
                <a:ext uri="{FF2B5EF4-FFF2-40B4-BE49-F238E27FC236}">
                  <a16:creationId xmlns:a16="http://schemas.microsoft.com/office/drawing/2014/main" id="{B7459F6C-46BC-9548-8E81-1D63B417D5DB}"/>
                </a:ext>
              </a:extLst>
            </p:cNvPr>
            <p:cNvCxnSpPr>
              <a:cxnSpLocks/>
            </p:cNvCxnSpPr>
            <p:nvPr/>
          </p:nvCxnSpPr>
          <p:spPr>
            <a:xfrm flipH="1">
              <a:off x="5748505" y="3399203"/>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直線矢印コネクタ 280">
              <a:extLst>
                <a:ext uri="{FF2B5EF4-FFF2-40B4-BE49-F238E27FC236}">
                  <a16:creationId xmlns:a16="http://schemas.microsoft.com/office/drawing/2014/main" id="{7665027D-B473-0348-9869-76ECBA5039AD}"/>
                </a:ext>
              </a:extLst>
            </p:cNvPr>
            <p:cNvCxnSpPr>
              <a:cxnSpLocks/>
            </p:cNvCxnSpPr>
            <p:nvPr/>
          </p:nvCxnSpPr>
          <p:spPr>
            <a:xfrm flipH="1">
              <a:off x="4355847" y="4104866"/>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直線矢印コネクタ 281">
              <a:extLst>
                <a:ext uri="{FF2B5EF4-FFF2-40B4-BE49-F238E27FC236}">
                  <a16:creationId xmlns:a16="http://schemas.microsoft.com/office/drawing/2014/main" id="{1F65DBFC-7536-1E49-9AC8-E27CFD9D2CC7}"/>
                </a:ext>
              </a:extLst>
            </p:cNvPr>
            <p:cNvCxnSpPr>
              <a:cxnSpLocks/>
            </p:cNvCxnSpPr>
            <p:nvPr/>
          </p:nvCxnSpPr>
          <p:spPr>
            <a:xfrm flipV="1">
              <a:off x="4618909" y="373666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直線矢印コネクタ 282">
              <a:extLst>
                <a:ext uri="{FF2B5EF4-FFF2-40B4-BE49-F238E27FC236}">
                  <a16:creationId xmlns:a16="http://schemas.microsoft.com/office/drawing/2014/main" id="{332EE430-3B75-2A4E-BC10-5E91DFE82590}"/>
                </a:ext>
              </a:extLst>
            </p:cNvPr>
            <p:cNvCxnSpPr>
              <a:cxnSpLocks/>
            </p:cNvCxnSpPr>
            <p:nvPr/>
          </p:nvCxnSpPr>
          <p:spPr>
            <a:xfrm rot="5400000" flipV="1">
              <a:off x="5478831" y="3743860"/>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直線矢印コネクタ 283">
              <a:extLst>
                <a:ext uri="{FF2B5EF4-FFF2-40B4-BE49-F238E27FC236}">
                  <a16:creationId xmlns:a16="http://schemas.microsoft.com/office/drawing/2014/main" id="{53E8F5DF-4214-8049-B17E-AB83526DD0A2}"/>
                </a:ext>
              </a:extLst>
            </p:cNvPr>
            <p:cNvCxnSpPr>
              <a:cxnSpLocks/>
            </p:cNvCxnSpPr>
            <p:nvPr/>
          </p:nvCxnSpPr>
          <p:spPr>
            <a:xfrm>
              <a:off x="4610620" y="4481232"/>
              <a:ext cx="864000" cy="0"/>
            </a:xfrm>
            <a:prstGeom prst="straightConnector1">
              <a:avLst/>
            </a:prstGeom>
            <a:ln w="1905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5" name="テキスト ボックス 284">
                  <a:extLst>
                    <a:ext uri="{FF2B5EF4-FFF2-40B4-BE49-F238E27FC236}">
                      <a16:creationId xmlns:a16="http://schemas.microsoft.com/office/drawing/2014/main" id="{983DEE2B-2FC2-6F45-A89B-D77D5193A990}"/>
                    </a:ext>
                  </a:extLst>
                </p:cNvPr>
                <p:cNvSpPr txBox="1"/>
                <p:nvPr/>
              </p:nvSpPr>
              <p:spPr>
                <a:xfrm>
                  <a:off x="4722642" y="4513773"/>
                  <a:ext cx="722314"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0000FF"/>
                            </a:solidFill>
                            <a:latin typeface="Cambria Math" panose="02040503050406030204" pitchFamily="18" charset="0"/>
                          </a:rPr>
                          <m:t>𝑎</m:t>
                        </m:r>
                        <m:r>
                          <a:rPr kumimoji="1" lang="en-US" altLang="ja-JP" b="0" i="1" smtClean="0">
                            <a:solidFill>
                              <a:srgbClr val="0000FF"/>
                            </a:solidFill>
                            <a:latin typeface="Cambria Math" panose="02040503050406030204" pitchFamily="18" charset="0"/>
                          </a:rPr>
                          <m:t>(</m:t>
                        </m:r>
                        <m:r>
                          <a:rPr kumimoji="1" lang="en-US" altLang="ja-JP" b="0" i="1" smtClean="0">
                            <a:solidFill>
                              <a:srgbClr val="0000FF"/>
                            </a:solidFill>
                            <a:latin typeface="Cambria Math" panose="02040503050406030204" pitchFamily="18" charset="0"/>
                          </a:rPr>
                          <m:t>𝐵</m:t>
                        </m:r>
                        <m:r>
                          <a:rPr kumimoji="1" lang="en-US" altLang="ja-JP" b="0" i="1" smtClean="0">
                            <a:solidFill>
                              <a:srgbClr val="0000FF"/>
                            </a:solidFill>
                            <a:latin typeface="Cambria Math" panose="02040503050406030204" pitchFamily="18" charset="0"/>
                          </a:rPr>
                          <m:t>)</m:t>
                        </m:r>
                      </m:oMath>
                    </m:oMathPara>
                  </a14:m>
                  <a:endParaRPr kumimoji="1" lang="ja-JP" altLang="en-US" dirty="0">
                    <a:solidFill>
                      <a:srgbClr val="0000FF"/>
                    </a:solidFill>
                  </a:endParaRPr>
                </a:p>
              </p:txBody>
            </p:sp>
          </mc:Choice>
          <mc:Fallback xmlns="">
            <p:sp>
              <p:nvSpPr>
                <p:cNvPr id="285" name="テキスト ボックス 284">
                  <a:extLst>
                    <a:ext uri="{FF2B5EF4-FFF2-40B4-BE49-F238E27FC236}">
                      <a16:creationId xmlns:a16="http://schemas.microsoft.com/office/drawing/2014/main" id="{983DEE2B-2FC2-6F45-A89B-D77D5193A990}"/>
                    </a:ext>
                  </a:extLst>
                </p:cNvPr>
                <p:cNvSpPr txBox="1">
                  <a:spLocks noRot="1" noChangeAspect="1" noMove="1" noResize="1" noEditPoints="1" noAdjustHandles="1" noChangeArrowheads="1" noChangeShapeType="1" noTextEdit="1"/>
                </p:cNvSpPr>
                <p:nvPr/>
              </p:nvSpPr>
              <p:spPr>
                <a:xfrm>
                  <a:off x="4722642" y="4513773"/>
                  <a:ext cx="722314" cy="369332"/>
                </a:xfrm>
                <a:prstGeom prst="rect">
                  <a:avLst/>
                </a:prstGeom>
                <a:blipFill>
                  <a:blip r:embed="rId8"/>
                  <a:stretch>
                    <a:fillRect b="-13333"/>
                  </a:stretch>
                </a:blipFill>
                <a:ln w="6350">
                  <a:noFill/>
                </a:ln>
              </p:spPr>
              <p:txBody>
                <a:bodyPr/>
                <a:lstStyle/>
                <a:p>
                  <a:r>
                    <a:rPr lang="ja-JP" altLang="en-US">
                      <a:noFill/>
                    </a:rPr>
                    <a:t> </a:t>
                  </a:r>
                </a:p>
              </p:txBody>
            </p:sp>
          </mc:Fallback>
        </mc:AlternateContent>
      </p:grpSp>
      <p:grpSp>
        <p:nvGrpSpPr>
          <p:cNvPr id="320" name="グループ化 319">
            <a:extLst>
              <a:ext uri="{FF2B5EF4-FFF2-40B4-BE49-F238E27FC236}">
                <a16:creationId xmlns:a16="http://schemas.microsoft.com/office/drawing/2014/main" id="{A6C33FF3-751C-6B4D-952C-292D48F2F766}"/>
              </a:ext>
            </a:extLst>
          </p:cNvPr>
          <p:cNvGrpSpPr/>
          <p:nvPr/>
        </p:nvGrpSpPr>
        <p:grpSpPr>
          <a:xfrm>
            <a:off x="3314918" y="4222592"/>
            <a:ext cx="1659393" cy="1151110"/>
            <a:chOff x="2960307" y="4601176"/>
            <a:chExt cx="1659393" cy="1151110"/>
          </a:xfrm>
        </p:grpSpPr>
        <p:sp>
          <p:nvSpPr>
            <p:cNvPr id="321" name="Freeform 1843">
              <a:extLst>
                <a:ext uri="{FF2B5EF4-FFF2-40B4-BE49-F238E27FC236}">
                  <a16:creationId xmlns:a16="http://schemas.microsoft.com/office/drawing/2014/main" id="{8A21BF7F-F02D-6B48-9EEB-46D50ECEB729}"/>
                </a:ext>
              </a:extLst>
            </p:cNvPr>
            <p:cNvSpPr>
              <a:spLocks/>
            </p:cNvSpPr>
            <p:nvPr/>
          </p:nvSpPr>
          <p:spPr bwMode="auto">
            <a:xfrm>
              <a:off x="2960307" y="4683268"/>
              <a:ext cx="1659393" cy="873845"/>
            </a:xfrm>
            <a:custGeom>
              <a:avLst/>
              <a:gdLst>
                <a:gd name="T0" fmla="*/ 510 w 2578"/>
                <a:gd name="T1" fmla="*/ 1253 h 1273"/>
                <a:gd name="T2" fmla="*/ 409 w 2578"/>
                <a:gd name="T3" fmla="*/ 1221 h 1273"/>
                <a:gd name="T4" fmla="*/ 320 w 2578"/>
                <a:gd name="T5" fmla="*/ 1177 h 1273"/>
                <a:gd name="T6" fmla="*/ 242 w 2578"/>
                <a:gd name="T7" fmla="*/ 1124 h 1273"/>
                <a:gd name="T8" fmla="*/ 175 w 2578"/>
                <a:gd name="T9" fmla="*/ 1064 h 1273"/>
                <a:gd name="T10" fmla="*/ 116 w 2578"/>
                <a:gd name="T11" fmla="*/ 994 h 1273"/>
                <a:gd name="T12" fmla="*/ 66 w 2578"/>
                <a:gd name="T13" fmla="*/ 909 h 1273"/>
                <a:gd name="T14" fmla="*/ 30 w 2578"/>
                <a:gd name="T15" fmla="*/ 825 h 1273"/>
                <a:gd name="T16" fmla="*/ 6 w 2578"/>
                <a:gd name="T17" fmla="*/ 721 h 1273"/>
                <a:gd name="T18" fmla="*/ 5 w 2578"/>
                <a:gd name="T19" fmla="*/ 563 h 1273"/>
                <a:gd name="T20" fmla="*/ 27 w 2578"/>
                <a:gd name="T21" fmla="*/ 459 h 1273"/>
                <a:gd name="T22" fmla="*/ 64 w 2578"/>
                <a:gd name="T23" fmla="*/ 367 h 1273"/>
                <a:gd name="T24" fmla="*/ 109 w 2578"/>
                <a:gd name="T25" fmla="*/ 291 h 1273"/>
                <a:gd name="T26" fmla="*/ 168 w 2578"/>
                <a:gd name="T27" fmla="*/ 218 h 1273"/>
                <a:gd name="T28" fmla="*/ 235 w 2578"/>
                <a:gd name="T29" fmla="*/ 155 h 1273"/>
                <a:gd name="T30" fmla="*/ 310 w 2578"/>
                <a:gd name="T31" fmla="*/ 102 h 1273"/>
                <a:gd name="T32" fmla="*/ 398 w 2578"/>
                <a:gd name="T33" fmla="*/ 57 h 1273"/>
                <a:gd name="T34" fmla="*/ 498 w 2578"/>
                <a:gd name="T35" fmla="*/ 23 h 1273"/>
                <a:gd name="T36" fmla="*/ 610 w 2578"/>
                <a:gd name="T37" fmla="*/ 3 h 1273"/>
                <a:gd name="T38" fmla="*/ 744 w 2578"/>
                <a:gd name="T39" fmla="*/ 3 h 1273"/>
                <a:gd name="T40" fmla="*/ 855 w 2578"/>
                <a:gd name="T41" fmla="*/ 23 h 1273"/>
                <a:gd name="T42" fmla="*/ 955 w 2578"/>
                <a:gd name="T43" fmla="*/ 54 h 1273"/>
                <a:gd name="T44" fmla="*/ 1044 w 2578"/>
                <a:gd name="T45" fmla="*/ 95 h 1273"/>
                <a:gd name="T46" fmla="*/ 1136 w 2578"/>
                <a:gd name="T47" fmla="*/ 145 h 1273"/>
                <a:gd name="T48" fmla="*/ 1228 w 2578"/>
                <a:gd name="T49" fmla="*/ 186 h 1273"/>
                <a:gd name="T50" fmla="*/ 1350 w 2578"/>
                <a:gd name="T51" fmla="*/ 186 h 1273"/>
                <a:gd name="T52" fmla="*/ 1442 w 2578"/>
                <a:gd name="T53" fmla="*/ 145 h 1273"/>
                <a:gd name="T54" fmla="*/ 1534 w 2578"/>
                <a:gd name="T55" fmla="*/ 95 h 1273"/>
                <a:gd name="T56" fmla="*/ 1624 w 2578"/>
                <a:gd name="T57" fmla="*/ 54 h 1273"/>
                <a:gd name="T58" fmla="*/ 1723 w 2578"/>
                <a:gd name="T59" fmla="*/ 23 h 1273"/>
                <a:gd name="T60" fmla="*/ 1835 w 2578"/>
                <a:gd name="T61" fmla="*/ 3 h 1273"/>
                <a:gd name="T62" fmla="*/ 1969 w 2578"/>
                <a:gd name="T63" fmla="*/ 3 h 1273"/>
                <a:gd name="T64" fmla="*/ 2080 w 2578"/>
                <a:gd name="T65" fmla="*/ 23 h 1273"/>
                <a:gd name="T66" fmla="*/ 2180 w 2578"/>
                <a:gd name="T67" fmla="*/ 57 h 1273"/>
                <a:gd name="T68" fmla="*/ 2268 w 2578"/>
                <a:gd name="T69" fmla="*/ 102 h 1273"/>
                <a:gd name="T70" fmla="*/ 2343 w 2578"/>
                <a:gd name="T71" fmla="*/ 155 h 1273"/>
                <a:gd name="T72" fmla="*/ 2410 w 2578"/>
                <a:gd name="T73" fmla="*/ 218 h 1273"/>
                <a:gd name="T74" fmla="*/ 2470 w 2578"/>
                <a:gd name="T75" fmla="*/ 291 h 1273"/>
                <a:gd name="T76" fmla="*/ 2515 w 2578"/>
                <a:gd name="T77" fmla="*/ 367 h 1273"/>
                <a:gd name="T78" fmla="*/ 2551 w 2578"/>
                <a:gd name="T79" fmla="*/ 459 h 1273"/>
                <a:gd name="T80" fmla="*/ 2573 w 2578"/>
                <a:gd name="T81" fmla="*/ 563 h 1273"/>
                <a:gd name="T82" fmla="*/ 2572 w 2578"/>
                <a:gd name="T83" fmla="*/ 721 h 1273"/>
                <a:gd name="T84" fmla="*/ 2548 w 2578"/>
                <a:gd name="T85" fmla="*/ 825 h 1273"/>
                <a:gd name="T86" fmla="*/ 2513 w 2578"/>
                <a:gd name="T87" fmla="*/ 909 h 1273"/>
                <a:gd name="T88" fmla="*/ 2462 w 2578"/>
                <a:gd name="T89" fmla="*/ 994 h 1273"/>
                <a:gd name="T90" fmla="*/ 2404 w 2578"/>
                <a:gd name="T91" fmla="*/ 1064 h 1273"/>
                <a:gd name="T92" fmla="*/ 2336 w 2578"/>
                <a:gd name="T93" fmla="*/ 1124 h 1273"/>
                <a:gd name="T94" fmla="*/ 2259 w 2578"/>
                <a:gd name="T95" fmla="*/ 1177 h 1273"/>
                <a:gd name="T96" fmla="*/ 2169 w 2578"/>
                <a:gd name="T97" fmla="*/ 1221 h 1273"/>
                <a:gd name="T98" fmla="*/ 2069 w 2578"/>
                <a:gd name="T99" fmla="*/ 1253 h 1273"/>
                <a:gd name="T100" fmla="*/ 1957 w 2578"/>
                <a:gd name="T101" fmla="*/ 1271 h 1273"/>
                <a:gd name="T102" fmla="*/ 1824 w 2578"/>
                <a:gd name="T103" fmla="*/ 1270 h 1273"/>
                <a:gd name="T104" fmla="*/ 1713 w 2578"/>
                <a:gd name="T105" fmla="*/ 1248 h 1273"/>
                <a:gd name="T106" fmla="*/ 1612 w 2578"/>
                <a:gd name="T107" fmla="*/ 1215 h 1273"/>
                <a:gd name="T108" fmla="*/ 1523 w 2578"/>
                <a:gd name="T109" fmla="*/ 1173 h 1273"/>
                <a:gd name="T110" fmla="*/ 1434 w 2578"/>
                <a:gd name="T111" fmla="*/ 1125 h 1273"/>
                <a:gd name="T112" fmla="*/ 1345 w 2578"/>
                <a:gd name="T113" fmla="*/ 1086 h 1273"/>
                <a:gd name="T114" fmla="*/ 1223 w 2578"/>
                <a:gd name="T115" fmla="*/ 1090 h 1273"/>
                <a:gd name="T116" fmla="*/ 1133 w 2578"/>
                <a:gd name="T117" fmla="*/ 1131 h 1273"/>
                <a:gd name="T118" fmla="*/ 1037 w 2578"/>
                <a:gd name="T119" fmla="*/ 1182 h 1273"/>
                <a:gd name="T120" fmla="*/ 944 w 2578"/>
                <a:gd name="T121" fmla="*/ 1223 h 1273"/>
                <a:gd name="T122" fmla="*/ 844 w 2578"/>
                <a:gd name="T123" fmla="*/ 1254 h 1273"/>
                <a:gd name="T124" fmla="*/ 732 w 2578"/>
                <a:gd name="T125" fmla="*/ 127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8" h="1273">
                  <a:moveTo>
                    <a:pt x="610" y="1270"/>
                  </a:moveTo>
                  <a:lnTo>
                    <a:pt x="599" y="1270"/>
                  </a:lnTo>
                  <a:lnTo>
                    <a:pt x="587" y="1268"/>
                  </a:lnTo>
                  <a:lnTo>
                    <a:pt x="576" y="1267"/>
                  </a:lnTo>
                  <a:lnTo>
                    <a:pt x="574" y="1266"/>
                  </a:lnTo>
                  <a:lnTo>
                    <a:pt x="565" y="1265"/>
                  </a:lnTo>
                  <a:lnTo>
                    <a:pt x="554" y="1263"/>
                  </a:lnTo>
                  <a:lnTo>
                    <a:pt x="543" y="1261"/>
                  </a:lnTo>
                  <a:lnTo>
                    <a:pt x="532" y="1259"/>
                  </a:lnTo>
                  <a:lnTo>
                    <a:pt x="520" y="1256"/>
                  </a:lnTo>
                  <a:lnTo>
                    <a:pt x="517" y="1255"/>
                  </a:lnTo>
                  <a:lnTo>
                    <a:pt x="510" y="1253"/>
                  </a:lnTo>
                  <a:lnTo>
                    <a:pt x="498" y="1251"/>
                  </a:lnTo>
                  <a:lnTo>
                    <a:pt x="487" y="1247"/>
                  </a:lnTo>
                  <a:lnTo>
                    <a:pt x="477" y="1245"/>
                  </a:lnTo>
                  <a:lnTo>
                    <a:pt x="476" y="1245"/>
                  </a:lnTo>
                  <a:lnTo>
                    <a:pt x="465" y="1242"/>
                  </a:lnTo>
                  <a:lnTo>
                    <a:pt x="454" y="1238"/>
                  </a:lnTo>
                  <a:lnTo>
                    <a:pt x="444" y="1235"/>
                  </a:lnTo>
                  <a:lnTo>
                    <a:pt x="443" y="1234"/>
                  </a:lnTo>
                  <a:lnTo>
                    <a:pt x="431" y="1230"/>
                  </a:lnTo>
                  <a:lnTo>
                    <a:pt x="421" y="1226"/>
                  </a:lnTo>
                  <a:lnTo>
                    <a:pt x="416" y="1224"/>
                  </a:lnTo>
                  <a:lnTo>
                    <a:pt x="409" y="1221"/>
                  </a:lnTo>
                  <a:lnTo>
                    <a:pt x="398" y="1217"/>
                  </a:lnTo>
                  <a:lnTo>
                    <a:pt x="391" y="1214"/>
                  </a:lnTo>
                  <a:lnTo>
                    <a:pt x="387" y="1212"/>
                  </a:lnTo>
                  <a:lnTo>
                    <a:pt x="375" y="1207"/>
                  </a:lnTo>
                  <a:lnTo>
                    <a:pt x="368" y="1203"/>
                  </a:lnTo>
                  <a:lnTo>
                    <a:pt x="365" y="1201"/>
                  </a:lnTo>
                  <a:lnTo>
                    <a:pt x="353" y="1196"/>
                  </a:lnTo>
                  <a:lnTo>
                    <a:pt x="347" y="1193"/>
                  </a:lnTo>
                  <a:lnTo>
                    <a:pt x="343" y="1190"/>
                  </a:lnTo>
                  <a:lnTo>
                    <a:pt x="331" y="1184"/>
                  </a:lnTo>
                  <a:lnTo>
                    <a:pt x="327" y="1182"/>
                  </a:lnTo>
                  <a:lnTo>
                    <a:pt x="320" y="1177"/>
                  </a:lnTo>
                  <a:lnTo>
                    <a:pt x="310" y="1172"/>
                  </a:lnTo>
                  <a:lnTo>
                    <a:pt x="309" y="1171"/>
                  </a:lnTo>
                  <a:lnTo>
                    <a:pt x="298" y="1164"/>
                  </a:lnTo>
                  <a:lnTo>
                    <a:pt x="293" y="1161"/>
                  </a:lnTo>
                  <a:lnTo>
                    <a:pt x="286" y="1157"/>
                  </a:lnTo>
                  <a:lnTo>
                    <a:pt x="278" y="1150"/>
                  </a:lnTo>
                  <a:lnTo>
                    <a:pt x="276" y="1149"/>
                  </a:lnTo>
                  <a:lnTo>
                    <a:pt x="264" y="1142"/>
                  </a:lnTo>
                  <a:lnTo>
                    <a:pt x="262" y="1140"/>
                  </a:lnTo>
                  <a:lnTo>
                    <a:pt x="254" y="1133"/>
                  </a:lnTo>
                  <a:lnTo>
                    <a:pt x="249" y="1129"/>
                  </a:lnTo>
                  <a:lnTo>
                    <a:pt x="242" y="1124"/>
                  </a:lnTo>
                  <a:lnTo>
                    <a:pt x="235" y="1119"/>
                  </a:lnTo>
                  <a:lnTo>
                    <a:pt x="231" y="1116"/>
                  </a:lnTo>
                  <a:lnTo>
                    <a:pt x="223" y="1109"/>
                  </a:lnTo>
                  <a:lnTo>
                    <a:pt x="220" y="1106"/>
                  </a:lnTo>
                  <a:lnTo>
                    <a:pt x="210" y="1098"/>
                  </a:lnTo>
                  <a:lnTo>
                    <a:pt x="208" y="1097"/>
                  </a:lnTo>
                  <a:lnTo>
                    <a:pt x="199" y="1088"/>
                  </a:lnTo>
                  <a:lnTo>
                    <a:pt x="198" y="1086"/>
                  </a:lnTo>
                  <a:lnTo>
                    <a:pt x="188" y="1077"/>
                  </a:lnTo>
                  <a:lnTo>
                    <a:pt x="186" y="1075"/>
                  </a:lnTo>
                  <a:lnTo>
                    <a:pt x="178" y="1067"/>
                  </a:lnTo>
                  <a:lnTo>
                    <a:pt x="175" y="1064"/>
                  </a:lnTo>
                  <a:lnTo>
                    <a:pt x="168" y="1056"/>
                  </a:lnTo>
                  <a:lnTo>
                    <a:pt x="164" y="1052"/>
                  </a:lnTo>
                  <a:lnTo>
                    <a:pt x="159" y="1046"/>
                  </a:lnTo>
                  <a:lnTo>
                    <a:pt x="153" y="1040"/>
                  </a:lnTo>
                  <a:lnTo>
                    <a:pt x="149" y="1035"/>
                  </a:lnTo>
                  <a:lnTo>
                    <a:pt x="142" y="1026"/>
                  </a:lnTo>
                  <a:lnTo>
                    <a:pt x="140" y="1025"/>
                  </a:lnTo>
                  <a:lnTo>
                    <a:pt x="132" y="1014"/>
                  </a:lnTo>
                  <a:lnTo>
                    <a:pt x="131" y="1012"/>
                  </a:lnTo>
                  <a:lnTo>
                    <a:pt x="124" y="1003"/>
                  </a:lnTo>
                  <a:lnTo>
                    <a:pt x="119" y="998"/>
                  </a:lnTo>
                  <a:lnTo>
                    <a:pt x="116" y="994"/>
                  </a:lnTo>
                  <a:lnTo>
                    <a:pt x="109" y="983"/>
                  </a:lnTo>
                  <a:lnTo>
                    <a:pt x="109" y="982"/>
                  </a:lnTo>
                  <a:lnTo>
                    <a:pt x="102" y="973"/>
                  </a:lnTo>
                  <a:lnTo>
                    <a:pt x="97" y="965"/>
                  </a:lnTo>
                  <a:lnTo>
                    <a:pt x="95" y="962"/>
                  </a:lnTo>
                  <a:lnTo>
                    <a:pt x="89" y="952"/>
                  </a:lnTo>
                  <a:lnTo>
                    <a:pt x="86" y="947"/>
                  </a:lnTo>
                  <a:lnTo>
                    <a:pt x="83" y="941"/>
                  </a:lnTo>
                  <a:lnTo>
                    <a:pt x="77" y="930"/>
                  </a:lnTo>
                  <a:lnTo>
                    <a:pt x="75" y="927"/>
                  </a:lnTo>
                  <a:lnTo>
                    <a:pt x="71" y="920"/>
                  </a:lnTo>
                  <a:lnTo>
                    <a:pt x="66" y="909"/>
                  </a:lnTo>
                  <a:lnTo>
                    <a:pt x="64" y="906"/>
                  </a:lnTo>
                  <a:lnTo>
                    <a:pt x="61" y="899"/>
                  </a:lnTo>
                  <a:lnTo>
                    <a:pt x="55" y="888"/>
                  </a:lnTo>
                  <a:lnTo>
                    <a:pt x="53" y="882"/>
                  </a:lnTo>
                  <a:lnTo>
                    <a:pt x="51" y="878"/>
                  </a:lnTo>
                  <a:lnTo>
                    <a:pt x="46" y="868"/>
                  </a:lnTo>
                  <a:lnTo>
                    <a:pt x="43" y="857"/>
                  </a:lnTo>
                  <a:lnTo>
                    <a:pt x="42" y="855"/>
                  </a:lnTo>
                  <a:lnTo>
                    <a:pt x="38" y="847"/>
                  </a:lnTo>
                  <a:lnTo>
                    <a:pt x="34" y="836"/>
                  </a:lnTo>
                  <a:lnTo>
                    <a:pt x="31" y="826"/>
                  </a:lnTo>
                  <a:lnTo>
                    <a:pt x="30" y="825"/>
                  </a:lnTo>
                  <a:lnTo>
                    <a:pt x="27" y="815"/>
                  </a:lnTo>
                  <a:lnTo>
                    <a:pt x="24" y="805"/>
                  </a:lnTo>
                  <a:lnTo>
                    <a:pt x="21" y="794"/>
                  </a:lnTo>
                  <a:lnTo>
                    <a:pt x="19" y="786"/>
                  </a:lnTo>
                  <a:lnTo>
                    <a:pt x="19" y="783"/>
                  </a:lnTo>
                  <a:lnTo>
                    <a:pt x="16" y="773"/>
                  </a:lnTo>
                  <a:lnTo>
                    <a:pt x="14" y="762"/>
                  </a:lnTo>
                  <a:lnTo>
                    <a:pt x="12" y="753"/>
                  </a:lnTo>
                  <a:lnTo>
                    <a:pt x="10" y="742"/>
                  </a:lnTo>
                  <a:lnTo>
                    <a:pt x="8" y="733"/>
                  </a:lnTo>
                  <a:lnTo>
                    <a:pt x="8" y="732"/>
                  </a:lnTo>
                  <a:lnTo>
                    <a:pt x="6" y="721"/>
                  </a:lnTo>
                  <a:lnTo>
                    <a:pt x="5" y="710"/>
                  </a:lnTo>
                  <a:lnTo>
                    <a:pt x="3" y="700"/>
                  </a:lnTo>
                  <a:lnTo>
                    <a:pt x="2" y="689"/>
                  </a:lnTo>
                  <a:lnTo>
                    <a:pt x="2" y="679"/>
                  </a:lnTo>
                  <a:lnTo>
                    <a:pt x="1" y="668"/>
                  </a:lnTo>
                  <a:lnTo>
                    <a:pt x="0" y="658"/>
                  </a:lnTo>
                  <a:lnTo>
                    <a:pt x="0" y="616"/>
                  </a:lnTo>
                  <a:lnTo>
                    <a:pt x="1" y="606"/>
                  </a:lnTo>
                  <a:lnTo>
                    <a:pt x="2" y="595"/>
                  </a:lnTo>
                  <a:lnTo>
                    <a:pt x="2" y="585"/>
                  </a:lnTo>
                  <a:lnTo>
                    <a:pt x="3" y="574"/>
                  </a:lnTo>
                  <a:lnTo>
                    <a:pt x="5" y="563"/>
                  </a:lnTo>
                  <a:lnTo>
                    <a:pt x="6" y="553"/>
                  </a:lnTo>
                  <a:lnTo>
                    <a:pt x="8" y="542"/>
                  </a:lnTo>
                  <a:lnTo>
                    <a:pt x="8" y="540"/>
                  </a:lnTo>
                  <a:lnTo>
                    <a:pt x="10" y="532"/>
                  </a:lnTo>
                  <a:lnTo>
                    <a:pt x="12" y="521"/>
                  </a:lnTo>
                  <a:lnTo>
                    <a:pt x="14" y="512"/>
                  </a:lnTo>
                  <a:lnTo>
                    <a:pt x="16" y="501"/>
                  </a:lnTo>
                  <a:lnTo>
                    <a:pt x="19" y="490"/>
                  </a:lnTo>
                  <a:lnTo>
                    <a:pt x="19" y="487"/>
                  </a:lnTo>
                  <a:lnTo>
                    <a:pt x="21" y="480"/>
                  </a:lnTo>
                  <a:lnTo>
                    <a:pt x="24" y="469"/>
                  </a:lnTo>
                  <a:lnTo>
                    <a:pt x="27" y="459"/>
                  </a:lnTo>
                  <a:lnTo>
                    <a:pt x="30" y="449"/>
                  </a:lnTo>
                  <a:lnTo>
                    <a:pt x="31" y="448"/>
                  </a:lnTo>
                  <a:lnTo>
                    <a:pt x="34" y="438"/>
                  </a:lnTo>
                  <a:lnTo>
                    <a:pt x="38" y="427"/>
                  </a:lnTo>
                  <a:lnTo>
                    <a:pt x="42" y="418"/>
                  </a:lnTo>
                  <a:lnTo>
                    <a:pt x="43" y="416"/>
                  </a:lnTo>
                  <a:lnTo>
                    <a:pt x="46" y="406"/>
                  </a:lnTo>
                  <a:lnTo>
                    <a:pt x="51" y="396"/>
                  </a:lnTo>
                  <a:lnTo>
                    <a:pt x="53" y="391"/>
                  </a:lnTo>
                  <a:lnTo>
                    <a:pt x="55" y="386"/>
                  </a:lnTo>
                  <a:lnTo>
                    <a:pt x="61" y="375"/>
                  </a:lnTo>
                  <a:lnTo>
                    <a:pt x="64" y="367"/>
                  </a:lnTo>
                  <a:lnTo>
                    <a:pt x="66" y="365"/>
                  </a:lnTo>
                  <a:lnTo>
                    <a:pt x="71" y="354"/>
                  </a:lnTo>
                  <a:lnTo>
                    <a:pt x="75" y="346"/>
                  </a:lnTo>
                  <a:lnTo>
                    <a:pt x="77" y="343"/>
                  </a:lnTo>
                  <a:lnTo>
                    <a:pt x="83" y="333"/>
                  </a:lnTo>
                  <a:lnTo>
                    <a:pt x="86" y="327"/>
                  </a:lnTo>
                  <a:lnTo>
                    <a:pt x="89" y="322"/>
                  </a:lnTo>
                  <a:lnTo>
                    <a:pt x="95" y="312"/>
                  </a:lnTo>
                  <a:lnTo>
                    <a:pt x="97" y="309"/>
                  </a:lnTo>
                  <a:lnTo>
                    <a:pt x="102" y="301"/>
                  </a:lnTo>
                  <a:lnTo>
                    <a:pt x="109" y="292"/>
                  </a:lnTo>
                  <a:lnTo>
                    <a:pt x="109" y="291"/>
                  </a:lnTo>
                  <a:lnTo>
                    <a:pt x="116" y="280"/>
                  </a:lnTo>
                  <a:lnTo>
                    <a:pt x="119" y="276"/>
                  </a:lnTo>
                  <a:lnTo>
                    <a:pt x="124" y="270"/>
                  </a:lnTo>
                  <a:lnTo>
                    <a:pt x="131" y="262"/>
                  </a:lnTo>
                  <a:lnTo>
                    <a:pt x="132" y="260"/>
                  </a:lnTo>
                  <a:lnTo>
                    <a:pt x="140" y="249"/>
                  </a:lnTo>
                  <a:lnTo>
                    <a:pt x="142" y="247"/>
                  </a:lnTo>
                  <a:lnTo>
                    <a:pt x="149" y="239"/>
                  </a:lnTo>
                  <a:lnTo>
                    <a:pt x="153" y="234"/>
                  </a:lnTo>
                  <a:lnTo>
                    <a:pt x="159" y="228"/>
                  </a:lnTo>
                  <a:lnTo>
                    <a:pt x="164" y="221"/>
                  </a:lnTo>
                  <a:lnTo>
                    <a:pt x="168" y="218"/>
                  </a:lnTo>
                  <a:lnTo>
                    <a:pt x="175" y="210"/>
                  </a:lnTo>
                  <a:lnTo>
                    <a:pt x="178" y="207"/>
                  </a:lnTo>
                  <a:lnTo>
                    <a:pt x="186" y="198"/>
                  </a:lnTo>
                  <a:lnTo>
                    <a:pt x="188" y="196"/>
                  </a:lnTo>
                  <a:lnTo>
                    <a:pt x="198" y="188"/>
                  </a:lnTo>
                  <a:lnTo>
                    <a:pt x="199" y="186"/>
                  </a:lnTo>
                  <a:lnTo>
                    <a:pt x="208" y="177"/>
                  </a:lnTo>
                  <a:lnTo>
                    <a:pt x="210" y="175"/>
                  </a:lnTo>
                  <a:lnTo>
                    <a:pt x="220" y="168"/>
                  </a:lnTo>
                  <a:lnTo>
                    <a:pt x="223" y="165"/>
                  </a:lnTo>
                  <a:lnTo>
                    <a:pt x="231" y="158"/>
                  </a:lnTo>
                  <a:lnTo>
                    <a:pt x="235" y="155"/>
                  </a:lnTo>
                  <a:lnTo>
                    <a:pt x="242" y="149"/>
                  </a:lnTo>
                  <a:lnTo>
                    <a:pt x="249" y="145"/>
                  </a:lnTo>
                  <a:lnTo>
                    <a:pt x="254" y="141"/>
                  </a:lnTo>
                  <a:lnTo>
                    <a:pt x="262" y="134"/>
                  </a:lnTo>
                  <a:lnTo>
                    <a:pt x="264" y="132"/>
                  </a:lnTo>
                  <a:lnTo>
                    <a:pt x="276" y="124"/>
                  </a:lnTo>
                  <a:lnTo>
                    <a:pt x="278" y="123"/>
                  </a:lnTo>
                  <a:lnTo>
                    <a:pt x="286" y="117"/>
                  </a:lnTo>
                  <a:lnTo>
                    <a:pt x="293" y="113"/>
                  </a:lnTo>
                  <a:lnTo>
                    <a:pt x="298" y="110"/>
                  </a:lnTo>
                  <a:lnTo>
                    <a:pt x="309" y="103"/>
                  </a:lnTo>
                  <a:lnTo>
                    <a:pt x="310" y="102"/>
                  </a:lnTo>
                  <a:lnTo>
                    <a:pt x="320" y="96"/>
                  </a:lnTo>
                  <a:lnTo>
                    <a:pt x="327" y="92"/>
                  </a:lnTo>
                  <a:lnTo>
                    <a:pt x="331" y="90"/>
                  </a:lnTo>
                  <a:lnTo>
                    <a:pt x="343" y="84"/>
                  </a:lnTo>
                  <a:lnTo>
                    <a:pt x="347" y="81"/>
                  </a:lnTo>
                  <a:lnTo>
                    <a:pt x="353" y="78"/>
                  </a:lnTo>
                  <a:lnTo>
                    <a:pt x="365" y="72"/>
                  </a:lnTo>
                  <a:lnTo>
                    <a:pt x="368" y="71"/>
                  </a:lnTo>
                  <a:lnTo>
                    <a:pt x="375" y="67"/>
                  </a:lnTo>
                  <a:lnTo>
                    <a:pt x="387" y="62"/>
                  </a:lnTo>
                  <a:lnTo>
                    <a:pt x="391" y="60"/>
                  </a:lnTo>
                  <a:lnTo>
                    <a:pt x="398" y="57"/>
                  </a:lnTo>
                  <a:lnTo>
                    <a:pt x="409" y="52"/>
                  </a:lnTo>
                  <a:lnTo>
                    <a:pt x="416" y="49"/>
                  </a:lnTo>
                  <a:lnTo>
                    <a:pt x="421" y="47"/>
                  </a:lnTo>
                  <a:lnTo>
                    <a:pt x="431" y="44"/>
                  </a:lnTo>
                  <a:lnTo>
                    <a:pt x="443" y="40"/>
                  </a:lnTo>
                  <a:lnTo>
                    <a:pt x="444" y="39"/>
                  </a:lnTo>
                  <a:lnTo>
                    <a:pt x="454" y="36"/>
                  </a:lnTo>
                  <a:lnTo>
                    <a:pt x="465" y="32"/>
                  </a:lnTo>
                  <a:lnTo>
                    <a:pt x="476" y="29"/>
                  </a:lnTo>
                  <a:lnTo>
                    <a:pt x="477" y="29"/>
                  </a:lnTo>
                  <a:lnTo>
                    <a:pt x="487" y="26"/>
                  </a:lnTo>
                  <a:lnTo>
                    <a:pt x="498" y="23"/>
                  </a:lnTo>
                  <a:lnTo>
                    <a:pt x="510" y="21"/>
                  </a:lnTo>
                  <a:lnTo>
                    <a:pt x="517" y="19"/>
                  </a:lnTo>
                  <a:lnTo>
                    <a:pt x="520" y="18"/>
                  </a:lnTo>
                  <a:lnTo>
                    <a:pt x="532" y="15"/>
                  </a:lnTo>
                  <a:lnTo>
                    <a:pt x="543" y="13"/>
                  </a:lnTo>
                  <a:lnTo>
                    <a:pt x="554" y="11"/>
                  </a:lnTo>
                  <a:lnTo>
                    <a:pt x="565" y="9"/>
                  </a:lnTo>
                  <a:lnTo>
                    <a:pt x="574" y="8"/>
                  </a:lnTo>
                  <a:lnTo>
                    <a:pt x="576" y="7"/>
                  </a:lnTo>
                  <a:lnTo>
                    <a:pt x="587" y="6"/>
                  </a:lnTo>
                  <a:lnTo>
                    <a:pt x="599" y="4"/>
                  </a:lnTo>
                  <a:lnTo>
                    <a:pt x="610" y="3"/>
                  </a:lnTo>
                  <a:lnTo>
                    <a:pt x="621" y="2"/>
                  </a:lnTo>
                  <a:lnTo>
                    <a:pt x="632" y="1"/>
                  </a:lnTo>
                  <a:lnTo>
                    <a:pt x="643" y="1"/>
                  </a:lnTo>
                  <a:lnTo>
                    <a:pt x="655" y="0"/>
                  </a:lnTo>
                  <a:lnTo>
                    <a:pt x="665" y="0"/>
                  </a:lnTo>
                  <a:lnTo>
                    <a:pt x="677" y="0"/>
                  </a:lnTo>
                  <a:lnTo>
                    <a:pt x="687" y="0"/>
                  </a:lnTo>
                  <a:lnTo>
                    <a:pt x="699" y="0"/>
                  </a:lnTo>
                  <a:lnTo>
                    <a:pt x="710" y="1"/>
                  </a:lnTo>
                  <a:lnTo>
                    <a:pt x="721" y="1"/>
                  </a:lnTo>
                  <a:lnTo>
                    <a:pt x="732" y="2"/>
                  </a:lnTo>
                  <a:lnTo>
                    <a:pt x="744" y="3"/>
                  </a:lnTo>
                  <a:lnTo>
                    <a:pt x="754" y="4"/>
                  </a:lnTo>
                  <a:lnTo>
                    <a:pt x="766" y="6"/>
                  </a:lnTo>
                  <a:lnTo>
                    <a:pt x="776" y="7"/>
                  </a:lnTo>
                  <a:lnTo>
                    <a:pt x="780" y="8"/>
                  </a:lnTo>
                  <a:lnTo>
                    <a:pt x="788" y="9"/>
                  </a:lnTo>
                  <a:lnTo>
                    <a:pt x="799" y="11"/>
                  </a:lnTo>
                  <a:lnTo>
                    <a:pt x="810" y="13"/>
                  </a:lnTo>
                  <a:lnTo>
                    <a:pt x="822" y="15"/>
                  </a:lnTo>
                  <a:lnTo>
                    <a:pt x="832" y="17"/>
                  </a:lnTo>
                  <a:lnTo>
                    <a:pt x="838" y="19"/>
                  </a:lnTo>
                  <a:lnTo>
                    <a:pt x="844" y="20"/>
                  </a:lnTo>
                  <a:lnTo>
                    <a:pt x="855" y="23"/>
                  </a:lnTo>
                  <a:lnTo>
                    <a:pt x="866" y="25"/>
                  </a:lnTo>
                  <a:lnTo>
                    <a:pt x="877" y="28"/>
                  </a:lnTo>
                  <a:lnTo>
                    <a:pt x="879" y="29"/>
                  </a:lnTo>
                  <a:lnTo>
                    <a:pt x="888" y="31"/>
                  </a:lnTo>
                  <a:lnTo>
                    <a:pt x="899" y="35"/>
                  </a:lnTo>
                  <a:lnTo>
                    <a:pt x="911" y="39"/>
                  </a:lnTo>
                  <a:lnTo>
                    <a:pt x="913" y="39"/>
                  </a:lnTo>
                  <a:lnTo>
                    <a:pt x="921" y="42"/>
                  </a:lnTo>
                  <a:lnTo>
                    <a:pt x="933" y="47"/>
                  </a:lnTo>
                  <a:lnTo>
                    <a:pt x="942" y="49"/>
                  </a:lnTo>
                  <a:lnTo>
                    <a:pt x="944" y="50"/>
                  </a:lnTo>
                  <a:lnTo>
                    <a:pt x="955" y="54"/>
                  </a:lnTo>
                  <a:lnTo>
                    <a:pt x="966" y="59"/>
                  </a:lnTo>
                  <a:lnTo>
                    <a:pt x="969" y="60"/>
                  </a:lnTo>
                  <a:lnTo>
                    <a:pt x="977" y="64"/>
                  </a:lnTo>
                  <a:lnTo>
                    <a:pt x="988" y="69"/>
                  </a:lnTo>
                  <a:lnTo>
                    <a:pt x="993" y="71"/>
                  </a:lnTo>
                  <a:lnTo>
                    <a:pt x="1000" y="73"/>
                  </a:lnTo>
                  <a:lnTo>
                    <a:pt x="1011" y="78"/>
                  </a:lnTo>
                  <a:lnTo>
                    <a:pt x="1016" y="81"/>
                  </a:lnTo>
                  <a:lnTo>
                    <a:pt x="1022" y="84"/>
                  </a:lnTo>
                  <a:lnTo>
                    <a:pt x="1033" y="90"/>
                  </a:lnTo>
                  <a:lnTo>
                    <a:pt x="1037" y="92"/>
                  </a:lnTo>
                  <a:lnTo>
                    <a:pt x="1044" y="95"/>
                  </a:lnTo>
                  <a:lnTo>
                    <a:pt x="1056" y="100"/>
                  </a:lnTo>
                  <a:lnTo>
                    <a:pt x="1058" y="102"/>
                  </a:lnTo>
                  <a:lnTo>
                    <a:pt x="1066" y="106"/>
                  </a:lnTo>
                  <a:lnTo>
                    <a:pt x="1078" y="113"/>
                  </a:lnTo>
                  <a:lnTo>
                    <a:pt x="1088" y="119"/>
                  </a:lnTo>
                  <a:lnTo>
                    <a:pt x="1097" y="123"/>
                  </a:lnTo>
                  <a:lnTo>
                    <a:pt x="1100" y="124"/>
                  </a:lnTo>
                  <a:lnTo>
                    <a:pt x="1111" y="131"/>
                  </a:lnTo>
                  <a:lnTo>
                    <a:pt x="1116" y="134"/>
                  </a:lnTo>
                  <a:lnTo>
                    <a:pt x="1122" y="137"/>
                  </a:lnTo>
                  <a:lnTo>
                    <a:pt x="1133" y="143"/>
                  </a:lnTo>
                  <a:lnTo>
                    <a:pt x="1136" y="145"/>
                  </a:lnTo>
                  <a:lnTo>
                    <a:pt x="1145" y="148"/>
                  </a:lnTo>
                  <a:lnTo>
                    <a:pt x="1155" y="154"/>
                  </a:lnTo>
                  <a:lnTo>
                    <a:pt x="1155" y="155"/>
                  </a:lnTo>
                  <a:lnTo>
                    <a:pt x="1167" y="160"/>
                  </a:lnTo>
                  <a:lnTo>
                    <a:pt x="1176" y="165"/>
                  </a:lnTo>
                  <a:lnTo>
                    <a:pt x="1177" y="166"/>
                  </a:lnTo>
                  <a:lnTo>
                    <a:pt x="1189" y="170"/>
                  </a:lnTo>
                  <a:lnTo>
                    <a:pt x="1200" y="175"/>
                  </a:lnTo>
                  <a:lnTo>
                    <a:pt x="1200" y="175"/>
                  </a:lnTo>
                  <a:lnTo>
                    <a:pt x="1211" y="180"/>
                  </a:lnTo>
                  <a:lnTo>
                    <a:pt x="1223" y="184"/>
                  </a:lnTo>
                  <a:lnTo>
                    <a:pt x="1228" y="186"/>
                  </a:lnTo>
                  <a:lnTo>
                    <a:pt x="1233" y="188"/>
                  </a:lnTo>
                  <a:lnTo>
                    <a:pt x="1245" y="191"/>
                  </a:lnTo>
                  <a:lnTo>
                    <a:pt x="1256" y="193"/>
                  </a:lnTo>
                  <a:lnTo>
                    <a:pt x="1267" y="194"/>
                  </a:lnTo>
                  <a:lnTo>
                    <a:pt x="1278" y="195"/>
                  </a:lnTo>
                  <a:lnTo>
                    <a:pt x="1290" y="196"/>
                  </a:lnTo>
                  <a:lnTo>
                    <a:pt x="1300" y="195"/>
                  </a:lnTo>
                  <a:lnTo>
                    <a:pt x="1312" y="194"/>
                  </a:lnTo>
                  <a:lnTo>
                    <a:pt x="1322" y="193"/>
                  </a:lnTo>
                  <a:lnTo>
                    <a:pt x="1334" y="191"/>
                  </a:lnTo>
                  <a:lnTo>
                    <a:pt x="1345" y="188"/>
                  </a:lnTo>
                  <a:lnTo>
                    <a:pt x="1350" y="186"/>
                  </a:lnTo>
                  <a:lnTo>
                    <a:pt x="1356" y="184"/>
                  </a:lnTo>
                  <a:lnTo>
                    <a:pt x="1367" y="180"/>
                  </a:lnTo>
                  <a:lnTo>
                    <a:pt x="1378" y="175"/>
                  </a:lnTo>
                  <a:lnTo>
                    <a:pt x="1379" y="175"/>
                  </a:lnTo>
                  <a:lnTo>
                    <a:pt x="1389" y="170"/>
                  </a:lnTo>
                  <a:lnTo>
                    <a:pt x="1401" y="166"/>
                  </a:lnTo>
                  <a:lnTo>
                    <a:pt x="1402" y="165"/>
                  </a:lnTo>
                  <a:lnTo>
                    <a:pt x="1412" y="160"/>
                  </a:lnTo>
                  <a:lnTo>
                    <a:pt x="1423" y="155"/>
                  </a:lnTo>
                  <a:lnTo>
                    <a:pt x="1423" y="154"/>
                  </a:lnTo>
                  <a:lnTo>
                    <a:pt x="1434" y="148"/>
                  </a:lnTo>
                  <a:lnTo>
                    <a:pt x="1442" y="145"/>
                  </a:lnTo>
                  <a:lnTo>
                    <a:pt x="1445" y="143"/>
                  </a:lnTo>
                  <a:lnTo>
                    <a:pt x="1457" y="137"/>
                  </a:lnTo>
                  <a:lnTo>
                    <a:pt x="1462" y="134"/>
                  </a:lnTo>
                  <a:lnTo>
                    <a:pt x="1467" y="131"/>
                  </a:lnTo>
                  <a:lnTo>
                    <a:pt x="1479" y="124"/>
                  </a:lnTo>
                  <a:lnTo>
                    <a:pt x="1482" y="123"/>
                  </a:lnTo>
                  <a:lnTo>
                    <a:pt x="1490" y="119"/>
                  </a:lnTo>
                  <a:lnTo>
                    <a:pt x="1501" y="113"/>
                  </a:lnTo>
                  <a:lnTo>
                    <a:pt x="1512" y="106"/>
                  </a:lnTo>
                  <a:lnTo>
                    <a:pt x="1520" y="102"/>
                  </a:lnTo>
                  <a:lnTo>
                    <a:pt x="1523" y="100"/>
                  </a:lnTo>
                  <a:lnTo>
                    <a:pt x="1534" y="95"/>
                  </a:lnTo>
                  <a:lnTo>
                    <a:pt x="1541" y="92"/>
                  </a:lnTo>
                  <a:lnTo>
                    <a:pt x="1546" y="90"/>
                  </a:lnTo>
                  <a:lnTo>
                    <a:pt x="1556" y="84"/>
                  </a:lnTo>
                  <a:lnTo>
                    <a:pt x="1562" y="81"/>
                  </a:lnTo>
                  <a:lnTo>
                    <a:pt x="1568" y="78"/>
                  </a:lnTo>
                  <a:lnTo>
                    <a:pt x="1578" y="73"/>
                  </a:lnTo>
                  <a:lnTo>
                    <a:pt x="1585" y="71"/>
                  </a:lnTo>
                  <a:lnTo>
                    <a:pt x="1590" y="69"/>
                  </a:lnTo>
                  <a:lnTo>
                    <a:pt x="1602" y="64"/>
                  </a:lnTo>
                  <a:lnTo>
                    <a:pt x="1609" y="60"/>
                  </a:lnTo>
                  <a:lnTo>
                    <a:pt x="1612" y="59"/>
                  </a:lnTo>
                  <a:lnTo>
                    <a:pt x="1624" y="54"/>
                  </a:lnTo>
                  <a:lnTo>
                    <a:pt x="1634" y="50"/>
                  </a:lnTo>
                  <a:lnTo>
                    <a:pt x="1636" y="49"/>
                  </a:lnTo>
                  <a:lnTo>
                    <a:pt x="1646" y="47"/>
                  </a:lnTo>
                  <a:lnTo>
                    <a:pt x="1657" y="42"/>
                  </a:lnTo>
                  <a:lnTo>
                    <a:pt x="1666" y="39"/>
                  </a:lnTo>
                  <a:lnTo>
                    <a:pt x="1668" y="39"/>
                  </a:lnTo>
                  <a:lnTo>
                    <a:pt x="1679" y="35"/>
                  </a:lnTo>
                  <a:lnTo>
                    <a:pt x="1691" y="31"/>
                  </a:lnTo>
                  <a:lnTo>
                    <a:pt x="1699" y="29"/>
                  </a:lnTo>
                  <a:lnTo>
                    <a:pt x="1701" y="28"/>
                  </a:lnTo>
                  <a:lnTo>
                    <a:pt x="1713" y="25"/>
                  </a:lnTo>
                  <a:lnTo>
                    <a:pt x="1723" y="23"/>
                  </a:lnTo>
                  <a:lnTo>
                    <a:pt x="1735" y="20"/>
                  </a:lnTo>
                  <a:lnTo>
                    <a:pt x="1741" y="19"/>
                  </a:lnTo>
                  <a:lnTo>
                    <a:pt x="1746" y="17"/>
                  </a:lnTo>
                  <a:lnTo>
                    <a:pt x="1757" y="15"/>
                  </a:lnTo>
                  <a:lnTo>
                    <a:pt x="1768" y="13"/>
                  </a:lnTo>
                  <a:lnTo>
                    <a:pt x="1779" y="11"/>
                  </a:lnTo>
                  <a:lnTo>
                    <a:pt x="1790" y="9"/>
                  </a:lnTo>
                  <a:lnTo>
                    <a:pt x="1798" y="8"/>
                  </a:lnTo>
                  <a:lnTo>
                    <a:pt x="1802" y="7"/>
                  </a:lnTo>
                  <a:lnTo>
                    <a:pt x="1813" y="6"/>
                  </a:lnTo>
                  <a:lnTo>
                    <a:pt x="1824" y="4"/>
                  </a:lnTo>
                  <a:lnTo>
                    <a:pt x="1835" y="3"/>
                  </a:lnTo>
                  <a:lnTo>
                    <a:pt x="1846" y="2"/>
                  </a:lnTo>
                  <a:lnTo>
                    <a:pt x="1858" y="1"/>
                  </a:lnTo>
                  <a:lnTo>
                    <a:pt x="1868" y="1"/>
                  </a:lnTo>
                  <a:lnTo>
                    <a:pt x="1880" y="0"/>
                  </a:lnTo>
                  <a:lnTo>
                    <a:pt x="1891" y="0"/>
                  </a:lnTo>
                  <a:lnTo>
                    <a:pt x="1902" y="0"/>
                  </a:lnTo>
                  <a:lnTo>
                    <a:pt x="1913" y="0"/>
                  </a:lnTo>
                  <a:lnTo>
                    <a:pt x="1924" y="0"/>
                  </a:lnTo>
                  <a:lnTo>
                    <a:pt x="1935" y="1"/>
                  </a:lnTo>
                  <a:lnTo>
                    <a:pt x="1947" y="1"/>
                  </a:lnTo>
                  <a:lnTo>
                    <a:pt x="1957" y="2"/>
                  </a:lnTo>
                  <a:lnTo>
                    <a:pt x="1969" y="3"/>
                  </a:lnTo>
                  <a:lnTo>
                    <a:pt x="1979" y="4"/>
                  </a:lnTo>
                  <a:lnTo>
                    <a:pt x="1991" y="6"/>
                  </a:lnTo>
                  <a:lnTo>
                    <a:pt x="2003" y="7"/>
                  </a:lnTo>
                  <a:lnTo>
                    <a:pt x="2004" y="8"/>
                  </a:lnTo>
                  <a:lnTo>
                    <a:pt x="2013" y="9"/>
                  </a:lnTo>
                  <a:lnTo>
                    <a:pt x="2025" y="11"/>
                  </a:lnTo>
                  <a:lnTo>
                    <a:pt x="2035" y="13"/>
                  </a:lnTo>
                  <a:lnTo>
                    <a:pt x="2047" y="15"/>
                  </a:lnTo>
                  <a:lnTo>
                    <a:pt x="2058" y="18"/>
                  </a:lnTo>
                  <a:lnTo>
                    <a:pt x="2061" y="19"/>
                  </a:lnTo>
                  <a:lnTo>
                    <a:pt x="2069" y="21"/>
                  </a:lnTo>
                  <a:lnTo>
                    <a:pt x="2080" y="23"/>
                  </a:lnTo>
                  <a:lnTo>
                    <a:pt x="2092" y="26"/>
                  </a:lnTo>
                  <a:lnTo>
                    <a:pt x="2101" y="29"/>
                  </a:lnTo>
                  <a:lnTo>
                    <a:pt x="2102" y="29"/>
                  </a:lnTo>
                  <a:lnTo>
                    <a:pt x="2114" y="32"/>
                  </a:lnTo>
                  <a:lnTo>
                    <a:pt x="2124" y="36"/>
                  </a:lnTo>
                  <a:lnTo>
                    <a:pt x="2134" y="39"/>
                  </a:lnTo>
                  <a:lnTo>
                    <a:pt x="2136" y="40"/>
                  </a:lnTo>
                  <a:lnTo>
                    <a:pt x="2147" y="44"/>
                  </a:lnTo>
                  <a:lnTo>
                    <a:pt x="2158" y="47"/>
                  </a:lnTo>
                  <a:lnTo>
                    <a:pt x="2163" y="49"/>
                  </a:lnTo>
                  <a:lnTo>
                    <a:pt x="2169" y="52"/>
                  </a:lnTo>
                  <a:lnTo>
                    <a:pt x="2180" y="57"/>
                  </a:lnTo>
                  <a:lnTo>
                    <a:pt x="2188" y="60"/>
                  </a:lnTo>
                  <a:lnTo>
                    <a:pt x="2192" y="62"/>
                  </a:lnTo>
                  <a:lnTo>
                    <a:pt x="2203" y="67"/>
                  </a:lnTo>
                  <a:lnTo>
                    <a:pt x="2211" y="71"/>
                  </a:lnTo>
                  <a:lnTo>
                    <a:pt x="2214" y="72"/>
                  </a:lnTo>
                  <a:lnTo>
                    <a:pt x="2225" y="78"/>
                  </a:lnTo>
                  <a:lnTo>
                    <a:pt x="2232" y="81"/>
                  </a:lnTo>
                  <a:lnTo>
                    <a:pt x="2236" y="84"/>
                  </a:lnTo>
                  <a:lnTo>
                    <a:pt x="2247" y="90"/>
                  </a:lnTo>
                  <a:lnTo>
                    <a:pt x="2251" y="92"/>
                  </a:lnTo>
                  <a:lnTo>
                    <a:pt x="2259" y="96"/>
                  </a:lnTo>
                  <a:lnTo>
                    <a:pt x="2268" y="102"/>
                  </a:lnTo>
                  <a:lnTo>
                    <a:pt x="2269" y="103"/>
                  </a:lnTo>
                  <a:lnTo>
                    <a:pt x="2281" y="110"/>
                  </a:lnTo>
                  <a:lnTo>
                    <a:pt x="2286" y="113"/>
                  </a:lnTo>
                  <a:lnTo>
                    <a:pt x="2292" y="117"/>
                  </a:lnTo>
                  <a:lnTo>
                    <a:pt x="2301" y="123"/>
                  </a:lnTo>
                  <a:lnTo>
                    <a:pt x="2303" y="124"/>
                  </a:lnTo>
                  <a:lnTo>
                    <a:pt x="2314" y="132"/>
                  </a:lnTo>
                  <a:lnTo>
                    <a:pt x="2316" y="134"/>
                  </a:lnTo>
                  <a:lnTo>
                    <a:pt x="2325" y="141"/>
                  </a:lnTo>
                  <a:lnTo>
                    <a:pt x="2330" y="145"/>
                  </a:lnTo>
                  <a:lnTo>
                    <a:pt x="2336" y="149"/>
                  </a:lnTo>
                  <a:lnTo>
                    <a:pt x="2343" y="155"/>
                  </a:lnTo>
                  <a:lnTo>
                    <a:pt x="2348" y="158"/>
                  </a:lnTo>
                  <a:lnTo>
                    <a:pt x="2356" y="165"/>
                  </a:lnTo>
                  <a:lnTo>
                    <a:pt x="2358" y="168"/>
                  </a:lnTo>
                  <a:lnTo>
                    <a:pt x="2368" y="175"/>
                  </a:lnTo>
                  <a:lnTo>
                    <a:pt x="2370" y="177"/>
                  </a:lnTo>
                  <a:lnTo>
                    <a:pt x="2380" y="186"/>
                  </a:lnTo>
                  <a:lnTo>
                    <a:pt x="2381" y="188"/>
                  </a:lnTo>
                  <a:lnTo>
                    <a:pt x="2390" y="196"/>
                  </a:lnTo>
                  <a:lnTo>
                    <a:pt x="2392" y="198"/>
                  </a:lnTo>
                  <a:lnTo>
                    <a:pt x="2401" y="207"/>
                  </a:lnTo>
                  <a:lnTo>
                    <a:pt x="2404" y="210"/>
                  </a:lnTo>
                  <a:lnTo>
                    <a:pt x="2410" y="218"/>
                  </a:lnTo>
                  <a:lnTo>
                    <a:pt x="2414" y="221"/>
                  </a:lnTo>
                  <a:lnTo>
                    <a:pt x="2420" y="228"/>
                  </a:lnTo>
                  <a:lnTo>
                    <a:pt x="2426" y="234"/>
                  </a:lnTo>
                  <a:lnTo>
                    <a:pt x="2429" y="239"/>
                  </a:lnTo>
                  <a:lnTo>
                    <a:pt x="2436" y="247"/>
                  </a:lnTo>
                  <a:lnTo>
                    <a:pt x="2438" y="249"/>
                  </a:lnTo>
                  <a:lnTo>
                    <a:pt x="2447" y="260"/>
                  </a:lnTo>
                  <a:lnTo>
                    <a:pt x="2448" y="262"/>
                  </a:lnTo>
                  <a:lnTo>
                    <a:pt x="2454" y="270"/>
                  </a:lnTo>
                  <a:lnTo>
                    <a:pt x="2459" y="276"/>
                  </a:lnTo>
                  <a:lnTo>
                    <a:pt x="2462" y="280"/>
                  </a:lnTo>
                  <a:lnTo>
                    <a:pt x="2470" y="291"/>
                  </a:lnTo>
                  <a:lnTo>
                    <a:pt x="2470" y="292"/>
                  </a:lnTo>
                  <a:lnTo>
                    <a:pt x="2476" y="301"/>
                  </a:lnTo>
                  <a:lnTo>
                    <a:pt x="2481" y="309"/>
                  </a:lnTo>
                  <a:lnTo>
                    <a:pt x="2483" y="312"/>
                  </a:lnTo>
                  <a:lnTo>
                    <a:pt x="2490" y="322"/>
                  </a:lnTo>
                  <a:lnTo>
                    <a:pt x="2493" y="327"/>
                  </a:lnTo>
                  <a:lnTo>
                    <a:pt x="2496" y="333"/>
                  </a:lnTo>
                  <a:lnTo>
                    <a:pt x="2501" y="343"/>
                  </a:lnTo>
                  <a:lnTo>
                    <a:pt x="2503" y="346"/>
                  </a:lnTo>
                  <a:lnTo>
                    <a:pt x="2507" y="354"/>
                  </a:lnTo>
                  <a:lnTo>
                    <a:pt x="2513" y="365"/>
                  </a:lnTo>
                  <a:lnTo>
                    <a:pt x="2515" y="367"/>
                  </a:lnTo>
                  <a:lnTo>
                    <a:pt x="2518" y="375"/>
                  </a:lnTo>
                  <a:lnTo>
                    <a:pt x="2523" y="386"/>
                  </a:lnTo>
                  <a:lnTo>
                    <a:pt x="2525" y="391"/>
                  </a:lnTo>
                  <a:lnTo>
                    <a:pt x="2527" y="396"/>
                  </a:lnTo>
                  <a:lnTo>
                    <a:pt x="2532" y="406"/>
                  </a:lnTo>
                  <a:lnTo>
                    <a:pt x="2536" y="416"/>
                  </a:lnTo>
                  <a:lnTo>
                    <a:pt x="2537" y="418"/>
                  </a:lnTo>
                  <a:lnTo>
                    <a:pt x="2541" y="427"/>
                  </a:lnTo>
                  <a:lnTo>
                    <a:pt x="2545" y="438"/>
                  </a:lnTo>
                  <a:lnTo>
                    <a:pt x="2547" y="448"/>
                  </a:lnTo>
                  <a:lnTo>
                    <a:pt x="2548" y="449"/>
                  </a:lnTo>
                  <a:lnTo>
                    <a:pt x="2551" y="459"/>
                  </a:lnTo>
                  <a:lnTo>
                    <a:pt x="2554" y="469"/>
                  </a:lnTo>
                  <a:lnTo>
                    <a:pt x="2557" y="480"/>
                  </a:lnTo>
                  <a:lnTo>
                    <a:pt x="2559" y="487"/>
                  </a:lnTo>
                  <a:lnTo>
                    <a:pt x="2560" y="490"/>
                  </a:lnTo>
                  <a:lnTo>
                    <a:pt x="2563" y="501"/>
                  </a:lnTo>
                  <a:lnTo>
                    <a:pt x="2565" y="512"/>
                  </a:lnTo>
                  <a:lnTo>
                    <a:pt x="2567" y="521"/>
                  </a:lnTo>
                  <a:lnTo>
                    <a:pt x="2569" y="532"/>
                  </a:lnTo>
                  <a:lnTo>
                    <a:pt x="2570" y="540"/>
                  </a:lnTo>
                  <a:lnTo>
                    <a:pt x="2570" y="542"/>
                  </a:lnTo>
                  <a:lnTo>
                    <a:pt x="2572" y="553"/>
                  </a:lnTo>
                  <a:lnTo>
                    <a:pt x="2573" y="563"/>
                  </a:lnTo>
                  <a:lnTo>
                    <a:pt x="2575" y="574"/>
                  </a:lnTo>
                  <a:lnTo>
                    <a:pt x="2576" y="585"/>
                  </a:lnTo>
                  <a:lnTo>
                    <a:pt x="2576" y="595"/>
                  </a:lnTo>
                  <a:lnTo>
                    <a:pt x="2577" y="606"/>
                  </a:lnTo>
                  <a:lnTo>
                    <a:pt x="2578" y="616"/>
                  </a:lnTo>
                  <a:lnTo>
                    <a:pt x="2578" y="658"/>
                  </a:lnTo>
                  <a:lnTo>
                    <a:pt x="2577" y="668"/>
                  </a:lnTo>
                  <a:lnTo>
                    <a:pt x="2576" y="679"/>
                  </a:lnTo>
                  <a:lnTo>
                    <a:pt x="2576" y="689"/>
                  </a:lnTo>
                  <a:lnTo>
                    <a:pt x="2575" y="700"/>
                  </a:lnTo>
                  <a:lnTo>
                    <a:pt x="2573" y="710"/>
                  </a:lnTo>
                  <a:lnTo>
                    <a:pt x="2572" y="721"/>
                  </a:lnTo>
                  <a:lnTo>
                    <a:pt x="2570" y="732"/>
                  </a:lnTo>
                  <a:lnTo>
                    <a:pt x="2570" y="733"/>
                  </a:lnTo>
                  <a:lnTo>
                    <a:pt x="2569" y="742"/>
                  </a:lnTo>
                  <a:lnTo>
                    <a:pt x="2567" y="753"/>
                  </a:lnTo>
                  <a:lnTo>
                    <a:pt x="2565" y="762"/>
                  </a:lnTo>
                  <a:lnTo>
                    <a:pt x="2563" y="773"/>
                  </a:lnTo>
                  <a:lnTo>
                    <a:pt x="2560" y="783"/>
                  </a:lnTo>
                  <a:lnTo>
                    <a:pt x="2559" y="786"/>
                  </a:lnTo>
                  <a:lnTo>
                    <a:pt x="2557" y="794"/>
                  </a:lnTo>
                  <a:lnTo>
                    <a:pt x="2554" y="805"/>
                  </a:lnTo>
                  <a:lnTo>
                    <a:pt x="2551" y="815"/>
                  </a:lnTo>
                  <a:lnTo>
                    <a:pt x="2548" y="825"/>
                  </a:lnTo>
                  <a:lnTo>
                    <a:pt x="2547" y="826"/>
                  </a:lnTo>
                  <a:lnTo>
                    <a:pt x="2545" y="836"/>
                  </a:lnTo>
                  <a:lnTo>
                    <a:pt x="2541" y="847"/>
                  </a:lnTo>
                  <a:lnTo>
                    <a:pt x="2537" y="855"/>
                  </a:lnTo>
                  <a:lnTo>
                    <a:pt x="2536" y="857"/>
                  </a:lnTo>
                  <a:lnTo>
                    <a:pt x="2532" y="868"/>
                  </a:lnTo>
                  <a:lnTo>
                    <a:pt x="2527" y="878"/>
                  </a:lnTo>
                  <a:lnTo>
                    <a:pt x="2525" y="882"/>
                  </a:lnTo>
                  <a:lnTo>
                    <a:pt x="2523" y="888"/>
                  </a:lnTo>
                  <a:lnTo>
                    <a:pt x="2518" y="899"/>
                  </a:lnTo>
                  <a:lnTo>
                    <a:pt x="2515" y="906"/>
                  </a:lnTo>
                  <a:lnTo>
                    <a:pt x="2513" y="909"/>
                  </a:lnTo>
                  <a:lnTo>
                    <a:pt x="2507" y="920"/>
                  </a:lnTo>
                  <a:lnTo>
                    <a:pt x="2503" y="927"/>
                  </a:lnTo>
                  <a:lnTo>
                    <a:pt x="2501" y="930"/>
                  </a:lnTo>
                  <a:lnTo>
                    <a:pt x="2496" y="941"/>
                  </a:lnTo>
                  <a:lnTo>
                    <a:pt x="2493" y="947"/>
                  </a:lnTo>
                  <a:lnTo>
                    <a:pt x="2490" y="952"/>
                  </a:lnTo>
                  <a:lnTo>
                    <a:pt x="2483" y="962"/>
                  </a:lnTo>
                  <a:lnTo>
                    <a:pt x="2481" y="965"/>
                  </a:lnTo>
                  <a:lnTo>
                    <a:pt x="2476" y="973"/>
                  </a:lnTo>
                  <a:lnTo>
                    <a:pt x="2470" y="982"/>
                  </a:lnTo>
                  <a:lnTo>
                    <a:pt x="2470" y="983"/>
                  </a:lnTo>
                  <a:lnTo>
                    <a:pt x="2462" y="994"/>
                  </a:lnTo>
                  <a:lnTo>
                    <a:pt x="2459" y="998"/>
                  </a:lnTo>
                  <a:lnTo>
                    <a:pt x="2454" y="1003"/>
                  </a:lnTo>
                  <a:lnTo>
                    <a:pt x="2448" y="1012"/>
                  </a:lnTo>
                  <a:lnTo>
                    <a:pt x="2447" y="1014"/>
                  </a:lnTo>
                  <a:lnTo>
                    <a:pt x="2438" y="1025"/>
                  </a:lnTo>
                  <a:lnTo>
                    <a:pt x="2436" y="1026"/>
                  </a:lnTo>
                  <a:lnTo>
                    <a:pt x="2429" y="1035"/>
                  </a:lnTo>
                  <a:lnTo>
                    <a:pt x="2426" y="1040"/>
                  </a:lnTo>
                  <a:lnTo>
                    <a:pt x="2420" y="1046"/>
                  </a:lnTo>
                  <a:lnTo>
                    <a:pt x="2414" y="1052"/>
                  </a:lnTo>
                  <a:lnTo>
                    <a:pt x="2410" y="1056"/>
                  </a:lnTo>
                  <a:lnTo>
                    <a:pt x="2404" y="1064"/>
                  </a:lnTo>
                  <a:lnTo>
                    <a:pt x="2401" y="1067"/>
                  </a:lnTo>
                  <a:lnTo>
                    <a:pt x="2392" y="1075"/>
                  </a:lnTo>
                  <a:lnTo>
                    <a:pt x="2390" y="1077"/>
                  </a:lnTo>
                  <a:lnTo>
                    <a:pt x="2381" y="1086"/>
                  </a:lnTo>
                  <a:lnTo>
                    <a:pt x="2380" y="1088"/>
                  </a:lnTo>
                  <a:lnTo>
                    <a:pt x="2370" y="1097"/>
                  </a:lnTo>
                  <a:lnTo>
                    <a:pt x="2368" y="1098"/>
                  </a:lnTo>
                  <a:lnTo>
                    <a:pt x="2358" y="1106"/>
                  </a:lnTo>
                  <a:lnTo>
                    <a:pt x="2356" y="1109"/>
                  </a:lnTo>
                  <a:lnTo>
                    <a:pt x="2348" y="1116"/>
                  </a:lnTo>
                  <a:lnTo>
                    <a:pt x="2343" y="1119"/>
                  </a:lnTo>
                  <a:lnTo>
                    <a:pt x="2336" y="1124"/>
                  </a:lnTo>
                  <a:lnTo>
                    <a:pt x="2330" y="1129"/>
                  </a:lnTo>
                  <a:lnTo>
                    <a:pt x="2325" y="1133"/>
                  </a:lnTo>
                  <a:lnTo>
                    <a:pt x="2316" y="1140"/>
                  </a:lnTo>
                  <a:lnTo>
                    <a:pt x="2314" y="1142"/>
                  </a:lnTo>
                  <a:lnTo>
                    <a:pt x="2303" y="1149"/>
                  </a:lnTo>
                  <a:lnTo>
                    <a:pt x="2301" y="1150"/>
                  </a:lnTo>
                  <a:lnTo>
                    <a:pt x="2292" y="1157"/>
                  </a:lnTo>
                  <a:lnTo>
                    <a:pt x="2286" y="1161"/>
                  </a:lnTo>
                  <a:lnTo>
                    <a:pt x="2281" y="1164"/>
                  </a:lnTo>
                  <a:lnTo>
                    <a:pt x="2269" y="1171"/>
                  </a:lnTo>
                  <a:lnTo>
                    <a:pt x="2268" y="1172"/>
                  </a:lnTo>
                  <a:lnTo>
                    <a:pt x="2259" y="1177"/>
                  </a:lnTo>
                  <a:lnTo>
                    <a:pt x="2251" y="1182"/>
                  </a:lnTo>
                  <a:lnTo>
                    <a:pt x="2247" y="1184"/>
                  </a:lnTo>
                  <a:lnTo>
                    <a:pt x="2236" y="1190"/>
                  </a:lnTo>
                  <a:lnTo>
                    <a:pt x="2232" y="1193"/>
                  </a:lnTo>
                  <a:lnTo>
                    <a:pt x="2225" y="1196"/>
                  </a:lnTo>
                  <a:lnTo>
                    <a:pt x="2214" y="1201"/>
                  </a:lnTo>
                  <a:lnTo>
                    <a:pt x="2211" y="1203"/>
                  </a:lnTo>
                  <a:lnTo>
                    <a:pt x="2203" y="1207"/>
                  </a:lnTo>
                  <a:lnTo>
                    <a:pt x="2192" y="1212"/>
                  </a:lnTo>
                  <a:lnTo>
                    <a:pt x="2188" y="1214"/>
                  </a:lnTo>
                  <a:lnTo>
                    <a:pt x="2180" y="1217"/>
                  </a:lnTo>
                  <a:lnTo>
                    <a:pt x="2169" y="1221"/>
                  </a:lnTo>
                  <a:lnTo>
                    <a:pt x="2163" y="1224"/>
                  </a:lnTo>
                  <a:lnTo>
                    <a:pt x="2158" y="1226"/>
                  </a:lnTo>
                  <a:lnTo>
                    <a:pt x="2147" y="1230"/>
                  </a:lnTo>
                  <a:lnTo>
                    <a:pt x="2136" y="1234"/>
                  </a:lnTo>
                  <a:lnTo>
                    <a:pt x="2134" y="1235"/>
                  </a:lnTo>
                  <a:lnTo>
                    <a:pt x="2124" y="1238"/>
                  </a:lnTo>
                  <a:lnTo>
                    <a:pt x="2114" y="1242"/>
                  </a:lnTo>
                  <a:lnTo>
                    <a:pt x="2102" y="1245"/>
                  </a:lnTo>
                  <a:lnTo>
                    <a:pt x="2101" y="1245"/>
                  </a:lnTo>
                  <a:lnTo>
                    <a:pt x="2092" y="1247"/>
                  </a:lnTo>
                  <a:lnTo>
                    <a:pt x="2080" y="1251"/>
                  </a:lnTo>
                  <a:lnTo>
                    <a:pt x="2069" y="1253"/>
                  </a:lnTo>
                  <a:lnTo>
                    <a:pt x="2061" y="1255"/>
                  </a:lnTo>
                  <a:lnTo>
                    <a:pt x="2058" y="1256"/>
                  </a:lnTo>
                  <a:lnTo>
                    <a:pt x="2047" y="1259"/>
                  </a:lnTo>
                  <a:lnTo>
                    <a:pt x="2035" y="1261"/>
                  </a:lnTo>
                  <a:lnTo>
                    <a:pt x="2025" y="1263"/>
                  </a:lnTo>
                  <a:lnTo>
                    <a:pt x="2013" y="1265"/>
                  </a:lnTo>
                  <a:lnTo>
                    <a:pt x="2004" y="1266"/>
                  </a:lnTo>
                  <a:lnTo>
                    <a:pt x="2003" y="1267"/>
                  </a:lnTo>
                  <a:lnTo>
                    <a:pt x="1991" y="1268"/>
                  </a:lnTo>
                  <a:lnTo>
                    <a:pt x="1979" y="1270"/>
                  </a:lnTo>
                  <a:lnTo>
                    <a:pt x="1969" y="1270"/>
                  </a:lnTo>
                  <a:lnTo>
                    <a:pt x="1957" y="1271"/>
                  </a:lnTo>
                  <a:lnTo>
                    <a:pt x="1947" y="1272"/>
                  </a:lnTo>
                  <a:lnTo>
                    <a:pt x="1935" y="1272"/>
                  </a:lnTo>
                  <a:lnTo>
                    <a:pt x="1924" y="1273"/>
                  </a:lnTo>
                  <a:lnTo>
                    <a:pt x="1913" y="1273"/>
                  </a:lnTo>
                  <a:lnTo>
                    <a:pt x="1902" y="1273"/>
                  </a:lnTo>
                  <a:lnTo>
                    <a:pt x="1891" y="1273"/>
                  </a:lnTo>
                  <a:lnTo>
                    <a:pt x="1880" y="1273"/>
                  </a:lnTo>
                  <a:lnTo>
                    <a:pt x="1868" y="1272"/>
                  </a:lnTo>
                  <a:lnTo>
                    <a:pt x="1858" y="1272"/>
                  </a:lnTo>
                  <a:lnTo>
                    <a:pt x="1846" y="1271"/>
                  </a:lnTo>
                  <a:lnTo>
                    <a:pt x="1835" y="1270"/>
                  </a:lnTo>
                  <a:lnTo>
                    <a:pt x="1824" y="1270"/>
                  </a:lnTo>
                  <a:lnTo>
                    <a:pt x="1813" y="1268"/>
                  </a:lnTo>
                  <a:lnTo>
                    <a:pt x="1802" y="1267"/>
                  </a:lnTo>
                  <a:lnTo>
                    <a:pt x="1798" y="1266"/>
                  </a:lnTo>
                  <a:lnTo>
                    <a:pt x="1790" y="1265"/>
                  </a:lnTo>
                  <a:lnTo>
                    <a:pt x="1779" y="1263"/>
                  </a:lnTo>
                  <a:lnTo>
                    <a:pt x="1768" y="1261"/>
                  </a:lnTo>
                  <a:lnTo>
                    <a:pt x="1757" y="1259"/>
                  </a:lnTo>
                  <a:lnTo>
                    <a:pt x="1746" y="1257"/>
                  </a:lnTo>
                  <a:lnTo>
                    <a:pt x="1741" y="1255"/>
                  </a:lnTo>
                  <a:lnTo>
                    <a:pt x="1735" y="1254"/>
                  </a:lnTo>
                  <a:lnTo>
                    <a:pt x="1723" y="1251"/>
                  </a:lnTo>
                  <a:lnTo>
                    <a:pt x="1713" y="1248"/>
                  </a:lnTo>
                  <a:lnTo>
                    <a:pt x="1701" y="1245"/>
                  </a:lnTo>
                  <a:lnTo>
                    <a:pt x="1699" y="1245"/>
                  </a:lnTo>
                  <a:lnTo>
                    <a:pt x="1691" y="1243"/>
                  </a:lnTo>
                  <a:lnTo>
                    <a:pt x="1679" y="1239"/>
                  </a:lnTo>
                  <a:lnTo>
                    <a:pt x="1668" y="1235"/>
                  </a:lnTo>
                  <a:lnTo>
                    <a:pt x="1666" y="1235"/>
                  </a:lnTo>
                  <a:lnTo>
                    <a:pt x="1657" y="1232"/>
                  </a:lnTo>
                  <a:lnTo>
                    <a:pt x="1646" y="1227"/>
                  </a:lnTo>
                  <a:lnTo>
                    <a:pt x="1636" y="1224"/>
                  </a:lnTo>
                  <a:lnTo>
                    <a:pt x="1634" y="1223"/>
                  </a:lnTo>
                  <a:lnTo>
                    <a:pt x="1624" y="1220"/>
                  </a:lnTo>
                  <a:lnTo>
                    <a:pt x="1612" y="1215"/>
                  </a:lnTo>
                  <a:lnTo>
                    <a:pt x="1609" y="1214"/>
                  </a:lnTo>
                  <a:lnTo>
                    <a:pt x="1602" y="1210"/>
                  </a:lnTo>
                  <a:lnTo>
                    <a:pt x="1590" y="1205"/>
                  </a:lnTo>
                  <a:lnTo>
                    <a:pt x="1585" y="1203"/>
                  </a:lnTo>
                  <a:lnTo>
                    <a:pt x="1578" y="1200"/>
                  </a:lnTo>
                  <a:lnTo>
                    <a:pt x="1568" y="1196"/>
                  </a:lnTo>
                  <a:lnTo>
                    <a:pt x="1562" y="1193"/>
                  </a:lnTo>
                  <a:lnTo>
                    <a:pt x="1556" y="1190"/>
                  </a:lnTo>
                  <a:lnTo>
                    <a:pt x="1546" y="1184"/>
                  </a:lnTo>
                  <a:lnTo>
                    <a:pt x="1541" y="1182"/>
                  </a:lnTo>
                  <a:lnTo>
                    <a:pt x="1534" y="1179"/>
                  </a:lnTo>
                  <a:lnTo>
                    <a:pt x="1523" y="1173"/>
                  </a:lnTo>
                  <a:lnTo>
                    <a:pt x="1520" y="1172"/>
                  </a:lnTo>
                  <a:lnTo>
                    <a:pt x="1512" y="1168"/>
                  </a:lnTo>
                  <a:lnTo>
                    <a:pt x="1501" y="1161"/>
                  </a:lnTo>
                  <a:lnTo>
                    <a:pt x="1490" y="1155"/>
                  </a:lnTo>
                  <a:lnTo>
                    <a:pt x="1482" y="1150"/>
                  </a:lnTo>
                  <a:lnTo>
                    <a:pt x="1479" y="1149"/>
                  </a:lnTo>
                  <a:lnTo>
                    <a:pt x="1467" y="1143"/>
                  </a:lnTo>
                  <a:lnTo>
                    <a:pt x="1462" y="1140"/>
                  </a:lnTo>
                  <a:lnTo>
                    <a:pt x="1457" y="1137"/>
                  </a:lnTo>
                  <a:lnTo>
                    <a:pt x="1445" y="1131"/>
                  </a:lnTo>
                  <a:lnTo>
                    <a:pt x="1442" y="1129"/>
                  </a:lnTo>
                  <a:lnTo>
                    <a:pt x="1434" y="1125"/>
                  </a:lnTo>
                  <a:lnTo>
                    <a:pt x="1423" y="1120"/>
                  </a:lnTo>
                  <a:lnTo>
                    <a:pt x="1423" y="1119"/>
                  </a:lnTo>
                  <a:lnTo>
                    <a:pt x="1412" y="1114"/>
                  </a:lnTo>
                  <a:lnTo>
                    <a:pt x="1402" y="1109"/>
                  </a:lnTo>
                  <a:lnTo>
                    <a:pt x="1401" y="1108"/>
                  </a:lnTo>
                  <a:lnTo>
                    <a:pt x="1389" y="1103"/>
                  </a:lnTo>
                  <a:lnTo>
                    <a:pt x="1379" y="1098"/>
                  </a:lnTo>
                  <a:lnTo>
                    <a:pt x="1378" y="1098"/>
                  </a:lnTo>
                  <a:lnTo>
                    <a:pt x="1367" y="1094"/>
                  </a:lnTo>
                  <a:lnTo>
                    <a:pt x="1356" y="1090"/>
                  </a:lnTo>
                  <a:lnTo>
                    <a:pt x="1350" y="1088"/>
                  </a:lnTo>
                  <a:lnTo>
                    <a:pt x="1345" y="1086"/>
                  </a:lnTo>
                  <a:lnTo>
                    <a:pt x="1334" y="1083"/>
                  </a:lnTo>
                  <a:lnTo>
                    <a:pt x="1322" y="1081"/>
                  </a:lnTo>
                  <a:lnTo>
                    <a:pt x="1312" y="1079"/>
                  </a:lnTo>
                  <a:lnTo>
                    <a:pt x="1300" y="1078"/>
                  </a:lnTo>
                  <a:lnTo>
                    <a:pt x="1290" y="1077"/>
                  </a:lnTo>
                  <a:lnTo>
                    <a:pt x="1278" y="1078"/>
                  </a:lnTo>
                  <a:lnTo>
                    <a:pt x="1267" y="1079"/>
                  </a:lnTo>
                  <a:lnTo>
                    <a:pt x="1256" y="1081"/>
                  </a:lnTo>
                  <a:lnTo>
                    <a:pt x="1245" y="1083"/>
                  </a:lnTo>
                  <a:lnTo>
                    <a:pt x="1233" y="1086"/>
                  </a:lnTo>
                  <a:lnTo>
                    <a:pt x="1228" y="1088"/>
                  </a:lnTo>
                  <a:lnTo>
                    <a:pt x="1223" y="1090"/>
                  </a:lnTo>
                  <a:lnTo>
                    <a:pt x="1211" y="1094"/>
                  </a:lnTo>
                  <a:lnTo>
                    <a:pt x="1200" y="1098"/>
                  </a:lnTo>
                  <a:lnTo>
                    <a:pt x="1200" y="1098"/>
                  </a:lnTo>
                  <a:lnTo>
                    <a:pt x="1189" y="1103"/>
                  </a:lnTo>
                  <a:lnTo>
                    <a:pt x="1177" y="1108"/>
                  </a:lnTo>
                  <a:lnTo>
                    <a:pt x="1176" y="1109"/>
                  </a:lnTo>
                  <a:lnTo>
                    <a:pt x="1167" y="1114"/>
                  </a:lnTo>
                  <a:lnTo>
                    <a:pt x="1155" y="1119"/>
                  </a:lnTo>
                  <a:lnTo>
                    <a:pt x="1155" y="1120"/>
                  </a:lnTo>
                  <a:lnTo>
                    <a:pt x="1145" y="1125"/>
                  </a:lnTo>
                  <a:lnTo>
                    <a:pt x="1136" y="1129"/>
                  </a:lnTo>
                  <a:lnTo>
                    <a:pt x="1133" y="1131"/>
                  </a:lnTo>
                  <a:lnTo>
                    <a:pt x="1122" y="1137"/>
                  </a:lnTo>
                  <a:lnTo>
                    <a:pt x="1116" y="1140"/>
                  </a:lnTo>
                  <a:lnTo>
                    <a:pt x="1111" y="1143"/>
                  </a:lnTo>
                  <a:lnTo>
                    <a:pt x="1100" y="1149"/>
                  </a:lnTo>
                  <a:lnTo>
                    <a:pt x="1097" y="1150"/>
                  </a:lnTo>
                  <a:lnTo>
                    <a:pt x="1088" y="1155"/>
                  </a:lnTo>
                  <a:lnTo>
                    <a:pt x="1078" y="1161"/>
                  </a:lnTo>
                  <a:lnTo>
                    <a:pt x="1066" y="1168"/>
                  </a:lnTo>
                  <a:lnTo>
                    <a:pt x="1058" y="1172"/>
                  </a:lnTo>
                  <a:lnTo>
                    <a:pt x="1056" y="1173"/>
                  </a:lnTo>
                  <a:lnTo>
                    <a:pt x="1044" y="1179"/>
                  </a:lnTo>
                  <a:lnTo>
                    <a:pt x="1037" y="1182"/>
                  </a:lnTo>
                  <a:lnTo>
                    <a:pt x="1033" y="1184"/>
                  </a:lnTo>
                  <a:lnTo>
                    <a:pt x="1022" y="1190"/>
                  </a:lnTo>
                  <a:lnTo>
                    <a:pt x="1016" y="1193"/>
                  </a:lnTo>
                  <a:lnTo>
                    <a:pt x="1011" y="1196"/>
                  </a:lnTo>
                  <a:lnTo>
                    <a:pt x="1000" y="1200"/>
                  </a:lnTo>
                  <a:lnTo>
                    <a:pt x="993" y="1203"/>
                  </a:lnTo>
                  <a:lnTo>
                    <a:pt x="988" y="1205"/>
                  </a:lnTo>
                  <a:lnTo>
                    <a:pt x="977" y="1210"/>
                  </a:lnTo>
                  <a:lnTo>
                    <a:pt x="969" y="1214"/>
                  </a:lnTo>
                  <a:lnTo>
                    <a:pt x="966" y="1215"/>
                  </a:lnTo>
                  <a:lnTo>
                    <a:pt x="955" y="1220"/>
                  </a:lnTo>
                  <a:lnTo>
                    <a:pt x="944" y="1223"/>
                  </a:lnTo>
                  <a:lnTo>
                    <a:pt x="942" y="1224"/>
                  </a:lnTo>
                  <a:lnTo>
                    <a:pt x="933" y="1227"/>
                  </a:lnTo>
                  <a:lnTo>
                    <a:pt x="921" y="1232"/>
                  </a:lnTo>
                  <a:lnTo>
                    <a:pt x="913" y="1235"/>
                  </a:lnTo>
                  <a:lnTo>
                    <a:pt x="911" y="1235"/>
                  </a:lnTo>
                  <a:lnTo>
                    <a:pt x="899" y="1239"/>
                  </a:lnTo>
                  <a:lnTo>
                    <a:pt x="888" y="1243"/>
                  </a:lnTo>
                  <a:lnTo>
                    <a:pt x="879" y="1245"/>
                  </a:lnTo>
                  <a:lnTo>
                    <a:pt x="877" y="1245"/>
                  </a:lnTo>
                  <a:lnTo>
                    <a:pt x="866" y="1248"/>
                  </a:lnTo>
                  <a:lnTo>
                    <a:pt x="855" y="1251"/>
                  </a:lnTo>
                  <a:lnTo>
                    <a:pt x="844" y="1254"/>
                  </a:lnTo>
                  <a:lnTo>
                    <a:pt x="838" y="1255"/>
                  </a:lnTo>
                  <a:lnTo>
                    <a:pt x="832" y="1257"/>
                  </a:lnTo>
                  <a:lnTo>
                    <a:pt x="822" y="1259"/>
                  </a:lnTo>
                  <a:lnTo>
                    <a:pt x="810" y="1261"/>
                  </a:lnTo>
                  <a:lnTo>
                    <a:pt x="799" y="1263"/>
                  </a:lnTo>
                  <a:lnTo>
                    <a:pt x="788" y="1265"/>
                  </a:lnTo>
                  <a:lnTo>
                    <a:pt x="780" y="1266"/>
                  </a:lnTo>
                  <a:lnTo>
                    <a:pt x="776" y="1267"/>
                  </a:lnTo>
                  <a:lnTo>
                    <a:pt x="766" y="1268"/>
                  </a:lnTo>
                  <a:lnTo>
                    <a:pt x="754" y="1270"/>
                  </a:lnTo>
                  <a:lnTo>
                    <a:pt x="744" y="1270"/>
                  </a:lnTo>
                  <a:lnTo>
                    <a:pt x="732" y="1271"/>
                  </a:lnTo>
                  <a:lnTo>
                    <a:pt x="721" y="1272"/>
                  </a:lnTo>
                  <a:lnTo>
                    <a:pt x="710" y="1272"/>
                  </a:lnTo>
                  <a:lnTo>
                    <a:pt x="699" y="1273"/>
                  </a:lnTo>
                  <a:lnTo>
                    <a:pt x="687" y="1273"/>
                  </a:lnTo>
                  <a:lnTo>
                    <a:pt x="677" y="1273"/>
                  </a:lnTo>
                  <a:lnTo>
                    <a:pt x="665" y="1273"/>
                  </a:lnTo>
                  <a:lnTo>
                    <a:pt x="655" y="1273"/>
                  </a:lnTo>
                  <a:lnTo>
                    <a:pt x="643" y="1272"/>
                  </a:lnTo>
                  <a:lnTo>
                    <a:pt x="632" y="1272"/>
                  </a:lnTo>
                  <a:lnTo>
                    <a:pt x="621" y="1271"/>
                  </a:lnTo>
                  <a:lnTo>
                    <a:pt x="610" y="1270"/>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22" name="グループ化 321">
              <a:extLst>
                <a:ext uri="{FF2B5EF4-FFF2-40B4-BE49-F238E27FC236}">
                  <a16:creationId xmlns:a16="http://schemas.microsoft.com/office/drawing/2014/main" id="{DB6CF02E-2655-5B4B-9ACB-A8BC34793BC3}"/>
                </a:ext>
              </a:extLst>
            </p:cNvPr>
            <p:cNvGrpSpPr>
              <a:grpSpLocks noChangeAspect="1"/>
            </p:cNvGrpSpPr>
            <p:nvPr/>
          </p:nvGrpSpPr>
          <p:grpSpPr>
            <a:xfrm>
              <a:off x="3356502" y="4981691"/>
              <a:ext cx="258292" cy="258290"/>
              <a:chOff x="5263110" y="5000823"/>
              <a:chExt cx="360000" cy="360000"/>
            </a:xfrm>
          </p:grpSpPr>
          <p:sp>
            <p:nvSpPr>
              <p:cNvPr id="353" name="楕円 331">
                <a:extLst>
                  <a:ext uri="{FF2B5EF4-FFF2-40B4-BE49-F238E27FC236}">
                    <a16:creationId xmlns:a16="http://schemas.microsoft.com/office/drawing/2014/main" id="{96609014-F0F0-6843-9E7E-D48414DB0876}"/>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4" name="楕円 332">
                <a:extLst>
                  <a:ext uri="{FF2B5EF4-FFF2-40B4-BE49-F238E27FC236}">
                    <a16:creationId xmlns:a16="http://schemas.microsoft.com/office/drawing/2014/main" id="{8DC39727-082D-7A47-8CC0-AE228E046B97}"/>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5" name="楕円 333">
                <a:extLst>
                  <a:ext uri="{FF2B5EF4-FFF2-40B4-BE49-F238E27FC236}">
                    <a16:creationId xmlns:a16="http://schemas.microsoft.com/office/drawing/2014/main" id="{FC0DD140-26C6-354D-AFFC-317C83D32490}"/>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6" name="楕円 334">
                <a:extLst>
                  <a:ext uri="{FF2B5EF4-FFF2-40B4-BE49-F238E27FC236}">
                    <a16:creationId xmlns:a16="http://schemas.microsoft.com/office/drawing/2014/main" id="{A03188F7-5579-814A-B614-7D624BABB9C7}"/>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7" name="楕円 335">
                <a:extLst>
                  <a:ext uri="{FF2B5EF4-FFF2-40B4-BE49-F238E27FC236}">
                    <a16:creationId xmlns:a16="http://schemas.microsoft.com/office/drawing/2014/main" id="{422B29B2-3431-3042-8BF5-826E368C67F2}"/>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8" name="楕円 336">
                <a:extLst>
                  <a:ext uri="{FF2B5EF4-FFF2-40B4-BE49-F238E27FC236}">
                    <a16:creationId xmlns:a16="http://schemas.microsoft.com/office/drawing/2014/main" id="{15AC8365-713E-B14B-90A2-CA4D20CA2870}"/>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9" name="楕円 337">
                <a:extLst>
                  <a:ext uri="{FF2B5EF4-FFF2-40B4-BE49-F238E27FC236}">
                    <a16:creationId xmlns:a16="http://schemas.microsoft.com/office/drawing/2014/main" id="{69CFFBCC-5C52-2E49-AE2D-9B1FF0E3B12D}"/>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0" name="楕円 338">
                <a:extLst>
                  <a:ext uri="{FF2B5EF4-FFF2-40B4-BE49-F238E27FC236}">
                    <a16:creationId xmlns:a16="http://schemas.microsoft.com/office/drawing/2014/main" id="{8C500D10-3AB9-E846-83BB-1D92FCC5DB8A}"/>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1" name="楕円 339">
                <a:extLst>
                  <a:ext uri="{FF2B5EF4-FFF2-40B4-BE49-F238E27FC236}">
                    <a16:creationId xmlns:a16="http://schemas.microsoft.com/office/drawing/2014/main" id="{61829E01-4921-B544-8DFC-3CF06CE59013}"/>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2" name="楕円 340">
                <a:extLst>
                  <a:ext uri="{FF2B5EF4-FFF2-40B4-BE49-F238E27FC236}">
                    <a16:creationId xmlns:a16="http://schemas.microsoft.com/office/drawing/2014/main" id="{E53B10E3-6C65-F44C-B638-7010D33892CE}"/>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3" name="楕円 341">
                <a:extLst>
                  <a:ext uri="{FF2B5EF4-FFF2-40B4-BE49-F238E27FC236}">
                    <a16:creationId xmlns:a16="http://schemas.microsoft.com/office/drawing/2014/main" id="{F08AA228-A23A-2F4C-803A-5747550E1EC5}"/>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4" name="楕円 342">
                <a:extLst>
                  <a:ext uri="{FF2B5EF4-FFF2-40B4-BE49-F238E27FC236}">
                    <a16:creationId xmlns:a16="http://schemas.microsoft.com/office/drawing/2014/main" id="{A03E2D86-8B74-2D42-BDF4-8B13CD63B9C0}"/>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5" name="楕円 343">
                <a:extLst>
                  <a:ext uri="{FF2B5EF4-FFF2-40B4-BE49-F238E27FC236}">
                    <a16:creationId xmlns:a16="http://schemas.microsoft.com/office/drawing/2014/main" id="{83FD541D-B511-CD4E-8501-D991FFD70F37}"/>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6" name="楕円 344">
                <a:extLst>
                  <a:ext uri="{FF2B5EF4-FFF2-40B4-BE49-F238E27FC236}">
                    <a16:creationId xmlns:a16="http://schemas.microsoft.com/office/drawing/2014/main" id="{1A04DB8E-40A1-E141-984F-EF73D375A223}"/>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7" name="楕円 345">
                <a:extLst>
                  <a:ext uri="{FF2B5EF4-FFF2-40B4-BE49-F238E27FC236}">
                    <a16:creationId xmlns:a16="http://schemas.microsoft.com/office/drawing/2014/main" id="{B712EAFA-7691-D24A-9DBB-D1D332EB8522}"/>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8" name="楕円 346">
                <a:extLst>
                  <a:ext uri="{FF2B5EF4-FFF2-40B4-BE49-F238E27FC236}">
                    <a16:creationId xmlns:a16="http://schemas.microsoft.com/office/drawing/2014/main" id="{48899173-6FA5-E348-A07F-DD55B5208E8B}"/>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9" name="楕円 347">
                <a:extLst>
                  <a:ext uri="{FF2B5EF4-FFF2-40B4-BE49-F238E27FC236}">
                    <a16:creationId xmlns:a16="http://schemas.microsoft.com/office/drawing/2014/main" id="{8A11EA11-98C3-9648-B90E-4B8000F0EA9E}"/>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23" name="楕円 304">
              <a:extLst>
                <a:ext uri="{FF2B5EF4-FFF2-40B4-BE49-F238E27FC236}">
                  <a16:creationId xmlns:a16="http://schemas.microsoft.com/office/drawing/2014/main" id="{1FC7A5A9-E9A7-9940-ABA8-65FB39057490}"/>
                </a:ext>
              </a:extLst>
            </p:cNvPr>
            <p:cNvSpPr>
              <a:spLocks noChangeAspect="1"/>
            </p:cNvSpPr>
            <p:nvPr/>
          </p:nvSpPr>
          <p:spPr>
            <a:xfrm>
              <a:off x="3216594" y="4869616"/>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24" name="楕円 306">
              <a:extLst>
                <a:ext uri="{FF2B5EF4-FFF2-40B4-BE49-F238E27FC236}">
                  <a16:creationId xmlns:a16="http://schemas.microsoft.com/office/drawing/2014/main" id="{077EEED1-5307-6947-BADA-5358984C20F0}"/>
                </a:ext>
              </a:extLst>
            </p:cNvPr>
            <p:cNvSpPr>
              <a:spLocks noChangeAspect="1"/>
            </p:cNvSpPr>
            <p:nvPr/>
          </p:nvSpPr>
          <p:spPr>
            <a:xfrm>
              <a:off x="3632100" y="522825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25" name="楕円 307">
              <a:extLst>
                <a:ext uri="{FF2B5EF4-FFF2-40B4-BE49-F238E27FC236}">
                  <a16:creationId xmlns:a16="http://schemas.microsoft.com/office/drawing/2014/main" id="{092B03FE-E896-9A45-9F16-3E5365F2455C}"/>
                </a:ext>
              </a:extLst>
            </p:cNvPr>
            <p:cNvSpPr>
              <a:spLocks noChangeAspect="1"/>
            </p:cNvSpPr>
            <p:nvPr/>
          </p:nvSpPr>
          <p:spPr>
            <a:xfrm>
              <a:off x="3184974" y="492633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326" name="グループ化 325">
              <a:extLst>
                <a:ext uri="{FF2B5EF4-FFF2-40B4-BE49-F238E27FC236}">
                  <a16:creationId xmlns:a16="http://schemas.microsoft.com/office/drawing/2014/main" id="{CB63136A-95FD-6143-AE77-9D7000C8F534}"/>
                </a:ext>
              </a:extLst>
            </p:cNvPr>
            <p:cNvGrpSpPr>
              <a:grpSpLocks noChangeAspect="1"/>
            </p:cNvGrpSpPr>
            <p:nvPr/>
          </p:nvGrpSpPr>
          <p:grpSpPr>
            <a:xfrm>
              <a:off x="3984224" y="4981691"/>
              <a:ext cx="258292" cy="258290"/>
              <a:chOff x="5263110" y="5000823"/>
              <a:chExt cx="360000" cy="360000"/>
            </a:xfrm>
          </p:grpSpPr>
          <p:sp>
            <p:nvSpPr>
              <p:cNvPr id="336" name="楕円 331">
                <a:extLst>
                  <a:ext uri="{FF2B5EF4-FFF2-40B4-BE49-F238E27FC236}">
                    <a16:creationId xmlns:a16="http://schemas.microsoft.com/office/drawing/2014/main" id="{0E5D5A9C-A281-4644-8D58-02CD6B31F5DF}"/>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7" name="楕円 332">
                <a:extLst>
                  <a:ext uri="{FF2B5EF4-FFF2-40B4-BE49-F238E27FC236}">
                    <a16:creationId xmlns:a16="http://schemas.microsoft.com/office/drawing/2014/main" id="{C8A27691-FF95-084C-9E3F-C5BF6501E86B}"/>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38" name="楕円 333">
                <a:extLst>
                  <a:ext uri="{FF2B5EF4-FFF2-40B4-BE49-F238E27FC236}">
                    <a16:creationId xmlns:a16="http://schemas.microsoft.com/office/drawing/2014/main" id="{9E2528DF-1F15-F145-B25B-D7EDD31AF2FA}"/>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39" name="楕円 334">
                <a:extLst>
                  <a:ext uri="{FF2B5EF4-FFF2-40B4-BE49-F238E27FC236}">
                    <a16:creationId xmlns:a16="http://schemas.microsoft.com/office/drawing/2014/main" id="{D40C3D65-C2D7-5C46-9424-32797E850D24}"/>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0" name="楕円 335">
                <a:extLst>
                  <a:ext uri="{FF2B5EF4-FFF2-40B4-BE49-F238E27FC236}">
                    <a16:creationId xmlns:a16="http://schemas.microsoft.com/office/drawing/2014/main" id="{34FA9970-C99C-AB4B-AD4F-D3D723E06AAD}"/>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1" name="楕円 336">
                <a:extLst>
                  <a:ext uri="{FF2B5EF4-FFF2-40B4-BE49-F238E27FC236}">
                    <a16:creationId xmlns:a16="http://schemas.microsoft.com/office/drawing/2014/main" id="{606977AB-9FF7-9D47-85B9-71F958A9EA16}"/>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2" name="楕円 337">
                <a:extLst>
                  <a:ext uri="{FF2B5EF4-FFF2-40B4-BE49-F238E27FC236}">
                    <a16:creationId xmlns:a16="http://schemas.microsoft.com/office/drawing/2014/main" id="{C59A0AD4-D00A-0C48-A4C5-E3AC6232DA66}"/>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3" name="楕円 338">
                <a:extLst>
                  <a:ext uri="{FF2B5EF4-FFF2-40B4-BE49-F238E27FC236}">
                    <a16:creationId xmlns:a16="http://schemas.microsoft.com/office/drawing/2014/main" id="{A48EB978-9278-FA44-848D-46941898647D}"/>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4" name="楕円 339">
                <a:extLst>
                  <a:ext uri="{FF2B5EF4-FFF2-40B4-BE49-F238E27FC236}">
                    <a16:creationId xmlns:a16="http://schemas.microsoft.com/office/drawing/2014/main" id="{FBB7512D-31ED-CD41-BD61-6B821F9018B9}"/>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5" name="楕円 340">
                <a:extLst>
                  <a:ext uri="{FF2B5EF4-FFF2-40B4-BE49-F238E27FC236}">
                    <a16:creationId xmlns:a16="http://schemas.microsoft.com/office/drawing/2014/main" id="{88D1B3FD-159E-F442-91DC-225E48D0666E}"/>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6" name="楕円 341">
                <a:extLst>
                  <a:ext uri="{FF2B5EF4-FFF2-40B4-BE49-F238E27FC236}">
                    <a16:creationId xmlns:a16="http://schemas.microsoft.com/office/drawing/2014/main" id="{9C9565A5-9722-2844-8019-66181F5AFCDE}"/>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7" name="楕円 342">
                <a:extLst>
                  <a:ext uri="{FF2B5EF4-FFF2-40B4-BE49-F238E27FC236}">
                    <a16:creationId xmlns:a16="http://schemas.microsoft.com/office/drawing/2014/main" id="{2F475758-AF1F-6C4F-931C-4205B5DFAF3D}"/>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8" name="楕円 343">
                <a:extLst>
                  <a:ext uri="{FF2B5EF4-FFF2-40B4-BE49-F238E27FC236}">
                    <a16:creationId xmlns:a16="http://schemas.microsoft.com/office/drawing/2014/main" id="{0FB4F2B5-5200-9045-A40D-88916031DE99}"/>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9" name="楕円 344">
                <a:extLst>
                  <a:ext uri="{FF2B5EF4-FFF2-40B4-BE49-F238E27FC236}">
                    <a16:creationId xmlns:a16="http://schemas.microsoft.com/office/drawing/2014/main" id="{3D967CE8-2069-0248-85C9-3EAEE1BFD9E5}"/>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0" name="楕円 345">
                <a:extLst>
                  <a:ext uri="{FF2B5EF4-FFF2-40B4-BE49-F238E27FC236}">
                    <a16:creationId xmlns:a16="http://schemas.microsoft.com/office/drawing/2014/main" id="{2D5B1560-FD2E-CA4B-9FD2-2EE4E90515BA}"/>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1" name="楕円 346">
                <a:extLst>
                  <a:ext uri="{FF2B5EF4-FFF2-40B4-BE49-F238E27FC236}">
                    <a16:creationId xmlns:a16="http://schemas.microsoft.com/office/drawing/2014/main" id="{C0CE5D80-EC39-474E-9429-47D7C76D6144}"/>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2" name="楕円 347">
                <a:extLst>
                  <a:ext uri="{FF2B5EF4-FFF2-40B4-BE49-F238E27FC236}">
                    <a16:creationId xmlns:a16="http://schemas.microsoft.com/office/drawing/2014/main" id="{7A8F681E-F7E9-B84F-AB18-D83C94A42533}"/>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27" name="楕円 304">
              <a:extLst>
                <a:ext uri="{FF2B5EF4-FFF2-40B4-BE49-F238E27FC236}">
                  <a16:creationId xmlns:a16="http://schemas.microsoft.com/office/drawing/2014/main" id="{87E5AFAE-36FF-4F44-BF77-F157FFDE462E}"/>
                </a:ext>
              </a:extLst>
            </p:cNvPr>
            <p:cNvSpPr>
              <a:spLocks noChangeAspect="1"/>
            </p:cNvSpPr>
            <p:nvPr/>
          </p:nvSpPr>
          <p:spPr>
            <a:xfrm>
              <a:off x="3844316" y="4869616"/>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28" name="楕円 306">
              <a:extLst>
                <a:ext uri="{FF2B5EF4-FFF2-40B4-BE49-F238E27FC236}">
                  <a16:creationId xmlns:a16="http://schemas.microsoft.com/office/drawing/2014/main" id="{C621DBBC-4D21-B449-8268-1EDBCB74A197}"/>
                </a:ext>
              </a:extLst>
            </p:cNvPr>
            <p:cNvSpPr>
              <a:spLocks noChangeAspect="1"/>
            </p:cNvSpPr>
            <p:nvPr/>
          </p:nvSpPr>
          <p:spPr>
            <a:xfrm>
              <a:off x="4259822" y="518906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29" name="楕円 307">
              <a:extLst>
                <a:ext uri="{FF2B5EF4-FFF2-40B4-BE49-F238E27FC236}">
                  <a16:creationId xmlns:a16="http://schemas.microsoft.com/office/drawing/2014/main" id="{14A3CAEE-4AB4-3D47-A639-7CFBEB371A9C}"/>
                </a:ext>
              </a:extLst>
            </p:cNvPr>
            <p:cNvSpPr>
              <a:spLocks noChangeAspect="1"/>
            </p:cNvSpPr>
            <p:nvPr/>
          </p:nvSpPr>
          <p:spPr>
            <a:xfrm>
              <a:off x="3812696" y="491326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30" name="楕円 313">
              <a:extLst>
                <a:ext uri="{FF2B5EF4-FFF2-40B4-BE49-F238E27FC236}">
                  <a16:creationId xmlns:a16="http://schemas.microsoft.com/office/drawing/2014/main" id="{ACEC88F4-1D45-6D4D-A3D3-AC2CC30F4D24}"/>
                </a:ext>
              </a:extLst>
            </p:cNvPr>
            <p:cNvSpPr>
              <a:spLocks noChangeAspect="1"/>
            </p:cNvSpPr>
            <p:nvPr/>
          </p:nvSpPr>
          <p:spPr>
            <a:xfrm>
              <a:off x="4352647" y="4657086"/>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31" name="楕円 313">
              <a:extLst>
                <a:ext uri="{FF2B5EF4-FFF2-40B4-BE49-F238E27FC236}">
                  <a16:creationId xmlns:a16="http://schemas.microsoft.com/office/drawing/2014/main" id="{B421EF0D-4FC9-764A-B9FF-04272B3D9396}"/>
                </a:ext>
              </a:extLst>
            </p:cNvPr>
            <p:cNvSpPr>
              <a:spLocks noChangeAspect="1"/>
            </p:cNvSpPr>
            <p:nvPr/>
          </p:nvSpPr>
          <p:spPr>
            <a:xfrm>
              <a:off x="3084637" y="542506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332" name="直線矢印コネクタ 331">
              <a:extLst>
                <a:ext uri="{FF2B5EF4-FFF2-40B4-BE49-F238E27FC236}">
                  <a16:creationId xmlns:a16="http://schemas.microsoft.com/office/drawing/2014/main" id="{D8D5A661-4FCE-5D43-BCF0-5289D23219B4}"/>
                </a:ext>
              </a:extLst>
            </p:cNvPr>
            <p:cNvCxnSpPr>
              <a:cxnSpLocks/>
            </p:cNvCxnSpPr>
            <p:nvPr/>
          </p:nvCxnSpPr>
          <p:spPr>
            <a:xfrm flipH="1">
              <a:off x="4423087" y="4601176"/>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3" name="直線矢印コネクタ 332">
              <a:extLst>
                <a:ext uri="{FF2B5EF4-FFF2-40B4-BE49-F238E27FC236}">
                  <a16:creationId xmlns:a16="http://schemas.microsoft.com/office/drawing/2014/main" id="{62F01DBD-803B-7D46-9BF5-6423EEE04E58}"/>
                </a:ext>
              </a:extLst>
            </p:cNvPr>
            <p:cNvCxnSpPr>
              <a:cxnSpLocks/>
            </p:cNvCxnSpPr>
            <p:nvPr/>
          </p:nvCxnSpPr>
          <p:spPr>
            <a:xfrm flipH="1">
              <a:off x="3152517" y="5373463"/>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4" name="直線矢印コネクタ 333">
              <a:extLst>
                <a:ext uri="{FF2B5EF4-FFF2-40B4-BE49-F238E27FC236}">
                  <a16:creationId xmlns:a16="http://schemas.microsoft.com/office/drawing/2014/main" id="{857A90D7-CE69-914F-AB71-46D7A58A7F1A}"/>
                </a:ext>
              </a:extLst>
            </p:cNvPr>
            <p:cNvCxnSpPr>
              <a:cxnSpLocks/>
            </p:cNvCxnSpPr>
            <p:nvPr/>
          </p:nvCxnSpPr>
          <p:spPr>
            <a:xfrm flipV="1">
              <a:off x="3490192" y="4946025"/>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直線矢印コネクタ 334">
              <a:extLst>
                <a:ext uri="{FF2B5EF4-FFF2-40B4-BE49-F238E27FC236}">
                  <a16:creationId xmlns:a16="http://schemas.microsoft.com/office/drawing/2014/main" id="{CB1AFCF3-9E83-D147-9728-A82B260D6F18}"/>
                </a:ext>
              </a:extLst>
            </p:cNvPr>
            <p:cNvCxnSpPr>
              <a:cxnSpLocks/>
            </p:cNvCxnSpPr>
            <p:nvPr/>
          </p:nvCxnSpPr>
          <p:spPr>
            <a:xfrm rot="5400000" flipV="1">
              <a:off x="4119515" y="4953221"/>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0" name="グループ化 369">
            <a:extLst>
              <a:ext uri="{FF2B5EF4-FFF2-40B4-BE49-F238E27FC236}">
                <a16:creationId xmlns:a16="http://schemas.microsoft.com/office/drawing/2014/main" id="{DB8DB746-95EB-574B-9699-43B2B14A7D9C}"/>
              </a:ext>
            </a:extLst>
          </p:cNvPr>
          <p:cNvGrpSpPr/>
          <p:nvPr/>
        </p:nvGrpSpPr>
        <p:grpSpPr>
          <a:xfrm>
            <a:off x="6961951" y="3202459"/>
            <a:ext cx="748594" cy="1015589"/>
            <a:chOff x="6406152" y="3202459"/>
            <a:chExt cx="748594" cy="1015589"/>
          </a:xfrm>
        </p:grpSpPr>
        <p:sp>
          <p:nvSpPr>
            <p:cNvPr id="371" name="Freeform 2005">
              <a:extLst>
                <a:ext uri="{FF2B5EF4-FFF2-40B4-BE49-F238E27FC236}">
                  <a16:creationId xmlns:a16="http://schemas.microsoft.com/office/drawing/2014/main" id="{1CBEB13D-A42D-0A46-9306-EEC91B52D1F3}"/>
                </a:ext>
              </a:extLst>
            </p:cNvPr>
            <p:cNvSpPr>
              <a:spLocks/>
            </p:cNvSpPr>
            <p:nvPr/>
          </p:nvSpPr>
          <p:spPr bwMode="auto">
            <a:xfrm>
              <a:off x="6406152" y="3202459"/>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72" name="グループ化 371">
              <a:extLst>
                <a:ext uri="{FF2B5EF4-FFF2-40B4-BE49-F238E27FC236}">
                  <a16:creationId xmlns:a16="http://schemas.microsoft.com/office/drawing/2014/main" id="{57BAB6E0-B2C5-A84A-9FFD-2D9EEFFF329D}"/>
                </a:ext>
              </a:extLst>
            </p:cNvPr>
            <p:cNvGrpSpPr>
              <a:grpSpLocks noChangeAspect="1"/>
            </p:cNvGrpSpPr>
            <p:nvPr/>
          </p:nvGrpSpPr>
          <p:grpSpPr>
            <a:xfrm>
              <a:off x="6649070" y="3501225"/>
              <a:ext cx="258292" cy="258290"/>
              <a:chOff x="5263110" y="5000823"/>
              <a:chExt cx="360000" cy="360000"/>
            </a:xfrm>
          </p:grpSpPr>
          <p:sp>
            <p:nvSpPr>
              <p:cNvPr id="379" name="楕円 331">
                <a:extLst>
                  <a:ext uri="{FF2B5EF4-FFF2-40B4-BE49-F238E27FC236}">
                    <a16:creationId xmlns:a16="http://schemas.microsoft.com/office/drawing/2014/main" id="{71061E18-A9E4-8644-87F4-4453D3285026}"/>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0" name="楕円 332">
                <a:extLst>
                  <a:ext uri="{FF2B5EF4-FFF2-40B4-BE49-F238E27FC236}">
                    <a16:creationId xmlns:a16="http://schemas.microsoft.com/office/drawing/2014/main" id="{5F567C90-2897-8A49-8E2E-5DE186997CA3}"/>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1" name="楕円 333">
                <a:extLst>
                  <a:ext uri="{FF2B5EF4-FFF2-40B4-BE49-F238E27FC236}">
                    <a16:creationId xmlns:a16="http://schemas.microsoft.com/office/drawing/2014/main" id="{1F6DF668-EE3F-0744-AD63-7CEC2884A0E1}"/>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2" name="楕円 334">
                <a:extLst>
                  <a:ext uri="{FF2B5EF4-FFF2-40B4-BE49-F238E27FC236}">
                    <a16:creationId xmlns:a16="http://schemas.microsoft.com/office/drawing/2014/main" id="{A19A7C63-8970-7C41-BA35-2047D912A171}"/>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3" name="楕円 335">
                <a:extLst>
                  <a:ext uri="{FF2B5EF4-FFF2-40B4-BE49-F238E27FC236}">
                    <a16:creationId xmlns:a16="http://schemas.microsoft.com/office/drawing/2014/main" id="{691D4BA7-818D-3F47-8C8E-291962D356BA}"/>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4" name="楕円 336">
                <a:extLst>
                  <a:ext uri="{FF2B5EF4-FFF2-40B4-BE49-F238E27FC236}">
                    <a16:creationId xmlns:a16="http://schemas.microsoft.com/office/drawing/2014/main" id="{0E7FB03D-3A17-5E4A-B5AE-D7A205C5C7EB}"/>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5" name="楕円 337">
                <a:extLst>
                  <a:ext uri="{FF2B5EF4-FFF2-40B4-BE49-F238E27FC236}">
                    <a16:creationId xmlns:a16="http://schemas.microsoft.com/office/drawing/2014/main" id="{6D06DED2-269F-0346-87F2-1597AB29F97F}"/>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6" name="楕円 338">
                <a:extLst>
                  <a:ext uri="{FF2B5EF4-FFF2-40B4-BE49-F238E27FC236}">
                    <a16:creationId xmlns:a16="http://schemas.microsoft.com/office/drawing/2014/main" id="{C211FB8E-8185-634E-946B-59BDF5072BF6}"/>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7" name="楕円 339">
                <a:extLst>
                  <a:ext uri="{FF2B5EF4-FFF2-40B4-BE49-F238E27FC236}">
                    <a16:creationId xmlns:a16="http://schemas.microsoft.com/office/drawing/2014/main" id="{E87C4AB7-F7A3-364B-B1D7-9F4FD0DCB259}"/>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8" name="楕円 340">
                <a:extLst>
                  <a:ext uri="{FF2B5EF4-FFF2-40B4-BE49-F238E27FC236}">
                    <a16:creationId xmlns:a16="http://schemas.microsoft.com/office/drawing/2014/main" id="{29F1A582-97CD-8145-AA16-242434D00947}"/>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9" name="楕円 341">
                <a:extLst>
                  <a:ext uri="{FF2B5EF4-FFF2-40B4-BE49-F238E27FC236}">
                    <a16:creationId xmlns:a16="http://schemas.microsoft.com/office/drawing/2014/main" id="{61C3B1DD-D9B4-E940-9994-9EB0DBAACE6B}"/>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0" name="楕円 342">
                <a:extLst>
                  <a:ext uri="{FF2B5EF4-FFF2-40B4-BE49-F238E27FC236}">
                    <a16:creationId xmlns:a16="http://schemas.microsoft.com/office/drawing/2014/main" id="{745BC650-548F-7649-8751-65BDC47919A0}"/>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1" name="楕円 343">
                <a:extLst>
                  <a:ext uri="{FF2B5EF4-FFF2-40B4-BE49-F238E27FC236}">
                    <a16:creationId xmlns:a16="http://schemas.microsoft.com/office/drawing/2014/main" id="{2FBEA6CA-266C-AA43-8598-EC7821FAA78C}"/>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2" name="楕円 344">
                <a:extLst>
                  <a:ext uri="{FF2B5EF4-FFF2-40B4-BE49-F238E27FC236}">
                    <a16:creationId xmlns:a16="http://schemas.microsoft.com/office/drawing/2014/main" id="{F7B31D38-5B25-4F43-B003-E05225000AEE}"/>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3" name="楕円 345">
                <a:extLst>
                  <a:ext uri="{FF2B5EF4-FFF2-40B4-BE49-F238E27FC236}">
                    <a16:creationId xmlns:a16="http://schemas.microsoft.com/office/drawing/2014/main" id="{C68E77A5-DF9E-8F42-83CA-2C1B8F1E2E3A}"/>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4" name="楕円 346">
                <a:extLst>
                  <a:ext uri="{FF2B5EF4-FFF2-40B4-BE49-F238E27FC236}">
                    <a16:creationId xmlns:a16="http://schemas.microsoft.com/office/drawing/2014/main" id="{7ECC5799-43C6-B849-ABED-4274C9DEAF64}"/>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5" name="楕円 347">
                <a:extLst>
                  <a:ext uri="{FF2B5EF4-FFF2-40B4-BE49-F238E27FC236}">
                    <a16:creationId xmlns:a16="http://schemas.microsoft.com/office/drawing/2014/main" id="{7B37984B-8C08-9A4D-AC54-D4407C9ABEEA}"/>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73" name="楕円 304">
              <a:extLst>
                <a:ext uri="{FF2B5EF4-FFF2-40B4-BE49-F238E27FC236}">
                  <a16:creationId xmlns:a16="http://schemas.microsoft.com/office/drawing/2014/main" id="{377A4D11-B585-8146-A6B5-D29E9DAB7785}"/>
                </a:ext>
              </a:extLst>
            </p:cNvPr>
            <p:cNvSpPr>
              <a:spLocks noChangeAspect="1"/>
            </p:cNvSpPr>
            <p:nvPr/>
          </p:nvSpPr>
          <p:spPr>
            <a:xfrm>
              <a:off x="6509162" y="338915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74" name="楕円 306">
              <a:extLst>
                <a:ext uri="{FF2B5EF4-FFF2-40B4-BE49-F238E27FC236}">
                  <a16:creationId xmlns:a16="http://schemas.microsoft.com/office/drawing/2014/main" id="{0376F161-0998-9D46-AE9A-2DC60BFA3106}"/>
                </a:ext>
              </a:extLst>
            </p:cNvPr>
            <p:cNvSpPr>
              <a:spLocks noChangeAspect="1"/>
            </p:cNvSpPr>
            <p:nvPr/>
          </p:nvSpPr>
          <p:spPr>
            <a:xfrm>
              <a:off x="6924668" y="372165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75" name="楕円 307">
              <a:extLst>
                <a:ext uri="{FF2B5EF4-FFF2-40B4-BE49-F238E27FC236}">
                  <a16:creationId xmlns:a16="http://schemas.microsoft.com/office/drawing/2014/main" id="{0D52CA26-9F6A-1F42-8811-D729F6AB4765}"/>
                </a:ext>
              </a:extLst>
            </p:cNvPr>
            <p:cNvSpPr>
              <a:spLocks noChangeAspect="1"/>
            </p:cNvSpPr>
            <p:nvPr/>
          </p:nvSpPr>
          <p:spPr>
            <a:xfrm>
              <a:off x="6503668" y="344586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76" name="楕円 313">
              <a:extLst>
                <a:ext uri="{FF2B5EF4-FFF2-40B4-BE49-F238E27FC236}">
                  <a16:creationId xmlns:a16="http://schemas.microsoft.com/office/drawing/2014/main" id="{E370D2CE-7339-6E46-BEF3-9690B0754F13}"/>
                </a:ext>
              </a:extLst>
            </p:cNvPr>
            <p:cNvSpPr>
              <a:spLocks noChangeAspect="1"/>
            </p:cNvSpPr>
            <p:nvPr/>
          </p:nvSpPr>
          <p:spPr>
            <a:xfrm>
              <a:off x="6434480" y="387987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377" name="直線矢印コネクタ 376">
              <a:extLst>
                <a:ext uri="{FF2B5EF4-FFF2-40B4-BE49-F238E27FC236}">
                  <a16:creationId xmlns:a16="http://schemas.microsoft.com/office/drawing/2014/main" id="{24B7D8C8-B54F-D94E-8448-43F6EA717C95}"/>
                </a:ext>
              </a:extLst>
            </p:cNvPr>
            <p:cNvCxnSpPr>
              <a:cxnSpLocks/>
            </p:cNvCxnSpPr>
            <p:nvPr/>
          </p:nvCxnSpPr>
          <p:spPr>
            <a:xfrm flipH="1">
              <a:off x="6500633" y="383922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直線矢印コネクタ 377">
              <a:extLst>
                <a:ext uri="{FF2B5EF4-FFF2-40B4-BE49-F238E27FC236}">
                  <a16:creationId xmlns:a16="http://schemas.microsoft.com/office/drawing/2014/main" id="{73D9980E-F3A6-E34B-9F82-1F60DD3B8176}"/>
                </a:ext>
              </a:extLst>
            </p:cNvPr>
            <p:cNvCxnSpPr>
              <a:cxnSpLocks/>
            </p:cNvCxnSpPr>
            <p:nvPr/>
          </p:nvCxnSpPr>
          <p:spPr>
            <a:xfrm flipV="1">
              <a:off x="6784686" y="347605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6" name="グループ化 395">
            <a:extLst>
              <a:ext uri="{FF2B5EF4-FFF2-40B4-BE49-F238E27FC236}">
                <a16:creationId xmlns:a16="http://schemas.microsoft.com/office/drawing/2014/main" id="{B675AF3F-A6CF-604D-A265-165D230C6677}"/>
              </a:ext>
            </a:extLst>
          </p:cNvPr>
          <p:cNvGrpSpPr/>
          <p:nvPr/>
        </p:nvGrpSpPr>
        <p:grpSpPr>
          <a:xfrm>
            <a:off x="8073870" y="3137970"/>
            <a:ext cx="748594" cy="939020"/>
            <a:chOff x="7661503" y="3137970"/>
            <a:chExt cx="748594" cy="939020"/>
          </a:xfrm>
        </p:grpSpPr>
        <p:sp>
          <p:nvSpPr>
            <p:cNvPr id="397" name="Freeform 2006">
              <a:extLst>
                <a:ext uri="{FF2B5EF4-FFF2-40B4-BE49-F238E27FC236}">
                  <a16:creationId xmlns:a16="http://schemas.microsoft.com/office/drawing/2014/main" id="{5A00F852-C083-4E43-9563-C5465FCD8A2E}"/>
                </a:ext>
              </a:extLst>
            </p:cNvPr>
            <p:cNvSpPr>
              <a:spLocks/>
            </p:cNvSpPr>
            <p:nvPr/>
          </p:nvSpPr>
          <p:spPr bwMode="auto">
            <a:xfrm>
              <a:off x="7661503" y="3202459"/>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98" name="グループ化 397">
              <a:extLst>
                <a:ext uri="{FF2B5EF4-FFF2-40B4-BE49-F238E27FC236}">
                  <a16:creationId xmlns:a16="http://schemas.microsoft.com/office/drawing/2014/main" id="{01E79914-192B-C94B-8786-1DD9A62CAB91}"/>
                </a:ext>
              </a:extLst>
            </p:cNvPr>
            <p:cNvGrpSpPr>
              <a:grpSpLocks noChangeAspect="1"/>
            </p:cNvGrpSpPr>
            <p:nvPr/>
          </p:nvGrpSpPr>
          <p:grpSpPr>
            <a:xfrm>
              <a:off x="7914899" y="3501225"/>
              <a:ext cx="258292" cy="258290"/>
              <a:chOff x="5263110" y="5000823"/>
              <a:chExt cx="360000" cy="360000"/>
            </a:xfrm>
          </p:grpSpPr>
          <p:sp>
            <p:nvSpPr>
              <p:cNvPr id="405" name="楕円 331">
                <a:extLst>
                  <a:ext uri="{FF2B5EF4-FFF2-40B4-BE49-F238E27FC236}">
                    <a16:creationId xmlns:a16="http://schemas.microsoft.com/office/drawing/2014/main" id="{9C6A8B09-45BF-6A46-A237-0F6FB90DF508}"/>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6" name="楕円 332">
                <a:extLst>
                  <a:ext uri="{FF2B5EF4-FFF2-40B4-BE49-F238E27FC236}">
                    <a16:creationId xmlns:a16="http://schemas.microsoft.com/office/drawing/2014/main" id="{1F9CD93C-AEA8-064E-8477-65A158C6AAE2}"/>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07" name="楕円 333">
                <a:extLst>
                  <a:ext uri="{FF2B5EF4-FFF2-40B4-BE49-F238E27FC236}">
                    <a16:creationId xmlns:a16="http://schemas.microsoft.com/office/drawing/2014/main" id="{5C60578D-A491-C645-82E8-DC94C5C8E667}"/>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08" name="楕円 334">
                <a:extLst>
                  <a:ext uri="{FF2B5EF4-FFF2-40B4-BE49-F238E27FC236}">
                    <a16:creationId xmlns:a16="http://schemas.microsoft.com/office/drawing/2014/main" id="{943BAC3A-A42C-254E-A6F1-DCF388FA5CDC}"/>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09" name="楕円 335">
                <a:extLst>
                  <a:ext uri="{FF2B5EF4-FFF2-40B4-BE49-F238E27FC236}">
                    <a16:creationId xmlns:a16="http://schemas.microsoft.com/office/drawing/2014/main" id="{F1C1E929-EB91-FA4C-ACD4-56B4F5DB4198}"/>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0" name="楕円 336">
                <a:extLst>
                  <a:ext uri="{FF2B5EF4-FFF2-40B4-BE49-F238E27FC236}">
                    <a16:creationId xmlns:a16="http://schemas.microsoft.com/office/drawing/2014/main" id="{FAA3BED9-10A1-5241-A138-42549DFDF753}"/>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1" name="楕円 337">
                <a:extLst>
                  <a:ext uri="{FF2B5EF4-FFF2-40B4-BE49-F238E27FC236}">
                    <a16:creationId xmlns:a16="http://schemas.microsoft.com/office/drawing/2014/main" id="{8BC55E2F-9D60-3940-8936-66CAEAB63C4A}"/>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2" name="楕円 338">
                <a:extLst>
                  <a:ext uri="{FF2B5EF4-FFF2-40B4-BE49-F238E27FC236}">
                    <a16:creationId xmlns:a16="http://schemas.microsoft.com/office/drawing/2014/main" id="{55BBC342-D567-5649-B4E6-9FA38F99FBAC}"/>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3" name="楕円 339">
                <a:extLst>
                  <a:ext uri="{FF2B5EF4-FFF2-40B4-BE49-F238E27FC236}">
                    <a16:creationId xmlns:a16="http://schemas.microsoft.com/office/drawing/2014/main" id="{2651A9F7-760D-2749-A64D-D4CAD2CD2FA8}"/>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4" name="楕円 340">
                <a:extLst>
                  <a:ext uri="{FF2B5EF4-FFF2-40B4-BE49-F238E27FC236}">
                    <a16:creationId xmlns:a16="http://schemas.microsoft.com/office/drawing/2014/main" id="{B82BBADF-F140-304E-8A25-C4337BABC92D}"/>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5" name="楕円 341">
                <a:extLst>
                  <a:ext uri="{FF2B5EF4-FFF2-40B4-BE49-F238E27FC236}">
                    <a16:creationId xmlns:a16="http://schemas.microsoft.com/office/drawing/2014/main" id="{EA0C3034-ED5A-4C43-BBEF-8517BBE1D8C0}"/>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6" name="楕円 342">
                <a:extLst>
                  <a:ext uri="{FF2B5EF4-FFF2-40B4-BE49-F238E27FC236}">
                    <a16:creationId xmlns:a16="http://schemas.microsoft.com/office/drawing/2014/main" id="{D4E8E6E0-6027-F845-91A2-CDAD91DFF455}"/>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7" name="楕円 343">
                <a:extLst>
                  <a:ext uri="{FF2B5EF4-FFF2-40B4-BE49-F238E27FC236}">
                    <a16:creationId xmlns:a16="http://schemas.microsoft.com/office/drawing/2014/main" id="{C38D91F8-885F-6840-B1E0-A83ABD268A2D}"/>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8" name="楕円 344">
                <a:extLst>
                  <a:ext uri="{FF2B5EF4-FFF2-40B4-BE49-F238E27FC236}">
                    <a16:creationId xmlns:a16="http://schemas.microsoft.com/office/drawing/2014/main" id="{78DC3E16-8C78-B846-A9A5-A56FF37FC1EB}"/>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9" name="楕円 345">
                <a:extLst>
                  <a:ext uri="{FF2B5EF4-FFF2-40B4-BE49-F238E27FC236}">
                    <a16:creationId xmlns:a16="http://schemas.microsoft.com/office/drawing/2014/main" id="{D9932089-7ECE-B447-9BB3-4C94F42A03B3}"/>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20" name="楕円 346">
                <a:extLst>
                  <a:ext uri="{FF2B5EF4-FFF2-40B4-BE49-F238E27FC236}">
                    <a16:creationId xmlns:a16="http://schemas.microsoft.com/office/drawing/2014/main" id="{4E6BE41D-427E-FE40-ABA0-1709DE49E9AC}"/>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21" name="楕円 347">
                <a:extLst>
                  <a:ext uri="{FF2B5EF4-FFF2-40B4-BE49-F238E27FC236}">
                    <a16:creationId xmlns:a16="http://schemas.microsoft.com/office/drawing/2014/main" id="{59104F0E-EE3D-564B-9256-F3856C8F2BF0}"/>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99" name="楕円 304">
              <a:extLst>
                <a:ext uri="{FF2B5EF4-FFF2-40B4-BE49-F238E27FC236}">
                  <a16:creationId xmlns:a16="http://schemas.microsoft.com/office/drawing/2014/main" id="{77CD4486-B31A-CF4C-A8D8-87E87A030EEB}"/>
                </a:ext>
              </a:extLst>
            </p:cNvPr>
            <p:cNvSpPr>
              <a:spLocks noChangeAspect="1"/>
            </p:cNvSpPr>
            <p:nvPr/>
          </p:nvSpPr>
          <p:spPr>
            <a:xfrm>
              <a:off x="7774991" y="338915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00" name="楕円 306">
              <a:extLst>
                <a:ext uri="{FF2B5EF4-FFF2-40B4-BE49-F238E27FC236}">
                  <a16:creationId xmlns:a16="http://schemas.microsoft.com/office/drawing/2014/main" id="{C17E8381-DA9F-0B44-95F8-21C241130C3D}"/>
                </a:ext>
              </a:extLst>
            </p:cNvPr>
            <p:cNvSpPr>
              <a:spLocks noChangeAspect="1"/>
            </p:cNvSpPr>
            <p:nvPr/>
          </p:nvSpPr>
          <p:spPr>
            <a:xfrm>
              <a:off x="8164371" y="373472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01" name="楕円 307">
              <a:extLst>
                <a:ext uri="{FF2B5EF4-FFF2-40B4-BE49-F238E27FC236}">
                  <a16:creationId xmlns:a16="http://schemas.microsoft.com/office/drawing/2014/main" id="{CA13625B-0F21-664B-A77E-F956F33338A8}"/>
                </a:ext>
              </a:extLst>
            </p:cNvPr>
            <p:cNvSpPr>
              <a:spLocks noChangeAspect="1"/>
            </p:cNvSpPr>
            <p:nvPr/>
          </p:nvSpPr>
          <p:spPr>
            <a:xfrm>
              <a:off x="7795623" y="33674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02" name="楕円 313">
              <a:extLst>
                <a:ext uri="{FF2B5EF4-FFF2-40B4-BE49-F238E27FC236}">
                  <a16:creationId xmlns:a16="http://schemas.microsoft.com/office/drawing/2014/main" id="{BDBC4D7C-87BE-6D4A-B5DF-1A0BF11BCE9A}"/>
                </a:ext>
              </a:extLst>
            </p:cNvPr>
            <p:cNvSpPr>
              <a:spLocks noChangeAspect="1"/>
            </p:cNvSpPr>
            <p:nvPr/>
          </p:nvSpPr>
          <p:spPr>
            <a:xfrm>
              <a:off x="8245669" y="320760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403" name="直線矢印コネクタ 402">
              <a:extLst>
                <a:ext uri="{FF2B5EF4-FFF2-40B4-BE49-F238E27FC236}">
                  <a16:creationId xmlns:a16="http://schemas.microsoft.com/office/drawing/2014/main" id="{7C6B6DC7-8504-4E45-A788-5DC3C748E496}"/>
                </a:ext>
              </a:extLst>
            </p:cNvPr>
            <p:cNvCxnSpPr>
              <a:cxnSpLocks/>
            </p:cNvCxnSpPr>
            <p:nvPr/>
          </p:nvCxnSpPr>
          <p:spPr>
            <a:xfrm flipH="1">
              <a:off x="8317703" y="3137970"/>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直線矢印コネクタ 403">
              <a:extLst>
                <a:ext uri="{FF2B5EF4-FFF2-40B4-BE49-F238E27FC236}">
                  <a16:creationId xmlns:a16="http://schemas.microsoft.com/office/drawing/2014/main" id="{AD206821-1A92-204C-BB6B-2B4090146467}"/>
                </a:ext>
              </a:extLst>
            </p:cNvPr>
            <p:cNvCxnSpPr>
              <a:cxnSpLocks/>
            </p:cNvCxnSpPr>
            <p:nvPr/>
          </p:nvCxnSpPr>
          <p:spPr>
            <a:xfrm rot="5400000" flipV="1">
              <a:off x="8073976" y="3483250"/>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2" name="テキスト ボックス 421">
                <a:extLst>
                  <a:ext uri="{FF2B5EF4-FFF2-40B4-BE49-F238E27FC236}">
                    <a16:creationId xmlns:a16="http://schemas.microsoft.com/office/drawing/2014/main" id="{F07165CD-9757-184A-8FCD-C9287ABE7C6A}"/>
                  </a:ext>
                </a:extLst>
              </p:cNvPr>
              <p:cNvSpPr txBox="1"/>
              <p:nvPr/>
            </p:nvSpPr>
            <p:spPr>
              <a:xfrm>
                <a:off x="2995278" y="2275706"/>
                <a:ext cx="3976538" cy="856709"/>
              </a:xfrm>
              <a:prstGeom prst="rect">
                <a:avLst/>
              </a:prstGeom>
              <a:solidFill>
                <a:srgbClr val="FFFFFF">
                  <a:alpha val="74902"/>
                </a:srgbClr>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b="0" i="1" smtClean="0">
                              <a:solidFill>
                                <a:schemeClr val="tx1"/>
                              </a:solidFill>
                              <a:latin typeface="Cambria Math" panose="02040503050406030204" pitchFamily="18" charset="0"/>
                            </a:rPr>
                          </m:ctrlPr>
                        </m:sSubPr>
                        <m:e>
                          <m:r>
                            <a:rPr lang="en-US" altLang="ja-JP" sz="2000" i="1" smtClean="0">
                              <a:solidFill>
                                <a:schemeClr val="tx1"/>
                              </a:solidFill>
                              <a:latin typeface="Cambria Math" panose="02040503050406030204" pitchFamily="18" charset="0"/>
                            </a:rPr>
                            <m:t>𝜓</m:t>
                          </m:r>
                        </m:e>
                        <m:sub>
                          <m:r>
                            <a:rPr lang="en-US" altLang="ja-JP" sz="2000" b="0" i="1" smtClean="0">
                              <a:solidFill>
                                <a:schemeClr val="tx1"/>
                              </a:solidFill>
                              <a:latin typeface="Cambria Math" panose="02040503050406030204" pitchFamily="18" charset="0"/>
                            </a:rPr>
                            <m:t>𝑏</m:t>
                          </m:r>
                        </m:sub>
                      </m:sSub>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𝑅</m:t>
                      </m:r>
                      <m:r>
                        <a:rPr lang="en-US" altLang="ja-JP" sz="2000" b="0" i="1" smtClean="0">
                          <a:solidFill>
                            <a:schemeClr val="tx1"/>
                          </a:solidFill>
                          <a:latin typeface="Cambria Math" panose="02040503050406030204" pitchFamily="18" charset="0"/>
                        </a:rPr>
                        <m:t>)</m:t>
                      </m:r>
                      <m:r>
                        <a:rPr lang="en-US" altLang="ja-JP" sz="2000" dirty="0">
                          <a:solidFill>
                            <a:schemeClr val="tx1"/>
                          </a:solidFill>
                          <a:latin typeface="Cambria Math" panose="02040503050406030204" pitchFamily="18" charset="0"/>
                          <a:ea typeface="Cambria Math" panose="02040503050406030204" pitchFamily="18" charset="0"/>
                        </a:rPr>
                        <m:t>≃</m:t>
                      </m:r>
                      <m:f>
                        <m:fPr>
                          <m:ctrlPr>
                            <a:rPr kumimoji="1" lang="en-US" altLang="ja-JP" sz="2000" b="0" i="1" smtClean="0">
                              <a:solidFill>
                                <a:schemeClr val="tx1"/>
                              </a:solidFill>
                              <a:latin typeface="Cambria Math" panose="02040503050406030204" pitchFamily="18" charset="0"/>
                            </a:rPr>
                          </m:ctrlPr>
                        </m:fPr>
                        <m:num>
                          <m:r>
                            <a:rPr kumimoji="1" lang="en-US" altLang="ja-JP" sz="2000" b="0" i="1" smtClean="0">
                              <a:solidFill>
                                <a:schemeClr val="tx1"/>
                              </a:solidFill>
                              <a:latin typeface="Cambria Math" panose="02040503050406030204" pitchFamily="18" charset="0"/>
                            </a:rPr>
                            <m:t>1</m:t>
                          </m:r>
                        </m:num>
                        <m:den>
                          <m:rad>
                            <m:radPr>
                              <m:degHide m:val="on"/>
                              <m:ctrlPr>
                                <a:rPr kumimoji="1" lang="en-US" altLang="ja-JP" sz="2000" b="0" i="1" smtClean="0">
                                  <a:solidFill>
                                    <a:schemeClr val="tx1"/>
                                  </a:solidFill>
                                  <a:latin typeface="Cambria Math" panose="02040503050406030204" pitchFamily="18" charset="0"/>
                                </a:rPr>
                              </m:ctrlPr>
                            </m:radPr>
                            <m:deg/>
                            <m:e>
                              <m:r>
                                <a:rPr kumimoji="1" lang="en-US" altLang="ja-JP" sz="2000" b="0" i="1" smtClean="0">
                                  <a:solidFill>
                                    <a:schemeClr val="tx1"/>
                                  </a:solidFill>
                                  <a:latin typeface="Cambria Math" panose="02040503050406030204" pitchFamily="18" charset="0"/>
                                </a:rPr>
                                <m:t>2</m:t>
                              </m:r>
                              <m:r>
                                <a:rPr kumimoji="1" lang="en-US" altLang="ja-JP" sz="2000" b="0" i="1" smtClean="0">
                                  <a:solidFill>
                                    <a:schemeClr val="tx1"/>
                                  </a:solidFill>
                                  <a:latin typeface="Cambria Math" panose="02040503050406030204" pitchFamily="18" charset="0"/>
                                </a:rPr>
                                <m:t>𝜋</m:t>
                              </m:r>
                              <m:r>
                                <a:rPr kumimoji="1" lang="en-US" altLang="ja-JP" sz="2000" b="0" i="1" smtClean="0">
                                  <a:solidFill>
                                    <a:schemeClr val="tx1"/>
                                  </a:solidFill>
                                  <a:latin typeface="Cambria Math" panose="02040503050406030204" pitchFamily="18" charset="0"/>
                                </a:rPr>
                                <m:t>𝑎</m:t>
                              </m:r>
                              <m:r>
                                <a:rPr kumimoji="1" lang="en-US" altLang="ja-JP" sz="2000" b="0" i="1" smtClean="0">
                                  <a:solidFill>
                                    <a:schemeClr val="tx1"/>
                                  </a:solidFill>
                                  <a:latin typeface="Cambria Math" panose="02040503050406030204" pitchFamily="18" charset="0"/>
                                </a:rPr>
                                <m:t>(</m:t>
                              </m:r>
                              <m:r>
                                <a:rPr kumimoji="1" lang="en-US" altLang="ja-JP" sz="2000" b="0" i="1" smtClean="0">
                                  <a:solidFill>
                                    <a:schemeClr val="tx1"/>
                                  </a:solidFill>
                                  <a:latin typeface="Cambria Math" panose="02040503050406030204" pitchFamily="18" charset="0"/>
                                </a:rPr>
                                <m:t>𝐵</m:t>
                              </m:r>
                              <m:r>
                                <a:rPr kumimoji="1" lang="en-US" altLang="ja-JP" sz="2000" b="0" i="1" smtClean="0">
                                  <a:solidFill>
                                    <a:schemeClr val="tx1"/>
                                  </a:solidFill>
                                  <a:latin typeface="Cambria Math" panose="02040503050406030204" pitchFamily="18" charset="0"/>
                                </a:rPr>
                                <m:t>)</m:t>
                              </m:r>
                            </m:e>
                          </m:rad>
                        </m:den>
                      </m:f>
                      <m:f>
                        <m:fPr>
                          <m:ctrlPr>
                            <a:rPr kumimoji="1" lang="en-US" altLang="ja-JP" sz="2000" b="0" i="1" smtClean="0">
                              <a:solidFill>
                                <a:schemeClr val="tx1"/>
                              </a:solidFill>
                              <a:latin typeface="Cambria Math" panose="02040503050406030204" pitchFamily="18" charset="0"/>
                            </a:rPr>
                          </m:ctrlPr>
                        </m:fPr>
                        <m:num>
                          <m:func>
                            <m:funcPr>
                              <m:ctrlPr>
                                <a:rPr kumimoji="1" lang="en-US" altLang="ja-JP" sz="2000" b="0" i="1" smtClean="0">
                                  <a:solidFill>
                                    <a:schemeClr val="tx1"/>
                                  </a:solidFill>
                                  <a:latin typeface="Cambria Math" panose="02040503050406030204" pitchFamily="18" charset="0"/>
                                </a:rPr>
                              </m:ctrlPr>
                            </m:funcPr>
                            <m:fName>
                              <m:r>
                                <m:rPr>
                                  <m:sty m:val="p"/>
                                </m:rPr>
                                <a:rPr kumimoji="1" lang="en-US" altLang="ja-JP" sz="2000" b="0" i="0" smtClean="0">
                                  <a:solidFill>
                                    <a:schemeClr val="tx1"/>
                                  </a:solidFill>
                                  <a:latin typeface="Cambria Math" panose="02040503050406030204" pitchFamily="18" charset="0"/>
                                </a:rPr>
                                <m:t>exp</m:t>
                              </m:r>
                            </m:fName>
                            <m:e>
                              <m:d>
                                <m:dPr>
                                  <m:ctrlPr>
                                    <a:rPr kumimoji="1" lang="en-US" altLang="ja-JP" sz="2000" b="0" i="1" smtClean="0">
                                      <a:solidFill>
                                        <a:schemeClr val="tx1"/>
                                      </a:solidFill>
                                      <a:latin typeface="Cambria Math" panose="02040503050406030204" pitchFamily="18" charset="0"/>
                                    </a:rPr>
                                  </m:ctrlPr>
                                </m:dPr>
                                <m:e>
                                  <m:r>
                                    <a:rPr kumimoji="1" lang="en-US" altLang="ja-JP" sz="2000" b="0" i="1" smtClean="0">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𝑅</m:t>
                                  </m:r>
                                  <m:r>
                                    <a:rPr lang="en-US" altLang="ja-JP" sz="2000" i="1">
                                      <a:solidFill>
                                        <a:schemeClr val="tx1"/>
                                      </a:solidFill>
                                      <a:latin typeface="Cambria Math" panose="02040503050406030204" pitchFamily="18" charset="0"/>
                                    </a:rPr>
                                    <m:t>/</m:t>
                                  </m:r>
                                  <m:r>
                                    <a:rPr lang="en-US" altLang="ja-JP" sz="2000" i="1">
                                      <a:solidFill>
                                        <a:schemeClr val="tx1"/>
                                      </a:solidFill>
                                      <a:latin typeface="Cambria Math" panose="02040503050406030204" pitchFamily="18" charset="0"/>
                                    </a:rPr>
                                    <m:t>𝑎</m:t>
                                  </m:r>
                                  <m:d>
                                    <m:dPr>
                                      <m:ctrlPr>
                                        <a:rPr lang="en-US" altLang="ja-JP" sz="2000" i="1">
                                          <a:solidFill>
                                            <a:schemeClr val="tx1"/>
                                          </a:solidFill>
                                          <a:latin typeface="Cambria Math" panose="02040503050406030204" pitchFamily="18" charset="0"/>
                                        </a:rPr>
                                      </m:ctrlPr>
                                    </m:dPr>
                                    <m:e>
                                      <m:r>
                                        <a:rPr lang="en-US" altLang="ja-JP" sz="2000" i="1">
                                          <a:solidFill>
                                            <a:schemeClr val="tx1"/>
                                          </a:solidFill>
                                          <a:latin typeface="Cambria Math" panose="02040503050406030204" pitchFamily="18" charset="0"/>
                                        </a:rPr>
                                        <m:t>𝐵</m:t>
                                      </m:r>
                                    </m:e>
                                  </m:d>
                                </m:e>
                              </m:d>
                            </m:e>
                          </m:func>
                        </m:num>
                        <m:den>
                          <m:r>
                            <a:rPr kumimoji="1" lang="en-US" altLang="ja-JP" sz="2000" b="0" i="1" smtClean="0">
                              <a:solidFill>
                                <a:schemeClr val="tx1"/>
                              </a:solidFill>
                              <a:latin typeface="Cambria Math" panose="02040503050406030204" pitchFamily="18" charset="0"/>
                            </a:rPr>
                            <m:t>𝑅</m:t>
                          </m:r>
                        </m:den>
                      </m:f>
                    </m:oMath>
                  </m:oMathPara>
                </a14:m>
                <a:endParaRPr kumimoji="1" lang="ja-JP" altLang="en-US" sz="2000" dirty="0">
                  <a:solidFill>
                    <a:schemeClr val="tx1"/>
                  </a:solidFill>
                </a:endParaRPr>
              </a:p>
            </p:txBody>
          </p:sp>
        </mc:Choice>
        <mc:Fallback xmlns="">
          <p:sp>
            <p:nvSpPr>
              <p:cNvPr id="422" name="テキスト ボックス 421">
                <a:extLst>
                  <a:ext uri="{FF2B5EF4-FFF2-40B4-BE49-F238E27FC236}">
                    <a16:creationId xmlns:a16="http://schemas.microsoft.com/office/drawing/2014/main" id="{F07165CD-9757-184A-8FCD-C9287ABE7C6A}"/>
                  </a:ext>
                </a:extLst>
              </p:cNvPr>
              <p:cNvSpPr txBox="1">
                <a:spLocks noRot="1" noChangeAspect="1" noMove="1" noResize="1" noEditPoints="1" noAdjustHandles="1" noChangeArrowheads="1" noChangeShapeType="1" noTextEdit="1"/>
              </p:cNvSpPr>
              <p:nvPr/>
            </p:nvSpPr>
            <p:spPr>
              <a:xfrm>
                <a:off x="2995278" y="2275706"/>
                <a:ext cx="3976538" cy="856709"/>
              </a:xfrm>
              <a:prstGeom prst="rect">
                <a:avLst/>
              </a:prstGeom>
              <a:blipFill>
                <a:blip r:embed="rId9"/>
                <a:stretch>
                  <a:fillRect b="-289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4" name="テキスト ボックス 423">
                <a:extLst>
                  <a:ext uri="{FF2B5EF4-FFF2-40B4-BE49-F238E27FC236}">
                    <a16:creationId xmlns:a16="http://schemas.microsoft.com/office/drawing/2014/main" id="{A2ABB3B4-A503-464F-9866-1923ACA189AB}"/>
                  </a:ext>
                </a:extLst>
              </p:cNvPr>
              <p:cNvSpPr txBox="1"/>
              <p:nvPr/>
            </p:nvSpPr>
            <p:spPr>
              <a:xfrm>
                <a:off x="9977854" y="5835399"/>
                <a:ext cx="19207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0" dirty="0" smtClean="0">
                          <a:latin typeface="Cambria Math" panose="02040503050406030204" pitchFamily="18" charset="0"/>
                        </a:rPr>
                        <m:t>(1</m:t>
                      </m:r>
                      <m:r>
                        <a:rPr kumimoji="1" lang="en-US" altLang="ja-JP" b="0" i="0" dirty="0" smtClean="0">
                          <a:latin typeface="Cambria Math" panose="02040503050406030204" pitchFamily="18" charset="0"/>
                        </a:rPr>
                        <m:t> </m:t>
                      </m:r>
                      <m:r>
                        <m:rPr>
                          <m:sty m:val="p"/>
                        </m:rPr>
                        <a:rPr kumimoji="1" lang="en-US" altLang="ja-JP" i="0" dirty="0" smtClean="0">
                          <a:latin typeface="Cambria Math" panose="02040503050406030204" pitchFamily="18" charset="0"/>
                        </a:rPr>
                        <m:t>MHz</m:t>
                      </m:r>
                      <m:r>
                        <a:rPr kumimoji="1" lang="en-US" altLang="ja-JP" i="0" dirty="0" smtClean="0">
                          <a:latin typeface="Cambria Math" panose="02040503050406030204" pitchFamily="18" charset="0"/>
                        </a:rPr>
                        <m:t>=4 </m:t>
                      </m:r>
                      <m:r>
                        <m:rPr>
                          <m:sty m:val="p"/>
                        </m:rPr>
                        <a:rPr kumimoji="1" lang="en-US" altLang="ja-JP" i="0" dirty="0" smtClean="0">
                          <a:latin typeface="Cambria Math" panose="02040503050406030204" pitchFamily="18" charset="0"/>
                        </a:rPr>
                        <m:t>neV</m:t>
                      </m:r>
                      <m:r>
                        <a:rPr kumimoji="1" lang="en-US" altLang="ja-JP" i="0" dirty="0" smtClean="0">
                          <a:latin typeface="Cambria Math" panose="02040503050406030204" pitchFamily="18" charset="0"/>
                        </a:rPr>
                        <m:t>)</m:t>
                      </m:r>
                    </m:oMath>
                  </m:oMathPara>
                </a14:m>
                <a:endParaRPr kumimoji="1" lang="ja-JP" altLang="en-US"/>
              </a:p>
            </p:txBody>
          </p:sp>
        </mc:Choice>
        <mc:Fallback xmlns="">
          <p:sp>
            <p:nvSpPr>
              <p:cNvPr id="424" name="テキスト ボックス 423">
                <a:extLst>
                  <a:ext uri="{FF2B5EF4-FFF2-40B4-BE49-F238E27FC236}">
                    <a16:creationId xmlns:a16="http://schemas.microsoft.com/office/drawing/2014/main" id="{A2ABB3B4-A503-464F-9866-1923ACA189AB}"/>
                  </a:ext>
                </a:extLst>
              </p:cNvPr>
              <p:cNvSpPr txBox="1">
                <a:spLocks noRot="1" noChangeAspect="1" noMove="1" noResize="1" noEditPoints="1" noAdjustHandles="1" noChangeArrowheads="1" noChangeShapeType="1" noTextEdit="1"/>
              </p:cNvSpPr>
              <p:nvPr/>
            </p:nvSpPr>
            <p:spPr>
              <a:xfrm>
                <a:off x="9977854" y="5835399"/>
                <a:ext cx="1920718" cy="369332"/>
              </a:xfrm>
              <a:prstGeom prst="rect">
                <a:avLst/>
              </a:prstGeom>
              <a:blipFill>
                <a:blip r:embed="rId10"/>
                <a:stretch>
                  <a:fillRect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5" name="テキスト ボックス 424">
                <a:extLst>
                  <a:ext uri="{FF2B5EF4-FFF2-40B4-BE49-F238E27FC236}">
                    <a16:creationId xmlns:a16="http://schemas.microsoft.com/office/drawing/2014/main" id="{94A99ED7-87B7-2341-A42F-F4F84BDDF5A8}"/>
                  </a:ext>
                </a:extLst>
              </p:cNvPr>
              <p:cNvSpPr txBox="1"/>
              <p:nvPr/>
            </p:nvSpPr>
            <p:spPr>
              <a:xfrm>
                <a:off x="9977854" y="5429482"/>
                <a:ext cx="19415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0" dirty="0" smtClean="0">
                          <a:latin typeface="Cambria Math" panose="02040503050406030204" pitchFamily="18" charset="0"/>
                        </a:rPr>
                        <m:t>(1</m:t>
                      </m:r>
                      <m:r>
                        <a:rPr kumimoji="1" lang="en-US" altLang="ja-JP" b="0" i="0" dirty="0" smtClean="0">
                          <a:latin typeface="Cambria Math" panose="02040503050406030204" pitchFamily="18" charset="0"/>
                        </a:rPr>
                        <m:t> </m:t>
                      </m:r>
                      <m:r>
                        <m:rPr>
                          <m:sty m:val="p"/>
                        </m:rPr>
                        <a:rPr kumimoji="1" lang="en-US" altLang="ja-JP" i="0" dirty="0" smtClean="0">
                          <a:latin typeface="Cambria Math" panose="02040503050406030204" pitchFamily="18" charset="0"/>
                        </a:rPr>
                        <m:t>MHz</m:t>
                      </m:r>
                      <m:r>
                        <a:rPr kumimoji="1" lang="en-US" altLang="ja-JP" i="0" dirty="0" smtClean="0">
                          <a:latin typeface="Cambria Math" panose="02040503050406030204" pitchFamily="18" charset="0"/>
                        </a:rPr>
                        <m:t>=50 </m:t>
                      </m:r>
                      <m:r>
                        <m:rPr>
                          <m:sty m:val="p"/>
                        </m:rPr>
                        <a:rPr kumimoji="1" lang="en-US" altLang="ja-JP" b="0" i="0" dirty="0" smtClean="0">
                          <a:latin typeface="Cambria Math" panose="02040503050406030204" pitchFamily="18" charset="0"/>
                        </a:rPr>
                        <m:t>μK</m:t>
                      </m:r>
                      <m:r>
                        <a:rPr kumimoji="1" lang="en-US" altLang="ja-JP" i="0" dirty="0" smtClean="0">
                          <a:latin typeface="Cambria Math" panose="02040503050406030204" pitchFamily="18" charset="0"/>
                        </a:rPr>
                        <m:t>)</m:t>
                      </m:r>
                    </m:oMath>
                  </m:oMathPara>
                </a14:m>
                <a:endParaRPr kumimoji="1" lang="ja-JP" altLang="en-US"/>
              </a:p>
            </p:txBody>
          </p:sp>
        </mc:Choice>
        <mc:Fallback xmlns="">
          <p:sp>
            <p:nvSpPr>
              <p:cNvPr id="425" name="テキスト ボックス 424">
                <a:extLst>
                  <a:ext uri="{FF2B5EF4-FFF2-40B4-BE49-F238E27FC236}">
                    <a16:creationId xmlns:a16="http://schemas.microsoft.com/office/drawing/2014/main" id="{94A99ED7-87B7-2341-A42F-F4F84BDDF5A8}"/>
                  </a:ext>
                </a:extLst>
              </p:cNvPr>
              <p:cNvSpPr txBox="1">
                <a:spLocks noRot="1" noChangeAspect="1" noMove="1" noResize="1" noEditPoints="1" noAdjustHandles="1" noChangeArrowheads="1" noChangeShapeType="1" noTextEdit="1"/>
              </p:cNvSpPr>
              <p:nvPr/>
            </p:nvSpPr>
            <p:spPr>
              <a:xfrm>
                <a:off x="9977854" y="5429482"/>
                <a:ext cx="1941557" cy="369332"/>
              </a:xfrm>
              <a:prstGeom prst="rect">
                <a:avLst/>
              </a:prstGeom>
              <a:blipFill>
                <a:blip r:embed="rId11"/>
                <a:stretch>
                  <a:fillRect b="-13333"/>
                </a:stretch>
              </a:blipFill>
            </p:spPr>
            <p:txBody>
              <a:bodyPr/>
              <a:lstStyle/>
              <a:p>
                <a:r>
                  <a:rPr lang="ja-JP" altLang="en-US">
                    <a:noFill/>
                  </a:rPr>
                  <a:t> </a:t>
                </a:r>
              </a:p>
            </p:txBody>
          </p:sp>
        </mc:Fallback>
      </mc:AlternateContent>
      <p:sp>
        <p:nvSpPr>
          <p:cNvPr id="170" name="テキスト ボックス 169">
            <a:extLst>
              <a:ext uri="{FF2B5EF4-FFF2-40B4-BE49-F238E27FC236}">
                <a16:creationId xmlns:a16="http://schemas.microsoft.com/office/drawing/2014/main" id="{ADCC7EA6-9E09-CF48-8A5F-0A499A48F4B2}"/>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12672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a:extLst>
              <a:ext uri="{FF2B5EF4-FFF2-40B4-BE49-F238E27FC236}">
                <a16:creationId xmlns:a16="http://schemas.microsoft.com/office/drawing/2014/main" id="{FA165520-77C0-754F-BB75-16A0464F46C1}"/>
              </a:ext>
            </a:extLst>
          </p:cNvPr>
          <p:cNvSpPr txBox="1"/>
          <p:nvPr/>
        </p:nvSpPr>
        <p:spPr>
          <a:xfrm>
            <a:off x="4580073" y="120770"/>
            <a:ext cx="3114507" cy="523220"/>
          </a:xfrm>
          <a:prstGeom prst="rect">
            <a:avLst/>
          </a:prstGeom>
          <a:noFill/>
        </p:spPr>
        <p:txBody>
          <a:bodyPr wrap="none" rtlCol="0">
            <a:spAutoFit/>
          </a:bodyPr>
          <a:lstStyle/>
          <a:p>
            <a:r>
              <a:rPr lang="en-US" altLang="ja-JP" sz="2800" dirty="0">
                <a:solidFill>
                  <a:schemeClr val="bg1"/>
                </a:solidFill>
              </a:rPr>
              <a:t>Feshbach molecules</a:t>
            </a:r>
          </a:p>
        </p:txBody>
      </p:sp>
      <p:grpSp>
        <p:nvGrpSpPr>
          <p:cNvPr id="6" name="グループ化 5">
            <a:extLst>
              <a:ext uri="{FF2B5EF4-FFF2-40B4-BE49-F238E27FC236}">
                <a16:creationId xmlns:a16="http://schemas.microsoft.com/office/drawing/2014/main" id="{A5B9DA8D-18BF-954F-8E30-907B9C841693}"/>
              </a:ext>
            </a:extLst>
          </p:cNvPr>
          <p:cNvGrpSpPr/>
          <p:nvPr/>
        </p:nvGrpSpPr>
        <p:grpSpPr>
          <a:xfrm>
            <a:off x="704675" y="1098491"/>
            <a:ext cx="11527587" cy="5250590"/>
            <a:chOff x="704675" y="1098491"/>
            <a:chExt cx="11527587" cy="5250590"/>
          </a:xfrm>
        </p:grpSpPr>
        <p:grpSp>
          <p:nvGrpSpPr>
            <p:cNvPr id="12" name="グループ化 11">
              <a:extLst>
                <a:ext uri="{FF2B5EF4-FFF2-40B4-BE49-F238E27FC236}">
                  <a16:creationId xmlns:a16="http://schemas.microsoft.com/office/drawing/2014/main" id="{158A1A3F-2C51-9F47-A391-7E82621FEA9B}"/>
                </a:ext>
              </a:extLst>
            </p:cNvPr>
            <p:cNvGrpSpPr/>
            <p:nvPr/>
          </p:nvGrpSpPr>
          <p:grpSpPr>
            <a:xfrm>
              <a:off x="7134023" y="4790438"/>
              <a:ext cx="446661" cy="523261"/>
              <a:chOff x="7278767" y="5661723"/>
              <a:chExt cx="446661" cy="523261"/>
            </a:xfrm>
          </p:grpSpPr>
          <p:sp>
            <p:nvSpPr>
              <p:cNvPr id="35" name="フローチャート: せん孔テープ 34">
                <a:extLst>
                  <a:ext uri="{FF2B5EF4-FFF2-40B4-BE49-F238E27FC236}">
                    <a16:creationId xmlns:a16="http://schemas.microsoft.com/office/drawing/2014/main" id="{25DE7E72-809A-8E45-8E44-98F03877B58E}"/>
                  </a:ext>
                </a:extLst>
              </p:cNvPr>
              <p:cNvSpPr/>
              <p:nvPr/>
            </p:nvSpPr>
            <p:spPr>
              <a:xfrm rot="5400000">
                <a:off x="7235926" y="5845920"/>
                <a:ext cx="448236" cy="178886"/>
              </a:xfrm>
              <a:prstGeom prst="flowChartPunchedTape">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ED8EC640-B0E1-CC4D-99D4-B1BC94B1B689}"/>
                  </a:ext>
                </a:extLst>
              </p:cNvPr>
              <p:cNvSpPr/>
              <p:nvPr/>
            </p:nvSpPr>
            <p:spPr>
              <a:xfrm>
                <a:off x="7278767" y="5661723"/>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7EEA3539-1C45-F943-91CF-72DCA505C18F}"/>
                  </a:ext>
                </a:extLst>
              </p:cNvPr>
              <p:cNvSpPr/>
              <p:nvPr/>
            </p:nvSpPr>
            <p:spPr>
              <a:xfrm>
                <a:off x="7337693" y="6118109"/>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角丸四角形 16">
              <a:extLst>
                <a:ext uri="{FF2B5EF4-FFF2-40B4-BE49-F238E27FC236}">
                  <a16:creationId xmlns:a16="http://schemas.microsoft.com/office/drawing/2014/main" id="{5C3B10F6-49B0-5242-A933-89638A9CF2E6}"/>
                </a:ext>
              </a:extLst>
            </p:cNvPr>
            <p:cNvSpPr/>
            <p:nvPr/>
          </p:nvSpPr>
          <p:spPr>
            <a:xfrm>
              <a:off x="1389416" y="4634752"/>
              <a:ext cx="9071074" cy="828195"/>
            </a:xfrm>
            <a:prstGeom prst="roundRect">
              <a:avLst>
                <a:gd name="adj" fmla="val 50000"/>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9" name="グループ化 188"/>
            <p:cNvGrpSpPr>
              <a:grpSpLocks noChangeAspect="1"/>
            </p:cNvGrpSpPr>
            <p:nvPr/>
          </p:nvGrpSpPr>
          <p:grpSpPr>
            <a:xfrm>
              <a:off x="704675" y="1531937"/>
              <a:ext cx="6044371" cy="4817144"/>
              <a:chOff x="3306184" y="2164310"/>
              <a:chExt cx="5626353" cy="4483999"/>
            </a:xfrm>
          </p:grpSpPr>
          <p:pic>
            <p:nvPicPr>
              <p:cNvPr id="190" name="図 189">
                <a:extLst>
                  <a:ext uri="{FF2B5EF4-FFF2-40B4-BE49-F238E27FC236}">
                    <a16:creationId xmlns:a16="http://schemas.microsoft.com/office/drawing/2014/main" id="{067BD723-0141-4025-B258-AAA28D098BEA}"/>
                  </a:ext>
                </a:extLst>
              </p:cNvPr>
              <p:cNvPicPr>
                <a:picLocks noChangeAspect="1"/>
              </p:cNvPicPr>
              <p:nvPr/>
            </p:nvPicPr>
            <p:blipFill>
              <a:blip r:embed="rId2"/>
              <a:stretch>
                <a:fillRect/>
              </a:stretch>
            </p:blipFill>
            <p:spPr>
              <a:xfrm>
                <a:off x="3306184" y="2164312"/>
                <a:ext cx="5626352" cy="4483997"/>
              </a:xfrm>
              <a:prstGeom prst="rect">
                <a:avLst/>
              </a:prstGeom>
            </p:spPr>
          </p:pic>
          <p:grpSp>
            <p:nvGrpSpPr>
              <p:cNvPr id="191" name="グループ化 190">
                <a:extLst>
                  <a:ext uri="{FF2B5EF4-FFF2-40B4-BE49-F238E27FC236}">
                    <a16:creationId xmlns:a16="http://schemas.microsoft.com/office/drawing/2014/main" id="{E2946417-753B-442D-91E8-60FF864ADD33}"/>
                  </a:ext>
                </a:extLst>
              </p:cNvPr>
              <p:cNvGrpSpPr/>
              <p:nvPr/>
            </p:nvGrpSpPr>
            <p:grpSpPr>
              <a:xfrm>
                <a:off x="3306184" y="2164311"/>
                <a:ext cx="5626352" cy="4483997"/>
                <a:chOff x="696377" y="1361169"/>
                <a:chExt cx="5626352" cy="4483997"/>
              </a:xfrm>
            </p:grpSpPr>
            <p:grpSp>
              <p:nvGrpSpPr>
                <p:cNvPr id="205" name="グループ化 204">
                  <a:extLst>
                    <a:ext uri="{FF2B5EF4-FFF2-40B4-BE49-F238E27FC236}">
                      <a16:creationId xmlns:a16="http://schemas.microsoft.com/office/drawing/2014/main" id="{1567E5A2-A59D-4A38-83FB-17A9C75FCC07}"/>
                    </a:ext>
                  </a:extLst>
                </p:cNvPr>
                <p:cNvGrpSpPr/>
                <p:nvPr/>
              </p:nvGrpSpPr>
              <p:grpSpPr>
                <a:xfrm>
                  <a:off x="696377" y="1361169"/>
                  <a:ext cx="5626352" cy="4483997"/>
                  <a:chOff x="696377" y="1361169"/>
                  <a:chExt cx="5626352" cy="4483997"/>
                </a:xfrm>
              </p:grpSpPr>
              <p:cxnSp>
                <p:nvCxnSpPr>
                  <p:cNvPr id="207" name="直線コネクタ 206">
                    <a:extLst>
                      <a:ext uri="{FF2B5EF4-FFF2-40B4-BE49-F238E27FC236}">
                        <a16:creationId xmlns:a16="http://schemas.microsoft.com/office/drawing/2014/main" id="{6A72794A-EFE9-4FF8-A5EC-F9B8E85BA6F6}"/>
                      </a:ext>
                    </a:extLst>
                  </p:cNvPr>
                  <p:cNvCxnSpPr>
                    <a:cxnSpLocks/>
                  </p:cNvCxnSpPr>
                  <p:nvPr/>
                </p:nvCxnSpPr>
                <p:spPr>
                  <a:xfrm>
                    <a:off x="1729497" y="4709035"/>
                    <a:ext cx="252000" cy="0"/>
                  </a:xfrm>
                  <a:prstGeom prst="line">
                    <a:avLst/>
                  </a:prstGeom>
                  <a:ln>
                    <a:solidFill>
                      <a:srgbClr val="0000FF"/>
                    </a:solidFill>
                    <a:prstDash val="solid"/>
                  </a:ln>
                </p:spPr>
                <p:style>
                  <a:lnRef idx="1">
                    <a:schemeClr val="accent1"/>
                  </a:lnRef>
                  <a:fillRef idx="0">
                    <a:schemeClr val="accent1"/>
                  </a:fillRef>
                  <a:effectRef idx="0">
                    <a:schemeClr val="accent1"/>
                  </a:effectRef>
                  <a:fontRef idx="minor">
                    <a:schemeClr val="tx1"/>
                  </a:fontRef>
                </p:style>
              </p:cxnSp>
              <p:pic>
                <p:nvPicPr>
                  <p:cNvPr id="208" name="図 207">
                    <a:extLst>
                      <a:ext uri="{FF2B5EF4-FFF2-40B4-BE49-F238E27FC236}">
                        <a16:creationId xmlns:a16="http://schemas.microsoft.com/office/drawing/2014/main" id="{FAF2C8A0-F1FA-45F9-A757-9D5313E576D1}"/>
                      </a:ext>
                    </a:extLst>
                  </p:cNvPr>
                  <p:cNvPicPr>
                    <a:picLocks noChangeAspect="1"/>
                  </p:cNvPicPr>
                  <p:nvPr/>
                </p:nvPicPr>
                <p:blipFill>
                  <a:blip r:embed="rId3"/>
                  <a:stretch>
                    <a:fillRect/>
                  </a:stretch>
                </p:blipFill>
                <p:spPr>
                  <a:xfrm>
                    <a:off x="696377" y="1361169"/>
                    <a:ext cx="5626352" cy="4483997"/>
                  </a:xfrm>
                  <a:prstGeom prst="rect">
                    <a:avLst/>
                  </a:prstGeom>
                </p:spPr>
              </p:pic>
            </p:grpSp>
            <mc:AlternateContent xmlns:mc="http://schemas.openxmlformats.org/markup-compatibility/2006" xmlns:a14="http://schemas.microsoft.com/office/drawing/2010/main">
              <mc:Choice Requires="a14">
                <p:sp>
                  <p:nvSpPr>
                    <p:cNvPr id="206" name="テキスト ボックス 205">
                      <a:extLst>
                        <a:ext uri="{FF2B5EF4-FFF2-40B4-BE49-F238E27FC236}">
                          <a16:creationId xmlns:a16="http://schemas.microsoft.com/office/drawing/2014/main" id="{11000A96-C9FC-4904-B67F-74656ED951F5}"/>
                        </a:ext>
                      </a:extLst>
                    </p:cNvPr>
                    <p:cNvSpPr txBox="1"/>
                    <p:nvPr/>
                  </p:nvSpPr>
                  <p:spPr>
                    <a:xfrm>
                      <a:off x="1855497" y="4837435"/>
                      <a:ext cx="618759" cy="329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X</m:t>
                                </m:r>
                              </m:e>
                              <m:sup>
                                <m:r>
                                  <a:rPr kumimoji="1" lang="en-US" altLang="ja-JP" sz="1400" b="0" i="0" smtClean="0">
                                    <a:latin typeface="Cambria Math" panose="02040503050406030204" pitchFamily="18" charset="0"/>
                                  </a:rPr>
                                  <m:t>1</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𝑔</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16" name="テキスト ボックス 15">
                      <a:extLst>
                        <a:ext uri="{FF2B5EF4-FFF2-40B4-BE49-F238E27FC236}">
                          <a16:creationId xmlns:a16="http://schemas.microsoft.com/office/drawing/2014/main" id="{11000A96-C9FC-4904-B67F-74656ED951F5}"/>
                        </a:ext>
                      </a:extLst>
                    </p:cNvPr>
                    <p:cNvSpPr txBox="1">
                      <a:spLocks noRot="1" noChangeAspect="1" noMove="1" noResize="1" noEditPoints="1" noAdjustHandles="1" noChangeArrowheads="1" noChangeShapeType="1" noTextEdit="1"/>
                    </p:cNvSpPr>
                    <p:nvPr/>
                  </p:nvSpPr>
                  <p:spPr>
                    <a:xfrm>
                      <a:off x="1855497" y="4837435"/>
                      <a:ext cx="618759" cy="329064"/>
                    </a:xfrm>
                    <a:prstGeom prst="rect">
                      <a:avLst/>
                    </a:prstGeom>
                    <a:blipFill>
                      <a:blip r:embed="rId4"/>
                      <a:stretch>
                        <a:fillRect/>
                      </a:stretch>
                    </a:blipFill>
                  </p:spPr>
                  <p:txBody>
                    <a:bodyPr/>
                    <a:lstStyle/>
                    <a:p>
                      <a:r>
                        <a:rPr lang="ja-JP" altLang="en-US">
                          <a:noFill/>
                        </a:rPr>
                        <a:t> </a:t>
                      </a:r>
                    </a:p>
                  </p:txBody>
                </p:sp>
              </mc:Fallback>
            </mc:AlternateContent>
          </p:grpSp>
          <p:grpSp>
            <p:nvGrpSpPr>
              <p:cNvPr id="192" name="グループ化 191">
                <a:extLst>
                  <a:ext uri="{FF2B5EF4-FFF2-40B4-BE49-F238E27FC236}">
                    <a16:creationId xmlns:a16="http://schemas.microsoft.com/office/drawing/2014/main" id="{9C734A86-215D-412C-8501-F1CABB53C30B}"/>
                  </a:ext>
                </a:extLst>
              </p:cNvPr>
              <p:cNvGrpSpPr/>
              <p:nvPr/>
            </p:nvGrpSpPr>
            <p:grpSpPr>
              <a:xfrm>
                <a:off x="3306185" y="2164310"/>
                <a:ext cx="5626352" cy="4483997"/>
                <a:chOff x="696378" y="1361168"/>
                <a:chExt cx="5626352" cy="4483997"/>
              </a:xfrm>
            </p:grpSpPr>
            <mc:AlternateContent xmlns:mc="http://schemas.openxmlformats.org/markup-compatibility/2006" xmlns:a14="http://schemas.microsoft.com/office/drawing/2010/main">
              <mc:Choice Requires="a14">
                <p:sp>
                  <p:nvSpPr>
                    <p:cNvPr id="201" name="テキスト ボックス 200">
                      <a:extLst>
                        <a:ext uri="{FF2B5EF4-FFF2-40B4-BE49-F238E27FC236}">
                          <a16:creationId xmlns:a16="http://schemas.microsoft.com/office/drawing/2014/main" id="{1A7E8130-C32D-4F64-9A32-DB6D62DC0904}"/>
                        </a:ext>
                      </a:extLst>
                    </p:cNvPr>
                    <p:cNvSpPr txBox="1"/>
                    <p:nvPr/>
                  </p:nvSpPr>
                  <p:spPr>
                    <a:xfrm>
                      <a:off x="1873066" y="4311570"/>
                      <a:ext cx="60119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a</m:t>
                                </m:r>
                              </m:e>
                              <m:sup>
                                <m:r>
                                  <a:rPr kumimoji="1" lang="en-US" altLang="ja-JP" sz="1400" b="0" i="0" smtClean="0">
                                    <a:latin typeface="Cambria Math" panose="02040503050406030204" pitchFamily="18" charset="0"/>
                                  </a:rPr>
                                  <m:t>3</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𝑢</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17" name="テキスト ボックス 16">
                      <a:extLst>
                        <a:ext uri="{FF2B5EF4-FFF2-40B4-BE49-F238E27FC236}">
                          <a16:creationId xmlns:a16="http://schemas.microsoft.com/office/drawing/2014/main" id="{1A7E8130-C32D-4F64-9A32-DB6D62DC0904}"/>
                        </a:ext>
                      </a:extLst>
                    </p:cNvPr>
                    <p:cNvSpPr txBox="1">
                      <a:spLocks noRot="1" noChangeAspect="1" noMove="1" noResize="1" noEditPoints="1" noAdjustHandles="1" noChangeArrowheads="1" noChangeShapeType="1" noTextEdit="1"/>
                    </p:cNvSpPr>
                    <p:nvPr/>
                  </p:nvSpPr>
                  <p:spPr>
                    <a:xfrm>
                      <a:off x="1873066" y="4311570"/>
                      <a:ext cx="601190" cy="307777"/>
                    </a:xfrm>
                    <a:prstGeom prst="rect">
                      <a:avLst/>
                    </a:prstGeom>
                    <a:blipFill>
                      <a:blip r:embed="rId5"/>
                      <a:stretch>
                        <a:fillRect/>
                      </a:stretch>
                    </a:blipFill>
                  </p:spPr>
                  <p:txBody>
                    <a:bodyPr/>
                    <a:lstStyle/>
                    <a:p>
                      <a:r>
                        <a:rPr lang="ja-JP" altLang="en-US">
                          <a:noFill/>
                        </a:rPr>
                        <a:t> </a:t>
                      </a:r>
                    </a:p>
                  </p:txBody>
                </p:sp>
              </mc:Fallback>
            </mc:AlternateContent>
            <p:grpSp>
              <p:nvGrpSpPr>
                <p:cNvPr id="202" name="グループ化 201">
                  <a:extLst>
                    <a:ext uri="{FF2B5EF4-FFF2-40B4-BE49-F238E27FC236}">
                      <a16:creationId xmlns:a16="http://schemas.microsoft.com/office/drawing/2014/main" id="{2425B691-FA94-4326-8709-C46A4A8CE118}"/>
                    </a:ext>
                  </a:extLst>
                </p:cNvPr>
                <p:cNvGrpSpPr/>
                <p:nvPr/>
              </p:nvGrpSpPr>
              <p:grpSpPr>
                <a:xfrm>
                  <a:off x="696378" y="1361168"/>
                  <a:ext cx="5626352" cy="4483997"/>
                  <a:chOff x="696378" y="1361168"/>
                  <a:chExt cx="5626352" cy="4483997"/>
                </a:xfrm>
              </p:grpSpPr>
              <p:pic>
                <p:nvPicPr>
                  <p:cNvPr id="203" name="図 202">
                    <a:extLst>
                      <a:ext uri="{FF2B5EF4-FFF2-40B4-BE49-F238E27FC236}">
                        <a16:creationId xmlns:a16="http://schemas.microsoft.com/office/drawing/2014/main" id="{FD38A440-250F-426A-8D84-FA02B3E45AEB}"/>
                      </a:ext>
                    </a:extLst>
                  </p:cNvPr>
                  <p:cNvPicPr>
                    <a:picLocks noChangeAspect="1"/>
                  </p:cNvPicPr>
                  <p:nvPr/>
                </p:nvPicPr>
                <p:blipFill>
                  <a:blip r:embed="rId6"/>
                  <a:stretch>
                    <a:fillRect/>
                  </a:stretch>
                </p:blipFill>
                <p:spPr>
                  <a:xfrm>
                    <a:off x="696378" y="1361168"/>
                    <a:ext cx="5626352" cy="4483997"/>
                  </a:xfrm>
                  <a:prstGeom prst="rect">
                    <a:avLst/>
                  </a:prstGeom>
                </p:spPr>
              </p:pic>
              <p:cxnSp>
                <p:nvCxnSpPr>
                  <p:cNvPr id="204" name="直線コネクタ 203">
                    <a:extLst>
                      <a:ext uri="{FF2B5EF4-FFF2-40B4-BE49-F238E27FC236}">
                        <a16:creationId xmlns:a16="http://schemas.microsoft.com/office/drawing/2014/main" id="{6F0CD13F-FDD6-45A6-99A7-409777783BEF}"/>
                      </a:ext>
                    </a:extLst>
                  </p:cNvPr>
                  <p:cNvCxnSpPr>
                    <a:cxnSpLocks/>
                  </p:cNvCxnSpPr>
                  <p:nvPr/>
                </p:nvCxnSpPr>
                <p:spPr>
                  <a:xfrm>
                    <a:off x="1840955" y="4622594"/>
                    <a:ext cx="252000"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93" name="テキスト ボックス 192">
                <a:extLst>
                  <a:ext uri="{FF2B5EF4-FFF2-40B4-BE49-F238E27FC236}">
                    <a16:creationId xmlns:a16="http://schemas.microsoft.com/office/drawing/2014/main" id="{62762AC1-A8CC-4D55-A62A-89D37F153524}"/>
                  </a:ext>
                </a:extLst>
              </p:cNvPr>
              <p:cNvSpPr txBox="1"/>
              <p:nvPr/>
            </p:nvSpPr>
            <p:spPr>
              <a:xfrm>
                <a:off x="7199213" y="5268600"/>
                <a:ext cx="598241" cy="307777"/>
              </a:xfrm>
              <a:prstGeom prst="rect">
                <a:avLst/>
              </a:prstGeom>
              <a:noFill/>
            </p:spPr>
            <p:txBody>
              <a:bodyPr wrap="none" rtlCol="0">
                <a:spAutoFit/>
              </a:bodyPr>
              <a:lstStyle/>
              <a:p>
                <a:r>
                  <a:rPr kumimoji="1" lang="en-US" altLang="ja-JP" sz="1400" dirty="0"/>
                  <a:t>2s+2s</a:t>
                </a:r>
                <a:endParaRPr kumimoji="1" lang="ja-JP" altLang="en-US" sz="1400" dirty="0"/>
              </a:p>
            </p:txBody>
          </p:sp>
          <p:sp>
            <p:nvSpPr>
              <p:cNvPr id="194" name="テキスト ボックス 193">
                <a:extLst>
                  <a:ext uri="{FF2B5EF4-FFF2-40B4-BE49-F238E27FC236}">
                    <a16:creationId xmlns:a16="http://schemas.microsoft.com/office/drawing/2014/main" id="{97DB5032-1263-4862-9F4B-35B9AAD909EC}"/>
                  </a:ext>
                </a:extLst>
              </p:cNvPr>
              <p:cNvSpPr txBox="1"/>
              <p:nvPr/>
            </p:nvSpPr>
            <p:spPr>
              <a:xfrm>
                <a:off x="7199213" y="4262753"/>
                <a:ext cx="622286" cy="307777"/>
              </a:xfrm>
              <a:prstGeom prst="rect">
                <a:avLst/>
              </a:prstGeom>
              <a:noFill/>
            </p:spPr>
            <p:txBody>
              <a:bodyPr wrap="none" rtlCol="0">
                <a:spAutoFit/>
              </a:bodyPr>
              <a:lstStyle/>
              <a:p>
                <a:r>
                  <a:rPr kumimoji="1" lang="en-US" altLang="ja-JP" sz="1400" dirty="0"/>
                  <a:t>2s+2p</a:t>
                </a:r>
                <a:endParaRPr kumimoji="1" lang="ja-JP" altLang="en-US" sz="1400" dirty="0"/>
              </a:p>
            </p:txBody>
          </p:sp>
          <p:sp>
            <p:nvSpPr>
              <p:cNvPr id="195" name="テキスト ボックス 194">
                <a:extLst>
                  <a:ext uri="{FF2B5EF4-FFF2-40B4-BE49-F238E27FC236}">
                    <a16:creationId xmlns:a16="http://schemas.microsoft.com/office/drawing/2014/main" id="{0687B97D-43D9-47D1-A92F-D6384486BEA8}"/>
                  </a:ext>
                </a:extLst>
              </p:cNvPr>
              <p:cNvSpPr txBox="1"/>
              <p:nvPr/>
            </p:nvSpPr>
            <p:spPr>
              <a:xfrm>
                <a:off x="6093218" y="3431078"/>
                <a:ext cx="598241" cy="307777"/>
              </a:xfrm>
              <a:prstGeom prst="rect">
                <a:avLst/>
              </a:prstGeom>
              <a:noFill/>
            </p:spPr>
            <p:txBody>
              <a:bodyPr wrap="none" rtlCol="0">
                <a:spAutoFit/>
              </a:bodyPr>
              <a:lstStyle/>
              <a:p>
                <a:r>
                  <a:rPr kumimoji="1" lang="en-US" altLang="ja-JP" sz="1400" dirty="0"/>
                  <a:t>2s+3s</a:t>
                </a:r>
                <a:endParaRPr kumimoji="1" lang="ja-JP" altLang="en-US" sz="1400" dirty="0"/>
              </a:p>
            </p:txBody>
          </p:sp>
          <p:sp>
            <p:nvSpPr>
              <p:cNvPr id="196" name="テキスト ボックス 195">
                <a:extLst>
                  <a:ext uri="{FF2B5EF4-FFF2-40B4-BE49-F238E27FC236}">
                    <a16:creationId xmlns:a16="http://schemas.microsoft.com/office/drawing/2014/main" id="{4768081E-2F50-4E8A-A378-FE47F4609C65}"/>
                  </a:ext>
                </a:extLst>
              </p:cNvPr>
              <p:cNvSpPr txBox="1"/>
              <p:nvPr/>
            </p:nvSpPr>
            <p:spPr>
              <a:xfrm>
                <a:off x="6093218" y="3241859"/>
                <a:ext cx="646331" cy="307777"/>
              </a:xfrm>
              <a:prstGeom prst="rect">
                <a:avLst/>
              </a:prstGeom>
              <a:noFill/>
            </p:spPr>
            <p:txBody>
              <a:bodyPr wrap="none" rtlCol="0">
                <a:spAutoFit/>
              </a:bodyPr>
              <a:lstStyle/>
              <a:p>
                <a:r>
                  <a:rPr kumimoji="1" lang="en-US" altLang="ja-JP" sz="1400" dirty="0"/>
                  <a:t>2p+2p</a:t>
                </a:r>
                <a:endParaRPr kumimoji="1" lang="ja-JP" altLang="en-US" sz="1400" dirty="0"/>
              </a:p>
            </p:txBody>
          </p:sp>
          <p:sp>
            <p:nvSpPr>
              <p:cNvPr id="197" name="テキスト ボックス 196">
                <a:extLst>
                  <a:ext uri="{FF2B5EF4-FFF2-40B4-BE49-F238E27FC236}">
                    <a16:creationId xmlns:a16="http://schemas.microsoft.com/office/drawing/2014/main" id="{BEC57B0B-0465-4C80-87B3-5961D2E16A93}"/>
                  </a:ext>
                </a:extLst>
              </p:cNvPr>
              <p:cNvSpPr txBox="1"/>
              <p:nvPr/>
            </p:nvSpPr>
            <p:spPr>
              <a:xfrm>
                <a:off x="6093218" y="3062277"/>
                <a:ext cx="622286" cy="307777"/>
              </a:xfrm>
              <a:prstGeom prst="rect">
                <a:avLst/>
              </a:prstGeom>
              <a:noFill/>
            </p:spPr>
            <p:txBody>
              <a:bodyPr wrap="none" rtlCol="0">
                <a:spAutoFit/>
              </a:bodyPr>
              <a:lstStyle/>
              <a:p>
                <a:r>
                  <a:rPr kumimoji="1" lang="en-US" altLang="ja-JP" sz="1400" dirty="0"/>
                  <a:t>2s+3p</a:t>
                </a:r>
                <a:endParaRPr kumimoji="1" lang="ja-JP" altLang="en-US" sz="1400" dirty="0"/>
              </a:p>
            </p:txBody>
          </p:sp>
        </p:gr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25299757-F34D-432D-B3A1-1AFF3E16B523}"/>
                    </a:ext>
                  </a:extLst>
                </p:cNvPr>
                <p:cNvSpPr txBox="1"/>
                <p:nvPr/>
              </p:nvSpPr>
              <p:spPr>
                <a:xfrm>
                  <a:off x="2478912" y="1098491"/>
                  <a:ext cx="2368084" cy="369332"/>
                </a:xfrm>
                <a:prstGeom prst="rect">
                  <a:avLst/>
                </a:prstGeom>
                <a:noFill/>
              </p:spPr>
              <p:txBody>
                <a:bodyPr wrap="none" rtlCol="0">
                  <a:spAutoFit/>
                </a:bodyPr>
                <a:lstStyle/>
                <a:p>
                  <a14:m>
                    <m:oMath xmlns:m="http://schemas.openxmlformats.org/officeDocument/2006/math">
                      <m:r>
                        <m:rPr>
                          <m:sty m:val="p"/>
                        </m:rPr>
                        <a:rPr kumimoji="1" lang="en-US" altLang="ja-JP" i="0" dirty="0" smtClean="0">
                          <a:latin typeface="Cambria Math" panose="02040503050406030204" pitchFamily="18" charset="0"/>
                        </a:rPr>
                        <m:t>L</m:t>
                      </m:r>
                      <m:sSub>
                        <m:sSubPr>
                          <m:ctrlPr>
                            <a:rPr kumimoji="1" lang="en-US" altLang="ja-JP" i="1" dirty="0" smtClean="0">
                              <a:latin typeface="Cambria Math" panose="02040503050406030204" pitchFamily="18" charset="0"/>
                            </a:rPr>
                          </m:ctrlPr>
                        </m:sSubPr>
                        <m:e>
                          <m:r>
                            <m:rPr>
                              <m:sty m:val="p"/>
                            </m:rPr>
                            <a:rPr kumimoji="1" lang="en-US" altLang="ja-JP" i="0" dirty="0" smtClean="0">
                              <a:latin typeface="Cambria Math" panose="02040503050406030204" pitchFamily="18" charset="0"/>
                            </a:rPr>
                            <m:t>i</m:t>
                          </m:r>
                        </m:e>
                        <m:sub>
                          <m:r>
                            <a:rPr kumimoji="1" lang="en-US" altLang="ja-JP" i="0" dirty="0" smtClean="0">
                              <a:latin typeface="Cambria Math" panose="02040503050406030204" pitchFamily="18" charset="0"/>
                            </a:rPr>
                            <m:t>2</m:t>
                          </m:r>
                        </m:sub>
                      </m:sSub>
                      <m:r>
                        <a:rPr kumimoji="1" lang="en-US" altLang="ja-JP" i="1" dirty="0" smtClean="0">
                          <a:latin typeface="Cambria Math" panose="02040503050406030204" pitchFamily="18" charset="0"/>
                        </a:rPr>
                        <m:t> </m:t>
                      </m:r>
                    </m:oMath>
                  </a14:m>
                  <a:r>
                    <a:rPr kumimoji="1" lang="en-US" altLang="ja-JP" dirty="0"/>
                    <a:t>molecular potential</a:t>
                  </a:r>
                  <a:endParaRPr kumimoji="1" lang="ja-JP" altLang="en-US" dirty="0"/>
                </a:p>
              </p:txBody>
            </p:sp>
          </mc:Choice>
          <mc:Fallback xmlns="">
            <p:sp>
              <p:nvSpPr>
                <p:cNvPr id="24" name="テキスト ボックス 23">
                  <a:extLst>
                    <a:ext uri="{FF2B5EF4-FFF2-40B4-BE49-F238E27FC236}">
                      <a16:creationId xmlns:a16="http://schemas.microsoft.com/office/drawing/2014/main" id="{25299757-F34D-432D-B3A1-1AFF3E16B523}"/>
                    </a:ext>
                  </a:extLst>
                </p:cNvPr>
                <p:cNvSpPr txBox="1">
                  <a:spLocks noRot="1" noChangeAspect="1" noMove="1" noResize="1" noEditPoints="1" noAdjustHandles="1" noChangeArrowheads="1" noChangeShapeType="1" noTextEdit="1"/>
                </p:cNvSpPr>
                <p:nvPr/>
              </p:nvSpPr>
              <p:spPr>
                <a:xfrm>
                  <a:off x="2478912" y="1098491"/>
                  <a:ext cx="2368084" cy="369332"/>
                </a:xfrm>
                <a:prstGeom prst="rect">
                  <a:avLst/>
                </a:prstGeom>
                <a:blipFill>
                  <a:blip r:embed="rId7"/>
                  <a:stretch>
                    <a:fillRect t="-3226" r="-1064" b="-22581"/>
                  </a:stretch>
                </a:blipFill>
              </p:spPr>
              <p:txBody>
                <a:bodyPr/>
                <a:lstStyle/>
                <a:p>
                  <a:r>
                    <a:rPr lang="ja-JP" altLang="en-US">
                      <a:noFill/>
                    </a:rPr>
                    <a:t> </a:t>
                  </a:r>
                </a:p>
              </p:txBody>
            </p:sp>
          </mc:Fallback>
        </mc:AlternateContent>
        <p:cxnSp>
          <p:nvCxnSpPr>
            <p:cNvPr id="3" name="直線矢印コネクタ 2">
              <a:extLst>
                <a:ext uri="{FF2B5EF4-FFF2-40B4-BE49-F238E27FC236}">
                  <a16:creationId xmlns:a16="http://schemas.microsoft.com/office/drawing/2014/main" id="{FBA97440-ECF9-7B4E-BF46-58FEA88D81BD}"/>
                </a:ext>
              </a:extLst>
            </p:cNvPr>
            <p:cNvCxnSpPr/>
            <p:nvPr/>
          </p:nvCxnSpPr>
          <p:spPr>
            <a:xfrm>
              <a:off x="5308232" y="5793595"/>
              <a:ext cx="6084000"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フローチャート: せん孔テープ 3">
              <a:extLst>
                <a:ext uri="{FF2B5EF4-FFF2-40B4-BE49-F238E27FC236}">
                  <a16:creationId xmlns:a16="http://schemas.microsoft.com/office/drawing/2014/main" id="{A2B781E3-B53B-F442-B9DF-EB61CF65BC1B}"/>
                </a:ext>
              </a:extLst>
            </p:cNvPr>
            <p:cNvSpPr/>
            <p:nvPr/>
          </p:nvSpPr>
          <p:spPr>
            <a:xfrm rot="5400000">
              <a:off x="7083526" y="5693520"/>
              <a:ext cx="448236" cy="178886"/>
            </a:xfrm>
            <a:prstGeom prst="flowChartPunchedTape">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B2747A7-7922-A649-A3F6-7AEAC9F58B5D}"/>
                </a:ext>
              </a:extLst>
            </p:cNvPr>
            <p:cNvSpPr/>
            <p:nvPr/>
          </p:nvSpPr>
          <p:spPr>
            <a:xfrm>
              <a:off x="7126367" y="5509323"/>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B26EB59A-56BC-4847-BBAB-5DEA61522E75}"/>
                </a:ext>
              </a:extLst>
            </p:cNvPr>
            <p:cNvSpPr/>
            <p:nvPr/>
          </p:nvSpPr>
          <p:spPr>
            <a:xfrm>
              <a:off x="7185293" y="5965709"/>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16EC9EBB-09E7-B64B-8337-5C16E883D421}"/>
                </a:ext>
              </a:extLst>
            </p:cNvPr>
            <p:cNvCxnSpPr>
              <a:cxnSpLocks/>
            </p:cNvCxnSpPr>
            <p:nvPr/>
          </p:nvCxnSpPr>
          <p:spPr>
            <a:xfrm flipV="1">
              <a:off x="10185779" y="5670893"/>
              <a:ext cx="0" cy="231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346F598A-7270-524D-893A-396ACBC4E058}"/>
                    </a:ext>
                  </a:extLst>
                </p:cNvPr>
                <p:cNvSpPr txBox="1"/>
                <p:nvPr/>
              </p:nvSpPr>
              <p:spPr>
                <a:xfrm>
                  <a:off x="9721383" y="5924084"/>
                  <a:ext cx="9156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~3000</m:t>
                        </m:r>
                      </m:oMath>
                    </m:oMathPara>
                  </a14:m>
                  <a:endParaRPr kumimoji="1" lang="ja-JP" altLang="en-US"/>
                </a:p>
              </p:txBody>
            </p:sp>
          </mc:Choice>
          <mc:Fallback xmlns="">
            <p:sp>
              <p:nvSpPr>
                <p:cNvPr id="9" name="テキスト ボックス 8">
                  <a:extLst>
                    <a:ext uri="{FF2B5EF4-FFF2-40B4-BE49-F238E27FC236}">
                      <a16:creationId xmlns:a16="http://schemas.microsoft.com/office/drawing/2014/main" id="{346F598A-7270-524D-893A-396ACBC4E058}"/>
                    </a:ext>
                  </a:extLst>
                </p:cNvPr>
                <p:cNvSpPr txBox="1">
                  <a:spLocks noRot="1" noChangeAspect="1" noMove="1" noResize="1" noEditPoints="1" noAdjustHandles="1" noChangeArrowheads="1" noChangeShapeType="1" noTextEdit="1"/>
                </p:cNvSpPr>
                <p:nvPr/>
              </p:nvSpPr>
              <p:spPr>
                <a:xfrm>
                  <a:off x="9721383" y="5924084"/>
                  <a:ext cx="915635" cy="369332"/>
                </a:xfrm>
                <a:prstGeom prst="rect">
                  <a:avLst/>
                </a:prstGeom>
                <a:blipFill>
                  <a:blip r:embed="rId8"/>
                  <a:stretch>
                    <a:fillRect/>
                  </a:stretch>
                </a:blipFill>
              </p:spPr>
              <p:txBody>
                <a:bodyPr/>
                <a:lstStyle/>
                <a:p>
                  <a:r>
                    <a:rPr lang="ja-JP" altLang="en-US">
                      <a:noFill/>
                    </a:rPr>
                    <a:t> </a:t>
                  </a:r>
                </a:p>
              </p:txBody>
            </p:sp>
          </mc:Fallback>
        </mc:AlternateContent>
        <p:cxnSp>
          <p:nvCxnSpPr>
            <p:cNvPr id="32" name="直線矢印コネクタ 31">
              <a:extLst>
                <a:ext uri="{FF2B5EF4-FFF2-40B4-BE49-F238E27FC236}">
                  <a16:creationId xmlns:a16="http://schemas.microsoft.com/office/drawing/2014/main" id="{F897B8B1-7BD5-8649-BB36-D6314C99D1B4}"/>
                </a:ext>
              </a:extLst>
            </p:cNvPr>
            <p:cNvCxnSpPr>
              <a:cxnSpLocks/>
            </p:cNvCxnSpPr>
            <p:nvPr/>
          </p:nvCxnSpPr>
          <p:spPr>
            <a:xfrm flipV="1">
              <a:off x="1844942" y="5032187"/>
              <a:ext cx="8340836"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7C5B7ADC-DEF3-7F41-808E-B629DBCB1C2C}"/>
                    </a:ext>
                  </a:extLst>
                </p:cNvPr>
                <p:cNvSpPr txBox="1"/>
                <p:nvPr/>
              </p:nvSpPr>
              <p:spPr>
                <a:xfrm>
                  <a:off x="11432898" y="5670893"/>
                  <a:ext cx="6542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𝑅</m:t>
                        </m:r>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𝑎</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m:t>
                        </m:r>
                      </m:oMath>
                    </m:oMathPara>
                  </a14:m>
                  <a:endParaRPr kumimoji="1" lang="ja-JP" altLang="en-US"/>
                </a:p>
              </p:txBody>
            </p:sp>
          </mc:Choice>
          <mc:Fallback xmlns="">
            <p:sp>
              <p:nvSpPr>
                <p:cNvPr id="11" name="テキスト ボックス 10">
                  <a:extLst>
                    <a:ext uri="{FF2B5EF4-FFF2-40B4-BE49-F238E27FC236}">
                      <a16:creationId xmlns:a16="http://schemas.microsoft.com/office/drawing/2014/main" id="{7C5B7ADC-DEF3-7F41-808E-B629DBCB1C2C}"/>
                    </a:ext>
                  </a:extLst>
                </p:cNvPr>
                <p:cNvSpPr txBox="1">
                  <a:spLocks noRot="1" noChangeAspect="1" noMove="1" noResize="1" noEditPoints="1" noAdjustHandles="1" noChangeArrowheads="1" noChangeShapeType="1" noTextEdit="1"/>
                </p:cNvSpPr>
                <p:nvPr/>
              </p:nvSpPr>
              <p:spPr>
                <a:xfrm>
                  <a:off x="11432898" y="5670893"/>
                  <a:ext cx="654282" cy="276999"/>
                </a:xfrm>
                <a:prstGeom prst="rect">
                  <a:avLst/>
                </a:prstGeom>
                <a:blipFill>
                  <a:blip r:embed="rId9"/>
                  <a:stretch>
                    <a:fillRect l="-7692" t="-9091" r="-11538" b="-36364"/>
                  </a:stretch>
                </a:blipFill>
              </p:spPr>
              <p:txBody>
                <a:bodyPr/>
                <a:lstStyle/>
                <a:p>
                  <a:r>
                    <a:rPr lang="ja-JP" altLang="en-US">
                      <a:noFill/>
                    </a:rPr>
                    <a:t> </a:t>
                  </a:r>
                </a:p>
              </p:txBody>
            </p:sp>
          </mc:Fallback>
        </mc:AlternateContent>
        <p:grpSp>
          <p:nvGrpSpPr>
            <p:cNvPr id="41" name="グループ化 40">
              <a:extLst>
                <a:ext uri="{FF2B5EF4-FFF2-40B4-BE49-F238E27FC236}">
                  <a16:creationId xmlns:a16="http://schemas.microsoft.com/office/drawing/2014/main" id="{4B22FDB4-7AC1-DD41-A7D3-7E70E0121317}"/>
                </a:ext>
              </a:extLst>
            </p:cNvPr>
            <p:cNvGrpSpPr/>
            <p:nvPr/>
          </p:nvGrpSpPr>
          <p:grpSpPr>
            <a:xfrm>
              <a:off x="1404627" y="4608217"/>
              <a:ext cx="748594" cy="1015589"/>
              <a:chOff x="6406152" y="3202459"/>
              <a:chExt cx="748594" cy="1015589"/>
            </a:xfrm>
          </p:grpSpPr>
          <p:sp>
            <p:nvSpPr>
              <p:cNvPr id="42" name="Freeform 2005">
                <a:extLst>
                  <a:ext uri="{FF2B5EF4-FFF2-40B4-BE49-F238E27FC236}">
                    <a16:creationId xmlns:a16="http://schemas.microsoft.com/office/drawing/2014/main" id="{2C963165-CE85-6A49-8A27-0B46C8D57A48}"/>
                  </a:ext>
                </a:extLst>
              </p:cNvPr>
              <p:cNvSpPr>
                <a:spLocks/>
              </p:cNvSpPr>
              <p:nvPr/>
            </p:nvSpPr>
            <p:spPr bwMode="auto">
              <a:xfrm>
                <a:off x="6406152" y="3202459"/>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43" name="グループ化 42">
                <a:extLst>
                  <a:ext uri="{FF2B5EF4-FFF2-40B4-BE49-F238E27FC236}">
                    <a16:creationId xmlns:a16="http://schemas.microsoft.com/office/drawing/2014/main" id="{5ED4EEB5-C872-D540-8432-F756B423A357}"/>
                  </a:ext>
                </a:extLst>
              </p:cNvPr>
              <p:cNvGrpSpPr>
                <a:grpSpLocks noChangeAspect="1"/>
              </p:cNvGrpSpPr>
              <p:nvPr/>
            </p:nvGrpSpPr>
            <p:grpSpPr>
              <a:xfrm>
                <a:off x="6649070" y="3501225"/>
                <a:ext cx="258292" cy="258290"/>
                <a:chOff x="5263110" y="5000823"/>
                <a:chExt cx="360000" cy="360000"/>
              </a:xfrm>
            </p:grpSpPr>
            <p:sp>
              <p:nvSpPr>
                <p:cNvPr id="50" name="楕円 331">
                  <a:extLst>
                    <a:ext uri="{FF2B5EF4-FFF2-40B4-BE49-F238E27FC236}">
                      <a16:creationId xmlns:a16="http://schemas.microsoft.com/office/drawing/2014/main" id="{7C30A87E-8AFD-6643-8D7A-DCBFF60FE3EF}"/>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 name="楕円 332">
                  <a:extLst>
                    <a:ext uri="{FF2B5EF4-FFF2-40B4-BE49-F238E27FC236}">
                      <a16:creationId xmlns:a16="http://schemas.microsoft.com/office/drawing/2014/main" id="{7759802D-750B-404B-90E8-B9AE33A516E0}"/>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2" name="楕円 333">
                  <a:extLst>
                    <a:ext uri="{FF2B5EF4-FFF2-40B4-BE49-F238E27FC236}">
                      <a16:creationId xmlns:a16="http://schemas.microsoft.com/office/drawing/2014/main" id="{1BBBF26C-CBE9-C343-8FE0-9CFFE251873B}"/>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3" name="楕円 334">
                  <a:extLst>
                    <a:ext uri="{FF2B5EF4-FFF2-40B4-BE49-F238E27FC236}">
                      <a16:creationId xmlns:a16="http://schemas.microsoft.com/office/drawing/2014/main" id="{3493A744-B5ED-C644-A232-7594096C9402}"/>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4" name="楕円 335">
                  <a:extLst>
                    <a:ext uri="{FF2B5EF4-FFF2-40B4-BE49-F238E27FC236}">
                      <a16:creationId xmlns:a16="http://schemas.microsoft.com/office/drawing/2014/main" id="{F40C6146-8AE9-D34C-82BF-D83676E9ED59}"/>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5" name="楕円 336">
                  <a:extLst>
                    <a:ext uri="{FF2B5EF4-FFF2-40B4-BE49-F238E27FC236}">
                      <a16:creationId xmlns:a16="http://schemas.microsoft.com/office/drawing/2014/main" id="{EE024432-017D-434F-833A-239B7F10E145}"/>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6" name="楕円 337">
                  <a:extLst>
                    <a:ext uri="{FF2B5EF4-FFF2-40B4-BE49-F238E27FC236}">
                      <a16:creationId xmlns:a16="http://schemas.microsoft.com/office/drawing/2014/main" id="{FC4D0397-7383-AB41-BFCA-1AFFB4D66BBE}"/>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7" name="楕円 338">
                  <a:extLst>
                    <a:ext uri="{FF2B5EF4-FFF2-40B4-BE49-F238E27FC236}">
                      <a16:creationId xmlns:a16="http://schemas.microsoft.com/office/drawing/2014/main" id="{38C1368D-5A06-5D43-8575-09D95C89BAB0}"/>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8" name="楕円 339">
                  <a:extLst>
                    <a:ext uri="{FF2B5EF4-FFF2-40B4-BE49-F238E27FC236}">
                      <a16:creationId xmlns:a16="http://schemas.microsoft.com/office/drawing/2014/main" id="{A33E4D14-B0F4-5049-9A8C-01448676F1E2}"/>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9" name="楕円 340">
                  <a:extLst>
                    <a:ext uri="{FF2B5EF4-FFF2-40B4-BE49-F238E27FC236}">
                      <a16:creationId xmlns:a16="http://schemas.microsoft.com/office/drawing/2014/main" id="{59C7CAC7-F1CB-9844-BCFD-1E59F52F46DA}"/>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0" name="楕円 341">
                  <a:extLst>
                    <a:ext uri="{FF2B5EF4-FFF2-40B4-BE49-F238E27FC236}">
                      <a16:creationId xmlns:a16="http://schemas.microsoft.com/office/drawing/2014/main" id="{F04D20EA-A53D-BD4F-B232-BFF39EB2B85D}"/>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1" name="楕円 342">
                  <a:extLst>
                    <a:ext uri="{FF2B5EF4-FFF2-40B4-BE49-F238E27FC236}">
                      <a16:creationId xmlns:a16="http://schemas.microsoft.com/office/drawing/2014/main" id="{CC16D8AD-EE54-4846-9739-BFAFA6D01C6F}"/>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2" name="楕円 343">
                  <a:extLst>
                    <a:ext uri="{FF2B5EF4-FFF2-40B4-BE49-F238E27FC236}">
                      <a16:creationId xmlns:a16="http://schemas.microsoft.com/office/drawing/2014/main" id="{72265E3E-40AD-CE42-90B7-87534F35A2AE}"/>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3" name="楕円 344">
                  <a:extLst>
                    <a:ext uri="{FF2B5EF4-FFF2-40B4-BE49-F238E27FC236}">
                      <a16:creationId xmlns:a16="http://schemas.microsoft.com/office/drawing/2014/main" id="{175614C0-C951-724D-B3A2-873DE23DB5B3}"/>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4" name="楕円 345">
                  <a:extLst>
                    <a:ext uri="{FF2B5EF4-FFF2-40B4-BE49-F238E27FC236}">
                      <a16:creationId xmlns:a16="http://schemas.microsoft.com/office/drawing/2014/main" id="{5E2CE641-96EC-4C4A-9B0F-D4CFA23EAFF1}"/>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5" name="楕円 346">
                  <a:extLst>
                    <a:ext uri="{FF2B5EF4-FFF2-40B4-BE49-F238E27FC236}">
                      <a16:creationId xmlns:a16="http://schemas.microsoft.com/office/drawing/2014/main" id="{C0F847FC-8339-E644-B25F-671ABA48B123}"/>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6" name="楕円 347">
                  <a:extLst>
                    <a:ext uri="{FF2B5EF4-FFF2-40B4-BE49-F238E27FC236}">
                      <a16:creationId xmlns:a16="http://schemas.microsoft.com/office/drawing/2014/main" id="{6D413645-73A4-E54F-A3A4-EEC01F0BFBA1}"/>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44" name="楕円 304">
                <a:extLst>
                  <a:ext uri="{FF2B5EF4-FFF2-40B4-BE49-F238E27FC236}">
                    <a16:creationId xmlns:a16="http://schemas.microsoft.com/office/drawing/2014/main" id="{11B317F4-6B9F-2F4B-BF51-7A83DFF3F521}"/>
                  </a:ext>
                </a:extLst>
              </p:cNvPr>
              <p:cNvSpPr>
                <a:spLocks noChangeAspect="1"/>
              </p:cNvSpPr>
              <p:nvPr/>
            </p:nvSpPr>
            <p:spPr>
              <a:xfrm>
                <a:off x="6509162" y="338915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5" name="楕円 306">
                <a:extLst>
                  <a:ext uri="{FF2B5EF4-FFF2-40B4-BE49-F238E27FC236}">
                    <a16:creationId xmlns:a16="http://schemas.microsoft.com/office/drawing/2014/main" id="{3204DF84-38C8-6F44-A67A-3263794C8E15}"/>
                  </a:ext>
                </a:extLst>
              </p:cNvPr>
              <p:cNvSpPr>
                <a:spLocks noChangeAspect="1"/>
              </p:cNvSpPr>
              <p:nvPr/>
            </p:nvSpPr>
            <p:spPr>
              <a:xfrm>
                <a:off x="6924668" y="372165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6" name="楕円 307">
                <a:extLst>
                  <a:ext uri="{FF2B5EF4-FFF2-40B4-BE49-F238E27FC236}">
                    <a16:creationId xmlns:a16="http://schemas.microsoft.com/office/drawing/2014/main" id="{0E39BB84-6B99-1B46-AA63-BC6F75D29E30}"/>
                  </a:ext>
                </a:extLst>
              </p:cNvPr>
              <p:cNvSpPr>
                <a:spLocks noChangeAspect="1"/>
              </p:cNvSpPr>
              <p:nvPr/>
            </p:nvSpPr>
            <p:spPr>
              <a:xfrm>
                <a:off x="6503668" y="344586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7" name="楕円 313">
                <a:extLst>
                  <a:ext uri="{FF2B5EF4-FFF2-40B4-BE49-F238E27FC236}">
                    <a16:creationId xmlns:a16="http://schemas.microsoft.com/office/drawing/2014/main" id="{ED95B9D4-E0A2-BB40-ADD1-4290A64EA14D}"/>
                  </a:ext>
                </a:extLst>
              </p:cNvPr>
              <p:cNvSpPr>
                <a:spLocks noChangeAspect="1"/>
              </p:cNvSpPr>
              <p:nvPr/>
            </p:nvSpPr>
            <p:spPr>
              <a:xfrm>
                <a:off x="6434480" y="387987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48" name="直線矢印コネクタ 47">
                <a:extLst>
                  <a:ext uri="{FF2B5EF4-FFF2-40B4-BE49-F238E27FC236}">
                    <a16:creationId xmlns:a16="http://schemas.microsoft.com/office/drawing/2014/main" id="{CEB1C4DB-0B03-0846-9431-9E6FB2273E67}"/>
                  </a:ext>
                </a:extLst>
              </p:cNvPr>
              <p:cNvCxnSpPr>
                <a:cxnSpLocks/>
              </p:cNvCxnSpPr>
              <p:nvPr/>
            </p:nvCxnSpPr>
            <p:spPr>
              <a:xfrm flipH="1">
                <a:off x="6500633" y="383922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14D4DDF9-79B9-AD4D-AE3F-B09A401A32D4}"/>
                  </a:ext>
                </a:extLst>
              </p:cNvPr>
              <p:cNvCxnSpPr>
                <a:cxnSpLocks/>
              </p:cNvCxnSpPr>
              <p:nvPr/>
            </p:nvCxnSpPr>
            <p:spPr>
              <a:xfrm flipV="1">
                <a:off x="6784686" y="347605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グループ化 66">
              <a:extLst>
                <a:ext uri="{FF2B5EF4-FFF2-40B4-BE49-F238E27FC236}">
                  <a16:creationId xmlns:a16="http://schemas.microsoft.com/office/drawing/2014/main" id="{B8D93E86-3ED8-C947-830D-B2C8BC78EB91}"/>
                </a:ext>
              </a:extLst>
            </p:cNvPr>
            <p:cNvGrpSpPr/>
            <p:nvPr/>
          </p:nvGrpSpPr>
          <p:grpSpPr>
            <a:xfrm>
              <a:off x="9711896" y="4539205"/>
              <a:ext cx="748594" cy="939020"/>
              <a:chOff x="7661503" y="3137970"/>
              <a:chExt cx="748594" cy="939020"/>
            </a:xfrm>
          </p:grpSpPr>
          <p:sp>
            <p:nvSpPr>
              <p:cNvPr id="68" name="Freeform 2006">
                <a:extLst>
                  <a:ext uri="{FF2B5EF4-FFF2-40B4-BE49-F238E27FC236}">
                    <a16:creationId xmlns:a16="http://schemas.microsoft.com/office/drawing/2014/main" id="{96A50FEC-E7BF-0547-A3D9-12B3D7CD9CB8}"/>
                  </a:ext>
                </a:extLst>
              </p:cNvPr>
              <p:cNvSpPr>
                <a:spLocks/>
              </p:cNvSpPr>
              <p:nvPr/>
            </p:nvSpPr>
            <p:spPr bwMode="auto">
              <a:xfrm>
                <a:off x="7661503" y="3202459"/>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9" name="グループ化 68">
                <a:extLst>
                  <a:ext uri="{FF2B5EF4-FFF2-40B4-BE49-F238E27FC236}">
                    <a16:creationId xmlns:a16="http://schemas.microsoft.com/office/drawing/2014/main" id="{00CCE4D6-D368-004D-BFF7-08AF2DBBBCE1}"/>
                  </a:ext>
                </a:extLst>
              </p:cNvPr>
              <p:cNvGrpSpPr>
                <a:grpSpLocks noChangeAspect="1"/>
              </p:cNvGrpSpPr>
              <p:nvPr/>
            </p:nvGrpSpPr>
            <p:grpSpPr>
              <a:xfrm>
                <a:off x="7914899" y="3501225"/>
                <a:ext cx="258292" cy="258290"/>
                <a:chOff x="5263110" y="5000823"/>
                <a:chExt cx="360000" cy="360000"/>
              </a:xfrm>
            </p:grpSpPr>
            <p:sp>
              <p:nvSpPr>
                <p:cNvPr id="76" name="楕円 331">
                  <a:extLst>
                    <a:ext uri="{FF2B5EF4-FFF2-40B4-BE49-F238E27FC236}">
                      <a16:creationId xmlns:a16="http://schemas.microsoft.com/office/drawing/2014/main" id="{C28D8166-70B0-B84D-914A-AA3D953972F2}"/>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 name="楕円 332">
                  <a:extLst>
                    <a:ext uri="{FF2B5EF4-FFF2-40B4-BE49-F238E27FC236}">
                      <a16:creationId xmlns:a16="http://schemas.microsoft.com/office/drawing/2014/main" id="{F6B258AD-8BB2-6A49-97F1-885B6DFFA678}"/>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8" name="楕円 333">
                  <a:extLst>
                    <a:ext uri="{FF2B5EF4-FFF2-40B4-BE49-F238E27FC236}">
                      <a16:creationId xmlns:a16="http://schemas.microsoft.com/office/drawing/2014/main" id="{EA1E5894-6020-2046-8F56-87DF17D342C9}"/>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9" name="楕円 334">
                  <a:extLst>
                    <a:ext uri="{FF2B5EF4-FFF2-40B4-BE49-F238E27FC236}">
                      <a16:creationId xmlns:a16="http://schemas.microsoft.com/office/drawing/2014/main" id="{9160BDD3-F870-254B-BE1B-93601B8F4D34}"/>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0" name="楕円 335">
                  <a:extLst>
                    <a:ext uri="{FF2B5EF4-FFF2-40B4-BE49-F238E27FC236}">
                      <a16:creationId xmlns:a16="http://schemas.microsoft.com/office/drawing/2014/main" id="{DAD7FD8B-4C69-4041-AE3E-4DFAB43B4219}"/>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1" name="楕円 336">
                  <a:extLst>
                    <a:ext uri="{FF2B5EF4-FFF2-40B4-BE49-F238E27FC236}">
                      <a16:creationId xmlns:a16="http://schemas.microsoft.com/office/drawing/2014/main" id="{3884E698-9D53-5B41-83D5-AA4BF6AA1FEC}"/>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2" name="楕円 337">
                  <a:extLst>
                    <a:ext uri="{FF2B5EF4-FFF2-40B4-BE49-F238E27FC236}">
                      <a16:creationId xmlns:a16="http://schemas.microsoft.com/office/drawing/2014/main" id="{5FAE29A6-ED45-BD4D-AF8C-E95BA73825C2}"/>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3" name="楕円 338">
                  <a:extLst>
                    <a:ext uri="{FF2B5EF4-FFF2-40B4-BE49-F238E27FC236}">
                      <a16:creationId xmlns:a16="http://schemas.microsoft.com/office/drawing/2014/main" id="{A2969BA9-7A38-EA4A-89D1-C5A005FABF27}"/>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4" name="楕円 339">
                  <a:extLst>
                    <a:ext uri="{FF2B5EF4-FFF2-40B4-BE49-F238E27FC236}">
                      <a16:creationId xmlns:a16="http://schemas.microsoft.com/office/drawing/2014/main" id="{398C98D3-90B9-D446-9164-9FC1C3202C6F}"/>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5" name="楕円 340">
                  <a:extLst>
                    <a:ext uri="{FF2B5EF4-FFF2-40B4-BE49-F238E27FC236}">
                      <a16:creationId xmlns:a16="http://schemas.microsoft.com/office/drawing/2014/main" id="{160F28EF-474C-9543-B963-8074AF600538}"/>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6" name="楕円 341">
                  <a:extLst>
                    <a:ext uri="{FF2B5EF4-FFF2-40B4-BE49-F238E27FC236}">
                      <a16:creationId xmlns:a16="http://schemas.microsoft.com/office/drawing/2014/main" id="{3AC4A1B4-3CD2-E642-9280-EA0153FF4AD6}"/>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7" name="楕円 342">
                  <a:extLst>
                    <a:ext uri="{FF2B5EF4-FFF2-40B4-BE49-F238E27FC236}">
                      <a16:creationId xmlns:a16="http://schemas.microsoft.com/office/drawing/2014/main" id="{0830B402-BC17-054C-A4E5-B7431B1998D0}"/>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8" name="楕円 343">
                  <a:extLst>
                    <a:ext uri="{FF2B5EF4-FFF2-40B4-BE49-F238E27FC236}">
                      <a16:creationId xmlns:a16="http://schemas.microsoft.com/office/drawing/2014/main" id="{B8184234-EE4D-8845-A236-49DFB5902A8B}"/>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9" name="楕円 344">
                  <a:extLst>
                    <a:ext uri="{FF2B5EF4-FFF2-40B4-BE49-F238E27FC236}">
                      <a16:creationId xmlns:a16="http://schemas.microsoft.com/office/drawing/2014/main" id="{72F69C3A-5ACB-FB45-8DB1-23CEDAA06C62}"/>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0" name="楕円 345">
                  <a:extLst>
                    <a:ext uri="{FF2B5EF4-FFF2-40B4-BE49-F238E27FC236}">
                      <a16:creationId xmlns:a16="http://schemas.microsoft.com/office/drawing/2014/main" id="{350F5E1F-9BC6-F848-9EBF-43589DD746CF}"/>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1" name="楕円 346">
                  <a:extLst>
                    <a:ext uri="{FF2B5EF4-FFF2-40B4-BE49-F238E27FC236}">
                      <a16:creationId xmlns:a16="http://schemas.microsoft.com/office/drawing/2014/main" id="{00784A51-74FA-E94B-8926-EB853EA0F3EB}"/>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2" name="楕円 347">
                  <a:extLst>
                    <a:ext uri="{FF2B5EF4-FFF2-40B4-BE49-F238E27FC236}">
                      <a16:creationId xmlns:a16="http://schemas.microsoft.com/office/drawing/2014/main" id="{AE6CD5FF-CEC8-C14B-B5B7-96C1B608CF89}"/>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70" name="楕円 304">
                <a:extLst>
                  <a:ext uri="{FF2B5EF4-FFF2-40B4-BE49-F238E27FC236}">
                    <a16:creationId xmlns:a16="http://schemas.microsoft.com/office/drawing/2014/main" id="{62CDE2F5-0043-D642-93C8-033A7E5294EA}"/>
                  </a:ext>
                </a:extLst>
              </p:cNvPr>
              <p:cNvSpPr>
                <a:spLocks noChangeAspect="1"/>
              </p:cNvSpPr>
              <p:nvPr/>
            </p:nvSpPr>
            <p:spPr>
              <a:xfrm>
                <a:off x="7774991" y="338915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1" name="楕円 306">
                <a:extLst>
                  <a:ext uri="{FF2B5EF4-FFF2-40B4-BE49-F238E27FC236}">
                    <a16:creationId xmlns:a16="http://schemas.microsoft.com/office/drawing/2014/main" id="{37D05F49-28D4-3B42-9229-804100A2C139}"/>
                  </a:ext>
                </a:extLst>
              </p:cNvPr>
              <p:cNvSpPr>
                <a:spLocks noChangeAspect="1"/>
              </p:cNvSpPr>
              <p:nvPr/>
            </p:nvSpPr>
            <p:spPr>
              <a:xfrm>
                <a:off x="8164371" y="373472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72" name="楕円 307">
                <a:extLst>
                  <a:ext uri="{FF2B5EF4-FFF2-40B4-BE49-F238E27FC236}">
                    <a16:creationId xmlns:a16="http://schemas.microsoft.com/office/drawing/2014/main" id="{A9126235-CFDA-304B-9567-B7246C88429F}"/>
                  </a:ext>
                </a:extLst>
              </p:cNvPr>
              <p:cNvSpPr>
                <a:spLocks noChangeAspect="1"/>
              </p:cNvSpPr>
              <p:nvPr/>
            </p:nvSpPr>
            <p:spPr>
              <a:xfrm>
                <a:off x="7795623" y="33674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73" name="楕円 313">
                <a:extLst>
                  <a:ext uri="{FF2B5EF4-FFF2-40B4-BE49-F238E27FC236}">
                    <a16:creationId xmlns:a16="http://schemas.microsoft.com/office/drawing/2014/main" id="{4D47CEC0-1E6D-E343-8E28-A870E8A4F291}"/>
                  </a:ext>
                </a:extLst>
              </p:cNvPr>
              <p:cNvSpPr>
                <a:spLocks noChangeAspect="1"/>
              </p:cNvSpPr>
              <p:nvPr/>
            </p:nvSpPr>
            <p:spPr>
              <a:xfrm>
                <a:off x="8245669" y="320760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74" name="直線矢印コネクタ 73">
                <a:extLst>
                  <a:ext uri="{FF2B5EF4-FFF2-40B4-BE49-F238E27FC236}">
                    <a16:creationId xmlns:a16="http://schemas.microsoft.com/office/drawing/2014/main" id="{A38F88A8-0B21-AD4F-9C5E-2119B55E7EED}"/>
                  </a:ext>
                </a:extLst>
              </p:cNvPr>
              <p:cNvCxnSpPr>
                <a:cxnSpLocks/>
              </p:cNvCxnSpPr>
              <p:nvPr/>
            </p:nvCxnSpPr>
            <p:spPr>
              <a:xfrm flipH="1">
                <a:off x="8317703" y="3137970"/>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AA4AF61A-26F2-6A4A-A633-DFFD5C1F9DEA}"/>
                  </a:ext>
                </a:extLst>
              </p:cNvPr>
              <p:cNvCxnSpPr>
                <a:cxnSpLocks/>
              </p:cNvCxnSpPr>
              <p:nvPr/>
            </p:nvCxnSpPr>
            <p:spPr>
              <a:xfrm rot="5400000" flipV="1">
                <a:off x="8073976" y="3483250"/>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テキスト ボックス 96">
              <a:extLst>
                <a:ext uri="{FF2B5EF4-FFF2-40B4-BE49-F238E27FC236}">
                  <a16:creationId xmlns:a16="http://schemas.microsoft.com/office/drawing/2014/main" id="{C2F92FBD-A4F1-694B-8546-702840D723BF}"/>
                </a:ext>
              </a:extLst>
            </p:cNvPr>
            <p:cNvSpPr txBox="1"/>
            <p:nvPr/>
          </p:nvSpPr>
          <p:spPr>
            <a:xfrm>
              <a:off x="5851925" y="4393349"/>
              <a:ext cx="2911438" cy="400110"/>
            </a:xfrm>
            <a:prstGeom prst="rect">
              <a:avLst/>
            </a:prstGeom>
            <a:noFill/>
          </p:spPr>
          <p:txBody>
            <a:bodyPr wrap="none" rtlCol="0">
              <a:spAutoFit/>
            </a:bodyPr>
            <a:lstStyle/>
            <a:p>
              <a:r>
                <a:rPr kumimoji="1" lang="en-US" altLang="ja-JP" sz="2000" dirty="0">
                  <a:solidFill>
                    <a:srgbClr val="008000"/>
                  </a:solidFill>
                </a:rPr>
                <a:t>Size of Feshbach molecule</a:t>
              </a:r>
              <a:endParaRPr kumimoji="1" lang="ja-JP" altLang="en-US" sz="2000">
                <a:solidFill>
                  <a:srgbClr val="008000"/>
                </a:solidFill>
              </a:endParaRPr>
            </a:p>
          </p:txBody>
        </p:sp>
        <mc:AlternateContent xmlns:mc="http://schemas.openxmlformats.org/markup-compatibility/2006" xmlns:a14="http://schemas.microsoft.com/office/drawing/2010/main">
          <mc:Choice Requires="a14">
            <p:sp>
              <p:nvSpPr>
                <p:cNvPr id="93" name="テキスト ボックス 92">
                  <a:extLst>
                    <a:ext uri="{FF2B5EF4-FFF2-40B4-BE49-F238E27FC236}">
                      <a16:creationId xmlns:a16="http://schemas.microsoft.com/office/drawing/2014/main" id="{C4A6945A-F02B-D04E-BDF4-C2065B778882}"/>
                    </a:ext>
                  </a:extLst>
                </p:cNvPr>
                <p:cNvSpPr txBox="1"/>
                <p:nvPr/>
              </p:nvSpPr>
              <p:spPr>
                <a:xfrm>
                  <a:off x="10637018" y="5939578"/>
                  <a:ext cx="15952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0" dirty="0" smtClean="0">
                            <a:latin typeface="Cambria Math" panose="02040503050406030204" pitchFamily="18" charset="0"/>
                          </a:rPr>
                          <m:t>(</m:t>
                        </m:r>
                        <m:sSub>
                          <m:sSubPr>
                            <m:ctrlPr>
                              <a:rPr kumimoji="1" lang="en-US" altLang="ja-JP" b="0" i="1" dirty="0" smtClean="0">
                                <a:latin typeface="Cambria Math" panose="02040503050406030204" pitchFamily="18" charset="0"/>
                              </a:rPr>
                            </m:ctrlPr>
                          </m:sSubPr>
                          <m:e>
                            <m:r>
                              <a:rPr kumimoji="1" lang="en-US" altLang="ja-JP" i="1" dirty="0" smtClean="0">
                                <a:latin typeface="Cambria Math" panose="02040503050406030204" pitchFamily="18" charset="0"/>
                              </a:rPr>
                              <m:t>𝑎</m:t>
                            </m:r>
                          </m:e>
                          <m:sub>
                            <m:r>
                              <a:rPr kumimoji="1" lang="en-US" altLang="ja-JP" b="0" i="1" dirty="0" smtClean="0">
                                <a:latin typeface="Cambria Math" panose="02040503050406030204" pitchFamily="18" charset="0"/>
                              </a:rPr>
                              <m:t>0</m:t>
                            </m:r>
                          </m:sub>
                        </m:sSub>
                        <m:r>
                          <a:rPr kumimoji="1" lang="en-US" altLang="ja-JP" i="0" dirty="0" smtClean="0">
                            <a:latin typeface="Cambria Math" panose="02040503050406030204" pitchFamily="18" charset="0"/>
                          </a:rPr>
                          <m:t>=</m:t>
                        </m:r>
                        <m:r>
                          <a:rPr kumimoji="1" lang="en-US" altLang="ja-JP" b="0" i="0" dirty="0" smtClean="0">
                            <a:latin typeface="Cambria Math" panose="02040503050406030204" pitchFamily="18" charset="0"/>
                          </a:rPr>
                          <m:t>53 </m:t>
                        </m:r>
                        <m:r>
                          <m:rPr>
                            <m:sty m:val="p"/>
                          </m:rPr>
                          <a:rPr kumimoji="1" lang="en-US" altLang="ja-JP" b="0" i="0" dirty="0" smtClean="0">
                            <a:latin typeface="Cambria Math" panose="02040503050406030204" pitchFamily="18" charset="0"/>
                          </a:rPr>
                          <m:t>pm</m:t>
                        </m:r>
                        <m:r>
                          <a:rPr kumimoji="1" lang="en-US" altLang="ja-JP" i="0" dirty="0" smtClean="0">
                            <a:latin typeface="Cambria Math" panose="02040503050406030204" pitchFamily="18" charset="0"/>
                          </a:rPr>
                          <m:t>)</m:t>
                        </m:r>
                      </m:oMath>
                    </m:oMathPara>
                  </a14:m>
                  <a:endParaRPr kumimoji="1" lang="ja-JP" altLang="en-US" dirty="0"/>
                </a:p>
              </p:txBody>
            </p:sp>
          </mc:Choice>
          <mc:Fallback xmlns="">
            <p:sp>
              <p:nvSpPr>
                <p:cNvPr id="93" name="テキスト ボックス 92">
                  <a:extLst>
                    <a:ext uri="{FF2B5EF4-FFF2-40B4-BE49-F238E27FC236}">
                      <a16:creationId xmlns:a16="http://schemas.microsoft.com/office/drawing/2014/main" id="{C4A6945A-F02B-D04E-BDF4-C2065B778882}"/>
                    </a:ext>
                  </a:extLst>
                </p:cNvPr>
                <p:cNvSpPr txBox="1">
                  <a:spLocks noRot="1" noChangeAspect="1" noMove="1" noResize="1" noEditPoints="1" noAdjustHandles="1" noChangeArrowheads="1" noChangeShapeType="1" noTextEdit="1"/>
                </p:cNvSpPr>
                <p:nvPr/>
              </p:nvSpPr>
              <p:spPr>
                <a:xfrm>
                  <a:off x="10637018" y="5939578"/>
                  <a:ext cx="1595244" cy="369332"/>
                </a:xfrm>
                <a:prstGeom prst="rect">
                  <a:avLst/>
                </a:prstGeom>
                <a:blipFill>
                  <a:blip r:embed="rId10"/>
                  <a:stretch>
                    <a:fillRect b="-13793"/>
                  </a:stretch>
                </a:blipFill>
              </p:spPr>
              <p:txBody>
                <a:bodyPr/>
                <a:lstStyle/>
                <a:p>
                  <a:r>
                    <a:rPr lang="ja-JP" altLang="en-US">
                      <a:noFill/>
                    </a:rPr>
                    <a:t> </a:t>
                  </a:r>
                </a:p>
              </p:txBody>
            </p:sp>
          </mc:Fallback>
        </mc:AlternateContent>
        <p:cxnSp>
          <p:nvCxnSpPr>
            <p:cNvPr id="94" name="直線矢印コネクタ 93">
              <a:extLst>
                <a:ext uri="{FF2B5EF4-FFF2-40B4-BE49-F238E27FC236}">
                  <a16:creationId xmlns:a16="http://schemas.microsoft.com/office/drawing/2014/main" id="{F897B8B1-7BD5-8649-BB36-D6314C99D1B4}"/>
                </a:ext>
              </a:extLst>
            </p:cNvPr>
            <p:cNvCxnSpPr>
              <a:cxnSpLocks/>
            </p:cNvCxnSpPr>
            <p:nvPr/>
          </p:nvCxnSpPr>
          <p:spPr>
            <a:xfrm flipV="1">
              <a:off x="1800340" y="5615641"/>
              <a:ext cx="1260000" cy="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テキスト ボックス 1"/>
                <p:cNvSpPr txBox="1"/>
                <p:nvPr/>
              </p:nvSpPr>
              <p:spPr>
                <a:xfrm>
                  <a:off x="2826711" y="5209136"/>
                  <a:ext cx="13372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solidFill>
                                  <a:srgbClr val="C00000"/>
                                </a:solidFill>
                                <a:latin typeface="Cambria Math" panose="02040503050406030204" pitchFamily="18" charset="0"/>
                              </a:rPr>
                            </m:ctrlPr>
                          </m:sSubPr>
                          <m:e>
                            <m:r>
                              <a:rPr kumimoji="1" lang="en-US" altLang="ja-JP" b="0" i="1" smtClean="0">
                                <a:solidFill>
                                  <a:srgbClr val="C00000"/>
                                </a:solidFill>
                                <a:latin typeface="Cambria Math" panose="02040503050406030204" pitchFamily="18" charset="0"/>
                              </a:rPr>
                              <m:t>𝑅</m:t>
                            </m:r>
                          </m:e>
                          <m:sub>
                            <m:r>
                              <m:rPr>
                                <m:sty m:val="p"/>
                              </m:rPr>
                              <a:rPr kumimoji="1" lang="en-US" altLang="ja-JP" b="0" i="0" smtClean="0">
                                <a:solidFill>
                                  <a:srgbClr val="C00000"/>
                                </a:solidFill>
                                <a:latin typeface="Cambria Math" panose="02040503050406030204" pitchFamily="18" charset="0"/>
                              </a:rPr>
                              <m:t>vdw</m:t>
                            </m:r>
                          </m:sub>
                        </m:sSub>
                        <m:r>
                          <a:rPr kumimoji="1" lang="en-US" altLang="ja-JP" b="0" i="0" smtClean="0">
                            <a:solidFill>
                              <a:srgbClr val="C00000"/>
                            </a:solidFill>
                            <a:latin typeface="Cambria Math" panose="02040503050406030204" pitchFamily="18" charset="0"/>
                          </a:rPr>
                          <m:t>=32</m:t>
                        </m:r>
                        <m:sSub>
                          <m:sSubPr>
                            <m:ctrlPr>
                              <a:rPr kumimoji="1" lang="en-US" altLang="ja-JP" b="0" i="1" smtClean="0">
                                <a:solidFill>
                                  <a:srgbClr val="C00000"/>
                                </a:solidFill>
                                <a:latin typeface="Cambria Math" panose="02040503050406030204" pitchFamily="18" charset="0"/>
                              </a:rPr>
                            </m:ctrlPr>
                          </m:sSubPr>
                          <m:e>
                            <m:r>
                              <m:rPr>
                                <m:sty m:val="p"/>
                              </m:rPr>
                              <a:rPr kumimoji="1" lang="en-US" altLang="ja-JP" b="0" i="0" smtClean="0">
                                <a:solidFill>
                                  <a:srgbClr val="C00000"/>
                                </a:solidFill>
                                <a:latin typeface="Cambria Math" panose="02040503050406030204" pitchFamily="18" charset="0"/>
                              </a:rPr>
                              <m:t>a</m:t>
                            </m:r>
                          </m:e>
                          <m:sub>
                            <m:r>
                              <a:rPr kumimoji="1" lang="en-US" altLang="ja-JP" b="0" i="0" smtClean="0">
                                <a:solidFill>
                                  <a:srgbClr val="C00000"/>
                                </a:solidFill>
                                <a:latin typeface="Cambria Math" panose="02040503050406030204" pitchFamily="18" charset="0"/>
                              </a:rPr>
                              <m:t>0</m:t>
                            </m:r>
                          </m:sub>
                        </m:sSub>
                      </m:oMath>
                    </m:oMathPara>
                  </a14:m>
                  <a:endParaRPr kumimoji="1" lang="ja-JP" altLang="en-US" dirty="0">
                    <a:solidFill>
                      <a:srgbClr val="C00000"/>
                    </a:solidFill>
                  </a:endParaRPr>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2826711" y="5209136"/>
                  <a:ext cx="1337289" cy="276999"/>
                </a:xfrm>
                <a:prstGeom prst="rect">
                  <a:avLst/>
                </a:prstGeom>
                <a:blipFill>
                  <a:blip r:embed="rId11"/>
                  <a:stretch>
                    <a:fillRect l="-3774" b="-13043"/>
                  </a:stretch>
                </a:blipFill>
              </p:spPr>
              <p:txBody>
                <a:bodyPr/>
                <a:lstStyle/>
                <a:p>
                  <a:r>
                    <a:rPr lang="ja-JP" altLang="en-US">
                      <a:noFill/>
                    </a:rPr>
                    <a:t> </a:t>
                  </a:r>
                </a:p>
              </p:txBody>
            </p:sp>
          </mc:Fallback>
        </mc:AlternateContent>
      </p:grpSp>
      <p:sp>
        <p:nvSpPr>
          <p:cNvPr id="96" name="テキスト ボックス 95">
            <a:extLst>
              <a:ext uri="{FF2B5EF4-FFF2-40B4-BE49-F238E27FC236}">
                <a16:creationId xmlns:a16="http://schemas.microsoft.com/office/drawing/2014/main" id="{13D134E2-A3D3-6549-A962-2C8F4ADCC87E}"/>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9774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a:extLst>
              <a:ext uri="{FF2B5EF4-FFF2-40B4-BE49-F238E27FC236}">
                <a16:creationId xmlns:a16="http://schemas.microsoft.com/office/drawing/2014/main" id="{FA165520-77C0-754F-BB75-16A0464F46C1}"/>
              </a:ext>
            </a:extLst>
          </p:cNvPr>
          <p:cNvSpPr txBox="1"/>
          <p:nvPr/>
        </p:nvSpPr>
        <p:spPr>
          <a:xfrm>
            <a:off x="4459302" y="120770"/>
            <a:ext cx="3361626" cy="523220"/>
          </a:xfrm>
          <a:prstGeom prst="rect">
            <a:avLst/>
          </a:prstGeom>
          <a:noFill/>
        </p:spPr>
        <p:txBody>
          <a:bodyPr wrap="none" rtlCol="0">
            <a:spAutoFit/>
          </a:bodyPr>
          <a:lstStyle/>
          <a:p>
            <a:r>
              <a:rPr lang="en-US" altLang="ja-JP" sz="2800" dirty="0">
                <a:solidFill>
                  <a:schemeClr val="bg1"/>
                </a:solidFill>
              </a:rPr>
              <a:t>Prologue</a:t>
            </a:r>
            <a:r>
              <a:rPr lang="ja-JP" altLang="en-US" sz="2800">
                <a:solidFill>
                  <a:schemeClr val="bg1"/>
                </a:solidFill>
              </a:rPr>
              <a:t> </a:t>
            </a:r>
            <a:r>
              <a:rPr lang="en-US" altLang="ja-JP" sz="2800" dirty="0">
                <a:solidFill>
                  <a:schemeClr val="bg1"/>
                </a:solidFill>
              </a:rPr>
              <a:t>of this study</a:t>
            </a:r>
          </a:p>
        </p:txBody>
      </p:sp>
      <p:grpSp>
        <p:nvGrpSpPr>
          <p:cNvPr id="304" name="グループ化 303">
            <a:extLst>
              <a:ext uri="{FF2B5EF4-FFF2-40B4-BE49-F238E27FC236}">
                <a16:creationId xmlns:a16="http://schemas.microsoft.com/office/drawing/2014/main" id="{DFDA20F0-925B-4942-8E55-6843976BDF70}"/>
              </a:ext>
            </a:extLst>
          </p:cNvPr>
          <p:cNvGrpSpPr/>
          <p:nvPr/>
        </p:nvGrpSpPr>
        <p:grpSpPr>
          <a:xfrm>
            <a:off x="7134023" y="4790438"/>
            <a:ext cx="446661" cy="523261"/>
            <a:chOff x="7278767" y="5661723"/>
            <a:chExt cx="446661" cy="523261"/>
          </a:xfrm>
        </p:grpSpPr>
        <p:sp>
          <p:nvSpPr>
            <p:cNvPr id="305" name="フローチャート: せん孔テープ 304">
              <a:extLst>
                <a:ext uri="{FF2B5EF4-FFF2-40B4-BE49-F238E27FC236}">
                  <a16:creationId xmlns:a16="http://schemas.microsoft.com/office/drawing/2014/main" id="{767B71B4-3298-B84F-A962-6AC282E4AAEB}"/>
                </a:ext>
              </a:extLst>
            </p:cNvPr>
            <p:cNvSpPr/>
            <p:nvPr/>
          </p:nvSpPr>
          <p:spPr>
            <a:xfrm rot="5400000">
              <a:off x="7235926" y="5845920"/>
              <a:ext cx="448236" cy="178886"/>
            </a:xfrm>
            <a:prstGeom prst="flowChartPunchedTape">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6" name="正方形/長方形 305">
              <a:extLst>
                <a:ext uri="{FF2B5EF4-FFF2-40B4-BE49-F238E27FC236}">
                  <a16:creationId xmlns:a16="http://schemas.microsoft.com/office/drawing/2014/main" id="{A9D4D7AE-F6E1-5D46-A351-ECA9B6E89621}"/>
                </a:ext>
              </a:extLst>
            </p:cNvPr>
            <p:cNvSpPr/>
            <p:nvPr/>
          </p:nvSpPr>
          <p:spPr>
            <a:xfrm>
              <a:off x="7278767" y="5661723"/>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正方形/長方形 306">
              <a:extLst>
                <a:ext uri="{FF2B5EF4-FFF2-40B4-BE49-F238E27FC236}">
                  <a16:creationId xmlns:a16="http://schemas.microsoft.com/office/drawing/2014/main" id="{C0DA350C-3724-B44E-A5B8-B73E55A56CB6}"/>
                </a:ext>
              </a:extLst>
            </p:cNvPr>
            <p:cNvSpPr/>
            <p:nvPr/>
          </p:nvSpPr>
          <p:spPr>
            <a:xfrm>
              <a:off x="7337693" y="6118109"/>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8" name="角丸四角形 307">
            <a:extLst>
              <a:ext uri="{FF2B5EF4-FFF2-40B4-BE49-F238E27FC236}">
                <a16:creationId xmlns:a16="http://schemas.microsoft.com/office/drawing/2014/main" id="{F9A42B28-0F4D-EB4E-9F7B-17F63F82B4E9}"/>
              </a:ext>
            </a:extLst>
          </p:cNvPr>
          <p:cNvSpPr/>
          <p:nvPr/>
        </p:nvSpPr>
        <p:spPr>
          <a:xfrm>
            <a:off x="1389416" y="4634752"/>
            <a:ext cx="9071074" cy="828195"/>
          </a:xfrm>
          <a:prstGeom prst="roundRect">
            <a:avLst>
              <a:gd name="adj" fmla="val 50000"/>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9" name="グループ化 308">
            <a:extLst>
              <a:ext uri="{FF2B5EF4-FFF2-40B4-BE49-F238E27FC236}">
                <a16:creationId xmlns:a16="http://schemas.microsoft.com/office/drawing/2014/main" id="{DAB1E264-A6C5-BC4B-9685-F2588927751E}"/>
              </a:ext>
            </a:extLst>
          </p:cNvPr>
          <p:cNvGrpSpPr>
            <a:grpSpLocks noChangeAspect="1"/>
          </p:cNvGrpSpPr>
          <p:nvPr/>
        </p:nvGrpSpPr>
        <p:grpSpPr>
          <a:xfrm>
            <a:off x="704675" y="1531937"/>
            <a:ext cx="6044371" cy="4817144"/>
            <a:chOff x="3306184" y="2164310"/>
            <a:chExt cx="5626353" cy="4483999"/>
          </a:xfrm>
        </p:grpSpPr>
        <p:pic>
          <p:nvPicPr>
            <p:cNvPr id="310" name="図 309">
              <a:extLst>
                <a:ext uri="{FF2B5EF4-FFF2-40B4-BE49-F238E27FC236}">
                  <a16:creationId xmlns:a16="http://schemas.microsoft.com/office/drawing/2014/main" id="{A54344F6-A3D4-1A4F-981A-19058DB954BD}"/>
                </a:ext>
              </a:extLst>
            </p:cNvPr>
            <p:cNvPicPr>
              <a:picLocks noChangeAspect="1"/>
            </p:cNvPicPr>
            <p:nvPr/>
          </p:nvPicPr>
          <p:blipFill>
            <a:blip r:embed="rId2"/>
            <a:stretch>
              <a:fillRect/>
            </a:stretch>
          </p:blipFill>
          <p:spPr>
            <a:xfrm>
              <a:off x="3306184" y="2164312"/>
              <a:ext cx="5626352" cy="4483997"/>
            </a:xfrm>
            <a:prstGeom prst="rect">
              <a:avLst/>
            </a:prstGeom>
          </p:spPr>
        </p:pic>
        <p:grpSp>
          <p:nvGrpSpPr>
            <p:cNvPr id="311" name="グループ化 310">
              <a:extLst>
                <a:ext uri="{FF2B5EF4-FFF2-40B4-BE49-F238E27FC236}">
                  <a16:creationId xmlns:a16="http://schemas.microsoft.com/office/drawing/2014/main" id="{AD8A203F-7FB5-9E47-AB32-BED7F4BEECB3}"/>
                </a:ext>
              </a:extLst>
            </p:cNvPr>
            <p:cNvGrpSpPr/>
            <p:nvPr/>
          </p:nvGrpSpPr>
          <p:grpSpPr>
            <a:xfrm>
              <a:off x="3306184" y="2164311"/>
              <a:ext cx="5626352" cy="4483997"/>
              <a:chOff x="696377" y="1361169"/>
              <a:chExt cx="5626352" cy="4483997"/>
            </a:xfrm>
          </p:grpSpPr>
          <p:grpSp>
            <p:nvGrpSpPr>
              <p:cNvPr id="322" name="グループ化 321">
                <a:extLst>
                  <a:ext uri="{FF2B5EF4-FFF2-40B4-BE49-F238E27FC236}">
                    <a16:creationId xmlns:a16="http://schemas.microsoft.com/office/drawing/2014/main" id="{FDFA8073-7EFE-3942-B8AC-07D2AFA648F8}"/>
                  </a:ext>
                </a:extLst>
              </p:cNvPr>
              <p:cNvGrpSpPr/>
              <p:nvPr/>
            </p:nvGrpSpPr>
            <p:grpSpPr>
              <a:xfrm>
                <a:off x="696377" y="1361169"/>
                <a:ext cx="5626352" cy="4483997"/>
                <a:chOff x="696377" y="1361169"/>
                <a:chExt cx="5626352" cy="4483997"/>
              </a:xfrm>
            </p:grpSpPr>
            <p:cxnSp>
              <p:nvCxnSpPr>
                <p:cNvPr id="324" name="直線コネクタ 323">
                  <a:extLst>
                    <a:ext uri="{FF2B5EF4-FFF2-40B4-BE49-F238E27FC236}">
                      <a16:creationId xmlns:a16="http://schemas.microsoft.com/office/drawing/2014/main" id="{90FAE5E5-D090-AF4B-9766-AE217031F3DA}"/>
                    </a:ext>
                  </a:extLst>
                </p:cNvPr>
                <p:cNvCxnSpPr>
                  <a:cxnSpLocks/>
                </p:cNvCxnSpPr>
                <p:nvPr/>
              </p:nvCxnSpPr>
              <p:spPr>
                <a:xfrm>
                  <a:off x="1729497" y="4709035"/>
                  <a:ext cx="252000" cy="0"/>
                </a:xfrm>
                <a:prstGeom prst="line">
                  <a:avLst/>
                </a:prstGeom>
                <a:ln>
                  <a:solidFill>
                    <a:srgbClr val="0000FF"/>
                  </a:solidFill>
                  <a:prstDash val="solid"/>
                </a:ln>
              </p:spPr>
              <p:style>
                <a:lnRef idx="1">
                  <a:schemeClr val="accent1"/>
                </a:lnRef>
                <a:fillRef idx="0">
                  <a:schemeClr val="accent1"/>
                </a:fillRef>
                <a:effectRef idx="0">
                  <a:schemeClr val="accent1"/>
                </a:effectRef>
                <a:fontRef idx="minor">
                  <a:schemeClr val="tx1"/>
                </a:fontRef>
              </p:style>
            </p:cxnSp>
            <p:pic>
              <p:nvPicPr>
                <p:cNvPr id="325" name="図 324">
                  <a:extLst>
                    <a:ext uri="{FF2B5EF4-FFF2-40B4-BE49-F238E27FC236}">
                      <a16:creationId xmlns:a16="http://schemas.microsoft.com/office/drawing/2014/main" id="{00B6C8BC-AFCF-6840-AADA-81858F2C376E}"/>
                    </a:ext>
                  </a:extLst>
                </p:cNvPr>
                <p:cNvPicPr>
                  <a:picLocks noChangeAspect="1"/>
                </p:cNvPicPr>
                <p:nvPr/>
              </p:nvPicPr>
              <p:blipFill>
                <a:blip r:embed="rId3"/>
                <a:stretch>
                  <a:fillRect/>
                </a:stretch>
              </p:blipFill>
              <p:spPr>
                <a:xfrm>
                  <a:off x="696377" y="1361169"/>
                  <a:ext cx="5626352" cy="4483997"/>
                </a:xfrm>
                <a:prstGeom prst="rect">
                  <a:avLst/>
                </a:prstGeom>
              </p:spPr>
            </p:pic>
          </p:grpSp>
          <mc:AlternateContent xmlns:mc="http://schemas.openxmlformats.org/markup-compatibility/2006" xmlns:a14="http://schemas.microsoft.com/office/drawing/2010/main">
            <mc:Choice Requires="a14">
              <p:sp>
                <p:nvSpPr>
                  <p:cNvPr id="323" name="テキスト ボックス 322">
                    <a:extLst>
                      <a:ext uri="{FF2B5EF4-FFF2-40B4-BE49-F238E27FC236}">
                        <a16:creationId xmlns:a16="http://schemas.microsoft.com/office/drawing/2014/main" id="{CAC6E3F7-B08E-344B-BE67-1A70BD8B834D}"/>
                      </a:ext>
                    </a:extLst>
                  </p:cNvPr>
                  <p:cNvSpPr txBox="1"/>
                  <p:nvPr/>
                </p:nvSpPr>
                <p:spPr>
                  <a:xfrm>
                    <a:off x="1855497" y="4837435"/>
                    <a:ext cx="618759" cy="329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X</m:t>
                              </m:r>
                            </m:e>
                            <m:sup>
                              <m:r>
                                <a:rPr kumimoji="1" lang="en-US" altLang="ja-JP" sz="1400" b="0" i="0" smtClean="0">
                                  <a:latin typeface="Cambria Math" panose="02040503050406030204" pitchFamily="18" charset="0"/>
                                </a:rPr>
                                <m:t>1</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𝑔</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16" name="テキスト ボックス 15">
                    <a:extLst>
                      <a:ext uri="{FF2B5EF4-FFF2-40B4-BE49-F238E27FC236}">
                        <a16:creationId xmlns:a16="http://schemas.microsoft.com/office/drawing/2014/main" id="{11000A96-C9FC-4904-B67F-74656ED951F5}"/>
                      </a:ext>
                    </a:extLst>
                  </p:cNvPr>
                  <p:cNvSpPr txBox="1">
                    <a:spLocks noRot="1" noChangeAspect="1" noMove="1" noResize="1" noEditPoints="1" noAdjustHandles="1" noChangeArrowheads="1" noChangeShapeType="1" noTextEdit="1"/>
                  </p:cNvSpPr>
                  <p:nvPr/>
                </p:nvSpPr>
                <p:spPr>
                  <a:xfrm>
                    <a:off x="1855497" y="4837435"/>
                    <a:ext cx="618759" cy="329064"/>
                  </a:xfrm>
                  <a:prstGeom prst="rect">
                    <a:avLst/>
                  </a:prstGeom>
                  <a:blipFill>
                    <a:blip r:embed="rId4"/>
                    <a:stretch>
                      <a:fillRect/>
                    </a:stretch>
                  </a:blipFill>
                </p:spPr>
                <p:txBody>
                  <a:bodyPr/>
                  <a:lstStyle/>
                  <a:p>
                    <a:r>
                      <a:rPr lang="ja-JP" altLang="en-US">
                        <a:noFill/>
                      </a:rPr>
                      <a:t> </a:t>
                    </a:r>
                  </a:p>
                </p:txBody>
              </p:sp>
            </mc:Fallback>
          </mc:AlternateContent>
        </p:grpSp>
        <p:grpSp>
          <p:nvGrpSpPr>
            <p:cNvPr id="312" name="グループ化 311">
              <a:extLst>
                <a:ext uri="{FF2B5EF4-FFF2-40B4-BE49-F238E27FC236}">
                  <a16:creationId xmlns:a16="http://schemas.microsoft.com/office/drawing/2014/main" id="{04B3F840-D857-2B4B-ADBC-2CFBA8B5BA43}"/>
                </a:ext>
              </a:extLst>
            </p:cNvPr>
            <p:cNvGrpSpPr/>
            <p:nvPr/>
          </p:nvGrpSpPr>
          <p:grpSpPr>
            <a:xfrm>
              <a:off x="3306185" y="2164310"/>
              <a:ext cx="5626352" cy="4483997"/>
              <a:chOff x="696378" y="1361168"/>
              <a:chExt cx="5626352" cy="4483997"/>
            </a:xfrm>
          </p:grpSpPr>
          <mc:AlternateContent xmlns:mc="http://schemas.openxmlformats.org/markup-compatibility/2006" xmlns:a14="http://schemas.microsoft.com/office/drawing/2010/main">
            <mc:Choice Requires="a14">
              <p:sp>
                <p:nvSpPr>
                  <p:cNvPr id="318" name="テキスト ボックス 317">
                    <a:extLst>
                      <a:ext uri="{FF2B5EF4-FFF2-40B4-BE49-F238E27FC236}">
                        <a16:creationId xmlns:a16="http://schemas.microsoft.com/office/drawing/2014/main" id="{786F7AB5-9D53-254B-B2FD-8ACD18013934}"/>
                      </a:ext>
                    </a:extLst>
                  </p:cNvPr>
                  <p:cNvSpPr txBox="1"/>
                  <p:nvPr/>
                </p:nvSpPr>
                <p:spPr>
                  <a:xfrm>
                    <a:off x="1873066" y="4311570"/>
                    <a:ext cx="60119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a</m:t>
                              </m:r>
                            </m:e>
                            <m:sup>
                              <m:r>
                                <a:rPr kumimoji="1" lang="en-US" altLang="ja-JP" sz="1400" b="0" i="0" smtClean="0">
                                  <a:latin typeface="Cambria Math" panose="02040503050406030204" pitchFamily="18" charset="0"/>
                                </a:rPr>
                                <m:t>3</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𝑢</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17" name="テキスト ボックス 16">
                    <a:extLst>
                      <a:ext uri="{FF2B5EF4-FFF2-40B4-BE49-F238E27FC236}">
                        <a16:creationId xmlns:a16="http://schemas.microsoft.com/office/drawing/2014/main" id="{1A7E8130-C32D-4F64-9A32-DB6D62DC0904}"/>
                      </a:ext>
                    </a:extLst>
                  </p:cNvPr>
                  <p:cNvSpPr txBox="1">
                    <a:spLocks noRot="1" noChangeAspect="1" noMove="1" noResize="1" noEditPoints="1" noAdjustHandles="1" noChangeArrowheads="1" noChangeShapeType="1" noTextEdit="1"/>
                  </p:cNvSpPr>
                  <p:nvPr/>
                </p:nvSpPr>
                <p:spPr>
                  <a:xfrm>
                    <a:off x="1873066" y="4311570"/>
                    <a:ext cx="601190" cy="307777"/>
                  </a:xfrm>
                  <a:prstGeom prst="rect">
                    <a:avLst/>
                  </a:prstGeom>
                  <a:blipFill>
                    <a:blip r:embed="rId5"/>
                    <a:stretch>
                      <a:fillRect/>
                    </a:stretch>
                  </a:blipFill>
                </p:spPr>
                <p:txBody>
                  <a:bodyPr/>
                  <a:lstStyle/>
                  <a:p>
                    <a:r>
                      <a:rPr lang="ja-JP" altLang="en-US">
                        <a:noFill/>
                      </a:rPr>
                      <a:t> </a:t>
                    </a:r>
                  </a:p>
                </p:txBody>
              </p:sp>
            </mc:Fallback>
          </mc:AlternateContent>
          <p:grpSp>
            <p:nvGrpSpPr>
              <p:cNvPr id="319" name="グループ化 318">
                <a:extLst>
                  <a:ext uri="{FF2B5EF4-FFF2-40B4-BE49-F238E27FC236}">
                    <a16:creationId xmlns:a16="http://schemas.microsoft.com/office/drawing/2014/main" id="{902F1D74-CE14-B246-9C24-242A4FD10BF2}"/>
                  </a:ext>
                </a:extLst>
              </p:cNvPr>
              <p:cNvGrpSpPr/>
              <p:nvPr/>
            </p:nvGrpSpPr>
            <p:grpSpPr>
              <a:xfrm>
                <a:off x="696378" y="1361168"/>
                <a:ext cx="5626352" cy="4483997"/>
                <a:chOff x="696378" y="1361168"/>
                <a:chExt cx="5626352" cy="4483997"/>
              </a:xfrm>
            </p:grpSpPr>
            <p:pic>
              <p:nvPicPr>
                <p:cNvPr id="320" name="図 319">
                  <a:extLst>
                    <a:ext uri="{FF2B5EF4-FFF2-40B4-BE49-F238E27FC236}">
                      <a16:creationId xmlns:a16="http://schemas.microsoft.com/office/drawing/2014/main" id="{26888A2B-31BE-8247-81B7-88BA9C6E0C7C}"/>
                    </a:ext>
                  </a:extLst>
                </p:cNvPr>
                <p:cNvPicPr>
                  <a:picLocks noChangeAspect="1"/>
                </p:cNvPicPr>
                <p:nvPr/>
              </p:nvPicPr>
              <p:blipFill>
                <a:blip r:embed="rId6"/>
                <a:stretch>
                  <a:fillRect/>
                </a:stretch>
              </p:blipFill>
              <p:spPr>
                <a:xfrm>
                  <a:off x="696378" y="1361168"/>
                  <a:ext cx="5626352" cy="4483997"/>
                </a:xfrm>
                <a:prstGeom prst="rect">
                  <a:avLst/>
                </a:prstGeom>
              </p:spPr>
            </p:pic>
            <p:cxnSp>
              <p:nvCxnSpPr>
                <p:cNvPr id="321" name="直線コネクタ 320">
                  <a:extLst>
                    <a:ext uri="{FF2B5EF4-FFF2-40B4-BE49-F238E27FC236}">
                      <a16:creationId xmlns:a16="http://schemas.microsoft.com/office/drawing/2014/main" id="{3BF46703-0F95-2E44-AD85-7337E458D43B}"/>
                    </a:ext>
                  </a:extLst>
                </p:cNvPr>
                <p:cNvCxnSpPr>
                  <a:cxnSpLocks/>
                </p:cNvCxnSpPr>
                <p:nvPr/>
              </p:nvCxnSpPr>
              <p:spPr>
                <a:xfrm>
                  <a:off x="1840955" y="4622594"/>
                  <a:ext cx="252000"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13" name="テキスト ボックス 312">
              <a:extLst>
                <a:ext uri="{FF2B5EF4-FFF2-40B4-BE49-F238E27FC236}">
                  <a16:creationId xmlns:a16="http://schemas.microsoft.com/office/drawing/2014/main" id="{D21BB18A-CBCC-D947-8247-C15C8AF742DF}"/>
                </a:ext>
              </a:extLst>
            </p:cNvPr>
            <p:cNvSpPr txBox="1"/>
            <p:nvPr/>
          </p:nvSpPr>
          <p:spPr>
            <a:xfrm>
              <a:off x="7199213" y="5268600"/>
              <a:ext cx="598241" cy="307777"/>
            </a:xfrm>
            <a:prstGeom prst="rect">
              <a:avLst/>
            </a:prstGeom>
            <a:noFill/>
          </p:spPr>
          <p:txBody>
            <a:bodyPr wrap="none" rtlCol="0">
              <a:spAutoFit/>
            </a:bodyPr>
            <a:lstStyle/>
            <a:p>
              <a:r>
                <a:rPr kumimoji="1" lang="en-US" altLang="ja-JP" sz="1400" dirty="0"/>
                <a:t>2s+2s</a:t>
              </a:r>
              <a:endParaRPr kumimoji="1" lang="ja-JP" altLang="en-US" sz="1400" dirty="0"/>
            </a:p>
          </p:txBody>
        </p:sp>
        <p:sp>
          <p:nvSpPr>
            <p:cNvPr id="314" name="テキスト ボックス 313">
              <a:extLst>
                <a:ext uri="{FF2B5EF4-FFF2-40B4-BE49-F238E27FC236}">
                  <a16:creationId xmlns:a16="http://schemas.microsoft.com/office/drawing/2014/main" id="{E13EDAEC-847B-AF4A-BA37-34FAFF6DADF1}"/>
                </a:ext>
              </a:extLst>
            </p:cNvPr>
            <p:cNvSpPr txBox="1"/>
            <p:nvPr/>
          </p:nvSpPr>
          <p:spPr>
            <a:xfrm>
              <a:off x="7199213" y="4262753"/>
              <a:ext cx="622286" cy="307777"/>
            </a:xfrm>
            <a:prstGeom prst="rect">
              <a:avLst/>
            </a:prstGeom>
            <a:noFill/>
          </p:spPr>
          <p:txBody>
            <a:bodyPr wrap="none" rtlCol="0">
              <a:spAutoFit/>
            </a:bodyPr>
            <a:lstStyle/>
            <a:p>
              <a:r>
                <a:rPr kumimoji="1" lang="en-US" altLang="ja-JP" sz="1400" dirty="0"/>
                <a:t>2s+2p</a:t>
              </a:r>
              <a:endParaRPr kumimoji="1" lang="ja-JP" altLang="en-US" sz="1400" dirty="0"/>
            </a:p>
          </p:txBody>
        </p:sp>
        <p:sp>
          <p:nvSpPr>
            <p:cNvPr id="315" name="テキスト ボックス 314">
              <a:extLst>
                <a:ext uri="{FF2B5EF4-FFF2-40B4-BE49-F238E27FC236}">
                  <a16:creationId xmlns:a16="http://schemas.microsoft.com/office/drawing/2014/main" id="{8F58F78F-7C54-6545-90F0-DC0901F0A6F8}"/>
                </a:ext>
              </a:extLst>
            </p:cNvPr>
            <p:cNvSpPr txBox="1"/>
            <p:nvPr/>
          </p:nvSpPr>
          <p:spPr>
            <a:xfrm>
              <a:off x="6093218" y="3431078"/>
              <a:ext cx="598241" cy="307777"/>
            </a:xfrm>
            <a:prstGeom prst="rect">
              <a:avLst/>
            </a:prstGeom>
            <a:noFill/>
          </p:spPr>
          <p:txBody>
            <a:bodyPr wrap="none" rtlCol="0">
              <a:spAutoFit/>
            </a:bodyPr>
            <a:lstStyle/>
            <a:p>
              <a:r>
                <a:rPr kumimoji="1" lang="en-US" altLang="ja-JP" sz="1400" dirty="0"/>
                <a:t>2s+3s</a:t>
              </a:r>
              <a:endParaRPr kumimoji="1" lang="ja-JP" altLang="en-US" sz="1400" dirty="0"/>
            </a:p>
          </p:txBody>
        </p:sp>
        <p:sp>
          <p:nvSpPr>
            <p:cNvPr id="316" name="テキスト ボックス 315">
              <a:extLst>
                <a:ext uri="{FF2B5EF4-FFF2-40B4-BE49-F238E27FC236}">
                  <a16:creationId xmlns:a16="http://schemas.microsoft.com/office/drawing/2014/main" id="{670426C1-AB9E-874A-A725-F9FF32B286D6}"/>
                </a:ext>
              </a:extLst>
            </p:cNvPr>
            <p:cNvSpPr txBox="1"/>
            <p:nvPr/>
          </p:nvSpPr>
          <p:spPr>
            <a:xfrm>
              <a:off x="6093218" y="3241859"/>
              <a:ext cx="646331" cy="307777"/>
            </a:xfrm>
            <a:prstGeom prst="rect">
              <a:avLst/>
            </a:prstGeom>
            <a:noFill/>
          </p:spPr>
          <p:txBody>
            <a:bodyPr wrap="none" rtlCol="0">
              <a:spAutoFit/>
            </a:bodyPr>
            <a:lstStyle/>
            <a:p>
              <a:r>
                <a:rPr kumimoji="1" lang="en-US" altLang="ja-JP" sz="1400" dirty="0"/>
                <a:t>2p+2p</a:t>
              </a:r>
              <a:endParaRPr kumimoji="1" lang="ja-JP" altLang="en-US" sz="1400" dirty="0"/>
            </a:p>
          </p:txBody>
        </p:sp>
        <p:sp>
          <p:nvSpPr>
            <p:cNvPr id="317" name="テキスト ボックス 316">
              <a:extLst>
                <a:ext uri="{FF2B5EF4-FFF2-40B4-BE49-F238E27FC236}">
                  <a16:creationId xmlns:a16="http://schemas.microsoft.com/office/drawing/2014/main" id="{F73B34E6-79AB-9841-AFFB-D0E9A2D158D8}"/>
                </a:ext>
              </a:extLst>
            </p:cNvPr>
            <p:cNvSpPr txBox="1"/>
            <p:nvPr/>
          </p:nvSpPr>
          <p:spPr>
            <a:xfrm>
              <a:off x="6093218" y="3062277"/>
              <a:ext cx="622286" cy="307777"/>
            </a:xfrm>
            <a:prstGeom prst="rect">
              <a:avLst/>
            </a:prstGeom>
            <a:noFill/>
          </p:spPr>
          <p:txBody>
            <a:bodyPr wrap="none" rtlCol="0">
              <a:spAutoFit/>
            </a:bodyPr>
            <a:lstStyle/>
            <a:p>
              <a:r>
                <a:rPr kumimoji="1" lang="en-US" altLang="ja-JP" sz="1400" dirty="0"/>
                <a:t>2s+3p</a:t>
              </a:r>
              <a:endParaRPr kumimoji="1" lang="ja-JP" altLang="en-US" sz="1400" dirty="0"/>
            </a:p>
          </p:txBody>
        </p:sp>
      </p:grpSp>
      <mc:AlternateContent xmlns:mc="http://schemas.openxmlformats.org/markup-compatibility/2006" xmlns:a14="http://schemas.microsoft.com/office/drawing/2010/main">
        <mc:Choice Requires="a14">
          <p:sp>
            <p:nvSpPr>
              <p:cNvPr id="326" name="テキスト ボックス 325">
                <a:extLst>
                  <a:ext uri="{FF2B5EF4-FFF2-40B4-BE49-F238E27FC236}">
                    <a16:creationId xmlns:a16="http://schemas.microsoft.com/office/drawing/2014/main" id="{F3C22AE0-20E8-064E-AB07-6EE506513A0F}"/>
                  </a:ext>
                </a:extLst>
              </p:cNvPr>
              <p:cNvSpPr txBox="1"/>
              <p:nvPr/>
            </p:nvSpPr>
            <p:spPr>
              <a:xfrm>
                <a:off x="2478912" y="1098491"/>
                <a:ext cx="2368084" cy="369332"/>
              </a:xfrm>
              <a:prstGeom prst="rect">
                <a:avLst/>
              </a:prstGeom>
              <a:noFill/>
            </p:spPr>
            <p:txBody>
              <a:bodyPr wrap="none" rtlCol="0">
                <a:spAutoFit/>
              </a:bodyPr>
              <a:lstStyle/>
              <a:p>
                <a14:m>
                  <m:oMath xmlns:m="http://schemas.openxmlformats.org/officeDocument/2006/math">
                    <m:r>
                      <m:rPr>
                        <m:sty m:val="p"/>
                      </m:rPr>
                      <a:rPr kumimoji="1" lang="en-US" altLang="ja-JP" i="0" dirty="0" smtClean="0">
                        <a:latin typeface="Cambria Math" panose="02040503050406030204" pitchFamily="18" charset="0"/>
                      </a:rPr>
                      <m:t>L</m:t>
                    </m:r>
                    <m:sSub>
                      <m:sSubPr>
                        <m:ctrlPr>
                          <a:rPr kumimoji="1" lang="en-US" altLang="ja-JP" i="1" dirty="0" smtClean="0">
                            <a:latin typeface="Cambria Math" panose="02040503050406030204" pitchFamily="18" charset="0"/>
                          </a:rPr>
                        </m:ctrlPr>
                      </m:sSubPr>
                      <m:e>
                        <m:r>
                          <m:rPr>
                            <m:sty m:val="p"/>
                          </m:rPr>
                          <a:rPr kumimoji="1" lang="en-US" altLang="ja-JP" i="0" dirty="0" smtClean="0">
                            <a:latin typeface="Cambria Math" panose="02040503050406030204" pitchFamily="18" charset="0"/>
                          </a:rPr>
                          <m:t>i</m:t>
                        </m:r>
                      </m:e>
                      <m:sub>
                        <m:r>
                          <a:rPr kumimoji="1" lang="en-US" altLang="ja-JP" i="0" dirty="0" smtClean="0">
                            <a:latin typeface="Cambria Math" panose="02040503050406030204" pitchFamily="18" charset="0"/>
                          </a:rPr>
                          <m:t>2</m:t>
                        </m:r>
                      </m:sub>
                    </m:sSub>
                    <m:r>
                      <a:rPr kumimoji="1" lang="en-US" altLang="ja-JP" i="1" dirty="0" smtClean="0">
                        <a:latin typeface="Cambria Math" panose="02040503050406030204" pitchFamily="18" charset="0"/>
                      </a:rPr>
                      <m:t> </m:t>
                    </m:r>
                  </m:oMath>
                </a14:m>
                <a:r>
                  <a:rPr kumimoji="1" lang="en-US" altLang="ja-JP" dirty="0"/>
                  <a:t>molecular potential</a:t>
                </a:r>
                <a:endParaRPr kumimoji="1" lang="ja-JP" altLang="en-US" dirty="0"/>
              </a:p>
            </p:txBody>
          </p:sp>
        </mc:Choice>
        <mc:Fallback xmlns="">
          <p:sp>
            <p:nvSpPr>
              <p:cNvPr id="326" name="テキスト ボックス 325">
                <a:extLst>
                  <a:ext uri="{FF2B5EF4-FFF2-40B4-BE49-F238E27FC236}">
                    <a16:creationId xmlns:a16="http://schemas.microsoft.com/office/drawing/2014/main" id="{F3C22AE0-20E8-064E-AB07-6EE506513A0F}"/>
                  </a:ext>
                </a:extLst>
              </p:cNvPr>
              <p:cNvSpPr txBox="1">
                <a:spLocks noRot="1" noChangeAspect="1" noMove="1" noResize="1" noEditPoints="1" noAdjustHandles="1" noChangeArrowheads="1" noChangeShapeType="1" noTextEdit="1"/>
              </p:cNvSpPr>
              <p:nvPr/>
            </p:nvSpPr>
            <p:spPr>
              <a:xfrm>
                <a:off x="2478912" y="1098491"/>
                <a:ext cx="2368084" cy="369332"/>
              </a:xfrm>
              <a:prstGeom prst="rect">
                <a:avLst/>
              </a:prstGeom>
              <a:blipFill>
                <a:blip r:embed="rId7"/>
                <a:stretch>
                  <a:fillRect t="-3226" r="-1064" b="-22581"/>
                </a:stretch>
              </a:blipFill>
            </p:spPr>
            <p:txBody>
              <a:bodyPr/>
              <a:lstStyle/>
              <a:p>
                <a:r>
                  <a:rPr lang="ja-JP" altLang="en-US">
                    <a:noFill/>
                  </a:rPr>
                  <a:t> </a:t>
                </a:r>
              </a:p>
            </p:txBody>
          </p:sp>
        </mc:Fallback>
      </mc:AlternateContent>
      <p:cxnSp>
        <p:nvCxnSpPr>
          <p:cNvPr id="328" name="直線矢印コネクタ 327">
            <a:extLst>
              <a:ext uri="{FF2B5EF4-FFF2-40B4-BE49-F238E27FC236}">
                <a16:creationId xmlns:a16="http://schemas.microsoft.com/office/drawing/2014/main" id="{01F242B2-7436-0F41-B444-ACD7FB9FC488}"/>
              </a:ext>
            </a:extLst>
          </p:cNvPr>
          <p:cNvCxnSpPr/>
          <p:nvPr/>
        </p:nvCxnSpPr>
        <p:spPr>
          <a:xfrm>
            <a:off x="5308232" y="5793595"/>
            <a:ext cx="6084000"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9" name="フローチャート: せん孔テープ 328">
            <a:extLst>
              <a:ext uri="{FF2B5EF4-FFF2-40B4-BE49-F238E27FC236}">
                <a16:creationId xmlns:a16="http://schemas.microsoft.com/office/drawing/2014/main" id="{8172E239-A6EF-C544-A536-2E94985B505D}"/>
              </a:ext>
            </a:extLst>
          </p:cNvPr>
          <p:cNvSpPr/>
          <p:nvPr/>
        </p:nvSpPr>
        <p:spPr>
          <a:xfrm rot="5400000">
            <a:off x="7083526" y="5693520"/>
            <a:ext cx="448236" cy="178886"/>
          </a:xfrm>
          <a:prstGeom prst="flowChartPunchedTape">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正方形/長方形 329">
            <a:extLst>
              <a:ext uri="{FF2B5EF4-FFF2-40B4-BE49-F238E27FC236}">
                <a16:creationId xmlns:a16="http://schemas.microsoft.com/office/drawing/2014/main" id="{B3134E4D-535A-0F4F-8854-70E02F213470}"/>
              </a:ext>
            </a:extLst>
          </p:cNvPr>
          <p:cNvSpPr/>
          <p:nvPr/>
        </p:nvSpPr>
        <p:spPr>
          <a:xfrm>
            <a:off x="7126367" y="5509323"/>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正方形/長方形 330">
            <a:extLst>
              <a:ext uri="{FF2B5EF4-FFF2-40B4-BE49-F238E27FC236}">
                <a16:creationId xmlns:a16="http://schemas.microsoft.com/office/drawing/2014/main" id="{8E1E4A2E-2407-444A-92B5-8B8A437F674F}"/>
              </a:ext>
            </a:extLst>
          </p:cNvPr>
          <p:cNvSpPr/>
          <p:nvPr/>
        </p:nvSpPr>
        <p:spPr>
          <a:xfrm>
            <a:off x="7185293" y="5965709"/>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2" name="直線コネクタ 331">
            <a:extLst>
              <a:ext uri="{FF2B5EF4-FFF2-40B4-BE49-F238E27FC236}">
                <a16:creationId xmlns:a16="http://schemas.microsoft.com/office/drawing/2014/main" id="{24573B22-202D-544A-B601-6D8D0D8BABBB}"/>
              </a:ext>
            </a:extLst>
          </p:cNvPr>
          <p:cNvCxnSpPr>
            <a:cxnSpLocks/>
          </p:cNvCxnSpPr>
          <p:nvPr/>
        </p:nvCxnSpPr>
        <p:spPr>
          <a:xfrm flipV="1">
            <a:off x="10185779" y="5670893"/>
            <a:ext cx="0" cy="231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3" name="テキスト ボックス 332">
                <a:extLst>
                  <a:ext uri="{FF2B5EF4-FFF2-40B4-BE49-F238E27FC236}">
                    <a16:creationId xmlns:a16="http://schemas.microsoft.com/office/drawing/2014/main" id="{041807EA-D00B-E743-A20E-6AA1DFF3330C}"/>
                  </a:ext>
                </a:extLst>
              </p:cNvPr>
              <p:cNvSpPr txBox="1"/>
              <p:nvPr/>
            </p:nvSpPr>
            <p:spPr>
              <a:xfrm>
                <a:off x="9721383" y="5924084"/>
                <a:ext cx="9156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~3000</m:t>
                      </m:r>
                    </m:oMath>
                  </m:oMathPara>
                </a14:m>
                <a:endParaRPr kumimoji="1" lang="ja-JP" altLang="en-US"/>
              </a:p>
            </p:txBody>
          </p:sp>
        </mc:Choice>
        <mc:Fallback xmlns="">
          <p:sp>
            <p:nvSpPr>
              <p:cNvPr id="333" name="テキスト ボックス 332">
                <a:extLst>
                  <a:ext uri="{FF2B5EF4-FFF2-40B4-BE49-F238E27FC236}">
                    <a16:creationId xmlns:a16="http://schemas.microsoft.com/office/drawing/2014/main" id="{041807EA-D00B-E743-A20E-6AA1DFF3330C}"/>
                  </a:ext>
                </a:extLst>
              </p:cNvPr>
              <p:cNvSpPr txBox="1">
                <a:spLocks noRot="1" noChangeAspect="1" noMove="1" noResize="1" noEditPoints="1" noAdjustHandles="1" noChangeArrowheads="1" noChangeShapeType="1" noTextEdit="1"/>
              </p:cNvSpPr>
              <p:nvPr/>
            </p:nvSpPr>
            <p:spPr>
              <a:xfrm>
                <a:off x="9721383" y="5924084"/>
                <a:ext cx="915635" cy="369332"/>
              </a:xfrm>
              <a:prstGeom prst="rect">
                <a:avLst/>
              </a:prstGeom>
              <a:blipFill>
                <a:blip r:embed="rId8"/>
                <a:stretch>
                  <a:fillRect/>
                </a:stretch>
              </a:blipFill>
            </p:spPr>
            <p:txBody>
              <a:bodyPr/>
              <a:lstStyle/>
              <a:p>
                <a:r>
                  <a:rPr lang="ja-JP" altLang="en-US">
                    <a:noFill/>
                  </a:rPr>
                  <a:t> </a:t>
                </a:r>
              </a:p>
            </p:txBody>
          </p:sp>
        </mc:Fallback>
      </mc:AlternateContent>
      <p:cxnSp>
        <p:nvCxnSpPr>
          <p:cNvPr id="334" name="直線矢印コネクタ 333">
            <a:extLst>
              <a:ext uri="{FF2B5EF4-FFF2-40B4-BE49-F238E27FC236}">
                <a16:creationId xmlns:a16="http://schemas.microsoft.com/office/drawing/2014/main" id="{529F4354-9FC7-9F4A-A7F1-A1651A71D9C6}"/>
              </a:ext>
            </a:extLst>
          </p:cNvPr>
          <p:cNvCxnSpPr>
            <a:cxnSpLocks/>
          </p:cNvCxnSpPr>
          <p:nvPr/>
        </p:nvCxnSpPr>
        <p:spPr>
          <a:xfrm flipV="1">
            <a:off x="1844942" y="5032187"/>
            <a:ext cx="8340836"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5" name="テキスト ボックス 334">
                <a:extLst>
                  <a:ext uri="{FF2B5EF4-FFF2-40B4-BE49-F238E27FC236}">
                    <a16:creationId xmlns:a16="http://schemas.microsoft.com/office/drawing/2014/main" id="{2449223F-678D-8F48-87F1-77B7B3F58D84}"/>
                  </a:ext>
                </a:extLst>
              </p:cNvPr>
              <p:cNvSpPr txBox="1"/>
              <p:nvPr/>
            </p:nvSpPr>
            <p:spPr>
              <a:xfrm>
                <a:off x="11432898" y="5670893"/>
                <a:ext cx="6542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𝑅</m:t>
                      </m:r>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𝑎</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m:t>
                      </m:r>
                    </m:oMath>
                  </m:oMathPara>
                </a14:m>
                <a:endParaRPr kumimoji="1" lang="ja-JP" altLang="en-US"/>
              </a:p>
            </p:txBody>
          </p:sp>
        </mc:Choice>
        <mc:Fallback xmlns="">
          <p:sp>
            <p:nvSpPr>
              <p:cNvPr id="335" name="テキスト ボックス 334">
                <a:extLst>
                  <a:ext uri="{FF2B5EF4-FFF2-40B4-BE49-F238E27FC236}">
                    <a16:creationId xmlns:a16="http://schemas.microsoft.com/office/drawing/2014/main" id="{2449223F-678D-8F48-87F1-77B7B3F58D84}"/>
                  </a:ext>
                </a:extLst>
              </p:cNvPr>
              <p:cNvSpPr txBox="1">
                <a:spLocks noRot="1" noChangeAspect="1" noMove="1" noResize="1" noEditPoints="1" noAdjustHandles="1" noChangeArrowheads="1" noChangeShapeType="1" noTextEdit="1"/>
              </p:cNvSpPr>
              <p:nvPr/>
            </p:nvSpPr>
            <p:spPr>
              <a:xfrm>
                <a:off x="11432898" y="5670893"/>
                <a:ext cx="654282" cy="276999"/>
              </a:xfrm>
              <a:prstGeom prst="rect">
                <a:avLst/>
              </a:prstGeom>
              <a:blipFill>
                <a:blip r:embed="rId9"/>
                <a:stretch>
                  <a:fillRect l="-7692" t="-9091" r="-11538" b="-36364"/>
                </a:stretch>
              </a:blipFill>
            </p:spPr>
            <p:txBody>
              <a:bodyPr/>
              <a:lstStyle/>
              <a:p>
                <a:r>
                  <a:rPr lang="ja-JP" altLang="en-US">
                    <a:noFill/>
                  </a:rPr>
                  <a:t> </a:t>
                </a:r>
              </a:p>
            </p:txBody>
          </p:sp>
        </mc:Fallback>
      </mc:AlternateContent>
      <p:grpSp>
        <p:nvGrpSpPr>
          <p:cNvPr id="337" name="グループ化 336">
            <a:extLst>
              <a:ext uri="{FF2B5EF4-FFF2-40B4-BE49-F238E27FC236}">
                <a16:creationId xmlns:a16="http://schemas.microsoft.com/office/drawing/2014/main" id="{216058C4-F762-7843-BDBA-549B76F54BCF}"/>
              </a:ext>
            </a:extLst>
          </p:cNvPr>
          <p:cNvGrpSpPr/>
          <p:nvPr/>
        </p:nvGrpSpPr>
        <p:grpSpPr>
          <a:xfrm>
            <a:off x="1404627" y="4608217"/>
            <a:ext cx="748594" cy="1015589"/>
            <a:chOff x="6406152" y="3202459"/>
            <a:chExt cx="748594" cy="1015589"/>
          </a:xfrm>
        </p:grpSpPr>
        <p:sp>
          <p:nvSpPr>
            <p:cNvPr id="338" name="Freeform 2005">
              <a:extLst>
                <a:ext uri="{FF2B5EF4-FFF2-40B4-BE49-F238E27FC236}">
                  <a16:creationId xmlns:a16="http://schemas.microsoft.com/office/drawing/2014/main" id="{4CBF8222-C037-5C41-8C89-51B79BAF6D05}"/>
                </a:ext>
              </a:extLst>
            </p:cNvPr>
            <p:cNvSpPr>
              <a:spLocks/>
            </p:cNvSpPr>
            <p:nvPr/>
          </p:nvSpPr>
          <p:spPr bwMode="auto">
            <a:xfrm>
              <a:off x="6406152" y="3202459"/>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9" name="グループ化 338">
              <a:extLst>
                <a:ext uri="{FF2B5EF4-FFF2-40B4-BE49-F238E27FC236}">
                  <a16:creationId xmlns:a16="http://schemas.microsoft.com/office/drawing/2014/main" id="{AD2832AE-574B-EB46-9F51-E9D07EE03620}"/>
                </a:ext>
              </a:extLst>
            </p:cNvPr>
            <p:cNvGrpSpPr>
              <a:grpSpLocks noChangeAspect="1"/>
            </p:cNvGrpSpPr>
            <p:nvPr/>
          </p:nvGrpSpPr>
          <p:grpSpPr>
            <a:xfrm>
              <a:off x="6649070" y="3501225"/>
              <a:ext cx="258292" cy="258290"/>
              <a:chOff x="5263110" y="5000823"/>
              <a:chExt cx="360000" cy="360000"/>
            </a:xfrm>
          </p:grpSpPr>
          <p:sp>
            <p:nvSpPr>
              <p:cNvPr id="346" name="楕円 331">
                <a:extLst>
                  <a:ext uri="{FF2B5EF4-FFF2-40B4-BE49-F238E27FC236}">
                    <a16:creationId xmlns:a16="http://schemas.microsoft.com/office/drawing/2014/main" id="{26801E74-3C6B-9842-B200-5965A7C9BDE9}"/>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7" name="楕円 332">
                <a:extLst>
                  <a:ext uri="{FF2B5EF4-FFF2-40B4-BE49-F238E27FC236}">
                    <a16:creationId xmlns:a16="http://schemas.microsoft.com/office/drawing/2014/main" id="{567D3D4B-A87E-2C41-905C-F2BA85F7CD82}"/>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8" name="楕円 333">
                <a:extLst>
                  <a:ext uri="{FF2B5EF4-FFF2-40B4-BE49-F238E27FC236}">
                    <a16:creationId xmlns:a16="http://schemas.microsoft.com/office/drawing/2014/main" id="{1EA9A39D-44E8-8F40-B2C3-0FFD05E5F66D}"/>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9" name="楕円 334">
                <a:extLst>
                  <a:ext uri="{FF2B5EF4-FFF2-40B4-BE49-F238E27FC236}">
                    <a16:creationId xmlns:a16="http://schemas.microsoft.com/office/drawing/2014/main" id="{1F31AEDF-71A5-5144-9313-2EE7F46DE568}"/>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0" name="楕円 335">
                <a:extLst>
                  <a:ext uri="{FF2B5EF4-FFF2-40B4-BE49-F238E27FC236}">
                    <a16:creationId xmlns:a16="http://schemas.microsoft.com/office/drawing/2014/main" id="{D9942866-9B24-F84E-B9A6-79EAA255AF8B}"/>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1" name="楕円 336">
                <a:extLst>
                  <a:ext uri="{FF2B5EF4-FFF2-40B4-BE49-F238E27FC236}">
                    <a16:creationId xmlns:a16="http://schemas.microsoft.com/office/drawing/2014/main" id="{E459BAD8-4BDA-D74C-9617-4F1DFD276F65}"/>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2" name="楕円 337">
                <a:extLst>
                  <a:ext uri="{FF2B5EF4-FFF2-40B4-BE49-F238E27FC236}">
                    <a16:creationId xmlns:a16="http://schemas.microsoft.com/office/drawing/2014/main" id="{3B39B356-E352-0445-8304-23DE38090241}"/>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3" name="楕円 338">
                <a:extLst>
                  <a:ext uri="{FF2B5EF4-FFF2-40B4-BE49-F238E27FC236}">
                    <a16:creationId xmlns:a16="http://schemas.microsoft.com/office/drawing/2014/main" id="{F7E35CB4-2BEB-454D-AE4D-BCACB9A5FC47}"/>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4" name="楕円 339">
                <a:extLst>
                  <a:ext uri="{FF2B5EF4-FFF2-40B4-BE49-F238E27FC236}">
                    <a16:creationId xmlns:a16="http://schemas.microsoft.com/office/drawing/2014/main" id="{5BD6BDF0-BA4B-684E-ABF7-AF1AB1635CAF}"/>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5" name="楕円 340">
                <a:extLst>
                  <a:ext uri="{FF2B5EF4-FFF2-40B4-BE49-F238E27FC236}">
                    <a16:creationId xmlns:a16="http://schemas.microsoft.com/office/drawing/2014/main" id="{91B46C93-2C22-DD4F-88B6-7286CFFD1E26}"/>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6" name="楕円 341">
                <a:extLst>
                  <a:ext uri="{FF2B5EF4-FFF2-40B4-BE49-F238E27FC236}">
                    <a16:creationId xmlns:a16="http://schemas.microsoft.com/office/drawing/2014/main" id="{AFCAA2C9-C48F-7148-9BFC-59F93D413FB4}"/>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7" name="楕円 342">
                <a:extLst>
                  <a:ext uri="{FF2B5EF4-FFF2-40B4-BE49-F238E27FC236}">
                    <a16:creationId xmlns:a16="http://schemas.microsoft.com/office/drawing/2014/main" id="{597D35CA-67C4-754F-87E7-F43BC9904E2A}"/>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8" name="楕円 343">
                <a:extLst>
                  <a:ext uri="{FF2B5EF4-FFF2-40B4-BE49-F238E27FC236}">
                    <a16:creationId xmlns:a16="http://schemas.microsoft.com/office/drawing/2014/main" id="{10B0542F-2423-6345-A54D-A7FA999E91BB}"/>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9" name="楕円 344">
                <a:extLst>
                  <a:ext uri="{FF2B5EF4-FFF2-40B4-BE49-F238E27FC236}">
                    <a16:creationId xmlns:a16="http://schemas.microsoft.com/office/drawing/2014/main" id="{72F53A6D-6C67-D143-AE0D-6D3C4B1D3722}"/>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0" name="楕円 345">
                <a:extLst>
                  <a:ext uri="{FF2B5EF4-FFF2-40B4-BE49-F238E27FC236}">
                    <a16:creationId xmlns:a16="http://schemas.microsoft.com/office/drawing/2014/main" id="{54745CF2-EB1D-4042-9921-51E843E1AA3A}"/>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1" name="楕円 346">
                <a:extLst>
                  <a:ext uri="{FF2B5EF4-FFF2-40B4-BE49-F238E27FC236}">
                    <a16:creationId xmlns:a16="http://schemas.microsoft.com/office/drawing/2014/main" id="{372C1B79-CA22-7B4F-9DCE-6ADCE553F6FE}"/>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2" name="楕円 347">
                <a:extLst>
                  <a:ext uri="{FF2B5EF4-FFF2-40B4-BE49-F238E27FC236}">
                    <a16:creationId xmlns:a16="http://schemas.microsoft.com/office/drawing/2014/main" id="{55FA475A-756B-704D-A86A-4ECDBE751A95}"/>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40" name="楕円 304">
              <a:extLst>
                <a:ext uri="{FF2B5EF4-FFF2-40B4-BE49-F238E27FC236}">
                  <a16:creationId xmlns:a16="http://schemas.microsoft.com/office/drawing/2014/main" id="{4E559D8A-0C2C-E149-B475-256BD47F8EDF}"/>
                </a:ext>
              </a:extLst>
            </p:cNvPr>
            <p:cNvSpPr>
              <a:spLocks noChangeAspect="1"/>
            </p:cNvSpPr>
            <p:nvPr/>
          </p:nvSpPr>
          <p:spPr>
            <a:xfrm>
              <a:off x="6509162" y="338915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41" name="楕円 306">
              <a:extLst>
                <a:ext uri="{FF2B5EF4-FFF2-40B4-BE49-F238E27FC236}">
                  <a16:creationId xmlns:a16="http://schemas.microsoft.com/office/drawing/2014/main" id="{207939AE-6123-7344-8359-34BE3F16944A}"/>
                </a:ext>
              </a:extLst>
            </p:cNvPr>
            <p:cNvSpPr>
              <a:spLocks noChangeAspect="1"/>
            </p:cNvSpPr>
            <p:nvPr/>
          </p:nvSpPr>
          <p:spPr>
            <a:xfrm>
              <a:off x="6924668" y="372165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42" name="楕円 307">
              <a:extLst>
                <a:ext uri="{FF2B5EF4-FFF2-40B4-BE49-F238E27FC236}">
                  <a16:creationId xmlns:a16="http://schemas.microsoft.com/office/drawing/2014/main" id="{0E16DCEA-7FB6-864E-AB59-A1EEB873A721}"/>
                </a:ext>
              </a:extLst>
            </p:cNvPr>
            <p:cNvSpPr>
              <a:spLocks noChangeAspect="1"/>
            </p:cNvSpPr>
            <p:nvPr/>
          </p:nvSpPr>
          <p:spPr>
            <a:xfrm>
              <a:off x="6503668" y="344586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43" name="楕円 313">
              <a:extLst>
                <a:ext uri="{FF2B5EF4-FFF2-40B4-BE49-F238E27FC236}">
                  <a16:creationId xmlns:a16="http://schemas.microsoft.com/office/drawing/2014/main" id="{CB0764BF-9608-3441-8CF8-C9DB97FF67A6}"/>
                </a:ext>
              </a:extLst>
            </p:cNvPr>
            <p:cNvSpPr>
              <a:spLocks noChangeAspect="1"/>
            </p:cNvSpPr>
            <p:nvPr/>
          </p:nvSpPr>
          <p:spPr>
            <a:xfrm>
              <a:off x="6434480" y="387987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344" name="直線矢印コネクタ 343">
              <a:extLst>
                <a:ext uri="{FF2B5EF4-FFF2-40B4-BE49-F238E27FC236}">
                  <a16:creationId xmlns:a16="http://schemas.microsoft.com/office/drawing/2014/main" id="{85752EC5-CD04-4049-B008-63F602DDAD95}"/>
                </a:ext>
              </a:extLst>
            </p:cNvPr>
            <p:cNvCxnSpPr>
              <a:cxnSpLocks/>
            </p:cNvCxnSpPr>
            <p:nvPr/>
          </p:nvCxnSpPr>
          <p:spPr>
            <a:xfrm flipH="1">
              <a:off x="6500633" y="383922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直線矢印コネクタ 344">
              <a:extLst>
                <a:ext uri="{FF2B5EF4-FFF2-40B4-BE49-F238E27FC236}">
                  <a16:creationId xmlns:a16="http://schemas.microsoft.com/office/drawing/2014/main" id="{172DBCA1-735F-8147-9586-27104B4C8B5F}"/>
                </a:ext>
              </a:extLst>
            </p:cNvPr>
            <p:cNvCxnSpPr>
              <a:cxnSpLocks/>
            </p:cNvCxnSpPr>
            <p:nvPr/>
          </p:nvCxnSpPr>
          <p:spPr>
            <a:xfrm flipV="1">
              <a:off x="6784686" y="347605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3" name="グループ化 362">
            <a:extLst>
              <a:ext uri="{FF2B5EF4-FFF2-40B4-BE49-F238E27FC236}">
                <a16:creationId xmlns:a16="http://schemas.microsoft.com/office/drawing/2014/main" id="{A93E6E91-3274-E943-B63B-E9496650FBC4}"/>
              </a:ext>
            </a:extLst>
          </p:cNvPr>
          <p:cNvGrpSpPr/>
          <p:nvPr/>
        </p:nvGrpSpPr>
        <p:grpSpPr>
          <a:xfrm>
            <a:off x="9711896" y="4539205"/>
            <a:ext cx="748594" cy="939020"/>
            <a:chOff x="7661503" y="3137970"/>
            <a:chExt cx="748594" cy="939020"/>
          </a:xfrm>
        </p:grpSpPr>
        <p:sp>
          <p:nvSpPr>
            <p:cNvPr id="364" name="Freeform 2006">
              <a:extLst>
                <a:ext uri="{FF2B5EF4-FFF2-40B4-BE49-F238E27FC236}">
                  <a16:creationId xmlns:a16="http://schemas.microsoft.com/office/drawing/2014/main" id="{FD074818-C1EE-D344-9DF4-B69D37FB01A5}"/>
                </a:ext>
              </a:extLst>
            </p:cNvPr>
            <p:cNvSpPr>
              <a:spLocks/>
            </p:cNvSpPr>
            <p:nvPr/>
          </p:nvSpPr>
          <p:spPr bwMode="auto">
            <a:xfrm>
              <a:off x="7661503" y="3202459"/>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65" name="グループ化 364">
              <a:extLst>
                <a:ext uri="{FF2B5EF4-FFF2-40B4-BE49-F238E27FC236}">
                  <a16:creationId xmlns:a16="http://schemas.microsoft.com/office/drawing/2014/main" id="{E8385256-8EAF-BE41-B5B3-EAED6C3F2C00}"/>
                </a:ext>
              </a:extLst>
            </p:cNvPr>
            <p:cNvGrpSpPr>
              <a:grpSpLocks noChangeAspect="1"/>
            </p:cNvGrpSpPr>
            <p:nvPr/>
          </p:nvGrpSpPr>
          <p:grpSpPr>
            <a:xfrm>
              <a:off x="7914899" y="3501225"/>
              <a:ext cx="258292" cy="258290"/>
              <a:chOff x="5263110" y="5000823"/>
              <a:chExt cx="360000" cy="360000"/>
            </a:xfrm>
          </p:grpSpPr>
          <p:sp>
            <p:nvSpPr>
              <p:cNvPr id="372" name="楕円 331">
                <a:extLst>
                  <a:ext uri="{FF2B5EF4-FFF2-40B4-BE49-F238E27FC236}">
                    <a16:creationId xmlns:a16="http://schemas.microsoft.com/office/drawing/2014/main" id="{BC8EA3A5-AF44-614A-B425-ACA28495279F}"/>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3" name="楕円 332">
                <a:extLst>
                  <a:ext uri="{FF2B5EF4-FFF2-40B4-BE49-F238E27FC236}">
                    <a16:creationId xmlns:a16="http://schemas.microsoft.com/office/drawing/2014/main" id="{B57438A8-CB7B-5A49-A963-EB59F74F6DC6}"/>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4" name="楕円 333">
                <a:extLst>
                  <a:ext uri="{FF2B5EF4-FFF2-40B4-BE49-F238E27FC236}">
                    <a16:creationId xmlns:a16="http://schemas.microsoft.com/office/drawing/2014/main" id="{F854270E-9074-0A4A-BF8D-921550C1CD5E}"/>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5" name="楕円 334">
                <a:extLst>
                  <a:ext uri="{FF2B5EF4-FFF2-40B4-BE49-F238E27FC236}">
                    <a16:creationId xmlns:a16="http://schemas.microsoft.com/office/drawing/2014/main" id="{7668344D-3BCB-EC46-BEE8-7C8C8F45DFBA}"/>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6" name="楕円 335">
                <a:extLst>
                  <a:ext uri="{FF2B5EF4-FFF2-40B4-BE49-F238E27FC236}">
                    <a16:creationId xmlns:a16="http://schemas.microsoft.com/office/drawing/2014/main" id="{71894A7A-A051-9E48-958E-48A1AB095964}"/>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7" name="楕円 336">
                <a:extLst>
                  <a:ext uri="{FF2B5EF4-FFF2-40B4-BE49-F238E27FC236}">
                    <a16:creationId xmlns:a16="http://schemas.microsoft.com/office/drawing/2014/main" id="{6D1BFEB7-D283-7A44-ACFC-194A35F6562B}"/>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8" name="楕円 337">
                <a:extLst>
                  <a:ext uri="{FF2B5EF4-FFF2-40B4-BE49-F238E27FC236}">
                    <a16:creationId xmlns:a16="http://schemas.microsoft.com/office/drawing/2014/main" id="{0D54587A-41C5-F84E-BAFF-42B4AE49ECAF}"/>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9" name="楕円 338">
                <a:extLst>
                  <a:ext uri="{FF2B5EF4-FFF2-40B4-BE49-F238E27FC236}">
                    <a16:creationId xmlns:a16="http://schemas.microsoft.com/office/drawing/2014/main" id="{B7B88ECA-D6B9-A746-9E86-0FFF18767FEE}"/>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0" name="楕円 339">
                <a:extLst>
                  <a:ext uri="{FF2B5EF4-FFF2-40B4-BE49-F238E27FC236}">
                    <a16:creationId xmlns:a16="http://schemas.microsoft.com/office/drawing/2014/main" id="{56109A52-001C-3446-820B-FEF3D9244CE4}"/>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1" name="楕円 340">
                <a:extLst>
                  <a:ext uri="{FF2B5EF4-FFF2-40B4-BE49-F238E27FC236}">
                    <a16:creationId xmlns:a16="http://schemas.microsoft.com/office/drawing/2014/main" id="{E6E6BA25-F176-394D-9DF5-7975D66811A1}"/>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2" name="楕円 341">
                <a:extLst>
                  <a:ext uri="{FF2B5EF4-FFF2-40B4-BE49-F238E27FC236}">
                    <a16:creationId xmlns:a16="http://schemas.microsoft.com/office/drawing/2014/main" id="{AC33A1F3-C65B-F846-9984-272651E4F17E}"/>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3" name="楕円 342">
                <a:extLst>
                  <a:ext uri="{FF2B5EF4-FFF2-40B4-BE49-F238E27FC236}">
                    <a16:creationId xmlns:a16="http://schemas.microsoft.com/office/drawing/2014/main" id="{81B5FC17-D760-3B4A-AD7F-678C48259345}"/>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4" name="楕円 343">
                <a:extLst>
                  <a:ext uri="{FF2B5EF4-FFF2-40B4-BE49-F238E27FC236}">
                    <a16:creationId xmlns:a16="http://schemas.microsoft.com/office/drawing/2014/main" id="{2020BAC6-19A3-D747-A098-558846521F05}"/>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5" name="楕円 344">
                <a:extLst>
                  <a:ext uri="{FF2B5EF4-FFF2-40B4-BE49-F238E27FC236}">
                    <a16:creationId xmlns:a16="http://schemas.microsoft.com/office/drawing/2014/main" id="{40E98E7C-51E9-1643-A945-F27536CD5B2B}"/>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6" name="楕円 345">
                <a:extLst>
                  <a:ext uri="{FF2B5EF4-FFF2-40B4-BE49-F238E27FC236}">
                    <a16:creationId xmlns:a16="http://schemas.microsoft.com/office/drawing/2014/main" id="{DEE3A2B2-F2CA-734B-B8D5-A08C1A46C6F8}"/>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7" name="楕円 346">
                <a:extLst>
                  <a:ext uri="{FF2B5EF4-FFF2-40B4-BE49-F238E27FC236}">
                    <a16:creationId xmlns:a16="http://schemas.microsoft.com/office/drawing/2014/main" id="{D63161B8-E51B-164A-85FC-D19444923366}"/>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8" name="楕円 347">
                <a:extLst>
                  <a:ext uri="{FF2B5EF4-FFF2-40B4-BE49-F238E27FC236}">
                    <a16:creationId xmlns:a16="http://schemas.microsoft.com/office/drawing/2014/main" id="{0C613525-B367-0C43-94C1-8B4690E8F4E8}"/>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66" name="楕円 304">
              <a:extLst>
                <a:ext uri="{FF2B5EF4-FFF2-40B4-BE49-F238E27FC236}">
                  <a16:creationId xmlns:a16="http://schemas.microsoft.com/office/drawing/2014/main" id="{A725C3CA-8378-994D-8148-EA2066829F40}"/>
                </a:ext>
              </a:extLst>
            </p:cNvPr>
            <p:cNvSpPr>
              <a:spLocks noChangeAspect="1"/>
            </p:cNvSpPr>
            <p:nvPr/>
          </p:nvSpPr>
          <p:spPr>
            <a:xfrm>
              <a:off x="7774991" y="338915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67" name="楕円 306">
              <a:extLst>
                <a:ext uri="{FF2B5EF4-FFF2-40B4-BE49-F238E27FC236}">
                  <a16:creationId xmlns:a16="http://schemas.microsoft.com/office/drawing/2014/main" id="{ED8E4F68-4D9D-B04A-898B-55946F4B0D0A}"/>
                </a:ext>
              </a:extLst>
            </p:cNvPr>
            <p:cNvSpPr>
              <a:spLocks noChangeAspect="1"/>
            </p:cNvSpPr>
            <p:nvPr/>
          </p:nvSpPr>
          <p:spPr>
            <a:xfrm>
              <a:off x="8164371" y="373472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68" name="楕円 307">
              <a:extLst>
                <a:ext uri="{FF2B5EF4-FFF2-40B4-BE49-F238E27FC236}">
                  <a16:creationId xmlns:a16="http://schemas.microsoft.com/office/drawing/2014/main" id="{DBDCC151-FB74-3342-B568-0EF9F6A157DB}"/>
                </a:ext>
              </a:extLst>
            </p:cNvPr>
            <p:cNvSpPr>
              <a:spLocks noChangeAspect="1"/>
            </p:cNvSpPr>
            <p:nvPr/>
          </p:nvSpPr>
          <p:spPr>
            <a:xfrm>
              <a:off x="7795623" y="33674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69" name="楕円 313">
              <a:extLst>
                <a:ext uri="{FF2B5EF4-FFF2-40B4-BE49-F238E27FC236}">
                  <a16:creationId xmlns:a16="http://schemas.microsoft.com/office/drawing/2014/main" id="{79184791-CA25-BE4D-B2FF-15F3218C6A70}"/>
                </a:ext>
              </a:extLst>
            </p:cNvPr>
            <p:cNvSpPr>
              <a:spLocks noChangeAspect="1"/>
            </p:cNvSpPr>
            <p:nvPr/>
          </p:nvSpPr>
          <p:spPr>
            <a:xfrm>
              <a:off x="8245669" y="320760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370" name="直線矢印コネクタ 369">
              <a:extLst>
                <a:ext uri="{FF2B5EF4-FFF2-40B4-BE49-F238E27FC236}">
                  <a16:creationId xmlns:a16="http://schemas.microsoft.com/office/drawing/2014/main" id="{F2CFC7E9-B3F4-2842-8986-D50000DAB357}"/>
                </a:ext>
              </a:extLst>
            </p:cNvPr>
            <p:cNvCxnSpPr>
              <a:cxnSpLocks/>
            </p:cNvCxnSpPr>
            <p:nvPr/>
          </p:nvCxnSpPr>
          <p:spPr>
            <a:xfrm flipH="1">
              <a:off x="8317703" y="3137970"/>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直線矢印コネクタ 370">
              <a:extLst>
                <a:ext uri="{FF2B5EF4-FFF2-40B4-BE49-F238E27FC236}">
                  <a16:creationId xmlns:a16="http://schemas.microsoft.com/office/drawing/2014/main" id="{626D6EC6-EF30-354B-B5B6-EC375F1EF369}"/>
                </a:ext>
              </a:extLst>
            </p:cNvPr>
            <p:cNvCxnSpPr>
              <a:cxnSpLocks/>
            </p:cNvCxnSpPr>
            <p:nvPr/>
          </p:nvCxnSpPr>
          <p:spPr>
            <a:xfrm rot="5400000" flipV="1">
              <a:off x="8073976" y="3483250"/>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直線コネクタ 14">
            <a:extLst>
              <a:ext uri="{FF2B5EF4-FFF2-40B4-BE49-F238E27FC236}">
                <a16:creationId xmlns:a16="http://schemas.microsoft.com/office/drawing/2014/main" id="{0D45B029-B376-4349-B489-95C53A9C5DF5}"/>
              </a:ext>
            </a:extLst>
          </p:cNvPr>
          <p:cNvCxnSpPr/>
          <p:nvPr/>
        </p:nvCxnSpPr>
        <p:spPr>
          <a:xfrm flipV="1">
            <a:off x="4570951" y="2410356"/>
            <a:ext cx="1366146" cy="18471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3195B17-165C-E54C-8725-7B2165BF2A32}"/>
              </a:ext>
            </a:extLst>
          </p:cNvPr>
          <p:cNvSpPr txBox="1"/>
          <p:nvPr/>
        </p:nvSpPr>
        <p:spPr>
          <a:xfrm>
            <a:off x="6201959" y="1412019"/>
            <a:ext cx="5009320" cy="2585323"/>
          </a:xfrm>
          <a:prstGeom prst="rect">
            <a:avLst/>
          </a:prstGeom>
          <a:noFill/>
        </p:spPr>
        <p:txBody>
          <a:bodyPr wrap="none" rtlCol="0">
            <a:spAutoFit/>
          </a:bodyPr>
          <a:lstStyle/>
          <a:p>
            <a:r>
              <a:rPr kumimoji="1" lang="en-US" altLang="ja-JP" dirty="0"/>
              <a:t>Access to the excited molecules near the threshold,</a:t>
            </a:r>
          </a:p>
          <a:p>
            <a:r>
              <a:rPr lang="en-US" altLang="ja-JP" dirty="0"/>
              <a:t>which have degree of freedom of</a:t>
            </a:r>
          </a:p>
          <a:p>
            <a:endParaRPr lang="en-US" altLang="ja-JP" dirty="0"/>
          </a:p>
          <a:p>
            <a:pPr marL="342900" indent="-342900">
              <a:buFont typeface="+mj-lt"/>
              <a:buAutoNum type="arabicPeriod"/>
            </a:pPr>
            <a:r>
              <a:rPr kumimoji="1" lang="en-US" altLang="ja-JP" dirty="0">
                <a:solidFill>
                  <a:srgbClr val="FF0000"/>
                </a:solidFill>
              </a:rPr>
              <a:t>electron spin and orbit</a:t>
            </a:r>
          </a:p>
          <a:p>
            <a:pPr marL="342900" indent="-342900">
              <a:buFont typeface="+mj-lt"/>
              <a:buAutoNum type="arabicPeriod"/>
            </a:pPr>
            <a:r>
              <a:rPr lang="en-US" altLang="ja-JP" dirty="0">
                <a:solidFill>
                  <a:srgbClr val="FF0000"/>
                </a:solidFill>
              </a:rPr>
              <a:t>nuclear spin</a:t>
            </a:r>
          </a:p>
          <a:p>
            <a:pPr marL="342900" indent="-342900">
              <a:buFont typeface="+mj-lt"/>
              <a:buAutoNum type="arabicPeriod"/>
            </a:pPr>
            <a:r>
              <a:rPr kumimoji="1" lang="en-US" altLang="ja-JP" dirty="0">
                <a:solidFill>
                  <a:srgbClr val="FF0000"/>
                </a:solidFill>
              </a:rPr>
              <a:t>relative angular motion</a:t>
            </a:r>
          </a:p>
          <a:p>
            <a:pPr marL="342900" indent="-342900">
              <a:buFont typeface="+mj-lt"/>
              <a:buAutoNum type="arabicPeriod"/>
            </a:pPr>
            <a:r>
              <a:rPr lang="en-US" altLang="ja-JP" dirty="0">
                <a:solidFill>
                  <a:srgbClr val="FF0000"/>
                </a:solidFill>
              </a:rPr>
              <a:t>and their coupling</a:t>
            </a:r>
            <a:endParaRPr kumimoji="1" lang="en-US" altLang="ja-JP" dirty="0">
              <a:solidFill>
                <a:srgbClr val="FF0000"/>
              </a:solidFill>
            </a:endParaRPr>
          </a:p>
          <a:p>
            <a:pPr marL="342900" indent="-342900">
              <a:buFont typeface="+mj-lt"/>
              <a:buAutoNum type="arabicPeriod"/>
            </a:pPr>
            <a:endParaRPr lang="en-US" altLang="ja-JP" dirty="0"/>
          </a:p>
          <a:p>
            <a:r>
              <a:rPr kumimoji="1" lang="en-US" altLang="ja-JP" dirty="0"/>
              <a:t>from the Feshbach molecules</a:t>
            </a:r>
            <a:endParaRPr kumimoji="1" lang="ja-JP" altLang="en-US"/>
          </a:p>
        </p:txBody>
      </p:sp>
      <p:sp>
        <p:nvSpPr>
          <p:cNvPr id="2" name="上矢印 1">
            <a:extLst>
              <a:ext uri="{FF2B5EF4-FFF2-40B4-BE49-F238E27FC236}">
                <a16:creationId xmlns:a16="http://schemas.microsoft.com/office/drawing/2014/main" id="{1BE2F06A-551F-594A-99BD-626B7480BBE5}"/>
              </a:ext>
            </a:extLst>
          </p:cNvPr>
          <p:cNvSpPr/>
          <p:nvPr/>
        </p:nvSpPr>
        <p:spPr>
          <a:xfrm>
            <a:off x="4353441" y="3947233"/>
            <a:ext cx="285851" cy="1064036"/>
          </a:xfrm>
          <a:prstGeom prst="upArrow">
            <a:avLst/>
          </a:prstGeom>
          <a:gradFill>
            <a:gsLst>
              <a:gs pos="0">
                <a:srgbClr val="FF0000"/>
              </a:gs>
              <a:gs pos="50000">
                <a:srgbClr val="FF0000"/>
              </a:gs>
              <a:gs pos="100000">
                <a:srgbClr val="FF0000"/>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E94F7C0-E566-1448-93F4-CF26E7F934A7}"/>
                  </a:ext>
                </a:extLst>
              </p:cNvPr>
              <p:cNvSpPr txBox="1"/>
              <p:nvPr/>
            </p:nvSpPr>
            <p:spPr>
              <a:xfrm>
                <a:off x="3803374" y="4257463"/>
                <a:ext cx="62741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b="0" i="1" smtClean="0">
                              <a:solidFill>
                                <a:srgbClr val="FF0000"/>
                              </a:solidFill>
                              <a:latin typeface="Cambria Math" panose="02040503050406030204" pitchFamily="18" charset="0"/>
                            </a:rPr>
                          </m:ctrlPr>
                        </m:sSupPr>
                        <m:e>
                          <m:r>
                            <a:rPr kumimoji="1" lang="en-US" altLang="ja-JP" sz="2400" b="0" i="1" smtClean="0">
                              <a:solidFill>
                                <a:srgbClr val="FF0000"/>
                              </a:solidFill>
                              <a:latin typeface="Cambria Math" panose="02040503050406030204" pitchFamily="18" charset="0"/>
                            </a:rPr>
                            <m:t>𝜎</m:t>
                          </m:r>
                        </m:e>
                        <m:sup>
                          <m:r>
                            <a:rPr kumimoji="1" lang="en-US" altLang="ja-JP" sz="2400" b="0" i="1" smtClean="0">
                              <a:solidFill>
                                <a:srgbClr val="FF0000"/>
                              </a:solidFill>
                              <a:latin typeface="Cambria Math" panose="02040503050406030204" pitchFamily="18" charset="0"/>
                            </a:rPr>
                            <m:t>−</m:t>
                          </m:r>
                        </m:sup>
                      </m:sSup>
                    </m:oMath>
                  </m:oMathPara>
                </a14:m>
                <a:endParaRPr kumimoji="1" lang="ja-JP" altLang="en-US" sz="2400">
                  <a:solidFill>
                    <a:srgbClr val="FF0000"/>
                  </a:solidFill>
                </a:endParaRPr>
              </a:p>
            </p:txBody>
          </p:sp>
        </mc:Choice>
        <mc:Fallback xmlns="">
          <p:sp>
            <p:nvSpPr>
              <p:cNvPr id="6" name="テキスト ボックス 5">
                <a:extLst>
                  <a:ext uri="{FF2B5EF4-FFF2-40B4-BE49-F238E27FC236}">
                    <a16:creationId xmlns:a16="http://schemas.microsoft.com/office/drawing/2014/main" id="{1E94F7C0-E566-1448-93F4-CF26E7F934A7}"/>
                  </a:ext>
                </a:extLst>
              </p:cNvPr>
              <p:cNvSpPr txBox="1">
                <a:spLocks noRot="1" noChangeAspect="1" noMove="1" noResize="1" noEditPoints="1" noAdjustHandles="1" noChangeArrowheads="1" noChangeShapeType="1" noTextEdit="1"/>
              </p:cNvSpPr>
              <p:nvPr/>
            </p:nvSpPr>
            <p:spPr>
              <a:xfrm>
                <a:off x="3803374" y="4257463"/>
                <a:ext cx="627416" cy="461665"/>
              </a:xfrm>
              <a:prstGeom prst="rect">
                <a:avLst/>
              </a:prstGeom>
              <a:blipFill>
                <a:blip r:embed="rId10"/>
                <a:stretch>
                  <a:fillRect/>
                </a:stretch>
              </a:blipFill>
            </p:spPr>
            <p:txBody>
              <a:bodyPr/>
              <a:lstStyle/>
              <a:p>
                <a:r>
                  <a:rPr lang="ja-JP" altLang="en-US">
                    <a:noFill/>
                  </a:rPr>
                  <a:t> </a:t>
                </a:r>
              </a:p>
            </p:txBody>
          </p:sp>
        </mc:Fallback>
      </mc:AlternateContent>
      <p:sp>
        <p:nvSpPr>
          <p:cNvPr id="336" name="テキスト ボックス 335">
            <a:extLst>
              <a:ext uri="{FF2B5EF4-FFF2-40B4-BE49-F238E27FC236}">
                <a16:creationId xmlns:a16="http://schemas.microsoft.com/office/drawing/2014/main" id="{5322DCF7-884A-5E4E-AC43-431128034479}"/>
              </a:ext>
            </a:extLst>
          </p:cNvPr>
          <p:cNvSpPr txBox="1"/>
          <p:nvPr/>
        </p:nvSpPr>
        <p:spPr>
          <a:xfrm>
            <a:off x="5851925" y="4393349"/>
            <a:ext cx="2911438" cy="400110"/>
          </a:xfrm>
          <a:prstGeom prst="rect">
            <a:avLst/>
          </a:prstGeom>
          <a:noFill/>
        </p:spPr>
        <p:txBody>
          <a:bodyPr wrap="none" rtlCol="0">
            <a:spAutoFit/>
          </a:bodyPr>
          <a:lstStyle/>
          <a:p>
            <a:r>
              <a:rPr kumimoji="1" lang="en-US" altLang="ja-JP" sz="2000" dirty="0">
                <a:solidFill>
                  <a:srgbClr val="008000"/>
                </a:solidFill>
              </a:rPr>
              <a:t>Size of Feshbach molecule</a:t>
            </a:r>
            <a:endParaRPr kumimoji="1" lang="ja-JP" altLang="en-US" sz="2000">
              <a:solidFill>
                <a:srgbClr val="008000"/>
              </a:solidFill>
            </a:endParaRPr>
          </a:p>
        </p:txBody>
      </p:sp>
      <p:cxnSp>
        <p:nvCxnSpPr>
          <p:cNvPr id="92" name="直線矢印コネクタ 91">
            <a:extLst>
              <a:ext uri="{FF2B5EF4-FFF2-40B4-BE49-F238E27FC236}">
                <a16:creationId xmlns:a16="http://schemas.microsoft.com/office/drawing/2014/main" id="{F897B8B1-7BD5-8649-BB36-D6314C99D1B4}"/>
              </a:ext>
            </a:extLst>
          </p:cNvPr>
          <p:cNvCxnSpPr>
            <a:cxnSpLocks/>
          </p:cNvCxnSpPr>
          <p:nvPr/>
        </p:nvCxnSpPr>
        <p:spPr>
          <a:xfrm flipV="1">
            <a:off x="1800340" y="5615641"/>
            <a:ext cx="1260000" cy="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テキスト ボックス 92"/>
              <p:cNvSpPr txBox="1"/>
              <p:nvPr/>
            </p:nvSpPr>
            <p:spPr>
              <a:xfrm>
                <a:off x="2826711" y="5209136"/>
                <a:ext cx="13372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solidFill>
                                <a:srgbClr val="C00000"/>
                              </a:solidFill>
                              <a:latin typeface="Cambria Math" panose="02040503050406030204" pitchFamily="18" charset="0"/>
                            </a:rPr>
                          </m:ctrlPr>
                        </m:sSubPr>
                        <m:e>
                          <m:r>
                            <a:rPr kumimoji="1" lang="en-US" altLang="ja-JP" b="0" i="1" smtClean="0">
                              <a:solidFill>
                                <a:srgbClr val="C00000"/>
                              </a:solidFill>
                              <a:latin typeface="Cambria Math" panose="02040503050406030204" pitchFamily="18" charset="0"/>
                            </a:rPr>
                            <m:t>𝑅</m:t>
                          </m:r>
                        </m:e>
                        <m:sub>
                          <m:r>
                            <m:rPr>
                              <m:sty m:val="p"/>
                            </m:rPr>
                            <a:rPr kumimoji="1" lang="en-US" altLang="ja-JP" b="0" i="0" smtClean="0">
                              <a:solidFill>
                                <a:srgbClr val="C00000"/>
                              </a:solidFill>
                              <a:latin typeface="Cambria Math" panose="02040503050406030204" pitchFamily="18" charset="0"/>
                            </a:rPr>
                            <m:t>vdw</m:t>
                          </m:r>
                        </m:sub>
                      </m:sSub>
                      <m:r>
                        <a:rPr kumimoji="1" lang="en-US" altLang="ja-JP" b="0" i="0" smtClean="0">
                          <a:solidFill>
                            <a:srgbClr val="C00000"/>
                          </a:solidFill>
                          <a:latin typeface="Cambria Math" panose="02040503050406030204" pitchFamily="18" charset="0"/>
                        </a:rPr>
                        <m:t>=32</m:t>
                      </m:r>
                      <m:sSub>
                        <m:sSubPr>
                          <m:ctrlPr>
                            <a:rPr kumimoji="1" lang="en-US" altLang="ja-JP" b="0" i="1" smtClean="0">
                              <a:solidFill>
                                <a:srgbClr val="C00000"/>
                              </a:solidFill>
                              <a:latin typeface="Cambria Math" panose="02040503050406030204" pitchFamily="18" charset="0"/>
                            </a:rPr>
                          </m:ctrlPr>
                        </m:sSubPr>
                        <m:e>
                          <m:r>
                            <m:rPr>
                              <m:sty m:val="p"/>
                            </m:rPr>
                            <a:rPr kumimoji="1" lang="en-US" altLang="ja-JP" b="0" i="0" smtClean="0">
                              <a:solidFill>
                                <a:srgbClr val="C00000"/>
                              </a:solidFill>
                              <a:latin typeface="Cambria Math" panose="02040503050406030204" pitchFamily="18" charset="0"/>
                            </a:rPr>
                            <m:t>a</m:t>
                          </m:r>
                        </m:e>
                        <m:sub>
                          <m:r>
                            <a:rPr kumimoji="1" lang="en-US" altLang="ja-JP" b="0" i="0" smtClean="0">
                              <a:solidFill>
                                <a:srgbClr val="C00000"/>
                              </a:solidFill>
                              <a:latin typeface="Cambria Math" panose="02040503050406030204" pitchFamily="18" charset="0"/>
                            </a:rPr>
                            <m:t>0</m:t>
                          </m:r>
                        </m:sub>
                      </m:sSub>
                    </m:oMath>
                  </m:oMathPara>
                </a14:m>
                <a:endParaRPr kumimoji="1" lang="ja-JP" altLang="en-US" dirty="0">
                  <a:solidFill>
                    <a:srgbClr val="C00000"/>
                  </a:solidFill>
                </a:endParaRPr>
              </a:p>
            </p:txBody>
          </p:sp>
        </mc:Choice>
        <mc:Fallback xmlns="">
          <p:sp>
            <p:nvSpPr>
              <p:cNvPr id="93" name="テキスト ボックス 92"/>
              <p:cNvSpPr txBox="1">
                <a:spLocks noRot="1" noChangeAspect="1" noMove="1" noResize="1" noEditPoints="1" noAdjustHandles="1" noChangeArrowheads="1" noChangeShapeType="1" noTextEdit="1"/>
              </p:cNvSpPr>
              <p:nvPr/>
            </p:nvSpPr>
            <p:spPr>
              <a:xfrm>
                <a:off x="2826711" y="5209136"/>
                <a:ext cx="1337289" cy="276999"/>
              </a:xfrm>
              <a:prstGeom prst="rect">
                <a:avLst/>
              </a:prstGeom>
              <a:blipFill rotWithShape="0">
                <a:blip r:embed="rId11"/>
                <a:stretch>
                  <a:fillRect l="-4110" r="-1370" b="-17778"/>
                </a:stretch>
              </a:blipFill>
            </p:spPr>
            <p:txBody>
              <a:bodyPr/>
              <a:lstStyle/>
              <a:p>
                <a:r>
                  <a:rPr lang="ja-JP" altLang="en-US">
                    <a:noFill/>
                  </a:rPr>
                  <a:t> </a:t>
                </a:r>
              </a:p>
            </p:txBody>
          </p:sp>
        </mc:Fallback>
      </mc:AlternateContent>
      <p:sp>
        <p:nvSpPr>
          <p:cNvPr id="95" name="テキスト ボックス 94">
            <a:extLst>
              <a:ext uri="{FF2B5EF4-FFF2-40B4-BE49-F238E27FC236}">
                <a16:creationId xmlns:a16="http://schemas.microsoft.com/office/drawing/2014/main" id="{0A7D5B09-DD6D-664D-85F3-A76EB0472E9E}"/>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4587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B686BCD-E612-294C-A359-B044409EA0B6}"/>
              </a:ext>
            </a:extLst>
          </p:cNvPr>
          <p:cNvSpPr txBox="1"/>
          <p:nvPr/>
        </p:nvSpPr>
        <p:spPr>
          <a:xfrm>
            <a:off x="5500766" y="120770"/>
            <a:ext cx="1261884" cy="523220"/>
          </a:xfrm>
          <a:prstGeom prst="rect">
            <a:avLst/>
          </a:prstGeom>
          <a:noFill/>
        </p:spPr>
        <p:txBody>
          <a:bodyPr wrap="none" rtlCol="0">
            <a:spAutoFit/>
          </a:bodyPr>
          <a:lstStyle/>
          <a:p>
            <a:r>
              <a:rPr lang="en-US" altLang="ja-JP" sz="2800" dirty="0">
                <a:solidFill>
                  <a:schemeClr val="bg1"/>
                </a:solidFill>
              </a:rPr>
              <a:t>Outline</a:t>
            </a:r>
          </a:p>
        </p:txBody>
      </p:sp>
      <p:sp>
        <p:nvSpPr>
          <p:cNvPr id="9" name="テキスト ボックス 8">
            <a:extLst>
              <a:ext uri="{FF2B5EF4-FFF2-40B4-BE49-F238E27FC236}">
                <a16:creationId xmlns:a16="http://schemas.microsoft.com/office/drawing/2014/main" id="{A7128AA5-F812-9240-822B-E084586B6154}"/>
              </a:ext>
            </a:extLst>
          </p:cNvPr>
          <p:cNvSpPr txBox="1"/>
          <p:nvPr/>
        </p:nvSpPr>
        <p:spPr>
          <a:xfrm>
            <a:off x="1377525" y="1827940"/>
            <a:ext cx="9509976" cy="3108543"/>
          </a:xfrm>
          <a:prstGeom prst="rect">
            <a:avLst/>
          </a:prstGeom>
          <a:noFill/>
        </p:spPr>
        <p:txBody>
          <a:bodyPr wrap="none" rtlCol="0">
            <a:spAutoFit/>
          </a:bodyPr>
          <a:lstStyle/>
          <a:p>
            <a:pPr marL="514350" indent="-514350">
              <a:buFont typeface="+mj-lt"/>
              <a:buAutoNum type="arabicPeriod"/>
            </a:pPr>
            <a:r>
              <a:rPr lang="en-US" altLang="ja-JP" sz="2800" dirty="0"/>
              <a:t>Common interest in this workshop and purpose of this work</a:t>
            </a:r>
          </a:p>
          <a:p>
            <a:pPr marL="514350" indent="-514350">
              <a:buFont typeface="+mj-lt"/>
              <a:buAutoNum type="arabicPeriod"/>
            </a:pPr>
            <a:endParaRPr lang="en-US" altLang="ja-JP" sz="2800" dirty="0"/>
          </a:p>
          <a:p>
            <a:pPr marL="514350" indent="-514350">
              <a:buFont typeface="+mj-lt"/>
              <a:buAutoNum type="arabicPeriod"/>
            </a:pPr>
            <a:r>
              <a:rPr lang="en-US" altLang="ja-JP" sz="2800" dirty="0"/>
              <a:t>Brief review of Feshbach resonance and Feshbach molecules</a:t>
            </a:r>
          </a:p>
          <a:p>
            <a:pPr marL="514350" indent="-514350">
              <a:buFont typeface="+mj-lt"/>
              <a:buAutoNum type="arabicPeriod"/>
            </a:pPr>
            <a:endParaRPr lang="en-US" altLang="ja-JP" sz="2800" dirty="0"/>
          </a:p>
          <a:p>
            <a:pPr marL="514350" indent="-514350">
              <a:buFont typeface="+mj-lt"/>
              <a:buAutoNum type="arabicPeriod"/>
            </a:pPr>
            <a:r>
              <a:rPr lang="en-US" altLang="ja-JP" sz="2800" dirty="0">
                <a:latin typeface="MS-Gothic"/>
              </a:rPr>
              <a:t>Study of excited cluster states using Feshbach molecules</a:t>
            </a:r>
          </a:p>
          <a:p>
            <a:pPr marL="514350" indent="-514350">
              <a:buFont typeface="+mj-lt"/>
              <a:buAutoNum type="arabicPeriod"/>
            </a:pPr>
            <a:endParaRPr lang="en-US" altLang="ja-JP" sz="2800" dirty="0">
              <a:latin typeface="MS-Gothic"/>
            </a:endParaRPr>
          </a:p>
          <a:p>
            <a:pPr marL="514350" indent="-514350">
              <a:buFont typeface="+mj-lt"/>
              <a:buAutoNum type="arabicPeriod"/>
            </a:pPr>
            <a:r>
              <a:rPr lang="en-US" altLang="ja-JP" sz="2800" dirty="0">
                <a:latin typeface="MS-Gothic"/>
              </a:rPr>
              <a:t>Discussion</a:t>
            </a:r>
            <a:endParaRPr lang="en-US" altLang="ja-JP" sz="2800" dirty="0"/>
          </a:p>
        </p:txBody>
      </p:sp>
      <p:sp>
        <p:nvSpPr>
          <p:cNvPr id="4" name="テキスト ボックス 3">
            <a:extLst>
              <a:ext uri="{FF2B5EF4-FFF2-40B4-BE49-F238E27FC236}">
                <a16:creationId xmlns:a16="http://schemas.microsoft.com/office/drawing/2014/main" id="{F2E47185-31CB-184B-8E0D-D207600B0998}"/>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0856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3">
            <a:extLst>
              <a:ext uri="{FF2B5EF4-FFF2-40B4-BE49-F238E27FC236}">
                <a16:creationId xmlns:a16="http://schemas.microsoft.com/office/drawing/2014/main" id="{0B5ACF18-7C34-48F1-866B-A36D2DB687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2878" y1="51731" x2="42878" y2="51731"/>
                        <a14:foregroundMark x1="43314" y1="52546" x2="43314" y2="52546"/>
                        <a14:foregroundMark x1="45494" y1="51935" x2="45494" y2="51935"/>
                        <a14:foregroundMark x1="46657" y1="51731" x2="46657" y2="51731"/>
                        <a14:foregroundMark x1="23837" y1="56415" x2="23837" y2="56415"/>
                        <a14:backgroundMark x1="44767" y1="75560" x2="44767" y2="75560"/>
                        <a14:backgroundMark x1="50436" y1="73931" x2="50436" y2="73931"/>
                        <a14:backgroundMark x1="53052" y1="53768" x2="53052" y2="53768"/>
                        <a14:backgroundMark x1="41860" y1="46029" x2="41860" y2="46029"/>
                        <a14:backgroundMark x1="43895" y1="46640" x2="43895" y2="46640"/>
                        <a14:backgroundMark x1="46657" y1="46640" x2="46657" y2="46640"/>
                        <a14:backgroundMark x1="49564" y1="54379" x2="49564" y2="54379"/>
                        <a14:backgroundMark x1="56395" y1="53971" x2="56395" y2="53971"/>
                        <a14:backgroundMark x1="47093" y1="53971" x2="47093" y2="53971"/>
                        <a14:backgroundMark x1="44767" y1="53768" x2="44767" y2="53768"/>
                        <a14:backgroundMark x1="34448" y1="68839" x2="34448" y2="68839"/>
                        <a14:backgroundMark x1="28634" y1="62933" x2="28634" y2="62933"/>
                        <a14:backgroundMark x1="25872" y1="61100" x2="25872" y2="61100"/>
                        <a14:backgroundMark x1="35174" y1="68228" x2="35174" y2="68228"/>
                        <a14:backgroundMark x1="43023" y1="72098" x2="43023" y2="72098"/>
                        <a14:backgroundMark x1="51744" y1="71690" x2="51744" y2="71690"/>
                        <a14:backgroundMark x1="58140" y1="70061" x2="58140" y2="70061"/>
                        <a14:backgroundMark x1="63372" y1="70265" x2="63372" y2="70265"/>
                        <a14:backgroundMark x1="39390" y1="46436" x2="39390" y2="46436"/>
                        <a14:backgroundMark x1="42151" y1="53564" x2="42151" y2="53564"/>
                        <a14:backgroundMark x1="43023" y1="53564" x2="43023" y2="53564"/>
                        <a14:backgroundMark x1="55378" y1="46232" x2="55378" y2="46232"/>
                      </a14:backgroundRemoval>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96721" y="2392051"/>
            <a:ext cx="4391066" cy="3133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 name="円/楕円 242">
            <a:extLst>
              <a:ext uri="{FF2B5EF4-FFF2-40B4-BE49-F238E27FC236}">
                <a16:creationId xmlns:a16="http://schemas.microsoft.com/office/drawing/2014/main" id="{B96766C4-BAF1-45A6-A1FB-FB5D0D1B7D14}"/>
              </a:ext>
            </a:extLst>
          </p:cNvPr>
          <p:cNvSpPr/>
          <p:nvPr/>
        </p:nvSpPr>
        <p:spPr>
          <a:xfrm>
            <a:off x="6020167" y="3212893"/>
            <a:ext cx="198567" cy="1035124"/>
          </a:xfrm>
          <a:prstGeom prst="ellipse">
            <a:avLst/>
          </a:prstGeom>
          <a:ln>
            <a:noFill/>
          </a:ln>
          <a:effectLst/>
          <a:scene3d>
            <a:camera prst="orthographicFront">
              <a:rot lat="0" lon="0" rev="30000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矢印コネクタ 136">
            <a:extLst>
              <a:ext uri="{FF2B5EF4-FFF2-40B4-BE49-F238E27FC236}">
                <a16:creationId xmlns:a16="http://schemas.microsoft.com/office/drawing/2014/main" id="{AE2EF548-6E60-4088-9564-7E513820A847}"/>
              </a:ext>
            </a:extLst>
          </p:cNvPr>
          <p:cNvCxnSpPr>
            <a:cxnSpLocks/>
          </p:cNvCxnSpPr>
          <p:nvPr/>
        </p:nvCxnSpPr>
        <p:spPr>
          <a:xfrm flipV="1">
            <a:off x="695518" y="4154969"/>
            <a:ext cx="1388035" cy="153860"/>
          </a:xfrm>
          <a:prstGeom prst="straightConnector1">
            <a:avLst/>
          </a:prstGeom>
          <a:ln w="7620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矢印コネクタ 138">
            <a:extLst>
              <a:ext uri="{FF2B5EF4-FFF2-40B4-BE49-F238E27FC236}">
                <a16:creationId xmlns:a16="http://schemas.microsoft.com/office/drawing/2014/main" id="{998C5369-0F46-491C-945F-849533F70075}"/>
              </a:ext>
            </a:extLst>
          </p:cNvPr>
          <p:cNvCxnSpPr>
            <a:cxnSpLocks noChangeAspect="1"/>
          </p:cNvCxnSpPr>
          <p:nvPr/>
        </p:nvCxnSpPr>
        <p:spPr>
          <a:xfrm flipV="1">
            <a:off x="5959102" y="5480906"/>
            <a:ext cx="539734" cy="607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76E7452D-376F-41EE-A4B0-1CBC36DA7207}"/>
              </a:ext>
            </a:extLst>
          </p:cNvPr>
          <p:cNvCxnSpPr>
            <a:cxnSpLocks noChangeAspect="1"/>
          </p:cNvCxnSpPr>
          <p:nvPr/>
        </p:nvCxnSpPr>
        <p:spPr>
          <a:xfrm flipH="1" flipV="1">
            <a:off x="5685240" y="5113686"/>
            <a:ext cx="273862" cy="4317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1" name="直線矢印コネクタ 140">
            <a:extLst>
              <a:ext uri="{FF2B5EF4-FFF2-40B4-BE49-F238E27FC236}">
                <a16:creationId xmlns:a16="http://schemas.microsoft.com/office/drawing/2014/main" id="{692D560E-4B9D-49CE-81C7-C6A7406ABB41}"/>
              </a:ext>
            </a:extLst>
          </p:cNvPr>
          <p:cNvCxnSpPr>
            <a:cxnSpLocks/>
          </p:cNvCxnSpPr>
          <p:nvPr/>
        </p:nvCxnSpPr>
        <p:spPr>
          <a:xfrm flipV="1">
            <a:off x="5958976" y="4995753"/>
            <a:ext cx="0" cy="5397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2" name="テキスト ボックス 141">
                <a:extLst>
                  <a:ext uri="{FF2B5EF4-FFF2-40B4-BE49-F238E27FC236}">
                    <a16:creationId xmlns:a16="http://schemas.microsoft.com/office/drawing/2014/main" id="{9E0E5C29-B783-4508-AB88-C8B7327AD8F1}"/>
                  </a:ext>
                </a:extLst>
              </p:cNvPr>
              <p:cNvSpPr txBox="1"/>
              <p:nvPr/>
            </p:nvSpPr>
            <p:spPr>
              <a:xfrm>
                <a:off x="5441661" y="4797187"/>
                <a:ext cx="375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cs typeface="Times New Roman" panose="02020603050405020304" pitchFamily="18" charset="0"/>
                        </a:rPr>
                        <m:t>𝒙</m:t>
                      </m:r>
                    </m:oMath>
                  </m:oMathPara>
                </a14:m>
                <a:endParaRPr kumimoji="1" lang="ja-JP" altLang="en-US" b="1" dirty="0">
                  <a:latin typeface="Times New Roman" panose="02020603050405020304" pitchFamily="18" charset="0"/>
                  <a:cs typeface="Times New Roman" panose="02020603050405020304" pitchFamily="18" charset="0"/>
                </a:endParaRPr>
              </a:p>
            </p:txBody>
          </p:sp>
        </mc:Choice>
        <mc:Fallback xmlns="">
          <p:sp>
            <p:nvSpPr>
              <p:cNvPr id="142" name="テキスト ボックス 141">
                <a:extLst>
                  <a:ext uri="{FF2B5EF4-FFF2-40B4-BE49-F238E27FC236}">
                    <a16:creationId xmlns:a16="http://schemas.microsoft.com/office/drawing/2014/main" id="{9E0E5C29-B783-4508-AB88-C8B7327AD8F1}"/>
                  </a:ext>
                </a:extLst>
              </p:cNvPr>
              <p:cNvSpPr txBox="1">
                <a:spLocks noRot="1" noChangeAspect="1" noMove="1" noResize="1" noEditPoints="1" noAdjustHandles="1" noChangeArrowheads="1" noChangeShapeType="1" noTextEdit="1"/>
              </p:cNvSpPr>
              <p:nvPr/>
            </p:nvSpPr>
            <p:spPr>
              <a:xfrm>
                <a:off x="5441661" y="4797187"/>
                <a:ext cx="375424" cy="369332"/>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3" name="テキスト ボックス 142">
                <a:extLst>
                  <a:ext uri="{FF2B5EF4-FFF2-40B4-BE49-F238E27FC236}">
                    <a16:creationId xmlns:a16="http://schemas.microsoft.com/office/drawing/2014/main" id="{126313D5-7977-4B8E-987A-E19FDB8234C3}"/>
                  </a:ext>
                </a:extLst>
              </p:cNvPr>
              <p:cNvSpPr txBox="1"/>
              <p:nvPr/>
            </p:nvSpPr>
            <p:spPr>
              <a:xfrm>
                <a:off x="5782790" y="4621253"/>
                <a:ext cx="3802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cs typeface="Times New Roman" panose="02020603050405020304" pitchFamily="18" charset="0"/>
                        </a:rPr>
                        <m:t>𝒚</m:t>
                      </m:r>
                    </m:oMath>
                  </m:oMathPara>
                </a14:m>
                <a:endParaRPr kumimoji="1" lang="ja-JP" altLang="en-US" b="1" dirty="0">
                  <a:latin typeface="Times New Roman" panose="02020603050405020304" pitchFamily="18" charset="0"/>
                  <a:cs typeface="Times New Roman" panose="02020603050405020304" pitchFamily="18" charset="0"/>
                </a:endParaRPr>
              </a:p>
            </p:txBody>
          </p:sp>
        </mc:Choice>
        <mc:Fallback xmlns="">
          <p:sp>
            <p:nvSpPr>
              <p:cNvPr id="143" name="テキスト ボックス 142">
                <a:extLst>
                  <a:ext uri="{FF2B5EF4-FFF2-40B4-BE49-F238E27FC236}">
                    <a16:creationId xmlns:a16="http://schemas.microsoft.com/office/drawing/2014/main" id="{126313D5-7977-4B8E-987A-E19FDB8234C3}"/>
                  </a:ext>
                </a:extLst>
              </p:cNvPr>
              <p:cNvSpPr txBox="1">
                <a:spLocks noRot="1" noChangeAspect="1" noMove="1" noResize="1" noEditPoints="1" noAdjustHandles="1" noChangeArrowheads="1" noChangeShapeType="1" noTextEdit="1"/>
              </p:cNvSpPr>
              <p:nvPr/>
            </p:nvSpPr>
            <p:spPr>
              <a:xfrm>
                <a:off x="5782790" y="4621253"/>
                <a:ext cx="380232" cy="369332"/>
              </a:xfrm>
              <a:prstGeom prst="rect">
                <a:avLst/>
              </a:prstGeom>
              <a:blipFill>
                <a:blip r:embed="rId6"/>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4" name="テキスト ボックス 143">
                <a:extLst>
                  <a:ext uri="{FF2B5EF4-FFF2-40B4-BE49-F238E27FC236}">
                    <a16:creationId xmlns:a16="http://schemas.microsoft.com/office/drawing/2014/main" id="{C7F6335A-E7CD-4CB2-B4D7-F3EA3888E805}"/>
                  </a:ext>
                </a:extLst>
              </p:cNvPr>
              <p:cNvSpPr txBox="1"/>
              <p:nvPr/>
            </p:nvSpPr>
            <p:spPr>
              <a:xfrm>
                <a:off x="6403736" y="5280075"/>
                <a:ext cx="360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cs typeface="Times New Roman" panose="02020603050405020304" pitchFamily="18" charset="0"/>
                        </a:rPr>
                        <m:t>𝒛</m:t>
                      </m:r>
                    </m:oMath>
                  </m:oMathPara>
                </a14:m>
                <a:endParaRPr kumimoji="1" lang="ja-JP" altLang="en-US" b="1" dirty="0">
                  <a:latin typeface="Times New Roman" panose="02020603050405020304" pitchFamily="18" charset="0"/>
                  <a:cs typeface="Times New Roman" panose="02020603050405020304" pitchFamily="18" charset="0"/>
                </a:endParaRPr>
              </a:p>
            </p:txBody>
          </p:sp>
        </mc:Choice>
        <mc:Fallback xmlns="">
          <p:sp>
            <p:nvSpPr>
              <p:cNvPr id="144" name="テキスト ボックス 143">
                <a:extLst>
                  <a:ext uri="{FF2B5EF4-FFF2-40B4-BE49-F238E27FC236}">
                    <a16:creationId xmlns:a16="http://schemas.microsoft.com/office/drawing/2014/main" id="{C7F6335A-E7CD-4CB2-B4D7-F3EA3888E805}"/>
                  </a:ext>
                </a:extLst>
              </p:cNvPr>
              <p:cNvSpPr txBox="1">
                <a:spLocks noRot="1" noChangeAspect="1" noMove="1" noResize="1" noEditPoints="1" noAdjustHandles="1" noChangeArrowheads="1" noChangeShapeType="1" noTextEdit="1"/>
              </p:cNvSpPr>
              <p:nvPr/>
            </p:nvSpPr>
            <p:spPr>
              <a:xfrm>
                <a:off x="6403736" y="5280075"/>
                <a:ext cx="360996" cy="369332"/>
              </a:xfrm>
              <a:prstGeom prst="rect">
                <a:avLst/>
              </a:prstGeom>
              <a:blipFill>
                <a:blip r:embed="rId7"/>
                <a:stretch>
                  <a:fillRect/>
                </a:stretch>
              </a:blipFill>
            </p:spPr>
            <p:txBody>
              <a:bodyPr/>
              <a:lstStyle/>
              <a:p>
                <a:r>
                  <a:rPr lang="ja-JP" altLang="en-US">
                    <a:noFill/>
                  </a:rPr>
                  <a:t> </a:t>
                </a:r>
              </a:p>
            </p:txBody>
          </p:sp>
        </mc:Fallback>
      </mc:AlternateContent>
      <p:cxnSp>
        <p:nvCxnSpPr>
          <p:cNvPr id="151" name="直線矢印コネクタ 150">
            <a:extLst>
              <a:ext uri="{FF2B5EF4-FFF2-40B4-BE49-F238E27FC236}">
                <a16:creationId xmlns:a16="http://schemas.microsoft.com/office/drawing/2014/main" id="{BDCD376B-7C7D-46A4-8603-2414B6BFB8B3}"/>
              </a:ext>
            </a:extLst>
          </p:cNvPr>
          <p:cNvCxnSpPr>
            <a:cxnSpLocks noChangeAspect="1"/>
          </p:cNvCxnSpPr>
          <p:nvPr/>
        </p:nvCxnSpPr>
        <p:spPr>
          <a:xfrm flipH="1" flipV="1">
            <a:off x="1102950" y="3967263"/>
            <a:ext cx="337149" cy="531564"/>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3" name="テキスト ボックス 152">
            <a:extLst>
              <a:ext uri="{FF2B5EF4-FFF2-40B4-BE49-F238E27FC236}">
                <a16:creationId xmlns:a16="http://schemas.microsoft.com/office/drawing/2014/main" id="{9015D60D-BC2E-4384-8703-0BE2D2B8BC57}"/>
              </a:ext>
            </a:extLst>
          </p:cNvPr>
          <p:cNvSpPr txBox="1"/>
          <p:nvPr/>
        </p:nvSpPr>
        <p:spPr>
          <a:xfrm rot="5035939">
            <a:off x="7207600" y="3212997"/>
            <a:ext cx="851516" cy="646331"/>
          </a:xfrm>
          <a:prstGeom prst="rect">
            <a:avLst/>
          </a:prstGeom>
          <a:solidFill>
            <a:schemeClr val="tx1"/>
          </a:solidFill>
        </p:spPr>
        <p:txBody>
          <a:bodyPr wrap="none" rtlCol="0">
            <a:spAutoFit/>
          </a:bodyPr>
          <a:lstStyle/>
          <a:p>
            <a:pPr algn="ctr"/>
            <a:r>
              <a:rPr kumimoji="1" lang="en-US" altLang="ja-JP" dirty="0">
                <a:solidFill>
                  <a:schemeClr val="bg1"/>
                </a:solidFill>
                <a:latin typeface="Times New Roman" panose="02020603050405020304" pitchFamily="18" charset="0"/>
                <a:cs typeface="Times New Roman" panose="02020603050405020304" pitchFamily="18" charset="0"/>
              </a:rPr>
              <a:t>CCD</a:t>
            </a:r>
          </a:p>
          <a:p>
            <a:pPr algn="ctr"/>
            <a:r>
              <a:rPr kumimoji="1" lang="en-US" altLang="ja-JP" dirty="0">
                <a:solidFill>
                  <a:schemeClr val="bg1"/>
                </a:solidFill>
                <a:latin typeface="Times New Roman" panose="02020603050405020304" pitchFamily="18" charset="0"/>
                <a:cs typeface="Times New Roman" panose="02020603050405020304" pitchFamily="18" charset="0"/>
              </a:rPr>
              <a:t>camera</a:t>
            </a:r>
            <a:endParaRPr kumimoji="1" lang="ja-JP" altLang="en-US" dirty="0">
              <a:solidFill>
                <a:schemeClr val="bg1"/>
              </a:solidFill>
              <a:latin typeface="Times New Roman" panose="02020603050405020304" pitchFamily="18" charset="0"/>
              <a:cs typeface="Times New Roman" panose="02020603050405020304" pitchFamily="18" charset="0"/>
            </a:endParaRPr>
          </a:p>
        </p:txBody>
      </p:sp>
      <p:cxnSp>
        <p:nvCxnSpPr>
          <p:cNvPr id="154" name="直線矢印コネクタ 153">
            <a:extLst>
              <a:ext uri="{FF2B5EF4-FFF2-40B4-BE49-F238E27FC236}">
                <a16:creationId xmlns:a16="http://schemas.microsoft.com/office/drawing/2014/main" id="{01C525ED-1124-4AEA-8934-267DA8DD3E39}"/>
              </a:ext>
            </a:extLst>
          </p:cNvPr>
          <p:cNvCxnSpPr>
            <a:cxnSpLocks/>
          </p:cNvCxnSpPr>
          <p:nvPr/>
        </p:nvCxnSpPr>
        <p:spPr>
          <a:xfrm flipV="1">
            <a:off x="5932620" y="3600238"/>
            <a:ext cx="1388035" cy="153860"/>
          </a:xfrm>
          <a:prstGeom prst="straightConnector1">
            <a:avLst/>
          </a:prstGeom>
          <a:ln w="7620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97E3B648-55E1-45CC-83C0-87163CE17567}"/>
              </a:ext>
            </a:extLst>
          </p:cNvPr>
          <p:cNvSpPr txBox="1"/>
          <p:nvPr/>
        </p:nvSpPr>
        <p:spPr>
          <a:xfrm>
            <a:off x="5481486" y="2390230"/>
            <a:ext cx="1786386" cy="369332"/>
          </a:xfrm>
          <a:prstGeom prst="rect">
            <a:avLst/>
          </a:prstGeom>
          <a:noFill/>
        </p:spPr>
        <p:txBody>
          <a:bodyPr wrap="none" rtlCol="0">
            <a:spAutoFit/>
          </a:bodyPr>
          <a:lstStyle/>
          <a:p>
            <a:r>
              <a:rPr lang="en-US" altLang="ja-JP" dirty="0"/>
              <a:t>Optical trap laser</a:t>
            </a:r>
            <a:endParaRPr kumimoji="1" lang="ja-JP" altLang="en-US" dirty="0"/>
          </a:p>
        </p:txBody>
      </p:sp>
      <p:sp>
        <p:nvSpPr>
          <p:cNvPr id="13" name="テキスト ボックス 12">
            <a:extLst>
              <a:ext uri="{FF2B5EF4-FFF2-40B4-BE49-F238E27FC236}">
                <a16:creationId xmlns:a16="http://schemas.microsoft.com/office/drawing/2014/main" id="{7F5E4759-B315-4E6D-A345-19F06C6CDF19}"/>
              </a:ext>
            </a:extLst>
          </p:cNvPr>
          <p:cNvSpPr txBox="1"/>
          <p:nvPr/>
        </p:nvSpPr>
        <p:spPr>
          <a:xfrm>
            <a:off x="2011520" y="5607837"/>
            <a:ext cx="3865354" cy="646331"/>
          </a:xfrm>
          <a:prstGeom prst="rect">
            <a:avLst/>
          </a:prstGeom>
          <a:noFill/>
        </p:spPr>
        <p:txBody>
          <a:bodyPr wrap="none" rtlCol="0">
            <a:spAutoFit/>
          </a:bodyPr>
          <a:lstStyle/>
          <a:p>
            <a:r>
              <a:rPr lang="en-US" altLang="ja-JP" dirty="0"/>
              <a:t>U</a:t>
            </a:r>
            <a:r>
              <a:rPr kumimoji="1" lang="en-US" altLang="ja-JP" dirty="0"/>
              <a:t>ltracold </a:t>
            </a:r>
            <a:r>
              <a:rPr kumimoji="1" lang="en-US" altLang="ja-JP" baseline="30000" dirty="0"/>
              <a:t>6</a:t>
            </a:r>
            <a:r>
              <a:rPr kumimoji="1" lang="en-US" altLang="ja-JP" dirty="0"/>
              <a:t>Li atoms or the FB molecules</a:t>
            </a:r>
          </a:p>
          <a:p>
            <a:r>
              <a:rPr lang="en-US" altLang="ja-JP" i="1" dirty="0"/>
              <a:t>T</a:t>
            </a:r>
            <a:r>
              <a:rPr lang="ja-JP" altLang="en-US"/>
              <a:t> </a:t>
            </a:r>
            <a:r>
              <a:rPr lang="en-US" altLang="ja-JP" dirty="0"/>
              <a:t>&lt; 1uK</a:t>
            </a:r>
            <a:endParaRPr kumimoji="1" lang="ja-JP" altLang="en-US" dirty="0"/>
          </a:p>
        </p:txBody>
      </p:sp>
      <p:sp>
        <p:nvSpPr>
          <p:cNvPr id="14" name="テキスト ボックス 13">
            <a:extLst>
              <a:ext uri="{FF2B5EF4-FFF2-40B4-BE49-F238E27FC236}">
                <a16:creationId xmlns:a16="http://schemas.microsoft.com/office/drawing/2014/main" id="{C80088E1-5075-46D4-AF5A-3DCC7A16FFDC}"/>
              </a:ext>
            </a:extLst>
          </p:cNvPr>
          <p:cNvSpPr txBox="1"/>
          <p:nvPr/>
        </p:nvSpPr>
        <p:spPr>
          <a:xfrm>
            <a:off x="3326114" y="2071015"/>
            <a:ext cx="1532279" cy="369332"/>
          </a:xfrm>
          <a:prstGeom prst="rect">
            <a:avLst/>
          </a:prstGeom>
          <a:noFill/>
        </p:spPr>
        <p:txBody>
          <a:bodyPr wrap="none" rtlCol="0">
            <a:spAutoFit/>
          </a:bodyPr>
          <a:lstStyle/>
          <a:p>
            <a:r>
              <a:rPr kumimoji="1" lang="en-US" altLang="ja-JP" dirty="0"/>
              <a:t>Feshbach coils</a:t>
            </a:r>
            <a:endParaRPr kumimoji="1" lang="ja-JP" altLang="en-US" dirty="0"/>
          </a:p>
        </p:txBody>
      </p:sp>
      <p:sp>
        <p:nvSpPr>
          <p:cNvPr id="15" name="テキスト ボックス 14">
            <a:extLst>
              <a:ext uri="{FF2B5EF4-FFF2-40B4-BE49-F238E27FC236}">
                <a16:creationId xmlns:a16="http://schemas.microsoft.com/office/drawing/2014/main" id="{BF1644FA-9FE8-4356-A794-E3E5C9AC028E}"/>
              </a:ext>
            </a:extLst>
          </p:cNvPr>
          <p:cNvSpPr txBox="1"/>
          <p:nvPr/>
        </p:nvSpPr>
        <p:spPr>
          <a:xfrm>
            <a:off x="5904124" y="4288030"/>
            <a:ext cx="1362874" cy="369332"/>
          </a:xfrm>
          <a:prstGeom prst="rect">
            <a:avLst/>
          </a:prstGeom>
          <a:noFill/>
        </p:spPr>
        <p:txBody>
          <a:bodyPr wrap="none" rtlCol="0">
            <a:spAutoFit/>
          </a:bodyPr>
          <a:lstStyle/>
          <a:p>
            <a:r>
              <a:rPr kumimoji="1" lang="en-US" altLang="ja-JP" dirty="0"/>
              <a:t>Imaging lens</a:t>
            </a:r>
            <a:endParaRPr kumimoji="1" lang="ja-JP" altLang="en-US" dirty="0"/>
          </a:p>
        </p:txBody>
      </p:sp>
      <p:sp>
        <p:nvSpPr>
          <p:cNvPr id="17" name="テキスト ボックス 16">
            <a:extLst>
              <a:ext uri="{FF2B5EF4-FFF2-40B4-BE49-F238E27FC236}">
                <a16:creationId xmlns:a16="http://schemas.microsoft.com/office/drawing/2014/main" id="{A34C3EEF-E17D-45C1-B5CB-90F688DC3788}"/>
              </a:ext>
            </a:extLst>
          </p:cNvPr>
          <p:cNvSpPr txBox="1"/>
          <p:nvPr/>
        </p:nvSpPr>
        <p:spPr>
          <a:xfrm>
            <a:off x="632463" y="3360128"/>
            <a:ext cx="1240532" cy="369332"/>
          </a:xfrm>
          <a:prstGeom prst="rect">
            <a:avLst/>
          </a:prstGeom>
          <a:noFill/>
        </p:spPr>
        <p:txBody>
          <a:bodyPr wrap="none" rtlCol="0">
            <a:spAutoFit/>
          </a:bodyPr>
          <a:lstStyle/>
          <a:p>
            <a:r>
              <a:rPr kumimoji="1" lang="en-US" altLang="ja-JP" dirty="0">
                <a:solidFill>
                  <a:srgbClr val="FF0000"/>
                </a:solidFill>
              </a:rPr>
              <a:t>Probe laser</a:t>
            </a:r>
            <a:endParaRPr kumimoji="1" lang="ja-JP" altLang="en-US" dirty="0">
              <a:solidFill>
                <a:srgbClr val="FF0000"/>
              </a:solidFill>
            </a:endParaRPr>
          </a:p>
        </p:txBody>
      </p:sp>
      <mc:AlternateContent xmlns:mc="http://schemas.openxmlformats.org/markup-compatibility/2006" xmlns:a14="http://schemas.microsoft.com/office/drawing/2010/main">
        <mc:Choice Requires="a14">
          <p:sp>
            <p:nvSpPr>
              <p:cNvPr id="161" name="テキスト ボックス 160">
                <a:extLst>
                  <a:ext uri="{FF2B5EF4-FFF2-40B4-BE49-F238E27FC236}">
                    <a16:creationId xmlns:a16="http://schemas.microsoft.com/office/drawing/2014/main" id="{19FCD217-55CB-4E8A-8E86-137FE665E86B}"/>
                  </a:ext>
                </a:extLst>
              </p:cNvPr>
              <p:cNvSpPr txBox="1"/>
              <p:nvPr/>
            </p:nvSpPr>
            <p:spPr>
              <a:xfrm>
                <a:off x="1119427" y="3527022"/>
                <a:ext cx="551882" cy="4945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rgbClr val="FF0000"/>
                              </a:solidFill>
                              <a:latin typeface="Cambria Math" panose="02040503050406030204" pitchFamily="18" charset="0"/>
                            </a:rPr>
                          </m:ctrlPr>
                        </m:sSubPr>
                        <m:e>
                          <m:r>
                            <a:rPr kumimoji="1" lang="en-US" altLang="ja-JP" sz="2400" b="0" i="1" smtClean="0">
                              <a:solidFill>
                                <a:srgbClr val="FF0000"/>
                              </a:solidFill>
                              <a:latin typeface="Cambria Math" panose="02040503050406030204" pitchFamily="18" charset="0"/>
                            </a:rPr>
                            <m:t>𝜈</m:t>
                          </m:r>
                        </m:e>
                        <m:sub>
                          <m:r>
                            <m:rPr>
                              <m:sty m:val="p"/>
                            </m:rPr>
                            <a:rPr kumimoji="1" lang="en-US" altLang="ja-JP" sz="2400" b="0" i="0" smtClean="0">
                              <a:solidFill>
                                <a:srgbClr val="FF0000"/>
                              </a:solidFill>
                              <a:latin typeface="Cambria Math" panose="02040503050406030204" pitchFamily="18" charset="0"/>
                            </a:rPr>
                            <m:t>p</m:t>
                          </m:r>
                        </m:sub>
                      </m:sSub>
                    </m:oMath>
                  </m:oMathPara>
                </a14:m>
                <a:endParaRPr kumimoji="1" lang="ja-JP" altLang="en-US" sz="2400" dirty="0">
                  <a:solidFill>
                    <a:srgbClr val="FF0000"/>
                  </a:solidFill>
                </a:endParaRPr>
              </a:p>
            </p:txBody>
          </p:sp>
        </mc:Choice>
        <mc:Fallback xmlns="">
          <p:sp>
            <p:nvSpPr>
              <p:cNvPr id="161" name="テキスト ボックス 160">
                <a:extLst>
                  <a:ext uri="{FF2B5EF4-FFF2-40B4-BE49-F238E27FC236}">
                    <a16:creationId xmlns:a16="http://schemas.microsoft.com/office/drawing/2014/main" id="{19FCD217-55CB-4E8A-8E86-137FE665E86B}"/>
                  </a:ext>
                </a:extLst>
              </p:cNvPr>
              <p:cNvSpPr txBox="1">
                <a:spLocks noRot="1" noChangeAspect="1" noMove="1" noResize="1" noEditPoints="1" noAdjustHandles="1" noChangeArrowheads="1" noChangeShapeType="1" noTextEdit="1"/>
              </p:cNvSpPr>
              <p:nvPr/>
            </p:nvSpPr>
            <p:spPr>
              <a:xfrm>
                <a:off x="1119427" y="3527022"/>
                <a:ext cx="551882" cy="494559"/>
              </a:xfrm>
              <a:prstGeom prst="rect">
                <a:avLst/>
              </a:prstGeom>
              <a:blipFill>
                <a:blip r:embed="rId8"/>
                <a:stretch>
                  <a:fillRect b="-7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787D8EEB-1879-4CA4-9072-4DB8630E2757}"/>
                  </a:ext>
                </a:extLst>
              </p:cNvPr>
              <p:cNvSpPr txBox="1"/>
              <p:nvPr/>
            </p:nvSpPr>
            <p:spPr>
              <a:xfrm>
                <a:off x="1032988" y="1096313"/>
                <a:ext cx="5974446" cy="706668"/>
              </a:xfrm>
              <a:prstGeom prst="rect">
                <a:avLst/>
              </a:prstGeom>
              <a:noFill/>
            </p:spPr>
            <p:txBody>
              <a:bodyPr wrap="square" rtlCol="0">
                <a:spAutoFit/>
              </a:bodyPr>
              <a:lstStyle/>
              <a:p>
                <a:r>
                  <a:rPr kumimoji="1" lang="en-US" altLang="ja-JP" dirty="0"/>
                  <a:t>The optical density </a:t>
                </a:r>
                <a14:m>
                  <m:oMath xmlns:m="http://schemas.openxmlformats.org/officeDocument/2006/math">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𝑂𝐷</m:t>
                        </m:r>
                        <m:r>
                          <a:rPr kumimoji="1" lang="en-US" altLang="ja-JP" b="0" i="1" smtClean="0">
                            <a:latin typeface="Cambria Math" panose="02040503050406030204" pitchFamily="18" charset="0"/>
                          </a:rPr>
                          <m:t>=−</m:t>
                        </m:r>
                        <m:r>
                          <m:rPr>
                            <m:sty m:val="p"/>
                          </m:rPr>
                          <a:rPr kumimoji="1" lang="en-US" altLang="ja-JP" b="0" i="1" smtClean="0">
                            <a:latin typeface="Cambria Math" panose="02040503050406030204" pitchFamily="18" charset="0"/>
                          </a:rPr>
                          <m:t>log</m:t>
                        </m:r>
                        <m:d>
                          <m:dPr>
                            <m:ctrlPr>
                              <a:rPr kumimoji="1" lang="en-US" altLang="ja-JP" b="0"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out</m:t>
                                </m:r>
                              </m:sub>
                            </m:sSub>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𝐼</m:t>
                                </m:r>
                              </m:e>
                              <m:sub>
                                <m:r>
                                  <m:rPr>
                                    <m:sty m:val="p"/>
                                  </m:rPr>
                                  <a:rPr kumimoji="1" lang="en-US" altLang="ja-JP" b="0" i="0" smtClean="0">
                                    <a:latin typeface="Cambria Math" panose="02040503050406030204" pitchFamily="18" charset="0"/>
                                  </a:rPr>
                                  <m:t>in</m:t>
                                </m:r>
                              </m:sub>
                            </m:sSub>
                          </m:e>
                        </m:d>
                      </m:e>
                    </m:d>
                  </m:oMath>
                </a14:m>
                <a:r>
                  <a:rPr kumimoji="1" lang="en-US" altLang="ja-JP" dirty="0"/>
                  <a:t> is measured as a function of the laser frequency </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𝜈</m:t>
                        </m:r>
                      </m:e>
                      <m:sub>
                        <m:r>
                          <m:rPr>
                            <m:sty m:val="p"/>
                          </m:rPr>
                          <a:rPr kumimoji="1" lang="en-US" altLang="ja-JP" b="0" i="0" smtClean="0">
                            <a:latin typeface="Cambria Math" panose="02040503050406030204" pitchFamily="18" charset="0"/>
                          </a:rPr>
                          <m:t>p</m:t>
                        </m:r>
                      </m:sub>
                    </m:sSub>
                  </m:oMath>
                </a14:m>
                <a:r>
                  <a:rPr kumimoji="1" lang="en-US" altLang="ja-JP" dirty="0"/>
                  <a:t> at various magnetic field</a:t>
                </a:r>
                <a:endParaRPr kumimoji="1" lang="ja-JP" altLang="en-US" dirty="0"/>
              </a:p>
            </p:txBody>
          </p:sp>
        </mc:Choice>
        <mc:Fallback xmlns="">
          <p:sp>
            <p:nvSpPr>
              <p:cNvPr id="16" name="テキスト ボックス 15">
                <a:extLst>
                  <a:ext uri="{FF2B5EF4-FFF2-40B4-BE49-F238E27FC236}">
                    <a16:creationId xmlns:a16="http://schemas.microsoft.com/office/drawing/2014/main" id="{787D8EEB-1879-4CA4-9072-4DB8630E2757}"/>
                  </a:ext>
                </a:extLst>
              </p:cNvPr>
              <p:cNvSpPr txBox="1">
                <a:spLocks noRot="1" noChangeAspect="1" noMove="1" noResize="1" noEditPoints="1" noAdjustHandles="1" noChangeArrowheads="1" noChangeShapeType="1" noTextEdit="1"/>
              </p:cNvSpPr>
              <p:nvPr/>
            </p:nvSpPr>
            <p:spPr>
              <a:xfrm>
                <a:off x="1032988" y="1096313"/>
                <a:ext cx="5974446" cy="706668"/>
              </a:xfrm>
              <a:prstGeom prst="rect">
                <a:avLst/>
              </a:prstGeom>
              <a:blipFill>
                <a:blip r:embed="rId9"/>
                <a:stretch>
                  <a:fillRect l="-636" b="-8772"/>
                </a:stretch>
              </a:blipFill>
            </p:spPr>
            <p:txBody>
              <a:bodyPr/>
              <a:lstStyle/>
              <a:p>
                <a:r>
                  <a:rPr lang="ja-JP" altLang="en-US">
                    <a:noFill/>
                  </a:rPr>
                  <a:t> </a:t>
                </a:r>
              </a:p>
            </p:txBody>
          </p:sp>
        </mc:Fallback>
      </mc:AlternateContent>
      <p:grpSp>
        <p:nvGrpSpPr>
          <p:cNvPr id="159" name="グループ化 158">
            <a:extLst>
              <a:ext uri="{FF2B5EF4-FFF2-40B4-BE49-F238E27FC236}">
                <a16:creationId xmlns:a16="http://schemas.microsoft.com/office/drawing/2014/main" id="{D4346FB0-D8E3-4D5E-B6A4-21875C624979}"/>
              </a:ext>
            </a:extLst>
          </p:cNvPr>
          <p:cNvGrpSpPr/>
          <p:nvPr/>
        </p:nvGrpSpPr>
        <p:grpSpPr>
          <a:xfrm>
            <a:off x="7998226" y="1217846"/>
            <a:ext cx="4179575" cy="4887569"/>
            <a:chOff x="13134697" y="1496137"/>
            <a:chExt cx="3066974" cy="4571228"/>
          </a:xfrm>
        </p:grpSpPr>
        <p:sp>
          <p:nvSpPr>
            <p:cNvPr id="36" name="Rectangle 38">
              <a:extLst>
                <a:ext uri="{FF2B5EF4-FFF2-40B4-BE49-F238E27FC236}">
                  <a16:creationId xmlns:a16="http://schemas.microsoft.com/office/drawing/2014/main" id="{188FD19E-3A4D-46C4-8CCC-CD65155BE64E}"/>
                </a:ext>
              </a:extLst>
            </p:cNvPr>
            <p:cNvSpPr>
              <a:spLocks noChangeArrowheads="1"/>
            </p:cNvSpPr>
            <p:nvPr/>
          </p:nvSpPr>
          <p:spPr bwMode="auto">
            <a:xfrm>
              <a:off x="13943276" y="5837080"/>
              <a:ext cx="1483230" cy="23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Magnetic field (Gauss)</a:t>
              </a:r>
              <a:endParaRPr kumimoji="0" lang="ja-JP" altLang="ja-JP"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7" name="Line 5">
              <a:extLst>
                <a:ext uri="{FF2B5EF4-FFF2-40B4-BE49-F238E27FC236}">
                  <a16:creationId xmlns:a16="http://schemas.microsoft.com/office/drawing/2014/main" id="{698A40D3-9831-4CBA-A101-21179FF004A8}"/>
                </a:ext>
              </a:extLst>
            </p:cNvPr>
            <p:cNvSpPr>
              <a:spLocks noChangeShapeType="1"/>
            </p:cNvSpPr>
            <p:nvPr/>
          </p:nvSpPr>
          <p:spPr bwMode="auto">
            <a:xfrm>
              <a:off x="13860498" y="3767351"/>
              <a:ext cx="0" cy="1813581"/>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38" name="Line 6">
              <a:extLst>
                <a:ext uri="{FF2B5EF4-FFF2-40B4-BE49-F238E27FC236}">
                  <a16:creationId xmlns:a16="http://schemas.microsoft.com/office/drawing/2014/main" id="{D85D5A38-7033-4A81-83FD-DFC108F1638B}"/>
                </a:ext>
              </a:extLst>
            </p:cNvPr>
            <p:cNvSpPr>
              <a:spLocks noChangeShapeType="1"/>
            </p:cNvSpPr>
            <p:nvPr/>
          </p:nvSpPr>
          <p:spPr bwMode="auto">
            <a:xfrm>
              <a:off x="13855251" y="5580933"/>
              <a:ext cx="8500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39" name="Rectangle 7">
              <a:extLst>
                <a:ext uri="{FF2B5EF4-FFF2-40B4-BE49-F238E27FC236}">
                  <a16:creationId xmlns:a16="http://schemas.microsoft.com/office/drawing/2014/main" id="{2254AA01-EBC2-4CEC-B5D5-6120BB04C38F}"/>
                </a:ext>
              </a:extLst>
            </p:cNvPr>
            <p:cNvSpPr>
              <a:spLocks noChangeArrowheads="1"/>
            </p:cNvSpPr>
            <p:nvPr/>
          </p:nvSpPr>
          <p:spPr bwMode="auto">
            <a:xfrm>
              <a:off x="13483619" y="5526906"/>
              <a:ext cx="32696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-3000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0" name="Line 8">
              <a:extLst>
                <a:ext uri="{FF2B5EF4-FFF2-40B4-BE49-F238E27FC236}">
                  <a16:creationId xmlns:a16="http://schemas.microsoft.com/office/drawing/2014/main" id="{8F008294-7632-4F07-B82E-3E215A8A9466}"/>
                </a:ext>
              </a:extLst>
            </p:cNvPr>
            <p:cNvSpPr>
              <a:spLocks noChangeShapeType="1"/>
            </p:cNvSpPr>
            <p:nvPr/>
          </p:nvSpPr>
          <p:spPr bwMode="auto">
            <a:xfrm>
              <a:off x="13855251" y="5279022"/>
              <a:ext cx="85005"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41" name="Rectangle 9">
              <a:extLst>
                <a:ext uri="{FF2B5EF4-FFF2-40B4-BE49-F238E27FC236}">
                  <a16:creationId xmlns:a16="http://schemas.microsoft.com/office/drawing/2014/main" id="{751BD488-D76A-4E0C-8E28-511B6333EA18}"/>
                </a:ext>
              </a:extLst>
            </p:cNvPr>
            <p:cNvSpPr>
              <a:spLocks noChangeArrowheads="1"/>
            </p:cNvSpPr>
            <p:nvPr/>
          </p:nvSpPr>
          <p:spPr bwMode="auto">
            <a:xfrm>
              <a:off x="13483619" y="5223936"/>
              <a:ext cx="32696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-2000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2" name="Line 10">
              <a:extLst>
                <a:ext uri="{FF2B5EF4-FFF2-40B4-BE49-F238E27FC236}">
                  <a16:creationId xmlns:a16="http://schemas.microsoft.com/office/drawing/2014/main" id="{FCA7BAB2-81AC-4B01-85A5-E5C480B37A21}"/>
                </a:ext>
              </a:extLst>
            </p:cNvPr>
            <p:cNvSpPr>
              <a:spLocks noChangeShapeType="1"/>
            </p:cNvSpPr>
            <p:nvPr/>
          </p:nvSpPr>
          <p:spPr bwMode="auto">
            <a:xfrm>
              <a:off x="13855251" y="4977112"/>
              <a:ext cx="85005"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43" name="Rectangle 11">
              <a:extLst>
                <a:ext uri="{FF2B5EF4-FFF2-40B4-BE49-F238E27FC236}">
                  <a16:creationId xmlns:a16="http://schemas.microsoft.com/office/drawing/2014/main" id="{B8EC3F72-CCC2-4857-9A82-31859005D245}"/>
                </a:ext>
              </a:extLst>
            </p:cNvPr>
            <p:cNvSpPr>
              <a:spLocks noChangeArrowheads="1"/>
            </p:cNvSpPr>
            <p:nvPr/>
          </p:nvSpPr>
          <p:spPr bwMode="auto">
            <a:xfrm>
              <a:off x="13483619" y="4923085"/>
              <a:ext cx="32696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-1000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4" name="Line 12">
              <a:extLst>
                <a:ext uri="{FF2B5EF4-FFF2-40B4-BE49-F238E27FC236}">
                  <a16:creationId xmlns:a16="http://schemas.microsoft.com/office/drawing/2014/main" id="{AC3FA491-0BA5-4F23-88EB-FC2DEFBD2778}"/>
                </a:ext>
              </a:extLst>
            </p:cNvPr>
            <p:cNvSpPr>
              <a:spLocks noChangeShapeType="1"/>
            </p:cNvSpPr>
            <p:nvPr/>
          </p:nvSpPr>
          <p:spPr bwMode="auto">
            <a:xfrm>
              <a:off x="13855251" y="4674142"/>
              <a:ext cx="85005"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45" name="Rectangle 13">
              <a:extLst>
                <a:ext uri="{FF2B5EF4-FFF2-40B4-BE49-F238E27FC236}">
                  <a16:creationId xmlns:a16="http://schemas.microsoft.com/office/drawing/2014/main" id="{1CE60273-181D-4306-8910-1105363780E7}"/>
                </a:ext>
              </a:extLst>
            </p:cNvPr>
            <p:cNvSpPr>
              <a:spLocks noChangeArrowheads="1"/>
            </p:cNvSpPr>
            <p:nvPr/>
          </p:nvSpPr>
          <p:spPr bwMode="auto">
            <a:xfrm>
              <a:off x="13713695" y="4620115"/>
              <a:ext cx="70153"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6" name="Line 14">
              <a:extLst>
                <a:ext uri="{FF2B5EF4-FFF2-40B4-BE49-F238E27FC236}">
                  <a16:creationId xmlns:a16="http://schemas.microsoft.com/office/drawing/2014/main" id="{BA4499E7-50A5-4976-8C41-078727E5CCDC}"/>
                </a:ext>
              </a:extLst>
            </p:cNvPr>
            <p:cNvSpPr>
              <a:spLocks noChangeShapeType="1"/>
            </p:cNvSpPr>
            <p:nvPr/>
          </p:nvSpPr>
          <p:spPr bwMode="auto">
            <a:xfrm>
              <a:off x="13855251" y="4372231"/>
              <a:ext cx="85005"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47" name="Rectangle 15">
              <a:extLst>
                <a:ext uri="{FF2B5EF4-FFF2-40B4-BE49-F238E27FC236}">
                  <a16:creationId xmlns:a16="http://schemas.microsoft.com/office/drawing/2014/main" id="{73DA00D8-FC78-44D5-A1D5-540A34A50D13}"/>
                </a:ext>
              </a:extLst>
            </p:cNvPr>
            <p:cNvSpPr>
              <a:spLocks noChangeArrowheads="1"/>
            </p:cNvSpPr>
            <p:nvPr/>
          </p:nvSpPr>
          <p:spPr bwMode="auto">
            <a:xfrm>
              <a:off x="13525108" y="4317146"/>
              <a:ext cx="28061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1000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8" name="Line 16">
              <a:extLst>
                <a:ext uri="{FF2B5EF4-FFF2-40B4-BE49-F238E27FC236}">
                  <a16:creationId xmlns:a16="http://schemas.microsoft.com/office/drawing/2014/main" id="{E812353F-B6BC-486B-896E-6D701E5DACDC}"/>
                </a:ext>
              </a:extLst>
            </p:cNvPr>
            <p:cNvSpPr>
              <a:spLocks noChangeShapeType="1"/>
            </p:cNvSpPr>
            <p:nvPr/>
          </p:nvSpPr>
          <p:spPr bwMode="auto">
            <a:xfrm>
              <a:off x="13855251" y="4070321"/>
              <a:ext cx="85005"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49" name="Rectangle 17">
              <a:extLst>
                <a:ext uri="{FF2B5EF4-FFF2-40B4-BE49-F238E27FC236}">
                  <a16:creationId xmlns:a16="http://schemas.microsoft.com/office/drawing/2014/main" id="{C5504A0F-C317-4D0B-8E5F-5D7EA8AB845E}"/>
                </a:ext>
              </a:extLst>
            </p:cNvPr>
            <p:cNvSpPr>
              <a:spLocks noChangeArrowheads="1"/>
            </p:cNvSpPr>
            <p:nvPr/>
          </p:nvSpPr>
          <p:spPr bwMode="auto">
            <a:xfrm>
              <a:off x="13525108" y="4016295"/>
              <a:ext cx="28061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2000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0" name="Line 18">
              <a:extLst>
                <a:ext uri="{FF2B5EF4-FFF2-40B4-BE49-F238E27FC236}">
                  <a16:creationId xmlns:a16="http://schemas.microsoft.com/office/drawing/2014/main" id="{2C22D61A-8DED-42CB-B6D3-23B6F09CD7A1}"/>
                </a:ext>
              </a:extLst>
            </p:cNvPr>
            <p:cNvSpPr>
              <a:spLocks noChangeShapeType="1"/>
            </p:cNvSpPr>
            <p:nvPr/>
          </p:nvSpPr>
          <p:spPr bwMode="auto">
            <a:xfrm>
              <a:off x="13855251" y="3767351"/>
              <a:ext cx="8500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51" name="Rectangle 19">
              <a:extLst>
                <a:ext uri="{FF2B5EF4-FFF2-40B4-BE49-F238E27FC236}">
                  <a16:creationId xmlns:a16="http://schemas.microsoft.com/office/drawing/2014/main" id="{B9722CA2-D64E-4989-B19D-2BB1E231C728}"/>
                </a:ext>
              </a:extLst>
            </p:cNvPr>
            <p:cNvSpPr>
              <a:spLocks noChangeArrowheads="1"/>
            </p:cNvSpPr>
            <p:nvPr/>
          </p:nvSpPr>
          <p:spPr bwMode="auto">
            <a:xfrm>
              <a:off x="13525108" y="3713325"/>
              <a:ext cx="28061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3000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2" name="Line 26">
              <a:extLst>
                <a:ext uri="{FF2B5EF4-FFF2-40B4-BE49-F238E27FC236}">
                  <a16:creationId xmlns:a16="http://schemas.microsoft.com/office/drawing/2014/main" id="{EB49AFB9-D2DD-4CA7-9281-BE3915A6E06E}"/>
                </a:ext>
              </a:extLst>
            </p:cNvPr>
            <p:cNvSpPr>
              <a:spLocks noChangeShapeType="1"/>
            </p:cNvSpPr>
            <p:nvPr/>
          </p:nvSpPr>
          <p:spPr bwMode="auto">
            <a:xfrm>
              <a:off x="13860498" y="5580933"/>
              <a:ext cx="1838609"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53" name="Line 27">
              <a:extLst>
                <a:ext uri="{FF2B5EF4-FFF2-40B4-BE49-F238E27FC236}">
                  <a16:creationId xmlns:a16="http://schemas.microsoft.com/office/drawing/2014/main" id="{80E6FED7-E950-4BA5-BE8A-8053684325EC}"/>
                </a:ext>
              </a:extLst>
            </p:cNvPr>
            <p:cNvSpPr>
              <a:spLocks noChangeShapeType="1"/>
            </p:cNvSpPr>
            <p:nvPr/>
          </p:nvSpPr>
          <p:spPr bwMode="auto">
            <a:xfrm flipV="1">
              <a:off x="15699108" y="5500423"/>
              <a:ext cx="0" cy="85806"/>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54" name="Rectangle 28">
              <a:extLst>
                <a:ext uri="{FF2B5EF4-FFF2-40B4-BE49-F238E27FC236}">
                  <a16:creationId xmlns:a16="http://schemas.microsoft.com/office/drawing/2014/main" id="{21D676A7-4295-4A75-9864-F7A1F92FC7A9}"/>
                </a:ext>
              </a:extLst>
            </p:cNvPr>
            <p:cNvSpPr>
              <a:spLocks noChangeArrowheads="1"/>
            </p:cNvSpPr>
            <p:nvPr/>
          </p:nvSpPr>
          <p:spPr bwMode="auto">
            <a:xfrm>
              <a:off x="15550913" y="5630721"/>
              <a:ext cx="28061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1200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Line 29">
              <a:extLst>
                <a:ext uri="{FF2B5EF4-FFF2-40B4-BE49-F238E27FC236}">
                  <a16:creationId xmlns:a16="http://schemas.microsoft.com/office/drawing/2014/main" id="{848466FF-DD33-43D7-A054-14D2F1A9BB9B}"/>
                </a:ext>
              </a:extLst>
            </p:cNvPr>
            <p:cNvSpPr>
              <a:spLocks noChangeShapeType="1"/>
            </p:cNvSpPr>
            <p:nvPr/>
          </p:nvSpPr>
          <p:spPr bwMode="auto">
            <a:xfrm flipV="1">
              <a:off x="15392672" y="5538559"/>
              <a:ext cx="0" cy="4767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56" name="Line 30">
              <a:extLst>
                <a:ext uri="{FF2B5EF4-FFF2-40B4-BE49-F238E27FC236}">
                  <a16:creationId xmlns:a16="http://schemas.microsoft.com/office/drawing/2014/main" id="{2966996B-2659-4A91-AB25-D0FF67B37864}"/>
                </a:ext>
              </a:extLst>
            </p:cNvPr>
            <p:cNvSpPr>
              <a:spLocks noChangeShapeType="1"/>
            </p:cNvSpPr>
            <p:nvPr/>
          </p:nvSpPr>
          <p:spPr bwMode="auto">
            <a:xfrm flipV="1">
              <a:off x="15086237" y="5500423"/>
              <a:ext cx="0" cy="85806"/>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57" name="Rectangle 31">
              <a:extLst>
                <a:ext uri="{FF2B5EF4-FFF2-40B4-BE49-F238E27FC236}">
                  <a16:creationId xmlns:a16="http://schemas.microsoft.com/office/drawing/2014/main" id="{67B03854-559F-482C-B1DD-A5B6825D8743}"/>
                </a:ext>
              </a:extLst>
            </p:cNvPr>
            <p:cNvSpPr>
              <a:spLocks noChangeArrowheads="1"/>
            </p:cNvSpPr>
            <p:nvPr/>
          </p:nvSpPr>
          <p:spPr bwMode="auto">
            <a:xfrm>
              <a:off x="14983684" y="5628602"/>
              <a:ext cx="210460"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800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8" name="Line 32">
              <a:extLst>
                <a:ext uri="{FF2B5EF4-FFF2-40B4-BE49-F238E27FC236}">
                  <a16:creationId xmlns:a16="http://schemas.microsoft.com/office/drawing/2014/main" id="{23C469AE-817F-4657-A616-0A0DF9D1DCC2}"/>
                </a:ext>
              </a:extLst>
            </p:cNvPr>
            <p:cNvSpPr>
              <a:spLocks noChangeShapeType="1"/>
            </p:cNvSpPr>
            <p:nvPr/>
          </p:nvSpPr>
          <p:spPr bwMode="auto">
            <a:xfrm flipV="1">
              <a:off x="14778753" y="5538559"/>
              <a:ext cx="0" cy="4767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59" name="Line 33">
              <a:extLst>
                <a:ext uri="{FF2B5EF4-FFF2-40B4-BE49-F238E27FC236}">
                  <a16:creationId xmlns:a16="http://schemas.microsoft.com/office/drawing/2014/main" id="{9B65E530-BB8C-418B-B782-6C1415308B5A}"/>
                </a:ext>
              </a:extLst>
            </p:cNvPr>
            <p:cNvSpPr>
              <a:spLocks noChangeShapeType="1"/>
            </p:cNvSpPr>
            <p:nvPr/>
          </p:nvSpPr>
          <p:spPr bwMode="auto">
            <a:xfrm flipV="1">
              <a:off x="14472318" y="5500423"/>
              <a:ext cx="0" cy="85806"/>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60" name="Rectangle 34">
              <a:extLst>
                <a:ext uri="{FF2B5EF4-FFF2-40B4-BE49-F238E27FC236}">
                  <a16:creationId xmlns:a16="http://schemas.microsoft.com/office/drawing/2014/main" id="{7FF8E0B2-FAEC-4A04-BADE-33C07212B733}"/>
                </a:ext>
              </a:extLst>
            </p:cNvPr>
            <p:cNvSpPr>
              <a:spLocks noChangeArrowheads="1"/>
            </p:cNvSpPr>
            <p:nvPr/>
          </p:nvSpPr>
          <p:spPr bwMode="auto">
            <a:xfrm>
              <a:off x="14369764" y="5628602"/>
              <a:ext cx="210460"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400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61" name="Line 35">
              <a:extLst>
                <a:ext uri="{FF2B5EF4-FFF2-40B4-BE49-F238E27FC236}">
                  <a16:creationId xmlns:a16="http://schemas.microsoft.com/office/drawing/2014/main" id="{EA1CEBBF-3FA5-4894-9DC5-30AB649DC345}"/>
                </a:ext>
              </a:extLst>
            </p:cNvPr>
            <p:cNvSpPr>
              <a:spLocks noChangeShapeType="1"/>
            </p:cNvSpPr>
            <p:nvPr/>
          </p:nvSpPr>
          <p:spPr bwMode="auto">
            <a:xfrm flipV="1">
              <a:off x="14165884" y="5538559"/>
              <a:ext cx="0" cy="4767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62" name="Line 36">
              <a:extLst>
                <a:ext uri="{FF2B5EF4-FFF2-40B4-BE49-F238E27FC236}">
                  <a16:creationId xmlns:a16="http://schemas.microsoft.com/office/drawing/2014/main" id="{39E3142B-50B7-4EC7-9331-44C44542D869}"/>
                </a:ext>
              </a:extLst>
            </p:cNvPr>
            <p:cNvSpPr>
              <a:spLocks noChangeShapeType="1"/>
            </p:cNvSpPr>
            <p:nvPr/>
          </p:nvSpPr>
          <p:spPr bwMode="auto">
            <a:xfrm flipV="1">
              <a:off x="13860498" y="5500423"/>
              <a:ext cx="0" cy="85806"/>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63" name="Rectangle 37">
              <a:extLst>
                <a:ext uri="{FF2B5EF4-FFF2-40B4-BE49-F238E27FC236}">
                  <a16:creationId xmlns:a16="http://schemas.microsoft.com/office/drawing/2014/main" id="{18023627-5151-4DEE-A383-8CDF9D30D40B}"/>
                </a:ext>
              </a:extLst>
            </p:cNvPr>
            <p:cNvSpPr>
              <a:spLocks noChangeArrowheads="1"/>
            </p:cNvSpPr>
            <p:nvPr/>
          </p:nvSpPr>
          <p:spPr bwMode="auto">
            <a:xfrm>
              <a:off x="13848177" y="5628602"/>
              <a:ext cx="70153"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64" name="Line 39">
              <a:extLst>
                <a:ext uri="{FF2B5EF4-FFF2-40B4-BE49-F238E27FC236}">
                  <a16:creationId xmlns:a16="http://schemas.microsoft.com/office/drawing/2014/main" id="{B380BA1B-B74C-4285-A33F-86A46E35D67E}"/>
                </a:ext>
              </a:extLst>
            </p:cNvPr>
            <p:cNvSpPr>
              <a:spLocks noChangeShapeType="1"/>
            </p:cNvSpPr>
            <p:nvPr/>
          </p:nvSpPr>
          <p:spPr bwMode="auto">
            <a:xfrm>
              <a:off x="13860498" y="1551222"/>
              <a:ext cx="0" cy="1813581"/>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65" name="Line 40">
              <a:extLst>
                <a:ext uri="{FF2B5EF4-FFF2-40B4-BE49-F238E27FC236}">
                  <a16:creationId xmlns:a16="http://schemas.microsoft.com/office/drawing/2014/main" id="{C7A14724-760A-4CDA-84EC-84A12EA4B24E}"/>
                </a:ext>
              </a:extLst>
            </p:cNvPr>
            <p:cNvSpPr>
              <a:spLocks noChangeShapeType="1"/>
            </p:cNvSpPr>
            <p:nvPr/>
          </p:nvSpPr>
          <p:spPr bwMode="auto">
            <a:xfrm>
              <a:off x="13855251" y="3364804"/>
              <a:ext cx="8500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66" name="Rectangle 41">
              <a:extLst>
                <a:ext uri="{FF2B5EF4-FFF2-40B4-BE49-F238E27FC236}">
                  <a16:creationId xmlns:a16="http://schemas.microsoft.com/office/drawing/2014/main" id="{2CD46E3F-ABB0-462F-9F71-CC7691A64866}"/>
                </a:ext>
              </a:extLst>
            </p:cNvPr>
            <p:cNvSpPr>
              <a:spLocks noChangeArrowheads="1"/>
            </p:cNvSpPr>
            <p:nvPr/>
          </p:nvSpPr>
          <p:spPr bwMode="auto">
            <a:xfrm>
              <a:off x="13483619" y="3310777"/>
              <a:ext cx="32696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-3000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67" name="Line 42">
              <a:extLst>
                <a:ext uri="{FF2B5EF4-FFF2-40B4-BE49-F238E27FC236}">
                  <a16:creationId xmlns:a16="http://schemas.microsoft.com/office/drawing/2014/main" id="{1735F22B-0ADE-4CBB-91FA-A78FAC231D91}"/>
                </a:ext>
              </a:extLst>
            </p:cNvPr>
            <p:cNvSpPr>
              <a:spLocks noChangeShapeType="1"/>
            </p:cNvSpPr>
            <p:nvPr/>
          </p:nvSpPr>
          <p:spPr bwMode="auto">
            <a:xfrm>
              <a:off x="13855251" y="3061834"/>
              <a:ext cx="8500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68" name="Rectangle 43">
              <a:extLst>
                <a:ext uri="{FF2B5EF4-FFF2-40B4-BE49-F238E27FC236}">
                  <a16:creationId xmlns:a16="http://schemas.microsoft.com/office/drawing/2014/main" id="{F0F2BA8F-687F-40CF-A639-9902FCCFCFF9}"/>
                </a:ext>
              </a:extLst>
            </p:cNvPr>
            <p:cNvSpPr>
              <a:spLocks noChangeArrowheads="1"/>
            </p:cNvSpPr>
            <p:nvPr/>
          </p:nvSpPr>
          <p:spPr bwMode="auto">
            <a:xfrm>
              <a:off x="13483619" y="3007808"/>
              <a:ext cx="32696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-2000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69" name="Line 44">
              <a:extLst>
                <a:ext uri="{FF2B5EF4-FFF2-40B4-BE49-F238E27FC236}">
                  <a16:creationId xmlns:a16="http://schemas.microsoft.com/office/drawing/2014/main" id="{9B183F4B-D12F-4B64-B33B-E9D3F432B0F2}"/>
                </a:ext>
              </a:extLst>
            </p:cNvPr>
            <p:cNvSpPr>
              <a:spLocks noChangeShapeType="1"/>
            </p:cNvSpPr>
            <p:nvPr/>
          </p:nvSpPr>
          <p:spPr bwMode="auto">
            <a:xfrm>
              <a:off x="13855251" y="2760983"/>
              <a:ext cx="85005"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70" name="Rectangle 45">
              <a:extLst>
                <a:ext uri="{FF2B5EF4-FFF2-40B4-BE49-F238E27FC236}">
                  <a16:creationId xmlns:a16="http://schemas.microsoft.com/office/drawing/2014/main" id="{712759B7-7F92-405D-A9C7-1C260AA54621}"/>
                </a:ext>
              </a:extLst>
            </p:cNvPr>
            <p:cNvSpPr>
              <a:spLocks noChangeArrowheads="1"/>
            </p:cNvSpPr>
            <p:nvPr/>
          </p:nvSpPr>
          <p:spPr bwMode="auto">
            <a:xfrm>
              <a:off x="13483619" y="2705898"/>
              <a:ext cx="32696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-1000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71" name="Line 46">
              <a:extLst>
                <a:ext uri="{FF2B5EF4-FFF2-40B4-BE49-F238E27FC236}">
                  <a16:creationId xmlns:a16="http://schemas.microsoft.com/office/drawing/2014/main" id="{8A7C8196-BDE1-42F1-97B2-8EE4653191F8}"/>
                </a:ext>
              </a:extLst>
            </p:cNvPr>
            <p:cNvSpPr>
              <a:spLocks noChangeShapeType="1"/>
            </p:cNvSpPr>
            <p:nvPr/>
          </p:nvSpPr>
          <p:spPr bwMode="auto">
            <a:xfrm>
              <a:off x="13855251" y="2458013"/>
              <a:ext cx="85005"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72" name="Rectangle 47">
              <a:extLst>
                <a:ext uri="{FF2B5EF4-FFF2-40B4-BE49-F238E27FC236}">
                  <a16:creationId xmlns:a16="http://schemas.microsoft.com/office/drawing/2014/main" id="{5DCF5103-C6B8-47B2-84FF-B37A6BB107E5}"/>
                </a:ext>
              </a:extLst>
            </p:cNvPr>
            <p:cNvSpPr>
              <a:spLocks noChangeArrowheads="1"/>
            </p:cNvSpPr>
            <p:nvPr/>
          </p:nvSpPr>
          <p:spPr bwMode="auto">
            <a:xfrm>
              <a:off x="13713695" y="2403987"/>
              <a:ext cx="70153"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0</a:t>
              </a:r>
              <a:endParaRPr kumimoji="0" lang="ja-JP" altLang="ja-JP" sz="1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73" name="Line 48">
              <a:extLst>
                <a:ext uri="{FF2B5EF4-FFF2-40B4-BE49-F238E27FC236}">
                  <a16:creationId xmlns:a16="http://schemas.microsoft.com/office/drawing/2014/main" id="{BAE94F09-70E4-44D0-A746-CC40E361CA32}"/>
                </a:ext>
              </a:extLst>
            </p:cNvPr>
            <p:cNvSpPr>
              <a:spLocks noChangeShapeType="1"/>
            </p:cNvSpPr>
            <p:nvPr/>
          </p:nvSpPr>
          <p:spPr bwMode="auto">
            <a:xfrm>
              <a:off x="13855251" y="2155043"/>
              <a:ext cx="8500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74" name="Rectangle 49">
              <a:extLst>
                <a:ext uri="{FF2B5EF4-FFF2-40B4-BE49-F238E27FC236}">
                  <a16:creationId xmlns:a16="http://schemas.microsoft.com/office/drawing/2014/main" id="{4057074F-7286-458C-B2EE-22B5F8ED9661}"/>
                </a:ext>
              </a:extLst>
            </p:cNvPr>
            <p:cNvSpPr>
              <a:spLocks noChangeArrowheads="1"/>
            </p:cNvSpPr>
            <p:nvPr/>
          </p:nvSpPr>
          <p:spPr bwMode="auto">
            <a:xfrm>
              <a:off x="13525108" y="2101017"/>
              <a:ext cx="28061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1000</a:t>
              </a:r>
              <a:endParaRPr kumimoji="0" lang="ja-JP"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5" name="Line 50">
              <a:extLst>
                <a:ext uri="{FF2B5EF4-FFF2-40B4-BE49-F238E27FC236}">
                  <a16:creationId xmlns:a16="http://schemas.microsoft.com/office/drawing/2014/main" id="{0D0E55BD-97D3-4D1B-8B89-8A4C3E1A0028}"/>
                </a:ext>
              </a:extLst>
            </p:cNvPr>
            <p:cNvSpPr>
              <a:spLocks noChangeShapeType="1"/>
            </p:cNvSpPr>
            <p:nvPr/>
          </p:nvSpPr>
          <p:spPr bwMode="auto">
            <a:xfrm>
              <a:off x="13855251" y="1854192"/>
              <a:ext cx="8500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76" name="Rectangle 51">
              <a:extLst>
                <a:ext uri="{FF2B5EF4-FFF2-40B4-BE49-F238E27FC236}">
                  <a16:creationId xmlns:a16="http://schemas.microsoft.com/office/drawing/2014/main" id="{3F270AD1-0423-4DAF-8466-97B875C1B2FA}"/>
                </a:ext>
              </a:extLst>
            </p:cNvPr>
            <p:cNvSpPr>
              <a:spLocks noChangeArrowheads="1"/>
            </p:cNvSpPr>
            <p:nvPr/>
          </p:nvSpPr>
          <p:spPr bwMode="auto">
            <a:xfrm>
              <a:off x="13525108" y="1799107"/>
              <a:ext cx="28061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2000</a:t>
              </a:r>
              <a:endParaRPr kumimoji="0" lang="ja-JP"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7" name="Line 52">
              <a:extLst>
                <a:ext uri="{FF2B5EF4-FFF2-40B4-BE49-F238E27FC236}">
                  <a16:creationId xmlns:a16="http://schemas.microsoft.com/office/drawing/2014/main" id="{7652C385-F80D-455A-AB4F-6A919F40D610}"/>
                </a:ext>
              </a:extLst>
            </p:cNvPr>
            <p:cNvSpPr>
              <a:spLocks noChangeShapeType="1"/>
            </p:cNvSpPr>
            <p:nvPr/>
          </p:nvSpPr>
          <p:spPr bwMode="auto">
            <a:xfrm>
              <a:off x="13855251" y="1551222"/>
              <a:ext cx="8500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78" name="Rectangle 53">
              <a:extLst>
                <a:ext uri="{FF2B5EF4-FFF2-40B4-BE49-F238E27FC236}">
                  <a16:creationId xmlns:a16="http://schemas.microsoft.com/office/drawing/2014/main" id="{F872EE4D-48E4-4F0E-9EB6-A4DAEC494188}"/>
                </a:ext>
              </a:extLst>
            </p:cNvPr>
            <p:cNvSpPr>
              <a:spLocks noChangeArrowheads="1"/>
            </p:cNvSpPr>
            <p:nvPr/>
          </p:nvSpPr>
          <p:spPr bwMode="auto">
            <a:xfrm>
              <a:off x="13525108" y="1496137"/>
              <a:ext cx="280612" cy="20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Times New Roman" panose="02020603050405020304" pitchFamily="18" charset="0"/>
                  <a:ea typeface="MS UI Gothic" panose="020B0600070205080204" pitchFamily="50" charset="-128"/>
                  <a:cs typeface="Times New Roman" panose="02020603050405020304" pitchFamily="18" charset="0"/>
                </a:rPr>
                <a:t>3000</a:t>
              </a:r>
              <a:endParaRPr kumimoji="0" lang="ja-JP" altLang="ja-JP"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9" name="Freeform 60">
              <a:extLst>
                <a:ext uri="{FF2B5EF4-FFF2-40B4-BE49-F238E27FC236}">
                  <a16:creationId xmlns:a16="http://schemas.microsoft.com/office/drawing/2014/main" id="{444796BD-F47E-48EA-9710-7E1FCD5CE5F1}"/>
                </a:ext>
              </a:extLst>
            </p:cNvPr>
            <p:cNvSpPr>
              <a:spLocks/>
            </p:cNvSpPr>
            <p:nvPr/>
          </p:nvSpPr>
          <p:spPr bwMode="auto">
            <a:xfrm>
              <a:off x="13860498" y="4719693"/>
              <a:ext cx="863685" cy="219283"/>
            </a:xfrm>
            <a:custGeom>
              <a:avLst/>
              <a:gdLst>
                <a:gd name="T0" fmla="*/ 13 w 801"/>
                <a:gd name="T1" fmla="*/ 2 h 201"/>
                <a:gd name="T2" fmla="*/ 28 w 801"/>
                <a:gd name="T3" fmla="*/ 3 h 201"/>
                <a:gd name="T4" fmla="*/ 42 w 801"/>
                <a:gd name="T5" fmla="*/ 6 h 201"/>
                <a:gd name="T6" fmla="*/ 55 w 801"/>
                <a:gd name="T7" fmla="*/ 8 h 201"/>
                <a:gd name="T8" fmla="*/ 69 w 801"/>
                <a:gd name="T9" fmla="*/ 10 h 201"/>
                <a:gd name="T10" fmla="*/ 82 w 801"/>
                <a:gd name="T11" fmla="*/ 13 h 201"/>
                <a:gd name="T12" fmla="*/ 95 w 801"/>
                <a:gd name="T13" fmla="*/ 16 h 201"/>
                <a:gd name="T14" fmla="*/ 109 w 801"/>
                <a:gd name="T15" fmla="*/ 19 h 201"/>
                <a:gd name="T16" fmla="*/ 121 w 801"/>
                <a:gd name="T17" fmla="*/ 22 h 201"/>
                <a:gd name="T18" fmla="*/ 134 w 801"/>
                <a:gd name="T19" fmla="*/ 25 h 201"/>
                <a:gd name="T20" fmla="*/ 147 w 801"/>
                <a:gd name="T21" fmla="*/ 28 h 201"/>
                <a:gd name="T22" fmla="*/ 161 w 801"/>
                <a:gd name="T23" fmla="*/ 31 h 201"/>
                <a:gd name="T24" fmla="*/ 173 w 801"/>
                <a:gd name="T25" fmla="*/ 34 h 201"/>
                <a:gd name="T26" fmla="*/ 186 w 801"/>
                <a:gd name="T27" fmla="*/ 37 h 201"/>
                <a:gd name="T28" fmla="*/ 198 w 801"/>
                <a:gd name="T29" fmla="*/ 40 h 201"/>
                <a:gd name="T30" fmla="*/ 211 w 801"/>
                <a:gd name="T31" fmla="*/ 43 h 201"/>
                <a:gd name="T32" fmla="*/ 223 w 801"/>
                <a:gd name="T33" fmla="*/ 46 h 201"/>
                <a:gd name="T34" fmla="*/ 236 w 801"/>
                <a:gd name="T35" fmla="*/ 49 h 201"/>
                <a:gd name="T36" fmla="*/ 248 w 801"/>
                <a:gd name="T37" fmla="*/ 53 h 201"/>
                <a:gd name="T38" fmla="*/ 262 w 801"/>
                <a:gd name="T39" fmla="*/ 56 h 201"/>
                <a:gd name="T40" fmla="*/ 275 w 801"/>
                <a:gd name="T41" fmla="*/ 59 h 201"/>
                <a:gd name="T42" fmla="*/ 287 w 801"/>
                <a:gd name="T43" fmla="*/ 63 h 201"/>
                <a:gd name="T44" fmla="*/ 300 w 801"/>
                <a:gd name="T45" fmla="*/ 66 h 201"/>
                <a:gd name="T46" fmla="*/ 313 w 801"/>
                <a:gd name="T47" fmla="*/ 69 h 201"/>
                <a:gd name="T48" fmla="*/ 325 w 801"/>
                <a:gd name="T49" fmla="*/ 73 h 201"/>
                <a:gd name="T50" fmla="*/ 338 w 801"/>
                <a:gd name="T51" fmla="*/ 76 h 201"/>
                <a:gd name="T52" fmla="*/ 351 w 801"/>
                <a:gd name="T53" fmla="*/ 79 h 201"/>
                <a:gd name="T54" fmla="*/ 363 w 801"/>
                <a:gd name="T55" fmla="*/ 83 h 201"/>
                <a:gd name="T56" fmla="*/ 376 w 801"/>
                <a:gd name="T57" fmla="*/ 86 h 201"/>
                <a:gd name="T58" fmla="*/ 388 w 801"/>
                <a:gd name="T59" fmla="*/ 89 h 201"/>
                <a:gd name="T60" fmla="*/ 401 w 801"/>
                <a:gd name="T61" fmla="*/ 93 h 201"/>
                <a:gd name="T62" fmla="*/ 414 w 801"/>
                <a:gd name="T63" fmla="*/ 96 h 201"/>
                <a:gd name="T64" fmla="*/ 427 w 801"/>
                <a:gd name="T65" fmla="*/ 100 h 201"/>
                <a:gd name="T66" fmla="*/ 440 w 801"/>
                <a:gd name="T67" fmla="*/ 103 h 201"/>
                <a:gd name="T68" fmla="*/ 453 w 801"/>
                <a:gd name="T69" fmla="*/ 106 h 201"/>
                <a:gd name="T70" fmla="*/ 465 w 801"/>
                <a:gd name="T71" fmla="*/ 110 h 201"/>
                <a:gd name="T72" fmla="*/ 478 w 801"/>
                <a:gd name="T73" fmla="*/ 113 h 201"/>
                <a:gd name="T74" fmla="*/ 491 w 801"/>
                <a:gd name="T75" fmla="*/ 117 h 201"/>
                <a:gd name="T76" fmla="*/ 504 w 801"/>
                <a:gd name="T77" fmla="*/ 120 h 201"/>
                <a:gd name="T78" fmla="*/ 516 w 801"/>
                <a:gd name="T79" fmla="*/ 124 h 201"/>
                <a:gd name="T80" fmla="*/ 529 w 801"/>
                <a:gd name="T81" fmla="*/ 127 h 201"/>
                <a:gd name="T82" fmla="*/ 542 w 801"/>
                <a:gd name="T83" fmla="*/ 130 h 201"/>
                <a:gd name="T84" fmla="*/ 554 w 801"/>
                <a:gd name="T85" fmla="*/ 134 h 201"/>
                <a:gd name="T86" fmla="*/ 567 w 801"/>
                <a:gd name="T87" fmla="*/ 137 h 201"/>
                <a:gd name="T88" fmla="*/ 580 w 801"/>
                <a:gd name="T89" fmla="*/ 141 h 201"/>
                <a:gd name="T90" fmla="*/ 593 w 801"/>
                <a:gd name="T91" fmla="*/ 144 h 201"/>
                <a:gd name="T92" fmla="*/ 606 w 801"/>
                <a:gd name="T93" fmla="*/ 148 h 201"/>
                <a:gd name="T94" fmla="*/ 620 w 801"/>
                <a:gd name="T95" fmla="*/ 151 h 201"/>
                <a:gd name="T96" fmla="*/ 632 w 801"/>
                <a:gd name="T97" fmla="*/ 155 h 201"/>
                <a:gd name="T98" fmla="*/ 645 w 801"/>
                <a:gd name="T99" fmla="*/ 158 h 201"/>
                <a:gd name="T100" fmla="*/ 658 w 801"/>
                <a:gd name="T101" fmla="*/ 162 h 201"/>
                <a:gd name="T102" fmla="*/ 670 w 801"/>
                <a:gd name="T103" fmla="*/ 165 h 201"/>
                <a:gd name="T104" fmla="*/ 683 w 801"/>
                <a:gd name="T105" fmla="*/ 168 h 201"/>
                <a:gd name="T106" fmla="*/ 695 w 801"/>
                <a:gd name="T107" fmla="*/ 172 h 201"/>
                <a:gd name="T108" fmla="*/ 709 w 801"/>
                <a:gd name="T109" fmla="*/ 175 h 201"/>
                <a:gd name="T110" fmla="*/ 720 w 801"/>
                <a:gd name="T111" fmla="*/ 179 h 201"/>
                <a:gd name="T112" fmla="*/ 733 w 801"/>
                <a:gd name="T113" fmla="*/ 182 h 201"/>
                <a:gd name="T114" fmla="*/ 746 w 801"/>
                <a:gd name="T115" fmla="*/ 185 h 201"/>
                <a:gd name="T116" fmla="*/ 757 w 801"/>
                <a:gd name="T117" fmla="*/ 189 h 201"/>
                <a:gd name="T118" fmla="*/ 771 w 801"/>
                <a:gd name="T119" fmla="*/ 192 h 201"/>
                <a:gd name="T120" fmla="*/ 783 w 801"/>
                <a:gd name="T121" fmla="*/ 195 h 201"/>
                <a:gd name="T122" fmla="*/ 795 w 801"/>
                <a:gd name="T123" fmla="*/ 19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1" h="201">
                  <a:moveTo>
                    <a:pt x="0" y="0"/>
                  </a:moveTo>
                  <a:lnTo>
                    <a:pt x="1" y="0"/>
                  </a:lnTo>
                  <a:lnTo>
                    <a:pt x="2" y="0"/>
                  </a:lnTo>
                  <a:lnTo>
                    <a:pt x="3" y="0"/>
                  </a:lnTo>
                  <a:lnTo>
                    <a:pt x="3" y="1"/>
                  </a:lnTo>
                  <a:lnTo>
                    <a:pt x="4" y="1"/>
                  </a:lnTo>
                  <a:lnTo>
                    <a:pt x="5" y="1"/>
                  </a:lnTo>
                  <a:lnTo>
                    <a:pt x="6" y="1"/>
                  </a:lnTo>
                  <a:lnTo>
                    <a:pt x="7" y="1"/>
                  </a:lnTo>
                  <a:lnTo>
                    <a:pt x="8" y="1"/>
                  </a:lnTo>
                  <a:lnTo>
                    <a:pt x="9" y="1"/>
                  </a:lnTo>
                  <a:lnTo>
                    <a:pt x="10" y="1"/>
                  </a:lnTo>
                  <a:lnTo>
                    <a:pt x="11" y="1"/>
                  </a:lnTo>
                  <a:lnTo>
                    <a:pt x="12" y="1"/>
                  </a:lnTo>
                  <a:lnTo>
                    <a:pt x="12" y="2"/>
                  </a:lnTo>
                  <a:lnTo>
                    <a:pt x="13" y="2"/>
                  </a:lnTo>
                  <a:lnTo>
                    <a:pt x="14" y="2"/>
                  </a:lnTo>
                  <a:lnTo>
                    <a:pt x="15" y="2"/>
                  </a:lnTo>
                  <a:lnTo>
                    <a:pt x="16" y="2"/>
                  </a:lnTo>
                  <a:lnTo>
                    <a:pt x="17" y="2"/>
                  </a:lnTo>
                  <a:lnTo>
                    <a:pt x="18" y="2"/>
                  </a:lnTo>
                  <a:lnTo>
                    <a:pt x="19" y="2"/>
                  </a:lnTo>
                  <a:lnTo>
                    <a:pt x="20" y="2"/>
                  </a:lnTo>
                  <a:lnTo>
                    <a:pt x="20" y="3"/>
                  </a:lnTo>
                  <a:lnTo>
                    <a:pt x="21" y="3"/>
                  </a:lnTo>
                  <a:lnTo>
                    <a:pt x="22" y="3"/>
                  </a:lnTo>
                  <a:lnTo>
                    <a:pt x="23" y="3"/>
                  </a:lnTo>
                  <a:lnTo>
                    <a:pt x="24" y="3"/>
                  </a:lnTo>
                  <a:lnTo>
                    <a:pt x="25" y="3"/>
                  </a:lnTo>
                  <a:lnTo>
                    <a:pt x="26" y="3"/>
                  </a:lnTo>
                  <a:lnTo>
                    <a:pt x="27" y="3"/>
                  </a:lnTo>
                  <a:lnTo>
                    <a:pt x="28" y="3"/>
                  </a:lnTo>
                  <a:lnTo>
                    <a:pt x="28" y="4"/>
                  </a:lnTo>
                  <a:lnTo>
                    <a:pt x="29" y="4"/>
                  </a:lnTo>
                  <a:lnTo>
                    <a:pt x="30" y="4"/>
                  </a:lnTo>
                  <a:lnTo>
                    <a:pt x="31" y="4"/>
                  </a:lnTo>
                  <a:lnTo>
                    <a:pt x="32" y="4"/>
                  </a:lnTo>
                  <a:lnTo>
                    <a:pt x="33" y="4"/>
                  </a:lnTo>
                  <a:lnTo>
                    <a:pt x="34" y="4"/>
                  </a:lnTo>
                  <a:lnTo>
                    <a:pt x="35" y="5"/>
                  </a:lnTo>
                  <a:lnTo>
                    <a:pt x="36" y="5"/>
                  </a:lnTo>
                  <a:lnTo>
                    <a:pt x="37" y="5"/>
                  </a:lnTo>
                  <a:lnTo>
                    <a:pt x="38" y="5"/>
                  </a:lnTo>
                  <a:lnTo>
                    <a:pt x="39" y="5"/>
                  </a:lnTo>
                  <a:lnTo>
                    <a:pt x="40" y="5"/>
                  </a:lnTo>
                  <a:lnTo>
                    <a:pt x="41" y="5"/>
                  </a:lnTo>
                  <a:lnTo>
                    <a:pt x="41" y="6"/>
                  </a:lnTo>
                  <a:lnTo>
                    <a:pt x="42" y="6"/>
                  </a:lnTo>
                  <a:lnTo>
                    <a:pt x="43" y="6"/>
                  </a:lnTo>
                  <a:lnTo>
                    <a:pt x="44" y="6"/>
                  </a:lnTo>
                  <a:lnTo>
                    <a:pt x="45" y="6"/>
                  </a:lnTo>
                  <a:lnTo>
                    <a:pt x="46" y="6"/>
                  </a:lnTo>
                  <a:lnTo>
                    <a:pt x="47" y="6"/>
                  </a:lnTo>
                  <a:lnTo>
                    <a:pt x="47" y="7"/>
                  </a:lnTo>
                  <a:lnTo>
                    <a:pt x="48" y="7"/>
                  </a:lnTo>
                  <a:lnTo>
                    <a:pt x="49" y="7"/>
                  </a:lnTo>
                  <a:lnTo>
                    <a:pt x="50" y="7"/>
                  </a:lnTo>
                  <a:lnTo>
                    <a:pt x="51" y="7"/>
                  </a:lnTo>
                  <a:lnTo>
                    <a:pt x="52" y="7"/>
                  </a:lnTo>
                  <a:lnTo>
                    <a:pt x="53" y="7"/>
                  </a:lnTo>
                  <a:lnTo>
                    <a:pt x="53" y="8"/>
                  </a:lnTo>
                  <a:lnTo>
                    <a:pt x="54" y="8"/>
                  </a:lnTo>
                  <a:lnTo>
                    <a:pt x="55" y="8"/>
                  </a:lnTo>
                  <a:lnTo>
                    <a:pt x="55" y="8"/>
                  </a:lnTo>
                  <a:lnTo>
                    <a:pt x="56" y="8"/>
                  </a:lnTo>
                  <a:lnTo>
                    <a:pt x="57" y="8"/>
                  </a:lnTo>
                  <a:lnTo>
                    <a:pt x="58" y="8"/>
                  </a:lnTo>
                  <a:lnTo>
                    <a:pt x="58" y="9"/>
                  </a:lnTo>
                  <a:lnTo>
                    <a:pt x="59" y="9"/>
                  </a:lnTo>
                  <a:lnTo>
                    <a:pt x="60" y="9"/>
                  </a:lnTo>
                  <a:lnTo>
                    <a:pt x="61" y="9"/>
                  </a:lnTo>
                  <a:lnTo>
                    <a:pt x="62" y="9"/>
                  </a:lnTo>
                  <a:lnTo>
                    <a:pt x="63" y="9"/>
                  </a:lnTo>
                  <a:lnTo>
                    <a:pt x="64" y="9"/>
                  </a:lnTo>
                  <a:lnTo>
                    <a:pt x="64" y="10"/>
                  </a:lnTo>
                  <a:lnTo>
                    <a:pt x="65" y="10"/>
                  </a:lnTo>
                  <a:lnTo>
                    <a:pt x="66" y="10"/>
                  </a:lnTo>
                  <a:lnTo>
                    <a:pt x="67" y="10"/>
                  </a:lnTo>
                  <a:lnTo>
                    <a:pt x="68" y="10"/>
                  </a:lnTo>
                  <a:lnTo>
                    <a:pt x="69" y="10"/>
                  </a:lnTo>
                  <a:lnTo>
                    <a:pt x="69" y="11"/>
                  </a:lnTo>
                  <a:lnTo>
                    <a:pt x="70" y="11"/>
                  </a:lnTo>
                  <a:lnTo>
                    <a:pt x="71" y="11"/>
                  </a:lnTo>
                  <a:lnTo>
                    <a:pt x="72" y="11"/>
                  </a:lnTo>
                  <a:lnTo>
                    <a:pt x="73" y="11"/>
                  </a:lnTo>
                  <a:lnTo>
                    <a:pt x="74" y="11"/>
                  </a:lnTo>
                  <a:lnTo>
                    <a:pt x="74" y="12"/>
                  </a:lnTo>
                  <a:lnTo>
                    <a:pt x="75" y="12"/>
                  </a:lnTo>
                  <a:lnTo>
                    <a:pt x="76" y="12"/>
                  </a:lnTo>
                  <a:lnTo>
                    <a:pt x="77" y="12"/>
                  </a:lnTo>
                  <a:lnTo>
                    <a:pt x="78" y="12"/>
                  </a:lnTo>
                  <a:lnTo>
                    <a:pt x="79" y="12"/>
                  </a:lnTo>
                  <a:lnTo>
                    <a:pt x="79" y="13"/>
                  </a:lnTo>
                  <a:lnTo>
                    <a:pt x="80" y="13"/>
                  </a:lnTo>
                  <a:lnTo>
                    <a:pt x="81" y="13"/>
                  </a:lnTo>
                  <a:lnTo>
                    <a:pt x="82" y="13"/>
                  </a:lnTo>
                  <a:lnTo>
                    <a:pt x="83" y="13"/>
                  </a:lnTo>
                  <a:lnTo>
                    <a:pt x="83" y="13"/>
                  </a:lnTo>
                  <a:lnTo>
                    <a:pt x="84" y="13"/>
                  </a:lnTo>
                  <a:lnTo>
                    <a:pt x="84" y="14"/>
                  </a:lnTo>
                  <a:lnTo>
                    <a:pt x="85" y="14"/>
                  </a:lnTo>
                  <a:lnTo>
                    <a:pt x="86" y="14"/>
                  </a:lnTo>
                  <a:lnTo>
                    <a:pt x="87" y="14"/>
                  </a:lnTo>
                  <a:lnTo>
                    <a:pt x="88" y="14"/>
                  </a:lnTo>
                  <a:lnTo>
                    <a:pt x="89" y="14"/>
                  </a:lnTo>
                  <a:lnTo>
                    <a:pt x="89" y="15"/>
                  </a:lnTo>
                  <a:lnTo>
                    <a:pt x="90" y="15"/>
                  </a:lnTo>
                  <a:lnTo>
                    <a:pt x="91" y="15"/>
                  </a:lnTo>
                  <a:lnTo>
                    <a:pt x="92" y="15"/>
                  </a:lnTo>
                  <a:lnTo>
                    <a:pt x="93" y="15"/>
                  </a:lnTo>
                  <a:lnTo>
                    <a:pt x="94" y="16"/>
                  </a:lnTo>
                  <a:lnTo>
                    <a:pt x="95" y="16"/>
                  </a:lnTo>
                  <a:lnTo>
                    <a:pt x="96" y="16"/>
                  </a:lnTo>
                  <a:lnTo>
                    <a:pt x="97" y="16"/>
                  </a:lnTo>
                  <a:lnTo>
                    <a:pt x="98" y="16"/>
                  </a:lnTo>
                  <a:lnTo>
                    <a:pt x="98" y="17"/>
                  </a:lnTo>
                  <a:lnTo>
                    <a:pt x="99" y="17"/>
                  </a:lnTo>
                  <a:lnTo>
                    <a:pt x="100" y="17"/>
                  </a:lnTo>
                  <a:lnTo>
                    <a:pt x="101" y="17"/>
                  </a:lnTo>
                  <a:lnTo>
                    <a:pt x="102" y="17"/>
                  </a:lnTo>
                  <a:lnTo>
                    <a:pt x="103" y="17"/>
                  </a:lnTo>
                  <a:lnTo>
                    <a:pt x="103" y="18"/>
                  </a:lnTo>
                  <a:lnTo>
                    <a:pt x="104" y="18"/>
                  </a:lnTo>
                  <a:lnTo>
                    <a:pt x="105" y="18"/>
                  </a:lnTo>
                  <a:lnTo>
                    <a:pt x="106" y="18"/>
                  </a:lnTo>
                  <a:lnTo>
                    <a:pt x="107" y="18"/>
                  </a:lnTo>
                  <a:lnTo>
                    <a:pt x="108" y="19"/>
                  </a:lnTo>
                  <a:lnTo>
                    <a:pt x="109" y="19"/>
                  </a:lnTo>
                  <a:lnTo>
                    <a:pt x="110" y="19"/>
                  </a:lnTo>
                  <a:lnTo>
                    <a:pt x="111" y="19"/>
                  </a:lnTo>
                  <a:lnTo>
                    <a:pt x="111" y="19"/>
                  </a:lnTo>
                  <a:lnTo>
                    <a:pt x="112" y="19"/>
                  </a:lnTo>
                  <a:lnTo>
                    <a:pt x="112" y="20"/>
                  </a:lnTo>
                  <a:lnTo>
                    <a:pt x="113" y="20"/>
                  </a:lnTo>
                  <a:lnTo>
                    <a:pt x="114" y="20"/>
                  </a:lnTo>
                  <a:lnTo>
                    <a:pt x="115" y="20"/>
                  </a:lnTo>
                  <a:lnTo>
                    <a:pt x="116" y="20"/>
                  </a:lnTo>
                  <a:lnTo>
                    <a:pt x="117" y="20"/>
                  </a:lnTo>
                  <a:lnTo>
                    <a:pt x="117" y="21"/>
                  </a:lnTo>
                  <a:lnTo>
                    <a:pt x="118" y="21"/>
                  </a:lnTo>
                  <a:lnTo>
                    <a:pt x="119" y="21"/>
                  </a:lnTo>
                  <a:lnTo>
                    <a:pt x="120" y="21"/>
                  </a:lnTo>
                  <a:lnTo>
                    <a:pt x="121" y="21"/>
                  </a:lnTo>
                  <a:lnTo>
                    <a:pt x="121" y="22"/>
                  </a:lnTo>
                  <a:lnTo>
                    <a:pt x="122" y="22"/>
                  </a:lnTo>
                  <a:lnTo>
                    <a:pt x="123" y="22"/>
                  </a:lnTo>
                  <a:lnTo>
                    <a:pt x="124" y="22"/>
                  </a:lnTo>
                  <a:lnTo>
                    <a:pt x="125" y="22"/>
                  </a:lnTo>
                  <a:lnTo>
                    <a:pt x="125" y="23"/>
                  </a:lnTo>
                  <a:lnTo>
                    <a:pt x="126" y="23"/>
                  </a:lnTo>
                  <a:lnTo>
                    <a:pt x="127" y="23"/>
                  </a:lnTo>
                  <a:lnTo>
                    <a:pt x="128" y="23"/>
                  </a:lnTo>
                  <a:lnTo>
                    <a:pt x="129" y="23"/>
                  </a:lnTo>
                  <a:lnTo>
                    <a:pt x="130" y="23"/>
                  </a:lnTo>
                  <a:lnTo>
                    <a:pt x="130" y="24"/>
                  </a:lnTo>
                  <a:lnTo>
                    <a:pt x="131" y="24"/>
                  </a:lnTo>
                  <a:lnTo>
                    <a:pt x="132" y="24"/>
                  </a:lnTo>
                  <a:lnTo>
                    <a:pt x="133" y="24"/>
                  </a:lnTo>
                  <a:lnTo>
                    <a:pt x="134" y="24"/>
                  </a:lnTo>
                  <a:lnTo>
                    <a:pt x="134" y="25"/>
                  </a:lnTo>
                  <a:lnTo>
                    <a:pt x="135" y="25"/>
                  </a:lnTo>
                  <a:lnTo>
                    <a:pt x="136" y="25"/>
                  </a:lnTo>
                  <a:lnTo>
                    <a:pt x="137" y="25"/>
                  </a:lnTo>
                  <a:lnTo>
                    <a:pt x="138" y="25"/>
                  </a:lnTo>
                  <a:lnTo>
                    <a:pt x="138" y="26"/>
                  </a:lnTo>
                  <a:lnTo>
                    <a:pt x="139" y="26"/>
                  </a:lnTo>
                  <a:lnTo>
                    <a:pt x="140" y="26"/>
                  </a:lnTo>
                  <a:lnTo>
                    <a:pt x="141" y="26"/>
                  </a:lnTo>
                  <a:lnTo>
                    <a:pt x="142" y="26"/>
                  </a:lnTo>
                  <a:lnTo>
                    <a:pt x="143" y="26"/>
                  </a:lnTo>
                  <a:lnTo>
                    <a:pt x="143" y="27"/>
                  </a:lnTo>
                  <a:lnTo>
                    <a:pt x="144" y="27"/>
                  </a:lnTo>
                  <a:lnTo>
                    <a:pt x="145" y="27"/>
                  </a:lnTo>
                  <a:lnTo>
                    <a:pt x="146" y="27"/>
                  </a:lnTo>
                  <a:lnTo>
                    <a:pt x="147" y="27"/>
                  </a:lnTo>
                  <a:lnTo>
                    <a:pt x="147" y="28"/>
                  </a:lnTo>
                  <a:lnTo>
                    <a:pt x="148" y="28"/>
                  </a:lnTo>
                  <a:lnTo>
                    <a:pt x="149" y="28"/>
                  </a:lnTo>
                  <a:lnTo>
                    <a:pt x="150" y="28"/>
                  </a:lnTo>
                  <a:lnTo>
                    <a:pt x="151" y="28"/>
                  </a:lnTo>
                  <a:lnTo>
                    <a:pt x="151" y="29"/>
                  </a:lnTo>
                  <a:lnTo>
                    <a:pt x="152" y="29"/>
                  </a:lnTo>
                  <a:lnTo>
                    <a:pt x="153" y="29"/>
                  </a:lnTo>
                  <a:lnTo>
                    <a:pt x="154" y="29"/>
                  </a:lnTo>
                  <a:lnTo>
                    <a:pt x="155" y="29"/>
                  </a:lnTo>
                  <a:lnTo>
                    <a:pt x="155" y="30"/>
                  </a:lnTo>
                  <a:lnTo>
                    <a:pt x="156" y="30"/>
                  </a:lnTo>
                  <a:lnTo>
                    <a:pt x="157" y="30"/>
                  </a:lnTo>
                  <a:lnTo>
                    <a:pt x="158" y="30"/>
                  </a:lnTo>
                  <a:lnTo>
                    <a:pt x="159" y="30"/>
                  </a:lnTo>
                  <a:lnTo>
                    <a:pt x="160" y="31"/>
                  </a:lnTo>
                  <a:lnTo>
                    <a:pt x="161" y="31"/>
                  </a:lnTo>
                  <a:lnTo>
                    <a:pt x="162" y="31"/>
                  </a:lnTo>
                  <a:lnTo>
                    <a:pt x="163" y="31"/>
                  </a:lnTo>
                  <a:lnTo>
                    <a:pt x="164" y="31"/>
                  </a:lnTo>
                  <a:lnTo>
                    <a:pt x="164" y="32"/>
                  </a:lnTo>
                  <a:lnTo>
                    <a:pt x="165" y="32"/>
                  </a:lnTo>
                  <a:lnTo>
                    <a:pt x="166" y="32"/>
                  </a:lnTo>
                  <a:lnTo>
                    <a:pt x="166" y="32"/>
                  </a:lnTo>
                  <a:lnTo>
                    <a:pt x="167" y="32"/>
                  </a:lnTo>
                  <a:lnTo>
                    <a:pt x="168" y="32"/>
                  </a:lnTo>
                  <a:lnTo>
                    <a:pt x="168" y="33"/>
                  </a:lnTo>
                  <a:lnTo>
                    <a:pt x="169" y="33"/>
                  </a:lnTo>
                  <a:lnTo>
                    <a:pt x="170" y="33"/>
                  </a:lnTo>
                  <a:lnTo>
                    <a:pt x="171" y="33"/>
                  </a:lnTo>
                  <a:lnTo>
                    <a:pt x="172" y="33"/>
                  </a:lnTo>
                  <a:lnTo>
                    <a:pt x="172" y="34"/>
                  </a:lnTo>
                  <a:lnTo>
                    <a:pt x="173" y="34"/>
                  </a:lnTo>
                  <a:lnTo>
                    <a:pt x="174" y="34"/>
                  </a:lnTo>
                  <a:lnTo>
                    <a:pt x="175" y="34"/>
                  </a:lnTo>
                  <a:lnTo>
                    <a:pt x="176" y="34"/>
                  </a:lnTo>
                  <a:lnTo>
                    <a:pt x="176" y="35"/>
                  </a:lnTo>
                  <a:lnTo>
                    <a:pt x="177" y="35"/>
                  </a:lnTo>
                  <a:lnTo>
                    <a:pt x="178" y="35"/>
                  </a:lnTo>
                  <a:lnTo>
                    <a:pt x="179" y="35"/>
                  </a:lnTo>
                  <a:lnTo>
                    <a:pt x="180" y="35"/>
                  </a:lnTo>
                  <a:lnTo>
                    <a:pt x="180" y="36"/>
                  </a:lnTo>
                  <a:lnTo>
                    <a:pt x="181" y="36"/>
                  </a:lnTo>
                  <a:lnTo>
                    <a:pt x="182" y="36"/>
                  </a:lnTo>
                  <a:lnTo>
                    <a:pt x="183" y="36"/>
                  </a:lnTo>
                  <a:lnTo>
                    <a:pt x="184" y="36"/>
                  </a:lnTo>
                  <a:lnTo>
                    <a:pt x="184" y="37"/>
                  </a:lnTo>
                  <a:lnTo>
                    <a:pt x="185" y="37"/>
                  </a:lnTo>
                  <a:lnTo>
                    <a:pt x="186" y="37"/>
                  </a:lnTo>
                  <a:lnTo>
                    <a:pt x="187" y="37"/>
                  </a:lnTo>
                  <a:lnTo>
                    <a:pt x="188" y="37"/>
                  </a:lnTo>
                  <a:lnTo>
                    <a:pt x="188" y="38"/>
                  </a:lnTo>
                  <a:lnTo>
                    <a:pt x="189" y="38"/>
                  </a:lnTo>
                  <a:lnTo>
                    <a:pt x="190" y="38"/>
                  </a:lnTo>
                  <a:lnTo>
                    <a:pt x="191" y="38"/>
                  </a:lnTo>
                  <a:lnTo>
                    <a:pt x="192" y="38"/>
                  </a:lnTo>
                  <a:lnTo>
                    <a:pt x="192" y="39"/>
                  </a:lnTo>
                  <a:lnTo>
                    <a:pt x="193" y="39"/>
                  </a:lnTo>
                  <a:lnTo>
                    <a:pt x="194" y="39"/>
                  </a:lnTo>
                  <a:lnTo>
                    <a:pt x="194" y="39"/>
                  </a:lnTo>
                  <a:lnTo>
                    <a:pt x="195" y="39"/>
                  </a:lnTo>
                  <a:lnTo>
                    <a:pt x="196" y="39"/>
                  </a:lnTo>
                  <a:lnTo>
                    <a:pt x="196" y="40"/>
                  </a:lnTo>
                  <a:lnTo>
                    <a:pt x="197" y="40"/>
                  </a:lnTo>
                  <a:lnTo>
                    <a:pt x="198" y="40"/>
                  </a:lnTo>
                  <a:lnTo>
                    <a:pt x="199" y="40"/>
                  </a:lnTo>
                  <a:lnTo>
                    <a:pt x="200" y="40"/>
                  </a:lnTo>
                  <a:lnTo>
                    <a:pt x="200" y="41"/>
                  </a:lnTo>
                  <a:lnTo>
                    <a:pt x="201" y="41"/>
                  </a:lnTo>
                  <a:lnTo>
                    <a:pt x="202" y="41"/>
                  </a:lnTo>
                  <a:lnTo>
                    <a:pt x="203" y="41"/>
                  </a:lnTo>
                  <a:lnTo>
                    <a:pt x="204" y="41"/>
                  </a:lnTo>
                  <a:lnTo>
                    <a:pt x="204" y="42"/>
                  </a:lnTo>
                  <a:lnTo>
                    <a:pt x="205" y="42"/>
                  </a:lnTo>
                  <a:lnTo>
                    <a:pt x="206" y="42"/>
                  </a:lnTo>
                  <a:lnTo>
                    <a:pt x="207" y="42"/>
                  </a:lnTo>
                  <a:lnTo>
                    <a:pt x="208" y="42"/>
                  </a:lnTo>
                  <a:lnTo>
                    <a:pt x="208" y="43"/>
                  </a:lnTo>
                  <a:lnTo>
                    <a:pt x="209" y="43"/>
                  </a:lnTo>
                  <a:lnTo>
                    <a:pt x="210" y="43"/>
                  </a:lnTo>
                  <a:lnTo>
                    <a:pt x="211" y="43"/>
                  </a:lnTo>
                  <a:lnTo>
                    <a:pt x="212" y="43"/>
                  </a:lnTo>
                  <a:lnTo>
                    <a:pt x="212" y="44"/>
                  </a:lnTo>
                  <a:lnTo>
                    <a:pt x="213" y="44"/>
                  </a:lnTo>
                  <a:lnTo>
                    <a:pt x="214" y="44"/>
                  </a:lnTo>
                  <a:lnTo>
                    <a:pt x="215" y="44"/>
                  </a:lnTo>
                  <a:lnTo>
                    <a:pt x="216" y="44"/>
                  </a:lnTo>
                  <a:lnTo>
                    <a:pt x="216" y="45"/>
                  </a:lnTo>
                  <a:lnTo>
                    <a:pt x="217" y="45"/>
                  </a:lnTo>
                  <a:lnTo>
                    <a:pt x="218" y="45"/>
                  </a:lnTo>
                  <a:lnTo>
                    <a:pt x="219" y="45"/>
                  </a:lnTo>
                  <a:lnTo>
                    <a:pt x="220" y="45"/>
                  </a:lnTo>
                  <a:lnTo>
                    <a:pt x="220" y="46"/>
                  </a:lnTo>
                  <a:lnTo>
                    <a:pt x="221" y="46"/>
                  </a:lnTo>
                  <a:lnTo>
                    <a:pt x="222" y="46"/>
                  </a:lnTo>
                  <a:lnTo>
                    <a:pt x="222" y="46"/>
                  </a:lnTo>
                  <a:lnTo>
                    <a:pt x="223" y="46"/>
                  </a:lnTo>
                  <a:lnTo>
                    <a:pt x="224" y="46"/>
                  </a:lnTo>
                  <a:lnTo>
                    <a:pt x="224" y="47"/>
                  </a:lnTo>
                  <a:lnTo>
                    <a:pt x="225" y="47"/>
                  </a:lnTo>
                  <a:lnTo>
                    <a:pt x="226" y="47"/>
                  </a:lnTo>
                  <a:lnTo>
                    <a:pt x="227" y="47"/>
                  </a:lnTo>
                  <a:lnTo>
                    <a:pt x="228" y="47"/>
                  </a:lnTo>
                  <a:lnTo>
                    <a:pt x="228" y="48"/>
                  </a:lnTo>
                  <a:lnTo>
                    <a:pt x="229" y="48"/>
                  </a:lnTo>
                  <a:lnTo>
                    <a:pt x="230" y="48"/>
                  </a:lnTo>
                  <a:lnTo>
                    <a:pt x="231" y="48"/>
                  </a:lnTo>
                  <a:lnTo>
                    <a:pt x="232" y="48"/>
                  </a:lnTo>
                  <a:lnTo>
                    <a:pt x="232" y="49"/>
                  </a:lnTo>
                  <a:lnTo>
                    <a:pt x="233" y="49"/>
                  </a:lnTo>
                  <a:lnTo>
                    <a:pt x="234" y="49"/>
                  </a:lnTo>
                  <a:lnTo>
                    <a:pt x="235" y="49"/>
                  </a:lnTo>
                  <a:lnTo>
                    <a:pt x="236" y="49"/>
                  </a:lnTo>
                  <a:lnTo>
                    <a:pt x="236" y="50"/>
                  </a:lnTo>
                  <a:lnTo>
                    <a:pt x="237" y="50"/>
                  </a:lnTo>
                  <a:lnTo>
                    <a:pt x="238" y="50"/>
                  </a:lnTo>
                  <a:lnTo>
                    <a:pt x="239" y="50"/>
                  </a:lnTo>
                  <a:lnTo>
                    <a:pt x="240" y="50"/>
                  </a:lnTo>
                  <a:lnTo>
                    <a:pt x="240" y="51"/>
                  </a:lnTo>
                  <a:lnTo>
                    <a:pt x="241" y="51"/>
                  </a:lnTo>
                  <a:lnTo>
                    <a:pt x="242" y="51"/>
                  </a:lnTo>
                  <a:lnTo>
                    <a:pt x="243" y="51"/>
                  </a:lnTo>
                  <a:lnTo>
                    <a:pt x="244" y="51"/>
                  </a:lnTo>
                  <a:lnTo>
                    <a:pt x="244" y="52"/>
                  </a:lnTo>
                  <a:lnTo>
                    <a:pt x="245" y="52"/>
                  </a:lnTo>
                  <a:lnTo>
                    <a:pt x="246" y="52"/>
                  </a:lnTo>
                  <a:lnTo>
                    <a:pt x="247" y="52"/>
                  </a:lnTo>
                  <a:lnTo>
                    <a:pt x="248" y="52"/>
                  </a:lnTo>
                  <a:lnTo>
                    <a:pt x="248" y="53"/>
                  </a:lnTo>
                  <a:lnTo>
                    <a:pt x="249" y="53"/>
                  </a:lnTo>
                  <a:lnTo>
                    <a:pt x="249" y="53"/>
                  </a:lnTo>
                  <a:lnTo>
                    <a:pt x="250" y="53"/>
                  </a:lnTo>
                  <a:lnTo>
                    <a:pt x="251" y="53"/>
                  </a:lnTo>
                  <a:lnTo>
                    <a:pt x="252" y="53"/>
                  </a:lnTo>
                  <a:lnTo>
                    <a:pt x="252" y="54"/>
                  </a:lnTo>
                  <a:lnTo>
                    <a:pt x="253" y="54"/>
                  </a:lnTo>
                  <a:lnTo>
                    <a:pt x="254" y="54"/>
                  </a:lnTo>
                  <a:lnTo>
                    <a:pt x="255" y="54"/>
                  </a:lnTo>
                  <a:lnTo>
                    <a:pt x="256" y="55"/>
                  </a:lnTo>
                  <a:lnTo>
                    <a:pt x="257" y="55"/>
                  </a:lnTo>
                  <a:lnTo>
                    <a:pt x="258" y="55"/>
                  </a:lnTo>
                  <a:lnTo>
                    <a:pt x="259" y="55"/>
                  </a:lnTo>
                  <a:lnTo>
                    <a:pt x="260" y="56"/>
                  </a:lnTo>
                  <a:lnTo>
                    <a:pt x="261" y="56"/>
                  </a:lnTo>
                  <a:lnTo>
                    <a:pt x="262" y="56"/>
                  </a:lnTo>
                  <a:lnTo>
                    <a:pt x="263" y="56"/>
                  </a:lnTo>
                  <a:lnTo>
                    <a:pt x="263" y="57"/>
                  </a:lnTo>
                  <a:lnTo>
                    <a:pt x="264" y="57"/>
                  </a:lnTo>
                  <a:lnTo>
                    <a:pt x="265" y="57"/>
                  </a:lnTo>
                  <a:lnTo>
                    <a:pt x="266" y="57"/>
                  </a:lnTo>
                  <a:lnTo>
                    <a:pt x="267" y="57"/>
                  </a:lnTo>
                  <a:lnTo>
                    <a:pt x="267" y="58"/>
                  </a:lnTo>
                  <a:lnTo>
                    <a:pt x="268" y="58"/>
                  </a:lnTo>
                  <a:lnTo>
                    <a:pt x="269" y="58"/>
                  </a:lnTo>
                  <a:lnTo>
                    <a:pt x="270" y="58"/>
                  </a:lnTo>
                  <a:lnTo>
                    <a:pt x="271" y="58"/>
                  </a:lnTo>
                  <a:lnTo>
                    <a:pt x="271" y="59"/>
                  </a:lnTo>
                  <a:lnTo>
                    <a:pt x="272" y="59"/>
                  </a:lnTo>
                  <a:lnTo>
                    <a:pt x="273" y="59"/>
                  </a:lnTo>
                  <a:lnTo>
                    <a:pt x="274" y="59"/>
                  </a:lnTo>
                  <a:lnTo>
                    <a:pt x="275" y="59"/>
                  </a:lnTo>
                  <a:lnTo>
                    <a:pt x="275" y="60"/>
                  </a:lnTo>
                  <a:lnTo>
                    <a:pt x="276" y="60"/>
                  </a:lnTo>
                  <a:lnTo>
                    <a:pt x="277" y="60"/>
                  </a:lnTo>
                  <a:lnTo>
                    <a:pt x="277" y="60"/>
                  </a:lnTo>
                  <a:lnTo>
                    <a:pt x="278" y="60"/>
                  </a:lnTo>
                  <a:lnTo>
                    <a:pt x="279" y="60"/>
                  </a:lnTo>
                  <a:lnTo>
                    <a:pt x="279" y="61"/>
                  </a:lnTo>
                  <a:lnTo>
                    <a:pt x="280" y="61"/>
                  </a:lnTo>
                  <a:lnTo>
                    <a:pt x="281" y="61"/>
                  </a:lnTo>
                  <a:lnTo>
                    <a:pt x="282" y="61"/>
                  </a:lnTo>
                  <a:lnTo>
                    <a:pt x="283" y="61"/>
                  </a:lnTo>
                  <a:lnTo>
                    <a:pt x="283" y="62"/>
                  </a:lnTo>
                  <a:lnTo>
                    <a:pt x="284" y="62"/>
                  </a:lnTo>
                  <a:lnTo>
                    <a:pt x="285" y="62"/>
                  </a:lnTo>
                  <a:lnTo>
                    <a:pt x="286" y="62"/>
                  </a:lnTo>
                  <a:lnTo>
                    <a:pt x="287" y="63"/>
                  </a:lnTo>
                  <a:lnTo>
                    <a:pt x="288" y="63"/>
                  </a:lnTo>
                  <a:lnTo>
                    <a:pt x="289" y="63"/>
                  </a:lnTo>
                  <a:lnTo>
                    <a:pt x="290" y="63"/>
                  </a:lnTo>
                  <a:lnTo>
                    <a:pt x="290" y="64"/>
                  </a:lnTo>
                  <a:lnTo>
                    <a:pt x="291" y="64"/>
                  </a:lnTo>
                  <a:lnTo>
                    <a:pt x="292" y="64"/>
                  </a:lnTo>
                  <a:lnTo>
                    <a:pt x="293" y="64"/>
                  </a:lnTo>
                  <a:lnTo>
                    <a:pt x="294" y="64"/>
                  </a:lnTo>
                  <a:lnTo>
                    <a:pt x="294" y="65"/>
                  </a:lnTo>
                  <a:lnTo>
                    <a:pt x="295" y="65"/>
                  </a:lnTo>
                  <a:lnTo>
                    <a:pt x="296" y="65"/>
                  </a:lnTo>
                  <a:lnTo>
                    <a:pt x="297" y="65"/>
                  </a:lnTo>
                  <a:lnTo>
                    <a:pt x="298" y="65"/>
                  </a:lnTo>
                  <a:lnTo>
                    <a:pt x="298" y="66"/>
                  </a:lnTo>
                  <a:lnTo>
                    <a:pt x="299" y="66"/>
                  </a:lnTo>
                  <a:lnTo>
                    <a:pt x="300" y="66"/>
                  </a:lnTo>
                  <a:lnTo>
                    <a:pt x="301" y="66"/>
                  </a:lnTo>
                  <a:lnTo>
                    <a:pt x="302" y="66"/>
                  </a:lnTo>
                  <a:lnTo>
                    <a:pt x="302" y="67"/>
                  </a:lnTo>
                  <a:lnTo>
                    <a:pt x="303" y="67"/>
                  </a:lnTo>
                  <a:lnTo>
                    <a:pt x="304" y="67"/>
                  </a:lnTo>
                  <a:lnTo>
                    <a:pt x="305" y="67"/>
                  </a:lnTo>
                  <a:lnTo>
                    <a:pt x="305" y="67"/>
                  </a:lnTo>
                  <a:lnTo>
                    <a:pt x="306" y="67"/>
                  </a:lnTo>
                  <a:lnTo>
                    <a:pt x="306" y="68"/>
                  </a:lnTo>
                  <a:lnTo>
                    <a:pt x="307" y="68"/>
                  </a:lnTo>
                  <a:lnTo>
                    <a:pt x="308" y="68"/>
                  </a:lnTo>
                  <a:lnTo>
                    <a:pt x="309" y="68"/>
                  </a:lnTo>
                  <a:lnTo>
                    <a:pt x="310" y="69"/>
                  </a:lnTo>
                  <a:lnTo>
                    <a:pt x="311" y="69"/>
                  </a:lnTo>
                  <a:lnTo>
                    <a:pt x="312" y="69"/>
                  </a:lnTo>
                  <a:lnTo>
                    <a:pt x="313" y="69"/>
                  </a:lnTo>
                  <a:lnTo>
                    <a:pt x="313" y="70"/>
                  </a:lnTo>
                  <a:lnTo>
                    <a:pt x="314" y="70"/>
                  </a:lnTo>
                  <a:lnTo>
                    <a:pt x="315" y="70"/>
                  </a:lnTo>
                  <a:lnTo>
                    <a:pt x="316" y="70"/>
                  </a:lnTo>
                  <a:lnTo>
                    <a:pt x="317" y="70"/>
                  </a:lnTo>
                  <a:lnTo>
                    <a:pt x="317" y="71"/>
                  </a:lnTo>
                  <a:lnTo>
                    <a:pt x="318" y="71"/>
                  </a:lnTo>
                  <a:lnTo>
                    <a:pt x="319" y="71"/>
                  </a:lnTo>
                  <a:lnTo>
                    <a:pt x="320" y="71"/>
                  </a:lnTo>
                  <a:lnTo>
                    <a:pt x="321" y="71"/>
                  </a:lnTo>
                  <a:lnTo>
                    <a:pt x="321" y="72"/>
                  </a:lnTo>
                  <a:lnTo>
                    <a:pt x="322" y="72"/>
                  </a:lnTo>
                  <a:lnTo>
                    <a:pt x="323" y="72"/>
                  </a:lnTo>
                  <a:lnTo>
                    <a:pt x="324" y="72"/>
                  </a:lnTo>
                  <a:lnTo>
                    <a:pt x="325" y="72"/>
                  </a:lnTo>
                  <a:lnTo>
                    <a:pt x="325" y="73"/>
                  </a:lnTo>
                  <a:lnTo>
                    <a:pt x="326" y="73"/>
                  </a:lnTo>
                  <a:lnTo>
                    <a:pt x="327" y="73"/>
                  </a:lnTo>
                  <a:lnTo>
                    <a:pt x="328" y="73"/>
                  </a:lnTo>
                  <a:lnTo>
                    <a:pt x="329" y="73"/>
                  </a:lnTo>
                  <a:lnTo>
                    <a:pt x="329" y="74"/>
                  </a:lnTo>
                  <a:lnTo>
                    <a:pt x="330" y="74"/>
                  </a:lnTo>
                  <a:lnTo>
                    <a:pt x="331" y="74"/>
                  </a:lnTo>
                  <a:lnTo>
                    <a:pt x="332" y="74"/>
                  </a:lnTo>
                  <a:lnTo>
                    <a:pt x="332" y="75"/>
                  </a:lnTo>
                  <a:lnTo>
                    <a:pt x="333" y="75"/>
                  </a:lnTo>
                  <a:lnTo>
                    <a:pt x="334" y="75"/>
                  </a:lnTo>
                  <a:lnTo>
                    <a:pt x="335" y="75"/>
                  </a:lnTo>
                  <a:lnTo>
                    <a:pt x="336" y="75"/>
                  </a:lnTo>
                  <a:lnTo>
                    <a:pt x="336" y="76"/>
                  </a:lnTo>
                  <a:lnTo>
                    <a:pt x="337" y="76"/>
                  </a:lnTo>
                  <a:lnTo>
                    <a:pt x="338" y="76"/>
                  </a:lnTo>
                  <a:lnTo>
                    <a:pt x="339" y="76"/>
                  </a:lnTo>
                  <a:lnTo>
                    <a:pt x="340" y="76"/>
                  </a:lnTo>
                  <a:lnTo>
                    <a:pt x="340" y="77"/>
                  </a:lnTo>
                  <a:lnTo>
                    <a:pt x="341" y="77"/>
                  </a:lnTo>
                  <a:lnTo>
                    <a:pt x="342" y="77"/>
                  </a:lnTo>
                  <a:lnTo>
                    <a:pt x="343" y="77"/>
                  </a:lnTo>
                  <a:lnTo>
                    <a:pt x="344" y="77"/>
                  </a:lnTo>
                  <a:lnTo>
                    <a:pt x="344" y="78"/>
                  </a:lnTo>
                  <a:lnTo>
                    <a:pt x="345" y="78"/>
                  </a:lnTo>
                  <a:lnTo>
                    <a:pt x="346" y="78"/>
                  </a:lnTo>
                  <a:lnTo>
                    <a:pt x="347" y="78"/>
                  </a:lnTo>
                  <a:lnTo>
                    <a:pt x="348" y="78"/>
                  </a:lnTo>
                  <a:lnTo>
                    <a:pt x="348" y="79"/>
                  </a:lnTo>
                  <a:lnTo>
                    <a:pt x="349" y="79"/>
                  </a:lnTo>
                  <a:lnTo>
                    <a:pt x="350" y="79"/>
                  </a:lnTo>
                  <a:lnTo>
                    <a:pt x="351" y="79"/>
                  </a:lnTo>
                  <a:lnTo>
                    <a:pt x="352" y="80"/>
                  </a:lnTo>
                  <a:lnTo>
                    <a:pt x="353" y="80"/>
                  </a:lnTo>
                  <a:lnTo>
                    <a:pt x="354" y="80"/>
                  </a:lnTo>
                  <a:lnTo>
                    <a:pt x="355" y="80"/>
                  </a:lnTo>
                  <a:lnTo>
                    <a:pt x="355" y="81"/>
                  </a:lnTo>
                  <a:lnTo>
                    <a:pt x="356" y="81"/>
                  </a:lnTo>
                  <a:lnTo>
                    <a:pt x="357" y="81"/>
                  </a:lnTo>
                  <a:lnTo>
                    <a:pt x="358" y="81"/>
                  </a:lnTo>
                  <a:lnTo>
                    <a:pt x="359" y="81"/>
                  </a:lnTo>
                  <a:lnTo>
                    <a:pt x="359" y="82"/>
                  </a:lnTo>
                  <a:lnTo>
                    <a:pt x="360" y="82"/>
                  </a:lnTo>
                  <a:lnTo>
                    <a:pt x="360" y="82"/>
                  </a:lnTo>
                  <a:lnTo>
                    <a:pt x="361" y="82"/>
                  </a:lnTo>
                  <a:lnTo>
                    <a:pt x="362" y="82"/>
                  </a:lnTo>
                  <a:lnTo>
                    <a:pt x="363" y="82"/>
                  </a:lnTo>
                  <a:lnTo>
                    <a:pt x="363" y="83"/>
                  </a:lnTo>
                  <a:lnTo>
                    <a:pt x="364" y="83"/>
                  </a:lnTo>
                  <a:lnTo>
                    <a:pt x="365" y="83"/>
                  </a:lnTo>
                  <a:lnTo>
                    <a:pt x="366" y="83"/>
                  </a:lnTo>
                  <a:lnTo>
                    <a:pt x="367" y="83"/>
                  </a:lnTo>
                  <a:lnTo>
                    <a:pt x="367" y="84"/>
                  </a:lnTo>
                  <a:lnTo>
                    <a:pt x="368" y="84"/>
                  </a:lnTo>
                  <a:lnTo>
                    <a:pt x="369" y="84"/>
                  </a:lnTo>
                  <a:lnTo>
                    <a:pt x="370" y="84"/>
                  </a:lnTo>
                  <a:lnTo>
                    <a:pt x="370" y="85"/>
                  </a:lnTo>
                  <a:lnTo>
                    <a:pt x="371" y="85"/>
                  </a:lnTo>
                  <a:lnTo>
                    <a:pt x="372" y="85"/>
                  </a:lnTo>
                  <a:lnTo>
                    <a:pt x="373" y="85"/>
                  </a:lnTo>
                  <a:lnTo>
                    <a:pt x="374" y="85"/>
                  </a:lnTo>
                  <a:lnTo>
                    <a:pt x="374" y="86"/>
                  </a:lnTo>
                  <a:lnTo>
                    <a:pt x="375" y="86"/>
                  </a:lnTo>
                  <a:lnTo>
                    <a:pt x="376" y="86"/>
                  </a:lnTo>
                  <a:lnTo>
                    <a:pt x="377" y="86"/>
                  </a:lnTo>
                  <a:lnTo>
                    <a:pt x="378" y="86"/>
                  </a:lnTo>
                  <a:lnTo>
                    <a:pt x="378" y="87"/>
                  </a:lnTo>
                  <a:lnTo>
                    <a:pt x="379" y="87"/>
                  </a:lnTo>
                  <a:lnTo>
                    <a:pt x="380" y="87"/>
                  </a:lnTo>
                  <a:lnTo>
                    <a:pt x="381" y="87"/>
                  </a:lnTo>
                  <a:lnTo>
                    <a:pt x="382" y="87"/>
                  </a:lnTo>
                  <a:lnTo>
                    <a:pt x="382" y="88"/>
                  </a:lnTo>
                  <a:lnTo>
                    <a:pt x="383" y="88"/>
                  </a:lnTo>
                  <a:lnTo>
                    <a:pt x="384" y="88"/>
                  </a:lnTo>
                  <a:lnTo>
                    <a:pt x="385" y="88"/>
                  </a:lnTo>
                  <a:lnTo>
                    <a:pt x="385" y="89"/>
                  </a:lnTo>
                  <a:lnTo>
                    <a:pt x="386" y="89"/>
                  </a:lnTo>
                  <a:lnTo>
                    <a:pt x="387" y="89"/>
                  </a:lnTo>
                  <a:lnTo>
                    <a:pt x="388" y="89"/>
                  </a:lnTo>
                  <a:lnTo>
                    <a:pt x="388" y="89"/>
                  </a:lnTo>
                  <a:lnTo>
                    <a:pt x="389" y="89"/>
                  </a:lnTo>
                  <a:lnTo>
                    <a:pt x="389" y="90"/>
                  </a:lnTo>
                  <a:lnTo>
                    <a:pt x="390" y="90"/>
                  </a:lnTo>
                  <a:lnTo>
                    <a:pt x="391" y="90"/>
                  </a:lnTo>
                  <a:lnTo>
                    <a:pt x="392" y="90"/>
                  </a:lnTo>
                  <a:lnTo>
                    <a:pt x="393" y="90"/>
                  </a:lnTo>
                  <a:lnTo>
                    <a:pt x="393" y="91"/>
                  </a:lnTo>
                  <a:lnTo>
                    <a:pt x="394" y="91"/>
                  </a:lnTo>
                  <a:lnTo>
                    <a:pt x="395" y="91"/>
                  </a:lnTo>
                  <a:lnTo>
                    <a:pt x="396" y="91"/>
                  </a:lnTo>
                  <a:lnTo>
                    <a:pt x="397" y="91"/>
                  </a:lnTo>
                  <a:lnTo>
                    <a:pt x="397" y="92"/>
                  </a:lnTo>
                  <a:lnTo>
                    <a:pt x="398" y="92"/>
                  </a:lnTo>
                  <a:lnTo>
                    <a:pt x="399" y="92"/>
                  </a:lnTo>
                  <a:lnTo>
                    <a:pt x="400" y="92"/>
                  </a:lnTo>
                  <a:lnTo>
                    <a:pt x="401" y="93"/>
                  </a:lnTo>
                  <a:lnTo>
                    <a:pt x="402" y="93"/>
                  </a:lnTo>
                  <a:lnTo>
                    <a:pt x="403" y="93"/>
                  </a:lnTo>
                  <a:lnTo>
                    <a:pt x="404" y="93"/>
                  </a:lnTo>
                  <a:lnTo>
                    <a:pt x="404" y="94"/>
                  </a:lnTo>
                  <a:lnTo>
                    <a:pt x="405" y="94"/>
                  </a:lnTo>
                  <a:lnTo>
                    <a:pt x="406" y="94"/>
                  </a:lnTo>
                  <a:lnTo>
                    <a:pt x="407" y="94"/>
                  </a:lnTo>
                  <a:lnTo>
                    <a:pt x="408" y="94"/>
                  </a:lnTo>
                  <a:lnTo>
                    <a:pt x="408" y="95"/>
                  </a:lnTo>
                  <a:lnTo>
                    <a:pt x="409" y="95"/>
                  </a:lnTo>
                  <a:lnTo>
                    <a:pt x="410" y="95"/>
                  </a:lnTo>
                  <a:lnTo>
                    <a:pt x="411" y="95"/>
                  </a:lnTo>
                  <a:lnTo>
                    <a:pt x="412" y="95"/>
                  </a:lnTo>
                  <a:lnTo>
                    <a:pt x="412" y="96"/>
                  </a:lnTo>
                  <a:lnTo>
                    <a:pt x="413" y="96"/>
                  </a:lnTo>
                  <a:lnTo>
                    <a:pt x="414" y="96"/>
                  </a:lnTo>
                  <a:lnTo>
                    <a:pt x="415" y="96"/>
                  </a:lnTo>
                  <a:lnTo>
                    <a:pt x="416" y="97"/>
                  </a:lnTo>
                  <a:lnTo>
                    <a:pt x="417" y="97"/>
                  </a:lnTo>
                  <a:lnTo>
                    <a:pt x="418" y="97"/>
                  </a:lnTo>
                  <a:lnTo>
                    <a:pt x="419" y="97"/>
                  </a:lnTo>
                  <a:lnTo>
                    <a:pt x="419" y="98"/>
                  </a:lnTo>
                  <a:lnTo>
                    <a:pt x="420" y="98"/>
                  </a:lnTo>
                  <a:lnTo>
                    <a:pt x="421" y="98"/>
                  </a:lnTo>
                  <a:lnTo>
                    <a:pt x="422" y="98"/>
                  </a:lnTo>
                  <a:lnTo>
                    <a:pt x="423" y="98"/>
                  </a:lnTo>
                  <a:lnTo>
                    <a:pt x="423" y="99"/>
                  </a:lnTo>
                  <a:lnTo>
                    <a:pt x="424" y="99"/>
                  </a:lnTo>
                  <a:lnTo>
                    <a:pt x="425" y="99"/>
                  </a:lnTo>
                  <a:lnTo>
                    <a:pt x="426" y="99"/>
                  </a:lnTo>
                  <a:lnTo>
                    <a:pt x="427" y="99"/>
                  </a:lnTo>
                  <a:lnTo>
                    <a:pt x="427" y="100"/>
                  </a:lnTo>
                  <a:lnTo>
                    <a:pt x="428" y="100"/>
                  </a:lnTo>
                  <a:lnTo>
                    <a:pt x="429" y="100"/>
                  </a:lnTo>
                  <a:lnTo>
                    <a:pt x="430" y="100"/>
                  </a:lnTo>
                  <a:lnTo>
                    <a:pt x="431" y="100"/>
                  </a:lnTo>
                  <a:lnTo>
                    <a:pt x="431" y="101"/>
                  </a:lnTo>
                  <a:lnTo>
                    <a:pt x="432" y="101"/>
                  </a:lnTo>
                  <a:lnTo>
                    <a:pt x="433" y="101"/>
                  </a:lnTo>
                  <a:lnTo>
                    <a:pt x="434" y="101"/>
                  </a:lnTo>
                  <a:lnTo>
                    <a:pt x="434" y="102"/>
                  </a:lnTo>
                  <a:lnTo>
                    <a:pt x="435" y="102"/>
                  </a:lnTo>
                  <a:lnTo>
                    <a:pt x="436" y="102"/>
                  </a:lnTo>
                  <a:lnTo>
                    <a:pt x="437" y="102"/>
                  </a:lnTo>
                  <a:lnTo>
                    <a:pt x="438" y="102"/>
                  </a:lnTo>
                  <a:lnTo>
                    <a:pt x="438" y="103"/>
                  </a:lnTo>
                  <a:lnTo>
                    <a:pt x="439" y="103"/>
                  </a:lnTo>
                  <a:lnTo>
                    <a:pt x="440" y="103"/>
                  </a:lnTo>
                  <a:lnTo>
                    <a:pt x="441" y="103"/>
                  </a:lnTo>
                  <a:lnTo>
                    <a:pt x="442" y="103"/>
                  </a:lnTo>
                  <a:lnTo>
                    <a:pt x="442" y="104"/>
                  </a:lnTo>
                  <a:lnTo>
                    <a:pt x="443" y="104"/>
                  </a:lnTo>
                  <a:lnTo>
                    <a:pt x="443" y="104"/>
                  </a:lnTo>
                  <a:lnTo>
                    <a:pt x="444" y="104"/>
                  </a:lnTo>
                  <a:lnTo>
                    <a:pt x="445" y="104"/>
                  </a:lnTo>
                  <a:lnTo>
                    <a:pt x="446" y="105"/>
                  </a:lnTo>
                  <a:lnTo>
                    <a:pt x="447" y="105"/>
                  </a:lnTo>
                  <a:lnTo>
                    <a:pt x="448" y="105"/>
                  </a:lnTo>
                  <a:lnTo>
                    <a:pt x="449" y="105"/>
                  </a:lnTo>
                  <a:lnTo>
                    <a:pt x="449" y="106"/>
                  </a:lnTo>
                  <a:lnTo>
                    <a:pt x="450" y="106"/>
                  </a:lnTo>
                  <a:lnTo>
                    <a:pt x="451" y="106"/>
                  </a:lnTo>
                  <a:lnTo>
                    <a:pt x="452" y="106"/>
                  </a:lnTo>
                  <a:lnTo>
                    <a:pt x="453" y="106"/>
                  </a:lnTo>
                  <a:lnTo>
                    <a:pt x="453" y="107"/>
                  </a:lnTo>
                  <a:lnTo>
                    <a:pt x="454" y="107"/>
                  </a:lnTo>
                  <a:lnTo>
                    <a:pt x="455" y="107"/>
                  </a:lnTo>
                  <a:lnTo>
                    <a:pt x="456" y="107"/>
                  </a:lnTo>
                  <a:lnTo>
                    <a:pt x="457" y="107"/>
                  </a:lnTo>
                  <a:lnTo>
                    <a:pt x="457" y="108"/>
                  </a:lnTo>
                  <a:lnTo>
                    <a:pt x="458" y="108"/>
                  </a:lnTo>
                  <a:lnTo>
                    <a:pt x="459" y="108"/>
                  </a:lnTo>
                  <a:lnTo>
                    <a:pt x="460" y="108"/>
                  </a:lnTo>
                  <a:lnTo>
                    <a:pt x="460" y="109"/>
                  </a:lnTo>
                  <a:lnTo>
                    <a:pt x="461" y="109"/>
                  </a:lnTo>
                  <a:lnTo>
                    <a:pt x="462" y="109"/>
                  </a:lnTo>
                  <a:lnTo>
                    <a:pt x="463" y="109"/>
                  </a:lnTo>
                  <a:lnTo>
                    <a:pt x="464" y="109"/>
                  </a:lnTo>
                  <a:lnTo>
                    <a:pt x="464" y="110"/>
                  </a:lnTo>
                  <a:lnTo>
                    <a:pt x="465" y="110"/>
                  </a:lnTo>
                  <a:lnTo>
                    <a:pt x="466" y="110"/>
                  </a:lnTo>
                  <a:lnTo>
                    <a:pt x="467" y="110"/>
                  </a:lnTo>
                  <a:lnTo>
                    <a:pt x="468" y="110"/>
                  </a:lnTo>
                  <a:lnTo>
                    <a:pt x="468" y="111"/>
                  </a:lnTo>
                  <a:lnTo>
                    <a:pt x="469" y="111"/>
                  </a:lnTo>
                  <a:lnTo>
                    <a:pt x="470" y="111"/>
                  </a:lnTo>
                  <a:lnTo>
                    <a:pt x="471" y="111"/>
                  </a:lnTo>
                  <a:lnTo>
                    <a:pt x="471" y="111"/>
                  </a:lnTo>
                  <a:lnTo>
                    <a:pt x="472" y="111"/>
                  </a:lnTo>
                  <a:lnTo>
                    <a:pt x="472" y="112"/>
                  </a:lnTo>
                  <a:lnTo>
                    <a:pt x="473" y="112"/>
                  </a:lnTo>
                  <a:lnTo>
                    <a:pt x="474" y="112"/>
                  </a:lnTo>
                  <a:lnTo>
                    <a:pt x="475" y="112"/>
                  </a:lnTo>
                  <a:lnTo>
                    <a:pt x="476" y="113"/>
                  </a:lnTo>
                  <a:lnTo>
                    <a:pt x="477" y="113"/>
                  </a:lnTo>
                  <a:lnTo>
                    <a:pt x="478" y="113"/>
                  </a:lnTo>
                  <a:lnTo>
                    <a:pt x="479" y="113"/>
                  </a:lnTo>
                  <a:lnTo>
                    <a:pt x="479" y="114"/>
                  </a:lnTo>
                  <a:lnTo>
                    <a:pt x="480" y="114"/>
                  </a:lnTo>
                  <a:lnTo>
                    <a:pt x="481" y="114"/>
                  </a:lnTo>
                  <a:lnTo>
                    <a:pt x="482" y="114"/>
                  </a:lnTo>
                  <a:lnTo>
                    <a:pt x="483" y="114"/>
                  </a:lnTo>
                  <a:lnTo>
                    <a:pt x="483" y="115"/>
                  </a:lnTo>
                  <a:lnTo>
                    <a:pt x="484" y="115"/>
                  </a:lnTo>
                  <a:lnTo>
                    <a:pt x="485" y="115"/>
                  </a:lnTo>
                  <a:lnTo>
                    <a:pt x="486" y="115"/>
                  </a:lnTo>
                  <a:lnTo>
                    <a:pt x="487" y="116"/>
                  </a:lnTo>
                  <a:lnTo>
                    <a:pt x="488" y="116"/>
                  </a:lnTo>
                  <a:lnTo>
                    <a:pt x="489" y="116"/>
                  </a:lnTo>
                  <a:lnTo>
                    <a:pt x="490" y="116"/>
                  </a:lnTo>
                  <a:lnTo>
                    <a:pt x="490" y="117"/>
                  </a:lnTo>
                  <a:lnTo>
                    <a:pt x="491" y="117"/>
                  </a:lnTo>
                  <a:lnTo>
                    <a:pt x="492" y="117"/>
                  </a:lnTo>
                  <a:lnTo>
                    <a:pt x="493" y="117"/>
                  </a:lnTo>
                  <a:lnTo>
                    <a:pt x="494" y="117"/>
                  </a:lnTo>
                  <a:lnTo>
                    <a:pt x="494" y="118"/>
                  </a:lnTo>
                  <a:lnTo>
                    <a:pt x="495" y="118"/>
                  </a:lnTo>
                  <a:lnTo>
                    <a:pt x="496" y="118"/>
                  </a:lnTo>
                  <a:lnTo>
                    <a:pt x="497" y="118"/>
                  </a:lnTo>
                  <a:lnTo>
                    <a:pt x="498" y="118"/>
                  </a:lnTo>
                  <a:lnTo>
                    <a:pt x="498" y="119"/>
                  </a:lnTo>
                  <a:lnTo>
                    <a:pt x="499" y="119"/>
                  </a:lnTo>
                  <a:lnTo>
                    <a:pt x="499" y="119"/>
                  </a:lnTo>
                  <a:lnTo>
                    <a:pt x="500" y="119"/>
                  </a:lnTo>
                  <a:lnTo>
                    <a:pt x="501" y="119"/>
                  </a:lnTo>
                  <a:lnTo>
                    <a:pt x="502" y="120"/>
                  </a:lnTo>
                  <a:lnTo>
                    <a:pt x="503" y="120"/>
                  </a:lnTo>
                  <a:lnTo>
                    <a:pt x="504" y="120"/>
                  </a:lnTo>
                  <a:lnTo>
                    <a:pt x="505" y="120"/>
                  </a:lnTo>
                  <a:lnTo>
                    <a:pt x="505" y="121"/>
                  </a:lnTo>
                  <a:lnTo>
                    <a:pt x="506" y="121"/>
                  </a:lnTo>
                  <a:lnTo>
                    <a:pt x="507" y="121"/>
                  </a:lnTo>
                  <a:lnTo>
                    <a:pt x="508" y="121"/>
                  </a:lnTo>
                  <a:lnTo>
                    <a:pt x="509" y="121"/>
                  </a:lnTo>
                  <a:lnTo>
                    <a:pt x="509" y="122"/>
                  </a:lnTo>
                  <a:lnTo>
                    <a:pt x="510" y="122"/>
                  </a:lnTo>
                  <a:lnTo>
                    <a:pt x="511" y="122"/>
                  </a:lnTo>
                  <a:lnTo>
                    <a:pt x="512" y="122"/>
                  </a:lnTo>
                  <a:lnTo>
                    <a:pt x="513" y="122"/>
                  </a:lnTo>
                  <a:lnTo>
                    <a:pt x="513" y="123"/>
                  </a:lnTo>
                  <a:lnTo>
                    <a:pt x="514" y="123"/>
                  </a:lnTo>
                  <a:lnTo>
                    <a:pt x="515" y="123"/>
                  </a:lnTo>
                  <a:lnTo>
                    <a:pt x="516" y="123"/>
                  </a:lnTo>
                  <a:lnTo>
                    <a:pt x="516" y="124"/>
                  </a:lnTo>
                  <a:lnTo>
                    <a:pt x="517" y="124"/>
                  </a:lnTo>
                  <a:lnTo>
                    <a:pt x="518" y="124"/>
                  </a:lnTo>
                  <a:lnTo>
                    <a:pt x="519" y="124"/>
                  </a:lnTo>
                  <a:lnTo>
                    <a:pt x="520" y="124"/>
                  </a:lnTo>
                  <a:lnTo>
                    <a:pt x="520" y="125"/>
                  </a:lnTo>
                  <a:lnTo>
                    <a:pt x="521" y="125"/>
                  </a:lnTo>
                  <a:lnTo>
                    <a:pt x="522" y="125"/>
                  </a:lnTo>
                  <a:lnTo>
                    <a:pt x="523" y="125"/>
                  </a:lnTo>
                  <a:lnTo>
                    <a:pt x="524" y="125"/>
                  </a:lnTo>
                  <a:lnTo>
                    <a:pt x="524" y="126"/>
                  </a:lnTo>
                  <a:lnTo>
                    <a:pt x="525" y="126"/>
                  </a:lnTo>
                  <a:lnTo>
                    <a:pt x="526" y="126"/>
                  </a:lnTo>
                  <a:lnTo>
                    <a:pt x="526" y="126"/>
                  </a:lnTo>
                  <a:lnTo>
                    <a:pt x="527" y="126"/>
                  </a:lnTo>
                  <a:lnTo>
                    <a:pt x="528" y="127"/>
                  </a:lnTo>
                  <a:lnTo>
                    <a:pt x="529" y="127"/>
                  </a:lnTo>
                  <a:lnTo>
                    <a:pt x="530" y="127"/>
                  </a:lnTo>
                  <a:lnTo>
                    <a:pt x="531" y="127"/>
                  </a:lnTo>
                  <a:lnTo>
                    <a:pt x="531" y="128"/>
                  </a:lnTo>
                  <a:lnTo>
                    <a:pt x="532" y="128"/>
                  </a:lnTo>
                  <a:lnTo>
                    <a:pt x="533" y="128"/>
                  </a:lnTo>
                  <a:lnTo>
                    <a:pt x="534" y="128"/>
                  </a:lnTo>
                  <a:lnTo>
                    <a:pt x="535" y="128"/>
                  </a:lnTo>
                  <a:lnTo>
                    <a:pt x="535" y="129"/>
                  </a:lnTo>
                  <a:lnTo>
                    <a:pt x="536" y="129"/>
                  </a:lnTo>
                  <a:lnTo>
                    <a:pt x="537" y="129"/>
                  </a:lnTo>
                  <a:lnTo>
                    <a:pt x="538" y="129"/>
                  </a:lnTo>
                  <a:lnTo>
                    <a:pt x="539" y="129"/>
                  </a:lnTo>
                  <a:lnTo>
                    <a:pt x="539" y="130"/>
                  </a:lnTo>
                  <a:lnTo>
                    <a:pt x="540" y="130"/>
                  </a:lnTo>
                  <a:lnTo>
                    <a:pt x="541" y="130"/>
                  </a:lnTo>
                  <a:lnTo>
                    <a:pt x="542" y="130"/>
                  </a:lnTo>
                  <a:lnTo>
                    <a:pt x="542" y="131"/>
                  </a:lnTo>
                  <a:lnTo>
                    <a:pt x="543" y="131"/>
                  </a:lnTo>
                  <a:lnTo>
                    <a:pt x="544" y="131"/>
                  </a:lnTo>
                  <a:lnTo>
                    <a:pt x="545" y="131"/>
                  </a:lnTo>
                  <a:lnTo>
                    <a:pt x="546" y="131"/>
                  </a:lnTo>
                  <a:lnTo>
                    <a:pt x="546" y="132"/>
                  </a:lnTo>
                  <a:lnTo>
                    <a:pt x="547" y="132"/>
                  </a:lnTo>
                  <a:lnTo>
                    <a:pt x="548" y="132"/>
                  </a:lnTo>
                  <a:lnTo>
                    <a:pt x="549" y="132"/>
                  </a:lnTo>
                  <a:lnTo>
                    <a:pt x="550" y="132"/>
                  </a:lnTo>
                  <a:lnTo>
                    <a:pt x="550" y="133"/>
                  </a:lnTo>
                  <a:lnTo>
                    <a:pt x="551" y="133"/>
                  </a:lnTo>
                  <a:lnTo>
                    <a:pt x="552" y="133"/>
                  </a:lnTo>
                  <a:lnTo>
                    <a:pt x="553" y="133"/>
                  </a:lnTo>
                  <a:lnTo>
                    <a:pt x="554" y="134"/>
                  </a:lnTo>
                  <a:lnTo>
                    <a:pt x="554" y="134"/>
                  </a:lnTo>
                  <a:lnTo>
                    <a:pt x="555" y="134"/>
                  </a:lnTo>
                  <a:lnTo>
                    <a:pt x="556" y="134"/>
                  </a:lnTo>
                  <a:lnTo>
                    <a:pt x="557" y="134"/>
                  </a:lnTo>
                  <a:lnTo>
                    <a:pt x="557" y="135"/>
                  </a:lnTo>
                  <a:lnTo>
                    <a:pt x="558" y="135"/>
                  </a:lnTo>
                  <a:lnTo>
                    <a:pt x="559" y="135"/>
                  </a:lnTo>
                  <a:lnTo>
                    <a:pt x="560" y="135"/>
                  </a:lnTo>
                  <a:lnTo>
                    <a:pt x="561" y="135"/>
                  </a:lnTo>
                  <a:lnTo>
                    <a:pt x="561" y="136"/>
                  </a:lnTo>
                  <a:lnTo>
                    <a:pt x="562" y="136"/>
                  </a:lnTo>
                  <a:lnTo>
                    <a:pt x="563" y="136"/>
                  </a:lnTo>
                  <a:lnTo>
                    <a:pt x="564" y="136"/>
                  </a:lnTo>
                  <a:lnTo>
                    <a:pt x="565" y="136"/>
                  </a:lnTo>
                  <a:lnTo>
                    <a:pt x="565" y="137"/>
                  </a:lnTo>
                  <a:lnTo>
                    <a:pt x="566" y="137"/>
                  </a:lnTo>
                  <a:lnTo>
                    <a:pt x="567" y="137"/>
                  </a:lnTo>
                  <a:lnTo>
                    <a:pt x="568" y="137"/>
                  </a:lnTo>
                  <a:lnTo>
                    <a:pt x="568" y="138"/>
                  </a:lnTo>
                  <a:lnTo>
                    <a:pt x="569" y="138"/>
                  </a:lnTo>
                  <a:lnTo>
                    <a:pt x="570" y="138"/>
                  </a:lnTo>
                  <a:lnTo>
                    <a:pt x="571" y="138"/>
                  </a:lnTo>
                  <a:lnTo>
                    <a:pt x="572" y="138"/>
                  </a:lnTo>
                  <a:lnTo>
                    <a:pt x="572" y="139"/>
                  </a:lnTo>
                  <a:lnTo>
                    <a:pt x="573" y="139"/>
                  </a:lnTo>
                  <a:lnTo>
                    <a:pt x="574" y="139"/>
                  </a:lnTo>
                  <a:lnTo>
                    <a:pt x="575" y="139"/>
                  </a:lnTo>
                  <a:lnTo>
                    <a:pt x="576" y="139"/>
                  </a:lnTo>
                  <a:lnTo>
                    <a:pt x="576" y="140"/>
                  </a:lnTo>
                  <a:lnTo>
                    <a:pt x="577" y="140"/>
                  </a:lnTo>
                  <a:lnTo>
                    <a:pt x="578" y="140"/>
                  </a:lnTo>
                  <a:lnTo>
                    <a:pt x="579" y="140"/>
                  </a:lnTo>
                  <a:lnTo>
                    <a:pt x="580" y="141"/>
                  </a:lnTo>
                  <a:lnTo>
                    <a:pt x="581" y="141"/>
                  </a:lnTo>
                  <a:lnTo>
                    <a:pt x="582" y="141"/>
                  </a:lnTo>
                  <a:lnTo>
                    <a:pt x="582" y="141"/>
                  </a:lnTo>
                  <a:lnTo>
                    <a:pt x="583" y="141"/>
                  </a:lnTo>
                  <a:lnTo>
                    <a:pt x="583" y="142"/>
                  </a:lnTo>
                  <a:lnTo>
                    <a:pt x="584" y="142"/>
                  </a:lnTo>
                  <a:lnTo>
                    <a:pt x="585" y="142"/>
                  </a:lnTo>
                  <a:lnTo>
                    <a:pt x="586" y="142"/>
                  </a:lnTo>
                  <a:lnTo>
                    <a:pt x="587" y="142"/>
                  </a:lnTo>
                  <a:lnTo>
                    <a:pt x="587" y="143"/>
                  </a:lnTo>
                  <a:lnTo>
                    <a:pt x="588" y="143"/>
                  </a:lnTo>
                  <a:lnTo>
                    <a:pt x="589" y="143"/>
                  </a:lnTo>
                  <a:lnTo>
                    <a:pt x="590" y="143"/>
                  </a:lnTo>
                  <a:lnTo>
                    <a:pt x="591" y="144"/>
                  </a:lnTo>
                  <a:lnTo>
                    <a:pt x="592" y="144"/>
                  </a:lnTo>
                  <a:lnTo>
                    <a:pt x="593" y="144"/>
                  </a:lnTo>
                  <a:lnTo>
                    <a:pt x="594" y="144"/>
                  </a:lnTo>
                  <a:lnTo>
                    <a:pt x="594" y="145"/>
                  </a:lnTo>
                  <a:lnTo>
                    <a:pt x="595" y="145"/>
                  </a:lnTo>
                  <a:lnTo>
                    <a:pt x="596" y="145"/>
                  </a:lnTo>
                  <a:lnTo>
                    <a:pt x="597" y="145"/>
                  </a:lnTo>
                  <a:lnTo>
                    <a:pt x="598" y="145"/>
                  </a:lnTo>
                  <a:lnTo>
                    <a:pt x="598" y="146"/>
                  </a:lnTo>
                  <a:lnTo>
                    <a:pt x="599" y="146"/>
                  </a:lnTo>
                  <a:lnTo>
                    <a:pt x="600" y="146"/>
                  </a:lnTo>
                  <a:lnTo>
                    <a:pt x="601" y="146"/>
                  </a:lnTo>
                  <a:lnTo>
                    <a:pt x="602" y="146"/>
                  </a:lnTo>
                  <a:lnTo>
                    <a:pt x="602" y="147"/>
                  </a:lnTo>
                  <a:lnTo>
                    <a:pt x="603" y="147"/>
                  </a:lnTo>
                  <a:lnTo>
                    <a:pt x="604" y="147"/>
                  </a:lnTo>
                  <a:lnTo>
                    <a:pt x="605" y="147"/>
                  </a:lnTo>
                  <a:lnTo>
                    <a:pt x="606" y="148"/>
                  </a:lnTo>
                  <a:lnTo>
                    <a:pt x="607" y="148"/>
                  </a:lnTo>
                  <a:lnTo>
                    <a:pt x="608" y="148"/>
                  </a:lnTo>
                  <a:lnTo>
                    <a:pt x="609" y="148"/>
                  </a:lnTo>
                  <a:lnTo>
                    <a:pt x="609" y="149"/>
                  </a:lnTo>
                  <a:lnTo>
                    <a:pt x="610" y="149"/>
                  </a:lnTo>
                  <a:lnTo>
                    <a:pt x="611" y="149"/>
                  </a:lnTo>
                  <a:lnTo>
                    <a:pt x="612" y="149"/>
                  </a:lnTo>
                  <a:lnTo>
                    <a:pt x="613" y="149"/>
                  </a:lnTo>
                  <a:lnTo>
                    <a:pt x="613" y="150"/>
                  </a:lnTo>
                  <a:lnTo>
                    <a:pt x="614" y="150"/>
                  </a:lnTo>
                  <a:lnTo>
                    <a:pt x="615" y="150"/>
                  </a:lnTo>
                  <a:lnTo>
                    <a:pt x="616" y="150"/>
                  </a:lnTo>
                  <a:lnTo>
                    <a:pt x="617" y="151"/>
                  </a:lnTo>
                  <a:lnTo>
                    <a:pt x="618" y="151"/>
                  </a:lnTo>
                  <a:lnTo>
                    <a:pt x="619" y="151"/>
                  </a:lnTo>
                  <a:lnTo>
                    <a:pt x="620" y="151"/>
                  </a:lnTo>
                  <a:lnTo>
                    <a:pt x="620" y="152"/>
                  </a:lnTo>
                  <a:lnTo>
                    <a:pt x="621" y="152"/>
                  </a:lnTo>
                  <a:lnTo>
                    <a:pt x="622" y="152"/>
                  </a:lnTo>
                  <a:lnTo>
                    <a:pt x="623" y="152"/>
                  </a:lnTo>
                  <a:lnTo>
                    <a:pt x="624" y="152"/>
                  </a:lnTo>
                  <a:lnTo>
                    <a:pt x="624" y="153"/>
                  </a:lnTo>
                  <a:lnTo>
                    <a:pt x="625" y="153"/>
                  </a:lnTo>
                  <a:lnTo>
                    <a:pt x="626" y="153"/>
                  </a:lnTo>
                  <a:lnTo>
                    <a:pt x="627" y="153"/>
                  </a:lnTo>
                  <a:lnTo>
                    <a:pt x="628" y="153"/>
                  </a:lnTo>
                  <a:lnTo>
                    <a:pt x="628" y="154"/>
                  </a:lnTo>
                  <a:lnTo>
                    <a:pt x="629" y="154"/>
                  </a:lnTo>
                  <a:lnTo>
                    <a:pt x="630" y="154"/>
                  </a:lnTo>
                  <a:lnTo>
                    <a:pt x="631" y="154"/>
                  </a:lnTo>
                  <a:lnTo>
                    <a:pt x="631" y="155"/>
                  </a:lnTo>
                  <a:lnTo>
                    <a:pt x="632" y="155"/>
                  </a:lnTo>
                  <a:lnTo>
                    <a:pt x="633" y="155"/>
                  </a:lnTo>
                  <a:lnTo>
                    <a:pt x="634" y="155"/>
                  </a:lnTo>
                  <a:lnTo>
                    <a:pt x="635" y="155"/>
                  </a:lnTo>
                  <a:lnTo>
                    <a:pt x="635" y="156"/>
                  </a:lnTo>
                  <a:lnTo>
                    <a:pt x="636" y="156"/>
                  </a:lnTo>
                  <a:lnTo>
                    <a:pt x="637" y="156"/>
                  </a:lnTo>
                  <a:lnTo>
                    <a:pt x="637" y="156"/>
                  </a:lnTo>
                  <a:lnTo>
                    <a:pt x="638" y="156"/>
                  </a:lnTo>
                  <a:lnTo>
                    <a:pt x="639" y="156"/>
                  </a:lnTo>
                  <a:lnTo>
                    <a:pt x="639" y="157"/>
                  </a:lnTo>
                  <a:lnTo>
                    <a:pt x="640" y="157"/>
                  </a:lnTo>
                  <a:lnTo>
                    <a:pt x="641" y="157"/>
                  </a:lnTo>
                  <a:lnTo>
                    <a:pt x="642" y="157"/>
                  </a:lnTo>
                  <a:lnTo>
                    <a:pt x="643" y="158"/>
                  </a:lnTo>
                  <a:lnTo>
                    <a:pt x="644" y="158"/>
                  </a:lnTo>
                  <a:lnTo>
                    <a:pt x="645" y="158"/>
                  </a:lnTo>
                  <a:lnTo>
                    <a:pt x="646" y="158"/>
                  </a:lnTo>
                  <a:lnTo>
                    <a:pt x="646" y="159"/>
                  </a:lnTo>
                  <a:lnTo>
                    <a:pt x="647" y="159"/>
                  </a:lnTo>
                  <a:lnTo>
                    <a:pt x="648" y="159"/>
                  </a:lnTo>
                  <a:lnTo>
                    <a:pt x="649" y="159"/>
                  </a:lnTo>
                  <a:lnTo>
                    <a:pt x="650" y="159"/>
                  </a:lnTo>
                  <a:lnTo>
                    <a:pt x="650" y="160"/>
                  </a:lnTo>
                  <a:lnTo>
                    <a:pt x="651" y="160"/>
                  </a:lnTo>
                  <a:lnTo>
                    <a:pt x="652" y="160"/>
                  </a:lnTo>
                  <a:lnTo>
                    <a:pt x="653" y="160"/>
                  </a:lnTo>
                  <a:lnTo>
                    <a:pt x="654" y="161"/>
                  </a:lnTo>
                  <a:lnTo>
                    <a:pt x="655" y="161"/>
                  </a:lnTo>
                  <a:lnTo>
                    <a:pt x="656" y="161"/>
                  </a:lnTo>
                  <a:lnTo>
                    <a:pt x="657" y="161"/>
                  </a:lnTo>
                  <a:lnTo>
                    <a:pt x="657" y="162"/>
                  </a:lnTo>
                  <a:lnTo>
                    <a:pt x="658" y="162"/>
                  </a:lnTo>
                  <a:lnTo>
                    <a:pt x="659" y="162"/>
                  </a:lnTo>
                  <a:lnTo>
                    <a:pt x="660" y="162"/>
                  </a:lnTo>
                  <a:lnTo>
                    <a:pt x="661" y="162"/>
                  </a:lnTo>
                  <a:lnTo>
                    <a:pt x="661" y="163"/>
                  </a:lnTo>
                  <a:lnTo>
                    <a:pt x="662" y="163"/>
                  </a:lnTo>
                  <a:lnTo>
                    <a:pt x="663" y="163"/>
                  </a:lnTo>
                  <a:lnTo>
                    <a:pt x="664" y="163"/>
                  </a:lnTo>
                  <a:lnTo>
                    <a:pt x="665" y="163"/>
                  </a:lnTo>
                  <a:lnTo>
                    <a:pt x="665" y="164"/>
                  </a:lnTo>
                  <a:lnTo>
                    <a:pt x="665" y="164"/>
                  </a:lnTo>
                  <a:lnTo>
                    <a:pt x="666" y="164"/>
                  </a:lnTo>
                  <a:lnTo>
                    <a:pt x="667" y="164"/>
                  </a:lnTo>
                  <a:lnTo>
                    <a:pt x="668" y="164"/>
                  </a:lnTo>
                  <a:lnTo>
                    <a:pt x="668" y="165"/>
                  </a:lnTo>
                  <a:lnTo>
                    <a:pt x="669" y="165"/>
                  </a:lnTo>
                  <a:lnTo>
                    <a:pt x="670" y="165"/>
                  </a:lnTo>
                  <a:lnTo>
                    <a:pt x="671" y="165"/>
                  </a:lnTo>
                  <a:lnTo>
                    <a:pt x="672" y="165"/>
                  </a:lnTo>
                  <a:lnTo>
                    <a:pt x="672" y="166"/>
                  </a:lnTo>
                  <a:lnTo>
                    <a:pt x="673" y="166"/>
                  </a:lnTo>
                  <a:lnTo>
                    <a:pt x="674" y="166"/>
                  </a:lnTo>
                  <a:lnTo>
                    <a:pt x="675" y="166"/>
                  </a:lnTo>
                  <a:lnTo>
                    <a:pt x="676" y="166"/>
                  </a:lnTo>
                  <a:lnTo>
                    <a:pt x="676" y="167"/>
                  </a:lnTo>
                  <a:lnTo>
                    <a:pt x="677" y="167"/>
                  </a:lnTo>
                  <a:lnTo>
                    <a:pt x="678" y="167"/>
                  </a:lnTo>
                  <a:lnTo>
                    <a:pt x="679" y="167"/>
                  </a:lnTo>
                  <a:lnTo>
                    <a:pt x="679" y="168"/>
                  </a:lnTo>
                  <a:lnTo>
                    <a:pt x="680" y="168"/>
                  </a:lnTo>
                  <a:lnTo>
                    <a:pt x="681" y="168"/>
                  </a:lnTo>
                  <a:lnTo>
                    <a:pt x="682" y="168"/>
                  </a:lnTo>
                  <a:lnTo>
                    <a:pt x="683" y="168"/>
                  </a:lnTo>
                  <a:lnTo>
                    <a:pt x="683" y="169"/>
                  </a:lnTo>
                  <a:lnTo>
                    <a:pt x="684" y="169"/>
                  </a:lnTo>
                  <a:lnTo>
                    <a:pt x="685" y="169"/>
                  </a:lnTo>
                  <a:lnTo>
                    <a:pt x="686" y="169"/>
                  </a:lnTo>
                  <a:lnTo>
                    <a:pt x="687" y="169"/>
                  </a:lnTo>
                  <a:lnTo>
                    <a:pt x="687" y="170"/>
                  </a:lnTo>
                  <a:lnTo>
                    <a:pt x="688" y="170"/>
                  </a:lnTo>
                  <a:lnTo>
                    <a:pt x="689" y="170"/>
                  </a:lnTo>
                  <a:lnTo>
                    <a:pt x="690" y="170"/>
                  </a:lnTo>
                  <a:lnTo>
                    <a:pt x="691" y="171"/>
                  </a:lnTo>
                  <a:lnTo>
                    <a:pt x="692" y="171"/>
                  </a:lnTo>
                  <a:lnTo>
                    <a:pt x="693" y="171"/>
                  </a:lnTo>
                  <a:lnTo>
                    <a:pt x="693" y="171"/>
                  </a:lnTo>
                  <a:lnTo>
                    <a:pt x="694" y="171"/>
                  </a:lnTo>
                  <a:lnTo>
                    <a:pt x="694" y="172"/>
                  </a:lnTo>
                  <a:lnTo>
                    <a:pt x="695" y="172"/>
                  </a:lnTo>
                  <a:lnTo>
                    <a:pt x="696" y="172"/>
                  </a:lnTo>
                  <a:lnTo>
                    <a:pt x="697" y="172"/>
                  </a:lnTo>
                  <a:lnTo>
                    <a:pt x="698" y="172"/>
                  </a:lnTo>
                  <a:lnTo>
                    <a:pt x="698" y="173"/>
                  </a:lnTo>
                  <a:lnTo>
                    <a:pt x="699" y="173"/>
                  </a:lnTo>
                  <a:lnTo>
                    <a:pt x="700" y="173"/>
                  </a:lnTo>
                  <a:lnTo>
                    <a:pt x="701" y="173"/>
                  </a:lnTo>
                  <a:lnTo>
                    <a:pt x="702" y="174"/>
                  </a:lnTo>
                  <a:lnTo>
                    <a:pt x="703" y="174"/>
                  </a:lnTo>
                  <a:lnTo>
                    <a:pt x="704" y="174"/>
                  </a:lnTo>
                  <a:lnTo>
                    <a:pt x="705" y="174"/>
                  </a:lnTo>
                  <a:lnTo>
                    <a:pt x="705" y="175"/>
                  </a:lnTo>
                  <a:lnTo>
                    <a:pt x="706" y="175"/>
                  </a:lnTo>
                  <a:lnTo>
                    <a:pt x="707" y="175"/>
                  </a:lnTo>
                  <a:lnTo>
                    <a:pt x="708" y="175"/>
                  </a:lnTo>
                  <a:lnTo>
                    <a:pt x="709" y="175"/>
                  </a:lnTo>
                  <a:lnTo>
                    <a:pt x="709" y="176"/>
                  </a:lnTo>
                  <a:lnTo>
                    <a:pt x="710" y="176"/>
                  </a:lnTo>
                  <a:lnTo>
                    <a:pt x="711" y="176"/>
                  </a:lnTo>
                  <a:lnTo>
                    <a:pt x="712" y="176"/>
                  </a:lnTo>
                  <a:lnTo>
                    <a:pt x="713" y="176"/>
                  </a:lnTo>
                  <a:lnTo>
                    <a:pt x="713" y="177"/>
                  </a:lnTo>
                  <a:lnTo>
                    <a:pt x="714" y="177"/>
                  </a:lnTo>
                  <a:lnTo>
                    <a:pt x="715" y="177"/>
                  </a:lnTo>
                  <a:lnTo>
                    <a:pt x="716" y="177"/>
                  </a:lnTo>
                  <a:lnTo>
                    <a:pt x="716" y="178"/>
                  </a:lnTo>
                  <a:lnTo>
                    <a:pt x="717" y="178"/>
                  </a:lnTo>
                  <a:lnTo>
                    <a:pt x="718" y="178"/>
                  </a:lnTo>
                  <a:lnTo>
                    <a:pt x="719" y="178"/>
                  </a:lnTo>
                  <a:lnTo>
                    <a:pt x="720" y="178"/>
                  </a:lnTo>
                  <a:lnTo>
                    <a:pt x="720" y="179"/>
                  </a:lnTo>
                  <a:lnTo>
                    <a:pt x="720" y="179"/>
                  </a:lnTo>
                  <a:lnTo>
                    <a:pt x="721" y="179"/>
                  </a:lnTo>
                  <a:lnTo>
                    <a:pt x="722" y="179"/>
                  </a:lnTo>
                  <a:lnTo>
                    <a:pt x="723" y="179"/>
                  </a:lnTo>
                  <a:lnTo>
                    <a:pt x="724" y="179"/>
                  </a:lnTo>
                  <a:lnTo>
                    <a:pt x="724" y="180"/>
                  </a:lnTo>
                  <a:lnTo>
                    <a:pt x="725" y="180"/>
                  </a:lnTo>
                  <a:lnTo>
                    <a:pt x="726" y="180"/>
                  </a:lnTo>
                  <a:lnTo>
                    <a:pt x="727" y="180"/>
                  </a:lnTo>
                  <a:lnTo>
                    <a:pt x="727" y="181"/>
                  </a:lnTo>
                  <a:lnTo>
                    <a:pt x="728" y="181"/>
                  </a:lnTo>
                  <a:lnTo>
                    <a:pt x="729" y="181"/>
                  </a:lnTo>
                  <a:lnTo>
                    <a:pt x="730" y="181"/>
                  </a:lnTo>
                  <a:lnTo>
                    <a:pt x="731" y="181"/>
                  </a:lnTo>
                  <a:lnTo>
                    <a:pt x="731" y="182"/>
                  </a:lnTo>
                  <a:lnTo>
                    <a:pt x="732" y="182"/>
                  </a:lnTo>
                  <a:lnTo>
                    <a:pt x="733" y="182"/>
                  </a:lnTo>
                  <a:lnTo>
                    <a:pt x="734" y="182"/>
                  </a:lnTo>
                  <a:lnTo>
                    <a:pt x="735" y="182"/>
                  </a:lnTo>
                  <a:lnTo>
                    <a:pt x="735" y="183"/>
                  </a:lnTo>
                  <a:lnTo>
                    <a:pt x="736" y="183"/>
                  </a:lnTo>
                  <a:lnTo>
                    <a:pt x="737" y="183"/>
                  </a:lnTo>
                  <a:lnTo>
                    <a:pt x="738" y="183"/>
                  </a:lnTo>
                  <a:lnTo>
                    <a:pt x="738" y="184"/>
                  </a:lnTo>
                  <a:lnTo>
                    <a:pt x="739" y="184"/>
                  </a:lnTo>
                  <a:lnTo>
                    <a:pt x="740" y="184"/>
                  </a:lnTo>
                  <a:lnTo>
                    <a:pt x="741" y="184"/>
                  </a:lnTo>
                  <a:lnTo>
                    <a:pt x="742" y="184"/>
                  </a:lnTo>
                  <a:lnTo>
                    <a:pt x="742" y="185"/>
                  </a:lnTo>
                  <a:lnTo>
                    <a:pt x="743" y="185"/>
                  </a:lnTo>
                  <a:lnTo>
                    <a:pt x="744" y="185"/>
                  </a:lnTo>
                  <a:lnTo>
                    <a:pt x="745" y="185"/>
                  </a:lnTo>
                  <a:lnTo>
                    <a:pt x="746" y="185"/>
                  </a:lnTo>
                  <a:lnTo>
                    <a:pt x="746" y="186"/>
                  </a:lnTo>
                  <a:lnTo>
                    <a:pt x="747" y="186"/>
                  </a:lnTo>
                  <a:lnTo>
                    <a:pt x="748" y="186"/>
                  </a:lnTo>
                  <a:lnTo>
                    <a:pt x="748" y="186"/>
                  </a:lnTo>
                  <a:lnTo>
                    <a:pt x="749" y="186"/>
                  </a:lnTo>
                  <a:lnTo>
                    <a:pt x="749" y="187"/>
                  </a:lnTo>
                  <a:lnTo>
                    <a:pt x="750" y="187"/>
                  </a:lnTo>
                  <a:lnTo>
                    <a:pt x="751" y="187"/>
                  </a:lnTo>
                  <a:lnTo>
                    <a:pt x="752" y="187"/>
                  </a:lnTo>
                  <a:lnTo>
                    <a:pt x="753" y="187"/>
                  </a:lnTo>
                  <a:lnTo>
                    <a:pt x="753" y="188"/>
                  </a:lnTo>
                  <a:lnTo>
                    <a:pt x="754" y="188"/>
                  </a:lnTo>
                  <a:lnTo>
                    <a:pt x="755" y="188"/>
                  </a:lnTo>
                  <a:lnTo>
                    <a:pt x="756" y="188"/>
                  </a:lnTo>
                  <a:lnTo>
                    <a:pt x="757" y="188"/>
                  </a:lnTo>
                  <a:lnTo>
                    <a:pt x="757" y="189"/>
                  </a:lnTo>
                  <a:lnTo>
                    <a:pt x="758" y="189"/>
                  </a:lnTo>
                  <a:lnTo>
                    <a:pt x="759" y="189"/>
                  </a:lnTo>
                  <a:lnTo>
                    <a:pt x="760" y="189"/>
                  </a:lnTo>
                  <a:lnTo>
                    <a:pt x="761" y="190"/>
                  </a:lnTo>
                  <a:lnTo>
                    <a:pt x="762" y="190"/>
                  </a:lnTo>
                  <a:lnTo>
                    <a:pt x="763" y="190"/>
                  </a:lnTo>
                  <a:lnTo>
                    <a:pt x="764" y="190"/>
                  </a:lnTo>
                  <a:lnTo>
                    <a:pt x="764" y="191"/>
                  </a:lnTo>
                  <a:lnTo>
                    <a:pt x="765" y="191"/>
                  </a:lnTo>
                  <a:lnTo>
                    <a:pt x="766" y="191"/>
                  </a:lnTo>
                  <a:lnTo>
                    <a:pt x="767" y="191"/>
                  </a:lnTo>
                  <a:lnTo>
                    <a:pt x="768" y="191"/>
                  </a:lnTo>
                  <a:lnTo>
                    <a:pt x="768" y="192"/>
                  </a:lnTo>
                  <a:lnTo>
                    <a:pt x="769" y="192"/>
                  </a:lnTo>
                  <a:lnTo>
                    <a:pt x="770" y="192"/>
                  </a:lnTo>
                  <a:lnTo>
                    <a:pt x="771" y="192"/>
                  </a:lnTo>
                  <a:lnTo>
                    <a:pt x="772" y="192"/>
                  </a:lnTo>
                  <a:lnTo>
                    <a:pt x="772" y="193"/>
                  </a:lnTo>
                  <a:lnTo>
                    <a:pt x="773" y="193"/>
                  </a:lnTo>
                  <a:lnTo>
                    <a:pt x="774" y="193"/>
                  </a:lnTo>
                  <a:lnTo>
                    <a:pt x="775" y="193"/>
                  </a:lnTo>
                  <a:lnTo>
                    <a:pt x="775" y="194"/>
                  </a:lnTo>
                  <a:lnTo>
                    <a:pt x="776" y="194"/>
                  </a:lnTo>
                  <a:lnTo>
                    <a:pt x="776" y="194"/>
                  </a:lnTo>
                  <a:lnTo>
                    <a:pt x="777" y="194"/>
                  </a:lnTo>
                  <a:lnTo>
                    <a:pt x="778" y="194"/>
                  </a:lnTo>
                  <a:lnTo>
                    <a:pt x="779" y="194"/>
                  </a:lnTo>
                  <a:lnTo>
                    <a:pt x="779" y="195"/>
                  </a:lnTo>
                  <a:lnTo>
                    <a:pt x="780" y="195"/>
                  </a:lnTo>
                  <a:lnTo>
                    <a:pt x="781" y="195"/>
                  </a:lnTo>
                  <a:lnTo>
                    <a:pt x="782" y="195"/>
                  </a:lnTo>
                  <a:lnTo>
                    <a:pt x="783" y="195"/>
                  </a:lnTo>
                  <a:lnTo>
                    <a:pt x="783" y="196"/>
                  </a:lnTo>
                  <a:lnTo>
                    <a:pt x="784" y="196"/>
                  </a:lnTo>
                  <a:lnTo>
                    <a:pt x="785" y="196"/>
                  </a:lnTo>
                  <a:lnTo>
                    <a:pt x="786" y="196"/>
                  </a:lnTo>
                  <a:lnTo>
                    <a:pt x="786" y="197"/>
                  </a:lnTo>
                  <a:lnTo>
                    <a:pt x="787" y="197"/>
                  </a:lnTo>
                  <a:lnTo>
                    <a:pt x="788" y="197"/>
                  </a:lnTo>
                  <a:lnTo>
                    <a:pt x="789" y="197"/>
                  </a:lnTo>
                  <a:lnTo>
                    <a:pt x="790" y="197"/>
                  </a:lnTo>
                  <a:lnTo>
                    <a:pt x="790" y="198"/>
                  </a:lnTo>
                  <a:lnTo>
                    <a:pt x="791" y="198"/>
                  </a:lnTo>
                  <a:lnTo>
                    <a:pt x="792" y="198"/>
                  </a:lnTo>
                  <a:lnTo>
                    <a:pt x="793" y="198"/>
                  </a:lnTo>
                  <a:lnTo>
                    <a:pt x="794" y="198"/>
                  </a:lnTo>
                  <a:lnTo>
                    <a:pt x="794" y="199"/>
                  </a:lnTo>
                  <a:lnTo>
                    <a:pt x="795" y="199"/>
                  </a:lnTo>
                  <a:lnTo>
                    <a:pt x="796" y="199"/>
                  </a:lnTo>
                  <a:lnTo>
                    <a:pt x="797" y="199"/>
                  </a:lnTo>
                  <a:lnTo>
                    <a:pt x="797" y="200"/>
                  </a:lnTo>
                  <a:lnTo>
                    <a:pt x="798" y="200"/>
                  </a:lnTo>
                  <a:lnTo>
                    <a:pt x="799" y="200"/>
                  </a:lnTo>
                  <a:lnTo>
                    <a:pt x="800" y="200"/>
                  </a:lnTo>
                  <a:lnTo>
                    <a:pt x="801" y="200"/>
                  </a:lnTo>
                  <a:lnTo>
                    <a:pt x="801" y="201"/>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0" name="Freeform 61">
              <a:extLst>
                <a:ext uri="{FF2B5EF4-FFF2-40B4-BE49-F238E27FC236}">
                  <a16:creationId xmlns:a16="http://schemas.microsoft.com/office/drawing/2014/main" id="{28C376FB-EF2D-4802-AA63-5A4873B49533}"/>
                </a:ext>
              </a:extLst>
            </p:cNvPr>
            <p:cNvSpPr>
              <a:spLocks/>
            </p:cNvSpPr>
            <p:nvPr/>
          </p:nvSpPr>
          <p:spPr bwMode="auto">
            <a:xfrm>
              <a:off x="14724182" y="4938976"/>
              <a:ext cx="857388" cy="235172"/>
            </a:xfrm>
            <a:custGeom>
              <a:avLst/>
              <a:gdLst>
                <a:gd name="T0" fmla="*/ 11 w 795"/>
                <a:gd name="T1" fmla="*/ 3 h 216"/>
                <a:gd name="T2" fmla="*/ 25 w 795"/>
                <a:gd name="T3" fmla="*/ 6 h 216"/>
                <a:gd name="T4" fmla="*/ 37 w 795"/>
                <a:gd name="T5" fmla="*/ 9 h 216"/>
                <a:gd name="T6" fmla="*/ 50 w 795"/>
                <a:gd name="T7" fmla="*/ 13 h 216"/>
                <a:gd name="T8" fmla="*/ 62 w 795"/>
                <a:gd name="T9" fmla="*/ 16 h 216"/>
                <a:gd name="T10" fmla="*/ 75 w 795"/>
                <a:gd name="T11" fmla="*/ 20 h 216"/>
                <a:gd name="T12" fmla="*/ 88 w 795"/>
                <a:gd name="T13" fmla="*/ 23 h 216"/>
                <a:gd name="T14" fmla="*/ 100 w 795"/>
                <a:gd name="T15" fmla="*/ 27 h 216"/>
                <a:gd name="T16" fmla="*/ 113 w 795"/>
                <a:gd name="T17" fmla="*/ 30 h 216"/>
                <a:gd name="T18" fmla="*/ 125 w 795"/>
                <a:gd name="T19" fmla="*/ 33 h 216"/>
                <a:gd name="T20" fmla="*/ 137 w 795"/>
                <a:gd name="T21" fmla="*/ 37 h 216"/>
                <a:gd name="T22" fmla="*/ 149 w 795"/>
                <a:gd name="T23" fmla="*/ 40 h 216"/>
                <a:gd name="T24" fmla="*/ 162 w 795"/>
                <a:gd name="T25" fmla="*/ 44 h 216"/>
                <a:gd name="T26" fmla="*/ 174 w 795"/>
                <a:gd name="T27" fmla="*/ 47 h 216"/>
                <a:gd name="T28" fmla="*/ 187 w 795"/>
                <a:gd name="T29" fmla="*/ 51 h 216"/>
                <a:gd name="T30" fmla="*/ 200 w 795"/>
                <a:gd name="T31" fmla="*/ 54 h 216"/>
                <a:gd name="T32" fmla="*/ 213 w 795"/>
                <a:gd name="T33" fmla="*/ 57 h 216"/>
                <a:gd name="T34" fmla="*/ 225 w 795"/>
                <a:gd name="T35" fmla="*/ 61 h 216"/>
                <a:gd name="T36" fmla="*/ 239 w 795"/>
                <a:gd name="T37" fmla="*/ 64 h 216"/>
                <a:gd name="T38" fmla="*/ 252 w 795"/>
                <a:gd name="T39" fmla="*/ 68 h 216"/>
                <a:gd name="T40" fmla="*/ 265 w 795"/>
                <a:gd name="T41" fmla="*/ 72 h 216"/>
                <a:gd name="T42" fmla="*/ 279 w 795"/>
                <a:gd name="T43" fmla="*/ 75 h 216"/>
                <a:gd name="T44" fmla="*/ 291 w 795"/>
                <a:gd name="T45" fmla="*/ 79 h 216"/>
                <a:gd name="T46" fmla="*/ 305 w 795"/>
                <a:gd name="T47" fmla="*/ 82 h 216"/>
                <a:gd name="T48" fmla="*/ 317 w 795"/>
                <a:gd name="T49" fmla="*/ 86 h 216"/>
                <a:gd name="T50" fmla="*/ 331 w 795"/>
                <a:gd name="T51" fmla="*/ 90 h 216"/>
                <a:gd name="T52" fmla="*/ 344 w 795"/>
                <a:gd name="T53" fmla="*/ 93 h 216"/>
                <a:gd name="T54" fmla="*/ 357 w 795"/>
                <a:gd name="T55" fmla="*/ 97 h 216"/>
                <a:gd name="T56" fmla="*/ 370 w 795"/>
                <a:gd name="T57" fmla="*/ 100 h 216"/>
                <a:gd name="T58" fmla="*/ 383 w 795"/>
                <a:gd name="T59" fmla="*/ 104 h 216"/>
                <a:gd name="T60" fmla="*/ 396 w 795"/>
                <a:gd name="T61" fmla="*/ 107 h 216"/>
                <a:gd name="T62" fmla="*/ 410 w 795"/>
                <a:gd name="T63" fmla="*/ 111 h 216"/>
                <a:gd name="T64" fmla="*/ 422 w 795"/>
                <a:gd name="T65" fmla="*/ 115 h 216"/>
                <a:gd name="T66" fmla="*/ 436 w 795"/>
                <a:gd name="T67" fmla="*/ 118 h 216"/>
                <a:gd name="T68" fmla="*/ 448 w 795"/>
                <a:gd name="T69" fmla="*/ 122 h 216"/>
                <a:gd name="T70" fmla="*/ 461 w 795"/>
                <a:gd name="T71" fmla="*/ 125 h 216"/>
                <a:gd name="T72" fmla="*/ 474 w 795"/>
                <a:gd name="T73" fmla="*/ 129 h 216"/>
                <a:gd name="T74" fmla="*/ 487 w 795"/>
                <a:gd name="T75" fmla="*/ 132 h 216"/>
                <a:gd name="T76" fmla="*/ 500 w 795"/>
                <a:gd name="T77" fmla="*/ 136 h 216"/>
                <a:gd name="T78" fmla="*/ 512 w 795"/>
                <a:gd name="T79" fmla="*/ 139 h 216"/>
                <a:gd name="T80" fmla="*/ 525 w 795"/>
                <a:gd name="T81" fmla="*/ 142 h 216"/>
                <a:gd name="T82" fmla="*/ 536 w 795"/>
                <a:gd name="T83" fmla="*/ 146 h 216"/>
                <a:gd name="T84" fmla="*/ 549 w 795"/>
                <a:gd name="T85" fmla="*/ 149 h 216"/>
                <a:gd name="T86" fmla="*/ 561 w 795"/>
                <a:gd name="T87" fmla="*/ 153 h 216"/>
                <a:gd name="T88" fmla="*/ 574 w 795"/>
                <a:gd name="T89" fmla="*/ 156 h 216"/>
                <a:gd name="T90" fmla="*/ 587 w 795"/>
                <a:gd name="T91" fmla="*/ 159 h 216"/>
                <a:gd name="T92" fmla="*/ 599 w 795"/>
                <a:gd name="T93" fmla="*/ 163 h 216"/>
                <a:gd name="T94" fmla="*/ 612 w 795"/>
                <a:gd name="T95" fmla="*/ 166 h 216"/>
                <a:gd name="T96" fmla="*/ 624 w 795"/>
                <a:gd name="T97" fmla="*/ 170 h 216"/>
                <a:gd name="T98" fmla="*/ 638 w 795"/>
                <a:gd name="T99" fmla="*/ 173 h 216"/>
                <a:gd name="T100" fmla="*/ 650 w 795"/>
                <a:gd name="T101" fmla="*/ 177 h 216"/>
                <a:gd name="T102" fmla="*/ 663 w 795"/>
                <a:gd name="T103" fmla="*/ 180 h 216"/>
                <a:gd name="T104" fmla="*/ 675 w 795"/>
                <a:gd name="T105" fmla="*/ 184 h 216"/>
                <a:gd name="T106" fmla="*/ 689 w 795"/>
                <a:gd name="T107" fmla="*/ 187 h 216"/>
                <a:gd name="T108" fmla="*/ 701 w 795"/>
                <a:gd name="T109" fmla="*/ 191 h 216"/>
                <a:gd name="T110" fmla="*/ 714 w 795"/>
                <a:gd name="T111" fmla="*/ 194 h 216"/>
                <a:gd name="T112" fmla="*/ 726 w 795"/>
                <a:gd name="T113" fmla="*/ 197 h 216"/>
                <a:gd name="T114" fmla="*/ 738 w 795"/>
                <a:gd name="T115" fmla="*/ 201 h 216"/>
                <a:gd name="T116" fmla="*/ 751 w 795"/>
                <a:gd name="T117" fmla="*/ 204 h 216"/>
                <a:gd name="T118" fmla="*/ 764 w 795"/>
                <a:gd name="T119" fmla="*/ 208 h 216"/>
                <a:gd name="T120" fmla="*/ 777 w 795"/>
                <a:gd name="T121" fmla="*/ 211 h 216"/>
                <a:gd name="T122" fmla="*/ 788 w 795"/>
                <a:gd name="T123" fmla="*/ 21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216">
                  <a:moveTo>
                    <a:pt x="0" y="0"/>
                  </a:moveTo>
                  <a:lnTo>
                    <a:pt x="1" y="0"/>
                  </a:lnTo>
                  <a:lnTo>
                    <a:pt x="2" y="0"/>
                  </a:lnTo>
                  <a:lnTo>
                    <a:pt x="2" y="0"/>
                  </a:lnTo>
                  <a:lnTo>
                    <a:pt x="3" y="0"/>
                  </a:lnTo>
                  <a:lnTo>
                    <a:pt x="4" y="0"/>
                  </a:lnTo>
                  <a:lnTo>
                    <a:pt x="4" y="1"/>
                  </a:lnTo>
                  <a:lnTo>
                    <a:pt x="5" y="1"/>
                  </a:lnTo>
                  <a:lnTo>
                    <a:pt x="6" y="1"/>
                  </a:lnTo>
                  <a:lnTo>
                    <a:pt x="7" y="1"/>
                  </a:lnTo>
                  <a:lnTo>
                    <a:pt x="7" y="2"/>
                  </a:lnTo>
                  <a:lnTo>
                    <a:pt x="8" y="2"/>
                  </a:lnTo>
                  <a:lnTo>
                    <a:pt x="9" y="2"/>
                  </a:lnTo>
                  <a:lnTo>
                    <a:pt x="10" y="2"/>
                  </a:lnTo>
                  <a:lnTo>
                    <a:pt x="11" y="2"/>
                  </a:lnTo>
                  <a:lnTo>
                    <a:pt x="11" y="3"/>
                  </a:lnTo>
                  <a:lnTo>
                    <a:pt x="12" y="3"/>
                  </a:lnTo>
                  <a:lnTo>
                    <a:pt x="13" y="3"/>
                  </a:lnTo>
                  <a:lnTo>
                    <a:pt x="14" y="3"/>
                  </a:lnTo>
                  <a:lnTo>
                    <a:pt x="15" y="3"/>
                  </a:lnTo>
                  <a:lnTo>
                    <a:pt x="15" y="4"/>
                  </a:lnTo>
                  <a:lnTo>
                    <a:pt x="16" y="4"/>
                  </a:lnTo>
                  <a:lnTo>
                    <a:pt x="17" y="4"/>
                  </a:lnTo>
                  <a:lnTo>
                    <a:pt x="18" y="4"/>
                  </a:lnTo>
                  <a:lnTo>
                    <a:pt x="19" y="5"/>
                  </a:lnTo>
                  <a:lnTo>
                    <a:pt x="20" y="5"/>
                  </a:lnTo>
                  <a:lnTo>
                    <a:pt x="21" y="5"/>
                  </a:lnTo>
                  <a:lnTo>
                    <a:pt x="22" y="5"/>
                  </a:lnTo>
                  <a:lnTo>
                    <a:pt x="22" y="6"/>
                  </a:lnTo>
                  <a:lnTo>
                    <a:pt x="23" y="6"/>
                  </a:lnTo>
                  <a:lnTo>
                    <a:pt x="24" y="6"/>
                  </a:lnTo>
                  <a:lnTo>
                    <a:pt x="25" y="6"/>
                  </a:lnTo>
                  <a:lnTo>
                    <a:pt x="26" y="6"/>
                  </a:lnTo>
                  <a:lnTo>
                    <a:pt x="26" y="7"/>
                  </a:lnTo>
                  <a:lnTo>
                    <a:pt x="27" y="7"/>
                  </a:lnTo>
                  <a:lnTo>
                    <a:pt x="28" y="7"/>
                  </a:lnTo>
                  <a:lnTo>
                    <a:pt x="29" y="7"/>
                  </a:lnTo>
                  <a:lnTo>
                    <a:pt x="29" y="8"/>
                  </a:lnTo>
                  <a:lnTo>
                    <a:pt x="30" y="8"/>
                  </a:lnTo>
                  <a:lnTo>
                    <a:pt x="30" y="8"/>
                  </a:lnTo>
                  <a:lnTo>
                    <a:pt x="31" y="8"/>
                  </a:lnTo>
                  <a:lnTo>
                    <a:pt x="32" y="8"/>
                  </a:lnTo>
                  <a:lnTo>
                    <a:pt x="33" y="8"/>
                  </a:lnTo>
                  <a:lnTo>
                    <a:pt x="33" y="9"/>
                  </a:lnTo>
                  <a:lnTo>
                    <a:pt x="34" y="9"/>
                  </a:lnTo>
                  <a:lnTo>
                    <a:pt x="35" y="9"/>
                  </a:lnTo>
                  <a:lnTo>
                    <a:pt x="36" y="9"/>
                  </a:lnTo>
                  <a:lnTo>
                    <a:pt x="37" y="9"/>
                  </a:lnTo>
                  <a:lnTo>
                    <a:pt x="37" y="10"/>
                  </a:lnTo>
                  <a:lnTo>
                    <a:pt x="38" y="10"/>
                  </a:lnTo>
                  <a:lnTo>
                    <a:pt x="39" y="10"/>
                  </a:lnTo>
                  <a:lnTo>
                    <a:pt x="40" y="10"/>
                  </a:lnTo>
                  <a:lnTo>
                    <a:pt x="41" y="11"/>
                  </a:lnTo>
                  <a:lnTo>
                    <a:pt x="42" y="11"/>
                  </a:lnTo>
                  <a:lnTo>
                    <a:pt x="43" y="11"/>
                  </a:lnTo>
                  <a:lnTo>
                    <a:pt x="44" y="11"/>
                  </a:lnTo>
                  <a:lnTo>
                    <a:pt x="44" y="12"/>
                  </a:lnTo>
                  <a:lnTo>
                    <a:pt x="45" y="12"/>
                  </a:lnTo>
                  <a:lnTo>
                    <a:pt x="46" y="12"/>
                  </a:lnTo>
                  <a:lnTo>
                    <a:pt x="47" y="12"/>
                  </a:lnTo>
                  <a:lnTo>
                    <a:pt x="48" y="12"/>
                  </a:lnTo>
                  <a:lnTo>
                    <a:pt x="48" y="13"/>
                  </a:lnTo>
                  <a:lnTo>
                    <a:pt x="49" y="13"/>
                  </a:lnTo>
                  <a:lnTo>
                    <a:pt x="50" y="13"/>
                  </a:lnTo>
                  <a:lnTo>
                    <a:pt x="51" y="13"/>
                  </a:lnTo>
                  <a:lnTo>
                    <a:pt x="52" y="13"/>
                  </a:lnTo>
                  <a:lnTo>
                    <a:pt x="52" y="14"/>
                  </a:lnTo>
                  <a:lnTo>
                    <a:pt x="53" y="14"/>
                  </a:lnTo>
                  <a:lnTo>
                    <a:pt x="54" y="14"/>
                  </a:lnTo>
                  <a:lnTo>
                    <a:pt x="55" y="14"/>
                  </a:lnTo>
                  <a:lnTo>
                    <a:pt x="55" y="15"/>
                  </a:lnTo>
                  <a:lnTo>
                    <a:pt x="56" y="15"/>
                  </a:lnTo>
                  <a:lnTo>
                    <a:pt x="57" y="15"/>
                  </a:lnTo>
                  <a:lnTo>
                    <a:pt x="58" y="15"/>
                  </a:lnTo>
                  <a:lnTo>
                    <a:pt x="58" y="15"/>
                  </a:lnTo>
                  <a:lnTo>
                    <a:pt x="59" y="15"/>
                  </a:lnTo>
                  <a:lnTo>
                    <a:pt x="59" y="16"/>
                  </a:lnTo>
                  <a:lnTo>
                    <a:pt x="60" y="16"/>
                  </a:lnTo>
                  <a:lnTo>
                    <a:pt x="61" y="16"/>
                  </a:lnTo>
                  <a:lnTo>
                    <a:pt x="62" y="16"/>
                  </a:lnTo>
                  <a:lnTo>
                    <a:pt x="63" y="17"/>
                  </a:lnTo>
                  <a:lnTo>
                    <a:pt x="64" y="17"/>
                  </a:lnTo>
                  <a:lnTo>
                    <a:pt x="65" y="17"/>
                  </a:lnTo>
                  <a:lnTo>
                    <a:pt x="66" y="17"/>
                  </a:lnTo>
                  <a:lnTo>
                    <a:pt x="66" y="18"/>
                  </a:lnTo>
                  <a:lnTo>
                    <a:pt x="67" y="18"/>
                  </a:lnTo>
                  <a:lnTo>
                    <a:pt x="68" y="18"/>
                  </a:lnTo>
                  <a:lnTo>
                    <a:pt x="69" y="18"/>
                  </a:lnTo>
                  <a:lnTo>
                    <a:pt x="70" y="18"/>
                  </a:lnTo>
                  <a:lnTo>
                    <a:pt x="70" y="19"/>
                  </a:lnTo>
                  <a:lnTo>
                    <a:pt x="71" y="19"/>
                  </a:lnTo>
                  <a:lnTo>
                    <a:pt x="72" y="19"/>
                  </a:lnTo>
                  <a:lnTo>
                    <a:pt x="73" y="19"/>
                  </a:lnTo>
                  <a:lnTo>
                    <a:pt x="74" y="19"/>
                  </a:lnTo>
                  <a:lnTo>
                    <a:pt x="74" y="20"/>
                  </a:lnTo>
                  <a:lnTo>
                    <a:pt x="75" y="20"/>
                  </a:lnTo>
                  <a:lnTo>
                    <a:pt x="76" y="20"/>
                  </a:lnTo>
                  <a:lnTo>
                    <a:pt x="77" y="20"/>
                  </a:lnTo>
                  <a:lnTo>
                    <a:pt x="77" y="21"/>
                  </a:lnTo>
                  <a:lnTo>
                    <a:pt x="78" y="21"/>
                  </a:lnTo>
                  <a:lnTo>
                    <a:pt x="79" y="21"/>
                  </a:lnTo>
                  <a:lnTo>
                    <a:pt x="80" y="21"/>
                  </a:lnTo>
                  <a:lnTo>
                    <a:pt x="81" y="21"/>
                  </a:lnTo>
                  <a:lnTo>
                    <a:pt x="81" y="22"/>
                  </a:lnTo>
                  <a:lnTo>
                    <a:pt x="82" y="22"/>
                  </a:lnTo>
                  <a:lnTo>
                    <a:pt x="83" y="22"/>
                  </a:lnTo>
                  <a:lnTo>
                    <a:pt x="84" y="22"/>
                  </a:lnTo>
                  <a:lnTo>
                    <a:pt x="85" y="22"/>
                  </a:lnTo>
                  <a:lnTo>
                    <a:pt x="85" y="23"/>
                  </a:lnTo>
                  <a:lnTo>
                    <a:pt x="86" y="23"/>
                  </a:lnTo>
                  <a:lnTo>
                    <a:pt x="87" y="23"/>
                  </a:lnTo>
                  <a:lnTo>
                    <a:pt x="88" y="23"/>
                  </a:lnTo>
                  <a:lnTo>
                    <a:pt x="88" y="24"/>
                  </a:lnTo>
                  <a:lnTo>
                    <a:pt x="89" y="24"/>
                  </a:lnTo>
                  <a:lnTo>
                    <a:pt x="90" y="24"/>
                  </a:lnTo>
                  <a:lnTo>
                    <a:pt x="91" y="24"/>
                  </a:lnTo>
                  <a:lnTo>
                    <a:pt x="92" y="24"/>
                  </a:lnTo>
                  <a:lnTo>
                    <a:pt x="92" y="25"/>
                  </a:lnTo>
                  <a:lnTo>
                    <a:pt x="93" y="25"/>
                  </a:lnTo>
                  <a:lnTo>
                    <a:pt x="94" y="25"/>
                  </a:lnTo>
                  <a:lnTo>
                    <a:pt x="95" y="25"/>
                  </a:lnTo>
                  <a:lnTo>
                    <a:pt x="96" y="25"/>
                  </a:lnTo>
                  <a:lnTo>
                    <a:pt x="96" y="26"/>
                  </a:lnTo>
                  <a:lnTo>
                    <a:pt x="97" y="26"/>
                  </a:lnTo>
                  <a:lnTo>
                    <a:pt x="98" y="26"/>
                  </a:lnTo>
                  <a:lnTo>
                    <a:pt x="99" y="26"/>
                  </a:lnTo>
                  <a:lnTo>
                    <a:pt x="99" y="27"/>
                  </a:lnTo>
                  <a:lnTo>
                    <a:pt x="100" y="27"/>
                  </a:lnTo>
                  <a:lnTo>
                    <a:pt x="101" y="27"/>
                  </a:lnTo>
                  <a:lnTo>
                    <a:pt x="102" y="27"/>
                  </a:lnTo>
                  <a:lnTo>
                    <a:pt x="103" y="27"/>
                  </a:lnTo>
                  <a:lnTo>
                    <a:pt x="103" y="28"/>
                  </a:lnTo>
                  <a:lnTo>
                    <a:pt x="104" y="28"/>
                  </a:lnTo>
                  <a:lnTo>
                    <a:pt x="105" y="28"/>
                  </a:lnTo>
                  <a:lnTo>
                    <a:pt x="106" y="28"/>
                  </a:lnTo>
                  <a:lnTo>
                    <a:pt x="107" y="28"/>
                  </a:lnTo>
                  <a:lnTo>
                    <a:pt x="107" y="29"/>
                  </a:lnTo>
                  <a:lnTo>
                    <a:pt x="108" y="29"/>
                  </a:lnTo>
                  <a:lnTo>
                    <a:pt x="109" y="29"/>
                  </a:lnTo>
                  <a:lnTo>
                    <a:pt x="110" y="29"/>
                  </a:lnTo>
                  <a:lnTo>
                    <a:pt x="110" y="30"/>
                  </a:lnTo>
                  <a:lnTo>
                    <a:pt x="111" y="30"/>
                  </a:lnTo>
                  <a:lnTo>
                    <a:pt x="112" y="30"/>
                  </a:lnTo>
                  <a:lnTo>
                    <a:pt x="113" y="30"/>
                  </a:lnTo>
                  <a:lnTo>
                    <a:pt x="113" y="30"/>
                  </a:lnTo>
                  <a:lnTo>
                    <a:pt x="114" y="30"/>
                  </a:lnTo>
                  <a:lnTo>
                    <a:pt x="114" y="31"/>
                  </a:lnTo>
                  <a:lnTo>
                    <a:pt x="115" y="31"/>
                  </a:lnTo>
                  <a:lnTo>
                    <a:pt x="116" y="31"/>
                  </a:lnTo>
                  <a:lnTo>
                    <a:pt x="117" y="31"/>
                  </a:lnTo>
                  <a:lnTo>
                    <a:pt x="118" y="31"/>
                  </a:lnTo>
                  <a:lnTo>
                    <a:pt x="118" y="32"/>
                  </a:lnTo>
                  <a:lnTo>
                    <a:pt x="119" y="32"/>
                  </a:lnTo>
                  <a:lnTo>
                    <a:pt x="120" y="32"/>
                  </a:lnTo>
                  <a:lnTo>
                    <a:pt x="121" y="32"/>
                  </a:lnTo>
                  <a:lnTo>
                    <a:pt x="121" y="33"/>
                  </a:lnTo>
                  <a:lnTo>
                    <a:pt x="122" y="33"/>
                  </a:lnTo>
                  <a:lnTo>
                    <a:pt x="123" y="33"/>
                  </a:lnTo>
                  <a:lnTo>
                    <a:pt x="124" y="33"/>
                  </a:lnTo>
                  <a:lnTo>
                    <a:pt x="125" y="33"/>
                  </a:lnTo>
                  <a:lnTo>
                    <a:pt x="125" y="34"/>
                  </a:lnTo>
                  <a:lnTo>
                    <a:pt x="126" y="34"/>
                  </a:lnTo>
                  <a:lnTo>
                    <a:pt x="127" y="34"/>
                  </a:lnTo>
                  <a:lnTo>
                    <a:pt x="128" y="34"/>
                  </a:lnTo>
                  <a:lnTo>
                    <a:pt x="129" y="34"/>
                  </a:lnTo>
                  <a:lnTo>
                    <a:pt x="129" y="35"/>
                  </a:lnTo>
                  <a:lnTo>
                    <a:pt x="130" y="35"/>
                  </a:lnTo>
                  <a:lnTo>
                    <a:pt x="131" y="35"/>
                  </a:lnTo>
                  <a:lnTo>
                    <a:pt x="132" y="35"/>
                  </a:lnTo>
                  <a:lnTo>
                    <a:pt x="132" y="36"/>
                  </a:lnTo>
                  <a:lnTo>
                    <a:pt x="133" y="36"/>
                  </a:lnTo>
                  <a:lnTo>
                    <a:pt x="134" y="36"/>
                  </a:lnTo>
                  <a:lnTo>
                    <a:pt x="135" y="36"/>
                  </a:lnTo>
                  <a:lnTo>
                    <a:pt x="136" y="36"/>
                  </a:lnTo>
                  <a:lnTo>
                    <a:pt x="136" y="37"/>
                  </a:lnTo>
                  <a:lnTo>
                    <a:pt x="137" y="37"/>
                  </a:lnTo>
                  <a:lnTo>
                    <a:pt x="138" y="37"/>
                  </a:lnTo>
                  <a:lnTo>
                    <a:pt x="139" y="37"/>
                  </a:lnTo>
                  <a:lnTo>
                    <a:pt x="140" y="37"/>
                  </a:lnTo>
                  <a:lnTo>
                    <a:pt x="140" y="38"/>
                  </a:lnTo>
                  <a:lnTo>
                    <a:pt x="141" y="38"/>
                  </a:lnTo>
                  <a:lnTo>
                    <a:pt x="141" y="38"/>
                  </a:lnTo>
                  <a:lnTo>
                    <a:pt x="142" y="38"/>
                  </a:lnTo>
                  <a:lnTo>
                    <a:pt x="143" y="38"/>
                  </a:lnTo>
                  <a:lnTo>
                    <a:pt x="143" y="39"/>
                  </a:lnTo>
                  <a:lnTo>
                    <a:pt x="144" y="39"/>
                  </a:lnTo>
                  <a:lnTo>
                    <a:pt x="145" y="39"/>
                  </a:lnTo>
                  <a:lnTo>
                    <a:pt x="146" y="39"/>
                  </a:lnTo>
                  <a:lnTo>
                    <a:pt x="147" y="39"/>
                  </a:lnTo>
                  <a:lnTo>
                    <a:pt x="147" y="40"/>
                  </a:lnTo>
                  <a:lnTo>
                    <a:pt x="148" y="40"/>
                  </a:lnTo>
                  <a:lnTo>
                    <a:pt x="149" y="40"/>
                  </a:lnTo>
                  <a:lnTo>
                    <a:pt x="150" y="40"/>
                  </a:lnTo>
                  <a:lnTo>
                    <a:pt x="151" y="40"/>
                  </a:lnTo>
                  <a:lnTo>
                    <a:pt x="151" y="41"/>
                  </a:lnTo>
                  <a:lnTo>
                    <a:pt x="152" y="41"/>
                  </a:lnTo>
                  <a:lnTo>
                    <a:pt x="153" y="41"/>
                  </a:lnTo>
                  <a:lnTo>
                    <a:pt x="154" y="41"/>
                  </a:lnTo>
                  <a:lnTo>
                    <a:pt x="155" y="42"/>
                  </a:lnTo>
                  <a:lnTo>
                    <a:pt x="156" y="42"/>
                  </a:lnTo>
                  <a:lnTo>
                    <a:pt x="157" y="42"/>
                  </a:lnTo>
                  <a:lnTo>
                    <a:pt x="158" y="42"/>
                  </a:lnTo>
                  <a:lnTo>
                    <a:pt x="158" y="43"/>
                  </a:lnTo>
                  <a:lnTo>
                    <a:pt x="159" y="43"/>
                  </a:lnTo>
                  <a:lnTo>
                    <a:pt x="160" y="43"/>
                  </a:lnTo>
                  <a:lnTo>
                    <a:pt x="161" y="43"/>
                  </a:lnTo>
                  <a:lnTo>
                    <a:pt x="162" y="43"/>
                  </a:lnTo>
                  <a:lnTo>
                    <a:pt x="162" y="44"/>
                  </a:lnTo>
                  <a:lnTo>
                    <a:pt x="163" y="44"/>
                  </a:lnTo>
                  <a:lnTo>
                    <a:pt x="164" y="44"/>
                  </a:lnTo>
                  <a:lnTo>
                    <a:pt x="165" y="44"/>
                  </a:lnTo>
                  <a:lnTo>
                    <a:pt x="165" y="45"/>
                  </a:lnTo>
                  <a:lnTo>
                    <a:pt x="166" y="45"/>
                  </a:lnTo>
                  <a:lnTo>
                    <a:pt x="167" y="45"/>
                  </a:lnTo>
                  <a:lnTo>
                    <a:pt x="168" y="45"/>
                  </a:lnTo>
                  <a:lnTo>
                    <a:pt x="169" y="45"/>
                  </a:lnTo>
                  <a:lnTo>
                    <a:pt x="169" y="45"/>
                  </a:lnTo>
                  <a:lnTo>
                    <a:pt x="169" y="46"/>
                  </a:lnTo>
                  <a:lnTo>
                    <a:pt x="170" y="46"/>
                  </a:lnTo>
                  <a:lnTo>
                    <a:pt x="171" y="46"/>
                  </a:lnTo>
                  <a:lnTo>
                    <a:pt x="172" y="46"/>
                  </a:lnTo>
                  <a:lnTo>
                    <a:pt x="173" y="46"/>
                  </a:lnTo>
                  <a:lnTo>
                    <a:pt x="173" y="47"/>
                  </a:lnTo>
                  <a:lnTo>
                    <a:pt x="174" y="47"/>
                  </a:lnTo>
                  <a:lnTo>
                    <a:pt x="175" y="47"/>
                  </a:lnTo>
                  <a:lnTo>
                    <a:pt x="176" y="47"/>
                  </a:lnTo>
                  <a:lnTo>
                    <a:pt x="177" y="48"/>
                  </a:lnTo>
                  <a:lnTo>
                    <a:pt x="178" y="48"/>
                  </a:lnTo>
                  <a:lnTo>
                    <a:pt x="179" y="48"/>
                  </a:lnTo>
                  <a:lnTo>
                    <a:pt x="180" y="48"/>
                  </a:lnTo>
                  <a:lnTo>
                    <a:pt x="180" y="49"/>
                  </a:lnTo>
                  <a:lnTo>
                    <a:pt x="181" y="49"/>
                  </a:lnTo>
                  <a:lnTo>
                    <a:pt x="182" y="49"/>
                  </a:lnTo>
                  <a:lnTo>
                    <a:pt x="183" y="49"/>
                  </a:lnTo>
                  <a:lnTo>
                    <a:pt x="184" y="49"/>
                  </a:lnTo>
                  <a:lnTo>
                    <a:pt x="184" y="50"/>
                  </a:lnTo>
                  <a:lnTo>
                    <a:pt x="185" y="50"/>
                  </a:lnTo>
                  <a:lnTo>
                    <a:pt x="186" y="50"/>
                  </a:lnTo>
                  <a:lnTo>
                    <a:pt x="187" y="50"/>
                  </a:lnTo>
                  <a:lnTo>
                    <a:pt x="187" y="51"/>
                  </a:lnTo>
                  <a:lnTo>
                    <a:pt x="188" y="51"/>
                  </a:lnTo>
                  <a:lnTo>
                    <a:pt x="189" y="51"/>
                  </a:lnTo>
                  <a:lnTo>
                    <a:pt x="190" y="51"/>
                  </a:lnTo>
                  <a:lnTo>
                    <a:pt x="191" y="51"/>
                  </a:lnTo>
                  <a:lnTo>
                    <a:pt x="191" y="52"/>
                  </a:lnTo>
                  <a:lnTo>
                    <a:pt x="192" y="52"/>
                  </a:lnTo>
                  <a:lnTo>
                    <a:pt x="193" y="52"/>
                  </a:lnTo>
                  <a:lnTo>
                    <a:pt x="194" y="52"/>
                  </a:lnTo>
                  <a:lnTo>
                    <a:pt x="195" y="52"/>
                  </a:lnTo>
                  <a:lnTo>
                    <a:pt x="195" y="53"/>
                  </a:lnTo>
                  <a:lnTo>
                    <a:pt x="196" y="53"/>
                  </a:lnTo>
                  <a:lnTo>
                    <a:pt x="196" y="53"/>
                  </a:lnTo>
                  <a:lnTo>
                    <a:pt x="197" y="53"/>
                  </a:lnTo>
                  <a:lnTo>
                    <a:pt x="198" y="53"/>
                  </a:lnTo>
                  <a:lnTo>
                    <a:pt x="199" y="54"/>
                  </a:lnTo>
                  <a:lnTo>
                    <a:pt x="200" y="54"/>
                  </a:lnTo>
                  <a:lnTo>
                    <a:pt x="201" y="54"/>
                  </a:lnTo>
                  <a:lnTo>
                    <a:pt x="202" y="54"/>
                  </a:lnTo>
                  <a:lnTo>
                    <a:pt x="202" y="55"/>
                  </a:lnTo>
                  <a:lnTo>
                    <a:pt x="203" y="55"/>
                  </a:lnTo>
                  <a:lnTo>
                    <a:pt x="204" y="55"/>
                  </a:lnTo>
                  <a:lnTo>
                    <a:pt x="205" y="55"/>
                  </a:lnTo>
                  <a:lnTo>
                    <a:pt x="206" y="55"/>
                  </a:lnTo>
                  <a:lnTo>
                    <a:pt x="206" y="56"/>
                  </a:lnTo>
                  <a:lnTo>
                    <a:pt x="207" y="56"/>
                  </a:lnTo>
                  <a:lnTo>
                    <a:pt x="208" y="56"/>
                  </a:lnTo>
                  <a:lnTo>
                    <a:pt x="209" y="56"/>
                  </a:lnTo>
                  <a:lnTo>
                    <a:pt x="209" y="57"/>
                  </a:lnTo>
                  <a:lnTo>
                    <a:pt x="210" y="57"/>
                  </a:lnTo>
                  <a:lnTo>
                    <a:pt x="211" y="57"/>
                  </a:lnTo>
                  <a:lnTo>
                    <a:pt x="212" y="57"/>
                  </a:lnTo>
                  <a:lnTo>
                    <a:pt x="213" y="57"/>
                  </a:lnTo>
                  <a:lnTo>
                    <a:pt x="213" y="58"/>
                  </a:lnTo>
                  <a:lnTo>
                    <a:pt x="214" y="58"/>
                  </a:lnTo>
                  <a:lnTo>
                    <a:pt x="215" y="58"/>
                  </a:lnTo>
                  <a:lnTo>
                    <a:pt x="216" y="58"/>
                  </a:lnTo>
                  <a:lnTo>
                    <a:pt x="217" y="58"/>
                  </a:lnTo>
                  <a:lnTo>
                    <a:pt x="217" y="59"/>
                  </a:lnTo>
                  <a:lnTo>
                    <a:pt x="218" y="59"/>
                  </a:lnTo>
                  <a:lnTo>
                    <a:pt x="219" y="59"/>
                  </a:lnTo>
                  <a:lnTo>
                    <a:pt x="220" y="59"/>
                  </a:lnTo>
                  <a:lnTo>
                    <a:pt x="221" y="60"/>
                  </a:lnTo>
                  <a:lnTo>
                    <a:pt x="222" y="60"/>
                  </a:lnTo>
                  <a:lnTo>
                    <a:pt x="223" y="60"/>
                  </a:lnTo>
                  <a:lnTo>
                    <a:pt x="224" y="60"/>
                  </a:lnTo>
                  <a:lnTo>
                    <a:pt x="224" y="60"/>
                  </a:lnTo>
                  <a:lnTo>
                    <a:pt x="224" y="61"/>
                  </a:lnTo>
                  <a:lnTo>
                    <a:pt x="225" y="61"/>
                  </a:lnTo>
                  <a:lnTo>
                    <a:pt x="226" y="61"/>
                  </a:lnTo>
                  <a:lnTo>
                    <a:pt x="227" y="61"/>
                  </a:lnTo>
                  <a:lnTo>
                    <a:pt x="228" y="61"/>
                  </a:lnTo>
                  <a:lnTo>
                    <a:pt x="228" y="62"/>
                  </a:lnTo>
                  <a:lnTo>
                    <a:pt x="229" y="62"/>
                  </a:lnTo>
                  <a:lnTo>
                    <a:pt x="230" y="62"/>
                  </a:lnTo>
                  <a:lnTo>
                    <a:pt x="231" y="62"/>
                  </a:lnTo>
                  <a:lnTo>
                    <a:pt x="232" y="63"/>
                  </a:lnTo>
                  <a:lnTo>
                    <a:pt x="233" y="63"/>
                  </a:lnTo>
                  <a:lnTo>
                    <a:pt x="234" y="63"/>
                  </a:lnTo>
                  <a:lnTo>
                    <a:pt x="235" y="63"/>
                  </a:lnTo>
                  <a:lnTo>
                    <a:pt x="235" y="64"/>
                  </a:lnTo>
                  <a:lnTo>
                    <a:pt x="236" y="64"/>
                  </a:lnTo>
                  <a:lnTo>
                    <a:pt x="237" y="64"/>
                  </a:lnTo>
                  <a:lnTo>
                    <a:pt x="238" y="64"/>
                  </a:lnTo>
                  <a:lnTo>
                    <a:pt x="239" y="64"/>
                  </a:lnTo>
                  <a:lnTo>
                    <a:pt x="239" y="65"/>
                  </a:lnTo>
                  <a:lnTo>
                    <a:pt x="240" y="65"/>
                  </a:lnTo>
                  <a:lnTo>
                    <a:pt x="241" y="65"/>
                  </a:lnTo>
                  <a:lnTo>
                    <a:pt x="242" y="65"/>
                  </a:lnTo>
                  <a:lnTo>
                    <a:pt x="243" y="66"/>
                  </a:lnTo>
                  <a:lnTo>
                    <a:pt x="244" y="66"/>
                  </a:lnTo>
                  <a:lnTo>
                    <a:pt x="245" y="66"/>
                  </a:lnTo>
                  <a:lnTo>
                    <a:pt x="246" y="66"/>
                  </a:lnTo>
                  <a:lnTo>
                    <a:pt x="246" y="67"/>
                  </a:lnTo>
                  <a:lnTo>
                    <a:pt x="247" y="67"/>
                  </a:lnTo>
                  <a:lnTo>
                    <a:pt x="248" y="67"/>
                  </a:lnTo>
                  <a:lnTo>
                    <a:pt x="249" y="67"/>
                  </a:lnTo>
                  <a:lnTo>
                    <a:pt x="250" y="67"/>
                  </a:lnTo>
                  <a:lnTo>
                    <a:pt x="250" y="68"/>
                  </a:lnTo>
                  <a:lnTo>
                    <a:pt x="251" y="68"/>
                  </a:lnTo>
                  <a:lnTo>
                    <a:pt x="252" y="68"/>
                  </a:lnTo>
                  <a:lnTo>
                    <a:pt x="252" y="68"/>
                  </a:lnTo>
                  <a:lnTo>
                    <a:pt x="253" y="68"/>
                  </a:lnTo>
                  <a:lnTo>
                    <a:pt x="254" y="69"/>
                  </a:lnTo>
                  <a:lnTo>
                    <a:pt x="255" y="69"/>
                  </a:lnTo>
                  <a:lnTo>
                    <a:pt x="256" y="69"/>
                  </a:lnTo>
                  <a:lnTo>
                    <a:pt x="257" y="69"/>
                  </a:lnTo>
                  <a:lnTo>
                    <a:pt x="257" y="70"/>
                  </a:lnTo>
                  <a:lnTo>
                    <a:pt x="258" y="70"/>
                  </a:lnTo>
                  <a:lnTo>
                    <a:pt x="259" y="70"/>
                  </a:lnTo>
                  <a:lnTo>
                    <a:pt x="260" y="70"/>
                  </a:lnTo>
                  <a:lnTo>
                    <a:pt x="261" y="70"/>
                  </a:lnTo>
                  <a:lnTo>
                    <a:pt x="261" y="71"/>
                  </a:lnTo>
                  <a:lnTo>
                    <a:pt x="262" y="71"/>
                  </a:lnTo>
                  <a:lnTo>
                    <a:pt x="263" y="71"/>
                  </a:lnTo>
                  <a:lnTo>
                    <a:pt x="264" y="71"/>
                  </a:lnTo>
                  <a:lnTo>
                    <a:pt x="265" y="72"/>
                  </a:lnTo>
                  <a:lnTo>
                    <a:pt x="266" y="72"/>
                  </a:lnTo>
                  <a:lnTo>
                    <a:pt x="267" y="72"/>
                  </a:lnTo>
                  <a:lnTo>
                    <a:pt x="268" y="72"/>
                  </a:lnTo>
                  <a:lnTo>
                    <a:pt x="268" y="73"/>
                  </a:lnTo>
                  <a:lnTo>
                    <a:pt x="269" y="73"/>
                  </a:lnTo>
                  <a:lnTo>
                    <a:pt x="270" y="73"/>
                  </a:lnTo>
                  <a:lnTo>
                    <a:pt x="271" y="73"/>
                  </a:lnTo>
                  <a:lnTo>
                    <a:pt x="272" y="73"/>
                  </a:lnTo>
                  <a:lnTo>
                    <a:pt x="272" y="74"/>
                  </a:lnTo>
                  <a:lnTo>
                    <a:pt x="273" y="74"/>
                  </a:lnTo>
                  <a:lnTo>
                    <a:pt x="274" y="74"/>
                  </a:lnTo>
                  <a:lnTo>
                    <a:pt x="275" y="74"/>
                  </a:lnTo>
                  <a:lnTo>
                    <a:pt x="276" y="75"/>
                  </a:lnTo>
                  <a:lnTo>
                    <a:pt x="277" y="75"/>
                  </a:lnTo>
                  <a:lnTo>
                    <a:pt x="278" y="75"/>
                  </a:lnTo>
                  <a:lnTo>
                    <a:pt x="279" y="75"/>
                  </a:lnTo>
                  <a:lnTo>
                    <a:pt x="279" y="76"/>
                  </a:lnTo>
                  <a:lnTo>
                    <a:pt x="280" y="76"/>
                  </a:lnTo>
                  <a:lnTo>
                    <a:pt x="281" y="76"/>
                  </a:lnTo>
                  <a:lnTo>
                    <a:pt x="282" y="76"/>
                  </a:lnTo>
                  <a:lnTo>
                    <a:pt x="283" y="76"/>
                  </a:lnTo>
                  <a:lnTo>
                    <a:pt x="283" y="77"/>
                  </a:lnTo>
                  <a:lnTo>
                    <a:pt x="284" y="77"/>
                  </a:lnTo>
                  <a:lnTo>
                    <a:pt x="285" y="77"/>
                  </a:lnTo>
                  <a:lnTo>
                    <a:pt x="286" y="77"/>
                  </a:lnTo>
                  <a:lnTo>
                    <a:pt x="287" y="77"/>
                  </a:lnTo>
                  <a:lnTo>
                    <a:pt x="287" y="78"/>
                  </a:lnTo>
                  <a:lnTo>
                    <a:pt x="288" y="78"/>
                  </a:lnTo>
                  <a:lnTo>
                    <a:pt x="289" y="78"/>
                  </a:lnTo>
                  <a:lnTo>
                    <a:pt x="290" y="78"/>
                  </a:lnTo>
                  <a:lnTo>
                    <a:pt x="290" y="79"/>
                  </a:lnTo>
                  <a:lnTo>
                    <a:pt x="291" y="79"/>
                  </a:lnTo>
                  <a:lnTo>
                    <a:pt x="292" y="79"/>
                  </a:lnTo>
                  <a:lnTo>
                    <a:pt x="293" y="79"/>
                  </a:lnTo>
                  <a:lnTo>
                    <a:pt x="294" y="79"/>
                  </a:lnTo>
                  <a:lnTo>
                    <a:pt x="294" y="80"/>
                  </a:lnTo>
                  <a:lnTo>
                    <a:pt x="295" y="80"/>
                  </a:lnTo>
                  <a:lnTo>
                    <a:pt x="296" y="80"/>
                  </a:lnTo>
                  <a:lnTo>
                    <a:pt x="297" y="80"/>
                  </a:lnTo>
                  <a:lnTo>
                    <a:pt x="298" y="81"/>
                  </a:lnTo>
                  <a:lnTo>
                    <a:pt x="299" y="81"/>
                  </a:lnTo>
                  <a:lnTo>
                    <a:pt x="300" y="81"/>
                  </a:lnTo>
                  <a:lnTo>
                    <a:pt x="301" y="81"/>
                  </a:lnTo>
                  <a:lnTo>
                    <a:pt x="301" y="82"/>
                  </a:lnTo>
                  <a:lnTo>
                    <a:pt x="302" y="82"/>
                  </a:lnTo>
                  <a:lnTo>
                    <a:pt x="303" y="82"/>
                  </a:lnTo>
                  <a:lnTo>
                    <a:pt x="304" y="82"/>
                  </a:lnTo>
                  <a:lnTo>
                    <a:pt x="305" y="82"/>
                  </a:lnTo>
                  <a:lnTo>
                    <a:pt x="305" y="83"/>
                  </a:lnTo>
                  <a:lnTo>
                    <a:pt x="306" y="83"/>
                  </a:lnTo>
                  <a:lnTo>
                    <a:pt x="307" y="83"/>
                  </a:lnTo>
                  <a:lnTo>
                    <a:pt x="307" y="83"/>
                  </a:lnTo>
                  <a:lnTo>
                    <a:pt x="308" y="83"/>
                  </a:lnTo>
                  <a:lnTo>
                    <a:pt x="309" y="84"/>
                  </a:lnTo>
                  <a:lnTo>
                    <a:pt x="310" y="84"/>
                  </a:lnTo>
                  <a:lnTo>
                    <a:pt x="311" y="84"/>
                  </a:lnTo>
                  <a:lnTo>
                    <a:pt x="312" y="84"/>
                  </a:lnTo>
                  <a:lnTo>
                    <a:pt x="312" y="85"/>
                  </a:lnTo>
                  <a:lnTo>
                    <a:pt x="313" y="85"/>
                  </a:lnTo>
                  <a:lnTo>
                    <a:pt x="314" y="85"/>
                  </a:lnTo>
                  <a:lnTo>
                    <a:pt x="315" y="85"/>
                  </a:lnTo>
                  <a:lnTo>
                    <a:pt x="316" y="85"/>
                  </a:lnTo>
                  <a:lnTo>
                    <a:pt x="316" y="86"/>
                  </a:lnTo>
                  <a:lnTo>
                    <a:pt x="317" y="86"/>
                  </a:lnTo>
                  <a:lnTo>
                    <a:pt x="318" y="86"/>
                  </a:lnTo>
                  <a:lnTo>
                    <a:pt x="319" y="86"/>
                  </a:lnTo>
                  <a:lnTo>
                    <a:pt x="320" y="87"/>
                  </a:lnTo>
                  <a:lnTo>
                    <a:pt x="321" y="87"/>
                  </a:lnTo>
                  <a:lnTo>
                    <a:pt x="322" y="87"/>
                  </a:lnTo>
                  <a:lnTo>
                    <a:pt x="323" y="87"/>
                  </a:lnTo>
                  <a:lnTo>
                    <a:pt x="323" y="88"/>
                  </a:lnTo>
                  <a:lnTo>
                    <a:pt x="324" y="88"/>
                  </a:lnTo>
                  <a:lnTo>
                    <a:pt x="325" y="88"/>
                  </a:lnTo>
                  <a:lnTo>
                    <a:pt x="326" y="88"/>
                  </a:lnTo>
                  <a:lnTo>
                    <a:pt x="327" y="88"/>
                  </a:lnTo>
                  <a:lnTo>
                    <a:pt x="327" y="89"/>
                  </a:lnTo>
                  <a:lnTo>
                    <a:pt x="328" y="89"/>
                  </a:lnTo>
                  <a:lnTo>
                    <a:pt x="329" y="89"/>
                  </a:lnTo>
                  <a:lnTo>
                    <a:pt x="330" y="89"/>
                  </a:lnTo>
                  <a:lnTo>
                    <a:pt x="331" y="90"/>
                  </a:lnTo>
                  <a:lnTo>
                    <a:pt x="332" y="90"/>
                  </a:lnTo>
                  <a:lnTo>
                    <a:pt x="333" y="90"/>
                  </a:lnTo>
                  <a:lnTo>
                    <a:pt x="334" y="90"/>
                  </a:lnTo>
                  <a:lnTo>
                    <a:pt x="334" y="91"/>
                  </a:lnTo>
                  <a:lnTo>
                    <a:pt x="335" y="91"/>
                  </a:lnTo>
                  <a:lnTo>
                    <a:pt x="335" y="91"/>
                  </a:lnTo>
                  <a:lnTo>
                    <a:pt x="336" y="91"/>
                  </a:lnTo>
                  <a:lnTo>
                    <a:pt x="337" y="91"/>
                  </a:lnTo>
                  <a:lnTo>
                    <a:pt x="338" y="91"/>
                  </a:lnTo>
                  <a:lnTo>
                    <a:pt x="338" y="92"/>
                  </a:lnTo>
                  <a:lnTo>
                    <a:pt x="339" y="92"/>
                  </a:lnTo>
                  <a:lnTo>
                    <a:pt x="340" y="92"/>
                  </a:lnTo>
                  <a:lnTo>
                    <a:pt x="341" y="92"/>
                  </a:lnTo>
                  <a:lnTo>
                    <a:pt x="342" y="93"/>
                  </a:lnTo>
                  <a:lnTo>
                    <a:pt x="343" y="93"/>
                  </a:lnTo>
                  <a:lnTo>
                    <a:pt x="344" y="93"/>
                  </a:lnTo>
                  <a:lnTo>
                    <a:pt x="345" y="93"/>
                  </a:lnTo>
                  <a:lnTo>
                    <a:pt x="345" y="94"/>
                  </a:lnTo>
                  <a:lnTo>
                    <a:pt x="346" y="94"/>
                  </a:lnTo>
                  <a:lnTo>
                    <a:pt x="347" y="94"/>
                  </a:lnTo>
                  <a:lnTo>
                    <a:pt x="348" y="94"/>
                  </a:lnTo>
                  <a:lnTo>
                    <a:pt x="349" y="94"/>
                  </a:lnTo>
                  <a:lnTo>
                    <a:pt x="349" y="95"/>
                  </a:lnTo>
                  <a:lnTo>
                    <a:pt x="350" y="95"/>
                  </a:lnTo>
                  <a:lnTo>
                    <a:pt x="351" y="95"/>
                  </a:lnTo>
                  <a:lnTo>
                    <a:pt x="352" y="95"/>
                  </a:lnTo>
                  <a:lnTo>
                    <a:pt x="353" y="96"/>
                  </a:lnTo>
                  <a:lnTo>
                    <a:pt x="354" y="96"/>
                  </a:lnTo>
                  <a:lnTo>
                    <a:pt x="355" y="96"/>
                  </a:lnTo>
                  <a:lnTo>
                    <a:pt x="356" y="96"/>
                  </a:lnTo>
                  <a:lnTo>
                    <a:pt x="356" y="97"/>
                  </a:lnTo>
                  <a:lnTo>
                    <a:pt x="357" y="97"/>
                  </a:lnTo>
                  <a:lnTo>
                    <a:pt x="358" y="97"/>
                  </a:lnTo>
                  <a:lnTo>
                    <a:pt x="359" y="97"/>
                  </a:lnTo>
                  <a:lnTo>
                    <a:pt x="360" y="97"/>
                  </a:lnTo>
                  <a:lnTo>
                    <a:pt x="360" y="98"/>
                  </a:lnTo>
                  <a:lnTo>
                    <a:pt x="361" y="98"/>
                  </a:lnTo>
                  <a:lnTo>
                    <a:pt x="362" y="98"/>
                  </a:lnTo>
                  <a:lnTo>
                    <a:pt x="363" y="98"/>
                  </a:lnTo>
                  <a:lnTo>
                    <a:pt x="363" y="98"/>
                  </a:lnTo>
                  <a:lnTo>
                    <a:pt x="364" y="99"/>
                  </a:lnTo>
                  <a:lnTo>
                    <a:pt x="365" y="99"/>
                  </a:lnTo>
                  <a:lnTo>
                    <a:pt x="366" y="99"/>
                  </a:lnTo>
                  <a:lnTo>
                    <a:pt x="367" y="99"/>
                  </a:lnTo>
                  <a:lnTo>
                    <a:pt x="367" y="100"/>
                  </a:lnTo>
                  <a:lnTo>
                    <a:pt x="368" y="100"/>
                  </a:lnTo>
                  <a:lnTo>
                    <a:pt x="369" y="100"/>
                  </a:lnTo>
                  <a:lnTo>
                    <a:pt x="370" y="100"/>
                  </a:lnTo>
                  <a:lnTo>
                    <a:pt x="371" y="100"/>
                  </a:lnTo>
                  <a:lnTo>
                    <a:pt x="371" y="101"/>
                  </a:lnTo>
                  <a:lnTo>
                    <a:pt x="372" y="101"/>
                  </a:lnTo>
                  <a:lnTo>
                    <a:pt x="373" y="101"/>
                  </a:lnTo>
                  <a:lnTo>
                    <a:pt x="374" y="101"/>
                  </a:lnTo>
                  <a:lnTo>
                    <a:pt x="375" y="102"/>
                  </a:lnTo>
                  <a:lnTo>
                    <a:pt x="376" y="102"/>
                  </a:lnTo>
                  <a:lnTo>
                    <a:pt x="377" y="102"/>
                  </a:lnTo>
                  <a:lnTo>
                    <a:pt x="378" y="102"/>
                  </a:lnTo>
                  <a:lnTo>
                    <a:pt x="378" y="103"/>
                  </a:lnTo>
                  <a:lnTo>
                    <a:pt x="379" y="103"/>
                  </a:lnTo>
                  <a:lnTo>
                    <a:pt x="380" y="103"/>
                  </a:lnTo>
                  <a:lnTo>
                    <a:pt x="381" y="103"/>
                  </a:lnTo>
                  <a:lnTo>
                    <a:pt x="382" y="103"/>
                  </a:lnTo>
                  <a:lnTo>
                    <a:pt x="382" y="104"/>
                  </a:lnTo>
                  <a:lnTo>
                    <a:pt x="383" y="104"/>
                  </a:lnTo>
                  <a:lnTo>
                    <a:pt x="384" y="104"/>
                  </a:lnTo>
                  <a:lnTo>
                    <a:pt x="385" y="104"/>
                  </a:lnTo>
                  <a:lnTo>
                    <a:pt x="386" y="105"/>
                  </a:lnTo>
                  <a:lnTo>
                    <a:pt x="387" y="105"/>
                  </a:lnTo>
                  <a:lnTo>
                    <a:pt x="388" y="105"/>
                  </a:lnTo>
                  <a:lnTo>
                    <a:pt x="389" y="105"/>
                  </a:lnTo>
                  <a:lnTo>
                    <a:pt x="389" y="106"/>
                  </a:lnTo>
                  <a:lnTo>
                    <a:pt x="390" y="106"/>
                  </a:lnTo>
                  <a:lnTo>
                    <a:pt x="390" y="106"/>
                  </a:lnTo>
                  <a:lnTo>
                    <a:pt x="391" y="106"/>
                  </a:lnTo>
                  <a:lnTo>
                    <a:pt x="392" y="106"/>
                  </a:lnTo>
                  <a:lnTo>
                    <a:pt x="393" y="106"/>
                  </a:lnTo>
                  <a:lnTo>
                    <a:pt x="393" y="107"/>
                  </a:lnTo>
                  <a:lnTo>
                    <a:pt x="394" y="107"/>
                  </a:lnTo>
                  <a:lnTo>
                    <a:pt x="395" y="107"/>
                  </a:lnTo>
                  <a:lnTo>
                    <a:pt x="396" y="107"/>
                  </a:lnTo>
                  <a:lnTo>
                    <a:pt x="397" y="108"/>
                  </a:lnTo>
                  <a:lnTo>
                    <a:pt x="398" y="108"/>
                  </a:lnTo>
                  <a:lnTo>
                    <a:pt x="399" y="108"/>
                  </a:lnTo>
                  <a:lnTo>
                    <a:pt x="400" y="108"/>
                  </a:lnTo>
                  <a:lnTo>
                    <a:pt x="400" y="109"/>
                  </a:lnTo>
                  <a:lnTo>
                    <a:pt x="401" y="109"/>
                  </a:lnTo>
                  <a:lnTo>
                    <a:pt x="402" y="109"/>
                  </a:lnTo>
                  <a:lnTo>
                    <a:pt x="403" y="109"/>
                  </a:lnTo>
                  <a:lnTo>
                    <a:pt x="404" y="109"/>
                  </a:lnTo>
                  <a:lnTo>
                    <a:pt x="404" y="110"/>
                  </a:lnTo>
                  <a:lnTo>
                    <a:pt x="405" y="110"/>
                  </a:lnTo>
                  <a:lnTo>
                    <a:pt x="406" y="110"/>
                  </a:lnTo>
                  <a:lnTo>
                    <a:pt x="407" y="110"/>
                  </a:lnTo>
                  <a:lnTo>
                    <a:pt x="408" y="111"/>
                  </a:lnTo>
                  <a:lnTo>
                    <a:pt x="409" y="111"/>
                  </a:lnTo>
                  <a:lnTo>
                    <a:pt x="410" y="111"/>
                  </a:lnTo>
                  <a:lnTo>
                    <a:pt x="411" y="111"/>
                  </a:lnTo>
                  <a:lnTo>
                    <a:pt x="411" y="112"/>
                  </a:lnTo>
                  <a:lnTo>
                    <a:pt x="412" y="112"/>
                  </a:lnTo>
                  <a:lnTo>
                    <a:pt x="413" y="112"/>
                  </a:lnTo>
                  <a:lnTo>
                    <a:pt x="414" y="112"/>
                  </a:lnTo>
                  <a:lnTo>
                    <a:pt x="415" y="112"/>
                  </a:lnTo>
                  <a:lnTo>
                    <a:pt x="415" y="113"/>
                  </a:lnTo>
                  <a:lnTo>
                    <a:pt x="416" y="113"/>
                  </a:lnTo>
                  <a:lnTo>
                    <a:pt x="417" y="113"/>
                  </a:lnTo>
                  <a:lnTo>
                    <a:pt x="418" y="113"/>
                  </a:lnTo>
                  <a:lnTo>
                    <a:pt x="418" y="113"/>
                  </a:lnTo>
                  <a:lnTo>
                    <a:pt x="419" y="114"/>
                  </a:lnTo>
                  <a:lnTo>
                    <a:pt x="420" y="114"/>
                  </a:lnTo>
                  <a:lnTo>
                    <a:pt x="421" y="114"/>
                  </a:lnTo>
                  <a:lnTo>
                    <a:pt x="422" y="114"/>
                  </a:lnTo>
                  <a:lnTo>
                    <a:pt x="422" y="115"/>
                  </a:lnTo>
                  <a:lnTo>
                    <a:pt x="423" y="115"/>
                  </a:lnTo>
                  <a:lnTo>
                    <a:pt x="424" y="115"/>
                  </a:lnTo>
                  <a:lnTo>
                    <a:pt x="425" y="115"/>
                  </a:lnTo>
                  <a:lnTo>
                    <a:pt x="426" y="115"/>
                  </a:lnTo>
                  <a:lnTo>
                    <a:pt x="426" y="116"/>
                  </a:lnTo>
                  <a:lnTo>
                    <a:pt x="427" y="116"/>
                  </a:lnTo>
                  <a:lnTo>
                    <a:pt x="428" y="116"/>
                  </a:lnTo>
                  <a:lnTo>
                    <a:pt x="429" y="116"/>
                  </a:lnTo>
                  <a:lnTo>
                    <a:pt x="430" y="117"/>
                  </a:lnTo>
                  <a:lnTo>
                    <a:pt x="431" y="117"/>
                  </a:lnTo>
                  <a:lnTo>
                    <a:pt x="432" y="117"/>
                  </a:lnTo>
                  <a:lnTo>
                    <a:pt x="433" y="117"/>
                  </a:lnTo>
                  <a:lnTo>
                    <a:pt x="433" y="118"/>
                  </a:lnTo>
                  <a:lnTo>
                    <a:pt x="434" y="118"/>
                  </a:lnTo>
                  <a:lnTo>
                    <a:pt x="435" y="118"/>
                  </a:lnTo>
                  <a:lnTo>
                    <a:pt x="436" y="118"/>
                  </a:lnTo>
                  <a:lnTo>
                    <a:pt x="437" y="118"/>
                  </a:lnTo>
                  <a:lnTo>
                    <a:pt x="437" y="119"/>
                  </a:lnTo>
                  <a:lnTo>
                    <a:pt x="438" y="119"/>
                  </a:lnTo>
                  <a:lnTo>
                    <a:pt x="439" y="119"/>
                  </a:lnTo>
                  <a:lnTo>
                    <a:pt x="440" y="119"/>
                  </a:lnTo>
                  <a:lnTo>
                    <a:pt x="441" y="120"/>
                  </a:lnTo>
                  <a:lnTo>
                    <a:pt x="442" y="120"/>
                  </a:lnTo>
                  <a:lnTo>
                    <a:pt x="443" y="120"/>
                  </a:lnTo>
                  <a:lnTo>
                    <a:pt x="444" y="120"/>
                  </a:lnTo>
                  <a:lnTo>
                    <a:pt x="444" y="121"/>
                  </a:lnTo>
                  <a:lnTo>
                    <a:pt x="445" y="121"/>
                  </a:lnTo>
                  <a:lnTo>
                    <a:pt x="446" y="121"/>
                  </a:lnTo>
                  <a:lnTo>
                    <a:pt x="446" y="121"/>
                  </a:lnTo>
                  <a:lnTo>
                    <a:pt x="447" y="121"/>
                  </a:lnTo>
                  <a:lnTo>
                    <a:pt x="448" y="121"/>
                  </a:lnTo>
                  <a:lnTo>
                    <a:pt x="448" y="122"/>
                  </a:lnTo>
                  <a:lnTo>
                    <a:pt x="449" y="122"/>
                  </a:lnTo>
                  <a:lnTo>
                    <a:pt x="450" y="122"/>
                  </a:lnTo>
                  <a:lnTo>
                    <a:pt x="451" y="122"/>
                  </a:lnTo>
                  <a:lnTo>
                    <a:pt x="451" y="123"/>
                  </a:lnTo>
                  <a:lnTo>
                    <a:pt x="452" y="123"/>
                  </a:lnTo>
                  <a:lnTo>
                    <a:pt x="453" y="123"/>
                  </a:lnTo>
                  <a:lnTo>
                    <a:pt x="454" y="123"/>
                  </a:lnTo>
                  <a:lnTo>
                    <a:pt x="455" y="123"/>
                  </a:lnTo>
                  <a:lnTo>
                    <a:pt x="455" y="124"/>
                  </a:lnTo>
                  <a:lnTo>
                    <a:pt x="456" y="124"/>
                  </a:lnTo>
                  <a:lnTo>
                    <a:pt x="457" y="124"/>
                  </a:lnTo>
                  <a:lnTo>
                    <a:pt x="458" y="124"/>
                  </a:lnTo>
                  <a:lnTo>
                    <a:pt x="459" y="124"/>
                  </a:lnTo>
                  <a:lnTo>
                    <a:pt x="459" y="125"/>
                  </a:lnTo>
                  <a:lnTo>
                    <a:pt x="460" y="125"/>
                  </a:lnTo>
                  <a:lnTo>
                    <a:pt x="461" y="125"/>
                  </a:lnTo>
                  <a:lnTo>
                    <a:pt x="462" y="125"/>
                  </a:lnTo>
                  <a:lnTo>
                    <a:pt x="463" y="126"/>
                  </a:lnTo>
                  <a:lnTo>
                    <a:pt x="464" y="126"/>
                  </a:lnTo>
                  <a:lnTo>
                    <a:pt x="465" y="126"/>
                  </a:lnTo>
                  <a:lnTo>
                    <a:pt x="466" y="126"/>
                  </a:lnTo>
                  <a:lnTo>
                    <a:pt x="466" y="127"/>
                  </a:lnTo>
                  <a:lnTo>
                    <a:pt x="467" y="127"/>
                  </a:lnTo>
                  <a:lnTo>
                    <a:pt x="468" y="127"/>
                  </a:lnTo>
                  <a:lnTo>
                    <a:pt x="469" y="127"/>
                  </a:lnTo>
                  <a:lnTo>
                    <a:pt x="470" y="127"/>
                  </a:lnTo>
                  <a:lnTo>
                    <a:pt x="470" y="128"/>
                  </a:lnTo>
                  <a:lnTo>
                    <a:pt x="471" y="128"/>
                  </a:lnTo>
                  <a:lnTo>
                    <a:pt x="472" y="128"/>
                  </a:lnTo>
                  <a:lnTo>
                    <a:pt x="473" y="128"/>
                  </a:lnTo>
                  <a:lnTo>
                    <a:pt x="473" y="129"/>
                  </a:lnTo>
                  <a:lnTo>
                    <a:pt x="474" y="129"/>
                  </a:lnTo>
                  <a:lnTo>
                    <a:pt x="475" y="129"/>
                  </a:lnTo>
                  <a:lnTo>
                    <a:pt x="476" y="129"/>
                  </a:lnTo>
                  <a:lnTo>
                    <a:pt x="477" y="129"/>
                  </a:lnTo>
                  <a:lnTo>
                    <a:pt x="477" y="130"/>
                  </a:lnTo>
                  <a:lnTo>
                    <a:pt x="478" y="130"/>
                  </a:lnTo>
                  <a:lnTo>
                    <a:pt x="479" y="130"/>
                  </a:lnTo>
                  <a:lnTo>
                    <a:pt x="480" y="130"/>
                  </a:lnTo>
                  <a:lnTo>
                    <a:pt x="481" y="130"/>
                  </a:lnTo>
                  <a:lnTo>
                    <a:pt x="481" y="131"/>
                  </a:lnTo>
                  <a:lnTo>
                    <a:pt x="482" y="131"/>
                  </a:lnTo>
                  <a:lnTo>
                    <a:pt x="483" y="131"/>
                  </a:lnTo>
                  <a:lnTo>
                    <a:pt x="484" y="131"/>
                  </a:lnTo>
                  <a:lnTo>
                    <a:pt x="484" y="132"/>
                  </a:lnTo>
                  <a:lnTo>
                    <a:pt x="485" y="132"/>
                  </a:lnTo>
                  <a:lnTo>
                    <a:pt x="486" y="132"/>
                  </a:lnTo>
                  <a:lnTo>
                    <a:pt x="487" y="132"/>
                  </a:lnTo>
                  <a:lnTo>
                    <a:pt x="488" y="132"/>
                  </a:lnTo>
                  <a:lnTo>
                    <a:pt x="488" y="133"/>
                  </a:lnTo>
                  <a:lnTo>
                    <a:pt x="489" y="133"/>
                  </a:lnTo>
                  <a:lnTo>
                    <a:pt x="490" y="133"/>
                  </a:lnTo>
                  <a:lnTo>
                    <a:pt x="491" y="133"/>
                  </a:lnTo>
                  <a:lnTo>
                    <a:pt x="492" y="133"/>
                  </a:lnTo>
                  <a:lnTo>
                    <a:pt x="492" y="134"/>
                  </a:lnTo>
                  <a:lnTo>
                    <a:pt x="493" y="134"/>
                  </a:lnTo>
                  <a:lnTo>
                    <a:pt x="494" y="134"/>
                  </a:lnTo>
                  <a:lnTo>
                    <a:pt x="495" y="134"/>
                  </a:lnTo>
                  <a:lnTo>
                    <a:pt x="496" y="135"/>
                  </a:lnTo>
                  <a:lnTo>
                    <a:pt x="497" y="135"/>
                  </a:lnTo>
                  <a:lnTo>
                    <a:pt x="498" y="135"/>
                  </a:lnTo>
                  <a:lnTo>
                    <a:pt x="499" y="135"/>
                  </a:lnTo>
                  <a:lnTo>
                    <a:pt x="499" y="136"/>
                  </a:lnTo>
                  <a:lnTo>
                    <a:pt x="500" y="136"/>
                  </a:lnTo>
                  <a:lnTo>
                    <a:pt x="501" y="136"/>
                  </a:lnTo>
                  <a:lnTo>
                    <a:pt x="501" y="136"/>
                  </a:lnTo>
                  <a:lnTo>
                    <a:pt x="502" y="136"/>
                  </a:lnTo>
                  <a:lnTo>
                    <a:pt x="503" y="136"/>
                  </a:lnTo>
                  <a:lnTo>
                    <a:pt x="503" y="137"/>
                  </a:lnTo>
                  <a:lnTo>
                    <a:pt x="504" y="137"/>
                  </a:lnTo>
                  <a:lnTo>
                    <a:pt x="505" y="137"/>
                  </a:lnTo>
                  <a:lnTo>
                    <a:pt x="506" y="137"/>
                  </a:lnTo>
                  <a:lnTo>
                    <a:pt x="506" y="138"/>
                  </a:lnTo>
                  <a:lnTo>
                    <a:pt x="507" y="138"/>
                  </a:lnTo>
                  <a:lnTo>
                    <a:pt x="508" y="138"/>
                  </a:lnTo>
                  <a:lnTo>
                    <a:pt x="509" y="138"/>
                  </a:lnTo>
                  <a:lnTo>
                    <a:pt x="510" y="138"/>
                  </a:lnTo>
                  <a:lnTo>
                    <a:pt x="510" y="139"/>
                  </a:lnTo>
                  <a:lnTo>
                    <a:pt x="511" y="139"/>
                  </a:lnTo>
                  <a:lnTo>
                    <a:pt x="512" y="139"/>
                  </a:lnTo>
                  <a:lnTo>
                    <a:pt x="513" y="139"/>
                  </a:lnTo>
                  <a:lnTo>
                    <a:pt x="514" y="139"/>
                  </a:lnTo>
                  <a:lnTo>
                    <a:pt x="514" y="140"/>
                  </a:lnTo>
                  <a:lnTo>
                    <a:pt x="515" y="140"/>
                  </a:lnTo>
                  <a:lnTo>
                    <a:pt x="516" y="140"/>
                  </a:lnTo>
                  <a:lnTo>
                    <a:pt x="517" y="140"/>
                  </a:lnTo>
                  <a:lnTo>
                    <a:pt x="517" y="141"/>
                  </a:lnTo>
                  <a:lnTo>
                    <a:pt x="518" y="141"/>
                  </a:lnTo>
                  <a:lnTo>
                    <a:pt x="519" y="141"/>
                  </a:lnTo>
                  <a:lnTo>
                    <a:pt x="520" y="141"/>
                  </a:lnTo>
                  <a:lnTo>
                    <a:pt x="521" y="141"/>
                  </a:lnTo>
                  <a:lnTo>
                    <a:pt x="521" y="142"/>
                  </a:lnTo>
                  <a:lnTo>
                    <a:pt x="522" y="142"/>
                  </a:lnTo>
                  <a:lnTo>
                    <a:pt x="523" y="142"/>
                  </a:lnTo>
                  <a:lnTo>
                    <a:pt x="524" y="142"/>
                  </a:lnTo>
                  <a:lnTo>
                    <a:pt x="525" y="142"/>
                  </a:lnTo>
                  <a:lnTo>
                    <a:pt x="525" y="143"/>
                  </a:lnTo>
                  <a:lnTo>
                    <a:pt x="526" y="143"/>
                  </a:lnTo>
                  <a:lnTo>
                    <a:pt x="527" y="143"/>
                  </a:lnTo>
                  <a:lnTo>
                    <a:pt x="528" y="143"/>
                  </a:lnTo>
                  <a:lnTo>
                    <a:pt x="528" y="144"/>
                  </a:lnTo>
                  <a:lnTo>
                    <a:pt x="529" y="144"/>
                  </a:lnTo>
                  <a:lnTo>
                    <a:pt x="529" y="144"/>
                  </a:lnTo>
                  <a:lnTo>
                    <a:pt x="530" y="144"/>
                  </a:lnTo>
                  <a:lnTo>
                    <a:pt x="531" y="144"/>
                  </a:lnTo>
                  <a:lnTo>
                    <a:pt x="532" y="144"/>
                  </a:lnTo>
                  <a:lnTo>
                    <a:pt x="532" y="145"/>
                  </a:lnTo>
                  <a:lnTo>
                    <a:pt x="533" y="145"/>
                  </a:lnTo>
                  <a:lnTo>
                    <a:pt x="534" y="145"/>
                  </a:lnTo>
                  <a:lnTo>
                    <a:pt x="535" y="145"/>
                  </a:lnTo>
                  <a:lnTo>
                    <a:pt x="536" y="145"/>
                  </a:lnTo>
                  <a:lnTo>
                    <a:pt x="536" y="146"/>
                  </a:lnTo>
                  <a:lnTo>
                    <a:pt x="537" y="146"/>
                  </a:lnTo>
                  <a:lnTo>
                    <a:pt x="538" y="146"/>
                  </a:lnTo>
                  <a:lnTo>
                    <a:pt x="539" y="146"/>
                  </a:lnTo>
                  <a:lnTo>
                    <a:pt x="539" y="147"/>
                  </a:lnTo>
                  <a:lnTo>
                    <a:pt x="540" y="147"/>
                  </a:lnTo>
                  <a:lnTo>
                    <a:pt x="541" y="147"/>
                  </a:lnTo>
                  <a:lnTo>
                    <a:pt x="542" y="147"/>
                  </a:lnTo>
                  <a:lnTo>
                    <a:pt x="543" y="147"/>
                  </a:lnTo>
                  <a:lnTo>
                    <a:pt x="543" y="148"/>
                  </a:lnTo>
                  <a:lnTo>
                    <a:pt x="544" y="148"/>
                  </a:lnTo>
                  <a:lnTo>
                    <a:pt x="545" y="148"/>
                  </a:lnTo>
                  <a:lnTo>
                    <a:pt x="546" y="148"/>
                  </a:lnTo>
                  <a:lnTo>
                    <a:pt x="547" y="148"/>
                  </a:lnTo>
                  <a:lnTo>
                    <a:pt x="547" y="149"/>
                  </a:lnTo>
                  <a:lnTo>
                    <a:pt x="548" y="149"/>
                  </a:lnTo>
                  <a:lnTo>
                    <a:pt x="549" y="149"/>
                  </a:lnTo>
                  <a:lnTo>
                    <a:pt x="550" y="149"/>
                  </a:lnTo>
                  <a:lnTo>
                    <a:pt x="550" y="150"/>
                  </a:lnTo>
                  <a:lnTo>
                    <a:pt x="551" y="150"/>
                  </a:lnTo>
                  <a:lnTo>
                    <a:pt x="552" y="150"/>
                  </a:lnTo>
                  <a:lnTo>
                    <a:pt x="553" y="150"/>
                  </a:lnTo>
                  <a:lnTo>
                    <a:pt x="554" y="150"/>
                  </a:lnTo>
                  <a:lnTo>
                    <a:pt x="554" y="151"/>
                  </a:lnTo>
                  <a:lnTo>
                    <a:pt x="555" y="151"/>
                  </a:lnTo>
                  <a:lnTo>
                    <a:pt x="556" y="151"/>
                  </a:lnTo>
                  <a:lnTo>
                    <a:pt x="557" y="151"/>
                  </a:lnTo>
                  <a:lnTo>
                    <a:pt x="558" y="151"/>
                  </a:lnTo>
                  <a:lnTo>
                    <a:pt x="558" y="152"/>
                  </a:lnTo>
                  <a:lnTo>
                    <a:pt x="559" y="152"/>
                  </a:lnTo>
                  <a:lnTo>
                    <a:pt x="560" y="152"/>
                  </a:lnTo>
                  <a:lnTo>
                    <a:pt x="561" y="152"/>
                  </a:lnTo>
                  <a:lnTo>
                    <a:pt x="561" y="153"/>
                  </a:lnTo>
                  <a:lnTo>
                    <a:pt x="562" y="153"/>
                  </a:lnTo>
                  <a:lnTo>
                    <a:pt x="563" y="153"/>
                  </a:lnTo>
                  <a:lnTo>
                    <a:pt x="564" y="153"/>
                  </a:lnTo>
                  <a:lnTo>
                    <a:pt x="565" y="153"/>
                  </a:lnTo>
                  <a:lnTo>
                    <a:pt x="565" y="154"/>
                  </a:lnTo>
                  <a:lnTo>
                    <a:pt x="566" y="154"/>
                  </a:lnTo>
                  <a:lnTo>
                    <a:pt x="567" y="154"/>
                  </a:lnTo>
                  <a:lnTo>
                    <a:pt x="568" y="154"/>
                  </a:lnTo>
                  <a:lnTo>
                    <a:pt x="569" y="154"/>
                  </a:lnTo>
                  <a:lnTo>
                    <a:pt x="569" y="155"/>
                  </a:lnTo>
                  <a:lnTo>
                    <a:pt x="570" y="155"/>
                  </a:lnTo>
                  <a:lnTo>
                    <a:pt x="571" y="155"/>
                  </a:lnTo>
                  <a:lnTo>
                    <a:pt x="572" y="155"/>
                  </a:lnTo>
                  <a:lnTo>
                    <a:pt x="572" y="156"/>
                  </a:lnTo>
                  <a:lnTo>
                    <a:pt x="573" y="156"/>
                  </a:lnTo>
                  <a:lnTo>
                    <a:pt x="574" y="156"/>
                  </a:lnTo>
                  <a:lnTo>
                    <a:pt x="575" y="156"/>
                  </a:lnTo>
                  <a:lnTo>
                    <a:pt x="576" y="156"/>
                  </a:lnTo>
                  <a:lnTo>
                    <a:pt x="576" y="157"/>
                  </a:lnTo>
                  <a:lnTo>
                    <a:pt x="577" y="157"/>
                  </a:lnTo>
                  <a:lnTo>
                    <a:pt x="578" y="157"/>
                  </a:lnTo>
                  <a:lnTo>
                    <a:pt x="579" y="157"/>
                  </a:lnTo>
                  <a:lnTo>
                    <a:pt x="580" y="158"/>
                  </a:lnTo>
                  <a:lnTo>
                    <a:pt x="581" y="158"/>
                  </a:lnTo>
                  <a:lnTo>
                    <a:pt x="582" y="158"/>
                  </a:lnTo>
                  <a:lnTo>
                    <a:pt x="583" y="158"/>
                  </a:lnTo>
                  <a:lnTo>
                    <a:pt x="583" y="159"/>
                  </a:lnTo>
                  <a:lnTo>
                    <a:pt x="584" y="159"/>
                  </a:lnTo>
                  <a:lnTo>
                    <a:pt x="584" y="159"/>
                  </a:lnTo>
                  <a:lnTo>
                    <a:pt x="585" y="159"/>
                  </a:lnTo>
                  <a:lnTo>
                    <a:pt x="586" y="159"/>
                  </a:lnTo>
                  <a:lnTo>
                    <a:pt x="587" y="159"/>
                  </a:lnTo>
                  <a:lnTo>
                    <a:pt x="587" y="160"/>
                  </a:lnTo>
                  <a:lnTo>
                    <a:pt x="588" y="160"/>
                  </a:lnTo>
                  <a:lnTo>
                    <a:pt x="589" y="160"/>
                  </a:lnTo>
                  <a:lnTo>
                    <a:pt x="590" y="160"/>
                  </a:lnTo>
                  <a:lnTo>
                    <a:pt x="591" y="160"/>
                  </a:lnTo>
                  <a:lnTo>
                    <a:pt x="591" y="161"/>
                  </a:lnTo>
                  <a:lnTo>
                    <a:pt x="592" y="161"/>
                  </a:lnTo>
                  <a:lnTo>
                    <a:pt x="593" y="161"/>
                  </a:lnTo>
                  <a:lnTo>
                    <a:pt x="594" y="161"/>
                  </a:lnTo>
                  <a:lnTo>
                    <a:pt x="594" y="162"/>
                  </a:lnTo>
                  <a:lnTo>
                    <a:pt x="595" y="162"/>
                  </a:lnTo>
                  <a:lnTo>
                    <a:pt x="596" y="162"/>
                  </a:lnTo>
                  <a:lnTo>
                    <a:pt x="597" y="162"/>
                  </a:lnTo>
                  <a:lnTo>
                    <a:pt x="598" y="162"/>
                  </a:lnTo>
                  <a:lnTo>
                    <a:pt x="598" y="163"/>
                  </a:lnTo>
                  <a:lnTo>
                    <a:pt x="599" y="163"/>
                  </a:lnTo>
                  <a:lnTo>
                    <a:pt x="600" y="163"/>
                  </a:lnTo>
                  <a:lnTo>
                    <a:pt x="601" y="163"/>
                  </a:lnTo>
                  <a:lnTo>
                    <a:pt x="602" y="163"/>
                  </a:lnTo>
                  <a:lnTo>
                    <a:pt x="602" y="164"/>
                  </a:lnTo>
                  <a:lnTo>
                    <a:pt x="603" y="164"/>
                  </a:lnTo>
                  <a:lnTo>
                    <a:pt x="604" y="164"/>
                  </a:lnTo>
                  <a:lnTo>
                    <a:pt x="605" y="164"/>
                  </a:lnTo>
                  <a:lnTo>
                    <a:pt x="605" y="165"/>
                  </a:lnTo>
                  <a:lnTo>
                    <a:pt x="606" y="165"/>
                  </a:lnTo>
                  <a:lnTo>
                    <a:pt x="607" y="165"/>
                  </a:lnTo>
                  <a:lnTo>
                    <a:pt x="608" y="165"/>
                  </a:lnTo>
                  <a:lnTo>
                    <a:pt x="609" y="165"/>
                  </a:lnTo>
                  <a:lnTo>
                    <a:pt x="609" y="166"/>
                  </a:lnTo>
                  <a:lnTo>
                    <a:pt x="610" y="166"/>
                  </a:lnTo>
                  <a:lnTo>
                    <a:pt x="611" y="166"/>
                  </a:lnTo>
                  <a:lnTo>
                    <a:pt x="612" y="166"/>
                  </a:lnTo>
                  <a:lnTo>
                    <a:pt x="612" y="166"/>
                  </a:lnTo>
                  <a:lnTo>
                    <a:pt x="613" y="167"/>
                  </a:lnTo>
                  <a:lnTo>
                    <a:pt x="614" y="167"/>
                  </a:lnTo>
                  <a:lnTo>
                    <a:pt x="615" y="167"/>
                  </a:lnTo>
                  <a:lnTo>
                    <a:pt x="616" y="167"/>
                  </a:lnTo>
                  <a:lnTo>
                    <a:pt x="616" y="168"/>
                  </a:lnTo>
                  <a:lnTo>
                    <a:pt x="617" y="168"/>
                  </a:lnTo>
                  <a:lnTo>
                    <a:pt x="618" y="168"/>
                  </a:lnTo>
                  <a:lnTo>
                    <a:pt x="619" y="168"/>
                  </a:lnTo>
                  <a:lnTo>
                    <a:pt x="620" y="168"/>
                  </a:lnTo>
                  <a:lnTo>
                    <a:pt x="620" y="169"/>
                  </a:lnTo>
                  <a:lnTo>
                    <a:pt x="621" y="169"/>
                  </a:lnTo>
                  <a:lnTo>
                    <a:pt x="622" y="169"/>
                  </a:lnTo>
                  <a:lnTo>
                    <a:pt x="623" y="169"/>
                  </a:lnTo>
                  <a:lnTo>
                    <a:pt x="624" y="169"/>
                  </a:lnTo>
                  <a:lnTo>
                    <a:pt x="624" y="170"/>
                  </a:lnTo>
                  <a:lnTo>
                    <a:pt x="625" y="170"/>
                  </a:lnTo>
                  <a:lnTo>
                    <a:pt x="626" y="170"/>
                  </a:lnTo>
                  <a:lnTo>
                    <a:pt x="627" y="170"/>
                  </a:lnTo>
                  <a:lnTo>
                    <a:pt x="627" y="171"/>
                  </a:lnTo>
                  <a:lnTo>
                    <a:pt x="628" y="171"/>
                  </a:lnTo>
                  <a:lnTo>
                    <a:pt x="629" y="171"/>
                  </a:lnTo>
                  <a:lnTo>
                    <a:pt x="630" y="171"/>
                  </a:lnTo>
                  <a:lnTo>
                    <a:pt x="631" y="171"/>
                  </a:lnTo>
                  <a:lnTo>
                    <a:pt x="631" y="172"/>
                  </a:lnTo>
                  <a:lnTo>
                    <a:pt x="632" y="172"/>
                  </a:lnTo>
                  <a:lnTo>
                    <a:pt x="633" y="172"/>
                  </a:lnTo>
                  <a:lnTo>
                    <a:pt x="634" y="172"/>
                  </a:lnTo>
                  <a:lnTo>
                    <a:pt x="635" y="173"/>
                  </a:lnTo>
                  <a:lnTo>
                    <a:pt x="636" y="173"/>
                  </a:lnTo>
                  <a:lnTo>
                    <a:pt x="637" y="173"/>
                  </a:lnTo>
                  <a:lnTo>
                    <a:pt x="638" y="173"/>
                  </a:lnTo>
                  <a:lnTo>
                    <a:pt x="638" y="174"/>
                  </a:lnTo>
                  <a:lnTo>
                    <a:pt x="639" y="174"/>
                  </a:lnTo>
                  <a:lnTo>
                    <a:pt x="640" y="174"/>
                  </a:lnTo>
                  <a:lnTo>
                    <a:pt x="640" y="174"/>
                  </a:lnTo>
                  <a:lnTo>
                    <a:pt x="641" y="174"/>
                  </a:lnTo>
                  <a:lnTo>
                    <a:pt x="642" y="174"/>
                  </a:lnTo>
                  <a:lnTo>
                    <a:pt x="642" y="175"/>
                  </a:lnTo>
                  <a:lnTo>
                    <a:pt x="643" y="175"/>
                  </a:lnTo>
                  <a:lnTo>
                    <a:pt x="644" y="175"/>
                  </a:lnTo>
                  <a:lnTo>
                    <a:pt x="645" y="175"/>
                  </a:lnTo>
                  <a:lnTo>
                    <a:pt x="646" y="176"/>
                  </a:lnTo>
                  <a:lnTo>
                    <a:pt x="647" y="176"/>
                  </a:lnTo>
                  <a:lnTo>
                    <a:pt x="648" y="176"/>
                  </a:lnTo>
                  <a:lnTo>
                    <a:pt x="649" y="176"/>
                  </a:lnTo>
                  <a:lnTo>
                    <a:pt x="649" y="177"/>
                  </a:lnTo>
                  <a:lnTo>
                    <a:pt x="650" y="177"/>
                  </a:lnTo>
                  <a:lnTo>
                    <a:pt x="651" y="177"/>
                  </a:lnTo>
                  <a:lnTo>
                    <a:pt x="652" y="177"/>
                  </a:lnTo>
                  <a:lnTo>
                    <a:pt x="653" y="177"/>
                  </a:lnTo>
                  <a:lnTo>
                    <a:pt x="653" y="178"/>
                  </a:lnTo>
                  <a:lnTo>
                    <a:pt x="654" y="178"/>
                  </a:lnTo>
                  <a:lnTo>
                    <a:pt x="655" y="178"/>
                  </a:lnTo>
                  <a:lnTo>
                    <a:pt x="656" y="178"/>
                  </a:lnTo>
                  <a:lnTo>
                    <a:pt x="656" y="179"/>
                  </a:lnTo>
                  <a:lnTo>
                    <a:pt x="657" y="179"/>
                  </a:lnTo>
                  <a:lnTo>
                    <a:pt x="658" y="179"/>
                  </a:lnTo>
                  <a:lnTo>
                    <a:pt x="659" y="179"/>
                  </a:lnTo>
                  <a:lnTo>
                    <a:pt x="660" y="179"/>
                  </a:lnTo>
                  <a:lnTo>
                    <a:pt x="660" y="180"/>
                  </a:lnTo>
                  <a:lnTo>
                    <a:pt x="661" y="180"/>
                  </a:lnTo>
                  <a:lnTo>
                    <a:pt x="662" y="180"/>
                  </a:lnTo>
                  <a:lnTo>
                    <a:pt x="663" y="180"/>
                  </a:lnTo>
                  <a:lnTo>
                    <a:pt x="664" y="180"/>
                  </a:lnTo>
                  <a:lnTo>
                    <a:pt x="664" y="181"/>
                  </a:lnTo>
                  <a:lnTo>
                    <a:pt x="665" y="181"/>
                  </a:lnTo>
                  <a:lnTo>
                    <a:pt x="666" y="181"/>
                  </a:lnTo>
                  <a:lnTo>
                    <a:pt x="667" y="181"/>
                  </a:lnTo>
                  <a:lnTo>
                    <a:pt x="667" y="181"/>
                  </a:lnTo>
                  <a:lnTo>
                    <a:pt x="668" y="182"/>
                  </a:lnTo>
                  <a:lnTo>
                    <a:pt x="669" y="182"/>
                  </a:lnTo>
                  <a:lnTo>
                    <a:pt x="670" y="182"/>
                  </a:lnTo>
                  <a:lnTo>
                    <a:pt x="671" y="182"/>
                  </a:lnTo>
                  <a:lnTo>
                    <a:pt x="671" y="183"/>
                  </a:lnTo>
                  <a:lnTo>
                    <a:pt x="672" y="183"/>
                  </a:lnTo>
                  <a:lnTo>
                    <a:pt x="673" y="183"/>
                  </a:lnTo>
                  <a:lnTo>
                    <a:pt x="674" y="183"/>
                  </a:lnTo>
                  <a:lnTo>
                    <a:pt x="675" y="183"/>
                  </a:lnTo>
                  <a:lnTo>
                    <a:pt x="675" y="184"/>
                  </a:lnTo>
                  <a:lnTo>
                    <a:pt x="676" y="184"/>
                  </a:lnTo>
                  <a:lnTo>
                    <a:pt x="677" y="184"/>
                  </a:lnTo>
                  <a:lnTo>
                    <a:pt x="678" y="184"/>
                  </a:lnTo>
                  <a:lnTo>
                    <a:pt x="679" y="185"/>
                  </a:lnTo>
                  <a:lnTo>
                    <a:pt x="680" y="185"/>
                  </a:lnTo>
                  <a:lnTo>
                    <a:pt x="681" y="185"/>
                  </a:lnTo>
                  <a:lnTo>
                    <a:pt x="682" y="185"/>
                  </a:lnTo>
                  <a:lnTo>
                    <a:pt x="682" y="186"/>
                  </a:lnTo>
                  <a:lnTo>
                    <a:pt x="683" y="186"/>
                  </a:lnTo>
                  <a:lnTo>
                    <a:pt x="684" y="186"/>
                  </a:lnTo>
                  <a:lnTo>
                    <a:pt x="685" y="186"/>
                  </a:lnTo>
                  <a:lnTo>
                    <a:pt x="686" y="186"/>
                  </a:lnTo>
                  <a:lnTo>
                    <a:pt x="686" y="187"/>
                  </a:lnTo>
                  <a:lnTo>
                    <a:pt x="687" y="187"/>
                  </a:lnTo>
                  <a:lnTo>
                    <a:pt x="688" y="187"/>
                  </a:lnTo>
                  <a:lnTo>
                    <a:pt x="689" y="187"/>
                  </a:lnTo>
                  <a:lnTo>
                    <a:pt x="689" y="188"/>
                  </a:lnTo>
                  <a:lnTo>
                    <a:pt x="690" y="188"/>
                  </a:lnTo>
                  <a:lnTo>
                    <a:pt x="691" y="188"/>
                  </a:lnTo>
                  <a:lnTo>
                    <a:pt x="692" y="188"/>
                  </a:lnTo>
                  <a:lnTo>
                    <a:pt x="693" y="188"/>
                  </a:lnTo>
                  <a:lnTo>
                    <a:pt x="693" y="189"/>
                  </a:lnTo>
                  <a:lnTo>
                    <a:pt x="694" y="189"/>
                  </a:lnTo>
                  <a:lnTo>
                    <a:pt x="695" y="189"/>
                  </a:lnTo>
                  <a:lnTo>
                    <a:pt x="695" y="189"/>
                  </a:lnTo>
                  <a:lnTo>
                    <a:pt x="696" y="189"/>
                  </a:lnTo>
                  <a:lnTo>
                    <a:pt x="697" y="189"/>
                  </a:lnTo>
                  <a:lnTo>
                    <a:pt x="697" y="190"/>
                  </a:lnTo>
                  <a:lnTo>
                    <a:pt x="698" y="190"/>
                  </a:lnTo>
                  <a:lnTo>
                    <a:pt x="699" y="190"/>
                  </a:lnTo>
                  <a:lnTo>
                    <a:pt x="700" y="190"/>
                  </a:lnTo>
                  <a:lnTo>
                    <a:pt x="701" y="191"/>
                  </a:lnTo>
                  <a:lnTo>
                    <a:pt x="702" y="191"/>
                  </a:lnTo>
                  <a:lnTo>
                    <a:pt x="703" y="191"/>
                  </a:lnTo>
                  <a:lnTo>
                    <a:pt x="704" y="191"/>
                  </a:lnTo>
                  <a:lnTo>
                    <a:pt x="704" y="192"/>
                  </a:lnTo>
                  <a:lnTo>
                    <a:pt x="705" y="192"/>
                  </a:lnTo>
                  <a:lnTo>
                    <a:pt x="706" y="192"/>
                  </a:lnTo>
                  <a:lnTo>
                    <a:pt x="707" y="192"/>
                  </a:lnTo>
                  <a:lnTo>
                    <a:pt x="708" y="192"/>
                  </a:lnTo>
                  <a:lnTo>
                    <a:pt x="708" y="193"/>
                  </a:lnTo>
                  <a:lnTo>
                    <a:pt x="709" y="193"/>
                  </a:lnTo>
                  <a:lnTo>
                    <a:pt x="710" y="193"/>
                  </a:lnTo>
                  <a:lnTo>
                    <a:pt x="711" y="193"/>
                  </a:lnTo>
                  <a:lnTo>
                    <a:pt x="711" y="194"/>
                  </a:lnTo>
                  <a:lnTo>
                    <a:pt x="712" y="194"/>
                  </a:lnTo>
                  <a:lnTo>
                    <a:pt x="713" y="194"/>
                  </a:lnTo>
                  <a:lnTo>
                    <a:pt x="714" y="194"/>
                  </a:lnTo>
                  <a:lnTo>
                    <a:pt x="715" y="194"/>
                  </a:lnTo>
                  <a:lnTo>
                    <a:pt x="715" y="195"/>
                  </a:lnTo>
                  <a:lnTo>
                    <a:pt x="716" y="195"/>
                  </a:lnTo>
                  <a:lnTo>
                    <a:pt x="717" y="195"/>
                  </a:lnTo>
                  <a:lnTo>
                    <a:pt x="718" y="195"/>
                  </a:lnTo>
                  <a:lnTo>
                    <a:pt x="719" y="195"/>
                  </a:lnTo>
                  <a:lnTo>
                    <a:pt x="719" y="196"/>
                  </a:lnTo>
                  <a:lnTo>
                    <a:pt x="720" y="196"/>
                  </a:lnTo>
                  <a:lnTo>
                    <a:pt x="721" y="196"/>
                  </a:lnTo>
                  <a:lnTo>
                    <a:pt x="722" y="196"/>
                  </a:lnTo>
                  <a:lnTo>
                    <a:pt x="722" y="197"/>
                  </a:lnTo>
                  <a:lnTo>
                    <a:pt x="723" y="197"/>
                  </a:lnTo>
                  <a:lnTo>
                    <a:pt x="723" y="197"/>
                  </a:lnTo>
                  <a:lnTo>
                    <a:pt x="724" y="197"/>
                  </a:lnTo>
                  <a:lnTo>
                    <a:pt x="725" y="197"/>
                  </a:lnTo>
                  <a:lnTo>
                    <a:pt x="726" y="197"/>
                  </a:lnTo>
                  <a:lnTo>
                    <a:pt x="726" y="198"/>
                  </a:lnTo>
                  <a:lnTo>
                    <a:pt x="727" y="198"/>
                  </a:lnTo>
                  <a:lnTo>
                    <a:pt x="728" y="198"/>
                  </a:lnTo>
                  <a:lnTo>
                    <a:pt x="729" y="198"/>
                  </a:lnTo>
                  <a:lnTo>
                    <a:pt x="730" y="198"/>
                  </a:lnTo>
                  <a:lnTo>
                    <a:pt x="730" y="199"/>
                  </a:lnTo>
                  <a:lnTo>
                    <a:pt x="731" y="199"/>
                  </a:lnTo>
                  <a:lnTo>
                    <a:pt x="732" y="199"/>
                  </a:lnTo>
                  <a:lnTo>
                    <a:pt x="733" y="199"/>
                  </a:lnTo>
                  <a:lnTo>
                    <a:pt x="733" y="200"/>
                  </a:lnTo>
                  <a:lnTo>
                    <a:pt x="734" y="200"/>
                  </a:lnTo>
                  <a:lnTo>
                    <a:pt x="735" y="200"/>
                  </a:lnTo>
                  <a:lnTo>
                    <a:pt x="736" y="200"/>
                  </a:lnTo>
                  <a:lnTo>
                    <a:pt x="737" y="200"/>
                  </a:lnTo>
                  <a:lnTo>
                    <a:pt x="737" y="201"/>
                  </a:lnTo>
                  <a:lnTo>
                    <a:pt x="738" y="201"/>
                  </a:lnTo>
                  <a:lnTo>
                    <a:pt x="739" y="201"/>
                  </a:lnTo>
                  <a:lnTo>
                    <a:pt x="740" y="201"/>
                  </a:lnTo>
                  <a:lnTo>
                    <a:pt x="741" y="201"/>
                  </a:lnTo>
                  <a:lnTo>
                    <a:pt x="741" y="202"/>
                  </a:lnTo>
                  <a:lnTo>
                    <a:pt x="742" y="202"/>
                  </a:lnTo>
                  <a:lnTo>
                    <a:pt x="743" y="202"/>
                  </a:lnTo>
                  <a:lnTo>
                    <a:pt x="744" y="202"/>
                  </a:lnTo>
                  <a:lnTo>
                    <a:pt x="744" y="203"/>
                  </a:lnTo>
                  <a:lnTo>
                    <a:pt x="745" y="203"/>
                  </a:lnTo>
                  <a:lnTo>
                    <a:pt x="746" y="203"/>
                  </a:lnTo>
                  <a:lnTo>
                    <a:pt x="747" y="203"/>
                  </a:lnTo>
                  <a:lnTo>
                    <a:pt x="748" y="203"/>
                  </a:lnTo>
                  <a:lnTo>
                    <a:pt x="748" y="204"/>
                  </a:lnTo>
                  <a:lnTo>
                    <a:pt x="749" y="204"/>
                  </a:lnTo>
                  <a:lnTo>
                    <a:pt x="750" y="204"/>
                  </a:lnTo>
                  <a:lnTo>
                    <a:pt x="751" y="204"/>
                  </a:lnTo>
                  <a:lnTo>
                    <a:pt x="752" y="204"/>
                  </a:lnTo>
                  <a:lnTo>
                    <a:pt x="752" y="205"/>
                  </a:lnTo>
                  <a:lnTo>
                    <a:pt x="753" y="205"/>
                  </a:lnTo>
                  <a:lnTo>
                    <a:pt x="754" y="205"/>
                  </a:lnTo>
                  <a:lnTo>
                    <a:pt x="755" y="205"/>
                  </a:lnTo>
                  <a:lnTo>
                    <a:pt x="755" y="206"/>
                  </a:lnTo>
                  <a:lnTo>
                    <a:pt x="756" y="206"/>
                  </a:lnTo>
                  <a:lnTo>
                    <a:pt x="757" y="206"/>
                  </a:lnTo>
                  <a:lnTo>
                    <a:pt x="758" y="206"/>
                  </a:lnTo>
                  <a:lnTo>
                    <a:pt x="759" y="206"/>
                  </a:lnTo>
                  <a:lnTo>
                    <a:pt x="759" y="207"/>
                  </a:lnTo>
                  <a:lnTo>
                    <a:pt x="760" y="207"/>
                  </a:lnTo>
                  <a:lnTo>
                    <a:pt x="761" y="207"/>
                  </a:lnTo>
                  <a:lnTo>
                    <a:pt x="762" y="207"/>
                  </a:lnTo>
                  <a:lnTo>
                    <a:pt x="763" y="208"/>
                  </a:lnTo>
                  <a:lnTo>
                    <a:pt x="764" y="208"/>
                  </a:lnTo>
                  <a:lnTo>
                    <a:pt x="765" y="208"/>
                  </a:lnTo>
                  <a:lnTo>
                    <a:pt x="766" y="208"/>
                  </a:lnTo>
                  <a:lnTo>
                    <a:pt x="766" y="209"/>
                  </a:lnTo>
                  <a:lnTo>
                    <a:pt x="767" y="209"/>
                  </a:lnTo>
                  <a:lnTo>
                    <a:pt x="768" y="209"/>
                  </a:lnTo>
                  <a:lnTo>
                    <a:pt x="769" y="209"/>
                  </a:lnTo>
                  <a:lnTo>
                    <a:pt x="770" y="209"/>
                  </a:lnTo>
                  <a:lnTo>
                    <a:pt x="770" y="210"/>
                  </a:lnTo>
                  <a:lnTo>
                    <a:pt x="771" y="210"/>
                  </a:lnTo>
                  <a:lnTo>
                    <a:pt x="772" y="210"/>
                  </a:lnTo>
                  <a:lnTo>
                    <a:pt x="773" y="210"/>
                  </a:lnTo>
                  <a:lnTo>
                    <a:pt x="774" y="210"/>
                  </a:lnTo>
                  <a:lnTo>
                    <a:pt x="774" y="211"/>
                  </a:lnTo>
                  <a:lnTo>
                    <a:pt x="775" y="211"/>
                  </a:lnTo>
                  <a:lnTo>
                    <a:pt x="776" y="211"/>
                  </a:lnTo>
                  <a:lnTo>
                    <a:pt x="777" y="211"/>
                  </a:lnTo>
                  <a:lnTo>
                    <a:pt x="777" y="212"/>
                  </a:lnTo>
                  <a:lnTo>
                    <a:pt x="778" y="212"/>
                  </a:lnTo>
                  <a:lnTo>
                    <a:pt x="778" y="212"/>
                  </a:lnTo>
                  <a:lnTo>
                    <a:pt x="779" y="212"/>
                  </a:lnTo>
                  <a:lnTo>
                    <a:pt x="780" y="212"/>
                  </a:lnTo>
                  <a:lnTo>
                    <a:pt x="781" y="212"/>
                  </a:lnTo>
                  <a:lnTo>
                    <a:pt x="781" y="213"/>
                  </a:lnTo>
                  <a:lnTo>
                    <a:pt x="782" y="213"/>
                  </a:lnTo>
                  <a:lnTo>
                    <a:pt x="783" y="213"/>
                  </a:lnTo>
                  <a:lnTo>
                    <a:pt x="784" y="213"/>
                  </a:lnTo>
                  <a:lnTo>
                    <a:pt x="785" y="213"/>
                  </a:lnTo>
                  <a:lnTo>
                    <a:pt x="785" y="214"/>
                  </a:lnTo>
                  <a:lnTo>
                    <a:pt x="786" y="214"/>
                  </a:lnTo>
                  <a:lnTo>
                    <a:pt x="787" y="214"/>
                  </a:lnTo>
                  <a:lnTo>
                    <a:pt x="788" y="214"/>
                  </a:lnTo>
                  <a:lnTo>
                    <a:pt x="788" y="215"/>
                  </a:lnTo>
                  <a:lnTo>
                    <a:pt x="789" y="215"/>
                  </a:lnTo>
                  <a:lnTo>
                    <a:pt x="790" y="215"/>
                  </a:lnTo>
                  <a:lnTo>
                    <a:pt x="791" y="215"/>
                  </a:lnTo>
                  <a:lnTo>
                    <a:pt x="792" y="215"/>
                  </a:lnTo>
                  <a:lnTo>
                    <a:pt x="792" y="216"/>
                  </a:lnTo>
                  <a:lnTo>
                    <a:pt x="793" y="216"/>
                  </a:lnTo>
                  <a:lnTo>
                    <a:pt x="794" y="216"/>
                  </a:lnTo>
                  <a:lnTo>
                    <a:pt x="795" y="216"/>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1" name="Freeform 62">
              <a:extLst>
                <a:ext uri="{FF2B5EF4-FFF2-40B4-BE49-F238E27FC236}">
                  <a16:creationId xmlns:a16="http://schemas.microsoft.com/office/drawing/2014/main" id="{31361CAA-4CC8-47F7-80FE-421817C7D7D2}"/>
                </a:ext>
              </a:extLst>
            </p:cNvPr>
            <p:cNvSpPr>
              <a:spLocks/>
            </p:cNvSpPr>
            <p:nvPr/>
          </p:nvSpPr>
          <p:spPr bwMode="auto">
            <a:xfrm>
              <a:off x="15581570" y="5174148"/>
              <a:ext cx="117536" cy="32840"/>
            </a:xfrm>
            <a:custGeom>
              <a:avLst/>
              <a:gdLst>
                <a:gd name="T0" fmla="*/ 2 w 109"/>
                <a:gd name="T1" fmla="*/ 1 h 30"/>
                <a:gd name="T2" fmla="*/ 4 w 109"/>
                <a:gd name="T3" fmla="*/ 2 h 30"/>
                <a:gd name="T4" fmla="*/ 7 w 109"/>
                <a:gd name="T5" fmla="*/ 2 h 30"/>
                <a:gd name="T6" fmla="*/ 9 w 109"/>
                <a:gd name="T7" fmla="*/ 3 h 30"/>
                <a:gd name="T8" fmla="*/ 11 w 109"/>
                <a:gd name="T9" fmla="*/ 3 h 30"/>
                <a:gd name="T10" fmla="*/ 14 w 109"/>
                <a:gd name="T11" fmla="*/ 4 h 30"/>
                <a:gd name="T12" fmla="*/ 16 w 109"/>
                <a:gd name="T13" fmla="*/ 5 h 30"/>
                <a:gd name="T14" fmla="*/ 19 w 109"/>
                <a:gd name="T15" fmla="*/ 5 h 30"/>
                <a:gd name="T16" fmla="*/ 21 w 109"/>
                <a:gd name="T17" fmla="*/ 6 h 30"/>
                <a:gd name="T18" fmla="*/ 24 w 109"/>
                <a:gd name="T19" fmla="*/ 7 h 30"/>
                <a:gd name="T20" fmla="*/ 26 w 109"/>
                <a:gd name="T21" fmla="*/ 8 h 30"/>
                <a:gd name="T22" fmla="*/ 29 w 109"/>
                <a:gd name="T23" fmla="*/ 8 h 30"/>
                <a:gd name="T24" fmla="*/ 31 w 109"/>
                <a:gd name="T25" fmla="*/ 9 h 30"/>
                <a:gd name="T26" fmla="*/ 34 w 109"/>
                <a:gd name="T27" fmla="*/ 10 h 30"/>
                <a:gd name="T28" fmla="*/ 37 w 109"/>
                <a:gd name="T29" fmla="*/ 10 h 30"/>
                <a:gd name="T30" fmla="*/ 39 w 109"/>
                <a:gd name="T31" fmla="*/ 11 h 30"/>
                <a:gd name="T32" fmla="*/ 41 w 109"/>
                <a:gd name="T33" fmla="*/ 11 h 30"/>
                <a:gd name="T34" fmla="*/ 43 w 109"/>
                <a:gd name="T35" fmla="*/ 12 h 30"/>
                <a:gd name="T36" fmla="*/ 45 w 109"/>
                <a:gd name="T37" fmla="*/ 13 h 30"/>
                <a:gd name="T38" fmla="*/ 48 w 109"/>
                <a:gd name="T39" fmla="*/ 13 h 30"/>
                <a:gd name="T40" fmla="*/ 50 w 109"/>
                <a:gd name="T41" fmla="*/ 14 h 30"/>
                <a:gd name="T42" fmla="*/ 52 w 109"/>
                <a:gd name="T43" fmla="*/ 15 h 30"/>
                <a:gd name="T44" fmla="*/ 55 w 109"/>
                <a:gd name="T45" fmla="*/ 15 h 30"/>
                <a:gd name="T46" fmla="*/ 57 w 109"/>
                <a:gd name="T47" fmla="*/ 16 h 30"/>
                <a:gd name="T48" fmla="*/ 59 w 109"/>
                <a:gd name="T49" fmla="*/ 17 h 30"/>
                <a:gd name="T50" fmla="*/ 62 w 109"/>
                <a:gd name="T51" fmla="*/ 17 h 30"/>
                <a:gd name="T52" fmla="*/ 64 w 109"/>
                <a:gd name="T53" fmla="*/ 18 h 30"/>
                <a:gd name="T54" fmla="*/ 66 w 109"/>
                <a:gd name="T55" fmla="*/ 19 h 30"/>
                <a:gd name="T56" fmla="*/ 69 w 109"/>
                <a:gd name="T57" fmla="*/ 19 h 30"/>
                <a:gd name="T58" fmla="*/ 71 w 109"/>
                <a:gd name="T59" fmla="*/ 20 h 30"/>
                <a:gd name="T60" fmla="*/ 74 w 109"/>
                <a:gd name="T61" fmla="*/ 20 h 30"/>
                <a:gd name="T62" fmla="*/ 76 w 109"/>
                <a:gd name="T63" fmla="*/ 21 h 30"/>
                <a:gd name="T64" fmla="*/ 78 w 109"/>
                <a:gd name="T65" fmla="*/ 22 h 30"/>
                <a:gd name="T66" fmla="*/ 81 w 109"/>
                <a:gd name="T67" fmla="*/ 22 h 30"/>
                <a:gd name="T68" fmla="*/ 83 w 109"/>
                <a:gd name="T69" fmla="*/ 23 h 30"/>
                <a:gd name="T70" fmla="*/ 85 w 109"/>
                <a:gd name="T71" fmla="*/ 24 h 30"/>
                <a:gd name="T72" fmla="*/ 88 w 109"/>
                <a:gd name="T73" fmla="*/ 24 h 30"/>
                <a:gd name="T74" fmla="*/ 90 w 109"/>
                <a:gd name="T75" fmla="*/ 25 h 30"/>
                <a:gd name="T76" fmla="*/ 92 w 109"/>
                <a:gd name="T77" fmla="*/ 26 h 30"/>
                <a:gd name="T78" fmla="*/ 94 w 109"/>
                <a:gd name="T79" fmla="*/ 26 h 30"/>
                <a:gd name="T80" fmla="*/ 96 w 109"/>
                <a:gd name="T81" fmla="*/ 27 h 30"/>
                <a:gd name="T82" fmla="*/ 99 w 109"/>
                <a:gd name="T83" fmla="*/ 27 h 30"/>
                <a:gd name="T84" fmla="*/ 101 w 109"/>
                <a:gd name="T85" fmla="*/ 28 h 30"/>
                <a:gd name="T86" fmla="*/ 103 w 109"/>
                <a:gd name="T87" fmla="*/ 29 h 30"/>
                <a:gd name="T88" fmla="*/ 106 w 109"/>
                <a:gd name="T89" fmla="*/ 29 h 30"/>
                <a:gd name="T90" fmla="*/ 108 w 109"/>
                <a:gd name="T9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30">
                  <a:moveTo>
                    <a:pt x="0" y="0"/>
                  </a:moveTo>
                  <a:lnTo>
                    <a:pt x="1" y="1"/>
                  </a:lnTo>
                  <a:lnTo>
                    <a:pt x="2" y="1"/>
                  </a:lnTo>
                  <a:lnTo>
                    <a:pt x="3" y="1"/>
                  </a:lnTo>
                  <a:lnTo>
                    <a:pt x="4" y="1"/>
                  </a:lnTo>
                  <a:lnTo>
                    <a:pt x="4" y="2"/>
                  </a:lnTo>
                  <a:lnTo>
                    <a:pt x="5" y="2"/>
                  </a:lnTo>
                  <a:lnTo>
                    <a:pt x="6" y="2"/>
                  </a:lnTo>
                  <a:lnTo>
                    <a:pt x="7" y="2"/>
                  </a:lnTo>
                  <a:lnTo>
                    <a:pt x="8" y="2"/>
                  </a:lnTo>
                  <a:lnTo>
                    <a:pt x="8" y="3"/>
                  </a:lnTo>
                  <a:lnTo>
                    <a:pt x="9" y="3"/>
                  </a:lnTo>
                  <a:lnTo>
                    <a:pt x="10" y="3"/>
                  </a:lnTo>
                  <a:lnTo>
                    <a:pt x="11" y="3"/>
                  </a:lnTo>
                  <a:lnTo>
                    <a:pt x="11" y="3"/>
                  </a:lnTo>
                  <a:lnTo>
                    <a:pt x="12" y="4"/>
                  </a:lnTo>
                  <a:lnTo>
                    <a:pt x="13" y="4"/>
                  </a:lnTo>
                  <a:lnTo>
                    <a:pt x="14" y="4"/>
                  </a:lnTo>
                  <a:lnTo>
                    <a:pt x="15" y="4"/>
                  </a:lnTo>
                  <a:lnTo>
                    <a:pt x="15" y="5"/>
                  </a:lnTo>
                  <a:lnTo>
                    <a:pt x="16" y="5"/>
                  </a:lnTo>
                  <a:lnTo>
                    <a:pt x="17" y="5"/>
                  </a:lnTo>
                  <a:lnTo>
                    <a:pt x="18" y="5"/>
                  </a:lnTo>
                  <a:lnTo>
                    <a:pt x="19" y="5"/>
                  </a:lnTo>
                  <a:lnTo>
                    <a:pt x="19" y="6"/>
                  </a:lnTo>
                  <a:lnTo>
                    <a:pt x="20" y="6"/>
                  </a:lnTo>
                  <a:lnTo>
                    <a:pt x="21" y="6"/>
                  </a:lnTo>
                  <a:lnTo>
                    <a:pt x="22" y="6"/>
                  </a:lnTo>
                  <a:lnTo>
                    <a:pt x="23" y="7"/>
                  </a:lnTo>
                  <a:lnTo>
                    <a:pt x="24" y="7"/>
                  </a:lnTo>
                  <a:lnTo>
                    <a:pt x="25" y="7"/>
                  </a:lnTo>
                  <a:lnTo>
                    <a:pt x="26" y="7"/>
                  </a:lnTo>
                  <a:lnTo>
                    <a:pt x="26" y="8"/>
                  </a:lnTo>
                  <a:lnTo>
                    <a:pt x="27" y="8"/>
                  </a:lnTo>
                  <a:lnTo>
                    <a:pt x="28" y="8"/>
                  </a:lnTo>
                  <a:lnTo>
                    <a:pt x="29" y="8"/>
                  </a:lnTo>
                  <a:lnTo>
                    <a:pt x="30" y="8"/>
                  </a:lnTo>
                  <a:lnTo>
                    <a:pt x="30" y="9"/>
                  </a:lnTo>
                  <a:lnTo>
                    <a:pt x="31" y="9"/>
                  </a:lnTo>
                  <a:lnTo>
                    <a:pt x="32" y="9"/>
                  </a:lnTo>
                  <a:lnTo>
                    <a:pt x="33" y="9"/>
                  </a:lnTo>
                  <a:lnTo>
                    <a:pt x="34" y="10"/>
                  </a:lnTo>
                  <a:lnTo>
                    <a:pt x="35" y="10"/>
                  </a:lnTo>
                  <a:lnTo>
                    <a:pt x="36" y="10"/>
                  </a:lnTo>
                  <a:lnTo>
                    <a:pt x="37" y="10"/>
                  </a:lnTo>
                  <a:lnTo>
                    <a:pt x="37" y="11"/>
                  </a:lnTo>
                  <a:lnTo>
                    <a:pt x="38" y="11"/>
                  </a:lnTo>
                  <a:lnTo>
                    <a:pt x="39" y="11"/>
                  </a:lnTo>
                  <a:lnTo>
                    <a:pt x="39" y="11"/>
                  </a:lnTo>
                  <a:lnTo>
                    <a:pt x="40" y="11"/>
                  </a:lnTo>
                  <a:lnTo>
                    <a:pt x="41" y="11"/>
                  </a:lnTo>
                  <a:lnTo>
                    <a:pt x="41" y="12"/>
                  </a:lnTo>
                  <a:lnTo>
                    <a:pt x="42" y="12"/>
                  </a:lnTo>
                  <a:lnTo>
                    <a:pt x="43" y="12"/>
                  </a:lnTo>
                  <a:lnTo>
                    <a:pt x="44" y="12"/>
                  </a:lnTo>
                  <a:lnTo>
                    <a:pt x="44" y="13"/>
                  </a:lnTo>
                  <a:lnTo>
                    <a:pt x="45" y="13"/>
                  </a:lnTo>
                  <a:lnTo>
                    <a:pt x="46" y="13"/>
                  </a:lnTo>
                  <a:lnTo>
                    <a:pt x="47" y="13"/>
                  </a:lnTo>
                  <a:lnTo>
                    <a:pt x="48" y="13"/>
                  </a:lnTo>
                  <a:lnTo>
                    <a:pt x="48" y="14"/>
                  </a:lnTo>
                  <a:lnTo>
                    <a:pt x="49" y="14"/>
                  </a:lnTo>
                  <a:lnTo>
                    <a:pt x="50" y="14"/>
                  </a:lnTo>
                  <a:lnTo>
                    <a:pt x="51" y="14"/>
                  </a:lnTo>
                  <a:lnTo>
                    <a:pt x="52" y="14"/>
                  </a:lnTo>
                  <a:lnTo>
                    <a:pt x="52" y="15"/>
                  </a:lnTo>
                  <a:lnTo>
                    <a:pt x="53" y="15"/>
                  </a:lnTo>
                  <a:lnTo>
                    <a:pt x="54" y="15"/>
                  </a:lnTo>
                  <a:lnTo>
                    <a:pt x="55" y="15"/>
                  </a:lnTo>
                  <a:lnTo>
                    <a:pt x="55" y="16"/>
                  </a:lnTo>
                  <a:lnTo>
                    <a:pt x="56" y="16"/>
                  </a:lnTo>
                  <a:lnTo>
                    <a:pt x="57" y="16"/>
                  </a:lnTo>
                  <a:lnTo>
                    <a:pt x="58" y="16"/>
                  </a:lnTo>
                  <a:lnTo>
                    <a:pt x="59" y="16"/>
                  </a:lnTo>
                  <a:lnTo>
                    <a:pt x="59" y="17"/>
                  </a:lnTo>
                  <a:lnTo>
                    <a:pt x="60" y="17"/>
                  </a:lnTo>
                  <a:lnTo>
                    <a:pt x="61" y="17"/>
                  </a:lnTo>
                  <a:lnTo>
                    <a:pt x="62" y="17"/>
                  </a:lnTo>
                  <a:lnTo>
                    <a:pt x="63" y="17"/>
                  </a:lnTo>
                  <a:lnTo>
                    <a:pt x="63" y="18"/>
                  </a:lnTo>
                  <a:lnTo>
                    <a:pt x="64" y="18"/>
                  </a:lnTo>
                  <a:lnTo>
                    <a:pt x="65" y="18"/>
                  </a:lnTo>
                  <a:lnTo>
                    <a:pt x="66" y="18"/>
                  </a:lnTo>
                  <a:lnTo>
                    <a:pt x="66" y="19"/>
                  </a:lnTo>
                  <a:lnTo>
                    <a:pt x="67" y="19"/>
                  </a:lnTo>
                  <a:lnTo>
                    <a:pt x="68" y="19"/>
                  </a:lnTo>
                  <a:lnTo>
                    <a:pt x="69" y="19"/>
                  </a:lnTo>
                  <a:lnTo>
                    <a:pt x="70" y="19"/>
                  </a:lnTo>
                  <a:lnTo>
                    <a:pt x="70" y="20"/>
                  </a:lnTo>
                  <a:lnTo>
                    <a:pt x="71" y="20"/>
                  </a:lnTo>
                  <a:lnTo>
                    <a:pt x="72" y="20"/>
                  </a:lnTo>
                  <a:lnTo>
                    <a:pt x="73" y="20"/>
                  </a:lnTo>
                  <a:lnTo>
                    <a:pt x="74" y="20"/>
                  </a:lnTo>
                  <a:lnTo>
                    <a:pt x="74" y="21"/>
                  </a:lnTo>
                  <a:lnTo>
                    <a:pt x="75" y="21"/>
                  </a:lnTo>
                  <a:lnTo>
                    <a:pt x="76" y="21"/>
                  </a:lnTo>
                  <a:lnTo>
                    <a:pt x="77" y="21"/>
                  </a:lnTo>
                  <a:lnTo>
                    <a:pt x="77" y="22"/>
                  </a:lnTo>
                  <a:lnTo>
                    <a:pt x="78" y="22"/>
                  </a:lnTo>
                  <a:lnTo>
                    <a:pt x="79" y="22"/>
                  </a:lnTo>
                  <a:lnTo>
                    <a:pt x="80" y="22"/>
                  </a:lnTo>
                  <a:lnTo>
                    <a:pt x="81" y="22"/>
                  </a:lnTo>
                  <a:lnTo>
                    <a:pt x="81" y="23"/>
                  </a:lnTo>
                  <a:lnTo>
                    <a:pt x="82" y="23"/>
                  </a:lnTo>
                  <a:lnTo>
                    <a:pt x="83" y="23"/>
                  </a:lnTo>
                  <a:lnTo>
                    <a:pt x="84" y="23"/>
                  </a:lnTo>
                  <a:lnTo>
                    <a:pt x="85" y="23"/>
                  </a:lnTo>
                  <a:lnTo>
                    <a:pt x="85" y="24"/>
                  </a:lnTo>
                  <a:lnTo>
                    <a:pt x="86" y="24"/>
                  </a:lnTo>
                  <a:lnTo>
                    <a:pt x="87" y="24"/>
                  </a:lnTo>
                  <a:lnTo>
                    <a:pt x="88" y="24"/>
                  </a:lnTo>
                  <a:lnTo>
                    <a:pt x="88" y="25"/>
                  </a:lnTo>
                  <a:lnTo>
                    <a:pt x="89" y="25"/>
                  </a:lnTo>
                  <a:lnTo>
                    <a:pt x="90" y="25"/>
                  </a:lnTo>
                  <a:lnTo>
                    <a:pt x="91" y="25"/>
                  </a:lnTo>
                  <a:lnTo>
                    <a:pt x="92" y="25"/>
                  </a:lnTo>
                  <a:lnTo>
                    <a:pt x="92" y="26"/>
                  </a:lnTo>
                  <a:lnTo>
                    <a:pt x="93" y="26"/>
                  </a:lnTo>
                  <a:lnTo>
                    <a:pt x="94" y="26"/>
                  </a:lnTo>
                  <a:lnTo>
                    <a:pt x="94" y="26"/>
                  </a:lnTo>
                  <a:lnTo>
                    <a:pt x="95" y="26"/>
                  </a:lnTo>
                  <a:lnTo>
                    <a:pt x="96" y="26"/>
                  </a:lnTo>
                  <a:lnTo>
                    <a:pt x="96" y="27"/>
                  </a:lnTo>
                  <a:lnTo>
                    <a:pt x="97" y="27"/>
                  </a:lnTo>
                  <a:lnTo>
                    <a:pt x="98" y="27"/>
                  </a:lnTo>
                  <a:lnTo>
                    <a:pt x="99" y="27"/>
                  </a:lnTo>
                  <a:lnTo>
                    <a:pt x="99" y="28"/>
                  </a:lnTo>
                  <a:lnTo>
                    <a:pt x="100" y="28"/>
                  </a:lnTo>
                  <a:lnTo>
                    <a:pt x="101" y="28"/>
                  </a:lnTo>
                  <a:lnTo>
                    <a:pt x="102" y="28"/>
                  </a:lnTo>
                  <a:lnTo>
                    <a:pt x="103" y="28"/>
                  </a:lnTo>
                  <a:lnTo>
                    <a:pt x="103" y="29"/>
                  </a:lnTo>
                  <a:lnTo>
                    <a:pt x="104" y="29"/>
                  </a:lnTo>
                  <a:lnTo>
                    <a:pt x="105" y="29"/>
                  </a:lnTo>
                  <a:lnTo>
                    <a:pt x="106" y="29"/>
                  </a:lnTo>
                  <a:lnTo>
                    <a:pt x="107" y="29"/>
                  </a:lnTo>
                  <a:lnTo>
                    <a:pt x="107" y="30"/>
                  </a:lnTo>
                  <a:lnTo>
                    <a:pt x="108" y="30"/>
                  </a:lnTo>
                  <a:lnTo>
                    <a:pt x="109" y="30"/>
                  </a:lnTo>
                  <a:lnTo>
                    <a:pt x="109" y="30"/>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2" name="Freeform 63">
              <a:extLst>
                <a:ext uri="{FF2B5EF4-FFF2-40B4-BE49-F238E27FC236}">
                  <a16:creationId xmlns:a16="http://schemas.microsoft.com/office/drawing/2014/main" id="{12CCF810-7D65-4394-8146-AFCD40695D88}"/>
                </a:ext>
              </a:extLst>
            </p:cNvPr>
            <p:cNvSpPr>
              <a:spLocks/>
            </p:cNvSpPr>
            <p:nvPr/>
          </p:nvSpPr>
          <p:spPr bwMode="auto">
            <a:xfrm>
              <a:off x="13860498" y="4717574"/>
              <a:ext cx="877327" cy="202333"/>
            </a:xfrm>
            <a:custGeom>
              <a:avLst/>
              <a:gdLst>
                <a:gd name="T0" fmla="*/ 14 w 814"/>
                <a:gd name="T1" fmla="*/ 1 h 185"/>
                <a:gd name="T2" fmla="*/ 29 w 814"/>
                <a:gd name="T3" fmla="*/ 1 h 185"/>
                <a:gd name="T4" fmla="*/ 44 w 814"/>
                <a:gd name="T5" fmla="*/ 0 h 185"/>
                <a:gd name="T6" fmla="*/ 58 w 814"/>
                <a:gd name="T7" fmla="*/ 1 h 185"/>
                <a:gd name="T8" fmla="*/ 73 w 814"/>
                <a:gd name="T9" fmla="*/ 2 h 185"/>
                <a:gd name="T10" fmla="*/ 87 w 814"/>
                <a:gd name="T11" fmla="*/ 3 h 185"/>
                <a:gd name="T12" fmla="*/ 101 w 814"/>
                <a:gd name="T13" fmla="*/ 5 h 185"/>
                <a:gd name="T14" fmla="*/ 114 w 814"/>
                <a:gd name="T15" fmla="*/ 7 h 185"/>
                <a:gd name="T16" fmla="*/ 128 w 814"/>
                <a:gd name="T17" fmla="*/ 9 h 185"/>
                <a:gd name="T18" fmla="*/ 141 w 814"/>
                <a:gd name="T19" fmla="*/ 12 h 185"/>
                <a:gd name="T20" fmla="*/ 155 w 814"/>
                <a:gd name="T21" fmla="*/ 14 h 185"/>
                <a:gd name="T22" fmla="*/ 167 w 814"/>
                <a:gd name="T23" fmla="*/ 17 h 185"/>
                <a:gd name="T24" fmla="*/ 181 w 814"/>
                <a:gd name="T25" fmla="*/ 20 h 185"/>
                <a:gd name="T26" fmla="*/ 194 w 814"/>
                <a:gd name="T27" fmla="*/ 23 h 185"/>
                <a:gd name="T28" fmla="*/ 207 w 814"/>
                <a:gd name="T29" fmla="*/ 26 h 185"/>
                <a:gd name="T30" fmla="*/ 220 w 814"/>
                <a:gd name="T31" fmla="*/ 29 h 185"/>
                <a:gd name="T32" fmla="*/ 233 w 814"/>
                <a:gd name="T33" fmla="*/ 32 h 185"/>
                <a:gd name="T34" fmla="*/ 246 w 814"/>
                <a:gd name="T35" fmla="*/ 35 h 185"/>
                <a:gd name="T36" fmla="*/ 258 w 814"/>
                <a:gd name="T37" fmla="*/ 38 h 185"/>
                <a:gd name="T38" fmla="*/ 273 w 814"/>
                <a:gd name="T39" fmla="*/ 41 h 185"/>
                <a:gd name="T40" fmla="*/ 287 w 814"/>
                <a:gd name="T41" fmla="*/ 45 h 185"/>
                <a:gd name="T42" fmla="*/ 303 w 814"/>
                <a:gd name="T43" fmla="*/ 49 h 185"/>
                <a:gd name="T44" fmla="*/ 315 w 814"/>
                <a:gd name="T45" fmla="*/ 52 h 185"/>
                <a:gd name="T46" fmla="*/ 328 w 814"/>
                <a:gd name="T47" fmla="*/ 55 h 185"/>
                <a:gd name="T48" fmla="*/ 340 w 814"/>
                <a:gd name="T49" fmla="*/ 58 h 185"/>
                <a:gd name="T50" fmla="*/ 353 w 814"/>
                <a:gd name="T51" fmla="*/ 62 h 185"/>
                <a:gd name="T52" fmla="*/ 365 w 814"/>
                <a:gd name="T53" fmla="*/ 65 h 185"/>
                <a:gd name="T54" fmla="*/ 379 w 814"/>
                <a:gd name="T55" fmla="*/ 68 h 185"/>
                <a:gd name="T56" fmla="*/ 391 w 814"/>
                <a:gd name="T57" fmla="*/ 71 h 185"/>
                <a:gd name="T58" fmla="*/ 404 w 814"/>
                <a:gd name="T59" fmla="*/ 75 h 185"/>
                <a:gd name="T60" fmla="*/ 417 w 814"/>
                <a:gd name="T61" fmla="*/ 79 h 185"/>
                <a:gd name="T62" fmla="*/ 430 w 814"/>
                <a:gd name="T63" fmla="*/ 82 h 185"/>
                <a:gd name="T64" fmla="*/ 443 w 814"/>
                <a:gd name="T65" fmla="*/ 85 h 185"/>
                <a:gd name="T66" fmla="*/ 455 w 814"/>
                <a:gd name="T67" fmla="*/ 89 h 185"/>
                <a:gd name="T68" fmla="*/ 469 w 814"/>
                <a:gd name="T69" fmla="*/ 92 h 185"/>
                <a:gd name="T70" fmla="*/ 481 w 814"/>
                <a:gd name="T71" fmla="*/ 95 h 185"/>
                <a:gd name="T72" fmla="*/ 493 w 814"/>
                <a:gd name="T73" fmla="*/ 99 h 185"/>
                <a:gd name="T74" fmla="*/ 505 w 814"/>
                <a:gd name="T75" fmla="*/ 102 h 185"/>
                <a:gd name="T76" fmla="*/ 518 w 814"/>
                <a:gd name="T77" fmla="*/ 105 h 185"/>
                <a:gd name="T78" fmla="*/ 530 w 814"/>
                <a:gd name="T79" fmla="*/ 108 h 185"/>
                <a:gd name="T80" fmla="*/ 543 w 814"/>
                <a:gd name="T81" fmla="*/ 112 h 185"/>
                <a:gd name="T82" fmla="*/ 555 w 814"/>
                <a:gd name="T83" fmla="*/ 115 h 185"/>
                <a:gd name="T84" fmla="*/ 568 w 814"/>
                <a:gd name="T85" fmla="*/ 119 h 185"/>
                <a:gd name="T86" fmla="*/ 581 w 814"/>
                <a:gd name="T87" fmla="*/ 122 h 185"/>
                <a:gd name="T88" fmla="*/ 593 w 814"/>
                <a:gd name="T89" fmla="*/ 125 h 185"/>
                <a:gd name="T90" fmla="*/ 606 w 814"/>
                <a:gd name="T91" fmla="*/ 129 h 185"/>
                <a:gd name="T92" fmla="*/ 619 w 814"/>
                <a:gd name="T93" fmla="*/ 132 h 185"/>
                <a:gd name="T94" fmla="*/ 632 w 814"/>
                <a:gd name="T95" fmla="*/ 136 h 185"/>
                <a:gd name="T96" fmla="*/ 644 w 814"/>
                <a:gd name="T97" fmla="*/ 139 h 185"/>
                <a:gd name="T98" fmla="*/ 657 w 814"/>
                <a:gd name="T99" fmla="*/ 143 h 185"/>
                <a:gd name="T100" fmla="*/ 669 w 814"/>
                <a:gd name="T101" fmla="*/ 146 h 185"/>
                <a:gd name="T102" fmla="*/ 682 w 814"/>
                <a:gd name="T103" fmla="*/ 149 h 185"/>
                <a:gd name="T104" fmla="*/ 694 w 814"/>
                <a:gd name="T105" fmla="*/ 152 h 185"/>
                <a:gd name="T106" fmla="*/ 706 w 814"/>
                <a:gd name="T107" fmla="*/ 156 h 185"/>
                <a:gd name="T108" fmla="*/ 720 w 814"/>
                <a:gd name="T109" fmla="*/ 159 h 185"/>
                <a:gd name="T110" fmla="*/ 732 w 814"/>
                <a:gd name="T111" fmla="*/ 163 h 185"/>
                <a:gd name="T112" fmla="*/ 745 w 814"/>
                <a:gd name="T113" fmla="*/ 166 h 185"/>
                <a:gd name="T114" fmla="*/ 757 w 814"/>
                <a:gd name="T115" fmla="*/ 169 h 185"/>
                <a:gd name="T116" fmla="*/ 770 w 814"/>
                <a:gd name="T117" fmla="*/ 173 h 185"/>
                <a:gd name="T118" fmla="*/ 782 w 814"/>
                <a:gd name="T119" fmla="*/ 176 h 185"/>
                <a:gd name="T120" fmla="*/ 794 w 814"/>
                <a:gd name="T121" fmla="*/ 180 h 185"/>
                <a:gd name="T122" fmla="*/ 807 w 814"/>
                <a:gd name="T123" fmla="*/ 18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4" h="185">
                  <a:moveTo>
                    <a:pt x="0" y="2"/>
                  </a:moveTo>
                  <a:lnTo>
                    <a:pt x="1" y="2"/>
                  </a:lnTo>
                  <a:lnTo>
                    <a:pt x="2" y="2"/>
                  </a:lnTo>
                  <a:lnTo>
                    <a:pt x="3" y="2"/>
                  </a:lnTo>
                  <a:lnTo>
                    <a:pt x="4" y="2"/>
                  </a:lnTo>
                  <a:lnTo>
                    <a:pt x="5" y="2"/>
                  </a:lnTo>
                  <a:lnTo>
                    <a:pt x="6" y="2"/>
                  </a:lnTo>
                  <a:lnTo>
                    <a:pt x="7" y="2"/>
                  </a:lnTo>
                  <a:lnTo>
                    <a:pt x="8" y="2"/>
                  </a:lnTo>
                  <a:lnTo>
                    <a:pt x="9" y="2"/>
                  </a:lnTo>
                  <a:lnTo>
                    <a:pt x="9" y="1"/>
                  </a:lnTo>
                  <a:lnTo>
                    <a:pt x="10" y="1"/>
                  </a:lnTo>
                  <a:lnTo>
                    <a:pt x="11" y="1"/>
                  </a:lnTo>
                  <a:lnTo>
                    <a:pt x="12" y="1"/>
                  </a:lnTo>
                  <a:lnTo>
                    <a:pt x="13" y="1"/>
                  </a:lnTo>
                  <a:lnTo>
                    <a:pt x="14" y="1"/>
                  </a:lnTo>
                  <a:lnTo>
                    <a:pt x="15" y="1"/>
                  </a:lnTo>
                  <a:lnTo>
                    <a:pt x="16" y="1"/>
                  </a:lnTo>
                  <a:lnTo>
                    <a:pt x="17" y="1"/>
                  </a:lnTo>
                  <a:lnTo>
                    <a:pt x="18" y="1"/>
                  </a:lnTo>
                  <a:lnTo>
                    <a:pt x="19" y="1"/>
                  </a:lnTo>
                  <a:lnTo>
                    <a:pt x="20" y="1"/>
                  </a:lnTo>
                  <a:lnTo>
                    <a:pt x="21" y="1"/>
                  </a:lnTo>
                  <a:lnTo>
                    <a:pt x="22" y="1"/>
                  </a:lnTo>
                  <a:lnTo>
                    <a:pt x="23" y="1"/>
                  </a:lnTo>
                  <a:lnTo>
                    <a:pt x="24" y="1"/>
                  </a:lnTo>
                  <a:lnTo>
                    <a:pt x="25" y="1"/>
                  </a:lnTo>
                  <a:lnTo>
                    <a:pt x="26" y="1"/>
                  </a:lnTo>
                  <a:lnTo>
                    <a:pt x="27" y="1"/>
                  </a:lnTo>
                  <a:lnTo>
                    <a:pt x="28" y="1"/>
                  </a:lnTo>
                  <a:lnTo>
                    <a:pt x="28" y="1"/>
                  </a:lnTo>
                  <a:lnTo>
                    <a:pt x="29" y="1"/>
                  </a:lnTo>
                  <a:lnTo>
                    <a:pt x="30" y="1"/>
                  </a:lnTo>
                  <a:lnTo>
                    <a:pt x="31" y="1"/>
                  </a:lnTo>
                  <a:lnTo>
                    <a:pt x="31" y="0"/>
                  </a:lnTo>
                  <a:lnTo>
                    <a:pt x="32" y="0"/>
                  </a:lnTo>
                  <a:lnTo>
                    <a:pt x="33" y="0"/>
                  </a:lnTo>
                  <a:lnTo>
                    <a:pt x="34" y="0"/>
                  </a:lnTo>
                  <a:lnTo>
                    <a:pt x="35" y="0"/>
                  </a:lnTo>
                  <a:lnTo>
                    <a:pt x="36" y="0"/>
                  </a:lnTo>
                  <a:lnTo>
                    <a:pt x="37" y="0"/>
                  </a:lnTo>
                  <a:lnTo>
                    <a:pt x="38" y="0"/>
                  </a:lnTo>
                  <a:lnTo>
                    <a:pt x="39" y="0"/>
                  </a:lnTo>
                  <a:lnTo>
                    <a:pt x="40" y="0"/>
                  </a:lnTo>
                  <a:lnTo>
                    <a:pt x="41" y="0"/>
                  </a:lnTo>
                  <a:lnTo>
                    <a:pt x="42" y="0"/>
                  </a:lnTo>
                  <a:lnTo>
                    <a:pt x="43" y="0"/>
                  </a:lnTo>
                  <a:lnTo>
                    <a:pt x="44" y="0"/>
                  </a:lnTo>
                  <a:lnTo>
                    <a:pt x="45" y="0"/>
                  </a:lnTo>
                  <a:lnTo>
                    <a:pt x="46" y="0"/>
                  </a:lnTo>
                  <a:lnTo>
                    <a:pt x="46" y="1"/>
                  </a:lnTo>
                  <a:lnTo>
                    <a:pt x="47" y="1"/>
                  </a:lnTo>
                  <a:lnTo>
                    <a:pt x="48" y="1"/>
                  </a:lnTo>
                  <a:lnTo>
                    <a:pt x="49" y="1"/>
                  </a:lnTo>
                  <a:lnTo>
                    <a:pt x="50" y="1"/>
                  </a:lnTo>
                  <a:lnTo>
                    <a:pt x="51" y="1"/>
                  </a:lnTo>
                  <a:lnTo>
                    <a:pt x="52" y="1"/>
                  </a:lnTo>
                  <a:lnTo>
                    <a:pt x="53" y="1"/>
                  </a:lnTo>
                  <a:lnTo>
                    <a:pt x="54" y="1"/>
                  </a:lnTo>
                  <a:lnTo>
                    <a:pt x="55" y="1"/>
                  </a:lnTo>
                  <a:lnTo>
                    <a:pt x="55" y="1"/>
                  </a:lnTo>
                  <a:lnTo>
                    <a:pt x="56" y="1"/>
                  </a:lnTo>
                  <a:lnTo>
                    <a:pt x="57" y="1"/>
                  </a:lnTo>
                  <a:lnTo>
                    <a:pt x="58" y="1"/>
                  </a:lnTo>
                  <a:lnTo>
                    <a:pt x="59" y="1"/>
                  </a:lnTo>
                  <a:lnTo>
                    <a:pt x="60" y="1"/>
                  </a:lnTo>
                  <a:lnTo>
                    <a:pt x="61" y="1"/>
                  </a:lnTo>
                  <a:lnTo>
                    <a:pt x="62" y="1"/>
                  </a:lnTo>
                  <a:lnTo>
                    <a:pt x="63" y="1"/>
                  </a:lnTo>
                  <a:lnTo>
                    <a:pt x="64" y="1"/>
                  </a:lnTo>
                  <a:lnTo>
                    <a:pt x="65" y="1"/>
                  </a:lnTo>
                  <a:lnTo>
                    <a:pt x="66" y="1"/>
                  </a:lnTo>
                  <a:lnTo>
                    <a:pt x="67" y="1"/>
                  </a:lnTo>
                  <a:lnTo>
                    <a:pt x="68" y="1"/>
                  </a:lnTo>
                  <a:lnTo>
                    <a:pt x="68" y="2"/>
                  </a:lnTo>
                  <a:lnTo>
                    <a:pt x="69" y="2"/>
                  </a:lnTo>
                  <a:lnTo>
                    <a:pt x="70" y="2"/>
                  </a:lnTo>
                  <a:lnTo>
                    <a:pt x="71" y="2"/>
                  </a:lnTo>
                  <a:lnTo>
                    <a:pt x="72" y="2"/>
                  </a:lnTo>
                  <a:lnTo>
                    <a:pt x="73" y="2"/>
                  </a:lnTo>
                  <a:lnTo>
                    <a:pt x="74" y="2"/>
                  </a:lnTo>
                  <a:lnTo>
                    <a:pt x="75" y="2"/>
                  </a:lnTo>
                  <a:lnTo>
                    <a:pt x="76" y="2"/>
                  </a:lnTo>
                  <a:lnTo>
                    <a:pt x="77" y="2"/>
                  </a:lnTo>
                  <a:lnTo>
                    <a:pt x="78" y="2"/>
                  </a:lnTo>
                  <a:lnTo>
                    <a:pt x="79" y="2"/>
                  </a:lnTo>
                  <a:lnTo>
                    <a:pt x="80" y="2"/>
                  </a:lnTo>
                  <a:lnTo>
                    <a:pt x="80" y="3"/>
                  </a:lnTo>
                  <a:lnTo>
                    <a:pt x="81" y="3"/>
                  </a:lnTo>
                  <a:lnTo>
                    <a:pt x="82" y="3"/>
                  </a:lnTo>
                  <a:lnTo>
                    <a:pt x="83" y="3"/>
                  </a:lnTo>
                  <a:lnTo>
                    <a:pt x="83" y="3"/>
                  </a:lnTo>
                  <a:lnTo>
                    <a:pt x="84" y="3"/>
                  </a:lnTo>
                  <a:lnTo>
                    <a:pt x="85" y="3"/>
                  </a:lnTo>
                  <a:lnTo>
                    <a:pt x="86" y="3"/>
                  </a:lnTo>
                  <a:lnTo>
                    <a:pt x="87" y="3"/>
                  </a:lnTo>
                  <a:lnTo>
                    <a:pt x="88" y="3"/>
                  </a:lnTo>
                  <a:lnTo>
                    <a:pt x="89" y="3"/>
                  </a:lnTo>
                  <a:lnTo>
                    <a:pt x="89" y="4"/>
                  </a:lnTo>
                  <a:lnTo>
                    <a:pt x="90" y="4"/>
                  </a:lnTo>
                  <a:lnTo>
                    <a:pt x="91" y="4"/>
                  </a:lnTo>
                  <a:lnTo>
                    <a:pt x="92" y="4"/>
                  </a:lnTo>
                  <a:lnTo>
                    <a:pt x="93" y="4"/>
                  </a:lnTo>
                  <a:lnTo>
                    <a:pt x="94" y="4"/>
                  </a:lnTo>
                  <a:lnTo>
                    <a:pt x="95" y="4"/>
                  </a:lnTo>
                  <a:lnTo>
                    <a:pt x="96" y="4"/>
                  </a:lnTo>
                  <a:lnTo>
                    <a:pt x="97" y="4"/>
                  </a:lnTo>
                  <a:lnTo>
                    <a:pt x="97" y="5"/>
                  </a:lnTo>
                  <a:lnTo>
                    <a:pt x="98" y="5"/>
                  </a:lnTo>
                  <a:lnTo>
                    <a:pt x="99" y="5"/>
                  </a:lnTo>
                  <a:lnTo>
                    <a:pt x="100" y="5"/>
                  </a:lnTo>
                  <a:lnTo>
                    <a:pt x="101" y="5"/>
                  </a:lnTo>
                  <a:lnTo>
                    <a:pt x="102" y="5"/>
                  </a:lnTo>
                  <a:lnTo>
                    <a:pt x="103" y="5"/>
                  </a:lnTo>
                  <a:lnTo>
                    <a:pt x="104" y="5"/>
                  </a:lnTo>
                  <a:lnTo>
                    <a:pt x="105" y="5"/>
                  </a:lnTo>
                  <a:lnTo>
                    <a:pt x="105" y="6"/>
                  </a:lnTo>
                  <a:lnTo>
                    <a:pt x="106" y="6"/>
                  </a:lnTo>
                  <a:lnTo>
                    <a:pt x="107" y="6"/>
                  </a:lnTo>
                  <a:lnTo>
                    <a:pt x="108" y="6"/>
                  </a:lnTo>
                  <a:lnTo>
                    <a:pt x="109" y="6"/>
                  </a:lnTo>
                  <a:lnTo>
                    <a:pt x="110" y="6"/>
                  </a:lnTo>
                  <a:lnTo>
                    <a:pt x="111" y="6"/>
                  </a:lnTo>
                  <a:lnTo>
                    <a:pt x="111" y="6"/>
                  </a:lnTo>
                  <a:lnTo>
                    <a:pt x="112" y="6"/>
                  </a:lnTo>
                  <a:lnTo>
                    <a:pt x="112" y="7"/>
                  </a:lnTo>
                  <a:lnTo>
                    <a:pt x="113" y="7"/>
                  </a:lnTo>
                  <a:lnTo>
                    <a:pt x="114" y="7"/>
                  </a:lnTo>
                  <a:lnTo>
                    <a:pt x="115" y="7"/>
                  </a:lnTo>
                  <a:lnTo>
                    <a:pt x="116" y="7"/>
                  </a:lnTo>
                  <a:lnTo>
                    <a:pt x="117" y="7"/>
                  </a:lnTo>
                  <a:lnTo>
                    <a:pt x="118" y="7"/>
                  </a:lnTo>
                  <a:lnTo>
                    <a:pt x="118" y="8"/>
                  </a:lnTo>
                  <a:lnTo>
                    <a:pt x="119" y="8"/>
                  </a:lnTo>
                  <a:lnTo>
                    <a:pt x="120" y="8"/>
                  </a:lnTo>
                  <a:lnTo>
                    <a:pt x="121" y="8"/>
                  </a:lnTo>
                  <a:lnTo>
                    <a:pt x="122" y="8"/>
                  </a:lnTo>
                  <a:lnTo>
                    <a:pt x="123" y="8"/>
                  </a:lnTo>
                  <a:lnTo>
                    <a:pt x="124" y="8"/>
                  </a:lnTo>
                  <a:lnTo>
                    <a:pt x="124" y="9"/>
                  </a:lnTo>
                  <a:lnTo>
                    <a:pt x="125" y="9"/>
                  </a:lnTo>
                  <a:lnTo>
                    <a:pt x="126" y="9"/>
                  </a:lnTo>
                  <a:lnTo>
                    <a:pt x="127" y="9"/>
                  </a:lnTo>
                  <a:lnTo>
                    <a:pt x="128" y="9"/>
                  </a:lnTo>
                  <a:lnTo>
                    <a:pt x="129" y="9"/>
                  </a:lnTo>
                  <a:lnTo>
                    <a:pt x="130" y="9"/>
                  </a:lnTo>
                  <a:lnTo>
                    <a:pt x="130" y="10"/>
                  </a:lnTo>
                  <a:lnTo>
                    <a:pt x="131" y="10"/>
                  </a:lnTo>
                  <a:lnTo>
                    <a:pt x="132" y="10"/>
                  </a:lnTo>
                  <a:lnTo>
                    <a:pt x="133" y="10"/>
                  </a:lnTo>
                  <a:lnTo>
                    <a:pt x="134" y="10"/>
                  </a:lnTo>
                  <a:lnTo>
                    <a:pt x="135" y="10"/>
                  </a:lnTo>
                  <a:lnTo>
                    <a:pt x="135" y="11"/>
                  </a:lnTo>
                  <a:lnTo>
                    <a:pt x="136" y="11"/>
                  </a:lnTo>
                  <a:lnTo>
                    <a:pt x="137" y="11"/>
                  </a:lnTo>
                  <a:lnTo>
                    <a:pt x="138" y="11"/>
                  </a:lnTo>
                  <a:lnTo>
                    <a:pt x="139" y="11"/>
                  </a:lnTo>
                  <a:lnTo>
                    <a:pt x="140" y="11"/>
                  </a:lnTo>
                  <a:lnTo>
                    <a:pt x="141" y="11"/>
                  </a:lnTo>
                  <a:lnTo>
                    <a:pt x="141" y="12"/>
                  </a:lnTo>
                  <a:lnTo>
                    <a:pt x="142" y="12"/>
                  </a:lnTo>
                  <a:lnTo>
                    <a:pt x="143" y="12"/>
                  </a:lnTo>
                  <a:lnTo>
                    <a:pt x="144" y="12"/>
                  </a:lnTo>
                  <a:lnTo>
                    <a:pt x="145" y="12"/>
                  </a:lnTo>
                  <a:lnTo>
                    <a:pt x="146" y="12"/>
                  </a:lnTo>
                  <a:lnTo>
                    <a:pt x="146" y="13"/>
                  </a:lnTo>
                  <a:lnTo>
                    <a:pt x="147" y="13"/>
                  </a:lnTo>
                  <a:lnTo>
                    <a:pt x="148" y="13"/>
                  </a:lnTo>
                  <a:lnTo>
                    <a:pt x="149" y="13"/>
                  </a:lnTo>
                  <a:lnTo>
                    <a:pt x="150" y="13"/>
                  </a:lnTo>
                  <a:lnTo>
                    <a:pt x="151" y="13"/>
                  </a:lnTo>
                  <a:lnTo>
                    <a:pt x="151" y="14"/>
                  </a:lnTo>
                  <a:lnTo>
                    <a:pt x="152" y="14"/>
                  </a:lnTo>
                  <a:lnTo>
                    <a:pt x="153" y="14"/>
                  </a:lnTo>
                  <a:lnTo>
                    <a:pt x="154" y="14"/>
                  </a:lnTo>
                  <a:lnTo>
                    <a:pt x="155" y="14"/>
                  </a:lnTo>
                  <a:lnTo>
                    <a:pt x="156" y="14"/>
                  </a:lnTo>
                  <a:lnTo>
                    <a:pt x="156" y="15"/>
                  </a:lnTo>
                  <a:lnTo>
                    <a:pt x="157" y="15"/>
                  </a:lnTo>
                  <a:lnTo>
                    <a:pt x="158" y="15"/>
                  </a:lnTo>
                  <a:lnTo>
                    <a:pt x="159" y="15"/>
                  </a:lnTo>
                  <a:lnTo>
                    <a:pt x="160" y="15"/>
                  </a:lnTo>
                  <a:lnTo>
                    <a:pt x="161" y="15"/>
                  </a:lnTo>
                  <a:lnTo>
                    <a:pt x="161" y="16"/>
                  </a:lnTo>
                  <a:lnTo>
                    <a:pt x="162" y="16"/>
                  </a:lnTo>
                  <a:lnTo>
                    <a:pt x="163" y="16"/>
                  </a:lnTo>
                  <a:lnTo>
                    <a:pt x="164" y="16"/>
                  </a:lnTo>
                  <a:lnTo>
                    <a:pt x="165" y="16"/>
                  </a:lnTo>
                  <a:lnTo>
                    <a:pt x="166" y="16"/>
                  </a:lnTo>
                  <a:lnTo>
                    <a:pt x="166" y="17"/>
                  </a:lnTo>
                  <a:lnTo>
                    <a:pt x="166" y="17"/>
                  </a:lnTo>
                  <a:lnTo>
                    <a:pt x="167" y="17"/>
                  </a:lnTo>
                  <a:lnTo>
                    <a:pt x="168" y="17"/>
                  </a:lnTo>
                  <a:lnTo>
                    <a:pt x="169" y="17"/>
                  </a:lnTo>
                  <a:lnTo>
                    <a:pt x="170" y="17"/>
                  </a:lnTo>
                  <a:lnTo>
                    <a:pt x="171" y="17"/>
                  </a:lnTo>
                  <a:lnTo>
                    <a:pt x="171" y="18"/>
                  </a:lnTo>
                  <a:lnTo>
                    <a:pt x="172" y="18"/>
                  </a:lnTo>
                  <a:lnTo>
                    <a:pt x="173" y="18"/>
                  </a:lnTo>
                  <a:lnTo>
                    <a:pt x="174" y="18"/>
                  </a:lnTo>
                  <a:lnTo>
                    <a:pt x="175" y="18"/>
                  </a:lnTo>
                  <a:lnTo>
                    <a:pt x="176" y="19"/>
                  </a:lnTo>
                  <a:lnTo>
                    <a:pt x="177" y="19"/>
                  </a:lnTo>
                  <a:lnTo>
                    <a:pt x="178" y="19"/>
                  </a:lnTo>
                  <a:lnTo>
                    <a:pt x="179" y="19"/>
                  </a:lnTo>
                  <a:lnTo>
                    <a:pt x="180" y="19"/>
                  </a:lnTo>
                  <a:lnTo>
                    <a:pt x="180" y="20"/>
                  </a:lnTo>
                  <a:lnTo>
                    <a:pt x="181" y="20"/>
                  </a:lnTo>
                  <a:lnTo>
                    <a:pt x="182" y="20"/>
                  </a:lnTo>
                  <a:lnTo>
                    <a:pt x="183" y="20"/>
                  </a:lnTo>
                  <a:lnTo>
                    <a:pt x="184" y="20"/>
                  </a:lnTo>
                  <a:lnTo>
                    <a:pt x="185" y="20"/>
                  </a:lnTo>
                  <a:lnTo>
                    <a:pt x="185" y="21"/>
                  </a:lnTo>
                  <a:lnTo>
                    <a:pt x="186" y="21"/>
                  </a:lnTo>
                  <a:lnTo>
                    <a:pt x="187" y="21"/>
                  </a:lnTo>
                  <a:lnTo>
                    <a:pt x="188" y="21"/>
                  </a:lnTo>
                  <a:lnTo>
                    <a:pt x="189" y="21"/>
                  </a:lnTo>
                  <a:lnTo>
                    <a:pt x="189" y="22"/>
                  </a:lnTo>
                  <a:lnTo>
                    <a:pt x="190" y="22"/>
                  </a:lnTo>
                  <a:lnTo>
                    <a:pt x="191" y="22"/>
                  </a:lnTo>
                  <a:lnTo>
                    <a:pt x="192" y="22"/>
                  </a:lnTo>
                  <a:lnTo>
                    <a:pt x="193" y="22"/>
                  </a:lnTo>
                  <a:lnTo>
                    <a:pt x="194" y="22"/>
                  </a:lnTo>
                  <a:lnTo>
                    <a:pt x="194" y="23"/>
                  </a:lnTo>
                  <a:lnTo>
                    <a:pt x="194" y="23"/>
                  </a:lnTo>
                  <a:lnTo>
                    <a:pt x="195" y="23"/>
                  </a:lnTo>
                  <a:lnTo>
                    <a:pt x="196" y="23"/>
                  </a:lnTo>
                  <a:lnTo>
                    <a:pt x="197" y="23"/>
                  </a:lnTo>
                  <a:lnTo>
                    <a:pt x="198" y="23"/>
                  </a:lnTo>
                  <a:lnTo>
                    <a:pt x="198" y="24"/>
                  </a:lnTo>
                  <a:lnTo>
                    <a:pt x="199" y="24"/>
                  </a:lnTo>
                  <a:lnTo>
                    <a:pt x="200" y="24"/>
                  </a:lnTo>
                  <a:lnTo>
                    <a:pt x="201" y="24"/>
                  </a:lnTo>
                  <a:lnTo>
                    <a:pt x="202" y="24"/>
                  </a:lnTo>
                  <a:lnTo>
                    <a:pt x="203" y="25"/>
                  </a:lnTo>
                  <a:lnTo>
                    <a:pt x="204" y="25"/>
                  </a:lnTo>
                  <a:lnTo>
                    <a:pt x="205" y="25"/>
                  </a:lnTo>
                  <a:lnTo>
                    <a:pt x="206" y="25"/>
                  </a:lnTo>
                  <a:lnTo>
                    <a:pt x="207" y="25"/>
                  </a:lnTo>
                  <a:lnTo>
                    <a:pt x="207" y="26"/>
                  </a:lnTo>
                  <a:lnTo>
                    <a:pt x="208" y="26"/>
                  </a:lnTo>
                  <a:lnTo>
                    <a:pt x="209" y="26"/>
                  </a:lnTo>
                  <a:lnTo>
                    <a:pt x="210" y="26"/>
                  </a:lnTo>
                  <a:lnTo>
                    <a:pt x="211" y="26"/>
                  </a:lnTo>
                  <a:lnTo>
                    <a:pt x="211" y="27"/>
                  </a:lnTo>
                  <a:lnTo>
                    <a:pt x="212" y="27"/>
                  </a:lnTo>
                  <a:lnTo>
                    <a:pt x="213" y="27"/>
                  </a:lnTo>
                  <a:lnTo>
                    <a:pt x="214" y="27"/>
                  </a:lnTo>
                  <a:lnTo>
                    <a:pt x="215" y="27"/>
                  </a:lnTo>
                  <a:lnTo>
                    <a:pt x="216" y="27"/>
                  </a:lnTo>
                  <a:lnTo>
                    <a:pt x="216" y="28"/>
                  </a:lnTo>
                  <a:lnTo>
                    <a:pt x="217" y="28"/>
                  </a:lnTo>
                  <a:lnTo>
                    <a:pt x="218" y="28"/>
                  </a:lnTo>
                  <a:lnTo>
                    <a:pt x="219" y="28"/>
                  </a:lnTo>
                  <a:lnTo>
                    <a:pt x="220" y="28"/>
                  </a:lnTo>
                  <a:lnTo>
                    <a:pt x="220" y="29"/>
                  </a:lnTo>
                  <a:lnTo>
                    <a:pt x="221" y="29"/>
                  </a:lnTo>
                  <a:lnTo>
                    <a:pt x="222" y="29"/>
                  </a:lnTo>
                  <a:lnTo>
                    <a:pt x="222" y="29"/>
                  </a:lnTo>
                  <a:lnTo>
                    <a:pt x="223" y="29"/>
                  </a:lnTo>
                  <a:lnTo>
                    <a:pt x="224" y="29"/>
                  </a:lnTo>
                  <a:lnTo>
                    <a:pt x="224" y="30"/>
                  </a:lnTo>
                  <a:lnTo>
                    <a:pt x="225" y="30"/>
                  </a:lnTo>
                  <a:lnTo>
                    <a:pt x="226" y="30"/>
                  </a:lnTo>
                  <a:lnTo>
                    <a:pt x="227" y="30"/>
                  </a:lnTo>
                  <a:lnTo>
                    <a:pt x="228" y="30"/>
                  </a:lnTo>
                  <a:lnTo>
                    <a:pt x="228" y="31"/>
                  </a:lnTo>
                  <a:lnTo>
                    <a:pt x="229" y="31"/>
                  </a:lnTo>
                  <a:lnTo>
                    <a:pt x="230" y="31"/>
                  </a:lnTo>
                  <a:lnTo>
                    <a:pt x="231" y="31"/>
                  </a:lnTo>
                  <a:lnTo>
                    <a:pt x="232" y="31"/>
                  </a:lnTo>
                  <a:lnTo>
                    <a:pt x="233" y="32"/>
                  </a:lnTo>
                  <a:lnTo>
                    <a:pt x="234" y="32"/>
                  </a:lnTo>
                  <a:lnTo>
                    <a:pt x="235" y="32"/>
                  </a:lnTo>
                  <a:lnTo>
                    <a:pt x="236" y="32"/>
                  </a:lnTo>
                  <a:lnTo>
                    <a:pt x="237" y="32"/>
                  </a:lnTo>
                  <a:lnTo>
                    <a:pt x="237" y="33"/>
                  </a:lnTo>
                  <a:lnTo>
                    <a:pt x="238" y="33"/>
                  </a:lnTo>
                  <a:lnTo>
                    <a:pt x="239" y="33"/>
                  </a:lnTo>
                  <a:lnTo>
                    <a:pt x="240" y="33"/>
                  </a:lnTo>
                  <a:lnTo>
                    <a:pt x="241" y="33"/>
                  </a:lnTo>
                  <a:lnTo>
                    <a:pt x="241" y="34"/>
                  </a:lnTo>
                  <a:lnTo>
                    <a:pt x="242" y="34"/>
                  </a:lnTo>
                  <a:lnTo>
                    <a:pt x="243" y="34"/>
                  </a:lnTo>
                  <a:lnTo>
                    <a:pt x="244" y="34"/>
                  </a:lnTo>
                  <a:lnTo>
                    <a:pt x="245" y="34"/>
                  </a:lnTo>
                  <a:lnTo>
                    <a:pt x="245" y="35"/>
                  </a:lnTo>
                  <a:lnTo>
                    <a:pt x="246" y="35"/>
                  </a:lnTo>
                  <a:lnTo>
                    <a:pt x="247" y="35"/>
                  </a:lnTo>
                  <a:lnTo>
                    <a:pt x="248" y="35"/>
                  </a:lnTo>
                  <a:lnTo>
                    <a:pt x="249" y="35"/>
                  </a:lnTo>
                  <a:lnTo>
                    <a:pt x="249" y="36"/>
                  </a:lnTo>
                  <a:lnTo>
                    <a:pt x="249" y="36"/>
                  </a:lnTo>
                  <a:lnTo>
                    <a:pt x="250" y="36"/>
                  </a:lnTo>
                  <a:lnTo>
                    <a:pt x="251" y="36"/>
                  </a:lnTo>
                  <a:lnTo>
                    <a:pt x="252" y="36"/>
                  </a:lnTo>
                  <a:lnTo>
                    <a:pt x="253" y="36"/>
                  </a:lnTo>
                  <a:lnTo>
                    <a:pt x="253" y="37"/>
                  </a:lnTo>
                  <a:lnTo>
                    <a:pt x="254" y="37"/>
                  </a:lnTo>
                  <a:lnTo>
                    <a:pt x="255" y="37"/>
                  </a:lnTo>
                  <a:lnTo>
                    <a:pt x="256" y="37"/>
                  </a:lnTo>
                  <a:lnTo>
                    <a:pt x="257" y="37"/>
                  </a:lnTo>
                  <a:lnTo>
                    <a:pt x="257" y="38"/>
                  </a:lnTo>
                  <a:lnTo>
                    <a:pt x="258" y="38"/>
                  </a:lnTo>
                  <a:lnTo>
                    <a:pt x="259" y="38"/>
                  </a:lnTo>
                  <a:lnTo>
                    <a:pt x="260" y="38"/>
                  </a:lnTo>
                  <a:lnTo>
                    <a:pt x="261" y="38"/>
                  </a:lnTo>
                  <a:lnTo>
                    <a:pt x="261" y="39"/>
                  </a:lnTo>
                  <a:lnTo>
                    <a:pt x="262" y="39"/>
                  </a:lnTo>
                  <a:lnTo>
                    <a:pt x="263" y="39"/>
                  </a:lnTo>
                  <a:lnTo>
                    <a:pt x="264" y="39"/>
                  </a:lnTo>
                  <a:lnTo>
                    <a:pt x="265" y="39"/>
                  </a:lnTo>
                  <a:lnTo>
                    <a:pt x="266" y="40"/>
                  </a:lnTo>
                  <a:lnTo>
                    <a:pt x="267" y="40"/>
                  </a:lnTo>
                  <a:lnTo>
                    <a:pt x="268" y="40"/>
                  </a:lnTo>
                  <a:lnTo>
                    <a:pt x="269" y="40"/>
                  </a:lnTo>
                  <a:lnTo>
                    <a:pt x="270" y="41"/>
                  </a:lnTo>
                  <a:lnTo>
                    <a:pt x="271" y="41"/>
                  </a:lnTo>
                  <a:lnTo>
                    <a:pt x="272" y="41"/>
                  </a:lnTo>
                  <a:lnTo>
                    <a:pt x="273" y="41"/>
                  </a:lnTo>
                  <a:lnTo>
                    <a:pt x="274" y="41"/>
                  </a:lnTo>
                  <a:lnTo>
                    <a:pt x="274" y="42"/>
                  </a:lnTo>
                  <a:lnTo>
                    <a:pt x="275" y="42"/>
                  </a:lnTo>
                  <a:lnTo>
                    <a:pt x="276" y="42"/>
                  </a:lnTo>
                  <a:lnTo>
                    <a:pt x="277" y="42"/>
                  </a:lnTo>
                  <a:lnTo>
                    <a:pt x="277" y="42"/>
                  </a:lnTo>
                  <a:lnTo>
                    <a:pt x="278" y="43"/>
                  </a:lnTo>
                  <a:lnTo>
                    <a:pt x="279" y="43"/>
                  </a:lnTo>
                  <a:lnTo>
                    <a:pt x="280" y="43"/>
                  </a:lnTo>
                  <a:lnTo>
                    <a:pt x="281" y="43"/>
                  </a:lnTo>
                  <a:lnTo>
                    <a:pt x="282" y="44"/>
                  </a:lnTo>
                  <a:lnTo>
                    <a:pt x="283" y="44"/>
                  </a:lnTo>
                  <a:lnTo>
                    <a:pt x="284" y="44"/>
                  </a:lnTo>
                  <a:lnTo>
                    <a:pt x="285" y="44"/>
                  </a:lnTo>
                  <a:lnTo>
                    <a:pt x="286" y="45"/>
                  </a:lnTo>
                  <a:lnTo>
                    <a:pt x="287" y="45"/>
                  </a:lnTo>
                  <a:lnTo>
                    <a:pt x="288" y="45"/>
                  </a:lnTo>
                  <a:lnTo>
                    <a:pt x="289" y="45"/>
                  </a:lnTo>
                  <a:lnTo>
                    <a:pt x="290" y="46"/>
                  </a:lnTo>
                  <a:lnTo>
                    <a:pt x="291" y="46"/>
                  </a:lnTo>
                  <a:lnTo>
                    <a:pt x="292" y="46"/>
                  </a:lnTo>
                  <a:lnTo>
                    <a:pt x="293" y="46"/>
                  </a:lnTo>
                  <a:lnTo>
                    <a:pt x="294" y="47"/>
                  </a:lnTo>
                  <a:lnTo>
                    <a:pt x="295" y="47"/>
                  </a:lnTo>
                  <a:lnTo>
                    <a:pt x="296" y="47"/>
                  </a:lnTo>
                  <a:lnTo>
                    <a:pt x="297" y="47"/>
                  </a:lnTo>
                  <a:lnTo>
                    <a:pt x="298" y="48"/>
                  </a:lnTo>
                  <a:lnTo>
                    <a:pt x="299" y="48"/>
                  </a:lnTo>
                  <a:lnTo>
                    <a:pt x="300" y="48"/>
                  </a:lnTo>
                  <a:lnTo>
                    <a:pt x="301" y="48"/>
                  </a:lnTo>
                  <a:lnTo>
                    <a:pt x="302" y="49"/>
                  </a:lnTo>
                  <a:lnTo>
                    <a:pt x="303" y="49"/>
                  </a:lnTo>
                  <a:lnTo>
                    <a:pt x="304" y="49"/>
                  </a:lnTo>
                  <a:lnTo>
                    <a:pt x="305" y="49"/>
                  </a:lnTo>
                  <a:lnTo>
                    <a:pt x="305" y="49"/>
                  </a:lnTo>
                  <a:lnTo>
                    <a:pt x="305" y="50"/>
                  </a:lnTo>
                  <a:lnTo>
                    <a:pt x="306" y="50"/>
                  </a:lnTo>
                  <a:lnTo>
                    <a:pt x="307" y="50"/>
                  </a:lnTo>
                  <a:lnTo>
                    <a:pt x="308" y="50"/>
                  </a:lnTo>
                  <a:lnTo>
                    <a:pt x="309" y="50"/>
                  </a:lnTo>
                  <a:lnTo>
                    <a:pt x="309" y="51"/>
                  </a:lnTo>
                  <a:lnTo>
                    <a:pt x="310" y="51"/>
                  </a:lnTo>
                  <a:lnTo>
                    <a:pt x="311" y="51"/>
                  </a:lnTo>
                  <a:lnTo>
                    <a:pt x="312" y="51"/>
                  </a:lnTo>
                  <a:lnTo>
                    <a:pt x="313" y="51"/>
                  </a:lnTo>
                  <a:lnTo>
                    <a:pt x="313" y="52"/>
                  </a:lnTo>
                  <a:lnTo>
                    <a:pt x="314" y="52"/>
                  </a:lnTo>
                  <a:lnTo>
                    <a:pt x="315" y="52"/>
                  </a:lnTo>
                  <a:lnTo>
                    <a:pt x="316" y="52"/>
                  </a:lnTo>
                  <a:lnTo>
                    <a:pt x="317" y="52"/>
                  </a:lnTo>
                  <a:lnTo>
                    <a:pt x="317" y="53"/>
                  </a:lnTo>
                  <a:lnTo>
                    <a:pt x="318" y="53"/>
                  </a:lnTo>
                  <a:lnTo>
                    <a:pt x="319" y="53"/>
                  </a:lnTo>
                  <a:lnTo>
                    <a:pt x="320" y="53"/>
                  </a:lnTo>
                  <a:lnTo>
                    <a:pt x="321" y="53"/>
                  </a:lnTo>
                  <a:lnTo>
                    <a:pt x="321" y="54"/>
                  </a:lnTo>
                  <a:lnTo>
                    <a:pt x="322" y="54"/>
                  </a:lnTo>
                  <a:lnTo>
                    <a:pt x="323" y="54"/>
                  </a:lnTo>
                  <a:lnTo>
                    <a:pt x="324" y="54"/>
                  </a:lnTo>
                  <a:lnTo>
                    <a:pt x="325" y="54"/>
                  </a:lnTo>
                  <a:lnTo>
                    <a:pt x="325" y="55"/>
                  </a:lnTo>
                  <a:lnTo>
                    <a:pt x="326" y="55"/>
                  </a:lnTo>
                  <a:lnTo>
                    <a:pt x="327" y="55"/>
                  </a:lnTo>
                  <a:lnTo>
                    <a:pt x="328" y="55"/>
                  </a:lnTo>
                  <a:lnTo>
                    <a:pt x="329" y="55"/>
                  </a:lnTo>
                  <a:lnTo>
                    <a:pt x="329" y="56"/>
                  </a:lnTo>
                  <a:lnTo>
                    <a:pt x="330" y="56"/>
                  </a:lnTo>
                  <a:lnTo>
                    <a:pt x="331" y="56"/>
                  </a:lnTo>
                  <a:lnTo>
                    <a:pt x="332" y="56"/>
                  </a:lnTo>
                  <a:lnTo>
                    <a:pt x="332" y="56"/>
                  </a:lnTo>
                  <a:lnTo>
                    <a:pt x="333" y="56"/>
                  </a:lnTo>
                  <a:lnTo>
                    <a:pt x="333" y="57"/>
                  </a:lnTo>
                  <a:lnTo>
                    <a:pt x="334" y="57"/>
                  </a:lnTo>
                  <a:lnTo>
                    <a:pt x="335" y="57"/>
                  </a:lnTo>
                  <a:lnTo>
                    <a:pt x="336" y="57"/>
                  </a:lnTo>
                  <a:lnTo>
                    <a:pt x="337" y="57"/>
                  </a:lnTo>
                  <a:lnTo>
                    <a:pt x="337" y="58"/>
                  </a:lnTo>
                  <a:lnTo>
                    <a:pt x="338" y="58"/>
                  </a:lnTo>
                  <a:lnTo>
                    <a:pt x="339" y="58"/>
                  </a:lnTo>
                  <a:lnTo>
                    <a:pt x="340" y="58"/>
                  </a:lnTo>
                  <a:lnTo>
                    <a:pt x="341" y="58"/>
                  </a:lnTo>
                  <a:lnTo>
                    <a:pt x="341" y="59"/>
                  </a:lnTo>
                  <a:lnTo>
                    <a:pt x="342" y="59"/>
                  </a:lnTo>
                  <a:lnTo>
                    <a:pt x="343" y="59"/>
                  </a:lnTo>
                  <a:lnTo>
                    <a:pt x="344" y="59"/>
                  </a:lnTo>
                  <a:lnTo>
                    <a:pt x="345" y="60"/>
                  </a:lnTo>
                  <a:lnTo>
                    <a:pt x="346" y="60"/>
                  </a:lnTo>
                  <a:lnTo>
                    <a:pt x="347" y="60"/>
                  </a:lnTo>
                  <a:lnTo>
                    <a:pt x="348" y="60"/>
                  </a:lnTo>
                  <a:lnTo>
                    <a:pt x="348" y="61"/>
                  </a:lnTo>
                  <a:lnTo>
                    <a:pt x="349" y="61"/>
                  </a:lnTo>
                  <a:lnTo>
                    <a:pt x="350" y="61"/>
                  </a:lnTo>
                  <a:lnTo>
                    <a:pt x="351" y="61"/>
                  </a:lnTo>
                  <a:lnTo>
                    <a:pt x="352" y="61"/>
                  </a:lnTo>
                  <a:lnTo>
                    <a:pt x="352" y="62"/>
                  </a:lnTo>
                  <a:lnTo>
                    <a:pt x="353" y="62"/>
                  </a:lnTo>
                  <a:lnTo>
                    <a:pt x="354" y="62"/>
                  </a:lnTo>
                  <a:lnTo>
                    <a:pt x="355" y="62"/>
                  </a:lnTo>
                  <a:lnTo>
                    <a:pt x="356" y="62"/>
                  </a:lnTo>
                  <a:lnTo>
                    <a:pt x="356" y="63"/>
                  </a:lnTo>
                  <a:lnTo>
                    <a:pt x="357" y="63"/>
                  </a:lnTo>
                  <a:lnTo>
                    <a:pt x="358" y="63"/>
                  </a:lnTo>
                  <a:lnTo>
                    <a:pt x="359" y="63"/>
                  </a:lnTo>
                  <a:lnTo>
                    <a:pt x="360" y="63"/>
                  </a:lnTo>
                  <a:lnTo>
                    <a:pt x="360" y="64"/>
                  </a:lnTo>
                  <a:lnTo>
                    <a:pt x="360" y="64"/>
                  </a:lnTo>
                  <a:lnTo>
                    <a:pt x="361" y="64"/>
                  </a:lnTo>
                  <a:lnTo>
                    <a:pt x="362" y="64"/>
                  </a:lnTo>
                  <a:lnTo>
                    <a:pt x="363" y="64"/>
                  </a:lnTo>
                  <a:lnTo>
                    <a:pt x="364" y="64"/>
                  </a:lnTo>
                  <a:lnTo>
                    <a:pt x="364" y="65"/>
                  </a:lnTo>
                  <a:lnTo>
                    <a:pt x="365" y="65"/>
                  </a:lnTo>
                  <a:lnTo>
                    <a:pt x="366" y="65"/>
                  </a:lnTo>
                  <a:lnTo>
                    <a:pt x="367" y="65"/>
                  </a:lnTo>
                  <a:lnTo>
                    <a:pt x="368" y="65"/>
                  </a:lnTo>
                  <a:lnTo>
                    <a:pt x="368" y="66"/>
                  </a:lnTo>
                  <a:lnTo>
                    <a:pt x="369" y="66"/>
                  </a:lnTo>
                  <a:lnTo>
                    <a:pt x="370" y="66"/>
                  </a:lnTo>
                  <a:lnTo>
                    <a:pt x="371" y="66"/>
                  </a:lnTo>
                  <a:lnTo>
                    <a:pt x="372" y="67"/>
                  </a:lnTo>
                  <a:lnTo>
                    <a:pt x="373" y="67"/>
                  </a:lnTo>
                  <a:lnTo>
                    <a:pt x="374" y="67"/>
                  </a:lnTo>
                  <a:lnTo>
                    <a:pt x="375" y="67"/>
                  </a:lnTo>
                  <a:lnTo>
                    <a:pt x="375" y="68"/>
                  </a:lnTo>
                  <a:lnTo>
                    <a:pt x="376" y="68"/>
                  </a:lnTo>
                  <a:lnTo>
                    <a:pt x="377" y="68"/>
                  </a:lnTo>
                  <a:lnTo>
                    <a:pt x="378" y="68"/>
                  </a:lnTo>
                  <a:lnTo>
                    <a:pt x="379" y="68"/>
                  </a:lnTo>
                  <a:lnTo>
                    <a:pt x="379" y="69"/>
                  </a:lnTo>
                  <a:lnTo>
                    <a:pt x="380" y="69"/>
                  </a:lnTo>
                  <a:lnTo>
                    <a:pt x="381" y="69"/>
                  </a:lnTo>
                  <a:lnTo>
                    <a:pt x="382" y="69"/>
                  </a:lnTo>
                  <a:lnTo>
                    <a:pt x="383" y="69"/>
                  </a:lnTo>
                  <a:lnTo>
                    <a:pt x="383" y="70"/>
                  </a:lnTo>
                  <a:lnTo>
                    <a:pt x="384" y="70"/>
                  </a:lnTo>
                  <a:lnTo>
                    <a:pt x="385" y="70"/>
                  </a:lnTo>
                  <a:lnTo>
                    <a:pt x="386" y="70"/>
                  </a:lnTo>
                  <a:lnTo>
                    <a:pt x="387" y="70"/>
                  </a:lnTo>
                  <a:lnTo>
                    <a:pt x="387" y="71"/>
                  </a:lnTo>
                  <a:lnTo>
                    <a:pt x="388" y="71"/>
                  </a:lnTo>
                  <a:lnTo>
                    <a:pt x="388" y="71"/>
                  </a:lnTo>
                  <a:lnTo>
                    <a:pt x="389" y="71"/>
                  </a:lnTo>
                  <a:lnTo>
                    <a:pt x="390" y="71"/>
                  </a:lnTo>
                  <a:lnTo>
                    <a:pt x="391" y="71"/>
                  </a:lnTo>
                  <a:lnTo>
                    <a:pt x="391" y="72"/>
                  </a:lnTo>
                  <a:lnTo>
                    <a:pt x="392" y="72"/>
                  </a:lnTo>
                  <a:lnTo>
                    <a:pt x="393" y="72"/>
                  </a:lnTo>
                  <a:lnTo>
                    <a:pt x="394" y="72"/>
                  </a:lnTo>
                  <a:lnTo>
                    <a:pt x="395" y="73"/>
                  </a:lnTo>
                  <a:lnTo>
                    <a:pt x="396" y="73"/>
                  </a:lnTo>
                  <a:lnTo>
                    <a:pt x="397" y="73"/>
                  </a:lnTo>
                  <a:lnTo>
                    <a:pt x="398" y="73"/>
                  </a:lnTo>
                  <a:lnTo>
                    <a:pt x="398" y="74"/>
                  </a:lnTo>
                  <a:lnTo>
                    <a:pt x="399" y="74"/>
                  </a:lnTo>
                  <a:lnTo>
                    <a:pt x="400" y="74"/>
                  </a:lnTo>
                  <a:lnTo>
                    <a:pt x="401" y="74"/>
                  </a:lnTo>
                  <a:lnTo>
                    <a:pt x="402" y="74"/>
                  </a:lnTo>
                  <a:lnTo>
                    <a:pt x="402" y="75"/>
                  </a:lnTo>
                  <a:lnTo>
                    <a:pt x="403" y="75"/>
                  </a:lnTo>
                  <a:lnTo>
                    <a:pt x="404" y="75"/>
                  </a:lnTo>
                  <a:lnTo>
                    <a:pt x="405" y="75"/>
                  </a:lnTo>
                  <a:lnTo>
                    <a:pt x="406" y="75"/>
                  </a:lnTo>
                  <a:lnTo>
                    <a:pt x="406" y="76"/>
                  </a:lnTo>
                  <a:lnTo>
                    <a:pt x="407" y="76"/>
                  </a:lnTo>
                  <a:lnTo>
                    <a:pt x="408" y="76"/>
                  </a:lnTo>
                  <a:lnTo>
                    <a:pt x="409" y="76"/>
                  </a:lnTo>
                  <a:lnTo>
                    <a:pt x="410" y="76"/>
                  </a:lnTo>
                  <a:lnTo>
                    <a:pt x="410" y="77"/>
                  </a:lnTo>
                  <a:lnTo>
                    <a:pt x="411" y="77"/>
                  </a:lnTo>
                  <a:lnTo>
                    <a:pt x="412" y="77"/>
                  </a:lnTo>
                  <a:lnTo>
                    <a:pt x="413" y="77"/>
                  </a:lnTo>
                  <a:lnTo>
                    <a:pt x="414" y="78"/>
                  </a:lnTo>
                  <a:lnTo>
                    <a:pt x="415" y="78"/>
                  </a:lnTo>
                  <a:lnTo>
                    <a:pt x="416" y="78"/>
                  </a:lnTo>
                  <a:lnTo>
                    <a:pt x="417" y="78"/>
                  </a:lnTo>
                  <a:lnTo>
                    <a:pt x="417" y="79"/>
                  </a:lnTo>
                  <a:lnTo>
                    <a:pt x="418" y="79"/>
                  </a:lnTo>
                  <a:lnTo>
                    <a:pt x="419" y="79"/>
                  </a:lnTo>
                  <a:lnTo>
                    <a:pt x="420" y="79"/>
                  </a:lnTo>
                  <a:lnTo>
                    <a:pt x="421" y="79"/>
                  </a:lnTo>
                  <a:lnTo>
                    <a:pt x="421" y="80"/>
                  </a:lnTo>
                  <a:lnTo>
                    <a:pt x="422" y="80"/>
                  </a:lnTo>
                  <a:lnTo>
                    <a:pt x="423" y="80"/>
                  </a:lnTo>
                  <a:lnTo>
                    <a:pt x="424" y="80"/>
                  </a:lnTo>
                  <a:lnTo>
                    <a:pt x="425" y="80"/>
                  </a:lnTo>
                  <a:lnTo>
                    <a:pt x="425" y="81"/>
                  </a:lnTo>
                  <a:lnTo>
                    <a:pt x="426" y="81"/>
                  </a:lnTo>
                  <a:lnTo>
                    <a:pt x="427" y="81"/>
                  </a:lnTo>
                  <a:lnTo>
                    <a:pt x="428" y="81"/>
                  </a:lnTo>
                  <a:lnTo>
                    <a:pt x="429" y="81"/>
                  </a:lnTo>
                  <a:lnTo>
                    <a:pt x="429" y="82"/>
                  </a:lnTo>
                  <a:lnTo>
                    <a:pt x="430" y="82"/>
                  </a:lnTo>
                  <a:lnTo>
                    <a:pt x="431" y="82"/>
                  </a:lnTo>
                  <a:lnTo>
                    <a:pt x="432" y="82"/>
                  </a:lnTo>
                  <a:lnTo>
                    <a:pt x="433" y="82"/>
                  </a:lnTo>
                  <a:lnTo>
                    <a:pt x="433" y="83"/>
                  </a:lnTo>
                  <a:lnTo>
                    <a:pt x="434" y="83"/>
                  </a:lnTo>
                  <a:lnTo>
                    <a:pt x="435" y="83"/>
                  </a:lnTo>
                  <a:lnTo>
                    <a:pt x="436" y="83"/>
                  </a:lnTo>
                  <a:lnTo>
                    <a:pt x="436" y="84"/>
                  </a:lnTo>
                  <a:lnTo>
                    <a:pt x="437" y="84"/>
                  </a:lnTo>
                  <a:lnTo>
                    <a:pt x="438" y="84"/>
                  </a:lnTo>
                  <a:lnTo>
                    <a:pt x="439" y="84"/>
                  </a:lnTo>
                  <a:lnTo>
                    <a:pt x="440" y="84"/>
                  </a:lnTo>
                  <a:lnTo>
                    <a:pt x="440" y="85"/>
                  </a:lnTo>
                  <a:lnTo>
                    <a:pt x="441" y="85"/>
                  </a:lnTo>
                  <a:lnTo>
                    <a:pt x="442" y="85"/>
                  </a:lnTo>
                  <a:lnTo>
                    <a:pt x="443" y="85"/>
                  </a:lnTo>
                  <a:lnTo>
                    <a:pt x="443" y="85"/>
                  </a:lnTo>
                  <a:lnTo>
                    <a:pt x="444" y="85"/>
                  </a:lnTo>
                  <a:lnTo>
                    <a:pt x="444" y="86"/>
                  </a:lnTo>
                  <a:lnTo>
                    <a:pt x="445" y="86"/>
                  </a:lnTo>
                  <a:lnTo>
                    <a:pt x="446" y="86"/>
                  </a:lnTo>
                  <a:lnTo>
                    <a:pt x="447" y="86"/>
                  </a:lnTo>
                  <a:lnTo>
                    <a:pt x="448" y="86"/>
                  </a:lnTo>
                  <a:lnTo>
                    <a:pt x="448" y="87"/>
                  </a:lnTo>
                  <a:lnTo>
                    <a:pt x="449" y="87"/>
                  </a:lnTo>
                  <a:lnTo>
                    <a:pt x="450" y="87"/>
                  </a:lnTo>
                  <a:lnTo>
                    <a:pt x="451" y="87"/>
                  </a:lnTo>
                  <a:lnTo>
                    <a:pt x="452" y="88"/>
                  </a:lnTo>
                  <a:lnTo>
                    <a:pt x="453" y="88"/>
                  </a:lnTo>
                  <a:lnTo>
                    <a:pt x="454" y="88"/>
                  </a:lnTo>
                  <a:lnTo>
                    <a:pt x="455" y="88"/>
                  </a:lnTo>
                  <a:lnTo>
                    <a:pt x="455" y="89"/>
                  </a:lnTo>
                  <a:lnTo>
                    <a:pt x="456" y="89"/>
                  </a:lnTo>
                  <a:lnTo>
                    <a:pt x="457" y="89"/>
                  </a:lnTo>
                  <a:lnTo>
                    <a:pt x="458" y="89"/>
                  </a:lnTo>
                  <a:lnTo>
                    <a:pt x="459" y="89"/>
                  </a:lnTo>
                  <a:lnTo>
                    <a:pt x="459" y="90"/>
                  </a:lnTo>
                  <a:lnTo>
                    <a:pt x="460" y="90"/>
                  </a:lnTo>
                  <a:lnTo>
                    <a:pt x="461" y="90"/>
                  </a:lnTo>
                  <a:lnTo>
                    <a:pt x="462" y="90"/>
                  </a:lnTo>
                  <a:lnTo>
                    <a:pt x="463" y="90"/>
                  </a:lnTo>
                  <a:lnTo>
                    <a:pt x="463" y="91"/>
                  </a:lnTo>
                  <a:lnTo>
                    <a:pt x="464" y="91"/>
                  </a:lnTo>
                  <a:lnTo>
                    <a:pt x="465" y="91"/>
                  </a:lnTo>
                  <a:lnTo>
                    <a:pt x="466" y="91"/>
                  </a:lnTo>
                  <a:lnTo>
                    <a:pt x="467" y="92"/>
                  </a:lnTo>
                  <a:lnTo>
                    <a:pt x="468" y="92"/>
                  </a:lnTo>
                  <a:lnTo>
                    <a:pt x="469" y="92"/>
                  </a:lnTo>
                  <a:lnTo>
                    <a:pt x="470" y="92"/>
                  </a:lnTo>
                  <a:lnTo>
                    <a:pt x="470" y="93"/>
                  </a:lnTo>
                  <a:lnTo>
                    <a:pt x="471" y="93"/>
                  </a:lnTo>
                  <a:lnTo>
                    <a:pt x="471" y="93"/>
                  </a:lnTo>
                  <a:lnTo>
                    <a:pt x="472" y="93"/>
                  </a:lnTo>
                  <a:lnTo>
                    <a:pt x="473" y="93"/>
                  </a:lnTo>
                  <a:lnTo>
                    <a:pt x="474" y="93"/>
                  </a:lnTo>
                  <a:lnTo>
                    <a:pt x="474" y="94"/>
                  </a:lnTo>
                  <a:lnTo>
                    <a:pt x="475" y="94"/>
                  </a:lnTo>
                  <a:lnTo>
                    <a:pt x="476" y="94"/>
                  </a:lnTo>
                  <a:lnTo>
                    <a:pt x="477" y="94"/>
                  </a:lnTo>
                  <a:lnTo>
                    <a:pt x="478" y="94"/>
                  </a:lnTo>
                  <a:lnTo>
                    <a:pt x="478" y="95"/>
                  </a:lnTo>
                  <a:lnTo>
                    <a:pt x="479" y="95"/>
                  </a:lnTo>
                  <a:lnTo>
                    <a:pt x="480" y="95"/>
                  </a:lnTo>
                  <a:lnTo>
                    <a:pt x="481" y="95"/>
                  </a:lnTo>
                  <a:lnTo>
                    <a:pt x="482" y="95"/>
                  </a:lnTo>
                  <a:lnTo>
                    <a:pt x="482" y="96"/>
                  </a:lnTo>
                  <a:lnTo>
                    <a:pt x="483" y="96"/>
                  </a:lnTo>
                  <a:lnTo>
                    <a:pt x="484" y="96"/>
                  </a:lnTo>
                  <a:lnTo>
                    <a:pt x="485" y="96"/>
                  </a:lnTo>
                  <a:lnTo>
                    <a:pt x="485" y="97"/>
                  </a:lnTo>
                  <a:lnTo>
                    <a:pt x="486" y="97"/>
                  </a:lnTo>
                  <a:lnTo>
                    <a:pt x="487" y="97"/>
                  </a:lnTo>
                  <a:lnTo>
                    <a:pt x="488" y="97"/>
                  </a:lnTo>
                  <a:lnTo>
                    <a:pt x="489" y="97"/>
                  </a:lnTo>
                  <a:lnTo>
                    <a:pt x="489" y="98"/>
                  </a:lnTo>
                  <a:lnTo>
                    <a:pt x="490" y="98"/>
                  </a:lnTo>
                  <a:lnTo>
                    <a:pt x="491" y="98"/>
                  </a:lnTo>
                  <a:lnTo>
                    <a:pt x="492" y="98"/>
                  </a:lnTo>
                  <a:lnTo>
                    <a:pt x="493" y="98"/>
                  </a:lnTo>
                  <a:lnTo>
                    <a:pt x="493" y="99"/>
                  </a:lnTo>
                  <a:lnTo>
                    <a:pt x="494" y="99"/>
                  </a:lnTo>
                  <a:lnTo>
                    <a:pt x="495" y="99"/>
                  </a:lnTo>
                  <a:lnTo>
                    <a:pt x="496" y="99"/>
                  </a:lnTo>
                  <a:lnTo>
                    <a:pt x="497" y="99"/>
                  </a:lnTo>
                  <a:lnTo>
                    <a:pt x="497" y="100"/>
                  </a:lnTo>
                  <a:lnTo>
                    <a:pt x="498" y="100"/>
                  </a:lnTo>
                  <a:lnTo>
                    <a:pt x="499" y="100"/>
                  </a:lnTo>
                  <a:lnTo>
                    <a:pt x="499" y="100"/>
                  </a:lnTo>
                  <a:lnTo>
                    <a:pt x="500" y="100"/>
                  </a:lnTo>
                  <a:lnTo>
                    <a:pt x="500" y="101"/>
                  </a:lnTo>
                  <a:lnTo>
                    <a:pt x="501" y="101"/>
                  </a:lnTo>
                  <a:lnTo>
                    <a:pt x="502" y="101"/>
                  </a:lnTo>
                  <a:lnTo>
                    <a:pt x="503" y="101"/>
                  </a:lnTo>
                  <a:lnTo>
                    <a:pt x="504" y="101"/>
                  </a:lnTo>
                  <a:lnTo>
                    <a:pt x="504" y="102"/>
                  </a:lnTo>
                  <a:lnTo>
                    <a:pt x="505" y="102"/>
                  </a:lnTo>
                  <a:lnTo>
                    <a:pt x="506" y="102"/>
                  </a:lnTo>
                  <a:lnTo>
                    <a:pt x="507" y="102"/>
                  </a:lnTo>
                  <a:lnTo>
                    <a:pt x="508" y="102"/>
                  </a:lnTo>
                  <a:lnTo>
                    <a:pt x="508" y="103"/>
                  </a:lnTo>
                  <a:lnTo>
                    <a:pt x="509" y="103"/>
                  </a:lnTo>
                  <a:lnTo>
                    <a:pt x="510" y="103"/>
                  </a:lnTo>
                  <a:lnTo>
                    <a:pt x="511" y="103"/>
                  </a:lnTo>
                  <a:lnTo>
                    <a:pt x="512" y="103"/>
                  </a:lnTo>
                  <a:lnTo>
                    <a:pt x="512" y="104"/>
                  </a:lnTo>
                  <a:lnTo>
                    <a:pt x="513" y="104"/>
                  </a:lnTo>
                  <a:lnTo>
                    <a:pt x="514" y="104"/>
                  </a:lnTo>
                  <a:lnTo>
                    <a:pt x="515" y="104"/>
                  </a:lnTo>
                  <a:lnTo>
                    <a:pt x="515" y="105"/>
                  </a:lnTo>
                  <a:lnTo>
                    <a:pt x="516" y="105"/>
                  </a:lnTo>
                  <a:lnTo>
                    <a:pt x="517" y="105"/>
                  </a:lnTo>
                  <a:lnTo>
                    <a:pt x="518" y="105"/>
                  </a:lnTo>
                  <a:lnTo>
                    <a:pt x="519" y="105"/>
                  </a:lnTo>
                  <a:lnTo>
                    <a:pt x="519" y="106"/>
                  </a:lnTo>
                  <a:lnTo>
                    <a:pt x="520" y="106"/>
                  </a:lnTo>
                  <a:lnTo>
                    <a:pt x="521" y="106"/>
                  </a:lnTo>
                  <a:lnTo>
                    <a:pt x="522" y="106"/>
                  </a:lnTo>
                  <a:lnTo>
                    <a:pt x="523" y="106"/>
                  </a:lnTo>
                  <a:lnTo>
                    <a:pt x="523" y="107"/>
                  </a:lnTo>
                  <a:lnTo>
                    <a:pt x="524" y="107"/>
                  </a:lnTo>
                  <a:lnTo>
                    <a:pt x="525" y="107"/>
                  </a:lnTo>
                  <a:lnTo>
                    <a:pt x="526" y="107"/>
                  </a:lnTo>
                  <a:lnTo>
                    <a:pt x="526" y="107"/>
                  </a:lnTo>
                  <a:lnTo>
                    <a:pt x="527" y="107"/>
                  </a:lnTo>
                  <a:lnTo>
                    <a:pt x="527" y="108"/>
                  </a:lnTo>
                  <a:lnTo>
                    <a:pt x="528" y="108"/>
                  </a:lnTo>
                  <a:lnTo>
                    <a:pt x="529" y="108"/>
                  </a:lnTo>
                  <a:lnTo>
                    <a:pt x="530" y="108"/>
                  </a:lnTo>
                  <a:lnTo>
                    <a:pt x="530" y="109"/>
                  </a:lnTo>
                  <a:lnTo>
                    <a:pt x="531" y="109"/>
                  </a:lnTo>
                  <a:lnTo>
                    <a:pt x="532" y="109"/>
                  </a:lnTo>
                  <a:lnTo>
                    <a:pt x="533" y="109"/>
                  </a:lnTo>
                  <a:lnTo>
                    <a:pt x="534" y="109"/>
                  </a:lnTo>
                  <a:lnTo>
                    <a:pt x="534" y="110"/>
                  </a:lnTo>
                  <a:lnTo>
                    <a:pt x="535" y="110"/>
                  </a:lnTo>
                  <a:lnTo>
                    <a:pt x="536" y="110"/>
                  </a:lnTo>
                  <a:lnTo>
                    <a:pt x="537" y="110"/>
                  </a:lnTo>
                  <a:lnTo>
                    <a:pt x="538" y="110"/>
                  </a:lnTo>
                  <a:lnTo>
                    <a:pt x="538" y="111"/>
                  </a:lnTo>
                  <a:lnTo>
                    <a:pt x="539" y="111"/>
                  </a:lnTo>
                  <a:lnTo>
                    <a:pt x="540" y="111"/>
                  </a:lnTo>
                  <a:lnTo>
                    <a:pt x="541" y="111"/>
                  </a:lnTo>
                  <a:lnTo>
                    <a:pt x="542" y="112"/>
                  </a:lnTo>
                  <a:lnTo>
                    <a:pt x="543" y="112"/>
                  </a:lnTo>
                  <a:lnTo>
                    <a:pt x="544" y="112"/>
                  </a:lnTo>
                  <a:lnTo>
                    <a:pt x="545" y="112"/>
                  </a:lnTo>
                  <a:lnTo>
                    <a:pt x="545" y="113"/>
                  </a:lnTo>
                  <a:lnTo>
                    <a:pt x="546" y="113"/>
                  </a:lnTo>
                  <a:lnTo>
                    <a:pt x="547" y="113"/>
                  </a:lnTo>
                  <a:lnTo>
                    <a:pt x="548" y="113"/>
                  </a:lnTo>
                  <a:lnTo>
                    <a:pt x="549" y="113"/>
                  </a:lnTo>
                  <a:lnTo>
                    <a:pt x="549" y="114"/>
                  </a:lnTo>
                  <a:lnTo>
                    <a:pt x="550" y="114"/>
                  </a:lnTo>
                  <a:lnTo>
                    <a:pt x="551" y="114"/>
                  </a:lnTo>
                  <a:lnTo>
                    <a:pt x="552" y="114"/>
                  </a:lnTo>
                  <a:lnTo>
                    <a:pt x="553" y="114"/>
                  </a:lnTo>
                  <a:lnTo>
                    <a:pt x="553" y="115"/>
                  </a:lnTo>
                  <a:lnTo>
                    <a:pt x="554" y="115"/>
                  </a:lnTo>
                  <a:lnTo>
                    <a:pt x="554" y="115"/>
                  </a:lnTo>
                  <a:lnTo>
                    <a:pt x="555" y="115"/>
                  </a:lnTo>
                  <a:lnTo>
                    <a:pt x="556" y="115"/>
                  </a:lnTo>
                  <a:lnTo>
                    <a:pt x="557" y="116"/>
                  </a:lnTo>
                  <a:lnTo>
                    <a:pt x="558" y="116"/>
                  </a:lnTo>
                  <a:lnTo>
                    <a:pt x="559" y="116"/>
                  </a:lnTo>
                  <a:lnTo>
                    <a:pt x="560" y="116"/>
                  </a:lnTo>
                  <a:lnTo>
                    <a:pt x="560" y="117"/>
                  </a:lnTo>
                  <a:lnTo>
                    <a:pt x="561" y="117"/>
                  </a:lnTo>
                  <a:lnTo>
                    <a:pt x="562" y="117"/>
                  </a:lnTo>
                  <a:lnTo>
                    <a:pt x="563" y="117"/>
                  </a:lnTo>
                  <a:lnTo>
                    <a:pt x="564" y="117"/>
                  </a:lnTo>
                  <a:lnTo>
                    <a:pt x="564" y="118"/>
                  </a:lnTo>
                  <a:lnTo>
                    <a:pt x="565" y="118"/>
                  </a:lnTo>
                  <a:lnTo>
                    <a:pt x="566" y="118"/>
                  </a:lnTo>
                  <a:lnTo>
                    <a:pt x="567" y="118"/>
                  </a:lnTo>
                  <a:lnTo>
                    <a:pt x="568" y="118"/>
                  </a:lnTo>
                  <a:lnTo>
                    <a:pt x="568" y="119"/>
                  </a:lnTo>
                  <a:lnTo>
                    <a:pt x="569" y="119"/>
                  </a:lnTo>
                  <a:lnTo>
                    <a:pt x="570" y="119"/>
                  </a:lnTo>
                  <a:lnTo>
                    <a:pt x="571" y="119"/>
                  </a:lnTo>
                  <a:lnTo>
                    <a:pt x="571" y="120"/>
                  </a:lnTo>
                  <a:lnTo>
                    <a:pt x="572" y="120"/>
                  </a:lnTo>
                  <a:lnTo>
                    <a:pt x="573" y="120"/>
                  </a:lnTo>
                  <a:lnTo>
                    <a:pt x="574" y="120"/>
                  </a:lnTo>
                  <a:lnTo>
                    <a:pt x="575" y="120"/>
                  </a:lnTo>
                  <a:lnTo>
                    <a:pt x="575" y="121"/>
                  </a:lnTo>
                  <a:lnTo>
                    <a:pt x="576" y="121"/>
                  </a:lnTo>
                  <a:lnTo>
                    <a:pt x="577" y="121"/>
                  </a:lnTo>
                  <a:lnTo>
                    <a:pt x="578" y="121"/>
                  </a:lnTo>
                  <a:lnTo>
                    <a:pt x="579" y="121"/>
                  </a:lnTo>
                  <a:lnTo>
                    <a:pt x="579" y="122"/>
                  </a:lnTo>
                  <a:lnTo>
                    <a:pt x="580" y="122"/>
                  </a:lnTo>
                  <a:lnTo>
                    <a:pt x="581" y="122"/>
                  </a:lnTo>
                  <a:lnTo>
                    <a:pt x="582" y="122"/>
                  </a:lnTo>
                  <a:lnTo>
                    <a:pt x="582" y="122"/>
                  </a:lnTo>
                  <a:lnTo>
                    <a:pt x="583" y="122"/>
                  </a:lnTo>
                  <a:lnTo>
                    <a:pt x="583" y="123"/>
                  </a:lnTo>
                  <a:lnTo>
                    <a:pt x="584" y="123"/>
                  </a:lnTo>
                  <a:lnTo>
                    <a:pt x="585" y="123"/>
                  </a:lnTo>
                  <a:lnTo>
                    <a:pt x="586" y="123"/>
                  </a:lnTo>
                  <a:lnTo>
                    <a:pt x="586" y="124"/>
                  </a:lnTo>
                  <a:lnTo>
                    <a:pt x="587" y="124"/>
                  </a:lnTo>
                  <a:lnTo>
                    <a:pt x="588" y="124"/>
                  </a:lnTo>
                  <a:lnTo>
                    <a:pt x="589" y="124"/>
                  </a:lnTo>
                  <a:lnTo>
                    <a:pt x="590" y="124"/>
                  </a:lnTo>
                  <a:lnTo>
                    <a:pt x="590" y="125"/>
                  </a:lnTo>
                  <a:lnTo>
                    <a:pt x="591" y="125"/>
                  </a:lnTo>
                  <a:lnTo>
                    <a:pt x="592" y="125"/>
                  </a:lnTo>
                  <a:lnTo>
                    <a:pt x="593" y="125"/>
                  </a:lnTo>
                  <a:lnTo>
                    <a:pt x="594" y="125"/>
                  </a:lnTo>
                  <a:lnTo>
                    <a:pt x="594" y="126"/>
                  </a:lnTo>
                  <a:lnTo>
                    <a:pt x="595" y="126"/>
                  </a:lnTo>
                  <a:lnTo>
                    <a:pt x="596" y="126"/>
                  </a:lnTo>
                  <a:lnTo>
                    <a:pt x="597" y="126"/>
                  </a:lnTo>
                  <a:lnTo>
                    <a:pt x="598" y="127"/>
                  </a:lnTo>
                  <a:lnTo>
                    <a:pt x="599" y="127"/>
                  </a:lnTo>
                  <a:lnTo>
                    <a:pt x="600" y="127"/>
                  </a:lnTo>
                  <a:lnTo>
                    <a:pt x="601" y="127"/>
                  </a:lnTo>
                  <a:lnTo>
                    <a:pt x="601" y="128"/>
                  </a:lnTo>
                  <a:lnTo>
                    <a:pt x="602" y="128"/>
                  </a:lnTo>
                  <a:lnTo>
                    <a:pt x="603" y="128"/>
                  </a:lnTo>
                  <a:lnTo>
                    <a:pt x="604" y="128"/>
                  </a:lnTo>
                  <a:lnTo>
                    <a:pt x="605" y="128"/>
                  </a:lnTo>
                  <a:lnTo>
                    <a:pt x="605" y="129"/>
                  </a:lnTo>
                  <a:lnTo>
                    <a:pt x="606" y="129"/>
                  </a:lnTo>
                  <a:lnTo>
                    <a:pt x="607" y="129"/>
                  </a:lnTo>
                  <a:lnTo>
                    <a:pt x="608" y="129"/>
                  </a:lnTo>
                  <a:lnTo>
                    <a:pt x="609" y="129"/>
                  </a:lnTo>
                  <a:lnTo>
                    <a:pt x="609" y="130"/>
                  </a:lnTo>
                  <a:lnTo>
                    <a:pt x="610" y="130"/>
                  </a:lnTo>
                  <a:lnTo>
                    <a:pt x="611" y="130"/>
                  </a:lnTo>
                  <a:lnTo>
                    <a:pt x="612" y="130"/>
                  </a:lnTo>
                  <a:lnTo>
                    <a:pt x="612" y="131"/>
                  </a:lnTo>
                  <a:lnTo>
                    <a:pt x="613" y="131"/>
                  </a:lnTo>
                  <a:lnTo>
                    <a:pt x="614" y="131"/>
                  </a:lnTo>
                  <a:lnTo>
                    <a:pt x="615" y="131"/>
                  </a:lnTo>
                  <a:lnTo>
                    <a:pt x="616" y="131"/>
                  </a:lnTo>
                  <a:lnTo>
                    <a:pt x="616" y="132"/>
                  </a:lnTo>
                  <a:lnTo>
                    <a:pt x="617" y="132"/>
                  </a:lnTo>
                  <a:lnTo>
                    <a:pt x="618" y="132"/>
                  </a:lnTo>
                  <a:lnTo>
                    <a:pt x="619" y="132"/>
                  </a:lnTo>
                  <a:lnTo>
                    <a:pt x="620" y="132"/>
                  </a:lnTo>
                  <a:lnTo>
                    <a:pt x="620" y="133"/>
                  </a:lnTo>
                  <a:lnTo>
                    <a:pt x="621" y="133"/>
                  </a:lnTo>
                  <a:lnTo>
                    <a:pt x="622" y="133"/>
                  </a:lnTo>
                  <a:lnTo>
                    <a:pt x="623" y="133"/>
                  </a:lnTo>
                  <a:lnTo>
                    <a:pt x="624" y="134"/>
                  </a:lnTo>
                  <a:lnTo>
                    <a:pt x="625" y="134"/>
                  </a:lnTo>
                  <a:lnTo>
                    <a:pt x="626" y="134"/>
                  </a:lnTo>
                  <a:lnTo>
                    <a:pt x="627" y="134"/>
                  </a:lnTo>
                  <a:lnTo>
                    <a:pt x="627" y="135"/>
                  </a:lnTo>
                  <a:lnTo>
                    <a:pt x="628" y="135"/>
                  </a:lnTo>
                  <a:lnTo>
                    <a:pt x="629" y="135"/>
                  </a:lnTo>
                  <a:lnTo>
                    <a:pt x="630" y="135"/>
                  </a:lnTo>
                  <a:lnTo>
                    <a:pt x="631" y="135"/>
                  </a:lnTo>
                  <a:lnTo>
                    <a:pt x="631" y="136"/>
                  </a:lnTo>
                  <a:lnTo>
                    <a:pt x="632" y="136"/>
                  </a:lnTo>
                  <a:lnTo>
                    <a:pt x="633" y="136"/>
                  </a:lnTo>
                  <a:lnTo>
                    <a:pt x="634" y="136"/>
                  </a:lnTo>
                  <a:lnTo>
                    <a:pt x="635" y="136"/>
                  </a:lnTo>
                  <a:lnTo>
                    <a:pt x="635" y="137"/>
                  </a:lnTo>
                  <a:lnTo>
                    <a:pt x="636" y="137"/>
                  </a:lnTo>
                  <a:lnTo>
                    <a:pt x="637" y="137"/>
                  </a:lnTo>
                  <a:lnTo>
                    <a:pt x="637" y="137"/>
                  </a:lnTo>
                  <a:lnTo>
                    <a:pt x="638" y="137"/>
                  </a:lnTo>
                  <a:lnTo>
                    <a:pt x="638" y="138"/>
                  </a:lnTo>
                  <a:lnTo>
                    <a:pt x="639" y="138"/>
                  </a:lnTo>
                  <a:lnTo>
                    <a:pt x="640" y="138"/>
                  </a:lnTo>
                  <a:lnTo>
                    <a:pt x="641" y="138"/>
                  </a:lnTo>
                  <a:lnTo>
                    <a:pt x="642" y="138"/>
                  </a:lnTo>
                  <a:lnTo>
                    <a:pt x="642" y="139"/>
                  </a:lnTo>
                  <a:lnTo>
                    <a:pt x="643" y="139"/>
                  </a:lnTo>
                  <a:lnTo>
                    <a:pt x="644" y="139"/>
                  </a:lnTo>
                  <a:lnTo>
                    <a:pt x="645" y="139"/>
                  </a:lnTo>
                  <a:lnTo>
                    <a:pt x="646" y="139"/>
                  </a:lnTo>
                  <a:lnTo>
                    <a:pt x="646" y="140"/>
                  </a:lnTo>
                  <a:lnTo>
                    <a:pt x="647" y="140"/>
                  </a:lnTo>
                  <a:lnTo>
                    <a:pt x="648" y="140"/>
                  </a:lnTo>
                  <a:lnTo>
                    <a:pt x="649" y="140"/>
                  </a:lnTo>
                  <a:lnTo>
                    <a:pt x="650" y="141"/>
                  </a:lnTo>
                  <a:lnTo>
                    <a:pt x="651" y="141"/>
                  </a:lnTo>
                  <a:lnTo>
                    <a:pt x="652" y="141"/>
                  </a:lnTo>
                  <a:lnTo>
                    <a:pt x="653" y="141"/>
                  </a:lnTo>
                  <a:lnTo>
                    <a:pt x="653" y="142"/>
                  </a:lnTo>
                  <a:lnTo>
                    <a:pt x="654" y="142"/>
                  </a:lnTo>
                  <a:lnTo>
                    <a:pt x="655" y="142"/>
                  </a:lnTo>
                  <a:lnTo>
                    <a:pt x="656" y="142"/>
                  </a:lnTo>
                  <a:lnTo>
                    <a:pt x="657" y="142"/>
                  </a:lnTo>
                  <a:lnTo>
                    <a:pt x="657" y="143"/>
                  </a:lnTo>
                  <a:lnTo>
                    <a:pt x="658" y="143"/>
                  </a:lnTo>
                  <a:lnTo>
                    <a:pt x="659" y="143"/>
                  </a:lnTo>
                  <a:lnTo>
                    <a:pt x="660" y="143"/>
                  </a:lnTo>
                  <a:lnTo>
                    <a:pt x="661" y="143"/>
                  </a:lnTo>
                  <a:lnTo>
                    <a:pt x="661" y="144"/>
                  </a:lnTo>
                  <a:lnTo>
                    <a:pt x="662" y="144"/>
                  </a:lnTo>
                  <a:lnTo>
                    <a:pt x="663" y="144"/>
                  </a:lnTo>
                  <a:lnTo>
                    <a:pt x="664" y="144"/>
                  </a:lnTo>
                  <a:lnTo>
                    <a:pt x="664" y="145"/>
                  </a:lnTo>
                  <a:lnTo>
                    <a:pt x="665" y="145"/>
                  </a:lnTo>
                  <a:lnTo>
                    <a:pt x="665" y="145"/>
                  </a:lnTo>
                  <a:lnTo>
                    <a:pt x="666" y="145"/>
                  </a:lnTo>
                  <a:lnTo>
                    <a:pt x="667" y="145"/>
                  </a:lnTo>
                  <a:lnTo>
                    <a:pt x="668" y="145"/>
                  </a:lnTo>
                  <a:lnTo>
                    <a:pt x="668" y="146"/>
                  </a:lnTo>
                  <a:lnTo>
                    <a:pt x="669" y="146"/>
                  </a:lnTo>
                  <a:lnTo>
                    <a:pt x="670" y="146"/>
                  </a:lnTo>
                  <a:lnTo>
                    <a:pt x="671" y="146"/>
                  </a:lnTo>
                  <a:lnTo>
                    <a:pt x="672" y="146"/>
                  </a:lnTo>
                  <a:lnTo>
                    <a:pt x="672" y="147"/>
                  </a:lnTo>
                  <a:lnTo>
                    <a:pt x="673" y="147"/>
                  </a:lnTo>
                  <a:lnTo>
                    <a:pt x="674" y="147"/>
                  </a:lnTo>
                  <a:lnTo>
                    <a:pt x="675" y="147"/>
                  </a:lnTo>
                  <a:lnTo>
                    <a:pt x="675" y="148"/>
                  </a:lnTo>
                  <a:lnTo>
                    <a:pt x="676" y="148"/>
                  </a:lnTo>
                  <a:lnTo>
                    <a:pt x="677" y="148"/>
                  </a:lnTo>
                  <a:lnTo>
                    <a:pt x="678" y="148"/>
                  </a:lnTo>
                  <a:lnTo>
                    <a:pt x="679" y="148"/>
                  </a:lnTo>
                  <a:lnTo>
                    <a:pt x="679" y="149"/>
                  </a:lnTo>
                  <a:lnTo>
                    <a:pt x="680" y="149"/>
                  </a:lnTo>
                  <a:lnTo>
                    <a:pt x="681" y="149"/>
                  </a:lnTo>
                  <a:lnTo>
                    <a:pt x="682" y="149"/>
                  </a:lnTo>
                  <a:lnTo>
                    <a:pt x="683" y="149"/>
                  </a:lnTo>
                  <a:lnTo>
                    <a:pt x="683" y="150"/>
                  </a:lnTo>
                  <a:lnTo>
                    <a:pt x="684" y="150"/>
                  </a:lnTo>
                  <a:lnTo>
                    <a:pt x="685" y="150"/>
                  </a:lnTo>
                  <a:lnTo>
                    <a:pt x="686" y="150"/>
                  </a:lnTo>
                  <a:lnTo>
                    <a:pt x="687" y="150"/>
                  </a:lnTo>
                  <a:lnTo>
                    <a:pt x="687" y="151"/>
                  </a:lnTo>
                  <a:lnTo>
                    <a:pt x="688" y="151"/>
                  </a:lnTo>
                  <a:lnTo>
                    <a:pt x="689" y="151"/>
                  </a:lnTo>
                  <a:lnTo>
                    <a:pt x="690" y="151"/>
                  </a:lnTo>
                  <a:lnTo>
                    <a:pt x="690" y="152"/>
                  </a:lnTo>
                  <a:lnTo>
                    <a:pt x="691" y="152"/>
                  </a:lnTo>
                  <a:lnTo>
                    <a:pt x="692" y="152"/>
                  </a:lnTo>
                  <a:lnTo>
                    <a:pt x="693" y="152"/>
                  </a:lnTo>
                  <a:lnTo>
                    <a:pt x="693" y="152"/>
                  </a:lnTo>
                  <a:lnTo>
                    <a:pt x="694" y="152"/>
                  </a:lnTo>
                  <a:lnTo>
                    <a:pt x="694" y="153"/>
                  </a:lnTo>
                  <a:lnTo>
                    <a:pt x="695" y="153"/>
                  </a:lnTo>
                  <a:lnTo>
                    <a:pt x="696" y="153"/>
                  </a:lnTo>
                  <a:lnTo>
                    <a:pt x="697" y="153"/>
                  </a:lnTo>
                  <a:lnTo>
                    <a:pt x="698" y="153"/>
                  </a:lnTo>
                  <a:lnTo>
                    <a:pt x="698" y="154"/>
                  </a:lnTo>
                  <a:lnTo>
                    <a:pt x="699" y="154"/>
                  </a:lnTo>
                  <a:lnTo>
                    <a:pt x="700" y="154"/>
                  </a:lnTo>
                  <a:lnTo>
                    <a:pt x="701" y="154"/>
                  </a:lnTo>
                  <a:lnTo>
                    <a:pt x="701" y="155"/>
                  </a:lnTo>
                  <a:lnTo>
                    <a:pt x="702" y="155"/>
                  </a:lnTo>
                  <a:lnTo>
                    <a:pt x="703" y="155"/>
                  </a:lnTo>
                  <a:lnTo>
                    <a:pt x="704" y="155"/>
                  </a:lnTo>
                  <a:lnTo>
                    <a:pt x="705" y="155"/>
                  </a:lnTo>
                  <a:lnTo>
                    <a:pt x="705" y="156"/>
                  </a:lnTo>
                  <a:lnTo>
                    <a:pt x="706" y="156"/>
                  </a:lnTo>
                  <a:lnTo>
                    <a:pt x="707" y="156"/>
                  </a:lnTo>
                  <a:lnTo>
                    <a:pt x="708" y="156"/>
                  </a:lnTo>
                  <a:lnTo>
                    <a:pt x="709" y="156"/>
                  </a:lnTo>
                  <a:lnTo>
                    <a:pt x="709" y="157"/>
                  </a:lnTo>
                  <a:lnTo>
                    <a:pt x="710" y="157"/>
                  </a:lnTo>
                  <a:lnTo>
                    <a:pt x="711" y="157"/>
                  </a:lnTo>
                  <a:lnTo>
                    <a:pt x="712" y="157"/>
                  </a:lnTo>
                  <a:lnTo>
                    <a:pt x="713" y="158"/>
                  </a:lnTo>
                  <a:lnTo>
                    <a:pt x="714" y="158"/>
                  </a:lnTo>
                  <a:lnTo>
                    <a:pt x="715" y="158"/>
                  </a:lnTo>
                  <a:lnTo>
                    <a:pt x="716" y="158"/>
                  </a:lnTo>
                  <a:lnTo>
                    <a:pt x="716" y="159"/>
                  </a:lnTo>
                  <a:lnTo>
                    <a:pt x="717" y="159"/>
                  </a:lnTo>
                  <a:lnTo>
                    <a:pt x="718" y="159"/>
                  </a:lnTo>
                  <a:lnTo>
                    <a:pt x="719" y="159"/>
                  </a:lnTo>
                  <a:lnTo>
                    <a:pt x="720" y="159"/>
                  </a:lnTo>
                  <a:lnTo>
                    <a:pt x="720" y="160"/>
                  </a:lnTo>
                  <a:lnTo>
                    <a:pt x="720" y="160"/>
                  </a:lnTo>
                  <a:lnTo>
                    <a:pt x="721" y="160"/>
                  </a:lnTo>
                  <a:lnTo>
                    <a:pt x="722" y="160"/>
                  </a:lnTo>
                  <a:lnTo>
                    <a:pt x="723" y="160"/>
                  </a:lnTo>
                  <a:lnTo>
                    <a:pt x="724" y="161"/>
                  </a:lnTo>
                  <a:lnTo>
                    <a:pt x="725" y="161"/>
                  </a:lnTo>
                  <a:lnTo>
                    <a:pt x="726" y="161"/>
                  </a:lnTo>
                  <a:lnTo>
                    <a:pt x="727" y="161"/>
                  </a:lnTo>
                  <a:lnTo>
                    <a:pt x="727" y="162"/>
                  </a:lnTo>
                  <a:lnTo>
                    <a:pt x="728" y="162"/>
                  </a:lnTo>
                  <a:lnTo>
                    <a:pt x="729" y="162"/>
                  </a:lnTo>
                  <a:lnTo>
                    <a:pt x="730" y="162"/>
                  </a:lnTo>
                  <a:lnTo>
                    <a:pt x="731" y="162"/>
                  </a:lnTo>
                  <a:lnTo>
                    <a:pt x="731" y="163"/>
                  </a:lnTo>
                  <a:lnTo>
                    <a:pt x="732" y="163"/>
                  </a:lnTo>
                  <a:lnTo>
                    <a:pt x="733" y="163"/>
                  </a:lnTo>
                  <a:lnTo>
                    <a:pt x="734" y="163"/>
                  </a:lnTo>
                  <a:lnTo>
                    <a:pt x="735" y="163"/>
                  </a:lnTo>
                  <a:lnTo>
                    <a:pt x="735" y="164"/>
                  </a:lnTo>
                  <a:lnTo>
                    <a:pt x="736" y="164"/>
                  </a:lnTo>
                  <a:lnTo>
                    <a:pt x="737" y="164"/>
                  </a:lnTo>
                  <a:lnTo>
                    <a:pt x="738" y="164"/>
                  </a:lnTo>
                  <a:lnTo>
                    <a:pt x="738" y="165"/>
                  </a:lnTo>
                  <a:lnTo>
                    <a:pt x="739" y="165"/>
                  </a:lnTo>
                  <a:lnTo>
                    <a:pt x="740" y="165"/>
                  </a:lnTo>
                  <a:lnTo>
                    <a:pt x="741" y="165"/>
                  </a:lnTo>
                  <a:lnTo>
                    <a:pt x="742" y="165"/>
                  </a:lnTo>
                  <a:lnTo>
                    <a:pt x="742" y="166"/>
                  </a:lnTo>
                  <a:lnTo>
                    <a:pt x="743" y="166"/>
                  </a:lnTo>
                  <a:lnTo>
                    <a:pt x="744" y="166"/>
                  </a:lnTo>
                  <a:lnTo>
                    <a:pt x="745" y="166"/>
                  </a:lnTo>
                  <a:lnTo>
                    <a:pt x="746" y="166"/>
                  </a:lnTo>
                  <a:lnTo>
                    <a:pt x="746" y="167"/>
                  </a:lnTo>
                  <a:lnTo>
                    <a:pt x="747" y="167"/>
                  </a:lnTo>
                  <a:lnTo>
                    <a:pt x="748" y="167"/>
                  </a:lnTo>
                  <a:lnTo>
                    <a:pt x="748" y="167"/>
                  </a:lnTo>
                  <a:lnTo>
                    <a:pt x="749" y="167"/>
                  </a:lnTo>
                  <a:lnTo>
                    <a:pt x="749" y="168"/>
                  </a:lnTo>
                  <a:lnTo>
                    <a:pt x="750" y="168"/>
                  </a:lnTo>
                  <a:lnTo>
                    <a:pt x="751" y="168"/>
                  </a:lnTo>
                  <a:lnTo>
                    <a:pt x="752" y="168"/>
                  </a:lnTo>
                  <a:lnTo>
                    <a:pt x="753" y="168"/>
                  </a:lnTo>
                  <a:lnTo>
                    <a:pt x="753" y="169"/>
                  </a:lnTo>
                  <a:lnTo>
                    <a:pt x="754" y="169"/>
                  </a:lnTo>
                  <a:lnTo>
                    <a:pt x="755" y="169"/>
                  </a:lnTo>
                  <a:lnTo>
                    <a:pt x="756" y="169"/>
                  </a:lnTo>
                  <a:lnTo>
                    <a:pt x="757" y="169"/>
                  </a:lnTo>
                  <a:lnTo>
                    <a:pt x="757" y="170"/>
                  </a:lnTo>
                  <a:lnTo>
                    <a:pt x="758" y="170"/>
                  </a:lnTo>
                  <a:lnTo>
                    <a:pt x="759" y="170"/>
                  </a:lnTo>
                  <a:lnTo>
                    <a:pt x="760" y="170"/>
                  </a:lnTo>
                  <a:lnTo>
                    <a:pt x="761" y="171"/>
                  </a:lnTo>
                  <a:lnTo>
                    <a:pt x="762" y="171"/>
                  </a:lnTo>
                  <a:lnTo>
                    <a:pt x="763" y="171"/>
                  </a:lnTo>
                  <a:lnTo>
                    <a:pt x="764" y="171"/>
                  </a:lnTo>
                  <a:lnTo>
                    <a:pt x="764" y="172"/>
                  </a:lnTo>
                  <a:lnTo>
                    <a:pt x="765" y="172"/>
                  </a:lnTo>
                  <a:lnTo>
                    <a:pt x="766" y="172"/>
                  </a:lnTo>
                  <a:lnTo>
                    <a:pt x="767" y="172"/>
                  </a:lnTo>
                  <a:lnTo>
                    <a:pt x="768" y="172"/>
                  </a:lnTo>
                  <a:lnTo>
                    <a:pt x="768" y="173"/>
                  </a:lnTo>
                  <a:lnTo>
                    <a:pt x="769" y="173"/>
                  </a:lnTo>
                  <a:lnTo>
                    <a:pt x="770" y="173"/>
                  </a:lnTo>
                  <a:lnTo>
                    <a:pt x="771" y="173"/>
                  </a:lnTo>
                  <a:lnTo>
                    <a:pt x="772" y="173"/>
                  </a:lnTo>
                  <a:lnTo>
                    <a:pt x="772" y="174"/>
                  </a:lnTo>
                  <a:lnTo>
                    <a:pt x="773" y="174"/>
                  </a:lnTo>
                  <a:lnTo>
                    <a:pt x="774" y="174"/>
                  </a:lnTo>
                  <a:lnTo>
                    <a:pt x="775" y="174"/>
                  </a:lnTo>
                  <a:lnTo>
                    <a:pt x="775" y="175"/>
                  </a:lnTo>
                  <a:lnTo>
                    <a:pt x="776" y="175"/>
                  </a:lnTo>
                  <a:lnTo>
                    <a:pt x="776" y="175"/>
                  </a:lnTo>
                  <a:lnTo>
                    <a:pt x="777" y="175"/>
                  </a:lnTo>
                  <a:lnTo>
                    <a:pt x="778" y="175"/>
                  </a:lnTo>
                  <a:lnTo>
                    <a:pt x="779" y="175"/>
                  </a:lnTo>
                  <a:lnTo>
                    <a:pt x="779" y="176"/>
                  </a:lnTo>
                  <a:lnTo>
                    <a:pt x="780" y="176"/>
                  </a:lnTo>
                  <a:lnTo>
                    <a:pt x="781" y="176"/>
                  </a:lnTo>
                  <a:lnTo>
                    <a:pt x="782" y="176"/>
                  </a:lnTo>
                  <a:lnTo>
                    <a:pt x="783" y="176"/>
                  </a:lnTo>
                  <a:lnTo>
                    <a:pt x="783" y="177"/>
                  </a:lnTo>
                  <a:lnTo>
                    <a:pt x="784" y="177"/>
                  </a:lnTo>
                  <a:lnTo>
                    <a:pt x="785" y="177"/>
                  </a:lnTo>
                  <a:lnTo>
                    <a:pt x="786" y="177"/>
                  </a:lnTo>
                  <a:lnTo>
                    <a:pt x="786" y="178"/>
                  </a:lnTo>
                  <a:lnTo>
                    <a:pt x="787" y="178"/>
                  </a:lnTo>
                  <a:lnTo>
                    <a:pt x="788" y="178"/>
                  </a:lnTo>
                  <a:lnTo>
                    <a:pt x="789" y="178"/>
                  </a:lnTo>
                  <a:lnTo>
                    <a:pt x="790" y="178"/>
                  </a:lnTo>
                  <a:lnTo>
                    <a:pt x="790" y="179"/>
                  </a:lnTo>
                  <a:lnTo>
                    <a:pt x="791" y="179"/>
                  </a:lnTo>
                  <a:lnTo>
                    <a:pt x="792" y="179"/>
                  </a:lnTo>
                  <a:lnTo>
                    <a:pt x="793" y="179"/>
                  </a:lnTo>
                  <a:lnTo>
                    <a:pt x="794" y="179"/>
                  </a:lnTo>
                  <a:lnTo>
                    <a:pt x="794" y="180"/>
                  </a:lnTo>
                  <a:lnTo>
                    <a:pt x="795" y="180"/>
                  </a:lnTo>
                  <a:lnTo>
                    <a:pt x="796" y="180"/>
                  </a:lnTo>
                  <a:lnTo>
                    <a:pt x="797" y="180"/>
                  </a:lnTo>
                  <a:lnTo>
                    <a:pt x="798" y="181"/>
                  </a:lnTo>
                  <a:lnTo>
                    <a:pt x="799" y="181"/>
                  </a:lnTo>
                  <a:lnTo>
                    <a:pt x="800" y="181"/>
                  </a:lnTo>
                  <a:lnTo>
                    <a:pt x="801" y="181"/>
                  </a:lnTo>
                  <a:lnTo>
                    <a:pt x="801" y="182"/>
                  </a:lnTo>
                  <a:lnTo>
                    <a:pt x="802" y="182"/>
                  </a:lnTo>
                  <a:lnTo>
                    <a:pt x="803" y="182"/>
                  </a:lnTo>
                  <a:lnTo>
                    <a:pt x="803" y="182"/>
                  </a:lnTo>
                  <a:lnTo>
                    <a:pt x="804" y="182"/>
                  </a:lnTo>
                  <a:lnTo>
                    <a:pt x="805" y="182"/>
                  </a:lnTo>
                  <a:lnTo>
                    <a:pt x="805" y="183"/>
                  </a:lnTo>
                  <a:lnTo>
                    <a:pt x="806" y="183"/>
                  </a:lnTo>
                  <a:lnTo>
                    <a:pt x="807" y="183"/>
                  </a:lnTo>
                  <a:lnTo>
                    <a:pt x="808" y="183"/>
                  </a:lnTo>
                  <a:lnTo>
                    <a:pt x="809" y="184"/>
                  </a:lnTo>
                  <a:lnTo>
                    <a:pt x="810" y="184"/>
                  </a:lnTo>
                  <a:lnTo>
                    <a:pt x="811" y="184"/>
                  </a:lnTo>
                  <a:lnTo>
                    <a:pt x="812" y="184"/>
                  </a:lnTo>
                  <a:lnTo>
                    <a:pt x="812" y="185"/>
                  </a:lnTo>
                  <a:lnTo>
                    <a:pt x="813" y="185"/>
                  </a:lnTo>
                  <a:lnTo>
                    <a:pt x="814" y="185"/>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3" name="Freeform 64">
              <a:extLst>
                <a:ext uri="{FF2B5EF4-FFF2-40B4-BE49-F238E27FC236}">
                  <a16:creationId xmlns:a16="http://schemas.microsoft.com/office/drawing/2014/main" id="{050ADE1F-EDED-4070-BDE1-071F9C694EF6}"/>
                </a:ext>
              </a:extLst>
            </p:cNvPr>
            <p:cNvSpPr>
              <a:spLocks/>
            </p:cNvSpPr>
            <p:nvPr/>
          </p:nvSpPr>
          <p:spPr bwMode="auto">
            <a:xfrm>
              <a:off x="14737825" y="4919908"/>
              <a:ext cx="857388" cy="236232"/>
            </a:xfrm>
            <a:custGeom>
              <a:avLst/>
              <a:gdLst>
                <a:gd name="T0" fmla="*/ 12 w 795"/>
                <a:gd name="T1" fmla="*/ 3 h 217"/>
                <a:gd name="T2" fmla="*/ 24 w 795"/>
                <a:gd name="T3" fmla="*/ 7 h 217"/>
                <a:gd name="T4" fmla="*/ 37 w 795"/>
                <a:gd name="T5" fmla="*/ 10 h 217"/>
                <a:gd name="T6" fmla="*/ 49 w 795"/>
                <a:gd name="T7" fmla="*/ 13 h 217"/>
                <a:gd name="T8" fmla="*/ 62 w 795"/>
                <a:gd name="T9" fmla="*/ 17 h 217"/>
                <a:gd name="T10" fmla="*/ 75 w 795"/>
                <a:gd name="T11" fmla="*/ 20 h 217"/>
                <a:gd name="T12" fmla="*/ 88 w 795"/>
                <a:gd name="T13" fmla="*/ 24 h 217"/>
                <a:gd name="T14" fmla="*/ 100 w 795"/>
                <a:gd name="T15" fmla="*/ 27 h 217"/>
                <a:gd name="T16" fmla="*/ 112 w 795"/>
                <a:gd name="T17" fmla="*/ 31 h 217"/>
                <a:gd name="T18" fmla="*/ 125 w 795"/>
                <a:gd name="T19" fmla="*/ 34 h 217"/>
                <a:gd name="T20" fmla="*/ 138 w 795"/>
                <a:gd name="T21" fmla="*/ 37 h 217"/>
                <a:gd name="T22" fmla="*/ 150 w 795"/>
                <a:gd name="T23" fmla="*/ 41 h 217"/>
                <a:gd name="T24" fmla="*/ 163 w 795"/>
                <a:gd name="T25" fmla="*/ 44 h 217"/>
                <a:gd name="T26" fmla="*/ 175 w 795"/>
                <a:gd name="T27" fmla="*/ 48 h 217"/>
                <a:gd name="T28" fmla="*/ 188 w 795"/>
                <a:gd name="T29" fmla="*/ 51 h 217"/>
                <a:gd name="T30" fmla="*/ 201 w 795"/>
                <a:gd name="T31" fmla="*/ 55 h 217"/>
                <a:gd name="T32" fmla="*/ 213 w 795"/>
                <a:gd name="T33" fmla="*/ 58 h 217"/>
                <a:gd name="T34" fmla="*/ 226 w 795"/>
                <a:gd name="T35" fmla="*/ 61 h 217"/>
                <a:gd name="T36" fmla="*/ 238 w 795"/>
                <a:gd name="T37" fmla="*/ 65 h 217"/>
                <a:gd name="T38" fmla="*/ 250 w 795"/>
                <a:gd name="T39" fmla="*/ 68 h 217"/>
                <a:gd name="T40" fmla="*/ 263 w 795"/>
                <a:gd name="T41" fmla="*/ 71 h 217"/>
                <a:gd name="T42" fmla="*/ 276 w 795"/>
                <a:gd name="T43" fmla="*/ 75 h 217"/>
                <a:gd name="T44" fmla="*/ 289 w 795"/>
                <a:gd name="T45" fmla="*/ 78 h 217"/>
                <a:gd name="T46" fmla="*/ 301 w 795"/>
                <a:gd name="T47" fmla="*/ 82 h 217"/>
                <a:gd name="T48" fmla="*/ 314 w 795"/>
                <a:gd name="T49" fmla="*/ 85 h 217"/>
                <a:gd name="T50" fmla="*/ 327 w 795"/>
                <a:gd name="T51" fmla="*/ 89 h 217"/>
                <a:gd name="T52" fmla="*/ 340 w 795"/>
                <a:gd name="T53" fmla="*/ 93 h 217"/>
                <a:gd name="T54" fmla="*/ 353 w 795"/>
                <a:gd name="T55" fmla="*/ 96 h 217"/>
                <a:gd name="T56" fmla="*/ 366 w 795"/>
                <a:gd name="T57" fmla="*/ 100 h 217"/>
                <a:gd name="T58" fmla="*/ 379 w 795"/>
                <a:gd name="T59" fmla="*/ 103 h 217"/>
                <a:gd name="T60" fmla="*/ 392 w 795"/>
                <a:gd name="T61" fmla="*/ 107 h 217"/>
                <a:gd name="T62" fmla="*/ 405 w 795"/>
                <a:gd name="T63" fmla="*/ 110 h 217"/>
                <a:gd name="T64" fmla="*/ 418 w 795"/>
                <a:gd name="T65" fmla="*/ 114 h 217"/>
                <a:gd name="T66" fmla="*/ 432 w 795"/>
                <a:gd name="T67" fmla="*/ 117 h 217"/>
                <a:gd name="T68" fmla="*/ 444 w 795"/>
                <a:gd name="T69" fmla="*/ 121 h 217"/>
                <a:gd name="T70" fmla="*/ 458 w 795"/>
                <a:gd name="T71" fmla="*/ 125 h 217"/>
                <a:gd name="T72" fmla="*/ 471 w 795"/>
                <a:gd name="T73" fmla="*/ 128 h 217"/>
                <a:gd name="T74" fmla="*/ 484 w 795"/>
                <a:gd name="T75" fmla="*/ 132 h 217"/>
                <a:gd name="T76" fmla="*/ 497 w 795"/>
                <a:gd name="T77" fmla="*/ 135 h 217"/>
                <a:gd name="T78" fmla="*/ 510 w 795"/>
                <a:gd name="T79" fmla="*/ 139 h 217"/>
                <a:gd name="T80" fmla="*/ 522 w 795"/>
                <a:gd name="T81" fmla="*/ 142 h 217"/>
                <a:gd name="T82" fmla="*/ 536 w 795"/>
                <a:gd name="T83" fmla="*/ 146 h 217"/>
                <a:gd name="T84" fmla="*/ 549 w 795"/>
                <a:gd name="T85" fmla="*/ 150 h 217"/>
                <a:gd name="T86" fmla="*/ 563 w 795"/>
                <a:gd name="T87" fmla="*/ 153 h 217"/>
                <a:gd name="T88" fmla="*/ 575 w 795"/>
                <a:gd name="T89" fmla="*/ 156 h 217"/>
                <a:gd name="T90" fmla="*/ 588 w 795"/>
                <a:gd name="T91" fmla="*/ 160 h 217"/>
                <a:gd name="T92" fmla="*/ 600 w 795"/>
                <a:gd name="T93" fmla="*/ 163 h 217"/>
                <a:gd name="T94" fmla="*/ 613 w 795"/>
                <a:gd name="T95" fmla="*/ 167 h 217"/>
                <a:gd name="T96" fmla="*/ 626 w 795"/>
                <a:gd name="T97" fmla="*/ 170 h 217"/>
                <a:gd name="T98" fmla="*/ 637 w 795"/>
                <a:gd name="T99" fmla="*/ 174 h 217"/>
                <a:gd name="T100" fmla="*/ 650 w 795"/>
                <a:gd name="T101" fmla="*/ 177 h 217"/>
                <a:gd name="T102" fmla="*/ 662 w 795"/>
                <a:gd name="T103" fmla="*/ 180 h 217"/>
                <a:gd name="T104" fmla="*/ 674 w 795"/>
                <a:gd name="T105" fmla="*/ 184 h 217"/>
                <a:gd name="T106" fmla="*/ 686 w 795"/>
                <a:gd name="T107" fmla="*/ 187 h 217"/>
                <a:gd name="T108" fmla="*/ 699 w 795"/>
                <a:gd name="T109" fmla="*/ 190 h 217"/>
                <a:gd name="T110" fmla="*/ 710 w 795"/>
                <a:gd name="T111" fmla="*/ 194 h 217"/>
                <a:gd name="T112" fmla="*/ 723 w 795"/>
                <a:gd name="T113" fmla="*/ 197 h 217"/>
                <a:gd name="T114" fmla="*/ 736 w 795"/>
                <a:gd name="T115" fmla="*/ 201 h 217"/>
                <a:gd name="T116" fmla="*/ 749 w 795"/>
                <a:gd name="T117" fmla="*/ 204 h 217"/>
                <a:gd name="T118" fmla="*/ 763 w 795"/>
                <a:gd name="T119" fmla="*/ 208 h 217"/>
                <a:gd name="T120" fmla="*/ 776 w 795"/>
                <a:gd name="T121" fmla="*/ 211 h 217"/>
                <a:gd name="T122" fmla="*/ 789 w 795"/>
                <a:gd name="T123"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5" h="217">
                  <a:moveTo>
                    <a:pt x="0" y="0"/>
                  </a:moveTo>
                  <a:lnTo>
                    <a:pt x="1" y="0"/>
                  </a:lnTo>
                  <a:lnTo>
                    <a:pt x="2" y="0"/>
                  </a:lnTo>
                  <a:lnTo>
                    <a:pt x="2" y="1"/>
                  </a:lnTo>
                  <a:lnTo>
                    <a:pt x="3" y="1"/>
                  </a:lnTo>
                  <a:lnTo>
                    <a:pt x="4" y="1"/>
                  </a:lnTo>
                  <a:lnTo>
                    <a:pt x="5" y="1"/>
                  </a:lnTo>
                  <a:lnTo>
                    <a:pt x="6" y="1"/>
                  </a:lnTo>
                  <a:lnTo>
                    <a:pt x="6" y="2"/>
                  </a:lnTo>
                  <a:lnTo>
                    <a:pt x="7" y="2"/>
                  </a:lnTo>
                  <a:lnTo>
                    <a:pt x="8" y="2"/>
                  </a:lnTo>
                  <a:lnTo>
                    <a:pt x="9" y="2"/>
                  </a:lnTo>
                  <a:lnTo>
                    <a:pt x="9" y="3"/>
                  </a:lnTo>
                  <a:lnTo>
                    <a:pt x="10" y="3"/>
                  </a:lnTo>
                  <a:lnTo>
                    <a:pt x="11" y="3"/>
                  </a:lnTo>
                  <a:lnTo>
                    <a:pt x="12" y="3"/>
                  </a:lnTo>
                  <a:lnTo>
                    <a:pt x="13" y="3"/>
                  </a:lnTo>
                  <a:lnTo>
                    <a:pt x="13" y="4"/>
                  </a:lnTo>
                  <a:lnTo>
                    <a:pt x="14" y="4"/>
                  </a:lnTo>
                  <a:lnTo>
                    <a:pt x="15" y="4"/>
                  </a:lnTo>
                  <a:lnTo>
                    <a:pt x="16" y="4"/>
                  </a:lnTo>
                  <a:lnTo>
                    <a:pt x="17" y="5"/>
                  </a:lnTo>
                  <a:lnTo>
                    <a:pt x="17" y="5"/>
                  </a:lnTo>
                  <a:lnTo>
                    <a:pt x="18" y="5"/>
                  </a:lnTo>
                  <a:lnTo>
                    <a:pt x="19" y="5"/>
                  </a:lnTo>
                  <a:lnTo>
                    <a:pt x="20" y="5"/>
                  </a:lnTo>
                  <a:lnTo>
                    <a:pt x="20" y="6"/>
                  </a:lnTo>
                  <a:lnTo>
                    <a:pt x="21" y="6"/>
                  </a:lnTo>
                  <a:lnTo>
                    <a:pt x="22" y="6"/>
                  </a:lnTo>
                  <a:lnTo>
                    <a:pt x="23" y="6"/>
                  </a:lnTo>
                  <a:lnTo>
                    <a:pt x="24" y="6"/>
                  </a:lnTo>
                  <a:lnTo>
                    <a:pt x="24" y="7"/>
                  </a:lnTo>
                  <a:lnTo>
                    <a:pt x="25" y="7"/>
                  </a:lnTo>
                  <a:lnTo>
                    <a:pt x="26" y="7"/>
                  </a:lnTo>
                  <a:lnTo>
                    <a:pt x="27" y="7"/>
                  </a:lnTo>
                  <a:lnTo>
                    <a:pt x="28" y="7"/>
                  </a:lnTo>
                  <a:lnTo>
                    <a:pt x="28" y="8"/>
                  </a:lnTo>
                  <a:lnTo>
                    <a:pt x="29" y="8"/>
                  </a:lnTo>
                  <a:lnTo>
                    <a:pt x="30" y="8"/>
                  </a:lnTo>
                  <a:lnTo>
                    <a:pt x="31" y="8"/>
                  </a:lnTo>
                  <a:lnTo>
                    <a:pt x="31" y="9"/>
                  </a:lnTo>
                  <a:lnTo>
                    <a:pt x="32" y="9"/>
                  </a:lnTo>
                  <a:lnTo>
                    <a:pt x="33" y="9"/>
                  </a:lnTo>
                  <a:lnTo>
                    <a:pt x="34" y="9"/>
                  </a:lnTo>
                  <a:lnTo>
                    <a:pt x="35" y="9"/>
                  </a:lnTo>
                  <a:lnTo>
                    <a:pt x="35" y="10"/>
                  </a:lnTo>
                  <a:lnTo>
                    <a:pt x="36" y="10"/>
                  </a:lnTo>
                  <a:lnTo>
                    <a:pt x="37" y="10"/>
                  </a:lnTo>
                  <a:lnTo>
                    <a:pt x="38" y="10"/>
                  </a:lnTo>
                  <a:lnTo>
                    <a:pt x="39" y="10"/>
                  </a:lnTo>
                  <a:lnTo>
                    <a:pt x="39" y="11"/>
                  </a:lnTo>
                  <a:lnTo>
                    <a:pt x="40" y="11"/>
                  </a:lnTo>
                  <a:lnTo>
                    <a:pt x="41" y="11"/>
                  </a:lnTo>
                  <a:lnTo>
                    <a:pt x="42" y="11"/>
                  </a:lnTo>
                  <a:lnTo>
                    <a:pt x="42" y="12"/>
                  </a:lnTo>
                  <a:lnTo>
                    <a:pt x="43" y="12"/>
                  </a:lnTo>
                  <a:lnTo>
                    <a:pt x="44" y="12"/>
                  </a:lnTo>
                  <a:lnTo>
                    <a:pt x="45" y="12"/>
                  </a:lnTo>
                  <a:lnTo>
                    <a:pt x="45" y="12"/>
                  </a:lnTo>
                  <a:lnTo>
                    <a:pt x="46" y="12"/>
                  </a:lnTo>
                  <a:lnTo>
                    <a:pt x="46" y="13"/>
                  </a:lnTo>
                  <a:lnTo>
                    <a:pt x="47" y="13"/>
                  </a:lnTo>
                  <a:lnTo>
                    <a:pt x="48" y="13"/>
                  </a:lnTo>
                  <a:lnTo>
                    <a:pt x="49" y="13"/>
                  </a:lnTo>
                  <a:lnTo>
                    <a:pt x="50" y="13"/>
                  </a:lnTo>
                  <a:lnTo>
                    <a:pt x="50" y="14"/>
                  </a:lnTo>
                  <a:lnTo>
                    <a:pt x="51" y="14"/>
                  </a:lnTo>
                  <a:lnTo>
                    <a:pt x="52" y="14"/>
                  </a:lnTo>
                  <a:lnTo>
                    <a:pt x="53" y="14"/>
                  </a:lnTo>
                  <a:lnTo>
                    <a:pt x="54" y="15"/>
                  </a:lnTo>
                  <a:lnTo>
                    <a:pt x="55" y="15"/>
                  </a:lnTo>
                  <a:lnTo>
                    <a:pt x="56" y="15"/>
                  </a:lnTo>
                  <a:lnTo>
                    <a:pt x="57" y="15"/>
                  </a:lnTo>
                  <a:lnTo>
                    <a:pt x="57" y="16"/>
                  </a:lnTo>
                  <a:lnTo>
                    <a:pt x="58" y="16"/>
                  </a:lnTo>
                  <a:lnTo>
                    <a:pt x="59" y="16"/>
                  </a:lnTo>
                  <a:lnTo>
                    <a:pt x="60" y="16"/>
                  </a:lnTo>
                  <a:lnTo>
                    <a:pt x="61" y="16"/>
                  </a:lnTo>
                  <a:lnTo>
                    <a:pt x="61" y="17"/>
                  </a:lnTo>
                  <a:lnTo>
                    <a:pt x="62" y="17"/>
                  </a:lnTo>
                  <a:lnTo>
                    <a:pt x="63" y="17"/>
                  </a:lnTo>
                  <a:lnTo>
                    <a:pt x="64" y="17"/>
                  </a:lnTo>
                  <a:lnTo>
                    <a:pt x="65" y="17"/>
                  </a:lnTo>
                  <a:lnTo>
                    <a:pt x="65" y="18"/>
                  </a:lnTo>
                  <a:lnTo>
                    <a:pt x="66" y="18"/>
                  </a:lnTo>
                  <a:lnTo>
                    <a:pt x="67" y="18"/>
                  </a:lnTo>
                  <a:lnTo>
                    <a:pt x="68" y="18"/>
                  </a:lnTo>
                  <a:lnTo>
                    <a:pt x="68" y="19"/>
                  </a:lnTo>
                  <a:lnTo>
                    <a:pt x="69" y="19"/>
                  </a:lnTo>
                  <a:lnTo>
                    <a:pt x="70" y="19"/>
                  </a:lnTo>
                  <a:lnTo>
                    <a:pt x="71" y="19"/>
                  </a:lnTo>
                  <a:lnTo>
                    <a:pt x="72" y="19"/>
                  </a:lnTo>
                  <a:lnTo>
                    <a:pt x="72" y="20"/>
                  </a:lnTo>
                  <a:lnTo>
                    <a:pt x="73" y="20"/>
                  </a:lnTo>
                  <a:lnTo>
                    <a:pt x="74" y="20"/>
                  </a:lnTo>
                  <a:lnTo>
                    <a:pt x="75" y="20"/>
                  </a:lnTo>
                  <a:lnTo>
                    <a:pt x="76" y="21"/>
                  </a:lnTo>
                  <a:lnTo>
                    <a:pt x="77" y="21"/>
                  </a:lnTo>
                  <a:lnTo>
                    <a:pt x="78" y="21"/>
                  </a:lnTo>
                  <a:lnTo>
                    <a:pt x="79" y="21"/>
                  </a:lnTo>
                  <a:lnTo>
                    <a:pt x="79" y="22"/>
                  </a:lnTo>
                  <a:lnTo>
                    <a:pt x="80" y="22"/>
                  </a:lnTo>
                  <a:lnTo>
                    <a:pt x="81" y="22"/>
                  </a:lnTo>
                  <a:lnTo>
                    <a:pt x="82" y="22"/>
                  </a:lnTo>
                  <a:lnTo>
                    <a:pt x="83" y="22"/>
                  </a:lnTo>
                  <a:lnTo>
                    <a:pt x="83" y="23"/>
                  </a:lnTo>
                  <a:lnTo>
                    <a:pt x="84" y="23"/>
                  </a:lnTo>
                  <a:lnTo>
                    <a:pt x="85" y="23"/>
                  </a:lnTo>
                  <a:lnTo>
                    <a:pt x="86" y="23"/>
                  </a:lnTo>
                  <a:lnTo>
                    <a:pt x="87" y="23"/>
                  </a:lnTo>
                  <a:lnTo>
                    <a:pt x="87" y="24"/>
                  </a:lnTo>
                  <a:lnTo>
                    <a:pt x="88" y="24"/>
                  </a:lnTo>
                  <a:lnTo>
                    <a:pt x="89" y="24"/>
                  </a:lnTo>
                  <a:lnTo>
                    <a:pt x="90" y="24"/>
                  </a:lnTo>
                  <a:lnTo>
                    <a:pt x="90" y="25"/>
                  </a:lnTo>
                  <a:lnTo>
                    <a:pt x="91" y="25"/>
                  </a:lnTo>
                  <a:lnTo>
                    <a:pt x="92" y="25"/>
                  </a:lnTo>
                  <a:lnTo>
                    <a:pt x="93" y="25"/>
                  </a:lnTo>
                  <a:lnTo>
                    <a:pt x="94" y="25"/>
                  </a:lnTo>
                  <a:lnTo>
                    <a:pt x="94" y="26"/>
                  </a:lnTo>
                  <a:lnTo>
                    <a:pt x="95" y="26"/>
                  </a:lnTo>
                  <a:lnTo>
                    <a:pt x="96" y="26"/>
                  </a:lnTo>
                  <a:lnTo>
                    <a:pt x="97" y="26"/>
                  </a:lnTo>
                  <a:lnTo>
                    <a:pt x="98" y="26"/>
                  </a:lnTo>
                  <a:lnTo>
                    <a:pt x="98" y="27"/>
                  </a:lnTo>
                  <a:lnTo>
                    <a:pt x="99" y="27"/>
                  </a:lnTo>
                  <a:lnTo>
                    <a:pt x="100" y="27"/>
                  </a:lnTo>
                  <a:lnTo>
                    <a:pt x="100" y="27"/>
                  </a:lnTo>
                  <a:lnTo>
                    <a:pt x="101" y="27"/>
                  </a:lnTo>
                  <a:lnTo>
                    <a:pt x="101" y="28"/>
                  </a:lnTo>
                  <a:lnTo>
                    <a:pt x="102" y="28"/>
                  </a:lnTo>
                  <a:lnTo>
                    <a:pt x="103" y="28"/>
                  </a:lnTo>
                  <a:lnTo>
                    <a:pt x="104" y="28"/>
                  </a:lnTo>
                  <a:lnTo>
                    <a:pt x="105" y="28"/>
                  </a:lnTo>
                  <a:lnTo>
                    <a:pt x="105" y="29"/>
                  </a:lnTo>
                  <a:lnTo>
                    <a:pt x="106" y="29"/>
                  </a:lnTo>
                  <a:lnTo>
                    <a:pt x="107" y="29"/>
                  </a:lnTo>
                  <a:lnTo>
                    <a:pt x="108" y="29"/>
                  </a:lnTo>
                  <a:lnTo>
                    <a:pt x="109" y="29"/>
                  </a:lnTo>
                  <a:lnTo>
                    <a:pt x="109" y="30"/>
                  </a:lnTo>
                  <a:lnTo>
                    <a:pt x="110" y="30"/>
                  </a:lnTo>
                  <a:lnTo>
                    <a:pt x="111" y="30"/>
                  </a:lnTo>
                  <a:lnTo>
                    <a:pt x="112" y="30"/>
                  </a:lnTo>
                  <a:lnTo>
                    <a:pt x="112" y="31"/>
                  </a:lnTo>
                  <a:lnTo>
                    <a:pt x="113" y="31"/>
                  </a:lnTo>
                  <a:lnTo>
                    <a:pt x="114" y="31"/>
                  </a:lnTo>
                  <a:lnTo>
                    <a:pt x="115" y="31"/>
                  </a:lnTo>
                  <a:lnTo>
                    <a:pt x="116" y="31"/>
                  </a:lnTo>
                  <a:lnTo>
                    <a:pt x="116" y="32"/>
                  </a:lnTo>
                  <a:lnTo>
                    <a:pt x="117" y="32"/>
                  </a:lnTo>
                  <a:lnTo>
                    <a:pt x="118" y="32"/>
                  </a:lnTo>
                  <a:lnTo>
                    <a:pt x="119" y="32"/>
                  </a:lnTo>
                  <a:lnTo>
                    <a:pt x="120" y="32"/>
                  </a:lnTo>
                  <a:lnTo>
                    <a:pt x="120" y="33"/>
                  </a:lnTo>
                  <a:lnTo>
                    <a:pt x="121" y="33"/>
                  </a:lnTo>
                  <a:lnTo>
                    <a:pt x="122" y="33"/>
                  </a:lnTo>
                  <a:lnTo>
                    <a:pt x="123" y="33"/>
                  </a:lnTo>
                  <a:lnTo>
                    <a:pt x="123" y="34"/>
                  </a:lnTo>
                  <a:lnTo>
                    <a:pt x="124" y="34"/>
                  </a:lnTo>
                  <a:lnTo>
                    <a:pt x="125" y="34"/>
                  </a:lnTo>
                  <a:lnTo>
                    <a:pt x="126" y="34"/>
                  </a:lnTo>
                  <a:lnTo>
                    <a:pt x="127" y="34"/>
                  </a:lnTo>
                  <a:lnTo>
                    <a:pt x="127" y="35"/>
                  </a:lnTo>
                  <a:lnTo>
                    <a:pt x="128" y="35"/>
                  </a:lnTo>
                  <a:lnTo>
                    <a:pt x="128" y="35"/>
                  </a:lnTo>
                  <a:lnTo>
                    <a:pt x="129" y="35"/>
                  </a:lnTo>
                  <a:lnTo>
                    <a:pt x="130" y="35"/>
                  </a:lnTo>
                  <a:lnTo>
                    <a:pt x="131" y="35"/>
                  </a:lnTo>
                  <a:lnTo>
                    <a:pt x="131" y="36"/>
                  </a:lnTo>
                  <a:lnTo>
                    <a:pt x="132" y="36"/>
                  </a:lnTo>
                  <a:lnTo>
                    <a:pt x="133" y="36"/>
                  </a:lnTo>
                  <a:lnTo>
                    <a:pt x="134" y="36"/>
                  </a:lnTo>
                  <a:lnTo>
                    <a:pt x="135" y="37"/>
                  </a:lnTo>
                  <a:lnTo>
                    <a:pt x="136" y="37"/>
                  </a:lnTo>
                  <a:lnTo>
                    <a:pt x="137" y="37"/>
                  </a:lnTo>
                  <a:lnTo>
                    <a:pt x="138" y="37"/>
                  </a:lnTo>
                  <a:lnTo>
                    <a:pt x="138" y="38"/>
                  </a:lnTo>
                  <a:lnTo>
                    <a:pt x="139" y="38"/>
                  </a:lnTo>
                  <a:lnTo>
                    <a:pt x="140" y="38"/>
                  </a:lnTo>
                  <a:lnTo>
                    <a:pt x="141" y="38"/>
                  </a:lnTo>
                  <a:lnTo>
                    <a:pt x="142" y="38"/>
                  </a:lnTo>
                  <a:lnTo>
                    <a:pt x="142" y="39"/>
                  </a:lnTo>
                  <a:lnTo>
                    <a:pt x="143" y="39"/>
                  </a:lnTo>
                  <a:lnTo>
                    <a:pt x="144" y="39"/>
                  </a:lnTo>
                  <a:lnTo>
                    <a:pt x="145" y="39"/>
                  </a:lnTo>
                  <a:lnTo>
                    <a:pt x="145" y="40"/>
                  </a:lnTo>
                  <a:lnTo>
                    <a:pt x="146" y="40"/>
                  </a:lnTo>
                  <a:lnTo>
                    <a:pt x="147" y="40"/>
                  </a:lnTo>
                  <a:lnTo>
                    <a:pt x="148" y="40"/>
                  </a:lnTo>
                  <a:lnTo>
                    <a:pt x="149" y="40"/>
                  </a:lnTo>
                  <a:lnTo>
                    <a:pt x="149" y="41"/>
                  </a:lnTo>
                  <a:lnTo>
                    <a:pt x="150" y="41"/>
                  </a:lnTo>
                  <a:lnTo>
                    <a:pt x="151" y="41"/>
                  </a:lnTo>
                  <a:lnTo>
                    <a:pt x="152" y="41"/>
                  </a:lnTo>
                  <a:lnTo>
                    <a:pt x="153" y="41"/>
                  </a:lnTo>
                  <a:lnTo>
                    <a:pt x="153" y="42"/>
                  </a:lnTo>
                  <a:lnTo>
                    <a:pt x="154" y="42"/>
                  </a:lnTo>
                  <a:lnTo>
                    <a:pt x="155" y="42"/>
                  </a:lnTo>
                  <a:lnTo>
                    <a:pt x="156" y="42"/>
                  </a:lnTo>
                  <a:lnTo>
                    <a:pt x="156" y="42"/>
                  </a:lnTo>
                  <a:lnTo>
                    <a:pt x="157" y="43"/>
                  </a:lnTo>
                  <a:lnTo>
                    <a:pt x="158" y="43"/>
                  </a:lnTo>
                  <a:lnTo>
                    <a:pt x="159" y="43"/>
                  </a:lnTo>
                  <a:lnTo>
                    <a:pt x="160" y="43"/>
                  </a:lnTo>
                  <a:lnTo>
                    <a:pt x="160" y="44"/>
                  </a:lnTo>
                  <a:lnTo>
                    <a:pt x="161" y="44"/>
                  </a:lnTo>
                  <a:lnTo>
                    <a:pt x="162" y="44"/>
                  </a:lnTo>
                  <a:lnTo>
                    <a:pt x="163" y="44"/>
                  </a:lnTo>
                  <a:lnTo>
                    <a:pt x="164" y="44"/>
                  </a:lnTo>
                  <a:lnTo>
                    <a:pt x="164" y="45"/>
                  </a:lnTo>
                  <a:lnTo>
                    <a:pt x="165" y="45"/>
                  </a:lnTo>
                  <a:lnTo>
                    <a:pt x="166" y="45"/>
                  </a:lnTo>
                  <a:lnTo>
                    <a:pt x="167" y="45"/>
                  </a:lnTo>
                  <a:lnTo>
                    <a:pt x="168" y="45"/>
                  </a:lnTo>
                  <a:lnTo>
                    <a:pt x="168" y="46"/>
                  </a:lnTo>
                  <a:lnTo>
                    <a:pt x="169" y="46"/>
                  </a:lnTo>
                  <a:lnTo>
                    <a:pt x="170" y="46"/>
                  </a:lnTo>
                  <a:lnTo>
                    <a:pt x="171" y="46"/>
                  </a:lnTo>
                  <a:lnTo>
                    <a:pt x="171" y="47"/>
                  </a:lnTo>
                  <a:lnTo>
                    <a:pt x="172" y="47"/>
                  </a:lnTo>
                  <a:lnTo>
                    <a:pt x="173" y="47"/>
                  </a:lnTo>
                  <a:lnTo>
                    <a:pt x="174" y="47"/>
                  </a:lnTo>
                  <a:lnTo>
                    <a:pt x="175" y="47"/>
                  </a:lnTo>
                  <a:lnTo>
                    <a:pt x="175" y="48"/>
                  </a:lnTo>
                  <a:lnTo>
                    <a:pt x="176" y="48"/>
                  </a:lnTo>
                  <a:lnTo>
                    <a:pt x="177" y="48"/>
                  </a:lnTo>
                  <a:lnTo>
                    <a:pt x="178" y="48"/>
                  </a:lnTo>
                  <a:lnTo>
                    <a:pt x="179" y="49"/>
                  </a:lnTo>
                  <a:lnTo>
                    <a:pt x="180" y="49"/>
                  </a:lnTo>
                  <a:lnTo>
                    <a:pt x="181" y="49"/>
                  </a:lnTo>
                  <a:lnTo>
                    <a:pt x="182" y="49"/>
                  </a:lnTo>
                  <a:lnTo>
                    <a:pt x="182" y="50"/>
                  </a:lnTo>
                  <a:lnTo>
                    <a:pt x="183" y="50"/>
                  </a:lnTo>
                  <a:lnTo>
                    <a:pt x="183" y="50"/>
                  </a:lnTo>
                  <a:lnTo>
                    <a:pt x="184" y="50"/>
                  </a:lnTo>
                  <a:lnTo>
                    <a:pt x="185" y="50"/>
                  </a:lnTo>
                  <a:lnTo>
                    <a:pt x="186" y="50"/>
                  </a:lnTo>
                  <a:lnTo>
                    <a:pt x="186" y="51"/>
                  </a:lnTo>
                  <a:lnTo>
                    <a:pt x="187" y="51"/>
                  </a:lnTo>
                  <a:lnTo>
                    <a:pt x="188" y="51"/>
                  </a:lnTo>
                  <a:lnTo>
                    <a:pt x="189" y="51"/>
                  </a:lnTo>
                  <a:lnTo>
                    <a:pt x="190" y="51"/>
                  </a:lnTo>
                  <a:lnTo>
                    <a:pt x="190" y="52"/>
                  </a:lnTo>
                  <a:lnTo>
                    <a:pt x="191" y="52"/>
                  </a:lnTo>
                  <a:lnTo>
                    <a:pt x="192" y="52"/>
                  </a:lnTo>
                  <a:lnTo>
                    <a:pt x="193" y="52"/>
                  </a:lnTo>
                  <a:lnTo>
                    <a:pt x="193" y="53"/>
                  </a:lnTo>
                  <a:lnTo>
                    <a:pt x="194" y="53"/>
                  </a:lnTo>
                  <a:lnTo>
                    <a:pt x="195" y="53"/>
                  </a:lnTo>
                  <a:lnTo>
                    <a:pt x="196" y="53"/>
                  </a:lnTo>
                  <a:lnTo>
                    <a:pt x="197" y="53"/>
                  </a:lnTo>
                  <a:lnTo>
                    <a:pt x="197" y="54"/>
                  </a:lnTo>
                  <a:lnTo>
                    <a:pt x="198" y="54"/>
                  </a:lnTo>
                  <a:lnTo>
                    <a:pt x="199" y="54"/>
                  </a:lnTo>
                  <a:lnTo>
                    <a:pt x="200" y="54"/>
                  </a:lnTo>
                  <a:lnTo>
                    <a:pt x="201" y="55"/>
                  </a:lnTo>
                  <a:lnTo>
                    <a:pt x="202" y="55"/>
                  </a:lnTo>
                  <a:lnTo>
                    <a:pt x="203" y="55"/>
                  </a:lnTo>
                  <a:lnTo>
                    <a:pt x="204" y="55"/>
                  </a:lnTo>
                  <a:lnTo>
                    <a:pt x="204" y="56"/>
                  </a:lnTo>
                  <a:lnTo>
                    <a:pt x="205" y="56"/>
                  </a:lnTo>
                  <a:lnTo>
                    <a:pt x="206" y="56"/>
                  </a:lnTo>
                  <a:lnTo>
                    <a:pt x="207" y="56"/>
                  </a:lnTo>
                  <a:lnTo>
                    <a:pt x="208" y="56"/>
                  </a:lnTo>
                  <a:lnTo>
                    <a:pt x="208" y="57"/>
                  </a:lnTo>
                  <a:lnTo>
                    <a:pt x="209" y="57"/>
                  </a:lnTo>
                  <a:lnTo>
                    <a:pt x="210" y="57"/>
                  </a:lnTo>
                  <a:lnTo>
                    <a:pt x="211" y="57"/>
                  </a:lnTo>
                  <a:lnTo>
                    <a:pt x="211" y="57"/>
                  </a:lnTo>
                  <a:lnTo>
                    <a:pt x="212" y="57"/>
                  </a:lnTo>
                  <a:lnTo>
                    <a:pt x="212" y="58"/>
                  </a:lnTo>
                  <a:lnTo>
                    <a:pt x="213" y="58"/>
                  </a:lnTo>
                  <a:lnTo>
                    <a:pt x="214" y="58"/>
                  </a:lnTo>
                  <a:lnTo>
                    <a:pt x="215" y="58"/>
                  </a:lnTo>
                  <a:lnTo>
                    <a:pt x="215" y="59"/>
                  </a:lnTo>
                  <a:lnTo>
                    <a:pt x="216" y="59"/>
                  </a:lnTo>
                  <a:lnTo>
                    <a:pt x="217" y="59"/>
                  </a:lnTo>
                  <a:lnTo>
                    <a:pt x="218" y="59"/>
                  </a:lnTo>
                  <a:lnTo>
                    <a:pt x="219" y="59"/>
                  </a:lnTo>
                  <a:lnTo>
                    <a:pt x="219" y="60"/>
                  </a:lnTo>
                  <a:lnTo>
                    <a:pt x="220" y="60"/>
                  </a:lnTo>
                  <a:lnTo>
                    <a:pt x="221" y="60"/>
                  </a:lnTo>
                  <a:lnTo>
                    <a:pt x="222" y="60"/>
                  </a:lnTo>
                  <a:lnTo>
                    <a:pt x="223" y="60"/>
                  </a:lnTo>
                  <a:lnTo>
                    <a:pt x="223" y="61"/>
                  </a:lnTo>
                  <a:lnTo>
                    <a:pt x="224" y="61"/>
                  </a:lnTo>
                  <a:lnTo>
                    <a:pt x="225" y="61"/>
                  </a:lnTo>
                  <a:lnTo>
                    <a:pt x="226" y="61"/>
                  </a:lnTo>
                  <a:lnTo>
                    <a:pt x="226" y="62"/>
                  </a:lnTo>
                  <a:lnTo>
                    <a:pt x="227" y="62"/>
                  </a:lnTo>
                  <a:lnTo>
                    <a:pt x="228" y="62"/>
                  </a:lnTo>
                  <a:lnTo>
                    <a:pt x="229" y="62"/>
                  </a:lnTo>
                  <a:lnTo>
                    <a:pt x="230" y="62"/>
                  </a:lnTo>
                  <a:lnTo>
                    <a:pt x="230" y="63"/>
                  </a:lnTo>
                  <a:lnTo>
                    <a:pt x="231" y="63"/>
                  </a:lnTo>
                  <a:lnTo>
                    <a:pt x="232" y="63"/>
                  </a:lnTo>
                  <a:lnTo>
                    <a:pt x="233" y="63"/>
                  </a:lnTo>
                  <a:lnTo>
                    <a:pt x="234" y="63"/>
                  </a:lnTo>
                  <a:lnTo>
                    <a:pt x="234" y="64"/>
                  </a:lnTo>
                  <a:lnTo>
                    <a:pt x="235" y="64"/>
                  </a:lnTo>
                  <a:lnTo>
                    <a:pt x="236" y="64"/>
                  </a:lnTo>
                  <a:lnTo>
                    <a:pt x="237" y="64"/>
                  </a:lnTo>
                  <a:lnTo>
                    <a:pt x="237" y="65"/>
                  </a:lnTo>
                  <a:lnTo>
                    <a:pt x="238" y="65"/>
                  </a:lnTo>
                  <a:lnTo>
                    <a:pt x="239" y="65"/>
                  </a:lnTo>
                  <a:lnTo>
                    <a:pt x="239" y="65"/>
                  </a:lnTo>
                  <a:lnTo>
                    <a:pt x="240" y="65"/>
                  </a:lnTo>
                  <a:lnTo>
                    <a:pt x="241" y="65"/>
                  </a:lnTo>
                  <a:lnTo>
                    <a:pt x="241" y="66"/>
                  </a:lnTo>
                  <a:lnTo>
                    <a:pt x="242" y="66"/>
                  </a:lnTo>
                  <a:lnTo>
                    <a:pt x="243" y="66"/>
                  </a:lnTo>
                  <a:lnTo>
                    <a:pt x="244" y="66"/>
                  </a:lnTo>
                  <a:lnTo>
                    <a:pt x="245" y="66"/>
                  </a:lnTo>
                  <a:lnTo>
                    <a:pt x="245" y="67"/>
                  </a:lnTo>
                  <a:lnTo>
                    <a:pt x="246" y="67"/>
                  </a:lnTo>
                  <a:lnTo>
                    <a:pt x="247" y="67"/>
                  </a:lnTo>
                  <a:lnTo>
                    <a:pt x="248" y="67"/>
                  </a:lnTo>
                  <a:lnTo>
                    <a:pt x="248" y="68"/>
                  </a:lnTo>
                  <a:lnTo>
                    <a:pt x="249" y="68"/>
                  </a:lnTo>
                  <a:lnTo>
                    <a:pt x="250" y="68"/>
                  </a:lnTo>
                  <a:lnTo>
                    <a:pt x="251" y="68"/>
                  </a:lnTo>
                  <a:lnTo>
                    <a:pt x="252" y="68"/>
                  </a:lnTo>
                  <a:lnTo>
                    <a:pt x="252" y="69"/>
                  </a:lnTo>
                  <a:lnTo>
                    <a:pt x="253" y="69"/>
                  </a:lnTo>
                  <a:lnTo>
                    <a:pt x="254" y="69"/>
                  </a:lnTo>
                  <a:lnTo>
                    <a:pt x="255" y="69"/>
                  </a:lnTo>
                  <a:lnTo>
                    <a:pt x="256" y="69"/>
                  </a:lnTo>
                  <a:lnTo>
                    <a:pt x="256" y="70"/>
                  </a:lnTo>
                  <a:lnTo>
                    <a:pt x="257" y="70"/>
                  </a:lnTo>
                  <a:lnTo>
                    <a:pt x="258" y="70"/>
                  </a:lnTo>
                  <a:lnTo>
                    <a:pt x="259" y="70"/>
                  </a:lnTo>
                  <a:lnTo>
                    <a:pt x="259" y="71"/>
                  </a:lnTo>
                  <a:lnTo>
                    <a:pt x="260" y="71"/>
                  </a:lnTo>
                  <a:lnTo>
                    <a:pt x="261" y="71"/>
                  </a:lnTo>
                  <a:lnTo>
                    <a:pt x="262" y="71"/>
                  </a:lnTo>
                  <a:lnTo>
                    <a:pt x="263" y="71"/>
                  </a:lnTo>
                  <a:lnTo>
                    <a:pt x="263" y="72"/>
                  </a:lnTo>
                  <a:lnTo>
                    <a:pt x="264" y="72"/>
                  </a:lnTo>
                  <a:lnTo>
                    <a:pt x="265" y="72"/>
                  </a:lnTo>
                  <a:lnTo>
                    <a:pt x="266" y="72"/>
                  </a:lnTo>
                  <a:lnTo>
                    <a:pt x="267" y="72"/>
                  </a:lnTo>
                  <a:lnTo>
                    <a:pt x="267" y="73"/>
                  </a:lnTo>
                  <a:lnTo>
                    <a:pt x="268" y="73"/>
                  </a:lnTo>
                  <a:lnTo>
                    <a:pt x="269" y="73"/>
                  </a:lnTo>
                  <a:lnTo>
                    <a:pt x="270" y="73"/>
                  </a:lnTo>
                  <a:lnTo>
                    <a:pt x="271" y="74"/>
                  </a:lnTo>
                  <a:lnTo>
                    <a:pt x="272" y="74"/>
                  </a:lnTo>
                  <a:lnTo>
                    <a:pt x="273" y="74"/>
                  </a:lnTo>
                  <a:lnTo>
                    <a:pt x="274" y="74"/>
                  </a:lnTo>
                  <a:lnTo>
                    <a:pt x="274" y="75"/>
                  </a:lnTo>
                  <a:lnTo>
                    <a:pt x="275" y="75"/>
                  </a:lnTo>
                  <a:lnTo>
                    <a:pt x="276" y="75"/>
                  </a:lnTo>
                  <a:lnTo>
                    <a:pt x="277" y="75"/>
                  </a:lnTo>
                  <a:lnTo>
                    <a:pt x="278" y="75"/>
                  </a:lnTo>
                  <a:lnTo>
                    <a:pt x="278" y="76"/>
                  </a:lnTo>
                  <a:lnTo>
                    <a:pt x="279" y="76"/>
                  </a:lnTo>
                  <a:lnTo>
                    <a:pt x="280" y="76"/>
                  </a:lnTo>
                  <a:lnTo>
                    <a:pt x="281" y="76"/>
                  </a:lnTo>
                  <a:lnTo>
                    <a:pt x="281" y="77"/>
                  </a:lnTo>
                  <a:lnTo>
                    <a:pt x="282" y="77"/>
                  </a:lnTo>
                  <a:lnTo>
                    <a:pt x="283" y="77"/>
                  </a:lnTo>
                  <a:lnTo>
                    <a:pt x="284" y="77"/>
                  </a:lnTo>
                  <a:lnTo>
                    <a:pt x="285" y="77"/>
                  </a:lnTo>
                  <a:lnTo>
                    <a:pt x="285" y="78"/>
                  </a:lnTo>
                  <a:lnTo>
                    <a:pt x="286" y="78"/>
                  </a:lnTo>
                  <a:lnTo>
                    <a:pt x="287" y="78"/>
                  </a:lnTo>
                  <a:lnTo>
                    <a:pt x="288" y="78"/>
                  </a:lnTo>
                  <a:lnTo>
                    <a:pt x="289" y="78"/>
                  </a:lnTo>
                  <a:lnTo>
                    <a:pt x="289" y="79"/>
                  </a:lnTo>
                  <a:lnTo>
                    <a:pt x="290" y="79"/>
                  </a:lnTo>
                  <a:lnTo>
                    <a:pt x="291" y="79"/>
                  </a:lnTo>
                  <a:lnTo>
                    <a:pt x="292" y="79"/>
                  </a:lnTo>
                  <a:lnTo>
                    <a:pt x="293" y="80"/>
                  </a:lnTo>
                  <a:lnTo>
                    <a:pt x="294" y="80"/>
                  </a:lnTo>
                  <a:lnTo>
                    <a:pt x="294" y="80"/>
                  </a:lnTo>
                  <a:lnTo>
                    <a:pt x="295" y="80"/>
                  </a:lnTo>
                  <a:lnTo>
                    <a:pt x="296" y="80"/>
                  </a:lnTo>
                  <a:lnTo>
                    <a:pt x="296" y="81"/>
                  </a:lnTo>
                  <a:lnTo>
                    <a:pt x="297" y="81"/>
                  </a:lnTo>
                  <a:lnTo>
                    <a:pt x="298" y="81"/>
                  </a:lnTo>
                  <a:lnTo>
                    <a:pt x="299" y="81"/>
                  </a:lnTo>
                  <a:lnTo>
                    <a:pt x="300" y="81"/>
                  </a:lnTo>
                  <a:lnTo>
                    <a:pt x="300" y="82"/>
                  </a:lnTo>
                  <a:lnTo>
                    <a:pt x="301" y="82"/>
                  </a:lnTo>
                  <a:lnTo>
                    <a:pt x="302" y="82"/>
                  </a:lnTo>
                  <a:lnTo>
                    <a:pt x="303" y="82"/>
                  </a:lnTo>
                  <a:lnTo>
                    <a:pt x="303" y="83"/>
                  </a:lnTo>
                  <a:lnTo>
                    <a:pt x="304" y="83"/>
                  </a:lnTo>
                  <a:lnTo>
                    <a:pt x="305" y="83"/>
                  </a:lnTo>
                  <a:lnTo>
                    <a:pt x="306" y="83"/>
                  </a:lnTo>
                  <a:lnTo>
                    <a:pt x="307" y="83"/>
                  </a:lnTo>
                  <a:lnTo>
                    <a:pt x="307" y="84"/>
                  </a:lnTo>
                  <a:lnTo>
                    <a:pt x="308" y="84"/>
                  </a:lnTo>
                  <a:lnTo>
                    <a:pt x="309" y="84"/>
                  </a:lnTo>
                  <a:lnTo>
                    <a:pt x="310" y="84"/>
                  </a:lnTo>
                  <a:lnTo>
                    <a:pt x="311" y="84"/>
                  </a:lnTo>
                  <a:lnTo>
                    <a:pt x="311" y="85"/>
                  </a:lnTo>
                  <a:lnTo>
                    <a:pt x="312" y="85"/>
                  </a:lnTo>
                  <a:lnTo>
                    <a:pt x="313" y="85"/>
                  </a:lnTo>
                  <a:lnTo>
                    <a:pt x="314" y="85"/>
                  </a:lnTo>
                  <a:lnTo>
                    <a:pt x="315" y="86"/>
                  </a:lnTo>
                  <a:lnTo>
                    <a:pt x="316" y="86"/>
                  </a:lnTo>
                  <a:lnTo>
                    <a:pt x="317" y="86"/>
                  </a:lnTo>
                  <a:lnTo>
                    <a:pt x="318" y="86"/>
                  </a:lnTo>
                  <a:lnTo>
                    <a:pt x="318" y="87"/>
                  </a:lnTo>
                  <a:lnTo>
                    <a:pt x="319" y="87"/>
                  </a:lnTo>
                  <a:lnTo>
                    <a:pt x="320" y="87"/>
                  </a:lnTo>
                  <a:lnTo>
                    <a:pt x="321" y="87"/>
                  </a:lnTo>
                  <a:lnTo>
                    <a:pt x="322" y="87"/>
                  </a:lnTo>
                  <a:lnTo>
                    <a:pt x="322" y="88"/>
                  </a:lnTo>
                  <a:lnTo>
                    <a:pt x="322" y="88"/>
                  </a:lnTo>
                  <a:lnTo>
                    <a:pt x="323" y="88"/>
                  </a:lnTo>
                  <a:lnTo>
                    <a:pt x="324" y="88"/>
                  </a:lnTo>
                  <a:lnTo>
                    <a:pt x="325" y="88"/>
                  </a:lnTo>
                  <a:lnTo>
                    <a:pt x="326" y="89"/>
                  </a:lnTo>
                  <a:lnTo>
                    <a:pt x="327" y="89"/>
                  </a:lnTo>
                  <a:lnTo>
                    <a:pt x="328" y="89"/>
                  </a:lnTo>
                  <a:lnTo>
                    <a:pt x="329" y="89"/>
                  </a:lnTo>
                  <a:lnTo>
                    <a:pt x="329" y="90"/>
                  </a:lnTo>
                  <a:lnTo>
                    <a:pt x="330" y="90"/>
                  </a:lnTo>
                  <a:lnTo>
                    <a:pt x="331" y="90"/>
                  </a:lnTo>
                  <a:lnTo>
                    <a:pt x="332" y="90"/>
                  </a:lnTo>
                  <a:lnTo>
                    <a:pt x="333" y="90"/>
                  </a:lnTo>
                  <a:lnTo>
                    <a:pt x="333" y="91"/>
                  </a:lnTo>
                  <a:lnTo>
                    <a:pt x="334" y="91"/>
                  </a:lnTo>
                  <a:lnTo>
                    <a:pt x="335" y="91"/>
                  </a:lnTo>
                  <a:lnTo>
                    <a:pt x="336" y="91"/>
                  </a:lnTo>
                  <a:lnTo>
                    <a:pt x="337" y="92"/>
                  </a:lnTo>
                  <a:lnTo>
                    <a:pt x="338" y="92"/>
                  </a:lnTo>
                  <a:lnTo>
                    <a:pt x="339" y="92"/>
                  </a:lnTo>
                  <a:lnTo>
                    <a:pt x="340" y="92"/>
                  </a:lnTo>
                  <a:lnTo>
                    <a:pt x="340" y="93"/>
                  </a:lnTo>
                  <a:lnTo>
                    <a:pt x="341" y="93"/>
                  </a:lnTo>
                  <a:lnTo>
                    <a:pt x="342" y="93"/>
                  </a:lnTo>
                  <a:lnTo>
                    <a:pt x="343" y="93"/>
                  </a:lnTo>
                  <a:lnTo>
                    <a:pt x="344" y="93"/>
                  </a:lnTo>
                  <a:lnTo>
                    <a:pt x="344" y="94"/>
                  </a:lnTo>
                  <a:lnTo>
                    <a:pt x="345" y="94"/>
                  </a:lnTo>
                  <a:lnTo>
                    <a:pt x="346" y="94"/>
                  </a:lnTo>
                  <a:lnTo>
                    <a:pt x="347" y="94"/>
                  </a:lnTo>
                  <a:lnTo>
                    <a:pt x="348" y="95"/>
                  </a:lnTo>
                  <a:lnTo>
                    <a:pt x="349" y="95"/>
                  </a:lnTo>
                  <a:lnTo>
                    <a:pt x="350" y="95"/>
                  </a:lnTo>
                  <a:lnTo>
                    <a:pt x="350" y="95"/>
                  </a:lnTo>
                  <a:lnTo>
                    <a:pt x="351" y="95"/>
                  </a:lnTo>
                  <a:lnTo>
                    <a:pt x="351" y="96"/>
                  </a:lnTo>
                  <a:lnTo>
                    <a:pt x="352" y="96"/>
                  </a:lnTo>
                  <a:lnTo>
                    <a:pt x="353" y="96"/>
                  </a:lnTo>
                  <a:lnTo>
                    <a:pt x="354" y="96"/>
                  </a:lnTo>
                  <a:lnTo>
                    <a:pt x="355" y="96"/>
                  </a:lnTo>
                  <a:lnTo>
                    <a:pt x="355" y="97"/>
                  </a:lnTo>
                  <a:lnTo>
                    <a:pt x="356" y="97"/>
                  </a:lnTo>
                  <a:lnTo>
                    <a:pt x="357" y="97"/>
                  </a:lnTo>
                  <a:lnTo>
                    <a:pt x="358" y="97"/>
                  </a:lnTo>
                  <a:lnTo>
                    <a:pt x="359" y="98"/>
                  </a:lnTo>
                  <a:lnTo>
                    <a:pt x="360" y="98"/>
                  </a:lnTo>
                  <a:lnTo>
                    <a:pt x="361" y="98"/>
                  </a:lnTo>
                  <a:lnTo>
                    <a:pt x="362" y="98"/>
                  </a:lnTo>
                  <a:lnTo>
                    <a:pt x="362" y="99"/>
                  </a:lnTo>
                  <a:lnTo>
                    <a:pt x="363" y="99"/>
                  </a:lnTo>
                  <a:lnTo>
                    <a:pt x="364" y="99"/>
                  </a:lnTo>
                  <a:lnTo>
                    <a:pt x="365" y="99"/>
                  </a:lnTo>
                  <a:lnTo>
                    <a:pt x="366" y="99"/>
                  </a:lnTo>
                  <a:lnTo>
                    <a:pt x="366" y="100"/>
                  </a:lnTo>
                  <a:lnTo>
                    <a:pt x="367" y="100"/>
                  </a:lnTo>
                  <a:lnTo>
                    <a:pt x="368" y="100"/>
                  </a:lnTo>
                  <a:lnTo>
                    <a:pt x="369" y="100"/>
                  </a:lnTo>
                  <a:lnTo>
                    <a:pt x="370" y="101"/>
                  </a:lnTo>
                  <a:lnTo>
                    <a:pt x="371" y="101"/>
                  </a:lnTo>
                  <a:lnTo>
                    <a:pt x="372" y="101"/>
                  </a:lnTo>
                  <a:lnTo>
                    <a:pt x="373" y="101"/>
                  </a:lnTo>
                  <a:lnTo>
                    <a:pt x="373" y="102"/>
                  </a:lnTo>
                  <a:lnTo>
                    <a:pt x="374" y="102"/>
                  </a:lnTo>
                  <a:lnTo>
                    <a:pt x="375" y="102"/>
                  </a:lnTo>
                  <a:lnTo>
                    <a:pt x="376" y="102"/>
                  </a:lnTo>
                  <a:lnTo>
                    <a:pt x="377" y="102"/>
                  </a:lnTo>
                  <a:lnTo>
                    <a:pt x="377" y="103"/>
                  </a:lnTo>
                  <a:lnTo>
                    <a:pt x="377" y="103"/>
                  </a:lnTo>
                  <a:lnTo>
                    <a:pt x="378" y="103"/>
                  </a:lnTo>
                  <a:lnTo>
                    <a:pt x="379" y="103"/>
                  </a:lnTo>
                  <a:lnTo>
                    <a:pt x="380" y="103"/>
                  </a:lnTo>
                  <a:lnTo>
                    <a:pt x="380" y="104"/>
                  </a:lnTo>
                  <a:lnTo>
                    <a:pt x="381" y="104"/>
                  </a:lnTo>
                  <a:lnTo>
                    <a:pt x="382" y="104"/>
                  </a:lnTo>
                  <a:lnTo>
                    <a:pt x="383" y="104"/>
                  </a:lnTo>
                  <a:lnTo>
                    <a:pt x="384" y="104"/>
                  </a:lnTo>
                  <a:lnTo>
                    <a:pt x="384" y="105"/>
                  </a:lnTo>
                  <a:lnTo>
                    <a:pt x="385" y="105"/>
                  </a:lnTo>
                  <a:lnTo>
                    <a:pt x="386" y="105"/>
                  </a:lnTo>
                  <a:lnTo>
                    <a:pt x="387" y="105"/>
                  </a:lnTo>
                  <a:lnTo>
                    <a:pt x="388" y="105"/>
                  </a:lnTo>
                  <a:lnTo>
                    <a:pt x="388" y="106"/>
                  </a:lnTo>
                  <a:lnTo>
                    <a:pt x="389" y="106"/>
                  </a:lnTo>
                  <a:lnTo>
                    <a:pt x="390" y="106"/>
                  </a:lnTo>
                  <a:lnTo>
                    <a:pt x="391" y="106"/>
                  </a:lnTo>
                  <a:lnTo>
                    <a:pt x="392" y="107"/>
                  </a:lnTo>
                  <a:lnTo>
                    <a:pt x="393" y="107"/>
                  </a:lnTo>
                  <a:lnTo>
                    <a:pt x="394" y="107"/>
                  </a:lnTo>
                  <a:lnTo>
                    <a:pt x="395" y="107"/>
                  </a:lnTo>
                  <a:lnTo>
                    <a:pt x="395" y="108"/>
                  </a:lnTo>
                  <a:lnTo>
                    <a:pt x="396" y="108"/>
                  </a:lnTo>
                  <a:lnTo>
                    <a:pt x="397" y="108"/>
                  </a:lnTo>
                  <a:lnTo>
                    <a:pt x="398" y="108"/>
                  </a:lnTo>
                  <a:lnTo>
                    <a:pt x="399" y="108"/>
                  </a:lnTo>
                  <a:lnTo>
                    <a:pt x="399" y="109"/>
                  </a:lnTo>
                  <a:lnTo>
                    <a:pt x="400" y="109"/>
                  </a:lnTo>
                  <a:lnTo>
                    <a:pt x="401" y="109"/>
                  </a:lnTo>
                  <a:lnTo>
                    <a:pt x="402" y="109"/>
                  </a:lnTo>
                  <a:lnTo>
                    <a:pt x="403" y="110"/>
                  </a:lnTo>
                  <a:lnTo>
                    <a:pt x="404" y="110"/>
                  </a:lnTo>
                  <a:lnTo>
                    <a:pt x="405" y="110"/>
                  </a:lnTo>
                  <a:lnTo>
                    <a:pt x="405" y="110"/>
                  </a:lnTo>
                  <a:lnTo>
                    <a:pt x="406" y="110"/>
                  </a:lnTo>
                  <a:lnTo>
                    <a:pt x="406" y="111"/>
                  </a:lnTo>
                  <a:lnTo>
                    <a:pt x="407" y="111"/>
                  </a:lnTo>
                  <a:lnTo>
                    <a:pt x="408" y="111"/>
                  </a:lnTo>
                  <a:lnTo>
                    <a:pt x="409" y="111"/>
                  </a:lnTo>
                  <a:lnTo>
                    <a:pt x="410" y="111"/>
                  </a:lnTo>
                  <a:lnTo>
                    <a:pt x="410" y="112"/>
                  </a:lnTo>
                  <a:lnTo>
                    <a:pt x="411" y="112"/>
                  </a:lnTo>
                  <a:lnTo>
                    <a:pt x="412" y="112"/>
                  </a:lnTo>
                  <a:lnTo>
                    <a:pt x="413" y="112"/>
                  </a:lnTo>
                  <a:lnTo>
                    <a:pt x="414" y="113"/>
                  </a:lnTo>
                  <a:lnTo>
                    <a:pt x="415" y="113"/>
                  </a:lnTo>
                  <a:lnTo>
                    <a:pt x="416" y="113"/>
                  </a:lnTo>
                  <a:lnTo>
                    <a:pt x="417" y="113"/>
                  </a:lnTo>
                  <a:lnTo>
                    <a:pt x="417" y="114"/>
                  </a:lnTo>
                  <a:lnTo>
                    <a:pt x="418" y="114"/>
                  </a:lnTo>
                  <a:lnTo>
                    <a:pt x="419" y="114"/>
                  </a:lnTo>
                  <a:lnTo>
                    <a:pt x="420" y="114"/>
                  </a:lnTo>
                  <a:lnTo>
                    <a:pt x="421" y="114"/>
                  </a:lnTo>
                  <a:lnTo>
                    <a:pt x="421" y="115"/>
                  </a:lnTo>
                  <a:lnTo>
                    <a:pt x="422" y="115"/>
                  </a:lnTo>
                  <a:lnTo>
                    <a:pt x="423" y="115"/>
                  </a:lnTo>
                  <a:lnTo>
                    <a:pt x="424" y="115"/>
                  </a:lnTo>
                  <a:lnTo>
                    <a:pt x="425" y="116"/>
                  </a:lnTo>
                  <a:lnTo>
                    <a:pt x="426" y="116"/>
                  </a:lnTo>
                  <a:lnTo>
                    <a:pt x="427" y="116"/>
                  </a:lnTo>
                  <a:lnTo>
                    <a:pt x="428" y="116"/>
                  </a:lnTo>
                  <a:lnTo>
                    <a:pt x="428" y="117"/>
                  </a:lnTo>
                  <a:lnTo>
                    <a:pt x="429" y="117"/>
                  </a:lnTo>
                  <a:lnTo>
                    <a:pt x="430" y="117"/>
                  </a:lnTo>
                  <a:lnTo>
                    <a:pt x="431" y="117"/>
                  </a:lnTo>
                  <a:lnTo>
                    <a:pt x="432" y="117"/>
                  </a:lnTo>
                  <a:lnTo>
                    <a:pt x="432" y="118"/>
                  </a:lnTo>
                  <a:lnTo>
                    <a:pt x="433" y="118"/>
                  </a:lnTo>
                  <a:lnTo>
                    <a:pt x="433" y="118"/>
                  </a:lnTo>
                  <a:lnTo>
                    <a:pt x="434" y="118"/>
                  </a:lnTo>
                  <a:lnTo>
                    <a:pt x="435" y="118"/>
                  </a:lnTo>
                  <a:lnTo>
                    <a:pt x="436" y="119"/>
                  </a:lnTo>
                  <a:lnTo>
                    <a:pt x="437" y="119"/>
                  </a:lnTo>
                  <a:lnTo>
                    <a:pt x="438" y="119"/>
                  </a:lnTo>
                  <a:lnTo>
                    <a:pt x="439" y="119"/>
                  </a:lnTo>
                  <a:lnTo>
                    <a:pt x="439" y="120"/>
                  </a:lnTo>
                  <a:lnTo>
                    <a:pt x="440" y="120"/>
                  </a:lnTo>
                  <a:lnTo>
                    <a:pt x="441" y="120"/>
                  </a:lnTo>
                  <a:lnTo>
                    <a:pt x="442" y="120"/>
                  </a:lnTo>
                  <a:lnTo>
                    <a:pt x="443" y="120"/>
                  </a:lnTo>
                  <a:lnTo>
                    <a:pt x="443" y="121"/>
                  </a:lnTo>
                  <a:lnTo>
                    <a:pt x="444" y="121"/>
                  </a:lnTo>
                  <a:lnTo>
                    <a:pt x="445" y="121"/>
                  </a:lnTo>
                  <a:lnTo>
                    <a:pt x="446" y="121"/>
                  </a:lnTo>
                  <a:lnTo>
                    <a:pt x="447" y="122"/>
                  </a:lnTo>
                  <a:lnTo>
                    <a:pt x="448" y="122"/>
                  </a:lnTo>
                  <a:lnTo>
                    <a:pt x="449" y="122"/>
                  </a:lnTo>
                  <a:lnTo>
                    <a:pt x="450" y="122"/>
                  </a:lnTo>
                  <a:lnTo>
                    <a:pt x="450" y="123"/>
                  </a:lnTo>
                  <a:lnTo>
                    <a:pt x="451" y="123"/>
                  </a:lnTo>
                  <a:lnTo>
                    <a:pt x="452" y="123"/>
                  </a:lnTo>
                  <a:lnTo>
                    <a:pt x="453" y="123"/>
                  </a:lnTo>
                  <a:lnTo>
                    <a:pt x="454" y="123"/>
                  </a:lnTo>
                  <a:lnTo>
                    <a:pt x="454" y="124"/>
                  </a:lnTo>
                  <a:lnTo>
                    <a:pt x="455" y="124"/>
                  </a:lnTo>
                  <a:lnTo>
                    <a:pt x="456" y="124"/>
                  </a:lnTo>
                  <a:lnTo>
                    <a:pt x="457" y="124"/>
                  </a:lnTo>
                  <a:lnTo>
                    <a:pt x="458" y="125"/>
                  </a:lnTo>
                  <a:lnTo>
                    <a:pt x="459" y="125"/>
                  </a:lnTo>
                  <a:lnTo>
                    <a:pt x="460" y="125"/>
                  </a:lnTo>
                  <a:lnTo>
                    <a:pt x="460" y="125"/>
                  </a:lnTo>
                  <a:lnTo>
                    <a:pt x="461" y="125"/>
                  </a:lnTo>
                  <a:lnTo>
                    <a:pt x="461" y="126"/>
                  </a:lnTo>
                  <a:lnTo>
                    <a:pt x="462" y="126"/>
                  </a:lnTo>
                  <a:lnTo>
                    <a:pt x="463" y="126"/>
                  </a:lnTo>
                  <a:lnTo>
                    <a:pt x="464" y="126"/>
                  </a:lnTo>
                  <a:lnTo>
                    <a:pt x="465" y="126"/>
                  </a:lnTo>
                  <a:lnTo>
                    <a:pt x="465" y="127"/>
                  </a:lnTo>
                  <a:lnTo>
                    <a:pt x="466" y="127"/>
                  </a:lnTo>
                  <a:lnTo>
                    <a:pt x="467" y="127"/>
                  </a:lnTo>
                  <a:lnTo>
                    <a:pt x="468" y="127"/>
                  </a:lnTo>
                  <a:lnTo>
                    <a:pt x="469" y="128"/>
                  </a:lnTo>
                  <a:lnTo>
                    <a:pt x="470" y="128"/>
                  </a:lnTo>
                  <a:lnTo>
                    <a:pt x="471" y="128"/>
                  </a:lnTo>
                  <a:lnTo>
                    <a:pt x="472" y="128"/>
                  </a:lnTo>
                  <a:lnTo>
                    <a:pt x="472" y="129"/>
                  </a:lnTo>
                  <a:lnTo>
                    <a:pt x="473" y="129"/>
                  </a:lnTo>
                  <a:lnTo>
                    <a:pt x="474" y="129"/>
                  </a:lnTo>
                  <a:lnTo>
                    <a:pt x="475" y="129"/>
                  </a:lnTo>
                  <a:lnTo>
                    <a:pt x="476" y="129"/>
                  </a:lnTo>
                  <a:lnTo>
                    <a:pt x="476" y="130"/>
                  </a:lnTo>
                  <a:lnTo>
                    <a:pt x="477" y="130"/>
                  </a:lnTo>
                  <a:lnTo>
                    <a:pt x="478" y="130"/>
                  </a:lnTo>
                  <a:lnTo>
                    <a:pt x="479" y="130"/>
                  </a:lnTo>
                  <a:lnTo>
                    <a:pt x="480" y="131"/>
                  </a:lnTo>
                  <a:lnTo>
                    <a:pt x="481" y="131"/>
                  </a:lnTo>
                  <a:lnTo>
                    <a:pt x="482" y="131"/>
                  </a:lnTo>
                  <a:lnTo>
                    <a:pt x="483" y="131"/>
                  </a:lnTo>
                  <a:lnTo>
                    <a:pt x="483" y="132"/>
                  </a:lnTo>
                  <a:lnTo>
                    <a:pt x="484" y="132"/>
                  </a:lnTo>
                  <a:lnTo>
                    <a:pt x="485" y="132"/>
                  </a:lnTo>
                  <a:lnTo>
                    <a:pt x="486" y="132"/>
                  </a:lnTo>
                  <a:lnTo>
                    <a:pt x="487" y="132"/>
                  </a:lnTo>
                  <a:lnTo>
                    <a:pt x="487" y="133"/>
                  </a:lnTo>
                  <a:lnTo>
                    <a:pt x="488" y="133"/>
                  </a:lnTo>
                  <a:lnTo>
                    <a:pt x="488" y="133"/>
                  </a:lnTo>
                  <a:lnTo>
                    <a:pt x="489" y="133"/>
                  </a:lnTo>
                  <a:lnTo>
                    <a:pt x="490" y="133"/>
                  </a:lnTo>
                  <a:lnTo>
                    <a:pt x="491" y="134"/>
                  </a:lnTo>
                  <a:lnTo>
                    <a:pt x="492" y="134"/>
                  </a:lnTo>
                  <a:lnTo>
                    <a:pt x="493" y="134"/>
                  </a:lnTo>
                  <a:lnTo>
                    <a:pt x="494" y="134"/>
                  </a:lnTo>
                  <a:lnTo>
                    <a:pt x="494" y="135"/>
                  </a:lnTo>
                  <a:lnTo>
                    <a:pt x="495" y="135"/>
                  </a:lnTo>
                  <a:lnTo>
                    <a:pt x="496" y="135"/>
                  </a:lnTo>
                  <a:lnTo>
                    <a:pt x="497" y="135"/>
                  </a:lnTo>
                  <a:lnTo>
                    <a:pt x="498" y="135"/>
                  </a:lnTo>
                  <a:lnTo>
                    <a:pt x="498" y="136"/>
                  </a:lnTo>
                  <a:lnTo>
                    <a:pt x="499" y="136"/>
                  </a:lnTo>
                  <a:lnTo>
                    <a:pt x="500" y="136"/>
                  </a:lnTo>
                  <a:lnTo>
                    <a:pt x="501" y="136"/>
                  </a:lnTo>
                  <a:lnTo>
                    <a:pt x="502" y="137"/>
                  </a:lnTo>
                  <a:lnTo>
                    <a:pt x="503" y="137"/>
                  </a:lnTo>
                  <a:lnTo>
                    <a:pt x="504" y="137"/>
                  </a:lnTo>
                  <a:lnTo>
                    <a:pt x="505" y="137"/>
                  </a:lnTo>
                  <a:lnTo>
                    <a:pt x="505" y="138"/>
                  </a:lnTo>
                  <a:lnTo>
                    <a:pt x="506" y="138"/>
                  </a:lnTo>
                  <a:lnTo>
                    <a:pt x="507" y="138"/>
                  </a:lnTo>
                  <a:lnTo>
                    <a:pt x="508" y="138"/>
                  </a:lnTo>
                  <a:lnTo>
                    <a:pt x="509" y="138"/>
                  </a:lnTo>
                  <a:lnTo>
                    <a:pt x="509" y="139"/>
                  </a:lnTo>
                  <a:lnTo>
                    <a:pt x="510" y="139"/>
                  </a:lnTo>
                  <a:lnTo>
                    <a:pt x="511" y="139"/>
                  </a:lnTo>
                  <a:lnTo>
                    <a:pt x="512" y="139"/>
                  </a:lnTo>
                  <a:lnTo>
                    <a:pt x="512" y="140"/>
                  </a:lnTo>
                  <a:lnTo>
                    <a:pt x="513" y="140"/>
                  </a:lnTo>
                  <a:lnTo>
                    <a:pt x="514" y="140"/>
                  </a:lnTo>
                  <a:lnTo>
                    <a:pt x="515" y="140"/>
                  </a:lnTo>
                  <a:lnTo>
                    <a:pt x="516" y="140"/>
                  </a:lnTo>
                  <a:lnTo>
                    <a:pt x="516" y="140"/>
                  </a:lnTo>
                  <a:lnTo>
                    <a:pt x="516" y="141"/>
                  </a:lnTo>
                  <a:lnTo>
                    <a:pt x="517" y="141"/>
                  </a:lnTo>
                  <a:lnTo>
                    <a:pt x="518" y="141"/>
                  </a:lnTo>
                  <a:lnTo>
                    <a:pt x="519" y="141"/>
                  </a:lnTo>
                  <a:lnTo>
                    <a:pt x="520" y="141"/>
                  </a:lnTo>
                  <a:lnTo>
                    <a:pt x="520" y="142"/>
                  </a:lnTo>
                  <a:lnTo>
                    <a:pt x="521" y="142"/>
                  </a:lnTo>
                  <a:lnTo>
                    <a:pt x="522" y="142"/>
                  </a:lnTo>
                  <a:lnTo>
                    <a:pt x="523" y="142"/>
                  </a:lnTo>
                  <a:lnTo>
                    <a:pt x="524" y="143"/>
                  </a:lnTo>
                  <a:lnTo>
                    <a:pt x="525" y="143"/>
                  </a:lnTo>
                  <a:lnTo>
                    <a:pt x="526" y="143"/>
                  </a:lnTo>
                  <a:lnTo>
                    <a:pt x="527" y="143"/>
                  </a:lnTo>
                  <a:lnTo>
                    <a:pt x="527" y="144"/>
                  </a:lnTo>
                  <a:lnTo>
                    <a:pt x="528" y="144"/>
                  </a:lnTo>
                  <a:lnTo>
                    <a:pt x="529" y="144"/>
                  </a:lnTo>
                  <a:lnTo>
                    <a:pt x="530" y="144"/>
                  </a:lnTo>
                  <a:lnTo>
                    <a:pt x="531" y="144"/>
                  </a:lnTo>
                  <a:lnTo>
                    <a:pt x="531" y="145"/>
                  </a:lnTo>
                  <a:lnTo>
                    <a:pt x="532" y="145"/>
                  </a:lnTo>
                  <a:lnTo>
                    <a:pt x="533" y="145"/>
                  </a:lnTo>
                  <a:lnTo>
                    <a:pt x="534" y="145"/>
                  </a:lnTo>
                  <a:lnTo>
                    <a:pt x="535" y="146"/>
                  </a:lnTo>
                  <a:lnTo>
                    <a:pt x="536" y="146"/>
                  </a:lnTo>
                  <a:lnTo>
                    <a:pt x="537" y="146"/>
                  </a:lnTo>
                  <a:lnTo>
                    <a:pt x="538" y="146"/>
                  </a:lnTo>
                  <a:lnTo>
                    <a:pt x="538" y="147"/>
                  </a:lnTo>
                  <a:lnTo>
                    <a:pt x="539" y="147"/>
                  </a:lnTo>
                  <a:lnTo>
                    <a:pt x="540" y="147"/>
                  </a:lnTo>
                  <a:lnTo>
                    <a:pt x="541" y="147"/>
                  </a:lnTo>
                  <a:lnTo>
                    <a:pt x="542" y="147"/>
                  </a:lnTo>
                  <a:lnTo>
                    <a:pt x="542" y="148"/>
                  </a:lnTo>
                  <a:lnTo>
                    <a:pt x="543" y="148"/>
                  </a:lnTo>
                  <a:lnTo>
                    <a:pt x="544" y="148"/>
                  </a:lnTo>
                  <a:lnTo>
                    <a:pt x="545" y="148"/>
                  </a:lnTo>
                  <a:lnTo>
                    <a:pt x="546" y="149"/>
                  </a:lnTo>
                  <a:lnTo>
                    <a:pt x="547" y="149"/>
                  </a:lnTo>
                  <a:lnTo>
                    <a:pt x="548" y="149"/>
                  </a:lnTo>
                  <a:lnTo>
                    <a:pt x="549" y="149"/>
                  </a:lnTo>
                  <a:lnTo>
                    <a:pt x="549" y="150"/>
                  </a:lnTo>
                  <a:lnTo>
                    <a:pt x="550" y="150"/>
                  </a:lnTo>
                  <a:lnTo>
                    <a:pt x="551" y="150"/>
                  </a:lnTo>
                  <a:lnTo>
                    <a:pt x="552" y="150"/>
                  </a:lnTo>
                  <a:lnTo>
                    <a:pt x="553" y="150"/>
                  </a:lnTo>
                  <a:lnTo>
                    <a:pt x="553" y="151"/>
                  </a:lnTo>
                  <a:lnTo>
                    <a:pt x="554" y="151"/>
                  </a:lnTo>
                  <a:lnTo>
                    <a:pt x="555" y="151"/>
                  </a:lnTo>
                  <a:lnTo>
                    <a:pt x="556" y="151"/>
                  </a:lnTo>
                  <a:lnTo>
                    <a:pt x="557" y="152"/>
                  </a:lnTo>
                  <a:lnTo>
                    <a:pt x="558" y="152"/>
                  </a:lnTo>
                  <a:lnTo>
                    <a:pt x="559" y="152"/>
                  </a:lnTo>
                  <a:lnTo>
                    <a:pt x="560" y="152"/>
                  </a:lnTo>
                  <a:lnTo>
                    <a:pt x="560" y="153"/>
                  </a:lnTo>
                  <a:lnTo>
                    <a:pt x="561" y="153"/>
                  </a:lnTo>
                  <a:lnTo>
                    <a:pt x="562" y="153"/>
                  </a:lnTo>
                  <a:lnTo>
                    <a:pt x="563" y="153"/>
                  </a:lnTo>
                  <a:lnTo>
                    <a:pt x="564" y="153"/>
                  </a:lnTo>
                  <a:lnTo>
                    <a:pt x="564" y="154"/>
                  </a:lnTo>
                  <a:lnTo>
                    <a:pt x="565" y="154"/>
                  </a:lnTo>
                  <a:lnTo>
                    <a:pt x="566" y="154"/>
                  </a:lnTo>
                  <a:lnTo>
                    <a:pt x="567" y="154"/>
                  </a:lnTo>
                  <a:lnTo>
                    <a:pt x="567" y="155"/>
                  </a:lnTo>
                  <a:lnTo>
                    <a:pt x="568" y="155"/>
                  </a:lnTo>
                  <a:lnTo>
                    <a:pt x="569" y="155"/>
                  </a:lnTo>
                  <a:lnTo>
                    <a:pt x="570" y="155"/>
                  </a:lnTo>
                  <a:lnTo>
                    <a:pt x="571" y="155"/>
                  </a:lnTo>
                  <a:lnTo>
                    <a:pt x="571" y="156"/>
                  </a:lnTo>
                  <a:lnTo>
                    <a:pt x="571" y="156"/>
                  </a:lnTo>
                  <a:lnTo>
                    <a:pt x="572" y="156"/>
                  </a:lnTo>
                  <a:lnTo>
                    <a:pt x="573" y="156"/>
                  </a:lnTo>
                  <a:lnTo>
                    <a:pt x="574" y="156"/>
                  </a:lnTo>
                  <a:lnTo>
                    <a:pt x="575" y="156"/>
                  </a:lnTo>
                  <a:lnTo>
                    <a:pt x="575" y="157"/>
                  </a:lnTo>
                  <a:lnTo>
                    <a:pt x="576" y="157"/>
                  </a:lnTo>
                  <a:lnTo>
                    <a:pt x="577" y="157"/>
                  </a:lnTo>
                  <a:lnTo>
                    <a:pt x="578" y="157"/>
                  </a:lnTo>
                  <a:lnTo>
                    <a:pt x="579" y="158"/>
                  </a:lnTo>
                  <a:lnTo>
                    <a:pt x="580" y="158"/>
                  </a:lnTo>
                  <a:lnTo>
                    <a:pt x="581" y="158"/>
                  </a:lnTo>
                  <a:lnTo>
                    <a:pt x="582" y="158"/>
                  </a:lnTo>
                  <a:lnTo>
                    <a:pt x="582" y="159"/>
                  </a:lnTo>
                  <a:lnTo>
                    <a:pt x="583" y="159"/>
                  </a:lnTo>
                  <a:lnTo>
                    <a:pt x="584" y="159"/>
                  </a:lnTo>
                  <a:lnTo>
                    <a:pt x="585" y="159"/>
                  </a:lnTo>
                  <a:lnTo>
                    <a:pt x="586" y="159"/>
                  </a:lnTo>
                  <a:lnTo>
                    <a:pt x="586" y="160"/>
                  </a:lnTo>
                  <a:lnTo>
                    <a:pt x="587" y="160"/>
                  </a:lnTo>
                  <a:lnTo>
                    <a:pt x="588" y="160"/>
                  </a:lnTo>
                  <a:lnTo>
                    <a:pt x="589" y="160"/>
                  </a:lnTo>
                  <a:lnTo>
                    <a:pt x="589" y="161"/>
                  </a:lnTo>
                  <a:lnTo>
                    <a:pt x="590" y="161"/>
                  </a:lnTo>
                  <a:lnTo>
                    <a:pt x="591" y="161"/>
                  </a:lnTo>
                  <a:lnTo>
                    <a:pt x="592" y="161"/>
                  </a:lnTo>
                  <a:lnTo>
                    <a:pt x="593" y="161"/>
                  </a:lnTo>
                  <a:lnTo>
                    <a:pt x="593" y="162"/>
                  </a:lnTo>
                  <a:lnTo>
                    <a:pt x="594" y="162"/>
                  </a:lnTo>
                  <a:lnTo>
                    <a:pt x="595" y="162"/>
                  </a:lnTo>
                  <a:lnTo>
                    <a:pt x="596" y="162"/>
                  </a:lnTo>
                  <a:lnTo>
                    <a:pt x="597" y="162"/>
                  </a:lnTo>
                  <a:lnTo>
                    <a:pt x="597" y="163"/>
                  </a:lnTo>
                  <a:lnTo>
                    <a:pt x="598" y="163"/>
                  </a:lnTo>
                  <a:lnTo>
                    <a:pt x="599" y="163"/>
                  </a:lnTo>
                  <a:lnTo>
                    <a:pt x="599" y="163"/>
                  </a:lnTo>
                  <a:lnTo>
                    <a:pt x="600" y="163"/>
                  </a:lnTo>
                  <a:lnTo>
                    <a:pt x="600" y="164"/>
                  </a:lnTo>
                  <a:lnTo>
                    <a:pt x="601" y="164"/>
                  </a:lnTo>
                  <a:lnTo>
                    <a:pt x="602" y="164"/>
                  </a:lnTo>
                  <a:lnTo>
                    <a:pt x="603" y="164"/>
                  </a:lnTo>
                  <a:lnTo>
                    <a:pt x="604" y="164"/>
                  </a:lnTo>
                  <a:lnTo>
                    <a:pt x="604" y="165"/>
                  </a:lnTo>
                  <a:lnTo>
                    <a:pt x="605" y="165"/>
                  </a:lnTo>
                  <a:lnTo>
                    <a:pt x="606" y="165"/>
                  </a:lnTo>
                  <a:lnTo>
                    <a:pt x="607" y="165"/>
                  </a:lnTo>
                  <a:lnTo>
                    <a:pt x="608" y="165"/>
                  </a:lnTo>
                  <a:lnTo>
                    <a:pt x="608" y="166"/>
                  </a:lnTo>
                  <a:lnTo>
                    <a:pt x="609" y="166"/>
                  </a:lnTo>
                  <a:lnTo>
                    <a:pt x="610" y="166"/>
                  </a:lnTo>
                  <a:lnTo>
                    <a:pt x="611" y="166"/>
                  </a:lnTo>
                  <a:lnTo>
                    <a:pt x="612" y="167"/>
                  </a:lnTo>
                  <a:lnTo>
                    <a:pt x="613" y="167"/>
                  </a:lnTo>
                  <a:lnTo>
                    <a:pt x="614" y="167"/>
                  </a:lnTo>
                  <a:lnTo>
                    <a:pt x="615" y="167"/>
                  </a:lnTo>
                  <a:lnTo>
                    <a:pt x="615" y="168"/>
                  </a:lnTo>
                  <a:lnTo>
                    <a:pt x="616" y="168"/>
                  </a:lnTo>
                  <a:lnTo>
                    <a:pt x="617" y="168"/>
                  </a:lnTo>
                  <a:lnTo>
                    <a:pt x="618" y="168"/>
                  </a:lnTo>
                  <a:lnTo>
                    <a:pt x="619" y="168"/>
                  </a:lnTo>
                  <a:lnTo>
                    <a:pt x="619" y="169"/>
                  </a:lnTo>
                  <a:lnTo>
                    <a:pt x="620" y="169"/>
                  </a:lnTo>
                  <a:lnTo>
                    <a:pt x="621" y="169"/>
                  </a:lnTo>
                  <a:lnTo>
                    <a:pt x="622" y="169"/>
                  </a:lnTo>
                  <a:lnTo>
                    <a:pt x="622" y="170"/>
                  </a:lnTo>
                  <a:lnTo>
                    <a:pt x="623" y="170"/>
                  </a:lnTo>
                  <a:lnTo>
                    <a:pt x="624" y="170"/>
                  </a:lnTo>
                  <a:lnTo>
                    <a:pt x="625" y="170"/>
                  </a:lnTo>
                  <a:lnTo>
                    <a:pt x="626" y="170"/>
                  </a:lnTo>
                  <a:lnTo>
                    <a:pt x="626" y="171"/>
                  </a:lnTo>
                  <a:lnTo>
                    <a:pt x="627" y="171"/>
                  </a:lnTo>
                  <a:lnTo>
                    <a:pt x="627" y="171"/>
                  </a:lnTo>
                  <a:lnTo>
                    <a:pt x="628" y="171"/>
                  </a:lnTo>
                  <a:lnTo>
                    <a:pt x="629" y="171"/>
                  </a:lnTo>
                  <a:lnTo>
                    <a:pt x="630" y="171"/>
                  </a:lnTo>
                  <a:lnTo>
                    <a:pt x="630" y="172"/>
                  </a:lnTo>
                  <a:lnTo>
                    <a:pt x="631" y="172"/>
                  </a:lnTo>
                  <a:lnTo>
                    <a:pt x="632" y="172"/>
                  </a:lnTo>
                  <a:lnTo>
                    <a:pt x="633" y="172"/>
                  </a:lnTo>
                  <a:lnTo>
                    <a:pt x="633" y="173"/>
                  </a:lnTo>
                  <a:lnTo>
                    <a:pt x="634" y="173"/>
                  </a:lnTo>
                  <a:lnTo>
                    <a:pt x="635" y="173"/>
                  </a:lnTo>
                  <a:lnTo>
                    <a:pt x="636" y="173"/>
                  </a:lnTo>
                  <a:lnTo>
                    <a:pt x="637" y="173"/>
                  </a:lnTo>
                  <a:lnTo>
                    <a:pt x="637" y="174"/>
                  </a:lnTo>
                  <a:lnTo>
                    <a:pt x="638" y="174"/>
                  </a:lnTo>
                  <a:lnTo>
                    <a:pt x="639" y="174"/>
                  </a:lnTo>
                  <a:lnTo>
                    <a:pt x="640" y="174"/>
                  </a:lnTo>
                  <a:lnTo>
                    <a:pt x="641" y="174"/>
                  </a:lnTo>
                  <a:lnTo>
                    <a:pt x="641" y="175"/>
                  </a:lnTo>
                  <a:lnTo>
                    <a:pt x="642" y="175"/>
                  </a:lnTo>
                  <a:lnTo>
                    <a:pt x="643" y="175"/>
                  </a:lnTo>
                  <a:lnTo>
                    <a:pt x="644" y="175"/>
                  </a:lnTo>
                  <a:lnTo>
                    <a:pt x="644" y="176"/>
                  </a:lnTo>
                  <a:lnTo>
                    <a:pt x="645" y="176"/>
                  </a:lnTo>
                  <a:lnTo>
                    <a:pt x="646" y="176"/>
                  </a:lnTo>
                  <a:lnTo>
                    <a:pt x="647" y="176"/>
                  </a:lnTo>
                  <a:lnTo>
                    <a:pt x="648" y="176"/>
                  </a:lnTo>
                  <a:lnTo>
                    <a:pt x="648" y="177"/>
                  </a:lnTo>
                  <a:lnTo>
                    <a:pt x="649" y="177"/>
                  </a:lnTo>
                  <a:lnTo>
                    <a:pt x="650" y="177"/>
                  </a:lnTo>
                  <a:lnTo>
                    <a:pt x="651" y="177"/>
                  </a:lnTo>
                  <a:lnTo>
                    <a:pt x="652" y="177"/>
                  </a:lnTo>
                  <a:lnTo>
                    <a:pt x="652" y="178"/>
                  </a:lnTo>
                  <a:lnTo>
                    <a:pt x="653" y="178"/>
                  </a:lnTo>
                  <a:lnTo>
                    <a:pt x="654" y="178"/>
                  </a:lnTo>
                  <a:lnTo>
                    <a:pt x="654" y="178"/>
                  </a:lnTo>
                  <a:lnTo>
                    <a:pt x="655" y="178"/>
                  </a:lnTo>
                  <a:lnTo>
                    <a:pt x="655" y="179"/>
                  </a:lnTo>
                  <a:lnTo>
                    <a:pt x="656" y="179"/>
                  </a:lnTo>
                  <a:lnTo>
                    <a:pt x="657" y="179"/>
                  </a:lnTo>
                  <a:lnTo>
                    <a:pt x="658" y="179"/>
                  </a:lnTo>
                  <a:lnTo>
                    <a:pt x="659" y="179"/>
                  </a:lnTo>
                  <a:lnTo>
                    <a:pt x="659" y="180"/>
                  </a:lnTo>
                  <a:lnTo>
                    <a:pt x="660" y="180"/>
                  </a:lnTo>
                  <a:lnTo>
                    <a:pt x="661" y="180"/>
                  </a:lnTo>
                  <a:lnTo>
                    <a:pt x="662" y="180"/>
                  </a:lnTo>
                  <a:lnTo>
                    <a:pt x="663" y="180"/>
                  </a:lnTo>
                  <a:lnTo>
                    <a:pt x="663" y="181"/>
                  </a:lnTo>
                  <a:lnTo>
                    <a:pt x="664" y="181"/>
                  </a:lnTo>
                  <a:lnTo>
                    <a:pt x="665" y="181"/>
                  </a:lnTo>
                  <a:lnTo>
                    <a:pt x="666" y="181"/>
                  </a:lnTo>
                  <a:lnTo>
                    <a:pt x="666" y="182"/>
                  </a:lnTo>
                  <a:lnTo>
                    <a:pt x="667" y="182"/>
                  </a:lnTo>
                  <a:lnTo>
                    <a:pt x="668" y="182"/>
                  </a:lnTo>
                  <a:lnTo>
                    <a:pt x="669" y="182"/>
                  </a:lnTo>
                  <a:lnTo>
                    <a:pt x="670" y="182"/>
                  </a:lnTo>
                  <a:lnTo>
                    <a:pt x="670" y="183"/>
                  </a:lnTo>
                  <a:lnTo>
                    <a:pt x="671" y="183"/>
                  </a:lnTo>
                  <a:lnTo>
                    <a:pt x="672" y="183"/>
                  </a:lnTo>
                  <a:lnTo>
                    <a:pt x="673" y="183"/>
                  </a:lnTo>
                  <a:lnTo>
                    <a:pt x="674" y="183"/>
                  </a:lnTo>
                  <a:lnTo>
                    <a:pt x="674" y="184"/>
                  </a:lnTo>
                  <a:lnTo>
                    <a:pt x="675" y="184"/>
                  </a:lnTo>
                  <a:lnTo>
                    <a:pt x="676" y="184"/>
                  </a:lnTo>
                  <a:lnTo>
                    <a:pt x="677" y="184"/>
                  </a:lnTo>
                  <a:lnTo>
                    <a:pt x="677" y="185"/>
                  </a:lnTo>
                  <a:lnTo>
                    <a:pt x="678" y="185"/>
                  </a:lnTo>
                  <a:lnTo>
                    <a:pt x="679" y="185"/>
                  </a:lnTo>
                  <a:lnTo>
                    <a:pt x="680" y="185"/>
                  </a:lnTo>
                  <a:lnTo>
                    <a:pt x="681" y="185"/>
                  </a:lnTo>
                  <a:lnTo>
                    <a:pt x="681" y="186"/>
                  </a:lnTo>
                  <a:lnTo>
                    <a:pt x="682" y="186"/>
                  </a:lnTo>
                  <a:lnTo>
                    <a:pt x="682" y="186"/>
                  </a:lnTo>
                  <a:lnTo>
                    <a:pt x="683" y="186"/>
                  </a:lnTo>
                  <a:lnTo>
                    <a:pt x="684" y="186"/>
                  </a:lnTo>
                  <a:lnTo>
                    <a:pt x="685" y="186"/>
                  </a:lnTo>
                  <a:lnTo>
                    <a:pt x="685" y="187"/>
                  </a:lnTo>
                  <a:lnTo>
                    <a:pt x="686" y="187"/>
                  </a:lnTo>
                  <a:lnTo>
                    <a:pt x="687" y="187"/>
                  </a:lnTo>
                  <a:lnTo>
                    <a:pt x="688" y="187"/>
                  </a:lnTo>
                  <a:lnTo>
                    <a:pt x="688" y="188"/>
                  </a:lnTo>
                  <a:lnTo>
                    <a:pt x="689" y="188"/>
                  </a:lnTo>
                  <a:lnTo>
                    <a:pt x="690" y="188"/>
                  </a:lnTo>
                  <a:lnTo>
                    <a:pt x="691" y="188"/>
                  </a:lnTo>
                  <a:lnTo>
                    <a:pt x="692" y="188"/>
                  </a:lnTo>
                  <a:lnTo>
                    <a:pt x="692" y="189"/>
                  </a:lnTo>
                  <a:lnTo>
                    <a:pt x="693" y="189"/>
                  </a:lnTo>
                  <a:lnTo>
                    <a:pt x="694" y="189"/>
                  </a:lnTo>
                  <a:lnTo>
                    <a:pt x="695" y="189"/>
                  </a:lnTo>
                  <a:lnTo>
                    <a:pt x="696" y="189"/>
                  </a:lnTo>
                  <a:lnTo>
                    <a:pt x="696" y="190"/>
                  </a:lnTo>
                  <a:lnTo>
                    <a:pt x="697" y="190"/>
                  </a:lnTo>
                  <a:lnTo>
                    <a:pt x="698" y="190"/>
                  </a:lnTo>
                  <a:lnTo>
                    <a:pt x="699" y="190"/>
                  </a:lnTo>
                  <a:lnTo>
                    <a:pt x="699" y="191"/>
                  </a:lnTo>
                  <a:lnTo>
                    <a:pt x="700" y="191"/>
                  </a:lnTo>
                  <a:lnTo>
                    <a:pt x="701" y="191"/>
                  </a:lnTo>
                  <a:lnTo>
                    <a:pt x="702" y="191"/>
                  </a:lnTo>
                  <a:lnTo>
                    <a:pt x="703" y="191"/>
                  </a:lnTo>
                  <a:lnTo>
                    <a:pt x="703" y="192"/>
                  </a:lnTo>
                  <a:lnTo>
                    <a:pt x="704" y="192"/>
                  </a:lnTo>
                  <a:lnTo>
                    <a:pt x="705" y="192"/>
                  </a:lnTo>
                  <a:lnTo>
                    <a:pt x="706" y="192"/>
                  </a:lnTo>
                  <a:lnTo>
                    <a:pt x="707" y="192"/>
                  </a:lnTo>
                  <a:lnTo>
                    <a:pt x="707" y="193"/>
                  </a:lnTo>
                  <a:lnTo>
                    <a:pt x="708" y="193"/>
                  </a:lnTo>
                  <a:lnTo>
                    <a:pt x="709" y="193"/>
                  </a:lnTo>
                  <a:lnTo>
                    <a:pt x="710" y="193"/>
                  </a:lnTo>
                  <a:lnTo>
                    <a:pt x="710" y="193"/>
                  </a:lnTo>
                  <a:lnTo>
                    <a:pt x="710" y="194"/>
                  </a:lnTo>
                  <a:lnTo>
                    <a:pt x="711" y="194"/>
                  </a:lnTo>
                  <a:lnTo>
                    <a:pt x="712" y="194"/>
                  </a:lnTo>
                  <a:lnTo>
                    <a:pt x="713" y="194"/>
                  </a:lnTo>
                  <a:lnTo>
                    <a:pt x="714" y="194"/>
                  </a:lnTo>
                  <a:lnTo>
                    <a:pt x="714" y="195"/>
                  </a:lnTo>
                  <a:lnTo>
                    <a:pt x="715" y="195"/>
                  </a:lnTo>
                  <a:lnTo>
                    <a:pt x="716" y="195"/>
                  </a:lnTo>
                  <a:lnTo>
                    <a:pt x="717" y="195"/>
                  </a:lnTo>
                  <a:lnTo>
                    <a:pt x="718" y="195"/>
                  </a:lnTo>
                  <a:lnTo>
                    <a:pt x="718" y="196"/>
                  </a:lnTo>
                  <a:lnTo>
                    <a:pt x="719" y="196"/>
                  </a:lnTo>
                  <a:lnTo>
                    <a:pt x="720" y="196"/>
                  </a:lnTo>
                  <a:lnTo>
                    <a:pt x="721" y="196"/>
                  </a:lnTo>
                  <a:lnTo>
                    <a:pt x="721" y="197"/>
                  </a:lnTo>
                  <a:lnTo>
                    <a:pt x="722" y="197"/>
                  </a:lnTo>
                  <a:lnTo>
                    <a:pt x="723" y="197"/>
                  </a:lnTo>
                  <a:lnTo>
                    <a:pt x="724" y="197"/>
                  </a:lnTo>
                  <a:lnTo>
                    <a:pt x="725" y="197"/>
                  </a:lnTo>
                  <a:lnTo>
                    <a:pt x="725" y="198"/>
                  </a:lnTo>
                  <a:lnTo>
                    <a:pt x="726" y="198"/>
                  </a:lnTo>
                  <a:lnTo>
                    <a:pt x="727" y="198"/>
                  </a:lnTo>
                  <a:lnTo>
                    <a:pt x="728" y="198"/>
                  </a:lnTo>
                  <a:lnTo>
                    <a:pt x="729" y="199"/>
                  </a:lnTo>
                  <a:lnTo>
                    <a:pt x="730" y="199"/>
                  </a:lnTo>
                  <a:lnTo>
                    <a:pt x="731" y="199"/>
                  </a:lnTo>
                  <a:lnTo>
                    <a:pt x="732" y="199"/>
                  </a:lnTo>
                  <a:lnTo>
                    <a:pt x="732" y="200"/>
                  </a:lnTo>
                  <a:lnTo>
                    <a:pt x="733" y="200"/>
                  </a:lnTo>
                  <a:lnTo>
                    <a:pt x="734" y="200"/>
                  </a:lnTo>
                  <a:lnTo>
                    <a:pt x="735" y="200"/>
                  </a:lnTo>
                  <a:lnTo>
                    <a:pt x="736" y="200"/>
                  </a:lnTo>
                  <a:lnTo>
                    <a:pt x="736" y="201"/>
                  </a:lnTo>
                  <a:lnTo>
                    <a:pt x="737" y="201"/>
                  </a:lnTo>
                  <a:lnTo>
                    <a:pt x="738" y="201"/>
                  </a:lnTo>
                  <a:lnTo>
                    <a:pt x="739" y="201"/>
                  </a:lnTo>
                  <a:lnTo>
                    <a:pt x="740" y="201"/>
                  </a:lnTo>
                  <a:lnTo>
                    <a:pt x="740" y="202"/>
                  </a:lnTo>
                  <a:lnTo>
                    <a:pt x="741" y="202"/>
                  </a:lnTo>
                  <a:lnTo>
                    <a:pt x="742" y="202"/>
                  </a:lnTo>
                  <a:lnTo>
                    <a:pt x="743" y="202"/>
                  </a:lnTo>
                  <a:lnTo>
                    <a:pt x="743" y="203"/>
                  </a:lnTo>
                  <a:lnTo>
                    <a:pt x="744" y="203"/>
                  </a:lnTo>
                  <a:lnTo>
                    <a:pt x="745" y="203"/>
                  </a:lnTo>
                  <a:lnTo>
                    <a:pt x="746" y="203"/>
                  </a:lnTo>
                  <a:lnTo>
                    <a:pt x="747" y="203"/>
                  </a:lnTo>
                  <a:lnTo>
                    <a:pt x="747" y="204"/>
                  </a:lnTo>
                  <a:lnTo>
                    <a:pt x="748" y="204"/>
                  </a:lnTo>
                  <a:lnTo>
                    <a:pt x="749" y="204"/>
                  </a:lnTo>
                  <a:lnTo>
                    <a:pt x="750" y="204"/>
                  </a:lnTo>
                  <a:lnTo>
                    <a:pt x="751" y="205"/>
                  </a:lnTo>
                  <a:lnTo>
                    <a:pt x="752" y="205"/>
                  </a:lnTo>
                  <a:lnTo>
                    <a:pt x="753" y="205"/>
                  </a:lnTo>
                  <a:lnTo>
                    <a:pt x="754" y="205"/>
                  </a:lnTo>
                  <a:lnTo>
                    <a:pt x="754" y="206"/>
                  </a:lnTo>
                  <a:lnTo>
                    <a:pt x="755" y="206"/>
                  </a:lnTo>
                  <a:lnTo>
                    <a:pt x="756" y="206"/>
                  </a:lnTo>
                  <a:lnTo>
                    <a:pt x="757" y="206"/>
                  </a:lnTo>
                  <a:lnTo>
                    <a:pt x="758" y="206"/>
                  </a:lnTo>
                  <a:lnTo>
                    <a:pt x="758" y="207"/>
                  </a:lnTo>
                  <a:lnTo>
                    <a:pt x="759" y="207"/>
                  </a:lnTo>
                  <a:lnTo>
                    <a:pt x="760" y="207"/>
                  </a:lnTo>
                  <a:lnTo>
                    <a:pt x="761" y="207"/>
                  </a:lnTo>
                  <a:lnTo>
                    <a:pt x="762" y="208"/>
                  </a:lnTo>
                  <a:lnTo>
                    <a:pt x="763" y="208"/>
                  </a:lnTo>
                  <a:lnTo>
                    <a:pt x="764" y="208"/>
                  </a:lnTo>
                  <a:lnTo>
                    <a:pt x="765" y="208"/>
                  </a:lnTo>
                  <a:lnTo>
                    <a:pt x="765" y="209"/>
                  </a:lnTo>
                  <a:lnTo>
                    <a:pt x="766" y="209"/>
                  </a:lnTo>
                  <a:lnTo>
                    <a:pt x="767" y="209"/>
                  </a:lnTo>
                  <a:lnTo>
                    <a:pt x="768" y="209"/>
                  </a:lnTo>
                  <a:lnTo>
                    <a:pt x="769" y="209"/>
                  </a:lnTo>
                  <a:lnTo>
                    <a:pt x="769" y="210"/>
                  </a:lnTo>
                  <a:lnTo>
                    <a:pt x="770" y="210"/>
                  </a:lnTo>
                  <a:lnTo>
                    <a:pt x="771" y="210"/>
                  </a:lnTo>
                  <a:lnTo>
                    <a:pt x="772" y="210"/>
                  </a:lnTo>
                  <a:lnTo>
                    <a:pt x="773" y="210"/>
                  </a:lnTo>
                  <a:lnTo>
                    <a:pt x="773" y="211"/>
                  </a:lnTo>
                  <a:lnTo>
                    <a:pt x="774" y="211"/>
                  </a:lnTo>
                  <a:lnTo>
                    <a:pt x="775" y="211"/>
                  </a:lnTo>
                  <a:lnTo>
                    <a:pt x="776" y="211"/>
                  </a:lnTo>
                  <a:lnTo>
                    <a:pt x="776" y="212"/>
                  </a:lnTo>
                  <a:lnTo>
                    <a:pt x="777" y="212"/>
                  </a:lnTo>
                  <a:lnTo>
                    <a:pt x="778" y="212"/>
                  </a:lnTo>
                  <a:lnTo>
                    <a:pt x="779" y="212"/>
                  </a:lnTo>
                  <a:lnTo>
                    <a:pt x="780" y="212"/>
                  </a:lnTo>
                  <a:lnTo>
                    <a:pt x="780" y="213"/>
                  </a:lnTo>
                  <a:lnTo>
                    <a:pt x="781" y="213"/>
                  </a:lnTo>
                  <a:lnTo>
                    <a:pt x="782" y="213"/>
                  </a:lnTo>
                  <a:lnTo>
                    <a:pt x="783" y="213"/>
                  </a:lnTo>
                  <a:lnTo>
                    <a:pt x="784" y="214"/>
                  </a:lnTo>
                  <a:lnTo>
                    <a:pt x="785" y="214"/>
                  </a:lnTo>
                  <a:lnTo>
                    <a:pt x="786" y="214"/>
                  </a:lnTo>
                  <a:lnTo>
                    <a:pt x="787" y="214"/>
                  </a:lnTo>
                  <a:lnTo>
                    <a:pt x="787" y="215"/>
                  </a:lnTo>
                  <a:lnTo>
                    <a:pt x="788" y="215"/>
                  </a:lnTo>
                  <a:lnTo>
                    <a:pt x="789" y="215"/>
                  </a:lnTo>
                  <a:lnTo>
                    <a:pt x="790" y="215"/>
                  </a:lnTo>
                  <a:lnTo>
                    <a:pt x="791" y="215"/>
                  </a:lnTo>
                  <a:lnTo>
                    <a:pt x="791" y="216"/>
                  </a:lnTo>
                  <a:lnTo>
                    <a:pt x="792" y="216"/>
                  </a:lnTo>
                  <a:lnTo>
                    <a:pt x="793" y="216"/>
                  </a:lnTo>
                  <a:lnTo>
                    <a:pt x="793" y="216"/>
                  </a:lnTo>
                  <a:lnTo>
                    <a:pt x="794" y="216"/>
                  </a:lnTo>
                  <a:lnTo>
                    <a:pt x="795" y="217"/>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4" name="Freeform 65">
              <a:extLst>
                <a:ext uri="{FF2B5EF4-FFF2-40B4-BE49-F238E27FC236}">
                  <a16:creationId xmlns:a16="http://schemas.microsoft.com/office/drawing/2014/main" id="{ECBF2460-BF4C-44A5-9AA2-C64FD469D010}"/>
                </a:ext>
              </a:extLst>
            </p:cNvPr>
            <p:cNvSpPr>
              <a:spLocks/>
            </p:cNvSpPr>
            <p:nvPr/>
          </p:nvSpPr>
          <p:spPr bwMode="auto">
            <a:xfrm>
              <a:off x="15595213" y="5156139"/>
              <a:ext cx="103895" cy="27543"/>
            </a:xfrm>
            <a:custGeom>
              <a:avLst/>
              <a:gdLst>
                <a:gd name="T0" fmla="*/ 1 w 96"/>
                <a:gd name="T1" fmla="*/ 0 h 26"/>
                <a:gd name="T2" fmla="*/ 3 w 96"/>
                <a:gd name="T3" fmla="*/ 0 h 26"/>
                <a:gd name="T4" fmla="*/ 4 w 96"/>
                <a:gd name="T5" fmla="*/ 1 h 26"/>
                <a:gd name="T6" fmla="*/ 6 w 96"/>
                <a:gd name="T7" fmla="*/ 1 h 26"/>
                <a:gd name="T8" fmla="*/ 7 w 96"/>
                <a:gd name="T9" fmla="*/ 2 h 26"/>
                <a:gd name="T10" fmla="*/ 9 w 96"/>
                <a:gd name="T11" fmla="*/ 2 h 26"/>
                <a:gd name="T12" fmla="*/ 11 w 96"/>
                <a:gd name="T13" fmla="*/ 3 h 26"/>
                <a:gd name="T14" fmla="*/ 13 w 96"/>
                <a:gd name="T15" fmla="*/ 3 h 26"/>
                <a:gd name="T16" fmla="*/ 14 w 96"/>
                <a:gd name="T17" fmla="*/ 4 h 26"/>
                <a:gd name="T18" fmla="*/ 16 w 96"/>
                <a:gd name="T19" fmla="*/ 4 h 26"/>
                <a:gd name="T20" fmla="*/ 18 w 96"/>
                <a:gd name="T21" fmla="*/ 4 h 26"/>
                <a:gd name="T22" fmla="*/ 19 w 96"/>
                <a:gd name="T23" fmla="*/ 5 h 26"/>
                <a:gd name="T24" fmla="*/ 21 w 96"/>
                <a:gd name="T25" fmla="*/ 5 h 26"/>
                <a:gd name="T26" fmla="*/ 23 w 96"/>
                <a:gd name="T27" fmla="*/ 6 h 26"/>
                <a:gd name="T28" fmla="*/ 25 w 96"/>
                <a:gd name="T29" fmla="*/ 6 h 26"/>
                <a:gd name="T30" fmla="*/ 26 w 96"/>
                <a:gd name="T31" fmla="*/ 7 h 26"/>
                <a:gd name="T32" fmla="*/ 27 w 96"/>
                <a:gd name="T33" fmla="*/ 7 h 26"/>
                <a:gd name="T34" fmla="*/ 29 w 96"/>
                <a:gd name="T35" fmla="*/ 7 h 26"/>
                <a:gd name="T36" fmla="*/ 30 w 96"/>
                <a:gd name="T37" fmla="*/ 8 h 26"/>
                <a:gd name="T38" fmla="*/ 32 w 96"/>
                <a:gd name="T39" fmla="*/ 8 h 26"/>
                <a:gd name="T40" fmla="*/ 33 w 96"/>
                <a:gd name="T41" fmla="*/ 9 h 26"/>
                <a:gd name="T42" fmla="*/ 35 w 96"/>
                <a:gd name="T43" fmla="*/ 9 h 26"/>
                <a:gd name="T44" fmla="*/ 36 w 96"/>
                <a:gd name="T45" fmla="*/ 10 h 26"/>
                <a:gd name="T46" fmla="*/ 38 w 96"/>
                <a:gd name="T47" fmla="*/ 10 h 26"/>
                <a:gd name="T48" fmla="*/ 40 w 96"/>
                <a:gd name="T49" fmla="*/ 10 h 26"/>
                <a:gd name="T50" fmla="*/ 41 w 96"/>
                <a:gd name="T51" fmla="*/ 11 h 26"/>
                <a:gd name="T52" fmla="*/ 43 w 96"/>
                <a:gd name="T53" fmla="*/ 11 h 26"/>
                <a:gd name="T54" fmla="*/ 44 w 96"/>
                <a:gd name="T55" fmla="*/ 12 h 26"/>
                <a:gd name="T56" fmla="*/ 46 w 96"/>
                <a:gd name="T57" fmla="*/ 12 h 26"/>
                <a:gd name="T58" fmla="*/ 47 w 96"/>
                <a:gd name="T59" fmla="*/ 13 h 26"/>
                <a:gd name="T60" fmla="*/ 49 w 96"/>
                <a:gd name="T61" fmla="*/ 13 h 26"/>
                <a:gd name="T62" fmla="*/ 51 w 96"/>
                <a:gd name="T63" fmla="*/ 13 h 26"/>
                <a:gd name="T64" fmla="*/ 52 w 96"/>
                <a:gd name="T65" fmla="*/ 14 h 26"/>
                <a:gd name="T66" fmla="*/ 53 w 96"/>
                <a:gd name="T67" fmla="*/ 14 h 26"/>
                <a:gd name="T68" fmla="*/ 55 w 96"/>
                <a:gd name="T69" fmla="*/ 15 h 26"/>
                <a:gd name="T70" fmla="*/ 57 w 96"/>
                <a:gd name="T71" fmla="*/ 15 h 26"/>
                <a:gd name="T72" fmla="*/ 58 w 96"/>
                <a:gd name="T73" fmla="*/ 16 h 26"/>
                <a:gd name="T74" fmla="*/ 60 w 96"/>
                <a:gd name="T75" fmla="*/ 16 h 26"/>
                <a:gd name="T76" fmla="*/ 62 w 96"/>
                <a:gd name="T77" fmla="*/ 16 h 26"/>
                <a:gd name="T78" fmla="*/ 63 w 96"/>
                <a:gd name="T79" fmla="*/ 17 h 26"/>
                <a:gd name="T80" fmla="*/ 65 w 96"/>
                <a:gd name="T81" fmla="*/ 17 h 26"/>
                <a:gd name="T82" fmla="*/ 66 w 96"/>
                <a:gd name="T83" fmla="*/ 18 h 26"/>
                <a:gd name="T84" fmla="*/ 68 w 96"/>
                <a:gd name="T85" fmla="*/ 18 h 26"/>
                <a:gd name="T86" fmla="*/ 69 w 96"/>
                <a:gd name="T87" fmla="*/ 19 h 26"/>
                <a:gd name="T88" fmla="*/ 71 w 96"/>
                <a:gd name="T89" fmla="*/ 19 h 26"/>
                <a:gd name="T90" fmla="*/ 73 w 96"/>
                <a:gd name="T91" fmla="*/ 19 h 26"/>
                <a:gd name="T92" fmla="*/ 74 w 96"/>
                <a:gd name="T93" fmla="*/ 20 h 26"/>
                <a:gd name="T94" fmla="*/ 76 w 96"/>
                <a:gd name="T95" fmla="*/ 20 h 26"/>
                <a:gd name="T96" fmla="*/ 77 w 96"/>
                <a:gd name="T97" fmla="*/ 21 h 26"/>
                <a:gd name="T98" fmla="*/ 79 w 96"/>
                <a:gd name="T99" fmla="*/ 21 h 26"/>
                <a:gd name="T100" fmla="*/ 80 w 96"/>
                <a:gd name="T101" fmla="*/ 22 h 26"/>
                <a:gd name="T102" fmla="*/ 81 w 96"/>
                <a:gd name="T103" fmla="*/ 22 h 26"/>
                <a:gd name="T104" fmla="*/ 83 w 96"/>
                <a:gd name="T105" fmla="*/ 22 h 26"/>
                <a:gd name="T106" fmla="*/ 84 w 96"/>
                <a:gd name="T107" fmla="*/ 23 h 26"/>
                <a:gd name="T108" fmla="*/ 86 w 96"/>
                <a:gd name="T109" fmla="*/ 23 h 26"/>
                <a:gd name="T110" fmla="*/ 87 w 96"/>
                <a:gd name="T111" fmla="*/ 24 h 26"/>
                <a:gd name="T112" fmla="*/ 89 w 96"/>
                <a:gd name="T113" fmla="*/ 24 h 26"/>
                <a:gd name="T114" fmla="*/ 91 w 96"/>
                <a:gd name="T115" fmla="*/ 24 h 26"/>
                <a:gd name="T116" fmla="*/ 92 w 96"/>
                <a:gd name="T117" fmla="*/ 25 h 26"/>
                <a:gd name="T118" fmla="*/ 94 w 96"/>
                <a:gd name="T119" fmla="*/ 25 h 26"/>
                <a:gd name="T120" fmla="*/ 95 w 96"/>
                <a:gd name="T121" fmla="*/ 26 h 26"/>
                <a:gd name="T122" fmla="*/ 96 w 96"/>
                <a:gd name="T1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26">
                  <a:moveTo>
                    <a:pt x="0" y="0"/>
                  </a:moveTo>
                  <a:lnTo>
                    <a:pt x="1" y="0"/>
                  </a:lnTo>
                  <a:lnTo>
                    <a:pt x="2" y="0"/>
                  </a:lnTo>
                  <a:lnTo>
                    <a:pt x="3" y="0"/>
                  </a:lnTo>
                  <a:lnTo>
                    <a:pt x="3" y="1"/>
                  </a:lnTo>
                  <a:lnTo>
                    <a:pt x="4" y="1"/>
                  </a:lnTo>
                  <a:lnTo>
                    <a:pt x="5" y="1"/>
                  </a:lnTo>
                  <a:lnTo>
                    <a:pt x="6" y="1"/>
                  </a:lnTo>
                  <a:lnTo>
                    <a:pt x="7" y="1"/>
                  </a:lnTo>
                  <a:lnTo>
                    <a:pt x="7" y="2"/>
                  </a:lnTo>
                  <a:lnTo>
                    <a:pt x="8" y="2"/>
                  </a:lnTo>
                  <a:lnTo>
                    <a:pt x="9" y="2"/>
                  </a:lnTo>
                  <a:lnTo>
                    <a:pt x="10" y="2"/>
                  </a:lnTo>
                  <a:lnTo>
                    <a:pt x="11" y="3"/>
                  </a:lnTo>
                  <a:lnTo>
                    <a:pt x="12" y="3"/>
                  </a:lnTo>
                  <a:lnTo>
                    <a:pt x="13" y="3"/>
                  </a:lnTo>
                  <a:lnTo>
                    <a:pt x="14" y="3"/>
                  </a:lnTo>
                  <a:lnTo>
                    <a:pt x="14" y="4"/>
                  </a:lnTo>
                  <a:lnTo>
                    <a:pt x="15" y="4"/>
                  </a:lnTo>
                  <a:lnTo>
                    <a:pt x="16" y="4"/>
                  </a:lnTo>
                  <a:lnTo>
                    <a:pt x="17" y="4"/>
                  </a:lnTo>
                  <a:lnTo>
                    <a:pt x="18" y="4"/>
                  </a:lnTo>
                  <a:lnTo>
                    <a:pt x="18" y="5"/>
                  </a:lnTo>
                  <a:lnTo>
                    <a:pt x="19" y="5"/>
                  </a:lnTo>
                  <a:lnTo>
                    <a:pt x="20" y="5"/>
                  </a:lnTo>
                  <a:lnTo>
                    <a:pt x="21" y="5"/>
                  </a:lnTo>
                  <a:lnTo>
                    <a:pt x="22" y="6"/>
                  </a:lnTo>
                  <a:lnTo>
                    <a:pt x="23" y="6"/>
                  </a:lnTo>
                  <a:lnTo>
                    <a:pt x="24" y="6"/>
                  </a:lnTo>
                  <a:lnTo>
                    <a:pt x="25" y="6"/>
                  </a:lnTo>
                  <a:lnTo>
                    <a:pt x="25" y="7"/>
                  </a:lnTo>
                  <a:lnTo>
                    <a:pt x="26" y="7"/>
                  </a:lnTo>
                  <a:lnTo>
                    <a:pt x="26" y="7"/>
                  </a:lnTo>
                  <a:lnTo>
                    <a:pt x="27" y="7"/>
                  </a:lnTo>
                  <a:lnTo>
                    <a:pt x="28" y="7"/>
                  </a:lnTo>
                  <a:lnTo>
                    <a:pt x="29" y="7"/>
                  </a:lnTo>
                  <a:lnTo>
                    <a:pt x="29" y="8"/>
                  </a:lnTo>
                  <a:lnTo>
                    <a:pt x="30" y="8"/>
                  </a:lnTo>
                  <a:lnTo>
                    <a:pt x="31" y="8"/>
                  </a:lnTo>
                  <a:lnTo>
                    <a:pt x="32" y="8"/>
                  </a:lnTo>
                  <a:lnTo>
                    <a:pt x="32" y="9"/>
                  </a:lnTo>
                  <a:lnTo>
                    <a:pt x="33" y="9"/>
                  </a:lnTo>
                  <a:lnTo>
                    <a:pt x="34" y="9"/>
                  </a:lnTo>
                  <a:lnTo>
                    <a:pt x="35" y="9"/>
                  </a:lnTo>
                  <a:lnTo>
                    <a:pt x="36" y="9"/>
                  </a:lnTo>
                  <a:lnTo>
                    <a:pt x="36" y="10"/>
                  </a:lnTo>
                  <a:lnTo>
                    <a:pt x="37" y="10"/>
                  </a:lnTo>
                  <a:lnTo>
                    <a:pt x="38" y="10"/>
                  </a:lnTo>
                  <a:lnTo>
                    <a:pt x="39" y="10"/>
                  </a:lnTo>
                  <a:lnTo>
                    <a:pt x="40" y="10"/>
                  </a:lnTo>
                  <a:lnTo>
                    <a:pt x="40" y="11"/>
                  </a:lnTo>
                  <a:lnTo>
                    <a:pt x="41" y="11"/>
                  </a:lnTo>
                  <a:lnTo>
                    <a:pt x="42" y="11"/>
                  </a:lnTo>
                  <a:lnTo>
                    <a:pt x="43" y="11"/>
                  </a:lnTo>
                  <a:lnTo>
                    <a:pt x="43" y="12"/>
                  </a:lnTo>
                  <a:lnTo>
                    <a:pt x="44" y="12"/>
                  </a:lnTo>
                  <a:lnTo>
                    <a:pt x="45" y="12"/>
                  </a:lnTo>
                  <a:lnTo>
                    <a:pt x="46" y="12"/>
                  </a:lnTo>
                  <a:lnTo>
                    <a:pt x="47" y="12"/>
                  </a:lnTo>
                  <a:lnTo>
                    <a:pt x="47" y="13"/>
                  </a:lnTo>
                  <a:lnTo>
                    <a:pt x="48" y="13"/>
                  </a:lnTo>
                  <a:lnTo>
                    <a:pt x="49" y="13"/>
                  </a:lnTo>
                  <a:lnTo>
                    <a:pt x="50" y="13"/>
                  </a:lnTo>
                  <a:lnTo>
                    <a:pt x="51" y="13"/>
                  </a:lnTo>
                  <a:lnTo>
                    <a:pt x="51" y="14"/>
                  </a:lnTo>
                  <a:lnTo>
                    <a:pt x="52" y="14"/>
                  </a:lnTo>
                  <a:lnTo>
                    <a:pt x="53" y="14"/>
                  </a:lnTo>
                  <a:lnTo>
                    <a:pt x="53" y="14"/>
                  </a:lnTo>
                  <a:lnTo>
                    <a:pt x="54" y="14"/>
                  </a:lnTo>
                  <a:lnTo>
                    <a:pt x="55" y="15"/>
                  </a:lnTo>
                  <a:lnTo>
                    <a:pt x="56" y="15"/>
                  </a:lnTo>
                  <a:lnTo>
                    <a:pt x="57" y="15"/>
                  </a:lnTo>
                  <a:lnTo>
                    <a:pt x="58" y="15"/>
                  </a:lnTo>
                  <a:lnTo>
                    <a:pt x="58" y="16"/>
                  </a:lnTo>
                  <a:lnTo>
                    <a:pt x="59" y="16"/>
                  </a:lnTo>
                  <a:lnTo>
                    <a:pt x="60" y="16"/>
                  </a:lnTo>
                  <a:lnTo>
                    <a:pt x="61" y="16"/>
                  </a:lnTo>
                  <a:lnTo>
                    <a:pt x="62" y="16"/>
                  </a:lnTo>
                  <a:lnTo>
                    <a:pt x="62" y="17"/>
                  </a:lnTo>
                  <a:lnTo>
                    <a:pt x="63" y="17"/>
                  </a:lnTo>
                  <a:lnTo>
                    <a:pt x="64" y="17"/>
                  </a:lnTo>
                  <a:lnTo>
                    <a:pt x="65" y="17"/>
                  </a:lnTo>
                  <a:lnTo>
                    <a:pt x="65" y="18"/>
                  </a:lnTo>
                  <a:lnTo>
                    <a:pt x="66" y="18"/>
                  </a:lnTo>
                  <a:lnTo>
                    <a:pt x="67" y="18"/>
                  </a:lnTo>
                  <a:lnTo>
                    <a:pt x="68" y="18"/>
                  </a:lnTo>
                  <a:lnTo>
                    <a:pt x="69" y="18"/>
                  </a:lnTo>
                  <a:lnTo>
                    <a:pt x="69" y="19"/>
                  </a:lnTo>
                  <a:lnTo>
                    <a:pt x="70" y="19"/>
                  </a:lnTo>
                  <a:lnTo>
                    <a:pt x="71" y="19"/>
                  </a:lnTo>
                  <a:lnTo>
                    <a:pt x="72" y="19"/>
                  </a:lnTo>
                  <a:lnTo>
                    <a:pt x="73" y="19"/>
                  </a:lnTo>
                  <a:lnTo>
                    <a:pt x="73" y="20"/>
                  </a:lnTo>
                  <a:lnTo>
                    <a:pt x="74" y="20"/>
                  </a:lnTo>
                  <a:lnTo>
                    <a:pt x="75" y="20"/>
                  </a:lnTo>
                  <a:lnTo>
                    <a:pt x="76" y="20"/>
                  </a:lnTo>
                  <a:lnTo>
                    <a:pt x="76" y="21"/>
                  </a:lnTo>
                  <a:lnTo>
                    <a:pt x="77" y="21"/>
                  </a:lnTo>
                  <a:lnTo>
                    <a:pt x="78" y="21"/>
                  </a:lnTo>
                  <a:lnTo>
                    <a:pt x="79" y="21"/>
                  </a:lnTo>
                  <a:lnTo>
                    <a:pt x="80" y="21"/>
                  </a:lnTo>
                  <a:lnTo>
                    <a:pt x="80" y="22"/>
                  </a:lnTo>
                  <a:lnTo>
                    <a:pt x="81" y="22"/>
                  </a:lnTo>
                  <a:lnTo>
                    <a:pt x="81" y="22"/>
                  </a:lnTo>
                  <a:lnTo>
                    <a:pt x="82" y="22"/>
                  </a:lnTo>
                  <a:lnTo>
                    <a:pt x="83" y="22"/>
                  </a:lnTo>
                  <a:lnTo>
                    <a:pt x="84" y="22"/>
                  </a:lnTo>
                  <a:lnTo>
                    <a:pt x="84" y="23"/>
                  </a:lnTo>
                  <a:lnTo>
                    <a:pt x="85" y="23"/>
                  </a:lnTo>
                  <a:lnTo>
                    <a:pt x="86" y="23"/>
                  </a:lnTo>
                  <a:lnTo>
                    <a:pt x="87" y="23"/>
                  </a:lnTo>
                  <a:lnTo>
                    <a:pt x="87" y="24"/>
                  </a:lnTo>
                  <a:lnTo>
                    <a:pt x="88" y="24"/>
                  </a:lnTo>
                  <a:lnTo>
                    <a:pt x="89" y="24"/>
                  </a:lnTo>
                  <a:lnTo>
                    <a:pt x="90" y="24"/>
                  </a:lnTo>
                  <a:lnTo>
                    <a:pt x="91" y="24"/>
                  </a:lnTo>
                  <a:lnTo>
                    <a:pt x="91" y="25"/>
                  </a:lnTo>
                  <a:lnTo>
                    <a:pt x="92" y="25"/>
                  </a:lnTo>
                  <a:lnTo>
                    <a:pt x="93" y="25"/>
                  </a:lnTo>
                  <a:lnTo>
                    <a:pt x="94" y="25"/>
                  </a:lnTo>
                  <a:lnTo>
                    <a:pt x="95" y="25"/>
                  </a:lnTo>
                  <a:lnTo>
                    <a:pt x="95" y="26"/>
                  </a:lnTo>
                  <a:lnTo>
                    <a:pt x="96" y="26"/>
                  </a:lnTo>
                  <a:lnTo>
                    <a:pt x="96" y="26"/>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5" name="Freeform 66">
              <a:extLst>
                <a:ext uri="{FF2B5EF4-FFF2-40B4-BE49-F238E27FC236}">
                  <a16:creationId xmlns:a16="http://schemas.microsoft.com/office/drawing/2014/main" id="{1B1342F8-7AB2-4EDD-AA56-A9F597AAEC96}"/>
                </a:ext>
              </a:extLst>
            </p:cNvPr>
            <p:cNvSpPr>
              <a:spLocks/>
            </p:cNvSpPr>
            <p:nvPr/>
          </p:nvSpPr>
          <p:spPr bwMode="auto">
            <a:xfrm>
              <a:off x="13860498" y="4651896"/>
              <a:ext cx="850041" cy="234113"/>
            </a:xfrm>
            <a:custGeom>
              <a:avLst/>
              <a:gdLst>
                <a:gd name="T0" fmla="*/ 12 w 788"/>
                <a:gd name="T1" fmla="*/ 3 h 215"/>
                <a:gd name="T2" fmla="*/ 25 w 788"/>
                <a:gd name="T3" fmla="*/ 7 h 215"/>
                <a:gd name="T4" fmla="*/ 38 w 788"/>
                <a:gd name="T5" fmla="*/ 10 h 215"/>
                <a:gd name="T6" fmla="*/ 50 w 788"/>
                <a:gd name="T7" fmla="*/ 14 h 215"/>
                <a:gd name="T8" fmla="*/ 62 w 788"/>
                <a:gd name="T9" fmla="*/ 17 h 215"/>
                <a:gd name="T10" fmla="*/ 75 w 788"/>
                <a:gd name="T11" fmla="*/ 21 h 215"/>
                <a:gd name="T12" fmla="*/ 87 w 788"/>
                <a:gd name="T13" fmla="*/ 24 h 215"/>
                <a:gd name="T14" fmla="*/ 101 w 788"/>
                <a:gd name="T15" fmla="*/ 27 h 215"/>
                <a:gd name="T16" fmla="*/ 113 w 788"/>
                <a:gd name="T17" fmla="*/ 31 h 215"/>
                <a:gd name="T18" fmla="*/ 126 w 788"/>
                <a:gd name="T19" fmla="*/ 34 h 215"/>
                <a:gd name="T20" fmla="*/ 140 w 788"/>
                <a:gd name="T21" fmla="*/ 38 h 215"/>
                <a:gd name="T22" fmla="*/ 152 w 788"/>
                <a:gd name="T23" fmla="*/ 42 h 215"/>
                <a:gd name="T24" fmla="*/ 165 w 788"/>
                <a:gd name="T25" fmla="*/ 45 h 215"/>
                <a:gd name="T26" fmla="*/ 177 w 788"/>
                <a:gd name="T27" fmla="*/ 48 h 215"/>
                <a:gd name="T28" fmla="*/ 189 w 788"/>
                <a:gd name="T29" fmla="*/ 52 h 215"/>
                <a:gd name="T30" fmla="*/ 202 w 788"/>
                <a:gd name="T31" fmla="*/ 55 h 215"/>
                <a:gd name="T32" fmla="*/ 215 w 788"/>
                <a:gd name="T33" fmla="*/ 59 h 215"/>
                <a:gd name="T34" fmla="*/ 228 w 788"/>
                <a:gd name="T35" fmla="*/ 62 h 215"/>
                <a:gd name="T36" fmla="*/ 240 w 788"/>
                <a:gd name="T37" fmla="*/ 66 h 215"/>
                <a:gd name="T38" fmla="*/ 253 w 788"/>
                <a:gd name="T39" fmla="*/ 69 h 215"/>
                <a:gd name="T40" fmla="*/ 265 w 788"/>
                <a:gd name="T41" fmla="*/ 73 h 215"/>
                <a:gd name="T42" fmla="*/ 277 w 788"/>
                <a:gd name="T43" fmla="*/ 76 h 215"/>
                <a:gd name="T44" fmla="*/ 291 w 788"/>
                <a:gd name="T45" fmla="*/ 79 h 215"/>
                <a:gd name="T46" fmla="*/ 303 w 788"/>
                <a:gd name="T47" fmla="*/ 83 h 215"/>
                <a:gd name="T48" fmla="*/ 316 w 788"/>
                <a:gd name="T49" fmla="*/ 86 h 215"/>
                <a:gd name="T50" fmla="*/ 330 w 788"/>
                <a:gd name="T51" fmla="*/ 90 h 215"/>
                <a:gd name="T52" fmla="*/ 342 w 788"/>
                <a:gd name="T53" fmla="*/ 93 h 215"/>
                <a:gd name="T54" fmla="*/ 354 w 788"/>
                <a:gd name="T55" fmla="*/ 97 h 215"/>
                <a:gd name="T56" fmla="*/ 366 w 788"/>
                <a:gd name="T57" fmla="*/ 100 h 215"/>
                <a:gd name="T58" fmla="*/ 379 w 788"/>
                <a:gd name="T59" fmla="*/ 103 h 215"/>
                <a:gd name="T60" fmla="*/ 391 w 788"/>
                <a:gd name="T61" fmla="*/ 107 h 215"/>
                <a:gd name="T62" fmla="*/ 404 w 788"/>
                <a:gd name="T63" fmla="*/ 111 h 215"/>
                <a:gd name="T64" fmla="*/ 417 w 788"/>
                <a:gd name="T65" fmla="*/ 114 h 215"/>
                <a:gd name="T66" fmla="*/ 430 w 788"/>
                <a:gd name="T67" fmla="*/ 118 h 215"/>
                <a:gd name="T68" fmla="*/ 443 w 788"/>
                <a:gd name="T69" fmla="*/ 121 h 215"/>
                <a:gd name="T70" fmla="*/ 455 w 788"/>
                <a:gd name="T71" fmla="*/ 124 h 215"/>
                <a:gd name="T72" fmla="*/ 468 w 788"/>
                <a:gd name="T73" fmla="*/ 128 h 215"/>
                <a:gd name="T74" fmla="*/ 480 w 788"/>
                <a:gd name="T75" fmla="*/ 131 h 215"/>
                <a:gd name="T76" fmla="*/ 492 w 788"/>
                <a:gd name="T77" fmla="*/ 135 h 215"/>
                <a:gd name="T78" fmla="*/ 505 w 788"/>
                <a:gd name="T79" fmla="*/ 138 h 215"/>
                <a:gd name="T80" fmla="*/ 518 w 788"/>
                <a:gd name="T81" fmla="*/ 142 h 215"/>
                <a:gd name="T82" fmla="*/ 530 w 788"/>
                <a:gd name="T83" fmla="*/ 145 h 215"/>
                <a:gd name="T84" fmla="*/ 543 w 788"/>
                <a:gd name="T85" fmla="*/ 148 h 215"/>
                <a:gd name="T86" fmla="*/ 554 w 788"/>
                <a:gd name="T87" fmla="*/ 152 h 215"/>
                <a:gd name="T88" fmla="*/ 567 w 788"/>
                <a:gd name="T89" fmla="*/ 155 h 215"/>
                <a:gd name="T90" fmla="*/ 581 w 788"/>
                <a:gd name="T91" fmla="*/ 159 h 215"/>
                <a:gd name="T92" fmla="*/ 593 w 788"/>
                <a:gd name="T93" fmla="*/ 162 h 215"/>
                <a:gd name="T94" fmla="*/ 605 w 788"/>
                <a:gd name="T95" fmla="*/ 166 h 215"/>
                <a:gd name="T96" fmla="*/ 619 w 788"/>
                <a:gd name="T97" fmla="*/ 169 h 215"/>
                <a:gd name="T98" fmla="*/ 631 w 788"/>
                <a:gd name="T99" fmla="*/ 173 h 215"/>
                <a:gd name="T100" fmla="*/ 643 w 788"/>
                <a:gd name="T101" fmla="*/ 176 h 215"/>
                <a:gd name="T102" fmla="*/ 656 w 788"/>
                <a:gd name="T103" fmla="*/ 180 h 215"/>
                <a:gd name="T104" fmla="*/ 668 w 788"/>
                <a:gd name="T105" fmla="*/ 183 h 215"/>
                <a:gd name="T106" fmla="*/ 682 w 788"/>
                <a:gd name="T107" fmla="*/ 186 h 215"/>
                <a:gd name="T108" fmla="*/ 694 w 788"/>
                <a:gd name="T109" fmla="*/ 190 h 215"/>
                <a:gd name="T110" fmla="*/ 707 w 788"/>
                <a:gd name="T111" fmla="*/ 193 h 215"/>
                <a:gd name="T112" fmla="*/ 719 w 788"/>
                <a:gd name="T113" fmla="*/ 197 h 215"/>
                <a:gd name="T114" fmla="*/ 731 w 788"/>
                <a:gd name="T115" fmla="*/ 200 h 215"/>
                <a:gd name="T116" fmla="*/ 744 w 788"/>
                <a:gd name="T117" fmla="*/ 203 h 215"/>
                <a:gd name="T118" fmla="*/ 755 w 788"/>
                <a:gd name="T119" fmla="*/ 207 h 215"/>
                <a:gd name="T120" fmla="*/ 769 w 788"/>
                <a:gd name="T121" fmla="*/ 210 h 215"/>
                <a:gd name="T122" fmla="*/ 781 w 788"/>
                <a:gd name="T123" fmla="*/ 21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8" h="215">
                  <a:moveTo>
                    <a:pt x="0" y="0"/>
                  </a:moveTo>
                  <a:lnTo>
                    <a:pt x="1" y="0"/>
                  </a:lnTo>
                  <a:lnTo>
                    <a:pt x="2" y="0"/>
                  </a:lnTo>
                  <a:lnTo>
                    <a:pt x="2" y="1"/>
                  </a:lnTo>
                  <a:lnTo>
                    <a:pt x="3" y="1"/>
                  </a:lnTo>
                  <a:lnTo>
                    <a:pt x="4" y="1"/>
                  </a:lnTo>
                  <a:lnTo>
                    <a:pt x="5" y="1"/>
                  </a:lnTo>
                  <a:lnTo>
                    <a:pt x="6" y="1"/>
                  </a:lnTo>
                  <a:lnTo>
                    <a:pt x="6" y="2"/>
                  </a:lnTo>
                  <a:lnTo>
                    <a:pt x="7" y="2"/>
                  </a:lnTo>
                  <a:lnTo>
                    <a:pt x="8" y="2"/>
                  </a:lnTo>
                  <a:lnTo>
                    <a:pt x="9" y="2"/>
                  </a:lnTo>
                  <a:lnTo>
                    <a:pt x="10" y="2"/>
                  </a:lnTo>
                  <a:lnTo>
                    <a:pt x="10" y="3"/>
                  </a:lnTo>
                  <a:lnTo>
                    <a:pt x="11" y="3"/>
                  </a:lnTo>
                  <a:lnTo>
                    <a:pt x="12" y="3"/>
                  </a:lnTo>
                  <a:lnTo>
                    <a:pt x="13" y="3"/>
                  </a:lnTo>
                  <a:lnTo>
                    <a:pt x="13" y="4"/>
                  </a:lnTo>
                  <a:lnTo>
                    <a:pt x="14" y="4"/>
                  </a:lnTo>
                  <a:lnTo>
                    <a:pt x="15" y="4"/>
                  </a:lnTo>
                  <a:lnTo>
                    <a:pt x="16" y="4"/>
                  </a:lnTo>
                  <a:lnTo>
                    <a:pt x="17" y="4"/>
                  </a:lnTo>
                  <a:lnTo>
                    <a:pt x="17" y="5"/>
                  </a:lnTo>
                  <a:lnTo>
                    <a:pt x="18" y="5"/>
                  </a:lnTo>
                  <a:lnTo>
                    <a:pt x="19" y="5"/>
                  </a:lnTo>
                  <a:lnTo>
                    <a:pt x="20" y="5"/>
                  </a:lnTo>
                  <a:lnTo>
                    <a:pt x="21" y="6"/>
                  </a:lnTo>
                  <a:lnTo>
                    <a:pt x="22" y="6"/>
                  </a:lnTo>
                  <a:lnTo>
                    <a:pt x="23" y="6"/>
                  </a:lnTo>
                  <a:lnTo>
                    <a:pt x="24" y="6"/>
                  </a:lnTo>
                  <a:lnTo>
                    <a:pt x="24" y="7"/>
                  </a:lnTo>
                  <a:lnTo>
                    <a:pt x="25" y="7"/>
                  </a:lnTo>
                  <a:lnTo>
                    <a:pt x="26" y="7"/>
                  </a:lnTo>
                  <a:lnTo>
                    <a:pt x="27" y="7"/>
                  </a:lnTo>
                  <a:lnTo>
                    <a:pt x="28" y="7"/>
                  </a:lnTo>
                  <a:lnTo>
                    <a:pt x="28" y="7"/>
                  </a:lnTo>
                  <a:lnTo>
                    <a:pt x="28" y="8"/>
                  </a:lnTo>
                  <a:lnTo>
                    <a:pt x="29" y="8"/>
                  </a:lnTo>
                  <a:lnTo>
                    <a:pt x="30" y="8"/>
                  </a:lnTo>
                  <a:lnTo>
                    <a:pt x="31" y="8"/>
                  </a:lnTo>
                  <a:lnTo>
                    <a:pt x="32" y="9"/>
                  </a:lnTo>
                  <a:lnTo>
                    <a:pt x="33" y="9"/>
                  </a:lnTo>
                  <a:lnTo>
                    <a:pt x="34" y="9"/>
                  </a:lnTo>
                  <a:lnTo>
                    <a:pt x="35" y="9"/>
                  </a:lnTo>
                  <a:lnTo>
                    <a:pt x="35" y="10"/>
                  </a:lnTo>
                  <a:lnTo>
                    <a:pt x="36" y="10"/>
                  </a:lnTo>
                  <a:lnTo>
                    <a:pt x="37" y="10"/>
                  </a:lnTo>
                  <a:lnTo>
                    <a:pt x="38" y="10"/>
                  </a:lnTo>
                  <a:lnTo>
                    <a:pt x="39" y="10"/>
                  </a:lnTo>
                  <a:lnTo>
                    <a:pt x="39" y="11"/>
                  </a:lnTo>
                  <a:lnTo>
                    <a:pt x="40" y="11"/>
                  </a:lnTo>
                  <a:lnTo>
                    <a:pt x="41" y="11"/>
                  </a:lnTo>
                  <a:lnTo>
                    <a:pt x="42" y="11"/>
                  </a:lnTo>
                  <a:lnTo>
                    <a:pt x="42" y="12"/>
                  </a:lnTo>
                  <a:lnTo>
                    <a:pt x="43" y="12"/>
                  </a:lnTo>
                  <a:lnTo>
                    <a:pt x="44" y="12"/>
                  </a:lnTo>
                  <a:lnTo>
                    <a:pt x="45" y="12"/>
                  </a:lnTo>
                  <a:lnTo>
                    <a:pt x="46" y="12"/>
                  </a:lnTo>
                  <a:lnTo>
                    <a:pt x="46" y="13"/>
                  </a:lnTo>
                  <a:lnTo>
                    <a:pt x="47" y="13"/>
                  </a:lnTo>
                  <a:lnTo>
                    <a:pt x="48" y="13"/>
                  </a:lnTo>
                  <a:lnTo>
                    <a:pt x="49" y="13"/>
                  </a:lnTo>
                  <a:lnTo>
                    <a:pt x="50" y="13"/>
                  </a:lnTo>
                  <a:lnTo>
                    <a:pt x="50" y="14"/>
                  </a:lnTo>
                  <a:lnTo>
                    <a:pt x="51" y="14"/>
                  </a:lnTo>
                  <a:lnTo>
                    <a:pt x="52" y="14"/>
                  </a:lnTo>
                  <a:lnTo>
                    <a:pt x="53" y="14"/>
                  </a:lnTo>
                  <a:lnTo>
                    <a:pt x="53" y="15"/>
                  </a:lnTo>
                  <a:lnTo>
                    <a:pt x="54" y="15"/>
                  </a:lnTo>
                  <a:lnTo>
                    <a:pt x="55" y="15"/>
                  </a:lnTo>
                  <a:lnTo>
                    <a:pt x="55" y="15"/>
                  </a:lnTo>
                  <a:lnTo>
                    <a:pt x="56" y="15"/>
                  </a:lnTo>
                  <a:lnTo>
                    <a:pt x="57" y="15"/>
                  </a:lnTo>
                  <a:lnTo>
                    <a:pt x="57" y="16"/>
                  </a:lnTo>
                  <a:lnTo>
                    <a:pt x="58" y="16"/>
                  </a:lnTo>
                  <a:lnTo>
                    <a:pt x="59" y="16"/>
                  </a:lnTo>
                  <a:lnTo>
                    <a:pt x="60" y="16"/>
                  </a:lnTo>
                  <a:lnTo>
                    <a:pt x="61" y="16"/>
                  </a:lnTo>
                  <a:lnTo>
                    <a:pt x="61" y="17"/>
                  </a:lnTo>
                  <a:lnTo>
                    <a:pt x="62" y="17"/>
                  </a:lnTo>
                  <a:lnTo>
                    <a:pt x="63" y="17"/>
                  </a:lnTo>
                  <a:lnTo>
                    <a:pt x="64" y="17"/>
                  </a:lnTo>
                  <a:lnTo>
                    <a:pt x="65" y="18"/>
                  </a:lnTo>
                  <a:lnTo>
                    <a:pt x="66" y="18"/>
                  </a:lnTo>
                  <a:lnTo>
                    <a:pt x="67" y="18"/>
                  </a:lnTo>
                  <a:lnTo>
                    <a:pt x="68" y="18"/>
                  </a:lnTo>
                  <a:lnTo>
                    <a:pt x="68" y="19"/>
                  </a:lnTo>
                  <a:lnTo>
                    <a:pt x="69" y="19"/>
                  </a:lnTo>
                  <a:lnTo>
                    <a:pt x="70" y="19"/>
                  </a:lnTo>
                  <a:lnTo>
                    <a:pt x="71" y="19"/>
                  </a:lnTo>
                  <a:lnTo>
                    <a:pt x="72" y="19"/>
                  </a:lnTo>
                  <a:lnTo>
                    <a:pt x="72" y="20"/>
                  </a:lnTo>
                  <a:lnTo>
                    <a:pt x="73" y="20"/>
                  </a:lnTo>
                  <a:lnTo>
                    <a:pt x="74" y="20"/>
                  </a:lnTo>
                  <a:lnTo>
                    <a:pt x="75" y="20"/>
                  </a:lnTo>
                  <a:lnTo>
                    <a:pt x="75" y="21"/>
                  </a:lnTo>
                  <a:lnTo>
                    <a:pt x="76" y="21"/>
                  </a:lnTo>
                  <a:lnTo>
                    <a:pt x="77" y="21"/>
                  </a:lnTo>
                  <a:lnTo>
                    <a:pt x="78" y="21"/>
                  </a:lnTo>
                  <a:lnTo>
                    <a:pt x="79" y="21"/>
                  </a:lnTo>
                  <a:lnTo>
                    <a:pt x="79" y="22"/>
                  </a:lnTo>
                  <a:lnTo>
                    <a:pt x="80" y="22"/>
                  </a:lnTo>
                  <a:lnTo>
                    <a:pt x="81" y="22"/>
                  </a:lnTo>
                  <a:lnTo>
                    <a:pt x="82" y="22"/>
                  </a:lnTo>
                  <a:lnTo>
                    <a:pt x="83" y="22"/>
                  </a:lnTo>
                  <a:lnTo>
                    <a:pt x="83" y="23"/>
                  </a:lnTo>
                  <a:lnTo>
                    <a:pt x="83" y="23"/>
                  </a:lnTo>
                  <a:lnTo>
                    <a:pt x="84" y="23"/>
                  </a:lnTo>
                  <a:lnTo>
                    <a:pt x="85" y="23"/>
                  </a:lnTo>
                  <a:lnTo>
                    <a:pt x="86" y="23"/>
                  </a:lnTo>
                  <a:lnTo>
                    <a:pt x="86" y="24"/>
                  </a:lnTo>
                  <a:lnTo>
                    <a:pt x="87" y="24"/>
                  </a:lnTo>
                  <a:lnTo>
                    <a:pt x="88" y="24"/>
                  </a:lnTo>
                  <a:lnTo>
                    <a:pt x="89" y="24"/>
                  </a:lnTo>
                  <a:lnTo>
                    <a:pt x="90" y="24"/>
                  </a:lnTo>
                  <a:lnTo>
                    <a:pt x="90" y="25"/>
                  </a:lnTo>
                  <a:lnTo>
                    <a:pt x="91" y="25"/>
                  </a:lnTo>
                  <a:lnTo>
                    <a:pt x="92" y="25"/>
                  </a:lnTo>
                  <a:lnTo>
                    <a:pt x="93" y="25"/>
                  </a:lnTo>
                  <a:lnTo>
                    <a:pt x="94" y="26"/>
                  </a:lnTo>
                  <a:lnTo>
                    <a:pt x="95" y="26"/>
                  </a:lnTo>
                  <a:lnTo>
                    <a:pt x="96" y="26"/>
                  </a:lnTo>
                  <a:lnTo>
                    <a:pt x="97" y="26"/>
                  </a:lnTo>
                  <a:lnTo>
                    <a:pt x="97" y="27"/>
                  </a:lnTo>
                  <a:lnTo>
                    <a:pt x="98" y="27"/>
                  </a:lnTo>
                  <a:lnTo>
                    <a:pt x="99" y="27"/>
                  </a:lnTo>
                  <a:lnTo>
                    <a:pt x="100" y="27"/>
                  </a:lnTo>
                  <a:lnTo>
                    <a:pt x="101" y="27"/>
                  </a:lnTo>
                  <a:lnTo>
                    <a:pt x="101" y="28"/>
                  </a:lnTo>
                  <a:lnTo>
                    <a:pt x="102" y="28"/>
                  </a:lnTo>
                  <a:lnTo>
                    <a:pt x="103" y="28"/>
                  </a:lnTo>
                  <a:lnTo>
                    <a:pt x="104" y="28"/>
                  </a:lnTo>
                  <a:lnTo>
                    <a:pt x="105" y="29"/>
                  </a:lnTo>
                  <a:lnTo>
                    <a:pt x="106" y="29"/>
                  </a:lnTo>
                  <a:lnTo>
                    <a:pt x="107" y="29"/>
                  </a:lnTo>
                  <a:lnTo>
                    <a:pt x="108" y="29"/>
                  </a:lnTo>
                  <a:lnTo>
                    <a:pt x="108" y="30"/>
                  </a:lnTo>
                  <a:lnTo>
                    <a:pt x="109" y="30"/>
                  </a:lnTo>
                  <a:lnTo>
                    <a:pt x="110" y="30"/>
                  </a:lnTo>
                  <a:lnTo>
                    <a:pt x="111" y="30"/>
                  </a:lnTo>
                  <a:lnTo>
                    <a:pt x="111" y="30"/>
                  </a:lnTo>
                  <a:lnTo>
                    <a:pt x="112" y="30"/>
                  </a:lnTo>
                  <a:lnTo>
                    <a:pt x="112" y="31"/>
                  </a:lnTo>
                  <a:lnTo>
                    <a:pt x="113" y="31"/>
                  </a:lnTo>
                  <a:lnTo>
                    <a:pt x="114" y="31"/>
                  </a:lnTo>
                  <a:lnTo>
                    <a:pt x="115" y="31"/>
                  </a:lnTo>
                  <a:lnTo>
                    <a:pt x="116" y="31"/>
                  </a:lnTo>
                  <a:lnTo>
                    <a:pt x="116" y="32"/>
                  </a:lnTo>
                  <a:lnTo>
                    <a:pt x="117" y="32"/>
                  </a:lnTo>
                  <a:lnTo>
                    <a:pt x="118" y="32"/>
                  </a:lnTo>
                  <a:lnTo>
                    <a:pt x="119" y="32"/>
                  </a:lnTo>
                  <a:lnTo>
                    <a:pt x="119" y="33"/>
                  </a:lnTo>
                  <a:lnTo>
                    <a:pt x="120" y="33"/>
                  </a:lnTo>
                  <a:lnTo>
                    <a:pt x="121" y="33"/>
                  </a:lnTo>
                  <a:lnTo>
                    <a:pt x="122" y="33"/>
                  </a:lnTo>
                  <a:lnTo>
                    <a:pt x="123" y="33"/>
                  </a:lnTo>
                  <a:lnTo>
                    <a:pt x="123" y="34"/>
                  </a:lnTo>
                  <a:lnTo>
                    <a:pt x="124" y="34"/>
                  </a:lnTo>
                  <a:lnTo>
                    <a:pt x="125" y="34"/>
                  </a:lnTo>
                  <a:lnTo>
                    <a:pt x="126" y="34"/>
                  </a:lnTo>
                  <a:lnTo>
                    <a:pt x="127" y="35"/>
                  </a:lnTo>
                  <a:lnTo>
                    <a:pt x="128" y="35"/>
                  </a:lnTo>
                  <a:lnTo>
                    <a:pt x="129" y="35"/>
                  </a:lnTo>
                  <a:lnTo>
                    <a:pt x="130" y="35"/>
                  </a:lnTo>
                  <a:lnTo>
                    <a:pt x="130" y="36"/>
                  </a:lnTo>
                  <a:lnTo>
                    <a:pt x="131" y="36"/>
                  </a:lnTo>
                  <a:lnTo>
                    <a:pt x="132" y="36"/>
                  </a:lnTo>
                  <a:lnTo>
                    <a:pt x="133" y="36"/>
                  </a:lnTo>
                  <a:lnTo>
                    <a:pt x="134" y="36"/>
                  </a:lnTo>
                  <a:lnTo>
                    <a:pt x="134" y="37"/>
                  </a:lnTo>
                  <a:lnTo>
                    <a:pt x="135" y="37"/>
                  </a:lnTo>
                  <a:lnTo>
                    <a:pt x="136" y="37"/>
                  </a:lnTo>
                  <a:lnTo>
                    <a:pt x="137" y="37"/>
                  </a:lnTo>
                  <a:lnTo>
                    <a:pt x="138" y="38"/>
                  </a:lnTo>
                  <a:lnTo>
                    <a:pt x="139" y="38"/>
                  </a:lnTo>
                  <a:lnTo>
                    <a:pt x="140" y="38"/>
                  </a:lnTo>
                  <a:lnTo>
                    <a:pt x="141" y="38"/>
                  </a:lnTo>
                  <a:lnTo>
                    <a:pt x="141" y="39"/>
                  </a:lnTo>
                  <a:lnTo>
                    <a:pt x="142" y="39"/>
                  </a:lnTo>
                  <a:lnTo>
                    <a:pt x="143" y="39"/>
                  </a:lnTo>
                  <a:lnTo>
                    <a:pt x="144" y="39"/>
                  </a:lnTo>
                  <a:lnTo>
                    <a:pt x="145" y="39"/>
                  </a:lnTo>
                  <a:lnTo>
                    <a:pt x="145" y="40"/>
                  </a:lnTo>
                  <a:lnTo>
                    <a:pt x="146" y="40"/>
                  </a:lnTo>
                  <a:lnTo>
                    <a:pt x="147" y="40"/>
                  </a:lnTo>
                  <a:lnTo>
                    <a:pt x="148" y="40"/>
                  </a:lnTo>
                  <a:lnTo>
                    <a:pt x="148" y="41"/>
                  </a:lnTo>
                  <a:lnTo>
                    <a:pt x="149" y="41"/>
                  </a:lnTo>
                  <a:lnTo>
                    <a:pt x="150" y="41"/>
                  </a:lnTo>
                  <a:lnTo>
                    <a:pt x="151" y="41"/>
                  </a:lnTo>
                  <a:lnTo>
                    <a:pt x="152" y="41"/>
                  </a:lnTo>
                  <a:lnTo>
                    <a:pt x="152" y="42"/>
                  </a:lnTo>
                  <a:lnTo>
                    <a:pt x="153" y="42"/>
                  </a:lnTo>
                  <a:lnTo>
                    <a:pt x="154" y="42"/>
                  </a:lnTo>
                  <a:lnTo>
                    <a:pt x="155" y="42"/>
                  </a:lnTo>
                  <a:lnTo>
                    <a:pt x="156" y="42"/>
                  </a:lnTo>
                  <a:lnTo>
                    <a:pt x="156" y="43"/>
                  </a:lnTo>
                  <a:lnTo>
                    <a:pt x="157" y="43"/>
                  </a:lnTo>
                  <a:lnTo>
                    <a:pt x="158" y="43"/>
                  </a:lnTo>
                  <a:lnTo>
                    <a:pt x="159" y="43"/>
                  </a:lnTo>
                  <a:lnTo>
                    <a:pt x="159" y="44"/>
                  </a:lnTo>
                  <a:lnTo>
                    <a:pt x="160" y="44"/>
                  </a:lnTo>
                  <a:lnTo>
                    <a:pt x="161" y="44"/>
                  </a:lnTo>
                  <a:lnTo>
                    <a:pt x="162" y="44"/>
                  </a:lnTo>
                  <a:lnTo>
                    <a:pt x="163" y="44"/>
                  </a:lnTo>
                  <a:lnTo>
                    <a:pt x="163" y="45"/>
                  </a:lnTo>
                  <a:lnTo>
                    <a:pt x="164" y="45"/>
                  </a:lnTo>
                  <a:lnTo>
                    <a:pt x="165" y="45"/>
                  </a:lnTo>
                  <a:lnTo>
                    <a:pt x="166" y="45"/>
                  </a:lnTo>
                  <a:lnTo>
                    <a:pt x="166" y="45"/>
                  </a:lnTo>
                  <a:lnTo>
                    <a:pt x="167" y="45"/>
                  </a:lnTo>
                  <a:lnTo>
                    <a:pt x="167" y="46"/>
                  </a:lnTo>
                  <a:lnTo>
                    <a:pt x="168" y="46"/>
                  </a:lnTo>
                  <a:lnTo>
                    <a:pt x="169" y="46"/>
                  </a:lnTo>
                  <a:lnTo>
                    <a:pt x="170" y="46"/>
                  </a:lnTo>
                  <a:lnTo>
                    <a:pt x="170" y="47"/>
                  </a:lnTo>
                  <a:lnTo>
                    <a:pt x="171" y="47"/>
                  </a:lnTo>
                  <a:lnTo>
                    <a:pt x="172" y="47"/>
                  </a:lnTo>
                  <a:lnTo>
                    <a:pt x="173" y="47"/>
                  </a:lnTo>
                  <a:lnTo>
                    <a:pt x="174" y="47"/>
                  </a:lnTo>
                  <a:lnTo>
                    <a:pt x="174" y="48"/>
                  </a:lnTo>
                  <a:lnTo>
                    <a:pt x="175" y="48"/>
                  </a:lnTo>
                  <a:lnTo>
                    <a:pt x="176" y="48"/>
                  </a:lnTo>
                  <a:lnTo>
                    <a:pt x="177" y="48"/>
                  </a:lnTo>
                  <a:lnTo>
                    <a:pt x="178" y="48"/>
                  </a:lnTo>
                  <a:lnTo>
                    <a:pt x="178" y="49"/>
                  </a:lnTo>
                  <a:lnTo>
                    <a:pt x="179" y="49"/>
                  </a:lnTo>
                  <a:lnTo>
                    <a:pt x="180" y="49"/>
                  </a:lnTo>
                  <a:lnTo>
                    <a:pt x="181" y="49"/>
                  </a:lnTo>
                  <a:lnTo>
                    <a:pt x="181" y="50"/>
                  </a:lnTo>
                  <a:lnTo>
                    <a:pt x="182" y="50"/>
                  </a:lnTo>
                  <a:lnTo>
                    <a:pt x="183" y="50"/>
                  </a:lnTo>
                  <a:lnTo>
                    <a:pt x="184" y="50"/>
                  </a:lnTo>
                  <a:lnTo>
                    <a:pt x="185" y="50"/>
                  </a:lnTo>
                  <a:lnTo>
                    <a:pt x="185" y="51"/>
                  </a:lnTo>
                  <a:lnTo>
                    <a:pt x="186" y="51"/>
                  </a:lnTo>
                  <a:lnTo>
                    <a:pt x="187" y="51"/>
                  </a:lnTo>
                  <a:lnTo>
                    <a:pt x="188" y="51"/>
                  </a:lnTo>
                  <a:lnTo>
                    <a:pt x="189" y="51"/>
                  </a:lnTo>
                  <a:lnTo>
                    <a:pt x="189" y="52"/>
                  </a:lnTo>
                  <a:lnTo>
                    <a:pt x="190" y="52"/>
                  </a:lnTo>
                  <a:lnTo>
                    <a:pt x="191" y="52"/>
                  </a:lnTo>
                  <a:lnTo>
                    <a:pt x="192" y="52"/>
                  </a:lnTo>
                  <a:lnTo>
                    <a:pt x="192" y="53"/>
                  </a:lnTo>
                  <a:lnTo>
                    <a:pt x="193" y="53"/>
                  </a:lnTo>
                  <a:lnTo>
                    <a:pt x="194" y="53"/>
                  </a:lnTo>
                  <a:lnTo>
                    <a:pt x="194" y="53"/>
                  </a:lnTo>
                  <a:lnTo>
                    <a:pt x="195" y="53"/>
                  </a:lnTo>
                  <a:lnTo>
                    <a:pt x="196" y="53"/>
                  </a:lnTo>
                  <a:lnTo>
                    <a:pt x="196" y="54"/>
                  </a:lnTo>
                  <a:lnTo>
                    <a:pt x="197" y="54"/>
                  </a:lnTo>
                  <a:lnTo>
                    <a:pt x="198" y="54"/>
                  </a:lnTo>
                  <a:lnTo>
                    <a:pt x="199" y="54"/>
                  </a:lnTo>
                  <a:lnTo>
                    <a:pt x="200" y="55"/>
                  </a:lnTo>
                  <a:lnTo>
                    <a:pt x="201" y="55"/>
                  </a:lnTo>
                  <a:lnTo>
                    <a:pt x="202" y="55"/>
                  </a:lnTo>
                  <a:lnTo>
                    <a:pt x="203" y="55"/>
                  </a:lnTo>
                  <a:lnTo>
                    <a:pt x="203" y="56"/>
                  </a:lnTo>
                  <a:lnTo>
                    <a:pt x="204" y="56"/>
                  </a:lnTo>
                  <a:lnTo>
                    <a:pt x="205" y="56"/>
                  </a:lnTo>
                  <a:lnTo>
                    <a:pt x="206" y="56"/>
                  </a:lnTo>
                  <a:lnTo>
                    <a:pt x="207" y="56"/>
                  </a:lnTo>
                  <a:lnTo>
                    <a:pt x="207" y="57"/>
                  </a:lnTo>
                  <a:lnTo>
                    <a:pt x="208" y="57"/>
                  </a:lnTo>
                  <a:lnTo>
                    <a:pt x="209" y="57"/>
                  </a:lnTo>
                  <a:lnTo>
                    <a:pt x="210" y="57"/>
                  </a:lnTo>
                  <a:lnTo>
                    <a:pt x="211" y="58"/>
                  </a:lnTo>
                  <a:lnTo>
                    <a:pt x="212" y="58"/>
                  </a:lnTo>
                  <a:lnTo>
                    <a:pt x="213" y="58"/>
                  </a:lnTo>
                  <a:lnTo>
                    <a:pt x="214" y="58"/>
                  </a:lnTo>
                  <a:lnTo>
                    <a:pt x="214" y="59"/>
                  </a:lnTo>
                  <a:lnTo>
                    <a:pt x="215" y="59"/>
                  </a:lnTo>
                  <a:lnTo>
                    <a:pt x="216" y="59"/>
                  </a:lnTo>
                  <a:lnTo>
                    <a:pt x="217" y="59"/>
                  </a:lnTo>
                  <a:lnTo>
                    <a:pt x="218" y="59"/>
                  </a:lnTo>
                  <a:lnTo>
                    <a:pt x="218" y="60"/>
                  </a:lnTo>
                  <a:lnTo>
                    <a:pt x="219" y="60"/>
                  </a:lnTo>
                  <a:lnTo>
                    <a:pt x="220" y="60"/>
                  </a:lnTo>
                  <a:lnTo>
                    <a:pt x="221" y="60"/>
                  </a:lnTo>
                  <a:lnTo>
                    <a:pt x="222" y="61"/>
                  </a:lnTo>
                  <a:lnTo>
                    <a:pt x="222" y="61"/>
                  </a:lnTo>
                  <a:lnTo>
                    <a:pt x="223" y="61"/>
                  </a:lnTo>
                  <a:lnTo>
                    <a:pt x="224" y="61"/>
                  </a:lnTo>
                  <a:lnTo>
                    <a:pt x="225" y="61"/>
                  </a:lnTo>
                  <a:lnTo>
                    <a:pt x="225" y="62"/>
                  </a:lnTo>
                  <a:lnTo>
                    <a:pt x="226" y="62"/>
                  </a:lnTo>
                  <a:lnTo>
                    <a:pt x="227" y="62"/>
                  </a:lnTo>
                  <a:lnTo>
                    <a:pt x="228" y="62"/>
                  </a:lnTo>
                  <a:lnTo>
                    <a:pt x="229" y="62"/>
                  </a:lnTo>
                  <a:lnTo>
                    <a:pt x="229" y="63"/>
                  </a:lnTo>
                  <a:lnTo>
                    <a:pt x="230" y="63"/>
                  </a:lnTo>
                  <a:lnTo>
                    <a:pt x="231" y="63"/>
                  </a:lnTo>
                  <a:lnTo>
                    <a:pt x="232" y="63"/>
                  </a:lnTo>
                  <a:lnTo>
                    <a:pt x="232" y="64"/>
                  </a:lnTo>
                  <a:lnTo>
                    <a:pt x="233" y="64"/>
                  </a:lnTo>
                  <a:lnTo>
                    <a:pt x="234" y="64"/>
                  </a:lnTo>
                  <a:lnTo>
                    <a:pt x="235" y="64"/>
                  </a:lnTo>
                  <a:lnTo>
                    <a:pt x="236" y="64"/>
                  </a:lnTo>
                  <a:lnTo>
                    <a:pt x="236" y="65"/>
                  </a:lnTo>
                  <a:lnTo>
                    <a:pt x="237" y="65"/>
                  </a:lnTo>
                  <a:lnTo>
                    <a:pt x="238" y="65"/>
                  </a:lnTo>
                  <a:lnTo>
                    <a:pt x="239" y="65"/>
                  </a:lnTo>
                  <a:lnTo>
                    <a:pt x="240" y="65"/>
                  </a:lnTo>
                  <a:lnTo>
                    <a:pt x="240" y="66"/>
                  </a:lnTo>
                  <a:lnTo>
                    <a:pt x="241" y="66"/>
                  </a:lnTo>
                  <a:lnTo>
                    <a:pt x="242" y="66"/>
                  </a:lnTo>
                  <a:lnTo>
                    <a:pt x="243" y="66"/>
                  </a:lnTo>
                  <a:lnTo>
                    <a:pt x="244" y="67"/>
                  </a:lnTo>
                  <a:lnTo>
                    <a:pt x="245" y="67"/>
                  </a:lnTo>
                  <a:lnTo>
                    <a:pt x="246" y="67"/>
                  </a:lnTo>
                  <a:lnTo>
                    <a:pt x="247" y="67"/>
                  </a:lnTo>
                  <a:lnTo>
                    <a:pt x="247" y="68"/>
                  </a:lnTo>
                  <a:lnTo>
                    <a:pt x="248" y="68"/>
                  </a:lnTo>
                  <a:lnTo>
                    <a:pt x="249" y="68"/>
                  </a:lnTo>
                  <a:lnTo>
                    <a:pt x="249" y="68"/>
                  </a:lnTo>
                  <a:lnTo>
                    <a:pt x="250" y="68"/>
                  </a:lnTo>
                  <a:lnTo>
                    <a:pt x="251" y="68"/>
                  </a:lnTo>
                  <a:lnTo>
                    <a:pt x="251" y="69"/>
                  </a:lnTo>
                  <a:lnTo>
                    <a:pt x="252" y="69"/>
                  </a:lnTo>
                  <a:lnTo>
                    <a:pt x="253" y="69"/>
                  </a:lnTo>
                  <a:lnTo>
                    <a:pt x="254" y="69"/>
                  </a:lnTo>
                  <a:lnTo>
                    <a:pt x="254" y="70"/>
                  </a:lnTo>
                  <a:lnTo>
                    <a:pt x="255" y="70"/>
                  </a:lnTo>
                  <a:lnTo>
                    <a:pt x="256" y="70"/>
                  </a:lnTo>
                  <a:lnTo>
                    <a:pt x="257" y="70"/>
                  </a:lnTo>
                  <a:lnTo>
                    <a:pt x="258" y="70"/>
                  </a:lnTo>
                  <a:lnTo>
                    <a:pt x="258" y="71"/>
                  </a:lnTo>
                  <a:lnTo>
                    <a:pt x="259" y="71"/>
                  </a:lnTo>
                  <a:lnTo>
                    <a:pt x="260" y="71"/>
                  </a:lnTo>
                  <a:lnTo>
                    <a:pt x="261" y="71"/>
                  </a:lnTo>
                  <a:lnTo>
                    <a:pt x="262" y="71"/>
                  </a:lnTo>
                  <a:lnTo>
                    <a:pt x="262" y="72"/>
                  </a:lnTo>
                  <a:lnTo>
                    <a:pt x="263" y="72"/>
                  </a:lnTo>
                  <a:lnTo>
                    <a:pt x="264" y="72"/>
                  </a:lnTo>
                  <a:lnTo>
                    <a:pt x="265" y="72"/>
                  </a:lnTo>
                  <a:lnTo>
                    <a:pt x="265" y="73"/>
                  </a:lnTo>
                  <a:lnTo>
                    <a:pt x="266" y="73"/>
                  </a:lnTo>
                  <a:lnTo>
                    <a:pt x="267" y="73"/>
                  </a:lnTo>
                  <a:lnTo>
                    <a:pt x="268" y="73"/>
                  </a:lnTo>
                  <a:lnTo>
                    <a:pt x="269" y="73"/>
                  </a:lnTo>
                  <a:lnTo>
                    <a:pt x="269" y="74"/>
                  </a:lnTo>
                  <a:lnTo>
                    <a:pt x="270" y="74"/>
                  </a:lnTo>
                  <a:lnTo>
                    <a:pt x="271" y="74"/>
                  </a:lnTo>
                  <a:lnTo>
                    <a:pt x="272" y="74"/>
                  </a:lnTo>
                  <a:lnTo>
                    <a:pt x="273" y="74"/>
                  </a:lnTo>
                  <a:lnTo>
                    <a:pt x="273" y="75"/>
                  </a:lnTo>
                  <a:lnTo>
                    <a:pt x="274" y="75"/>
                  </a:lnTo>
                  <a:lnTo>
                    <a:pt x="275" y="75"/>
                  </a:lnTo>
                  <a:lnTo>
                    <a:pt x="276" y="75"/>
                  </a:lnTo>
                  <a:lnTo>
                    <a:pt x="276" y="76"/>
                  </a:lnTo>
                  <a:lnTo>
                    <a:pt x="277" y="76"/>
                  </a:lnTo>
                  <a:lnTo>
                    <a:pt x="277" y="76"/>
                  </a:lnTo>
                  <a:lnTo>
                    <a:pt x="278" y="76"/>
                  </a:lnTo>
                  <a:lnTo>
                    <a:pt x="279" y="76"/>
                  </a:lnTo>
                  <a:lnTo>
                    <a:pt x="280" y="76"/>
                  </a:lnTo>
                  <a:lnTo>
                    <a:pt x="280" y="77"/>
                  </a:lnTo>
                  <a:lnTo>
                    <a:pt x="281" y="77"/>
                  </a:lnTo>
                  <a:lnTo>
                    <a:pt x="282" y="77"/>
                  </a:lnTo>
                  <a:lnTo>
                    <a:pt x="283" y="77"/>
                  </a:lnTo>
                  <a:lnTo>
                    <a:pt x="284" y="78"/>
                  </a:lnTo>
                  <a:lnTo>
                    <a:pt x="285" y="78"/>
                  </a:lnTo>
                  <a:lnTo>
                    <a:pt x="286" y="78"/>
                  </a:lnTo>
                  <a:lnTo>
                    <a:pt x="287" y="78"/>
                  </a:lnTo>
                  <a:lnTo>
                    <a:pt x="287" y="79"/>
                  </a:lnTo>
                  <a:lnTo>
                    <a:pt x="288" y="79"/>
                  </a:lnTo>
                  <a:lnTo>
                    <a:pt x="289" y="79"/>
                  </a:lnTo>
                  <a:lnTo>
                    <a:pt x="290" y="79"/>
                  </a:lnTo>
                  <a:lnTo>
                    <a:pt x="291" y="79"/>
                  </a:lnTo>
                  <a:lnTo>
                    <a:pt x="291" y="80"/>
                  </a:lnTo>
                  <a:lnTo>
                    <a:pt x="292" y="80"/>
                  </a:lnTo>
                  <a:lnTo>
                    <a:pt x="293" y="80"/>
                  </a:lnTo>
                  <a:lnTo>
                    <a:pt x="294" y="80"/>
                  </a:lnTo>
                  <a:lnTo>
                    <a:pt x="295" y="80"/>
                  </a:lnTo>
                  <a:lnTo>
                    <a:pt x="295" y="81"/>
                  </a:lnTo>
                  <a:lnTo>
                    <a:pt x="296" y="81"/>
                  </a:lnTo>
                  <a:lnTo>
                    <a:pt x="297" y="81"/>
                  </a:lnTo>
                  <a:lnTo>
                    <a:pt x="298" y="81"/>
                  </a:lnTo>
                  <a:lnTo>
                    <a:pt x="298" y="82"/>
                  </a:lnTo>
                  <a:lnTo>
                    <a:pt x="299" y="82"/>
                  </a:lnTo>
                  <a:lnTo>
                    <a:pt x="300" y="82"/>
                  </a:lnTo>
                  <a:lnTo>
                    <a:pt x="301" y="82"/>
                  </a:lnTo>
                  <a:lnTo>
                    <a:pt x="302" y="82"/>
                  </a:lnTo>
                  <a:lnTo>
                    <a:pt x="302" y="83"/>
                  </a:lnTo>
                  <a:lnTo>
                    <a:pt x="303" y="83"/>
                  </a:lnTo>
                  <a:lnTo>
                    <a:pt x="304" y="83"/>
                  </a:lnTo>
                  <a:lnTo>
                    <a:pt x="305" y="83"/>
                  </a:lnTo>
                  <a:lnTo>
                    <a:pt x="305" y="83"/>
                  </a:lnTo>
                  <a:lnTo>
                    <a:pt x="306" y="84"/>
                  </a:lnTo>
                  <a:lnTo>
                    <a:pt x="307" y="84"/>
                  </a:lnTo>
                  <a:lnTo>
                    <a:pt x="308" y="84"/>
                  </a:lnTo>
                  <a:lnTo>
                    <a:pt x="309" y="84"/>
                  </a:lnTo>
                  <a:lnTo>
                    <a:pt x="309" y="85"/>
                  </a:lnTo>
                  <a:lnTo>
                    <a:pt x="310" y="85"/>
                  </a:lnTo>
                  <a:lnTo>
                    <a:pt x="311" y="85"/>
                  </a:lnTo>
                  <a:lnTo>
                    <a:pt x="312" y="85"/>
                  </a:lnTo>
                  <a:lnTo>
                    <a:pt x="313" y="85"/>
                  </a:lnTo>
                  <a:lnTo>
                    <a:pt x="313" y="86"/>
                  </a:lnTo>
                  <a:lnTo>
                    <a:pt x="314" y="86"/>
                  </a:lnTo>
                  <a:lnTo>
                    <a:pt x="315" y="86"/>
                  </a:lnTo>
                  <a:lnTo>
                    <a:pt x="316" y="86"/>
                  </a:lnTo>
                  <a:lnTo>
                    <a:pt x="317" y="87"/>
                  </a:lnTo>
                  <a:lnTo>
                    <a:pt x="318" y="87"/>
                  </a:lnTo>
                  <a:lnTo>
                    <a:pt x="319" y="87"/>
                  </a:lnTo>
                  <a:lnTo>
                    <a:pt x="320" y="87"/>
                  </a:lnTo>
                  <a:lnTo>
                    <a:pt x="320" y="88"/>
                  </a:lnTo>
                  <a:lnTo>
                    <a:pt x="321" y="88"/>
                  </a:lnTo>
                  <a:lnTo>
                    <a:pt x="322" y="88"/>
                  </a:lnTo>
                  <a:lnTo>
                    <a:pt x="323" y="88"/>
                  </a:lnTo>
                  <a:lnTo>
                    <a:pt x="324" y="88"/>
                  </a:lnTo>
                  <a:lnTo>
                    <a:pt x="324" y="89"/>
                  </a:lnTo>
                  <a:lnTo>
                    <a:pt x="325" y="89"/>
                  </a:lnTo>
                  <a:lnTo>
                    <a:pt x="326" y="89"/>
                  </a:lnTo>
                  <a:lnTo>
                    <a:pt x="327" y="89"/>
                  </a:lnTo>
                  <a:lnTo>
                    <a:pt x="328" y="90"/>
                  </a:lnTo>
                  <a:lnTo>
                    <a:pt x="329" y="90"/>
                  </a:lnTo>
                  <a:lnTo>
                    <a:pt x="330" y="90"/>
                  </a:lnTo>
                  <a:lnTo>
                    <a:pt x="331" y="90"/>
                  </a:lnTo>
                  <a:lnTo>
                    <a:pt x="331" y="91"/>
                  </a:lnTo>
                  <a:lnTo>
                    <a:pt x="332" y="91"/>
                  </a:lnTo>
                  <a:lnTo>
                    <a:pt x="332" y="91"/>
                  </a:lnTo>
                  <a:lnTo>
                    <a:pt x="333" y="91"/>
                  </a:lnTo>
                  <a:lnTo>
                    <a:pt x="334" y="91"/>
                  </a:lnTo>
                  <a:lnTo>
                    <a:pt x="335" y="91"/>
                  </a:lnTo>
                  <a:lnTo>
                    <a:pt x="335" y="92"/>
                  </a:lnTo>
                  <a:lnTo>
                    <a:pt x="336" y="92"/>
                  </a:lnTo>
                  <a:lnTo>
                    <a:pt x="337" y="92"/>
                  </a:lnTo>
                  <a:lnTo>
                    <a:pt x="338" y="92"/>
                  </a:lnTo>
                  <a:lnTo>
                    <a:pt x="338" y="93"/>
                  </a:lnTo>
                  <a:lnTo>
                    <a:pt x="339" y="93"/>
                  </a:lnTo>
                  <a:lnTo>
                    <a:pt x="340" y="93"/>
                  </a:lnTo>
                  <a:lnTo>
                    <a:pt x="341" y="93"/>
                  </a:lnTo>
                  <a:lnTo>
                    <a:pt x="342" y="93"/>
                  </a:lnTo>
                  <a:lnTo>
                    <a:pt x="342" y="94"/>
                  </a:lnTo>
                  <a:lnTo>
                    <a:pt x="343" y="94"/>
                  </a:lnTo>
                  <a:lnTo>
                    <a:pt x="344" y="94"/>
                  </a:lnTo>
                  <a:lnTo>
                    <a:pt x="345" y="94"/>
                  </a:lnTo>
                  <a:lnTo>
                    <a:pt x="346" y="94"/>
                  </a:lnTo>
                  <a:lnTo>
                    <a:pt x="346" y="95"/>
                  </a:lnTo>
                  <a:lnTo>
                    <a:pt x="347" y="95"/>
                  </a:lnTo>
                  <a:lnTo>
                    <a:pt x="348" y="95"/>
                  </a:lnTo>
                  <a:lnTo>
                    <a:pt x="349" y="95"/>
                  </a:lnTo>
                  <a:lnTo>
                    <a:pt x="349" y="96"/>
                  </a:lnTo>
                  <a:lnTo>
                    <a:pt x="350" y="96"/>
                  </a:lnTo>
                  <a:lnTo>
                    <a:pt x="351" y="96"/>
                  </a:lnTo>
                  <a:lnTo>
                    <a:pt x="352" y="96"/>
                  </a:lnTo>
                  <a:lnTo>
                    <a:pt x="353" y="96"/>
                  </a:lnTo>
                  <a:lnTo>
                    <a:pt x="353" y="97"/>
                  </a:lnTo>
                  <a:lnTo>
                    <a:pt x="354" y="97"/>
                  </a:lnTo>
                  <a:lnTo>
                    <a:pt x="355" y="97"/>
                  </a:lnTo>
                  <a:lnTo>
                    <a:pt x="356" y="97"/>
                  </a:lnTo>
                  <a:lnTo>
                    <a:pt x="357" y="97"/>
                  </a:lnTo>
                  <a:lnTo>
                    <a:pt x="357" y="98"/>
                  </a:lnTo>
                  <a:lnTo>
                    <a:pt x="358" y="98"/>
                  </a:lnTo>
                  <a:lnTo>
                    <a:pt x="359" y="98"/>
                  </a:lnTo>
                  <a:lnTo>
                    <a:pt x="360" y="98"/>
                  </a:lnTo>
                  <a:lnTo>
                    <a:pt x="360" y="98"/>
                  </a:lnTo>
                  <a:lnTo>
                    <a:pt x="360" y="99"/>
                  </a:lnTo>
                  <a:lnTo>
                    <a:pt x="361" y="99"/>
                  </a:lnTo>
                  <a:lnTo>
                    <a:pt x="362" y="99"/>
                  </a:lnTo>
                  <a:lnTo>
                    <a:pt x="363" y="99"/>
                  </a:lnTo>
                  <a:lnTo>
                    <a:pt x="364" y="99"/>
                  </a:lnTo>
                  <a:lnTo>
                    <a:pt x="364" y="100"/>
                  </a:lnTo>
                  <a:lnTo>
                    <a:pt x="365" y="100"/>
                  </a:lnTo>
                  <a:lnTo>
                    <a:pt x="366" y="100"/>
                  </a:lnTo>
                  <a:lnTo>
                    <a:pt x="367" y="100"/>
                  </a:lnTo>
                  <a:lnTo>
                    <a:pt x="368" y="100"/>
                  </a:lnTo>
                  <a:lnTo>
                    <a:pt x="368" y="101"/>
                  </a:lnTo>
                  <a:lnTo>
                    <a:pt x="369" y="101"/>
                  </a:lnTo>
                  <a:lnTo>
                    <a:pt x="370" y="101"/>
                  </a:lnTo>
                  <a:lnTo>
                    <a:pt x="371" y="101"/>
                  </a:lnTo>
                  <a:lnTo>
                    <a:pt x="371" y="102"/>
                  </a:lnTo>
                  <a:lnTo>
                    <a:pt x="372" y="102"/>
                  </a:lnTo>
                  <a:lnTo>
                    <a:pt x="373" y="102"/>
                  </a:lnTo>
                  <a:lnTo>
                    <a:pt x="374" y="102"/>
                  </a:lnTo>
                  <a:lnTo>
                    <a:pt x="375" y="102"/>
                  </a:lnTo>
                  <a:lnTo>
                    <a:pt x="375" y="103"/>
                  </a:lnTo>
                  <a:lnTo>
                    <a:pt x="376" y="103"/>
                  </a:lnTo>
                  <a:lnTo>
                    <a:pt x="377" y="103"/>
                  </a:lnTo>
                  <a:lnTo>
                    <a:pt x="378" y="103"/>
                  </a:lnTo>
                  <a:lnTo>
                    <a:pt x="379" y="103"/>
                  </a:lnTo>
                  <a:lnTo>
                    <a:pt x="379" y="104"/>
                  </a:lnTo>
                  <a:lnTo>
                    <a:pt x="380" y="104"/>
                  </a:lnTo>
                  <a:lnTo>
                    <a:pt x="381" y="104"/>
                  </a:lnTo>
                  <a:lnTo>
                    <a:pt x="382" y="104"/>
                  </a:lnTo>
                  <a:lnTo>
                    <a:pt x="382" y="105"/>
                  </a:lnTo>
                  <a:lnTo>
                    <a:pt x="383" y="105"/>
                  </a:lnTo>
                  <a:lnTo>
                    <a:pt x="384" y="105"/>
                  </a:lnTo>
                  <a:lnTo>
                    <a:pt x="385" y="105"/>
                  </a:lnTo>
                  <a:lnTo>
                    <a:pt x="386" y="105"/>
                  </a:lnTo>
                  <a:lnTo>
                    <a:pt x="386" y="106"/>
                  </a:lnTo>
                  <a:lnTo>
                    <a:pt x="387" y="106"/>
                  </a:lnTo>
                  <a:lnTo>
                    <a:pt x="388" y="106"/>
                  </a:lnTo>
                  <a:lnTo>
                    <a:pt x="388" y="106"/>
                  </a:lnTo>
                  <a:lnTo>
                    <a:pt x="389" y="106"/>
                  </a:lnTo>
                  <a:lnTo>
                    <a:pt x="390" y="107"/>
                  </a:lnTo>
                  <a:lnTo>
                    <a:pt x="391" y="107"/>
                  </a:lnTo>
                  <a:lnTo>
                    <a:pt x="392" y="107"/>
                  </a:lnTo>
                  <a:lnTo>
                    <a:pt x="393" y="107"/>
                  </a:lnTo>
                  <a:lnTo>
                    <a:pt x="393" y="108"/>
                  </a:lnTo>
                  <a:lnTo>
                    <a:pt x="394" y="108"/>
                  </a:lnTo>
                  <a:lnTo>
                    <a:pt x="395" y="108"/>
                  </a:lnTo>
                  <a:lnTo>
                    <a:pt x="396" y="108"/>
                  </a:lnTo>
                  <a:lnTo>
                    <a:pt x="397" y="108"/>
                  </a:lnTo>
                  <a:lnTo>
                    <a:pt x="397" y="109"/>
                  </a:lnTo>
                  <a:lnTo>
                    <a:pt x="398" y="109"/>
                  </a:lnTo>
                  <a:lnTo>
                    <a:pt x="399" y="109"/>
                  </a:lnTo>
                  <a:lnTo>
                    <a:pt x="400" y="109"/>
                  </a:lnTo>
                  <a:lnTo>
                    <a:pt x="401" y="110"/>
                  </a:lnTo>
                  <a:lnTo>
                    <a:pt x="402" y="110"/>
                  </a:lnTo>
                  <a:lnTo>
                    <a:pt x="403" y="110"/>
                  </a:lnTo>
                  <a:lnTo>
                    <a:pt x="404" y="110"/>
                  </a:lnTo>
                  <a:lnTo>
                    <a:pt x="404" y="111"/>
                  </a:lnTo>
                  <a:lnTo>
                    <a:pt x="405" y="111"/>
                  </a:lnTo>
                  <a:lnTo>
                    <a:pt x="406" y="111"/>
                  </a:lnTo>
                  <a:lnTo>
                    <a:pt x="407" y="111"/>
                  </a:lnTo>
                  <a:lnTo>
                    <a:pt x="408" y="111"/>
                  </a:lnTo>
                  <a:lnTo>
                    <a:pt x="408" y="112"/>
                  </a:lnTo>
                  <a:lnTo>
                    <a:pt x="409" y="112"/>
                  </a:lnTo>
                  <a:lnTo>
                    <a:pt x="410" y="112"/>
                  </a:lnTo>
                  <a:lnTo>
                    <a:pt x="411" y="112"/>
                  </a:lnTo>
                  <a:lnTo>
                    <a:pt x="411" y="113"/>
                  </a:lnTo>
                  <a:lnTo>
                    <a:pt x="412" y="113"/>
                  </a:lnTo>
                  <a:lnTo>
                    <a:pt x="413" y="113"/>
                  </a:lnTo>
                  <a:lnTo>
                    <a:pt x="414" y="113"/>
                  </a:lnTo>
                  <a:lnTo>
                    <a:pt x="415" y="113"/>
                  </a:lnTo>
                  <a:lnTo>
                    <a:pt x="415" y="114"/>
                  </a:lnTo>
                  <a:lnTo>
                    <a:pt x="416" y="114"/>
                  </a:lnTo>
                  <a:lnTo>
                    <a:pt x="417" y="114"/>
                  </a:lnTo>
                  <a:lnTo>
                    <a:pt x="418" y="114"/>
                  </a:lnTo>
                  <a:lnTo>
                    <a:pt x="419" y="114"/>
                  </a:lnTo>
                  <a:lnTo>
                    <a:pt x="419" y="115"/>
                  </a:lnTo>
                  <a:lnTo>
                    <a:pt x="420" y="115"/>
                  </a:lnTo>
                  <a:lnTo>
                    <a:pt x="421" y="115"/>
                  </a:lnTo>
                  <a:lnTo>
                    <a:pt x="422" y="115"/>
                  </a:lnTo>
                  <a:lnTo>
                    <a:pt x="423" y="116"/>
                  </a:lnTo>
                  <a:lnTo>
                    <a:pt x="424" y="116"/>
                  </a:lnTo>
                  <a:lnTo>
                    <a:pt x="425" y="116"/>
                  </a:lnTo>
                  <a:lnTo>
                    <a:pt x="426" y="116"/>
                  </a:lnTo>
                  <a:lnTo>
                    <a:pt x="426" y="117"/>
                  </a:lnTo>
                  <a:lnTo>
                    <a:pt x="427" y="117"/>
                  </a:lnTo>
                  <a:lnTo>
                    <a:pt x="428" y="117"/>
                  </a:lnTo>
                  <a:lnTo>
                    <a:pt x="429" y="117"/>
                  </a:lnTo>
                  <a:lnTo>
                    <a:pt x="430" y="117"/>
                  </a:lnTo>
                  <a:lnTo>
                    <a:pt x="430" y="118"/>
                  </a:lnTo>
                  <a:lnTo>
                    <a:pt x="431" y="118"/>
                  </a:lnTo>
                  <a:lnTo>
                    <a:pt x="432" y="118"/>
                  </a:lnTo>
                  <a:lnTo>
                    <a:pt x="433" y="118"/>
                  </a:lnTo>
                  <a:lnTo>
                    <a:pt x="433" y="119"/>
                  </a:lnTo>
                  <a:lnTo>
                    <a:pt x="434" y="119"/>
                  </a:lnTo>
                  <a:lnTo>
                    <a:pt x="435" y="119"/>
                  </a:lnTo>
                  <a:lnTo>
                    <a:pt x="436" y="119"/>
                  </a:lnTo>
                  <a:lnTo>
                    <a:pt x="437" y="119"/>
                  </a:lnTo>
                  <a:lnTo>
                    <a:pt x="437" y="120"/>
                  </a:lnTo>
                  <a:lnTo>
                    <a:pt x="438" y="120"/>
                  </a:lnTo>
                  <a:lnTo>
                    <a:pt x="439" y="120"/>
                  </a:lnTo>
                  <a:lnTo>
                    <a:pt x="440" y="120"/>
                  </a:lnTo>
                  <a:lnTo>
                    <a:pt x="441" y="120"/>
                  </a:lnTo>
                  <a:lnTo>
                    <a:pt x="441" y="121"/>
                  </a:lnTo>
                  <a:lnTo>
                    <a:pt x="442" y="121"/>
                  </a:lnTo>
                  <a:lnTo>
                    <a:pt x="443" y="121"/>
                  </a:lnTo>
                  <a:lnTo>
                    <a:pt x="443" y="121"/>
                  </a:lnTo>
                  <a:lnTo>
                    <a:pt x="444" y="121"/>
                  </a:lnTo>
                  <a:lnTo>
                    <a:pt x="444" y="122"/>
                  </a:lnTo>
                  <a:lnTo>
                    <a:pt x="445" y="122"/>
                  </a:lnTo>
                  <a:lnTo>
                    <a:pt x="446" y="122"/>
                  </a:lnTo>
                  <a:lnTo>
                    <a:pt x="447" y="122"/>
                  </a:lnTo>
                  <a:lnTo>
                    <a:pt x="448" y="122"/>
                  </a:lnTo>
                  <a:lnTo>
                    <a:pt x="448" y="123"/>
                  </a:lnTo>
                  <a:lnTo>
                    <a:pt x="449" y="123"/>
                  </a:lnTo>
                  <a:lnTo>
                    <a:pt x="450" y="123"/>
                  </a:lnTo>
                  <a:lnTo>
                    <a:pt x="451" y="123"/>
                  </a:lnTo>
                  <a:lnTo>
                    <a:pt x="452" y="123"/>
                  </a:lnTo>
                  <a:lnTo>
                    <a:pt x="452" y="124"/>
                  </a:lnTo>
                  <a:lnTo>
                    <a:pt x="453" y="124"/>
                  </a:lnTo>
                  <a:lnTo>
                    <a:pt x="454" y="124"/>
                  </a:lnTo>
                  <a:lnTo>
                    <a:pt x="455" y="124"/>
                  </a:lnTo>
                  <a:lnTo>
                    <a:pt x="455" y="125"/>
                  </a:lnTo>
                  <a:lnTo>
                    <a:pt x="456" y="125"/>
                  </a:lnTo>
                  <a:lnTo>
                    <a:pt x="457" y="125"/>
                  </a:lnTo>
                  <a:lnTo>
                    <a:pt x="458" y="125"/>
                  </a:lnTo>
                  <a:lnTo>
                    <a:pt x="459" y="125"/>
                  </a:lnTo>
                  <a:lnTo>
                    <a:pt x="459" y="126"/>
                  </a:lnTo>
                  <a:lnTo>
                    <a:pt x="460" y="126"/>
                  </a:lnTo>
                  <a:lnTo>
                    <a:pt x="461" y="126"/>
                  </a:lnTo>
                  <a:lnTo>
                    <a:pt x="462" y="126"/>
                  </a:lnTo>
                  <a:lnTo>
                    <a:pt x="463" y="127"/>
                  </a:lnTo>
                  <a:lnTo>
                    <a:pt x="464" y="127"/>
                  </a:lnTo>
                  <a:lnTo>
                    <a:pt x="465" y="127"/>
                  </a:lnTo>
                  <a:lnTo>
                    <a:pt x="466" y="127"/>
                  </a:lnTo>
                  <a:lnTo>
                    <a:pt x="466" y="128"/>
                  </a:lnTo>
                  <a:lnTo>
                    <a:pt x="467" y="128"/>
                  </a:lnTo>
                  <a:lnTo>
                    <a:pt x="468" y="128"/>
                  </a:lnTo>
                  <a:lnTo>
                    <a:pt x="469" y="128"/>
                  </a:lnTo>
                  <a:lnTo>
                    <a:pt x="470" y="128"/>
                  </a:lnTo>
                  <a:lnTo>
                    <a:pt x="470" y="129"/>
                  </a:lnTo>
                  <a:lnTo>
                    <a:pt x="471" y="129"/>
                  </a:lnTo>
                  <a:lnTo>
                    <a:pt x="471" y="129"/>
                  </a:lnTo>
                  <a:lnTo>
                    <a:pt x="472" y="129"/>
                  </a:lnTo>
                  <a:lnTo>
                    <a:pt x="473" y="129"/>
                  </a:lnTo>
                  <a:lnTo>
                    <a:pt x="474" y="129"/>
                  </a:lnTo>
                  <a:lnTo>
                    <a:pt x="474" y="130"/>
                  </a:lnTo>
                  <a:lnTo>
                    <a:pt x="475" y="130"/>
                  </a:lnTo>
                  <a:lnTo>
                    <a:pt x="476" y="130"/>
                  </a:lnTo>
                  <a:lnTo>
                    <a:pt x="477" y="130"/>
                  </a:lnTo>
                  <a:lnTo>
                    <a:pt x="477" y="131"/>
                  </a:lnTo>
                  <a:lnTo>
                    <a:pt x="478" y="131"/>
                  </a:lnTo>
                  <a:lnTo>
                    <a:pt x="479" y="131"/>
                  </a:lnTo>
                  <a:lnTo>
                    <a:pt x="480" y="131"/>
                  </a:lnTo>
                  <a:lnTo>
                    <a:pt x="481" y="131"/>
                  </a:lnTo>
                  <a:lnTo>
                    <a:pt x="481" y="132"/>
                  </a:lnTo>
                  <a:lnTo>
                    <a:pt x="482" y="132"/>
                  </a:lnTo>
                  <a:lnTo>
                    <a:pt x="483" y="132"/>
                  </a:lnTo>
                  <a:lnTo>
                    <a:pt x="484" y="132"/>
                  </a:lnTo>
                  <a:lnTo>
                    <a:pt x="485" y="132"/>
                  </a:lnTo>
                  <a:lnTo>
                    <a:pt x="485" y="133"/>
                  </a:lnTo>
                  <a:lnTo>
                    <a:pt x="486" y="133"/>
                  </a:lnTo>
                  <a:lnTo>
                    <a:pt x="487" y="133"/>
                  </a:lnTo>
                  <a:lnTo>
                    <a:pt x="488" y="133"/>
                  </a:lnTo>
                  <a:lnTo>
                    <a:pt x="488" y="134"/>
                  </a:lnTo>
                  <a:lnTo>
                    <a:pt x="489" y="134"/>
                  </a:lnTo>
                  <a:lnTo>
                    <a:pt x="490" y="134"/>
                  </a:lnTo>
                  <a:lnTo>
                    <a:pt x="491" y="134"/>
                  </a:lnTo>
                  <a:lnTo>
                    <a:pt x="492" y="134"/>
                  </a:lnTo>
                  <a:lnTo>
                    <a:pt x="492" y="135"/>
                  </a:lnTo>
                  <a:lnTo>
                    <a:pt x="493" y="135"/>
                  </a:lnTo>
                  <a:lnTo>
                    <a:pt x="494" y="135"/>
                  </a:lnTo>
                  <a:lnTo>
                    <a:pt x="495" y="135"/>
                  </a:lnTo>
                  <a:lnTo>
                    <a:pt x="496" y="136"/>
                  </a:lnTo>
                  <a:lnTo>
                    <a:pt x="497" y="136"/>
                  </a:lnTo>
                  <a:lnTo>
                    <a:pt x="498" y="136"/>
                  </a:lnTo>
                  <a:lnTo>
                    <a:pt x="499" y="136"/>
                  </a:lnTo>
                  <a:lnTo>
                    <a:pt x="499" y="136"/>
                  </a:lnTo>
                  <a:lnTo>
                    <a:pt x="499" y="137"/>
                  </a:lnTo>
                  <a:lnTo>
                    <a:pt x="500" y="137"/>
                  </a:lnTo>
                  <a:lnTo>
                    <a:pt x="501" y="137"/>
                  </a:lnTo>
                  <a:lnTo>
                    <a:pt x="502" y="137"/>
                  </a:lnTo>
                  <a:lnTo>
                    <a:pt x="503" y="137"/>
                  </a:lnTo>
                  <a:lnTo>
                    <a:pt x="503" y="138"/>
                  </a:lnTo>
                  <a:lnTo>
                    <a:pt x="504" y="138"/>
                  </a:lnTo>
                  <a:lnTo>
                    <a:pt x="505" y="138"/>
                  </a:lnTo>
                  <a:lnTo>
                    <a:pt x="506" y="138"/>
                  </a:lnTo>
                  <a:lnTo>
                    <a:pt x="507" y="139"/>
                  </a:lnTo>
                  <a:lnTo>
                    <a:pt x="508" y="139"/>
                  </a:lnTo>
                  <a:lnTo>
                    <a:pt x="509" y="139"/>
                  </a:lnTo>
                  <a:lnTo>
                    <a:pt x="510" y="139"/>
                  </a:lnTo>
                  <a:lnTo>
                    <a:pt x="510" y="140"/>
                  </a:lnTo>
                  <a:lnTo>
                    <a:pt x="511" y="140"/>
                  </a:lnTo>
                  <a:lnTo>
                    <a:pt x="512" y="140"/>
                  </a:lnTo>
                  <a:lnTo>
                    <a:pt x="513" y="140"/>
                  </a:lnTo>
                  <a:lnTo>
                    <a:pt x="514" y="140"/>
                  </a:lnTo>
                  <a:lnTo>
                    <a:pt x="514" y="141"/>
                  </a:lnTo>
                  <a:lnTo>
                    <a:pt x="515" y="141"/>
                  </a:lnTo>
                  <a:lnTo>
                    <a:pt x="516" y="141"/>
                  </a:lnTo>
                  <a:lnTo>
                    <a:pt x="517" y="141"/>
                  </a:lnTo>
                  <a:lnTo>
                    <a:pt x="517" y="142"/>
                  </a:lnTo>
                  <a:lnTo>
                    <a:pt x="518" y="142"/>
                  </a:lnTo>
                  <a:lnTo>
                    <a:pt x="519" y="142"/>
                  </a:lnTo>
                  <a:lnTo>
                    <a:pt x="520" y="142"/>
                  </a:lnTo>
                  <a:lnTo>
                    <a:pt x="521" y="142"/>
                  </a:lnTo>
                  <a:lnTo>
                    <a:pt x="521" y="143"/>
                  </a:lnTo>
                  <a:lnTo>
                    <a:pt x="522" y="143"/>
                  </a:lnTo>
                  <a:lnTo>
                    <a:pt x="523" y="143"/>
                  </a:lnTo>
                  <a:lnTo>
                    <a:pt x="524" y="143"/>
                  </a:lnTo>
                  <a:lnTo>
                    <a:pt x="525" y="143"/>
                  </a:lnTo>
                  <a:lnTo>
                    <a:pt x="525" y="144"/>
                  </a:lnTo>
                  <a:lnTo>
                    <a:pt x="526" y="144"/>
                  </a:lnTo>
                  <a:lnTo>
                    <a:pt x="526" y="144"/>
                  </a:lnTo>
                  <a:lnTo>
                    <a:pt x="527" y="144"/>
                  </a:lnTo>
                  <a:lnTo>
                    <a:pt x="528" y="144"/>
                  </a:lnTo>
                  <a:lnTo>
                    <a:pt x="528" y="145"/>
                  </a:lnTo>
                  <a:lnTo>
                    <a:pt x="529" y="145"/>
                  </a:lnTo>
                  <a:lnTo>
                    <a:pt x="530" y="145"/>
                  </a:lnTo>
                  <a:lnTo>
                    <a:pt x="531" y="145"/>
                  </a:lnTo>
                  <a:lnTo>
                    <a:pt x="532" y="145"/>
                  </a:lnTo>
                  <a:lnTo>
                    <a:pt x="532" y="146"/>
                  </a:lnTo>
                  <a:lnTo>
                    <a:pt x="533" y="146"/>
                  </a:lnTo>
                  <a:lnTo>
                    <a:pt x="534" y="146"/>
                  </a:lnTo>
                  <a:lnTo>
                    <a:pt x="535" y="146"/>
                  </a:lnTo>
                  <a:lnTo>
                    <a:pt x="536" y="146"/>
                  </a:lnTo>
                  <a:lnTo>
                    <a:pt x="536" y="147"/>
                  </a:lnTo>
                  <a:lnTo>
                    <a:pt x="537" y="147"/>
                  </a:lnTo>
                  <a:lnTo>
                    <a:pt x="538" y="147"/>
                  </a:lnTo>
                  <a:lnTo>
                    <a:pt x="539" y="147"/>
                  </a:lnTo>
                  <a:lnTo>
                    <a:pt x="539" y="148"/>
                  </a:lnTo>
                  <a:lnTo>
                    <a:pt x="540" y="148"/>
                  </a:lnTo>
                  <a:lnTo>
                    <a:pt x="541" y="148"/>
                  </a:lnTo>
                  <a:lnTo>
                    <a:pt x="542" y="148"/>
                  </a:lnTo>
                  <a:lnTo>
                    <a:pt x="543" y="148"/>
                  </a:lnTo>
                  <a:lnTo>
                    <a:pt x="543" y="149"/>
                  </a:lnTo>
                  <a:lnTo>
                    <a:pt x="544" y="149"/>
                  </a:lnTo>
                  <a:lnTo>
                    <a:pt x="545" y="149"/>
                  </a:lnTo>
                  <a:lnTo>
                    <a:pt x="546" y="149"/>
                  </a:lnTo>
                  <a:lnTo>
                    <a:pt x="547" y="149"/>
                  </a:lnTo>
                  <a:lnTo>
                    <a:pt x="547" y="150"/>
                  </a:lnTo>
                  <a:lnTo>
                    <a:pt x="548" y="150"/>
                  </a:lnTo>
                  <a:lnTo>
                    <a:pt x="549" y="150"/>
                  </a:lnTo>
                  <a:lnTo>
                    <a:pt x="550" y="150"/>
                  </a:lnTo>
                  <a:lnTo>
                    <a:pt x="550" y="151"/>
                  </a:lnTo>
                  <a:lnTo>
                    <a:pt x="551" y="151"/>
                  </a:lnTo>
                  <a:lnTo>
                    <a:pt x="552" y="151"/>
                  </a:lnTo>
                  <a:lnTo>
                    <a:pt x="553" y="151"/>
                  </a:lnTo>
                  <a:lnTo>
                    <a:pt x="554" y="151"/>
                  </a:lnTo>
                  <a:lnTo>
                    <a:pt x="554" y="152"/>
                  </a:lnTo>
                  <a:lnTo>
                    <a:pt x="554" y="152"/>
                  </a:lnTo>
                  <a:lnTo>
                    <a:pt x="555" y="152"/>
                  </a:lnTo>
                  <a:lnTo>
                    <a:pt x="556" y="152"/>
                  </a:lnTo>
                  <a:lnTo>
                    <a:pt x="557" y="152"/>
                  </a:lnTo>
                  <a:lnTo>
                    <a:pt x="558" y="152"/>
                  </a:lnTo>
                  <a:lnTo>
                    <a:pt x="558" y="153"/>
                  </a:lnTo>
                  <a:lnTo>
                    <a:pt x="559" y="153"/>
                  </a:lnTo>
                  <a:lnTo>
                    <a:pt x="560" y="153"/>
                  </a:lnTo>
                  <a:lnTo>
                    <a:pt x="561" y="153"/>
                  </a:lnTo>
                  <a:lnTo>
                    <a:pt x="561" y="154"/>
                  </a:lnTo>
                  <a:lnTo>
                    <a:pt x="562" y="154"/>
                  </a:lnTo>
                  <a:lnTo>
                    <a:pt x="563" y="154"/>
                  </a:lnTo>
                  <a:lnTo>
                    <a:pt x="564" y="154"/>
                  </a:lnTo>
                  <a:lnTo>
                    <a:pt x="565" y="154"/>
                  </a:lnTo>
                  <a:lnTo>
                    <a:pt x="565" y="155"/>
                  </a:lnTo>
                  <a:lnTo>
                    <a:pt x="566" y="155"/>
                  </a:lnTo>
                  <a:lnTo>
                    <a:pt x="567" y="155"/>
                  </a:lnTo>
                  <a:lnTo>
                    <a:pt x="568" y="155"/>
                  </a:lnTo>
                  <a:lnTo>
                    <a:pt x="569" y="156"/>
                  </a:lnTo>
                  <a:lnTo>
                    <a:pt x="570" y="156"/>
                  </a:lnTo>
                  <a:lnTo>
                    <a:pt x="571" y="156"/>
                  </a:lnTo>
                  <a:lnTo>
                    <a:pt x="572" y="156"/>
                  </a:lnTo>
                  <a:lnTo>
                    <a:pt x="572" y="157"/>
                  </a:lnTo>
                  <a:lnTo>
                    <a:pt x="573" y="157"/>
                  </a:lnTo>
                  <a:lnTo>
                    <a:pt x="574" y="157"/>
                  </a:lnTo>
                  <a:lnTo>
                    <a:pt x="575" y="157"/>
                  </a:lnTo>
                  <a:lnTo>
                    <a:pt x="576" y="157"/>
                  </a:lnTo>
                  <a:lnTo>
                    <a:pt x="576" y="158"/>
                  </a:lnTo>
                  <a:lnTo>
                    <a:pt x="577" y="158"/>
                  </a:lnTo>
                  <a:lnTo>
                    <a:pt x="578" y="158"/>
                  </a:lnTo>
                  <a:lnTo>
                    <a:pt x="579" y="158"/>
                  </a:lnTo>
                  <a:lnTo>
                    <a:pt x="580" y="159"/>
                  </a:lnTo>
                  <a:lnTo>
                    <a:pt x="581" y="159"/>
                  </a:lnTo>
                  <a:lnTo>
                    <a:pt x="582" y="159"/>
                  </a:lnTo>
                  <a:lnTo>
                    <a:pt x="582" y="159"/>
                  </a:lnTo>
                  <a:lnTo>
                    <a:pt x="583" y="159"/>
                  </a:lnTo>
                  <a:lnTo>
                    <a:pt x="583" y="160"/>
                  </a:lnTo>
                  <a:lnTo>
                    <a:pt x="584" y="160"/>
                  </a:lnTo>
                  <a:lnTo>
                    <a:pt x="585" y="160"/>
                  </a:lnTo>
                  <a:lnTo>
                    <a:pt x="586" y="160"/>
                  </a:lnTo>
                  <a:lnTo>
                    <a:pt x="587" y="160"/>
                  </a:lnTo>
                  <a:lnTo>
                    <a:pt x="587" y="161"/>
                  </a:lnTo>
                  <a:lnTo>
                    <a:pt x="588" y="161"/>
                  </a:lnTo>
                  <a:lnTo>
                    <a:pt x="589" y="161"/>
                  </a:lnTo>
                  <a:lnTo>
                    <a:pt x="590" y="161"/>
                  </a:lnTo>
                  <a:lnTo>
                    <a:pt x="590" y="162"/>
                  </a:lnTo>
                  <a:lnTo>
                    <a:pt x="591" y="162"/>
                  </a:lnTo>
                  <a:lnTo>
                    <a:pt x="592" y="162"/>
                  </a:lnTo>
                  <a:lnTo>
                    <a:pt x="593" y="162"/>
                  </a:lnTo>
                  <a:lnTo>
                    <a:pt x="594" y="162"/>
                  </a:lnTo>
                  <a:lnTo>
                    <a:pt x="594" y="163"/>
                  </a:lnTo>
                  <a:lnTo>
                    <a:pt x="595" y="163"/>
                  </a:lnTo>
                  <a:lnTo>
                    <a:pt x="596" y="163"/>
                  </a:lnTo>
                  <a:lnTo>
                    <a:pt x="597" y="163"/>
                  </a:lnTo>
                  <a:lnTo>
                    <a:pt x="598" y="163"/>
                  </a:lnTo>
                  <a:lnTo>
                    <a:pt x="598" y="164"/>
                  </a:lnTo>
                  <a:lnTo>
                    <a:pt x="599" y="164"/>
                  </a:lnTo>
                  <a:lnTo>
                    <a:pt x="600" y="164"/>
                  </a:lnTo>
                  <a:lnTo>
                    <a:pt x="601" y="164"/>
                  </a:lnTo>
                  <a:lnTo>
                    <a:pt x="601" y="165"/>
                  </a:lnTo>
                  <a:lnTo>
                    <a:pt x="602" y="165"/>
                  </a:lnTo>
                  <a:lnTo>
                    <a:pt x="603" y="165"/>
                  </a:lnTo>
                  <a:lnTo>
                    <a:pt x="604" y="165"/>
                  </a:lnTo>
                  <a:lnTo>
                    <a:pt x="605" y="165"/>
                  </a:lnTo>
                  <a:lnTo>
                    <a:pt x="605" y="166"/>
                  </a:lnTo>
                  <a:lnTo>
                    <a:pt x="606" y="166"/>
                  </a:lnTo>
                  <a:lnTo>
                    <a:pt x="607" y="166"/>
                  </a:lnTo>
                  <a:lnTo>
                    <a:pt x="608" y="166"/>
                  </a:lnTo>
                  <a:lnTo>
                    <a:pt x="609" y="166"/>
                  </a:lnTo>
                  <a:lnTo>
                    <a:pt x="609" y="167"/>
                  </a:lnTo>
                  <a:lnTo>
                    <a:pt x="610" y="167"/>
                  </a:lnTo>
                  <a:lnTo>
                    <a:pt x="611" y="167"/>
                  </a:lnTo>
                  <a:lnTo>
                    <a:pt x="612" y="167"/>
                  </a:lnTo>
                  <a:lnTo>
                    <a:pt x="613" y="168"/>
                  </a:lnTo>
                  <a:lnTo>
                    <a:pt x="614" y="168"/>
                  </a:lnTo>
                  <a:lnTo>
                    <a:pt x="615" y="168"/>
                  </a:lnTo>
                  <a:lnTo>
                    <a:pt x="616" y="168"/>
                  </a:lnTo>
                  <a:lnTo>
                    <a:pt x="616" y="169"/>
                  </a:lnTo>
                  <a:lnTo>
                    <a:pt x="617" y="169"/>
                  </a:lnTo>
                  <a:lnTo>
                    <a:pt x="618" y="169"/>
                  </a:lnTo>
                  <a:lnTo>
                    <a:pt x="619" y="169"/>
                  </a:lnTo>
                  <a:lnTo>
                    <a:pt x="620" y="169"/>
                  </a:lnTo>
                  <a:lnTo>
                    <a:pt x="620" y="170"/>
                  </a:lnTo>
                  <a:lnTo>
                    <a:pt x="621" y="170"/>
                  </a:lnTo>
                  <a:lnTo>
                    <a:pt x="622" y="170"/>
                  </a:lnTo>
                  <a:lnTo>
                    <a:pt x="623" y="170"/>
                  </a:lnTo>
                  <a:lnTo>
                    <a:pt x="623" y="171"/>
                  </a:lnTo>
                  <a:lnTo>
                    <a:pt x="624" y="171"/>
                  </a:lnTo>
                  <a:lnTo>
                    <a:pt x="625" y="171"/>
                  </a:lnTo>
                  <a:lnTo>
                    <a:pt x="626" y="171"/>
                  </a:lnTo>
                  <a:lnTo>
                    <a:pt x="627" y="171"/>
                  </a:lnTo>
                  <a:lnTo>
                    <a:pt x="627" y="172"/>
                  </a:lnTo>
                  <a:lnTo>
                    <a:pt x="628" y="172"/>
                  </a:lnTo>
                  <a:lnTo>
                    <a:pt x="629" y="172"/>
                  </a:lnTo>
                  <a:lnTo>
                    <a:pt x="630" y="172"/>
                  </a:lnTo>
                  <a:lnTo>
                    <a:pt x="631" y="172"/>
                  </a:lnTo>
                  <a:lnTo>
                    <a:pt x="631" y="173"/>
                  </a:lnTo>
                  <a:lnTo>
                    <a:pt x="632" y="173"/>
                  </a:lnTo>
                  <a:lnTo>
                    <a:pt x="633" y="173"/>
                  </a:lnTo>
                  <a:lnTo>
                    <a:pt x="634" y="173"/>
                  </a:lnTo>
                  <a:lnTo>
                    <a:pt x="634" y="174"/>
                  </a:lnTo>
                  <a:lnTo>
                    <a:pt x="635" y="174"/>
                  </a:lnTo>
                  <a:lnTo>
                    <a:pt x="636" y="174"/>
                  </a:lnTo>
                  <a:lnTo>
                    <a:pt x="637" y="174"/>
                  </a:lnTo>
                  <a:lnTo>
                    <a:pt x="637" y="174"/>
                  </a:lnTo>
                  <a:lnTo>
                    <a:pt x="638" y="174"/>
                  </a:lnTo>
                  <a:lnTo>
                    <a:pt x="638" y="175"/>
                  </a:lnTo>
                  <a:lnTo>
                    <a:pt x="639" y="175"/>
                  </a:lnTo>
                  <a:lnTo>
                    <a:pt x="640" y="175"/>
                  </a:lnTo>
                  <a:lnTo>
                    <a:pt x="641" y="175"/>
                  </a:lnTo>
                  <a:lnTo>
                    <a:pt x="642" y="175"/>
                  </a:lnTo>
                  <a:lnTo>
                    <a:pt x="642" y="176"/>
                  </a:lnTo>
                  <a:lnTo>
                    <a:pt x="643" y="176"/>
                  </a:lnTo>
                  <a:lnTo>
                    <a:pt x="644" y="176"/>
                  </a:lnTo>
                  <a:lnTo>
                    <a:pt x="645" y="176"/>
                  </a:lnTo>
                  <a:lnTo>
                    <a:pt x="645" y="177"/>
                  </a:lnTo>
                  <a:lnTo>
                    <a:pt x="646" y="177"/>
                  </a:lnTo>
                  <a:lnTo>
                    <a:pt x="647" y="177"/>
                  </a:lnTo>
                  <a:lnTo>
                    <a:pt x="648" y="177"/>
                  </a:lnTo>
                  <a:lnTo>
                    <a:pt x="649" y="177"/>
                  </a:lnTo>
                  <a:lnTo>
                    <a:pt x="649" y="178"/>
                  </a:lnTo>
                  <a:lnTo>
                    <a:pt x="650" y="178"/>
                  </a:lnTo>
                  <a:lnTo>
                    <a:pt x="651" y="178"/>
                  </a:lnTo>
                  <a:lnTo>
                    <a:pt x="652" y="178"/>
                  </a:lnTo>
                  <a:lnTo>
                    <a:pt x="653" y="179"/>
                  </a:lnTo>
                  <a:lnTo>
                    <a:pt x="654" y="179"/>
                  </a:lnTo>
                  <a:lnTo>
                    <a:pt x="655" y="179"/>
                  </a:lnTo>
                  <a:lnTo>
                    <a:pt x="656" y="179"/>
                  </a:lnTo>
                  <a:lnTo>
                    <a:pt x="656" y="180"/>
                  </a:lnTo>
                  <a:lnTo>
                    <a:pt x="657" y="180"/>
                  </a:lnTo>
                  <a:lnTo>
                    <a:pt x="658" y="180"/>
                  </a:lnTo>
                  <a:lnTo>
                    <a:pt x="659" y="180"/>
                  </a:lnTo>
                  <a:lnTo>
                    <a:pt x="660" y="180"/>
                  </a:lnTo>
                  <a:lnTo>
                    <a:pt x="660" y="181"/>
                  </a:lnTo>
                  <a:lnTo>
                    <a:pt x="661" y="181"/>
                  </a:lnTo>
                  <a:lnTo>
                    <a:pt x="662" y="181"/>
                  </a:lnTo>
                  <a:lnTo>
                    <a:pt x="663" y="181"/>
                  </a:lnTo>
                  <a:lnTo>
                    <a:pt x="664" y="181"/>
                  </a:lnTo>
                  <a:lnTo>
                    <a:pt x="664" y="182"/>
                  </a:lnTo>
                  <a:lnTo>
                    <a:pt x="665" y="182"/>
                  </a:lnTo>
                  <a:lnTo>
                    <a:pt x="665" y="182"/>
                  </a:lnTo>
                  <a:lnTo>
                    <a:pt x="666" y="182"/>
                  </a:lnTo>
                  <a:lnTo>
                    <a:pt x="667" y="182"/>
                  </a:lnTo>
                  <a:lnTo>
                    <a:pt x="667" y="183"/>
                  </a:lnTo>
                  <a:lnTo>
                    <a:pt x="668" y="183"/>
                  </a:lnTo>
                  <a:lnTo>
                    <a:pt x="669" y="183"/>
                  </a:lnTo>
                  <a:lnTo>
                    <a:pt x="670" y="183"/>
                  </a:lnTo>
                  <a:lnTo>
                    <a:pt x="671" y="183"/>
                  </a:lnTo>
                  <a:lnTo>
                    <a:pt x="671" y="184"/>
                  </a:lnTo>
                  <a:lnTo>
                    <a:pt x="672" y="184"/>
                  </a:lnTo>
                  <a:lnTo>
                    <a:pt x="673" y="184"/>
                  </a:lnTo>
                  <a:lnTo>
                    <a:pt x="674" y="184"/>
                  </a:lnTo>
                  <a:lnTo>
                    <a:pt x="675" y="185"/>
                  </a:lnTo>
                  <a:lnTo>
                    <a:pt x="676" y="185"/>
                  </a:lnTo>
                  <a:lnTo>
                    <a:pt x="677" y="185"/>
                  </a:lnTo>
                  <a:lnTo>
                    <a:pt x="678" y="185"/>
                  </a:lnTo>
                  <a:lnTo>
                    <a:pt x="678" y="186"/>
                  </a:lnTo>
                  <a:lnTo>
                    <a:pt x="679" y="186"/>
                  </a:lnTo>
                  <a:lnTo>
                    <a:pt x="680" y="186"/>
                  </a:lnTo>
                  <a:lnTo>
                    <a:pt x="681" y="186"/>
                  </a:lnTo>
                  <a:lnTo>
                    <a:pt x="682" y="186"/>
                  </a:lnTo>
                  <a:lnTo>
                    <a:pt x="682" y="187"/>
                  </a:lnTo>
                  <a:lnTo>
                    <a:pt x="683" y="187"/>
                  </a:lnTo>
                  <a:lnTo>
                    <a:pt x="684" y="187"/>
                  </a:lnTo>
                  <a:lnTo>
                    <a:pt x="685" y="187"/>
                  </a:lnTo>
                  <a:lnTo>
                    <a:pt x="686" y="188"/>
                  </a:lnTo>
                  <a:lnTo>
                    <a:pt x="687" y="188"/>
                  </a:lnTo>
                  <a:lnTo>
                    <a:pt x="688" y="188"/>
                  </a:lnTo>
                  <a:lnTo>
                    <a:pt x="689" y="188"/>
                  </a:lnTo>
                  <a:lnTo>
                    <a:pt x="689" y="189"/>
                  </a:lnTo>
                  <a:lnTo>
                    <a:pt x="690" y="189"/>
                  </a:lnTo>
                  <a:lnTo>
                    <a:pt x="691" y="189"/>
                  </a:lnTo>
                  <a:lnTo>
                    <a:pt x="692" y="189"/>
                  </a:lnTo>
                  <a:lnTo>
                    <a:pt x="693" y="189"/>
                  </a:lnTo>
                  <a:lnTo>
                    <a:pt x="693" y="189"/>
                  </a:lnTo>
                  <a:lnTo>
                    <a:pt x="693" y="190"/>
                  </a:lnTo>
                  <a:lnTo>
                    <a:pt x="694" y="190"/>
                  </a:lnTo>
                  <a:lnTo>
                    <a:pt x="695" y="190"/>
                  </a:lnTo>
                  <a:lnTo>
                    <a:pt x="696" y="190"/>
                  </a:lnTo>
                  <a:lnTo>
                    <a:pt x="696" y="191"/>
                  </a:lnTo>
                  <a:lnTo>
                    <a:pt x="697" y="191"/>
                  </a:lnTo>
                  <a:lnTo>
                    <a:pt x="698" y="191"/>
                  </a:lnTo>
                  <a:lnTo>
                    <a:pt x="699" y="191"/>
                  </a:lnTo>
                  <a:lnTo>
                    <a:pt x="700" y="191"/>
                  </a:lnTo>
                  <a:lnTo>
                    <a:pt x="700" y="192"/>
                  </a:lnTo>
                  <a:lnTo>
                    <a:pt x="701" y="192"/>
                  </a:lnTo>
                  <a:lnTo>
                    <a:pt x="702" y="192"/>
                  </a:lnTo>
                  <a:lnTo>
                    <a:pt x="703" y="192"/>
                  </a:lnTo>
                  <a:lnTo>
                    <a:pt x="704" y="192"/>
                  </a:lnTo>
                  <a:lnTo>
                    <a:pt x="704" y="193"/>
                  </a:lnTo>
                  <a:lnTo>
                    <a:pt x="705" y="193"/>
                  </a:lnTo>
                  <a:lnTo>
                    <a:pt x="706" y="193"/>
                  </a:lnTo>
                  <a:lnTo>
                    <a:pt x="707" y="193"/>
                  </a:lnTo>
                  <a:lnTo>
                    <a:pt x="707" y="194"/>
                  </a:lnTo>
                  <a:lnTo>
                    <a:pt x="708" y="194"/>
                  </a:lnTo>
                  <a:lnTo>
                    <a:pt x="709" y="194"/>
                  </a:lnTo>
                  <a:lnTo>
                    <a:pt x="710" y="194"/>
                  </a:lnTo>
                  <a:lnTo>
                    <a:pt x="711" y="194"/>
                  </a:lnTo>
                  <a:lnTo>
                    <a:pt x="711" y="195"/>
                  </a:lnTo>
                  <a:lnTo>
                    <a:pt x="712" y="195"/>
                  </a:lnTo>
                  <a:lnTo>
                    <a:pt x="713" y="195"/>
                  </a:lnTo>
                  <a:lnTo>
                    <a:pt x="714" y="195"/>
                  </a:lnTo>
                  <a:lnTo>
                    <a:pt x="715" y="195"/>
                  </a:lnTo>
                  <a:lnTo>
                    <a:pt x="715" y="196"/>
                  </a:lnTo>
                  <a:lnTo>
                    <a:pt x="716" y="196"/>
                  </a:lnTo>
                  <a:lnTo>
                    <a:pt x="717" y="196"/>
                  </a:lnTo>
                  <a:lnTo>
                    <a:pt x="718" y="196"/>
                  </a:lnTo>
                  <a:lnTo>
                    <a:pt x="718" y="197"/>
                  </a:lnTo>
                  <a:lnTo>
                    <a:pt x="719" y="197"/>
                  </a:lnTo>
                  <a:lnTo>
                    <a:pt x="720" y="197"/>
                  </a:lnTo>
                  <a:lnTo>
                    <a:pt x="720" y="197"/>
                  </a:lnTo>
                  <a:lnTo>
                    <a:pt x="721" y="197"/>
                  </a:lnTo>
                  <a:lnTo>
                    <a:pt x="722" y="197"/>
                  </a:lnTo>
                  <a:lnTo>
                    <a:pt x="722" y="198"/>
                  </a:lnTo>
                  <a:lnTo>
                    <a:pt x="723" y="198"/>
                  </a:lnTo>
                  <a:lnTo>
                    <a:pt x="724" y="198"/>
                  </a:lnTo>
                  <a:lnTo>
                    <a:pt x="725" y="198"/>
                  </a:lnTo>
                  <a:lnTo>
                    <a:pt x="726" y="198"/>
                  </a:lnTo>
                  <a:lnTo>
                    <a:pt x="726" y="199"/>
                  </a:lnTo>
                  <a:lnTo>
                    <a:pt x="727" y="199"/>
                  </a:lnTo>
                  <a:lnTo>
                    <a:pt x="728" y="199"/>
                  </a:lnTo>
                  <a:lnTo>
                    <a:pt x="729" y="199"/>
                  </a:lnTo>
                  <a:lnTo>
                    <a:pt x="729" y="200"/>
                  </a:lnTo>
                  <a:lnTo>
                    <a:pt x="730" y="200"/>
                  </a:lnTo>
                  <a:lnTo>
                    <a:pt x="731" y="200"/>
                  </a:lnTo>
                  <a:lnTo>
                    <a:pt x="732" y="200"/>
                  </a:lnTo>
                  <a:lnTo>
                    <a:pt x="733" y="200"/>
                  </a:lnTo>
                  <a:lnTo>
                    <a:pt x="733" y="201"/>
                  </a:lnTo>
                  <a:lnTo>
                    <a:pt x="734" y="201"/>
                  </a:lnTo>
                  <a:lnTo>
                    <a:pt x="735" y="201"/>
                  </a:lnTo>
                  <a:lnTo>
                    <a:pt x="736" y="201"/>
                  </a:lnTo>
                  <a:lnTo>
                    <a:pt x="737" y="201"/>
                  </a:lnTo>
                  <a:lnTo>
                    <a:pt x="737" y="202"/>
                  </a:lnTo>
                  <a:lnTo>
                    <a:pt x="738" y="202"/>
                  </a:lnTo>
                  <a:lnTo>
                    <a:pt x="739" y="202"/>
                  </a:lnTo>
                  <a:lnTo>
                    <a:pt x="740" y="202"/>
                  </a:lnTo>
                  <a:lnTo>
                    <a:pt x="740" y="203"/>
                  </a:lnTo>
                  <a:lnTo>
                    <a:pt x="741" y="203"/>
                  </a:lnTo>
                  <a:lnTo>
                    <a:pt x="742" y="203"/>
                  </a:lnTo>
                  <a:lnTo>
                    <a:pt x="743" y="203"/>
                  </a:lnTo>
                  <a:lnTo>
                    <a:pt x="744" y="203"/>
                  </a:lnTo>
                  <a:lnTo>
                    <a:pt x="744" y="204"/>
                  </a:lnTo>
                  <a:lnTo>
                    <a:pt x="745" y="204"/>
                  </a:lnTo>
                  <a:lnTo>
                    <a:pt x="746" y="204"/>
                  </a:lnTo>
                  <a:lnTo>
                    <a:pt x="747" y="204"/>
                  </a:lnTo>
                  <a:lnTo>
                    <a:pt x="748" y="204"/>
                  </a:lnTo>
                  <a:lnTo>
                    <a:pt x="748" y="205"/>
                  </a:lnTo>
                  <a:lnTo>
                    <a:pt x="748" y="205"/>
                  </a:lnTo>
                  <a:lnTo>
                    <a:pt x="749" y="205"/>
                  </a:lnTo>
                  <a:lnTo>
                    <a:pt x="750" y="205"/>
                  </a:lnTo>
                  <a:lnTo>
                    <a:pt x="751" y="205"/>
                  </a:lnTo>
                  <a:lnTo>
                    <a:pt x="751" y="206"/>
                  </a:lnTo>
                  <a:lnTo>
                    <a:pt x="752" y="206"/>
                  </a:lnTo>
                  <a:lnTo>
                    <a:pt x="753" y="206"/>
                  </a:lnTo>
                  <a:lnTo>
                    <a:pt x="754" y="206"/>
                  </a:lnTo>
                  <a:lnTo>
                    <a:pt x="755" y="206"/>
                  </a:lnTo>
                  <a:lnTo>
                    <a:pt x="755" y="207"/>
                  </a:lnTo>
                  <a:lnTo>
                    <a:pt x="756" y="207"/>
                  </a:lnTo>
                  <a:lnTo>
                    <a:pt x="757" y="207"/>
                  </a:lnTo>
                  <a:lnTo>
                    <a:pt x="758" y="207"/>
                  </a:lnTo>
                  <a:lnTo>
                    <a:pt x="759" y="208"/>
                  </a:lnTo>
                  <a:lnTo>
                    <a:pt x="760" y="208"/>
                  </a:lnTo>
                  <a:lnTo>
                    <a:pt x="761" y="208"/>
                  </a:lnTo>
                  <a:lnTo>
                    <a:pt x="762" y="208"/>
                  </a:lnTo>
                  <a:lnTo>
                    <a:pt x="762" y="209"/>
                  </a:lnTo>
                  <a:lnTo>
                    <a:pt x="763" y="209"/>
                  </a:lnTo>
                  <a:lnTo>
                    <a:pt x="764" y="209"/>
                  </a:lnTo>
                  <a:lnTo>
                    <a:pt x="765" y="209"/>
                  </a:lnTo>
                  <a:lnTo>
                    <a:pt x="766" y="209"/>
                  </a:lnTo>
                  <a:lnTo>
                    <a:pt x="766" y="210"/>
                  </a:lnTo>
                  <a:lnTo>
                    <a:pt x="767" y="210"/>
                  </a:lnTo>
                  <a:lnTo>
                    <a:pt x="768" y="210"/>
                  </a:lnTo>
                  <a:lnTo>
                    <a:pt x="769" y="210"/>
                  </a:lnTo>
                  <a:lnTo>
                    <a:pt x="770" y="211"/>
                  </a:lnTo>
                  <a:lnTo>
                    <a:pt x="771" y="211"/>
                  </a:lnTo>
                  <a:lnTo>
                    <a:pt x="772" y="211"/>
                  </a:lnTo>
                  <a:lnTo>
                    <a:pt x="773" y="211"/>
                  </a:lnTo>
                  <a:lnTo>
                    <a:pt x="773" y="212"/>
                  </a:lnTo>
                  <a:lnTo>
                    <a:pt x="774" y="212"/>
                  </a:lnTo>
                  <a:lnTo>
                    <a:pt x="775" y="212"/>
                  </a:lnTo>
                  <a:lnTo>
                    <a:pt x="776" y="212"/>
                  </a:lnTo>
                  <a:lnTo>
                    <a:pt x="776" y="212"/>
                  </a:lnTo>
                  <a:lnTo>
                    <a:pt x="777" y="212"/>
                  </a:lnTo>
                  <a:lnTo>
                    <a:pt x="777" y="213"/>
                  </a:lnTo>
                  <a:lnTo>
                    <a:pt x="778" y="213"/>
                  </a:lnTo>
                  <a:lnTo>
                    <a:pt x="779" y="213"/>
                  </a:lnTo>
                  <a:lnTo>
                    <a:pt x="780" y="213"/>
                  </a:lnTo>
                  <a:lnTo>
                    <a:pt x="780" y="214"/>
                  </a:lnTo>
                  <a:lnTo>
                    <a:pt x="781" y="214"/>
                  </a:lnTo>
                  <a:lnTo>
                    <a:pt x="782" y="214"/>
                  </a:lnTo>
                  <a:lnTo>
                    <a:pt x="783" y="214"/>
                  </a:lnTo>
                  <a:lnTo>
                    <a:pt x="784" y="214"/>
                  </a:lnTo>
                  <a:lnTo>
                    <a:pt x="784" y="215"/>
                  </a:lnTo>
                  <a:lnTo>
                    <a:pt x="785" y="215"/>
                  </a:lnTo>
                  <a:lnTo>
                    <a:pt x="786" y="215"/>
                  </a:lnTo>
                  <a:lnTo>
                    <a:pt x="787" y="215"/>
                  </a:lnTo>
                  <a:lnTo>
                    <a:pt x="788" y="215"/>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6" name="Freeform 67">
              <a:extLst>
                <a:ext uri="{FF2B5EF4-FFF2-40B4-BE49-F238E27FC236}">
                  <a16:creationId xmlns:a16="http://schemas.microsoft.com/office/drawing/2014/main" id="{2A80A6EE-AE0F-4E97-AE57-4E4B026D5E7E}"/>
                </a:ext>
              </a:extLst>
            </p:cNvPr>
            <p:cNvSpPr>
              <a:spLocks/>
            </p:cNvSpPr>
            <p:nvPr/>
          </p:nvSpPr>
          <p:spPr bwMode="auto">
            <a:xfrm>
              <a:off x="14710540" y="4886009"/>
              <a:ext cx="852140" cy="236232"/>
            </a:xfrm>
            <a:custGeom>
              <a:avLst/>
              <a:gdLst>
                <a:gd name="T0" fmla="*/ 12 w 790"/>
                <a:gd name="T1" fmla="*/ 4 h 217"/>
                <a:gd name="T2" fmla="*/ 24 w 790"/>
                <a:gd name="T3" fmla="*/ 7 h 217"/>
                <a:gd name="T4" fmla="*/ 36 w 790"/>
                <a:gd name="T5" fmla="*/ 11 h 217"/>
                <a:gd name="T6" fmla="*/ 49 w 790"/>
                <a:gd name="T7" fmla="*/ 14 h 217"/>
                <a:gd name="T8" fmla="*/ 62 w 790"/>
                <a:gd name="T9" fmla="*/ 17 h 217"/>
                <a:gd name="T10" fmla="*/ 74 w 790"/>
                <a:gd name="T11" fmla="*/ 21 h 217"/>
                <a:gd name="T12" fmla="*/ 88 w 790"/>
                <a:gd name="T13" fmla="*/ 25 h 217"/>
                <a:gd name="T14" fmla="*/ 101 w 790"/>
                <a:gd name="T15" fmla="*/ 28 h 217"/>
                <a:gd name="T16" fmla="*/ 113 w 790"/>
                <a:gd name="T17" fmla="*/ 32 h 217"/>
                <a:gd name="T18" fmla="*/ 126 w 790"/>
                <a:gd name="T19" fmla="*/ 35 h 217"/>
                <a:gd name="T20" fmla="*/ 138 w 790"/>
                <a:gd name="T21" fmla="*/ 38 h 217"/>
                <a:gd name="T22" fmla="*/ 151 w 790"/>
                <a:gd name="T23" fmla="*/ 42 h 217"/>
                <a:gd name="T24" fmla="*/ 164 w 790"/>
                <a:gd name="T25" fmla="*/ 45 h 217"/>
                <a:gd name="T26" fmla="*/ 176 w 790"/>
                <a:gd name="T27" fmla="*/ 49 h 217"/>
                <a:gd name="T28" fmla="*/ 189 w 790"/>
                <a:gd name="T29" fmla="*/ 52 h 217"/>
                <a:gd name="T30" fmla="*/ 202 w 790"/>
                <a:gd name="T31" fmla="*/ 56 h 217"/>
                <a:gd name="T32" fmla="*/ 214 w 790"/>
                <a:gd name="T33" fmla="*/ 59 h 217"/>
                <a:gd name="T34" fmla="*/ 227 w 790"/>
                <a:gd name="T35" fmla="*/ 63 h 217"/>
                <a:gd name="T36" fmla="*/ 239 w 790"/>
                <a:gd name="T37" fmla="*/ 66 h 217"/>
                <a:gd name="T38" fmla="*/ 252 w 790"/>
                <a:gd name="T39" fmla="*/ 69 h 217"/>
                <a:gd name="T40" fmla="*/ 265 w 790"/>
                <a:gd name="T41" fmla="*/ 73 h 217"/>
                <a:gd name="T42" fmla="*/ 277 w 790"/>
                <a:gd name="T43" fmla="*/ 77 h 217"/>
                <a:gd name="T44" fmla="*/ 290 w 790"/>
                <a:gd name="T45" fmla="*/ 80 h 217"/>
                <a:gd name="T46" fmla="*/ 303 w 790"/>
                <a:gd name="T47" fmla="*/ 83 h 217"/>
                <a:gd name="T48" fmla="*/ 315 w 790"/>
                <a:gd name="T49" fmla="*/ 87 h 217"/>
                <a:gd name="T50" fmla="*/ 327 w 790"/>
                <a:gd name="T51" fmla="*/ 90 h 217"/>
                <a:gd name="T52" fmla="*/ 341 w 790"/>
                <a:gd name="T53" fmla="*/ 94 h 217"/>
                <a:gd name="T54" fmla="*/ 354 w 790"/>
                <a:gd name="T55" fmla="*/ 97 h 217"/>
                <a:gd name="T56" fmla="*/ 366 w 790"/>
                <a:gd name="T57" fmla="*/ 101 h 217"/>
                <a:gd name="T58" fmla="*/ 379 w 790"/>
                <a:gd name="T59" fmla="*/ 104 h 217"/>
                <a:gd name="T60" fmla="*/ 391 w 790"/>
                <a:gd name="T61" fmla="*/ 108 h 217"/>
                <a:gd name="T62" fmla="*/ 403 w 790"/>
                <a:gd name="T63" fmla="*/ 111 h 217"/>
                <a:gd name="T64" fmla="*/ 416 w 790"/>
                <a:gd name="T65" fmla="*/ 115 h 217"/>
                <a:gd name="T66" fmla="*/ 429 w 790"/>
                <a:gd name="T67" fmla="*/ 118 h 217"/>
                <a:gd name="T68" fmla="*/ 442 w 790"/>
                <a:gd name="T69" fmla="*/ 121 h 217"/>
                <a:gd name="T70" fmla="*/ 455 w 790"/>
                <a:gd name="T71" fmla="*/ 125 h 217"/>
                <a:gd name="T72" fmla="*/ 467 w 790"/>
                <a:gd name="T73" fmla="*/ 129 h 217"/>
                <a:gd name="T74" fmla="*/ 480 w 790"/>
                <a:gd name="T75" fmla="*/ 132 h 217"/>
                <a:gd name="T76" fmla="*/ 492 w 790"/>
                <a:gd name="T77" fmla="*/ 135 h 217"/>
                <a:gd name="T78" fmla="*/ 504 w 790"/>
                <a:gd name="T79" fmla="*/ 139 h 217"/>
                <a:gd name="T80" fmla="*/ 516 w 790"/>
                <a:gd name="T81" fmla="*/ 142 h 217"/>
                <a:gd name="T82" fmla="*/ 530 w 790"/>
                <a:gd name="T83" fmla="*/ 146 h 217"/>
                <a:gd name="T84" fmla="*/ 542 w 790"/>
                <a:gd name="T85" fmla="*/ 149 h 217"/>
                <a:gd name="T86" fmla="*/ 555 w 790"/>
                <a:gd name="T87" fmla="*/ 153 h 217"/>
                <a:gd name="T88" fmla="*/ 569 w 790"/>
                <a:gd name="T89" fmla="*/ 156 h 217"/>
                <a:gd name="T90" fmla="*/ 581 w 790"/>
                <a:gd name="T91" fmla="*/ 160 h 217"/>
                <a:gd name="T92" fmla="*/ 595 w 790"/>
                <a:gd name="T93" fmla="*/ 163 h 217"/>
                <a:gd name="T94" fmla="*/ 606 w 790"/>
                <a:gd name="T95" fmla="*/ 167 h 217"/>
                <a:gd name="T96" fmla="*/ 619 w 790"/>
                <a:gd name="T97" fmla="*/ 170 h 217"/>
                <a:gd name="T98" fmla="*/ 632 w 790"/>
                <a:gd name="T99" fmla="*/ 173 h 217"/>
                <a:gd name="T100" fmla="*/ 645 w 790"/>
                <a:gd name="T101" fmla="*/ 177 h 217"/>
                <a:gd name="T102" fmla="*/ 657 w 790"/>
                <a:gd name="T103" fmla="*/ 180 h 217"/>
                <a:gd name="T104" fmla="*/ 669 w 790"/>
                <a:gd name="T105" fmla="*/ 184 h 217"/>
                <a:gd name="T106" fmla="*/ 681 w 790"/>
                <a:gd name="T107" fmla="*/ 187 h 217"/>
                <a:gd name="T108" fmla="*/ 694 w 790"/>
                <a:gd name="T109" fmla="*/ 190 h 217"/>
                <a:gd name="T110" fmla="*/ 707 w 790"/>
                <a:gd name="T111" fmla="*/ 194 h 217"/>
                <a:gd name="T112" fmla="*/ 720 w 790"/>
                <a:gd name="T113" fmla="*/ 198 h 217"/>
                <a:gd name="T114" fmla="*/ 734 w 790"/>
                <a:gd name="T115" fmla="*/ 201 h 217"/>
                <a:gd name="T116" fmla="*/ 746 w 790"/>
                <a:gd name="T117" fmla="*/ 205 h 217"/>
                <a:gd name="T118" fmla="*/ 759 w 790"/>
                <a:gd name="T119" fmla="*/ 208 h 217"/>
                <a:gd name="T120" fmla="*/ 771 w 790"/>
                <a:gd name="T121" fmla="*/ 212 h 217"/>
                <a:gd name="T122" fmla="*/ 784 w 790"/>
                <a:gd name="T123"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0" h="217">
                  <a:moveTo>
                    <a:pt x="0" y="0"/>
                  </a:moveTo>
                  <a:lnTo>
                    <a:pt x="0" y="1"/>
                  </a:lnTo>
                  <a:lnTo>
                    <a:pt x="1" y="1"/>
                  </a:lnTo>
                  <a:lnTo>
                    <a:pt x="2" y="1"/>
                  </a:lnTo>
                  <a:lnTo>
                    <a:pt x="3" y="1"/>
                  </a:lnTo>
                  <a:lnTo>
                    <a:pt x="4" y="2"/>
                  </a:lnTo>
                  <a:lnTo>
                    <a:pt x="5" y="2"/>
                  </a:lnTo>
                  <a:lnTo>
                    <a:pt x="6" y="2"/>
                  </a:lnTo>
                  <a:lnTo>
                    <a:pt x="7" y="2"/>
                  </a:lnTo>
                  <a:lnTo>
                    <a:pt x="7" y="3"/>
                  </a:lnTo>
                  <a:lnTo>
                    <a:pt x="8" y="3"/>
                  </a:lnTo>
                  <a:lnTo>
                    <a:pt x="9" y="3"/>
                  </a:lnTo>
                  <a:lnTo>
                    <a:pt x="10" y="3"/>
                  </a:lnTo>
                  <a:lnTo>
                    <a:pt x="11" y="3"/>
                  </a:lnTo>
                  <a:lnTo>
                    <a:pt x="11" y="4"/>
                  </a:lnTo>
                  <a:lnTo>
                    <a:pt x="12" y="4"/>
                  </a:lnTo>
                  <a:lnTo>
                    <a:pt x="13" y="4"/>
                  </a:lnTo>
                  <a:lnTo>
                    <a:pt x="14" y="4"/>
                  </a:lnTo>
                  <a:lnTo>
                    <a:pt x="14" y="5"/>
                  </a:lnTo>
                  <a:lnTo>
                    <a:pt x="15" y="5"/>
                  </a:lnTo>
                  <a:lnTo>
                    <a:pt x="15" y="5"/>
                  </a:lnTo>
                  <a:lnTo>
                    <a:pt x="16" y="5"/>
                  </a:lnTo>
                  <a:lnTo>
                    <a:pt x="17" y="5"/>
                  </a:lnTo>
                  <a:lnTo>
                    <a:pt x="18" y="5"/>
                  </a:lnTo>
                  <a:lnTo>
                    <a:pt x="18" y="6"/>
                  </a:lnTo>
                  <a:lnTo>
                    <a:pt x="19" y="6"/>
                  </a:lnTo>
                  <a:lnTo>
                    <a:pt x="20" y="6"/>
                  </a:lnTo>
                  <a:lnTo>
                    <a:pt x="21" y="6"/>
                  </a:lnTo>
                  <a:lnTo>
                    <a:pt x="22" y="6"/>
                  </a:lnTo>
                  <a:lnTo>
                    <a:pt x="22" y="7"/>
                  </a:lnTo>
                  <a:lnTo>
                    <a:pt x="23" y="7"/>
                  </a:lnTo>
                  <a:lnTo>
                    <a:pt x="24" y="7"/>
                  </a:lnTo>
                  <a:lnTo>
                    <a:pt x="25" y="7"/>
                  </a:lnTo>
                  <a:lnTo>
                    <a:pt x="25" y="8"/>
                  </a:lnTo>
                  <a:lnTo>
                    <a:pt x="26" y="8"/>
                  </a:lnTo>
                  <a:lnTo>
                    <a:pt x="27" y="8"/>
                  </a:lnTo>
                  <a:lnTo>
                    <a:pt x="28" y="8"/>
                  </a:lnTo>
                  <a:lnTo>
                    <a:pt x="29" y="8"/>
                  </a:lnTo>
                  <a:lnTo>
                    <a:pt x="29" y="9"/>
                  </a:lnTo>
                  <a:lnTo>
                    <a:pt x="30" y="9"/>
                  </a:lnTo>
                  <a:lnTo>
                    <a:pt x="31" y="9"/>
                  </a:lnTo>
                  <a:lnTo>
                    <a:pt x="32" y="9"/>
                  </a:lnTo>
                  <a:lnTo>
                    <a:pt x="33" y="9"/>
                  </a:lnTo>
                  <a:lnTo>
                    <a:pt x="33" y="10"/>
                  </a:lnTo>
                  <a:lnTo>
                    <a:pt x="34" y="10"/>
                  </a:lnTo>
                  <a:lnTo>
                    <a:pt x="35" y="10"/>
                  </a:lnTo>
                  <a:lnTo>
                    <a:pt x="36" y="10"/>
                  </a:lnTo>
                  <a:lnTo>
                    <a:pt x="36" y="11"/>
                  </a:lnTo>
                  <a:lnTo>
                    <a:pt x="37" y="11"/>
                  </a:lnTo>
                  <a:lnTo>
                    <a:pt x="38" y="11"/>
                  </a:lnTo>
                  <a:lnTo>
                    <a:pt x="39" y="11"/>
                  </a:lnTo>
                  <a:lnTo>
                    <a:pt x="40" y="11"/>
                  </a:lnTo>
                  <a:lnTo>
                    <a:pt x="40" y="12"/>
                  </a:lnTo>
                  <a:lnTo>
                    <a:pt x="41" y="12"/>
                  </a:lnTo>
                  <a:lnTo>
                    <a:pt x="42" y="12"/>
                  </a:lnTo>
                  <a:lnTo>
                    <a:pt x="43" y="12"/>
                  </a:lnTo>
                  <a:lnTo>
                    <a:pt x="43" y="12"/>
                  </a:lnTo>
                  <a:lnTo>
                    <a:pt x="44" y="13"/>
                  </a:lnTo>
                  <a:lnTo>
                    <a:pt x="45" y="13"/>
                  </a:lnTo>
                  <a:lnTo>
                    <a:pt x="46" y="13"/>
                  </a:lnTo>
                  <a:lnTo>
                    <a:pt x="47" y="13"/>
                  </a:lnTo>
                  <a:lnTo>
                    <a:pt x="47" y="14"/>
                  </a:lnTo>
                  <a:lnTo>
                    <a:pt x="48" y="14"/>
                  </a:lnTo>
                  <a:lnTo>
                    <a:pt x="49" y="14"/>
                  </a:lnTo>
                  <a:lnTo>
                    <a:pt x="50" y="14"/>
                  </a:lnTo>
                  <a:lnTo>
                    <a:pt x="51" y="14"/>
                  </a:lnTo>
                  <a:lnTo>
                    <a:pt x="51" y="15"/>
                  </a:lnTo>
                  <a:lnTo>
                    <a:pt x="52" y="15"/>
                  </a:lnTo>
                  <a:lnTo>
                    <a:pt x="53" y="15"/>
                  </a:lnTo>
                  <a:lnTo>
                    <a:pt x="54" y="15"/>
                  </a:lnTo>
                  <a:lnTo>
                    <a:pt x="55" y="15"/>
                  </a:lnTo>
                  <a:lnTo>
                    <a:pt x="55" y="16"/>
                  </a:lnTo>
                  <a:lnTo>
                    <a:pt x="56" y="16"/>
                  </a:lnTo>
                  <a:lnTo>
                    <a:pt x="57" y="16"/>
                  </a:lnTo>
                  <a:lnTo>
                    <a:pt x="58" y="16"/>
                  </a:lnTo>
                  <a:lnTo>
                    <a:pt x="58" y="17"/>
                  </a:lnTo>
                  <a:lnTo>
                    <a:pt x="59" y="17"/>
                  </a:lnTo>
                  <a:lnTo>
                    <a:pt x="60" y="17"/>
                  </a:lnTo>
                  <a:lnTo>
                    <a:pt x="61" y="17"/>
                  </a:lnTo>
                  <a:lnTo>
                    <a:pt x="62" y="17"/>
                  </a:lnTo>
                  <a:lnTo>
                    <a:pt x="62" y="18"/>
                  </a:lnTo>
                  <a:lnTo>
                    <a:pt x="63" y="18"/>
                  </a:lnTo>
                  <a:lnTo>
                    <a:pt x="64" y="18"/>
                  </a:lnTo>
                  <a:lnTo>
                    <a:pt x="65" y="18"/>
                  </a:lnTo>
                  <a:lnTo>
                    <a:pt x="66" y="19"/>
                  </a:lnTo>
                  <a:lnTo>
                    <a:pt x="67" y="19"/>
                  </a:lnTo>
                  <a:lnTo>
                    <a:pt x="68" y="19"/>
                  </a:lnTo>
                  <a:lnTo>
                    <a:pt x="69" y="19"/>
                  </a:lnTo>
                  <a:lnTo>
                    <a:pt x="69" y="20"/>
                  </a:lnTo>
                  <a:lnTo>
                    <a:pt x="70" y="20"/>
                  </a:lnTo>
                  <a:lnTo>
                    <a:pt x="71" y="20"/>
                  </a:lnTo>
                  <a:lnTo>
                    <a:pt x="71" y="20"/>
                  </a:lnTo>
                  <a:lnTo>
                    <a:pt x="72" y="20"/>
                  </a:lnTo>
                  <a:lnTo>
                    <a:pt x="73" y="20"/>
                  </a:lnTo>
                  <a:lnTo>
                    <a:pt x="73" y="21"/>
                  </a:lnTo>
                  <a:lnTo>
                    <a:pt x="74" y="21"/>
                  </a:lnTo>
                  <a:lnTo>
                    <a:pt x="75" y="21"/>
                  </a:lnTo>
                  <a:lnTo>
                    <a:pt x="76" y="21"/>
                  </a:lnTo>
                  <a:lnTo>
                    <a:pt x="77" y="22"/>
                  </a:lnTo>
                  <a:lnTo>
                    <a:pt x="78" y="22"/>
                  </a:lnTo>
                  <a:lnTo>
                    <a:pt x="79" y="22"/>
                  </a:lnTo>
                  <a:lnTo>
                    <a:pt x="80" y="22"/>
                  </a:lnTo>
                  <a:lnTo>
                    <a:pt x="80" y="23"/>
                  </a:lnTo>
                  <a:lnTo>
                    <a:pt x="81" y="23"/>
                  </a:lnTo>
                  <a:lnTo>
                    <a:pt x="82" y="23"/>
                  </a:lnTo>
                  <a:lnTo>
                    <a:pt x="83" y="23"/>
                  </a:lnTo>
                  <a:lnTo>
                    <a:pt x="84" y="23"/>
                  </a:lnTo>
                  <a:lnTo>
                    <a:pt x="84" y="24"/>
                  </a:lnTo>
                  <a:lnTo>
                    <a:pt x="85" y="24"/>
                  </a:lnTo>
                  <a:lnTo>
                    <a:pt x="86" y="24"/>
                  </a:lnTo>
                  <a:lnTo>
                    <a:pt x="87" y="24"/>
                  </a:lnTo>
                  <a:lnTo>
                    <a:pt x="88" y="25"/>
                  </a:lnTo>
                  <a:lnTo>
                    <a:pt x="89" y="25"/>
                  </a:lnTo>
                  <a:lnTo>
                    <a:pt x="90" y="25"/>
                  </a:lnTo>
                  <a:lnTo>
                    <a:pt x="91" y="25"/>
                  </a:lnTo>
                  <a:lnTo>
                    <a:pt x="91" y="26"/>
                  </a:lnTo>
                  <a:lnTo>
                    <a:pt x="92" y="26"/>
                  </a:lnTo>
                  <a:lnTo>
                    <a:pt x="93" y="26"/>
                  </a:lnTo>
                  <a:lnTo>
                    <a:pt x="94" y="26"/>
                  </a:lnTo>
                  <a:lnTo>
                    <a:pt x="95" y="26"/>
                  </a:lnTo>
                  <a:lnTo>
                    <a:pt x="95" y="27"/>
                  </a:lnTo>
                  <a:lnTo>
                    <a:pt x="96" y="27"/>
                  </a:lnTo>
                  <a:lnTo>
                    <a:pt x="97" y="27"/>
                  </a:lnTo>
                  <a:lnTo>
                    <a:pt x="98" y="27"/>
                  </a:lnTo>
                  <a:lnTo>
                    <a:pt x="98" y="28"/>
                  </a:lnTo>
                  <a:lnTo>
                    <a:pt x="99" y="28"/>
                  </a:lnTo>
                  <a:lnTo>
                    <a:pt x="100" y="28"/>
                  </a:lnTo>
                  <a:lnTo>
                    <a:pt x="101" y="28"/>
                  </a:lnTo>
                  <a:lnTo>
                    <a:pt x="102" y="28"/>
                  </a:lnTo>
                  <a:lnTo>
                    <a:pt x="102" y="29"/>
                  </a:lnTo>
                  <a:lnTo>
                    <a:pt x="103" y="29"/>
                  </a:lnTo>
                  <a:lnTo>
                    <a:pt x="104" y="29"/>
                  </a:lnTo>
                  <a:lnTo>
                    <a:pt x="105" y="29"/>
                  </a:lnTo>
                  <a:lnTo>
                    <a:pt x="106" y="29"/>
                  </a:lnTo>
                  <a:lnTo>
                    <a:pt x="106" y="30"/>
                  </a:lnTo>
                  <a:lnTo>
                    <a:pt x="107" y="30"/>
                  </a:lnTo>
                  <a:lnTo>
                    <a:pt x="108" y="30"/>
                  </a:lnTo>
                  <a:lnTo>
                    <a:pt x="109" y="30"/>
                  </a:lnTo>
                  <a:lnTo>
                    <a:pt x="109" y="31"/>
                  </a:lnTo>
                  <a:lnTo>
                    <a:pt x="110" y="31"/>
                  </a:lnTo>
                  <a:lnTo>
                    <a:pt x="111" y="31"/>
                  </a:lnTo>
                  <a:lnTo>
                    <a:pt x="112" y="31"/>
                  </a:lnTo>
                  <a:lnTo>
                    <a:pt x="113" y="31"/>
                  </a:lnTo>
                  <a:lnTo>
                    <a:pt x="113" y="32"/>
                  </a:lnTo>
                  <a:lnTo>
                    <a:pt x="114" y="32"/>
                  </a:lnTo>
                  <a:lnTo>
                    <a:pt x="115" y="32"/>
                  </a:lnTo>
                  <a:lnTo>
                    <a:pt x="116" y="32"/>
                  </a:lnTo>
                  <a:lnTo>
                    <a:pt x="117" y="32"/>
                  </a:lnTo>
                  <a:lnTo>
                    <a:pt x="117" y="33"/>
                  </a:lnTo>
                  <a:lnTo>
                    <a:pt x="118" y="33"/>
                  </a:lnTo>
                  <a:lnTo>
                    <a:pt x="119" y="33"/>
                  </a:lnTo>
                  <a:lnTo>
                    <a:pt x="120" y="33"/>
                  </a:lnTo>
                  <a:lnTo>
                    <a:pt x="120" y="34"/>
                  </a:lnTo>
                  <a:lnTo>
                    <a:pt x="121" y="34"/>
                  </a:lnTo>
                  <a:lnTo>
                    <a:pt x="122" y="34"/>
                  </a:lnTo>
                  <a:lnTo>
                    <a:pt x="123" y="34"/>
                  </a:lnTo>
                  <a:lnTo>
                    <a:pt x="124" y="34"/>
                  </a:lnTo>
                  <a:lnTo>
                    <a:pt x="124" y="35"/>
                  </a:lnTo>
                  <a:lnTo>
                    <a:pt x="125" y="35"/>
                  </a:lnTo>
                  <a:lnTo>
                    <a:pt x="126" y="35"/>
                  </a:lnTo>
                  <a:lnTo>
                    <a:pt x="126" y="35"/>
                  </a:lnTo>
                  <a:lnTo>
                    <a:pt x="127" y="35"/>
                  </a:lnTo>
                  <a:lnTo>
                    <a:pt x="128" y="35"/>
                  </a:lnTo>
                  <a:lnTo>
                    <a:pt x="128" y="36"/>
                  </a:lnTo>
                  <a:lnTo>
                    <a:pt x="129" y="36"/>
                  </a:lnTo>
                  <a:lnTo>
                    <a:pt x="130" y="36"/>
                  </a:lnTo>
                  <a:lnTo>
                    <a:pt x="131" y="36"/>
                  </a:lnTo>
                  <a:lnTo>
                    <a:pt x="131" y="37"/>
                  </a:lnTo>
                  <a:lnTo>
                    <a:pt x="132" y="37"/>
                  </a:lnTo>
                  <a:lnTo>
                    <a:pt x="133" y="37"/>
                  </a:lnTo>
                  <a:lnTo>
                    <a:pt x="134" y="37"/>
                  </a:lnTo>
                  <a:lnTo>
                    <a:pt x="135" y="37"/>
                  </a:lnTo>
                  <a:lnTo>
                    <a:pt x="135" y="38"/>
                  </a:lnTo>
                  <a:lnTo>
                    <a:pt x="136" y="38"/>
                  </a:lnTo>
                  <a:lnTo>
                    <a:pt x="137" y="38"/>
                  </a:lnTo>
                  <a:lnTo>
                    <a:pt x="138" y="38"/>
                  </a:lnTo>
                  <a:lnTo>
                    <a:pt x="139" y="38"/>
                  </a:lnTo>
                  <a:lnTo>
                    <a:pt x="139" y="39"/>
                  </a:lnTo>
                  <a:lnTo>
                    <a:pt x="140" y="39"/>
                  </a:lnTo>
                  <a:lnTo>
                    <a:pt x="141" y="39"/>
                  </a:lnTo>
                  <a:lnTo>
                    <a:pt x="142" y="39"/>
                  </a:lnTo>
                  <a:lnTo>
                    <a:pt x="142" y="40"/>
                  </a:lnTo>
                  <a:lnTo>
                    <a:pt x="143" y="40"/>
                  </a:lnTo>
                  <a:lnTo>
                    <a:pt x="144" y="40"/>
                  </a:lnTo>
                  <a:lnTo>
                    <a:pt x="145" y="40"/>
                  </a:lnTo>
                  <a:lnTo>
                    <a:pt x="146" y="40"/>
                  </a:lnTo>
                  <a:lnTo>
                    <a:pt x="146" y="41"/>
                  </a:lnTo>
                  <a:lnTo>
                    <a:pt x="147" y="41"/>
                  </a:lnTo>
                  <a:lnTo>
                    <a:pt x="148" y="41"/>
                  </a:lnTo>
                  <a:lnTo>
                    <a:pt x="149" y="41"/>
                  </a:lnTo>
                  <a:lnTo>
                    <a:pt x="150" y="42"/>
                  </a:lnTo>
                  <a:lnTo>
                    <a:pt x="151" y="42"/>
                  </a:lnTo>
                  <a:lnTo>
                    <a:pt x="152" y="42"/>
                  </a:lnTo>
                  <a:lnTo>
                    <a:pt x="153" y="42"/>
                  </a:lnTo>
                  <a:lnTo>
                    <a:pt x="153" y="43"/>
                  </a:lnTo>
                  <a:lnTo>
                    <a:pt x="154" y="43"/>
                  </a:lnTo>
                  <a:lnTo>
                    <a:pt x="154" y="43"/>
                  </a:lnTo>
                  <a:lnTo>
                    <a:pt x="155" y="43"/>
                  </a:lnTo>
                  <a:lnTo>
                    <a:pt x="156" y="43"/>
                  </a:lnTo>
                  <a:lnTo>
                    <a:pt x="157" y="43"/>
                  </a:lnTo>
                  <a:lnTo>
                    <a:pt x="157" y="44"/>
                  </a:lnTo>
                  <a:lnTo>
                    <a:pt x="158" y="44"/>
                  </a:lnTo>
                  <a:lnTo>
                    <a:pt x="159" y="44"/>
                  </a:lnTo>
                  <a:lnTo>
                    <a:pt x="160" y="44"/>
                  </a:lnTo>
                  <a:lnTo>
                    <a:pt x="161" y="45"/>
                  </a:lnTo>
                  <a:lnTo>
                    <a:pt x="162" y="45"/>
                  </a:lnTo>
                  <a:lnTo>
                    <a:pt x="163" y="45"/>
                  </a:lnTo>
                  <a:lnTo>
                    <a:pt x="164" y="45"/>
                  </a:lnTo>
                  <a:lnTo>
                    <a:pt x="164" y="46"/>
                  </a:lnTo>
                  <a:lnTo>
                    <a:pt x="165" y="46"/>
                  </a:lnTo>
                  <a:lnTo>
                    <a:pt x="166" y="46"/>
                  </a:lnTo>
                  <a:lnTo>
                    <a:pt x="167" y="46"/>
                  </a:lnTo>
                  <a:lnTo>
                    <a:pt x="168" y="46"/>
                  </a:lnTo>
                  <a:lnTo>
                    <a:pt x="168" y="47"/>
                  </a:lnTo>
                  <a:lnTo>
                    <a:pt x="169" y="47"/>
                  </a:lnTo>
                  <a:lnTo>
                    <a:pt x="170" y="47"/>
                  </a:lnTo>
                  <a:lnTo>
                    <a:pt x="171" y="47"/>
                  </a:lnTo>
                  <a:lnTo>
                    <a:pt x="171" y="48"/>
                  </a:lnTo>
                  <a:lnTo>
                    <a:pt x="172" y="48"/>
                  </a:lnTo>
                  <a:lnTo>
                    <a:pt x="173" y="48"/>
                  </a:lnTo>
                  <a:lnTo>
                    <a:pt x="174" y="48"/>
                  </a:lnTo>
                  <a:lnTo>
                    <a:pt x="175" y="48"/>
                  </a:lnTo>
                  <a:lnTo>
                    <a:pt x="175" y="49"/>
                  </a:lnTo>
                  <a:lnTo>
                    <a:pt x="176" y="49"/>
                  </a:lnTo>
                  <a:lnTo>
                    <a:pt x="177" y="49"/>
                  </a:lnTo>
                  <a:lnTo>
                    <a:pt x="178" y="49"/>
                  </a:lnTo>
                  <a:lnTo>
                    <a:pt x="179" y="49"/>
                  </a:lnTo>
                  <a:lnTo>
                    <a:pt x="179" y="50"/>
                  </a:lnTo>
                  <a:lnTo>
                    <a:pt x="180" y="50"/>
                  </a:lnTo>
                  <a:lnTo>
                    <a:pt x="181" y="50"/>
                  </a:lnTo>
                  <a:lnTo>
                    <a:pt x="182" y="50"/>
                  </a:lnTo>
                  <a:lnTo>
                    <a:pt x="182" y="50"/>
                  </a:lnTo>
                  <a:lnTo>
                    <a:pt x="183" y="51"/>
                  </a:lnTo>
                  <a:lnTo>
                    <a:pt x="184" y="51"/>
                  </a:lnTo>
                  <a:lnTo>
                    <a:pt x="185" y="51"/>
                  </a:lnTo>
                  <a:lnTo>
                    <a:pt x="186" y="51"/>
                  </a:lnTo>
                  <a:lnTo>
                    <a:pt x="186" y="52"/>
                  </a:lnTo>
                  <a:lnTo>
                    <a:pt x="187" y="52"/>
                  </a:lnTo>
                  <a:lnTo>
                    <a:pt x="188" y="52"/>
                  </a:lnTo>
                  <a:lnTo>
                    <a:pt x="189" y="52"/>
                  </a:lnTo>
                  <a:lnTo>
                    <a:pt x="190" y="52"/>
                  </a:lnTo>
                  <a:lnTo>
                    <a:pt x="190" y="53"/>
                  </a:lnTo>
                  <a:lnTo>
                    <a:pt x="191" y="53"/>
                  </a:lnTo>
                  <a:lnTo>
                    <a:pt x="192" y="53"/>
                  </a:lnTo>
                  <a:lnTo>
                    <a:pt x="193" y="53"/>
                  </a:lnTo>
                  <a:lnTo>
                    <a:pt x="194" y="54"/>
                  </a:lnTo>
                  <a:lnTo>
                    <a:pt x="195" y="54"/>
                  </a:lnTo>
                  <a:lnTo>
                    <a:pt x="196" y="54"/>
                  </a:lnTo>
                  <a:lnTo>
                    <a:pt x="197" y="54"/>
                  </a:lnTo>
                  <a:lnTo>
                    <a:pt x="197" y="55"/>
                  </a:lnTo>
                  <a:lnTo>
                    <a:pt x="198" y="55"/>
                  </a:lnTo>
                  <a:lnTo>
                    <a:pt x="199" y="55"/>
                  </a:lnTo>
                  <a:lnTo>
                    <a:pt x="200" y="55"/>
                  </a:lnTo>
                  <a:lnTo>
                    <a:pt x="201" y="55"/>
                  </a:lnTo>
                  <a:lnTo>
                    <a:pt x="201" y="56"/>
                  </a:lnTo>
                  <a:lnTo>
                    <a:pt x="202" y="56"/>
                  </a:lnTo>
                  <a:lnTo>
                    <a:pt x="203" y="56"/>
                  </a:lnTo>
                  <a:lnTo>
                    <a:pt x="204" y="56"/>
                  </a:lnTo>
                  <a:lnTo>
                    <a:pt x="204" y="57"/>
                  </a:lnTo>
                  <a:lnTo>
                    <a:pt x="205" y="57"/>
                  </a:lnTo>
                  <a:lnTo>
                    <a:pt x="206" y="57"/>
                  </a:lnTo>
                  <a:lnTo>
                    <a:pt x="207" y="57"/>
                  </a:lnTo>
                  <a:lnTo>
                    <a:pt x="208" y="57"/>
                  </a:lnTo>
                  <a:lnTo>
                    <a:pt x="208" y="58"/>
                  </a:lnTo>
                  <a:lnTo>
                    <a:pt x="209" y="58"/>
                  </a:lnTo>
                  <a:lnTo>
                    <a:pt x="209" y="58"/>
                  </a:lnTo>
                  <a:lnTo>
                    <a:pt x="210" y="58"/>
                  </a:lnTo>
                  <a:lnTo>
                    <a:pt x="211" y="58"/>
                  </a:lnTo>
                  <a:lnTo>
                    <a:pt x="212" y="58"/>
                  </a:lnTo>
                  <a:lnTo>
                    <a:pt x="212" y="59"/>
                  </a:lnTo>
                  <a:lnTo>
                    <a:pt x="213" y="59"/>
                  </a:lnTo>
                  <a:lnTo>
                    <a:pt x="214" y="59"/>
                  </a:lnTo>
                  <a:lnTo>
                    <a:pt x="215" y="59"/>
                  </a:lnTo>
                  <a:lnTo>
                    <a:pt x="215" y="60"/>
                  </a:lnTo>
                  <a:lnTo>
                    <a:pt x="216" y="60"/>
                  </a:lnTo>
                  <a:lnTo>
                    <a:pt x="217" y="60"/>
                  </a:lnTo>
                  <a:lnTo>
                    <a:pt x="218" y="60"/>
                  </a:lnTo>
                  <a:lnTo>
                    <a:pt x="219" y="60"/>
                  </a:lnTo>
                  <a:lnTo>
                    <a:pt x="219" y="61"/>
                  </a:lnTo>
                  <a:lnTo>
                    <a:pt x="220" y="61"/>
                  </a:lnTo>
                  <a:lnTo>
                    <a:pt x="221" y="61"/>
                  </a:lnTo>
                  <a:lnTo>
                    <a:pt x="222" y="61"/>
                  </a:lnTo>
                  <a:lnTo>
                    <a:pt x="223" y="62"/>
                  </a:lnTo>
                  <a:lnTo>
                    <a:pt x="224" y="62"/>
                  </a:lnTo>
                  <a:lnTo>
                    <a:pt x="225" y="62"/>
                  </a:lnTo>
                  <a:lnTo>
                    <a:pt x="226" y="62"/>
                  </a:lnTo>
                  <a:lnTo>
                    <a:pt x="226" y="63"/>
                  </a:lnTo>
                  <a:lnTo>
                    <a:pt x="227" y="63"/>
                  </a:lnTo>
                  <a:lnTo>
                    <a:pt x="228" y="63"/>
                  </a:lnTo>
                  <a:lnTo>
                    <a:pt x="229" y="63"/>
                  </a:lnTo>
                  <a:lnTo>
                    <a:pt x="230" y="63"/>
                  </a:lnTo>
                  <a:lnTo>
                    <a:pt x="230" y="64"/>
                  </a:lnTo>
                  <a:lnTo>
                    <a:pt x="231" y="64"/>
                  </a:lnTo>
                  <a:lnTo>
                    <a:pt x="232" y="64"/>
                  </a:lnTo>
                  <a:lnTo>
                    <a:pt x="233" y="64"/>
                  </a:lnTo>
                  <a:lnTo>
                    <a:pt x="234" y="64"/>
                  </a:lnTo>
                  <a:lnTo>
                    <a:pt x="234" y="65"/>
                  </a:lnTo>
                  <a:lnTo>
                    <a:pt x="235" y="65"/>
                  </a:lnTo>
                  <a:lnTo>
                    <a:pt x="236" y="65"/>
                  </a:lnTo>
                  <a:lnTo>
                    <a:pt x="237" y="65"/>
                  </a:lnTo>
                  <a:lnTo>
                    <a:pt x="237" y="65"/>
                  </a:lnTo>
                  <a:lnTo>
                    <a:pt x="237" y="66"/>
                  </a:lnTo>
                  <a:lnTo>
                    <a:pt x="238" y="66"/>
                  </a:lnTo>
                  <a:lnTo>
                    <a:pt x="239" y="66"/>
                  </a:lnTo>
                  <a:lnTo>
                    <a:pt x="240" y="66"/>
                  </a:lnTo>
                  <a:lnTo>
                    <a:pt x="241" y="66"/>
                  </a:lnTo>
                  <a:lnTo>
                    <a:pt x="241" y="67"/>
                  </a:lnTo>
                  <a:lnTo>
                    <a:pt x="242" y="67"/>
                  </a:lnTo>
                  <a:lnTo>
                    <a:pt x="243" y="67"/>
                  </a:lnTo>
                  <a:lnTo>
                    <a:pt x="244" y="67"/>
                  </a:lnTo>
                  <a:lnTo>
                    <a:pt x="245" y="67"/>
                  </a:lnTo>
                  <a:lnTo>
                    <a:pt x="245" y="68"/>
                  </a:lnTo>
                  <a:lnTo>
                    <a:pt x="246" y="68"/>
                  </a:lnTo>
                  <a:lnTo>
                    <a:pt x="247" y="68"/>
                  </a:lnTo>
                  <a:lnTo>
                    <a:pt x="248" y="68"/>
                  </a:lnTo>
                  <a:lnTo>
                    <a:pt x="248" y="69"/>
                  </a:lnTo>
                  <a:lnTo>
                    <a:pt x="249" y="69"/>
                  </a:lnTo>
                  <a:lnTo>
                    <a:pt x="250" y="69"/>
                  </a:lnTo>
                  <a:lnTo>
                    <a:pt x="251" y="69"/>
                  </a:lnTo>
                  <a:lnTo>
                    <a:pt x="252" y="69"/>
                  </a:lnTo>
                  <a:lnTo>
                    <a:pt x="252" y="70"/>
                  </a:lnTo>
                  <a:lnTo>
                    <a:pt x="253" y="70"/>
                  </a:lnTo>
                  <a:lnTo>
                    <a:pt x="254" y="70"/>
                  </a:lnTo>
                  <a:lnTo>
                    <a:pt x="255" y="70"/>
                  </a:lnTo>
                  <a:lnTo>
                    <a:pt x="256" y="71"/>
                  </a:lnTo>
                  <a:lnTo>
                    <a:pt x="257" y="71"/>
                  </a:lnTo>
                  <a:lnTo>
                    <a:pt x="258" y="71"/>
                  </a:lnTo>
                  <a:lnTo>
                    <a:pt x="259" y="71"/>
                  </a:lnTo>
                  <a:lnTo>
                    <a:pt x="259" y="72"/>
                  </a:lnTo>
                  <a:lnTo>
                    <a:pt x="260" y="72"/>
                  </a:lnTo>
                  <a:lnTo>
                    <a:pt x="261" y="72"/>
                  </a:lnTo>
                  <a:lnTo>
                    <a:pt x="262" y="72"/>
                  </a:lnTo>
                  <a:lnTo>
                    <a:pt x="263" y="72"/>
                  </a:lnTo>
                  <a:lnTo>
                    <a:pt x="263" y="73"/>
                  </a:lnTo>
                  <a:lnTo>
                    <a:pt x="264" y="73"/>
                  </a:lnTo>
                  <a:lnTo>
                    <a:pt x="265" y="73"/>
                  </a:lnTo>
                  <a:lnTo>
                    <a:pt x="265" y="73"/>
                  </a:lnTo>
                  <a:lnTo>
                    <a:pt x="266" y="73"/>
                  </a:lnTo>
                  <a:lnTo>
                    <a:pt x="267" y="74"/>
                  </a:lnTo>
                  <a:lnTo>
                    <a:pt x="268" y="74"/>
                  </a:lnTo>
                  <a:lnTo>
                    <a:pt x="269" y="74"/>
                  </a:lnTo>
                  <a:lnTo>
                    <a:pt x="270" y="74"/>
                  </a:lnTo>
                  <a:lnTo>
                    <a:pt x="270" y="75"/>
                  </a:lnTo>
                  <a:lnTo>
                    <a:pt x="271" y="75"/>
                  </a:lnTo>
                  <a:lnTo>
                    <a:pt x="272" y="75"/>
                  </a:lnTo>
                  <a:lnTo>
                    <a:pt x="273" y="75"/>
                  </a:lnTo>
                  <a:lnTo>
                    <a:pt x="274" y="75"/>
                  </a:lnTo>
                  <a:lnTo>
                    <a:pt x="274" y="76"/>
                  </a:lnTo>
                  <a:lnTo>
                    <a:pt x="275" y="76"/>
                  </a:lnTo>
                  <a:lnTo>
                    <a:pt x="276" y="76"/>
                  </a:lnTo>
                  <a:lnTo>
                    <a:pt x="277" y="76"/>
                  </a:lnTo>
                  <a:lnTo>
                    <a:pt x="277" y="77"/>
                  </a:lnTo>
                  <a:lnTo>
                    <a:pt x="278" y="77"/>
                  </a:lnTo>
                  <a:lnTo>
                    <a:pt x="279" y="77"/>
                  </a:lnTo>
                  <a:lnTo>
                    <a:pt x="280" y="77"/>
                  </a:lnTo>
                  <a:lnTo>
                    <a:pt x="281" y="77"/>
                  </a:lnTo>
                  <a:lnTo>
                    <a:pt x="281" y="78"/>
                  </a:lnTo>
                  <a:lnTo>
                    <a:pt x="282" y="78"/>
                  </a:lnTo>
                  <a:lnTo>
                    <a:pt x="283" y="78"/>
                  </a:lnTo>
                  <a:lnTo>
                    <a:pt x="284" y="78"/>
                  </a:lnTo>
                  <a:lnTo>
                    <a:pt x="285" y="78"/>
                  </a:lnTo>
                  <a:lnTo>
                    <a:pt x="285" y="79"/>
                  </a:lnTo>
                  <a:lnTo>
                    <a:pt x="286" y="79"/>
                  </a:lnTo>
                  <a:lnTo>
                    <a:pt x="287" y="79"/>
                  </a:lnTo>
                  <a:lnTo>
                    <a:pt x="288" y="79"/>
                  </a:lnTo>
                  <a:lnTo>
                    <a:pt x="288" y="80"/>
                  </a:lnTo>
                  <a:lnTo>
                    <a:pt x="289" y="80"/>
                  </a:lnTo>
                  <a:lnTo>
                    <a:pt x="290" y="80"/>
                  </a:lnTo>
                  <a:lnTo>
                    <a:pt x="291" y="80"/>
                  </a:lnTo>
                  <a:lnTo>
                    <a:pt x="292" y="80"/>
                  </a:lnTo>
                  <a:lnTo>
                    <a:pt x="292" y="81"/>
                  </a:lnTo>
                  <a:lnTo>
                    <a:pt x="293" y="81"/>
                  </a:lnTo>
                  <a:lnTo>
                    <a:pt x="294" y="81"/>
                  </a:lnTo>
                  <a:lnTo>
                    <a:pt x="295" y="81"/>
                  </a:lnTo>
                  <a:lnTo>
                    <a:pt x="296" y="81"/>
                  </a:lnTo>
                  <a:lnTo>
                    <a:pt x="296" y="82"/>
                  </a:lnTo>
                  <a:lnTo>
                    <a:pt x="297" y="82"/>
                  </a:lnTo>
                  <a:lnTo>
                    <a:pt x="298" y="82"/>
                  </a:lnTo>
                  <a:lnTo>
                    <a:pt x="299" y="82"/>
                  </a:lnTo>
                  <a:lnTo>
                    <a:pt x="299" y="83"/>
                  </a:lnTo>
                  <a:lnTo>
                    <a:pt x="300" y="83"/>
                  </a:lnTo>
                  <a:lnTo>
                    <a:pt x="301" y="83"/>
                  </a:lnTo>
                  <a:lnTo>
                    <a:pt x="302" y="83"/>
                  </a:lnTo>
                  <a:lnTo>
                    <a:pt x="303" y="83"/>
                  </a:lnTo>
                  <a:lnTo>
                    <a:pt x="303" y="84"/>
                  </a:lnTo>
                  <a:lnTo>
                    <a:pt x="304" y="84"/>
                  </a:lnTo>
                  <a:lnTo>
                    <a:pt x="305" y="84"/>
                  </a:lnTo>
                  <a:lnTo>
                    <a:pt x="306" y="84"/>
                  </a:lnTo>
                  <a:lnTo>
                    <a:pt x="307" y="84"/>
                  </a:lnTo>
                  <a:lnTo>
                    <a:pt x="307" y="85"/>
                  </a:lnTo>
                  <a:lnTo>
                    <a:pt x="308" y="85"/>
                  </a:lnTo>
                  <a:lnTo>
                    <a:pt x="309" y="85"/>
                  </a:lnTo>
                  <a:lnTo>
                    <a:pt x="310" y="85"/>
                  </a:lnTo>
                  <a:lnTo>
                    <a:pt x="310" y="86"/>
                  </a:lnTo>
                  <a:lnTo>
                    <a:pt x="311" y="86"/>
                  </a:lnTo>
                  <a:lnTo>
                    <a:pt x="312" y="86"/>
                  </a:lnTo>
                  <a:lnTo>
                    <a:pt x="313" y="86"/>
                  </a:lnTo>
                  <a:lnTo>
                    <a:pt x="314" y="86"/>
                  </a:lnTo>
                  <a:lnTo>
                    <a:pt x="314" y="87"/>
                  </a:lnTo>
                  <a:lnTo>
                    <a:pt x="315" y="87"/>
                  </a:lnTo>
                  <a:lnTo>
                    <a:pt x="316" y="87"/>
                  </a:lnTo>
                  <a:lnTo>
                    <a:pt x="317" y="87"/>
                  </a:lnTo>
                  <a:lnTo>
                    <a:pt x="318" y="87"/>
                  </a:lnTo>
                  <a:lnTo>
                    <a:pt x="318" y="88"/>
                  </a:lnTo>
                  <a:lnTo>
                    <a:pt x="319" y="88"/>
                  </a:lnTo>
                  <a:lnTo>
                    <a:pt x="320" y="88"/>
                  </a:lnTo>
                  <a:lnTo>
                    <a:pt x="320" y="88"/>
                  </a:lnTo>
                  <a:lnTo>
                    <a:pt x="321" y="88"/>
                  </a:lnTo>
                  <a:lnTo>
                    <a:pt x="321" y="89"/>
                  </a:lnTo>
                  <a:lnTo>
                    <a:pt x="322" y="89"/>
                  </a:lnTo>
                  <a:lnTo>
                    <a:pt x="323" y="89"/>
                  </a:lnTo>
                  <a:lnTo>
                    <a:pt x="324" y="89"/>
                  </a:lnTo>
                  <a:lnTo>
                    <a:pt x="325" y="89"/>
                  </a:lnTo>
                  <a:lnTo>
                    <a:pt x="325" y="90"/>
                  </a:lnTo>
                  <a:lnTo>
                    <a:pt x="326" y="90"/>
                  </a:lnTo>
                  <a:lnTo>
                    <a:pt x="327" y="90"/>
                  </a:lnTo>
                  <a:lnTo>
                    <a:pt x="328" y="90"/>
                  </a:lnTo>
                  <a:lnTo>
                    <a:pt x="329" y="91"/>
                  </a:lnTo>
                  <a:lnTo>
                    <a:pt x="330" y="91"/>
                  </a:lnTo>
                  <a:lnTo>
                    <a:pt x="331" y="91"/>
                  </a:lnTo>
                  <a:lnTo>
                    <a:pt x="332" y="91"/>
                  </a:lnTo>
                  <a:lnTo>
                    <a:pt x="332" y="92"/>
                  </a:lnTo>
                  <a:lnTo>
                    <a:pt x="333" y="92"/>
                  </a:lnTo>
                  <a:lnTo>
                    <a:pt x="334" y="92"/>
                  </a:lnTo>
                  <a:lnTo>
                    <a:pt x="335" y="92"/>
                  </a:lnTo>
                  <a:lnTo>
                    <a:pt x="336" y="92"/>
                  </a:lnTo>
                  <a:lnTo>
                    <a:pt x="336" y="93"/>
                  </a:lnTo>
                  <a:lnTo>
                    <a:pt x="337" y="93"/>
                  </a:lnTo>
                  <a:lnTo>
                    <a:pt x="338" y="93"/>
                  </a:lnTo>
                  <a:lnTo>
                    <a:pt x="339" y="93"/>
                  </a:lnTo>
                  <a:lnTo>
                    <a:pt x="340" y="94"/>
                  </a:lnTo>
                  <a:lnTo>
                    <a:pt x="341" y="94"/>
                  </a:lnTo>
                  <a:lnTo>
                    <a:pt x="342" y="94"/>
                  </a:lnTo>
                  <a:lnTo>
                    <a:pt x="343" y="94"/>
                  </a:lnTo>
                  <a:lnTo>
                    <a:pt x="343" y="95"/>
                  </a:lnTo>
                  <a:lnTo>
                    <a:pt x="344" y="95"/>
                  </a:lnTo>
                  <a:lnTo>
                    <a:pt x="345" y="95"/>
                  </a:lnTo>
                  <a:lnTo>
                    <a:pt x="346" y="95"/>
                  </a:lnTo>
                  <a:lnTo>
                    <a:pt x="347" y="95"/>
                  </a:lnTo>
                  <a:lnTo>
                    <a:pt x="347" y="96"/>
                  </a:lnTo>
                  <a:lnTo>
                    <a:pt x="348" y="96"/>
                  </a:lnTo>
                  <a:lnTo>
                    <a:pt x="348" y="96"/>
                  </a:lnTo>
                  <a:lnTo>
                    <a:pt x="349" y="96"/>
                  </a:lnTo>
                  <a:lnTo>
                    <a:pt x="350" y="96"/>
                  </a:lnTo>
                  <a:lnTo>
                    <a:pt x="351" y="97"/>
                  </a:lnTo>
                  <a:lnTo>
                    <a:pt x="352" y="97"/>
                  </a:lnTo>
                  <a:lnTo>
                    <a:pt x="353" y="97"/>
                  </a:lnTo>
                  <a:lnTo>
                    <a:pt x="354" y="97"/>
                  </a:lnTo>
                  <a:lnTo>
                    <a:pt x="354" y="98"/>
                  </a:lnTo>
                  <a:lnTo>
                    <a:pt x="355" y="98"/>
                  </a:lnTo>
                  <a:lnTo>
                    <a:pt x="356" y="98"/>
                  </a:lnTo>
                  <a:lnTo>
                    <a:pt x="357" y="98"/>
                  </a:lnTo>
                  <a:lnTo>
                    <a:pt x="358" y="98"/>
                  </a:lnTo>
                  <a:lnTo>
                    <a:pt x="358" y="99"/>
                  </a:lnTo>
                  <a:lnTo>
                    <a:pt x="359" y="99"/>
                  </a:lnTo>
                  <a:lnTo>
                    <a:pt x="360" y="99"/>
                  </a:lnTo>
                  <a:lnTo>
                    <a:pt x="361" y="99"/>
                  </a:lnTo>
                  <a:lnTo>
                    <a:pt x="361" y="100"/>
                  </a:lnTo>
                  <a:lnTo>
                    <a:pt x="362" y="100"/>
                  </a:lnTo>
                  <a:lnTo>
                    <a:pt x="363" y="100"/>
                  </a:lnTo>
                  <a:lnTo>
                    <a:pt x="364" y="100"/>
                  </a:lnTo>
                  <a:lnTo>
                    <a:pt x="365" y="100"/>
                  </a:lnTo>
                  <a:lnTo>
                    <a:pt x="365" y="101"/>
                  </a:lnTo>
                  <a:lnTo>
                    <a:pt x="366" y="101"/>
                  </a:lnTo>
                  <a:lnTo>
                    <a:pt x="367" y="101"/>
                  </a:lnTo>
                  <a:lnTo>
                    <a:pt x="368" y="101"/>
                  </a:lnTo>
                  <a:lnTo>
                    <a:pt x="369" y="101"/>
                  </a:lnTo>
                  <a:lnTo>
                    <a:pt x="369" y="102"/>
                  </a:lnTo>
                  <a:lnTo>
                    <a:pt x="370" y="102"/>
                  </a:lnTo>
                  <a:lnTo>
                    <a:pt x="371" y="102"/>
                  </a:lnTo>
                  <a:lnTo>
                    <a:pt x="372" y="102"/>
                  </a:lnTo>
                  <a:lnTo>
                    <a:pt x="373" y="103"/>
                  </a:lnTo>
                  <a:lnTo>
                    <a:pt x="374" y="103"/>
                  </a:lnTo>
                  <a:lnTo>
                    <a:pt x="375" y="103"/>
                  </a:lnTo>
                  <a:lnTo>
                    <a:pt x="376" y="103"/>
                  </a:lnTo>
                  <a:lnTo>
                    <a:pt x="376" y="103"/>
                  </a:lnTo>
                  <a:lnTo>
                    <a:pt x="376" y="104"/>
                  </a:lnTo>
                  <a:lnTo>
                    <a:pt x="377" y="104"/>
                  </a:lnTo>
                  <a:lnTo>
                    <a:pt x="378" y="104"/>
                  </a:lnTo>
                  <a:lnTo>
                    <a:pt x="379" y="104"/>
                  </a:lnTo>
                  <a:lnTo>
                    <a:pt x="380" y="104"/>
                  </a:lnTo>
                  <a:lnTo>
                    <a:pt x="380" y="105"/>
                  </a:lnTo>
                  <a:lnTo>
                    <a:pt x="381" y="105"/>
                  </a:lnTo>
                  <a:lnTo>
                    <a:pt x="382" y="105"/>
                  </a:lnTo>
                  <a:lnTo>
                    <a:pt x="383" y="105"/>
                  </a:lnTo>
                  <a:lnTo>
                    <a:pt x="383" y="106"/>
                  </a:lnTo>
                  <a:lnTo>
                    <a:pt x="384" y="106"/>
                  </a:lnTo>
                  <a:lnTo>
                    <a:pt x="385" y="106"/>
                  </a:lnTo>
                  <a:lnTo>
                    <a:pt x="386" y="106"/>
                  </a:lnTo>
                  <a:lnTo>
                    <a:pt x="387" y="106"/>
                  </a:lnTo>
                  <a:lnTo>
                    <a:pt x="387" y="107"/>
                  </a:lnTo>
                  <a:lnTo>
                    <a:pt x="388" y="107"/>
                  </a:lnTo>
                  <a:lnTo>
                    <a:pt x="389" y="107"/>
                  </a:lnTo>
                  <a:lnTo>
                    <a:pt x="390" y="107"/>
                  </a:lnTo>
                  <a:lnTo>
                    <a:pt x="391" y="107"/>
                  </a:lnTo>
                  <a:lnTo>
                    <a:pt x="391" y="108"/>
                  </a:lnTo>
                  <a:lnTo>
                    <a:pt x="392" y="108"/>
                  </a:lnTo>
                  <a:lnTo>
                    <a:pt x="393" y="108"/>
                  </a:lnTo>
                  <a:lnTo>
                    <a:pt x="394" y="108"/>
                  </a:lnTo>
                  <a:lnTo>
                    <a:pt x="394" y="109"/>
                  </a:lnTo>
                  <a:lnTo>
                    <a:pt x="395" y="109"/>
                  </a:lnTo>
                  <a:lnTo>
                    <a:pt x="396" y="109"/>
                  </a:lnTo>
                  <a:lnTo>
                    <a:pt x="397" y="109"/>
                  </a:lnTo>
                  <a:lnTo>
                    <a:pt x="398" y="109"/>
                  </a:lnTo>
                  <a:lnTo>
                    <a:pt x="398" y="110"/>
                  </a:lnTo>
                  <a:lnTo>
                    <a:pt x="399" y="110"/>
                  </a:lnTo>
                  <a:lnTo>
                    <a:pt x="400" y="110"/>
                  </a:lnTo>
                  <a:lnTo>
                    <a:pt x="401" y="110"/>
                  </a:lnTo>
                  <a:lnTo>
                    <a:pt x="402" y="110"/>
                  </a:lnTo>
                  <a:lnTo>
                    <a:pt x="402" y="111"/>
                  </a:lnTo>
                  <a:lnTo>
                    <a:pt x="403" y="111"/>
                  </a:lnTo>
                  <a:lnTo>
                    <a:pt x="403" y="111"/>
                  </a:lnTo>
                  <a:lnTo>
                    <a:pt x="404" y="111"/>
                  </a:lnTo>
                  <a:lnTo>
                    <a:pt x="405" y="111"/>
                  </a:lnTo>
                  <a:lnTo>
                    <a:pt x="405" y="112"/>
                  </a:lnTo>
                  <a:lnTo>
                    <a:pt x="406" y="112"/>
                  </a:lnTo>
                  <a:lnTo>
                    <a:pt x="407" y="112"/>
                  </a:lnTo>
                  <a:lnTo>
                    <a:pt x="408" y="112"/>
                  </a:lnTo>
                  <a:lnTo>
                    <a:pt x="409" y="112"/>
                  </a:lnTo>
                  <a:lnTo>
                    <a:pt x="409" y="113"/>
                  </a:lnTo>
                  <a:lnTo>
                    <a:pt x="410" y="113"/>
                  </a:lnTo>
                  <a:lnTo>
                    <a:pt x="411" y="113"/>
                  </a:lnTo>
                  <a:lnTo>
                    <a:pt x="412" y="113"/>
                  </a:lnTo>
                  <a:lnTo>
                    <a:pt x="413" y="114"/>
                  </a:lnTo>
                  <a:lnTo>
                    <a:pt x="414" y="114"/>
                  </a:lnTo>
                  <a:lnTo>
                    <a:pt x="415" y="114"/>
                  </a:lnTo>
                  <a:lnTo>
                    <a:pt x="416" y="114"/>
                  </a:lnTo>
                  <a:lnTo>
                    <a:pt x="416" y="115"/>
                  </a:lnTo>
                  <a:lnTo>
                    <a:pt x="417" y="115"/>
                  </a:lnTo>
                  <a:lnTo>
                    <a:pt x="418" y="115"/>
                  </a:lnTo>
                  <a:lnTo>
                    <a:pt x="419" y="115"/>
                  </a:lnTo>
                  <a:lnTo>
                    <a:pt x="420" y="115"/>
                  </a:lnTo>
                  <a:lnTo>
                    <a:pt x="420" y="116"/>
                  </a:lnTo>
                  <a:lnTo>
                    <a:pt x="421" y="116"/>
                  </a:lnTo>
                  <a:lnTo>
                    <a:pt x="422" y="116"/>
                  </a:lnTo>
                  <a:lnTo>
                    <a:pt x="423" y="116"/>
                  </a:lnTo>
                  <a:lnTo>
                    <a:pt x="424" y="116"/>
                  </a:lnTo>
                  <a:lnTo>
                    <a:pt x="424" y="117"/>
                  </a:lnTo>
                  <a:lnTo>
                    <a:pt x="425" y="117"/>
                  </a:lnTo>
                  <a:lnTo>
                    <a:pt x="426" y="117"/>
                  </a:lnTo>
                  <a:lnTo>
                    <a:pt x="427" y="117"/>
                  </a:lnTo>
                  <a:lnTo>
                    <a:pt x="427" y="118"/>
                  </a:lnTo>
                  <a:lnTo>
                    <a:pt x="428" y="118"/>
                  </a:lnTo>
                  <a:lnTo>
                    <a:pt x="429" y="118"/>
                  </a:lnTo>
                  <a:lnTo>
                    <a:pt x="430" y="118"/>
                  </a:lnTo>
                  <a:lnTo>
                    <a:pt x="431" y="118"/>
                  </a:lnTo>
                  <a:lnTo>
                    <a:pt x="431" y="119"/>
                  </a:lnTo>
                  <a:lnTo>
                    <a:pt x="431" y="119"/>
                  </a:lnTo>
                  <a:lnTo>
                    <a:pt x="432" y="119"/>
                  </a:lnTo>
                  <a:lnTo>
                    <a:pt x="433" y="119"/>
                  </a:lnTo>
                  <a:lnTo>
                    <a:pt x="434" y="119"/>
                  </a:lnTo>
                  <a:lnTo>
                    <a:pt x="435" y="120"/>
                  </a:lnTo>
                  <a:lnTo>
                    <a:pt x="436" y="120"/>
                  </a:lnTo>
                  <a:lnTo>
                    <a:pt x="437" y="120"/>
                  </a:lnTo>
                  <a:lnTo>
                    <a:pt x="438" y="120"/>
                  </a:lnTo>
                  <a:lnTo>
                    <a:pt x="438" y="121"/>
                  </a:lnTo>
                  <a:lnTo>
                    <a:pt x="439" y="121"/>
                  </a:lnTo>
                  <a:lnTo>
                    <a:pt x="440" y="121"/>
                  </a:lnTo>
                  <a:lnTo>
                    <a:pt x="441" y="121"/>
                  </a:lnTo>
                  <a:lnTo>
                    <a:pt x="442" y="121"/>
                  </a:lnTo>
                  <a:lnTo>
                    <a:pt x="442" y="122"/>
                  </a:lnTo>
                  <a:lnTo>
                    <a:pt x="443" y="122"/>
                  </a:lnTo>
                  <a:lnTo>
                    <a:pt x="444" y="122"/>
                  </a:lnTo>
                  <a:lnTo>
                    <a:pt x="445" y="122"/>
                  </a:lnTo>
                  <a:lnTo>
                    <a:pt x="446" y="123"/>
                  </a:lnTo>
                  <a:lnTo>
                    <a:pt x="447" y="123"/>
                  </a:lnTo>
                  <a:lnTo>
                    <a:pt x="448" y="123"/>
                  </a:lnTo>
                  <a:lnTo>
                    <a:pt x="449" y="123"/>
                  </a:lnTo>
                  <a:lnTo>
                    <a:pt x="449" y="124"/>
                  </a:lnTo>
                  <a:lnTo>
                    <a:pt x="450" y="124"/>
                  </a:lnTo>
                  <a:lnTo>
                    <a:pt x="451" y="124"/>
                  </a:lnTo>
                  <a:lnTo>
                    <a:pt x="452" y="124"/>
                  </a:lnTo>
                  <a:lnTo>
                    <a:pt x="453" y="124"/>
                  </a:lnTo>
                  <a:lnTo>
                    <a:pt x="453" y="125"/>
                  </a:lnTo>
                  <a:lnTo>
                    <a:pt x="454" y="125"/>
                  </a:lnTo>
                  <a:lnTo>
                    <a:pt x="455" y="125"/>
                  </a:lnTo>
                  <a:lnTo>
                    <a:pt x="456" y="125"/>
                  </a:lnTo>
                  <a:lnTo>
                    <a:pt x="457" y="126"/>
                  </a:lnTo>
                  <a:lnTo>
                    <a:pt x="458" y="126"/>
                  </a:lnTo>
                  <a:lnTo>
                    <a:pt x="459" y="126"/>
                  </a:lnTo>
                  <a:lnTo>
                    <a:pt x="459" y="126"/>
                  </a:lnTo>
                  <a:lnTo>
                    <a:pt x="460" y="126"/>
                  </a:lnTo>
                  <a:lnTo>
                    <a:pt x="460" y="127"/>
                  </a:lnTo>
                  <a:lnTo>
                    <a:pt x="461" y="127"/>
                  </a:lnTo>
                  <a:lnTo>
                    <a:pt x="462" y="127"/>
                  </a:lnTo>
                  <a:lnTo>
                    <a:pt x="463" y="127"/>
                  </a:lnTo>
                  <a:lnTo>
                    <a:pt x="464" y="127"/>
                  </a:lnTo>
                  <a:lnTo>
                    <a:pt x="464" y="128"/>
                  </a:lnTo>
                  <a:lnTo>
                    <a:pt x="465" y="128"/>
                  </a:lnTo>
                  <a:lnTo>
                    <a:pt x="466" y="128"/>
                  </a:lnTo>
                  <a:lnTo>
                    <a:pt x="467" y="128"/>
                  </a:lnTo>
                  <a:lnTo>
                    <a:pt x="467" y="129"/>
                  </a:lnTo>
                  <a:lnTo>
                    <a:pt x="468" y="129"/>
                  </a:lnTo>
                  <a:lnTo>
                    <a:pt x="469" y="129"/>
                  </a:lnTo>
                  <a:lnTo>
                    <a:pt x="470" y="129"/>
                  </a:lnTo>
                  <a:lnTo>
                    <a:pt x="471" y="129"/>
                  </a:lnTo>
                  <a:lnTo>
                    <a:pt x="471" y="130"/>
                  </a:lnTo>
                  <a:lnTo>
                    <a:pt x="472" y="130"/>
                  </a:lnTo>
                  <a:lnTo>
                    <a:pt x="473" y="130"/>
                  </a:lnTo>
                  <a:lnTo>
                    <a:pt x="474" y="130"/>
                  </a:lnTo>
                  <a:lnTo>
                    <a:pt x="475" y="130"/>
                  </a:lnTo>
                  <a:lnTo>
                    <a:pt x="475" y="131"/>
                  </a:lnTo>
                  <a:lnTo>
                    <a:pt x="476" y="131"/>
                  </a:lnTo>
                  <a:lnTo>
                    <a:pt x="477" y="131"/>
                  </a:lnTo>
                  <a:lnTo>
                    <a:pt x="478" y="131"/>
                  </a:lnTo>
                  <a:lnTo>
                    <a:pt x="478" y="132"/>
                  </a:lnTo>
                  <a:lnTo>
                    <a:pt x="479" y="132"/>
                  </a:lnTo>
                  <a:lnTo>
                    <a:pt x="480" y="132"/>
                  </a:lnTo>
                  <a:lnTo>
                    <a:pt x="481" y="132"/>
                  </a:lnTo>
                  <a:lnTo>
                    <a:pt x="482" y="132"/>
                  </a:lnTo>
                  <a:lnTo>
                    <a:pt x="482" y="133"/>
                  </a:lnTo>
                  <a:lnTo>
                    <a:pt x="483" y="133"/>
                  </a:lnTo>
                  <a:lnTo>
                    <a:pt x="484" y="133"/>
                  </a:lnTo>
                  <a:lnTo>
                    <a:pt x="485" y="133"/>
                  </a:lnTo>
                  <a:lnTo>
                    <a:pt x="486" y="133"/>
                  </a:lnTo>
                  <a:lnTo>
                    <a:pt x="486" y="134"/>
                  </a:lnTo>
                  <a:lnTo>
                    <a:pt x="486" y="134"/>
                  </a:lnTo>
                  <a:lnTo>
                    <a:pt x="487" y="134"/>
                  </a:lnTo>
                  <a:lnTo>
                    <a:pt x="488" y="134"/>
                  </a:lnTo>
                  <a:lnTo>
                    <a:pt x="489" y="134"/>
                  </a:lnTo>
                  <a:lnTo>
                    <a:pt x="489" y="135"/>
                  </a:lnTo>
                  <a:lnTo>
                    <a:pt x="490" y="135"/>
                  </a:lnTo>
                  <a:lnTo>
                    <a:pt x="491" y="135"/>
                  </a:lnTo>
                  <a:lnTo>
                    <a:pt x="492" y="135"/>
                  </a:lnTo>
                  <a:lnTo>
                    <a:pt x="493" y="135"/>
                  </a:lnTo>
                  <a:lnTo>
                    <a:pt x="493" y="136"/>
                  </a:lnTo>
                  <a:lnTo>
                    <a:pt x="494" y="136"/>
                  </a:lnTo>
                  <a:lnTo>
                    <a:pt x="495" y="136"/>
                  </a:lnTo>
                  <a:lnTo>
                    <a:pt x="496" y="136"/>
                  </a:lnTo>
                  <a:lnTo>
                    <a:pt x="497" y="136"/>
                  </a:lnTo>
                  <a:lnTo>
                    <a:pt x="497" y="137"/>
                  </a:lnTo>
                  <a:lnTo>
                    <a:pt x="498" y="137"/>
                  </a:lnTo>
                  <a:lnTo>
                    <a:pt x="499" y="137"/>
                  </a:lnTo>
                  <a:lnTo>
                    <a:pt x="500" y="137"/>
                  </a:lnTo>
                  <a:lnTo>
                    <a:pt x="500" y="138"/>
                  </a:lnTo>
                  <a:lnTo>
                    <a:pt x="501" y="138"/>
                  </a:lnTo>
                  <a:lnTo>
                    <a:pt x="502" y="138"/>
                  </a:lnTo>
                  <a:lnTo>
                    <a:pt x="503" y="138"/>
                  </a:lnTo>
                  <a:lnTo>
                    <a:pt x="504" y="138"/>
                  </a:lnTo>
                  <a:lnTo>
                    <a:pt x="504" y="139"/>
                  </a:lnTo>
                  <a:lnTo>
                    <a:pt x="505" y="139"/>
                  </a:lnTo>
                  <a:lnTo>
                    <a:pt x="506" y="139"/>
                  </a:lnTo>
                  <a:lnTo>
                    <a:pt x="507" y="139"/>
                  </a:lnTo>
                  <a:lnTo>
                    <a:pt x="508" y="139"/>
                  </a:lnTo>
                  <a:lnTo>
                    <a:pt x="508" y="140"/>
                  </a:lnTo>
                  <a:lnTo>
                    <a:pt x="509" y="140"/>
                  </a:lnTo>
                  <a:lnTo>
                    <a:pt x="510" y="140"/>
                  </a:lnTo>
                  <a:lnTo>
                    <a:pt x="511" y="140"/>
                  </a:lnTo>
                  <a:lnTo>
                    <a:pt x="511" y="141"/>
                  </a:lnTo>
                  <a:lnTo>
                    <a:pt x="512" y="141"/>
                  </a:lnTo>
                  <a:lnTo>
                    <a:pt x="513" y="141"/>
                  </a:lnTo>
                  <a:lnTo>
                    <a:pt x="514" y="141"/>
                  </a:lnTo>
                  <a:lnTo>
                    <a:pt x="514" y="141"/>
                  </a:lnTo>
                  <a:lnTo>
                    <a:pt x="515" y="141"/>
                  </a:lnTo>
                  <a:lnTo>
                    <a:pt x="515" y="142"/>
                  </a:lnTo>
                  <a:lnTo>
                    <a:pt x="516" y="142"/>
                  </a:lnTo>
                  <a:lnTo>
                    <a:pt x="517" y="142"/>
                  </a:lnTo>
                  <a:lnTo>
                    <a:pt x="518" y="142"/>
                  </a:lnTo>
                  <a:lnTo>
                    <a:pt x="519" y="143"/>
                  </a:lnTo>
                  <a:lnTo>
                    <a:pt x="520" y="143"/>
                  </a:lnTo>
                  <a:lnTo>
                    <a:pt x="521" y="143"/>
                  </a:lnTo>
                  <a:lnTo>
                    <a:pt x="522" y="143"/>
                  </a:lnTo>
                  <a:lnTo>
                    <a:pt x="522" y="144"/>
                  </a:lnTo>
                  <a:lnTo>
                    <a:pt x="523" y="144"/>
                  </a:lnTo>
                  <a:lnTo>
                    <a:pt x="524" y="144"/>
                  </a:lnTo>
                  <a:lnTo>
                    <a:pt x="525" y="144"/>
                  </a:lnTo>
                  <a:lnTo>
                    <a:pt x="526" y="144"/>
                  </a:lnTo>
                  <a:lnTo>
                    <a:pt x="526" y="145"/>
                  </a:lnTo>
                  <a:lnTo>
                    <a:pt x="527" y="145"/>
                  </a:lnTo>
                  <a:lnTo>
                    <a:pt x="528" y="145"/>
                  </a:lnTo>
                  <a:lnTo>
                    <a:pt x="529" y="145"/>
                  </a:lnTo>
                  <a:lnTo>
                    <a:pt x="530" y="146"/>
                  </a:lnTo>
                  <a:lnTo>
                    <a:pt x="531" y="146"/>
                  </a:lnTo>
                  <a:lnTo>
                    <a:pt x="532" y="146"/>
                  </a:lnTo>
                  <a:lnTo>
                    <a:pt x="533" y="146"/>
                  </a:lnTo>
                  <a:lnTo>
                    <a:pt x="533" y="147"/>
                  </a:lnTo>
                  <a:lnTo>
                    <a:pt x="534" y="147"/>
                  </a:lnTo>
                  <a:lnTo>
                    <a:pt x="535" y="147"/>
                  </a:lnTo>
                  <a:lnTo>
                    <a:pt x="536" y="147"/>
                  </a:lnTo>
                  <a:lnTo>
                    <a:pt x="537" y="147"/>
                  </a:lnTo>
                  <a:lnTo>
                    <a:pt x="537" y="148"/>
                  </a:lnTo>
                  <a:lnTo>
                    <a:pt x="538" y="148"/>
                  </a:lnTo>
                  <a:lnTo>
                    <a:pt x="539" y="148"/>
                  </a:lnTo>
                  <a:lnTo>
                    <a:pt x="540" y="148"/>
                  </a:lnTo>
                  <a:lnTo>
                    <a:pt x="540" y="149"/>
                  </a:lnTo>
                  <a:lnTo>
                    <a:pt x="541" y="149"/>
                  </a:lnTo>
                  <a:lnTo>
                    <a:pt x="542" y="149"/>
                  </a:lnTo>
                  <a:lnTo>
                    <a:pt x="542" y="149"/>
                  </a:lnTo>
                  <a:lnTo>
                    <a:pt x="543" y="149"/>
                  </a:lnTo>
                  <a:lnTo>
                    <a:pt x="544" y="149"/>
                  </a:lnTo>
                  <a:lnTo>
                    <a:pt x="544" y="150"/>
                  </a:lnTo>
                  <a:lnTo>
                    <a:pt x="545" y="150"/>
                  </a:lnTo>
                  <a:lnTo>
                    <a:pt x="546" y="150"/>
                  </a:lnTo>
                  <a:lnTo>
                    <a:pt x="547" y="150"/>
                  </a:lnTo>
                  <a:lnTo>
                    <a:pt x="548" y="150"/>
                  </a:lnTo>
                  <a:lnTo>
                    <a:pt x="548" y="151"/>
                  </a:lnTo>
                  <a:lnTo>
                    <a:pt x="549" y="151"/>
                  </a:lnTo>
                  <a:lnTo>
                    <a:pt x="550" y="151"/>
                  </a:lnTo>
                  <a:lnTo>
                    <a:pt x="551" y="151"/>
                  </a:lnTo>
                  <a:lnTo>
                    <a:pt x="552" y="152"/>
                  </a:lnTo>
                  <a:lnTo>
                    <a:pt x="553" y="152"/>
                  </a:lnTo>
                  <a:lnTo>
                    <a:pt x="554" y="152"/>
                  </a:lnTo>
                  <a:lnTo>
                    <a:pt x="555" y="152"/>
                  </a:lnTo>
                  <a:lnTo>
                    <a:pt x="555" y="153"/>
                  </a:lnTo>
                  <a:lnTo>
                    <a:pt x="556" y="153"/>
                  </a:lnTo>
                  <a:lnTo>
                    <a:pt x="557" y="153"/>
                  </a:lnTo>
                  <a:lnTo>
                    <a:pt x="558" y="153"/>
                  </a:lnTo>
                  <a:lnTo>
                    <a:pt x="559" y="153"/>
                  </a:lnTo>
                  <a:lnTo>
                    <a:pt x="559" y="154"/>
                  </a:lnTo>
                  <a:lnTo>
                    <a:pt x="560" y="154"/>
                  </a:lnTo>
                  <a:lnTo>
                    <a:pt x="561" y="154"/>
                  </a:lnTo>
                  <a:lnTo>
                    <a:pt x="562" y="154"/>
                  </a:lnTo>
                  <a:lnTo>
                    <a:pt x="563" y="155"/>
                  </a:lnTo>
                  <a:lnTo>
                    <a:pt x="564" y="155"/>
                  </a:lnTo>
                  <a:lnTo>
                    <a:pt x="565" y="155"/>
                  </a:lnTo>
                  <a:lnTo>
                    <a:pt x="566" y="155"/>
                  </a:lnTo>
                  <a:lnTo>
                    <a:pt x="566" y="156"/>
                  </a:lnTo>
                  <a:lnTo>
                    <a:pt x="567" y="156"/>
                  </a:lnTo>
                  <a:lnTo>
                    <a:pt x="568" y="156"/>
                  </a:lnTo>
                  <a:lnTo>
                    <a:pt x="569" y="156"/>
                  </a:lnTo>
                  <a:lnTo>
                    <a:pt x="570" y="156"/>
                  </a:lnTo>
                  <a:lnTo>
                    <a:pt x="570" y="157"/>
                  </a:lnTo>
                  <a:lnTo>
                    <a:pt x="571" y="157"/>
                  </a:lnTo>
                  <a:lnTo>
                    <a:pt x="572" y="157"/>
                  </a:lnTo>
                  <a:lnTo>
                    <a:pt x="573" y="157"/>
                  </a:lnTo>
                  <a:lnTo>
                    <a:pt x="573" y="158"/>
                  </a:lnTo>
                  <a:lnTo>
                    <a:pt x="574" y="158"/>
                  </a:lnTo>
                  <a:lnTo>
                    <a:pt x="575" y="158"/>
                  </a:lnTo>
                  <a:lnTo>
                    <a:pt x="576" y="158"/>
                  </a:lnTo>
                  <a:lnTo>
                    <a:pt x="577" y="158"/>
                  </a:lnTo>
                  <a:lnTo>
                    <a:pt x="577" y="159"/>
                  </a:lnTo>
                  <a:lnTo>
                    <a:pt x="578" y="159"/>
                  </a:lnTo>
                  <a:lnTo>
                    <a:pt x="579" y="159"/>
                  </a:lnTo>
                  <a:lnTo>
                    <a:pt x="580" y="159"/>
                  </a:lnTo>
                  <a:lnTo>
                    <a:pt x="581" y="159"/>
                  </a:lnTo>
                  <a:lnTo>
                    <a:pt x="581" y="160"/>
                  </a:lnTo>
                  <a:lnTo>
                    <a:pt x="582" y="160"/>
                  </a:lnTo>
                  <a:lnTo>
                    <a:pt x="583" y="160"/>
                  </a:lnTo>
                  <a:lnTo>
                    <a:pt x="584" y="160"/>
                  </a:lnTo>
                  <a:lnTo>
                    <a:pt x="584" y="161"/>
                  </a:lnTo>
                  <a:lnTo>
                    <a:pt x="585" y="161"/>
                  </a:lnTo>
                  <a:lnTo>
                    <a:pt x="586" y="161"/>
                  </a:lnTo>
                  <a:lnTo>
                    <a:pt x="587" y="161"/>
                  </a:lnTo>
                  <a:lnTo>
                    <a:pt x="588" y="161"/>
                  </a:lnTo>
                  <a:lnTo>
                    <a:pt x="588" y="162"/>
                  </a:lnTo>
                  <a:lnTo>
                    <a:pt x="589" y="162"/>
                  </a:lnTo>
                  <a:lnTo>
                    <a:pt x="590" y="162"/>
                  </a:lnTo>
                  <a:lnTo>
                    <a:pt x="591" y="162"/>
                  </a:lnTo>
                  <a:lnTo>
                    <a:pt x="592" y="163"/>
                  </a:lnTo>
                  <a:lnTo>
                    <a:pt x="593" y="163"/>
                  </a:lnTo>
                  <a:lnTo>
                    <a:pt x="594" y="163"/>
                  </a:lnTo>
                  <a:lnTo>
                    <a:pt x="595" y="163"/>
                  </a:lnTo>
                  <a:lnTo>
                    <a:pt x="595" y="164"/>
                  </a:lnTo>
                  <a:lnTo>
                    <a:pt x="596" y="164"/>
                  </a:lnTo>
                  <a:lnTo>
                    <a:pt x="597" y="164"/>
                  </a:lnTo>
                  <a:lnTo>
                    <a:pt x="597" y="164"/>
                  </a:lnTo>
                  <a:lnTo>
                    <a:pt x="598" y="164"/>
                  </a:lnTo>
                  <a:lnTo>
                    <a:pt x="599" y="164"/>
                  </a:lnTo>
                  <a:lnTo>
                    <a:pt x="599" y="165"/>
                  </a:lnTo>
                  <a:lnTo>
                    <a:pt x="600" y="165"/>
                  </a:lnTo>
                  <a:lnTo>
                    <a:pt x="601" y="165"/>
                  </a:lnTo>
                  <a:lnTo>
                    <a:pt x="602" y="165"/>
                  </a:lnTo>
                  <a:lnTo>
                    <a:pt x="603" y="165"/>
                  </a:lnTo>
                  <a:lnTo>
                    <a:pt x="603" y="166"/>
                  </a:lnTo>
                  <a:lnTo>
                    <a:pt x="604" y="166"/>
                  </a:lnTo>
                  <a:lnTo>
                    <a:pt x="605" y="166"/>
                  </a:lnTo>
                  <a:lnTo>
                    <a:pt x="606" y="166"/>
                  </a:lnTo>
                  <a:lnTo>
                    <a:pt x="606" y="167"/>
                  </a:lnTo>
                  <a:lnTo>
                    <a:pt x="607" y="167"/>
                  </a:lnTo>
                  <a:lnTo>
                    <a:pt x="608" y="167"/>
                  </a:lnTo>
                  <a:lnTo>
                    <a:pt x="609" y="167"/>
                  </a:lnTo>
                  <a:lnTo>
                    <a:pt x="610" y="167"/>
                  </a:lnTo>
                  <a:lnTo>
                    <a:pt x="610" y="168"/>
                  </a:lnTo>
                  <a:lnTo>
                    <a:pt x="611" y="168"/>
                  </a:lnTo>
                  <a:lnTo>
                    <a:pt x="612" y="168"/>
                  </a:lnTo>
                  <a:lnTo>
                    <a:pt x="613" y="168"/>
                  </a:lnTo>
                  <a:lnTo>
                    <a:pt x="614" y="168"/>
                  </a:lnTo>
                  <a:lnTo>
                    <a:pt x="614" y="169"/>
                  </a:lnTo>
                  <a:lnTo>
                    <a:pt x="615" y="169"/>
                  </a:lnTo>
                  <a:lnTo>
                    <a:pt x="616" y="169"/>
                  </a:lnTo>
                  <a:lnTo>
                    <a:pt x="617" y="169"/>
                  </a:lnTo>
                  <a:lnTo>
                    <a:pt x="617" y="170"/>
                  </a:lnTo>
                  <a:lnTo>
                    <a:pt x="618" y="170"/>
                  </a:lnTo>
                  <a:lnTo>
                    <a:pt x="619" y="170"/>
                  </a:lnTo>
                  <a:lnTo>
                    <a:pt x="620" y="170"/>
                  </a:lnTo>
                  <a:lnTo>
                    <a:pt x="621" y="170"/>
                  </a:lnTo>
                  <a:lnTo>
                    <a:pt x="621" y="171"/>
                  </a:lnTo>
                  <a:lnTo>
                    <a:pt x="622" y="171"/>
                  </a:lnTo>
                  <a:lnTo>
                    <a:pt x="623" y="171"/>
                  </a:lnTo>
                  <a:lnTo>
                    <a:pt x="624" y="171"/>
                  </a:lnTo>
                  <a:lnTo>
                    <a:pt x="625" y="172"/>
                  </a:lnTo>
                  <a:lnTo>
                    <a:pt x="625" y="172"/>
                  </a:lnTo>
                  <a:lnTo>
                    <a:pt x="626" y="172"/>
                  </a:lnTo>
                  <a:lnTo>
                    <a:pt x="627" y="172"/>
                  </a:lnTo>
                  <a:lnTo>
                    <a:pt x="628" y="172"/>
                  </a:lnTo>
                  <a:lnTo>
                    <a:pt x="628" y="173"/>
                  </a:lnTo>
                  <a:lnTo>
                    <a:pt x="629" y="173"/>
                  </a:lnTo>
                  <a:lnTo>
                    <a:pt x="630" y="173"/>
                  </a:lnTo>
                  <a:lnTo>
                    <a:pt x="631" y="173"/>
                  </a:lnTo>
                  <a:lnTo>
                    <a:pt x="632" y="173"/>
                  </a:lnTo>
                  <a:lnTo>
                    <a:pt x="632" y="174"/>
                  </a:lnTo>
                  <a:lnTo>
                    <a:pt x="633" y="174"/>
                  </a:lnTo>
                  <a:lnTo>
                    <a:pt x="634" y="174"/>
                  </a:lnTo>
                  <a:lnTo>
                    <a:pt x="635" y="174"/>
                  </a:lnTo>
                  <a:lnTo>
                    <a:pt x="636" y="175"/>
                  </a:lnTo>
                  <a:lnTo>
                    <a:pt x="637" y="175"/>
                  </a:lnTo>
                  <a:lnTo>
                    <a:pt x="638" y="175"/>
                  </a:lnTo>
                  <a:lnTo>
                    <a:pt x="639" y="175"/>
                  </a:lnTo>
                  <a:lnTo>
                    <a:pt x="639" y="176"/>
                  </a:lnTo>
                  <a:lnTo>
                    <a:pt x="640" y="176"/>
                  </a:lnTo>
                  <a:lnTo>
                    <a:pt x="641" y="176"/>
                  </a:lnTo>
                  <a:lnTo>
                    <a:pt x="642" y="176"/>
                  </a:lnTo>
                  <a:lnTo>
                    <a:pt x="643" y="176"/>
                  </a:lnTo>
                  <a:lnTo>
                    <a:pt x="643" y="177"/>
                  </a:lnTo>
                  <a:lnTo>
                    <a:pt x="644" y="177"/>
                  </a:lnTo>
                  <a:lnTo>
                    <a:pt x="645" y="177"/>
                  </a:lnTo>
                  <a:lnTo>
                    <a:pt x="646" y="177"/>
                  </a:lnTo>
                  <a:lnTo>
                    <a:pt x="646" y="178"/>
                  </a:lnTo>
                  <a:lnTo>
                    <a:pt x="647" y="178"/>
                  </a:lnTo>
                  <a:lnTo>
                    <a:pt x="648" y="178"/>
                  </a:lnTo>
                  <a:lnTo>
                    <a:pt x="649" y="178"/>
                  </a:lnTo>
                  <a:lnTo>
                    <a:pt x="650" y="178"/>
                  </a:lnTo>
                  <a:lnTo>
                    <a:pt x="650" y="179"/>
                  </a:lnTo>
                  <a:lnTo>
                    <a:pt x="651" y="179"/>
                  </a:lnTo>
                  <a:lnTo>
                    <a:pt x="652" y="179"/>
                  </a:lnTo>
                  <a:lnTo>
                    <a:pt x="653" y="179"/>
                  </a:lnTo>
                  <a:lnTo>
                    <a:pt x="653" y="179"/>
                  </a:lnTo>
                  <a:lnTo>
                    <a:pt x="654" y="179"/>
                  </a:lnTo>
                  <a:lnTo>
                    <a:pt x="654" y="180"/>
                  </a:lnTo>
                  <a:lnTo>
                    <a:pt x="655" y="180"/>
                  </a:lnTo>
                  <a:lnTo>
                    <a:pt x="656" y="180"/>
                  </a:lnTo>
                  <a:lnTo>
                    <a:pt x="657" y="180"/>
                  </a:lnTo>
                  <a:lnTo>
                    <a:pt x="657" y="181"/>
                  </a:lnTo>
                  <a:lnTo>
                    <a:pt x="658" y="181"/>
                  </a:lnTo>
                  <a:lnTo>
                    <a:pt x="659" y="181"/>
                  </a:lnTo>
                  <a:lnTo>
                    <a:pt x="660" y="181"/>
                  </a:lnTo>
                  <a:lnTo>
                    <a:pt x="661" y="181"/>
                  </a:lnTo>
                  <a:lnTo>
                    <a:pt x="661" y="182"/>
                  </a:lnTo>
                  <a:lnTo>
                    <a:pt x="662" y="182"/>
                  </a:lnTo>
                  <a:lnTo>
                    <a:pt x="663" y="182"/>
                  </a:lnTo>
                  <a:lnTo>
                    <a:pt x="664" y="182"/>
                  </a:lnTo>
                  <a:lnTo>
                    <a:pt x="665" y="182"/>
                  </a:lnTo>
                  <a:lnTo>
                    <a:pt x="665" y="183"/>
                  </a:lnTo>
                  <a:lnTo>
                    <a:pt x="666" y="183"/>
                  </a:lnTo>
                  <a:lnTo>
                    <a:pt x="667" y="183"/>
                  </a:lnTo>
                  <a:lnTo>
                    <a:pt x="668" y="183"/>
                  </a:lnTo>
                  <a:lnTo>
                    <a:pt x="668" y="184"/>
                  </a:lnTo>
                  <a:lnTo>
                    <a:pt x="669" y="184"/>
                  </a:lnTo>
                  <a:lnTo>
                    <a:pt x="670" y="184"/>
                  </a:lnTo>
                  <a:lnTo>
                    <a:pt x="671" y="184"/>
                  </a:lnTo>
                  <a:lnTo>
                    <a:pt x="672" y="184"/>
                  </a:lnTo>
                  <a:lnTo>
                    <a:pt x="672" y="185"/>
                  </a:lnTo>
                  <a:lnTo>
                    <a:pt x="673" y="185"/>
                  </a:lnTo>
                  <a:lnTo>
                    <a:pt x="674" y="185"/>
                  </a:lnTo>
                  <a:lnTo>
                    <a:pt x="675" y="185"/>
                  </a:lnTo>
                  <a:lnTo>
                    <a:pt x="676" y="185"/>
                  </a:lnTo>
                  <a:lnTo>
                    <a:pt x="676" y="186"/>
                  </a:lnTo>
                  <a:lnTo>
                    <a:pt x="677" y="186"/>
                  </a:lnTo>
                  <a:lnTo>
                    <a:pt x="678" y="186"/>
                  </a:lnTo>
                  <a:lnTo>
                    <a:pt x="679" y="186"/>
                  </a:lnTo>
                  <a:lnTo>
                    <a:pt x="679" y="187"/>
                  </a:lnTo>
                  <a:lnTo>
                    <a:pt x="680" y="187"/>
                  </a:lnTo>
                  <a:lnTo>
                    <a:pt x="680" y="187"/>
                  </a:lnTo>
                  <a:lnTo>
                    <a:pt x="681" y="187"/>
                  </a:lnTo>
                  <a:lnTo>
                    <a:pt x="682" y="187"/>
                  </a:lnTo>
                  <a:lnTo>
                    <a:pt x="683" y="187"/>
                  </a:lnTo>
                  <a:lnTo>
                    <a:pt x="683" y="188"/>
                  </a:lnTo>
                  <a:lnTo>
                    <a:pt x="684" y="188"/>
                  </a:lnTo>
                  <a:lnTo>
                    <a:pt x="685" y="188"/>
                  </a:lnTo>
                  <a:lnTo>
                    <a:pt x="686" y="188"/>
                  </a:lnTo>
                  <a:lnTo>
                    <a:pt x="687" y="188"/>
                  </a:lnTo>
                  <a:lnTo>
                    <a:pt x="687" y="189"/>
                  </a:lnTo>
                  <a:lnTo>
                    <a:pt x="688" y="189"/>
                  </a:lnTo>
                  <a:lnTo>
                    <a:pt x="689" y="189"/>
                  </a:lnTo>
                  <a:lnTo>
                    <a:pt x="690" y="189"/>
                  </a:lnTo>
                  <a:lnTo>
                    <a:pt x="690" y="190"/>
                  </a:lnTo>
                  <a:lnTo>
                    <a:pt x="691" y="190"/>
                  </a:lnTo>
                  <a:lnTo>
                    <a:pt x="692" y="190"/>
                  </a:lnTo>
                  <a:lnTo>
                    <a:pt x="693" y="190"/>
                  </a:lnTo>
                  <a:lnTo>
                    <a:pt x="694" y="190"/>
                  </a:lnTo>
                  <a:lnTo>
                    <a:pt x="694" y="191"/>
                  </a:lnTo>
                  <a:lnTo>
                    <a:pt x="695" y="191"/>
                  </a:lnTo>
                  <a:lnTo>
                    <a:pt x="696" y="191"/>
                  </a:lnTo>
                  <a:lnTo>
                    <a:pt x="697" y="191"/>
                  </a:lnTo>
                  <a:lnTo>
                    <a:pt x="698" y="192"/>
                  </a:lnTo>
                  <a:lnTo>
                    <a:pt x="699" y="192"/>
                  </a:lnTo>
                  <a:lnTo>
                    <a:pt x="700" y="192"/>
                  </a:lnTo>
                  <a:lnTo>
                    <a:pt x="701" y="192"/>
                  </a:lnTo>
                  <a:lnTo>
                    <a:pt x="701" y="193"/>
                  </a:lnTo>
                  <a:lnTo>
                    <a:pt x="702" y="193"/>
                  </a:lnTo>
                  <a:lnTo>
                    <a:pt x="703" y="193"/>
                  </a:lnTo>
                  <a:lnTo>
                    <a:pt x="704" y="193"/>
                  </a:lnTo>
                  <a:lnTo>
                    <a:pt x="705" y="193"/>
                  </a:lnTo>
                  <a:lnTo>
                    <a:pt x="705" y="194"/>
                  </a:lnTo>
                  <a:lnTo>
                    <a:pt x="706" y="194"/>
                  </a:lnTo>
                  <a:lnTo>
                    <a:pt x="707" y="194"/>
                  </a:lnTo>
                  <a:lnTo>
                    <a:pt x="708" y="194"/>
                  </a:lnTo>
                  <a:lnTo>
                    <a:pt x="708" y="194"/>
                  </a:lnTo>
                  <a:lnTo>
                    <a:pt x="709" y="195"/>
                  </a:lnTo>
                  <a:lnTo>
                    <a:pt x="710" y="195"/>
                  </a:lnTo>
                  <a:lnTo>
                    <a:pt x="711" y="195"/>
                  </a:lnTo>
                  <a:lnTo>
                    <a:pt x="712" y="195"/>
                  </a:lnTo>
                  <a:lnTo>
                    <a:pt x="712" y="196"/>
                  </a:lnTo>
                  <a:lnTo>
                    <a:pt x="713" y="196"/>
                  </a:lnTo>
                  <a:lnTo>
                    <a:pt x="714" y="196"/>
                  </a:lnTo>
                  <a:lnTo>
                    <a:pt x="715" y="196"/>
                  </a:lnTo>
                  <a:lnTo>
                    <a:pt x="716" y="196"/>
                  </a:lnTo>
                  <a:lnTo>
                    <a:pt x="716" y="197"/>
                  </a:lnTo>
                  <a:lnTo>
                    <a:pt x="717" y="197"/>
                  </a:lnTo>
                  <a:lnTo>
                    <a:pt x="718" y="197"/>
                  </a:lnTo>
                  <a:lnTo>
                    <a:pt x="719" y="197"/>
                  </a:lnTo>
                  <a:lnTo>
                    <a:pt x="720" y="198"/>
                  </a:lnTo>
                  <a:lnTo>
                    <a:pt x="721" y="198"/>
                  </a:lnTo>
                  <a:lnTo>
                    <a:pt x="722" y="198"/>
                  </a:lnTo>
                  <a:lnTo>
                    <a:pt x="723" y="198"/>
                  </a:lnTo>
                  <a:lnTo>
                    <a:pt x="723" y="199"/>
                  </a:lnTo>
                  <a:lnTo>
                    <a:pt x="724" y="199"/>
                  </a:lnTo>
                  <a:lnTo>
                    <a:pt x="725" y="199"/>
                  </a:lnTo>
                  <a:lnTo>
                    <a:pt x="726" y="199"/>
                  </a:lnTo>
                  <a:lnTo>
                    <a:pt x="727" y="199"/>
                  </a:lnTo>
                  <a:lnTo>
                    <a:pt x="727" y="200"/>
                  </a:lnTo>
                  <a:lnTo>
                    <a:pt x="728" y="200"/>
                  </a:lnTo>
                  <a:lnTo>
                    <a:pt x="729" y="200"/>
                  </a:lnTo>
                  <a:lnTo>
                    <a:pt x="730" y="200"/>
                  </a:lnTo>
                  <a:lnTo>
                    <a:pt x="731" y="201"/>
                  </a:lnTo>
                  <a:lnTo>
                    <a:pt x="732" y="201"/>
                  </a:lnTo>
                  <a:lnTo>
                    <a:pt x="733" y="201"/>
                  </a:lnTo>
                  <a:lnTo>
                    <a:pt x="734" y="201"/>
                  </a:lnTo>
                  <a:lnTo>
                    <a:pt x="734" y="202"/>
                  </a:lnTo>
                  <a:lnTo>
                    <a:pt x="735" y="202"/>
                  </a:lnTo>
                  <a:lnTo>
                    <a:pt x="736" y="202"/>
                  </a:lnTo>
                  <a:lnTo>
                    <a:pt x="736" y="202"/>
                  </a:lnTo>
                  <a:lnTo>
                    <a:pt x="737" y="202"/>
                  </a:lnTo>
                  <a:lnTo>
                    <a:pt x="738" y="202"/>
                  </a:lnTo>
                  <a:lnTo>
                    <a:pt x="738" y="203"/>
                  </a:lnTo>
                  <a:lnTo>
                    <a:pt x="739" y="203"/>
                  </a:lnTo>
                  <a:lnTo>
                    <a:pt x="740" y="203"/>
                  </a:lnTo>
                  <a:lnTo>
                    <a:pt x="741" y="203"/>
                  </a:lnTo>
                  <a:lnTo>
                    <a:pt x="742" y="204"/>
                  </a:lnTo>
                  <a:lnTo>
                    <a:pt x="743" y="204"/>
                  </a:lnTo>
                  <a:lnTo>
                    <a:pt x="744" y="204"/>
                  </a:lnTo>
                  <a:lnTo>
                    <a:pt x="745" y="204"/>
                  </a:lnTo>
                  <a:lnTo>
                    <a:pt x="745" y="205"/>
                  </a:lnTo>
                  <a:lnTo>
                    <a:pt x="746" y="205"/>
                  </a:lnTo>
                  <a:lnTo>
                    <a:pt x="747" y="205"/>
                  </a:lnTo>
                  <a:lnTo>
                    <a:pt x="748" y="205"/>
                  </a:lnTo>
                  <a:lnTo>
                    <a:pt x="749" y="205"/>
                  </a:lnTo>
                  <a:lnTo>
                    <a:pt x="749" y="206"/>
                  </a:lnTo>
                  <a:lnTo>
                    <a:pt x="750" y="206"/>
                  </a:lnTo>
                  <a:lnTo>
                    <a:pt x="751" y="206"/>
                  </a:lnTo>
                  <a:lnTo>
                    <a:pt x="752" y="206"/>
                  </a:lnTo>
                  <a:lnTo>
                    <a:pt x="752" y="207"/>
                  </a:lnTo>
                  <a:lnTo>
                    <a:pt x="753" y="207"/>
                  </a:lnTo>
                  <a:lnTo>
                    <a:pt x="754" y="207"/>
                  </a:lnTo>
                  <a:lnTo>
                    <a:pt x="755" y="207"/>
                  </a:lnTo>
                  <a:lnTo>
                    <a:pt x="756" y="207"/>
                  </a:lnTo>
                  <a:lnTo>
                    <a:pt x="756" y="208"/>
                  </a:lnTo>
                  <a:lnTo>
                    <a:pt x="757" y="208"/>
                  </a:lnTo>
                  <a:lnTo>
                    <a:pt x="758" y="208"/>
                  </a:lnTo>
                  <a:lnTo>
                    <a:pt x="759" y="208"/>
                  </a:lnTo>
                  <a:lnTo>
                    <a:pt x="760" y="208"/>
                  </a:lnTo>
                  <a:lnTo>
                    <a:pt x="760" y="209"/>
                  </a:lnTo>
                  <a:lnTo>
                    <a:pt x="761" y="209"/>
                  </a:lnTo>
                  <a:lnTo>
                    <a:pt x="762" y="209"/>
                  </a:lnTo>
                  <a:lnTo>
                    <a:pt x="763" y="209"/>
                  </a:lnTo>
                  <a:lnTo>
                    <a:pt x="763" y="210"/>
                  </a:lnTo>
                  <a:lnTo>
                    <a:pt x="764" y="210"/>
                  </a:lnTo>
                  <a:lnTo>
                    <a:pt x="765" y="210"/>
                  </a:lnTo>
                  <a:lnTo>
                    <a:pt x="766" y="210"/>
                  </a:lnTo>
                  <a:lnTo>
                    <a:pt x="767" y="210"/>
                  </a:lnTo>
                  <a:lnTo>
                    <a:pt x="767" y="211"/>
                  </a:lnTo>
                  <a:lnTo>
                    <a:pt x="768" y="211"/>
                  </a:lnTo>
                  <a:lnTo>
                    <a:pt x="769" y="211"/>
                  </a:lnTo>
                  <a:lnTo>
                    <a:pt x="770" y="211"/>
                  </a:lnTo>
                  <a:lnTo>
                    <a:pt x="771" y="211"/>
                  </a:lnTo>
                  <a:lnTo>
                    <a:pt x="771" y="212"/>
                  </a:lnTo>
                  <a:lnTo>
                    <a:pt x="772" y="212"/>
                  </a:lnTo>
                  <a:lnTo>
                    <a:pt x="773" y="212"/>
                  </a:lnTo>
                  <a:lnTo>
                    <a:pt x="774" y="212"/>
                  </a:lnTo>
                  <a:lnTo>
                    <a:pt x="774" y="213"/>
                  </a:lnTo>
                  <a:lnTo>
                    <a:pt x="775" y="213"/>
                  </a:lnTo>
                  <a:lnTo>
                    <a:pt x="776" y="213"/>
                  </a:lnTo>
                  <a:lnTo>
                    <a:pt x="777" y="213"/>
                  </a:lnTo>
                  <a:lnTo>
                    <a:pt x="778" y="213"/>
                  </a:lnTo>
                  <a:lnTo>
                    <a:pt x="778" y="214"/>
                  </a:lnTo>
                  <a:lnTo>
                    <a:pt x="779" y="214"/>
                  </a:lnTo>
                  <a:lnTo>
                    <a:pt x="780" y="214"/>
                  </a:lnTo>
                  <a:lnTo>
                    <a:pt x="781" y="214"/>
                  </a:lnTo>
                  <a:lnTo>
                    <a:pt x="782" y="214"/>
                  </a:lnTo>
                  <a:lnTo>
                    <a:pt x="782" y="215"/>
                  </a:lnTo>
                  <a:lnTo>
                    <a:pt x="783" y="215"/>
                  </a:lnTo>
                  <a:lnTo>
                    <a:pt x="784" y="215"/>
                  </a:lnTo>
                  <a:lnTo>
                    <a:pt x="785" y="215"/>
                  </a:lnTo>
                  <a:lnTo>
                    <a:pt x="785" y="216"/>
                  </a:lnTo>
                  <a:lnTo>
                    <a:pt x="786" y="216"/>
                  </a:lnTo>
                  <a:lnTo>
                    <a:pt x="787" y="216"/>
                  </a:lnTo>
                  <a:lnTo>
                    <a:pt x="788" y="216"/>
                  </a:lnTo>
                  <a:lnTo>
                    <a:pt x="789" y="216"/>
                  </a:lnTo>
                  <a:lnTo>
                    <a:pt x="789" y="217"/>
                  </a:lnTo>
                  <a:lnTo>
                    <a:pt x="790" y="217"/>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7" name="Freeform 68">
              <a:extLst>
                <a:ext uri="{FF2B5EF4-FFF2-40B4-BE49-F238E27FC236}">
                  <a16:creationId xmlns:a16="http://schemas.microsoft.com/office/drawing/2014/main" id="{99CDD987-C09A-4C48-9435-EC00C715929F}"/>
                </a:ext>
              </a:extLst>
            </p:cNvPr>
            <p:cNvSpPr>
              <a:spLocks/>
            </p:cNvSpPr>
            <p:nvPr/>
          </p:nvSpPr>
          <p:spPr bwMode="auto">
            <a:xfrm>
              <a:off x="15562681" y="5122240"/>
              <a:ext cx="136426" cy="38136"/>
            </a:xfrm>
            <a:custGeom>
              <a:avLst/>
              <a:gdLst>
                <a:gd name="T0" fmla="*/ 1 w 127"/>
                <a:gd name="T1" fmla="*/ 0 h 35"/>
                <a:gd name="T2" fmla="*/ 3 w 127"/>
                <a:gd name="T3" fmla="*/ 1 h 35"/>
                <a:gd name="T4" fmla="*/ 6 w 127"/>
                <a:gd name="T5" fmla="*/ 1 h 35"/>
                <a:gd name="T6" fmla="*/ 8 w 127"/>
                <a:gd name="T7" fmla="*/ 2 h 35"/>
                <a:gd name="T8" fmla="*/ 10 w 127"/>
                <a:gd name="T9" fmla="*/ 3 h 35"/>
                <a:gd name="T10" fmla="*/ 13 w 127"/>
                <a:gd name="T11" fmla="*/ 3 h 35"/>
                <a:gd name="T12" fmla="*/ 16 w 127"/>
                <a:gd name="T13" fmla="*/ 4 h 35"/>
                <a:gd name="T14" fmla="*/ 18 w 127"/>
                <a:gd name="T15" fmla="*/ 5 h 35"/>
                <a:gd name="T16" fmla="*/ 21 w 127"/>
                <a:gd name="T17" fmla="*/ 5 h 35"/>
                <a:gd name="T18" fmla="*/ 23 w 127"/>
                <a:gd name="T19" fmla="*/ 6 h 35"/>
                <a:gd name="T20" fmla="*/ 26 w 127"/>
                <a:gd name="T21" fmla="*/ 7 h 35"/>
                <a:gd name="T22" fmla="*/ 28 w 127"/>
                <a:gd name="T23" fmla="*/ 8 h 35"/>
                <a:gd name="T24" fmla="*/ 30 w 127"/>
                <a:gd name="T25" fmla="*/ 8 h 35"/>
                <a:gd name="T26" fmla="*/ 32 w 127"/>
                <a:gd name="T27" fmla="*/ 9 h 35"/>
                <a:gd name="T28" fmla="*/ 35 w 127"/>
                <a:gd name="T29" fmla="*/ 9 h 35"/>
                <a:gd name="T30" fmla="*/ 37 w 127"/>
                <a:gd name="T31" fmla="*/ 10 h 35"/>
                <a:gd name="T32" fmla="*/ 39 w 127"/>
                <a:gd name="T33" fmla="*/ 11 h 35"/>
                <a:gd name="T34" fmla="*/ 42 w 127"/>
                <a:gd name="T35" fmla="*/ 11 h 35"/>
                <a:gd name="T36" fmla="*/ 44 w 127"/>
                <a:gd name="T37" fmla="*/ 12 h 35"/>
                <a:gd name="T38" fmla="*/ 46 w 127"/>
                <a:gd name="T39" fmla="*/ 13 h 35"/>
                <a:gd name="T40" fmla="*/ 49 w 127"/>
                <a:gd name="T41" fmla="*/ 13 h 35"/>
                <a:gd name="T42" fmla="*/ 51 w 127"/>
                <a:gd name="T43" fmla="*/ 14 h 35"/>
                <a:gd name="T44" fmla="*/ 54 w 127"/>
                <a:gd name="T45" fmla="*/ 14 h 35"/>
                <a:gd name="T46" fmla="*/ 56 w 127"/>
                <a:gd name="T47" fmla="*/ 15 h 35"/>
                <a:gd name="T48" fmla="*/ 57 w 127"/>
                <a:gd name="T49" fmla="*/ 16 h 35"/>
                <a:gd name="T50" fmla="*/ 60 w 127"/>
                <a:gd name="T51" fmla="*/ 16 h 35"/>
                <a:gd name="T52" fmla="*/ 62 w 127"/>
                <a:gd name="T53" fmla="*/ 17 h 35"/>
                <a:gd name="T54" fmla="*/ 65 w 127"/>
                <a:gd name="T55" fmla="*/ 17 h 35"/>
                <a:gd name="T56" fmla="*/ 67 w 127"/>
                <a:gd name="T57" fmla="*/ 18 h 35"/>
                <a:gd name="T58" fmla="*/ 69 w 127"/>
                <a:gd name="T59" fmla="*/ 19 h 35"/>
                <a:gd name="T60" fmla="*/ 72 w 127"/>
                <a:gd name="T61" fmla="*/ 19 h 35"/>
                <a:gd name="T62" fmla="*/ 74 w 127"/>
                <a:gd name="T63" fmla="*/ 20 h 35"/>
                <a:gd name="T64" fmla="*/ 76 w 127"/>
                <a:gd name="T65" fmla="*/ 21 h 35"/>
                <a:gd name="T66" fmla="*/ 79 w 127"/>
                <a:gd name="T67" fmla="*/ 21 h 35"/>
                <a:gd name="T68" fmla="*/ 81 w 127"/>
                <a:gd name="T69" fmla="*/ 22 h 35"/>
                <a:gd name="T70" fmla="*/ 83 w 127"/>
                <a:gd name="T71" fmla="*/ 23 h 35"/>
                <a:gd name="T72" fmla="*/ 85 w 127"/>
                <a:gd name="T73" fmla="*/ 23 h 35"/>
                <a:gd name="T74" fmla="*/ 87 w 127"/>
                <a:gd name="T75" fmla="*/ 24 h 35"/>
                <a:gd name="T76" fmla="*/ 90 w 127"/>
                <a:gd name="T77" fmla="*/ 24 h 35"/>
                <a:gd name="T78" fmla="*/ 92 w 127"/>
                <a:gd name="T79" fmla="*/ 25 h 35"/>
                <a:gd name="T80" fmla="*/ 94 w 127"/>
                <a:gd name="T81" fmla="*/ 26 h 35"/>
                <a:gd name="T82" fmla="*/ 97 w 127"/>
                <a:gd name="T83" fmla="*/ 26 h 35"/>
                <a:gd name="T84" fmla="*/ 100 w 127"/>
                <a:gd name="T85" fmla="*/ 27 h 35"/>
                <a:gd name="T86" fmla="*/ 102 w 127"/>
                <a:gd name="T87" fmla="*/ 28 h 35"/>
                <a:gd name="T88" fmla="*/ 105 w 127"/>
                <a:gd name="T89" fmla="*/ 28 h 35"/>
                <a:gd name="T90" fmla="*/ 107 w 127"/>
                <a:gd name="T91" fmla="*/ 29 h 35"/>
                <a:gd name="T92" fmla="*/ 110 w 127"/>
                <a:gd name="T93" fmla="*/ 30 h 35"/>
                <a:gd name="T94" fmla="*/ 112 w 127"/>
                <a:gd name="T95" fmla="*/ 30 h 35"/>
                <a:gd name="T96" fmla="*/ 114 w 127"/>
                <a:gd name="T97" fmla="*/ 31 h 35"/>
                <a:gd name="T98" fmla="*/ 116 w 127"/>
                <a:gd name="T99" fmla="*/ 32 h 35"/>
                <a:gd name="T100" fmla="*/ 119 w 127"/>
                <a:gd name="T101" fmla="*/ 32 h 35"/>
                <a:gd name="T102" fmla="*/ 122 w 127"/>
                <a:gd name="T103" fmla="*/ 33 h 35"/>
                <a:gd name="T104" fmla="*/ 124 w 127"/>
                <a:gd name="T105" fmla="*/ 34 h 35"/>
                <a:gd name="T106" fmla="*/ 127 w 127"/>
                <a:gd name="T107"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35">
                  <a:moveTo>
                    <a:pt x="0" y="0"/>
                  </a:moveTo>
                  <a:lnTo>
                    <a:pt x="1" y="0"/>
                  </a:lnTo>
                  <a:lnTo>
                    <a:pt x="1" y="0"/>
                  </a:lnTo>
                  <a:lnTo>
                    <a:pt x="2" y="0"/>
                  </a:lnTo>
                  <a:lnTo>
                    <a:pt x="3" y="0"/>
                  </a:lnTo>
                  <a:lnTo>
                    <a:pt x="3" y="1"/>
                  </a:lnTo>
                  <a:lnTo>
                    <a:pt x="4" y="1"/>
                  </a:lnTo>
                  <a:lnTo>
                    <a:pt x="5" y="1"/>
                  </a:lnTo>
                  <a:lnTo>
                    <a:pt x="6" y="1"/>
                  </a:lnTo>
                  <a:lnTo>
                    <a:pt x="6" y="2"/>
                  </a:lnTo>
                  <a:lnTo>
                    <a:pt x="7" y="2"/>
                  </a:lnTo>
                  <a:lnTo>
                    <a:pt x="8" y="2"/>
                  </a:lnTo>
                  <a:lnTo>
                    <a:pt x="9" y="2"/>
                  </a:lnTo>
                  <a:lnTo>
                    <a:pt x="10" y="2"/>
                  </a:lnTo>
                  <a:lnTo>
                    <a:pt x="10" y="3"/>
                  </a:lnTo>
                  <a:lnTo>
                    <a:pt x="11" y="3"/>
                  </a:lnTo>
                  <a:lnTo>
                    <a:pt x="12" y="3"/>
                  </a:lnTo>
                  <a:lnTo>
                    <a:pt x="13" y="3"/>
                  </a:lnTo>
                  <a:lnTo>
                    <a:pt x="14" y="4"/>
                  </a:lnTo>
                  <a:lnTo>
                    <a:pt x="15" y="4"/>
                  </a:lnTo>
                  <a:lnTo>
                    <a:pt x="16" y="4"/>
                  </a:lnTo>
                  <a:lnTo>
                    <a:pt x="17" y="4"/>
                  </a:lnTo>
                  <a:lnTo>
                    <a:pt x="17" y="5"/>
                  </a:lnTo>
                  <a:lnTo>
                    <a:pt x="18" y="5"/>
                  </a:lnTo>
                  <a:lnTo>
                    <a:pt x="19" y="5"/>
                  </a:lnTo>
                  <a:lnTo>
                    <a:pt x="20" y="5"/>
                  </a:lnTo>
                  <a:lnTo>
                    <a:pt x="21" y="5"/>
                  </a:lnTo>
                  <a:lnTo>
                    <a:pt x="21" y="6"/>
                  </a:lnTo>
                  <a:lnTo>
                    <a:pt x="22" y="6"/>
                  </a:lnTo>
                  <a:lnTo>
                    <a:pt x="23" y="6"/>
                  </a:lnTo>
                  <a:lnTo>
                    <a:pt x="24" y="6"/>
                  </a:lnTo>
                  <a:lnTo>
                    <a:pt x="25" y="7"/>
                  </a:lnTo>
                  <a:lnTo>
                    <a:pt x="26" y="7"/>
                  </a:lnTo>
                  <a:lnTo>
                    <a:pt x="27" y="7"/>
                  </a:lnTo>
                  <a:lnTo>
                    <a:pt x="28" y="7"/>
                  </a:lnTo>
                  <a:lnTo>
                    <a:pt x="28" y="8"/>
                  </a:lnTo>
                  <a:lnTo>
                    <a:pt x="29" y="8"/>
                  </a:lnTo>
                  <a:lnTo>
                    <a:pt x="29" y="8"/>
                  </a:lnTo>
                  <a:lnTo>
                    <a:pt x="30" y="8"/>
                  </a:lnTo>
                  <a:lnTo>
                    <a:pt x="31" y="8"/>
                  </a:lnTo>
                  <a:lnTo>
                    <a:pt x="32" y="8"/>
                  </a:lnTo>
                  <a:lnTo>
                    <a:pt x="32" y="9"/>
                  </a:lnTo>
                  <a:lnTo>
                    <a:pt x="33" y="9"/>
                  </a:lnTo>
                  <a:lnTo>
                    <a:pt x="34" y="9"/>
                  </a:lnTo>
                  <a:lnTo>
                    <a:pt x="35" y="9"/>
                  </a:lnTo>
                  <a:lnTo>
                    <a:pt x="35" y="10"/>
                  </a:lnTo>
                  <a:lnTo>
                    <a:pt x="36" y="10"/>
                  </a:lnTo>
                  <a:lnTo>
                    <a:pt x="37" y="10"/>
                  </a:lnTo>
                  <a:lnTo>
                    <a:pt x="38" y="10"/>
                  </a:lnTo>
                  <a:lnTo>
                    <a:pt x="39" y="10"/>
                  </a:lnTo>
                  <a:lnTo>
                    <a:pt x="39" y="11"/>
                  </a:lnTo>
                  <a:lnTo>
                    <a:pt x="40" y="11"/>
                  </a:lnTo>
                  <a:lnTo>
                    <a:pt x="41" y="11"/>
                  </a:lnTo>
                  <a:lnTo>
                    <a:pt x="42" y="11"/>
                  </a:lnTo>
                  <a:lnTo>
                    <a:pt x="43" y="11"/>
                  </a:lnTo>
                  <a:lnTo>
                    <a:pt x="43" y="12"/>
                  </a:lnTo>
                  <a:lnTo>
                    <a:pt x="44" y="12"/>
                  </a:lnTo>
                  <a:lnTo>
                    <a:pt x="45" y="12"/>
                  </a:lnTo>
                  <a:lnTo>
                    <a:pt x="46" y="12"/>
                  </a:lnTo>
                  <a:lnTo>
                    <a:pt x="46" y="13"/>
                  </a:lnTo>
                  <a:lnTo>
                    <a:pt x="47" y="13"/>
                  </a:lnTo>
                  <a:lnTo>
                    <a:pt x="48" y="13"/>
                  </a:lnTo>
                  <a:lnTo>
                    <a:pt x="49" y="13"/>
                  </a:lnTo>
                  <a:lnTo>
                    <a:pt x="50" y="13"/>
                  </a:lnTo>
                  <a:lnTo>
                    <a:pt x="50" y="14"/>
                  </a:lnTo>
                  <a:lnTo>
                    <a:pt x="51" y="14"/>
                  </a:lnTo>
                  <a:lnTo>
                    <a:pt x="52" y="14"/>
                  </a:lnTo>
                  <a:lnTo>
                    <a:pt x="53" y="14"/>
                  </a:lnTo>
                  <a:lnTo>
                    <a:pt x="54" y="14"/>
                  </a:lnTo>
                  <a:lnTo>
                    <a:pt x="54" y="15"/>
                  </a:lnTo>
                  <a:lnTo>
                    <a:pt x="55" y="15"/>
                  </a:lnTo>
                  <a:lnTo>
                    <a:pt x="56" y="15"/>
                  </a:lnTo>
                  <a:lnTo>
                    <a:pt x="57" y="15"/>
                  </a:lnTo>
                  <a:lnTo>
                    <a:pt x="57" y="15"/>
                  </a:lnTo>
                  <a:lnTo>
                    <a:pt x="57" y="16"/>
                  </a:lnTo>
                  <a:lnTo>
                    <a:pt x="58" y="16"/>
                  </a:lnTo>
                  <a:lnTo>
                    <a:pt x="59" y="16"/>
                  </a:lnTo>
                  <a:lnTo>
                    <a:pt x="60" y="16"/>
                  </a:lnTo>
                  <a:lnTo>
                    <a:pt x="61" y="16"/>
                  </a:lnTo>
                  <a:lnTo>
                    <a:pt x="61" y="17"/>
                  </a:lnTo>
                  <a:lnTo>
                    <a:pt x="62" y="17"/>
                  </a:lnTo>
                  <a:lnTo>
                    <a:pt x="63" y="17"/>
                  </a:lnTo>
                  <a:lnTo>
                    <a:pt x="64" y="17"/>
                  </a:lnTo>
                  <a:lnTo>
                    <a:pt x="65" y="17"/>
                  </a:lnTo>
                  <a:lnTo>
                    <a:pt x="65" y="18"/>
                  </a:lnTo>
                  <a:lnTo>
                    <a:pt x="66" y="18"/>
                  </a:lnTo>
                  <a:lnTo>
                    <a:pt x="67" y="18"/>
                  </a:lnTo>
                  <a:lnTo>
                    <a:pt x="68" y="18"/>
                  </a:lnTo>
                  <a:lnTo>
                    <a:pt x="68" y="19"/>
                  </a:lnTo>
                  <a:lnTo>
                    <a:pt x="69" y="19"/>
                  </a:lnTo>
                  <a:lnTo>
                    <a:pt x="70" y="19"/>
                  </a:lnTo>
                  <a:lnTo>
                    <a:pt x="71" y="19"/>
                  </a:lnTo>
                  <a:lnTo>
                    <a:pt x="72" y="19"/>
                  </a:lnTo>
                  <a:lnTo>
                    <a:pt x="72" y="20"/>
                  </a:lnTo>
                  <a:lnTo>
                    <a:pt x="73" y="20"/>
                  </a:lnTo>
                  <a:lnTo>
                    <a:pt x="74" y="20"/>
                  </a:lnTo>
                  <a:lnTo>
                    <a:pt x="75" y="20"/>
                  </a:lnTo>
                  <a:lnTo>
                    <a:pt x="76" y="20"/>
                  </a:lnTo>
                  <a:lnTo>
                    <a:pt x="76" y="21"/>
                  </a:lnTo>
                  <a:lnTo>
                    <a:pt x="77" y="21"/>
                  </a:lnTo>
                  <a:lnTo>
                    <a:pt x="78" y="21"/>
                  </a:lnTo>
                  <a:lnTo>
                    <a:pt x="79" y="21"/>
                  </a:lnTo>
                  <a:lnTo>
                    <a:pt x="79" y="22"/>
                  </a:lnTo>
                  <a:lnTo>
                    <a:pt x="80" y="22"/>
                  </a:lnTo>
                  <a:lnTo>
                    <a:pt x="81" y="22"/>
                  </a:lnTo>
                  <a:lnTo>
                    <a:pt x="82" y="22"/>
                  </a:lnTo>
                  <a:lnTo>
                    <a:pt x="83" y="22"/>
                  </a:lnTo>
                  <a:lnTo>
                    <a:pt x="83" y="23"/>
                  </a:lnTo>
                  <a:lnTo>
                    <a:pt x="84" y="23"/>
                  </a:lnTo>
                  <a:lnTo>
                    <a:pt x="84" y="23"/>
                  </a:lnTo>
                  <a:lnTo>
                    <a:pt x="85" y="23"/>
                  </a:lnTo>
                  <a:lnTo>
                    <a:pt x="86" y="23"/>
                  </a:lnTo>
                  <a:lnTo>
                    <a:pt x="87" y="23"/>
                  </a:lnTo>
                  <a:lnTo>
                    <a:pt x="87" y="24"/>
                  </a:lnTo>
                  <a:lnTo>
                    <a:pt x="88" y="24"/>
                  </a:lnTo>
                  <a:lnTo>
                    <a:pt x="89" y="24"/>
                  </a:lnTo>
                  <a:lnTo>
                    <a:pt x="90" y="24"/>
                  </a:lnTo>
                  <a:lnTo>
                    <a:pt x="90" y="25"/>
                  </a:lnTo>
                  <a:lnTo>
                    <a:pt x="91" y="25"/>
                  </a:lnTo>
                  <a:lnTo>
                    <a:pt x="92" y="25"/>
                  </a:lnTo>
                  <a:lnTo>
                    <a:pt x="93" y="25"/>
                  </a:lnTo>
                  <a:lnTo>
                    <a:pt x="94" y="25"/>
                  </a:lnTo>
                  <a:lnTo>
                    <a:pt x="94" y="26"/>
                  </a:lnTo>
                  <a:lnTo>
                    <a:pt x="95" y="26"/>
                  </a:lnTo>
                  <a:lnTo>
                    <a:pt x="96" y="26"/>
                  </a:lnTo>
                  <a:lnTo>
                    <a:pt x="97" y="26"/>
                  </a:lnTo>
                  <a:lnTo>
                    <a:pt x="98" y="27"/>
                  </a:lnTo>
                  <a:lnTo>
                    <a:pt x="99" y="27"/>
                  </a:lnTo>
                  <a:lnTo>
                    <a:pt x="100" y="27"/>
                  </a:lnTo>
                  <a:lnTo>
                    <a:pt x="101" y="27"/>
                  </a:lnTo>
                  <a:lnTo>
                    <a:pt x="101" y="28"/>
                  </a:lnTo>
                  <a:lnTo>
                    <a:pt x="102" y="28"/>
                  </a:lnTo>
                  <a:lnTo>
                    <a:pt x="103" y="28"/>
                  </a:lnTo>
                  <a:lnTo>
                    <a:pt x="104" y="28"/>
                  </a:lnTo>
                  <a:lnTo>
                    <a:pt x="105" y="28"/>
                  </a:lnTo>
                  <a:lnTo>
                    <a:pt x="105" y="29"/>
                  </a:lnTo>
                  <a:lnTo>
                    <a:pt x="106" y="29"/>
                  </a:lnTo>
                  <a:lnTo>
                    <a:pt x="107" y="29"/>
                  </a:lnTo>
                  <a:lnTo>
                    <a:pt x="108" y="29"/>
                  </a:lnTo>
                  <a:lnTo>
                    <a:pt x="109" y="30"/>
                  </a:lnTo>
                  <a:lnTo>
                    <a:pt x="110" y="30"/>
                  </a:lnTo>
                  <a:lnTo>
                    <a:pt x="111" y="30"/>
                  </a:lnTo>
                  <a:lnTo>
                    <a:pt x="112" y="30"/>
                  </a:lnTo>
                  <a:lnTo>
                    <a:pt x="112" y="30"/>
                  </a:lnTo>
                  <a:lnTo>
                    <a:pt x="112" y="31"/>
                  </a:lnTo>
                  <a:lnTo>
                    <a:pt x="113" y="31"/>
                  </a:lnTo>
                  <a:lnTo>
                    <a:pt x="114" y="31"/>
                  </a:lnTo>
                  <a:lnTo>
                    <a:pt x="115" y="31"/>
                  </a:lnTo>
                  <a:lnTo>
                    <a:pt x="116" y="31"/>
                  </a:lnTo>
                  <a:lnTo>
                    <a:pt x="116" y="32"/>
                  </a:lnTo>
                  <a:lnTo>
                    <a:pt x="117" y="32"/>
                  </a:lnTo>
                  <a:lnTo>
                    <a:pt x="118" y="32"/>
                  </a:lnTo>
                  <a:lnTo>
                    <a:pt x="119" y="32"/>
                  </a:lnTo>
                  <a:lnTo>
                    <a:pt x="120" y="33"/>
                  </a:lnTo>
                  <a:lnTo>
                    <a:pt x="121" y="33"/>
                  </a:lnTo>
                  <a:lnTo>
                    <a:pt x="122" y="33"/>
                  </a:lnTo>
                  <a:lnTo>
                    <a:pt x="123" y="33"/>
                  </a:lnTo>
                  <a:lnTo>
                    <a:pt x="123" y="34"/>
                  </a:lnTo>
                  <a:lnTo>
                    <a:pt x="124" y="34"/>
                  </a:lnTo>
                  <a:lnTo>
                    <a:pt x="125" y="34"/>
                  </a:lnTo>
                  <a:lnTo>
                    <a:pt x="126" y="34"/>
                  </a:lnTo>
                  <a:lnTo>
                    <a:pt x="127" y="34"/>
                  </a:lnTo>
                  <a:lnTo>
                    <a:pt x="127" y="35"/>
                  </a:lnTo>
                  <a:lnTo>
                    <a:pt x="127" y="35"/>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8" name="Freeform 69">
              <a:extLst>
                <a:ext uri="{FF2B5EF4-FFF2-40B4-BE49-F238E27FC236}">
                  <a16:creationId xmlns:a16="http://schemas.microsoft.com/office/drawing/2014/main" id="{D315FC88-8E93-4C97-8141-FB74682049CA}"/>
                </a:ext>
              </a:extLst>
            </p:cNvPr>
            <p:cNvSpPr>
              <a:spLocks/>
            </p:cNvSpPr>
            <p:nvPr/>
          </p:nvSpPr>
          <p:spPr bwMode="auto">
            <a:xfrm>
              <a:off x="13860498" y="4451682"/>
              <a:ext cx="881525" cy="202333"/>
            </a:xfrm>
            <a:custGeom>
              <a:avLst/>
              <a:gdLst>
                <a:gd name="T0" fmla="*/ 15 w 818"/>
                <a:gd name="T1" fmla="*/ 185 h 186"/>
                <a:gd name="T2" fmla="*/ 29 w 818"/>
                <a:gd name="T3" fmla="*/ 186 h 186"/>
                <a:gd name="T4" fmla="*/ 45 w 818"/>
                <a:gd name="T5" fmla="*/ 186 h 186"/>
                <a:gd name="T6" fmla="*/ 59 w 818"/>
                <a:gd name="T7" fmla="*/ 185 h 186"/>
                <a:gd name="T8" fmla="*/ 75 w 818"/>
                <a:gd name="T9" fmla="*/ 184 h 186"/>
                <a:gd name="T10" fmla="*/ 89 w 818"/>
                <a:gd name="T11" fmla="*/ 183 h 186"/>
                <a:gd name="T12" fmla="*/ 103 w 818"/>
                <a:gd name="T13" fmla="*/ 181 h 186"/>
                <a:gd name="T14" fmla="*/ 117 w 818"/>
                <a:gd name="T15" fmla="*/ 179 h 186"/>
                <a:gd name="T16" fmla="*/ 131 w 818"/>
                <a:gd name="T17" fmla="*/ 176 h 186"/>
                <a:gd name="T18" fmla="*/ 146 w 818"/>
                <a:gd name="T19" fmla="*/ 174 h 186"/>
                <a:gd name="T20" fmla="*/ 160 w 818"/>
                <a:gd name="T21" fmla="*/ 171 h 186"/>
                <a:gd name="T22" fmla="*/ 173 w 818"/>
                <a:gd name="T23" fmla="*/ 168 h 186"/>
                <a:gd name="T24" fmla="*/ 186 w 818"/>
                <a:gd name="T25" fmla="*/ 165 h 186"/>
                <a:gd name="T26" fmla="*/ 199 w 818"/>
                <a:gd name="T27" fmla="*/ 162 h 186"/>
                <a:gd name="T28" fmla="*/ 212 w 818"/>
                <a:gd name="T29" fmla="*/ 159 h 186"/>
                <a:gd name="T30" fmla="*/ 225 w 818"/>
                <a:gd name="T31" fmla="*/ 156 h 186"/>
                <a:gd name="T32" fmla="*/ 238 w 818"/>
                <a:gd name="T33" fmla="*/ 153 h 186"/>
                <a:gd name="T34" fmla="*/ 252 w 818"/>
                <a:gd name="T35" fmla="*/ 150 h 186"/>
                <a:gd name="T36" fmla="*/ 266 w 818"/>
                <a:gd name="T37" fmla="*/ 147 h 186"/>
                <a:gd name="T38" fmla="*/ 278 w 818"/>
                <a:gd name="T39" fmla="*/ 144 h 186"/>
                <a:gd name="T40" fmla="*/ 290 w 818"/>
                <a:gd name="T41" fmla="*/ 140 h 186"/>
                <a:gd name="T42" fmla="*/ 303 w 818"/>
                <a:gd name="T43" fmla="*/ 137 h 186"/>
                <a:gd name="T44" fmla="*/ 315 w 818"/>
                <a:gd name="T45" fmla="*/ 134 h 186"/>
                <a:gd name="T46" fmla="*/ 329 w 818"/>
                <a:gd name="T47" fmla="*/ 130 h 186"/>
                <a:gd name="T48" fmla="*/ 341 w 818"/>
                <a:gd name="T49" fmla="*/ 127 h 186"/>
                <a:gd name="T50" fmla="*/ 354 w 818"/>
                <a:gd name="T51" fmla="*/ 124 h 186"/>
                <a:gd name="T52" fmla="*/ 366 w 818"/>
                <a:gd name="T53" fmla="*/ 121 h 186"/>
                <a:gd name="T54" fmla="*/ 379 w 818"/>
                <a:gd name="T55" fmla="*/ 118 h 186"/>
                <a:gd name="T56" fmla="*/ 391 w 818"/>
                <a:gd name="T57" fmla="*/ 114 h 186"/>
                <a:gd name="T58" fmla="*/ 405 w 818"/>
                <a:gd name="T59" fmla="*/ 111 h 186"/>
                <a:gd name="T60" fmla="*/ 418 w 818"/>
                <a:gd name="T61" fmla="*/ 108 h 186"/>
                <a:gd name="T62" fmla="*/ 430 w 818"/>
                <a:gd name="T63" fmla="*/ 104 h 186"/>
                <a:gd name="T64" fmla="*/ 443 w 818"/>
                <a:gd name="T65" fmla="*/ 101 h 186"/>
                <a:gd name="T66" fmla="*/ 456 w 818"/>
                <a:gd name="T67" fmla="*/ 97 h 186"/>
                <a:gd name="T68" fmla="*/ 469 w 818"/>
                <a:gd name="T69" fmla="*/ 94 h 186"/>
                <a:gd name="T70" fmla="*/ 482 w 818"/>
                <a:gd name="T71" fmla="*/ 91 h 186"/>
                <a:gd name="T72" fmla="*/ 495 w 818"/>
                <a:gd name="T73" fmla="*/ 87 h 186"/>
                <a:gd name="T74" fmla="*/ 507 w 818"/>
                <a:gd name="T75" fmla="*/ 84 h 186"/>
                <a:gd name="T76" fmla="*/ 520 w 818"/>
                <a:gd name="T77" fmla="*/ 80 h 186"/>
                <a:gd name="T78" fmla="*/ 532 w 818"/>
                <a:gd name="T79" fmla="*/ 77 h 186"/>
                <a:gd name="T80" fmla="*/ 545 w 818"/>
                <a:gd name="T81" fmla="*/ 74 h 186"/>
                <a:gd name="T82" fmla="*/ 557 w 818"/>
                <a:gd name="T83" fmla="*/ 70 h 186"/>
                <a:gd name="T84" fmla="*/ 571 w 818"/>
                <a:gd name="T85" fmla="*/ 67 h 186"/>
                <a:gd name="T86" fmla="*/ 583 w 818"/>
                <a:gd name="T87" fmla="*/ 64 h 186"/>
                <a:gd name="T88" fmla="*/ 596 w 818"/>
                <a:gd name="T89" fmla="*/ 60 h 186"/>
                <a:gd name="T90" fmla="*/ 609 w 818"/>
                <a:gd name="T91" fmla="*/ 57 h 186"/>
                <a:gd name="T92" fmla="*/ 621 w 818"/>
                <a:gd name="T93" fmla="*/ 53 h 186"/>
                <a:gd name="T94" fmla="*/ 634 w 818"/>
                <a:gd name="T95" fmla="*/ 50 h 186"/>
                <a:gd name="T96" fmla="*/ 646 w 818"/>
                <a:gd name="T97" fmla="*/ 46 h 186"/>
                <a:gd name="T98" fmla="*/ 659 w 818"/>
                <a:gd name="T99" fmla="*/ 43 h 186"/>
                <a:gd name="T100" fmla="*/ 672 w 818"/>
                <a:gd name="T101" fmla="*/ 40 h 186"/>
                <a:gd name="T102" fmla="*/ 685 w 818"/>
                <a:gd name="T103" fmla="*/ 36 h 186"/>
                <a:gd name="T104" fmla="*/ 698 w 818"/>
                <a:gd name="T105" fmla="*/ 33 h 186"/>
                <a:gd name="T106" fmla="*/ 711 w 818"/>
                <a:gd name="T107" fmla="*/ 29 h 186"/>
                <a:gd name="T108" fmla="*/ 723 w 818"/>
                <a:gd name="T109" fmla="*/ 26 h 186"/>
                <a:gd name="T110" fmla="*/ 735 w 818"/>
                <a:gd name="T111" fmla="*/ 22 h 186"/>
                <a:gd name="T112" fmla="*/ 748 w 818"/>
                <a:gd name="T113" fmla="*/ 19 h 186"/>
                <a:gd name="T114" fmla="*/ 761 w 818"/>
                <a:gd name="T115" fmla="*/ 15 h 186"/>
                <a:gd name="T116" fmla="*/ 774 w 818"/>
                <a:gd name="T117" fmla="*/ 12 h 186"/>
                <a:gd name="T118" fmla="*/ 786 w 818"/>
                <a:gd name="T119" fmla="*/ 9 h 186"/>
                <a:gd name="T120" fmla="*/ 799 w 818"/>
                <a:gd name="T121" fmla="*/ 5 h 186"/>
                <a:gd name="T122" fmla="*/ 812 w 818"/>
                <a:gd name="T123"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8" h="186">
                  <a:moveTo>
                    <a:pt x="0" y="184"/>
                  </a:moveTo>
                  <a:lnTo>
                    <a:pt x="1" y="184"/>
                  </a:lnTo>
                  <a:lnTo>
                    <a:pt x="2" y="184"/>
                  </a:lnTo>
                  <a:lnTo>
                    <a:pt x="3" y="184"/>
                  </a:lnTo>
                  <a:lnTo>
                    <a:pt x="4" y="184"/>
                  </a:lnTo>
                  <a:lnTo>
                    <a:pt x="5" y="184"/>
                  </a:lnTo>
                  <a:lnTo>
                    <a:pt x="6" y="184"/>
                  </a:lnTo>
                  <a:lnTo>
                    <a:pt x="7" y="184"/>
                  </a:lnTo>
                  <a:lnTo>
                    <a:pt x="8" y="185"/>
                  </a:lnTo>
                  <a:lnTo>
                    <a:pt x="9" y="185"/>
                  </a:lnTo>
                  <a:lnTo>
                    <a:pt x="10" y="185"/>
                  </a:lnTo>
                  <a:lnTo>
                    <a:pt x="11" y="185"/>
                  </a:lnTo>
                  <a:lnTo>
                    <a:pt x="12" y="185"/>
                  </a:lnTo>
                  <a:lnTo>
                    <a:pt x="13" y="185"/>
                  </a:lnTo>
                  <a:lnTo>
                    <a:pt x="14" y="185"/>
                  </a:lnTo>
                  <a:lnTo>
                    <a:pt x="15" y="185"/>
                  </a:lnTo>
                  <a:lnTo>
                    <a:pt x="16" y="185"/>
                  </a:lnTo>
                  <a:lnTo>
                    <a:pt x="17" y="185"/>
                  </a:lnTo>
                  <a:lnTo>
                    <a:pt x="18" y="185"/>
                  </a:lnTo>
                  <a:lnTo>
                    <a:pt x="19" y="185"/>
                  </a:lnTo>
                  <a:lnTo>
                    <a:pt x="20" y="185"/>
                  </a:lnTo>
                  <a:lnTo>
                    <a:pt x="21" y="185"/>
                  </a:lnTo>
                  <a:lnTo>
                    <a:pt x="22" y="185"/>
                  </a:lnTo>
                  <a:lnTo>
                    <a:pt x="23" y="185"/>
                  </a:lnTo>
                  <a:lnTo>
                    <a:pt x="24" y="185"/>
                  </a:lnTo>
                  <a:lnTo>
                    <a:pt x="25" y="185"/>
                  </a:lnTo>
                  <a:lnTo>
                    <a:pt x="26" y="185"/>
                  </a:lnTo>
                  <a:lnTo>
                    <a:pt x="26" y="186"/>
                  </a:lnTo>
                  <a:lnTo>
                    <a:pt x="27" y="186"/>
                  </a:lnTo>
                  <a:lnTo>
                    <a:pt x="28" y="186"/>
                  </a:lnTo>
                  <a:lnTo>
                    <a:pt x="28" y="186"/>
                  </a:lnTo>
                  <a:lnTo>
                    <a:pt x="29" y="186"/>
                  </a:lnTo>
                  <a:lnTo>
                    <a:pt x="30" y="186"/>
                  </a:lnTo>
                  <a:lnTo>
                    <a:pt x="31" y="186"/>
                  </a:lnTo>
                  <a:lnTo>
                    <a:pt x="32" y="186"/>
                  </a:lnTo>
                  <a:lnTo>
                    <a:pt x="33" y="186"/>
                  </a:lnTo>
                  <a:lnTo>
                    <a:pt x="34" y="186"/>
                  </a:lnTo>
                  <a:lnTo>
                    <a:pt x="35" y="186"/>
                  </a:lnTo>
                  <a:lnTo>
                    <a:pt x="36" y="186"/>
                  </a:lnTo>
                  <a:lnTo>
                    <a:pt x="37" y="186"/>
                  </a:lnTo>
                  <a:lnTo>
                    <a:pt x="38" y="186"/>
                  </a:lnTo>
                  <a:lnTo>
                    <a:pt x="39" y="186"/>
                  </a:lnTo>
                  <a:lnTo>
                    <a:pt x="40" y="186"/>
                  </a:lnTo>
                  <a:lnTo>
                    <a:pt x="41" y="186"/>
                  </a:lnTo>
                  <a:lnTo>
                    <a:pt x="42" y="186"/>
                  </a:lnTo>
                  <a:lnTo>
                    <a:pt x="43" y="186"/>
                  </a:lnTo>
                  <a:lnTo>
                    <a:pt x="44" y="186"/>
                  </a:lnTo>
                  <a:lnTo>
                    <a:pt x="45" y="186"/>
                  </a:lnTo>
                  <a:lnTo>
                    <a:pt x="46" y="186"/>
                  </a:lnTo>
                  <a:lnTo>
                    <a:pt x="47" y="186"/>
                  </a:lnTo>
                  <a:lnTo>
                    <a:pt x="48" y="186"/>
                  </a:lnTo>
                  <a:lnTo>
                    <a:pt x="49" y="186"/>
                  </a:lnTo>
                  <a:lnTo>
                    <a:pt x="50" y="186"/>
                  </a:lnTo>
                  <a:lnTo>
                    <a:pt x="51" y="186"/>
                  </a:lnTo>
                  <a:lnTo>
                    <a:pt x="51" y="185"/>
                  </a:lnTo>
                  <a:lnTo>
                    <a:pt x="52" y="185"/>
                  </a:lnTo>
                  <a:lnTo>
                    <a:pt x="53" y="185"/>
                  </a:lnTo>
                  <a:lnTo>
                    <a:pt x="54" y="185"/>
                  </a:lnTo>
                  <a:lnTo>
                    <a:pt x="55" y="185"/>
                  </a:lnTo>
                  <a:lnTo>
                    <a:pt x="55" y="185"/>
                  </a:lnTo>
                  <a:lnTo>
                    <a:pt x="56" y="185"/>
                  </a:lnTo>
                  <a:lnTo>
                    <a:pt x="57" y="185"/>
                  </a:lnTo>
                  <a:lnTo>
                    <a:pt x="58" y="185"/>
                  </a:lnTo>
                  <a:lnTo>
                    <a:pt x="59" y="185"/>
                  </a:lnTo>
                  <a:lnTo>
                    <a:pt x="60" y="185"/>
                  </a:lnTo>
                  <a:lnTo>
                    <a:pt x="61" y="185"/>
                  </a:lnTo>
                  <a:lnTo>
                    <a:pt x="62" y="185"/>
                  </a:lnTo>
                  <a:lnTo>
                    <a:pt x="63" y="185"/>
                  </a:lnTo>
                  <a:lnTo>
                    <a:pt x="64" y="185"/>
                  </a:lnTo>
                  <a:lnTo>
                    <a:pt x="65" y="185"/>
                  </a:lnTo>
                  <a:lnTo>
                    <a:pt x="66" y="185"/>
                  </a:lnTo>
                  <a:lnTo>
                    <a:pt x="67" y="185"/>
                  </a:lnTo>
                  <a:lnTo>
                    <a:pt x="68" y="185"/>
                  </a:lnTo>
                  <a:lnTo>
                    <a:pt x="69" y="185"/>
                  </a:lnTo>
                  <a:lnTo>
                    <a:pt x="70" y="184"/>
                  </a:lnTo>
                  <a:lnTo>
                    <a:pt x="71" y="184"/>
                  </a:lnTo>
                  <a:lnTo>
                    <a:pt x="72" y="184"/>
                  </a:lnTo>
                  <a:lnTo>
                    <a:pt x="73" y="184"/>
                  </a:lnTo>
                  <a:lnTo>
                    <a:pt x="74" y="184"/>
                  </a:lnTo>
                  <a:lnTo>
                    <a:pt x="75" y="184"/>
                  </a:lnTo>
                  <a:lnTo>
                    <a:pt x="76" y="184"/>
                  </a:lnTo>
                  <a:lnTo>
                    <a:pt x="77" y="184"/>
                  </a:lnTo>
                  <a:lnTo>
                    <a:pt x="78" y="184"/>
                  </a:lnTo>
                  <a:lnTo>
                    <a:pt x="79" y="184"/>
                  </a:lnTo>
                  <a:lnTo>
                    <a:pt x="80" y="184"/>
                  </a:lnTo>
                  <a:lnTo>
                    <a:pt x="81" y="184"/>
                  </a:lnTo>
                  <a:lnTo>
                    <a:pt x="81" y="183"/>
                  </a:lnTo>
                  <a:lnTo>
                    <a:pt x="82" y="183"/>
                  </a:lnTo>
                  <a:lnTo>
                    <a:pt x="83" y="183"/>
                  </a:lnTo>
                  <a:lnTo>
                    <a:pt x="83" y="183"/>
                  </a:lnTo>
                  <a:lnTo>
                    <a:pt x="84" y="183"/>
                  </a:lnTo>
                  <a:lnTo>
                    <a:pt x="85" y="183"/>
                  </a:lnTo>
                  <a:lnTo>
                    <a:pt x="86" y="183"/>
                  </a:lnTo>
                  <a:lnTo>
                    <a:pt x="87" y="183"/>
                  </a:lnTo>
                  <a:lnTo>
                    <a:pt x="88" y="183"/>
                  </a:lnTo>
                  <a:lnTo>
                    <a:pt x="89" y="183"/>
                  </a:lnTo>
                  <a:lnTo>
                    <a:pt x="90" y="183"/>
                  </a:lnTo>
                  <a:lnTo>
                    <a:pt x="90" y="182"/>
                  </a:lnTo>
                  <a:lnTo>
                    <a:pt x="91" y="182"/>
                  </a:lnTo>
                  <a:lnTo>
                    <a:pt x="92" y="182"/>
                  </a:lnTo>
                  <a:lnTo>
                    <a:pt x="93" y="182"/>
                  </a:lnTo>
                  <a:lnTo>
                    <a:pt x="94" y="182"/>
                  </a:lnTo>
                  <a:lnTo>
                    <a:pt x="95" y="182"/>
                  </a:lnTo>
                  <a:lnTo>
                    <a:pt x="96" y="182"/>
                  </a:lnTo>
                  <a:lnTo>
                    <a:pt x="97" y="182"/>
                  </a:lnTo>
                  <a:lnTo>
                    <a:pt x="98" y="182"/>
                  </a:lnTo>
                  <a:lnTo>
                    <a:pt x="98" y="181"/>
                  </a:lnTo>
                  <a:lnTo>
                    <a:pt x="99" y="181"/>
                  </a:lnTo>
                  <a:lnTo>
                    <a:pt x="100" y="181"/>
                  </a:lnTo>
                  <a:lnTo>
                    <a:pt x="101" y="181"/>
                  </a:lnTo>
                  <a:lnTo>
                    <a:pt x="102" y="181"/>
                  </a:lnTo>
                  <a:lnTo>
                    <a:pt x="103" y="181"/>
                  </a:lnTo>
                  <a:lnTo>
                    <a:pt x="104" y="181"/>
                  </a:lnTo>
                  <a:lnTo>
                    <a:pt x="105" y="181"/>
                  </a:lnTo>
                  <a:lnTo>
                    <a:pt x="106" y="180"/>
                  </a:lnTo>
                  <a:lnTo>
                    <a:pt x="107" y="180"/>
                  </a:lnTo>
                  <a:lnTo>
                    <a:pt x="108" y="180"/>
                  </a:lnTo>
                  <a:lnTo>
                    <a:pt x="109" y="180"/>
                  </a:lnTo>
                  <a:lnTo>
                    <a:pt x="110" y="180"/>
                  </a:lnTo>
                  <a:lnTo>
                    <a:pt x="111" y="180"/>
                  </a:lnTo>
                  <a:lnTo>
                    <a:pt x="111" y="180"/>
                  </a:lnTo>
                  <a:lnTo>
                    <a:pt x="112" y="180"/>
                  </a:lnTo>
                  <a:lnTo>
                    <a:pt x="112" y="179"/>
                  </a:lnTo>
                  <a:lnTo>
                    <a:pt x="113" y="179"/>
                  </a:lnTo>
                  <a:lnTo>
                    <a:pt x="114" y="179"/>
                  </a:lnTo>
                  <a:lnTo>
                    <a:pt x="115" y="179"/>
                  </a:lnTo>
                  <a:lnTo>
                    <a:pt x="116" y="179"/>
                  </a:lnTo>
                  <a:lnTo>
                    <a:pt x="117" y="179"/>
                  </a:lnTo>
                  <a:lnTo>
                    <a:pt x="118" y="179"/>
                  </a:lnTo>
                  <a:lnTo>
                    <a:pt x="119" y="178"/>
                  </a:lnTo>
                  <a:lnTo>
                    <a:pt x="120" y="178"/>
                  </a:lnTo>
                  <a:lnTo>
                    <a:pt x="121" y="178"/>
                  </a:lnTo>
                  <a:lnTo>
                    <a:pt x="122" y="178"/>
                  </a:lnTo>
                  <a:lnTo>
                    <a:pt x="123" y="178"/>
                  </a:lnTo>
                  <a:lnTo>
                    <a:pt x="124" y="178"/>
                  </a:lnTo>
                  <a:lnTo>
                    <a:pt x="125" y="178"/>
                  </a:lnTo>
                  <a:lnTo>
                    <a:pt x="125" y="177"/>
                  </a:lnTo>
                  <a:lnTo>
                    <a:pt x="126" y="177"/>
                  </a:lnTo>
                  <a:lnTo>
                    <a:pt x="127" y="177"/>
                  </a:lnTo>
                  <a:lnTo>
                    <a:pt x="128" y="177"/>
                  </a:lnTo>
                  <a:lnTo>
                    <a:pt x="129" y="177"/>
                  </a:lnTo>
                  <a:lnTo>
                    <a:pt x="130" y="177"/>
                  </a:lnTo>
                  <a:lnTo>
                    <a:pt x="130" y="176"/>
                  </a:lnTo>
                  <a:lnTo>
                    <a:pt x="131" y="176"/>
                  </a:lnTo>
                  <a:lnTo>
                    <a:pt x="132" y="176"/>
                  </a:lnTo>
                  <a:lnTo>
                    <a:pt x="133" y="176"/>
                  </a:lnTo>
                  <a:lnTo>
                    <a:pt x="134" y="176"/>
                  </a:lnTo>
                  <a:lnTo>
                    <a:pt x="135" y="176"/>
                  </a:lnTo>
                  <a:lnTo>
                    <a:pt x="136" y="176"/>
                  </a:lnTo>
                  <a:lnTo>
                    <a:pt x="136" y="175"/>
                  </a:lnTo>
                  <a:lnTo>
                    <a:pt x="137" y="175"/>
                  </a:lnTo>
                  <a:lnTo>
                    <a:pt x="138" y="175"/>
                  </a:lnTo>
                  <a:lnTo>
                    <a:pt x="139" y="175"/>
                  </a:lnTo>
                  <a:lnTo>
                    <a:pt x="140" y="175"/>
                  </a:lnTo>
                  <a:lnTo>
                    <a:pt x="141" y="175"/>
                  </a:lnTo>
                  <a:lnTo>
                    <a:pt x="142" y="174"/>
                  </a:lnTo>
                  <a:lnTo>
                    <a:pt x="143" y="174"/>
                  </a:lnTo>
                  <a:lnTo>
                    <a:pt x="144" y="174"/>
                  </a:lnTo>
                  <a:lnTo>
                    <a:pt x="145" y="174"/>
                  </a:lnTo>
                  <a:lnTo>
                    <a:pt x="146" y="174"/>
                  </a:lnTo>
                  <a:lnTo>
                    <a:pt x="147" y="173"/>
                  </a:lnTo>
                  <a:lnTo>
                    <a:pt x="148" y="173"/>
                  </a:lnTo>
                  <a:lnTo>
                    <a:pt x="149" y="173"/>
                  </a:lnTo>
                  <a:lnTo>
                    <a:pt x="150" y="173"/>
                  </a:lnTo>
                  <a:lnTo>
                    <a:pt x="151" y="173"/>
                  </a:lnTo>
                  <a:lnTo>
                    <a:pt x="152" y="173"/>
                  </a:lnTo>
                  <a:lnTo>
                    <a:pt x="152" y="172"/>
                  </a:lnTo>
                  <a:lnTo>
                    <a:pt x="153" y="172"/>
                  </a:lnTo>
                  <a:lnTo>
                    <a:pt x="154" y="172"/>
                  </a:lnTo>
                  <a:lnTo>
                    <a:pt x="155" y="172"/>
                  </a:lnTo>
                  <a:lnTo>
                    <a:pt x="156" y="172"/>
                  </a:lnTo>
                  <a:lnTo>
                    <a:pt x="157" y="172"/>
                  </a:lnTo>
                  <a:lnTo>
                    <a:pt x="157" y="171"/>
                  </a:lnTo>
                  <a:lnTo>
                    <a:pt x="158" y="171"/>
                  </a:lnTo>
                  <a:lnTo>
                    <a:pt x="159" y="171"/>
                  </a:lnTo>
                  <a:lnTo>
                    <a:pt x="160" y="171"/>
                  </a:lnTo>
                  <a:lnTo>
                    <a:pt x="161" y="171"/>
                  </a:lnTo>
                  <a:lnTo>
                    <a:pt x="162" y="171"/>
                  </a:lnTo>
                  <a:lnTo>
                    <a:pt x="162" y="170"/>
                  </a:lnTo>
                  <a:lnTo>
                    <a:pt x="163" y="170"/>
                  </a:lnTo>
                  <a:lnTo>
                    <a:pt x="164" y="170"/>
                  </a:lnTo>
                  <a:lnTo>
                    <a:pt x="165" y="170"/>
                  </a:lnTo>
                  <a:lnTo>
                    <a:pt x="166" y="170"/>
                  </a:lnTo>
                  <a:lnTo>
                    <a:pt x="166" y="170"/>
                  </a:lnTo>
                  <a:lnTo>
                    <a:pt x="167" y="169"/>
                  </a:lnTo>
                  <a:lnTo>
                    <a:pt x="168" y="169"/>
                  </a:lnTo>
                  <a:lnTo>
                    <a:pt x="169" y="169"/>
                  </a:lnTo>
                  <a:lnTo>
                    <a:pt x="170" y="169"/>
                  </a:lnTo>
                  <a:lnTo>
                    <a:pt x="171" y="169"/>
                  </a:lnTo>
                  <a:lnTo>
                    <a:pt x="171" y="168"/>
                  </a:lnTo>
                  <a:lnTo>
                    <a:pt x="172" y="168"/>
                  </a:lnTo>
                  <a:lnTo>
                    <a:pt x="173" y="168"/>
                  </a:lnTo>
                  <a:lnTo>
                    <a:pt x="174" y="168"/>
                  </a:lnTo>
                  <a:lnTo>
                    <a:pt x="175" y="168"/>
                  </a:lnTo>
                  <a:lnTo>
                    <a:pt x="176" y="168"/>
                  </a:lnTo>
                  <a:lnTo>
                    <a:pt x="176" y="167"/>
                  </a:lnTo>
                  <a:lnTo>
                    <a:pt x="177" y="167"/>
                  </a:lnTo>
                  <a:lnTo>
                    <a:pt x="178" y="167"/>
                  </a:lnTo>
                  <a:lnTo>
                    <a:pt x="179" y="167"/>
                  </a:lnTo>
                  <a:lnTo>
                    <a:pt x="180" y="167"/>
                  </a:lnTo>
                  <a:lnTo>
                    <a:pt x="181" y="167"/>
                  </a:lnTo>
                  <a:lnTo>
                    <a:pt x="181" y="166"/>
                  </a:lnTo>
                  <a:lnTo>
                    <a:pt x="182" y="166"/>
                  </a:lnTo>
                  <a:lnTo>
                    <a:pt x="183" y="166"/>
                  </a:lnTo>
                  <a:lnTo>
                    <a:pt x="184" y="166"/>
                  </a:lnTo>
                  <a:lnTo>
                    <a:pt x="185" y="166"/>
                  </a:lnTo>
                  <a:lnTo>
                    <a:pt x="185" y="165"/>
                  </a:lnTo>
                  <a:lnTo>
                    <a:pt x="186" y="165"/>
                  </a:lnTo>
                  <a:lnTo>
                    <a:pt x="187" y="165"/>
                  </a:lnTo>
                  <a:lnTo>
                    <a:pt x="188" y="165"/>
                  </a:lnTo>
                  <a:lnTo>
                    <a:pt x="189" y="165"/>
                  </a:lnTo>
                  <a:lnTo>
                    <a:pt x="190" y="165"/>
                  </a:lnTo>
                  <a:lnTo>
                    <a:pt x="190" y="164"/>
                  </a:lnTo>
                  <a:lnTo>
                    <a:pt x="191" y="164"/>
                  </a:lnTo>
                  <a:lnTo>
                    <a:pt x="192" y="164"/>
                  </a:lnTo>
                  <a:lnTo>
                    <a:pt x="193" y="164"/>
                  </a:lnTo>
                  <a:lnTo>
                    <a:pt x="194" y="164"/>
                  </a:lnTo>
                  <a:lnTo>
                    <a:pt x="194" y="164"/>
                  </a:lnTo>
                  <a:lnTo>
                    <a:pt x="194" y="163"/>
                  </a:lnTo>
                  <a:lnTo>
                    <a:pt x="195" y="163"/>
                  </a:lnTo>
                  <a:lnTo>
                    <a:pt x="196" y="163"/>
                  </a:lnTo>
                  <a:lnTo>
                    <a:pt x="197" y="163"/>
                  </a:lnTo>
                  <a:lnTo>
                    <a:pt x="198" y="163"/>
                  </a:lnTo>
                  <a:lnTo>
                    <a:pt x="199" y="162"/>
                  </a:lnTo>
                  <a:lnTo>
                    <a:pt x="200" y="162"/>
                  </a:lnTo>
                  <a:lnTo>
                    <a:pt x="201" y="162"/>
                  </a:lnTo>
                  <a:lnTo>
                    <a:pt x="202" y="162"/>
                  </a:lnTo>
                  <a:lnTo>
                    <a:pt x="203" y="162"/>
                  </a:lnTo>
                  <a:lnTo>
                    <a:pt x="203" y="161"/>
                  </a:lnTo>
                  <a:lnTo>
                    <a:pt x="204" y="161"/>
                  </a:lnTo>
                  <a:lnTo>
                    <a:pt x="205" y="161"/>
                  </a:lnTo>
                  <a:lnTo>
                    <a:pt x="206" y="161"/>
                  </a:lnTo>
                  <a:lnTo>
                    <a:pt x="207" y="161"/>
                  </a:lnTo>
                  <a:lnTo>
                    <a:pt x="207" y="160"/>
                  </a:lnTo>
                  <a:lnTo>
                    <a:pt x="208" y="160"/>
                  </a:lnTo>
                  <a:lnTo>
                    <a:pt x="209" y="160"/>
                  </a:lnTo>
                  <a:lnTo>
                    <a:pt x="210" y="160"/>
                  </a:lnTo>
                  <a:lnTo>
                    <a:pt x="211" y="160"/>
                  </a:lnTo>
                  <a:lnTo>
                    <a:pt x="212" y="160"/>
                  </a:lnTo>
                  <a:lnTo>
                    <a:pt x="212" y="159"/>
                  </a:lnTo>
                  <a:lnTo>
                    <a:pt x="213" y="159"/>
                  </a:lnTo>
                  <a:lnTo>
                    <a:pt x="214" y="159"/>
                  </a:lnTo>
                  <a:lnTo>
                    <a:pt x="215" y="159"/>
                  </a:lnTo>
                  <a:lnTo>
                    <a:pt x="216" y="159"/>
                  </a:lnTo>
                  <a:lnTo>
                    <a:pt x="216" y="158"/>
                  </a:lnTo>
                  <a:lnTo>
                    <a:pt x="217" y="158"/>
                  </a:lnTo>
                  <a:lnTo>
                    <a:pt x="218" y="158"/>
                  </a:lnTo>
                  <a:lnTo>
                    <a:pt x="219" y="158"/>
                  </a:lnTo>
                  <a:lnTo>
                    <a:pt x="220" y="158"/>
                  </a:lnTo>
                  <a:lnTo>
                    <a:pt x="220" y="157"/>
                  </a:lnTo>
                  <a:lnTo>
                    <a:pt x="221" y="157"/>
                  </a:lnTo>
                  <a:lnTo>
                    <a:pt x="222" y="157"/>
                  </a:lnTo>
                  <a:lnTo>
                    <a:pt x="222" y="157"/>
                  </a:lnTo>
                  <a:lnTo>
                    <a:pt x="223" y="157"/>
                  </a:lnTo>
                  <a:lnTo>
                    <a:pt x="224" y="157"/>
                  </a:lnTo>
                  <a:lnTo>
                    <a:pt x="225" y="156"/>
                  </a:lnTo>
                  <a:lnTo>
                    <a:pt x="226" y="156"/>
                  </a:lnTo>
                  <a:lnTo>
                    <a:pt x="227" y="156"/>
                  </a:lnTo>
                  <a:lnTo>
                    <a:pt x="228" y="156"/>
                  </a:lnTo>
                  <a:lnTo>
                    <a:pt x="229" y="156"/>
                  </a:lnTo>
                  <a:lnTo>
                    <a:pt x="229" y="155"/>
                  </a:lnTo>
                  <a:lnTo>
                    <a:pt x="230" y="155"/>
                  </a:lnTo>
                  <a:lnTo>
                    <a:pt x="231" y="155"/>
                  </a:lnTo>
                  <a:lnTo>
                    <a:pt x="232" y="155"/>
                  </a:lnTo>
                  <a:lnTo>
                    <a:pt x="233" y="155"/>
                  </a:lnTo>
                  <a:lnTo>
                    <a:pt x="233" y="154"/>
                  </a:lnTo>
                  <a:lnTo>
                    <a:pt x="234" y="154"/>
                  </a:lnTo>
                  <a:lnTo>
                    <a:pt x="235" y="154"/>
                  </a:lnTo>
                  <a:lnTo>
                    <a:pt x="236" y="154"/>
                  </a:lnTo>
                  <a:lnTo>
                    <a:pt x="237" y="154"/>
                  </a:lnTo>
                  <a:lnTo>
                    <a:pt x="237" y="153"/>
                  </a:lnTo>
                  <a:lnTo>
                    <a:pt x="238" y="153"/>
                  </a:lnTo>
                  <a:lnTo>
                    <a:pt x="239" y="153"/>
                  </a:lnTo>
                  <a:lnTo>
                    <a:pt x="240" y="153"/>
                  </a:lnTo>
                  <a:lnTo>
                    <a:pt x="241" y="153"/>
                  </a:lnTo>
                  <a:lnTo>
                    <a:pt x="241" y="152"/>
                  </a:lnTo>
                  <a:lnTo>
                    <a:pt x="242" y="152"/>
                  </a:lnTo>
                  <a:lnTo>
                    <a:pt x="243" y="152"/>
                  </a:lnTo>
                  <a:lnTo>
                    <a:pt x="244" y="152"/>
                  </a:lnTo>
                  <a:lnTo>
                    <a:pt x="245" y="152"/>
                  </a:lnTo>
                  <a:lnTo>
                    <a:pt x="246" y="151"/>
                  </a:lnTo>
                  <a:lnTo>
                    <a:pt x="247" y="151"/>
                  </a:lnTo>
                  <a:lnTo>
                    <a:pt x="248" y="151"/>
                  </a:lnTo>
                  <a:lnTo>
                    <a:pt x="249" y="151"/>
                  </a:lnTo>
                  <a:lnTo>
                    <a:pt x="249" y="151"/>
                  </a:lnTo>
                  <a:lnTo>
                    <a:pt x="250" y="150"/>
                  </a:lnTo>
                  <a:lnTo>
                    <a:pt x="251" y="150"/>
                  </a:lnTo>
                  <a:lnTo>
                    <a:pt x="252" y="150"/>
                  </a:lnTo>
                  <a:lnTo>
                    <a:pt x="253" y="150"/>
                  </a:lnTo>
                  <a:lnTo>
                    <a:pt x="254" y="149"/>
                  </a:lnTo>
                  <a:lnTo>
                    <a:pt x="255" y="149"/>
                  </a:lnTo>
                  <a:lnTo>
                    <a:pt x="256" y="149"/>
                  </a:lnTo>
                  <a:lnTo>
                    <a:pt x="257" y="149"/>
                  </a:lnTo>
                  <a:lnTo>
                    <a:pt x="258" y="149"/>
                  </a:lnTo>
                  <a:lnTo>
                    <a:pt x="258" y="148"/>
                  </a:lnTo>
                  <a:lnTo>
                    <a:pt x="259" y="148"/>
                  </a:lnTo>
                  <a:lnTo>
                    <a:pt x="260" y="148"/>
                  </a:lnTo>
                  <a:lnTo>
                    <a:pt x="261" y="148"/>
                  </a:lnTo>
                  <a:lnTo>
                    <a:pt x="262" y="148"/>
                  </a:lnTo>
                  <a:lnTo>
                    <a:pt x="262" y="147"/>
                  </a:lnTo>
                  <a:lnTo>
                    <a:pt x="263" y="147"/>
                  </a:lnTo>
                  <a:lnTo>
                    <a:pt x="264" y="147"/>
                  </a:lnTo>
                  <a:lnTo>
                    <a:pt x="265" y="147"/>
                  </a:lnTo>
                  <a:lnTo>
                    <a:pt x="266" y="147"/>
                  </a:lnTo>
                  <a:lnTo>
                    <a:pt x="266" y="146"/>
                  </a:lnTo>
                  <a:lnTo>
                    <a:pt x="267" y="146"/>
                  </a:lnTo>
                  <a:lnTo>
                    <a:pt x="268" y="146"/>
                  </a:lnTo>
                  <a:lnTo>
                    <a:pt x="269" y="146"/>
                  </a:lnTo>
                  <a:lnTo>
                    <a:pt x="270" y="146"/>
                  </a:lnTo>
                  <a:lnTo>
                    <a:pt x="270" y="145"/>
                  </a:lnTo>
                  <a:lnTo>
                    <a:pt x="271" y="145"/>
                  </a:lnTo>
                  <a:lnTo>
                    <a:pt x="272" y="145"/>
                  </a:lnTo>
                  <a:lnTo>
                    <a:pt x="273" y="145"/>
                  </a:lnTo>
                  <a:lnTo>
                    <a:pt x="274" y="145"/>
                  </a:lnTo>
                  <a:lnTo>
                    <a:pt x="274" y="144"/>
                  </a:lnTo>
                  <a:lnTo>
                    <a:pt x="275" y="144"/>
                  </a:lnTo>
                  <a:lnTo>
                    <a:pt x="276" y="144"/>
                  </a:lnTo>
                  <a:lnTo>
                    <a:pt x="277" y="144"/>
                  </a:lnTo>
                  <a:lnTo>
                    <a:pt x="277" y="144"/>
                  </a:lnTo>
                  <a:lnTo>
                    <a:pt x="278" y="144"/>
                  </a:lnTo>
                  <a:lnTo>
                    <a:pt x="278" y="143"/>
                  </a:lnTo>
                  <a:lnTo>
                    <a:pt x="279" y="143"/>
                  </a:lnTo>
                  <a:lnTo>
                    <a:pt x="280" y="143"/>
                  </a:lnTo>
                  <a:lnTo>
                    <a:pt x="281" y="143"/>
                  </a:lnTo>
                  <a:lnTo>
                    <a:pt x="282" y="143"/>
                  </a:lnTo>
                  <a:lnTo>
                    <a:pt x="282" y="142"/>
                  </a:lnTo>
                  <a:lnTo>
                    <a:pt x="283" y="142"/>
                  </a:lnTo>
                  <a:lnTo>
                    <a:pt x="284" y="142"/>
                  </a:lnTo>
                  <a:lnTo>
                    <a:pt x="285" y="142"/>
                  </a:lnTo>
                  <a:lnTo>
                    <a:pt x="286" y="142"/>
                  </a:lnTo>
                  <a:lnTo>
                    <a:pt x="286" y="141"/>
                  </a:lnTo>
                  <a:lnTo>
                    <a:pt x="287" y="141"/>
                  </a:lnTo>
                  <a:lnTo>
                    <a:pt x="288" y="141"/>
                  </a:lnTo>
                  <a:lnTo>
                    <a:pt x="289" y="141"/>
                  </a:lnTo>
                  <a:lnTo>
                    <a:pt x="290" y="141"/>
                  </a:lnTo>
                  <a:lnTo>
                    <a:pt x="290" y="140"/>
                  </a:lnTo>
                  <a:lnTo>
                    <a:pt x="291" y="140"/>
                  </a:lnTo>
                  <a:lnTo>
                    <a:pt x="292" y="140"/>
                  </a:lnTo>
                  <a:lnTo>
                    <a:pt x="293" y="140"/>
                  </a:lnTo>
                  <a:lnTo>
                    <a:pt x="294" y="140"/>
                  </a:lnTo>
                  <a:lnTo>
                    <a:pt x="294" y="139"/>
                  </a:lnTo>
                  <a:lnTo>
                    <a:pt x="295" y="139"/>
                  </a:lnTo>
                  <a:lnTo>
                    <a:pt x="296" y="139"/>
                  </a:lnTo>
                  <a:lnTo>
                    <a:pt x="297" y="139"/>
                  </a:lnTo>
                  <a:lnTo>
                    <a:pt x="298" y="139"/>
                  </a:lnTo>
                  <a:lnTo>
                    <a:pt x="298" y="138"/>
                  </a:lnTo>
                  <a:lnTo>
                    <a:pt x="299" y="138"/>
                  </a:lnTo>
                  <a:lnTo>
                    <a:pt x="300" y="138"/>
                  </a:lnTo>
                  <a:lnTo>
                    <a:pt x="301" y="138"/>
                  </a:lnTo>
                  <a:lnTo>
                    <a:pt x="302" y="138"/>
                  </a:lnTo>
                  <a:lnTo>
                    <a:pt x="302" y="137"/>
                  </a:lnTo>
                  <a:lnTo>
                    <a:pt x="303" y="137"/>
                  </a:lnTo>
                  <a:lnTo>
                    <a:pt x="304" y="137"/>
                  </a:lnTo>
                  <a:lnTo>
                    <a:pt x="305" y="137"/>
                  </a:lnTo>
                  <a:lnTo>
                    <a:pt x="305" y="137"/>
                  </a:lnTo>
                  <a:lnTo>
                    <a:pt x="306" y="137"/>
                  </a:lnTo>
                  <a:lnTo>
                    <a:pt x="306" y="136"/>
                  </a:lnTo>
                  <a:lnTo>
                    <a:pt x="307" y="136"/>
                  </a:lnTo>
                  <a:lnTo>
                    <a:pt x="308" y="136"/>
                  </a:lnTo>
                  <a:lnTo>
                    <a:pt x="309" y="136"/>
                  </a:lnTo>
                  <a:lnTo>
                    <a:pt x="310" y="136"/>
                  </a:lnTo>
                  <a:lnTo>
                    <a:pt x="310" y="135"/>
                  </a:lnTo>
                  <a:lnTo>
                    <a:pt x="311" y="135"/>
                  </a:lnTo>
                  <a:lnTo>
                    <a:pt x="312" y="135"/>
                  </a:lnTo>
                  <a:lnTo>
                    <a:pt x="313" y="135"/>
                  </a:lnTo>
                  <a:lnTo>
                    <a:pt x="314" y="135"/>
                  </a:lnTo>
                  <a:lnTo>
                    <a:pt x="314" y="134"/>
                  </a:lnTo>
                  <a:lnTo>
                    <a:pt x="315" y="134"/>
                  </a:lnTo>
                  <a:lnTo>
                    <a:pt x="316" y="134"/>
                  </a:lnTo>
                  <a:lnTo>
                    <a:pt x="317" y="134"/>
                  </a:lnTo>
                  <a:lnTo>
                    <a:pt x="318" y="133"/>
                  </a:lnTo>
                  <a:lnTo>
                    <a:pt x="319" y="133"/>
                  </a:lnTo>
                  <a:lnTo>
                    <a:pt x="320" y="133"/>
                  </a:lnTo>
                  <a:lnTo>
                    <a:pt x="321" y="133"/>
                  </a:lnTo>
                  <a:lnTo>
                    <a:pt x="322" y="132"/>
                  </a:lnTo>
                  <a:lnTo>
                    <a:pt x="323" y="132"/>
                  </a:lnTo>
                  <a:lnTo>
                    <a:pt x="324" y="132"/>
                  </a:lnTo>
                  <a:lnTo>
                    <a:pt x="325" y="132"/>
                  </a:lnTo>
                  <a:lnTo>
                    <a:pt x="325" y="131"/>
                  </a:lnTo>
                  <a:lnTo>
                    <a:pt x="326" y="131"/>
                  </a:lnTo>
                  <a:lnTo>
                    <a:pt x="327" y="131"/>
                  </a:lnTo>
                  <a:lnTo>
                    <a:pt x="328" y="131"/>
                  </a:lnTo>
                  <a:lnTo>
                    <a:pt x="329" y="131"/>
                  </a:lnTo>
                  <a:lnTo>
                    <a:pt x="329" y="130"/>
                  </a:lnTo>
                  <a:lnTo>
                    <a:pt x="330" y="130"/>
                  </a:lnTo>
                  <a:lnTo>
                    <a:pt x="331" y="130"/>
                  </a:lnTo>
                  <a:lnTo>
                    <a:pt x="332" y="130"/>
                  </a:lnTo>
                  <a:lnTo>
                    <a:pt x="332" y="130"/>
                  </a:lnTo>
                  <a:lnTo>
                    <a:pt x="333" y="130"/>
                  </a:lnTo>
                  <a:lnTo>
                    <a:pt x="333" y="129"/>
                  </a:lnTo>
                  <a:lnTo>
                    <a:pt x="334" y="129"/>
                  </a:lnTo>
                  <a:lnTo>
                    <a:pt x="335" y="129"/>
                  </a:lnTo>
                  <a:lnTo>
                    <a:pt x="336" y="129"/>
                  </a:lnTo>
                  <a:lnTo>
                    <a:pt x="337" y="129"/>
                  </a:lnTo>
                  <a:lnTo>
                    <a:pt x="337" y="128"/>
                  </a:lnTo>
                  <a:lnTo>
                    <a:pt x="338" y="128"/>
                  </a:lnTo>
                  <a:lnTo>
                    <a:pt x="339" y="128"/>
                  </a:lnTo>
                  <a:lnTo>
                    <a:pt x="340" y="128"/>
                  </a:lnTo>
                  <a:lnTo>
                    <a:pt x="341" y="128"/>
                  </a:lnTo>
                  <a:lnTo>
                    <a:pt x="341" y="127"/>
                  </a:lnTo>
                  <a:lnTo>
                    <a:pt x="342" y="127"/>
                  </a:lnTo>
                  <a:lnTo>
                    <a:pt x="343" y="127"/>
                  </a:lnTo>
                  <a:lnTo>
                    <a:pt x="344" y="127"/>
                  </a:lnTo>
                  <a:lnTo>
                    <a:pt x="345" y="127"/>
                  </a:lnTo>
                  <a:lnTo>
                    <a:pt x="345" y="126"/>
                  </a:lnTo>
                  <a:lnTo>
                    <a:pt x="346" y="126"/>
                  </a:lnTo>
                  <a:lnTo>
                    <a:pt x="347" y="126"/>
                  </a:lnTo>
                  <a:lnTo>
                    <a:pt x="348" y="126"/>
                  </a:lnTo>
                  <a:lnTo>
                    <a:pt x="349" y="126"/>
                  </a:lnTo>
                  <a:lnTo>
                    <a:pt x="349" y="125"/>
                  </a:lnTo>
                  <a:lnTo>
                    <a:pt x="350" y="125"/>
                  </a:lnTo>
                  <a:lnTo>
                    <a:pt x="351" y="125"/>
                  </a:lnTo>
                  <a:lnTo>
                    <a:pt x="352" y="125"/>
                  </a:lnTo>
                  <a:lnTo>
                    <a:pt x="353" y="125"/>
                  </a:lnTo>
                  <a:lnTo>
                    <a:pt x="353" y="124"/>
                  </a:lnTo>
                  <a:lnTo>
                    <a:pt x="354" y="124"/>
                  </a:lnTo>
                  <a:lnTo>
                    <a:pt x="355" y="124"/>
                  </a:lnTo>
                  <a:lnTo>
                    <a:pt x="356" y="124"/>
                  </a:lnTo>
                  <a:lnTo>
                    <a:pt x="356" y="123"/>
                  </a:lnTo>
                  <a:lnTo>
                    <a:pt x="357" y="123"/>
                  </a:lnTo>
                  <a:lnTo>
                    <a:pt x="358" y="123"/>
                  </a:lnTo>
                  <a:lnTo>
                    <a:pt x="359" y="123"/>
                  </a:lnTo>
                  <a:lnTo>
                    <a:pt x="360" y="123"/>
                  </a:lnTo>
                  <a:lnTo>
                    <a:pt x="360" y="123"/>
                  </a:lnTo>
                  <a:lnTo>
                    <a:pt x="360" y="122"/>
                  </a:lnTo>
                  <a:lnTo>
                    <a:pt x="361" y="122"/>
                  </a:lnTo>
                  <a:lnTo>
                    <a:pt x="362" y="122"/>
                  </a:lnTo>
                  <a:lnTo>
                    <a:pt x="363" y="122"/>
                  </a:lnTo>
                  <a:lnTo>
                    <a:pt x="364" y="122"/>
                  </a:lnTo>
                  <a:lnTo>
                    <a:pt x="364" y="121"/>
                  </a:lnTo>
                  <a:lnTo>
                    <a:pt x="365" y="121"/>
                  </a:lnTo>
                  <a:lnTo>
                    <a:pt x="366" y="121"/>
                  </a:lnTo>
                  <a:lnTo>
                    <a:pt x="367" y="121"/>
                  </a:lnTo>
                  <a:lnTo>
                    <a:pt x="368" y="121"/>
                  </a:lnTo>
                  <a:lnTo>
                    <a:pt x="368" y="120"/>
                  </a:lnTo>
                  <a:lnTo>
                    <a:pt x="369" y="120"/>
                  </a:lnTo>
                  <a:lnTo>
                    <a:pt x="370" y="120"/>
                  </a:lnTo>
                  <a:lnTo>
                    <a:pt x="371" y="120"/>
                  </a:lnTo>
                  <a:lnTo>
                    <a:pt x="372" y="120"/>
                  </a:lnTo>
                  <a:lnTo>
                    <a:pt x="372" y="119"/>
                  </a:lnTo>
                  <a:lnTo>
                    <a:pt x="373" y="119"/>
                  </a:lnTo>
                  <a:lnTo>
                    <a:pt x="374" y="119"/>
                  </a:lnTo>
                  <a:lnTo>
                    <a:pt x="375" y="119"/>
                  </a:lnTo>
                  <a:lnTo>
                    <a:pt x="376" y="119"/>
                  </a:lnTo>
                  <a:lnTo>
                    <a:pt x="376" y="118"/>
                  </a:lnTo>
                  <a:lnTo>
                    <a:pt x="377" y="118"/>
                  </a:lnTo>
                  <a:lnTo>
                    <a:pt x="378" y="118"/>
                  </a:lnTo>
                  <a:lnTo>
                    <a:pt x="379" y="118"/>
                  </a:lnTo>
                  <a:lnTo>
                    <a:pt x="380" y="117"/>
                  </a:lnTo>
                  <a:lnTo>
                    <a:pt x="381" y="117"/>
                  </a:lnTo>
                  <a:lnTo>
                    <a:pt x="382" y="117"/>
                  </a:lnTo>
                  <a:lnTo>
                    <a:pt x="383" y="117"/>
                  </a:lnTo>
                  <a:lnTo>
                    <a:pt x="383" y="116"/>
                  </a:lnTo>
                  <a:lnTo>
                    <a:pt x="384" y="116"/>
                  </a:lnTo>
                  <a:lnTo>
                    <a:pt x="385" y="116"/>
                  </a:lnTo>
                  <a:lnTo>
                    <a:pt x="386" y="116"/>
                  </a:lnTo>
                  <a:lnTo>
                    <a:pt x="387" y="116"/>
                  </a:lnTo>
                  <a:lnTo>
                    <a:pt x="387" y="115"/>
                  </a:lnTo>
                  <a:lnTo>
                    <a:pt x="388" y="115"/>
                  </a:lnTo>
                  <a:lnTo>
                    <a:pt x="388" y="115"/>
                  </a:lnTo>
                  <a:lnTo>
                    <a:pt x="389" y="115"/>
                  </a:lnTo>
                  <a:lnTo>
                    <a:pt x="390" y="115"/>
                  </a:lnTo>
                  <a:lnTo>
                    <a:pt x="391" y="115"/>
                  </a:lnTo>
                  <a:lnTo>
                    <a:pt x="391" y="114"/>
                  </a:lnTo>
                  <a:lnTo>
                    <a:pt x="392" y="114"/>
                  </a:lnTo>
                  <a:lnTo>
                    <a:pt x="393" y="114"/>
                  </a:lnTo>
                  <a:lnTo>
                    <a:pt x="394" y="114"/>
                  </a:lnTo>
                  <a:lnTo>
                    <a:pt x="395" y="114"/>
                  </a:lnTo>
                  <a:lnTo>
                    <a:pt x="395" y="113"/>
                  </a:lnTo>
                  <a:lnTo>
                    <a:pt x="396" y="113"/>
                  </a:lnTo>
                  <a:lnTo>
                    <a:pt x="397" y="113"/>
                  </a:lnTo>
                  <a:lnTo>
                    <a:pt x="398" y="113"/>
                  </a:lnTo>
                  <a:lnTo>
                    <a:pt x="399" y="113"/>
                  </a:lnTo>
                  <a:lnTo>
                    <a:pt x="399" y="112"/>
                  </a:lnTo>
                  <a:lnTo>
                    <a:pt x="400" y="112"/>
                  </a:lnTo>
                  <a:lnTo>
                    <a:pt x="401" y="112"/>
                  </a:lnTo>
                  <a:lnTo>
                    <a:pt x="402" y="112"/>
                  </a:lnTo>
                  <a:lnTo>
                    <a:pt x="403" y="111"/>
                  </a:lnTo>
                  <a:lnTo>
                    <a:pt x="404" y="111"/>
                  </a:lnTo>
                  <a:lnTo>
                    <a:pt x="405" y="111"/>
                  </a:lnTo>
                  <a:lnTo>
                    <a:pt x="406" y="111"/>
                  </a:lnTo>
                  <a:lnTo>
                    <a:pt x="406" y="110"/>
                  </a:lnTo>
                  <a:lnTo>
                    <a:pt x="407" y="110"/>
                  </a:lnTo>
                  <a:lnTo>
                    <a:pt x="408" y="110"/>
                  </a:lnTo>
                  <a:lnTo>
                    <a:pt x="409" y="110"/>
                  </a:lnTo>
                  <a:lnTo>
                    <a:pt x="410" y="110"/>
                  </a:lnTo>
                  <a:lnTo>
                    <a:pt x="410" y="109"/>
                  </a:lnTo>
                  <a:lnTo>
                    <a:pt x="411" y="109"/>
                  </a:lnTo>
                  <a:lnTo>
                    <a:pt x="412" y="109"/>
                  </a:lnTo>
                  <a:lnTo>
                    <a:pt x="413" y="109"/>
                  </a:lnTo>
                  <a:lnTo>
                    <a:pt x="414" y="109"/>
                  </a:lnTo>
                  <a:lnTo>
                    <a:pt x="414" y="108"/>
                  </a:lnTo>
                  <a:lnTo>
                    <a:pt x="415" y="108"/>
                  </a:lnTo>
                  <a:lnTo>
                    <a:pt x="416" y="108"/>
                  </a:lnTo>
                  <a:lnTo>
                    <a:pt x="417" y="108"/>
                  </a:lnTo>
                  <a:lnTo>
                    <a:pt x="418" y="108"/>
                  </a:lnTo>
                  <a:lnTo>
                    <a:pt x="418" y="107"/>
                  </a:lnTo>
                  <a:lnTo>
                    <a:pt x="419" y="107"/>
                  </a:lnTo>
                  <a:lnTo>
                    <a:pt x="420" y="107"/>
                  </a:lnTo>
                  <a:lnTo>
                    <a:pt x="421" y="107"/>
                  </a:lnTo>
                  <a:lnTo>
                    <a:pt x="421" y="106"/>
                  </a:lnTo>
                  <a:lnTo>
                    <a:pt x="422" y="106"/>
                  </a:lnTo>
                  <a:lnTo>
                    <a:pt x="423" y="106"/>
                  </a:lnTo>
                  <a:lnTo>
                    <a:pt x="424" y="106"/>
                  </a:lnTo>
                  <a:lnTo>
                    <a:pt x="425" y="106"/>
                  </a:lnTo>
                  <a:lnTo>
                    <a:pt x="425" y="105"/>
                  </a:lnTo>
                  <a:lnTo>
                    <a:pt x="426" y="105"/>
                  </a:lnTo>
                  <a:lnTo>
                    <a:pt x="427" y="105"/>
                  </a:lnTo>
                  <a:lnTo>
                    <a:pt x="428" y="105"/>
                  </a:lnTo>
                  <a:lnTo>
                    <a:pt x="429" y="105"/>
                  </a:lnTo>
                  <a:lnTo>
                    <a:pt x="429" y="104"/>
                  </a:lnTo>
                  <a:lnTo>
                    <a:pt x="430" y="104"/>
                  </a:lnTo>
                  <a:lnTo>
                    <a:pt x="431" y="104"/>
                  </a:lnTo>
                  <a:lnTo>
                    <a:pt x="432" y="104"/>
                  </a:lnTo>
                  <a:lnTo>
                    <a:pt x="433" y="104"/>
                  </a:lnTo>
                  <a:lnTo>
                    <a:pt x="433" y="103"/>
                  </a:lnTo>
                  <a:lnTo>
                    <a:pt x="434" y="103"/>
                  </a:lnTo>
                  <a:lnTo>
                    <a:pt x="435" y="103"/>
                  </a:lnTo>
                  <a:lnTo>
                    <a:pt x="436" y="103"/>
                  </a:lnTo>
                  <a:lnTo>
                    <a:pt x="437" y="102"/>
                  </a:lnTo>
                  <a:lnTo>
                    <a:pt x="438" y="102"/>
                  </a:lnTo>
                  <a:lnTo>
                    <a:pt x="439" y="102"/>
                  </a:lnTo>
                  <a:lnTo>
                    <a:pt x="440" y="102"/>
                  </a:lnTo>
                  <a:lnTo>
                    <a:pt x="440" y="101"/>
                  </a:lnTo>
                  <a:lnTo>
                    <a:pt x="441" y="101"/>
                  </a:lnTo>
                  <a:lnTo>
                    <a:pt x="442" y="101"/>
                  </a:lnTo>
                  <a:lnTo>
                    <a:pt x="443" y="101"/>
                  </a:lnTo>
                  <a:lnTo>
                    <a:pt x="443" y="101"/>
                  </a:lnTo>
                  <a:lnTo>
                    <a:pt x="444" y="101"/>
                  </a:lnTo>
                  <a:lnTo>
                    <a:pt x="444" y="100"/>
                  </a:lnTo>
                  <a:lnTo>
                    <a:pt x="445" y="100"/>
                  </a:lnTo>
                  <a:lnTo>
                    <a:pt x="446" y="100"/>
                  </a:lnTo>
                  <a:lnTo>
                    <a:pt x="447" y="100"/>
                  </a:lnTo>
                  <a:lnTo>
                    <a:pt x="448" y="100"/>
                  </a:lnTo>
                  <a:lnTo>
                    <a:pt x="448" y="99"/>
                  </a:lnTo>
                  <a:lnTo>
                    <a:pt x="449" y="99"/>
                  </a:lnTo>
                  <a:lnTo>
                    <a:pt x="450" y="99"/>
                  </a:lnTo>
                  <a:lnTo>
                    <a:pt x="451" y="99"/>
                  </a:lnTo>
                  <a:lnTo>
                    <a:pt x="452" y="99"/>
                  </a:lnTo>
                  <a:lnTo>
                    <a:pt x="452" y="98"/>
                  </a:lnTo>
                  <a:lnTo>
                    <a:pt x="453" y="98"/>
                  </a:lnTo>
                  <a:lnTo>
                    <a:pt x="454" y="98"/>
                  </a:lnTo>
                  <a:lnTo>
                    <a:pt x="455" y="98"/>
                  </a:lnTo>
                  <a:lnTo>
                    <a:pt x="456" y="97"/>
                  </a:lnTo>
                  <a:lnTo>
                    <a:pt x="457" y="97"/>
                  </a:lnTo>
                  <a:lnTo>
                    <a:pt x="458" y="97"/>
                  </a:lnTo>
                  <a:lnTo>
                    <a:pt x="459" y="97"/>
                  </a:lnTo>
                  <a:lnTo>
                    <a:pt x="459" y="96"/>
                  </a:lnTo>
                  <a:lnTo>
                    <a:pt x="460" y="96"/>
                  </a:lnTo>
                  <a:lnTo>
                    <a:pt x="461" y="96"/>
                  </a:lnTo>
                  <a:lnTo>
                    <a:pt x="462" y="96"/>
                  </a:lnTo>
                  <a:lnTo>
                    <a:pt x="463" y="96"/>
                  </a:lnTo>
                  <a:lnTo>
                    <a:pt x="463" y="95"/>
                  </a:lnTo>
                  <a:lnTo>
                    <a:pt x="464" y="95"/>
                  </a:lnTo>
                  <a:lnTo>
                    <a:pt x="465" y="95"/>
                  </a:lnTo>
                  <a:lnTo>
                    <a:pt x="466" y="95"/>
                  </a:lnTo>
                  <a:lnTo>
                    <a:pt x="467" y="95"/>
                  </a:lnTo>
                  <a:lnTo>
                    <a:pt x="467" y="94"/>
                  </a:lnTo>
                  <a:lnTo>
                    <a:pt x="468" y="94"/>
                  </a:lnTo>
                  <a:lnTo>
                    <a:pt x="469" y="94"/>
                  </a:lnTo>
                  <a:lnTo>
                    <a:pt x="470" y="94"/>
                  </a:lnTo>
                  <a:lnTo>
                    <a:pt x="471" y="93"/>
                  </a:lnTo>
                  <a:lnTo>
                    <a:pt x="471" y="93"/>
                  </a:lnTo>
                  <a:lnTo>
                    <a:pt x="472" y="93"/>
                  </a:lnTo>
                  <a:lnTo>
                    <a:pt x="473" y="93"/>
                  </a:lnTo>
                  <a:lnTo>
                    <a:pt x="474" y="93"/>
                  </a:lnTo>
                  <a:lnTo>
                    <a:pt x="474" y="92"/>
                  </a:lnTo>
                  <a:lnTo>
                    <a:pt x="475" y="92"/>
                  </a:lnTo>
                  <a:lnTo>
                    <a:pt x="476" y="92"/>
                  </a:lnTo>
                  <a:lnTo>
                    <a:pt x="477" y="92"/>
                  </a:lnTo>
                  <a:lnTo>
                    <a:pt x="478" y="92"/>
                  </a:lnTo>
                  <a:lnTo>
                    <a:pt x="478" y="91"/>
                  </a:lnTo>
                  <a:lnTo>
                    <a:pt x="479" y="91"/>
                  </a:lnTo>
                  <a:lnTo>
                    <a:pt x="480" y="91"/>
                  </a:lnTo>
                  <a:lnTo>
                    <a:pt x="481" y="91"/>
                  </a:lnTo>
                  <a:lnTo>
                    <a:pt x="482" y="91"/>
                  </a:lnTo>
                  <a:lnTo>
                    <a:pt x="482" y="90"/>
                  </a:lnTo>
                  <a:lnTo>
                    <a:pt x="483" y="90"/>
                  </a:lnTo>
                  <a:lnTo>
                    <a:pt x="484" y="90"/>
                  </a:lnTo>
                  <a:lnTo>
                    <a:pt x="485" y="90"/>
                  </a:lnTo>
                  <a:lnTo>
                    <a:pt x="486" y="89"/>
                  </a:lnTo>
                  <a:lnTo>
                    <a:pt x="487" y="89"/>
                  </a:lnTo>
                  <a:lnTo>
                    <a:pt x="488" y="89"/>
                  </a:lnTo>
                  <a:lnTo>
                    <a:pt x="489" y="89"/>
                  </a:lnTo>
                  <a:lnTo>
                    <a:pt x="489" y="88"/>
                  </a:lnTo>
                  <a:lnTo>
                    <a:pt x="490" y="88"/>
                  </a:lnTo>
                  <a:lnTo>
                    <a:pt x="491" y="88"/>
                  </a:lnTo>
                  <a:lnTo>
                    <a:pt x="492" y="88"/>
                  </a:lnTo>
                  <a:lnTo>
                    <a:pt x="493" y="88"/>
                  </a:lnTo>
                  <a:lnTo>
                    <a:pt x="493" y="87"/>
                  </a:lnTo>
                  <a:lnTo>
                    <a:pt x="494" y="87"/>
                  </a:lnTo>
                  <a:lnTo>
                    <a:pt x="495" y="87"/>
                  </a:lnTo>
                  <a:lnTo>
                    <a:pt x="496" y="87"/>
                  </a:lnTo>
                  <a:lnTo>
                    <a:pt x="497" y="87"/>
                  </a:lnTo>
                  <a:lnTo>
                    <a:pt x="497" y="86"/>
                  </a:lnTo>
                  <a:lnTo>
                    <a:pt x="498" y="86"/>
                  </a:lnTo>
                  <a:lnTo>
                    <a:pt x="499" y="86"/>
                  </a:lnTo>
                  <a:lnTo>
                    <a:pt x="499" y="86"/>
                  </a:lnTo>
                  <a:lnTo>
                    <a:pt x="500" y="86"/>
                  </a:lnTo>
                  <a:lnTo>
                    <a:pt x="501" y="86"/>
                  </a:lnTo>
                  <a:lnTo>
                    <a:pt x="501" y="85"/>
                  </a:lnTo>
                  <a:lnTo>
                    <a:pt x="502" y="85"/>
                  </a:lnTo>
                  <a:lnTo>
                    <a:pt x="503" y="85"/>
                  </a:lnTo>
                  <a:lnTo>
                    <a:pt x="504" y="85"/>
                  </a:lnTo>
                  <a:lnTo>
                    <a:pt x="504" y="84"/>
                  </a:lnTo>
                  <a:lnTo>
                    <a:pt x="505" y="84"/>
                  </a:lnTo>
                  <a:lnTo>
                    <a:pt x="506" y="84"/>
                  </a:lnTo>
                  <a:lnTo>
                    <a:pt x="507" y="84"/>
                  </a:lnTo>
                  <a:lnTo>
                    <a:pt x="508" y="84"/>
                  </a:lnTo>
                  <a:lnTo>
                    <a:pt x="508" y="83"/>
                  </a:lnTo>
                  <a:lnTo>
                    <a:pt x="509" y="83"/>
                  </a:lnTo>
                  <a:lnTo>
                    <a:pt x="510" y="83"/>
                  </a:lnTo>
                  <a:lnTo>
                    <a:pt x="511" y="83"/>
                  </a:lnTo>
                  <a:lnTo>
                    <a:pt x="512" y="83"/>
                  </a:lnTo>
                  <a:lnTo>
                    <a:pt x="512" y="82"/>
                  </a:lnTo>
                  <a:lnTo>
                    <a:pt x="513" y="82"/>
                  </a:lnTo>
                  <a:lnTo>
                    <a:pt x="514" y="82"/>
                  </a:lnTo>
                  <a:lnTo>
                    <a:pt x="515" y="82"/>
                  </a:lnTo>
                  <a:lnTo>
                    <a:pt x="516" y="81"/>
                  </a:lnTo>
                  <a:lnTo>
                    <a:pt x="517" y="81"/>
                  </a:lnTo>
                  <a:lnTo>
                    <a:pt x="518" y="81"/>
                  </a:lnTo>
                  <a:lnTo>
                    <a:pt x="519" y="81"/>
                  </a:lnTo>
                  <a:lnTo>
                    <a:pt x="519" y="80"/>
                  </a:lnTo>
                  <a:lnTo>
                    <a:pt x="520" y="80"/>
                  </a:lnTo>
                  <a:lnTo>
                    <a:pt x="521" y="80"/>
                  </a:lnTo>
                  <a:lnTo>
                    <a:pt x="522" y="80"/>
                  </a:lnTo>
                  <a:lnTo>
                    <a:pt x="523" y="80"/>
                  </a:lnTo>
                  <a:lnTo>
                    <a:pt x="523" y="79"/>
                  </a:lnTo>
                  <a:lnTo>
                    <a:pt x="524" y="79"/>
                  </a:lnTo>
                  <a:lnTo>
                    <a:pt x="525" y="79"/>
                  </a:lnTo>
                  <a:lnTo>
                    <a:pt x="526" y="79"/>
                  </a:lnTo>
                  <a:lnTo>
                    <a:pt x="526" y="79"/>
                  </a:lnTo>
                  <a:lnTo>
                    <a:pt x="527" y="79"/>
                  </a:lnTo>
                  <a:lnTo>
                    <a:pt x="527" y="78"/>
                  </a:lnTo>
                  <a:lnTo>
                    <a:pt x="528" y="78"/>
                  </a:lnTo>
                  <a:lnTo>
                    <a:pt x="529" y="78"/>
                  </a:lnTo>
                  <a:lnTo>
                    <a:pt x="530" y="78"/>
                  </a:lnTo>
                  <a:lnTo>
                    <a:pt x="531" y="78"/>
                  </a:lnTo>
                  <a:lnTo>
                    <a:pt x="531" y="77"/>
                  </a:lnTo>
                  <a:lnTo>
                    <a:pt x="532" y="77"/>
                  </a:lnTo>
                  <a:lnTo>
                    <a:pt x="533" y="77"/>
                  </a:lnTo>
                  <a:lnTo>
                    <a:pt x="534" y="77"/>
                  </a:lnTo>
                  <a:lnTo>
                    <a:pt x="534" y="76"/>
                  </a:lnTo>
                  <a:lnTo>
                    <a:pt x="535" y="76"/>
                  </a:lnTo>
                  <a:lnTo>
                    <a:pt x="536" y="76"/>
                  </a:lnTo>
                  <a:lnTo>
                    <a:pt x="537" y="76"/>
                  </a:lnTo>
                  <a:lnTo>
                    <a:pt x="538" y="76"/>
                  </a:lnTo>
                  <a:lnTo>
                    <a:pt x="538" y="75"/>
                  </a:lnTo>
                  <a:lnTo>
                    <a:pt x="539" y="75"/>
                  </a:lnTo>
                  <a:lnTo>
                    <a:pt x="540" y="75"/>
                  </a:lnTo>
                  <a:lnTo>
                    <a:pt x="541" y="75"/>
                  </a:lnTo>
                  <a:lnTo>
                    <a:pt x="542" y="75"/>
                  </a:lnTo>
                  <a:lnTo>
                    <a:pt x="542" y="74"/>
                  </a:lnTo>
                  <a:lnTo>
                    <a:pt x="543" y="74"/>
                  </a:lnTo>
                  <a:lnTo>
                    <a:pt x="544" y="74"/>
                  </a:lnTo>
                  <a:lnTo>
                    <a:pt x="545" y="74"/>
                  </a:lnTo>
                  <a:lnTo>
                    <a:pt x="546" y="73"/>
                  </a:lnTo>
                  <a:lnTo>
                    <a:pt x="547" y="73"/>
                  </a:lnTo>
                  <a:lnTo>
                    <a:pt x="548" y="73"/>
                  </a:lnTo>
                  <a:lnTo>
                    <a:pt x="549" y="73"/>
                  </a:lnTo>
                  <a:lnTo>
                    <a:pt x="549" y="72"/>
                  </a:lnTo>
                  <a:lnTo>
                    <a:pt x="550" y="72"/>
                  </a:lnTo>
                  <a:lnTo>
                    <a:pt x="551" y="72"/>
                  </a:lnTo>
                  <a:lnTo>
                    <a:pt x="552" y="72"/>
                  </a:lnTo>
                  <a:lnTo>
                    <a:pt x="553" y="72"/>
                  </a:lnTo>
                  <a:lnTo>
                    <a:pt x="553" y="71"/>
                  </a:lnTo>
                  <a:lnTo>
                    <a:pt x="554" y="71"/>
                  </a:lnTo>
                  <a:lnTo>
                    <a:pt x="554" y="71"/>
                  </a:lnTo>
                  <a:lnTo>
                    <a:pt x="555" y="71"/>
                  </a:lnTo>
                  <a:lnTo>
                    <a:pt x="556" y="71"/>
                  </a:lnTo>
                  <a:lnTo>
                    <a:pt x="557" y="71"/>
                  </a:lnTo>
                  <a:lnTo>
                    <a:pt x="557" y="70"/>
                  </a:lnTo>
                  <a:lnTo>
                    <a:pt x="558" y="70"/>
                  </a:lnTo>
                  <a:lnTo>
                    <a:pt x="559" y="70"/>
                  </a:lnTo>
                  <a:lnTo>
                    <a:pt x="560" y="70"/>
                  </a:lnTo>
                  <a:lnTo>
                    <a:pt x="561" y="69"/>
                  </a:lnTo>
                  <a:lnTo>
                    <a:pt x="562" y="69"/>
                  </a:lnTo>
                  <a:lnTo>
                    <a:pt x="563" y="69"/>
                  </a:lnTo>
                  <a:lnTo>
                    <a:pt x="564" y="69"/>
                  </a:lnTo>
                  <a:lnTo>
                    <a:pt x="564" y="68"/>
                  </a:lnTo>
                  <a:lnTo>
                    <a:pt x="565" y="68"/>
                  </a:lnTo>
                  <a:lnTo>
                    <a:pt x="566" y="68"/>
                  </a:lnTo>
                  <a:lnTo>
                    <a:pt x="567" y="68"/>
                  </a:lnTo>
                  <a:lnTo>
                    <a:pt x="568" y="68"/>
                  </a:lnTo>
                  <a:lnTo>
                    <a:pt x="568" y="67"/>
                  </a:lnTo>
                  <a:lnTo>
                    <a:pt x="569" y="67"/>
                  </a:lnTo>
                  <a:lnTo>
                    <a:pt x="570" y="67"/>
                  </a:lnTo>
                  <a:lnTo>
                    <a:pt x="571" y="67"/>
                  </a:lnTo>
                  <a:lnTo>
                    <a:pt x="572" y="67"/>
                  </a:lnTo>
                  <a:lnTo>
                    <a:pt x="572" y="66"/>
                  </a:lnTo>
                  <a:lnTo>
                    <a:pt x="573" y="66"/>
                  </a:lnTo>
                  <a:lnTo>
                    <a:pt x="574" y="66"/>
                  </a:lnTo>
                  <a:lnTo>
                    <a:pt x="575" y="66"/>
                  </a:lnTo>
                  <a:lnTo>
                    <a:pt x="575" y="65"/>
                  </a:lnTo>
                  <a:lnTo>
                    <a:pt x="576" y="65"/>
                  </a:lnTo>
                  <a:lnTo>
                    <a:pt x="577" y="65"/>
                  </a:lnTo>
                  <a:lnTo>
                    <a:pt x="578" y="65"/>
                  </a:lnTo>
                  <a:lnTo>
                    <a:pt x="579" y="65"/>
                  </a:lnTo>
                  <a:lnTo>
                    <a:pt x="579" y="64"/>
                  </a:lnTo>
                  <a:lnTo>
                    <a:pt x="580" y="64"/>
                  </a:lnTo>
                  <a:lnTo>
                    <a:pt x="581" y="64"/>
                  </a:lnTo>
                  <a:lnTo>
                    <a:pt x="582" y="64"/>
                  </a:lnTo>
                  <a:lnTo>
                    <a:pt x="582" y="64"/>
                  </a:lnTo>
                  <a:lnTo>
                    <a:pt x="583" y="64"/>
                  </a:lnTo>
                  <a:lnTo>
                    <a:pt x="583" y="63"/>
                  </a:lnTo>
                  <a:lnTo>
                    <a:pt x="584" y="63"/>
                  </a:lnTo>
                  <a:lnTo>
                    <a:pt x="585" y="63"/>
                  </a:lnTo>
                  <a:lnTo>
                    <a:pt x="586" y="63"/>
                  </a:lnTo>
                  <a:lnTo>
                    <a:pt x="587" y="62"/>
                  </a:lnTo>
                  <a:lnTo>
                    <a:pt x="588" y="62"/>
                  </a:lnTo>
                  <a:lnTo>
                    <a:pt x="589" y="62"/>
                  </a:lnTo>
                  <a:lnTo>
                    <a:pt x="590" y="62"/>
                  </a:lnTo>
                  <a:lnTo>
                    <a:pt x="590" y="61"/>
                  </a:lnTo>
                  <a:lnTo>
                    <a:pt x="591" y="61"/>
                  </a:lnTo>
                  <a:lnTo>
                    <a:pt x="592" y="61"/>
                  </a:lnTo>
                  <a:lnTo>
                    <a:pt x="593" y="61"/>
                  </a:lnTo>
                  <a:lnTo>
                    <a:pt x="594" y="61"/>
                  </a:lnTo>
                  <a:lnTo>
                    <a:pt x="594" y="60"/>
                  </a:lnTo>
                  <a:lnTo>
                    <a:pt x="595" y="60"/>
                  </a:lnTo>
                  <a:lnTo>
                    <a:pt x="596" y="60"/>
                  </a:lnTo>
                  <a:lnTo>
                    <a:pt x="597" y="60"/>
                  </a:lnTo>
                  <a:lnTo>
                    <a:pt x="598" y="60"/>
                  </a:lnTo>
                  <a:lnTo>
                    <a:pt x="598" y="59"/>
                  </a:lnTo>
                  <a:lnTo>
                    <a:pt x="599" y="59"/>
                  </a:lnTo>
                  <a:lnTo>
                    <a:pt x="600" y="59"/>
                  </a:lnTo>
                  <a:lnTo>
                    <a:pt x="601" y="59"/>
                  </a:lnTo>
                  <a:lnTo>
                    <a:pt x="601" y="58"/>
                  </a:lnTo>
                  <a:lnTo>
                    <a:pt x="602" y="58"/>
                  </a:lnTo>
                  <a:lnTo>
                    <a:pt x="603" y="58"/>
                  </a:lnTo>
                  <a:lnTo>
                    <a:pt x="604" y="58"/>
                  </a:lnTo>
                  <a:lnTo>
                    <a:pt x="605" y="58"/>
                  </a:lnTo>
                  <a:lnTo>
                    <a:pt x="605" y="57"/>
                  </a:lnTo>
                  <a:lnTo>
                    <a:pt x="606" y="57"/>
                  </a:lnTo>
                  <a:lnTo>
                    <a:pt x="607" y="57"/>
                  </a:lnTo>
                  <a:lnTo>
                    <a:pt x="608" y="57"/>
                  </a:lnTo>
                  <a:lnTo>
                    <a:pt x="609" y="57"/>
                  </a:lnTo>
                  <a:lnTo>
                    <a:pt x="609" y="56"/>
                  </a:lnTo>
                  <a:lnTo>
                    <a:pt x="610" y="56"/>
                  </a:lnTo>
                  <a:lnTo>
                    <a:pt x="611" y="56"/>
                  </a:lnTo>
                  <a:lnTo>
                    <a:pt x="612" y="56"/>
                  </a:lnTo>
                  <a:lnTo>
                    <a:pt x="613" y="56"/>
                  </a:lnTo>
                  <a:lnTo>
                    <a:pt x="613" y="55"/>
                  </a:lnTo>
                  <a:lnTo>
                    <a:pt x="614" y="55"/>
                  </a:lnTo>
                  <a:lnTo>
                    <a:pt x="615" y="55"/>
                  </a:lnTo>
                  <a:lnTo>
                    <a:pt x="616" y="55"/>
                  </a:lnTo>
                  <a:lnTo>
                    <a:pt x="616" y="54"/>
                  </a:lnTo>
                  <a:lnTo>
                    <a:pt x="617" y="54"/>
                  </a:lnTo>
                  <a:lnTo>
                    <a:pt x="618" y="54"/>
                  </a:lnTo>
                  <a:lnTo>
                    <a:pt x="619" y="54"/>
                  </a:lnTo>
                  <a:lnTo>
                    <a:pt x="620" y="54"/>
                  </a:lnTo>
                  <a:lnTo>
                    <a:pt x="620" y="53"/>
                  </a:lnTo>
                  <a:lnTo>
                    <a:pt x="621" y="53"/>
                  </a:lnTo>
                  <a:lnTo>
                    <a:pt x="622" y="53"/>
                  </a:lnTo>
                  <a:lnTo>
                    <a:pt x="623" y="53"/>
                  </a:lnTo>
                  <a:lnTo>
                    <a:pt x="624" y="53"/>
                  </a:lnTo>
                  <a:lnTo>
                    <a:pt x="624" y="52"/>
                  </a:lnTo>
                  <a:lnTo>
                    <a:pt x="625" y="52"/>
                  </a:lnTo>
                  <a:lnTo>
                    <a:pt x="626" y="52"/>
                  </a:lnTo>
                  <a:lnTo>
                    <a:pt x="627" y="52"/>
                  </a:lnTo>
                  <a:lnTo>
                    <a:pt x="627" y="51"/>
                  </a:lnTo>
                  <a:lnTo>
                    <a:pt x="628" y="51"/>
                  </a:lnTo>
                  <a:lnTo>
                    <a:pt x="629" y="51"/>
                  </a:lnTo>
                  <a:lnTo>
                    <a:pt x="630" y="51"/>
                  </a:lnTo>
                  <a:lnTo>
                    <a:pt x="631" y="51"/>
                  </a:lnTo>
                  <a:lnTo>
                    <a:pt x="631" y="50"/>
                  </a:lnTo>
                  <a:lnTo>
                    <a:pt x="632" y="50"/>
                  </a:lnTo>
                  <a:lnTo>
                    <a:pt x="633" y="50"/>
                  </a:lnTo>
                  <a:lnTo>
                    <a:pt x="634" y="50"/>
                  </a:lnTo>
                  <a:lnTo>
                    <a:pt x="635" y="50"/>
                  </a:lnTo>
                  <a:lnTo>
                    <a:pt x="635" y="49"/>
                  </a:lnTo>
                  <a:lnTo>
                    <a:pt x="636" y="49"/>
                  </a:lnTo>
                  <a:lnTo>
                    <a:pt x="637" y="49"/>
                  </a:lnTo>
                  <a:lnTo>
                    <a:pt x="637" y="49"/>
                  </a:lnTo>
                  <a:lnTo>
                    <a:pt x="638" y="49"/>
                  </a:lnTo>
                  <a:lnTo>
                    <a:pt x="639" y="48"/>
                  </a:lnTo>
                  <a:lnTo>
                    <a:pt x="640" y="48"/>
                  </a:lnTo>
                  <a:lnTo>
                    <a:pt x="641" y="48"/>
                  </a:lnTo>
                  <a:lnTo>
                    <a:pt x="642" y="48"/>
                  </a:lnTo>
                  <a:lnTo>
                    <a:pt x="642" y="47"/>
                  </a:lnTo>
                  <a:lnTo>
                    <a:pt x="643" y="47"/>
                  </a:lnTo>
                  <a:lnTo>
                    <a:pt x="644" y="47"/>
                  </a:lnTo>
                  <a:lnTo>
                    <a:pt x="645" y="47"/>
                  </a:lnTo>
                  <a:lnTo>
                    <a:pt x="646" y="47"/>
                  </a:lnTo>
                  <a:lnTo>
                    <a:pt x="646" y="46"/>
                  </a:lnTo>
                  <a:lnTo>
                    <a:pt x="647" y="46"/>
                  </a:lnTo>
                  <a:lnTo>
                    <a:pt x="648" y="46"/>
                  </a:lnTo>
                  <a:lnTo>
                    <a:pt x="649" y="46"/>
                  </a:lnTo>
                  <a:lnTo>
                    <a:pt x="650" y="46"/>
                  </a:lnTo>
                  <a:lnTo>
                    <a:pt x="650" y="45"/>
                  </a:lnTo>
                  <a:lnTo>
                    <a:pt x="651" y="45"/>
                  </a:lnTo>
                  <a:lnTo>
                    <a:pt x="652" y="45"/>
                  </a:lnTo>
                  <a:lnTo>
                    <a:pt x="653" y="45"/>
                  </a:lnTo>
                  <a:lnTo>
                    <a:pt x="653" y="44"/>
                  </a:lnTo>
                  <a:lnTo>
                    <a:pt x="654" y="44"/>
                  </a:lnTo>
                  <a:lnTo>
                    <a:pt x="655" y="44"/>
                  </a:lnTo>
                  <a:lnTo>
                    <a:pt x="656" y="44"/>
                  </a:lnTo>
                  <a:lnTo>
                    <a:pt x="657" y="44"/>
                  </a:lnTo>
                  <a:lnTo>
                    <a:pt x="657" y="43"/>
                  </a:lnTo>
                  <a:lnTo>
                    <a:pt x="658" y="43"/>
                  </a:lnTo>
                  <a:lnTo>
                    <a:pt x="659" y="43"/>
                  </a:lnTo>
                  <a:lnTo>
                    <a:pt x="660" y="43"/>
                  </a:lnTo>
                  <a:lnTo>
                    <a:pt x="661" y="43"/>
                  </a:lnTo>
                  <a:lnTo>
                    <a:pt x="661" y="42"/>
                  </a:lnTo>
                  <a:lnTo>
                    <a:pt x="662" y="42"/>
                  </a:lnTo>
                  <a:lnTo>
                    <a:pt x="663" y="42"/>
                  </a:lnTo>
                  <a:lnTo>
                    <a:pt x="664" y="42"/>
                  </a:lnTo>
                  <a:lnTo>
                    <a:pt x="665" y="41"/>
                  </a:lnTo>
                  <a:lnTo>
                    <a:pt x="665" y="41"/>
                  </a:lnTo>
                  <a:lnTo>
                    <a:pt x="666" y="41"/>
                  </a:lnTo>
                  <a:lnTo>
                    <a:pt x="667" y="41"/>
                  </a:lnTo>
                  <a:lnTo>
                    <a:pt x="668" y="41"/>
                  </a:lnTo>
                  <a:lnTo>
                    <a:pt x="668" y="40"/>
                  </a:lnTo>
                  <a:lnTo>
                    <a:pt x="669" y="40"/>
                  </a:lnTo>
                  <a:lnTo>
                    <a:pt x="670" y="40"/>
                  </a:lnTo>
                  <a:lnTo>
                    <a:pt x="671" y="40"/>
                  </a:lnTo>
                  <a:lnTo>
                    <a:pt x="672" y="40"/>
                  </a:lnTo>
                  <a:lnTo>
                    <a:pt x="672" y="39"/>
                  </a:lnTo>
                  <a:lnTo>
                    <a:pt x="673" y="39"/>
                  </a:lnTo>
                  <a:lnTo>
                    <a:pt x="674" y="39"/>
                  </a:lnTo>
                  <a:lnTo>
                    <a:pt x="675" y="39"/>
                  </a:lnTo>
                  <a:lnTo>
                    <a:pt x="676" y="38"/>
                  </a:lnTo>
                  <a:lnTo>
                    <a:pt x="677" y="38"/>
                  </a:lnTo>
                  <a:lnTo>
                    <a:pt x="678" y="38"/>
                  </a:lnTo>
                  <a:lnTo>
                    <a:pt x="679" y="38"/>
                  </a:lnTo>
                  <a:lnTo>
                    <a:pt x="679" y="37"/>
                  </a:lnTo>
                  <a:lnTo>
                    <a:pt x="680" y="37"/>
                  </a:lnTo>
                  <a:lnTo>
                    <a:pt x="681" y="37"/>
                  </a:lnTo>
                  <a:lnTo>
                    <a:pt x="682" y="37"/>
                  </a:lnTo>
                  <a:lnTo>
                    <a:pt x="683" y="37"/>
                  </a:lnTo>
                  <a:lnTo>
                    <a:pt x="683" y="36"/>
                  </a:lnTo>
                  <a:lnTo>
                    <a:pt x="684" y="36"/>
                  </a:lnTo>
                  <a:lnTo>
                    <a:pt x="685" y="36"/>
                  </a:lnTo>
                  <a:lnTo>
                    <a:pt x="686" y="36"/>
                  </a:lnTo>
                  <a:lnTo>
                    <a:pt x="687" y="36"/>
                  </a:lnTo>
                  <a:lnTo>
                    <a:pt x="687" y="35"/>
                  </a:lnTo>
                  <a:lnTo>
                    <a:pt x="688" y="35"/>
                  </a:lnTo>
                  <a:lnTo>
                    <a:pt x="689" y="35"/>
                  </a:lnTo>
                  <a:lnTo>
                    <a:pt x="690" y="35"/>
                  </a:lnTo>
                  <a:lnTo>
                    <a:pt x="691" y="34"/>
                  </a:lnTo>
                  <a:lnTo>
                    <a:pt x="692" y="34"/>
                  </a:lnTo>
                  <a:lnTo>
                    <a:pt x="693" y="34"/>
                  </a:lnTo>
                  <a:lnTo>
                    <a:pt x="693" y="34"/>
                  </a:lnTo>
                  <a:lnTo>
                    <a:pt x="694" y="34"/>
                  </a:lnTo>
                  <a:lnTo>
                    <a:pt x="694" y="33"/>
                  </a:lnTo>
                  <a:lnTo>
                    <a:pt x="695" y="33"/>
                  </a:lnTo>
                  <a:lnTo>
                    <a:pt x="696" y="33"/>
                  </a:lnTo>
                  <a:lnTo>
                    <a:pt x="697" y="33"/>
                  </a:lnTo>
                  <a:lnTo>
                    <a:pt x="698" y="33"/>
                  </a:lnTo>
                  <a:lnTo>
                    <a:pt x="698" y="32"/>
                  </a:lnTo>
                  <a:lnTo>
                    <a:pt x="699" y="32"/>
                  </a:lnTo>
                  <a:lnTo>
                    <a:pt x="700" y="32"/>
                  </a:lnTo>
                  <a:lnTo>
                    <a:pt x="701" y="32"/>
                  </a:lnTo>
                  <a:lnTo>
                    <a:pt x="702" y="31"/>
                  </a:lnTo>
                  <a:lnTo>
                    <a:pt x="703" y="31"/>
                  </a:lnTo>
                  <a:lnTo>
                    <a:pt x="704" y="31"/>
                  </a:lnTo>
                  <a:lnTo>
                    <a:pt x="705" y="31"/>
                  </a:lnTo>
                  <a:lnTo>
                    <a:pt x="705" y="30"/>
                  </a:lnTo>
                  <a:lnTo>
                    <a:pt x="706" y="30"/>
                  </a:lnTo>
                  <a:lnTo>
                    <a:pt x="707" y="30"/>
                  </a:lnTo>
                  <a:lnTo>
                    <a:pt x="708" y="30"/>
                  </a:lnTo>
                  <a:lnTo>
                    <a:pt x="709" y="30"/>
                  </a:lnTo>
                  <a:lnTo>
                    <a:pt x="709" y="29"/>
                  </a:lnTo>
                  <a:lnTo>
                    <a:pt x="710" y="29"/>
                  </a:lnTo>
                  <a:lnTo>
                    <a:pt x="711" y="29"/>
                  </a:lnTo>
                  <a:lnTo>
                    <a:pt x="712" y="29"/>
                  </a:lnTo>
                  <a:lnTo>
                    <a:pt x="713" y="29"/>
                  </a:lnTo>
                  <a:lnTo>
                    <a:pt x="713" y="28"/>
                  </a:lnTo>
                  <a:lnTo>
                    <a:pt x="714" y="28"/>
                  </a:lnTo>
                  <a:lnTo>
                    <a:pt x="715" y="28"/>
                  </a:lnTo>
                  <a:lnTo>
                    <a:pt x="716" y="28"/>
                  </a:lnTo>
                  <a:lnTo>
                    <a:pt x="716" y="27"/>
                  </a:lnTo>
                  <a:lnTo>
                    <a:pt x="717" y="27"/>
                  </a:lnTo>
                  <a:lnTo>
                    <a:pt x="718" y="27"/>
                  </a:lnTo>
                  <a:lnTo>
                    <a:pt x="719" y="27"/>
                  </a:lnTo>
                  <a:lnTo>
                    <a:pt x="720" y="27"/>
                  </a:lnTo>
                  <a:lnTo>
                    <a:pt x="720" y="26"/>
                  </a:lnTo>
                  <a:lnTo>
                    <a:pt x="720" y="26"/>
                  </a:lnTo>
                  <a:lnTo>
                    <a:pt x="721" y="26"/>
                  </a:lnTo>
                  <a:lnTo>
                    <a:pt x="722" y="26"/>
                  </a:lnTo>
                  <a:lnTo>
                    <a:pt x="723" y="26"/>
                  </a:lnTo>
                  <a:lnTo>
                    <a:pt x="724" y="26"/>
                  </a:lnTo>
                  <a:lnTo>
                    <a:pt x="724" y="25"/>
                  </a:lnTo>
                  <a:lnTo>
                    <a:pt x="725" y="25"/>
                  </a:lnTo>
                  <a:lnTo>
                    <a:pt x="726" y="25"/>
                  </a:lnTo>
                  <a:lnTo>
                    <a:pt x="727" y="25"/>
                  </a:lnTo>
                  <a:lnTo>
                    <a:pt x="727" y="24"/>
                  </a:lnTo>
                  <a:lnTo>
                    <a:pt x="728" y="24"/>
                  </a:lnTo>
                  <a:lnTo>
                    <a:pt x="729" y="24"/>
                  </a:lnTo>
                  <a:lnTo>
                    <a:pt x="730" y="24"/>
                  </a:lnTo>
                  <a:lnTo>
                    <a:pt x="731" y="24"/>
                  </a:lnTo>
                  <a:lnTo>
                    <a:pt x="731" y="23"/>
                  </a:lnTo>
                  <a:lnTo>
                    <a:pt x="732" y="23"/>
                  </a:lnTo>
                  <a:lnTo>
                    <a:pt x="733" y="23"/>
                  </a:lnTo>
                  <a:lnTo>
                    <a:pt x="734" y="23"/>
                  </a:lnTo>
                  <a:lnTo>
                    <a:pt x="735" y="23"/>
                  </a:lnTo>
                  <a:lnTo>
                    <a:pt x="735" y="22"/>
                  </a:lnTo>
                  <a:lnTo>
                    <a:pt x="736" y="22"/>
                  </a:lnTo>
                  <a:lnTo>
                    <a:pt x="737" y="22"/>
                  </a:lnTo>
                  <a:lnTo>
                    <a:pt x="738" y="22"/>
                  </a:lnTo>
                  <a:lnTo>
                    <a:pt x="739" y="21"/>
                  </a:lnTo>
                  <a:lnTo>
                    <a:pt x="740" y="21"/>
                  </a:lnTo>
                  <a:lnTo>
                    <a:pt x="741" y="21"/>
                  </a:lnTo>
                  <a:lnTo>
                    <a:pt x="742" y="21"/>
                  </a:lnTo>
                  <a:lnTo>
                    <a:pt x="742" y="20"/>
                  </a:lnTo>
                  <a:lnTo>
                    <a:pt x="743" y="20"/>
                  </a:lnTo>
                  <a:lnTo>
                    <a:pt x="744" y="20"/>
                  </a:lnTo>
                  <a:lnTo>
                    <a:pt x="745" y="20"/>
                  </a:lnTo>
                  <a:lnTo>
                    <a:pt x="746" y="20"/>
                  </a:lnTo>
                  <a:lnTo>
                    <a:pt x="746" y="19"/>
                  </a:lnTo>
                  <a:lnTo>
                    <a:pt x="747" y="19"/>
                  </a:lnTo>
                  <a:lnTo>
                    <a:pt x="748" y="19"/>
                  </a:lnTo>
                  <a:lnTo>
                    <a:pt x="748" y="19"/>
                  </a:lnTo>
                  <a:lnTo>
                    <a:pt x="749" y="19"/>
                  </a:lnTo>
                  <a:lnTo>
                    <a:pt x="750" y="18"/>
                  </a:lnTo>
                  <a:lnTo>
                    <a:pt x="751" y="18"/>
                  </a:lnTo>
                  <a:lnTo>
                    <a:pt x="752" y="18"/>
                  </a:lnTo>
                  <a:lnTo>
                    <a:pt x="753" y="18"/>
                  </a:lnTo>
                  <a:lnTo>
                    <a:pt x="753" y="17"/>
                  </a:lnTo>
                  <a:lnTo>
                    <a:pt x="754" y="17"/>
                  </a:lnTo>
                  <a:lnTo>
                    <a:pt x="755" y="17"/>
                  </a:lnTo>
                  <a:lnTo>
                    <a:pt x="756" y="17"/>
                  </a:lnTo>
                  <a:lnTo>
                    <a:pt x="757" y="17"/>
                  </a:lnTo>
                  <a:lnTo>
                    <a:pt x="757" y="16"/>
                  </a:lnTo>
                  <a:lnTo>
                    <a:pt x="758" y="16"/>
                  </a:lnTo>
                  <a:lnTo>
                    <a:pt x="759" y="16"/>
                  </a:lnTo>
                  <a:lnTo>
                    <a:pt x="760" y="16"/>
                  </a:lnTo>
                  <a:lnTo>
                    <a:pt x="761" y="16"/>
                  </a:lnTo>
                  <a:lnTo>
                    <a:pt x="761" y="15"/>
                  </a:lnTo>
                  <a:lnTo>
                    <a:pt x="762" y="15"/>
                  </a:lnTo>
                  <a:lnTo>
                    <a:pt x="763" y="15"/>
                  </a:lnTo>
                  <a:lnTo>
                    <a:pt x="764" y="15"/>
                  </a:lnTo>
                  <a:lnTo>
                    <a:pt x="764" y="14"/>
                  </a:lnTo>
                  <a:lnTo>
                    <a:pt x="765" y="14"/>
                  </a:lnTo>
                  <a:lnTo>
                    <a:pt x="766" y="14"/>
                  </a:lnTo>
                  <a:lnTo>
                    <a:pt x="767" y="14"/>
                  </a:lnTo>
                  <a:lnTo>
                    <a:pt x="768" y="14"/>
                  </a:lnTo>
                  <a:lnTo>
                    <a:pt x="768" y="13"/>
                  </a:lnTo>
                  <a:lnTo>
                    <a:pt x="769" y="13"/>
                  </a:lnTo>
                  <a:lnTo>
                    <a:pt x="770" y="13"/>
                  </a:lnTo>
                  <a:lnTo>
                    <a:pt x="771" y="13"/>
                  </a:lnTo>
                  <a:lnTo>
                    <a:pt x="772" y="13"/>
                  </a:lnTo>
                  <a:lnTo>
                    <a:pt x="772" y="12"/>
                  </a:lnTo>
                  <a:lnTo>
                    <a:pt x="773" y="12"/>
                  </a:lnTo>
                  <a:lnTo>
                    <a:pt x="774" y="12"/>
                  </a:lnTo>
                  <a:lnTo>
                    <a:pt x="775" y="12"/>
                  </a:lnTo>
                  <a:lnTo>
                    <a:pt x="775" y="11"/>
                  </a:lnTo>
                  <a:lnTo>
                    <a:pt x="776" y="11"/>
                  </a:lnTo>
                  <a:lnTo>
                    <a:pt x="776" y="11"/>
                  </a:lnTo>
                  <a:lnTo>
                    <a:pt x="777" y="11"/>
                  </a:lnTo>
                  <a:lnTo>
                    <a:pt x="778" y="11"/>
                  </a:lnTo>
                  <a:lnTo>
                    <a:pt x="779" y="11"/>
                  </a:lnTo>
                  <a:lnTo>
                    <a:pt x="779" y="10"/>
                  </a:lnTo>
                  <a:lnTo>
                    <a:pt x="780" y="10"/>
                  </a:lnTo>
                  <a:lnTo>
                    <a:pt x="781" y="10"/>
                  </a:lnTo>
                  <a:lnTo>
                    <a:pt x="782" y="10"/>
                  </a:lnTo>
                  <a:lnTo>
                    <a:pt x="783" y="10"/>
                  </a:lnTo>
                  <a:lnTo>
                    <a:pt x="783" y="9"/>
                  </a:lnTo>
                  <a:lnTo>
                    <a:pt x="784" y="9"/>
                  </a:lnTo>
                  <a:lnTo>
                    <a:pt x="785" y="9"/>
                  </a:lnTo>
                  <a:lnTo>
                    <a:pt x="786" y="9"/>
                  </a:lnTo>
                  <a:lnTo>
                    <a:pt x="787" y="8"/>
                  </a:lnTo>
                  <a:lnTo>
                    <a:pt x="788" y="8"/>
                  </a:lnTo>
                  <a:lnTo>
                    <a:pt x="789" y="8"/>
                  </a:lnTo>
                  <a:lnTo>
                    <a:pt x="790" y="8"/>
                  </a:lnTo>
                  <a:lnTo>
                    <a:pt x="790" y="7"/>
                  </a:lnTo>
                  <a:lnTo>
                    <a:pt x="791" y="7"/>
                  </a:lnTo>
                  <a:lnTo>
                    <a:pt x="792" y="7"/>
                  </a:lnTo>
                  <a:lnTo>
                    <a:pt x="793" y="7"/>
                  </a:lnTo>
                  <a:lnTo>
                    <a:pt x="794" y="7"/>
                  </a:lnTo>
                  <a:lnTo>
                    <a:pt x="794" y="6"/>
                  </a:lnTo>
                  <a:lnTo>
                    <a:pt x="795" y="6"/>
                  </a:lnTo>
                  <a:lnTo>
                    <a:pt x="796" y="6"/>
                  </a:lnTo>
                  <a:lnTo>
                    <a:pt x="797" y="6"/>
                  </a:lnTo>
                  <a:lnTo>
                    <a:pt x="798" y="6"/>
                  </a:lnTo>
                  <a:lnTo>
                    <a:pt x="798" y="5"/>
                  </a:lnTo>
                  <a:lnTo>
                    <a:pt x="799" y="5"/>
                  </a:lnTo>
                  <a:lnTo>
                    <a:pt x="800" y="5"/>
                  </a:lnTo>
                  <a:lnTo>
                    <a:pt x="801" y="5"/>
                  </a:lnTo>
                  <a:lnTo>
                    <a:pt x="801" y="4"/>
                  </a:lnTo>
                  <a:lnTo>
                    <a:pt x="802" y="4"/>
                  </a:lnTo>
                  <a:lnTo>
                    <a:pt x="803" y="4"/>
                  </a:lnTo>
                  <a:lnTo>
                    <a:pt x="803" y="4"/>
                  </a:lnTo>
                  <a:lnTo>
                    <a:pt x="804" y="4"/>
                  </a:lnTo>
                  <a:lnTo>
                    <a:pt x="805" y="4"/>
                  </a:lnTo>
                  <a:lnTo>
                    <a:pt x="805" y="3"/>
                  </a:lnTo>
                  <a:lnTo>
                    <a:pt x="806" y="3"/>
                  </a:lnTo>
                  <a:lnTo>
                    <a:pt x="807" y="3"/>
                  </a:lnTo>
                  <a:lnTo>
                    <a:pt x="808" y="3"/>
                  </a:lnTo>
                  <a:lnTo>
                    <a:pt x="809" y="2"/>
                  </a:lnTo>
                  <a:lnTo>
                    <a:pt x="810" y="2"/>
                  </a:lnTo>
                  <a:lnTo>
                    <a:pt x="811" y="2"/>
                  </a:lnTo>
                  <a:lnTo>
                    <a:pt x="812" y="2"/>
                  </a:lnTo>
                  <a:lnTo>
                    <a:pt x="812" y="1"/>
                  </a:lnTo>
                  <a:lnTo>
                    <a:pt x="813" y="1"/>
                  </a:lnTo>
                  <a:lnTo>
                    <a:pt x="814" y="1"/>
                  </a:lnTo>
                  <a:lnTo>
                    <a:pt x="815" y="1"/>
                  </a:lnTo>
                  <a:lnTo>
                    <a:pt x="816" y="1"/>
                  </a:lnTo>
                  <a:lnTo>
                    <a:pt x="816" y="0"/>
                  </a:lnTo>
                  <a:lnTo>
                    <a:pt x="817" y="0"/>
                  </a:lnTo>
                  <a:lnTo>
                    <a:pt x="818"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89" name="Freeform 70">
              <a:extLst>
                <a:ext uri="{FF2B5EF4-FFF2-40B4-BE49-F238E27FC236}">
                  <a16:creationId xmlns:a16="http://schemas.microsoft.com/office/drawing/2014/main" id="{5CAF98D8-0359-45C6-BB6E-B1FDC79C7855}"/>
                </a:ext>
              </a:extLst>
            </p:cNvPr>
            <p:cNvSpPr>
              <a:spLocks/>
            </p:cNvSpPr>
            <p:nvPr/>
          </p:nvSpPr>
          <p:spPr bwMode="auto">
            <a:xfrm>
              <a:off x="14742023" y="4219687"/>
              <a:ext cx="844795" cy="231995"/>
            </a:xfrm>
            <a:custGeom>
              <a:avLst/>
              <a:gdLst>
                <a:gd name="T0" fmla="*/ 12 w 783"/>
                <a:gd name="T1" fmla="*/ 210 h 213"/>
                <a:gd name="T2" fmla="*/ 24 w 783"/>
                <a:gd name="T3" fmla="*/ 207 h 213"/>
                <a:gd name="T4" fmla="*/ 37 w 783"/>
                <a:gd name="T5" fmla="*/ 203 h 213"/>
                <a:gd name="T6" fmla="*/ 49 w 783"/>
                <a:gd name="T7" fmla="*/ 200 h 213"/>
                <a:gd name="T8" fmla="*/ 62 w 783"/>
                <a:gd name="T9" fmla="*/ 196 h 213"/>
                <a:gd name="T10" fmla="*/ 75 w 783"/>
                <a:gd name="T11" fmla="*/ 193 h 213"/>
                <a:gd name="T12" fmla="*/ 87 w 783"/>
                <a:gd name="T13" fmla="*/ 189 h 213"/>
                <a:gd name="T14" fmla="*/ 99 w 783"/>
                <a:gd name="T15" fmla="*/ 186 h 213"/>
                <a:gd name="T16" fmla="*/ 112 w 783"/>
                <a:gd name="T17" fmla="*/ 182 h 213"/>
                <a:gd name="T18" fmla="*/ 124 w 783"/>
                <a:gd name="T19" fmla="*/ 179 h 213"/>
                <a:gd name="T20" fmla="*/ 138 w 783"/>
                <a:gd name="T21" fmla="*/ 176 h 213"/>
                <a:gd name="T22" fmla="*/ 150 w 783"/>
                <a:gd name="T23" fmla="*/ 172 h 213"/>
                <a:gd name="T24" fmla="*/ 163 w 783"/>
                <a:gd name="T25" fmla="*/ 169 h 213"/>
                <a:gd name="T26" fmla="*/ 176 w 783"/>
                <a:gd name="T27" fmla="*/ 165 h 213"/>
                <a:gd name="T28" fmla="*/ 188 w 783"/>
                <a:gd name="T29" fmla="*/ 162 h 213"/>
                <a:gd name="T30" fmla="*/ 201 w 783"/>
                <a:gd name="T31" fmla="*/ 158 h 213"/>
                <a:gd name="T32" fmla="*/ 213 w 783"/>
                <a:gd name="T33" fmla="*/ 155 h 213"/>
                <a:gd name="T34" fmla="*/ 226 w 783"/>
                <a:gd name="T35" fmla="*/ 151 h 213"/>
                <a:gd name="T36" fmla="*/ 238 w 783"/>
                <a:gd name="T37" fmla="*/ 148 h 213"/>
                <a:gd name="T38" fmla="*/ 251 w 783"/>
                <a:gd name="T39" fmla="*/ 145 h 213"/>
                <a:gd name="T40" fmla="*/ 263 w 783"/>
                <a:gd name="T41" fmla="*/ 141 h 213"/>
                <a:gd name="T42" fmla="*/ 276 w 783"/>
                <a:gd name="T43" fmla="*/ 138 h 213"/>
                <a:gd name="T44" fmla="*/ 288 w 783"/>
                <a:gd name="T45" fmla="*/ 134 h 213"/>
                <a:gd name="T46" fmla="*/ 300 w 783"/>
                <a:gd name="T47" fmla="*/ 131 h 213"/>
                <a:gd name="T48" fmla="*/ 313 w 783"/>
                <a:gd name="T49" fmla="*/ 128 h 213"/>
                <a:gd name="T50" fmla="*/ 325 w 783"/>
                <a:gd name="T51" fmla="*/ 124 h 213"/>
                <a:gd name="T52" fmla="*/ 338 w 783"/>
                <a:gd name="T53" fmla="*/ 121 h 213"/>
                <a:gd name="T54" fmla="*/ 351 w 783"/>
                <a:gd name="T55" fmla="*/ 118 h 213"/>
                <a:gd name="T56" fmla="*/ 363 w 783"/>
                <a:gd name="T57" fmla="*/ 114 h 213"/>
                <a:gd name="T58" fmla="*/ 375 w 783"/>
                <a:gd name="T59" fmla="*/ 111 h 213"/>
                <a:gd name="T60" fmla="*/ 387 w 783"/>
                <a:gd name="T61" fmla="*/ 107 h 213"/>
                <a:gd name="T62" fmla="*/ 401 w 783"/>
                <a:gd name="T63" fmla="*/ 104 h 213"/>
                <a:gd name="T64" fmla="*/ 413 w 783"/>
                <a:gd name="T65" fmla="*/ 101 h 213"/>
                <a:gd name="T66" fmla="*/ 425 w 783"/>
                <a:gd name="T67" fmla="*/ 97 h 213"/>
                <a:gd name="T68" fmla="*/ 437 w 783"/>
                <a:gd name="T69" fmla="*/ 94 h 213"/>
                <a:gd name="T70" fmla="*/ 450 w 783"/>
                <a:gd name="T71" fmla="*/ 91 h 213"/>
                <a:gd name="T72" fmla="*/ 462 w 783"/>
                <a:gd name="T73" fmla="*/ 87 h 213"/>
                <a:gd name="T74" fmla="*/ 475 w 783"/>
                <a:gd name="T75" fmla="*/ 84 h 213"/>
                <a:gd name="T76" fmla="*/ 486 w 783"/>
                <a:gd name="T77" fmla="*/ 80 h 213"/>
                <a:gd name="T78" fmla="*/ 499 w 783"/>
                <a:gd name="T79" fmla="*/ 77 h 213"/>
                <a:gd name="T80" fmla="*/ 512 w 783"/>
                <a:gd name="T81" fmla="*/ 74 h 213"/>
                <a:gd name="T82" fmla="*/ 523 w 783"/>
                <a:gd name="T83" fmla="*/ 70 h 213"/>
                <a:gd name="T84" fmla="*/ 536 w 783"/>
                <a:gd name="T85" fmla="*/ 67 h 213"/>
                <a:gd name="T86" fmla="*/ 549 w 783"/>
                <a:gd name="T87" fmla="*/ 64 h 213"/>
                <a:gd name="T88" fmla="*/ 562 w 783"/>
                <a:gd name="T89" fmla="*/ 60 h 213"/>
                <a:gd name="T90" fmla="*/ 574 w 783"/>
                <a:gd name="T91" fmla="*/ 57 h 213"/>
                <a:gd name="T92" fmla="*/ 586 w 783"/>
                <a:gd name="T93" fmla="*/ 53 h 213"/>
                <a:gd name="T94" fmla="*/ 599 w 783"/>
                <a:gd name="T95" fmla="*/ 50 h 213"/>
                <a:gd name="T96" fmla="*/ 611 w 783"/>
                <a:gd name="T97" fmla="*/ 46 h 213"/>
                <a:gd name="T98" fmla="*/ 624 w 783"/>
                <a:gd name="T99" fmla="*/ 43 h 213"/>
                <a:gd name="T100" fmla="*/ 638 w 783"/>
                <a:gd name="T101" fmla="*/ 39 h 213"/>
                <a:gd name="T102" fmla="*/ 651 w 783"/>
                <a:gd name="T103" fmla="*/ 36 h 213"/>
                <a:gd name="T104" fmla="*/ 664 w 783"/>
                <a:gd name="T105" fmla="*/ 32 h 213"/>
                <a:gd name="T106" fmla="*/ 677 w 783"/>
                <a:gd name="T107" fmla="*/ 29 h 213"/>
                <a:gd name="T108" fmla="*/ 689 w 783"/>
                <a:gd name="T109" fmla="*/ 25 h 213"/>
                <a:gd name="T110" fmla="*/ 702 w 783"/>
                <a:gd name="T111" fmla="*/ 22 h 213"/>
                <a:gd name="T112" fmla="*/ 713 w 783"/>
                <a:gd name="T113" fmla="*/ 18 h 213"/>
                <a:gd name="T114" fmla="*/ 726 w 783"/>
                <a:gd name="T115" fmla="*/ 15 h 213"/>
                <a:gd name="T116" fmla="*/ 739 w 783"/>
                <a:gd name="T117" fmla="*/ 12 h 213"/>
                <a:gd name="T118" fmla="*/ 751 w 783"/>
                <a:gd name="T119" fmla="*/ 8 h 213"/>
                <a:gd name="T120" fmla="*/ 763 w 783"/>
                <a:gd name="T121" fmla="*/ 5 h 213"/>
                <a:gd name="T122" fmla="*/ 776 w 783"/>
                <a:gd name="T123" fmla="*/ 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3" h="213">
                  <a:moveTo>
                    <a:pt x="0" y="213"/>
                  </a:moveTo>
                  <a:lnTo>
                    <a:pt x="1" y="213"/>
                  </a:lnTo>
                  <a:lnTo>
                    <a:pt x="2" y="213"/>
                  </a:lnTo>
                  <a:lnTo>
                    <a:pt x="2" y="212"/>
                  </a:lnTo>
                  <a:lnTo>
                    <a:pt x="3" y="212"/>
                  </a:lnTo>
                  <a:lnTo>
                    <a:pt x="4" y="212"/>
                  </a:lnTo>
                  <a:lnTo>
                    <a:pt x="5" y="212"/>
                  </a:lnTo>
                  <a:lnTo>
                    <a:pt x="5" y="211"/>
                  </a:lnTo>
                  <a:lnTo>
                    <a:pt x="6" y="211"/>
                  </a:lnTo>
                  <a:lnTo>
                    <a:pt x="7" y="211"/>
                  </a:lnTo>
                  <a:lnTo>
                    <a:pt x="8" y="211"/>
                  </a:lnTo>
                  <a:lnTo>
                    <a:pt x="9" y="211"/>
                  </a:lnTo>
                  <a:lnTo>
                    <a:pt x="9" y="210"/>
                  </a:lnTo>
                  <a:lnTo>
                    <a:pt x="10" y="210"/>
                  </a:lnTo>
                  <a:lnTo>
                    <a:pt x="11" y="210"/>
                  </a:lnTo>
                  <a:lnTo>
                    <a:pt x="12" y="210"/>
                  </a:lnTo>
                  <a:lnTo>
                    <a:pt x="13" y="210"/>
                  </a:lnTo>
                  <a:lnTo>
                    <a:pt x="13" y="209"/>
                  </a:lnTo>
                  <a:lnTo>
                    <a:pt x="13" y="209"/>
                  </a:lnTo>
                  <a:lnTo>
                    <a:pt x="14" y="209"/>
                  </a:lnTo>
                  <a:lnTo>
                    <a:pt x="15" y="209"/>
                  </a:lnTo>
                  <a:lnTo>
                    <a:pt x="16" y="209"/>
                  </a:lnTo>
                  <a:lnTo>
                    <a:pt x="16" y="208"/>
                  </a:lnTo>
                  <a:lnTo>
                    <a:pt x="17" y="208"/>
                  </a:lnTo>
                  <a:lnTo>
                    <a:pt x="18" y="208"/>
                  </a:lnTo>
                  <a:lnTo>
                    <a:pt x="19" y="208"/>
                  </a:lnTo>
                  <a:lnTo>
                    <a:pt x="20" y="208"/>
                  </a:lnTo>
                  <a:lnTo>
                    <a:pt x="20" y="207"/>
                  </a:lnTo>
                  <a:lnTo>
                    <a:pt x="21" y="207"/>
                  </a:lnTo>
                  <a:lnTo>
                    <a:pt x="22" y="207"/>
                  </a:lnTo>
                  <a:lnTo>
                    <a:pt x="23" y="207"/>
                  </a:lnTo>
                  <a:lnTo>
                    <a:pt x="24" y="207"/>
                  </a:lnTo>
                  <a:lnTo>
                    <a:pt x="24" y="206"/>
                  </a:lnTo>
                  <a:lnTo>
                    <a:pt x="25" y="206"/>
                  </a:lnTo>
                  <a:lnTo>
                    <a:pt x="26" y="206"/>
                  </a:lnTo>
                  <a:lnTo>
                    <a:pt x="27" y="206"/>
                  </a:lnTo>
                  <a:lnTo>
                    <a:pt x="28" y="205"/>
                  </a:lnTo>
                  <a:lnTo>
                    <a:pt x="29" y="205"/>
                  </a:lnTo>
                  <a:lnTo>
                    <a:pt x="30" y="205"/>
                  </a:lnTo>
                  <a:lnTo>
                    <a:pt x="31" y="205"/>
                  </a:lnTo>
                  <a:lnTo>
                    <a:pt x="31" y="204"/>
                  </a:lnTo>
                  <a:lnTo>
                    <a:pt x="32" y="204"/>
                  </a:lnTo>
                  <a:lnTo>
                    <a:pt x="33" y="204"/>
                  </a:lnTo>
                  <a:lnTo>
                    <a:pt x="34" y="204"/>
                  </a:lnTo>
                  <a:lnTo>
                    <a:pt x="35" y="204"/>
                  </a:lnTo>
                  <a:lnTo>
                    <a:pt x="35" y="203"/>
                  </a:lnTo>
                  <a:lnTo>
                    <a:pt x="36" y="203"/>
                  </a:lnTo>
                  <a:lnTo>
                    <a:pt x="37" y="203"/>
                  </a:lnTo>
                  <a:lnTo>
                    <a:pt x="38" y="203"/>
                  </a:lnTo>
                  <a:lnTo>
                    <a:pt x="38" y="202"/>
                  </a:lnTo>
                  <a:lnTo>
                    <a:pt x="39" y="202"/>
                  </a:lnTo>
                  <a:lnTo>
                    <a:pt x="40" y="202"/>
                  </a:lnTo>
                  <a:lnTo>
                    <a:pt x="41" y="202"/>
                  </a:lnTo>
                  <a:lnTo>
                    <a:pt x="41" y="202"/>
                  </a:lnTo>
                  <a:lnTo>
                    <a:pt x="42" y="202"/>
                  </a:lnTo>
                  <a:lnTo>
                    <a:pt x="42" y="201"/>
                  </a:lnTo>
                  <a:lnTo>
                    <a:pt x="43" y="201"/>
                  </a:lnTo>
                  <a:lnTo>
                    <a:pt x="44" y="201"/>
                  </a:lnTo>
                  <a:lnTo>
                    <a:pt x="45" y="201"/>
                  </a:lnTo>
                  <a:lnTo>
                    <a:pt x="46" y="201"/>
                  </a:lnTo>
                  <a:lnTo>
                    <a:pt x="46" y="200"/>
                  </a:lnTo>
                  <a:lnTo>
                    <a:pt x="47" y="200"/>
                  </a:lnTo>
                  <a:lnTo>
                    <a:pt x="48" y="200"/>
                  </a:lnTo>
                  <a:lnTo>
                    <a:pt x="49" y="200"/>
                  </a:lnTo>
                  <a:lnTo>
                    <a:pt x="50" y="199"/>
                  </a:lnTo>
                  <a:lnTo>
                    <a:pt x="51" y="199"/>
                  </a:lnTo>
                  <a:lnTo>
                    <a:pt x="52" y="199"/>
                  </a:lnTo>
                  <a:lnTo>
                    <a:pt x="53" y="199"/>
                  </a:lnTo>
                  <a:lnTo>
                    <a:pt x="53" y="198"/>
                  </a:lnTo>
                  <a:lnTo>
                    <a:pt x="54" y="198"/>
                  </a:lnTo>
                  <a:lnTo>
                    <a:pt x="55" y="198"/>
                  </a:lnTo>
                  <a:lnTo>
                    <a:pt x="56" y="198"/>
                  </a:lnTo>
                  <a:lnTo>
                    <a:pt x="57" y="198"/>
                  </a:lnTo>
                  <a:lnTo>
                    <a:pt x="57" y="197"/>
                  </a:lnTo>
                  <a:lnTo>
                    <a:pt x="58" y="197"/>
                  </a:lnTo>
                  <a:lnTo>
                    <a:pt x="59" y="197"/>
                  </a:lnTo>
                  <a:lnTo>
                    <a:pt x="60" y="197"/>
                  </a:lnTo>
                  <a:lnTo>
                    <a:pt x="61" y="197"/>
                  </a:lnTo>
                  <a:lnTo>
                    <a:pt x="61" y="196"/>
                  </a:lnTo>
                  <a:lnTo>
                    <a:pt x="62" y="196"/>
                  </a:lnTo>
                  <a:lnTo>
                    <a:pt x="63" y="196"/>
                  </a:lnTo>
                  <a:lnTo>
                    <a:pt x="64" y="196"/>
                  </a:lnTo>
                  <a:lnTo>
                    <a:pt x="64" y="195"/>
                  </a:lnTo>
                  <a:lnTo>
                    <a:pt x="65" y="195"/>
                  </a:lnTo>
                  <a:lnTo>
                    <a:pt x="66" y="195"/>
                  </a:lnTo>
                  <a:lnTo>
                    <a:pt x="67" y="195"/>
                  </a:lnTo>
                  <a:lnTo>
                    <a:pt x="68" y="195"/>
                  </a:lnTo>
                  <a:lnTo>
                    <a:pt x="68" y="194"/>
                  </a:lnTo>
                  <a:lnTo>
                    <a:pt x="69" y="194"/>
                  </a:lnTo>
                  <a:lnTo>
                    <a:pt x="70" y="194"/>
                  </a:lnTo>
                  <a:lnTo>
                    <a:pt x="71" y="194"/>
                  </a:lnTo>
                  <a:lnTo>
                    <a:pt x="72" y="194"/>
                  </a:lnTo>
                  <a:lnTo>
                    <a:pt x="72" y="193"/>
                  </a:lnTo>
                  <a:lnTo>
                    <a:pt x="73" y="193"/>
                  </a:lnTo>
                  <a:lnTo>
                    <a:pt x="74" y="193"/>
                  </a:lnTo>
                  <a:lnTo>
                    <a:pt x="75" y="193"/>
                  </a:lnTo>
                  <a:lnTo>
                    <a:pt x="75" y="192"/>
                  </a:lnTo>
                  <a:lnTo>
                    <a:pt x="76" y="192"/>
                  </a:lnTo>
                  <a:lnTo>
                    <a:pt x="77" y="192"/>
                  </a:lnTo>
                  <a:lnTo>
                    <a:pt x="78" y="192"/>
                  </a:lnTo>
                  <a:lnTo>
                    <a:pt x="79" y="192"/>
                  </a:lnTo>
                  <a:lnTo>
                    <a:pt x="79" y="191"/>
                  </a:lnTo>
                  <a:lnTo>
                    <a:pt x="80" y="191"/>
                  </a:lnTo>
                  <a:lnTo>
                    <a:pt x="81" y="191"/>
                  </a:lnTo>
                  <a:lnTo>
                    <a:pt x="82" y="191"/>
                  </a:lnTo>
                  <a:lnTo>
                    <a:pt x="83" y="191"/>
                  </a:lnTo>
                  <a:lnTo>
                    <a:pt x="83" y="190"/>
                  </a:lnTo>
                  <a:lnTo>
                    <a:pt x="84" y="190"/>
                  </a:lnTo>
                  <a:lnTo>
                    <a:pt x="85" y="190"/>
                  </a:lnTo>
                  <a:lnTo>
                    <a:pt x="86" y="190"/>
                  </a:lnTo>
                  <a:lnTo>
                    <a:pt x="86" y="189"/>
                  </a:lnTo>
                  <a:lnTo>
                    <a:pt x="87" y="189"/>
                  </a:lnTo>
                  <a:lnTo>
                    <a:pt x="88" y="189"/>
                  </a:lnTo>
                  <a:lnTo>
                    <a:pt x="89" y="189"/>
                  </a:lnTo>
                  <a:lnTo>
                    <a:pt x="90" y="189"/>
                  </a:lnTo>
                  <a:lnTo>
                    <a:pt x="90" y="188"/>
                  </a:lnTo>
                  <a:lnTo>
                    <a:pt x="91" y="188"/>
                  </a:lnTo>
                  <a:lnTo>
                    <a:pt x="92" y="188"/>
                  </a:lnTo>
                  <a:lnTo>
                    <a:pt x="93" y="188"/>
                  </a:lnTo>
                  <a:lnTo>
                    <a:pt x="94" y="188"/>
                  </a:lnTo>
                  <a:lnTo>
                    <a:pt x="94" y="187"/>
                  </a:lnTo>
                  <a:lnTo>
                    <a:pt x="95" y="187"/>
                  </a:lnTo>
                  <a:lnTo>
                    <a:pt x="96" y="187"/>
                  </a:lnTo>
                  <a:lnTo>
                    <a:pt x="96" y="187"/>
                  </a:lnTo>
                  <a:lnTo>
                    <a:pt x="97" y="187"/>
                  </a:lnTo>
                  <a:lnTo>
                    <a:pt x="97" y="186"/>
                  </a:lnTo>
                  <a:lnTo>
                    <a:pt x="98" y="186"/>
                  </a:lnTo>
                  <a:lnTo>
                    <a:pt x="99" y="186"/>
                  </a:lnTo>
                  <a:lnTo>
                    <a:pt x="100" y="186"/>
                  </a:lnTo>
                  <a:lnTo>
                    <a:pt x="101" y="186"/>
                  </a:lnTo>
                  <a:lnTo>
                    <a:pt x="101" y="185"/>
                  </a:lnTo>
                  <a:lnTo>
                    <a:pt x="102" y="185"/>
                  </a:lnTo>
                  <a:lnTo>
                    <a:pt x="103" y="185"/>
                  </a:lnTo>
                  <a:lnTo>
                    <a:pt x="104" y="185"/>
                  </a:lnTo>
                  <a:lnTo>
                    <a:pt x="105" y="185"/>
                  </a:lnTo>
                  <a:lnTo>
                    <a:pt x="105" y="184"/>
                  </a:lnTo>
                  <a:lnTo>
                    <a:pt x="106" y="184"/>
                  </a:lnTo>
                  <a:lnTo>
                    <a:pt x="107" y="184"/>
                  </a:lnTo>
                  <a:lnTo>
                    <a:pt x="108" y="184"/>
                  </a:lnTo>
                  <a:lnTo>
                    <a:pt x="109" y="183"/>
                  </a:lnTo>
                  <a:lnTo>
                    <a:pt x="110" y="183"/>
                  </a:lnTo>
                  <a:lnTo>
                    <a:pt x="111" y="183"/>
                  </a:lnTo>
                  <a:lnTo>
                    <a:pt x="112" y="183"/>
                  </a:lnTo>
                  <a:lnTo>
                    <a:pt x="112" y="182"/>
                  </a:lnTo>
                  <a:lnTo>
                    <a:pt x="113" y="182"/>
                  </a:lnTo>
                  <a:lnTo>
                    <a:pt x="114" y="182"/>
                  </a:lnTo>
                  <a:lnTo>
                    <a:pt x="115" y="182"/>
                  </a:lnTo>
                  <a:lnTo>
                    <a:pt x="116" y="182"/>
                  </a:lnTo>
                  <a:lnTo>
                    <a:pt x="116" y="181"/>
                  </a:lnTo>
                  <a:lnTo>
                    <a:pt x="117" y="181"/>
                  </a:lnTo>
                  <a:lnTo>
                    <a:pt x="118" y="181"/>
                  </a:lnTo>
                  <a:lnTo>
                    <a:pt x="119" y="181"/>
                  </a:lnTo>
                  <a:lnTo>
                    <a:pt x="119" y="180"/>
                  </a:lnTo>
                  <a:lnTo>
                    <a:pt x="120" y="180"/>
                  </a:lnTo>
                  <a:lnTo>
                    <a:pt x="121" y="180"/>
                  </a:lnTo>
                  <a:lnTo>
                    <a:pt x="122" y="180"/>
                  </a:lnTo>
                  <a:lnTo>
                    <a:pt x="123" y="180"/>
                  </a:lnTo>
                  <a:lnTo>
                    <a:pt x="123" y="179"/>
                  </a:lnTo>
                  <a:lnTo>
                    <a:pt x="124" y="179"/>
                  </a:lnTo>
                  <a:lnTo>
                    <a:pt x="124" y="179"/>
                  </a:lnTo>
                  <a:lnTo>
                    <a:pt x="125" y="179"/>
                  </a:lnTo>
                  <a:lnTo>
                    <a:pt x="126" y="179"/>
                  </a:lnTo>
                  <a:lnTo>
                    <a:pt x="127" y="179"/>
                  </a:lnTo>
                  <a:lnTo>
                    <a:pt x="127" y="178"/>
                  </a:lnTo>
                  <a:lnTo>
                    <a:pt x="128" y="178"/>
                  </a:lnTo>
                  <a:lnTo>
                    <a:pt x="129" y="178"/>
                  </a:lnTo>
                  <a:lnTo>
                    <a:pt x="130" y="178"/>
                  </a:lnTo>
                  <a:lnTo>
                    <a:pt x="131" y="177"/>
                  </a:lnTo>
                  <a:lnTo>
                    <a:pt x="132" y="177"/>
                  </a:lnTo>
                  <a:lnTo>
                    <a:pt x="133" y="177"/>
                  </a:lnTo>
                  <a:lnTo>
                    <a:pt x="134" y="177"/>
                  </a:lnTo>
                  <a:lnTo>
                    <a:pt x="134" y="176"/>
                  </a:lnTo>
                  <a:lnTo>
                    <a:pt x="135" y="176"/>
                  </a:lnTo>
                  <a:lnTo>
                    <a:pt x="136" y="176"/>
                  </a:lnTo>
                  <a:lnTo>
                    <a:pt x="137" y="176"/>
                  </a:lnTo>
                  <a:lnTo>
                    <a:pt x="138" y="176"/>
                  </a:lnTo>
                  <a:lnTo>
                    <a:pt x="138" y="175"/>
                  </a:lnTo>
                  <a:lnTo>
                    <a:pt x="139" y="175"/>
                  </a:lnTo>
                  <a:lnTo>
                    <a:pt x="140" y="175"/>
                  </a:lnTo>
                  <a:lnTo>
                    <a:pt x="141" y="175"/>
                  </a:lnTo>
                  <a:lnTo>
                    <a:pt x="141" y="174"/>
                  </a:lnTo>
                  <a:lnTo>
                    <a:pt x="142" y="174"/>
                  </a:lnTo>
                  <a:lnTo>
                    <a:pt x="143" y="174"/>
                  </a:lnTo>
                  <a:lnTo>
                    <a:pt x="144" y="174"/>
                  </a:lnTo>
                  <a:lnTo>
                    <a:pt x="145" y="174"/>
                  </a:lnTo>
                  <a:lnTo>
                    <a:pt x="145" y="173"/>
                  </a:lnTo>
                  <a:lnTo>
                    <a:pt x="146" y="173"/>
                  </a:lnTo>
                  <a:lnTo>
                    <a:pt x="147" y="173"/>
                  </a:lnTo>
                  <a:lnTo>
                    <a:pt x="148" y="173"/>
                  </a:lnTo>
                  <a:lnTo>
                    <a:pt x="149" y="173"/>
                  </a:lnTo>
                  <a:lnTo>
                    <a:pt x="149" y="172"/>
                  </a:lnTo>
                  <a:lnTo>
                    <a:pt x="150" y="172"/>
                  </a:lnTo>
                  <a:lnTo>
                    <a:pt x="151" y="172"/>
                  </a:lnTo>
                  <a:lnTo>
                    <a:pt x="152" y="172"/>
                  </a:lnTo>
                  <a:lnTo>
                    <a:pt x="152" y="172"/>
                  </a:lnTo>
                  <a:lnTo>
                    <a:pt x="153" y="171"/>
                  </a:lnTo>
                  <a:lnTo>
                    <a:pt x="154" y="171"/>
                  </a:lnTo>
                  <a:lnTo>
                    <a:pt x="155" y="171"/>
                  </a:lnTo>
                  <a:lnTo>
                    <a:pt x="156" y="171"/>
                  </a:lnTo>
                  <a:lnTo>
                    <a:pt x="156" y="170"/>
                  </a:lnTo>
                  <a:lnTo>
                    <a:pt x="157" y="170"/>
                  </a:lnTo>
                  <a:lnTo>
                    <a:pt x="158" y="170"/>
                  </a:lnTo>
                  <a:lnTo>
                    <a:pt x="159" y="170"/>
                  </a:lnTo>
                  <a:lnTo>
                    <a:pt x="160" y="170"/>
                  </a:lnTo>
                  <a:lnTo>
                    <a:pt x="160" y="169"/>
                  </a:lnTo>
                  <a:lnTo>
                    <a:pt x="161" y="169"/>
                  </a:lnTo>
                  <a:lnTo>
                    <a:pt x="162" y="169"/>
                  </a:lnTo>
                  <a:lnTo>
                    <a:pt x="163" y="169"/>
                  </a:lnTo>
                  <a:lnTo>
                    <a:pt x="164" y="169"/>
                  </a:lnTo>
                  <a:lnTo>
                    <a:pt x="164" y="168"/>
                  </a:lnTo>
                  <a:lnTo>
                    <a:pt x="165" y="168"/>
                  </a:lnTo>
                  <a:lnTo>
                    <a:pt x="166" y="168"/>
                  </a:lnTo>
                  <a:lnTo>
                    <a:pt x="167" y="168"/>
                  </a:lnTo>
                  <a:lnTo>
                    <a:pt x="167" y="167"/>
                  </a:lnTo>
                  <a:lnTo>
                    <a:pt x="168" y="167"/>
                  </a:lnTo>
                  <a:lnTo>
                    <a:pt x="169" y="167"/>
                  </a:lnTo>
                  <a:lnTo>
                    <a:pt x="170" y="167"/>
                  </a:lnTo>
                  <a:lnTo>
                    <a:pt x="171" y="167"/>
                  </a:lnTo>
                  <a:lnTo>
                    <a:pt x="171" y="166"/>
                  </a:lnTo>
                  <a:lnTo>
                    <a:pt x="172" y="166"/>
                  </a:lnTo>
                  <a:lnTo>
                    <a:pt x="173" y="166"/>
                  </a:lnTo>
                  <a:lnTo>
                    <a:pt x="174" y="166"/>
                  </a:lnTo>
                  <a:lnTo>
                    <a:pt x="175" y="165"/>
                  </a:lnTo>
                  <a:lnTo>
                    <a:pt x="176" y="165"/>
                  </a:lnTo>
                  <a:lnTo>
                    <a:pt x="177" y="165"/>
                  </a:lnTo>
                  <a:lnTo>
                    <a:pt x="178" y="165"/>
                  </a:lnTo>
                  <a:lnTo>
                    <a:pt x="178" y="164"/>
                  </a:lnTo>
                  <a:lnTo>
                    <a:pt x="179" y="164"/>
                  </a:lnTo>
                  <a:lnTo>
                    <a:pt x="179" y="164"/>
                  </a:lnTo>
                  <a:lnTo>
                    <a:pt x="180" y="164"/>
                  </a:lnTo>
                  <a:lnTo>
                    <a:pt x="181" y="164"/>
                  </a:lnTo>
                  <a:lnTo>
                    <a:pt x="182" y="164"/>
                  </a:lnTo>
                  <a:lnTo>
                    <a:pt x="182" y="163"/>
                  </a:lnTo>
                  <a:lnTo>
                    <a:pt x="183" y="163"/>
                  </a:lnTo>
                  <a:lnTo>
                    <a:pt x="184" y="163"/>
                  </a:lnTo>
                  <a:lnTo>
                    <a:pt x="185" y="163"/>
                  </a:lnTo>
                  <a:lnTo>
                    <a:pt x="186" y="163"/>
                  </a:lnTo>
                  <a:lnTo>
                    <a:pt x="186" y="162"/>
                  </a:lnTo>
                  <a:lnTo>
                    <a:pt x="187" y="162"/>
                  </a:lnTo>
                  <a:lnTo>
                    <a:pt x="188" y="162"/>
                  </a:lnTo>
                  <a:lnTo>
                    <a:pt x="189" y="162"/>
                  </a:lnTo>
                  <a:lnTo>
                    <a:pt x="189" y="161"/>
                  </a:lnTo>
                  <a:lnTo>
                    <a:pt x="190" y="161"/>
                  </a:lnTo>
                  <a:lnTo>
                    <a:pt x="191" y="161"/>
                  </a:lnTo>
                  <a:lnTo>
                    <a:pt x="192" y="161"/>
                  </a:lnTo>
                  <a:lnTo>
                    <a:pt x="193" y="161"/>
                  </a:lnTo>
                  <a:lnTo>
                    <a:pt x="193" y="160"/>
                  </a:lnTo>
                  <a:lnTo>
                    <a:pt x="194" y="160"/>
                  </a:lnTo>
                  <a:lnTo>
                    <a:pt x="195" y="160"/>
                  </a:lnTo>
                  <a:lnTo>
                    <a:pt x="196" y="160"/>
                  </a:lnTo>
                  <a:lnTo>
                    <a:pt x="197" y="159"/>
                  </a:lnTo>
                  <a:lnTo>
                    <a:pt x="198" y="159"/>
                  </a:lnTo>
                  <a:lnTo>
                    <a:pt x="199" y="159"/>
                  </a:lnTo>
                  <a:lnTo>
                    <a:pt x="200" y="159"/>
                  </a:lnTo>
                  <a:lnTo>
                    <a:pt x="200" y="158"/>
                  </a:lnTo>
                  <a:lnTo>
                    <a:pt x="201" y="158"/>
                  </a:lnTo>
                  <a:lnTo>
                    <a:pt x="202" y="158"/>
                  </a:lnTo>
                  <a:lnTo>
                    <a:pt x="203" y="158"/>
                  </a:lnTo>
                  <a:lnTo>
                    <a:pt x="204" y="158"/>
                  </a:lnTo>
                  <a:lnTo>
                    <a:pt x="204" y="157"/>
                  </a:lnTo>
                  <a:lnTo>
                    <a:pt x="205" y="157"/>
                  </a:lnTo>
                  <a:lnTo>
                    <a:pt x="206" y="157"/>
                  </a:lnTo>
                  <a:lnTo>
                    <a:pt x="207" y="157"/>
                  </a:lnTo>
                  <a:lnTo>
                    <a:pt x="207" y="157"/>
                  </a:lnTo>
                  <a:lnTo>
                    <a:pt x="208" y="157"/>
                  </a:lnTo>
                  <a:lnTo>
                    <a:pt x="208" y="156"/>
                  </a:lnTo>
                  <a:lnTo>
                    <a:pt x="209" y="156"/>
                  </a:lnTo>
                  <a:lnTo>
                    <a:pt x="210" y="156"/>
                  </a:lnTo>
                  <a:lnTo>
                    <a:pt x="211" y="156"/>
                  </a:lnTo>
                  <a:lnTo>
                    <a:pt x="211" y="155"/>
                  </a:lnTo>
                  <a:lnTo>
                    <a:pt x="212" y="155"/>
                  </a:lnTo>
                  <a:lnTo>
                    <a:pt x="213" y="155"/>
                  </a:lnTo>
                  <a:lnTo>
                    <a:pt x="214" y="155"/>
                  </a:lnTo>
                  <a:lnTo>
                    <a:pt x="215" y="155"/>
                  </a:lnTo>
                  <a:lnTo>
                    <a:pt x="215" y="154"/>
                  </a:lnTo>
                  <a:lnTo>
                    <a:pt x="216" y="154"/>
                  </a:lnTo>
                  <a:lnTo>
                    <a:pt x="217" y="154"/>
                  </a:lnTo>
                  <a:lnTo>
                    <a:pt x="218" y="154"/>
                  </a:lnTo>
                  <a:lnTo>
                    <a:pt x="219" y="153"/>
                  </a:lnTo>
                  <a:lnTo>
                    <a:pt x="220" y="153"/>
                  </a:lnTo>
                  <a:lnTo>
                    <a:pt x="221" y="153"/>
                  </a:lnTo>
                  <a:lnTo>
                    <a:pt x="222" y="153"/>
                  </a:lnTo>
                  <a:lnTo>
                    <a:pt x="222" y="152"/>
                  </a:lnTo>
                  <a:lnTo>
                    <a:pt x="223" y="152"/>
                  </a:lnTo>
                  <a:lnTo>
                    <a:pt x="224" y="152"/>
                  </a:lnTo>
                  <a:lnTo>
                    <a:pt x="225" y="152"/>
                  </a:lnTo>
                  <a:lnTo>
                    <a:pt x="226" y="152"/>
                  </a:lnTo>
                  <a:lnTo>
                    <a:pt x="226" y="151"/>
                  </a:lnTo>
                  <a:lnTo>
                    <a:pt x="227" y="151"/>
                  </a:lnTo>
                  <a:lnTo>
                    <a:pt x="228" y="151"/>
                  </a:lnTo>
                  <a:lnTo>
                    <a:pt x="229" y="151"/>
                  </a:lnTo>
                  <a:lnTo>
                    <a:pt x="230" y="151"/>
                  </a:lnTo>
                  <a:lnTo>
                    <a:pt x="230" y="150"/>
                  </a:lnTo>
                  <a:lnTo>
                    <a:pt x="231" y="150"/>
                  </a:lnTo>
                  <a:lnTo>
                    <a:pt x="232" y="150"/>
                  </a:lnTo>
                  <a:lnTo>
                    <a:pt x="233" y="150"/>
                  </a:lnTo>
                  <a:lnTo>
                    <a:pt x="233" y="149"/>
                  </a:lnTo>
                  <a:lnTo>
                    <a:pt x="234" y="149"/>
                  </a:lnTo>
                  <a:lnTo>
                    <a:pt x="235" y="149"/>
                  </a:lnTo>
                  <a:lnTo>
                    <a:pt x="235" y="149"/>
                  </a:lnTo>
                  <a:lnTo>
                    <a:pt x="236" y="149"/>
                  </a:lnTo>
                  <a:lnTo>
                    <a:pt x="237" y="149"/>
                  </a:lnTo>
                  <a:lnTo>
                    <a:pt x="237" y="148"/>
                  </a:lnTo>
                  <a:lnTo>
                    <a:pt x="238" y="148"/>
                  </a:lnTo>
                  <a:lnTo>
                    <a:pt x="239" y="148"/>
                  </a:lnTo>
                  <a:lnTo>
                    <a:pt x="240" y="148"/>
                  </a:lnTo>
                  <a:lnTo>
                    <a:pt x="241" y="148"/>
                  </a:lnTo>
                  <a:lnTo>
                    <a:pt x="241" y="147"/>
                  </a:lnTo>
                  <a:lnTo>
                    <a:pt x="242" y="147"/>
                  </a:lnTo>
                  <a:lnTo>
                    <a:pt x="243" y="147"/>
                  </a:lnTo>
                  <a:lnTo>
                    <a:pt x="244" y="147"/>
                  </a:lnTo>
                  <a:lnTo>
                    <a:pt x="244" y="146"/>
                  </a:lnTo>
                  <a:lnTo>
                    <a:pt x="245" y="146"/>
                  </a:lnTo>
                  <a:lnTo>
                    <a:pt x="246" y="146"/>
                  </a:lnTo>
                  <a:lnTo>
                    <a:pt x="247" y="146"/>
                  </a:lnTo>
                  <a:lnTo>
                    <a:pt x="248" y="146"/>
                  </a:lnTo>
                  <a:lnTo>
                    <a:pt x="248" y="145"/>
                  </a:lnTo>
                  <a:lnTo>
                    <a:pt x="249" y="145"/>
                  </a:lnTo>
                  <a:lnTo>
                    <a:pt x="250" y="145"/>
                  </a:lnTo>
                  <a:lnTo>
                    <a:pt x="251" y="145"/>
                  </a:lnTo>
                  <a:lnTo>
                    <a:pt x="252" y="145"/>
                  </a:lnTo>
                  <a:lnTo>
                    <a:pt x="252" y="144"/>
                  </a:lnTo>
                  <a:lnTo>
                    <a:pt x="253" y="144"/>
                  </a:lnTo>
                  <a:lnTo>
                    <a:pt x="254" y="144"/>
                  </a:lnTo>
                  <a:lnTo>
                    <a:pt x="255" y="144"/>
                  </a:lnTo>
                  <a:lnTo>
                    <a:pt x="255" y="143"/>
                  </a:lnTo>
                  <a:lnTo>
                    <a:pt x="256" y="143"/>
                  </a:lnTo>
                  <a:lnTo>
                    <a:pt x="257" y="143"/>
                  </a:lnTo>
                  <a:lnTo>
                    <a:pt x="258" y="143"/>
                  </a:lnTo>
                  <a:lnTo>
                    <a:pt x="259" y="143"/>
                  </a:lnTo>
                  <a:lnTo>
                    <a:pt x="259" y="142"/>
                  </a:lnTo>
                  <a:lnTo>
                    <a:pt x="260" y="142"/>
                  </a:lnTo>
                  <a:lnTo>
                    <a:pt x="261" y="142"/>
                  </a:lnTo>
                  <a:lnTo>
                    <a:pt x="262" y="142"/>
                  </a:lnTo>
                  <a:lnTo>
                    <a:pt x="263" y="142"/>
                  </a:lnTo>
                  <a:lnTo>
                    <a:pt x="263" y="141"/>
                  </a:lnTo>
                  <a:lnTo>
                    <a:pt x="264" y="141"/>
                  </a:lnTo>
                  <a:lnTo>
                    <a:pt x="265" y="141"/>
                  </a:lnTo>
                  <a:lnTo>
                    <a:pt x="266" y="141"/>
                  </a:lnTo>
                  <a:lnTo>
                    <a:pt x="266" y="140"/>
                  </a:lnTo>
                  <a:lnTo>
                    <a:pt x="267" y="140"/>
                  </a:lnTo>
                  <a:lnTo>
                    <a:pt x="268" y="140"/>
                  </a:lnTo>
                  <a:lnTo>
                    <a:pt x="269" y="140"/>
                  </a:lnTo>
                  <a:lnTo>
                    <a:pt x="270" y="140"/>
                  </a:lnTo>
                  <a:lnTo>
                    <a:pt x="270" y="139"/>
                  </a:lnTo>
                  <a:lnTo>
                    <a:pt x="271" y="139"/>
                  </a:lnTo>
                  <a:lnTo>
                    <a:pt x="272" y="139"/>
                  </a:lnTo>
                  <a:lnTo>
                    <a:pt x="273" y="139"/>
                  </a:lnTo>
                  <a:lnTo>
                    <a:pt x="274" y="139"/>
                  </a:lnTo>
                  <a:lnTo>
                    <a:pt x="274" y="138"/>
                  </a:lnTo>
                  <a:lnTo>
                    <a:pt x="275" y="138"/>
                  </a:lnTo>
                  <a:lnTo>
                    <a:pt x="276" y="138"/>
                  </a:lnTo>
                  <a:lnTo>
                    <a:pt x="277" y="138"/>
                  </a:lnTo>
                  <a:lnTo>
                    <a:pt x="277" y="137"/>
                  </a:lnTo>
                  <a:lnTo>
                    <a:pt x="278" y="137"/>
                  </a:lnTo>
                  <a:lnTo>
                    <a:pt x="279" y="137"/>
                  </a:lnTo>
                  <a:lnTo>
                    <a:pt x="280" y="137"/>
                  </a:lnTo>
                  <a:lnTo>
                    <a:pt x="281" y="137"/>
                  </a:lnTo>
                  <a:lnTo>
                    <a:pt x="281" y="136"/>
                  </a:lnTo>
                  <a:lnTo>
                    <a:pt x="282" y="136"/>
                  </a:lnTo>
                  <a:lnTo>
                    <a:pt x="283" y="136"/>
                  </a:lnTo>
                  <a:lnTo>
                    <a:pt x="284" y="136"/>
                  </a:lnTo>
                  <a:lnTo>
                    <a:pt x="285" y="136"/>
                  </a:lnTo>
                  <a:lnTo>
                    <a:pt x="285" y="135"/>
                  </a:lnTo>
                  <a:lnTo>
                    <a:pt x="286" y="135"/>
                  </a:lnTo>
                  <a:lnTo>
                    <a:pt x="287" y="135"/>
                  </a:lnTo>
                  <a:lnTo>
                    <a:pt x="288" y="135"/>
                  </a:lnTo>
                  <a:lnTo>
                    <a:pt x="288" y="134"/>
                  </a:lnTo>
                  <a:lnTo>
                    <a:pt x="289" y="134"/>
                  </a:lnTo>
                  <a:lnTo>
                    <a:pt x="290" y="134"/>
                  </a:lnTo>
                  <a:lnTo>
                    <a:pt x="290" y="134"/>
                  </a:lnTo>
                  <a:lnTo>
                    <a:pt x="291" y="134"/>
                  </a:lnTo>
                  <a:lnTo>
                    <a:pt x="292" y="134"/>
                  </a:lnTo>
                  <a:lnTo>
                    <a:pt x="292" y="133"/>
                  </a:lnTo>
                  <a:lnTo>
                    <a:pt x="293" y="133"/>
                  </a:lnTo>
                  <a:lnTo>
                    <a:pt x="294" y="133"/>
                  </a:lnTo>
                  <a:lnTo>
                    <a:pt x="295" y="133"/>
                  </a:lnTo>
                  <a:lnTo>
                    <a:pt x="296" y="133"/>
                  </a:lnTo>
                  <a:lnTo>
                    <a:pt x="296" y="132"/>
                  </a:lnTo>
                  <a:lnTo>
                    <a:pt x="297" y="132"/>
                  </a:lnTo>
                  <a:lnTo>
                    <a:pt x="298" y="132"/>
                  </a:lnTo>
                  <a:lnTo>
                    <a:pt x="299" y="132"/>
                  </a:lnTo>
                  <a:lnTo>
                    <a:pt x="299" y="131"/>
                  </a:lnTo>
                  <a:lnTo>
                    <a:pt x="300" y="131"/>
                  </a:lnTo>
                  <a:lnTo>
                    <a:pt x="301" y="131"/>
                  </a:lnTo>
                  <a:lnTo>
                    <a:pt x="302" y="131"/>
                  </a:lnTo>
                  <a:lnTo>
                    <a:pt x="303" y="131"/>
                  </a:lnTo>
                  <a:lnTo>
                    <a:pt x="303" y="130"/>
                  </a:lnTo>
                  <a:lnTo>
                    <a:pt x="304" y="130"/>
                  </a:lnTo>
                  <a:lnTo>
                    <a:pt x="305" y="130"/>
                  </a:lnTo>
                  <a:lnTo>
                    <a:pt x="306" y="130"/>
                  </a:lnTo>
                  <a:lnTo>
                    <a:pt x="307" y="130"/>
                  </a:lnTo>
                  <a:lnTo>
                    <a:pt x="307" y="129"/>
                  </a:lnTo>
                  <a:lnTo>
                    <a:pt x="308" y="129"/>
                  </a:lnTo>
                  <a:lnTo>
                    <a:pt x="309" y="129"/>
                  </a:lnTo>
                  <a:lnTo>
                    <a:pt x="310" y="129"/>
                  </a:lnTo>
                  <a:lnTo>
                    <a:pt x="310" y="128"/>
                  </a:lnTo>
                  <a:lnTo>
                    <a:pt x="311" y="128"/>
                  </a:lnTo>
                  <a:lnTo>
                    <a:pt x="312" y="128"/>
                  </a:lnTo>
                  <a:lnTo>
                    <a:pt x="313" y="128"/>
                  </a:lnTo>
                  <a:lnTo>
                    <a:pt x="314" y="128"/>
                  </a:lnTo>
                  <a:lnTo>
                    <a:pt x="314" y="127"/>
                  </a:lnTo>
                  <a:lnTo>
                    <a:pt x="315" y="127"/>
                  </a:lnTo>
                  <a:lnTo>
                    <a:pt x="316" y="127"/>
                  </a:lnTo>
                  <a:lnTo>
                    <a:pt x="317" y="127"/>
                  </a:lnTo>
                  <a:lnTo>
                    <a:pt x="318" y="127"/>
                  </a:lnTo>
                  <a:lnTo>
                    <a:pt x="318" y="126"/>
                  </a:lnTo>
                  <a:lnTo>
                    <a:pt x="318" y="126"/>
                  </a:lnTo>
                  <a:lnTo>
                    <a:pt x="319" y="126"/>
                  </a:lnTo>
                  <a:lnTo>
                    <a:pt x="320" y="126"/>
                  </a:lnTo>
                  <a:lnTo>
                    <a:pt x="321" y="126"/>
                  </a:lnTo>
                  <a:lnTo>
                    <a:pt x="322" y="125"/>
                  </a:lnTo>
                  <a:lnTo>
                    <a:pt x="323" y="125"/>
                  </a:lnTo>
                  <a:lnTo>
                    <a:pt x="324" y="125"/>
                  </a:lnTo>
                  <a:lnTo>
                    <a:pt x="325" y="125"/>
                  </a:lnTo>
                  <a:lnTo>
                    <a:pt x="325" y="124"/>
                  </a:lnTo>
                  <a:lnTo>
                    <a:pt x="326" y="124"/>
                  </a:lnTo>
                  <a:lnTo>
                    <a:pt x="327" y="124"/>
                  </a:lnTo>
                  <a:lnTo>
                    <a:pt x="328" y="124"/>
                  </a:lnTo>
                  <a:lnTo>
                    <a:pt x="329" y="124"/>
                  </a:lnTo>
                  <a:lnTo>
                    <a:pt x="329" y="123"/>
                  </a:lnTo>
                  <a:lnTo>
                    <a:pt x="330" y="123"/>
                  </a:lnTo>
                  <a:lnTo>
                    <a:pt x="331" y="123"/>
                  </a:lnTo>
                  <a:lnTo>
                    <a:pt x="332" y="123"/>
                  </a:lnTo>
                  <a:lnTo>
                    <a:pt x="332" y="122"/>
                  </a:lnTo>
                  <a:lnTo>
                    <a:pt x="333" y="122"/>
                  </a:lnTo>
                  <a:lnTo>
                    <a:pt x="334" y="122"/>
                  </a:lnTo>
                  <a:lnTo>
                    <a:pt x="335" y="122"/>
                  </a:lnTo>
                  <a:lnTo>
                    <a:pt x="336" y="122"/>
                  </a:lnTo>
                  <a:lnTo>
                    <a:pt x="336" y="121"/>
                  </a:lnTo>
                  <a:lnTo>
                    <a:pt x="337" y="121"/>
                  </a:lnTo>
                  <a:lnTo>
                    <a:pt x="338" y="121"/>
                  </a:lnTo>
                  <a:lnTo>
                    <a:pt x="339" y="121"/>
                  </a:lnTo>
                  <a:lnTo>
                    <a:pt x="340" y="121"/>
                  </a:lnTo>
                  <a:lnTo>
                    <a:pt x="340" y="120"/>
                  </a:lnTo>
                  <a:lnTo>
                    <a:pt x="341" y="120"/>
                  </a:lnTo>
                  <a:lnTo>
                    <a:pt x="342" y="120"/>
                  </a:lnTo>
                  <a:lnTo>
                    <a:pt x="343" y="120"/>
                  </a:lnTo>
                  <a:lnTo>
                    <a:pt x="344" y="119"/>
                  </a:lnTo>
                  <a:lnTo>
                    <a:pt x="345" y="119"/>
                  </a:lnTo>
                  <a:lnTo>
                    <a:pt x="346" y="119"/>
                  </a:lnTo>
                  <a:lnTo>
                    <a:pt x="346" y="119"/>
                  </a:lnTo>
                  <a:lnTo>
                    <a:pt x="347" y="119"/>
                  </a:lnTo>
                  <a:lnTo>
                    <a:pt x="347" y="118"/>
                  </a:lnTo>
                  <a:lnTo>
                    <a:pt x="348" y="118"/>
                  </a:lnTo>
                  <a:lnTo>
                    <a:pt x="349" y="118"/>
                  </a:lnTo>
                  <a:lnTo>
                    <a:pt x="350" y="118"/>
                  </a:lnTo>
                  <a:lnTo>
                    <a:pt x="351" y="118"/>
                  </a:lnTo>
                  <a:lnTo>
                    <a:pt x="351" y="117"/>
                  </a:lnTo>
                  <a:lnTo>
                    <a:pt x="352" y="117"/>
                  </a:lnTo>
                  <a:lnTo>
                    <a:pt x="353" y="117"/>
                  </a:lnTo>
                  <a:lnTo>
                    <a:pt x="354" y="117"/>
                  </a:lnTo>
                  <a:lnTo>
                    <a:pt x="354" y="116"/>
                  </a:lnTo>
                  <a:lnTo>
                    <a:pt x="355" y="116"/>
                  </a:lnTo>
                  <a:lnTo>
                    <a:pt x="356" y="116"/>
                  </a:lnTo>
                  <a:lnTo>
                    <a:pt x="357" y="116"/>
                  </a:lnTo>
                  <a:lnTo>
                    <a:pt x="358" y="116"/>
                  </a:lnTo>
                  <a:lnTo>
                    <a:pt x="358" y="115"/>
                  </a:lnTo>
                  <a:lnTo>
                    <a:pt x="359" y="115"/>
                  </a:lnTo>
                  <a:lnTo>
                    <a:pt x="360" y="115"/>
                  </a:lnTo>
                  <a:lnTo>
                    <a:pt x="361" y="115"/>
                  </a:lnTo>
                  <a:lnTo>
                    <a:pt x="362" y="115"/>
                  </a:lnTo>
                  <a:lnTo>
                    <a:pt x="362" y="114"/>
                  </a:lnTo>
                  <a:lnTo>
                    <a:pt x="363" y="114"/>
                  </a:lnTo>
                  <a:lnTo>
                    <a:pt x="364" y="114"/>
                  </a:lnTo>
                  <a:lnTo>
                    <a:pt x="365" y="114"/>
                  </a:lnTo>
                  <a:lnTo>
                    <a:pt x="365" y="113"/>
                  </a:lnTo>
                  <a:lnTo>
                    <a:pt x="366" y="113"/>
                  </a:lnTo>
                  <a:lnTo>
                    <a:pt x="367" y="113"/>
                  </a:lnTo>
                  <a:lnTo>
                    <a:pt x="368" y="113"/>
                  </a:lnTo>
                  <a:lnTo>
                    <a:pt x="369" y="113"/>
                  </a:lnTo>
                  <a:lnTo>
                    <a:pt x="369" y="112"/>
                  </a:lnTo>
                  <a:lnTo>
                    <a:pt x="370" y="112"/>
                  </a:lnTo>
                  <a:lnTo>
                    <a:pt x="371" y="112"/>
                  </a:lnTo>
                  <a:lnTo>
                    <a:pt x="372" y="112"/>
                  </a:lnTo>
                  <a:lnTo>
                    <a:pt x="373" y="112"/>
                  </a:lnTo>
                  <a:lnTo>
                    <a:pt x="373" y="111"/>
                  </a:lnTo>
                  <a:lnTo>
                    <a:pt x="373" y="111"/>
                  </a:lnTo>
                  <a:lnTo>
                    <a:pt x="374" y="111"/>
                  </a:lnTo>
                  <a:lnTo>
                    <a:pt x="375" y="111"/>
                  </a:lnTo>
                  <a:lnTo>
                    <a:pt x="376" y="111"/>
                  </a:lnTo>
                  <a:lnTo>
                    <a:pt x="376" y="110"/>
                  </a:lnTo>
                  <a:lnTo>
                    <a:pt x="377" y="110"/>
                  </a:lnTo>
                  <a:lnTo>
                    <a:pt x="378" y="110"/>
                  </a:lnTo>
                  <a:lnTo>
                    <a:pt x="379" y="110"/>
                  </a:lnTo>
                  <a:lnTo>
                    <a:pt x="380" y="110"/>
                  </a:lnTo>
                  <a:lnTo>
                    <a:pt x="380" y="109"/>
                  </a:lnTo>
                  <a:lnTo>
                    <a:pt x="381" y="109"/>
                  </a:lnTo>
                  <a:lnTo>
                    <a:pt x="382" y="109"/>
                  </a:lnTo>
                  <a:lnTo>
                    <a:pt x="383" y="109"/>
                  </a:lnTo>
                  <a:lnTo>
                    <a:pt x="384" y="109"/>
                  </a:lnTo>
                  <a:lnTo>
                    <a:pt x="384" y="108"/>
                  </a:lnTo>
                  <a:lnTo>
                    <a:pt x="385" y="108"/>
                  </a:lnTo>
                  <a:lnTo>
                    <a:pt x="386" y="108"/>
                  </a:lnTo>
                  <a:lnTo>
                    <a:pt x="387" y="108"/>
                  </a:lnTo>
                  <a:lnTo>
                    <a:pt x="387" y="107"/>
                  </a:lnTo>
                  <a:lnTo>
                    <a:pt x="388" y="107"/>
                  </a:lnTo>
                  <a:lnTo>
                    <a:pt x="389" y="107"/>
                  </a:lnTo>
                  <a:lnTo>
                    <a:pt x="390" y="107"/>
                  </a:lnTo>
                  <a:lnTo>
                    <a:pt x="391" y="107"/>
                  </a:lnTo>
                  <a:lnTo>
                    <a:pt x="391" y="106"/>
                  </a:lnTo>
                  <a:lnTo>
                    <a:pt x="392" y="106"/>
                  </a:lnTo>
                  <a:lnTo>
                    <a:pt x="393" y="106"/>
                  </a:lnTo>
                  <a:lnTo>
                    <a:pt x="394" y="106"/>
                  </a:lnTo>
                  <a:lnTo>
                    <a:pt x="395" y="106"/>
                  </a:lnTo>
                  <a:lnTo>
                    <a:pt x="395" y="105"/>
                  </a:lnTo>
                  <a:lnTo>
                    <a:pt x="396" y="105"/>
                  </a:lnTo>
                  <a:lnTo>
                    <a:pt x="397" y="105"/>
                  </a:lnTo>
                  <a:lnTo>
                    <a:pt x="398" y="105"/>
                  </a:lnTo>
                  <a:lnTo>
                    <a:pt x="399" y="104"/>
                  </a:lnTo>
                  <a:lnTo>
                    <a:pt x="400" y="104"/>
                  </a:lnTo>
                  <a:lnTo>
                    <a:pt x="401" y="104"/>
                  </a:lnTo>
                  <a:lnTo>
                    <a:pt x="401" y="104"/>
                  </a:lnTo>
                  <a:lnTo>
                    <a:pt x="402" y="104"/>
                  </a:lnTo>
                  <a:lnTo>
                    <a:pt x="402" y="103"/>
                  </a:lnTo>
                  <a:lnTo>
                    <a:pt x="403" y="103"/>
                  </a:lnTo>
                  <a:lnTo>
                    <a:pt x="404" y="103"/>
                  </a:lnTo>
                  <a:lnTo>
                    <a:pt x="405" y="103"/>
                  </a:lnTo>
                  <a:lnTo>
                    <a:pt x="406" y="103"/>
                  </a:lnTo>
                  <a:lnTo>
                    <a:pt x="406" y="102"/>
                  </a:lnTo>
                  <a:lnTo>
                    <a:pt x="407" y="102"/>
                  </a:lnTo>
                  <a:lnTo>
                    <a:pt x="408" y="102"/>
                  </a:lnTo>
                  <a:lnTo>
                    <a:pt x="409" y="102"/>
                  </a:lnTo>
                  <a:lnTo>
                    <a:pt x="409" y="101"/>
                  </a:lnTo>
                  <a:lnTo>
                    <a:pt x="410" y="101"/>
                  </a:lnTo>
                  <a:lnTo>
                    <a:pt x="411" y="101"/>
                  </a:lnTo>
                  <a:lnTo>
                    <a:pt x="412" y="101"/>
                  </a:lnTo>
                  <a:lnTo>
                    <a:pt x="413" y="101"/>
                  </a:lnTo>
                  <a:lnTo>
                    <a:pt x="413" y="100"/>
                  </a:lnTo>
                  <a:lnTo>
                    <a:pt x="414" y="100"/>
                  </a:lnTo>
                  <a:lnTo>
                    <a:pt x="415" y="100"/>
                  </a:lnTo>
                  <a:lnTo>
                    <a:pt x="416" y="100"/>
                  </a:lnTo>
                  <a:lnTo>
                    <a:pt x="417" y="100"/>
                  </a:lnTo>
                  <a:lnTo>
                    <a:pt x="417" y="99"/>
                  </a:lnTo>
                  <a:lnTo>
                    <a:pt x="418" y="99"/>
                  </a:lnTo>
                  <a:lnTo>
                    <a:pt x="419" y="99"/>
                  </a:lnTo>
                  <a:lnTo>
                    <a:pt x="420" y="99"/>
                  </a:lnTo>
                  <a:lnTo>
                    <a:pt x="420" y="98"/>
                  </a:lnTo>
                  <a:lnTo>
                    <a:pt x="421" y="98"/>
                  </a:lnTo>
                  <a:lnTo>
                    <a:pt x="422" y="98"/>
                  </a:lnTo>
                  <a:lnTo>
                    <a:pt x="423" y="98"/>
                  </a:lnTo>
                  <a:lnTo>
                    <a:pt x="424" y="98"/>
                  </a:lnTo>
                  <a:lnTo>
                    <a:pt x="424" y="97"/>
                  </a:lnTo>
                  <a:lnTo>
                    <a:pt x="425" y="97"/>
                  </a:lnTo>
                  <a:lnTo>
                    <a:pt x="426" y="97"/>
                  </a:lnTo>
                  <a:lnTo>
                    <a:pt x="427" y="97"/>
                  </a:lnTo>
                  <a:lnTo>
                    <a:pt x="428" y="97"/>
                  </a:lnTo>
                  <a:lnTo>
                    <a:pt x="428" y="96"/>
                  </a:lnTo>
                  <a:lnTo>
                    <a:pt x="429" y="96"/>
                  </a:lnTo>
                  <a:lnTo>
                    <a:pt x="429" y="96"/>
                  </a:lnTo>
                  <a:lnTo>
                    <a:pt x="430" y="96"/>
                  </a:lnTo>
                  <a:lnTo>
                    <a:pt x="431" y="96"/>
                  </a:lnTo>
                  <a:lnTo>
                    <a:pt x="431" y="95"/>
                  </a:lnTo>
                  <a:lnTo>
                    <a:pt x="432" y="95"/>
                  </a:lnTo>
                  <a:lnTo>
                    <a:pt x="433" y="95"/>
                  </a:lnTo>
                  <a:lnTo>
                    <a:pt x="434" y="95"/>
                  </a:lnTo>
                  <a:lnTo>
                    <a:pt x="435" y="95"/>
                  </a:lnTo>
                  <a:lnTo>
                    <a:pt x="435" y="94"/>
                  </a:lnTo>
                  <a:lnTo>
                    <a:pt x="436" y="94"/>
                  </a:lnTo>
                  <a:lnTo>
                    <a:pt x="437" y="94"/>
                  </a:lnTo>
                  <a:lnTo>
                    <a:pt x="438" y="94"/>
                  </a:lnTo>
                  <a:lnTo>
                    <a:pt x="439" y="94"/>
                  </a:lnTo>
                  <a:lnTo>
                    <a:pt x="439" y="93"/>
                  </a:lnTo>
                  <a:lnTo>
                    <a:pt x="440" y="93"/>
                  </a:lnTo>
                  <a:lnTo>
                    <a:pt x="441" y="93"/>
                  </a:lnTo>
                  <a:lnTo>
                    <a:pt x="442" y="93"/>
                  </a:lnTo>
                  <a:lnTo>
                    <a:pt x="442" y="92"/>
                  </a:lnTo>
                  <a:lnTo>
                    <a:pt x="443" y="92"/>
                  </a:lnTo>
                  <a:lnTo>
                    <a:pt x="444" y="92"/>
                  </a:lnTo>
                  <a:lnTo>
                    <a:pt x="445" y="92"/>
                  </a:lnTo>
                  <a:lnTo>
                    <a:pt x="446" y="92"/>
                  </a:lnTo>
                  <a:lnTo>
                    <a:pt x="446" y="91"/>
                  </a:lnTo>
                  <a:lnTo>
                    <a:pt x="447" y="91"/>
                  </a:lnTo>
                  <a:lnTo>
                    <a:pt x="448" y="91"/>
                  </a:lnTo>
                  <a:lnTo>
                    <a:pt x="449" y="91"/>
                  </a:lnTo>
                  <a:lnTo>
                    <a:pt x="450" y="91"/>
                  </a:lnTo>
                  <a:lnTo>
                    <a:pt x="450" y="90"/>
                  </a:lnTo>
                  <a:lnTo>
                    <a:pt x="451" y="90"/>
                  </a:lnTo>
                  <a:lnTo>
                    <a:pt x="452" y="90"/>
                  </a:lnTo>
                  <a:lnTo>
                    <a:pt x="453" y="90"/>
                  </a:lnTo>
                  <a:lnTo>
                    <a:pt x="454" y="89"/>
                  </a:lnTo>
                  <a:lnTo>
                    <a:pt x="455" y="89"/>
                  </a:lnTo>
                  <a:lnTo>
                    <a:pt x="456" y="89"/>
                  </a:lnTo>
                  <a:lnTo>
                    <a:pt x="456" y="89"/>
                  </a:lnTo>
                  <a:lnTo>
                    <a:pt x="457" y="89"/>
                  </a:lnTo>
                  <a:lnTo>
                    <a:pt x="457" y="88"/>
                  </a:lnTo>
                  <a:lnTo>
                    <a:pt x="458" y="88"/>
                  </a:lnTo>
                  <a:lnTo>
                    <a:pt x="459" y="88"/>
                  </a:lnTo>
                  <a:lnTo>
                    <a:pt x="460" y="88"/>
                  </a:lnTo>
                  <a:lnTo>
                    <a:pt x="461" y="88"/>
                  </a:lnTo>
                  <a:lnTo>
                    <a:pt x="461" y="87"/>
                  </a:lnTo>
                  <a:lnTo>
                    <a:pt x="462" y="87"/>
                  </a:lnTo>
                  <a:lnTo>
                    <a:pt x="463" y="87"/>
                  </a:lnTo>
                  <a:lnTo>
                    <a:pt x="464" y="87"/>
                  </a:lnTo>
                  <a:lnTo>
                    <a:pt x="464" y="86"/>
                  </a:lnTo>
                  <a:lnTo>
                    <a:pt x="465" y="86"/>
                  </a:lnTo>
                  <a:lnTo>
                    <a:pt x="466" y="86"/>
                  </a:lnTo>
                  <a:lnTo>
                    <a:pt x="467" y="86"/>
                  </a:lnTo>
                  <a:lnTo>
                    <a:pt x="468" y="86"/>
                  </a:lnTo>
                  <a:lnTo>
                    <a:pt x="468" y="85"/>
                  </a:lnTo>
                  <a:lnTo>
                    <a:pt x="469" y="85"/>
                  </a:lnTo>
                  <a:lnTo>
                    <a:pt x="470" y="85"/>
                  </a:lnTo>
                  <a:lnTo>
                    <a:pt x="471" y="85"/>
                  </a:lnTo>
                  <a:lnTo>
                    <a:pt x="472" y="85"/>
                  </a:lnTo>
                  <a:lnTo>
                    <a:pt x="472" y="84"/>
                  </a:lnTo>
                  <a:lnTo>
                    <a:pt x="473" y="84"/>
                  </a:lnTo>
                  <a:lnTo>
                    <a:pt x="474" y="84"/>
                  </a:lnTo>
                  <a:lnTo>
                    <a:pt x="475" y="84"/>
                  </a:lnTo>
                  <a:lnTo>
                    <a:pt x="475" y="83"/>
                  </a:lnTo>
                  <a:lnTo>
                    <a:pt x="476" y="83"/>
                  </a:lnTo>
                  <a:lnTo>
                    <a:pt x="477" y="83"/>
                  </a:lnTo>
                  <a:lnTo>
                    <a:pt x="478" y="83"/>
                  </a:lnTo>
                  <a:lnTo>
                    <a:pt x="479" y="83"/>
                  </a:lnTo>
                  <a:lnTo>
                    <a:pt x="479" y="82"/>
                  </a:lnTo>
                  <a:lnTo>
                    <a:pt x="480" y="82"/>
                  </a:lnTo>
                  <a:lnTo>
                    <a:pt x="481" y="82"/>
                  </a:lnTo>
                  <a:lnTo>
                    <a:pt x="482" y="82"/>
                  </a:lnTo>
                  <a:lnTo>
                    <a:pt x="483" y="82"/>
                  </a:lnTo>
                  <a:lnTo>
                    <a:pt x="483" y="81"/>
                  </a:lnTo>
                  <a:lnTo>
                    <a:pt x="484" y="81"/>
                  </a:lnTo>
                  <a:lnTo>
                    <a:pt x="484" y="81"/>
                  </a:lnTo>
                  <a:lnTo>
                    <a:pt x="485" y="81"/>
                  </a:lnTo>
                  <a:lnTo>
                    <a:pt x="486" y="81"/>
                  </a:lnTo>
                  <a:lnTo>
                    <a:pt x="486" y="80"/>
                  </a:lnTo>
                  <a:lnTo>
                    <a:pt x="487" y="80"/>
                  </a:lnTo>
                  <a:lnTo>
                    <a:pt x="488" y="80"/>
                  </a:lnTo>
                  <a:lnTo>
                    <a:pt x="489" y="80"/>
                  </a:lnTo>
                  <a:lnTo>
                    <a:pt x="490" y="80"/>
                  </a:lnTo>
                  <a:lnTo>
                    <a:pt x="490" y="79"/>
                  </a:lnTo>
                  <a:lnTo>
                    <a:pt x="491" y="79"/>
                  </a:lnTo>
                  <a:lnTo>
                    <a:pt x="492" y="79"/>
                  </a:lnTo>
                  <a:lnTo>
                    <a:pt x="493" y="79"/>
                  </a:lnTo>
                  <a:lnTo>
                    <a:pt x="494" y="79"/>
                  </a:lnTo>
                  <a:lnTo>
                    <a:pt x="494" y="78"/>
                  </a:lnTo>
                  <a:lnTo>
                    <a:pt x="495" y="78"/>
                  </a:lnTo>
                  <a:lnTo>
                    <a:pt x="496" y="78"/>
                  </a:lnTo>
                  <a:lnTo>
                    <a:pt x="497" y="78"/>
                  </a:lnTo>
                  <a:lnTo>
                    <a:pt x="497" y="77"/>
                  </a:lnTo>
                  <a:lnTo>
                    <a:pt x="498" y="77"/>
                  </a:lnTo>
                  <a:lnTo>
                    <a:pt x="499" y="77"/>
                  </a:lnTo>
                  <a:lnTo>
                    <a:pt x="500" y="77"/>
                  </a:lnTo>
                  <a:lnTo>
                    <a:pt x="501" y="77"/>
                  </a:lnTo>
                  <a:lnTo>
                    <a:pt x="501" y="76"/>
                  </a:lnTo>
                  <a:lnTo>
                    <a:pt x="502" y="76"/>
                  </a:lnTo>
                  <a:lnTo>
                    <a:pt x="503" y="76"/>
                  </a:lnTo>
                  <a:lnTo>
                    <a:pt x="504" y="76"/>
                  </a:lnTo>
                  <a:lnTo>
                    <a:pt x="505" y="76"/>
                  </a:lnTo>
                  <a:lnTo>
                    <a:pt x="505" y="75"/>
                  </a:lnTo>
                  <a:lnTo>
                    <a:pt x="506" y="75"/>
                  </a:lnTo>
                  <a:lnTo>
                    <a:pt x="507" y="75"/>
                  </a:lnTo>
                  <a:lnTo>
                    <a:pt x="508" y="75"/>
                  </a:lnTo>
                  <a:lnTo>
                    <a:pt x="508" y="74"/>
                  </a:lnTo>
                  <a:lnTo>
                    <a:pt x="509" y="74"/>
                  </a:lnTo>
                  <a:lnTo>
                    <a:pt x="510" y="74"/>
                  </a:lnTo>
                  <a:lnTo>
                    <a:pt x="511" y="74"/>
                  </a:lnTo>
                  <a:lnTo>
                    <a:pt x="512" y="74"/>
                  </a:lnTo>
                  <a:lnTo>
                    <a:pt x="512" y="74"/>
                  </a:lnTo>
                  <a:lnTo>
                    <a:pt x="512" y="73"/>
                  </a:lnTo>
                  <a:lnTo>
                    <a:pt x="513" y="73"/>
                  </a:lnTo>
                  <a:lnTo>
                    <a:pt x="514" y="73"/>
                  </a:lnTo>
                  <a:lnTo>
                    <a:pt x="515" y="73"/>
                  </a:lnTo>
                  <a:lnTo>
                    <a:pt x="516" y="73"/>
                  </a:lnTo>
                  <a:lnTo>
                    <a:pt x="516" y="72"/>
                  </a:lnTo>
                  <a:lnTo>
                    <a:pt x="517" y="72"/>
                  </a:lnTo>
                  <a:lnTo>
                    <a:pt x="518" y="72"/>
                  </a:lnTo>
                  <a:lnTo>
                    <a:pt x="519" y="72"/>
                  </a:lnTo>
                  <a:lnTo>
                    <a:pt x="519" y="71"/>
                  </a:lnTo>
                  <a:lnTo>
                    <a:pt x="520" y="71"/>
                  </a:lnTo>
                  <a:lnTo>
                    <a:pt x="521" y="71"/>
                  </a:lnTo>
                  <a:lnTo>
                    <a:pt x="522" y="71"/>
                  </a:lnTo>
                  <a:lnTo>
                    <a:pt x="523" y="71"/>
                  </a:lnTo>
                  <a:lnTo>
                    <a:pt x="523" y="70"/>
                  </a:lnTo>
                  <a:lnTo>
                    <a:pt x="524" y="70"/>
                  </a:lnTo>
                  <a:lnTo>
                    <a:pt x="525" y="70"/>
                  </a:lnTo>
                  <a:lnTo>
                    <a:pt x="526" y="70"/>
                  </a:lnTo>
                  <a:lnTo>
                    <a:pt x="527" y="70"/>
                  </a:lnTo>
                  <a:lnTo>
                    <a:pt x="527" y="69"/>
                  </a:lnTo>
                  <a:lnTo>
                    <a:pt x="528" y="69"/>
                  </a:lnTo>
                  <a:lnTo>
                    <a:pt x="529" y="69"/>
                  </a:lnTo>
                  <a:lnTo>
                    <a:pt x="530" y="69"/>
                  </a:lnTo>
                  <a:lnTo>
                    <a:pt x="530" y="68"/>
                  </a:lnTo>
                  <a:lnTo>
                    <a:pt x="531" y="68"/>
                  </a:lnTo>
                  <a:lnTo>
                    <a:pt x="532" y="68"/>
                  </a:lnTo>
                  <a:lnTo>
                    <a:pt x="533" y="68"/>
                  </a:lnTo>
                  <a:lnTo>
                    <a:pt x="534" y="68"/>
                  </a:lnTo>
                  <a:lnTo>
                    <a:pt x="534" y="67"/>
                  </a:lnTo>
                  <a:lnTo>
                    <a:pt x="535" y="67"/>
                  </a:lnTo>
                  <a:lnTo>
                    <a:pt x="536" y="67"/>
                  </a:lnTo>
                  <a:lnTo>
                    <a:pt x="537" y="67"/>
                  </a:lnTo>
                  <a:lnTo>
                    <a:pt x="538" y="67"/>
                  </a:lnTo>
                  <a:lnTo>
                    <a:pt x="538" y="66"/>
                  </a:lnTo>
                  <a:lnTo>
                    <a:pt x="539" y="66"/>
                  </a:lnTo>
                  <a:lnTo>
                    <a:pt x="540" y="66"/>
                  </a:lnTo>
                  <a:lnTo>
                    <a:pt x="541" y="66"/>
                  </a:lnTo>
                  <a:lnTo>
                    <a:pt x="541" y="65"/>
                  </a:lnTo>
                  <a:lnTo>
                    <a:pt x="542" y="65"/>
                  </a:lnTo>
                  <a:lnTo>
                    <a:pt x="543" y="65"/>
                  </a:lnTo>
                  <a:lnTo>
                    <a:pt x="544" y="65"/>
                  </a:lnTo>
                  <a:lnTo>
                    <a:pt x="545" y="65"/>
                  </a:lnTo>
                  <a:lnTo>
                    <a:pt x="545" y="64"/>
                  </a:lnTo>
                  <a:lnTo>
                    <a:pt x="546" y="64"/>
                  </a:lnTo>
                  <a:lnTo>
                    <a:pt x="547" y="64"/>
                  </a:lnTo>
                  <a:lnTo>
                    <a:pt x="548" y="64"/>
                  </a:lnTo>
                  <a:lnTo>
                    <a:pt x="549" y="64"/>
                  </a:lnTo>
                  <a:lnTo>
                    <a:pt x="549" y="63"/>
                  </a:lnTo>
                  <a:lnTo>
                    <a:pt x="550" y="63"/>
                  </a:lnTo>
                  <a:lnTo>
                    <a:pt x="551" y="63"/>
                  </a:lnTo>
                  <a:lnTo>
                    <a:pt x="552" y="63"/>
                  </a:lnTo>
                  <a:lnTo>
                    <a:pt x="552" y="62"/>
                  </a:lnTo>
                  <a:lnTo>
                    <a:pt x="553" y="62"/>
                  </a:lnTo>
                  <a:lnTo>
                    <a:pt x="554" y="62"/>
                  </a:lnTo>
                  <a:lnTo>
                    <a:pt x="555" y="62"/>
                  </a:lnTo>
                  <a:lnTo>
                    <a:pt x="556" y="62"/>
                  </a:lnTo>
                  <a:lnTo>
                    <a:pt x="556" y="61"/>
                  </a:lnTo>
                  <a:lnTo>
                    <a:pt x="557" y="61"/>
                  </a:lnTo>
                  <a:lnTo>
                    <a:pt x="558" y="61"/>
                  </a:lnTo>
                  <a:lnTo>
                    <a:pt x="559" y="61"/>
                  </a:lnTo>
                  <a:lnTo>
                    <a:pt x="560" y="60"/>
                  </a:lnTo>
                  <a:lnTo>
                    <a:pt x="561" y="60"/>
                  </a:lnTo>
                  <a:lnTo>
                    <a:pt x="562" y="60"/>
                  </a:lnTo>
                  <a:lnTo>
                    <a:pt x="563" y="60"/>
                  </a:lnTo>
                  <a:lnTo>
                    <a:pt x="563" y="59"/>
                  </a:lnTo>
                  <a:lnTo>
                    <a:pt x="564" y="59"/>
                  </a:lnTo>
                  <a:lnTo>
                    <a:pt x="565" y="59"/>
                  </a:lnTo>
                  <a:lnTo>
                    <a:pt x="566" y="59"/>
                  </a:lnTo>
                  <a:lnTo>
                    <a:pt x="567" y="59"/>
                  </a:lnTo>
                  <a:lnTo>
                    <a:pt x="567" y="58"/>
                  </a:lnTo>
                  <a:lnTo>
                    <a:pt x="567" y="58"/>
                  </a:lnTo>
                  <a:lnTo>
                    <a:pt x="568" y="58"/>
                  </a:lnTo>
                  <a:lnTo>
                    <a:pt x="569" y="58"/>
                  </a:lnTo>
                  <a:lnTo>
                    <a:pt x="570" y="58"/>
                  </a:lnTo>
                  <a:lnTo>
                    <a:pt x="571" y="58"/>
                  </a:lnTo>
                  <a:lnTo>
                    <a:pt x="571" y="57"/>
                  </a:lnTo>
                  <a:lnTo>
                    <a:pt x="572" y="57"/>
                  </a:lnTo>
                  <a:lnTo>
                    <a:pt x="573" y="57"/>
                  </a:lnTo>
                  <a:lnTo>
                    <a:pt x="574" y="57"/>
                  </a:lnTo>
                  <a:lnTo>
                    <a:pt x="574" y="56"/>
                  </a:lnTo>
                  <a:lnTo>
                    <a:pt x="575" y="56"/>
                  </a:lnTo>
                  <a:lnTo>
                    <a:pt x="576" y="56"/>
                  </a:lnTo>
                  <a:lnTo>
                    <a:pt x="577" y="56"/>
                  </a:lnTo>
                  <a:lnTo>
                    <a:pt x="578" y="56"/>
                  </a:lnTo>
                  <a:lnTo>
                    <a:pt x="578" y="55"/>
                  </a:lnTo>
                  <a:lnTo>
                    <a:pt x="579" y="55"/>
                  </a:lnTo>
                  <a:lnTo>
                    <a:pt x="580" y="55"/>
                  </a:lnTo>
                  <a:lnTo>
                    <a:pt x="581" y="55"/>
                  </a:lnTo>
                  <a:lnTo>
                    <a:pt x="582" y="55"/>
                  </a:lnTo>
                  <a:lnTo>
                    <a:pt x="582" y="54"/>
                  </a:lnTo>
                  <a:lnTo>
                    <a:pt x="583" y="54"/>
                  </a:lnTo>
                  <a:lnTo>
                    <a:pt x="584" y="54"/>
                  </a:lnTo>
                  <a:lnTo>
                    <a:pt x="585" y="54"/>
                  </a:lnTo>
                  <a:lnTo>
                    <a:pt x="585" y="53"/>
                  </a:lnTo>
                  <a:lnTo>
                    <a:pt x="586" y="53"/>
                  </a:lnTo>
                  <a:lnTo>
                    <a:pt x="587" y="53"/>
                  </a:lnTo>
                  <a:lnTo>
                    <a:pt x="588" y="53"/>
                  </a:lnTo>
                  <a:lnTo>
                    <a:pt x="589" y="53"/>
                  </a:lnTo>
                  <a:lnTo>
                    <a:pt x="589" y="52"/>
                  </a:lnTo>
                  <a:lnTo>
                    <a:pt x="590" y="52"/>
                  </a:lnTo>
                  <a:lnTo>
                    <a:pt x="591" y="52"/>
                  </a:lnTo>
                  <a:lnTo>
                    <a:pt x="592" y="52"/>
                  </a:lnTo>
                  <a:lnTo>
                    <a:pt x="593" y="51"/>
                  </a:lnTo>
                  <a:lnTo>
                    <a:pt x="594" y="51"/>
                  </a:lnTo>
                  <a:lnTo>
                    <a:pt x="595" y="51"/>
                  </a:lnTo>
                  <a:lnTo>
                    <a:pt x="595" y="51"/>
                  </a:lnTo>
                  <a:lnTo>
                    <a:pt x="596" y="51"/>
                  </a:lnTo>
                  <a:lnTo>
                    <a:pt x="596" y="50"/>
                  </a:lnTo>
                  <a:lnTo>
                    <a:pt x="597" y="50"/>
                  </a:lnTo>
                  <a:lnTo>
                    <a:pt x="598" y="50"/>
                  </a:lnTo>
                  <a:lnTo>
                    <a:pt x="599" y="50"/>
                  </a:lnTo>
                  <a:lnTo>
                    <a:pt x="600" y="50"/>
                  </a:lnTo>
                  <a:lnTo>
                    <a:pt x="600" y="49"/>
                  </a:lnTo>
                  <a:lnTo>
                    <a:pt x="601" y="49"/>
                  </a:lnTo>
                  <a:lnTo>
                    <a:pt x="602" y="49"/>
                  </a:lnTo>
                  <a:lnTo>
                    <a:pt x="603" y="49"/>
                  </a:lnTo>
                  <a:lnTo>
                    <a:pt x="604" y="49"/>
                  </a:lnTo>
                  <a:lnTo>
                    <a:pt x="604" y="48"/>
                  </a:lnTo>
                  <a:lnTo>
                    <a:pt x="605" y="48"/>
                  </a:lnTo>
                  <a:lnTo>
                    <a:pt x="606" y="48"/>
                  </a:lnTo>
                  <a:lnTo>
                    <a:pt x="607" y="48"/>
                  </a:lnTo>
                  <a:lnTo>
                    <a:pt x="607" y="47"/>
                  </a:lnTo>
                  <a:lnTo>
                    <a:pt x="608" y="47"/>
                  </a:lnTo>
                  <a:lnTo>
                    <a:pt x="609" y="47"/>
                  </a:lnTo>
                  <a:lnTo>
                    <a:pt x="610" y="47"/>
                  </a:lnTo>
                  <a:lnTo>
                    <a:pt x="611" y="47"/>
                  </a:lnTo>
                  <a:lnTo>
                    <a:pt x="611" y="46"/>
                  </a:lnTo>
                  <a:lnTo>
                    <a:pt x="612" y="46"/>
                  </a:lnTo>
                  <a:lnTo>
                    <a:pt x="613" y="46"/>
                  </a:lnTo>
                  <a:lnTo>
                    <a:pt x="614" y="46"/>
                  </a:lnTo>
                  <a:lnTo>
                    <a:pt x="615" y="45"/>
                  </a:lnTo>
                  <a:lnTo>
                    <a:pt x="616" y="45"/>
                  </a:lnTo>
                  <a:lnTo>
                    <a:pt x="617" y="45"/>
                  </a:lnTo>
                  <a:lnTo>
                    <a:pt x="618" y="45"/>
                  </a:lnTo>
                  <a:lnTo>
                    <a:pt x="618" y="44"/>
                  </a:lnTo>
                  <a:lnTo>
                    <a:pt x="619" y="44"/>
                  </a:lnTo>
                  <a:lnTo>
                    <a:pt x="620" y="44"/>
                  </a:lnTo>
                  <a:lnTo>
                    <a:pt x="621" y="44"/>
                  </a:lnTo>
                  <a:lnTo>
                    <a:pt x="622" y="44"/>
                  </a:lnTo>
                  <a:lnTo>
                    <a:pt x="622" y="43"/>
                  </a:lnTo>
                  <a:lnTo>
                    <a:pt x="623" y="43"/>
                  </a:lnTo>
                  <a:lnTo>
                    <a:pt x="623" y="43"/>
                  </a:lnTo>
                  <a:lnTo>
                    <a:pt x="624" y="43"/>
                  </a:lnTo>
                  <a:lnTo>
                    <a:pt x="625" y="43"/>
                  </a:lnTo>
                  <a:lnTo>
                    <a:pt x="626" y="42"/>
                  </a:lnTo>
                  <a:lnTo>
                    <a:pt x="627" y="42"/>
                  </a:lnTo>
                  <a:lnTo>
                    <a:pt x="628" y="42"/>
                  </a:lnTo>
                  <a:lnTo>
                    <a:pt x="629" y="42"/>
                  </a:lnTo>
                  <a:lnTo>
                    <a:pt x="629" y="41"/>
                  </a:lnTo>
                  <a:lnTo>
                    <a:pt x="630" y="41"/>
                  </a:lnTo>
                  <a:lnTo>
                    <a:pt x="631" y="41"/>
                  </a:lnTo>
                  <a:lnTo>
                    <a:pt x="632" y="41"/>
                  </a:lnTo>
                  <a:lnTo>
                    <a:pt x="633" y="41"/>
                  </a:lnTo>
                  <a:lnTo>
                    <a:pt x="633" y="40"/>
                  </a:lnTo>
                  <a:lnTo>
                    <a:pt x="634" y="40"/>
                  </a:lnTo>
                  <a:lnTo>
                    <a:pt x="635" y="40"/>
                  </a:lnTo>
                  <a:lnTo>
                    <a:pt x="636" y="40"/>
                  </a:lnTo>
                  <a:lnTo>
                    <a:pt x="637" y="39"/>
                  </a:lnTo>
                  <a:lnTo>
                    <a:pt x="638" y="39"/>
                  </a:lnTo>
                  <a:lnTo>
                    <a:pt x="639" y="39"/>
                  </a:lnTo>
                  <a:lnTo>
                    <a:pt x="640" y="39"/>
                  </a:lnTo>
                  <a:lnTo>
                    <a:pt x="640" y="38"/>
                  </a:lnTo>
                  <a:lnTo>
                    <a:pt x="641" y="38"/>
                  </a:lnTo>
                  <a:lnTo>
                    <a:pt x="642" y="38"/>
                  </a:lnTo>
                  <a:lnTo>
                    <a:pt x="643" y="38"/>
                  </a:lnTo>
                  <a:lnTo>
                    <a:pt x="644" y="38"/>
                  </a:lnTo>
                  <a:lnTo>
                    <a:pt x="644" y="37"/>
                  </a:lnTo>
                  <a:lnTo>
                    <a:pt x="645" y="37"/>
                  </a:lnTo>
                  <a:lnTo>
                    <a:pt x="646" y="37"/>
                  </a:lnTo>
                  <a:lnTo>
                    <a:pt x="647" y="37"/>
                  </a:lnTo>
                  <a:lnTo>
                    <a:pt x="648" y="36"/>
                  </a:lnTo>
                  <a:lnTo>
                    <a:pt x="649" y="36"/>
                  </a:lnTo>
                  <a:lnTo>
                    <a:pt x="650" y="36"/>
                  </a:lnTo>
                  <a:lnTo>
                    <a:pt x="650" y="36"/>
                  </a:lnTo>
                  <a:lnTo>
                    <a:pt x="651" y="36"/>
                  </a:lnTo>
                  <a:lnTo>
                    <a:pt x="651" y="35"/>
                  </a:lnTo>
                  <a:lnTo>
                    <a:pt x="652" y="35"/>
                  </a:lnTo>
                  <a:lnTo>
                    <a:pt x="653" y="35"/>
                  </a:lnTo>
                  <a:lnTo>
                    <a:pt x="654" y="35"/>
                  </a:lnTo>
                  <a:lnTo>
                    <a:pt x="655" y="35"/>
                  </a:lnTo>
                  <a:lnTo>
                    <a:pt x="655" y="34"/>
                  </a:lnTo>
                  <a:lnTo>
                    <a:pt x="656" y="34"/>
                  </a:lnTo>
                  <a:lnTo>
                    <a:pt x="657" y="34"/>
                  </a:lnTo>
                  <a:lnTo>
                    <a:pt x="658" y="34"/>
                  </a:lnTo>
                  <a:lnTo>
                    <a:pt x="659" y="33"/>
                  </a:lnTo>
                  <a:lnTo>
                    <a:pt x="660" y="33"/>
                  </a:lnTo>
                  <a:lnTo>
                    <a:pt x="661" y="33"/>
                  </a:lnTo>
                  <a:lnTo>
                    <a:pt x="662" y="33"/>
                  </a:lnTo>
                  <a:lnTo>
                    <a:pt x="662" y="32"/>
                  </a:lnTo>
                  <a:lnTo>
                    <a:pt x="663" y="32"/>
                  </a:lnTo>
                  <a:lnTo>
                    <a:pt x="664" y="32"/>
                  </a:lnTo>
                  <a:lnTo>
                    <a:pt x="665" y="32"/>
                  </a:lnTo>
                  <a:lnTo>
                    <a:pt x="666" y="32"/>
                  </a:lnTo>
                  <a:lnTo>
                    <a:pt x="666" y="31"/>
                  </a:lnTo>
                  <a:lnTo>
                    <a:pt x="667" y="31"/>
                  </a:lnTo>
                  <a:lnTo>
                    <a:pt x="668" y="31"/>
                  </a:lnTo>
                  <a:lnTo>
                    <a:pt x="669" y="31"/>
                  </a:lnTo>
                  <a:lnTo>
                    <a:pt x="669" y="30"/>
                  </a:lnTo>
                  <a:lnTo>
                    <a:pt x="670" y="30"/>
                  </a:lnTo>
                  <a:lnTo>
                    <a:pt x="671" y="30"/>
                  </a:lnTo>
                  <a:lnTo>
                    <a:pt x="672" y="30"/>
                  </a:lnTo>
                  <a:lnTo>
                    <a:pt x="673" y="30"/>
                  </a:lnTo>
                  <a:lnTo>
                    <a:pt x="673" y="29"/>
                  </a:lnTo>
                  <a:lnTo>
                    <a:pt x="674" y="29"/>
                  </a:lnTo>
                  <a:lnTo>
                    <a:pt x="675" y="29"/>
                  </a:lnTo>
                  <a:lnTo>
                    <a:pt x="676" y="29"/>
                  </a:lnTo>
                  <a:lnTo>
                    <a:pt x="677" y="29"/>
                  </a:lnTo>
                  <a:lnTo>
                    <a:pt x="677" y="28"/>
                  </a:lnTo>
                  <a:lnTo>
                    <a:pt x="678" y="28"/>
                  </a:lnTo>
                  <a:lnTo>
                    <a:pt x="678" y="28"/>
                  </a:lnTo>
                  <a:lnTo>
                    <a:pt x="679" y="28"/>
                  </a:lnTo>
                  <a:lnTo>
                    <a:pt x="680" y="28"/>
                  </a:lnTo>
                  <a:lnTo>
                    <a:pt x="681" y="27"/>
                  </a:lnTo>
                  <a:lnTo>
                    <a:pt x="682" y="27"/>
                  </a:lnTo>
                  <a:lnTo>
                    <a:pt x="683" y="27"/>
                  </a:lnTo>
                  <a:lnTo>
                    <a:pt x="684" y="27"/>
                  </a:lnTo>
                  <a:lnTo>
                    <a:pt x="684" y="26"/>
                  </a:lnTo>
                  <a:lnTo>
                    <a:pt x="685" y="26"/>
                  </a:lnTo>
                  <a:lnTo>
                    <a:pt x="686" y="26"/>
                  </a:lnTo>
                  <a:lnTo>
                    <a:pt x="687" y="26"/>
                  </a:lnTo>
                  <a:lnTo>
                    <a:pt x="688" y="26"/>
                  </a:lnTo>
                  <a:lnTo>
                    <a:pt x="688" y="25"/>
                  </a:lnTo>
                  <a:lnTo>
                    <a:pt x="689" y="25"/>
                  </a:lnTo>
                  <a:lnTo>
                    <a:pt x="690" y="25"/>
                  </a:lnTo>
                  <a:lnTo>
                    <a:pt x="691" y="25"/>
                  </a:lnTo>
                  <a:lnTo>
                    <a:pt x="691" y="24"/>
                  </a:lnTo>
                  <a:lnTo>
                    <a:pt x="692" y="24"/>
                  </a:lnTo>
                  <a:lnTo>
                    <a:pt x="693" y="24"/>
                  </a:lnTo>
                  <a:lnTo>
                    <a:pt x="694" y="24"/>
                  </a:lnTo>
                  <a:lnTo>
                    <a:pt x="695" y="24"/>
                  </a:lnTo>
                  <a:lnTo>
                    <a:pt x="695" y="23"/>
                  </a:lnTo>
                  <a:lnTo>
                    <a:pt x="696" y="23"/>
                  </a:lnTo>
                  <a:lnTo>
                    <a:pt x="697" y="23"/>
                  </a:lnTo>
                  <a:lnTo>
                    <a:pt x="698" y="23"/>
                  </a:lnTo>
                  <a:lnTo>
                    <a:pt x="699" y="23"/>
                  </a:lnTo>
                  <a:lnTo>
                    <a:pt x="699" y="22"/>
                  </a:lnTo>
                  <a:lnTo>
                    <a:pt x="700" y="22"/>
                  </a:lnTo>
                  <a:lnTo>
                    <a:pt x="701" y="22"/>
                  </a:lnTo>
                  <a:lnTo>
                    <a:pt x="702" y="22"/>
                  </a:lnTo>
                  <a:lnTo>
                    <a:pt x="702" y="21"/>
                  </a:lnTo>
                  <a:lnTo>
                    <a:pt x="703" y="21"/>
                  </a:lnTo>
                  <a:lnTo>
                    <a:pt x="704" y="21"/>
                  </a:lnTo>
                  <a:lnTo>
                    <a:pt x="705" y="21"/>
                  </a:lnTo>
                  <a:lnTo>
                    <a:pt x="706" y="21"/>
                  </a:lnTo>
                  <a:lnTo>
                    <a:pt x="706" y="21"/>
                  </a:lnTo>
                  <a:lnTo>
                    <a:pt x="706" y="20"/>
                  </a:lnTo>
                  <a:lnTo>
                    <a:pt x="707" y="20"/>
                  </a:lnTo>
                  <a:lnTo>
                    <a:pt x="708" y="20"/>
                  </a:lnTo>
                  <a:lnTo>
                    <a:pt x="709" y="20"/>
                  </a:lnTo>
                  <a:lnTo>
                    <a:pt x="710" y="20"/>
                  </a:lnTo>
                  <a:lnTo>
                    <a:pt x="710" y="19"/>
                  </a:lnTo>
                  <a:lnTo>
                    <a:pt x="711" y="19"/>
                  </a:lnTo>
                  <a:lnTo>
                    <a:pt x="712" y="19"/>
                  </a:lnTo>
                  <a:lnTo>
                    <a:pt x="713" y="19"/>
                  </a:lnTo>
                  <a:lnTo>
                    <a:pt x="713" y="18"/>
                  </a:lnTo>
                  <a:lnTo>
                    <a:pt x="714" y="18"/>
                  </a:lnTo>
                  <a:lnTo>
                    <a:pt x="715" y="18"/>
                  </a:lnTo>
                  <a:lnTo>
                    <a:pt x="716" y="18"/>
                  </a:lnTo>
                  <a:lnTo>
                    <a:pt x="717" y="18"/>
                  </a:lnTo>
                  <a:lnTo>
                    <a:pt x="717" y="17"/>
                  </a:lnTo>
                  <a:lnTo>
                    <a:pt x="718" y="17"/>
                  </a:lnTo>
                  <a:lnTo>
                    <a:pt x="719" y="17"/>
                  </a:lnTo>
                  <a:lnTo>
                    <a:pt x="720" y="17"/>
                  </a:lnTo>
                  <a:lnTo>
                    <a:pt x="721" y="17"/>
                  </a:lnTo>
                  <a:lnTo>
                    <a:pt x="721" y="16"/>
                  </a:lnTo>
                  <a:lnTo>
                    <a:pt x="722" y="16"/>
                  </a:lnTo>
                  <a:lnTo>
                    <a:pt x="723" y="16"/>
                  </a:lnTo>
                  <a:lnTo>
                    <a:pt x="724" y="16"/>
                  </a:lnTo>
                  <a:lnTo>
                    <a:pt x="724" y="15"/>
                  </a:lnTo>
                  <a:lnTo>
                    <a:pt x="725" y="15"/>
                  </a:lnTo>
                  <a:lnTo>
                    <a:pt x="726" y="15"/>
                  </a:lnTo>
                  <a:lnTo>
                    <a:pt x="727" y="15"/>
                  </a:lnTo>
                  <a:lnTo>
                    <a:pt x="728" y="15"/>
                  </a:lnTo>
                  <a:lnTo>
                    <a:pt x="728" y="14"/>
                  </a:lnTo>
                  <a:lnTo>
                    <a:pt x="729" y="14"/>
                  </a:lnTo>
                  <a:lnTo>
                    <a:pt x="730" y="14"/>
                  </a:lnTo>
                  <a:lnTo>
                    <a:pt x="731" y="14"/>
                  </a:lnTo>
                  <a:lnTo>
                    <a:pt x="732" y="14"/>
                  </a:lnTo>
                  <a:lnTo>
                    <a:pt x="732" y="13"/>
                  </a:lnTo>
                  <a:lnTo>
                    <a:pt x="733" y="13"/>
                  </a:lnTo>
                  <a:lnTo>
                    <a:pt x="734" y="13"/>
                  </a:lnTo>
                  <a:lnTo>
                    <a:pt x="735" y="13"/>
                  </a:lnTo>
                  <a:lnTo>
                    <a:pt x="735" y="12"/>
                  </a:lnTo>
                  <a:lnTo>
                    <a:pt x="736" y="12"/>
                  </a:lnTo>
                  <a:lnTo>
                    <a:pt x="737" y="12"/>
                  </a:lnTo>
                  <a:lnTo>
                    <a:pt x="738" y="12"/>
                  </a:lnTo>
                  <a:lnTo>
                    <a:pt x="739" y="12"/>
                  </a:lnTo>
                  <a:lnTo>
                    <a:pt x="739" y="11"/>
                  </a:lnTo>
                  <a:lnTo>
                    <a:pt x="740" y="11"/>
                  </a:lnTo>
                  <a:lnTo>
                    <a:pt x="741" y="11"/>
                  </a:lnTo>
                  <a:lnTo>
                    <a:pt x="742" y="11"/>
                  </a:lnTo>
                  <a:lnTo>
                    <a:pt x="743" y="11"/>
                  </a:lnTo>
                  <a:lnTo>
                    <a:pt x="743" y="10"/>
                  </a:lnTo>
                  <a:lnTo>
                    <a:pt x="744" y="10"/>
                  </a:lnTo>
                  <a:lnTo>
                    <a:pt x="745" y="10"/>
                  </a:lnTo>
                  <a:lnTo>
                    <a:pt x="746" y="10"/>
                  </a:lnTo>
                  <a:lnTo>
                    <a:pt x="746" y="9"/>
                  </a:lnTo>
                  <a:lnTo>
                    <a:pt x="747" y="9"/>
                  </a:lnTo>
                  <a:lnTo>
                    <a:pt x="748" y="9"/>
                  </a:lnTo>
                  <a:lnTo>
                    <a:pt x="749" y="9"/>
                  </a:lnTo>
                  <a:lnTo>
                    <a:pt x="750" y="9"/>
                  </a:lnTo>
                  <a:lnTo>
                    <a:pt x="750" y="8"/>
                  </a:lnTo>
                  <a:lnTo>
                    <a:pt x="751" y="8"/>
                  </a:lnTo>
                  <a:lnTo>
                    <a:pt x="752" y="8"/>
                  </a:lnTo>
                  <a:lnTo>
                    <a:pt x="753" y="8"/>
                  </a:lnTo>
                  <a:lnTo>
                    <a:pt x="754" y="8"/>
                  </a:lnTo>
                  <a:lnTo>
                    <a:pt x="754" y="7"/>
                  </a:lnTo>
                  <a:lnTo>
                    <a:pt x="755" y="7"/>
                  </a:lnTo>
                  <a:lnTo>
                    <a:pt x="756" y="7"/>
                  </a:lnTo>
                  <a:lnTo>
                    <a:pt x="757" y="7"/>
                  </a:lnTo>
                  <a:lnTo>
                    <a:pt x="757" y="6"/>
                  </a:lnTo>
                  <a:lnTo>
                    <a:pt x="758" y="6"/>
                  </a:lnTo>
                  <a:lnTo>
                    <a:pt x="759" y="6"/>
                  </a:lnTo>
                  <a:lnTo>
                    <a:pt x="760" y="6"/>
                  </a:lnTo>
                  <a:lnTo>
                    <a:pt x="761" y="6"/>
                  </a:lnTo>
                  <a:lnTo>
                    <a:pt x="761" y="5"/>
                  </a:lnTo>
                  <a:lnTo>
                    <a:pt x="761" y="5"/>
                  </a:lnTo>
                  <a:lnTo>
                    <a:pt x="762" y="5"/>
                  </a:lnTo>
                  <a:lnTo>
                    <a:pt x="763" y="5"/>
                  </a:lnTo>
                  <a:lnTo>
                    <a:pt x="764" y="5"/>
                  </a:lnTo>
                  <a:lnTo>
                    <a:pt x="765" y="5"/>
                  </a:lnTo>
                  <a:lnTo>
                    <a:pt x="765" y="4"/>
                  </a:lnTo>
                  <a:lnTo>
                    <a:pt x="766" y="4"/>
                  </a:lnTo>
                  <a:lnTo>
                    <a:pt x="767" y="4"/>
                  </a:lnTo>
                  <a:lnTo>
                    <a:pt x="768" y="4"/>
                  </a:lnTo>
                  <a:lnTo>
                    <a:pt x="768" y="3"/>
                  </a:lnTo>
                  <a:lnTo>
                    <a:pt x="769" y="3"/>
                  </a:lnTo>
                  <a:lnTo>
                    <a:pt x="770" y="3"/>
                  </a:lnTo>
                  <a:lnTo>
                    <a:pt x="771" y="3"/>
                  </a:lnTo>
                  <a:lnTo>
                    <a:pt x="772" y="3"/>
                  </a:lnTo>
                  <a:lnTo>
                    <a:pt x="772" y="2"/>
                  </a:lnTo>
                  <a:lnTo>
                    <a:pt x="773" y="2"/>
                  </a:lnTo>
                  <a:lnTo>
                    <a:pt x="774" y="2"/>
                  </a:lnTo>
                  <a:lnTo>
                    <a:pt x="775" y="2"/>
                  </a:lnTo>
                  <a:lnTo>
                    <a:pt x="776" y="1"/>
                  </a:lnTo>
                  <a:lnTo>
                    <a:pt x="777" y="1"/>
                  </a:lnTo>
                  <a:lnTo>
                    <a:pt x="778" y="1"/>
                  </a:lnTo>
                  <a:lnTo>
                    <a:pt x="779" y="1"/>
                  </a:lnTo>
                  <a:lnTo>
                    <a:pt x="779" y="0"/>
                  </a:lnTo>
                  <a:lnTo>
                    <a:pt x="780" y="0"/>
                  </a:lnTo>
                  <a:lnTo>
                    <a:pt x="781" y="0"/>
                  </a:lnTo>
                  <a:lnTo>
                    <a:pt x="782" y="0"/>
                  </a:lnTo>
                  <a:lnTo>
                    <a:pt x="783"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0" name="Freeform 71">
              <a:extLst>
                <a:ext uri="{FF2B5EF4-FFF2-40B4-BE49-F238E27FC236}">
                  <a16:creationId xmlns:a16="http://schemas.microsoft.com/office/drawing/2014/main" id="{1578D37A-9419-49DF-9992-84C0406499C5}"/>
                </a:ext>
              </a:extLst>
            </p:cNvPr>
            <p:cNvSpPr>
              <a:spLocks/>
            </p:cNvSpPr>
            <p:nvPr/>
          </p:nvSpPr>
          <p:spPr bwMode="auto">
            <a:xfrm>
              <a:off x="15586817" y="4187907"/>
              <a:ext cx="112290" cy="31780"/>
            </a:xfrm>
            <a:custGeom>
              <a:avLst/>
              <a:gdLst>
                <a:gd name="T0" fmla="*/ 1 w 104"/>
                <a:gd name="T1" fmla="*/ 28 h 29"/>
                <a:gd name="T2" fmla="*/ 4 w 104"/>
                <a:gd name="T3" fmla="*/ 28 h 29"/>
                <a:gd name="T4" fmla="*/ 6 w 104"/>
                <a:gd name="T5" fmla="*/ 27 h 29"/>
                <a:gd name="T6" fmla="*/ 7 w 104"/>
                <a:gd name="T7" fmla="*/ 26 h 29"/>
                <a:gd name="T8" fmla="*/ 10 w 104"/>
                <a:gd name="T9" fmla="*/ 26 h 29"/>
                <a:gd name="T10" fmla="*/ 12 w 104"/>
                <a:gd name="T11" fmla="*/ 25 h 29"/>
                <a:gd name="T12" fmla="*/ 15 w 104"/>
                <a:gd name="T13" fmla="*/ 24 h 29"/>
                <a:gd name="T14" fmla="*/ 18 w 104"/>
                <a:gd name="T15" fmla="*/ 24 h 29"/>
                <a:gd name="T16" fmla="*/ 20 w 104"/>
                <a:gd name="T17" fmla="*/ 23 h 29"/>
                <a:gd name="T18" fmla="*/ 22 w 104"/>
                <a:gd name="T19" fmla="*/ 22 h 29"/>
                <a:gd name="T20" fmla="*/ 25 w 104"/>
                <a:gd name="T21" fmla="*/ 22 h 29"/>
                <a:gd name="T22" fmla="*/ 28 w 104"/>
                <a:gd name="T23" fmla="*/ 21 h 29"/>
                <a:gd name="T24" fmla="*/ 30 w 104"/>
                <a:gd name="T25" fmla="*/ 20 h 29"/>
                <a:gd name="T26" fmla="*/ 33 w 104"/>
                <a:gd name="T27" fmla="*/ 20 h 29"/>
                <a:gd name="T28" fmla="*/ 34 w 104"/>
                <a:gd name="T29" fmla="*/ 19 h 29"/>
                <a:gd name="T30" fmla="*/ 37 w 104"/>
                <a:gd name="T31" fmla="*/ 18 h 29"/>
                <a:gd name="T32" fmla="*/ 40 w 104"/>
                <a:gd name="T33" fmla="*/ 18 h 29"/>
                <a:gd name="T34" fmla="*/ 42 w 104"/>
                <a:gd name="T35" fmla="*/ 17 h 29"/>
                <a:gd name="T36" fmla="*/ 44 w 104"/>
                <a:gd name="T37" fmla="*/ 16 h 29"/>
                <a:gd name="T38" fmla="*/ 47 w 104"/>
                <a:gd name="T39" fmla="*/ 16 h 29"/>
                <a:gd name="T40" fmla="*/ 50 w 104"/>
                <a:gd name="T41" fmla="*/ 15 h 29"/>
                <a:gd name="T42" fmla="*/ 52 w 104"/>
                <a:gd name="T43" fmla="*/ 14 h 29"/>
                <a:gd name="T44" fmla="*/ 55 w 104"/>
                <a:gd name="T45" fmla="*/ 14 h 29"/>
                <a:gd name="T46" fmla="*/ 57 w 104"/>
                <a:gd name="T47" fmla="*/ 13 h 29"/>
                <a:gd name="T48" fmla="*/ 60 w 104"/>
                <a:gd name="T49" fmla="*/ 12 h 29"/>
                <a:gd name="T50" fmla="*/ 62 w 104"/>
                <a:gd name="T51" fmla="*/ 12 h 29"/>
                <a:gd name="T52" fmla="*/ 64 w 104"/>
                <a:gd name="T53" fmla="*/ 11 h 29"/>
                <a:gd name="T54" fmla="*/ 66 w 104"/>
                <a:gd name="T55" fmla="*/ 10 h 29"/>
                <a:gd name="T56" fmla="*/ 69 w 104"/>
                <a:gd name="T57" fmla="*/ 10 h 29"/>
                <a:gd name="T58" fmla="*/ 71 w 104"/>
                <a:gd name="T59" fmla="*/ 9 h 29"/>
                <a:gd name="T60" fmla="*/ 73 w 104"/>
                <a:gd name="T61" fmla="*/ 8 h 29"/>
                <a:gd name="T62" fmla="*/ 76 w 104"/>
                <a:gd name="T63" fmla="*/ 8 h 29"/>
                <a:gd name="T64" fmla="*/ 78 w 104"/>
                <a:gd name="T65" fmla="*/ 7 h 29"/>
                <a:gd name="T66" fmla="*/ 80 w 104"/>
                <a:gd name="T67" fmla="*/ 6 h 29"/>
                <a:gd name="T68" fmla="*/ 83 w 104"/>
                <a:gd name="T69" fmla="*/ 6 h 29"/>
                <a:gd name="T70" fmla="*/ 85 w 104"/>
                <a:gd name="T71" fmla="*/ 5 h 29"/>
                <a:gd name="T72" fmla="*/ 88 w 104"/>
                <a:gd name="T73" fmla="*/ 5 h 29"/>
                <a:gd name="T74" fmla="*/ 89 w 104"/>
                <a:gd name="T75" fmla="*/ 4 h 29"/>
                <a:gd name="T76" fmla="*/ 91 w 104"/>
                <a:gd name="T77" fmla="*/ 3 h 29"/>
                <a:gd name="T78" fmla="*/ 94 w 104"/>
                <a:gd name="T79" fmla="*/ 3 h 29"/>
                <a:gd name="T80" fmla="*/ 96 w 104"/>
                <a:gd name="T81" fmla="*/ 2 h 29"/>
                <a:gd name="T82" fmla="*/ 99 w 104"/>
                <a:gd name="T83" fmla="*/ 2 h 29"/>
                <a:gd name="T84" fmla="*/ 101 w 104"/>
                <a:gd name="T85" fmla="*/ 1 h 29"/>
                <a:gd name="T86" fmla="*/ 103 w 104"/>
                <a:gd name="T8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4" h="29">
                  <a:moveTo>
                    <a:pt x="0" y="29"/>
                  </a:moveTo>
                  <a:lnTo>
                    <a:pt x="0" y="28"/>
                  </a:lnTo>
                  <a:lnTo>
                    <a:pt x="1" y="28"/>
                  </a:lnTo>
                  <a:lnTo>
                    <a:pt x="2" y="28"/>
                  </a:lnTo>
                  <a:lnTo>
                    <a:pt x="3" y="28"/>
                  </a:lnTo>
                  <a:lnTo>
                    <a:pt x="4" y="28"/>
                  </a:lnTo>
                  <a:lnTo>
                    <a:pt x="4" y="27"/>
                  </a:lnTo>
                  <a:lnTo>
                    <a:pt x="5" y="27"/>
                  </a:lnTo>
                  <a:lnTo>
                    <a:pt x="6" y="27"/>
                  </a:lnTo>
                  <a:lnTo>
                    <a:pt x="6" y="27"/>
                  </a:lnTo>
                  <a:lnTo>
                    <a:pt x="7" y="27"/>
                  </a:lnTo>
                  <a:lnTo>
                    <a:pt x="7" y="26"/>
                  </a:lnTo>
                  <a:lnTo>
                    <a:pt x="8" y="26"/>
                  </a:lnTo>
                  <a:lnTo>
                    <a:pt x="9" y="26"/>
                  </a:lnTo>
                  <a:lnTo>
                    <a:pt x="10" y="26"/>
                  </a:lnTo>
                  <a:lnTo>
                    <a:pt x="11" y="26"/>
                  </a:lnTo>
                  <a:lnTo>
                    <a:pt x="11" y="25"/>
                  </a:lnTo>
                  <a:lnTo>
                    <a:pt x="12" y="25"/>
                  </a:lnTo>
                  <a:lnTo>
                    <a:pt x="13" y="25"/>
                  </a:lnTo>
                  <a:lnTo>
                    <a:pt x="14" y="25"/>
                  </a:lnTo>
                  <a:lnTo>
                    <a:pt x="15" y="24"/>
                  </a:lnTo>
                  <a:lnTo>
                    <a:pt x="16" y="24"/>
                  </a:lnTo>
                  <a:lnTo>
                    <a:pt x="17" y="24"/>
                  </a:lnTo>
                  <a:lnTo>
                    <a:pt x="18" y="24"/>
                  </a:lnTo>
                  <a:lnTo>
                    <a:pt x="18" y="23"/>
                  </a:lnTo>
                  <a:lnTo>
                    <a:pt x="19" y="23"/>
                  </a:lnTo>
                  <a:lnTo>
                    <a:pt x="20" y="23"/>
                  </a:lnTo>
                  <a:lnTo>
                    <a:pt x="21" y="23"/>
                  </a:lnTo>
                  <a:lnTo>
                    <a:pt x="22" y="23"/>
                  </a:lnTo>
                  <a:lnTo>
                    <a:pt x="22" y="22"/>
                  </a:lnTo>
                  <a:lnTo>
                    <a:pt x="23" y="22"/>
                  </a:lnTo>
                  <a:lnTo>
                    <a:pt x="24" y="22"/>
                  </a:lnTo>
                  <a:lnTo>
                    <a:pt x="25" y="22"/>
                  </a:lnTo>
                  <a:lnTo>
                    <a:pt x="26" y="21"/>
                  </a:lnTo>
                  <a:lnTo>
                    <a:pt x="27" y="21"/>
                  </a:lnTo>
                  <a:lnTo>
                    <a:pt x="28" y="21"/>
                  </a:lnTo>
                  <a:lnTo>
                    <a:pt x="29" y="21"/>
                  </a:lnTo>
                  <a:lnTo>
                    <a:pt x="29" y="20"/>
                  </a:lnTo>
                  <a:lnTo>
                    <a:pt x="30" y="20"/>
                  </a:lnTo>
                  <a:lnTo>
                    <a:pt x="31" y="20"/>
                  </a:lnTo>
                  <a:lnTo>
                    <a:pt x="32" y="20"/>
                  </a:lnTo>
                  <a:lnTo>
                    <a:pt x="33" y="20"/>
                  </a:lnTo>
                  <a:lnTo>
                    <a:pt x="33" y="19"/>
                  </a:lnTo>
                  <a:lnTo>
                    <a:pt x="34" y="19"/>
                  </a:lnTo>
                  <a:lnTo>
                    <a:pt x="34" y="19"/>
                  </a:lnTo>
                  <a:lnTo>
                    <a:pt x="35" y="19"/>
                  </a:lnTo>
                  <a:lnTo>
                    <a:pt x="36" y="19"/>
                  </a:lnTo>
                  <a:lnTo>
                    <a:pt x="37" y="18"/>
                  </a:lnTo>
                  <a:lnTo>
                    <a:pt x="38" y="18"/>
                  </a:lnTo>
                  <a:lnTo>
                    <a:pt x="39" y="18"/>
                  </a:lnTo>
                  <a:lnTo>
                    <a:pt x="40" y="18"/>
                  </a:lnTo>
                  <a:lnTo>
                    <a:pt x="40" y="17"/>
                  </a:lnTo>
                  <a:lnTo>
                    <a:pt x="41" y="17"/>
                  </a:lnTo>
                  <a:lnTo>
                    <a:pt x="42" y="17"/>
                  </a:lnTo>
                  <a:lnTo>
                    <a:pt x="43" y="17"/>
                  </a:lnTo>
                  <a:lnTo>
                    <a:pt x="44" y="17"/>
                  </a:lnTo>
                  <a:lnTo>
                    <a:pt x="44" y="16"/>
                  </a:lnTo>
                  <a:lnTo>
                    <a:pt x="45" y="16"/>
                  </a:lnTo>
                  <a:lnTo>
                    <a:pt x="46" y="16"/>
                  </a:lnTo>
                  <a:lnTo>
                    <a:pt x="47" y="16"/>
                  </a:lnTo>
                  <a:lnTo>
                    <a:pt x="48" y="15"/>
                  </a:lnTo>
                  <a:lnTo>
                    <a:pt x="49" y="15"/>
                  </a:lnTo>
                  <a:lnTo>
                    <a:pt x="50" y="15"/>
                  </a:lnTo>
                  <a:lnTo>
                    <a:pt x="51" y="15"/>
                  </a:lnTo>
                  <a:lnTo>
                    <a:pt x="51" y="14"/>
                  </a:lnTo>
                  <a:lnTo>
                    <a:pt x="52" y="14"/>
                  </a:lnTo>
                  <a:lnTo>
                    <a:pt x="53" y="14"/>
                  </a:lnTo>
                  <a:lnTo>
                    <a:pt x="54" y="14"/>
                  </a:lnTo>
                  <a:lnTo>
                    <a:pt x="55" y="14"/>
                  </a:lnTo>
                  <a:lnTo>
                    <a:pt x="55" y="13"/>
                  </a:lnTo>
                  <a:lnTo>
                    <a:pt x="56" y="13"/>
                  </a:lnTo>
                  <a:lnTo>
                    <a:pt x="57" y="13"/>
                  </a:lnTo>
                  <a:lnTo>
                    <a:pt x="58" y="13"/>
                  </a:lnTo>
                  <a:lnTo>
                    <a:pt x="59" y="12"/>
                  </a:lnTo>
                  <a:lnTo>
                    <a:pt x="60" y="12"/>
                  </a:lnTo>
                  <a:lnTo>
                    <a:pt x="61" y="12"/>
                  </a:lnTo>
                  <a:lnTo>
                    <a:pt x="61" y="12"/>
                  </a:lnTo>
                  <a:lnTo>
                    <a:pt x="62" y="12"/>
                  </a:lnTo>
                  <a:lnTo>
                    <a:pt x="62" y="11"/>
                  </a:lnTo>
                  <a:lnTo>
                    <a:pt x="63" y="11"/>
                  </a:lnTo>
                  <a:lnTo>
                    <a:pt x="64" y="11"/>
                  </a:lnTo>
                  <a:lnTo>
                    <a:pt x="65" y="11"/>
                  </a:lnTo>
                  <a:lnTo>
                    <a:pt x="66" y="11"/>
                  </a:lnTo>
                  <a:lnTo>
                    <a:pt x="66" y="10"/>
                  </a:lnTo>
                  <a:lnTo>
                    <a:pt x="67" y="10"/>
                  </a:lnTo>
                  <a:lnTo>
                    <a:pt x="68" y="10"/>
                  </a:lnTo>
                  <a:lnTo>
                    <a:pt x="69" y="10"/>
                  </a:lnTo>
                  <a:lnTo>
                    <a:pt x="69" y="9"/>
                  </a:lnTo>
                  <a:lnTo>
                    <a:pt x="70" y="9"/>
                  </a:lnTo>
                  <a:lnTo>
                    <a:pt x="71" y="9"/>
                  </a:lnTo>
                  <a:lnTo>
                    <a:pt x="72" y="9"/>
                  </a:lnTo>
                  <a:lnTo>
                    <a:pt x="73" y="9"/>
                  </a:lnTo>
                  <a:lnTo>
                    <a:pt x="73" y="8"/>
                  </a:lnTo>
                  <a:lnTo>
                    <a:pt x="74" y="8"/>
                  </a:lnTo>
                  <a:lnTo>
                    <a:pt x="75" y="8"/>
                  </a:lnTo>
                  <a:lnTo>
                    <a:pt x="76" y="8"/>
                  </a:lnTo>
                  <a:lnTo>
                    <a:pt x="77" y="8"/>
                  </a:lnTo>
                  <a:lnTo>
                    <a:pt x="77" y="7"/>
                  </a:lnTo>
                  <a:lnTo>
                    <a:pt x="78" y="7"/>
                  </a:lnTo>
                  <a:lnTo>
                    <a:pt x="79" y="7"/>
                  </a:lnTo>
                  <a:lnTo>
                    <a:pt x="80" y="7"/>
                  </a:lnTo>
                  <a:lnTo>
                    <a:pt x="80" y="6"/>
                  </a:lnTo>
                  <a:lnTo>
                    <a:pt x="81" y="6"/>
                  </a:lnTo>
                  <a:lnTo>
                    <a:pt x="82" y="6"/>
                  </a:lnTo>
                  <a:lnTo>
                    <a:pt x="83" y="6"/>
                  </a:lnTo>
                  <a:lnTo>
                    <a:pt x="84" y="6"/>
                  </a:lnTo>
                  <a:lnTo>
                    <a:pt x="84" y="5"/>
                  </a:lnTo>
                  <a:lnTo>
                    <a:pt x="85" y="5"/>
                  </a:lnTo>
                  <a:lnTo>
                    <a:pt x="86" y="5"/>
                  </a:lnTo>
                  <a:lnTo>
                    <a:pt x="87" y="5"/>
                  </a:lnTo>
                  <a:lnTo>
                    <a:pt x="88" y="5"/>
                  </a:lnTo>
                  <a:lnTo>
                    <a:pt x="88" y="4"/>
                  </a:lnTo>
                  <a:lnTo>
                    <a:pt x="89" y="4"/>
                  </a:lnTo>
                  <a:lnTo>
                    <a:pt x="89" y="4"/>
                  </a:lnTo>
                  <a:lnTo>
                    <a:pt x="90" y="4"/>
                  </a:lnTo>
                  <a:lnTo>
                    <a:pt x="91" y="4"/>
                  </a:lnTo>
                  <a:lnTo>
                    <a:pt x="91" y="3"/>
                  </a:lnTo>
                  <a:lnTo>
                    <a:pt x="92" y="3"/>
                  </a:lnTo>
                  <a:lnTo>
                    <a:pt x="93" y="3"/>
                  </a:lnTo>
                  <a:lnTo>
                    <a:pt x="94" y="3"/>
                  </a:lnTo>
                  <a:lnTo>
                    <a:pt x="95" y="3"/>
                  </a:lnTo>
                  <a:lnTo>
                    <a:pt x="95" y="2"/>
                  </a:lnTo>
                  <a:lnTo>
                    <a:pt x="96" y="2"/>
                  </a:lnTo>
                  <a:lnTo>
                    <a:pt x="97" y="2"/>
                  </a:lnTo>
                  <a:lnTo>
                    <a:pt x="98" y="2"/>
                  </a:lnTo>
                  <a:lnTo>
                    <a:pt x="99" y="2"/>
                  </a:lnTo>
                  <a:lnTo>
                    <a:pt x="99" y="1"/>
                  </a:lnTo>
                  <a:lnTo>
                    <a:pt x="100" y="1"/>
                  </a:lnTo>
                  <a:lnTo>
                    <a:pt x="101" y="1"/>
                  </a:lnTo>
                  <a:lnTo>
                    <a:pt x="102" y="1"/>
                  </a:lnTo>
                  <a:lnTo>
                    <a:pt x="102" y="0"/>
                  </a:lnTo>
                  <a:lnTo>
                    <a:pt x="103" y="0"/>
                  </a:lnTo>
                  <a:lnTo>
                    <a:pt x="104" y="0"/>
                  </a:lnTo>
                  <a:lnTo>
                    <a:pt x="104"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1" name="Freeform 72">
              <a:extLst>
                <a:ext uri="{FF2B5EF4-FFF2-40B4-BE49-F238E27FC236}">
                  <a16:creationId xmlns:a16="http://schemas.microsoft.com/office/drawing/2014/main" id="{C0BEFCCD-68CD-4483-900A-79AE61669A94}"/>
                </a:ext>
              </a:extLst>
            </p:cNvPr>
            <p:cNvSpPr>
              <a:spLocks/>
            </p:cNvSpPr>
            <p:nvPr/>
          </p:nvSpPr>
          <p:spPr bwMode="auto">
            <a:xfrm>
              <a:off x="13860498" y="4432614"/>
              <a:ext cx="864734" cy="219283"/>
            </a:xfrm>
            <a:custGeom>
              <a:avLst/>
              <a:gdLst>
                <a:gd name="T0" fmla="*/ 13 w 802"/>
                <a:gd name="T1" fmla="*/ 199 h 201"/>
                <a:gd name="T2" fmla="*/ 28 w 802"/>
                <a:gd name="T3" fmla="*/ 198 h 201"/>
                <a:gd name="T4" fmla="*/ 42 w 802"/>
                <a:gd name="T5" fmla="*/ 195 h 201"/>
                <a:gd name="T6" fmla="*/ 56 w 802"/>
                <a:gd name="T7" fmla="*/ 193 h 201"/>
                <a:gd name="T8" fmla="*/ 70 w 802"/>
                <a:gd name="T9" fmla="*/ 190 h 201"/>
                <a:gd name="T10" fmla="*/ 83 w 802"/>
                <a:gd name="T11" fmla="*/ 188 h 201"/>
                <a:gd name="T12" fmla="*/ 97 w 802"/>
                <a:gd name="T13" fmla="*/ 185 h 201"/>
                <a:gd name="T14" fmla="*/ 111 w 802"/>
                <a:gd name="T15" fmla="*/ 182 h 201"/>
                <a:gd name="T16" fmla="*/ 124 w 802"/>
                <a:gd name="T17" fmla="*/ 179 h 201"/>
                <a:gd name="T18" fmla="*/ 137 w 802"/>
                <a:gd name="T19" fmla="*/ 176 h 201"/>
                <a:gd name="T20" fmla="*/ 151 w 802"/>
                <a:gd name="T21" fmla="*/ 173 h 201"/>
                <a:gd name="T22" fmla="*/ 164 w 802"/>
                <a:gd name="T23" fmla="*/ 170 h 201"/>
                <a:gd name="T24" fmla="*/ 177 w 802"/>
                <a:gd name="T25" fmla="*/ 166 h 201"/>
                <a:gd name="T26" fmla="*/ 190 w 802"/>
                <a:gd name="T27" fmla="*/ 163 h 201"/>
                <a:gd name="T28" fmla="*/ 202 w 802"/>
                <a:gd name="T29" fmla="*/ 160 h 201"/>
                <a:gd name="T30" fmla="*/ 215 w 802"/>
                <a:gd name="T31" fmla="*/ 157 h 201"/>
                <a:gd name="T32" fmla="*/ 227 w 802"/>
                <a:gd name="T33" fmla="*/ 154 h 201"/>
                <a:gd name="T34" fmla="*/ 240 w 802"/>
                <a:gd name="T35" fmla="*/ 151 h 201"/>
                <a:gd name="T36" fmla="*/ 253 w 802"/>
                <a:gd name="T37" fmla="*/ 147 h 201"/>
                <a:gd name="T38" fmla="*/ 266 w 802"/>
                <a:gd name="T39" fmla="*/ 144 h 201"/>
                <a:gd name="T40" fmla="*/ 279 w 802"/>
                <a:gd name="T41" fmla="*/ 141 h 201"/>
                <a:gd name="T42" fmla="*/ 291 w 802"/>
                <a:gd name="T43" fmla="*/ 137 h 201"/>
                <a:gd name="T44" fmla="*/ 305 w 802"/>
                <a:gd name="T45" fmla="*/ 134 h 201"/>
                <a:gd name="T46" fmla="*/ 317 w 802"/>
                <a:gd name="T47" fmla="*/ 131 h 201"/>
                <a:gd name="T48" fmla="*/ 330 w 802"/>
                <a:gd name="T49" fmla="*/ 127 h 201"/>
                <a:gd name="T50" fmla="*/ 342 w 802"/>
                <a:gd name="T51" fmla="*/ 124 h 201"/>
                <a:gd name="T52" fmla="*/ 356 w 802"/>
                <a:gd name="T53" fmla="*/ 121 h 201"/>
                <a:gd name="T54" fmla="*/ 367 w 802"/>
                <a:gd name="T55" fmla="*/ 117 h 201"/>
                <a:gd name="T56" fmla="*/ 380 w 802"/>
                <a:gd name="T57" fmla="*/ 114 h 201"/>
                <a:gd name="T58" fmla="*/ 392 w 802"/>
                <a:gd name="T59" fmla="*/ 111 h 201"/>
                <a:gd name="T60" fmla="*/ 405 w 802"/>
                <a:gd name="T61" fmla="*/ 108 h 201"/>
                <a:gd name="T62" fmla="*/ 417 w 802"/>
                <a:gd name="T63" fmla="*/ 104 h 201"/>
                <a:gd name="T64" fmla="*/ 431 w 802"/>
                <a:gd name="T65" fmla="*/ 101 h 201"/>
                <a:gd name="T66" fmla="*/ 443 w 802"/>
                <a:gd name="T67" fmla="*/ 97 h 201"/>
                <a:gd name="T68" fmla="*/ 455 w 802"/>
                <a:gd name="T69" fmla="*/ 94 h 201"/>
                <a:gd name="T70" fmla="*/ 469 w 802"/>
                <a:gd name="T71" fmla="*/ 91 h 201"/>
                <a:gd name="T72" fmla="*/ 480 w 802"/>
                <a:gd name="T73" fmla="*/ 87 h 201"/>
                <a:gd name="T74" fmla="*/ 493 w 802"/>
                <a:gd name="T75" fmla="*/ 84 h 201"/>
                <a:gd name="T76" fmla="*/ 506 w 802"/>
                <a:gd name="T77" fmla="*/ 81 h 201"/>
                <a:gd name="T78" fmla="*/ 518 w 802"/>
                <a:gd name="T79" fmla="*/ 77 h 201"/>
                <a:gd name="T80" fmla="*/ 531 w 802"/>
                <a:gd name="T81" fmla="*/ 74 h 201"/>
                <a:gd name="T82" fmla="*/ 543 w 802"/>
                <a:gd name="T83" fmla="*/ 70 h 201"/>
                <a:gd name="T84" fmla="*/ 556 w 802"/>
                <a:gd name="T85" fmla="*/ 67 h 201"/>
                <a:gd name="T86" fmla="*/ 569 w 802"/>
                <a:gd name="T87" fmla="*/ 64 h 201"/>
                <a:gd name="T88" fmla="*/ 582 w 802"/>
                <a:gd name="T89" fmla="*/ 60 h 201"/>
                <a:gd name="T90" fmla="*/ 594 w 802"/>
                <a:gd name="T91" fmla="*/ 57 h 201"/>
                <a:gd name="T92" fmla="*/ 607 w 802"/>
                <a:gd name="T93" fmla="*/ 53 h 201"/>
                <a:gd name="T94" fmla="*/ 620 w 802"/>
                <a:gd name="T95" fmla="*/ 50 h 201"/>
                <a:gd name="T96" fmla="*/ 632 w 802"/>
                <a:gd name="T97" fmla="*/ 46 h 201"/>
                <a:gd name="T98" fmla="*/ 645 w 802"/>
                <a:gd name="T99" fmla="*/ 43 h 201"/>
                <a:gd name="T100" fmla="*/ 658 w 802"/>
                <a:gd name="T101" fmla="*/ 39 h 201"/>
                <a:gd name="T102" fmla="*/ 670 w 802"/>
                <a:gd name="T103" fmla="*/ 36 h 201"/>
                <a:gd name="T104" fmla="*/ 683 w 802"/>
                <a:gd name="T105" fmla="*/ 33 h 201"/>
                <a:gd name="T106" fmla="*/ 695 w 802"/>
                <a:gd name="T107" fmla="*/ 29 h 201"/>
                <a:gd name="T108" fmla="*/ 709 w 802"/>
                <a:gd name="T109" fmla="*/ 26 h 201"/>
                <a:gd name="T110" fmla="*/ 721 w 802"/>
                <a:gd name="T111" fmla="*/ 23 h 201"/>
                <a:gd name="T112" fmla="*/ 733 w 802"/>
                <a:gd name="T113" fmla="*/ 19 h 201"/>
                <a:gd name="T114" fmla="*/ 747 w 802"/>
                <a:gd name="T115" fmla="*/ 16 h 201"/>
                <a:gd name="T116" fmla="*/ 758 w 802"/>
                <a:gd name="T117" fmla="*/ 12 h 201"/>
                <a:gd name="T118" fmla="*/ 771 w 802"/>
                <a:gd name="T119" fmla="*/ 9 h 201"/>
                <a:gd name="T120" fmla="*/ 783 w 802"/>
                <a:gd name="T121" fmla="*/ 6 h 201"/>
                <a:gd name="T122" fmla="*/ 796 w 802"/>
                <a:gd name="T123" fmla="*/ 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2" h="201">
                  <a:moveTo>
                    <a:pt x="0" y="201"/>
                  </a:moveTo>
                  <a:lnTo>
                    <a:pt x="1" y="201"/>
                  </a:lnTo>
                  <a:lnTo>
                    <a:pt x="2" y="201"/>
                  </a:lnTo>
                  <a:lnTo>
                    <a:pt x="3" y="201"/>
                  </a:lnTo>
                  <a:lnTo>
                    <a:pt x="4" y="201"/>
                  </a:lnTo>
                  <a:lnTo>
                    <a:pt x="4" y="200"/>
                  </a:lnTo>
                  <a:lnTo>
                    <a:pt x="5" y="200"/>
                  </a:lnTo>
                  <a:lnTo>
                    <a:pt x="6" y="200"/>
                  </a:lnTo>
                  <a:lnTo>
                    <a:pt x="7" y="200"/>
                  </a:lnTo>
                  <a:lnTo>
                    <a:pt x="8" y="200"/>
                  </a:lnTo>
                  <a:lnTo>
                    <a:pt x="9" y="200"/>
                  </a:lnTo>
                  <a:lnTo>
                    <a:pt x="10" y="200"/>
                  </a:lnTo>
                  <a:lnTo>
                    <a:pt x="11" y="200"/>
                  </a:lnTo>
                  <a:lnTo>
                    <a:pt x="12" y="200"/>
                  </a:lnTo>
                  <a:lnTo>
                    <a:pt x="13" y="200"/>
                  </a:lnTo>
                  <a:lnTo>
                    <a:pt x="13" y="199"/>
                  </a:lnTo>
                  <a:lnTo>
                    <a:pt x="14" y="199"/>
                  </a:lnTo>
                  <a:lnTo>
                    <a:pt x="15" y="199"/>
                  </a:lnTo>
                  <a:lnTo>
                    <a:pt x="16" y="199"/>
                  </a:lnTo>
                  <a:lnTo>
                    <a:pt x="17" y="199"/>
                  </a:lnTo>
                  <a:lnTo>
                    <a:pt x="18" y="199"/>
                  </a:lnTo>
                  <a:lnTo>
                    <a:pt x="19" y="199"/>
                  </a:lnTo>
                  <a:lnTo>
                    <a:pt x="20" y="199"/>
                  </a:lnTo>
                  <a:lnTo>
                    <a:pt x="21" y="199"/>
                  </a:lnTo>
                  <a:lnTo>
                    <a:pt x="21" y="198"/>
                  </a:lnTo>
                  <a:lnTo>
                    <a:pt x="22" y="198"/>
                  </a:lnTo>
                  <a:lnTo>
                    <a:pt x="23" y="198"/>
                  </a:lnTo>
                  <a:lnTo>
                    <a:pt x="24" y="198"/>
                  </a:lnTo>
                  <a:lnTo>
                    <a:pt x="25" y="198"/>
                  </a:lnTo>
                  <a:lnTo>
                    <a:pt x="26" y="198"/>
                  </a:lnTo>
                  <a:lnTo>
                    <a:pt x="27" y="198"/>
                  </a:lnTo>
                  <a:lnTo>
                    <a:pt x="28" y="198"/>
                  </a:lnTo>
                  <a:lnTo>
                    <a:pt x="28" y="198"/>
                  </a:lnTo>
                  <a:lnTo>
                    <a:pt x="29" y="197"/>
                  </a:lnTo>
                  <a:lnTo>
                    <a:pt x="30" y="197"/>
                  </a:lnTo>
                  <a:lnTo>
                    <a:pt x="31" y="197"/>
                  </a:lnTo>
                  <a:lnTo>
                    <a:pt x="32" y="197"/>
                  </a:lnTo>
                  <a:lnTo>
                    <a:pt x="33" y="197"/>
                  </a:lnTo>
                  <a:lnTo>
                    <a:pt x="34" y="197"/>
                  </a:lnTo>
                  <a:lnTo>
                    <a:pt x="35" y="197"/>
                  </a:lnTo>
                  <a:lnTo>
                    <a:pt x="35" y="196"/>
                  </a:lnTo>
                  <a:lnTo>
                    <a:pt x="36" y="196"/>
                  </a:lnTo>
                  <a:lnTo>
                    <a:pt x="37" y="196"/>
                  </a:lnTo>
                  <a:lnTo>
                    <a:pt x="38" y="196"/>
                  </a:lnTo>
                  <a:lnTo>
                    <a:pt x="39" y="196"/>
                  </a:lnTo>
                  <a:lnTo>
                    <a:pt x="40" y="196"/>
                  </a:lnTo>
                  <a:lnTo>
                    <a:pt x="41" y="196"/>
                  </a:lnTo>
                  <a:lnTo>
                    <a:pt x="42" y="195"/>
                  </a:lnTo>
                  <a:lnTo>
                    <a:pt x="43" y="195"/>
                  </a:lnTo>
                  <a:lnTo>
                    <a:pt x="44" y="195"/>
                  </a:lnTo>
                  <a:lnTo>
                    <a:pt x="45" y="195"/>
                  </a:lnTo>
                  <a:lnTo>
                    <a:pt x="46" y="195"/>
                  </a:lnTo>
                  <a:lnTo>
                    <a:pt x="47" y="195"/>
                  </a:lnTo>
                  <a:lnTo>
                    <a:pt x="48" y="194"/>
                  </a:lnTo>
                  <a:lnTo>
                    <a:pt x="49" y="194"/>
                  </a:lnTo>
                  <a:lnTo>
                    <a:pt x="50" y="194"/>
                  </a:lnTo>
                  <a:lnTo>
                    <a:pt x="51" y="194"/>
                  </a:lnTo>
                  <a:lnTo>
                    <a:pt x="52" y="194"/>
                  </a:lnTo>
                  <a:lnTo>
                    <a:pt x="53" y="194"/>
                  </a:lnTo>
                  <a:lnTo>
                    <a:pt x="53" y="193"/>
                  </a:lnTo>
                  <a:lnTo>
                    <a:pt x="54" y="193"/>
                  </a:lnTo>
                  <a:lnTo>
                    <a:pt x="55" y="193"/>
                  </a:lnTo>
                  <a:lnTo>
                    <a:pt x="55" y="193"/>
                  </a:lnTo>
                  <a:lnTo>
                    <a:pt x="56" y="193"/>
                  </a:lnTo>
                  <a:lnTo>
                    <a:pt x="57" y="193"/>
                  </a:lnTo>
                  <a:lnTo>
                    <a:pt x="58" y="193"/>
                  </a:lnTo>
                  <a:lnTo>
                    <a:pt x="59" y="193"/>
                  </a:lnTo>
                  <a:lnTo>
                    <a:pt x="59" y="192"/>
                  </a:lnTo>
                  <a:lnTo>
                    <a:pt x="60" y="192"/>
                  </a:lnTo>
                  <a:lnTo>
                    <a:pt x="61" y="192"/>
                  </a:lnTo>
                  <a:lnTo>
                    <a:pt x="62" y="192"/>
                  </a:lnTo>
                  <a:lnTo>
                    <a:pt x="63" y="192"/>
                  </a:lnTo>
                  <a:lnTo>
                    <a:pt x="64" y="192"/>
                  </a:lnTo>
                  <a:lnTo>
                    <a:pt x="64" y="191"/>
                  </a:lnTo>
                  <a:lnTo>
                    <a:pt x="65" y="191"/>
                  </a:lnTo>
                  <a:lnTo>
                    <a:pt x="66" y="191"/>
                  </a:lnTo>
                  <a:lnTo>
                    <a:pt x="67" y="191"/>
                  </a:lnTo>
                  <a:lnTo>
                    <a:pt x="68" y="191"/>
                  </a:lnTo>
                  <a:lnTo>
                    <a:pt x="69" y="191"/>
                  </a:lnTo>
                  <a:lnTo>
                    <a:pt x="70" y="190"/>
                  </a:lnTo>
                  <a:lnTo>
                    <a:pt x="71" y="190"/>
                  </a:lnTo>
                  <a:lnTo>
                    <a:pt x="72" y="190"/>
                  </a:lnTo>
                  <a:lnTo>
                    <a:pt x="73" y="190"/>
                  </a:lnTo>
                  <a:lnTo>
                    <a:pt x="74" y="190"/>
                  </a:lnTo>
                  <a:lnTo>
                    <a:pt x="75" y="190"/>
                  </a:lnTo>
                  <a:lnTo>
                    <a:pt x="75" y="189"/>
                  </a:lnTo>
                  <a:lnTo>
                    <a:pt x="76" y="189"/>
                  </a:lnTo>
                  <a:lnTo>
                    <a:pt x="77" y="189"/>
                  </a:lnTo>
                  <a:lnTo>
                    <a:pt x="78" y="189"/>
                  </a:lnTo>
                  <a:lnTo>
                    <a:pt x="79" y="189"/>
                  </a:lnTo>
                  <a:lnTo>
                    <a:pt x="80" y="189"/>
                  </a:lnTo>
                  <a:lnTo>
                    <a:pt x="80" y="188"/>
                  </a:lnTo>
                  <a:lnTo>
                    <a:pt x="81" y="188"/>
                  </a:lnTo>
                  <a:lnTo>
                    <a:pt x="82" y="188"/>
                  </a:lnTo>
                  <a:lnTo>
                    <a:pt x="83" y="188"/>
                  </a:lnTo>
                  <a:lnTo>
                    <a:pt x="83" y="188"/>
                  </a:lnTo>
                  <a:lnTo>
                    <a:pt x="84" y="188"/>
                  </a:lnTo>
                  <a:lnTo>
                    <a:pt x="85" y="188"/>
                  </a:lnTo>
                  <a:lnTo>
                    <a:pt x="85" y="187"/>
                  </a:lnTo>
                  <a:lnTo>
                    <a:pt x="86" y="187"/>
                  </a:lnTo>
                  <a:lnTo>
                    <a:pt x="87" y="187"/>
                  </a:lnTo>
                  <a:lnTo>
                    <a:pt x="88" y="187"/>
                  </a:lnTo>
                  <a:lnTo>
                    <a:pt x="89" y="187"/>
                  </a:lnTo>
                  <a:lnTo>
                    <a:pt x="90" y="186"/>
                  </a:lnTo>
                  <a:lnTo>
                    <a:pt x="91" y="186"/>
                  </a:lnTo>
                  <a:lnTo>
                    <a:pt x="92" y="186"/>
                  </a:lnTo>
                  <a:lnTo>
                    <a:pt x="93" y="186"/>
                  </a:lnTo>
                  <a:lnTo>
                    <a:pt x="94" y="186"/>
                  </a:lnTo>
                  <a:lnTo>
                    <a:pt x="94" y="185"/>
                  </a:lnTo>
                  <a:lnTo>
                    <a:pt x="95" y="185"/>
                  </a:lnTo>
                  <a:lnTo>
                    <a:pt x="96" y="185"/>
                  </a:lnTo>
                  <a:lnTo>
                    <a:pt x="97" y="185"/>
                  </a:lnTo>
                  <a:lnTo>
                    <a:pt x="98" y="185"/>
                  </a:lnTo>
                  <a:lnTo>
                    <a:pt x="99" y="185"/>
                  </a:lnTo>
                  <a:lnTo>
                    <a:pt x="99" y="184"/>
                  </a:lnTo>
                  <a:lnTo>
                    <a:pt x="100" y="184"/>
                  </a:lnTo>
                  <a:lnTo>
                    <a:pt x="101" y="184"/>
                  </a:lnTo>
                  <a:lnTo>
                    <a:pt x="102" y="184"/>
                  </a:lnTo>
                  <a:lnTo>
                    <a:pt x="103" y="184"/>
                  </a:lnTo>
                  <a:lnTo>
                    <a:pt x="104" y="183"/>
                  </a:lnTo>
                  <a:lnTo>
                    <a:pt x="105" y="183"/>
                  </a:lnTo>
                  <a:lnTo>
                    <a:pt x="106" y="183"/>
                  </a:lnTo>
                  <a:lnTo>
                    <a:pt x="107" y="183"/>
                  </a:lnTo>
                  <a:lnTo>
                    <a:pt x="108" y="183"/>
                  </a:lnTo>
                  <a:lnTo>
                    <a:pt x="108" y="182"/>
                  </a:lnTo>
                  <a:lnTo>
                    <a:pt x="109" y="182"/>
                  </a:lnTo>
                  <a:lnTo>
                    <a:pt x="110" y="182"/>
                  </a:lnTo>
                  <a:lnTo>
                    <a:pt x="111" y="182"/>
                  </a:lnTo>
                  <a:lnTo>
                    <a:pt x="111" y="182"/>
                  </a:lnTo>
                  <a:lnTo>
                    <a:pt x="112" y="182"/>
                  </a:lnTo>
                  <a:lnTo>
                    <a:pt x="113" y="182"/>
                  </a:lnTo>
                  <a:lnTo>
                    <a:pt x="113" y="181"/>
                  </a:lnTo>
                  <a:lnTo>
                    <a:pt x="114" y="181"/>
                  </a:lnTo>
                  <a:lnTo>
                    <a:pt x="115" y="181"/>
                  </a:lnTo>
                  <a:lnTo>
                    <a:pt x="116" y="181"/>
                  </a:lnTo>
                  <a:lnTo>
                    <a:pt x="117" y="181"/>
                  </a:lnTo>
                  <a:lnTo>
                    <a:pt x="117" y="180"/>
                  </a:lnTo>
                  <a:lnTo>
                    <a:pt x="118" y="180"/>
                  </a:lnTo>
                  <a:lnTo>
                    <a:pt x="119" y="180"/>
                  </a:lnTo>
                  <a:lnTo>
                    <a:pt x="120" y="180"/>
                  </a:lnTo>
                  <a:lnTo>
                    <a:pt x="121" y="180"/>
                  </a:lnTo>
                  <a:lnTo>
                    <a:pt x="122" y="179"/>
                  </a:lnTo>
                  <a:lnTo>
                    <a:pt x="123" y="179"/>
                  </a:lnTo>
                  <a:lnTo>
                    <a:pt x="124" y="179"/>
                  </a:lnTo>
                  <a:lnTo>
                    <a:pt x="125" y="179"/>
                  </a:lnTo>
                  <a:lnTo>
                    <a:pt x="126" y="179"/>
                  </a:lnTo>
                  <a:lnTo>
                    <a:pt x="126" y="178"/>
                  </a:lnTo>
                  <a:lnTo>
                    <a:pt x="127" y="178"/>
                  </a:lnTo>
                  <a:lnTo>
                    <a:pt x="128" y="178"/>
                  </a:lnTo>
                  <a:lnTo>
                    <a:pt x="129" y="178"/>
                  </a:lnTo>
                  <a:lnTo>
                    <a:pt x="130" y="178"/>
                  </a:lnTo>
                  <a:lnTo>
                    <a:pt x="130" y="177"/>
                  </a:lnTo>
                  <a:lnTo>
                    <a:pt x="131" y="177"/>
                  </a:lnTo>
                  <a:lnTo>
                    <a:pt x="132" y="177"/>
                  </a:lnTo>
                  <a:lnTo>
                    <a:pt x="133" y="177"/>
                  </a:lnTo>
                  <a:lnTo>
                    <a:pt x="134" y="177"/>
                  </a:lnTo>
                  <a:lnTo>
                    <a:pt x="135" y="177"/>
                  </a:lnTo>
                  <a:lnTo>
                    <a:pt x="135" y="176"/>
                  </a:lnTo>
                  <a:lnTo>
                    <a:pt x="136" y="176"/>
                  </a:lnTo>
                  <a:lnTo>
                    <a:pt x="137" y="176"/>
                  </a:lnTo>
                  <a:lnTo>
                    <a:pt x="138" y="176"/>
                  </a:lnTo>
                  <a:lnTo>
                    <a:pt x="139" y="176"/>
                  </a:lnTo>
                  <a:lnTo>
                    <a:pt x="139" y="175"/>
                  </a:lnTo>
                  <a:lnTo>
                    <a:pt x="140" y="175"/>
                  </a:lnTo>
                  <a:lnTo>
                    <a:pt x="141" y="175"/>
                  </a:lnTo>
                  <a:lnTo>
                    <a:pt x="142" y="175"/>
                  </a:lnTo>
                  <a:lnTo>
                    <a:pt x="143" y="175"/>
                  </a:lnTo>
                  <a:lnTo>
                    <a:pt x="143" y="174"/>
                  </a:lnTo>
                  <a:lnTo>
                    <a:pt x="144" y="174"/>
                  </a:lnTo>
                  <a:lnTo>
                    <a:pt x="145" y="174"/>
                  </a:lnTo>
                  <a:lnTo>
                    <a:pt x="146" y="174"/>
                  </a:lnTo>
                  <a:lnTo>
                    <a:pt x="147" y="174"/>
                  </a:lnTo>
                  <a:lnTo>
                    <a:pt x="148" y="173"/>
                  </a:lnTo>
                  <a:lnTo>
                    <a:pt x="149" y="173"/>
                  </a:lnTo>
                  <a:lnTo>
                    <a:pt x="150" y="173"/>
                  </a:lnTo>
                  <a:lnTo>
                    <a:pt x="151" y="173"/>
                  </a:lnTo>
                  <a:lnTo>
                    <a:pt x="152" y="173"/>
                  </a:lnTo>
                  <a:lnTo>
                    <a:pt x="152" y="172"/>
                  </a:lnTo>
                  <a:lnTo>
                    <a:pt x="153" y="172"/>
                  </a:lnTo>
                  <a:lnTo>
                    <a:pt x="154" y="172"/>
                  </a:lnTo>
                  <a:lnTo>
                    <a:pt x="155" y="172"/>
                  </a:lnTo>
                  <a:lnTo>
                    <a:pt x="156" y="172"/>
                  </a:lnTo>
                  <a:lnTo>
                    <a:pt x="156" y="171"/>
                  </a:lnTo>
                  <a:lnTo>
                    <a:pt x="157" y="171"/>
                  </a:lnTo>
                  <a:lnTo>
                    <a:pt x="158" y="171"/>
                  </a:lnTo>
                  <a:lnTo>
                    <a:pt x="159" y="171"/>
                  </a:lnTo>
                  <a:lnTo>
                    <a:pt x="160" y="171"/>
                  </a:lnTo>
                  <a:lnTo>
                    <a:pt x="160" y="170"/>
                  </a:lnTo>
                  <a:lnTo>
                    <a:pt x="161" y="170"/>
                  </a:lnTo>
                  <a:lnTo>
                    <a:pt x="162" y="170"/>
                  </a:lnTo>
                  <a:lnTo>
                    <a:pt x="163" y="170"/>
                  </a:lnTo>
                  <a:lnTo>
                    <a:pt x="164" y="170"/>
                  </a:lnTo>
                  <a:lnTo>
                    <a:pt x="164" y="169"/>
                  </a:lnTo>
                  <a:lnTo>
                    <a:pt x="165" y="169"/>
                  </a:lnTo>
                  <a:lnTo>
                    <a:pt x="166" y="169"/>
                  </a:lnTo>
                  <a:lnTo>
                    <a:pt x="166" y="169"/>
                  </a:lnTo>
                  <a:lnTo>
                    <a:pt x="167" y="169"/>
                  </a:lnTo>
                  <a:lnTo>
                    <a:pt x="168" y="169"/>
                  </a:lnTo>
                  <a:lnTo>
                    <a:pt x="169" y="168"/>
                  </a:lnTo>
                  <a:lnTo>
                    <a:pt x="170" y="168"/>
                  </a:lnTo>
                  <a:lnTo>
                    <a:pt x="171" y="168"/>
                  </a:lnTo>
                  <a:lnTo>
                    <a:pt x="172" y="168"/>
                  </a:lnTo>
                  <a:lnTo>
                    <a:pt x="173" y="167"/>
                  </a:lnTo>
                  <a:lnTo>
                    <a:pt x="174" y="167"/>
                  </a:lnTo>
                  <a:lnTo>
                    <a:pt x="175" y="167"/>
                  </a:lnTo>
                  <a:lnTo>
                    <a:pt x="176" y="167"/>
                  </a:lnTo>
                  <a:lnTo>
                    <a:pt x="177" y="167"/>
                  </a:lnTo>
                  <a:lnTo>
                    <a:pt x="177" y="166"/>
                  </a:lnTo>
                  <a:lnTo>
                    <a:pt x="178" y="166"/>
                  </a:lnTo>
                  <a:lnTo>
                    <a:pt x="179" y="166"/>
                  </a:lnTo>
                  <a:lnTo>
                    <a:pt x="180" y="166"/>
                  </a:lnTo>
                  <a:lnTo>
                    <a:pt x="181" y="166"/>
                  </a:lnTo>
                  <a:lnTo>
                    <a:pt x="181" y="165"/>
                  </a:lnTo>
                  <a:lnTo>
                    <a:pt x="182" y="165"/>
                  </a:lnTo>
                  <a:lnTo>
                    <a:pt x="183" y="165"/>
                  </a:lnTo>
                  <a:lnTo>
                    <a:pt x="184" y="165"/>
                  </a:lnTo>
                  <a:lnTo>
                    <a:pt x="185" y="165"/>
                  </a:lnTo>
                  <a:lnTo>
                    <a:pt x="185" y="164"/>
                  </a:lnTo>
                  <a:lnTo>
                    <a:pt x="186" y="164"/>
                  </a:lnTo>
                  <a:lnTo>
                    <a:pt x="187" y="164"/>
                  </a:lnTo>
                  <a:lnTo>
                    <a:pt x="188" y="164"/>
                  </a:lnTo>
                  <a:lnTo>
                    <a:pt x="189" y="164"/>
                  </a:lnTo>
                  <a:lnTo>
                    <a:pt x="189" y="163"/>
                  </a:lnTo>
                  <a:lnTo>
                    <a:pt x="190" y="163"/>
                  </a:lnTo>
                  <a:lnTo>
                    <a:pt x="191" y="163"/>
                  </a:lnTo>
                  <a:lnTo>
                    <a:pt x="192" y="163"/>
                  </a:lnTo>
                  <a:lnTo>
                    <a:pt x="193" y="163"/>
                  </a:lnTo>
                  <a:lnTo>
                    <a:pt x="193" y="162"/>
                  </a:lnTo>
                  <a:lnTo>
                    <a:pt x="194" y="162"/>
                  </a:lnTo>
                  <a:lnTo>
                    <a:pt x="194" y="162"/>
                  </a:lnTo>
                  <a:lnTo>
                    <a:pt x="195" y="162"/>
                  </a:lnTo>
                  <a:lnTo>
                    <a:pt x="196" y="162"/>
                  </a:lnTo>
                  <a:lnTo>
                    <a:pt x="197" y="162"/>
                  </a:lnTo>
                  <a:lnTo>
                    <a:pt x="197" y="161"/>
                  </a:lnTo>
                  <a:lnTo>
                    <a:pt x="198" y="161"/>
                  </a:lnTo>
                  <a:lnTo>
                    <a:pt x="199" y="161"/>
                  </a:lnTo>
                  <a:lnTo>
                    <a:pt x="200" y="161"/>
                  </a:lnTo>
                  <a:lnTo>
                    <a:pt x="201" y="161"/>
                  </a:lnTo>
                  <a:lnTo>
                    <a:pt x="201" y="160"/>
                  </a:lnTo>
                  <a:lnTo>
                    <a:pt x="202" y="160"/>
                  </a:lnTo>
                  <a:lnTo>
                    <a:pt x="203" y="160"/>
                  </a:lnTo>
                  <a:lnTo>
                    <a:pt x="204" y="160"/>
                  </a:lnTo>
                  <a:lnTo>
                    <a:pt x="205" y="160"/>
                  </a:lnTo>
                  <a:lnTo>
                    <a:pt x="205" y="159"/>
                  </a:lnTo>
                  <a:lnTo>
                    <a:pt x="206" y="159"/>
                  </a:lnTo>
                  <a:lnTo>
                    <a:pt x="207" y="159"/>
                  </a:lnTo>
                  <a:lnTo>
                    <a:pt x="208" y="159"/>
                  </a:lnTo>
                  <a:lnTo>
                    <a:pt x="209" y="159"/>
                  </a:lnTo>
                  <a:lnTo>
                    <a:pt x="209" y="158"/>
                  </a:lnTo>
                  <a:lnTo>
                    <a:pt x="210" y="158"/>
                  </a:lnTo>
                  <a:lnTo>
                    <a:pt x="211" y="158"/>
                  </a:lnTo>
                  <a:lnTo>
                    <a:pt x="212" y="158"/>
                  </a:lnTo>
                  <a:lnTo>
                    <a:pt x="213" y="158"/>
                  </a:lnTo>
                  <a:lnTo>
                    <a:pt x="213" y="157"/>
                  </a:lnTo>
                  <a:lnTo>
                    <a:pt x="214" y="157"/>
                  </a:lnTo>
                  <a:lnTo>
                    <a:pt x="215" y="157"/>
                  </a:lnTo>
                  <a:lnTo>
                    <a:pt x="216" y="157"/>
                  </a:lnTo>
                  <a:lnTo>
                    <a:pt x="217" y="157"/>
                  </a:lnTo>
                  <a:lnTo>
                    <a:pt x="217" y="156"/>
                  </a:lnTo>
                  <a:lnTo>
                    <a:pt x="218" y="156"/>
                  </a:lnTo>
                  <a:lnTo>
                    <a:pt x="219" y="156"/>
                  </a:lnTo>
                  <a:lnTo>
                    <a:pt x="220" y="156"/>
                  </a:lnTo>
                  <a:lnTo>
                    <a:pt x="221" y="156"/>
                  </a:lnTo>
                  <a:lnTo>
                    <a:pt x="221" y="155"/>
                  </a:lnTo>
                  <a:lnTo>
                    <a:pt x="222" y="155"/>
                  </a:lnTo>
                  <a:lnTo>
                    <a:pt x="222" y="155"/>
                  </a:lnTo>
                  <a:lnTo>
                    <a:pt x="223" y="155"/>
                  </a:lnTo>
                  <a:lnTo>
                    <a:pt x="224" y="155"/>
                  </a:lnTo>
                  <a:lnTo>
                    <a:pt x="225" y="155"/>
                  </a:lnTo>
                  <a:lnTo>
                    <a:pt x="225" y="154"/>
                  </a:lnTo>
                  <a:lnTo>
                    <a:pt x="226" y="154"/>
                  </a:lnTo>
                  <a:lnTo>
                    <a:pt x="227" y="154"/>
                  </a:lnTo>
                  <a:lnTo>
                    <a:pt x="228" y="154"/>
                  </a:lnTo>
                  <a:lnTo>
                    <a:pt x="229" y="154"/>
                  </a:lnTo>
                  <a:lnTo>
                    <a:pt x="229" y="153"/>
                  </a:lnTo>
                  <a:lnTo>
                    <a:pt x="230" y="153"/>
                  </a:lnTo>
                  <a:lnTo>
                    <a:pt x="231" y="153"/>
                  </a:lnTo>
                  <a:lnTo>
                    <a:pt x="232" y="153"/>
                  </a:lnTo>
                  <a:lnTo>
                    <a:pt x="233" y="153"/>
                  </a:lnTo>
                  <a:lnTo>
                    <a:pt x="233" y="152"/>
                  </a:lnTo>
                  <a:lnTo>
                    <a:pt x="234" y="152"/>
                  </a:lnTo>
                  <a:lnTo>
                    <a:pt x="235" y="152"/>
                  </a:lnTo>
                  <a:lnTo>
                    <a:pt x="236" y="152"/>
                  </a:lnTo>
                  <a:lnTo>
                    <a:pt x="237" y="152"/>
                  </a:lnTo>
                  <a:lnTo>
                    <a:pt x="237" y="151"/>
                  </a:lnTo>
                  <a:lnTo>
                    <a:pt x="238" y="151"/>
                  </a:lnTo>
                  <a:lnTo>
                    <a:pt x="239" y="151"/>
                  </a:lnTo>
                  <a:lnTo>
                    <a:pt x="240" y="151"/>
                  </a:lnTo>
                  <a:lnTo>
                    <a:pt x="241" y="151"/>
                  </a:lnTo>
                  <a:lnTo>
                    <a:pt x="241" y="150"/>
                  </a:lnTo>
                  <a:lnTo>
                    <a:pt x="242" y="150"/>
                  </a:lnTo>
                  <a:lnTo>
                    <a:pt x="243" y="150"/>
                  </a:lnTo>
                  <a:lnTo>
                    <a:pt x="244" y="150"/>
                  </a:lnTo>
                  <a:lnTo>
                    <a:pt x="245" y="149"/>
                  </a:lnTo>
                  <a:lnTo>
                    <a:pt x="246" y="149"/>
                  </a:lnTo>
                  <a:lnTo>
                    <a:pt x="247" y="149"/>
                  </a:lnTo>
                  <a:lnTo>
                    <a:pt x="248" y="149"/>
                  </a:lnTo>
                  <a:lnTo>
                    <a:pt x="249" y="148"/>
                  </a:lnTo>
                  <a:lnTo>
                    <a:pt x="249" y="148"/>
                  </a:lnTo>
                  <a:lnTo>
                    <a:pt x="250" y="148"/>
                  </a:lnTo>
                  <a:lnTo>
                    <a:pt x="251" y="148"/>
                  </a:lnTo>
                  <a:lnTo>
                    <a:pt x="252" y="148"/>
                  </a:lnTo>
                  <a:lnTo>
                    <a:pt x="252" y="147"/>
                  </a:lnTo>
                  <a:lnTo>
                    <a:pt x="253" y="147"/>
                  </a:lnTo>
                  <a:lnTo>
                    <a:pt x="254" y="147"/>
                  </a:lnTo>
                  <a:lnTo>
                    <a:pt x="255" y="147"/>
                  </a:lnTo>
                  <a:lnTo>
                    <a:pt x="256" y="147"/>
                  </a:lnTo>
                  <a:lnTo>
                    <a:pt x="256" y="146"/>
                  </a:lnTo>
                  <a:lnTo>
                    <a:pt x="257" y="146"/>
                  </a:lnTo>
                  <a:lnTo>
                    <a:pt x="258" y="146"/>
                  </a:lnTo>
                  <a:lnTo>
                    <a:pt x="259" y="146"/>
                  </a:lnTo>
                  <a:lnTo>
                    <a:pt x="260" y="146"/>
                  </a:lnTo>
                  <a:lnTo>
                    <a:pt x="260" y="145"/>
                  </a:lnTo>
                  <a:lnTo>
                    <a:pt x="261" y="145"/>
                  </a:lnTo>
                  <a:lnTo>
                    <a:pt x="262" y="145"/>
                  </a:lnTo>
                  <a:lnTo>
                    <a:pt x="263" y="145"/>
                  </a:lnTo>
                  <a:lnTo>
                    <a:pt x="264" y="145"/>
                  </a:lnTo>
                  <a:lnTo>
                    <a:pt x="264" y="144"/>
                  </a:lnTo>
                  <a:lnTo>
                    <a:pt x="265" y="144"/>
                  </a:lnTo>
                  <a:lnTo>
                    <a:pt x="266" y="144"/>
                  </a:lnTo>
                  <a:lnTo>
                    <a:pt x="267" y="144"/>
                  </a:lnTo>
                  <a:lnTo>
                    <a:pt x="268" y="144"/>
                  </a:lnTo>
                  <a:lnTo>
                    <a:pt x="268" y="143"/>
                  </a:lnTo>
                  <a:lnTo>
                    <a:pt x="269" y="143"/>
                  </a:lnTo>
                  <a:lnTo>
                    <a:pt x="270" y="143"/>
                  </a:lnTo>
                  <a:lnTo>
                    <a:pt x="271" y="143"/>
                  </a:lnTo>
                  <a:lnTo>
                    <a:pt x="272" y="143"/>
                  </a:lnTo>
                  <a:lnTo>
                    <a:pt x="272" y="142"/>
                  </a:lnTo>
                  <a:lnTo>
                    <a:pt x="273" y="142"/>
                  </a:lnTo>
                  <a:lnTo>
                    <a:pt x="274" y="142"/>
                  </a:lnTo>
                  <a:lnTo>
                    <a:pt x="275" y="142"/>
                  </a:lnTo>
                  <a:lnTo>
                    <a:pt x="276" y="141"/>
                  </a:lnTo>
                  <a:lnTo>
                    <a:pt x="277" y="141"/>
                  </a:lnTo>
                  <a:lnTo>
                    <a:pt x="277" y="141"/>
                  </a:lnTo>
                  <a:lnTo>
                    <a:pt x="278" y="141"/>
                  </a:lnTo>
                  <a:lnTo>
                    <a:pt x="279" y="141"/>
                  </a:lnTo>
                  <a:lnTo>
                    <a:pt x="279" y="140"/>
                  </a:lnTo>
                  <a:lnTo>
                    <a:pt x="280" y="140"/>
                  </a:lnTo>
                  <a:lnTo>
                    <a:pt x="281" y="140"/>
                  </a:lnTo>
                  <a:lnTo>
                    <a:pt x="282" y="140"/>
                  </a:lnTo>
                  <a:lnTo>
                    <a:pt x="283" y="140"/>
                  </a:lnTo>
                  <a:lnTo>
                    <a:pt x="283" y="139"/>
                  </a:lnTo>
                  <a:lnTo>
                    <a:pt x="284" y="139"/>
                  </a:lnTo>
                  <a:lnTo>
                    <a:pt x="285" y="139"/>
                  </a:lnTo>
                  <a:lnTo>
                    <a:pt x="286" y="139"/>
                  </a:lnTo>
                  <a:lnTo>
                    <a:pt x="287" y="139"/>
                  </a:lnTo>
                  <a:lnTo>
                    <a:pt x="287" y="138"/>
                  </a:lnTo>
                  <a:lnTo>
                    <a:pt x="288" y="138"/>
                  </a:lnTo>
                  <a:lnTo>
                    <a:pt x="289" y="138"/>
                  </a:lnTo>
                  <a:lnTo>
                    <a:pt x="290" y="138"/>
                  </a:lnTo>
                  <a:lnTo>
                    <a:pt x="291" y="138"/>
                  </a:lnTo>
                  <a:lnTo>
                    <a:pt x="291" y="137"/>
                  </a:lnTo>
                  <a:lnTo>
                    <a:pt x="292" y="137"/>
                  </a:lnTo>
                  <a:lnTo>
                    <a:pt x="293" y="137"/>
                  </a:lnTo>
                  <a:lnTo>
                    <a:pt x="294" y="137"/>
                  </a:lnTo>
                  <a:lnTo>
                    <a:pt x="295" y="137"/>
                  </a:lnTo>
                  <a:lnTo>
                    <a:pt x="295" y="136"/>
                  </a:lnTo>
                  <a:lnTo>
                    <a:pt x="296" y="136"/>
                  </a:lnTo>
                  <a:lnTo>
                    <a:pt x="297" y="136"/>
                  </a:lnTo>
                  <a:lnTo>
                    <a:pt x="298" y="136"/>
                  </a:lnTo>
                  <a:lnTo>
                    <a:pt x="299" y="136"/>
                  </a:lnTo>
                  <a:lnTo>
                    <a:pt x="299" y="135"/>
                  </a:lnTo>
                  <a:lnTo>
                    <a:pt x="300" y="135"/>
                  </a:lnTo>
                  <a:lnTo>
                    <a:pt x="301" y="135"/>
                  </a:lnTo>
                  <a:lnTo>
                    <a:pt x="302" y="135"/>
                  </a:lnTo>
                  <a:lnTo>
                    <a:pt x="303" y="134"/>
                  </a:lnTo>
                  <a:lnTo>
                    <a:pt x="304" y="134"/>
                  </a:lnTo>
                  <a:lnTo>
                    <a:pt x="305" y="134"/>
                  </a:lnTo>
                  <a:lnTo>
                    <a:pt x="305" y="134"/>
                  </a:lnTo>
                  <a:lnTo>
                    <a:pt x="306" y="134"/>
                  </a:lnTo>
                  <a:lnTo>
                    <a:pt x="306" y="133"/>
                  </a:lnTo>
                  <a:lnTo>
                    <a:pt x="307" y="133"/>
                  </a:lnTo>
                  <a:lnTo>
                    <a:pt x="308" y="133"/>
                  </a:lnTo>
                  <a:lnTo>
                    <a:pt x="309" y="133"/>
                  </a:lnTo>
                  <a:lnTo>
                    <a:pt x="310" y="133"/>
                  </a:lnTo>
                  <a:lnTo>
                    <a:pt x="310" y="132"/>
                  </a:lnTo>
                  <a:lnTo>
                    <a:pt x="311" y="132"/>
                  </a:lnTo>
                  <a:lnTo>
                    <a:pt x="312" y="132"/>
                  </a:lnTo>
                  <a:lnTo>
                    <a:pt x="313" y="132"/>
                  </a:lnTo>
                  <a:lnTo>
                    <a:pt x="314" y="132"/>
                  </a:lnTo>
                  <a:lnTo>
                    <a:pt x="314" y="131"/>
                  </a:lnTo>
                  <a:lnTo>
                    <a:pt x="315" y="131"/>
                  </a:lnTo>
                  <a:lnTo>
                    <a:pt x="316" y="131"/>
                  </a:lnTo>
                  <a:lnTo>
                    <a:pt x="317" y="131"/>
                  </a:lnTo>
                  <a:lnTo>
                    <a:pt x="318" y="131"/>
                  </a:lnTo>
                  <a:lnTo>
                    <a:pt x="318" y="130"/>
                  </a:lnTo>
                  <a:lnTo>
                    <a:pt x="319" y="130"/>
                  </a:lnTo>
                  <a:lnTo>
                    <a:pt x="320" y="130"/>
                  </a:lnTo>
                  <a:lnTo>
                    <a:pt x="321" y="130"/>
                  </a:lnTo>
                  <a:lnTo>
                    <a:pt x="322" y="130"/>
                  </a:lnTo>
                  <a:lnTo>
                    <a:pt x="322" y="129"/>
                  </a:lnTo>
                  <a:lnTo>
                    <a:pt x="323" y="129"/>
                  </a:lnTo>
                  <a:lnTo>
                    <a:pt x="324" y="129"/>
                  </a:lnTo>
                  <a:lnTo>
                    <a:pt x="325" y="129"/>
                  </a:lnTo>
                  <a:lnTo>
                    <a:pt x="326" y="128"/>
                  </a:lnTo>
                  <a:lnTo>
                    <a:pt x="327" y="128"/>
                  </a:lnTo>
                  <a:lnTo>
                    <a:pt x="328" y="128"/>
                  </a:lnTo>
                  <a:lnTo>
                    <a:pt x="329" y="128"/>
                  </a:lnTo>
                  <a:lnTo>
                    <a:pt x="329" y="127"/>
                  </a:lnTo>
                  <a:lnTo>
                    <a:pt x="330" y="127"/>
                  </a:lnTo>
                  <a:lnTo>
                    <a:pt x="331" y="127"/>
                  </a:lnTo>
                  <a:lnTo>
                    <a:pt x="332" y="127"/>
                  </a:lnTo>
                  <a:lnTo>
                    <a:pt x="332" y="127"/>
                  </a:lnTo>
                  <a:lnTo>
                    <a:pt x="333" y="127"/>
                  </a:lnTo>
                  <a:lnTo>
                    <a:pt x="333" y="126"/>
                  </a:lnTo>
                  <a:lnTo>
                    <a:pt x="334" y="126"/>
                  </a:lnTo>
                  <a:lnTo>
                    <a:pt x="335" y="126"/>
                  </a:lnTo>
                  <a:lnTo>
                    <a:pt x="336" y="126"/>
                  </a:lnTo>
                  <a:lnTo>
                    <a:pt x="337" y="126"/>
                  </a:lnTo>
                  <a:lnTo>
                    <a:pt x="337" y="125"/>
                  </a:lnTo>
                  <a:lnTo>
                    <a:pt x="338" y="125"/>
                  </a:lnTo>
                  <a:lnTo>
                    <a:pt x="339" y="125"/>
                  </a:lnTo>
                  <a:lnTo>
                    <a:pt x="340" y="125"/>
                  </a:lnTo>
                  <a:lnTo>
                    <a:pt x="341" y="125"/>
                  </a:lnTo>
                  <a:lnTo>
                    <a:pt x="341" y="124"/>
                  </a:lnTo>
                  <a:lnTo>
                    <a:pt x="342" y="124"/>
                  </a:lnTo>
                  <a:lnTo>
                    <a:pt x="343" y="124"/>
                  </a:lnTo>
                  <a:lnTo>
                    <a:pt x="344" y="124"/>
                  </a:lnTo>
                  <a:lnTo>
                    <a:pt x="345" y="123"/>
                  </a:lnTo>
                  <a:lnTo>
                    <a:pt x="346" y="123"/>
                  </a:lnTo>
                  <a:lnTo>
                    <a:pt x="347" y="123"/>
                  </a:lnTo>
                  <a:lnTo>
                    <a:pt x="348" y="123"/>
                  </a:lnTo>
                  <a:lnTo>
                    <a:pt x="348" y="122"/>
                  </a:lnTo>
                  <a:lnTo>
                    <a:pt x="349" y="122"/>
                  </a:lnTo>
                  <a:lnTo>
                    <a:pt x="350" y="122"/>
                  </a:lnTo>
                  <a:lnTo>
                    <a:pt x="351" y="122"/>
                  </a:lnTo>
                  <a:lnTo>
                    <a:pt x="352" y="122"/>
                  </a:lnTo>
                  <a:lnTo>
                    <a:pt x="352" y="121"/>
                  </a:lnTo>
                  <a:lnTo>
                    <a:pt x="353" y="121"/>
                  </a:lnTo>
                  <a:lnTo>
                    <a:pt x="354" y="121"/>
                  </a:lnTo>
                  <a:lnTo>
                    <a:pt x="355" y="121"/>
                  </a:lnTo>
                  <a:lnTo>
                    <a:pt x="356" y="121"/>
                  </a:lnTo>
                  <a:lnTo>
                    <a:pt x="356" y="120"/>
                  </a:lnTo>
                  <a:lnTo>
                    <a:pt x="357" y="120"/>
                  </a:lnTo>
                  <a:lnTo>
                    <a:pt x="358" y="120"/>
                  </a:lnTo>
                  <a:lnTo>
                    <a:pt x="359" y="120"/>
                  </a:lnTo>
                  <a:lnTo>
                    <a:pt x="360" y="120"/>
                  </a:lnTo>
                  <a:lnTo>
                    <a:pt x="360" y="119"/>
                  </a:lnTo>
                  <a:lnTo>
                    <a:pt x="360" y="119"/>
                  </a:lnTo>
                  <a:lnTo>
                    <a:pt x="361" y="119"/>
                  </a:lnTo>
                  <a:lnTo>
                    <a:pt x="362" y="119"/>
                  </a:lnTo>
                  <a:lnTo>
                    <a:pt x="363" y="119"/>
                  </a:lnTo>
                  <a:lnTo>
                    <a:pt x="363" y="118"/>
                  </a:lnTo>
                  <a:lnTo>
                    <a:pt x="364" y="118"/>
                  </a:lnTo>
                  <a:lnTo>
                    <a:pt x="365" y="118"/>
                  </a:lnTo>
                  <a:lnTo>
                    <a:pt x="366" y="118"/>
                  </a:lnTo>
                  <a:lnTo>
                    <a:pt x="367" y="118"/>
                  </a:lnTo>
                  <a:lnTo>
                    <a:pt x="367" y="117"/>
                  </a:lnTo>
                  <a:lnTo>
                    <a:pt x="368" y="117"/>
                  </a:lnTo>
                  <a:lnTo>
                    <a:pt x="369" y="117"/>
                  </a:lnTo>
                  <a:lnTo>
                    <a:pt x="370" y="117"/>
                  </a:lnTo>
                  <a:lnTo>
                    <a:pt x="371" y="117"/>
                  </a:lnTo>
                  <a:lnTo>
                    <a:pt x="371" y="116"/>
                  </a:lnTo>
                  <a:lnTo>
                    <a:pt x="372" y="116"/>
                  </a:lnTo>
                  <a:lnTo>
                    <a:pt x="373" y="116"/>
                  </a:lnTo>
                  <a:lnTo>
                    <a:pt x="374" y="116"/>
                  </a:lnTo>
                  <a:lnTo>
                    <a:pt x="375" y="116"/>
                  </a:lnTo>
                  <a:lnTo>
                    <a:pt x="375" y="115"/>
                  </a:lnTo>
                  <a:lnTo>
                    <a:pt x="376" y="115"/>
                  </a:lnTo>
                  <a:lnTo>
                    <a:pt x="377" y="115"/>
                  </a:lnTo>
                  <a:lnTo>
                    <a:pt x="378" y="115"/>
                  </a:lnTo>
                  <a:lnTo>
                    <a:pt x="379" y="115"/>
                  </a:lnTo>
                  <a:lnTo>
                    <a:pt x="379" y="114"/>
                  </a:lnTo>
                  <a:lnTo>
                    <a:pt x="380" y="114"/>
                  </a:lnTo>
                  <a:lnTo>
                    <a:pt x="381" y="114"/>
                  </a:lnTo>
                  <a:lnTo>
                    <a:pt x="382" y="114"/>
                  </a:lnTo>
                  <a:lnTo>
                    <a:pt x="382" y="113"/>
                  </a:lnTo>
                  <a:lnTo>
                    <a:pt x="383" y="113"/>
                  </a:lnTo>
                  <a:lnTo>
                    <a:pt x="384" y="113"/>
                  </a:lnTo>
                  <a:lnTo>
                    <a:pt x="385" y="113"/>
                  </a:lnTo>
                  <a:lnTo>
                    <a:pt x="386" y="113"/>
                  </a:lnTo>
                  <a:lnTo>
                    <a:pt x="386" y="112"/>
                  </a:lnTo>
                  <a:lnTo>
                    <a:pt x="387" y="112"/>
                  </a:lnTo>
                  <a:lnTo>
                    <a:pt x="388" y="112"/>
                  </a:lnTo>
                  <a:lnTo>
                    <a:pt x="388" y="112"/>
                  </a:lnTo>
                  <a:lnTo>
                    <a:pt x="389" y="112"/>
                  </a:lnTo>
                  <a:lnTo>
                    <a:pt x="390" y="112"/>
                  </a:lnTo>
                  <a:lnTo>
                    <a:pt x="390" y="111"/>
                  </a:lnTo>
                  <a:lnTo>
                    <a:pt x="391" y="111"/>
                  </a:lnTo>
                  <a:lnTo>
                    <a:pt x="392" y="111"/>
                  </a:lnTo>
                  <a:lnTo>
                    <a:pt x="393" y="111"/>
                  </a:lnTo>
                  <a:lnTo>
                    <a:pt x="394" y="111"/>
                  </a:lnTo>
                  <a:lnTo>
                    <a:pt x="394" y="110"/>
                  </a:lnTo>
                  <a:lnTo>
                    <a:pt x="395" y="110"/>
                  </a:lnTo>
                  <a:lnTo>
                    <a:pt x="396" y="110"/>
                  </a:lnTo>
                  <a:lnTo>
                    <a:pt x="397" y="110"/>
                  </a:lnTo>
                  <a:lnTo>
                    <a:pt x="397" y="109"/>
                  </a:lnTo>
                  <a:lnTo>
                    <a:pt x="398" y="109"/>
                  </a:lnTo>
                  <a:lnTo>
                    <a:pt x="399" y="109"/>
                  </a:lnTo>
                  <a:lnTo>
                    <a:pt x="400" y="109"/>
                  </a:lnTo>
                  <a:lnTo>
                    <a:pt x="401" y="109"/>
                  </a:lnTo>
                  <a:lnTo>
                    <a:pt x="401" y="108"/>
                  </a:lnTo>
                  <a:lnTo>
                    <a:pt x="402" y="108"/>
                  </a:lnTo>
                  <a:lnTo>
                    <a:pt x="403" y="108"/>
                  </a:lnTo>
                  <a:lnTo>
                    <a:pt x="404" y="108"/>
                  </a:lnTo>
                  <a:lnTo>
                    <a:pt x="405" y="108"/>
                  </a:lnTo>
                  <a:lnTo>
                    <a:pt x="405" y="107"/>
                  </a:lnTo>
                  <a:lnTo>
                    <a:pt x="406" y="107"/>
                  </a:lnTo>
                  <a:lnTo>
                    <a:pt x="407" y="107"/>
                  </a:lnTo>
                  <a:lnTo>
                    <a:pt x="408" y="107"/>
                  </a:lnTo>
                  <a:lnTo>
                    <a:pt x="409" y="107"/>
                  </a:lnTo>
                  <a:lnTo>
                    <a:pt x="409" y="106"/>
                  </a:lnTo>
                  <a:lnTo>
                    <a:pt x="410" y="106"/>
                  </a:lnTo>
                  <a:lnTo>
                    <a:pt x="411" y="106"/>
                  </a:lnTo>
                  <a:lnTo>
                    <a:pt x="412" y="106"/>
                  </a:lnTo>
                  <a:lnTo>
                    <a:pt x="412" y="105"/>
                  </a:lnTo>
                  <a:lnTo>
                    <a:pt x="413" y="105"/>
                  </a:lnTo>
                  <a:lnTo>
                    <a:pt x="414" y="105"/>
                  </a:lnTo>
                  <a:lnTo>
                    <a:pt x="415" y="105"/>
                  </a:lnTo>
                  <a:lnTo>
                    <a:pt x="416" y="105"/>
                  </a:lnTo>
                  <a:lnTo>
                    <a:pt x="416" y="104"/>
                  </a:lnTo>
                  <a:lnTo>
                    <a:pt x="417" y="104"/>
                  </a:lnTo>
                  <a:lnTo>
                    <a:pt x="418" y="104"/>
                  </a:lnTo>
                  <a:lnTo>
                    <a:pt x="419" y="104"/>
                  </a:lnTo>
                  <a:lnTo>
                    <a:pt x="420" y="104"/>
                  </a:lnTo>
                  <a:lnTo>
                    <a:pt x="420" y="103"/>
                  </a:lnTo>
                  <a:lnTo>
                    <a:pt x="421" y="103"/>
                  </a:lnTo>
                  <a:lnTo>
                    <a:pt x="422" y="103"/>
                  </a:lnTo>
                  <a:lnTo>
                    <a:pt x="423" y="103"/>
                  </a:lnTo>
                  <a:lnTo>
                    <a:pt x="424" y="103"/>
                  </a:lnTo>
                  <a:lnTo>
                    <a:pt x="424" y="102"/>
                  </a:lnTo>
                  <a:lnTo>
                    <a:pt x="425" y="102"/>
                  </a:lnTo>
                  <a:lnTo>
                    <a:pt x="426" y="102"/>
                  </a:lnTo>
                  <a:lnTo>
                    <a:pt x="427" y="102"/>
                  </a:lnTo>
                  <a:lnTo>
                    <a:pt x="428" y="101"/>
                  </a:lnTo>
                  <a:lnTo>
                    <a:pt x="429" y="101"/>
                  </a:lnTo>
                  <a:lnTo>
                    <a:pt x="430" y="101"/>
                  </a:lnTo>
                  <a:lnTo>
                    <a:pt x="431" y="101"/>
                  </a:lnTo>
                  <a:lnTo>
                    <a:pt x="431" y="100"/>
                  </a:lnTo>
                  <a:lnTo>
                    <a:pt x="432" y="100"/>
                  </a:lnTo>
                  <a:lnTo>
                    <a:pt x="433" y="100"/>
                  </a:lnTo>
                  <a:lnTo>
                    <a:pt x="434" y="100"/>
                  </a:lnTo>
                  <a:lnTo>
                    <a:pt x="435" y="100"/>
                  </a:lnTo>
                  <a:lnTo>
                    <a:pt x="435" y="99"/>
                  </a:lnTo>
                  <a:lnTo>
                    <a:pt x="436" y="99"/>
                  </a:lnTo>
                  <a:lnTo>
                    <a:pt x="437" y="99"/>
                  </a:lnTo>
                  <a:lnTo>
                    <a:pt x="438" y="99"/>
                  </a:lnTo>
                  <a:lnTo>
                    <a:pt x="439" y="99"/>
                  </a:lnTo>
                  <a:lnTo>
                    <a:pt x="439" y="98"/>
                  </a:lnTo>
                  <a:lnTo>
                    <a:pt x="440" y="98"/>
                  </a:lnTo>
                  <a:lnTo>
                    <a:pt x="441" y="98"/>
                  </a:lnTo>
                  <a:lnTo>
                    <a:pt x="442" y="98"/>
                  </a:lnTo>
                  <a:lnTo>
                    <a:pt x="442" y="97"/>
                  </a:lnTo>
                  <a:lnTo>
                    <a:pt x="443" y="97"/>
                  </a:lnTo>
                  <a:lnTo>
                    <a:pt x="443" y="97"/>
                  </a:lnTo>
                  <a:lnTo>
                    <a:pt x="444" y="97"/>
                  </a:lnTo>
                  <a:lnTo>
                    <a:pt x="445" y="97"/>
                  </a:lnTo>
                  <a:lnTo>
                    <a:pt x="446" y="97"/>
                  </a:lnTo>
                  <a:lnTo>
                    <a:pt x="446" y="96"/>
                  </a:lnTo>
                  <a:lnTo>
                    <a:pt x="447" y="96"/>
                  </a:lnTo>
                  <a:lnTo>
                    <a:pt x="448" y="96"/>
                  </a:lnTo>
                  <a:lnTo>
                    <a:pt x="449" y="96"/>
                  </a:lnTo>
                  <a:lnTo>
                    <a:pt x="450" y="96"/>
                  </a:lnTo>
                  <a:lnTo>
                    <a:pt x="450" y="95"/>
                  </a:lnTo>
                  <a:lnTo>
                    <a:pt x="451" y="95"/>
                  </a:lnTo>
                  <a:lnTo>
                    <a:pt x="452" y="95"/>
                  </a:lnTo>
                  <a:lnTo>
                    <a:pt x="453" y="95"/>
                  </a:lnTo>
                  <a:lnTo>
                    <a:pt x="454" y="95"/>
                  </a:lnTo>
                  <a:lnTo>
                    <a:pt x="454" y="94"/>
                  </a:lnTo>
                  <a:lnTo>
                    <a:pt x="455" y="94"/>
                  </a:lnTo>
                  <a:lnTo>
                    <a:pt x="456" y="94"/>
                  </a:lnTo>
                  <a:lnTo>
                    <a:pt x="457" y="94"/>
                  </a:lnTo>
                  <a:lnTo>
                    <a:pt x="458" y="93"/>
                  </a:lnTo>
                  <a:lnTo>
                    <a:pt x="459" y="93"/>
                  </a:lnTo>
                  <a:lnTo>
                    <a:pt x="460" y="93"/>
                  </a:lnTo>
                  <a:lnTo>
                    <a:pt x="461" y="93"/>
                  </a:lnTo>
                  <a:lnTo>
                    <a:pt x="461" y="92"/>
                  </a:lnTo>
                  <a:lnTo>
                    <a:pt x="462" y="92"/>
                  </a:lnTo>
                  <a:lnTo>
                    <a:pt x="463" y="92"/>
                  </a:lnTo>
                  <a:lnTo>
                    <a:pt x="464" y="92"/>
                  </a:lnTo>
                  <a:lnTo>
                    <a:pt x="465" y="92"/>
                  </a:lnTo>
                  <a:lnTo>
                    <a:pt x="465" y="91"/>
                  </a:lnTo>
                  <a:lnTo>
                    <a:pt x="466" y="91"/>
                  </a:lnTo>
                  <a:lnTo>
                    <a:pt x="467" y="91"/>
                  </a:lnTo>
                  <a:lnTo>
                    <a:pt x="468" y="91"/>
                  </a:lnTo>
                  <a:lnTo>
                    <a:pt x="469" y="91"/>
                  </a:lnTo>
                  <a:lnTo>
                    <a:pt x="469" y="90"/>
                  </a:lnTo>
                  <a:lnTo>
                    <a:pt x="470" y="90"/>
                  </a:lnTo>
                  <a:lnTo>
                    <a:pt x="471" y="90"/>
                  </a:lnTo>
                  <a:lnTo>
                    <a:pt x="471" y="90"/>
                  </a:lnTo>
                  <a:lnTo>
                    <a:pt x="472" y="90"/>
                  </a:lnTo>
                  <a:lnTo>
                    <a:pt x="472" y="89"/>
                  </a:lnTo>
                  <a:lnTo>
                    <a:pt x="473" y="89"/>
                  </a:lnTo>
                  <a:lnTo>
                    <a:pt x="474" y="89"/>
                  </a:lnTo>
                  <a:lnTo>
                    <a:pt x="475" y="89"/>
                  </a:lnTo>
                  <a:lnTo>
                    <a:pt x="476" y="89"/>
                  </a:lnTo>
                  <a:lnTo>
                    <a:pt x="476" y="88"/>
                  </a:lnTo>
                  <a:lnTo>
                    <a:pt x="477" y="88"/>
                  </a:lnTo>
                  <a:lnTo>
                    <a:pt x="478" y="88"/>
                  </a:lnTo>
                  <a:lnTo>
                    <a:pt x="479" y="88"/>
                  </a:lnTo>
                  <a:lnTo>
                    <a:pt x="480" y="88"/>
                  </a:lnTo>
                  <a:lnTo>
                    <a:pt x="480" y="87"/>
                  </a:lnTo>
                  <a:lnTo>
                    <a:pt x="481" y="87"/>
                  </a:lnTo>
                  <a:lnTo>
                    <a:pt x="482" y="87"/>
                  </a:lnTo>
                  <a:lnTo>
                    <a:pt x="483" y="87"/>
                  </a:lnTo>
                  <a:lnTo>
                    <a:pt x="484" y="87"/>
                  </a:lnTo>
                  <a:lnTo>
                    <a:pt x="484" y="86"/>
                  </a:lnTo>
                  <a:lnTo>
                    <a:pt x="485" y="86"/>
                  </a:lnTo>
                  <a:lnTo>
                    <a:pt x="486" y="86"/>
                  </a:lnTo>
                  <a:lnTo>
                    <a:pt x="487" y="86"/>
                  </a:lnTo>
                  <a:lnTo>
                    <a:pt x="487" y="85"/>
                  </a:lnTo>
                  <a:lnTo>
                    <a:pt x="488" y="85"/>
                  </a:lnTo>
                  <a:lnTo>
                    <a:pt x="489" y="85"/>
                  </a:lnTo>
                  <a:lnTo>
                    <a:pt x="490" y="85"/>
                  </a:lnTo>
                  <a:lnTo>
                    <a:pt x="491" y="85"/>
                  </a:lnTo>
                  <a:lnTo>
                    <a:pt x="491" y="84"/>
                  </a:lnTo>
                  <a:lnTo>
                    <a:pt x="492" y="84"/>
                  </a:lnTo>
                  <a:lnTo>
                    <a:pt x="493" y="84"/>
                  </a:lnTo>
                  <a:lnTo>
                    <a:pt x="494" y="84"/>
                  </a:lnTo>
                  <a:lnTo>
                    <a:pt x="495" y="84"/>
                  </a:lnTo>
                  <a:lnTo>
                    <a:pt x="495" y="83"/>
                  </a:lnTo>
                  <a:lnTo>
                    <a:pt x="496" y="83"/>
                  </a:lnTo>
                  <a:lnTo>
                    <a:pt x="497" y="83"/>
                  </a:lnTo>
                  <a:lnTo>
                    <a:pt x="498" y="83"/>
                  </a:lnTo>
                  <a:lnTo>
                    <a:pt x="499" y="82"/>
                  </a:lnTo>
                  <a:lnTo>
                    <a:pt x="499" y="82"/>
                  </a:lnTo>
                  <a:lnTo>
                    <a:pt x="500" y="82"/>
                  </a:lnTo>
                  <a:lnTo>
                    <a:pt x="501" y="82"/>
                  </a:lnTo>
                  <a:lnTo>
                    <a:pt x="502" y="82"/>
                  </a:lnTo>
                  <a:lnTo>
                    <a:pt x="502" y="81"/>
                  </a:lnTo>
                  <a:lnTo>
                    <a:pt x="503" y="81"/>
                  </a:lnTo>
                  <a:lnTo>
                    <a:pt x="504" y="81"/>
                  </a:lnTo>
                  <a:lnTo>
                    <a:pt x="505" y="81"/>
                  </a:lnTo>
                  <a:lnTo>
                    <a:pt x="506" y="81"/>
                  </a:lnTo>
                  <a:lnTo>
                    <a:pt x="506" y="80"/>
                  </a:lnTo>
                  <a:lnTo>
                    <a:pt x="507" y="80"/>
                  </a:lnTo>
                  <a:lnTo>
                    <a:pt x="508" y="80"/>
                  </a:lnTo>
                  <a:lnTo>
                    <a:pt x="509" y="80"/>
                  </a:lnTo>
                  <a:lnTo>
                    <a:pt x="510" y="80"/>
                  </a:lnTo>
                  <a:lnTo>
                    <a:pt x="510" y="79"/>
                  </a:lnTo>
                  <a:lnTo>
                    <a:pt x="511" y="79"/>
                  </a:lnTo>
                  <a:lnTo>
                    <a:pt x="512" y="79"/>
                  </a:lnTo>
                  <a:lnTo>
                    <a:pt x="513" y="79"/>
                  </a:lnTo>
                  <a:lnTo>
                    <a:pt x="513" y="78"/>
                  </a:lnTo>
                  <a:lnTo>
                    <a:pt x="514" y="78"/>
                  </a:lnTo>
                  <a:lnTo>
                    <a:pt x="515" y="78"/>
                  </a:lnTo>
                  <a:lnTo>
                    <a:pt x="516" y="78"/>
                  </a:lnTo>
                  <a:lnTo>
                    <a:pt x="517" y="78"/>
                  </a:lnTo>
                  <a:lnTo>
                    <a:pt x="517" y="77"/>
                  </a:lnTo>
                  <a:lnTo>
                    <a:pt x="518" y="77"/>
                  </a:lnTo>
                  <a:lnTo>
                    <a:pt x="519" y="77"/>
                  </a:lnTo>
                  <a:lnTo>
                    <a:pt x="520" y="77"/>
                  </a:lnTo>
                  <a:lnTo>
                    <a:pt x="521" y="77"/>
                  </a:lnTo>
                  <a:lnTo>
                    <a:pt x="521" y="76"/>
                  </a:lnTo>
                  <a:lnTo>
                    <a:pt x="522" y="76"/>
                  </a:lnTo>
                  <a:lnTo>
                    <a:pt x="523" y="76"/>
                  </a:lnTo>
                  <a:lnTo>
                    <a:pt x="524" y="76"/>
                  </a:lnTo>
                  <a:lnTo>
                    <a:pt x="525" y="75"/>
                  </a:lnTo>
                  <a:lnTo>
                    <a:pt x="526" y="75"/>
                  </a:lnTo>
                  <a:lnTo>
                    <a:pt x="526" y="75"/>
                  </a:lnTo>
                  <a:lnTo>
                    <a:pt x="527" y="75"/>
                  </a:lnTo>
                  <a:lnTo>
                    <a:pt x="528" y="75"/>
                  </a:lnTo>
                  <a:lnTo>
                    <a:pt x="528" y="74"/>
                  </a:lnTo>
                  <a:lnTo>
                    <a:pt x="529" y="74"/>
                  </a:lnTo>
                  <a:lnTo>
                    <a:pt x="530" y="74"/>
                  </a:lnTo>
                  <a:lnTo>
                    <a:pt x="531" y="74"/>
                  </a:lnTo>
                  <a:lnTo>
                    <a:pt x="532" y="74"/>
                  </a:lnTo>
                  <a:lnTo>
                    <a:pt x="532" y="73"/>
                  </a:lnTo>
                  <a:lnTo>
                    <a:pt x="533" y="73"/>
                  </a:lnTo>
                  <a:lnTo>
                    <a:pt x="534" y="73"/>
                  </a:lnTo>
                  <a:lnTo>
                    <a:pt x="535" y="73"/>
                  </a:lnTo>
                  <a:lnTo>
                    <a:pt x="536" y="73"/>
                  </a:lnTo>
                  <a:lnTo>
                    <a:pt x="536" y="72"/>
                  </a:lnTo>
                  <a:lnTo>
                    <a:pt x="537" y="72"/>
                  </a:lnTo>
                  <a:lnTo>
                    <a:pt x="538" y="72"/>
                  </a:lnTo>
                  <a:lnTo>
                    <a:pt x="539" y="72"/>
                  </a:lnTo>
                  <a:lnTo>
                    <a:pt x="539" y="71"/>
                  </a:lnTo>
                  <a:lnTo>
                    <a:pt x="540" y="71"/>
                  </a:lnTo>
                  <a:lnTo>
                    <a:pt x="541" y="71"/>
                  </a:lnTo>
                  <a:lnTo>
                    <a:pt x="542" y="71"/>
                  </a:lnTo>
                  <a:lnTo>
                    <a:pt x="543" y="71"/>
                  </a:lnTo>
                  <a:lnTo>
                    <a:pt x="543" y="70"/>
                  </a:lnTo>
                  <a:lnTo>
                    <a:pt x="544" y="70"/>
                  </a:lnTo>
                  <a:lnTo>
                    <a:pt x="545" y="70"/>
                  </a:lnTo>
                  <a:lnTo>
                    <a:pt x="546" y="70"/>
                  </a:lnTo>
                  <a:lnTo>
                    <a:pt x="547" y="70"/>
                  </a:lnTo>
                  <a:lnTo>
                    <a:pt x="547" y="69"/>
                  </a:lnTo>
                  <a:lnTo>
                    <a:pt x="548" y="69"/>
                  </a:lnTo>
                  <a:lnTo>
                    <a:pt x="549" y="69"/>
                  </a:lnTo>
                  <a:lnTo>
                    <a:pt x="550" y="69"/>
                  </a:lnTo>
                  <a:lnTo>
                    <a:pt x="551" y="68"/>
                  </a:lnTo>
                  <a:lnTo>
                    <a:pt x="552" y="68"/>
                  </a:lnTo>
                  <a:lnTo>
                    <a:pt x="553" y="68"/>
                  </a:lnTo>
                  <a:lnTo>
                    <a:pt x="554" y="68"/>
                  </a:lnTo>
                  <a:lnTo>
                    <a:pt x="554" y="68"/>
                  </a:lnTo>
                  <a:lnTo>
                    <a:pt x="554" y="67"/>
                  </a:lnTo>
                  <a:lnTo>
                    <a:pt x="555" y="67"/>
                  </a:lnTo>
                  <a:lnTo>
                    <a:pt x="556" y="67"/>
                  </a:lnTo>
                  <a:lnTo>
                    <a:pt x="557" y="67"/>
                  </a:lnTo>
                  <a:lnTo>
                    <a:pt x="558" y="67"/>
                  </a:lnTo>
                  <a:lnTo>
                    <a:pt x="558" y="66"/>
                  </a:lnTo>
                  <a:lnTo>
                    <a:pt x="559" y="66"/>
                  </a:lnTo>
                  <a:lnTo>
                    <a:pt x="560" y="66"/>
                  </a:lnTo>
                  <a:lnTo>
                    <a:pt x="561" y="66"/>
                  </a:lnTo>
                  <a:lnTo>
                    <a:pt x="562" y="66"/>
                  </a:lnTo>
                  <a:lnTo>
                    <a:pt x="562" y="65"/>
                  </a:lnTo>
                  <a:lnTo>
                    <a:pt x="563" y="65"/>
                  </a:lnTo>
                  <a:lnTo>
                    <a:pt x="564" y="65"/>
                  </a:lnTo>
                  <a:lnTo>
                    <a:pt x="565" y="65"/>
                  </a:lnTo>
                  <a:lnTo>
                    <a:pt x="565" y="64"/>
                  </a:lnTo>
                  <a:lnTo>
                    <a:pt x="566" y="64"/>
                  </a:lnTo>
                  <a:lnTo>
                    <a:pt x="567" y="64"/>
                  </a:lnTo>
                  <a:lnTo>
                    <a:pt x="568" y="64"/>
                  </a:lnTo>
                  <a:lnTo>
                    <a:pt x="569" y="64"/>
                  </a:lnTo>
                  <a:lnTo>
                    <a:pt x="569" y="63"/>
                  </a:lnTo>
                  <a:lnTo>
                    <a:pt x="570" y="63"/>
                  </a:lnTo>
                  <a:lnTo>
                    <a:pt x="571" y="63"/>
                  </a:lnTo>
                  <a:lnTo>
                    <a:pt x="572" y="63"/>
                  </a:lnTo>
                  <a:lnTo>
                    <a:pt x="573" y="63"/>
                  </a:lnTo>
                  <a:lnTo>
                    <a:pt x="573" y="62"/>
                  </a:lnTo>
                  <a:lnTo>
                    <a:pt x="574" y="62"/>
                  </a:lnTo>
                  <a:lnTo>
                    <a:pt x="575" y="62"/>
                  </a:lnTo>
                  <a:lnTo>
                    <a:pt x="576" y="62"/>
                  </a:lnTo>
                  <a:lnTo>
                    <a:pt x="577" y="61"/>
                  </a:lnTo>
                  <a:lnTo>
                    <a:pt x="578" y="61"/>
                  </a:lnTo>
                  <a:lnTo>
                    <a:pt x="579" y="61"/>
                  </a:lnTo>
                  <a:lnTo>
                    <a:pt x="580" y="61"/>
                  </a:lnTo>
                  <a:lnTo>
                    <a:pt x="580" y="60"/>
                  </a:lnTo>
                  <a:lnTo>
                    <a:pt x="581" y="60"/>
                  </a:lnTo>
                  <a:lnTo>
                    <a:pt x="582" y="60"/>
                  </a:lnTo>
                  <a:lnTo>
                    <a:pt x="582" y="60"/>
                  </a:lnTo>
                  <a:lnTo>
                    <a:pt x="583" y="60"/>
                  </a:lnTo>
                  <a:lnTo>
                    <a:pt x="584" y="60"/>
                  </a:lnTo>
                  <a:lnTo>
                    <a:pt x="584" y="59"/>
                  </a:lnTo>
                  <a:lnTo>
                    <a:pt x="585" y="59"/>
                  </a:lnTo>
                  <a:lnTo>
                    <a:pt x="586" y="59"/>
                  </a:lnTo>
                  <a:lnTo>
                    <a:pt x="587" y="59"/>
                  </a:lnTo>
                  <a:lnTo>
                    <a:pt x="588" y="59"/>
                  </a:lnTo>
                  <a:lnTo>
                    <a:pt x="588" y="58"/>
                  </a:lnTo>
                  <a:lnTo>
                    <a:pt x="589" y="58"/>
                  </a:lnTo>
                  <a:lnTo>
                    <a:pt x="590" y="58"/>
                  </a:lnTo>
                  <a:lnTo>
                    <a:pt x="591" y="58"/>
                  </a:lnTo>
                  <a:lnTo>
                    <a:pt x="591" y="57"/>
                  </a:lnTo>
                  <a:lnTo>
                    <a:pt x="592" y="57"/>
                  </a:lnTo>
                  <a:lnTo>
                    <a:pt x="593" y="57"/>
                  </a:lnTo>
                  <a:lnTo>
                    <a:pt x="594" y="57"/>
                  </a:lnTo>
                  <a:lnTo>
                    <a:pt x="595" y="57"/>
                  </a:lnTo>
                  <a:lnTo>
                    <a:pt x="595" y="56"/>
                  </a:lnTo>
                  <a:lnTo>
                    <a:pt x="596" y="56"/>
                  </a:lnTo>
                  <a:lnTo>
                    <a:pt x="597" y="56"/>
                  </a:lnTo>
                  <a:lnTo>
                    <a:pt x="598" y="56"/>
                  </a:lnTo>
                  <a:lnTo>
                    <a:pt x="599" y="56"/>
                  </a:lnTo>
                  <a:lnTo>
                    <a:pt x="599" y="55"/>
                  </a:lnTo>
                  <a:lnTo>
                    <a:pt x="600" y="55"/>
                  </a:lnTo>
                  <a:lnTo>
                    <a:pt x="601" y="55"/>
                  </a:lnTo>
                  <a:lnTo>
                    <a:pt x="602" y="55"/>
                  </a:lnTo>
                  <a:lnTo>
                    <a:pt x="603" y="54"/>
                  </a:lnTo>
                  <a:lnTo>
                    <a:pt x="604" y="54"/>
                  </a:lnTo>
                  <a:lnTo>
                    <a:pt x="605" y="54"/>
                  </a:lnTo>
                  <a:lnTo>
                    <a:pt x="606" y="54"/>
                  </a:lnTo>
                  <a:lnTo>
                    <a:pt x="606" y="53"/>
                  </a:lnTo>
                  <a:lnTo>
                    <a:pt x="607" y="53"/>
                  </a:lnTo>
                  <a:lnTo>
                    <a:pt x="608" y="53"/>
                  </a:lnTo>
                  <a:lnTo>
                    <a:pt x="609" y="53"/>
                  </a:lnTo>
                  <a:lnTo>
                    <a:pt x="610" y="53"/>
                  </a:lnTo>
                  <a:lnTo>
                    <a:pt x="610" y="52"/>
                  </a:lnTo>
                  <a:lnTo>
                    <a:pt x="611" y="52"/>
                  </a:lnTo>
                  <a:lnTo>
                    <a:pt x="612" y="52"/>
                  </a:lnTo>
                  <a:lnTo>
                    <a:pt x="613" y="52"/>
                  </a:lnTo>
                  <a:lnTo>
                    <a:pt x="614" y="52"/>
                  </a:lnTo>
                  <a:lnTo>
                    <a:pt x="614" y="51"/>
                  </a:lnTo>
                  <a:lnTo>
                    <a:pt x="615" y="51"/>
                  </a:lnTo>
                  <a:lnTo>
                    <a:pt x="616" y="51"/>
                  </a:lnTo>
                  <a:lnTo>
                    <a:pt x="617" y="51"/>
                  </a:lnTo>
                  <a:lnTo>
                    <a:pt x="617" y="50"/>
                  </a:lnTo>
                  <a:lnTo>
                    <a:pt x="618" y="50"/>
                  </a:lnTo>
                  <a:lnTo>
                    <a:pt x="619" y="50"/>
                  </a:lnTo>
                  <a:lnTo>
                    <a:pt x="620" y="50"/>
                  </a:lnTo>
                  <a:lnTo>
                    <a:pt x="621" y="50"/>
                  </a:lnTo>
                  <a:lnTo>
                    <a:pt x="621" y="49"/>
                  </a:lnTo>
                  <a:lnTo>
                    <a:pt x="622" y="49"/>
                  </a:lnTo>
                  <a:lnTo>
                    <a:pt x="623" y="49"/>
                  </a:lnTo>
                  <a:lnTo>
                    <a:pt x="624" y="49"/>
                  </a:lnTo>
                  <a:lnTo>
                    <a:pt x="625" y="49"/>
                  </a:lnTo>
                  <a:lnTo>
                    <a:pt x="625" y="48"/>
                  </a:lnTo>
                  <a:lnTo>
                    <a:pt x="626" y="48"/>
                  </a:lnTo>
                  <a:lnTo>
                    <a:pt x="627" y="48"/>
                  </a:lnTo>
                  <a:lnTo>
                    <a:pt x="628" y="48"/>
                  </a:lnTo>
                  <a:lnTo>
                    <a:pt x="628" y="47"/>
                  </a:lnTo>
                  <a:lnTo>
                    <a:pt x="629" y="47"/>
                  </a:lnTo>
                  <a:lnTo>
                    <a:pt x="630" y="47"/>
                  </a:lnTo>
                  <a:lnTo>
                    <a:pt x="631" y="47"/>
                  </a:lnTo>
                  <a:lnTo>
                    <a:pt x="632" y="47"/>
                  </a:lnTo>
                  <a:lnTo>
                    <a:pt x="632" y="46"/>
                  </a:lnTo>
                  <a:lnTo>
                    <a:pt x="633" y="46"/>
                  </a:lnTo>
                  <a:lnTo>
                    <a:pt x="634" y="46"/>
                  </a:lnTo>
                  <a:lnTo>
                    <a:pt x="635" y="46"/>
                  </a:lnTo>
                  <a:lnTo>
                    <a:pt x="636" y="46"/>
                  </a:lnTo>
                  <a:lnTo>
                    <a:pt x="636" y="45"/>
                  </a:lnTo>
                  <a:lnTo>
                    <a:pt x="637" y="45"/>
                  </a:lnTo>
                  <a:lnTo>
                    <a:pt x="637" y="45"/>
                  </a:lnTo>
                  <a:lnTo>
                    <a:pt x="638" y="45"/>
                  </a:lnTo>
                  <a:lnTo>
                    <a:pt x="639" y="45"/>
                  </a:lnTo>
                  <a:lnTo>
                    <a:pt x="640" y="44"/>
                  </a:lnTo>
                  <a:lnTo>
                    <a:pt x="641" y="44"/>
                  </a:lnTo>
                  <a:lnTo>
                    <a:pt x="642" y="44"/>
                  </a:lnTo>
                  <a:lnTo>
                    <a:pt x="643" y="44"/>
                  </a:lnTo>
                  <a:lnTo>
                    <a:pt x="643" y="43"/>
                  </a:lnTo>
                  <a:lnTo>
                    <a:pt x="644" y="43"/>
                  </a:lnTo>
                  <a:lnTo>
                    <a:pt x="645" y="43"/>
                  </a:lnTo>
                  <a:lnTo>
                    <a:pt x="646" y="43"/>
                  </a:lnTo>
                  <a:lnTo>
                    <a:pt x="647" y="43"/>
                  </a:lnTo>
                  <a:lnTo>
                    <a:pt x="647" y="42"/>
                  </a:lnTo>
                  <a:lnTo>
                    <a:pt x="648" y="42"/>
                  </a:lnTo>
                  <a:lnTo>
                    <a:pt x="649" y="42"/>
                  </a:lnTo>
                  <a:lnTo>
                    <a:pt x="650" y="42"/>
                  </a:lnTo>
                  <a:lnTo>
                    <a:pt x="651" y="41"/>
                  </a:lnTo>
                  <a:lnTo>
                    <a:pt x="652" y="41"/>
                  </a:lnTo>
                  <a:lnTo>
                    <a:pt x="653" y="41"/>
                  </a:lnTo>
                  <a:lnTo>
                    <a:pt x="654" y="41"/>
                  </a:lnTo>
                  <a:lnTo>
                    <a:pt x="654" y="40"/>
                  </a:lnTo>
                  <a:lnTo>
                    <a:pt x="655" y="40"/>
                  </a:lnTo>
                  <a:lnTo>
                    <a:pt x="656" y="40"/>
                  </a:lnTo>
                  <a:lnTo>
                    <a:pt x="657" y="40"/>
                  </a:lnTo>
                  <a:lnTo>
                    <a:pt x="658" y="40"/>
                  </a:lnTo>
                  <a:lnTo>
                    <a:pt x="658" y="39"/>
                  </a:lnTo>
                  <a:lnTo>
                    <a:pt x="659" y="39"/>
                  </a:lnTo>
                  <a:lnTo>
                    <a:pt x="660" y="39"/>
                  </a:lnTo>
                  <a:lnTo>
                    <a:pt x="661" y="39"/>
                  </a:lnTo>
                  <a:lnTo>
                    <a:pt x="662" y="39"/>
                  </a:lnTo>
                  <a:lnTo>
                    <a:pt x="662" y="38"/>
                  </a:lnTo>
                  <a:lnTo>
                    <a:pt x="663" y="38"/>
                  </a:lnTo>
                  <a:lnTo>
                    <a:pt x="664" y="38"/>
                  </a:lnTo>
                  <a:lnTo>
                    <a:pt x="665" y="38"/>
                  </a:lnTo>
                  <a:lnTo>
                    <a:pt x="665" y="38"/>
                  </a:lnTo>
                  <a:lnTo>
                    <a:pt x="665" y="37"/>
                  </a:lnTo>
                  <a:lnTo>
                    <a:pt x="666" y="37"/>
                  </a:lnTo>
                  <a:lnTo>
                    <a:pt x="667" y="37"/>
                  </a:lnTo>
                  <a:lnTo>
                    <a:pt x="668" y="37"/>
                  </a:lnTo>
                  <a:lnTo>
                    <a:pt x="669" y="37"/>
                  </a:lnTo>
                  <a:lnTo>
                    <a:pt x="669" y="36"/>
                  </a:lnTo>
                  <a:lnTo>
                    <a:pt x="670" y="36"/>
                  </a:lnTo>
                  <a:lnTo>
                    <a:pt x="671" y="36"/>
                  </a:lnTo>
                  <a:lnTo>
                    <a:pt x="672" y="36"/>
                  </a:lnTo>
                  <a:lnTo>
                    <a:pt x="673" y="36"/>
                  </a:lnTo>
                  <a:lnTo>
                    <a:pt x="673" y="35"/>
                  </a:lnTo>
                  <a:lnTo>
                    <a:pt x="674" y="35"/>
                  </a:lnTo>
                  <a:lnTo>
                    <a:pt x="675" y="35"/>
                  </a:lnTo>
                  <a:lnTo>
                    <a:pt x="676" y="35"/>
                  </a:lnTo>
                  <a:lnTo>
                    <a:pt x="676" y="34"/>
                  </a:lnTo>
                  <a:lnTo>
                    <a:pt x="677" y="34"/>
                  </a:lnTo>
                  <a:lnTo>
                    <a:pt x="678" y="34"/>
                  </a:lnTo>
                  <a:lnTo>
                    <a:pt x="679" y="34"/>
                  </a:lnTo>
                  <a:lnTo>
                    <a:pt x="680" y="34"/>
                  </a:lnTo>
                  <a:lnTo>
                    <a:pt x="680" y="33"/>
                  </a:lnTo>
                  <a:lnTo>
                    <a:pt x="681" y="33"/>
                  </a:lnTo>
                  <a:lnTo>
                    <a:pt x="682" y="33"/>
                  </a:lnTo>
                  <a:lnTo>
                    <a:pt x="683" y="33"/>
                  </a:lnTo>
                  <a:lnTo>
                    <a:pt x="684" y="33"/>
                  </a:lnTo>
                  <a:lnTo>
                    <a:pt x="684" y="32"/>
                  </a:lnTo>
                  <a:lnTo>
                    <a:pt x="685" y="32"/>
                  </a:lnTo>
                  <a:lnTo>
                    <a:pt x="686" y="32"/>
                  </a:lnTo>
                  <a:lnTo>
                    <a:pt x="687" y="32"/>
                  </a:lnTo>
                  <a:lnTo>
                    <a:pt x="688" y="31"/>
                  </a:lnTo>
                  <a:lnTo>
                    <a:pt x="689" y="31"/>
                  </a:lnTo>
                  <a:lnTo>
                    <a:pt x="690" y="31"/>
                  </a:lnTo>
                  <a:lnTo>
                    <a:pt x="691" y="31"/>
                  </a:lnTo>
                  <a:lnTo>
                    <a:pt x="691" y="30"/>
                  </a:lnTo>
                  <a:lnTo>
                    <a:pt x="692" y="30"/>
                  </a:lnTo>
                  <a:lnTo>
                    <a:pt x="693" y="30"/>
                  </a:lnTo>
                  <a:lnTo>
                    <a:pt x="693" y="30"/>
                  </a:lnTo>
                  <a:lnTo>
                    <a:pt x="694" y="30"/>
                  </a:lnTo>
                  <a:lnTo>
                    <a:pt x="695" y="30"/>
                  </a:lnTo>
                  <a:lnTo>
                    <a:pt x="695" y="29"/>
                  </a:lnTo>
                  <a:lnTo>
                    <a:pt x="696" y="29"/>
                  </a:lnTo>
                  <a:lnTo>
                    <a:pt x="697" y="29"/>
                  </a:lnTo>
                  <a:lnTo>
                    <a:pt x="698" y="29"/>
                  </a:lnTo>
                  <a:lnTo>
                    <a:pt x="699" y="28"/>
                  </a:lnTo>
                  <a:lnTo>
                    <a:pt x="700" y="28"/>
                  </a:lnTo>
                  <a:lnTo>
                    <a:pt x="701" y="28"/>
                  </a:lnTo>
                  <a:lnTo>
                    <a:pt x="702" y="28"/>
                  </a:lnTo>
                  <a:lnTo>
                    <a:pt x="702" y="27"/>
                  </a:lnTo>
                  <a:lnTo>
                    <a:pt x="703" y="27"/>
                  </a:lnTo>
                  <a:lnTo>
                    <a:pt x="704" y="27"/>
                  </a:lnTo>
                  <a:lnTo>
                    <a:pt x="705" y="27"/>
                  </a:lnTo>
                  <a:lnTo>
                    <a:pt x="706" y="27"/>
                  </a:lnTo>
                  <a:lnTo>
                    <a:pt x="706" y="26"/>
                  </a:lnTo>
                  <a:lnTo>
                    <a:pt x="707" y="26"/>
                  </a:lnTo>
                  <a:lnTo>
                    <a:pt x="708" y="26"/>
                  </a:lnTo>
                  <a:lnTo>
                    <a:pt x="709" y="26"/>
                  </a:lnTo>
                  <a:lnTo>
                    <a:pt x="710" y="26"/>
                  </a:lnTo>
                  <a:lnTo>
                    <a:pt x="710" y="25"/>
                  </a:lnTo>
                  <a:lnTo>
                    <a:pt x="711" y="25"/>
                  </a:lnTo>
                  <a:lnTo>
                    <a:pt x="712" y="25"/>
                  </a:lnTo>
                  <a:lnTo>
                    <a:pt x="713" y="25"/>
                  </a:lnTo>
                  <a:lnTo>
                    <a:pt x="713" y="24"/>
                  </a:lnTo>
                  <a:lnTo>
                    <a:pt x="714" y="24"/>
                  </a:lnTo>
                  <a:lnTo>
                    <a:pt x="715" y="24"/>
                  </a:lnTo>
                  <a:lnTo>
                    <a:pt x="716" y="24"/>
                  </a:lnTo>
                  <a:lnTo>
                    <a:pt x="717" y="24"/>
                  </a:lnTo>
                  <a:lnTo>
                    <a:pt x="717" y="23"/>
                  </a:lnTo>
                  <a:lnTo>
                    <a:pt x="718" y="23"/>
                  </a:lnTo>
                  <a:lnTo>
                    <a:pt x="719" y="23"/>
                  </a:lnTo>
                  <a:lnTo>
                    <a:pt x="720" y="23"/>
                  </a:lnTo>
                  <a:lnTo>
                    <a:pt x="720" y="23"/>
                  </a:lnTo>
                  <a:lnTo>
                    <a:pt x="721" y="23"/>
                  </a:lnTo>
                  <a:lnTo>
                    <a:pt x="721" y="22"/>
                  </a:lnTo>
                  <a:lnTo>
                    <a:pt x="722" y="22"/>
                  </a:lnTo>
                  <a:lnTo>
                    <a:pt x="723" y="22"/>
                  </a:lnTo>
                  <a:lnTo>
                    <a:pt x="724" y="22"/>
                  </a:lnTo>
                  <a:lnTo>
                    <a:pt x="724" y="21"/>
                  </a:lnTo>
                  <a:lnTo>
                    <a:pt x="725" y="21"/>
                  </a:lnTo>
                  <a:lnTo>
                    <a:pt x="726" y="21"/>
                  </a:lnTo>
                  <a:lnTo>
                    <a:pt x="727" y="21"/>
                  </a:lnTo>
                  <a:lnTo>
                    <a:pt x="728" y="21"/>
                  </a:lnTo>
                  <a:lnTo>
                    <a:pt x="728" y="20"/>
                  </a:lnTo>
                  <a:lnTo>
                    <a:pt x="729" y="20"/>
                  </a:lnTo>
                  <a:lnTo>
                    <a:pt x="730" y="20"/>
                  </a:lnTo>
                  <a:lnTo>
                    <a:pt x="731" y="20"/>
                  </a:lnTo>
                  <a:lnTo>
                    <a:pt x="732" y="20"/>
                  </a:lnTo>
                  <a:lnTo>
                    <a:pt x="732" y="19"/>
                  </a:lnTo>
                  <a:lnTo>
                    <a:pt x="733" y="19"/>
                  </a:lnTo>
                  <a:lnTo>
                    <a:pt x="734" y="19"/>
                  </a:lnTo>
                  <a:lnTo>
                    <a:pt x="735" y="19"/>
                  </a:lnTo>
                  <a:lnTo>
                    <a:pt x="736" y="18"/>
                  </a:lnTo>
                  <a:lnTo>
                    <a:pt x="737" y="18"/>
                  </a:lnTo>
                  <a:lnTo>
                    <a:pt x="738" y="18"/>
                  </a:lnTo>
                  <a:lnTo>
                    <a:pt x="739" y="18"/>
                  </a:lnTo>
                  <a:lnTo>
                    <a:pt x="739" y="17"/>
                  </a:lnTo>
                  <a:lnTo>
                    <a:pt x="740" y="17"/>
                  </a:lnTo>
                  <a:lnTo>
                    <a:pt x="741" y="17"/>
                  </a:lnTo>
                  <a:lnTo>
                    <a:pt x="742" y="17"/>
                  </a:lnTo>
                  <a:lnTo>
                    <a:pt x="743" y="17"/>
                  </a:lnTo>
                  <a:lnTo>
                    <a:pt x="743" y="16"/>
                  </a:lnTo>
                  <a:lnTo>
                    <a:pt x="744" y="16"/>
                  </a:lnTo>
                  <a:lnTo>
                    <a:pt x="745" y="16"/>
                  </a:lnTo>
                  <a:lnTo>
                    <a:pt x="746" y="16"/>
                  </a:lnTo>
                  <a:lnTo>
                    <a:pt x="747" y="16"/>
                  </a:lnTo>
                  <a:lnTo>
                    <a:pt x="747" y="15"/>
                  </a:lnTo>
                  <a:lnTo>
                    <a:pt x="748" y="15"/>
                  </a:lnTo>
                  <a:lnTo>
                    <a:pt x="748" y="15"/>
                  </a:lnTo>
                  <a:lnTo>
                    <a:pt x="749" y="15"/>
                  </a:lnTo>
                  <a:lnTo>
                    <a:pt x="750" y="15"/>
                  </a:lnTo>
                  <a:lnTo>
                    <a:pt x="750" y="14"/>
                  </a:lnTo>
                  <a:lnTo>
                    <a:pt x="751" y="14"/>
                  </a:lnTo>
                  <a:lnTo>
                    <a:pt x="752" y="14"/>
                  </a:lnTo>
                  <a:lnTo>
                    <a:pt x="753" y="14"/>
                  </a:lnTo>
                  <a:lnTo>
                    <a:pt x="754" y="14"/>
                  </a:lnTo>
                  <a:lnTo>
                    <a:pt x="754" y="13"/>
                  </a:lnTo>
                  <a:lnTo>
                    <a:pt x="755" y="13"/>
                  </a:lnTo>
                  <a:lnTo>
                    <a:pt x="756" y="13"/>
                  </a:lnTo>
                  <a:lnTo>
                    <a:pt x="757" y="13"/>
                  </a:lnTo>
                  <a:lnTo>
                    <a:pt x="758" y="13"/>
                  </a:lnTo>
                  <a:lnTo>
                    <a:pt x="758" y="12"/>
                  </a:lnTo>
                  <a:lnTo>
                    <a:pt x="759" y="12"/>
                  </a:lnTo>
                  <a:lnTo>
                    <a:pt x="760" y="12"/>
                  </a:lnTo>
                  <a:lnTo>
                    <a:pt x="761" y="12"/>
                  </a:lnTo>
                  <a:lnTo>
                    <a:pt x="761" y="11"/>
                  </a:lnTo>
                  <a:lnTo>
                    <a:pt x="762" y="11"/>
                  </a:lnTo>
                  <a:lnTo>
                    <a:pt x="763" y="11"/>
                  </a:lnTo>
                  <a:lnTo>
                    <a:pt x="764" y="11"/>
                  </a:lnTo>
                  <a:lnTo>
                    <a:pt x="765" y="11"/>
                  </a:lnTo>
                  <a:lnTo>
                    <a:pt x="765" y="10"/>
                  </a:lnTo>
                  <a:lnTo>
                    <a:pt x="766" y="10"/>
                  </a:lnTo>
                  <a:lnTo>
                    <a:pt x="767" y="10"/>
                  </a:lnTo>
                  <a:lnTo>
                    <a:pt x="768" y="10"/>
                  </a:lnTo>
                  <a:lnTo>
                    <a:pt x="769" y="10"/>
                  </a:lnTo>
                  <a:lnTo>
                    <a:pt x="769" y="9"/>
                  </a:lnTo>
                  <a:lnTo>
                    <a:pt x="770" y="9"/>
                  </a:lnTo>
                  <a:lnTo>
                    <a:pt x="771" y="9"/>
                  </a:lnTo>
                  <a:lnTo>
                    <a:pt x="772" y="9"/>
                  </a:lnTo>
                  <a:lnTo>
                    <a:pt x="772" y="8"/>
                  </a:lnTo>
                  <a:lnTo>
                    <a:pt x="773" y="8"/>
                  </a:lnTo>
                  <a:lnTo>
                    <a:pt x="774" y="8"/>
                  </a:lnTo>
                  <a:lnTo>
                    <a:pt x="775" y="8"/>
                  </a:lnTo>
                  <a:lnTo>
                    <a:pt x="776" y="8"/>
                  </a:lnTo>
                  <a:lnTo>
                    <a:pt x="776" y="8"/>
                  </a:lnTo>
                  <a:lnTo>
                    <a:pt x="776" y="7"/>
                  </a:lnTo>
                  <a:lnTo>
                    <a:pt x="777" y="7"/>
                  </a:lnTo>
                  <a:lnTo>
                    <a:pt x="778" y="7"/>
                  </a:lnTo>
                  <a:lnTo>
                    <a:pt x="779" y="7"/>
                  </a:lnTo>
                  <a:lnTo>
                    <a:pt x="780" y="7"/>
                  </a:lnTo>
                  <a:lnTo>
                    <a:pt x="780" y="6"/>
                  </a:lnTo>
                  <a:lnTo>
                    <a:pt x="781" y="6"/>
                  </a:lnTo>
                  <a:lnTo>
                    <a:pt x="782" y="6"/>
                  </a:lnTo>
                  <a:lnTo>
                    <a:pt x="783" y="6"/>
                  </a:lnTo>
                  <a:lnTo>
                    <a:pt x="783" y="5"/>
                  </a:lnTo>
                  <a:lnTo>
                    <a:pt x="784" y="5"/>
                  </a:lnTo>
                  <a:lnTo>
                    <a:pt x="785" y="5"/>
                  </a:lnTo>
                  <a:lnTo>
                    <a:pt x="786" y="5"/>
                  </a:lnTo>
                  <a:lnTo>
                    <a:pt x="787" y="5"/>
                  </a:lnTo>
                  <a:lnTo>
                    <a:pt x="787" y="4"/>
                  </a:lnTo>
                  <a:lnTo>
                    <a:pt x="788" y="4"/>
                  </a:lnTo>
                  <a:lnTo>
                    <a:pt x="789" y="4"/>
                  </a:lnTo>
                  <a:lnTo>
                    <a:pt x="790" y="4"/>
                  </a:lnTo>
                  <a:lnTo>
                    <a:pt x="791" y="4"/>
                  </a:lnTo>
                  <a:lnTo>
                    <a:pt x="791" y="3"/>
                  </a:lnTo>
                  <a:lnTo>
                    <a:pt x="792" y="3"/>
                  </a:lnTo>
                  <a:lnTo>
                    <a:pt x="793" y="3"/>
                  </a:lnTo>
                  <a:lnTo>
                    <a:pt x="794" y="3"/>
                  </a:lnTo>
                  <a:lnTo>
                    <a:pt x="795" y="2"/>
                  </a:lnTo>
                  <a:lnTo>
                    <a:pt x="796" y="2"/>
                  </a:lnTo>
                  <a:lnTo>
                    <a:pt x="797" y="2"/>
                  </a:lnTo>
                  <a:lnTo>
                    <a:pt x="798" y="2"/>
                  </a:lnTo>
                  <a:lnTo>
                    <a:pt x="798" y="1"/>
                  </a:lnTo>
                  <a:lnTo>
                    <a:pt x="799" y="1"/>
                  </a:lnTo>
                  <a:lnTo>
                    <a:pt x="800" y="1"/>
                  </a:lnTo>
                  <a:lnTo>
                    <a:pt x="801" y="1"/>
                  </a:lnTo>
                  <a:lnTo>
                    <a:pt x="802" y="1"/>
                  </a:lnTo>
                  <a:lnTo>
                    <a:pt x="802"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2" name="Freeform 73">
              <a:extLst>
                <a:ext uri="{FF2B5EF4-FFF2-40B4-BE49-F238E27FC236}">
                  <a16:creationId xmlns:a16="http://schemas.microsoft.com/office/drawing/2014/main" id="{FCE3B3D5-5AEF-4D7D-8B58-A8FFF642190D}"/>
                </a:ext>
              </a:extLst>
            </p:cNvPr>
            <p:cNvSpPr>
              <a:spLocks/>
            </p:cNvSpPr>
            <p:nvPr/>
          </p:nvSpPr>
          <p:spPr bwMode="auto">
            <a:xfrm>
              <a:off x="14725232" y="4197441"/>
              <a:ext cx="855290" cy="235172"/>
            </a:xfrm>
            <a:custGeom>
              <a:avLst/>
              <a:gdLst>
                <a:gd name="T0" fmla="*/ 12 w 793"/>
                <a:gd name="T1" fmla="*/ 213 h 216"/>
                <a:gd name="T2" fmla="*/ 25 w 793"/>
                <a:gd name="T3" fmla="*/ 210 h 216"/>
                <a:gd name="T4" fmla="*/ 37 w 793"/>
                <a:gd name="T5" fmla="*/ 206 h 216"/>
                <a:gd name="T6" fmla="*/ 50 w 793"/>
                <a:gd name="T7" fmla="*/ 203 h 216"/>
                <a:gd name="T8" fmla="*/ 62 w 793"/>
                <a:gd name="T9" fmla="*/ 200 h 216"/>
                <a:gd name="T10" fmla="*/ 75 w 793"/>
                <a:gd name="T11" fmla="*/ 196 h 216"/>
                <a:gd name="T12" fmla="*/ 88 w 793"/>
                <a:gd name="T13" fmla="*/ 192 h 216"/>
                <a:gd name="T14" fmla="*/ 102 w 793"/>
                <a:gd name="T15" fmla="*/ 189 h 216"/>
                <a:gd name="T16" fmla="*/ 114 w 793"/>
                <a:gd name="T17" fmla="*/ 185 h 216"/>
                <a:gd name="T18" fmla="*/ 128 w 793"/>
                <a:gd name="T19" fmla="*/ 182 h 216"/>
                <a:gd name="T20" fmla="*/ 140 w 793"/>
                <a:gd name="T21" fmla="*/ 178 h 216"/>
                <a:gd name="T22" fmla="*/ 152 w 793"/>
                <a:gd name="T23" fmla="*/ 175 h 216"/>
                <a:gd name="T24" fmla="*/ 165 w 793"/>
                <a:gd name="T25" fmla="*/ 172 h 216"/>
                <a:gd name="T26" fmla="*/ 176 w 793"/>
                <a:gd name="T27" fmla="*/ 168 h 216"/>
                <a:gd name="T28" fmla="*/ 189 w 793"/>
                <a:gd name="T29" fmla="*/ 165 h 216"/>
                <a:gd name="T30" fmla="*/ 201 w 793"/>
                <a:gd name="T31" fmla="*/ 162 h 216"/>
                <a:gd name="T32" fmla="*/ 213 w 793"/>
                <a:gd name="T33" fmla="*/ 158 h 216"/>
                <a:gd name="T34" fmla="*/ 225 w 793"/>
                <a:gd name="T35" fmla="*/ 155 h 216"/>
                <a:gd name="T36" fmla="*/ 239 w 793"/>
                <a:gd name="T37" fmla="*/ 152 h 216"/>
                <a:gd name="T38" fmla="*/ 251 w 793"/>
                <a:gd name="T39" fmla="*/ 148 h 216"/>
                <a:gd name="T40" fmla="*/ 264 w 793"/>
                <a:gd name="T41" fmla="*/ 145 h 216"/>
                <a:gd name="T42" fmla="*/ 277 w 793"/>
                <a:gd name="T43" fmla="*/ 141 h 216"/>
                <a:gd name="T44" fmla="*/ 290 w 793"/>
                <a:gd name="T45" fmla="*/ 137 h 216"/>
                <a:gd name="T46" fmla="*/ 304 w 793"/>
                <a:gd name="T47" fmla="*/ 134 h 216"/>
                <a:gd name="T48" fmla="*/ 316 w 793"/>
                <a:gd name="T49" fmla="*/ 130 h 216"/>
                <a:gd name="T50" fmla="*/ 330 w 793"/>
                <a:gd name="T51" fmla="*/ 127 h 216"/>
                <a:gd name="T52" fmla="*/ 342 w 793"/>
                <a:gd name="T53" fmla="*/ 123 h 216"/>
                <a:gd name="T54" fmla="*/ 356 w 793"/>
                <a:gd name="T55" fmla="*/ 120 h 216"/>
                <a:gd name="T56" fmla="*/ 368 w 793"/>
                <a:gd name="T57" fmla="*/ 116 h 216"/>
                <a:gd name="T58" fmla="*/ 382 w 793"/>
                <a:gd name="T59" fmla="*/ 113 h 216"/>
                <a:gd name="T60" fmla="*/ 394 w 793"/>
                <a:gd name="T61" fmla="*/ 109 h 216"/>
                <a:gd name="T62" fmla="*/ 408 w 793"/>
                <a:gd name="T63" fmla="*/ 105 h 216"/>
                <a:gd name="T64" fmla="*/ 420 w 793"/>
                <a:gd name="T65" fmla="*/ 102 h 216"/>
                <a:gd name="T66" fmla="*/ 433 w 793"/>
                <a:gd name="T67" fmla="*/ 98 h 216"/>
                <a:gd name="T68" fmla="*/ 446 w 793"/>
                <a:gd name="T69" fmla="*/ 95 h 216"/>
                <a:gd name="T70" fmla="*/ 459 w 793"/>
                <a:gd name="T71" fmla="*/ 92 h 216"/>
                <a:gd name="T72" fmla="*/ 472 w 793"/>
                <a:gd name="T73" fmla="*/ 88 h 216"/>
                <a:gd name="T74" fmla="*/ 484 w 793"/>
                <a:gd name="T75" fmla="*/ 85 h 216"/>
                <a:gd name="T76" fmla="*/ 498 w 793"/>
                <a:gd name="T77" fmla="*/ 81 h 216"/>
                <a:gd name="T78" fmla="*/ 510 w 793"/>
                <a:gd name="T79" fmla="*/ 78 h 216"/>
                <a:gd name="T80" fmla="*/ 523 w 793"/>
                <a:gd name="T81" fmla="*/ 74 h 216"/>
                <a:gd name="T82" fmla="*/ 535 w 793"/>
                <a:gd name="T83" fmla="*/ 71 h 216"/>
                <a:gd name="T84" fmla="*/ 547 w 793"/>
                <a:gd name="T85" fmla="*/ 67 h 216"/>
                <a:gd name="T86" fmla="*/ 560 w 793"/>
                <a:gd name="T87" fmla="*/ 64 h 216"/>
                <a:gd name="T88" fmla="*/ 572 w 793"/>
                <a:gd name="T89" fmla="*/ 60 h 216"/>
                <a:gd name="T90" fmla="*/ 584 w 793"/>
                <a:gd name="T91" fmla="*/ 57 h 216"/>
                <a:gd name="T92" fmla="*/ 597 w 793"/>
                <a:gd name="T93" fmla="*/ 54 h 216"/>
                <a:gd name="T94" fmla="*/ 609 w 793"/>
                <a:gd name="T95" fmla="*/ 50 h 216"/>
                <a:gd name="T96" fmla="*/ 621 w 793"/>
                <a:gd name="T97" fmla="*/ 47 h 216"/>
                <a:gd name="T98" fmla="*/ 634 w 793"/>
                <a:gd name="T99" fmla="*/ 44 h 216"/>
                <a:gd name="T100" fmla="*/ 646 w 793"/>
                <a:gd name="T101" fmla="*/ 41 h 216"/>
                <a:gd name="T102" fmla="*/ 659 w 793"/>
                <a:gd name="T103" fmla="*/ 37 h 216"/>
                <a:gd name="T104" fmla="*/ 671 w 793"/>
                <a:gd name="T105" fmla="*/ 33 h 216"/>
                <a:gd name="T106" fmla="*/ 684 w 793"/>
                <a:gd name="T107" fmla="*/ 30 h 216"/>
                <a:gd name="T108" fmla="*/ 697 w 793"/>
                <a:gd name="T109" fmla="*/ 27 h 216"/>
                <a:gd name="T110" fmla="*/ 710 w 793"/>
                <a:gd name="T111" fmla="*/ 23 h 216"/>
                <a:gd name="T112" fmla="*/ 723 w 793"/>
                <a:gd name="T113" fmla="*/ 19 h 216"/>
                <a:gd name="T114" fmla="*/ 736 w 793"/>
                <a:gd name="T115" fmla="*/ 16 h 216"/>
                <a:gd name="T116" fmla="*/ 749 w 793"/>
                <a:gd name="T117" fmla="*/ 12 h 216"/>
                <a:gd name="T118" fmla="*/ 763 w 793"/>
                <a:gd name="T119" fmla="*/ 9 h 216"/>
                <a:gd name="T120" fmla="*/ 775 w 793"/>
                <a:gd name="T121" fmla="*/ 5 h 216"/>
                <a:gd name="T122" fmla="*/ 787 w 793"/>
                <a:gd name="T123"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216">
                  <a:moveTo>
                    <a:pt x="0" y="216"/>
                  </a:moveTo>
                  <a:lnTo>
                    <a:pt x="1" y="216"/>
                  </a:lnTo>
                  <a:lnTo>
                    <a:pt x="1" y="216"/>
                  </a:lnTo>
                  <a:lnTo>
                    <a:pt x="2" y="216"/>
                  </a:lnTo>
                  <a:lnTo>
                    <a:pt x="3" y="216"/>
                  </a:lnTo>
                  <a:lnTo>
                    <a:pt x="4" y="215"/>
                  </a:lnTo>
                  <a:lnTo>
                    <a:pt x="5" y="215"/>
                  </a:lnTo>
                  <a:lnTo>
                    <a:pt x="6" y="215"/>
                  </a:lnTo>
                  <a:lnTo>
                    <a:pt x="7" y="215"/>
                  </a:lnTo>
                  <a:lnTo>
                    <a:pt x="7" y="214"/>
                  </a:lnTo>
                  <a:lnTo>
                    <a:pt x="8" y="214"/>
                  </a:lnTo>
                  <a:lnTo>
                    <a:pt x="9" y="214"/>
                  </a:lnTo>
                  <a:lnTo>
                    <a:pt x="10" y="214"/>
                  </a:lnTo>
                  <a:lnTo>
                    <a:pt x="11" y="214"/>
                  </a:lnTo>
                  <a:lnTo>
                    <a:pt x="11" y="213"/>
                  </a:lnTo>
                  <a:lnTo>
                    <a:pt x="12" y="213"/>
                  </a:lnTo>
                  <a:lnTo>
                    <a:pt x="13" y="213"/>
                  </a:lnTo>
                  <a:lnTo>
                    <a:pt x="14" y="213"/>
                  </a:lnTo>
                  <a:lnTo>
                    <a:pt x="15" y="213"/>
                  </a:lnTo>
                  <a:lnTo>
                    <a:pt x="15" y="212"/>
                  </a:lnTo>
                  <a:lnTo>
                    <a:pt x="16" y="212"/>
                  </a:lnTo>
                  <a:lnTo>
                    <a:pt x="17" y="212"/>
                  </a:lnTo>
                  <a:lnTo>
                    <a:pt x="18" y="212"/>
                  </a:lnTo>
                  <a:lnTo>
                    <a:pt x="18" y="211"/>
                  </a:lnTo>
                  <a:lnTo>
                    <a:pt x="19" y="211"/>
                  </a:lnTo>
                  <a:lnTo>
                    <a:pt x="20" y="211"/>
                  </a:lnTo>
                  <a:lnTo>
                    <a:pt x="21" y="211"/>
                  </a:lnTo>
                  <a:lnTo>
                    <a:pt x="22" y="211"/>
                  </a:lnTo>
                  <a:lnTo>
                    <a:pt x="22" y="210"/>
                  </a:lnTo>
                  <a:lnTo>
                    <a:pt x="23" y="210"/>
                  </a:lnTo>
                  <a:lnTo>
                    <a:pt x="24" y="210"/>
                  </a:lnTo>
                  <a:lnTo>
                    <a:pt x="25" y="210"/>
                  </a:lnTo>
                  <a:lnTo>
                    <a:pt x="26" y="209"/>
                  </a:lnTo>
                  <a:lnTo>
                    <a:pt x="27" y="209"/>
                  </a:lnTo>
                  <a:lnTo>
                    <a:pt x="28" y="209"/>
                  </a:lnTo>
                  <a:lnTo>
                    <a:pt x="29" y="209"/>
                  </a:lnTo>
                  <a:lnTo>
                    <a:pt x="29" y="209"/>
                  </a:lnTo>
                  <a:lnTo>
                    <a:pt x="29" y="208"/>
                  </a:lnTo>
                  <a:lnTo>
                    <a:pt x="30" y="208"/>
                  </a:lnTo>
                  <a:lnTo>
                    <a:pt x="31" y="208"/>
                  </a:lnTo>
                  <a:lnTo>
                    <a:pt x="32" y="208"/>
                  </a:lnTo>
                  <a:lnTo>
                    <a:pt x="33" y="208"/>
                  </a:lnTo>
                  <a:lnTo>
                    <a:pt x="33" y="207"/>
                  </a:lnTo>
                  <a:lnTo>
                    <a:pt x="34" y="207"/>
                  </a:lnTo>
                  <a:lnTo>
                    <a:pt x="35" y="207"/>
                  </a:lnTo>
                  <a:lnTo>
                    <a:pt x="36" y="207"/>
                  </a:lnTo>
                  <a:lnTo>
                    <a:pt x="37" y="207"/>
                  </a:lnTo>
                  <a:lnTo>
                    <a:pt x="37" y="206"/>
                  </a:lnTo>
                  <a:lnTo>
                    <a:pt x="38" y="206"/>
                  </a:lnTo>
                  <a:lnTo>
                    <a:pt x="39" y="206"/>
                  </a:lnTo>
                  <a:lnTo>
                    <a:pt x="40" y="206"/>
                  </a:lnTo>
                  <a:lnTo>
                    <a:pt x="40" y="205"/>
                  </a:lnTo>
                  <a:lnTo>
                    <a:pt x="41" y="205"/>
                  </a:lnTo>
                  <a:lnTo>
                    <a:pt x="42" y="205"/>
                  </a:lnTo>
                  <a:lnTo>
                    <a:pt x="43" y="205"/>
                  </a:lnTo>
                  <a:lnTo>
                    <a:pt x="44" y="205"/>
                  </a:lnTo>
                  <a:lnTo>
                    <a:pt x="44" y="204"/>
                  </a:lnTo>
                  <a:lnTo>
                    <a:pt x="45" y="204"/>
                  </a:lnTo>
                  <a:lnTo>
                    <a:pt x="46" y="204"/>
                  </a:lnTo>
                  <a:lnTo>
                    <a:pt x="47" y="204"/>
                  </a:lnTo>
                  <a:lnTo>
                    <a:pt x="48" y="204"/>
                  </a:lnTo>
                  <a:lnTo>
                    <a:pt x="48" y="203"/>
                  </a:lnTo>
                  <a:lnTo>
                    <a:pt x="49" y="203"/>
                  </a:lnTo>
                  <a:lnTo>
                    <a:pt x="50" y="203"/>
                  </a:lnTo>
                  <a:lnTo>
                    <a:pt x="51" y="203"/>
                  </a:lnTo>
                  <a:lnTo>
                    <a:pt x="51" y="202"/>
                  </a:lnTo>
                  <a:lnTo>
                    <a:pt x="52" y="202"/>
                  </a:lnTo>
                  <a:lnTo>
                    <a:pt x="53" y="202"/>
                  </a:lnTo>
                  <a:lnTo>
                    <a:pt x="54" y="202"/>
                  </a:lnTo>
                  <a:lnTo>
                    <a:pt x="55" y="202"/>
                  </a:lnTo>
                  <a:lnTo>
                    <a:pt x="55" y="201"/>
                  </a:lnTo>
                  <a:lnTo>
                    <a:pt x="56" y="201"/>
                  </a:lnTo>
                  <a:lnTo>
                    <a:pt x="57" y="201"/>
                  </a:lnTo>
                  <a:lnTo>
                    <a:pt x="57" y="201"/>
                  </a:lnTo>
                  <a:lnTo>
                    <a:pt x="58" y="201"/>
                  </a:lnTo>
                  <a:lnTo>
                    <a:pt x="59" y="201"/>
                  </a:lnTo>
                  <a:lnTo>
                    <a:pt x="59" y="200"/>
                  </a:lnTo>
                  <a:lnTo>
                    <a:pt x="60" y="200"/>
                  </a:lnTo>
                  <a:lnTo>
                    <a:pt x="61" y="200"/>
                  </a:lnTo>
                  <a:lnTo>
                    <a:pt x="62" y="200"/>
                  </a:lnTo>
                  <a:lnTo>
                    <a:pt x="62" y="199"/>
                  </a:lnTo>
                  <a:lnTo>
                    <a:pt x="63" y="199"/>
                  </a:lnTo>
                  <a:lnTo>
                    <a:pt x="64" y="199"/>
                  </a:lnTo>
                  <a:lnTo>
                    <a:pt x="65" y="199"/>
                  </a:lnTo>
                  <a:lnTo>
                    <a:pt x="66" y="199"/>
                  </a:lnTo>
                  <a:lnTo>
                    <a:pt x="66" y="198"/>
                  </a:lnTo>
                  <a:lnTo>
                    <a:pt x="67" y="198"/>
                  </a:lnTo>
                  <a:lnTo>
                    <a:pt x="68" y="198"/>
                  </a:lnTo>
                  <a:lnTo>
                    <a:pt x="69" y="198"/>
                  </a:lnTo>
                  <a:lnTo>
                    <a:pt x="70" y="198"/>
                  </a:lnTo>
                  <a:lnTo>
                    <a:pt x="70" y="197"/>
                  </a:lnTo>
                  <a:lnTo>
                    <a:pt x="71" y="197"/>
                  </a:lnTo>
                  <a:lnTo>
                    <a:pt x="72" y="197"/>
                  </a:lnTo>
                  <a:lnTo>
                    <a:pt x="73" y="197"/>
                  </a:lnTo>
                  <a:lnTo>
                    <a:pt x="74" y="196"/>
                  </a:lnTo>
                  <a:lnTo>
                    <a:pt x="75" y="196"/>
                  </a:lnTo>
                  <a:lnTo>
                    <a:pt x="76" y="196"/>
                  </a:lnTo>
                  <a:lnTo>
                    <a:pt x="77" y="196"/>
                  </a:lnTo>
                  <a:lnTo>
                    <a:pt x="77" y="195"/>
                  </a:lnTo>
                  <a:lnTo>
                    <a:pt x="78" y="195"/>
                  </a:lnTo>
                  <a:lnTo>
                    <a:pt x="79" y="195"/>
                  </a:lnTo>
                  <a:lnTo>
                    <a:pt x="80" y="195"/>
                  </a:lnTo>
                  <a:lnTo>
                    <a:pt x="81" y="195"/>
                  </a:lnTo>
                  <a:lnTo>
                    <a:pt x="81" y="194"/>
                  </a:lnTo>
                  <a:lnTo>
                    <a:pt x="82" y="194"/>
                  </a:lnTo>
                  <a:lnTo>
                    <a:pt x="83" y="194"/>
                  </a:lnTo>
                  <a:lnTo>
                    <a:pt x="84" y="194"/>
                  </a:lnTo>
                  <a:lnTo>
                    <a:pt x="85" y="193"/>
                  </a:lnTo>
                  <a:lnTo>
                    <a:pt x="86" y="193"/>
                  </a:lnTo>
                  <a:lnTo>
                    <a:pt x="87" y="193"/>
                  </a:lnTo>
                  <a:lnTo>
                    <a:pt x="88" y="193"/>
                  </a:lnTo>
                  <a:lnTo>
                    <a:pt x="88" y="192"/>
                  </a:lnTo>
                  <a:lnTo>
                    <a:pt x="89" y="192"/>
                  </a:lnTo>
                  <a:lnTo>
                    <a:pt x="90" y="192"/>
                  </a:lnTo>
                  <a:lnTo>
                    <a:pt x="91" y="192"/>
                  </a:lnTo>
                  <a:lnTo>
                    <a:pt x="92" y="192"/>
                  </a:lnTo>
                  <a:lnTo>
                    <a:pt x="92" y="191"/>
                  </a:lnTo>
                  <a:lnTo>
                    <a:pt x="93" y="191"/>
                  </a:lnTo>
                  <a:lnTo>
                    <a:pt x="94" y="191"/>
                  </a:lnTo>
                  <a:lnTo>
                    <a:pt x="95" y="191"/>
                  </a:lnTo>
                  <a:lnTo>
                    <a:pt x="96" y="190"/>
                  </a:lnTo>
                  <a:lnTo>
                    <a:pt x="97" y="190"/>
                  </a:lnTo>
                  <a:lnTo>
                    <a:pt x="98" y="190"/>
                  </a:lnTo>
                  <a:lnTo>
                    <a:pt x="99" y="190"/>
                  </a:lnTo>
                  <a:lnTo>
                    <a:pt x="99" y="189"/>
                  </a:lnTo>
                  <a:lnTo>
                    <a:pt x="100" y="189"/>
                  </a:lnTo>
                  <a:lnTo>
                    <a:pt x="101" y="189"/>
                  </a:lnTo>
                  <a:lnTo>
                    <a:pt x="102" y="189"/>
                  </a:lnTo>
                  <a:lnTo>
                    <a:pt x="103" y="189"/>
                  </a:lnTo>
                  <a:lnTo>
                    <a:pt x="103" y="188"/>
                  </a:lnTo>
                  <a:lnTo>
                    <a:pt x="104" y="188"/>
                  </a:lnTo>
                  <a:lnTo>
                    <a:pt x="105" y="188"/>
                  </a:lnTo>
                  <a:lnTo>
                    <a:pt x="106" y="188"/>
                  </a:lnTo>
                  <a:lnTo>
                    <a:pt x="107" y="187"/>
                  </a:lnTo>
                  <a:lnTo>
                    <a:pt x="108" y="187"/>
                  </a:lnTo>
                  <a:lnTo>
                    <a:pt x="109" y="187"/>
                  </a:lnTo>
                  <a:lnTo>
                    <a:pt x="110" y="187"/>
                  </a:lnTo>
                  <a:lnTo>
                    <a:pt x="110" y="186"/>
                  </a:lnTo>
                  <a:lnTo>
                    <a:pt x="111" y="186"/>
                  </a:lnTo>
                  <a:lnTo>
                    <a:pt x="112" y="186"/>
                  </a:lnTo>
                  <a:lnTo>
                    <a:pt x="112" y="186"/>
                  </a:lnTo>
                  <a:lnTo>
                    <a:pt x="113" y="186"/>
                  </a:lnTo>
                  <a:lnTo>
                    <a:pt x="114" y="186"/>
                  </a:lnTo>
                  <a:lnTo>
                    <a:pt x="114" y="185"/>
                  </a:lnTo>
                  <a:lnTo>
                    <a:pt x="115" y="185"/>
                  </a:lnTo>
                  <a:lnTo>
                    <a:pt x="116" y="185"/>
                  </a:lnTo>
                  <a:lnTo>
                    <a:pt x="117" y="185"/>
                  </a:lnTo>
                  <a:lnTo>
                    <a:pt x="118" y="184"/>
                  </a:lnTo>
                  <a:lnTo>
                    <a:pt x="119" y="184"/>
                  </a:lnTo>
                  <a:lnTo>
                    <a:pt x="120" y="184"/>
                  </a:lnTo>
                  <a:lnTo>
                    <a:pt x="121" y="184"/>
                  </a:lnTo>
                  <a:lnTo>
                    <a:pt x="121" y="183"/>
                  </a:lnTo>
                  <a:lnTo>
                    <a:pt x="122" y="183"/>
                  </a:lnTo>
                  <a:lnTo>
                    <a:pt x="123" y="183"/>
                  </a:lnTo>
                  <a:lnTo>
                    <a:pt x="124" y="183"/>
                  </a:lnTo>
                  <a:lnTo>
                    <a:pt x="125" y="183"/>
                  </a:lnTo>
                  <a:lnTo>
                    <a:pt x="125" y="182"/>
                  </a:lnTo>
                  <a:lnTo>
                    <a:pt x="126" y="182"/>
                  </a:lnTo>
                  <a:lnTo>
                    <a:pt x="127" y="182"/>
                  </a:lnTo>
                  <a:lnTo>
                    <a:pt x="128" y="182"/>
                  </a:lnTo>
                  <a:lnTo>
                    <a:pt x="129" y="182"/>
                  </a:lnTo>
                  <a:lnTo>
                    <a:pt x="129" y="181"/>
                  </a:lnTo>
                  <a:lnTo>
                    <a:pt x="130" y="181"/>
                  </a:lnTo>
                  <a:lnTo>
                    <a:pt x="131" y="181"/>
                  </a:lnTo>
                  <a:lnTo>
                    <a:pt x="132" y="181"/>
                  </a:lnTo>
                  <a:lnTo>
                    <a:pt x="132" y="180"/>
                  </a:lnTo>
                  <a:lnTo>
                    <a:pt x="133" y="180"/>
                  </a:lnTo>
                  <a:lnTo>
                    <a:pt x="134" y="180"/>
                  </a:lnTo>
                  <a:lnTo>
                    <a:pt x="135" y="180"/>
                  </a:lnTo>
                  <a:lnTo>
                    <a:pt x="136" y="180"/>
                  </a:lnTo>
                  <a:lnTo>
                    <a:pt x="136" y="179"/>
                  </a:lnTo>
                  <a:lnTo>
                    <a:pt x="137" y="179"/>
                  </a:lnTo>
                  <a:lnTo>
                    <a:pt x="138" y="179"/>
                  </a:lnTo>
                  <a:lnTo>
                    <a:pt x="139" y="179"/>
                  </a:lnTo>
                  <a:lnTo>
                    <a:pt x="140" y="179"/>
                  </a:lnTo>
                  <a:lnTo>
                    <a:pt x="140" y="178"/>
                  </a:lnTo>
                  <a:lnTo>
                    <a:pt x="140" y="178"/>
                  </a:lnTo>
                  <a:lnTo>
                    <a:pt x="141" y="178"/>
                  </a:lnTo>
                  <a:lnTo>
                    <a:pt x="142" y="178"/>
                  </a:lnTo>
                  <a:lnTo>
                    <a:pt x="143" y="178"/>
                  </a:lnTo>
                  <a:lnTo>
                    <a:pt x="143" y="177"/>
                  </a:lnTo>
                  <a:lnTo>
                    <a:pt x="144" y="177"/>
                  </a:lnTo>
                  <a:lnTo>
                    <a:pt x="145" y="177"/>
                  </a:lnTo>
                  <a:lnTo>
                    <a:pt x="146" y="177"/>
                  </a:lnTo>
                  <a:lnTo>
                    <a:pt x="147" y="177"/>
                  </a:lnTo>
                  <a:lnTo>
                    <a:pt x="147" y="176"/>
                  </a:lnTo>
                  <a:lnTo>
                    <a:pt x="148" y="176"/>
                  </a:lnTo>
                  <a:lnTo>
                    <a:pt x="149" y="176"/>
                  </a:lnTo>
                  <a:lnTo>
                    <a:pt x="150" y="176"/>
                  </a:lnTo>
                  <a:lnTo>
                    <a:pt x="151" y="176"/>
                  </a:lnTo>
                  <a:lnTo>
                    <a:pt x="151" y="175"/>
                  </a:lnTo>
                  <a:lnTo>
                    <a:pt x="152" y="175"/>
                  </a:lnTo>
                  <a:lnTo>
                    <a:pt x="153" y="175"/>
                  </a:lnTo>
                  <a:lnTo>
                    <a:pt x="154" y="175"/>
                  </a:lnTo>
                  <a:lnTo>
                    <a:pt x="154" y="174"/>
                  </a:lnTo>
                  <a:lnTo>
                    <a:pt x="155" y="174"/>
                  </a:lnTo>
                  <a:lnTo>
                    <a:pt x="156" y="174"/>
                  </a:lnTo>
                  <a:lnTo>
                    <a:pt x="157" y="174"/>
                  </a:lnTo>
                  <a:lnTo>
                    <a:pt x="158" y="174"/>
                  </a:lnTo>
                  <a:lnTo>
                    <a:pt x="158" y="173"/>
                  </a:lnTo>
                  <a:lnTo>
                    <a:pt x="159" y="173"/>
                  </a:lnTo>
                  <a:lnTo>
                    <a:pt x="160" y="173"/>
                  </a:lnTo>
                  <a:lnTo>
                    <a:pt x="161" y="173"/>
                  </a:lnTo>
                  <a:lnTo>
                    <a:pt x="162" y="173"/>
                  </a:lnTo>
                  <a:lnTo>
                    <a:pt x="162" y="172"/>
                  </a:lnTo>
                  <a:lnTo>
                    <a:pt x="163" y="172"/>
                  </a:lnTo>
                  <a:lnTo>
                    <a:pt x="164" y="172"/>
                  </a:lnTo>
                  <a:lnTo>
                    <a:pt x="165" y="172"/>
                  </a:lnTo>
                  <a:lnTo>
                    <a:pt x="165" y="171"/>
                  </a:lnTo>
                  <a:lnTo>
                    <a:pt x="166" y="171"/>
                  </a:lnTo>
                  <a:lnTo>
                    <a:pt x="167" y="171"/>
                  </a:lnTo>
                  <a:lnTo>
                    <a:pt x="168" y="171"/>
                  </a:lnTo>
                  <a:lnTo>
                    <a:pt x="168" y="171"/>
                  </a:lnTo>
                  <a:lnTo>
                    <a:pt x="169" y="171"/>
                  </a:lnTo>
                  <a:lnTo>
                    <a:pt x="169" y="170"/>
                  </a:lnTo>
                  <a:lnTo>
                    <a:pt x="170" y="170"/>
                  </a:lnTo>
                  <a:lnTo>
                    <a:pt x="171" y="170"/>
                  </a:lnTo>
                  <a:lnTo>
                    <a:pt x="172" y="170"/>
                  </a:lnTo>
                  <a:lnTo>
                    <a:pt x="173" y="170"/>
                  </a:lnTo>
                  <a:lnTo>
                    <a:pt x="173" y="169"/>
                  </a:lnTo>
                  <a:lnTo>
                    <a:pt x="174" y="169"/>
                  </a:lnTo>
                  <a:lnTo>
                    <a:pt x="175" y="169"/>
                  </a:lnTo>
                  <a:lnTo>
                    <a:pt x="176" y="169"/>
                  </a:lnTo>
                  <a:lnTo>
                    <a:pt x="176" y="168"/>
                  </a:lnTo>
                  <a:lnTo>
                    <a:pt x="177" y="168"/>
                  </a:lnTo>
                  <a:lnTo>
                    <a:pt x="178" y="168"/>
                  </a:lnTo>
                  <a:lnTo>
                    <a:pt x="179" y="168"/>
                  </a:lnTo>
                  <a:lnTo>
                    <a:pt x="180" y="168"/>
                  </a:lnTo>
                  <a:lnTo>
                    <a:pt x="180" y="167"/>
                  </a:lnTo>
                  <a:lnTo>
                    <a:pt x="181" y="167"/>
                  </a:lnTo>
                  <a:lnTo>
                    <a:pt x="182" y="167"/>
                  </a:lnTo>
                  <a:lnTo>
                    <a:pt x="183" y="167"/>
                  </a:lnTo>
                  <a:lnTo>
                    <a:pt x="184" y="167"/>
                  </a:lnTo>
                  <a:lnTo>
                    <a:pt x="184" y="166"/>
                  </a:lnTo>
                  <a:lnTo>
                    <a:pt x="185" y="166"/>
                  </a:lnTo>
                  <a:lnTo>
                    <a:pt x="186" y="166"/>
                  </a:lnTo>
                  <a:lnTo>
                    <a:pt x="187" y="166"/>
                  </a:lnTo>
                  <a:lnTo>
                    <a:pt x="187" y="165"/>
                  </a:lnTo>
                  <a:lnTo>
                    <a:pt x="188" y="165"/>
                  </a:lnTo>
                  <a:lnTo>
                    <a:pt x="189" y="165"/>
                  </a:lnTo>
                  <a:lnTo>
                    <a:pt x="190" y="165"/>
                  </a:lnTo>
                  <a:lnTo>
                    <a:pt x="191" y="165"/>
                  </a:lnTo>
                  <a:lnTo>
                    <a:pt x="191" y="164"/>
                  </a:lnTo>
                  <a:lnTo>
                    <a:pt x="192" y="164"/>
                  </a:lnTo>
                  <a:lnTo>
                    <a:pt x="193" y="164"/>
                  </a:lnTo>
                  <a:lnTo>
                    <a:pt x="194" y="164"/>
                  </a:lnTo>
                  <a:lnTo>
                    <a:pt x="195" y="164"/>
                  </a:lnTo>
                  <a:lnTo>
                    <a:pt x="195" y="163"/>
                  </a:lnTo>
                  <a:lnTo>
                    <a:pt x="195" y="163"/>
                  </a:lnTo>
                  <a:lnTo>
                    <a:pt x="196" y="163"/>
                  </a:lnTo>
                  <a:lnTo>
                    <a:pt x="197" y="163"/>
                  </a:lnTo>
                  <a:lnTo>
                    <a:pt x="198" y="163"/>
                  </a:lnTo>
                  <a:lnTo>
                    <a:pt x="198" y="162"/>
                  </a:lnTo>
                  <a:lnTo>
                    <a:pt x="199" y="162"/>
                  </a:lnTo>
                  <a:lnTo>
                    <a:pt x="200" y="162"/>
                  </a:lnTo>
                  <a:lnTo>
                    <a:pt x="201" y="162"/>
                  </a:lnTo>
                  <a:lnTo>
                    <a:pt x="202" y="162"/>
                  </a:lnTo>
                  <a:lnTo>
                    <a:pt x="202" y="161"/>
                  </a:lnTo>
                  <a:lnTo>
                    <a:pt x="203" y="161"/>
                  </a:lnTo>
                  <a:lnTo>
                    <a:pt x="204" y="161"/>
                  </a:lnTo>
                  <a:lnTo>
                    <a:pt x="205" y="161"/>
                  </a:lnTo>
                  <a:lnTo>
                    <a:pt x="206" y="161"/>
                  </a:lnTo>
                  <a:lnTo>
                    <a:pt x="206" y="160"/>
                  </a:lnTo>
                  <a:lnTo>
                    <a:pt x="207" y="160"/>
                  </a:lnTo>
                  <a:lnTo>
                    <a:pt x="208" y="160"/>
                  </a:lnTo>
                  <a:lnTo>
                    <a:pt x="209" y="160"/>
                  </a:lnTo>
                  <a:lnTo>
                    <a:pt x="209" y="159"/>
                  </a:lnTo>
                  <a:lnTo>
                    <a:pt x="210" y="159"/>
                  </a:lnTo>
                  <a:lnTo>
                    <a:pt x="211" y="159"/>
                  </a:lnTo>
                  <a:lnTo>
                    <a:pt x="212" y="159"/>
                  </a:lnTo>
                  <a:lnTo>
                    <a:pt x="213" y="159"/>
                  </a:lnTo>
                  <a:lnTo>
                    <a:pt x="213" y="158"/>
                  </a:lnTo>
                  <a:lnTo>
                    <a:pt x="214" y="158"/>
                  </a:lnTo>
                  <a:lnTo>
                    <a:pt x="215" y="158"/>
                  </a:lnTo>
                  <a:lnTo>
                    <a:pt x="216" y="158"/>
                  </a:lnTo>
                  <a:lnTo>
                    <a:pt x="217" y="158"/>
                  </a:lnTo>
                  <a:lnTo>
                    <a:pt x="217" y="157"/>
                  </a:lnTo>
                  <a:lnTo>
                    <a:pt x="218" y="157"/>
                  </a:lnTo>
                  <a:lnTo>
                    <a:pt x="219" y="157"/>
                  </a:lnTo>
                  <a:lnTo>
                    <a:pt x="220" y="157"/>
                  </a:lnTo>
                  <a:lnTo>
                    <a:pt x="220" y="156"/>
                  </a:lnTo>
                  <a:lnTo>
                    <a:pt x="221" y="156"/>
                  </a:lnTo>
                  <a:lnTo>
                    <a:pt x="222" y="156"/>
                  </a:lnTo>
                  <a:lnTo>
                    <a:pt x="223" y="156"/>
                  </a:lnTo>
                  <a:lnTo>
                    <a:pt x="223" y="156"/>
                  </a:lnTo>
                  <a:lnTo>
                    <a:pt x="224" y="156"/>
                  </a:lnTo>
                  <a:lnTo>
                    <a:pt x="224" y="155"/>
                  </a:lnTo>
                  <a:lnTo>
                    <a:pt x="225" y="155"/>
                  </a:lnTo>
                  <a:lnTo>
                    <a:pt x="226" y="155"/>
                  </a:lnTo>
                  <a:lnTo>
                    <a:pt x="227" y="155"/>
                  </a:lnTo>
                  <a:lnTo>
                    <a:pt x="228" y="155"/>
                  </a:lnTo>
                  <a:lnTo>
                    <a:pt x="228" y="154"/>
                  </a:lnTo>
                  <a:lnTo>
                    <a:pt x="229" y="154"/>
                  </a:lnTo>
                  <a:lnTo>
                    <a:pt x="230" y="154"/>
                  </a:lnTo>
                  <a:lnTo>
                    <a:pt x="231" y="154"/>
                  </a:lnTo>
                  <a:lnTo>
                    <a:pt x="232" y="153"/>
                  </a:lnTo>
                  <a:lnTo>
                    <a:pt x="233" y="153"/>
                  </a:lnTo>
                  <a:lnTo>
                    <a:pt x="234" y="153"/>
                  </a:lnTo>
                  <a:lnTo>
                    <a:pt x="235" y="153"/>
                  </a:lnTo>
                  <a:lnTo>
                    <a:pt x="235" y="152"/>
                  </a:lnTo>
                  <a:lnTo>
                    <a:pt x="236" y="152"/>
                  </a:lnTo>
                  <a:lnTo>
                    <a:pt x="237" y="152"/>
                  </a:lnTo>
                  <a:lnTo>
                    <a:pt x="238" y="152"/>
                  </a:lnTo>
                  <a:lnTo>
                    <a:pt x="239" y="152"/>
                  </a:lnTo>
                  <a:lnTo>
                    <a:pt x="239" y="151"/>
                  </a:lnTo>
                  <a:lnTo>
                    <a:pt x="240" y="151"/>
                  </a:lnTo>
                  <a:lnTo>
                    <a:pt x="241" y="151"/>
                  </a:lnTo>
                  <a:lnTo>
                    <a:pt x="242" y="151"/>
                  </a:lnTo>
                  <a:lnTo>
                    <a:pt x="242" y="150"/>
                  </a:lnTo>
                  <a:lnTo>
                    <a:pt x="243" y="150"/>
                  </a:lnTo>
                  <a:lnTo>
                    <a:pt x="244" y="150"/>
                  </a:lnTo>
                  <a:lnTo>
                    <a:pt x="245" y="150"/>
                  </a:lnTo>
                  <a:lnTo>
                    <a:pt x="246" y="150"/>
                  </a:lnTo>
                  <a:lnTo>
                    <a:pt x="246" y="149"/>
                  </a:lnTo>
                  <a:lnTo>
                    <a:pt x="247" y="149"/>
                  </a:lnTo>
                  <a:lnTo>
                    <a:pt x="248" y="149"/>
                  </a:lnTo>
                  <a:lnTo>
                    <a:pt x="249" y="149"/>
                  </a:lnTo>
                  <a:lnTo>
                    <a:pt x="250" y="149"/>
                  </a:lnTo>
                  <a:lnTo>
                    <a:pt x="250" y="148"/>
                  </a:lnTo>
                  <a:lnTo>
                    <a:pt x="251" y="148"/>
                  </a:lnTo>
                  <a:lnTo>
                    <a:pt x="251" y="148"/>
                  </a:lnTo>
                  <a:lnTo>
                    <a:pt x="252" y="148"/>
                  </a:lnTo>
                  <a:lnTo>
                    <a:pt x="253" y="148"/>
                  </a:lnTo>
                  <a:lnTo>
                    <a:pt x="254" y="147"/>
                  </a:lnTo>
                  <a:lnTo>
                    <a:pt x="255" y="147"/>
                  </a:lnTo>
                  <a:lnTo>
                    <a:pt x="256" y="147"/>
                  </a:lnTo>
                  <a:lnTo>
                    <a:pt x="257" y="147"/>
                  </a:lnTo>
                  <a:lnTo>
                    <a:pt x="257" y="146"/>
                  </a:lnTo>
                  <a:lnTo>
                    <a:pt x="258" y="146"/>
                  </a:lnTo>
                  <a:lnTo>
                    <a:pt x="259" y="146"/>
                  </a:lnTo>
                  <a:lnTo>
                    <a:pt x="260" y="146"/>
                  </a:lnTo>
                  <a:lnTo>
                    <a:pt x="261" y="146"/>
                  </a:lnTo>
                  <a:lnTo>
                    <a:pt x="261" y="145"/>
                  </a:lnTo>
                  <a:lnTo>
                    <a:pt x="262" y="145"/>
                  </a:lnTo>
                  <a:lnTo>
                    <a:pt x="263" y="145"/>
                  </a:lnTo>
                  <a:lnTo>
                    <a:pt x="264" y="145"/>
                  </a:lnTo>
                  <a:lnTo>
                    <a:pt x="264" y="144"/>
                  </a:lnTo>
                  <a:lnTo>
                    <a:pt x="265" y="144"/>
                  </a:lnTo>
                  <a:lnTo>
                    <a:pt x="266" y="144"/>
                  </a:lnTo>
                  <a:lnTo>
                    <a:pt x="267" y="144"/>
                  </a:lnTo>
                  <a:lnTo>
                    <a:pt x="268" y="144"/>
                  </a:lnTo>
                  <a:lnTo>
                    <a:pt x="268" y="143"/>
                  </a:lnTo>
                  <a:lnTo>
                    <a:pt x="269" y="143"/>
                  </a:lnTo>
                  <a:lnTo>
                    <a:pt x="270" y="143"/>
                  </a:lnTo>
                  <a:lnTo>
                    <a:pt x="271" y="143"/>
                  </a:lnTo>
                  <a:lnTo>
                    <a:pt x="272" y="143"/>
                  </a:lnTo>
                  <a:lnTo>
                    <a:pt x="272" y="142"/>
                  </a:lnTo>
                  <a:lnTo>
                    <a:pt x="273" y="142"/>
                  </a:lnTo>
                  <a:lnTo>
                    <a:pt x="274" y="142"/>
                  </a:lnTo>
                  <a:lnTo>
                    <a:pt x="275" y="142"/>
                  </a:lnTo>
                  <a:lnTo>
                    <a:pt x="276" y="141"/>
                  </a:lnTo>
                  <a:lnTo>
                    <a:pt x="277" y="141"/>
                  </a:lnTo>
                  <a:lnTo>
                    <a:pt x="278" y="141"/>
                  </a:lnTo>
                  <a:lnTo>
                    <a:pt x="279" y="141"/>
                  </a:lnTo>
                  <a:lnTo>
                    <a:pt x="279" y="140"/>
                  </a:lnTo>
                  <a:lnTo>
                    <a:pt x="280" y="140"/>
                  </a:lnTo>
                  <a:lnTo>
                    <a:pt x="281" y="140"/>
                  </a:lnTo>
                  <a:lnTo>
                    <a:pt x="282" y="140"/>
                  </a:lnTo>
                  <a:lnTo>
                    <a:pt x="283" y="140"/>
                  </a:lnTo>
                  <a:lnTo>
                    <a:pt x="283" y="139"/>
                  </a:lnTo>
                  <a:lnTo>
                    <a:pt x="284" y="139"/>
                  </a:lnTo>
                  <a:lnTo>
                    <a:pt x="285" y="139"/>
                  </a:lnTo>
                  <a:lnTo>
                    <a:pt x="286" y="139"/>
                  </a:lnTo>
                  <a:lnTo>
                    <a:pt x="287" y="138"/>
                  </a:lnTo>
                  <a:lnTo>
                    <a:pt x="288" y="138"/>
                  </a:lnTo>
                  <a:lnTo>
                    <a:pt x="289" y="138"/>
                  </a:lnTo>
                  <a:lnTo>
                    <a:pt x="290" y="138"/>
                  </a:lnTo>
                  <a:lnTo>
                    <a:pt x="290" y="137"/>
                  </a:lnTo>
                  <a:lnTo>
                    <a:pt x="291" y="137"/>
                  </a:lnTo>
                  <a:lnTo>
                    <a:pt x="292" y="137"/>
                  </a:lnTo>
                  <a:lnTo>
                    <a:pt x="293" y="137"/>
                  </a:lnTo>
                  <a:lnTo>
                    <a:pt x="294" y="137"/>
                  </a:lnTo>
                  <a:lnTo>
                    <a:pt x="294" y="136"/>
                  </a:lnTo>
                  <a:lnTo>
                    <a:pt x="295" y="136"/>
                  </a:lnTo>
                  <a:lnTo>
                    <a:pt x="296" y="136"/>
                  </a:lnTo>
                  <a:lnTo>
                    <a:pt x="297" y="136"/>
                  </a:lnTo>
                  <a:lnTo>
                    <a:pt x="298" y="135"/>
                  </a:lnTo>
                  <a:lnTo>
                    <a:pt x="299" y="135"/>
                  </a:lnTo>
                  <a:lnTo>
                    <a:pt x="300" y="135"/>
                  </a:lnTo>
                  <a:lnTo>
                    <a:pt x="301" y="135"/>
                  </a:lnTo>
                  <a:lnTo>
                    <a:pt x="301" y="134"/>
                  </a:lnTo>
                  <a:lnTo>
                    <a:pt x="302" y="134"/>
                  </a:lnTo>
                  <a:lnTo>
                    <a:pt x="303" y="134"/>
                  </a:lnTo>
                  <a:lnTo>
                    <a:pt x="304" y="134"/>
                  </a:lnTo>
                  <a:lnTo>
                    <a:pt x="305" y="134"/>
                  </a:lnTo>
                  <a:lnTo>
                    <a:pt x="305" y="133"/>
                  </a:lnTo>
                  <a:lnTo>
                    <a:pt x="306" y="133"/>
                  </a:lnTo>
                  <a:lnTo>
                    <a:pt x="306" y="133"/>
                  </a:lnTo>
                  <a:lnTo>
                    <a:pt x="307" y="133"/>
                  </a:lnTo>
                  <a:lnTo>
                    <a:pt x="308" y="133"/>
                  </a:lnTo>
                  <a:lnTo>
                    <a:pt x="309" y="132"/>
                  </a:lnTo>
                  <a:lnTo>
                    <a:pt x="310" y="132"/>
                  </a:lnTo>
                  <a:lnTo>
                    <a:pt x="311" y="132"/>
                  </a:lnTo>
                  <a:lnTo>
                    <a:pt x="312" y="132"/>
                  </a:lnTo>
                  <a:lnTo>
                    <a:pt x="312" y="131"/>
                  </a:lnTo>
                  <a:lnTo>
                    <a:pt x="313" y="131"/>
                  </a:lnTo>
                  <a:lnTo>
                    <a:pt x="314" y="131"/>
                  </a:lnTo>
                  <a:lnTo>
                    <a:pt x="315" y="131"/>
                  </a:lnTo>
                  <a:lnTo>
                    <a:pt x="316" y="131"/>
                  </a:lnTo>
                  <a:lnTo>
                    <a:pt x="316" y="130"/>
                  </a:lnTo>
                  <a:lnTo>
                    <a:pt x="317" y="130"/>
                  </a:lnTo>
                  <a:lnTo>
                    <a:pt x="318" y="130"/>
                  </a:lnTo>
                  <a:lnTo>
                    <a:pt x="319" y="130"/>
                  </a:lnTo>
                  <a:lnTo>
                    <a:pt x="320" y="129"/>
                  </a:lnTo>
                  <a:lnTo>
                    <a:pt x="321" y="129"/>
                  </a:lnTo>
                  <a:lnTo>
                    <a:pt x="322" y="129"/>
                  </a:lnTo>
                  <a:lnTo>
                    <a:pt x="323" y="129"/>
                  </a:lnTo>
                  <a:lnTo>
                    <a:pt x="323" y="128"/>
                  </a:lnTo>
                  <a:lnTo>
                    <a:pt x="324" y="128"/>
                  </a:lnTo>
                  <a:lnTo>
                    <a:pt x="325" y="128"/>
                  </a:lnTo>
                  <a:lnTo>
                    <a:pt x="326" y="128"/>
                  </a:lnTo>
                  <a:lnTo>
                    <a:pt x="327" y="128"/>
                  </a:lnTo>
                  <a:lnTo>
                    <a:pt x="327" y="127"/>
                  </a:lnTo>
                  <a:lnTo>
                    <a:pt x="328" y="127"/>
                  </a:lnTo>
                  <a:lnTo>
                    <a:pt x="329" y="127"/>
                  </a:lnTo>
                  <a:lnTo>
                    <a:pt x="330" y="127"/>
                  </a:lnTo>
                  <a:lnTo>
                    <a:pt x="331" y="126"/>
                  </a:lnTo>
                  <a:lnTo>
                    <a:pt x="332" y="126"/>
                  </a:lnTo>
                  <a:lnTo>
                    <a:pt x="333" y="126"/>
                  </a:lnTo>
                  <a:lnTo>
                    <a:pt x="334" y="126"/>
                  </a:lnTo>
                  <a:lnTo>
                    <a:pt x="334" y="126"/>
                  </a:lnTo>
                  <a:lnTo>
                    <a:pt x="334" y="125"/>
                  </a:lnTo>
                  <a:lnTo>
                    <a:pt x="335" y="125"/>
                  </a:lnTo>
                  <a:lnTo>
                    <a:pt x="336" y="125"/>
                  </a:lnTo>
                  <a:lnTo>
                    <a:pt x="337" y="125"/>
                  </a:lnTo>
                  <a:lnTo>
                    <a:pt x="338" y="125"/>
                  </a:lnTo>
                  <a:lnTo>
                    <a:pt x="338" y="124"/>
                  </a:lnTo>
                  <a:lnTo>
                    <a:pt x="339" y="124"/>
                  </a:lnTo>
                  <a:lnTo>
                    <a:pt x="340" y="124"/>
                  </a:lnTo>
                  <a:lnTo>
                    <a:pt x="341" y="124"/>
                  </a:lnTo>
                  <a:lnTo>
                    <a:pt x="341" y="123"/>
                  </a:lnTo>
                  <a:lnTo>
                    <a:pt x="342" y="123"/>
                  </a:lnTo>
                  <a:lnTo>
                    <a:pt x="343" y="123"/>
                  </a:lnTo>
                  <a:lnTo>
                    <a:pt x="344" y="123"/>
                  </a:lnTo>
                  <a:lnTo>
                    <a:pt x="345" y="123"/>
                  </a:lnTo>
                  <a:lnTo>
                    <a:pt x="345" y="122"/>
                  </a:lnTo>
                  <a:lnTo>
                    <a:pt x="346" y="122"/>
                  </a:lnTo>
                  <a:lnTo>
                    <a:pt x="347" y="122"/>
                  </a:lnTo>
                  <a:lnTo>
                    <a:pt x="348" y="122"/>
                  </a:lnTo>
                  <a:lnTo>
                    <a:pt x="349" y="122"/>
                  </a:lnTo>
                  <a:lnTo>
                    <a:pt x="349" y="121"/>
                  </a:lnTo>
                  <a:lnTo>
                    <a:pt x="350" y="121"/>
                  </a:lnTo>
                  <a:lnTo>
                    <a:pt x="351" y="121"/>
                  </a:lnTo>
                  <a:lnTo>
                    <a:pt x="352" y="121"/>
                  </a:lnTo>
                  <a:lnTo>
                    <a:pt x="353" y="120"/>
                  </a:lnTo>
                  <a:lnTo>
                    <a:pt x="354" y="120"/>
                  </a:lnTo>
                  <a:lnTo>
                    <a:pt x="355" y="120"/>
                  </a:lnTo>
                  <a:lnTo>
                    <a:pt x="356" y="120"/>
                  </a:lnTo>
                  <a:lnTo>
                    <a:pt x="356" y="119"/>
                  </a:lnTo>
                  <a:lnTo>
                    <a:pt x="357" y="119"/>
                  </a:lnTo>
                  <a:lnTo>
                    <a:pt x="358" y="119"/>
                  </a:lnTo>
                  <a:lnTo>
                    <a:pt x="359" y="119"/>
                  </a:lnTo>
                  <a:lnTo>
                    <a:pt x="360" y="119"/>
                  </a:lnTo>
                  <a:lnTo>
                    <a:pt x="360" y="118"/>
                  </a:lnTo>
                  <a:lnTo>
                    <a:pt x="361" y="118"/>
                  </a:lnTo>
                  <a:lnTo>
                    <a:pt x="362" y="118"/>
                  </a:lnTo>
                  <a:lnTo>
                    <a:pt x="362" y="118"/>
                  </a:lnTo>
                  <a:lnTo>
                    <a:pt x="363" y="118"/>
                  </a:lnTo>
                  <a:lnTo>
                    <a:pt x="364" y="117"/>
                  </a:lnTo>
                  <a:lnTo>
                    <a:pt x="365" y="117"/>
                  </a:lnTo>
                  <a:lnTo>
                    <a:pt x="366" y="117"/>
                  </a:lnTo>
                  <a:lnTo>
                    <a:pt x="367" y="117"/>
                  </a:lnTo>
                  <a:lnTo>
                    <a:pt x="367" y="116"/>
                  </a:lnTo>
                  <a:lnTo>
                    <a:pt x="368" y="116"/>
                  </a:lnTo>
                  <a:lnTo>
                    <a:pt x="369" y="116"/>
                  </a:lnTo>
                  <a:lnTo>
                    <a:pt x="370" y="116"/>
                  </a:lnTo>
                  <a:lnTo>
                    <a:pt x="371" y="116"/>
                  </a:lnTo>
                  <a:lnTo>
                    <a:pt x="371" y="115"/>
                  </a:lnTo>
                  <a:lnTo>
                    <a:pt x="372" y="115"/>
                  </a:lnTo>
                  <a:lnTo>
                    <a:pt x="373" y="115"/>
                  </a:lnTo>
                  <a:lnTo>
                    <a:pt x="374" y="115"/>
                  </a:lnTo>
                  <a:lnTo>
                    <a:pt x="375" y="114"/>
                  </a:lnTo>
                  <a:lnTo>
                    <a:pt x="376" y="114"/>
                  </a:lnTo>
                  <a:lnTo>
                    <a:pt x="377" y="114"/>
                  </a:lnTo>
                  <a:lnTo>
                    <a:pt x="378" y="114"/>
                  </a:lnTo>
                  <a:lnTo>
                    <a:pt x="378" y="113"/>
                  </a:lnTo>
                  <a:lnTo>
                    <a:pt x="379" y="113"/>
                  </a:lnTo>
                  <a:lnTo>
                    <a:pt x="380" y="113"/>
                  </a:lnTo>
                  <a:lnTo>
                    <a:pt x="381" y="113"/>
                  </a:lnTo>
                  <a:lnTo>
                    <a:pt x="382" y="113"/>
                  </a:lnTo>
                  <a:lnTo>
                    <a:pt x="382" y="112"/>
                  </a:lnTo>
                  <a:lnTo>
                    <a:pt x="383" y="112"/>
                  </a:lnTo>
                  <a:lnTo>
                    <a:pt x="384" y="112"/>
                  </a:lnTo>
                  <a:lnTo>
                    <a:pt x="385" y="112"/>
                  </a:lnTo>
                  <a:lnTo>
                    <a:pt x="386" y="111"/>
                  </a:lnTo>
                  <a:lnTo>
                    <a:pt x="387" y="111"/>
                  </a:lnTo>
                  <a:lnTo>
                    <a:pt x="388" y="111"/>
                  </a:lnTo>
                  <a:lnTo>
                    <a:pt x="389" y="111"/>
                  </a:lnTo>
                  <a:lnTo>
                    <a:pt x="389" y="110"/>
                  </a:lnTo>
                  <a:lnTo>
                    <a:pt x="389" y="110"/>
                  </a:lnTo>
                  <a:lnTo>
                    <a:pt x="390" y="110"/>
                  </a:lnTo>
                  <a:lnTo>
                    <a:pt x="391" y="110"/>
                  </a:lnTo>
                  <a:lnTo>
                    <a:pt x="392" y="110"/>
                  </a:lnTo>
                  <a:lnTo>
                    <a:pt x="393" y="110"/>
                  </a:lnTo>
                  <a:lnTo>
                    <a:pt x="393" y="109"/>
                  </a:lnTo>
                  <a:lnTo>
                    <a:pt x="394" y="109"/>
                  </a:lnTo>
                  <a:lnTo>
                    <a:pt x="395" y="109"/>
                  </a:lnTo>
                  <a:lnTo>
                    <a:pt x="396" y="109"/>
                  </a:lnTo>
                  <a:lnTo>
                    <a:pt x="397" y="108"/>
                  </a:lnTo>
                  <a:lnTo>
                    <a:pt x="398" y="108"/>
                  </a:lnTo>
                  <a:lnTo>
                    <a:pt x="399" y="108"/>
                  </a:lnTo>
                  <a:lnTo>
                    <a:pt x="400" y="108"/>
                  </a:lnTo>
                  <a:lnTo>
                    <a:pt x="400" y="107"/>
                  </a:lnTo>
                  <a:lnTo>
                    <a:pt x="401" y="107"/>
                  </a:lnTo>
                  <a:lnTo>
                    <a:pt x="402" y="107"/>
                  </a:lnTo>
                  <a:lnTo>
                    <a:pt x="403" y="107"/>
                  </a:lnTo>
                  <a:lnTo>
                    <a:pt x="404" y="107"/>
                  </a:lnTo>
                  <a:lnTo>
                    <a:pt x="404" y="106"/>
                  </a:lnTo>
                  <a:lnTo>
                    <a:pt x="405" y="106"/>
                  </a:lnTo>
                  <a:lnTo>
                    <a:pt x="406" y="106"/>
                  </a:lnTo>
                  <a:lnTo>
                    <a:pt x="407" y="106"/>
                  </a:lnTo>
                  <a:lnTo>
                    <a:pt x="408" y="105"/>
                  </a:lnTo>
                  <a:lnTo>
                    <a:pt x="409" y="105"/>
                  </a:lnTo>
                  <a:lnTo>
                    <a:pt x="410" y="105"/>
                  </a:lnTo>
                  <a:lnTo>
                    <a:pt x="411" y="105"/>
                  </a:lnTo>
                  <a:lnTo>
                    <a:pt x="411" y="104"/>
                  </a:lnTo>
                  <a:lnTo>
                    <a:pt x="412" y="104"/>
                  </a:lnTo>
                  <a:lnTo>
                    <a:pt x="413" y="104"/>
                  </a:lnTo>
                  <a:lnTo>
                    <a:pt x="414" y="104"/>
                  </a:lnTo>
                  <a:lnTo>
                    <a:pt x="415" y="104"/>
                  </a:lnTo>
                  <a:lnTo>
                    <a:pt x="415" y="103"/>
                  </a:lnTo>
                  <a:lnTo>
                    <a:pt x="416" y="103"/>
                  </a:lnTo>
                  <a:lnTo>
                    <a:pt x="417" y="103"/>
                  </a:lnTo>
                  <a:lnTo>
                    <a:pt x="417" y="103"/>
                  </a:lnTo>
                  <a:lnTo>
                    <a:pt x="418" y="103"/>
                  </a:lnTo>
                  <a:lnTo>
                    <a:pt x="418" y="102"/>
                  </a:lnTo>
                  <a:lnTo>
                    <a:pt x="419" y="102"/>
                  </a:lnTo>
                  <a:lnTo>
                    <a:pt x="420" y="102"/>
                  </a:lnTo>
                  <a:lnTo>
                    <a:pt x="421" y="102"/>
                  </a:lnTo>
                  <a:lnTo>
                    <a:pt x="422" y="102"/>
                  </a:lnTo>
                  <a:lnTo>
                    <a:pt x="422" y="101"/>
                  </a:lnTo>
                  <a:lnTo>
                    <a:pt x="423" y="101"/>
                  </a:lnTo>
                  <a:lnTo>
                    <a:pt x="424" y="101"/>
                  </a:lnTo>
                  <a:lnTo>
                    <a:pt x="425" y="101"/>
                  </a:lnTo>
                  <a:lnTo>
                    <a:pt x="426" y="101"/>
                  </a:lnTo>
                  <a:lnTo>
                    <a:pt x="426" y="100"/>
                  </a:lnTo>
                  <a:lnTo>
                    <a:pt x="427" y="100"/>
                  </a:lnTo>
                  <a:lnTo>
                    <a:pt x="428" y="100"/>
                  </a:lnTo>
                  <a:lnTo>
                    <a:pt x="429" y="100"/>
                  </a:lnTo>
                  <a:lnTo>
                    <a:pt x="430" y="99"/>
                  </a:lnTo>
                  <a:lnTo>
                    <a:pt x="431" y="99"/>
                  </a:lnTo>
                  <a:lnTo>
                    <a:pt x="432" y="99"/>
                  </a:lnTo>
                  <a:lnTo>
                    <a:pt x="433" y="99"/>
                  </a:lnTo>
                  <a:lnTo>
                    <a:pt x="433" y="98"/>
                  </a:lnTo>
                  <a:lnTo>
                    <a:pt x="434" y="98"/>
                  </a:lnTo>
                  <a:lnTo>
                    <a:pt x="435" y="98"/>
                  </a:lnTo>
                  <a:lnTo>
                    <a:pt x="436" y="98"/>
                  </a:lnTo>
                  <a:lnTo>
                    <a:pt x="437" y="98"/>
                  </a:lnTo>
                  <a:lnTo>
                    <a:pt x="437" y="97"/>
                  </a:lnTo>
                  <a:lnTo>
                    <a:pt x="438" y="97"/>
                  </a:lnTo>
                  <a:lnTo>
                    <a:pt x="439" y="97"/>
                  </a:lnTo>
                  <a:lnTo>
                    <a:pt x="440" y="97"/>
                  </a:lnTo>
                  <a:lnTo>
                    <a:pt x="441" y="96"/>
                  </a:lnTo>
                  <a:lnTo>
                    <a:pt x="442" y="96"/>
                  </a:lnTo>
                  <a:lnTo>
                    <a:pt x="443" y="96"/>
                  </a:lnTo>
                  <a:lnTo>
                    <a:pt x="444" y="96"/>
                  </a:lnTo>
                  <a:lnTo>
                    <a:pt x="444" y="95"/>
                  </a:lnTo>
                  <a:lnTo>
                    <a:pt x="445" y="95"/>
                  </a:lnTo>
                  <a:lnTo>
                    <a:pt x="445" y="95"/>
                  </a:lnTo>
                  <a:lnTo>
                    <a:pt x="446" y="95"/>
                  </a:lnTo>
                  <a:lnTo>
                    <a:pt x="447" y="95"/>
                  </a:lnTo>
                  <a:lnTo>
                    <a:pt x="448" y="95"/>
                  </a:lnTo>
                  <a:lnTo>
                    <a:pt x="448" y="94"/>
                  </a:lnTo>
                  <a:lnTo>
                    <a:pt x="449" y="94"/>
                  </a:lnTo>
                  <a:lnTo>
                    <a:pt x="450" y="94"/>
                  </a:lnTo>
                  <a:lnTo>
                    <a:pt x="451" y="94"/>
                  </a:lnTo>
                  <a:lnTo>
                    <a:pt x="451" y="93"/>
                  </a:lnTo>
                  <a:lnTo>
                    <a:pt x="452" y="93"/>
                  </a:lnTo>
                  <a:lnTo>
                    <a:pt x="453" y="93"/>
                  </a:lnTo>
                  <a:lnTo>
                    <a:pt x="454" y="93"/>
                  </a:lnTo>
                  <a:lnTo>
                    <a:pt x="455" y="93"/>
                  </a:lnTo>
                  <a:lnTo>
                    <a:pt x="455" y="92"/>
                  </a:lnTo>
                  <a:lnTo>
                    <a:pt x="456" y="92"/>
                  </a:lnTo>
                  <a:lnTo>
                    <a:pt x="457" y="92"/>
                  </a:lnTo>
                  <a:lnTo>
                    <a:pt x="458" y="92"/>
                  </a:lnTo>
                  <a:lnTo>
                    <a:pt x="459" y="92"/>
                  </a:lnTo>
                  <a:lnTo>
                    <a:pt x="459" y="91"/>
                  </a:lnTo>
                  <a:lnTo>
                    <a:pt x="460" y="91"/>
                  </a:lnTo>
                  <a:lnTo>
                    <a:pt x="461" y="91"/>
                  </a:lnTo>
                  <a:lnTo>
                    <a:pt x="462" y="91"/>
                  </a:lnTo>
                  <a:lnTo>
                    <a:pt x="463" y="90"/>
                  </a:lnTo>
                  <a:lnTo>
                    <a:pt x="464" y="90"/>
                  </a:lnTo>
                  <a:lnTo>
                    <a:pt x="465" y="90"/>
                  </a:lnTo>
                  <a:lnTo>
                    <a:pt x="466" y="90"/>
                  </a:lnTo>
                  <a:lnTo>
                    <a:pt x="466" y="89"/>
                  </a:lnTo>
                  <a:lnTo>
                    <a:pt x="467" y="89"/>
                  </a:lnTo>
                  <a:lnTo>
                    <a:pt x="468" y="89"/>
                  </a:lnTo>
                  <a:lnTo>
                    <a:pt x="469" y="89"/>
                  </a:lnTo>
                  <a:lnTo>
                    <a:pt x="470" y="89"/>
                  </a:lnTo>
                  <a:lnTo>
                    <a:pt x="470" y="88"/>
                  </a:lnTo>
                  <a:lnTo>
                    <a:pt x="471" y="88"/>
                  </a:lnTo>
                  <a:lnTo>
                    <a:pt x="472" y="88"/>
                  </a:lnTo>
                  <a:lnTo>
                    <a:pt x="472" y="88"/>
                  </a:lnTo>
                  <a:lnTo>
                    <a:pt x="473" y="88"/>
                  </a:lnTo>
                  <a:lnTo>
                    <a:pt x="473" y="87"/>
                  </a:lnTo>
                  <a:lnTo>
                    <a:pt x="474" y="87"/>
                  </a:lnTo>
                  <a:lnTo>
                    <a:pt x="475" y="87"/>
                  </a:lnTo>
                  <a:lnTo>
                    <a:pt x="476" y="87"/>
                  </a:lnTo>
                  <a:lnTo>
                    <a:pt x="477" y="87"/>
                  </a:lnTo>
                  <a:lnTo>
                    <a:pt x="477" y="86"/>
                  </a:lnTo>
                  <a:lnTo>
                    <a:pt x="478" y="86"/>
                  </a:lnTo>
                  <a:lnTo>
                    <a:pt x="479" y="86"/>
                  </a:lnTo>
                  <a:lnTo>
                    <a:pt x="480" y="86"/>
                  </a:lnTo>
                  <a:lnTo>
                    <a:pt x="481" y="86"/>
                  </a:lnTo>
                  <a:lnTo>
                    <a:pt x="481" y="85"/>
                  </a:lnTo>
                  <a:lnTo>
                    <a:pt x="482" y="85"/>
                  </a:lnTo>
                  <a:lnTo>
                    <a:pt x="483" y="85"/>
                  </a:lnTo>
                  <a:lnTo>
                    <a:pt x="484" y="85"/>
                  </a:lnTo>
                  <a:lnTo>
                    <a:pt x="485" y="84"/>
                  </a:lnTo>
                  <a:lnTo>
                    <a:pt x="486" y="84"/>
                  </a:lnTo>
                  <a:lnTo>
                    <a:pt x="487" y="84"/>
                  </a:lnTo>
                  <a:lnTo>
                    <a:pt x="488" y="84"/>
                  </a:lnTo>
                  <a:lnTo>
                    <a:pt x="488" y="83"/>
                  </a:lnTo>
                  <a:lnTo>
                    <a:pt x="489" y="83"/>
                  </a:lnTo>
                  <a:lnTo>
                    <a:pt x="490" y="83"/>
                  </a:lnTo>
                  <a:lnTo>
                    <a:pt x="491" y="83"/>
                  </a:lnTo>
                  <a:lnTo>
                    <a:pt x="492" y="83"/>
                  </a:lnTo>
                  <a:lnTo>
                    <a:pt x="492" y="82"/>
                  </a:lnTo>
                  <a:lnTo>
                    <a:pt x="493" y="82"/>
                  </a:lnTo>
                  <a:lnTo>
                    <a:pt x="494" y="82"/>
                  </a:lnTo>
                  <a:lnTo>
                    <a:pt x="495" y="82"/>
                  </a:lnTo>
                  <a:lnTo>
                    <a:pt x="496" y="81"/>
                  </a:lnTo>
                  <a:lnTo>
                    <a:pt x="497" y="81"/>
                  </a:lnTo>
                  <a:lnTo>
                    <a:pt x="498" y="81"/>
                  </a:lnTo>
                  <a:lnTo>
                    <a:pt x="499" y="81"/>
                  </a:lnTo>
                  <a:lnTo>
                    <a:pt x="499" y="80"/>
                  </a:lnTo>
                  <a:lnTo>
                    <a:pt x="500" y="80"/>
                  </a:lnTo>
                  <a:lnTo>
                    <a:pt x="500" y="80"/>
                  </a:lnTo>
                  <a:lnTo>
                    <a:pt x="501" y="80"/>
                  </a:lnTo>
                  <a:lnTo>
                    <a:pt x="502" y="80"/>
                  </a:lnTo>
                  <a:lnTo>
                    <a:pt x="503" y="80"/>
                  </a:lnTo>
                  <a:lnTo>
                    <a:pt x="503" y="79"/>
                  </a:lnTo>
                  <a:lnTo>
                    <a:pt x="504" y="79"/>
                  </a:lnTo>
                  <a:lnTo>
                    <a:pt x="505" y="79"/>
                  </a:lnTo>
                  <a:lnTo>
                    <a:pt x="506" y="79"/>
                  </a:lnTo>
                  <a:lnTo>
                    <a:pt x="506" y="78"/>
                  </a:lnTo>
                  <a:lnTo>
                    <a:pt x="507" y="78"/>
                  </a:lnTo>
                  <a:lnTo>
                    <a:pt x="508" y="78"/>
                  </a:lnTo>
                  <a:lnTo>
                    <a:pt x="509" y="78"/>
                  </a:lnTo>
                  <a:lnTo>
                    <a:pt x="510" y="78"/>
                  </a:lnTo>
                  <a:lnTo>
                    <a:pt x="510" y="77"/>
                  </a:lnTo>
                  <a:lnTo>
                    <a:pt x="511" y="77"/>
                  </a:lnTo>
                  <a:lnTo>
                    <a:pt x="512" y="77"/>
                  </a:lnTo>
                  <a:lnTo>
                    <a:pt x="513" y="77"/>
                  </a:lnTo>
                  <a:lnTo>
                    <a:pt x="514" y="77"/>
                  </a:lnTo>
                  <a:lnTo>
                    <a:pt x="514" y="76"/>
                  </a:lnTo>
                  <a:lnTo>
                    <a:pt x="515" y="76"/>
                  </a:lnTo>
                  <a:lnTo>
                    <a:pt x="516" y="76"/>
                  </a:lnTo>
                  <a:lnTo>
                    <a:pt x="517" y="76"/>
                  </a:lnTo>
                  <a:lnTo>
                    <a:pt x="518" y="75"/>
                  </a:lnTo>
                  <a:lnTo>
                    <a:pt x="519" y="75"/>
                  </a:lnTo>
                  <a:lnTo>
                    <a:pt x="520" y="75"/>
                  </a:lnTo>
                  <a:lnTo>
                    <a:pt x="521" y="75"/>
                  </a:lnTo>
                  <a:lnTo>
                    <a:pt x="521" y="74"/>
                  </a:lnTo>
                  <a:lnTo>
                    <a:pt x="522" y="74"/>
                  </a:lnTo>
                  <a:lnTo>
                    <a:pt x="523" y="74"/>
                  </a:lnTo>
                  <a:lnTo>
                    <a:pt x="524" y="74"/>
                  </a:lnTo>
                  <a:lnTo>
                    <a:pt x="525" y="74"/>
                  </a:lnTo>
                  <a:lnTo>
                    <a:pt x="525" y="73"/>
                  </a:lnTo>
                  <a:lnTo>
                    <a:pt x="526" y="73"/>
                  </a:lnTo>
                  <a:lnTo>
                    <a:pt x="527" y="73"/>
                  </a:lnTo>
                  <a:lnTo>
                    <a:pt x="528" y="73"/>
                  </a:lnTo>
                  <a:lnTo>
                    <a:pt x="528" y="73"/>
                  </a:lnTo>
                  <a:lnTo>
                    <a:pt x="528" y="72"/>
                  </a:lnTo>
                  <a:lnTo>
                    <a:pt x="529" y="72"/>
                  </a:lnTo>
                  <a:lnTo>
                    <a:pt x="530" y="72"/>
                  </a:lnTo>
                  <a:lnTo>
                    <a:pt x="531" y="72"/>
                  </a:lnTo>
                  <a:lnTo>
                    <a:pt x="532" y="72"/>
                  </a:lnTo>
                  <a:lnTo>
                    <a:pt x="532" y="71"/>
                  </a:lnTo>
                  <a:lnTo>
                    <a:pt x="533" y="71"/>
                  </a:lnTo>
                  <a:lnTo>
                    <a:pt x="534" y="71"/>
                  </a:lnTo>
                  <a:lnTo>
                    <a:pt x="535" y="71"/>
                  </a:lnTo>
                  <a:lnTo>
                    <a:pt x="536" y="71"/>
                  </a:lnTo>
                  <a:lnTo>
                    <a:pt x="536" y="70"/>
                  </a:lnTo>
                  <a:lnTo>
                    <a:pt x="537" y="70"/>
                  </a:lnTo>
                  <a:lnTo>
                    <a:pt x="538" y="70"/>
                  </a:lnTo>
                  <a:lnTo>
                    <a:pt x="539" y="70"/>
                  </a:lnTo>
                  <a:lnTo>
                    <a:pt x="539" y="69"/>
                  </a:lnTo>
                  <a:lnTo>
                    <a:pt x="540" y="69"/>
                  </a:lnTo>
                  <a:lnTo>
                    <a:pt x="541" y="69"/>
                  </a:lnTo>
                  <a:lnTo>
                    <a:pt x="542" y="69"/>
                  </a:lnTo>
                  <a:lnTo>
                    <a:pt x="543" y="69"/>
                  </a:lnTo>
                  <a:lnTo>
                    <a:pt x="543" y="68"/>
                  </a:lnTo>
                  <a:lnTo>
                    <a:pt x="544" y="68"/>
                  </a:lnTo>
                  <a:lnTo>
                    <a:pt x="545" y="68"/>
                  </a:lnTo>
                  <a:lnTo>
                    <a:pt x="546" y="68"/>
                  </a:lnTo>
                  <a:lnTo>
                    <a:pt x="547" y="68"/>
                  </a:lnTo>
                  <a:lnTo>
                    <a:pt x="547" y="67"/>
                  </a:lnTo>
                  <a:lnTo>
                    <a:pt x="548" y="67"/>
                  </a:lnTo>
                  <a:lnTo>
                    <a:pt x="549" y="67"/>
                  </a:lnTo>
                  <a:lnTo>
                    <a:pt x="550" y="67"/>
                  </a:lnTo>
                  <a:lnTo>
                    <a:pt x="550" y="66"/>
                  </a:lnTo>
                  <a:lnTo>
                    <a:pt x="551" y="66"/>
                  </a:lnTo>
                  <a:lnTo>
                    <a:pt x="552" y="66"/>
                  </a:lnTo>
                  <a:lnTo>
                    <a:pt x="553" y="66"/>
                  </a:lnTo>
                  <a:lnTo>
                    <a:pt x="554" y="66"/>
                  </a:lnTo>
                  <a:lnTo>
                    <a:pt x="554" y="65"/>
                  </a:lnTo>
                  <a:lnTo>
                    <a:pt x="555" y="65"/>
                  </a:lnTo>
                  <a:lnTo>
                    <a:pt x="556" y="65"/>
                  </a:lnTo>
                  <a:lnTo>
                    <a:pt x="557" y="65"/>
                  </a:lnTo>
                  <a:lnTo>
                    <a:pt x="558" y="65"/>
                  </a:lnTo>
                  <a:lnTo>
                    <a:pt x="558" y="64"/>
                  </a:lnTo>
                  <a:lnTo>
                    <a:pt x="559" y="64"/>
                  </a:lnTo>
                  <a:lnTo>
                    <a:pt x="560" y="64"/>
                  </a:lnTo>
                  <a:lnTo>
                    <a:pt x="561" y="64"/>
                  </a:lnTo>
                  <a:lnTo>
                    <a:pt x="561" y="63"/>
                  </a:lnTo>
                  <a:lnTo>
                    <a:pt x="562" y="63"/>
                  </a:lnTo>
                  <a:lnTo>
                    <a:pt x="563" y="63"/>
                  </a:lnTo>
                  <a:lnTo>
                    <a:pt x="564" y="63"/>
                  </a:lnTo>
                  <a:lnTo>
                    <a:pt x="565" y="63"/>
                  </a:lnTo>
                  <a:lnTo>
                    <a:pt x="565" y="62"/>
                  </a:lnTo>
                  <a:lnTo>
                    <a:pt x="566" y="62"/>
                  </a:lnTo>
                  <a:lnTo>
                    <a:pt x="567" y="62"/>
                  </a:lnTo>
                  <a:lnTo>
                    <a:pt x="568" y="62"/>
                  </a:lnTo>
                  <a:lnTo>
                    <a:pt x="569" y="62"/>
                  </a:lnTo>
                  <a:lnTo>
                    <a:pt x="569" y="61"/>
                  </a:lnTo>
                  <a:lnTo>
                    <a:pt x="570" y="61"/>
                  </a:lnTo>
                  <a:lnTo>
                    <a:pt x="571" y="61"/>
                  </a:lnTo>
                  <a:lnTo>
                    <a:pt x="572" y="61"/>
                  </a:lnTo>
                  <a:lnTo>
                    <a:pt x="572" y="60"/>
                  </a:lnTo>
                  <a:lnTo>
                    <a:pt x="573" y="60"/>
                  </a:lnTo>
                  <a:lnTo>
                    <a:pt x="574" y="60"/>
                  </a:lnTo>
                  <a:lnTo>
                    <a:pt x="575" y="60"/>
                  </a:lnTo>
                  <a:lnTo>
                    <a:pt x="576" y="60"/>
                  </a:lnTo>
                  <a:lnTo>
                    <a:pt x="576" y="59"/>
                  </a:lnTo>
                  <a:lnTo>
                    <a:pt x="577" y="59"/>
                  </a:lnTo>
                  <a:lnTo>
                    <a:pt x="578" y="59"/>
                  </a:lnTo>
                  <a:lnTo>
                    <a:pt x="579" y="59"/>
                  </a:lnTo>
                  <a:lnTo>
                    <a:pt x="580" y="59"/>
                  </a:lnTo>
                  <a:lnTo>
                    <a:pt x="580" y="58"/>
                  </a:lnTo>
                  <a:lnTo>
                    <a:pt x="581" y="58"/>
                  </a:lnTo>
                  <a:lnTo>
                    <a:pt x="582" y="58"/>
                  </a:lnTo>
                  <a:lnTo>
                    <a:pt x="583" y="58"/>
                  </a:lnTo>
                  <a:lnTo>
                    <a:pt x="583" y="58"/>
                  </a:lnTo>
                  <a:lnTo>
                    <a:pt x="583" y="57"/>
                  </a:lnTo>
                  <a:lnTo>
                    <a:pt x="584" y="57"/>
                  </a:lnTo>
                  <a:lnTo>
                    <a:pt x="585" y="57"/>
                  </a:lnTo>
                  <a:lnTo>
                    <a:pt x="586" y="57"/>
                  </a:lnTo>
                  <a:lnTo>
                    <a:pt x="587" y="57"/>
                  </a:lnTo>
                  <a:lnTo>
                    <a:pt x="587" y="56"/>
                  </a:lnTo>
                  <a:lnTo>
                    <a:pt x="588" y="56"/>
                  </a:lnTo>
                  <a:lnTo>
                    <a:pt x="589" y="56"/>
                  </a:lnTo>
                  <a:lnTo>
                    <a:pt x="590" y="56"/>
                  </a:lnTo>
                  <a:lnTo>
                    <a:pt x="591" y="56"/>
                  </a:lnTo>
                  <a:lnTo>
                    <a:pt x="591" y="55"/>
                  </a:lnTo>
                  <a:lnTo>
                    <a:pt x="592" y="55"/>
                  </a:lnTo>
                  <a:lnTo>
                    <a:pt x="593" y="55"/>
                  </a:lnTo>
                  <a:lnTo>
                    <a:pt x="594" y="55"/>
                  </a:lnTo>
                  <a:lnTo>
                    <a:pt x="594" y="54"/>
                  </a:lnTo>
                  <a:lnTo>
                    <a:pt x="595" y="54"/>
                  </a:lnTo>
                  <a:lnTo>
                    <a:pt x="596" y="54"/>
                  </a:lnTo>
                  <a:lnTo>
                    <a:pt x="597" y="54"/>
                  </a:lnTo>
                  <a:lnTo>
                    <a:pt x="598" y="54"/>
                  </a:lnTo>
                  <a:lnTo>
                    <a:pt x="598" y="53"/>
                  </a:lnTo>
                  <a:lnTo>
                    <a:pt x="599" y="53"/>
                  </a:lnTo>
                  <a:lnTo>
                    <a:pt x="600" y="53"/>
                  </a:lnTo>
                  <a:lnTo>
                    <a:pt x="601" y="53"/>
                  </a:lnTo>
                  <a:lnTo>
                    <a:pt x="602" y="53"/>
                  </a:lnTo>
                  <a:lnTo>
                    <a:pt x="602" y="52"/>
                  </a:lnTo>
                  <a:lnTo>
                    <a:pt x="603" y="52"/>
                  </a:lnTo>
                  <a:lnTo>
                    <a:pt x="604" y="52"/>
                  </a:lnTo>
                  <a:lnTo>
                    <a:pt x="605" y="52"/>
                  </a:lnTo>
                  <a:lnTo>
                    <a:pt x="605" y="51"/>
                  </a:lnTo>
                  <a:lnTo>
                    <a:pt x="606" y="51"/>
                  </a:lnTo>
                  <a:lnTo>
                    <a:pt x="607" y="51"/>
                  </a:lnTo>
                  <a:lnTo>
                    <a:pt x="608" y="51"/>
                  </a:lnTo>
                  <a:lnTo>
                    <a:pt x="609" y="51"/>
                  </a:lnTo>
                  <a:lnTo>
                    <a:pt x="609" y="50"/>
                  </a:lnTo>
                  <a:lnTo>
                    <a:pt x="610" y="50"/>
                  </a:lnTo>
                  <a:lnTo>
                    <a:pt x="611" y="50"/>
                  </a:lnTo>
                  <a:lnTo>
                    <a:pt x="611" y="50"/>
                  </a:lnTo>
                  <a:lnTo>
                    <a:pt x="612" y="50"/>
                  </a:lnTo>
                  <a:lnTo>
                    <a:pt x="613" y="50"/>
                  </a:lnTo>
                  <a:lnTo>
                    <a:pt x="613" y="49"/>
                  </a:lnTo>
                  <a:lnTo>
                    <a:pt x="614" y="49"/>
                  </a:lnTo>
                  <a:lnTo>
                    <a:pt x="615" y="49"/>
                  </a:lnTo>
                  <a:lnTo>
                    <a:pt x="616" y="49"/>
                  </a:lnTo>
                  <a:lnTo>
                    <a:pt x="616" y="48"/>
                  </a:lnTo>
                  <a:lnTo>
                    <a:pt x="617" y="48"/>
                  </a:lnTo>
                  <a:lnTo>
                    <a:pt x="618" y="48"/>
                  </a:lnTo>
                  <a:lnTo>
                    <a:pt x="619" y="48"/>
                  </a:lnTo>
                  <a:lnTo>
                    <a:pt x="620" y="48"/>
                  </a:lnTo>
                  <a:lnTo>
                    <a:pt x="620" y="47"/>
                  </a:lnTo>
                  <a:lnTo>
                    <a:pt x="621" y="47"/>
                  </a:lnTo>
                  <a:lnTo>
                    <a:pt x="622" y="47"/>
                  </a:lnTo>
                  <a:lnTo>
                    <a:pt x="623" y="47"/>
                  </a:lnTo>
                  <a:lnTo>
                    <a:pt x="624" y="47"/>
                  </a:lnTo>
                  <a:lnTo>
                    <a:pt x="624" y="46"/>
                  </a:lnTo>
                  <a:lnTo>
                    <a:pt x="625" y="46"/>
                  </a:lnTo>
                  <a:lnTo>
                    <a:pt x="626" y="46"/>
                  </a:lnTo>
                  <a:lnTo>
                    <a:pt x="627" y="46"/>
                  </a:lnTo>
                  <a:lnTo>
                    <a:pt x="627" y="45"/>
                  </a:lnTo>
                  <a:lnTo>
                    <a:pt x="628" y="45"/>
                  </a:lnTo>
                  <a:lnTo>
                    <a:pt x="629" y="45"/>
                  </a:lnTo>
                  <a:lnTo>
                    <a:pt x="630" y="45"/>
                  </a:lnTo>
                  <a:lnTo>
                    <a:pt x="631" y="45"/>
                  </a:lnTo>
                  <a:lnTo>
                    <a:pt x="631" y="44"/>
                  </a:lnTo>
                  <a:lnTo>
                    <a:pt x="632" y="44"/>
                  </a:lnTo>
                  <a:lnTo>
                    <a:pt x="633" y="44"/>
                  </a:lnTo>
                  <a:lnTo>
                    <a:pt x="634" y="44"/>
                  </a:lnTo>
                  <a:lnTo>
                    <a:pt x="635" y="44"/>
                  </a:lnTo>
                  <a:lnTo>
                    <a:pt x="635" y="43"/>
                  </a:lnTo>
                  <a:lnTo>
                    <a:pt x="636" y="43"/>
                  </a:lnTo>
                  <a:lnTo>
                    <a:pt x="637" y="43"/>
                  </a:lnTo>
                  <a:lnTo>
                    <a:pt x="638" y="43"/>
                  </a:lnTo>
                  <a:lnTo>
                    <a:pt x="638" y="42"/>
                  </a:lnTo>
                  <a:lnTo>
                    <a:pt x="639" y="42"/>
                  </a:lnTo>
                  <a:lnTo>
                    <a:pt x="639" y="42"/>
                  </a:lnTo>
                  <a:lnTo>
                    <a:pt x="640" y="42"/>
                  </a:lnTo>
                  <a:lnTo>
                    <a:pt x="641" y="42"/>
                  </a:lnTo>
                  <a:lnTo>
                    <a:pt x="642" y="42"/>
                  </a:lnTo>
                  <a:lnTo>
                    <a:pt x="642" y="41"/>
                  </a:lnTo>
                  <a:lnTo>
                    <a:pt x="643" y="41"/>
                  </a:lnTo>
                  <a:lnTo>
                    <a:pt x="644" y="41"/>
                  </a:lnTo>
                  <a:lnTo>
                    <a:pt x="645" y="41"/>
                  </a:lnTo>
                  <a:lnTo>
                    <a:pt x="646" y="41"/>
                  </a:lnTo>
                  <a:lnTo>
                    <a:pt x="646" y="40"/>
                  </a:lnTo>
                  <a:lnTo>
                    <a:pt x="647" y="40"/>
                  </a:lnTo>
                  <a:lnTo>
                    <a:pt x="648" y="40"/>
                  </a:lnTo>
                  <a:lnTo>
                    <a:pt x="649" y="40"/>
                  </a:lnTo>
                  <a:lnTo>
                    <a:pt x="649" y="39"/>
                  </a:lnTo>
                  <a:lnTo>
                    <a:pt x="650" y="39"/>
                  </a:lnTo>
                  <a:lnTo>
                    <a:pt x="651" y="39"/>
                  </a:lnTo>
                  <a:lnTo>
                    <a:pt x="652" y="39"/>
                  </a:lnTo>
                  <a:lnTo>
                    <a:pt x="653" y="39"/>
                  </a:lnTo>
                  <a:lnTo>
                    <a:pt x="653" y="38"/>
                  </a:lnTo>
                  <a:lnTo>
                    <a:pt x="654" y="38"/>
                  </a:lnTo>
                  <a:lnTo>
                    <a:pt x="655" y="38"/>
                  </a:lnTo>
                  <a:lnTo>
                    <a:pt x="656" y="38"/>
                  </a:lnTo>
                  <a:lnTo>
                    <a:pt x="657" y="37"/>
                  </a:lnTo>
                  <a:lnTo>
                    <a:pt x="658" y="37"/>
                  </a:lnTo>
                  <a:lnTo>
                    <a:pt x="659" y="37"/>
                  </a:lnTo>
                  <a:lnTo>
                    <a:pt x="660" y="37"/>
                  </a:lnTo>
                  <a:lnTo>
                    <a:pt x="660" y="36"/>
                  </a:lnTo>
                  <a:lnTo>
                    <a:pt x="661" y="36"/>
                  </a:lnTo>
                  <a:lnTo>
                    <a:pt x="662" y="36"/>
                  </a:lnTo>
                  <a:lnTo>
                    <a:pt x="663" y="36"/>
                  </a:lnTo>
                  <a:lnTo>
                    <a:pt x="664" y="36"/>
                  </a:lnTo>
                  <a:lnTo>
                    <a:pt x="664" y="35"/>
                  </a:lnTo>
                  <a:lnTo>
                    <a:pt x="665" y="35"/>
                  </a:lnTo>
                  <a:lnTo>
                    <a:pt x="666" y="35"/>
                  </a:lnTo>
                  <a:lnTo>
                    <a:pt x="666" y="35"/>
                  </a:lnTo>
                  <a:lnTo>
                    <a:pt x="667" y="35"/>
                  </a:lnTo>
                  <a:lnTo>
                    <a:pt x="668" y="34"/>
                  </a:lnTo>
                  <a:lnTo>
                    <a:pt x="669" y="34"/>
                  </a:lnTo>
                  <a:lnTo>
                    <a:pt x="670" y="34"/>
                  </a:lnTo>
                  <a:lnTo>
                    <a:pt x="671" y="34"/>
                  </a:lnTo>
                  <a:lnTo>
                    <a:pt x="671" y="33"/>
                  </a:lnTo>
                  <a:lnTo>
                    <a:pt x="672" y="33"/>
                  </a:lnTo>
                  <a:lnTo>
                    <a:pt x="673" y="33"/>
                  </a:lnTo>
                  <a:lnTo>
                    <a:pt x="674" y="33"/>
                  </a:lnTo>
                  <a:lnTo>
                    <a:pt x="675" y="33"/>
                  </a:lnTo>
                  <a:lnTo>
                    <a:pt x="675" y="32"/>
                  </a:lnTo>
                  <a:lnTo>
                    <a:pt x="676" y="32"/>
                  </a:lnTo>
                  <a:lnTo>
                    <a:pt x="677" y="32"/>
                  </a:lnTo>
                  <a:lnTo>
                    <a:pt x="678" y="32"/>
                  </a:lnTo>
                  <a:lnTo>
                    <a:pt x="679" y="32"/>
                  </a:lnTo>
                  <a:lnTo>
                    <a:pt x="679" y="31"/>
                  </a:lnTo>
                  <a:lnTo>
                    <a:pt x="680" y="31"/>
                  </a:lnTo>
                  <a:lnTo>
                    <a:pt x="681" y="31"/>
                  </a:lnTo>
                  <a:lnTo>
                    <a:pt x="682" y="31"/>
                  </a:lnTo>
                  <a:lnTo>
                    <a:pt x="682" y="30"/>
                  </a:lnTo>
                  <a:lnTo>
                    <a:pt x="683" y="30"/>
                  </a:lnTo>
                  <a:lnTo>
                    <a:pt x="684" y="30"/>
                  </a:lnTo>
                  <a:lnTo>
                    <a:pt x="685" y="30"/>
                  </a:lnTo>
                  <a:lnTo>
                    <a:pt x="686" y="30"/>
                  </a:lnTo>
                  <a:lnTo>
                    <a:pt x="686" y="29"/>
                  </a:lnTo>
                  <a:lnTo>
                    <a:pt x="687" y="29"/>
                  </a:lnTo>
                  <a:lnTo>
                    <a:pt x="688" y="29"/>
                  </a:lnTo>
                  <a:lnTo>
                    <a:pt x="689" y="29"/>
                  </a:lnTo>
                  <a:lnTo>
                    <a:pt x="690" y="28"/>
                  </a:lnTo>
                  <a:lnTo>
                    <a:pt x="691" y="28"/>
                  </a:lnTo>
                  <a:lnTo>
                    <a:pt x="692" y="28"/>
                  </a:lnTo>
                  <a:lnTo>
                    <a:pt x="693" y="28"/>
                  </a:lnTo>
                  <a:lnTo>
                    <a:pt x="693" y="27"/>
                  </a:lnTo>
                  <a:lnTo>
                    <a:pt x="694" y="27"/>
                  </a:lnTo>
                  <a:lnTo>
                    <a:pt x="694" y="27"/>
                  </a:lnTo>
                  <a:lnTo>
                    <a:pt x="695" y="27"/>
                  </a:lnTo>
                  <a:lnTo>
                    <a:pt x="696" y="27"/>
                  </a:lnTo>
                  <a:lnTo>
                    <a:pt x="697" y="27"/>
                  </a:lnTo>
                  <a:lnTo>
                    <a:pt x="697" y="26"/>
                  </a:lnTo>
                  <a:lnTo>
                    <a:pt x="698" y="26"/>
                  </a:lnTo>
                  <a:lnTo>
                    <a:pt x="699" y="26"/>
                  </a:lnTo>
                  <a:lnTo>
                    <a:pt x="700" y="26"/>
                  </a:lnTo>
                  <a:lnTo>
                    <a:pt x="701" y="25"/>
                  </a:lnTo>
                  <a:lnTo>
                    <a:pt x="702" y="25"/>
                  </a:lnTo>
                  <a:lnTo>
                    <a:pt x="703" y="25"/>
                  </a:lnTo>
                  <a:lnTo>
                    <a:pt x="704" y="25"/>
                  </a:lnTo>
                  <a:lnTo>
                    <a:pt x="704" y="24"/>
                  </a:lnTo>
                  <a:lnTo>
                    <a:pt x="705" y="24"/>
                  </a:lnTo>
                  <a:lnTo>
                    <a:pt x="706" y="24"/>
                  </a:lnTo>
                  <a:lnTo>
                    <a:pt x="707" y="24"/>
                  </a:lnTo>
                  <a:lnTo>
                    <a:pt x="708" y="24"/>
                  </a:lnTo>
                  <a:lnTo>
                    <a:pt x="708" y="23"/>
                  </a:lnTo>
                  <a:lnTo>
                    <a:pt x="709" y="23"/>
                  </a:lnTo>
                  <a:lnTo>
                    <a:pt x="710" y="23"/>
                  </a:lnTo>
                  <a:lnTo>
                    <a:pt x="711" y="23"/>
                  </a:lnTo>
                  <a:lnTo>
                    <a:pt x="712" y="22"/>
                  </a:lnTo>
                  <a:lnTo>
                    <a:pt x="713" y="22"/>
                  </a:lnTo>
                  <a:lnTo>
                    <a:pt x="714" y="22"/>
                  </a:lnTo>
                  <a:lnTo>
                    <a:pt x="715" y="22"/>
                  </a:lnTo>
                  <a:lnTo>
                    <a:pt x="715" y="21"/>
                  </a:lnTo>
                  <a:lnTo>
                    <a:pt x="716" y="21"/>
                  </a:lnTo>
                  <a:lnTo>
                    <a:pt x="717" y="21"/>
                  </a:lnTo>
                  <a:lnTo>
                    <a:pt x="718" y="21"/>
                  </a:lnTo>
                  <a:lnTo>
                    <a:pt x="719" y="21"/>
                  </a:lnTo>
                  <a:lnTo>
                    <a:pt x="719" y="20"/>
                  </a:lnTo>
                  <a:lnTo>
                    <a:pt x="720" y="20"/>
                  </a:lnTo>
                  <a:lnTo>
                    <a:pt x="721" y="20"/>
                  </a:lnTo>
                  <a:lnTo>
                    <a:pt x="722" y="20"/>
                  </a:lnTo>
                  <a:lnTo>
                    <a:pt x="722" y="20"/>
                  </a:lnTo>
                  <a:lnTo>
                    <a:pt x="723" y="19"/>
                  </a:lnTo>
                  <a:lnTo>
                    <a:pt x="724" y="19"/>
                  </a:lnTo>
                  <a:lnTo>
                    <a:pt x="725" y="19"/>
                  </a:lnTo>
                  <a:lnTo>
                    <a:pt x="726" y="19"/>
                  </a:lnTo>
                  <a:lnTo>
                    <a:pt x="726" y="18"/>
                  </a:lnTo>
                  <a:lnTo>
                    <a:pt x="727" y="18"/>
                  </a:lnTo>
                  <a:lnTo>
                    <a:pt x="728" y="18"/>
                  </a:lnTo>
                  <a:lnTo>
                    <a:pt x="729" y="18"/>
                  </a:lnTo>
                  <a:lnTo>
                    <a:pt x="730" y="18"/>
                  </a:lnTo>
                  <a:lnTo>
                    <a:pt x="730" y="17"/>
                  </a:lnTo>
                  <a:lnTo>
                    <a:pt x="731" y="17"/>
                  </a:lnTo>
                  <a:lnTo>
                    <a:pt x="732" y="17"/>
                  </a:lnTo>
                  <a:lnTo>
                    <a:pt x="733" y="17"/>
                  </a:lnTo>
                  <a:lnTo>
                    <a:pt x="733" y="16"/>
                  </a:lnTo>
                  <a:lnTo>
                    <a:pt x="734" y="16"/>
                  </a:lnTo>
                  <a:lnTo>
                    <a:pt x="735" y="16"/>
                  </a:lnTo>
                  <a:lnTo>
                    <a:pt x="736" y="16"/>
                  </a:lnTo>
                  <a:lnTo>
                    <a:pt x="737" y="16"/>
                  </a:lnTo>
                  <a:lnTo>
                    <a:pt x="737" y="15"/>
                  </a:lnTo>
                  <a:lnTo>
                    <a:pt x="738" y="15"/>
                  </a:lnTo>
                  <a:lnTo>
                    <a:pt x="739" y="15"/>
                  </a:lnTo>
                  <a:lnTo>
                    <a:pt x="740" y="15"/>
                  </a:lnTo>
                  <a:lnTo>
                    <a:pt x="741" y="15"/>
                  </a:lnTo>
                  <a:lnTo>
                    <a:pt x="741" y="14"/>
                  </a:lnTo>
                  <a:lnTo>
                    <a:pt x="742" y="14"/>
                  </a:lnTo>
                  <a:lnTo>
                    <a:pt x="743" y="14"/>
                  </a:lnTo>
                  <a:lnTo>
                    <a:pt x="744" y="14"/>
                  </a:lnTo>
                  <a:lnTo>
                    <a:pt x="745" y="13"/>
                  </a:lnTo>
                  <a:lnTo>
                    <a:pt x="746" y="13"/>
                  </a:lnTo>
                  <a:lnTo>
                    <a:pt x="747" y="13"/>
                  </a:lnTo>
                  <a:lnTo>
                    <a:pt x="748" y="13"/>
                  </a:lnTo>
                  <a:lnTo>
                    <a:pt x="748" y="12"/>
                  </a:lnTo>
                  <a:lnTo>
                    <a:pt x="749" y="12"/>
                  </a:lnTo>
                  <a:lnTo>
                    <a:pt x="750" y="12"/>
                  </a:lnTo>
                  <a:lnTo>
                    <a:pt x="751" y="12"/>
                  </a:lnTo>
                  <a:lnTo>
                    <a:pt x="752" y="12"/>
                  </a:lnTo>
                  <a:lnTo>
                    <a:pt x="752" y="11"/>
                  </a:lnTo>
                  <a:lnTo>
                    <a:pt x="753" y="11"/>
                  </a:lnTo>
                  <a:lnTo>
                    <a:pt x="754" y="11"/>
                  </a:lnTo>
                  <a:lnTo>
                    <a:pt x="755" y="11"/>
                  </a:lnTo>
                  <a:lnTo>
                    <a:pt x="756" y="10"/>
                  </a:lnTo>
                  <a:lnTo>
                    <a:pt x="757" y="10"/>
                  </a:lnTo>
                  <a:lnTo>
                    <a:pt x="758" y="10"/>
                  </a:lnTo>
                  <a:lnTo>
                    <a:pt x="759" y="10"/>
                  </a:lnTo>
                  <a:lnTo>
                    <a:pt x="759" y="9"/>
                  </a:lnTo>
                  <a:lnTo>
                    <a:pt x="760" y="9"/>
                  </a:lnTo>
                  <a:lnTo>
                    <a:pt x="761" y="9"/>
                  </a:lnTo>
                  <a:lnTo>
                    <a:pt x="762" y="9"/>
                  </a:lnTo>
                  <a:lnTo>
                    <a:pt x="763" y="9"/>
                  </a:lnTo>
                  <a:lnTo>
                    <a:pt x="763" y="8"/>
                  </a:lnTo>
                  <a:lnTo>
                    <a:pt x="764" y="8"/>
                  </a:lnTo>
                  <a:lnTo>
                    <a:pt x="765" y="8"/>
                  </a:lnTo>
                  <a:lnTo>
                    <a:pt x="766" y="8"/>
                  </a:lnTo>
                  <a:lnTo>
                    <a:pt x="766" y="7"/>
                  </a:lnTo>
                  <a:lnTo>
                    <a:pt x="767" y="7"/>
                  </a:lnTo>
                  <a:lnTo>
                    <a:pt x="768" y="7"/>
                  </a:lnTo>
                  <a:lnTo>
                    <a:pt x="769" y="7"/>
                  </a:lnTo>
                  <a:lnTo>
                    <a:pt x="770" y="7"/>
                  </a:lnTo>
                  <a:lnTo>
                    <a:pt x="770" y="6"/>
                  </a:lnTo>
                  <a:lnTo>
                    <a:pt x="771" y="6"/>
                  </a:lnTo>
                  <a:lnTo>
                    <a:pt x="772" y="6"/>
                  </a:lnTo>
                  <a:lnTo>
                    <a:pt x="773" y="6"/>
                  </a:lnTo>
                  <a:lnTo>
                    <a:pt x="774" y="6"/>
                  </a:lnTo>
                  <a:lnTo>
                    <a:pt x="774" y="5"/>
                  </a:lnTo>
                  <a:lnTo>
                    <a:pt x="775" y="5"/>
                  </a:lnTo>
                  <a:lnTo>
                    <a:pt x="776" y="5"/>
                  </a:lnTo>
                  <a:lnTo>
                    <a:pt x="777" y="5"/>
                  </a:lnTo>
                  <a:lnTo>
                    <a:pt x="777" y="5"/>
                  </a:lnTo>
                  <a:lnTo>
                    <a:pt x="777" y="4"/>
                  </a:lnTo>
                  <a:lnTo>
                    <a:pt x="778" y="4"/>
                  </a:lnTo>
                  <a:lnTo>
                    <a:pt x="779" y="4"/>
                  </a:lnTo>
                  <a:lnTo>
                    <a:pt x="780" y="4"/>
                  </a:lnTo>
                  <a:lnTo>
                    <a:pt x="781" y="4"/>
                  </a:lnTo>
                  <a:lnTo>
                    <a:pt x="781" y="3"/>
                  </a:lnTo>
                  <a:lnTo>
                    <a:pt x="782" y="3"/>
                  </a:lnTo>
                  <a:lnTo>
                    <a:pt x="783" y="3"/>
                  </a:lnTo>
                  <a:lnTo>
                    <a:pt x="784" y="3"/>
                  </a:lnTo>
                  <a:lnTo>
                    <a:pt x="785" y="3"/>
                  </a:lnTo>
                  <a:lnTo>
                    <a:pt x="785" y="2"/>
                  </a:lnTo>
                  <a:lnTo>
                    <a:pt x="786" y="2"/>
                  </a:lnTo>
                  <a:lnTo>
                    <a:pt x="787" y="2"/>
                  </a:lnTo>
                  <a:lnTo>
                    <a:pt x="788" y="2"/>
                  </a:lnTo>
                  <a:lnTo>
                    <a:pt x="788" y="1"/>
                  </a:lnTo>
                  <a:lnTo>
                    <a:pt x="789" y="1"/>
                  </a:lnTo>
                  <a:lnTo>
                    <a:pt x="790" y="1"/>
                  </a:lnTo>
                  <a:lnTo>
                    <a:pt x="791" y="1"/>
                  </a:lnTo>
                  <a:lnTo>
                    <a:pt x="792" y="1"/>
                  </a:lnTo>
                  <a:lnTo>
                    <a:pt x="792" y="0"/>
                  </a:lnTo>
                  <a:lnTo>
                    <a:pt x="793"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3" name="Freeform 74">
              <a:extLst>
                <a:ext uri="{FF2B5EF4-FFF2-40B4-BE49-F238E27FC236}">
                  <a16:creationId xmlns:a16="http://schemas.microsoft.com/office/drawing/2014/main" id="{74E2C9AF-F678-4E35-A646-08208436C886}"/>
                </a:ext>
              </a:extLst>
            </p:cNvPr>
            <p:cNvSpPr>
              <a:spLocks/>
            </p:cNvSpPr>
            <p:nvPr/>
          </p:nvSpPr>
          <p:spPr bwMode="auto">
            <a:xfrm>
              <a:off x="15580521" y="4164601"/>
              <a:ext cx="118586" cy="32840"/>
            </a:xfrm>
            <a:custGeom>
              <a:avLst/>
              <a:gdLst>
                <a:gd name="T0" fmla="*/ 2 w 110"/>
                <a:gd name="T1" fmla="*/ 30 h 30"/>
                <a:gd name="T2" fmla="*/ 4 w 110"/>
                <a:gd name="T3" fmla="*/ 29 h 30"/>
                <a:gd name="T4" fmla="*/ 6 w 110"/>
                <a:gd name="T5" fmla="*/ 28 h 30"/>
                <a:gd name="T6" fmla="*/ 9 w 110"/>
                <a:gd name="T7" fmla="*/ 28 h 30"/>
                <a:gd name="T8" fmla="*/ 11 w 110"/>
                <a:gd name="T9" fmla="*/ 27 h 30"/>
                <a:gd name="T10" fmla="*/ 13 w 110"/>
                <a:gd name="T11" fmla="*/ 27 h 30"/>
                <a:gd name="T12" fmla="*/ 15 w 110"/>
                <a:gd name="T13" fmla="*/ 26 h 30"/>
                <a:gd name="T14" fmla="*/ 17 w 110"/>
                <a:gd name="T15" fmla="*/ 25 h 30"/>
                <a:gd name="T16" fmla="*/ 20 w 110"/>
                <a:gd name="T17" fmla="*/ 25 h 30"/>
                <a:gd name="T18" fmla="*/ 22 w 110"/>
                <a:gd name="T19" fmla="*/ 24 h 30"/>
                <a:gd name="T20" fmla="*/ 25 w 110"/>
                <a:gd name="T21" fmla="*/ 24 h 30"/>
                <a:gd name="T22" fmla="*/ 27 w 110"/>
                <a:gd name="T23" fmla="*/ 23 h 30"/>
                <a:gd name="T24" fmla="*/ 29 w 110"/>
                <a:gd name="T25" fmla="*/ 22 h 30"/>
                <a:gd name="T26" fmla="*/ 32 w 110"/>
                <a:gd name="T27" fmla="*/ 22 h 30"/>
                <a:gd name="T28" fmla="*/ 34 w 110"/>
                <a:gd name="T29" fmla="*/ 21 h 30"/>
                <a:gd name="T30" fmla="*/ 36 w 110"/>
                <a:gd name="T31" fmla="*/ 20 h 30"/>
                <a:gd name="T32" fmla="*/ 39 w 110"/>
                <a:gd name="T33" fmla="*/ 20 h 30"/>
                <a:gd name="T34" fmla="*/ 40 w 110"/>
                <a:gd name="T35" fmla="*/ 19 h 30"/>
                <a:gd name="T36" fmla="*/ 43 w 110"/>
                <a:gd name="T37" fmla="*/ 19 h 30"/>
                <a:gd name="T38" fmla="*/ 45 w 110"/>
                <a:gd name="T39" fmla="*/ 18 h 30"/>
                <a:gd name="T40" fmla="*/ 48 w 110"/>
                <a:gd name="T41" fmla="*/ 17 h 30"/>
                <a:gd name="T42" fmla="*/ 50 w 110"/>
                <a:gd name="T43" fmla="*/ 16 h 30"/>
                <a:gd name="T44" fmla="*/ 53 w 110"/>
                <a:gd name="T45" fmla="*/ 16 h 30"/>
                <a:gd name="T46" fmla="*/ 55 w 110"/>
                <a:gd name="T47" fmla="*/ 15 h 30"/>
                <a:gd name="T48" fmla="*/ 58 w 110"/>
                <a:gd name="T49" fmla="*/ 15 h 30"/>
                <a:gd name="T50" fmla="*/ 60 w 110"/>
                <a:gd name="T51" fmla="*/ 14 h 30"/>
                <a:gd name="T52" fmla="*/ 62 w 110"/>
                <a:gd name="T53" fmla="*/ 13 h 30"/>
                <a:gd name="T54" fmla="*/ 65 w 110"/>
                <a:gd name="T55" fmla="*/ 13 h 30"/>
                <a:gd name="T56" fmla="*/ 67 w 110"/>
                <a:gd name="T57" fmla="*/ 12 h 30"/>
                <a:gd name="T58" fmla="*/ 69 w 110"/>
                <a:gd name="T59" fmla="*/ 12 h 30"/>
                <a:gd name="T60" fmla="*/ 71 w 110"/>
                <a:gd name="T61" fmla="*/ 11 h 30"/>
                <a:gd name="T62" fmla="*/ 73 w 110"/>
                <a:gd name="T63" fmla="*/ 10 h 30"/>
                <a:gd name="T64" fmla="*/ 76 w 110"/>
                <a:gd name="T65" fmla="*/ 10 h 30"/>
                <a:gd name="T66" fmla="*/ 78 w 110"/>
                <a:gd name="T67" fmla="*/ 9 h 30"/>
                <a:gd name="T68" fmla="*/ 81 w 110"/>
                <a:gd name="T69" fmla="*/ 8 h 30"/>
                <a:gd name="T70" fmla="*/ 83 w 110"/>
                <a:gd name="T71" fmla="*/ 7 h 30"/>
                <a:gd name="T72" fmla="*/ 86 w 110"/>
                <a:gd name="T73" fmla="*/ 7 h 30"/>
                <a:gd name="T74" fmla="*/ 88 w 110"/>
                <a:gd name="T75" fmla="*/ 6 h 30"/>
                <a:gd name="T76" fmla="*/ 91 w 110"/>
                <a:gd name="T77" fmla="*/ 5 h 30"/>
                <a:gd name="T78" fmla="*/ 94 w 110"/>
                <a:gd name="T79" fmla="*/ 5 h 30"/>
                <a:gd name="T80" fmla="*/ 95 w 110"/>
                <a:gd name="T81" fmla="*/ 4 h 30"/>
                <a:gd name="T82" fmla="*/ 98 w 110"/>
                <a:gd name="T83" fmla="*/ 4 h 30"/>
                <a:gd name="T84" fmla="*/ 100 w 110"/>
                <a:gd name="T85" fmla="*/ 3 h 30"/>
                <a:gd name="T86" fmla="*/ 103 w 110"/>
                <a:gd name="T87" fmla="*/ 2 h 30"/>
                <a:gd name="T88" fmla="*/ 105 w 110"/>
                <a:gd name="T89" fmla="*/ 1 h 30"/>
                <a:gd name="T90" fmla="*/ 108 w 110"/>
                <a:gd name="T91" fmla="*/ 1 h 30"/>
                <a:gd name="T92" fmla="*/ 110 w 110"/>
                <a:gd name="T9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 h="30">
                  <a:moveTo>
                    <a:pt x="0" y="30"/>
                  </a:moveTo>
                  <a:lnTo>
                    <a:pt x="1" y="30"/>
                  </a:lnTo>
                  <a:lnTo>
                    <a:pt x="2" y="30"/>
                  </a:lnTo>
                  <a:lnTo>
                    <a:pt x="3" y="30"/>
                  </a:lnTo>
                  <a:lnTo>
                    <a:pt x="3" y="29"/>
                  </a:lnTo>
                  <a:lnTo>
                    <a:pt x="4" y="29"/>
                  </a:lnTo>
                  <a:lnTo>
                    <a:pt x="5" y="29"/>
                  </a:lnTo>
                  <a:lnTo>
                    <a:pt x="6" y="29"/>
                  </a:lnTo>
                  <a:lnTo>
                    <a:pt x="6" y="28"/>
                  </a:lnTo>
                  <a:lnTo>
                    <a:pt x="7" y="28"/>
                  </a:lnTo>
                  <a:lnTo>
                    <a:pt x="8" y="28"/>
                  </a:lnTo>
                  <a:lnTo>
                    <a:pt x="9" y="28"/>
                  </a:lnTo>
                  <a:lnTo>
                    <a:pt x="10" y="28"/>
                  </a:lnTo>
                  <a:lnTo>
                    <a:pt x="10" y="27"/>
                  </a:lnTo>
                  <a:lnTo>
                    <a:pt x="11" y="27"/>
                  </a:lnTo>
                  <a:lnTo>
                    <a:pt x="12" y="27"/>
                  </a:lnTo>
                  <a:lnTo>
                    <a:pt x="12" y="27"/>
                  </a:lnTo>
                  <a:lnTo>
                    <a:pt x="13" y="27"/>
                  </a:lnTo>
                  <a:lnTo>
                    <a:pt x="14" y="27"/>
                  </a:lnTo>
                  <a:lnTo>
                    <a:pt x="14" y="26"/>
                  </a:lnTo>
                  <a:lnTo>
                    <a:pt x="15" y="26"/>
                  </a:lnTo>
                  <a:lnTo>
                    <a:pt x="16" y="26"/>
                  </a:lnTo>
                  <a:lnTo>
                    <a:pt x="17" y="26"/>
                  </a:lnTo>
                  <a:lnTo>
                    <a:pt x="17" y="25"/>
                  </a:lnTo>
                  <a:lnTo>
                    <a:pt x="18" y="25"/>
                  </a:lnTo>
                  <a:lnTo>
                    <a:pt x="19" y="25"/>
                  </a:lnTo>
                  <a:lnTo>
                    <a:pt x="20" y="25"/>
                  </a:lnTo>
                  <a:lnTo>
                    <a:pt x="21" y="25"/>
                  </a:lnTo>
                  <a:lnTo>
                    <a:pt x="21" y="24"/>
                  </a:lnTo>
                  <a:lnTo>
                    <a:pt x="22" y="24"/>
                  </a:lnTo>
                  <a:lnTo>
                    <a:pt x="23" y="24"/>
                  </a:lnTo>
                  <a:lnTo>
                    <a:pt x="24" y="24"/>
                  </a:lnTo>
                  <a:lnTo>
                    <a:pt x="25" y="24"/>
                  </a:lnTo>
                  <a:lnTo>
                    <a:pt x="25" y="23"/>
                  </a:lnTo>
                  <a:lnTo>
                    <a:pt x="26" y="23"/>
                  </a:lnTo>
                  <a:lnTo>
                    <a:pt x="27" y="23"/>
                  </a:lnTo>
                  <a:lnTo>
                    <a:pt x="28" y="23"/>
                  </a:lnTo>
                  <a:lnTo>
                    <a:pt x="28" y="22"/>
                  </a:lnTo>
                  <a:lnTo>
                    <a:pt x="29" y="22"/>
                  </a:lnTo>
                  <a:lnTo>
                    <a:pt x="30" y="22"/>
                  </a:lnTo>
                  <a:lnTo>
                    <a:pt x="31" y="22"/>
                  </a:lnTo>
                  <a:lnTo>
                    <a:pt x="32" y="22"/>
                  </a:lnTo>
                  <a:lnTo>
                    <a:pt x="32" y="21"/>
                  </a:lnTo>
                  <a:lnTo>
                    <a:pt x="33" y="21"/>
                  </a:lnTo>
                  <a:lnTo>
                    <a:pt x="34" y="21"/>
                  </a:lnTo>
                  <a:lnTo>
                    <a:pt x="35" y="21"/>
                  </a:lnTo>
                  <a:lnTo>
                    <a:pt x="36" y="21"/>
                  </a:lnTo>
                  <a:lnTo>
                    <a:pt x="36" y="20"/>
                  </a:lnTo>
                  <a:lnTo>
                    <a:pt x="37" y="20"/>
                  </a:lnTo>
                  <a:lnTo>
                    <a:pt x="38" y="20"/>
                  </a:lnTo>
                  <a:lnTo>
                    <a:pt x="39" y="20"/>
                  </a:lnTo>
                  <a:lnTo>
                    <a:pt x="39" y="19"/>
                  </a:lnTo>
                  <a:lnTo>
                    <a:pt x="40" y="19"/>
                  </a:lnTo>
                  <a:lnTo>
                    <a:pt x="40" y="19"/>
                  </a:lnTo>
                  <a:lnTo>
                    <a:pt x="41" y="19"/>
                  </a:lnTo>
                  <a:lnTo>
                    <a:pt x="42" y="19"/>
                  </a:lnTo>
                  <a:lnTo>
                    <a:pt x="43" y="19"/>
                  </a:lnTo>
                  <a:lnTo>
                    <a:pt x="43" y="18"/>
                  </a:lnTo>
                  <a:lnTo>
                    <a:pt x="44" y="18"/>
                  </a:lnTo>
                  <a:lnTo>
                    <a:pt x="45" y="18"/>
                  </a:lnTo>
                  <a:lnTo>
                    <a:pt x="46" y="18"/>
                  </a:lnTo>
                  <a:lnTo>
                    <a:pt x="47" y="17"/>
                  </a:lnTo>
                  <a:lnTo>
                    <a:pt x="48" y="17"/>
                  </a:lnTo>
                  <a:lnTo>
                    <a:pt x="49" y="17"/>
                  </a:lnTo>
                  <a:lnTo>
                    <a:pt x="50" y="17"/>
                  </a:lnTo>
                  <a:lnTo>
                    <a:pt x="50" y="16"/>
                  </a:lnTo>
                  <a:lnTo>
                    <a:pt x="51" y="16"/>
                  </a:lnTo>
                  <a:lnTo>
                    <a:pt x="52" y="16"/>
                  </a:lnTo>
                  <a:lnTo>
                    <a:pt x="53" y="16"/>
                  </a:lnTo>
                  <a:lnTo>
                    <a:pt x="54" y="16"/>
                  </a:lnTo>
                  <a:lnTo>
                    <a:pt x="54" y="15"/>
                  </a:lnTo>
                  <a:lnTo>
                    <a:pt x="55" y="15"/>
                  </a:lnTo>
                  <a:lnTo>
                    <a:pt x="56" y="15"/>
                  </a:lnTo>
                  <a:lnTo>
                    <a:pt x="57" y="15"/>
                  </a:lnTo>
                  <a:lnTo>
                    <a:pt x="58" y="15"/>
                  </a:lnTo>
                  <a:lnTo>
                    <a:pt x="58" y="14"/>
                  </a:lnTo>
                  <a:lnTo>
                    <a:pt x="59" y="14"/>
                  </a:lnTo>
                  <a:lnTo>
                    <a:pt x="60" y="14"/>
                  </a:lnTo>
                  <a:lnTo>
                    <a:pt x="61" y="14"/>
                  </a:lnTo>
                  <a:lnTo>
                    <a:pt x="61" y="13"/>
                  </a:lnTo>
                  <a:lnTo>
                    <a:pt x="62" y="13"/>
                  </a:lnTo>
                  <a:lnTo>
                    <a:pt x="63" y="13"/>
                  </a:lnTo>
                  <a:lnTo>
                    <a:pt x="64" y="13"/>
                  </a:lnTo>
                  <a:lnTo>
                    <a:pt x="65" y="13"/>
                  </a:lnTo>
                  <a:lnTo>
                    <a:pt x="65" y="12"/>
                  </a:lnTo>
                  <a:lnTo>
                    <a:pt x="66" y="12"/>
                  </a:lnTo>
                  <a:lnTo>
                    <a:pt x="67" y="12"/>
                  </a:lnTo>
                  <a:lnTo>
                    <a:pt x="67" y="12"/>
                  </a:lnTo>
                  <a:lnTo>
                    <a:pt x="68" y="12"/>
                  </a:lnTo>
                  <a:lnTo>
                    <a:pt x="69" y="12"/>
                  </a:lnTo>
                  <a:lnTo>
                    <a:pt x="69" y="11"/>
                  </a:lnTo>
                  <a:lnTo>
                    <a:pt x="70" y="11"/>
                  </a:lnTo>
                  <a:lnTo>
                    <a:pt x="71" y="11"/>
                  </a:lnTo>
                  <a:lnTo>
                    <a:pt x="72" y="11"/>
                  </a:lnTo>
                  <a:lnTo>
                    <a:pt x="72" y="10"/>
                  </a:lnTo>
                  <a:lnTo>
                    <a:pt x="73" y="10"/>
                  </a:lnTo>
                  <a:lnTo>
                    <a:pt x="74" y="10"/>
                  </a:lnTo>
                  <a:lnTo>
                    <a:pt x="75" y="10"/>
                  </a:lnTo>
                  <a:lnTo>
                    <a:pt x="76" y="10"/>
                  </a:lnTo>
                  <a:lnTo>
                    <a:pt x="76" y="9"/>
                  </a:lnTo>
                  <a:lnTo>
                    <a:pt x="77" y="9"/>
                  </a:lnTo>
                  <a:lnTo>
                    <a:pt x="78" y="9"/>
                  </a:lnTo>
                  <a:lnTo>
                    <a:pt x="79" y="9"/>
                  </a:lnTo>
                  <a:lnTo>
                    <a:pt x="80" y="8"/>
                  </a:lnTo>
                  <a:lnTo>
                    <a:pt x="81" y="8"/>
                  </a:lnTo>
                  <a:lnTo>
                    <a:pt x="82" y="8"/>
                  </a:lnTo>
                  <a:lnTo>
                    <a:pt x="83" y="8"/>
                  </a:lnTo>
                  <a:lnTo>
                    <a:pt x="83" y="7"/>
                  </a:lnTo>
                  <a:lnTo>
                    <a:pt x="84" y="7"/>
                  </a:lnTo>
                  <a:lnTo>
                    <a:pt x="85" y="7"/>
                  </a:lnTo>
                  <a:lnTo>
                    <a:pt x="86" y="7"/>
                  </a:lnTo>
                  <a:lnTo>
                    <a:pt x="87" y="7"/>
                  </a:lnTo>
                  <a:lnTo>
                    <a:pt x="87" y="6"/>
                  </a:lnTo>
                  <a:lnTo>
                    <a:pt x="88" y="6"/>
                  </a:lnTo>
                  <a:lnTo>
                    <a:pt x="89" y="6"/>
                  </a:lnTo>
                  <a:lnTo>
                    <a:pt x="90" y="6"/>
                  </a:lnTo>
                  <a:lnTo>
                    <a:pt x="91" y="5"/>
                  </a:lnTo>
                  <a:lnTo>
                    <a:pt x="92" y="5"/>
                  </a:lnTo>
                  <a:lnTo>
                    <a:pt x="93" y="5"/>
                  </a:lnTo>
                  <a:lnTo>
                    <a:pt x="94" y="5"/>
                  </a:lnTo>
                  <a:lnTo>
                    <a:pt x="94" y="4"/>
                  </a:lnTo>
                  <a:lnTo>
                    <a:pt x="95" y="4"/>
                  </a:lnTo>
                  <a:lnTo>
                    <a:pt x="95" y="4"/>
                  </a:lnTo>
                  <a:lnTo>
                    <a:pt x="96" y="4"/>
                  </a:lnTo>
                  <a:lnTo>
                    <a:pt x="97" y="4"/>
                  </a:lnTo>
                  <a:lnTo>
                    <a:pt x="98" y="4"/>
                  </a:lnTo>
                  <a:lnTo>
                    <a:pt x="98" y="3"/>
                  </a:lnTo>
                  <a:lnTo>
                    <a:pt x="99" y="3"/>
                  </a:lnTo>
                  <a:lnTo>
                    <a:pt x="100" y="3"/>
                  </a:lnTo>
                  <a:lnTo>
                    <a:pt x="101" y="3"/>
                  </a:lnTo>
                  <a:lnTo>
                    <a:pt x="102" y="2"/>
                  </a:lnTo>
                  <a:lnTo>
                    <a:pt x="103" y="2"/>
                  </a:lnTo>
                  <a:lnTo>
                    <a:pt x="104" y="2"/>
                  </a:lnTo>
                  <a:lnTo>
                    <a:pt x="105" y="2"/>
                  </a:lnTo>
                  <a:lnTo>
                    <a:pt x="105" y="1"/>
                  </a:lnTo>
                  <a:lnTo>
                    <a:pt x="106" y="1"/>
                  </a:lnTo>
                  <a:lnTo>
                    <a:pt x="107" y="1"/>
                  </a:lnTo>
                  <a:lnTo>
                    <a:pt x="108" y="1"/>
                  </a:lnTo>
                  <a:lnTo>
                    <a:pt x="109" y="1"/>
                  </a:lnTo>
                  <a:lnTo>
                    <a:pt x="109" y="0"/>
                  </a:lnTo>
                  <a:lnTo>
                    <a:pt x="110" y="0"/>
                  </a:lnTo>
                  <a:lnTo>
                    <a:pt x="110"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4" name="Freeform 75">
              <a:extLst>
                <a:ext uri="{FF2B5EF4-FFF2-40B4-BE49-F238E27FC236}">
                  <a16:creationId xmlns:a16="http://schemas.microsoft.com/office/drawing/2014/main" id="{BEB5F8EF-34D1-4A5F-9F3A-089DF0A696ED}"/>
                </a:ext>
              </a:extLst>
            </p:cNvPr>
            <p:cNvSpPr>
              <a:spLocks/>
            </p:cNvSpPr>
            <p:nvPr/>
          </p:nvSpPr>
          <p:spPr bwMode="auto">
            <a:xfrm>
              <a:off x="13860498" y="4416723"/>
              <a:ext cx="850041" cy="235172"/>
            </a:xfrm>
            <a:custGeom>
              <a:avLst/>
              <a:gdLst>
                <a:gd name="T0" fmla="*/ 12 w 788"/>
                <a:gd name="T1" fmla="*/ 213 h 216"/>
                <a:gd name="T2" fmla="*/ 24 w 788"/>
                <a:gd name="T3" fmla="*/ 209 h 216"/>
                <a:gd name="T4" fmla="*/ 36 w 788"/>
                <a:gd name="T5" fmla="*/ 206 h 216"/>
                <a:gd name="T6" fmla="*/ 49 w 788"/>
                <a:gd name="T7" fmla="*/ 202 h 216"/>
                <a:gd name="T8" fmla="*/ 62 w 788"/>
                <a:gd name="T9" fmla="*/ 199 h 216"/>
                <a:gd name="T10" fmla="*/ 75 w 788"/>
                <a:gd name="T11" fmla="*/ 195 h 216"/>
                <a:gd name="T12" fmla="*/ 88 w 788"/>
                <a:gd name="T13" fmla="*/ 192 h 216"/>
                <a:gd name="T14" fmla="*/ 100 w 788"/>
                <a:gd name="T15" fmla="*/ 188 h 216"/>
                <a:gd name="T16" fmla="*/ 112 w 788"/>
                <a:gd name="T17" fmla="*/ 185 h 216"/>
                <a:gd name="T18" fmla="*/ 125 w 788"/>
                <a:gd name="T19" fmla="*/ 182 h 216"/>
                <a:gd name="T20" fmla="*/ 138 w 788"/>
                <a:gd name="T21" fmla="*/ 178 h 216"/>
                <a:gd name="T22" fmla="*/ 151 w 788"/>
                <a:gd name="T23" fmla="*/ 174 h 216"/>
                <a:gd name="T24" fmla="*/ 165 w 788"/>
                <a:gd name="T25" fmla="*/ 171 h 216"/>
                <a:gd name="T26" fmla="*/ 177 w 788"/>
                <a:gd name="T27" fmla="*/ 167 h 216"/>
                <a:gd name="T28" fmla="*/ 190 w 788"/>
                <a:gd name="T29" fmla="*/ 164 h 216"/>
                <a:gd name="T30" fmla="*/ 202 w 788"/>
                <a:gd name="T31" fmla="*/ 161 h 216"/>
                <a:gd name="T32" fmla="*/ 214 w 788"/>
                <a:gd name="T33" fmla="*/ 157 h 216"/>
                <a:gd name="T34" fmla="*/ 226 w 788"/>
                <a:gd name="T35" fmla="*/ 154 h 216"/>
                <a:gd name="T36" fmla="*/ 239 w 788"/>
                <a:gd name="T37" fmla="*/ 150 h 216"/>
                <a:gd name="T38" fmla="*/ 252 w 788"/>
                <a:gd name="T39" fmla="*/ 147 h 216"/>
                <a:gd name="T40" fmla="*/ 265 w 788"/>
                <a:gd name="T41" fmla="*/ 143 h 216"/>
                <a:gd name="T42" fmla="*/ 277 w 788"/>
                <a:gd name="T43" fmla="*/ 140 h 216"/>
                <a:gd name="T44" fmla="*/ 290 w 788"/>
                <a:gd name="T45" fmla="*/ 137 h 216"/>
                <a:gd name="T46" fmla="*/ 302 w 788"/>
                <a:gd name="T47" fmla="*/ 133 h 216"/>
                <a:gd name="T48" fmla="*/ 315 w 788"/>
                <a:gd name="T49" fmla="*/ 130 h 216"/>
                <a:gd name="T50" fmla="*/ 327 w 788"/>
                <a:gd name="T51" fmla="*/ 126 h 216"/>
                <a:gd name="T52" fmla="*/ 340 w 788"/>
                <a:gd name="T53" fmla="*/ 123 h 216"/>
                <a:gd name="T54" fmla="*/ 353 w 788"/>
                <a:gd name="T55" fmla="*/ 119 h 216"/>
                <a:gd name="T56" fmla="*/ 365 w 788"/>
                <a:gd name="T57" fmla="*/ 116 h 216"/>
                <a:gd name="T58" fmla="*/ 378 w 788"/>
                <a:gd name="T59" fmla="*/ 113 h 216"/>
                <a:gd name="T60" fmla="*/ 389 w 788"/>
                <a:gd name="T61" fmla="*/ 109 h 216"/>
                <a:gd name="T62" fmla="*/ 402 w 788"/>
                <a:gd name="T63" fmla="*/ 106 h 216"/>
                <a:gd name="T64" fmla="*/ 415 w 788"/>
                <a:gd name="T65" fmla="*/ 102 h 216"/>
                <a:gd name="T66" fmla="*/ 429 w 788"/>
                <a:gd name="T67" fmla="*/ 99 h 216"/>
                <a:gd name="T68" fmla="*/ 442 w 788"/>
                <a:gd name="T69" fmla="*/ 95 h 216"/>
                <a:gd name="T70" fmla="*/ 455 w 788"/>
                <a:gd name="T71" fmla="*/ 91 h 216"/>
                <a:gd name="T72" fmla="*/ 468 w 788"/>
                <a:gd name="T73" fmla="*/ 88 h 216"/>
                <a:gd name="T74" fmla="*/ 480 w 788"/>
                <a:gd name="T75" fmla="*/ 85 h 216"/>
                <a:gd name="T76" fmla="*/ 492 w 788"/>
                <a:gd name="T77" fmla="*/ 81 h 216"/>
                <a:gd name="T78" fmla="*/ 504 w 788"/>
                <a:gd name="T79" fmla="*/ 78 h 216"/>
                <a:gd name="T80" fmla="*/ 517 w 788"/>
                <a:gd name="T81" fmla="*/ 74 h 216"/>
                <a:gd name="T82" fmla="*/ 530 w 788"/>
                <a:gd name="T83" fmla="*/ 71 h 216"/>
                <a:gd name="T84" fmla="*/ 542 w 788"/>
                <a:gd name="T85" fmla="*/ 67 h 216"/>
                <a:gd name="T86" fmla="*/ 554 w 788"/>
                <a:gd name="T87" fmla="*/ 64 h 216"/>
                <a:gd name="T88" fmla="*/ 567 w 788"/>
                <a:gd name="T89" fmla="*/ 61 h 216"/>
                <a:gd name="T90" fmla="*/ 579 w 788"/>
                <a:gd name="T91" fmla="*/ 57 h 216"/>
                <a:gd name="T92" fmla="*/ 591 w 788"/>
                <a:gd name="T93" fmla="*/ 54 h 216"/>
                <a:gd name="T94" fmla="*/ 604 w 788"/>
                <a:gd name="T95" fmla="*/ 50 h 216"/>
                <a:gd name="T96" fmla="*/ 618 w 788"/>
                <a:gd name="T97" fmla="*/ 47 h 216"/>
                <a:gd name="T98" fmla="*/ 631 w 788"/>
                <a:gd name="T99" fmla="*/ 43 h 216"/>
                <a:gd name="T100" fmla="*/ 644 w 788"/>
                <a:gd name="T101" fmla="*/ 40 h 216"/>
                <a:gd name="T102" fmla="*/ 656 w 788"/>
                <a:gd name="T103" fmla="*/ 36 h 216"/>
                <a:gd name="T104" fmla="*/ 668 w 788"/>
                <a:gd name="T105" fmla="*/ 33 h 216"/>
                <a:gd name="T106" fmla="*/ 681 w 788"/>
                <a:gd name="T107" fmla="*/ 29 h 216"/>
                <a:gd name="T108" fmla="*/ 693 w 788"/>
                <a:gd name="T109" fmla="*/ 26 h 216"/>
                <a:gd name="T110" fmla="*/ 707 w 788"/>
                <a:gd name="T111" fmla="*/ 22 h 216"/>
                <a:gd name="T112" fmla="*/ 720 w 788"/>
                <a:gd name="T113" fmla="*/ 19 h 216"/>
                <a:gd name="T114" fmla="*/ 732 w 788"/>
                <a:gd name="T115" fmla="*/ 15 h 216"/>
                <a:gd name="T116" fmla="*/ 745 w 788"/>
                <a:gd name="T117" fmla="*/ 12 h 216"/>
                <a:gd name="T118" fmla="*/ 757 w 788"/>
                <a:gd name="T119" fmla="*/ 9 h 216"/>
                <a:gd name="T120" fmla="*/ 769 w 788"/>
                <a:gd name="T121" fmla="*/ 5 h 216"/>
                <a:gd name="T122" fmla="*/ 782 w 788"/>
                <a:gd name="T123"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8" h="216">
                  <a:moveTo>
                    <a:pt x="0" y="216"/>
                  </a:moveTo>
                  <a:lnTo>
                    <a:pt x="1" y="216"/>
                  </a:lnTo>
                  <a:lnTo>
                    <a:pt x="1" y="215"/>
                  </a:lnTo>
                  <a:lnTo>
                    <a:pt x="2" y="215"/>
                  </a:lnTo>
                  <a:lnTo>
                    <a:pt x="3" y="215"/>
                  </a:lnTo>
                  <a:lnTo>
                    <a:pt x="4" y="215"/>
                  </a:lnTo>
                  <a:lnTo>
                    <a:pt x="5" y="215"/>
                  </a:lnTo>
                  <a:lnTo>
                    <a:pt x="5" y="214"/>
                  </a:lnTo>
                  <a:lnTo>
                    <a:pt x="6" y="214"/>
                  </a:lnTo>
                  <a:lnTo>
                    <a:pt x="7" y="214"/>
                  </a:lnTo>
                  <a:lnTo>
                    <a:pt x="8" y="214"/>
                  </a:lnTo>
                  <a:lnTo>
                    <a:pt x="9" y="214"/>
                  </a:lnTo>
                  <a:lnTo>
                    <a:pt x="9" y="213"/>
                  </a:lnTo>
                  <a:lnTo>
                    <a:pt x="10" y="213"/>
                  </a:lnTo>
                  <a:lnTo>
                    <a:pt x="11" y="213"/>
                  </a:lnTo>
                  <a:lnTo>
                    <a:pt x="12" y="213"/>
                  </a:lnTo>
                  <a:lnTo>
                    <a:pt x="12" y="212"/>
                  </a:lnTo>
                  <a:lnTo>
                    <a:pt x="13" y="212"/>
                  </a:lnTo>
                  <a:lnTo>
                    <a:pt x="14" y="212"/>
                  </a:lnTo>
                  <a:lnTo>
                    <a:pt x="15" y="212"/>
                  </a:lnTo>
                  <a:lnTo>
                    <a:pt x="16" y="212"/>
                  </a:lnTo>
                  <a:lnTo>
                    <a:pt x="16" y="211"/>
                  </a:lnTo>
                  <a:lnTo>
                    <a:pt x="17" y="211"/>
                  </a:lnTo>
                  <a:lnTo>
                    <a:pt x="18" y="211"/>
                  </a:lnTo>
                  <a:lnTo>
                    <a:pt x="19" y="211"/>
                  </a:lnTo>
                  <a:lnTo>
                    <a:pt x="20" y="211"/>
                  </a:lnTo>
                  <a:lnTo>
                    <a:pt x="20" y="210"/>
                  </a:lnTo>
                  <a:lnTo>
                    <a:pt x="21" y="210"/>
                  </a:lnTo>
                  <a:lnTo>
                    <a:pt x="22" y="210"/>
                  </a:lnTo>
                  <a:lnTo>
                    <a:pt x="23" y="210"/>
                  </a:lnTo>
                  <a:lnTo>
                    <a:pt x="23" y="209"/>
                  </a:lnTo>
                  <a:lnTo>
                    <a:pt x="24" y="209"/>
                  </a:lnTo>
                  <a:lnTo>
                    <a:pt x="25" y="209"/>
                  </a:lnTo>
                  <a:lnTo>
                    <a:pt x="26" y="209"/>
                  </a:lnTo>
                  <a:lnTo>
                    <a:pt x="27" y="209"/>
                  </a:lnTo>
                  <a:lnTo>
                    <a:pt x="27" y="208"/>
                  </a:lnTo>
                  <a:lnTo>
                    <a:pt x="28" y="208"/>
                  </a:lnTo>
                  <a:lnTo>
                    <a:pt x="28" y="208"/>
                  </a:lnTo>
                  <a:lnTo>
                    <a:pt x="29" y="208"/>
                  </a:lnTo>
                  <a:lnTo>
                    <a:pt x="30" y="208"/>
                  </a:lnTo>
                  <a:lnTo>
                    <a:pt x="31" y="208"/>
                  </a:lnTo>
                  <a:lnTo>
                    <a:pt x="31" y="207"/>
                  </a:lnTo>
                  <a:lnTo>
                    <a:pt x="32" y="207"/>
                  </a:lnTo>
                  <a:lnTo>
                    <a:pt x="33" y="207"/>
                  </a:lnTo>
                  <a:lnTo>
                    <a:pt x="34" y="207"/>
                  </a:lnTo>
                  <a:lnTo>
                    <a:pt x="34" y="206"/>
                  </a:lnTo>
                  <a:lnTo>
                    <a:pt x="35" y="206"/>
                  </a:lnTo>
                  <a:lnTo>
                    <a:pt x="36" y="206"/>
                  </a:lnTo>
                  <a:lnTo>
                    <a:pt x="37" y="206"/>
                  </a:lnTo>
                  <a:lnTo>
                    <a:pt x="38" y="206"/>
                  </a:lnTo>
                  <a:lnTo>
                    <a:pt x="38" y="205"/>
                  </a:lnTo>
                  <a:lnTo>
                    <a:pt x="39" y="205"/>
                  </a:lnTo>
                  <a:lnTo>
                    <a:pt x="40" y="205"/>
                  </a:lnTo>
                  <a:lnTo>
                    <a:pt x="41" y="205"/>
                  </a:lnTo>
                  <a:lnTo>
                    <a:pt x="42" y="204"/>
                  </a:lnTo>
                  <a:lnTo>
                    <a:pt x="43" y="204"/>
                  </a:lnTo>
                  <a:lnTo>
                    <a:pt x="44" y="204"/>
                  </a:lnTo>
                  <a:lnTo>
                    <a:pt x="45" y="204"/>
                  </a:lnTo>
                  <a:lnTo>
                    <a:pt x="45" y="203"/>
                  </a:lnTo>
                  <a:lnTo>
                    <a:pt x="46" y="203"/>
                  </a:lnTo>
                  <a:lnTo>
                    <a:pt x="47" y="203"/>
                  </a:lnTo>
                  <a:lnTo>
                    <a:pt x="48" y="203"/>
                  </a:lnTo>
                  <a:lnTo>
                    <a:pt x="49" y="203"/>
                  </a:lnTo>
                  <a:lnTo>
                    <a:pt x="49" y="202"/>
                  </a:lnTo>
                  <a:lnTo>
                    <a:pt x="50" y="202"/>
                  </a:lnTo>
                  <a:lnTo>
                    <a:pt x="51" y="202"/>
                  </a:lnTo>
                  <a:lnTo>
                    <a:pt x="52" y="202"/>
                  </a:lnTo>
                  <a:lnTo>
                    <a:pt x="53" y="201"/>
                  </a:lnTo>
                  <a:lnTo>
                    <a:pt x="54" y="201"/>
                  </a:lnTo>
                  <a:lnTo>
                    <a:pt x="55" y="201"/>
                  </a:lnTo>
                  <a:lnTo>
                    <a:pt x="55" y="201"/>
                  </a:lnTo>
                  <a:lnTo>
                    <a:pt x="56" y="201"/>
                  </a:lnTo>
                  <a:lnTo>
                    <a:pt x="56" y="200"/>
                  </a:lnTo>
                  <a:lnTo>
                    <a:pt x="57" y="200"/>
                  </a:lnTo>
                  <a:lnTo>
                    <a:pt x="58" y="200"/>
                  </a:lnTo>
                  <a:lnTo>
                    <a:pt x="59" y="200"/>
                  </a:lnTo>
                  <a:lnTo>
                    <a:pt x="60" y="200"/>
                  </a:lnTo>
                  <a:lnTo>
                    <a:pt x="60" y="199"/>
                  </a:lnTo>
                  <a:lnTo>
                    <a:pt x="61" y="199"/>
                  </a:lnTo>
                  <a:lnTo>
                    <a:pt x="62" y="199"/>
                  </a:lnTo>
                  <a:lnTo>
                    <a:pt x="63" y="199"/>
                  </a:lnTo>
                  <a:lnTo>
                    <a:pt x="64" y="198"/>
                  </a:lnTo>
                  <a:lnTo>
                    <a:pt x="65" y="198"/>
                  </a:lnTo>
                  <a:lnTo>
                    <a:pt x="66" y="198"/>
                  </a:lnTo>
                  <a:lnTo>
                    <a:pt x="67" y="198"/>
                  </a:lnTo>
                  <a:lnTo>
                    <a:pt x="67" y="197"/>
                  </a:lnTo>
                  <a:lnTo>
                    <a:pt x="68" y="197"/>
                  </a:lnTo>
                  <a:lnTo>
                    <a:pt x="69" y="197"/>
                  </a:lnTo>
                  <a:lnTo>
                    <a:pt x="70" y="197"/>
                  </a:lnTo>
                  <a:lnTo>
                    <a:pt x="71" y="197"/>
                  </a:lnTo>
                  <a:lnTo>
                    <a:pt x="71" y="196"/>
                  </a:lnTo>
                  <a:lnTo>
                    <a:pt x="72" y="196"/>
                  </a:lnTo>
                  <a:lnTo>
                    <a:pt x="73" y="196"/>
                  </a:lnTo>
                  <a:lnTo>
                    <a:pt x="74" y="196"/>
                  </a:lnTo>
                  <a:lnTo>
                    <a:pt x="74" y="195"/>
                  </a:lnTo>
                  <a:lnTo>
                    <a:pt x="75" y="195"/>
                  </a:lnTo>
                  <a:lnTo>
                    <a:pt x="76" y="195"/>
                  </a:lnTo>
                  <a:lnTo>
                    <a:pt x="77" y="195"/>
                  </a:lnTo>
                  <a:lnTo>
                    <a:pt x="78" y="195"/>
                  </a:lnTo>
                  <a:lnTo>
                    <a:pt x="78" y="194"/>
                  </a:lnTo>
                  <a:lnTo>
                    <a:pt x="79" y="194"/>
                  </a:lnTo>
                  <a:lnTo>
                    <a:pt x="80" y="194"/>
                  </a:lnTo>
                  <a:lnTo>
                    <a:pt x="81" y="194"/>
                  </a:lnTo>
                  <a:lnTo>
                    <a:pt x="82" y="194"/>
                  </a:lnTo>
                  <a:lnTo>
                    <a:pt x="82" y="193"/>
                  </a:lnTo>
                  <a:lnTo>
                    <a:pt x="83" y="193"/>
                  </a:lnTo>
                  <a:lnTo>
                    <a:pt x="83" y="193"/>
                  </a:lnTo>
                  <a:lnTo>
                    <a:pt x="84" y="193"/>
                  </a:lnTo>
                  <a:lnTo>
                    <a:pt x="85" y="193"/>
                  </a:lnTo>
                  <a:lnTo>
                    <a:pt x="86" y="192"/>
                  </a:lnTo>
                  <a:lnTo>
                    <a:pt x="87" y="192"/>
                  </a:lnTo>
                  <a:lnTo>
                    <a:pt x="88" y="192"/>
                  </a:lnTo>
                  <a:lnTo>
                    <a:pt x="89" y="192"/>
                  </a:lnTo>
                  <a:lnTo>
                    <a:pt x="89" y="191"/>
                  </a:lnTo>
                  <a:lnTo>
                    <a:pt x="90" y="191"/>
                  </a:lnTo>
                  <a:lnTo>
                    <a:pt x="91" y="191"/>
                  </a:lnTo>
                  <a:lnTo>
                    <a:pt x="92" y="191"/>
                  </a:lnTo>
                  <a:lnTo>
                    <a:pt x="93" y="191"/>
                  </a:lnTo>
                  <a:lnTo>
                    <a:pt x="93" y="190"/>
                  </a:lnTo>
                  <a:lnTo>
                    <a:pt x="94" y="190"/>
                  </a:lnTo>
                  <a:lnTo>
                    <a:pt x="95" y="190"/>
                  </a:lnTo>
                  <a:lnTo>
                    <a:pt x="96" y="190"/>
                  </a:lnTo>
                  <a:lnTo>
                    <a:pt x="96" y="189"/>
                  </a:lnTo>
                  <a:lnTo>
                    <a:pt x="97" y="189"/>
                  </a:lnTo>
                  <a:lnTo>
                    <a:pt x="98" y="189"/>
                  </a:lnTo>
                  <a:lnTo>
                    <a:pt x="99" y="189"/>
                  </a:lnTo>
                  <a:lnTo>
                    <a:pt x="100" y="189"/>
                  </a:lnTo>
                  <a:lnTo>
                    <a:pt x="100" y="188"/>
                  </a:lnTo>
                  <a:lnTo>
                    <a:pt x="101" y="188"/>
                  </a:lnTo>
                  <a:lnTo>
                    <a:pt x="102" y="188"/>
                  </a:lnTo>
                  <a:lnTo>
                    <a:pt x="103" y="188"/>
                  </a:lnTo>
                  <a:lnTo>
                    <a:pt x="104" y="188"/>
                  </a:lnTo>
                  <a:lnTo>
                    <a:pt x="104" y="187"/>
                  </a:lnTo>
                  <a:lnTo>
                    <a:pt x="105" y="187"/>
                  </a:lnTo>
                  <a:lnTo>
                    <a:pt x="106" y="187"/>
                  </a:lnTo>
                  <a:lnTo>
                    <a:pt x="107" y="187"/>
                  </a:lnTo>
                  <a:lnTo>
                    <a:pt x="107" y="186"/>
                  </a:lnTo>
                  <a:lnTo>
                    <a:pt x="108" y="186"/>
                  </a:lnTo>
                  <a:lnTo>
                    <a:pt x="109" y="186"/>
                  </a:lnTo>
                  <a:lnTo>
                    <a:pt x="110" y="186"/>
                  </a:lnTo>
                  <a:lnTo>
                    <a:pt x="111" y="186"/>
                  </a:lnTo>
                  <a:lnTo>
                    <a:pt x="111" y="186"/>
                  </a:lnTo>
                  <a:lnTo>
                    <a:pt x="111" y="185"/>
                  </a:lnTo>
                  <a:lnTo>
                    <a:pt x="112" y="185"/>
                  </a:lnTo>
                  <a:lnTo>
                    <a:pt x="113" y="185"/>
                  </a:lnTo>
                  <a:lnTo>
                    <a:pt x="114" y="185"/>
                  </a:lnTo>
                  <a:lnTo>
                    <a:pt x="115" y="185"/>
                  </a:lnTo>
                  <a:lnTo>
                    <a:pt x="115" y="184"/>
                  </a:lnTo>
                  <a:lnTo>
                    <a:pt x="116" y="184"/>
                  </a:lnTo>
                  <a:lnTo>
                    <a:pt x="117" y="184"/>
                  </a:lnTo>
                  <a:lnTo>
                    <a:pt x="118" y="184"/>
                  </a:lnTo>
                  <a:lnTo>
                    <a:pt x="118" y="183"/>
                  </a:lnTo>
                  <a:lnTo>
                    <a:pt x="119" y="183"/>
                  </a:lnTo>
                  <a:lnTo>
                    <a:pt x="120" y="183"/>
                  </a:lnTo>
                  <a:lnTo>
                    <a:pt x="121" y="183"/>
                  </a:lnTo>
                  <a:lnTo>
                    <a:pt x="122" y="183"/>
                  </a:lnTo>
                  <a:lnTo>
                    <a:pt x="122" y="182"/>
                  </a:lnTo>
                  <a:lnTo>
                    <a:pt x="123" y="182"/>
                  </a:lnTo>
                  <a:lnTo>
                    <a:pt x="124" y="182"/>
                  </a:lnTo>
                  <a:lnTo>
                    <a:pt x="125" y="182"/>
                  </a:lnTo>
                  <a:lnTo>
                    <a:pt x="126" y="181"/>
                  </a:lnTo>
                  <a:lnTo>
                    <a:pt x="127" y="181"/>
                  </a:lnTo>
                  <a:lnTo>
                    <a:pt x="128" y="181"/>
                  </a:lnTo>
                  <a:lnTo>
                    <a:pt x="129" y="181"/>
                  </a:lnTo>
                  <a:lnTo>
                    <a:pt x="129" y="180"/>
                  </a:lnTo>
                  <a:lnTo>
                    <a:pt x="130" y="180"/>
                  </a:lnTo>
                  <a:lnTo>
                    <a:pt x="131" y="180"/>
                  </a:lnTo>
                  <a:lnTo>
                    <a:pt x="132" y="180"/>
                  </a:lnTo>
                  <a:lnTo>
                    <a:pt x="133" y="180"/>
                  </a:lnTo>
                  <a:lnTo>
                    <a:pt x="133" y="179"/>
                  </a:lnTo>
                  <a:lnTo>
                    <a:pt x="134" y="179"/>
                  </a:lnTo>
                  <a:lnTo>
                    <a:pt x="135" y="179"/>
                  </a:lnTo>
                  <a:lnTo>
                    <a:pt x="136" y="179"/>
                  </a:lnTo>
                  <a:lnTo>
                    <a:pt x="137" y="179"/>
                  </a:lnTo>
                  <a:lnTo>
                    <a:pt x="137" y="178"/>
                  </a:lnTo>
                  <a:lnTo>
                    <a:pt x="138" y="178"/>
                  </a:lnTo>
                  <a:lnTo>
                    <a:pt x="139" y="178"/>
                  </a:lnTo>
                  <a:lnTo>
                    <a:pt x="140" y="178"/>
                  </a:lnTo>
                  <a:lnTo>
                    <a:pt x="140" y="177"/>
                  </a:lnTo>
                  <a:lnTo>
                    <a:pt x="141" y="177"/>
                  </a:lnTo>
                  <a:lnTo>
                    <a:pt x="142" y="177"/>
                  </a:lnTo>
                  <a:lnTo>
                    <a:pt x="143" y="177"/>
                  </a:lnTo>
                  <a:lnTo>
                    <a:pt x="144" y="177"/>
                  </a:lnTo>
                  <a:lnTo>
                    <a:pt x="144" y="176"/>
                  </a:lnTo>
                  <a:lnTo>
                    <a:pt x="145" y="176"/>
                  </a:lnTo>
                  <a:lnTo>
                    <a:pt x="146" y="176"/>
                  </a:lnTo>
                  <a:lnTo>
                    <a:pt x="147" y="176"/>
                  </a:lnTo>
                  <a:lnTo>
                    <a:pt x="148" y="175"/>
                  </a:lnTo>
                  <a:lnTo>
                    <a:pt x="149" y="175"/>
                  </a:lnTo>
                  <a:lnTo>
                    <a:pt x="150" y="175"/>
                  </a:lnTo>
                  <a:lnTo>
                    <a:pt x="151" y="175"/>
                  </a:lnTo>
                  <a:lnTo>
                    <a:pt x="151" y="174"/>
                  </a:lnTo>
                  <a:lnTo>
                    <a:pt x="152" y="174"/>
                  </a:lnTo>
                  <a:lnTo>
                    <a:pt x="153" y="174"/>
                  </a:lnTo>
                  <a:lnTo>
                    <a:pt x="154" y="174"/>
                  </a:lnTo>
                  <a:lnTo>
                    <a:pt x="155" y="174"/>
                  </a:lnTo>
                  <a:lnTo>
                    <a:pt x="155" y="173"/>
                  </a:lnTo>
                  <a:lnTo>
                    <a:pt x="156" y="173"/>
                  </a:lnTo>
                  <a:lnTo>
                    <a:pt x="157" y="173"/>
                  </a:lnTo>
                  <a:lnTo>
                    <a:pt x="158" y="173"/>
                  </a:lnTo>
                  <a:lnTo>
                    <a:pt x="159" y="172"/>
                  </a:lnTo>
                  <a:lnTo>
                    <a:pt x="160" y="172"/>
                  </a:lnTo>
                  <a:lnTo>
                    <a:pt x="161" y="172"/>
                  </a:lnTo>
                  <a:lnTo>
                    <a:pt x="162" y="172"/>
                  </a:lnTo>
                  <a:lnTo>
                    <a:pt x="162" y="171"/>
                  </a:lnTo>
                  <a:lnTo>
                    <a:pt x="163" y="171"/>
                  </a:lnTo>
                  <a:lnTo>
                    <a:pt x="164" y="171"/>
                  </a:lnTo>
                  <a:lnTo>
                    <a:pt x="165" y="171"/>
                  </a:lnTo>
                  <a:lnTo>
                    <a:pt x="166" y="171"/>
                  </a:lnTo>
                  <a:lnTo>
                    <a:pt x="166" y="170"/>
                  </a:lnTo>
                  <a:lnTo>
                    <a:pt x="166" y="170"/>
                  </a:lnTo>
                  <a:lnTo>
                    <a:pt x="167" y="170"/>
                  </a:lnTo>
                  <a:lnTo>
                    <a:pt x="168" y="170"/>
                  </a:lnTo>
                  <a:lnTo>
                    <a:pt x="169" y="170"/>
                  </a:lnTo>
                  <a:lnTo>
                    <a:pt x="170" y="169"/>
                  </a:lnTo>
                  <a:lnTo>
                    <a:pt x="171" y="169"/>
                  </a:lnTo>
                  <a:lnTo>
                    <a:pt x="172" y="169"/>
                  </a:lnTo>
                  <a:lnTo>
                    <a:pt x="173" y="169"/>
                  </a:lnTo>
                  <a:lnTo>
                    <a:pt x="173" y="168"/>
                  </a:lnTo>
                  <a:lnTo>
                    <a:pt x="174" y="168"/>
                  </a:lnTo>
                  <a:lnTo>
                    <a:pt x="175" y="168"/>
                  </a:lnTo>
                  <a:lnTo>
                    <a:pt x="176" y="168"/>
                  </a:lnTo>
                  <a:lnTo>
                    <a:pt x="177" y="168"/>
                  </a:lnTo>
                  <a:lnTo>
                    <a:pt x="177" y="167"/>
                  </a:lnTo>
                  <a:lnTo>
                    <a:pt x="178" y="167"/>
                  </a:lnTo>
                  <a:lnTo>
                    <a:pt x="179" y="167"/>
                  </a:lnTo>
                  <a:lnTo>
                    <a:pt x="180" y="167"/>
                  </a:lnTo>
                  <a:lnTo>
                    <a:pt x="180" y="166"/>
                  </a:lnTo>
                  <a:lnTo>
                    <a:pt x="181" y="166"/>
                  </a:lnTo>
                  <a:lnTo>
                    <a:pt x="182" y="166"/>
                  </a:lnTo>
                  <a:lnTo>
                    <a:pt x="183" y="166"/>
                  </a:lnTo>
                  <a:lnTo>
                    <a:pt x="184" y="166"/>
                  </a:lnTo>
                  <a:lnTo>
                    <a:pt x="184" y="165"/>
                  </a:lnTo>
                  <a:lnTo>
                    <a:pt x="185" y="165"/>
                  </a:lnTo>
                  <a:lnTo>
                    <a:pt x="186" y="165"/>
                  </a:lnTo>
                  <a:lnTo>
                    <a:pt x="187" y="165"/>
                  </a:lnTo>
                  <a:lnTo>
                    <a:pt x="188" y="165"/>
                  </a:lnTo>
                  <a:lnTo>
                    <a:pt x="188" y="164"/>
                  </a:lnTo>
                  <a:lnTo>
                    <a:pt x="189" y="164"/>
                  </a:lnTo>
                  <a:lnTo>
                    <a:pt x="190" y="164"/>
                  </a:lnTo>
                  <a:lnTo>
                    <a:pt x="191" y="164"/>
                  </a:lnTo>
                  <a:lnTo>
                    <a:pt x="191" y="163"/>
                  </a:lnTo>
                  <a:lnTo>
                    <a:pt x="192" y="163"/>
                  </a:lnTo>
                  <a:lnTo>
                    <a:pt x="193" y="163"/>
                  </a:lnTo>
                  <a:lnTo>
                    <a:pt x="194" y="163"/>
                  </a:lnTo>
                  <a:lnTo>
                    <a:pt x="194" y="163"/>
                  </a:lnTo>
                  <a:lnTo>
                    <a:pt x="195" y="163"/>
                  </a:lnTo>
                  <a:lnTo>
                    <a:pt x="195" y="162"/>
                  </a:lnTo>
                  <a:lnTo>
                    <a:pt x="196" y="162"/>
                  </a:lnTo>
                  <a:lnTo>
                    <a:pt x="197" y="162"/>
                  </a:lnTo>
                  <a:lnTo>
                    <a:pt x="198" y="162"/>
                  </a:lnTo>
                  <a:lnTo>
                    <a:pt x="199" y="162"/>
                  </a:lnTo>
                  <a:lnTo>
                    <a:pt x="199" y="161"/>
                  </a:lnTo>
                  <a:lnTo>
                    <a:pt x="200" y="161"/>
                  </a:lnTo>
                  <a:lnTo>
                    <a:pt x="201" y="161"/>
                  </a:lnTo>
                  <a:lnTo>
                    <a:pt x="202" y="161"/>
                  </a:lnTo>
                  <a:lnTo>
                    <a:pt x="202" y="160"/>
                  </a:lnTo>
                  <a:lnTo>
                    <a:pt x="203" y="160"/>
                  </a:lnTo>
                  <a:lnTo>
                    <a:pt x="204" y="160"/>
                  </a:lnTo>
                  <a:lnTo>
                    <a:pt x="205" y="160"/>
                  </a:lnTo>
                  <a:lnTo>
                    <a:pt x="206" y="160"/>
                  </a:lnTo>
                  <a:lnTo>
                    <a:pt x="206" y="159"/>
                  </a:lnTo>
                  <a:lnTo>
                    <a:pt x="207" y="159"/>
                  </a:lnTo>
                  <a:lnTo>
                    <a:pt x="208" y="159"/>
                  </a:lnTo>
                  <a:lnTo>
                    <a:pt x="209" y="159"/>
                  </a:lnTo>
                  <a:lnTo>
                    <a:pt x="210" y="159"/>
                  </a:lnTo>
                  <a:lnTo>
                    <a:pt x="210" y="158"/>
                  </a:lnTo>
                  <a:lnTo>
                    <a:pt x="211" y="158"/>
                  </a:lnTo>
                  <a:lnTo>
                    <a:pt x="212" y="158"/>
                  </a:lnTo>
                  <a:lnTo>
                    <a:pt x="213" y="158"/>
                  </a:lnTo>
                  <a:lnTo>
                    <a:pt x="213" y="157"/>
                  </a:lnTo>
                  <a:lnTo>
                    <a:pt x="214" y="157"/>
                  </a:lnTo>
                  <a:lnTo>
                    <a:pt x="215" y="157"/>
                  </a:lnTo>
                  <a:lnTo>
                    <a:pt x="216" y="157"/>
                  </a:lnTo>
                  <a:lnTo>
                    <a:pt x="217" y="157"/>
                  </a:lnTo>
                  <a:lnTo>
                    <a:pt x="217" y="156"/>
                  </a:lnTo>
                  <a:lnTo>
                    <a:pt x="218" y="156"/>
                  </a:lnTo>
                  <a:lnTo>
                    <a:pt x="219" y="156"/>
                  </a:lnTo>
                  <a:lnTo>
                    <a:pt x="220" y="156"/>
                  </a:lnTo>
                  <a:lnTo>
                    <a:pt x="221" y="156"/>
                  </a:lnTo>
                  <a:lnTo>
                    <a:pt x="221" y="155"/>
                  </a:lnTo>
                  <a:lnTo>
                    <a:pt x="222" y="155"/>
                  </a:lnTo>
                  <a:lnTo>
                    <a:pt x="222" y="155"/>
                  </a:lnTo>
                  <a:lnTo>
                    <a:pt x="223" y="155"/>
                  </a:lnTo>
                  <a:lnTo>
                    <a:pt x="224" y="155"/>
                  </a:lnTo>
                  <a:lnTo>
                    <a:pt x="224" y="154"/>
                  </a:lnTo>
                  <a:lnTo>
                    <a:pt x="225" y="154"/>
                  </a:lnTo>
                  <a:lnTo>
                    <a:pt x="226" y="154"/>
                  </a:lnTo>
                  <a:lnTo>
                    <a:pt x="227" y="154"/>
                  </a:lnTo>
                  <a:lnTo>
                    <a:pt x="228" y="154"/>
                  </a:lnTo>
                  <a:lnTo>
                    <a:pt x="228" y="153"/>
                  </a:lnTo>
                  <a:lnTo>
                    <a:pt x="229" y="153"/>
                  </a:lnTo>
                  <a:lnTo>
                    <a:pt x="230" y="153"/>
                  </a:lnTo>
                  <a:lnTo>
                    <a:pt x="231" y="153"/>
                  </a:lnTo>
                  <a:lnTo>
                    <a:pt x="232" y="152"/>
                  </a:lnTo>
                  <a:lnTo>
                    <a:pt x="233" y="152"/>
                  </a:lnTo>
                  <a:lnTo>
                    <a:pt x="234" y="152"/>
                  </a:lnTo>
                  <a:lnTo>
                    <a:pt x="235" y="152"/>
                  </a:lnTo>
                  <a:lnTo>
                    <a:pt x="235" y="151"/>
                  </a:lnTo>
                  <a:lnTo>
                    <a:pt x="236" y="151"/>
                  </a:lnTo>
                  <a:lnTo>
                    <a:pt x="237" y="151"/>
                  </a:lnTo>
                  <a:lnTo>
                    <a:pt x="238" y="151"/>
                  </a:lnTo>
                  <a:lnTo>
                    <a:pt x="239" y="151"/>
                  </a:lnTo>
                  <a:lnTo>
                    <a:pt x="239" y="150"/>
                  </a:lnTo>
                  <a:lnTo>
                    <a:pt x="240" y="150"/>
                  </a:lnTo>
                  <a:lnTo>
                    <a:pt x="241" y="150"/>
                  </a:lnTo>
                  <a:lnTo>
                    <a:pt x="242" y="150"/>
                  </a:lnTo>
                  <a:lnTo>
                    <a:pt x="243" y="149"/>
                  </a:lnTo>
                  <a:lnTo>
                    <a:pt x="244" y="149"/>
                  </a:lnTo>
                  <a:lnTo>
                    <a:pt x="245" y="149"/>
                  </a:lnTo>
                  <a:lnTo>
                    <a:pt x="246" y="149"/>
                  </a:lnTo>
                  <a:lnTo>
                    <a:pt x="246" y="148"/>
                  </a:lnTo>
                  <a:lnTo>
                    <a:pt x="247" y="148"/>
                  </a:lnTo>
                  <a:lnTo>
                    <a:pt x="248" y="148"/>
                  </a:lnTo>
                  <a:lnTo>
                    <a:pt x="249" y="148"/>
                  </a:lnTo>
                  <a:lnTo>
                    <a:pt x="249" y="148"/>
                  </a:lnTo>
                  <a:lnTo>
                    <a:pt x="250" y="148"/>
                  </a:lnTo>
                  <a:lnTo>
                    <a:pt x="250" y="147"/>
                  </a:lnTo>
                  <a:lnTo>
                    <a:pt x="251" y="147"/>
                  </a:lnTo>
                  <a:lnTo>
                    <a:pt x="252" y="147"/>
                  </a:lnTo>
                  <a:lnTo>
                    <a:pt x="253" y="147"/>
                  </a:lnTo>
                  <a:lnTo>
                    <a:pt x="253" y="146"/>
                  </a:lnTo>
                  <a:lnTo>
                    <a:pt x="254" y="146"/>
                  </a:lnTo>
                  <a:lnTo>
                    <a:pt x="255" y="146"/>
                  </a:lnTo>
                  <a:lnTo>
                    <a:pt x="256" y="146"/>
                  </a:lnTo>
                  <a:lnTo>
                    <a:pt x="257" y="146"/>
                  </a:lnTo>
                  <a:lnTo>
                    <a:pt x="257" y="145"/>
                  </a:lnTo>
                  <a:lnTo>
                    <a:pt x="258" y="145"/>
                  </a:lnTo>
                  <a:lnTo>
                    <a:pt x="259" y="145"/>
                  </a:lnTo>
                  <a:lnTo>
                    <a:pt x="260" y="145"/>
                  </a:lnTo>
                  <a:lnTo>
                    <a:pt x="261" y="145"/>
                  </a:lnTo>
                  <a:lnTo>
                    <a:pt x="261" y="144"/>
                  </a:lnTo>
                  <a:lnTo>
                    <a:pt x="262" y="144"/>
                  </a:lnTo>
                  <a:lnTo>
                    <a:pt x="263" y="144"/>
                  </a:lnTo>
                  <a:lnTo>
                    <a:pt x="264" y="144"/>
                  </a:lnTo>
                  <a:lnTo>
                    <a:pt x="265" y="143"/>
                  </a:lnTo>
                  <a:lnTo>
                    <a:pt x="266" y="143"/>
                  </a:lnTo>
                  <a:lnTo>
                    <a:pt x="267" y="143"/>
                  </a:lnTo>
                  <a:lnTo>
                    <a:pt x="268" y="143"/>
                  </a:lnTo>
                  <a:lnTo>
                    <a:pt x="268" y="142"/>
                  </a:lnTo>
                  <a:lnTo>
                    <a:pt x="269" y="142"/>
                  </a:lnTo>
                  <a:lnTo>
                    <a:pt x="270" y="142"/>
                  </a:lnTo>
                  <a:lnTo>
                    <a:pt x="271" y="142"/>
                  </a:lnTo>
                  <a:lnTo>
                    <a:pt x="272" y="142"/>
                  </a:lnTo>
                  <a:lnTo>
                    <a:pt x="272" y="141"/>
                  </a:lnTo>
                  <a:lnTo>
                    <a:pt x="273" y="141"/>
                  </a:lnTo>
                  <a:lnTo>
                    <a:pt x="274" y="141"/>
                  </a:lnTo>
                  <a:lnTo>
                    <a:pt x="275" y="141"/>
                  </a:lnTo>
                  <a:lnTo>
                    <a:pt x="275" y="140"/>
                  </a:lnTo>
                  <a:lnTo>
                    <a:pt x="276" y="140"/>
                  </a:lnTo>
                  <a:lnTo>
                    <a:pt x="277" y="140"/>
                  </a:lnTo>
                  <a:lnTo>
                    <a:pt x="277" y="140"/>
                  </a:lnTo>
                  <a:lnTo>
                    <a:pt x="278" y="140"/>
                  </a:lnTo>
                  <a:lnTo>
                    <a:pt x="279" y="140"/>
                  </a:lnTo>
                  <a:lnTo>
                    <a:pt x="279" y="139"/>
                  </a:lnTo>
                  <a:lnTo>
                    <a:pt x="280" y="139"/>
                  </a:lnTo>
                  <a:lnTo>
                    <a:pt x="281" y="139"/>
                  </a:lnTo>
                  <a:lnTo>
                    <a:pt x="282" y="139"/>
                  </a:lnTo>
                  <a:lnTo>
                    <a:pt x="283" y="139"/>
                  </a:lnTo>
                  <a:lnTo>
                    <a:pt x="283" y="138"/>
                  </a:lnTo>
                  <a:lnTo>
                    <a:pt x="284" y="138"/>
                  </a:lnTo>
                  <a:lnTo>
                    <a:pt x="285" y="138"/>
                  </a:lnTo>
                  <a:lnTo>
                    <a:pt x="286" y="138"/>
                  </a:lnTo>
                  <a:lnTo>
                    <a:pt x="286" y="137"/>
                  </a:lnTo>
                  <a:lnTo>
                    <a:pt x="287" y="137"/>
                  </a:lnTo>
                  <a:lnTo>
                    <a:pt x="288" y="137"/>
                  </a:lnTo>
                  <a:lnTo>
                    <a:pt x="289" y="137"/>
                  </a:lnTo>
                  <a:lnTo>
                    <a:pt x="290" y="137"/>
                  </a:lnTo>
                  <a:lnTo>
                    <a:pt x="290" y="136"/>
                  </a:lnTo>
                  <a:lnTo>
                    <a:pt x="291" y="136"/>
                  </a:lnTo>
                  <a:lnTo>
                    <a:pt x="292" y="136"/>
                  </a:lnTo>
                  <a:lnTo>
                    <a:pt x="293" y="136"/>
                  </a:lnTo>
                  <a:lnTo>
                    <a:pt x="294" y="136"/>
                  </a:lnTo>
                  <a:lnTo>
                    <a:pt x="294" y="135"/>
                  </a:lnTo>
                  <a:lnTo>
                    <a:pt x="295" y="135"/>
                  </a:lnTo>
                  <a:lnTo>
                    <a:pt x="296" y="135"/>
                  </a:lnTo>
                  <a:lnTo>
                    <a:pt x="297" y="135"/>
                  </a:lnTo>
                  <a:lnTo>
                    <a:pt x="297" y="134"/>
                  </a:lnTo>
                  <a:lnTo>
                    <a:pt x="298" y="134"/>
                  </a:lnTo>
                  <a:lnTo>
                    <a:pt x="299" y="134"/>
                  </a:lnTo>
                  <a:lnTo>
                    <a:pt x="300" y="134"/>
                  </a:lnTo>
                  <a:lnTo>
                    <a:pt x="301" y="134"/>
                  </a:lnTo>
                  <a:lnTo>
                    <a:pt x="301" y="133"/>
                  </a:lnTo>
                  <a:lnTo>
                    <a:pt x="302" y="133"/>
                  </a:lnTo>
                  <a:lnTo>
                    <a:pt x="303" y="133"/>
                  </a:lnTo>
                  <a:lnTo>
                    <a:pt x="304" y="133"/>
                  </a:lnTo>
                  <a:lnTo>
                    <a:pt x="305" y="132"/>
                  </a:lnTo>
                  <a:lnTo>
                    <a:pt x="305" y="132"/>
                  </a:lnTo>
                  <a:lnTo>
                    <a:pt x="306" y="132"/>
                  </a:lnTo>
                  <a:lnTo>
                    <a:pt x="307" y="132"/>
                  </a:lnTo>
                  <a:lnTo>
                    <a:pt x="308" y="132"/>
                  </a:lnTo>
                  <a:lnTo>
                    <a:pt x="308" y="131"/>
                  </a:lnTo>
                  <a:lnTo>
                    <a:pt x="309" y="131"/>
                  </a:lnTo>
                  <a:lnTo>
                    <a:pt x="310" y="131"/>
                  </a:lnTo>
                  <a:lnTo>
                    <a:pt x="311" y="131"/>
                  </a:lnTo>
                  <a:lnTo>
                    <a:pt x="312" y="131"/>
                  </a:lnTo>
                  <a:lnTo>
                    <a:pt x="312" y="130"/>
                  </a:lnTo>
                  <a:lnTo>
                    <a:pt x="313" y="130"/>
                  </a:lnTo>
                  <a:lnTo>
                    <a:pt x="314" y="130"/>
                  </a:lnTo>
                  <a:lnTo>
                    <a:pt x="315" y="130"/>
                  </a:lnTo>
                  <a:lnTo>
                    <a:pt x="316" y="130"/>
                  </a:lnTo>
                  <a:lnTo>
                    <a:pt x="316" y="129"/>
                  </a:lnTo>
                  <a:lnTo>
                    <a:pt x="317" y="129"/>
                  </a:lnTo>
                  <a:lnTo>
                    <a:pt x="318" y="129"/>
                  </a:lnTo>
                  <a:lnTo>
                    <a:pt x="319" y="129"/>
                  </a:lnTo>
                  <a:lnTo>
                    <a:pt x="319" y="128"/>
                  </a:lnTo>
                  <a:lnTo>
                    <a:pt x="320" y="128"/>
                  </a:lnTo>
                  <a:lnTo>
                    <a:pt x="321" y="128"/>
                  </a:lnTo>
                  <a:lnTo>
                    <a:pt x="322" y="128"/>
                  </a:lnTo>
                  <a:lnTo>
                    <a:pt x="323" y="128"/>
                  </a:lnTo>
                  <a:lnTo>
                    <a:pt x="323" y="127"/>
                  </a:lnTo>
                  <a:lnTo>
                    <a:pt x="324" y="127"/>
                  </a:lnTo>
                  <a:lnTo>
                    <a:pt x="325" y="127"/>
                  </a:lnTo>
                  <a:lnTo>
                    <a:pt x="326" y="127"/>
                  </a:lnTo>
                  <a:lnTo>
                    <a:pt x="327" y="127"/>
                  </a:lnTo>
                  <a:lnTo>
                    <a:pt x="327" y="126"/>
                  </a:lnTo>
                  <a:lnTo>
                    <a:pt x="328" y="126"/>
                  </a:lnTo>
                  <a:lnTo>
                    <a:pt x="329" y="126"/>
                  </a:lnTo>
                  <a:lnTo>
                    <a:pt x="330" y="126"/>
                  </a:lnTo>
                  <a:lnTo>
                    <a:pt x="330" y="125"/>
                  </a:lnTo>
                  <a:lnTo>
                    <a:pt x="331" y="125"/>
                  </a:lnTo>
                  <a:lnTo>
                    <a:pt x="332" y="125"/>
                  </a:lnTo>
                  <a:lnTo>
                    <a:pt x="332" y="125"/>
                  </a:lnTo>
                  <a:lnTo>
                    <a:pt x="333" y="125"/>
                  </a:lnTo>
                  <a:lnTo>
                    <a:pt x="334" y="125"/>
                  </a:lnTo>
                  <a:lnTo>
                    <a:pt x="334" y="124"/>
                  </a:lnTo>
                  <a:lnTo>
                    <a:pt x="335" y="124"/>
                  </a:lnTo>
                  <a:lnTo>
                    <a:pt x="336" y="124"/>
                  </a:lnTo>
                  <a:lnTo>
                    <a:pt x="337" y="124"/>
                  </a:lnTo>
                  <a:lnTo>
                    <a:pt x="338" y="123"/>
                  </a:lnTo>
                  <a:lnTo>
                    <a:pt x="339" y="123"/>
                  </a:lnTo>
                  <a:lnTo>
                    <a:pt x="340" y="123"/>
                  </a:lnTo>
                  <a:lnTo>
                    <a:pt x="341" y="123"/>
                  </a:lnTo>
                  <a:lnTo>
                    <a:pt x="341" y="122"/>
                  </a:lnTo>
                  <a:lnTo>
                    <a:pt x="342" y="122"/>
                  </a:lnTo>
                  <a:lnTo>
                    <a:pt x="343" y="122"/>
                  </a:lnTo>
                  <a:lnTo>
                    <a:pt x="344" y="122"/>
                  </a:lnTo>
                  <a:lnTo>
                    <a:pt x="345" y="122"/>
                  </a:lnTo>
                  <a:lnTo>
                    <a:pt x="345" y="121"/>
                  </a:lnTo>
                  <a:lnTo>
                    <a:pt x="346" y="121"/>
                  </a:lnTo>
                  <a:lnTo>
                    <a:pt x="347" y="121"/>
                  </a:lnTo>
                  <a:lnTo>
                    <a:pt x="348" y="121"/>
                  </a:lnTo>
                  <a:lnTo>
                    <a:pt x="349" y="120"/>
                  </a:lnTo>
                  <a:lnTo>
                    <a:pt x="350" y="120"/>
                  </a:lnTo>
                  <a:lnTo>
                    <a:pt x="351" y="120"/>
                  </a:lnTo>
                  <a:lnTo>
                    <a:pt x="352" y="120"/>
                  </a:lnTo>
                  <a:lnTo>
                    <a:pt x="352" y="119"/>
                  </a:lnTo>
                  <a:lnTo>
                    <a:pt x="353" y="119"/>
                  </a:lnTo>
                  <a:lnTo>
                    <a:pt x="354" y="119"/>
                  </a:lnTo>
                  <a:lnTo>
                    <a:pt x="355" y="119"/>
                  </a:lnTo>
                  <a:lnTo>
                    <a:pt x="356" y="119"/>
                  </a:lnTo>
                  <a:lnTo>
                    <a:pt x="356" y="118"/>
                  </a:lnTo>
                  <a:lnTo>
                    <a:pt x="357" y="118"/>
                  </a:lnTo>
                  <a:lnTo>
                    <a:pt x="358" y="118"/>
                  </a:lnTo>
                  <a:lnTo>
                    <a:pt x="359" y="118"/>
                  </a:lnTo>
                  <a:lnTo>
                    <a:pt x="359" y="117"/>
                  </a:lnTo>
                  <a:lnTo>
                    <a:pt x="360" y="117"/>
                  </a:lnTo>
                  <a:lnTo>
                    <a:pt x="360" y="117"/>
                  </a:lnTo>
                  <a:lnTo>
                    <a:pt x="361" y="117"/>
                  </a:lnTo>
                  <a:lnTo>
                    <a:pt x="362" y="117"/>
                  </a:lnTo>
                  <a:lnTo>
                    <a:pt x="363" y="117"/>
                  </a:lnTo>
                  <a:lnTo>
                    <a:pt x="363" y="116"/>
                  </a:lnTo>
                  <a:lnTo>
                    <a:pt x="364" y="116"/>
                  </a:lnTo>
                  <a:lnTo>
                    <a:pt x="365" y="116"/>
                  </a:lnTo>
                  <a:lnTo>
                    <a:pt x="366" y="116"/>
                  </a:lnTo>
                  <a:lnTo>
                    <a:pt x="367" y="116"/>
                  </a:lnTo>
                  <a:lnTo>
                    <a:pt x="367" y="115"/>
                  </a:lnTo>
                  <a:lnTo>
                    <a:pt x="368" y="115"/>
                  </a:lnTo>
                  <a:lnTo>
                    <a:pt x="369" y="115"/>
                  </a:lnTo>
                  <a:lnTo>
                    <a:pt x="370" y="115"/>
                  </a:lnTo>
                  <a:lnTo>
                    <a:pt x="370" y="114"/>
                  </a:lnTo>
                  <a:lnTo>
                    <a:pt x="371" y="114"/>
                  </a:lnTo>
                  <a:lnTo>
                    <a:pt x="372" y="114"/>
                  </a:lnTo>
                  <a:lnTo>
                    <a:pt x="373" y="114"/>
                  </a:lnTo>
                  <a:lnTo>
                    <a:pt x="374" y="114"/>
                  </a:lnTo>
                  <a:lnTo>
                    <a:pt x="374" y="113"/>
                  </a:lnTo>
                  <a:lnTo>
                    <a:pt x="375" y="113"/>
                  </a:lnTo>
                  <a:lnTo>
                    <a:pt x="376" y="113"/>
                  </a:lnTo>
                  <a:lnTo>
                    <a:pt x="377" y="113"/>
                  </a:lnTo>
                  <a:lnTo>
                    <a:pt x="378" y="113"/>
                  </a:lnTo>
                  <a:lnTo>
                    <a:pt x="378" y="112"/>
                  </a:lnTo>
                  <a:lnTo>
                    <a:pt x="379" y="112"/>
                  </a:lnTo>
                  <a:lnTo>
                    <a:pt x="380" y="112"/>
                  </a:lnTo>
                  <a:lnTo>
                    <a:pt x="381" y="112"/>
                  </a:lnTo>
                  <a:lnTo>
                    <a:pt x="381" y="111"/>
                  </a:lnTo>
                  <a:lnTo>
                    <a:pt x="382" y="111"/>
                  </a:lnTo>
                  <a:lnTo>
                    <a:pt x="383" y="111"/>
                  </a:lnTo>
                  <a:lnTo>
                    <a:pt x="384" y="111"/>
                  </a:lnTo>
                  <a:lnTo>
                    <a:pt x="385" y="111"/>
                  </a:lnTo>
                  <a:lnTo>
                    <a:pt x="385" y="110"/>
                  </a:lnTo>
                  <a:lnTo>
                    <a:pt x="386" y="110"/>
                  </a:lnTo>
                  <a:lnTo>
                    <a:pt x="387" y="110"/>
                  </a:lnTo>
                  <a:lnTo>
                    <a:pt x="388" y="110"/>
                  </a:lnTo>
                  <a:lnTo>
                    <a:pt x="388" y="110"/>
                  </a:lnTo>
                  <a:lnTo>
                    <a:pt x="389" y="110"/>
                  </a:lnTo>
                  <a:lnTo>
                    <a:pt x="389" y="109"/>
                  </a:lnTo>
                  <a:lnTo>
                    <a:pt x="390" y="109"/>
                  </a:lnTo>
                  <a:lnTo>
                    <a:pt x="391" y="109"/>
                  </a:lnTo>
                  <a:lnTo>
                    <a:pt x="392" y="109"/>
                  </a:lnTo>
                  <a:lnTo>
                    <a:pt x="392" y="108"/>
                  </a:lnTo>
                  <a:lnTo>
                    <a:pt x="393" y="108"/>
                  </a:lnTo>
                  <a:lnTo>
                    <a:pt x="394" y="108"/>
                  </a:lnTo>
                  <a:lnTo>
                    <a:pt x="395" y="108"/>
                  </a:lnTo>
                  <a:lnTo>
                    <a:pt x="396" y="108"/>
                  </a:lnTo>
                  <a:lnTo>
                    <a:pt x="396" y="107"/>
                  </a:lnTo>
                  <a:lnTo>
                    <a:pt x="397" y="107"/>
                  </a:lnTo>
                  <a:lnTo>
                    <a:pt x="398" y="107"/>
                  </a:lnTo>
                  <a:lnTo>
                    <a:pt x="399" y="107"/>
                  </a:lnTo>
                  <a:lnTo>
                    <a:pt x="400" y="107"/>
                  </a:lnTo>
                  <a:lnTo>
                    <a:pt x="400" y="106"/>
                  </a:lnTo>
                  <a:lnTo>
                    <a:pt x="401" y="106"/>
                  </a:lnTo>
                  <a:lnTo>
                    <a:pt x="402" y="106"/>
                  </a:lnTo>
                  <a:lnTo>
                    <a:pt x="403" y="106"/>
                  </a:lnTo>
                  <a:lnTo>
                    <a:pt x="403" y="105"/>
                  </a:lnTo>
                  <a:lnTo>
                    <a:pt x="404" y="105"/>
                  </a:lnTo>
                  <a:lnTo>
                    <a:pt x="405" y="105"/>
                  </a:lnTo>
                  <a:lnTo>
                    <a:pt x="406" y="105"/>
                  </a:lnTo>
                  <a:lnTo>
                    <a:pt x="407" y="105"/>
                  </a:lnTo>
                  <a:lnTo>
                    <a:pt x="407" y="104"/>
                  </a:lnTo>
                  <a:lnTo>
                    <a:pt x="408" y="104"/>
                  </a:lnTo>
                  <a:lnTo>
                    <a:pt x="409" y="104"/>
                  </a:lnTo>
                  <a:lnTo>
                    <a:pt x="410" y="104"/>
                  </a:lnTo>
                  <a:lnTo>
                    <a:pt x="411" y="103"/>
                  </a:lnTo>
                  <a:lnTo>
                    <a:pt x="412" y="103"/>
                  </a:lnTo>
                  <a:lnTo>
                    <a:pt x="413" y="103"/>
                  </a:lnTo>
                  <a:lnTo>
                    <a:pt x="414" y="103"/>
                  </a:lnTo>
                  <a:lnTo>
                    <a:pt x="414" y="102"/>
                  </a:lnTo>
                  <a:lnTo>
                    <a:pt x="415" y="102"/>
                  </a:lnTo>
                  <a:lnTo>
                    <a:pt x="416" y="102"/>
                  </a:lnTo>
                  <a:lnTo>
                    <a:pt x="417" y="102"/>
                  </a:lnTo>
                  <a:lnTo>
                    <a:pt x="418" y="102"/>
                  </a:lnTo>
                  <a:lnTo>
                    <a:pt x="418" y="101"/>
                  </a:lnTo>
                  <a:lnTo>
                    <a:pt x="419" y="101"/>
                  </a:lnTo>
                  <a:lnTo>
                    <a:pt x="420" y="101"/>
                  </a:lnTo>
                  <a:lnTo>
                    <a:pt x="421" y="101"/>
                  </a:lnTo>
                  <a:lnTo>
                    <a:pt x="422" y="100"/>
                  </a:lnTo>
                  <a:lnTo>
                    <a:pt x="423" y="100"/>
                  </a:lnTo>
                  <a:lnTo>
                    <a:pt x="424" y="100"/>
                  </a:lnTo>
                  <a:lnTo>
                    <a:pt x="425" y="100"/>
                  </a:lnTo>
                  <a:lnTo>
                    <a:pt x="425" y="99"/>
                  </a:lnTo>
                  <a:lnTo>
                    <a:pt x="426" y="99"/>
                  </a:lnTo>
                  <a:lnTo>
                    <a:pt x="427" y="99"/>
                  </a:lnTo>
                  <a:lnTo>
                    <a:pt x="428" y="99"/>
                  </a:lnTo>
                  <a:lnTo>
                    <a:pt x="429" y="99"/>
                  </a:lnTo>
                  <a:lnTo>
                    <a:pt x="429" y="98"/>
                  </a:lnTo>
                  <a:lnTo>
                    <a:pt x="430" y="98"/>
                  </a:lnTo>
                  <a:lnTo>
                    <a:pt x="431" y="98"/>
                  </a:lnTo>
                  <a:lnTo>
                    <a:pt x="432" y="98"/>
                  </a:lnTo>
                  <a:lnTo>
                    <a:pt x="433" y="97"/>
                  </a:lnTo>
                  <a:lnTo>
                    <a:pt x="434" y="97"/>
                  </a:lnTo>
                  <a:lnTo>
                    <a:pt x="435" y="97"/>
                  </a:lnTo>
                  <a:lnTo>
                    <a:pt x="436" y="97"/>
                  </a:lnTo>
                  <a:lnTo>
                    <a:pt x="436" y="96"/>
                  </a:lnTo>
                  <a:lnTo>
                    <a:pt x="437" y="96"/>
                  </a:lnTo>
                  <a:lnTo>
                    <a:pt x="438" y="96"/>
                  </a:lnTo>
                  <a:lnTo>
                    <a:pt x="439" y="96"/>
                  </a:lnTo>
                  <a:lnTo>
                    <a:pt x="440" y="96"/>
                  </a:lnTo>
                  <a:lnTo>
                    <a:pt x="440" y="95"/>
                  </a:lnTo>
                  <a:lnTo>
                    <a:pt x="441" y="95"/>
                  </a:lnTo>
                  <a:lnTo>
                    <a:pt x="442" y="95"/>
                  </a:lnTo>
                  <a:lnTo>
                    <a:pt x="443" y="95"/>
                  </a:lnTo>
                  <a:lnTo>
                    <a:pt x="443" y="95"/>
                  </a:lnTo>
                  <a:lnTo>
                    <a:pt x="444" y="94"/>
                  </a:lnTo>
                  <a:lnTo>
                    <a:pt x="445" y="94"/>
                  </a:lnTo>
                  <a:lnTo>
                    <a:pt x="446" y="94"/>
                  </a:lnTo>
                  <a:lnTo>
                    <a:pt x="447" y="94"/>
                  </a:lnTo>
                  <a:lnTo>
                    <a:pt x="447" y="93"/>
                  </a:lnTo>
                  <a:lnTo>
                    <a:pt x="448" y="93"/>
                  </a:lnTo>
                  <a:lnTo>
                    <a:pt x="449" y="93"/>
                  </a:lnTo>
                  <a:lnTo>
                    <a:pt x="450" y="93"/>
                  </a:lnTo>
                  <a:lnTo>
                    <a:pt x="451" y="93"/>
                  </a:lnTo>
                  <a:lnTo>
                    <a:pt x="451" y="92"/>
                  </a:lnTo>
                  <a:lnTo>
                    <a:pt x="452" y="92"/>
                  </a:lnTo>
                  <a:lnTo>
                    <a:pt x="453" y="92"/>
                  </a:lnTo>
                  <a:lnTo>
                    <a:pt x="454" y="92"/>
                  </a:lnTo>
                  <a:lnTo>
                    <a:pt x="455" y="91"/>
                  </a:lnTo>
                  <a:lnTo>
                    <a:pt x="456" y="91"/>
                  </a:lnTo>
                  <a:lnTo>
                    <a:pt x="457" y="91"/>
                  </a:lnTo>
                  <a:lnTo>
                    <a:pt x="458" y="91"/>
                  </a:lnTo>
                  <a:lnTo>
                    <a:pt x="458" y="90"/>
                  </a:lnTo>
                  <a:lnTo>
                    <a:pt x="459" y="90"/>
                  </a:lnTo>
                  <a:lnTo>
                    <a:pt x="460" y="90"/>
                  </a:lnTo>
                  <a:lnTo>
                    <a:pt x="461" y="90"/>
                  </a:lnTo>
                  <a:lnTo>
                    <a:pt x="462" y="90"/>
                  </a:lnTo>
                  <a:lnTo>
                    <a:pt x="462" y="89"/>
                  </a:lnTo>
                  <a:lnTo>
                    <a:pt x="463" y="89"/>
                  </a:lnTo>
                  <a:lnTo>
                    <a:pt x="464" y="89"/>
                  </a:lnTo>
                  <a:lnTo>
                    <a:pt x="465" y="89"/>
                  </a:lnTo>
                  <a:lnTo>
                    <a:pt x="465" y="88"/>
                  </a:lnTo>
                  <a:lnTo>
                    <a:pt x="466" y="88"/>
                  </a:lnTo>
                  <a:lnTo>
                    <a:pt x="467" y="88"/>
                  </a:lnTo>
                  <a:lnTo>
                    <a:pt x="468" y="88"/>
                  </a:lnTo>
                  <a:lnTo>
                    <a:pt x="469" y="88"/>
                  </a:lnTo>
                  <a:lnTo>
                    <a:pt x="469" y="87"/>
                  </a:lnTo>
                  <a:lnTo>
                    <a:pt x="470" y="87"/>
                  </a:lnTo>
                  <a:lnTo>
                    <a:pt x="471" y="87"/>
                  </a:lnTo>
                  <a:lnTo>
                    <a:pt x="471" y="87"/>
                  </a:lnTo>
                  <a:lnTo>
                    <a:pt x="472" y="87"/>
                  </a:lnTo>
                  <a:lnTo>
                    <a:pt x="473" y="87"/>
                  </a:lnTo>
                  <a:lnTo>
                    <a:pt x="473" y="86"/>
                  </a:lnTo>
                  <a:lnTo>
                    <a:pt x="474" y="86"/>
                  </a:lnTo>
                  <a:lnTo>
                    <a:pt x="475" y="86"/>
                  </a:lnTo>
                  <a:lnTo>
                    <a:pt x="476" y="86"/>
                  </a:lnTo>
                  <a:lnTo>
                    <a:pt x="476" y="85"/>
                  </a:lnTo>
                  <a:lnTo>
                    <a:pt x="477" y="85"/>
                  </a:lnTo>
                  <a:lnTo>
                    <a:pt x="478" y="85"/>
                  </a:lnTo>
                  <a:lnTo>
                    <a:pt x="479" y="85"/>
                  </a:lnTo>
                  <a:lnTo>
                    <a:pt x="480" y="85"/>
                  </a:lnTo>
                  <a:lnTo>
                    <a:pt x="480" y="84"/>
                  </a:lnTo>
                  <a:lnTo>
                    <a:pt x="481" y="84"/>
                  </a:lnTo>
                  <a:lnTo>
                    <a:pt x="482" y="84"/>
                  </a:lnTo>
                  <a:lnTo>
                    <a:pt x="483" y="84"/>
                  </a:lnTo>
                  <a:lnTo>
                    <a:pt x="484" y="84"/>
                  </a:lnTo>
                  <a:lnTo>
                    <a:pt x="484" y="83"/>
                  </a:lnTo>
                  <a:lnTo>
                    <a:pt x="485" y="83"/>
                  </a:lnTo>
                  <a:lnTo>
                    <a:pt x="486" y="83"/>
                  </a:lnTo>
                  <a:lnTo>
                    <a:pt x="487" y="83"/>
                  </a:lnTo>
                  <a:lnTo>
                    <a:pt x="487" y="82"/>
                  </a:lnTo>
                  <a:lnTo>
                    <a:pt x="488" y="82"/>
                  </a:lnTo>
                  <a:lnTo>
                    <a:pt x="489" y="82"/>
                  </a:lnTo>
                  <a:lnTo>
                    <a:pt x="490" y="82"/>
                  </a:lnTo>
                  <a:lnTo>
                    <a:pt x="491" y="82"/>
                  </a:lnTo>
                  <a:lnTo>
                    <a:pt x="491" y="81"/>
                  </a:lnTo>
                  <a:lnTo>
                    <a:pt x="492" y="81"/>
                  </a:lnTo>
                  <a:lnTo>
                    <a:pt x="493" y="81"/>
                  </a:lnTo>
                  <a:lnTo>
                    <a:pt x="494" y="81"/>
                  </a:lnTo>
                  <a:lnTo>
                    <a:pt x="495" y="81"/>
                  </a:lnTo>
                  <a:lnTo>
                    <a:pt x="495" y="80"/>
                  </a:lnTo>
                  <a:lnTo>
                    <a:pt x="496" y="80"/>
                  </a:lnTo>
                  <a:lnTo>
                    <a:pt x="497" y="80"/>
                  </a:lnTo>
                  <a:lnTo>
                    <a:pt x="498" y="80"/>
                  </a:lnTo>
                  <a:lnTo>
                    <a:pt x="498" y="79"/>
                  </a:lnTo>
                  <a:lnTo>
                    <a:pt x="499" y="79"/>
                  </a:lnTo>
                  <a:lnTo>
                    <a:pt x="499" y="79"/>
                  </a:lnTo>
                  <a:lnTo>
                    <a:pt x="500" y="79"/>
                  </a:lnTo>
                  <a:lnTo>
                    <a:pt x="501" y="79"/>
                  </a:lnTo>
                  <a:lnTo>
                    <a:pt x="502" y="79"/>
                  </a:lnTo>
                  <a:lnTo>
                    <a:pt x="502" y="78"/>
                  </a:lnTo>
                  <a:lnTo>
                    <a:pt x="503" y="78"/>
                  </a:lnTo>
                  <a:lnTo>
                    <a:pt x="504" y="78"/>
                  </a:lnTo>
                  <a:lnTo>
                    <a:pt x="505" y="78"/>
                  </a:lnTo>
                  <a:lnTo>
                    <a:pt x="506" y="78"/>
                  </a:lnTo>
                  <a:lnTo>
                    <a:pt x="506" y="77"/>
                  </a:lnTo>
                  <a:lnTo>
                    <a:pt x="507" y="77"/>
                  </a:lnTo>
                  <a:lnTo>
                    <a:pt x="508" y="77"/>
                  </a:lnTo>
                  <a:lnTo>
                    <a:pt x="509" y="77"/>
                  </a:lnTo>
                  <a:lnTo>
                    <a:pt x="509" y="76"/>
                  </a:lnTo>
                  <a:lnTo>
                    <a:pt x="510" y="76"/>
                  </a:lnTo>
                  <a:lnTo>
                    <a:pt x="511" y="76"/>
                  </a:lnTo>
                  <a:lnTo>
                    <a:pt x="512" y="76"/>
                  </a:lnTo>
                  <a:lnTo>
                    <a:pt x="513" y="76"/>
                  </a:lnTo>
                  <a:lnTo>
                    <a:pt x="513" y="75"/>
                  </a:lnTo>
                  <a:lnTo>
                    <a:pt x="514" y="75"/>
                  </a:lnTo>
                  <a:lnTo>
                    <a:pt x="515" y="75"/>
                  </a:lnTo>
                  <a:lnTo>
                    <a:pt x="516" y="75"/>
                  </a:lnTo>
                  <a:lnTo>
                    <a:pt x="517" y="74"/>
                  </a:lnTo>
                  <a:lnTo>
                    <a:pt x="518" y="74"/>
                  </a:lnTo>
                  <a:lnTo>
                    <a:pt x="519" y="74"/>
                  </a:lnTo>
                  <a:lnTo>
                    <a:pt x="520" y="74"/>
                  </a:lnTo>
                  <a:lnTo>
                    <a:pt x="520" y="73"/>
                  </a:lnTo>
                  <a:lnTo>
                    <a:pt x="521" y="73"/>
                  </a:lnTo>
                  <a:lnTo>
                    <a:pt x="522" y="73"/>
                  </a:lnTo>
                  <a:lnTo>
                    <a:pt x="523" y="73"/>
                  </a:lnTo>
                  <a:lnTo>
                    <a:pt x="524" y="73"/>
                  </a:lnTo>
                  <a:lnTo>
                    <a:pt x="524" y="72"/>
                  </a:lnTo>
                  <a:lnTo>
                    <a:pt x="525" y="72"/>
                  </a:lnTo>
                  <a:lnTo>
                    <a:pt x="526" y="72"/>
                  </a:lnTo>
                  <a:lnTo>
                    <a:pt x="526" y="72"/>
                  </a:lnTo>
                  <a:lnTo>
                    <a:pt x="527" y="72"/>
                  </a:lnTo>
                  <a:lnTo>
                    <a:pt x="528" y="71"/>
                  </a:lnTo>
                  <a:lnTo>
                    <a:pt x="529" y="71"/>
                  </a:lnTo>
                  <a:lnTo>
                    <a:pt x="530" y="71"/>
                  </a:lnTo>
                  <a:lnTo>
                    <a:pt x="531" y="71"/>
                  </a:lnTo>
                  <a:lnTo>
                    <a:pt x="531" y="70"/>
                  </a:lnTo>
                  <a:lnTo>
                    <a:pt x="532" y="70"/>
                  </a:lnTo>
                  <a:lnTo>
                    <a:pt x="533" y="70"/>
                  </a:lnTo>
                  <a:lnTo>
                    <a:pt x="534" y="70"/>
                  </a:lnTo>
                  <a:lnTo>
                    <a:pt x="535" y="70"/>
                  </a:lnTo>
                  <a:lnTo>
                    <a:pt x="535" y="69"/>
                  </a:lnTo>
                  <a:lnTo>
                    <a:pt x="536" y="69"/>
                  </a:lnTo>
                  <a:lnTo>
                    <a:pt x="537" y="69"/>
                  </a:lnTo>
                  <a:lnTo>
                    <a:pt x="538" y="69"/>
                  </a:lnTo>
                  <a:lnTo>
                    <a:pt x="538" y="68"/>
                  </a:lnTo>
                  <a:lnTo>
                    <a:pt x="539" y="68"/>
                  </a:lnTo>
                  <a:lnTo>
                    <a:pt x="540" y="68"/>
                  </a:lnTo>
                  <a:lnTo>
                    <a:pt x="541" y="68"/>
                  </a:lnTo>
                  <a:lnTo>
                    <a:pt x="542" y="68"/>
                  </a:lnTo>
                  <a:lnTo>
                    <a:pt x="542" y="67"/>
                  </a:lnTo>
                  <a:lnTo>
                    <a:pt x="543" y="67"/>
                  </a:lnTo>
                  <a:lnTo>
                    <a:pt x="544" y="67"/>
                  </a:lnTo>
                  <a:lnTo>
                    <a:pt x="545" y="67"/>
                  </a:lnTo>
                  <a:lnTo>
                    <a:pt x="546" y="67"/>
                  </a:lnTo>
                  <a:lnTo>
                    <a:pt x="546" y="66"/>
                  </a:lnTo>
                  <a:lnTo>
                    <a:pt x="547" y="66"/>
                  </a:lnTo>
                  <a:lnTo>
                    <a:pt x="548" y="66"/>
                  </a:lnTo>
                  <a:lnTo>
                    <a:pt x="549" y="66"/>
                  </a:lnTo>
                  <a:lnTo>
                    <a:pt x="549" y="65"/>
                  </a:lnTo>
                  <a:lnTo>
                    <a:pt x="550" y="65"/>
                  </a:lnTo>
                  <a:lnTo>
                    <a:pt x="551" y="65"/>
                  </a:lnTo>
                  <a:lnTo>
                    <a:pt x="552" y="65"/>
                  </a:lnTo>
                  <a:lnTo>
                    <a:pt x="553" y="65"/>
                  </a:lnTo>
                  <a:lnTo>
                    <a:pt x="553" y="64"/>
                  </a:lnTo>
                  <a:lnTo>
                    <a:pt x="554" y="64"/>
                  </a:lnTo>
                  <a:lnTo>
                    <a:pt x="554" y="64"/>
                  </a:lnTo>
                  <a:lnTo>
                    <a:pt x="555" y="64"/>
                  </a:lnTo>
                  <a:lnTo>
                    <a:pt x="556" y="64"/>
                  </a:lnTo>
                  <a:lnTo>
                    <a:pt x="557" y="64"/>
                  </a:lnTo>
                  <a:lnTo>
                    <a:pt x="557" y="63"/>
                  </a:lnTo>
                  <a:lnTo>
                    <a:pt x="558" y="63"/>
                  </a:lnTo>
                  <a:lnTo>
                    <a:pt x="559" y="63"/>
                  </a:lnTo>
                  <a:lnTo>
                    <a:pt x="560" y="63"/>
                  </a:lnTo>
                  <a:lnTo>
                    <a:pt x="560" y="62"/>
                  </a:lnTo>
                  <a:lnTo>
                    <a:pt x="561" y="62"/>
                  </a:lnTo>
                  <a:lnTo>
                    <a:pt x="562" y="62"/>
                  </a:lnTo>
                  <a:lnTo>
                    <a:pt x="563" y="62"/>
                  </a:lnTo>
                  <a:lnTo>
                    <a:pt x="564" y="62"/>
                  </a:lnTo>
                  <a:lnTo>
                    <a:pt x="564" y="61"/>
                  </a:lnTo>
                  <a:lnTo>
                    <a:pt x="565" y="61"/>
                  </a:lnTo>
                  <a:lnTo>
                    <a:pt x="566" y="61"/>
                  </a:lnTo>
                  <a:lnTo>
                    <a:pt x="567" y="61"/>
                  </a:lnTo>
                  <a:lnTo>
                    <a:pt x="568" y="61"/>
                  </a:lnTo>
                  <a:lnTo>
                    <a:pt x="568" y="60"/>
                  </a:lnTo>
                  <a:lnTo>
                    <a:pt x="569" y="60"/>
                  </a:lnTo>
                  <a:lnTo>
                    <a:pt x="570" y="60"/>
                  </a:lnTo>
                  <a:lnTo>
                    <a:pt x="571" y="60"/>
                  </a:lnTo>
                  <a:lnTo>
                    <a:pt x="571" y="59"/>
                  </a:lnTo>
                  <a:lnTo>
                    <a:pt x="572" y="59"/>
                  </a:lnTo>
                  <a:lnTo>
                    <a:pt x="573" y="59"/>
                  </a:lnTo>
                  <a:lnTo>
                    <a:pt x="574" y="59"/>
                  </a:lnTo>
                  <a:lnTo>
                    <a:pt x="575" y="59"/>
                  </a:lnTo>
                  <a:lnTo>
                    <a:pt x="575" y="58"/>
                  </a:lnTo>
                  <a:lnTo>
                    <a:pt x="576" y="58"/>
                  </a:lnTo>
                  <a:lnTo>
                    <a:pt x="577" y="58"/>
                  </a:lnTo>
                  <a:lnTo>
                    <a:pt x="578" y="58"/>
                  </a:lnTo>
                  <a:lnTo>
                    <a:pt x="579" y="58"/>
                  </a:lnTo>
                  <a:lnTo>
                    <a:pt x="579" y="57"/>
                  </a:lnTo>
                  <a:lnTo>
                    <a:pt x="580" y="57"/>
                  </a:lnTo>
                  <a:lnTo>
                    <a:pt x="581" y="57"/>
                  </a:lnTo>
                  <a:lnTo>
                    <a:pt x="582" y="57"/>
                  </a:lnTo>
                  <a:lnTo>
                    <a:pt x="582" y="57"/>
                  </a:lnTo>
                  <a:lnTo>
                    <a:pt x="582" y="56"/>
                  </a:lnTo>
                  <a:lnTo>
                    <a:pt x="583" y="56"/>
                  </a:lnTo>
                  <a:lnTo>
                    <a:pt x="584" y="56"/>
                  </a:lnTo>
                  <a:lnTo>
                    <a:pt x="585" y="56"/>
                  </a:lnTo>
                  <a:lnTo>
                    <a:pt x="586" y="56"/>
                  </a:lnTo>
                  <a:lnTo>
                    <a:pt x="586" y="55"/>
                  </a:lnTo>
                  <a:lnTo>
                    <a:pt x="587" y="55"/>
                  </a:lnTo>
                  <a:lnTo>
                    <a:pt x="588" y="55"/>
                  </a:lnTo>
                  <a:lnTo>
                    <a:pt x="589" y="55"/>
                  </a:lnTo>
                  <a:lnTo>
                    <a:pt x="590" y="55"/>
                  </a:lnTo>
                  <a:lnTo>
                    <a:pt x="590" y="54"/>
                  </a:lnTo>
                  <a:lnTo>
                    <a:pt x="591" y="54"/>
                  </a:lnTo>
                  <a:lnTo>
                    <a:pt x="592" y="54"/>
                  </a:lnTo>
                  <a:lnTo>
                    <a:pt x="593" y="54"/>
                  </a:lnTo>
                  <a:lnTo>
                    <a:pt x="593" y="53"/>
                  </a:lnTo>
                  <a:lnTo>
                    <a:pt x="594" y="53"/>
                  </a:lnTo>
                  <a:lnTo>
                    <a:pt x="595" y="53"/>
                  </a:lnTo>
                  <a:lnTo>
                    <a:pt x="596" y="53"/>
                  </a:lnTo>
                  <a:lnTo>
                    <a:pt x="597" y="53"/>
                  </a:lnTo>
                  <a:lnTo>
                    <a:pt x="597" y="52"/>
                  </a:lnTo>
                  <a:lnTo>
                    <a:pt x="598" y="52"/>
                  </a:lnTo>
                  <a:lnTo>
                    <a:pt x="599" y="52"/>
                  </a:lnTo>
                  <a:lnTo>
                    <a:pt x="600" y="52"/>
                  </a:lnTo>
                  <a:lnTo>
                    <a:pt x="601" y="51"/>
                  </a:lnTo>
                  <a:lnTo>
                    <a:pt x="602" y="51"/>
                  </a:lnTo>
                  <a:lnTo>
                    <a:pt x="603" y="51"/>
                  </a:lnTo>
                  <a:lnTo>
                    <a:pt x="604" y="51"/>
                  </a:lnTo>
                  <a:lnTo>
                    <a:pt x="604" y="50"/>
                  </a:lnTo>
                  <a:lnTo>
                    <a:pt x="605" y="50"/>
                  </a:lnTo>
                  <a:lnTo>
                    <a:pt x="606" y="50"/>
                  </a:lnTo>
                  <a:lnTo>
                    <a:pt x="607" y="50"/>
                  </a:lnTo>
                  <a:lnTo>
                    <a:pt x="608" y="50"/>
                  </a:lnTo>
                  <a:lnTo>
                    <a:pt x="608" y="49"/>
                  </a:lnTo>
                  <a:lnTo>
                    <a:pt x="609" y="49"/>
                  </a:lnTo>
                  <a:lnTo>
                    <a:pt x="610" y="49"/>
                  </a:lnTo>
                  <a:lnTo>
                    <a:pt x="611" y="49"/>
                  </a:lnTo>
                  <a:lnTo>
                    <a:pt x="612" y="48"/>
                  </a:lnTo>
                  <a:lnTo>
                    <a:pt x="613" y="48"/>
                  </a:lnTo>
                  <a:lnTo>
                    <a:pt x="614" y="48"/>
                  </a:lnTo>
                  <a:lnTo>
                    <a:pt x="615" y="48"/>
                  </a:lnTo>
                  <a:lnTo>
                    <a:pt x="615" y="47"/>
                  </a:lnTo>
                  <a:lnTo>
                    <a:pt x="616" y="47"/>
                  </a:lnTo>
                  <a:lnTo>
                    <a:pt x="617" y="47"/>
                  </a:lnTo>
                  <a:lnTo>
                    <a:pt x="618" y="47"/>
                  </a:lnTo>
                  <a:lnTo>
                    <a:pt x="619" y="47"/>
                  </a:lnTo>
                  <a:lnTo>
                    <a:pt x="619" y="46"/>
                  </a:lnTo>
                  <a:lnTo>
                    <a:pt x="620" y="46"/>
                  </a:lnTo>
                  <a:lnTo>
                    <a:pt x="621" y="46"/>
                  </a:lnTo>
                  <a:lnTo>
                    <a:pt x="622" y="46"/>
                  </a:lnTo>
                  <a:lnTo>
                    <a:pt x="623" y="45"/>
                  </a:lnTo>
                  <a:lnTo>
                    <a:pt x="624" y="45"/>
                  </a:lnTo>
                  <a:lnTo>
                    <a:pt x="625" y="45"/>
                  </a:lnTo>
                  <a:lnTo>
                    <a:pt x="626" y="45"/>
                  </a:lnTo>
                  <a:lnTo>
                    <a:pt x="626" y="44"/>
                  </a:lnTo>
                  <a:lnTo>
                    <a:pt x="627" y="44"/>
                  </a:lnTo>
                  <a:lnTo>
                    <a:pt x="628" y="44"/>
                  </a:lnTo>
                  <a:lnTo>
                    <a:pt x="629" y="44"/>
                  </a:lnTo>
                  <a:lnTo>
                    <a:pt x="630" y="44"/>
                  </a:lnTo>
                  <a:lnTo>
                    <a:pt x="630" y="43"/>
                  </a:lnTo>
                  <a:lnTo>
                    <a:pt x="631" y="43"/>
                  </a:lnTo>
                  <a:lnTo>
                    <a:pt x="632" y="43"/>
                  </a:lnTo>
                  <a:lnTo>
                    <a:pt x="633" y="43"/>
                  </a:lnTo>
                  <a:lnTo>
                    <a:pt x="634" y="42"/>
                  </a:lnTo>
                  <a:lnTo>
                    <a:pt x="635" y="42"/>
                  </a:lnTo>
                  <a:lnTo>
                    <a:pt x="636" y="42"/>
                  </a:lnTo>
                  <a:lnTo>
                    <a:pt x="637" y="42"/>
                  </a:lnTo>
                  <a:lnTo>
                    <a:pt x="637" y="41"/>
                  </a:lnTo>
                  <a:lnTo>
                    <a:pt x="637" y="41"/>
                  </a:lnTo>
                  <a:lnTo>
                    <a:pt x="638" y="41"/>
                  </a:lnTo>
                  <a:lnTo>
                    <a:pt x="639" y="41"/>
                  </a:lnTo>
                  <a:lnTo>
                    <a:pt x="640" y="41"/>
                  </a:lnTo>
                  <a:lnTo>
                    <a:pt x="641" y="41"/>
                  </a:lnTo>
                  <a:lnTo>
                    <a:pt x="641" y="40"/>
                  </a:lnTo>
                  <a:lnTo>
                    <a:pt x="642" y="40"/>
                  </a:lnTo>
                  <a:lnTo>
                    <a:pt x="643" y="40"/>
                  </a:lnTo>
                  <a:lnTo>
                    <a:pt x="644" y="40"/>
                  </a:lnTo>
                  <a:lnTo>
                    <a:pt x="644" y="39"/>
                  </a:lnTo>
                  <a:lnTo>
                    <a:pt x="645" y="39"/>
                  </a:lnTo>
                  <a:lnTo>
                    <a:pt x="646" y="39"/>
                  </a:lnTo>
                  <a:lnTo>
                    <a:pt x="647" y="39"/>
                  </a:lnTo>
                  <a:lnTo>
                    <a:pt x="648" y="39"/>
                  </a:lnTo>
                  <a:lnTo>
                    <a:pt x="648" y="38"/>
                  </a:lnTo>
                  <a:lnTo>
                    <a:pt x="649" y="38"/>
                  </a:lnTo>
                  <a:lnTo>
                    <a:pt x="650" y="38"/>
                  </a:lnTo>
                  <a:lnTo>
                    <a:pt x="651" y="38"/>
                  </a:lnTo>
                  <a:lnTo>
                    <a:pt x="652" y="38"/>
                  </a:lnTo>
                  <a:lnTo>
                    <a:pt x="652" y="37"/>
                  </a:lnTo>
                  <a:lnTo>
                    <a:pt x="653" y="37"/>
                  </a:lnTo>
                  <a:lnTo>
                    <a:pt x="654" y="37"/>
                  </a:lnTo>
                  <a:lnTo>
                    <a:pt x="655" y="37"/>
                  </a:lnTo>
                  <a:lnTo>
                    <a:pt x="655" y="36"/>
                  </a:lnTo>
                  <a:lnTo>
                    <a:pt x="656" y="36"/>
                  </a:lnTo>
                  <a:lnTo>
                    <a:pt x="657" y="36"/>
                  </a:lnTo>
                  <a:lnTo>
                    <a:pt x="658" y="36"/>
                  </a:lnTo>
                  <a:lnTo>
                    <a:pt x="659" y="36"/>
                  </a:lnTo>
                  <a:lnTo>
                    <a:pt x="659" y="35"/>
                  </a:lnTo>
                  <a:lnTo>
                    <a:pt x="660" y="35"/>
                  </a:lnTo>
                  <a:lnTo>
                    <a:pt x="661" y="35"/>
                  </a:lnTo>
                  <a:lnTo>
                    <a:pt x="662" y="35"/>
                  </a:lnTo>
                  <a:lnTo>
                    <a:pt x="663" y="35"/>
                  </a:lnTo>
                  <a:lnTo>
                    <a:pt x="663" y="34"/>
                  </a:lnTo>
                  <a:lnTo>
                    <a:pt x="664" y="34"/>
                  </a:lnTo>
                  <a:lnTo>
                    <a:pt x="665" y="34"/>
                  </a:lnTo>
                  <a:lnTo>
                    <a:pt x="665" y="34"/>
                  </a:lnTo>
                  <a:lnTo>
                    <a:pt x="666" y="34"/>
                  </a:lnTo>
                  <a:lnTo>
                    <a:pt x="666" y="33"/>
                  </a:lnTo>
                  <a:lnTo>
                    <a:pt x="667" y="33"/>
                  </a:lnTo>
                  <a:lnTo>
                    <a:pt x="668" y="33"/>
                  </a:lnTo>
                  <a:lnTo>
                    <a:pt x="669" y="33"/>
                  </a:lnTo>
                  <a:lnTo>
                    <a:pt x="670" y="33"/>
                  </a:lnTo>
                  <a:lnTo>
                    <a:pt x="670" y="32"/>
                  </a:lnTo>
                  <a:lnTo>
                    <a:pt x="671" y="32"/>
                  </a:lnTo>
                  <a:lnTo>
                    <a:pt x="672" y="32"/>
                  </a:lnTo>
                  <a:lnTo>
                    <a:pt x="673" y="32"/>
                  </a:lnTo>
                  <a:lnTo>
                    <a:pt x="674" y="31"/>
                  </a:lnTo>
                  <a:lnTo>
                    <a:pt x="675" y="31"/>
                  </a:lnTo>
                  <a:lnTo>
                    <a:pt x="676" y="31"/>
                  </a:lnTo>
                  <a:lnTo>
                    <a:pt x="677" y="31"/>
                  </a:lnTo>
                  <a:lnTo>
                    <a:pt x="677" y="30"/>
                  </a:lnTo>
                  <a:lnTo>
                    <a:pt x="678" y="30"/>
                  </a:lnTo>
                  <a:lnTo>
                    <a:pt x="679" y="30"/>
                  </a:lnTo>
                  <a:lnTo>
                    <a:pt x="680" y="30"/>
                  </a:lnTo>
                  <a:lnTo>
                    <a:pt x="681" y="30"/>
                  </a:lnTo>
                  <a:lnTo>
                    <a:pt x="681" y="29"/>
                  </a:lnTo>
                  <a:lnTo>
                    <a:pt x="682" y="29"/>
                  </a:lnTo>
                  <a:lnTo>
                    <a:pt x="683" y="29"/>
                  </a:lnTo>
                  <a:lnTo>
                    <a:pt x="684" y="29"/>
                  </a:lnTo>
                  <a:lnTo>
                    <a:pt x="685" y="29"/>
                  </a:lnTo>
                  <a:lnTo>
                    <a:pt x="685" y="28"/>
                  </a:lnTo>
                  <a:lnTo>
                    <a:pt x="686" y="28"/>
                  </a:lnTo>
                  <a:lnTo>
                    <a:pt x="687" y="28"/>
                  </a:lnTo>
                  <a:lnTo>
                    <a:pt x="688" y="28"/>
                  </a:lnTo>
                  <a:lnTo>
                    <a:pt x="688" y="27"/>
                  </a:lnTo>
                  <a:lnTo>
                    <a:pt x="689" y="27"/>
                  </a:lnTo>
                  <a:lnTo>
                    <a:pt x="690" y="27"/>
                  </a:lnTo>
                  <a:lnTo>
                    <a:pt x="691" y="27"/>
                  </a:lnTo>
                  <a:lnTo>
                    <a:pt x="692" y="27"/>
                  </a:lnTo>
                  <a:lnTo>
                    <a:pt x="692" y="26"/>
                  </a:lnTo>
                  <a:lnTo>
                    <a:pt x="693" y="26"/>
                  </a:lnTo>
                  <a:lnTo>
                    <a:pt x="693" y="26"/>
                  </a:lnTo>
                  <a:lnTo>
                    <a:pt x="694" y="26"/>
                  </a:lnTo>
                  <a:lnTo>
                    <a:pt x="695" y="26"/>
                  </a:lnTo>
                  <a:lnTo>
                    <a:pt x="696" y="25"/>
                  </a:lnTo>
                  <a:lnTo>
                    <a:pt x="697" y="25"/>
                  </a:lnTo>
                  <a:lnTo>
                    <a:pt x="698" y="25"/>
                  </a:lnTo>
                  <a:lnTo>
                    <a:pt x="699" y="25"/>
                  </a:lnTo>
                  <a:lnTo>
                    <a:pt x="699" y="24"/>
                  </a:lnTo>
                  <a:lnTo>
                    <a:pt x="700" y="24"/>
                  </a:lnTo>
                  <a:lnTo>
                    <a:pt x="701" y="24"/>
                  </a:lnTo>
                  <a:lnTo>
                    <a:pt x="702" y="24"/>
                  </a:lnTo>
                  <a:lnTo>
                    <a:pt x="703" y="24"/>
                  </a:lnTo>
                  <a:lnTo>
                    <a:pt x="703" y="23"/>
                  </a:lnTo>
                  <a:lnTo>
                    <a:pt x="704" y="23"/>
                  </a:lnTo>
                  <a:lnTo>
                    <a:pt x="705" y="23"/>
                  </a:lnTo>
                  <a:lnTo>
                    <a:pt x="706" y="23"/>
                  </a:lnTo>
                  <a:lnTo>
                    <a:pt x="707" y="22"/>
                  </a:lnTo>
                  <a:lnTo>
                    <a:pt x="708" y="22"/>
                  </a:lnTo>
                  <a:lnTo>
                    <a:pt x="709" y="22"/>
                  </a:lnTo>
                  <a:lnTo>
                    <a:pt x="710" y="22"/>
                  </a:lnTo>
                  <a:lnTo>
                    <a:pt x="710" y="21"/>
                  </a:lnTo>
                  <a:lnTo>
                    <a:pt x="711" y="21"/>
                  </a:lnTo>
                  <a:lnTo>
                    <a:pt x="712" y="21"/>
                  </a:lnTo>
                  <a:lnTo>
                    <a:pt x="713" y="21"/>
                  </a:lnTo>
                  <a:lnTo>
                    <a:pt x="714" y="21"/>
                  </a:lnTo>
                  <a:lnTo>
                    <a:pt x="714" y="20"/>
                  </a:lnTo>
                  <a:lnTo>
                    <a:pt x="715" y="20"/>
                  </a:lnTo>
                  <a:lnTo>
                    <a:pt x="716" y="20"/>
                  </a:lnTo>
                  <a:lnTo>
                    <a:pt x="717" y="20"/>
                  </a:lnTo>
                  <a:lnTo>
                    <a:pt x="718" y="19"/>
                  </a:lnTo>
                  <a:lnTo>
                    <a:pt x="719" y="19"/>
                  </a:lnTo>
                  <a:lnTo>
                    <a:pt x="720" y="19"/>
                  </a:lnTo>
                  <a:lnTo>
                    <a:pt x="720" y="19"/>
                  </a:lnTo>
                  <a:lnTo>
                    <a:pt x="721" y="19"/>
                  </a:lnTo>
                  <a:lnTo>
                    <a:pt x="721" y="18"/>
                  </a:lnTo>
                  <a:lnTo>
                    <a:pt x="722" y="18"/>
                  </a:lnTo>
                  <a:lnTo>
                    <a:pt x="723" y="18"/>
                  </a:lnTo>
                  <a:lnTo>
                    <a:pt x="724" y="18"/>
                  </a:lnTo>
                  <a:lnTo>
                    <a:pt x="725" y="18"/>
                  </a:lnTo>
                  <a:lnTo>
                    <a:pt x="725" y="17"/>
                  </a:lnTo>
                  <a:lnTo>
                    <a:pt x="726" y="17"/>
                  </a:lnTo>
                  <a:lnTo>
                    <a:pt x="727" y="17"/>
                  </a:lnTo>
                  <a:lnTo>
                    <a:pt x="728" y="17"/>
                  </a:lnTo>
                  <a:lnTo>
                    <a:pt x="728" y="16"/>
                  </a:lnTo>
                  <a:lnTo>
                    <a:pt x="729" y="16"/>
                  </a:lnTo>
                  <a:lnTo>
                    <a:pt x="730" y="16"/>
                  </a:lnTo>
                  <a:lnTo>
                    <a:pt x="731" y="16"/>
                  </a:lnTo>
                  <a:lnTo>
                    <a:pt x="732" y="16"/>
                  </a:lnTo>
                  <a:lnTo>
                    <a:pt x="732" y="15"/>
                  </a:lnTo>
                  <a:lnTo>
                    <a:pt x="733" y="15"/>
                  </a:lnTo>
                  <a:lnTo>
                    <a:pt x="734" y="15"/>
                  </a:lnTo>
                  <a:lnTo>
                    <a:pt x="735" y="15"/>
                  </a:lnTo>
                  <a:lnTo>
                    <a:pt x="736" y="15"/>
                  </a:lnTo>
                  <a:lnTo>
                    <a:pt x="736" y="14"/>
                  </a:lnTo>
                  <a:lnTo>
                    <a:pt x="737" y="14"/>
                  </a:lnTo>
                  <a:lnTo>
                    <a:pt x="738" y="14"/>
                  </a:lnTo>
                  <a:lnTo>
                    <a:pt x="739" y="14"/>
                  </a:lnTo>
                  <a:lnTo>
                    <a:pt x="739" y="13"/>
                  </a:lnTo>
                  <a:lnTo>
                    <a:pt x="740" y="13"/>
                  </a:lnTo>
                  <a:lnTo>
                    <a:pt x="741" y="13"/>
                  </a:lnTo>
                  <a:lnTo>
                    <a:pt x="742" y="13"/>
                  </a:lnTo>
                  <a:lnTo>
                    <a:pt x="743" y="13"/>
                  </a:lnTo>
                  <a:lnTo>
                    <a:pt x="743" y="12"/>
                  </a:lnTo>
                  <a:lnTo>
                    <a:pt x="744" y="12"/>
                  </a:lnTo>
                  <a:lnTo>
                    <a:pt x="745" y="12"/>
                  </a:lnTo>
                  <a:lnTo>
                    <a:pt x="746" y="12"/>
                  </a:lnTo>
                  <a:lnTo>
                    <a:pt x="747" y="12"/>
                  </a:lnTo>
                  <a:lnTo>
                    <a:pt x="747" y="11"/>
                  </a:lnTo>
                  <a:lnTo>
                    <a:pt x="748" y="11"/>
                  </a:lnTo>
                  <a:lnTo>
                    <a:pt x="748" y="11"/>
                  </a:lnTo>
                  <a:lnTo>
                    <a:pt x="749" y="11"/>
                  </a:lnTo>
                  <a:lnTo>
                    <a:pt x="750" y="11"/>
                  </a:lnTo>
                  <a:lnTo>
                    <a:pt x="750" y="10"/>
                  </a:lnTo>
                  <a:lnTo>
                    <a:pt x="751" y="10"/>
                  </a:lnTo>
                  <a:lnTo>
                    <a:pt x="752" y="10"/>
                  </a:lnTo>
                  <a:lnTo>
                    <a:pt x="753" y="10"/>
                  </a:lnTo>
                  <a:lnTo>
                    <a:pt x="754" y="10"/>
                  </a:lnTo>
                  <a:lnTo>
                    <a:pt x="754" y="9"/>
                  </a:lnTo>
                  <a:lnTo>
                    <a:pt x="755" y="9"/>
                  </a:lnTo>
                  <a:lnTo>
                    <a:pt x="756" y="9"/>
                  </a:lnTo>
                  <a:lnTo>
                    <a:pt x="757" y="9"/>
                  </a:lnTo>
                  <a:lnTo>
                    <a:pt x="758" y="9"/>
                  </a:lnTo>
                  <a:lnTo>
                    <a:pt x="758" y="8"/>
                  </a:lnTo>
                  <a:lnTo>
                    <a:pt x="759" y="8"/>
                  </a:lnTo>
                  <a:lnTo>
                    <a:pt x="760" y="8"/>
                  </a:lnTo>
                  <a:lnTo>
                    <a:pt x="761" y="8"/>
                  </a:lnTo>
                  <a:lnTo>
                    <a:pt x="761" y="7"/>
                  </a:lnTo>
                  <a:lnTo>
                    <a:pt x="762" y="7"/>
                  </a:lnTo>
                  <a:lnTo>
                    <a:pt x="763" y="7"/>
                  </a:lnTo>
                  <a:lnTo>
                    <a:pt x="764" y="7"/>
                  </a:lnTo>
                  <a:lnTo>
                    <a:pt x="765" y="7"/>
                  </a:lnTo>
                  <a:lnTo>
                    <a:pt x="765" y="6"/>
                  </a:lnTo>
                  <a:lnTo>
                    <a:pt x="766" y="6"/>
                  </a:lnTo>
                  <a:lnTo>
                    <a:pt x="767" y="6"/>
                  </a:lnTo>
                  <a:lnTo>
                    <a:pt x="768" y="6"/>
                  </a:lnTo>
                  <a:lnTo>
                    <a:pt x="769" y="6"/>
                  </a:lnTo>
                  <a:lnTo>
                    <a:pt x="769" y="5"/>
                  </a:lnTo>
                  <a:lnTo>
                    <a:pt x="770" y="5"/>
                  </a:lnTo>
                  <a:lnTo>
                    <a:pt x="771" y="5"/>
                  </a:lnTo>
                  <a:lnTo>
                    <a:pt x="772" y="5"/>
                  </a:lnTo>
                  <a:lnTo>
                    <a:pt x="772" y="4"/>
                  </a:lnTo>
                  <a:lnTo>
                    <a:pt x="773" y="4"/>
                  </a:lnTo>
                  <a:lnTo>
                    <a:pt x="774" y="4"/>
                  </a:lnTo>
                  <a:lnTo>
                    <a:pt x="775" y="4"/>
                  </a:lnTo>
                  <a:lnTo>
                    <a:pt x="776" y="4"/>
                  </a:lnTo>
                  <a:lnTo>
                    <a:pt x="776" y="4"/>
                  </a:lnTo>
                  <a:lnTo>
                    <a:pt x="776" y="3"/>
                  </a:lnTo>
                  <a:lnTo>
                    <a:pt x="777" y="3"/>
                  </a:lnTo>
                  <a:lnTo>
                    <a:pt x="778" y="3"/>
                  </a:lnTo>
                  <a:lnTo>
                    <a:pt x="779" y="3"/>
                  </a:lnTo>
                  <a:lnTo>
                    <a:pt x="780" y="2"/>
                  </a:lnTo>
                  <a:lnTo>
                    <a:pt x="781" y="2"/>
                  </a:lnTo>
                  <a:lnTo>
                    <a:pt x="782" y="2"/>
                  </a:lnTo>
                  <a:lnTo>
                    <a:pt x="783" y="2"/>
                  </a:lnTo>
                  <a:lnTo>
                    <a:pt x="783" y="1"/>
                  </a:lnTo>
                  <a:lnTo>
                    <a:pt x="784" y="1"/>
                  </a:lnTo>
                  <a:lnTo>
                    <a:pt x="785" y="1"/>
                  </a:lnTo>
                  <a:lnTo>
                    <a:pt x="786" y="1"/>
                  </a:lnTo>
                  <a:lnTo>
                    <a:pt x="787" y="1"/>
                  </a:lnTo>
                  <a:lnTo>
                    <a:pt x="787" y="0"/>
                  </a:lnTo>
                  <a:lnTo>
                    <a:pt x="788"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5" name="Freeform 76">
              <a:extLst>
                <a:ext uri="{FF2B5EF4-FFF2-40B4-BE49-F238E27FC236}">
                  <a16:creationId xmlns:a16="http://schemas.microsoft.com/office/drawing/2014/main" id="{5D751978-6CAE-4D9A-B8EC-01ABE1230C1E}"/>
                </a:ext>
              </a:extLst>
            </p:cNvPr>
            <p:cNvSpPr>
              <a:spLocks/>
            </p:cNvSpPr>
            <p:nvPr/>
          </p:nvSpPr>
          <p:spPr bwMode="auto">
            <a:xfrm>
              <a:off x="14710540" y="4181551"/>
              <a:ext cx="853190" cy="235172"/>
            </a:xfrm>
            <a:custGeom>
              <a:avLst/>
              <a:gdLst>
                <a:gd name="T0" fmla="*/ 13 w 791"/>
                <a:gd name="T1" fmla="*/ 213 h 216"/>
                <a:gd name="T2" fmla="*/ 25 w 791"/>
                <a:gd name="T3" fmla="*/ 209 h 216"/>
                <a:gd name="T4" fmla="*/ 39 w 791"/>
                <a:gd name="T5" fmla="*/ 206 h 216"/>
                <a:gd name="T6" fmla="*/ 50 w 791"/>
                <a:gd name="T7" fmla="*/ 202 h 216"/>
                <a:gd name="T8" fmla="*/ 63 w 791"/>
                <a:gd name="T9" fmla="*/ 199 h 216"/>
                <a:gd name="T10" fmla="*/ 75 w 791"/>
                <a:gd name="T11" fmla="*/ 196 h 216"/>
                <a:gd name="T12" fmla="*/ 87 w 791"/>
                <a:gd name="T13" fmla="*/ 192 h 216"/>
                <a:gd name="T14" fmla="*/ 101 w 791"/>
                <a:gd name="T15" fmla="*/ 189 h 216"/>
                <a:gd name="T16" fmla="*/ 114 w 791"/>
                <a:gd name="T17" fmla="*/ 185 h 216"/>
                <a:gd name="T18" fmla="*/ 126 w 791"/>
                <a:gd name="T19" fmla="*/ 182 h 216"/>
                <a:gd name="T20" fmla="*/ 138 w 791"/>
                <a:gd name="T21" fmla="*/ 178 h 216"/>
                <a:gd name="T22" fmla="*/ 151 w 791"/>
                <a:gd name="T23" fmla="*/ 175 h 216"/>
                <a:gd name="T24" fmla="*/ 163 w 791"/>
                <a:gd name="T25" fmla="*/ 172 h 216"/>
                <a:gd name="T26" fmla="*/ 176 w 791"/>
                <a:gd name="T27" fmla="*/ 168 h 216"/>
                <a:gd name="T28" fmla="*/ 189 w 791"/>
                <a:gd name="T29" fmla="*/ 165 h 216"/>
                <a:gd name="T30" fmla="*/ 202 w 791"/>
                <a:gd name="T31" fmla="*/ 161 h 216"/>
                <a:gd name="T32" fmla="*/ 215 w 791"/>
                <a:gd name="T33" fmla="*/ 157 h 216"/>
                <a:gd name="T34" fmla="*/ 228 w 791"/>
                <a:gd name="T35" fmla="*/ 154 h 216"/>
                <a:gd name="T36" fmla="*/ 240 w 791"/>
                <a:gd name="T37" fmla="*/ 151 h 216"/>
                <a:gd name="T38" fmla="*/ 252 w 791"/>
                <a:gd name="T39" fmla="*/ 147 h 216"/>
                <a:gd name="T40" fmla="*/ 265 w 791"/>
                <a:gd name="T41" fmla="*/ 144 h 216"/>
                <a:gd name="T42" fmla="*/ 277 w 791"/>
                <a:gd name="T43" fmla="*/ 140 h 216"/>
                <a:gd name="T44" fmla="*/ 291 w 791"/>
                <a:gd name="T45" fmla="*/ 137 h 216"/>
                <a:gd name="T46" fmla="*/ 304 w 791"/>
                <a:gd name="T47" fmla="*/ 133 h 216"/>
                <a:gd name="T48" fmla="*/ 317 w 791"/>
                <a:gd name="T49" fmla="*/ 130 h 216"/>
                <a:gd name="T50" fmla="*/ 328 w 791"/>
                <a:gd name="T51" fmla="*/ 126 h 216"/>
                <a:gd name="T52" fmla="*/ 341 w 791"/>
                <a:gd name="T53" fmla="*/ 123 h 216"/>
                <a:gd name="T54" fmla="*/ 353 w 791"/>
                <a:gd name="T55" fmla="*/ 120 h 216"/>
                <a:gd name="T56" fmla="*/ 366 w 791"/>
                <a:gd name="T57" fmla="*/ 116 h 216"/>
                <a:gd name="T58" fmla="*/ 379 w 791"/>
                <a:gd name="T59" fmla="*/ 113 h 216"/>
                <a:gd name="T60" fmla="*/ 392 w 791"/>
                <a:gd name="T61" fmla="*/ 109 h 216"/>
                <a:gd name="T62" fmla="*/ 405 w 791"/>
                <a:gd name="T63" fmla="*/ 105 h 216"/>
                <a:gd name="T64" fmla="*/ 418 w 791"/>
                <a:gd name="T65" fmla="*/ 102 h 216"/>
                <a:gd name="T66" fmla="*/ 430 w 791"/>
                <a:gd name="T67" fmla="*/ 98 h 216"/>
                <a:gd name="T68" fmla="*/ 442 w 791"/>
                <a:gd name="T69" fmla="*/ 95 h 216"/>
                <a:gd name="T70" fmla="*/ 455 w 791"/>
                <a:gd name="T71" fmla="*/ 92 h 216"/>
                <a:gd name="T72" fmla="*/ 467 w 791"/>
                <a:gd name="T73" fmla="*/ 88 h 216"/>
                <a:gd name="T74" fmla="*/ 481 w 791"/>
                <a:gd name="T75" fmla="*/ 85 h 216"/>
                <a:gd name="T76" fmla="*/ 492 w 791"/>
                <a:gd name="T77" fmla="*/ 81 h 216"/>
                <a:gd name="T78" fmla="*/ 505 w 791"/>
                <a:gd name="T79" fmla="*/ 78 h 216"/>
                <a:gd name="T80" fmla="*/ 517 w 791"/>
                <a:gd name="T81" fmla="*/ 75 h 216"/>
                <a:gd name="T82" fmla="*/ 529 w 791"/>
                <a:gd name="T83" fmla="*/ 71 h 216"/>
                <a:gd name="T84" fmla="*/ 542 w 791"/>
                <a:gd name="T85" fmla="*/ 68 h 216"/>
                <a:gd name="T86" fmla="*/ 555 w 791"/>
                <a:gd name="T87" fmla="*/ 64 h 216"/>
                <a:gd name="T88" fmla="*/ 569 w 791"/>
                <a:gd name="T89" fmla="*/ 61 h 216"/>
                <a:gd name="T90" fmla="*/ 582 w 791"/>
                <a:gd name="T91" fmla="*/ 57 h 216"/>
                <a:gd name="T92" fmla="*/ 595 w 791"/>
                <a:gd name="T93" fmla="*/ 53 h 216"/>
                <a:gd name="T94" fmla="*/ 607 w 791"/>
                <a:gd name="T95" fmla="*/ 50 h 216"/>
                <a:gd name="T96" fmla="*/ 620 w 791"/>
                <a:gd name="T97" fmla="*/ 47 h 216"/>
                <a:gd name="T98" fmla="*/ 631 w 791"/>
                <a:gd name="T99" fmla="*/ 43 h 216"/>
                <a:gd name="T100" fmla="*/ 644 w 791"/>
                <a:gd name="T101" fmla="*/ 40 h 216"/>
                <a:gd name="T102" fmla="*/ 657 w 791"/>
                <a:gd name="T103" fmla="*/ 36 h 216"/>
                <a:gd name="T104" fmla="*/ 671 w 791"/>
                <a:gd name="T105" fmla="*/ 33 h 216"/>
                <a:gd name="T106" fmla="*/ 682 w 791"/>
                <a:gd name="T107" fmla="*/ 29 h 216"/>
                <a:gd name="T108" fmla="*/ 695 w 791"/>
                <a:gd name="T109" fmla="*/ 26 h 216"/>
                <a:gd name="T110" fmla="*/ 708 w 791"/>
                <a:gd name="T111" fmla="*/ 23 h 216"/>
                <a:gd name="T112" fmla="*/ 719 w 791"/>
                <a:gd name="T113" fmla="*/ 19 h 216"/>
                <a:gd name="T114" fmla="*/ 733 w 791"/>
                <a:gd name="T115" fmla="*/ 16 h 216"/>
                <a:gd name="T116" fmla="*/ 745 w 791"/>
                <a:gd name="T117" fmla="*/ 12 h 216"/>
                <a:gd name="T118" fmla="*/ 759 w 791"/>
                <a:gd name="T119" fmla="*/ 9 h 216"/>
                <a:gd name="T120" fmla="*/ 772 w 791"/>
                <a:gd name="T121" fmla="*/ 5 h 216"/>
                <a:gd name="T122" fmla="*/ 784 w 791"/>
                <a:gd name="T123" fmla="*/ 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1" h="216">
                  <a:moveTo>
                    <a:pt x="0" y="216"/>
                  </a:moveTo>
                  <a:lnTo>
                    <a:pt x="1" y="216"/>
                  </a:lnTo>
                  <a:lnTo>
                    <a:pt x="2" y="216"/>
                  </a:lnTo>
                  <a:lnTo>
                    <a:pt x="3" y="215"/>
                  </a:lnTo>
                  <a:lnTo>
                    <a:pt x="4" y="215"/>
                  </a:lnTo>
                  <a:lnTo>
                    <a:pt x="5" y="215"/>
                  </a:lnTo>
                  <a:lnTo>
                    <a:pt x="6" y="215"/>
                  </a:lnTo>
                  <a:lnTo>
                    <a:pt x="6" y="214"/>
                  </a:lnTo>
                  <a:lnTo>
                    <a:pt x="7" y="214"/>
                  </a:lnTo>
                  <a:lnTo>
                    <a:pt x="8" y="214"/>
                  </a:lnTo>
                  <a:lnTo>
                    <a:pt x="9" y="214"/>
                  </a:lnTo>
                  <a:lnTo>
                    <a:pt x="10" y="214"/>
                  </a:lnTo>
                  <a:lnTo>
                    <a:pt x="10" y="213"/>
                  </a:lnTo>
                  <a:lnTo>
                    <a:pt x="11" y="213"/>
                  </a:lnTo>
                  <a:lnTo>
                    <a:pt x="12" y="213"/>
                  </a:lnTo>
                  <a:lnTo>
                    <a:pt x="13" y="213"/>
                  </a:lnTo>
                  <a:lnTo>
                    <a:pt x="13" y="212"/>
                  </a:lnTo>
                  <a:lnTo>
                    <a:pt x="14" y="212"/>
                  </a:lnTo>
                  <a:lnTo>
                    <a:pt x="15" y="212"/>
                  </a:lnTo>
                  <a:lnTo>
                    <a:pt x="15" y="212"/>
                  </a:lnTo>
                  <a:lnTo>
                    <a:pt x="16" y="212"/>
                  </a:lnTo>
                  <a:lnTo>
                    <a:pt x="17" y="212"/>
                  </a:lnTo>
                  <a:lnTo>
                    <a:pt x="17" y="211"/>
                  </a:lnTo>
                  <a:lnTo>
                    <a:pt x="18" y="211"/>
                  </a:lnTo>
                  <a:lnTo>
                    <a:pt x="19" y="211"/>
                  </a:lnTo>
                  <a:lnTo>
                    <a:pt x="20" y="211"/>
                  </a:lnTo>
                  <a:lnTo>
                    <a:pt x="21" y="211"/>
                  </a:lnTo>
                  <a:lnTo>
                    <a:pt x="21" y="210"/>
                  </a:lnTo>
                  <a:lnTo>
                    <a:pt x="22" y="210"/>
                  </a:lnTo>
                  <a:lnTo>
                    <a:pt x="23" y="210"/>
                  </a:lnTo>
                  <a:lnTo>
                    <a:pt x="24" y="210"/>
                  </a:lnTo>
                  <a:lnTo>
                    <a:pt x="25" y="209"/>
                  </a:lnTo>
                  <a:lnTo>
                    <a:pt x="26" y="209"/>
                  </a:lnTo>
                  <a:lnTo>
                    <a:pt x="27" y="209"/>
                  </a:lnTo>
                  <a:lnTo>
                    <a:pt x="28" y="209"/>
                  </a:lnTo>
                  <a:lnTo>
                    <a:pt x="28" y="208"/>
                  </a:lnTo>
                  <a:lnTo>
                    <a:pt x="29" y="208"/>
                  </a:lnTo>
                  <a:lnTo>
                    <a:pt x="30" y="208"/>
                  </a:lnTo>
                  <a:lnTo>
                    <a:pt x="31" y="208"/>
                  </a:lnTo>
                  <a:lnTo>
                    <a:pt x="32" y="208"/>
                  </a:lnTo>
                  <a:lnTo>
                    <a:pt x="32" y="207"/>
                  </a:lnTo>
                  <a:lnTo>
                    <a:pt x="33" y="207"/>
                  </a:lnTo>
                  <a:lnTo>
                    <a:pt x="34" y="207"/>
                  </a:lnTo>
                  <a:lnTo>
                    <a:pt x="35" y="207"/>
                  </a:lnTo>
                  <a:lnTo>
                    <a:pt x="36" y="206"/>
                  </a:lnTo>
                  <a:lnTo>
                    <a:pt x="37" y="206"/>
                  </a:lnTo>
                  <a:lnTo>
                    <a:pt x="38" y="206"/>
                  </a:lnTo>
                  <a:lnTo>
                    <a:pt x="39" y="206"/>
                  </a:lnTo>
                  <a:lnTo>
                    <a:pt x="39" y="205"/>
                  </a:lnTo>
                  <a:lnTo>
                    <a:pt x="40" y="205"/>
                  </a:lnTo>
                  <a:lnTo>
                    <a:pt x="41" y="205"/>
                  </a:lnTo>
                  <a:lnTo>
                    <a:pt x="42" y="205"/>
                  </a:lnTo>
                  <a:lnTo>
                    <a:pt x="43" y="205"/>
                  </a:lnTo>
                  <a:lnTo>
                    <a:pt x="43" y="204"/>
                  </a:lnTo>
                  <a:lnTo>
                    <a:pt x="43" y="204"/>
                  </a:lnTo>
                  <a:lnTo>
                    <a:pt x="44" y="204"/>
                  </a:lnTo>
                  <a:lnTo>
                    <a:pt x="45" y="204"/>
                  </a:lnTo>
                  <a:lnTo>
                    <a:pt x="46" y="204"/>
                  </a:lnTo>
                  <a:lnTo>
                    <a:pt x="46" y="203"/>
                  </a:lnTo>
                  <a:lnTo>
                    <a:pt x="47" y="203"/>
                  </a:lnTo>
                  <a:lnTo>
                    <a:pt x="48" y="203"/>
                  </a:lnTo>
                  <a:lnTo>
                    <a:pt x="49" y="203"/>
                  </a:lnTo>
                  <a:lnTo>
                    <a:pt x="50" y="203"/>
                  </a:lnTo>
                  <a:lnTo>
                    <a:pt x="50" y="202"/>
                  </a:lnTo>
                  <a:lnTo>
                    <a:pt x="51" y="202"/>
                  </a:lnTo>
                  <a:lnTo>
                    <a:pt x="52" y="202"/>
                  </a:lnTo>
                  <a:lnTo>
                    <a:pt x="53" y="202"/>
                  </a:lnTo>
                  <a:lnTo>
                    <a:pt x="54" y="202"/>
                  </a:lnTo>
                  <a:lnTo>
                    <a:pt x="54" y="201"/>
                  </a:lnTo>
                  <a:lnTo>
                    <a:pt x="55" y="201"/>
                  </a:lnTo>
                  <a:lnTo>
                    <a:pt x="56" y="201"/>
                  </a:lnTo>
                  <a:lnTo>
                    <a:pt x="57" y="201"/>
                  </a:lnTo>
                  <a:lnTo>
                    <a:pt x="57" y="200"/>
                  </a:lnTo>
                  <a:lnTo>
                    <a:pt x="58" y="200"/>
                  </a:lnTo>
                  <a:lnTo>
                    <a:pt x="59" y="200"/>
                  </a:lnTo>
                  <a:lnTo>
                    <a:pt x="60" y="200"/>
                  </a:lnTo>
                  <a:lnTo>
                    <a:pt x="61" y="200"/>
                  </a:lnTo>
                  <a:lnTo>
                    <a:pt x="61" y="199"/>
                  </a:lnTo>
                  <a:lnTo>
                    <a:pt x="62" y="199"/>
                  </a:lnTo>
                  <a:lnTo>
                    <a:pt x="63" y="199"/>
                  </a:lnTo>
                  <a:lnTo>
                    <a:pt x="64" y="199"/>
                  </a:lnTo>
                  <a:lnTo>
                    <a:pt x="65" y="199"/>
                  </a:lnTo>
                  <a:lnTo>
                    <a:pt x="65" y="198"/>
                  </a:lnTo>
                  <a:lnTo>
                    <a:pt x="66" y="198"/>
                  </a:lnTo>
                  <a:lnTo>
                    <a:pt x="67" y="198"/>
                  </a:lnTo>
                  <a:lnTo>
                    <a:pt x="68" y="198"/>
                  </a:lnTo>
                  <a:lnTo>
                    <a:pt x="68" y="197"/>
                  </a:lnTo>
                  <a:lnTo>
                    <a:pt x="69" y="197"/>
                  </a:lnTo>
                  <a:lnTo>
                    <a:pt x="70" y="197"/>
                  </a:lnTo>
                  <a:lnTo>
                    <a:pt x="71" y="197"/>
                  </a:lnTo>
                  <a:lnTo>
                    <a:pt x="71" y="197"/>
                  </a:lnTo>
                  <a:lnTo>
                    <a:pt x="72" y="197"/>
                  </a:lnTo>
                  <a:lnTo>
                    <a:pt x="72" y="196"/>
                  </a:lnTo>
                  <a:lnTo>
                    <a:pt x="73" y="196"/>
                  </a:lnTo>
                  <a:lnTo>
                    <a:pt x="74" y="196"/>
                  </a:lnTo>
                  <a:lnTo>
                    <a:pt x="75" y="196"/>
                  </a:lnTo>
                  <a:lnTo>
                    <a:pt x="76" y="196"/>
                  </a:lnTo>
                  <a:lnTo>
                    <a:pt x="76" y="195"/>
                  </a:lnTo>
                  <a:lnTo>
                    <a:pt x="77" y="195"/>
                  </a:lnTo>
                  <a:lnTo>
                    <a:pt x="78" y="195"/>
                  </a:lnTo>
                  <a:lnTo>
                    <a:pt x="79" y="195"/>
                  </a:lnTo>
                  <a:lnTo>
                    <a:pt x="79" y="194"/>
                  </a:lnTo>
                  <a:lnTo>
                    <a:pt x="80" y="194"/>
                  </a:lnTo>
                  <a:lnTo>
                    <a:pt x="81" y="194"/>
                  </a:lnTo>
                  <a:lnTo>
                    <a:pt x="82" y="194"/>
                  </a:lnTo>
                  <a:lnTo>
                    <a:pt x="83" y="194"/>
                  </a:lnTo>
                  <a:lnTo>
                    <a:pt x="83" y="193"/>
                  </a:lnTo>
                  <a:lnTo>
                    <a:pt x="84" y="193"/>
                  </a:lnTo>
                  <a:lnTo>
                    <a:pt x="85" y="193"/>
                  </a:lnTo>
                  <a:lnTo>
                    <a:pt x="86" y="193"/>
                  </a:lnTo>
                  <a:lnTo>
                    <a:pt x="87" y="193"/>
                  </a:lnTo>
                  <a:lnTo>
                    <a:pt x="87" y="192"/>
                  </a:lnTo>
                  <a:lnTo>
                    <a:pt x="88" y="192"/>
                  </a:lnTo>
                  <a:lnTo>
                    <a:pt x="89" y="192"/>
                  </a:lnTo>
                  <a:lnTo>
                    <a:pt x="90" y="192"/>
                  </a:lnTo>
                  <a:lnTo>
                    <a:pt x="90" y="191"/>
                  </a:lnTo>
                  <a:lnTo>
                    <a:pt x="91" y="191"/>
                  </a:lnTo>
                  <a:lnTo>
                    <a:pt x="92" y="191"/>
                  </a:lnTo>
                  <a:lnTo>
                    <a:pt x="93" y="191"/>
                  </a:lnTo>
                  <a:lnTo>
                    <a:pt x="94" y="191"/>
                  </a:lnTo>
                  <a:lnTo>
                    <a:pt x="94" y="190"/>
                  </a:lnTo>
                  <a:lnTo>
                    <a:pt x="95" y="190"/>
                  </a:lnTo>
                  <a:lnTo>
                    <a:pt x="96" y="190"/>
                  </a:lnTo>
                  <a:lnTo>
                    <a:pt x="97" y="190"/>
                  </a:lnTo>
                  <a:lnTo>
                    <a:pt x="98" y="189"/>
                  </a:lnTo>
                  <a:lnTo>
                    <a:pt x="99" y="189"/>
                  </a:lnTo>
                  <a:lnTo>
                    <a:pt x="100" y="189"/>
                  </a:lnTo>
                  <a:lnTo>
                    <a:pt x="101" y="189"/>
                  </a:lnTo>
                  <a:lnTo>
                    <a:pt x="101" y="188"/>
                  </a:lnTo>
                  <a:lnTo>
                    <a:pt x="102" y="188"/>
                  </a:lnTo>
                  <a:lnTo>
                    <a:pt x="103" y="188"/>
                  </a:lnTo>
                  <a:lnTo>
                    <a:pt x="104" y="188"/>
                  </a:lnTo>
                  <a:lnTo>
                    <a:pt x="105" y="188"/>
                  </a:lnTo>
                  <a:lnTo>
                    <a:pt x="105" y="187"/>
                  </a:lnTo>
                  <a:lnTo>
                    <a:pt x="106" y="187"/>
                  </a:lnTo>
                  <a:lnTo>
                    <a:pt x="107" y="187"/>
                  </a:lnTo>
                  <a:lnTo>
                    <a:pt x="108" y="187"/>
                  </a:lnTo>
                  <a:lnTo>
                    <a:pt x="109" y="186"/>
                  </a:lnTo>
                  <a:lnTo>
                    <a:pt x="110" y="186"/>
                  </a:lnTo>
                  <a:lnTo>
                    <a:pt x="111" y="186"/>
                  </a:lnTo>
                  <a:lnTo>
                    <a:pt x="112" y="186"/>
                  </a:lnTo>
                  <a:lnTo>
                    <a:pt x="112" y="185"/>
                  </a:lnTo>
                  <a:lnTo>
                    <a:pt x="113" y="185"/>
                  </a:lnTo>
                  <a:lnTo>
                    <a:pt x="114" y="185"/>
                  </a:lnTo>
                  <a:lnTo>
                    <a:pt x="115" y="185"/>
                  </a:lnTo>
                  <a:lnTo>
                    <a:pt x="116" y="185"/>
                  </a:lnTo>
                  <a:lnTo>
                    <a:pt x="116" y="184"/>
                  </a:lnTo>
                  <a:lnTo>
                    <a:pt x="117" y="184"/>
                  </a:lnTo>
                  <a:lnTo>
                    <a:pt x="118" y="184"/>
                  </a:lnTo>
                  <a:lnTo>
                    <a:pt x="119" y="184"/>
                  </a:lnTo>
                  <a:lnTo>
                    <a:pt x="119" y="183"/>
                  </a:lnTo>
                  <a:lnTo>
                    <a:pt x="120" y="183"/>
                  </a:lnTo>
                  <a:lnTo>
                    <a:pt x="121" y="183"/>
                  </a:lnTo>
                  <a:lnTo>
                    <a:pt x="122" y="183"/>
                  </a:lnTo>
                  <a:lnTo>
                    <a:pt x="123" y="183"/>
                  </a:lnTo>
                  <a:lnTo>
                    <a:pt x="123" y="182"/>
                  </a:lnTo>
                  <a:lnTo>
                    <a:pt x="124" y="182"/>
                  </a:lnTo>
                  <a:lnTo>
                    <a:pt x="125" y="182"/>
                  </a:lnTo>
                  <a:lnTo>
                    <a:pt x="126" y="182"/>
                  </a:lnTo>
                  <a:lnTo>
                    <a:pt x="126" y="182"/>
                  </a:lnTo>
                  <a:lnTo>
                    <a:pt x="127" y="182"/>
                  </a:lnTo>
                  <a:lnTo>
                    <a:pt x="127" y="181"/>
                  </a:lnTo>
                  <a:lnTo>
                    <a:pt x="128" y="181"/>
                  </a:lnTo>
                  <a:lnTo>
                    <a:pt x="129" y="181"/>
                  </a:lnTo>
                  <a:lnTo>
                    <a:pt x="130" y="181"/>
                  </a:lnTo>
                  <a:lnTo>
                    <a:pt x="130" y="180"/>
                  </a:lnTo>
                  <a:lnTo>
                    <a:pt x="131" y="180"/>
                  </a:lnTo>
                  <a:lnTo>
                    <a:pt x="132" y="180"/>
                  </a:lnTo>
                  <a:lnTo>
                    <a:pt x="133" y="180"/>
                  </a:lnTo>
                  <a:lnTo>
                    <a:pt x="134" y="180"/>
                  </a:lnTo>
                  <a:lnTo>
                    <a:pt x="134" y="179"/>
                  </a:lnTo>
                  <a:lnTo>
                    <a:pt x="135" y="179"/>
                  </a:lnTo>
                  <a:lnTo>
                    <a:pt x="136" y="179"/>
                  </a:lnTo>
                  <a:lnTo>
                    <a:pt x="137" y="179"/>
                  </a:lnTo>
                  <a:lnTo>
                    <a:pt x="138" y="179"/>
                  </a:lnTo>
                  <a:lnTo>
                    <a:pt x="138" y="178"/>
                  </a:lnTo>
                  <a:lnTo>
                    <a:pt x="139" y="178"/>
                  </a:lnTo>
                  <a:lnTo>
                    <a:pt x="140" y="178"/>
                  </a:lnTo>
                  <a:lnTo>
                    <a:pt x="141" y="178"/>
                  </a:lnTo>
                  <a:lnTo>
                    <a:pt x="141" y="177"/>
                  </a:lnTo>
                  <a:lnTo>
                    <a:pt x="142" y="177"/>
                  </a:lnTo>
                  <a:lnTo>
                    <a:pt x="143" y="177"/>
                  </a:lnTo>
                  <a:lnTo>
                    <a:pt x="144" y="177"/>
                  </a:lnTo>
                  <a:lnTo>
                    <a:pt x="145" y="177"/>
                  </a:lnTo>
                  <a:lnTo>
                    <a:pt x="145" y="176"/>
                  </a:lnTo>
                  <a:lnTo>
                    <a:pt x="146" y="176"/>
                  </a:lnTo>
                  <a:lnTo>
                    <a:pt x="147" y="176"/>
                  </a:lnTo>
                  <a:lnTo>
                    <a:pt x="148" y="176"/>
                  </a:lnTo>
                  <a:lnTo>
                    <a:pt x="149" y="176"/>
                  </a:lnTo>
                  <a:lnTo>
                    <a:pt x="149" y="175"/>
                  </a:lnTo>
                  <a:lnTo>
                    <a:pt x="150" y="175"/>
                  </a:lnTo>
                  <a:lnTo>
                    <a:pt x="151" y="175"/>
                  </a:lnTo>
                  <a:lnTo>
                    <a:pt x="152" y="175"/>
                  </a:lnTo>
                  <a:lnTo>
                    <a:pt x="152" y="174"/>
                  </a:lnTo>
                  <a:lnTo>
                    <a:pt x="153" y="174"/>
                  </a:lnTo>
                  <a:lnTo>
                    <a:pt x="154" y="174"/>
                  </a:lnTo>
                  <a:lnTo>
                    <a:pt x="154" y="174"/>
                  </a:lnTo>
                  <a:lnTo>
                    <a:pt x="155" y="174"/>
                  </a:lnTo>
                  <a:lnTo>
                    <a:pt x="156" y="174"/>
                  </a:lnTo>
                  <a:lnTo>
                    <a:pt x="156" y="173"/>
                  </a:lnTo>
                  <a:lnTo>
                    <a:pt x="157" y="173"/>
                  </a:lnTo>
                  <a:lnTo>
                    <a:pt x="158" y="173"/>
                  </a:lnTo>
                  <a:lnTo>
                    <a:pt x="159" y="173"/>
                  </a:lnTo>
                  <a:lnTo>
                    <a:pt x="160" y="173"/>
                  </a:lnTo>
                  <a:lnTo>
                    <a:pt x="160" y="172"/>
                  </a:lnTo>
                  <a:lnTo>
                    <a:pt x="161" y="172"/>
                  </a:lnTo>
                  <a:lnTo>
                    <a:pt x="162" y="172"/>
                  </a:lnTo>
                  <a:lnTo>
                    <a:pt x="163" y="172"/>
                  </a:lnTo>
                  <a:lnTo>
                    <a:pt x="163" y="171"/>
                  </a:lnTo>
                  <a:lnTo>
                    <a:pt x="164" y="171"/>
                  </a:lnTo>
                  <a:lnTo>
                    <a:pt x="165" y="171"/>
                  </a:lnTo>
                  <a:lnTo>
                    <a:pt x="166" y="171"/>
                  </a:lnTo>
                  <a:lnTo>
                    <a:pt x="167" y="171"/>
                  </a:lnTo>
                  <a:lnTo>
                    <a:pt x="167" y="170"/>
                  </a:lnTo>
                  <a:lnTo>
                    <a:pt x="168" y="170"/>
                  </a:lnTo>
                  <a:lnTo>
                    <a:pt x="169" y="170"/>
                  </a:lnTo>
                  <a:lnTo>
                    <a:pt x="170" y="170"/>
                  </a:lnTo>
                  <a:lnTo>
                    <a:pt x="171" y="169"/>
                  </a:lnTo>
                  <a:lnTo>
                    <a:pt x="172" y="169"/>
                  </a:lnTo>
                  <a:lnTo>
                    <a:pt x="173" y="169"/>
                  </a:lnTo>
                  <a:lnTo>
                    <a:pt x="174" y="169"/>
                  </a:lnTo>
                  <a:lnTo>
                    <a:pt x="174" y="168"/>
                  </a:lnTo>
                  <a:lnTo>
                    <a:pt x="175" y="168"/>
                  </a:lnTo>
                  <a:lnTo>
                    <a:pt x="176" y="168"/>
                  </a:lnTo>
                  <a:lnTo>
                    <a:pt x="177" y="168"/>
                  </a:lnTo>
                  <a:lnTo>
                    <a:pt x="178" y="168"/>
                  </a:lnTo>
                  <a:lnTo>
                    <a:pt x="178" y="167"/>
                  </a:lnTo>
                  <a:lnTo>
                    <a:pt x="179" y="167"/>
                  </a:lnTo>
                  <a:lnTo>
                    <a:pt x="180" y="167"/>
                  </a:lnTo>
                  <a:lnTo>
                    <a:pt x="181" y="167"/>
                  </a:lnTo>
                  <a:lnTo>
                    <a:pt x="182" y="166"/>
                  </a:lnTo>
                  <a:lnTo>
                    <a:pt x="182" y="166"/>
                  </a:lnTo>
                  <a:lnTo>
                    <a:pt x="183" y="166"/>
                  </a:lnTo>
                  <a:lnTo>
                    <a:pt x="184" y="166"/>
                  </a:lnTo>
                  <a:lnTo>
                    <a:pt x="185" y="166"/>
                  </a:lnTo>
                  <a:lnTo>
                    <a:pt x="185" y="165"/>
                  </a:lnTo>
                  <a:lnTo>
                    <a:pt x="186" y="165"/>
                  </a:lnTo>
                  <a:lnTo>
                    <a:pt x="187" y="165"/>
                  </a:lnTo>
                  <a:lnTo>
                    <a:pt x="188" y="165"/>
                  </a:lnTo>
                  <a:lnTo>
                    <a:pt x="189" y="165"/>
                  </a:lnTo>
                  <a:lnTo>
                    <a:pt x="189" y="164"/>
                  </a:lnTo>
                  <a:lnTo>
                    <a:pt x="190" y="164"/>
                  </a:lnTo>
                  <a:lnTo>
                    <a:pt x="191" y="164"/>
                  </a:lnTo>
                  <a:lnTo>
                    <a:pt x="192" y="164"/>
                  </a:lnTo>
                  <a:lnTo>
                    <a:pt x="193" y="163"/>
                  </a:lnTo>
                  <a:lnTo>
                    <a:pt x="194" y="163"/>
                  </a:lnTo>
                  <a:lnTo>
                    <a:pt x="195" y="163"/>
                  </a:lnTo>
                  <a:lnTo>
                    <a:pt x="196" y="163"/>
                  </a:lnTo>
                  <a:lnTo>
                    <a:pt x="196" y="162"/>
                  </a:lnTo>
                  <a:lnTo>
                    <a:pt x="197" y="162"/>
                  </a:lnTo>
                  <a:lnTo>
                    <a:pt x="198" y="162"/>
                  </a:lnTo>
                  <a:lnTo>
                    <a:pt x="199" y="162"/>
                  </a:lnTo>
                  <a:lnTo>
                    <a:pt x="200" y="162"/>
                  </a:lnTo>
                  <a:lnTo>
                    <a:pt x="200" y="161"/>
                  </a:lnTo>
                  <a:lnTo>
                    <a:pt x="201" y="161"/>
                  </a:lnTo>
                  <a:lnTo>
                    <a:pt x="202" y="161"/>
                  </a:lnTo>
                  <a:lnTo>
                    <a:pt x="203" y="161"/>
                  </a:lnTo>
                  <a:lnTo>
                    <a:pt x="204" y="160"/>
                  </a:lnTo>
                  <a:lnTo>
                    <a:pt x="205" y="160"/>
                  </a:lnTo>
                  <a:lnTo>
                    <a:pt x="206" y="160"/>
                  </a:lnTo>
                  <a:lnTo>
                    <a:pt x="207" y="160"/>
                  </a:lnTo>
                  <a:lnTo>
                    <a:pt x="207" y="159"/>
                  </a:lnTo>
                  <a:lnTo>
                    <a:pt x="208" y="159"/>
                  </a:lnTo>
                  <a:lnTo>
                    <a:pt x="209" y="159"/>
                  </a:lnTo>
                  <a:lnTo>
                    <a:pt x="209" y="159"/>
                  </a:lnTo>
                  <a:lnTo>
                    <a:pt x="210" y="159"/>
                  </a:lnTo>
                  <a:lnTo>
                    <a:pt x="211" y="159"/>
                  </a:lnTo>
                  <a:lnTo>
                    <a:pt x="211" y="158"/>
                  </a:lnTo>
                  <a:lnTo>
                    <a:pt x="212" y="158"/>
                  </a:lnTo>
                  <a:lnTo>
                    <a:pt x="213" y="158"/>
                  </a:lnTo>
                  <a:lnTo>
                    <a:pt x="214" y="158"/>
                  </a:lnTo>
                  <a:lnTo>
                    <a:pt x="215" y="157"/>
                  </a:lnTo>
                  <a:lnTo>
                    <a:pt x="216" y="157"/>
                  </a:lnTo>
                  <a:lnTo>
                    <a:pt x="217" y="157"/>
                  </a:lnTo>
                  <a:lnTo>
                    <a:pt x="218" y="157"/>
                  </a:lnTo>
                  <a:lnTo>
                    <a:pt x="218" y="156"/>
                  </a:lnTo>
                  <a:lnTo>
                    <a:pt x="219" y="156"/>
                  </a:lnTo>
                  <a:lnTo>
                    <a:pt x="220" y="156"/>
                  </a:lnTo>
                  <a:lnTo>
                    <a:pt x="221" y="156"/>
                  </a:lnTo>
                  <a:lnTo>
                    <a:pt x="222" y="156"/>
                  </a:lnTo>
                  <a:lnTo>
                    <a:pt x="222" y="155"/>
                  </a:lnTo>
                  <a:lnTo>
                    <a:pt x="223" y="155"/>
                  </a:lnTo>
                  <a:lnTo>
                    <a:pt x="224" y="155"/>
                  </a:lnTo>
                  <a:lnTo>
                    <a:pt x="225" y="155"/>
                  </a:lnTo>
                  <a:lnTo>
                    <a:pt x="225" y="154"/>
                  </a:lnTo>
                  <a:lnTo>
                    <a:pt x="226" y="154"/>
                  </a:lnTo>
                  <a:lnTo>
                    <a:pt x="227" y="154"/>
                  </a:lnTo>
                  <a:lnTo>
                    <a:pt x="228" y="154"/>
                  </a:lnTo>
                  <a:lnTo>
                    <a:pt x="229" y="154"/>
                  </a:lnTo>
                  <a:lnTo>
                    <a:pt x="229" y="153"/>
                  </a:lnTo>
                  <a:lnTo>
                    <a:pt x="230" y="153"/>
                  </a:lnTo>
                  <a:lnTo>
                    <a:pt x="231" y="153"/>
                  </a:lnTo>
                  <a:lnTo>
                    <a:pt x="232" y="153"/>
                  </a:lnTo>
                  <a:lnTo>
                    <a:pt x="233" y="153"/>
                  </a:lnTo>
                  <a:lnTo>
                    <a:pt x="233" y="152"/>
                  </a:lnTo>
                  <a:lnTo>
                    <a:pt x="234" y="152"/>
                  </a:lnTo>
                  <a:lnTo>
                    <a:pt x="235" y="152"/>
                  </a:lnTo>
                  <a:lnTo>
                    <a:pt x="236" y="152"/>
                  </a:lnTo>
                  <a:lnTo>
                    <a:pt x="236" y="151"/>
                  </a:lnTo>
                  <a:lnTo>
                    <a:pt x="237" y="151"/>
                  </a:lnTo>
                  <a:lnTo>
                    <a:pt x="237" y="151"/>
                  </a:lnTo>
                  <a:lnTo>
                    <a:pt x="238" y="151"/>
                  </a:lnTo>
                  <a:lnTo>
                    <a:pt x="239" y="151"/>
                  </a:lnTo>
                  <a:lnTo>
                    <a:pt x="240" y="151"/>
                  </a:lnTo>
                  <a:lnTo>
                    <a:pt x="240" y="150"/>
                  </a:lnTo>
                  <a:lnTo>
                    <a:pt x="241" y="150"/>
                  </a:lnTo>
                  <a:lnTo>
                    <a:pt x="242" y="150"/>
                  </a:lnTo>
                  <a:lnTo>
                    <a:pt x="243" y="150"/>
                  </a:lnTo>
                  <a:lnTo>
                    <a:pt x="244" y="150"/>
                  </a:lnTo>
                  <a:lnTo>
                    <a:pt x="244" y="149"/>
                  </a:lnTo>
                  <a:lnTo>
                    <a:pt x="245" y="149"/>
                  </a:lnTo>
                  <a:lnTo>
                    <a:pt x="246" y="149"/>
                  </a:lnTo>
                  <a:lnTo>
                    <a:pt x="247" y="149"/>
                  </a:lnTo>
                  <a:lnTo>
                    <a:pt x="247" y="148"/>
                  </a:lnTo>
                  <a:lnTo>
                    <a:pt x="248" y="148"/>
                  </a:lnTo>
                  <a:lnTo>
                    <a:pt x="249" y="148"/>
                  </a:lnTo>
                  <a:lnTo>
                    <a:pt x="250" y="148"/>
                  </a:lnTo>
                  <a:lnTo>
                    <a:pt x="251" y="148"/>
                  </a:lnTo>
                  <a:lnTo>
                    <a:pt x="251" y="147"/>
                  </a:lnTo>
                  <a:lnTo>
                    <a:pt x="252" y="147"/>
                  </a:lnTo>
                  <a:lnTo>
                    <a:pt x="253" y="147"/>
                  </a:lnTo>
                  <a:lnTo>
                    <a:pt x="254" y="147"/>
                  </a:lnTo>
                  <a:lnTo>
                    <a:pt x="255" y="147"/>
                  </a:lnTo>
                  <a:lnTo>
                    <a:pt x="255" y="146"/>
                  </a:lnTo>
                  <a:lnTo>
                    <a:pt x="256" y="146"/>
                  </a:lnTo>
                  <a:lnTo>
                    <a:pt x="257" y="146"/>
                  </a:lnTo>
                  <a:lnTo>
                    <a:pt x="258" y="146"/>
                  </a:lnTo>
                  <a:lnTo>
                    <a:pt x="258" y="145"/>
                  </a:lnTo>
                  <a:lnTo>
                    <a:pt x="259" y="145"/>
                  </a:lnTo>
                  <a:lnTo>
                    <a:pt x="260" y="145"/>
                  </a:lnTo>
                  <a:lnTo>
                    <a:pt x="261" y="145"/>
                  </a:lnTo>
                  <a:lnTo>
                    <a:pt x="262" y="145"/>
                  </a:lnTo>
                  <a:lnTo>
                    <a:pt x="262" y="144"/>
                  </a:lnTo>
                  <a:lnTo>
                    <a:pt x="263" y="144"/>
                  </a:lnTo>
                  <a:lnTo>
                    <a:pt x="264" y="144"/>
                  </a:lnTo>
                  <a:lnTo>
                    <a:pt x="265" y="144"/>
                  </a:lnTo>
                  <a:lnTo>
                    <a:pt x="265" y="144"/>
                  </a:lnTo>
                  <a:lnTo>
                    <a:pt x="266" y="144"/>
                  </a:lnTo>
                  <a:lnTo>
                    <a:pt x="266" y="143"/>
                  </a:lnTo>
                  <a:lnTo>
                    <a:pt x="267" y="143"/>
                  </a:lnTo>
                  <a:lnTo>
                    <a:pt x="268" y="143"/>
                  </a:lnTo>
                  <a:lnTo>
                    <a:pt x="269" y="143"/>
                  </a:lnTo>
                  <a:lnTo>
                    <a:pt x="269" y="142"/>
                  </a:lnTo>
                  <a:lnTo>
                    <a:pt x="270" y="142"/>
                  </a:lnTo>
                  <a:lnTo>
                    <a:pt x="271" y="142"/>
                  </a:lnTo>
                  <a:lnTo>
                    <a:pt x="272" y="142"/>
                  </a:lnTo>
                  <a:lnTo>
                    <a:pt x="273" y="142"/>
                  </a:lnTo>
                  <a:lnTo>
                    <a:pt x="273" y="141"/>
                  </a:lnTo>
                  <a:lnTo>
                    <a:pt x="274" y="141"/>
                  </a:lnTo>
                  <a:lnTo>
                    <a:pt x="275" y="141"/>
                  </a:lnTo>
                  <a:lnTo>
                    <a:pt x="276" y="141"/>
                  </a:lnTo>
                  <a:lnTo>
                    <a:pt x="277" y="140"/>
                  </a:lnTo>
                  <a:lnTo>
                    <a:pt x="278" y="140"/>
                  </a:lnTo>
                  <a:lnTo>
                    <a:pt x="279" y="140"/>
                  </a:lnTo>
                  <a:lnTo>
                    <a:pt x="280" y="140"/>
                  </a:lnTo>
                  <a:lnTo>
                    <a:pt x="280" y="139"/>
                  </a:lnTo>
                  <a:lnTo>
                    <a:pt x="281" y="139"/>
                  </a:lnTo>
                  <a:lnTo>
                    <a:pt x="282" y="139"/>
                  </a:lnTo>
                  <a:lnTo>
                    <a:pt x="283" y="139"/>
                  </a:lnTo>
                  <a:lnTo>
                    <a:pt x="284" y="139"/>
                  </a:lnTo>
                  <a:lnTo>
                    <a:pt x="284" y="138"/>
                  </a:lnTo>
                  <a:lnTo>
                    <a:pt x="285" y="138"/>
                  </a:lnTo>
                  <a:lnTo>
                    <a:pt x="286" y="138"/>
                  </a:lnTo>
                  <a:lnTo>
                    <a:pt x="287" y="138"/>
                  </a:lnTo>
                  <a:lnTo>
                    <a:pt x="288" y="137"/>
                  </a:lnTo>
                  <a:lnTo>
                    <a:pt x="289" y="137"/>
                  </a:lnTo>
                  <a:lnTo>
                    <a:pt x="290" y="137"/>
                  </a:lnTo>
                  <a:lnTo>
                    <a:pt x="291" y="137"/>
                  </a:lnTo>
                  <a:lnTo>
                    <a:pt x="291" y="136"/>
                  </a:lnTo>
                  <a:lnTo>
                    <a:pt x="292" y="136"/>
                  </a:lnTo>
                  <a:lnTo>
                    <a:pt x="293" y="136"/>
                  </a:lnTo>
                  <a:lnTo>
                    <a:pt x="294" y="136"/>
                  </a:lnTo>
                  <a:lnTo>
                    <a:pt x="295" y="136"/>
                  </a:lnTo>
                  <a:lnTo>
                    <a:pt x="295" y="135"/>
                  </a:lnTo>
                  <a:lnTo>
                    <a:pt x="296" y="135"/>
                  </a:lnTo>
                  <a:lnTo>
                    <a:pt x="297" y="135"/>
                  </a:lnTo>
                  <a:lnTo>
                    <a:pt x="298" y="135"/>
                  </a:lnTo>
                  <a:lnTo>
                    <a:pt x="299" y="134"/>
                  </a:lnTo>
                  <a:lnTo>
                    <a:pt x="300" y="134"/>
                  </a:lnTo>
                  <a:lnTo>
                    <a:pt x="301" y="134"/>
                  </a:lnTo>
                  <a:lnTo>
                    <a:pt x="302" y="134"/>
                  </a:lnTo>
                  <a:lnTo>
                    <a:pt x="302" y="133"/>
                  </a:lnTo>
                  <a:lnTo>
                    <a:pt x="303" y="133"/>
                  </a:lnTo>
                  <a:lnTo>
                    <a:pt x="304" y="133"/>
                  </a:lnTo>
                  <a:lnTo>
                    <a:pt x="305" y="133"/>
                  </a:lnTo>
                  <a:lnTo>
                    <a:pt x="306" y="133"/>
                  </a:lnTo>
                  <a:lnTo>
                    <a:pt x="306" y="132"/>
                  </a:lnTo>
                  <a:lnTo>
                    <a:pt x="307" y="132"/>
                  </a:lnTo>
                  <a:lnTo>
                    <a:pt x="308" y="132"/>
                  </a:lnTo>
                  <a:lnTo>
                    <a:pt x="309" y="132"/>
                  </a:lnTo>
                  <a:lnTo>
                    <a:pt x="309" y="131"/>
                  </a:lnTo>
                  <a:lnTo>
                    <a:pt x="310" y="131"/>
                  </a:lnTo>
                  <a:lnTo>
                    <a:pt x="311" y="131"/>
                  </a:lnTo>
                  <a:lnTo>
                    <a:pt x="312" y="131"/>
                  </a:lnTo>
                  <a:lnTo>
                    <a:pt x="313" y="131"/>
                  </a:lnTo>
                  <a:lnTo>
                    <a:pt x="313" y="130"/>
                  </a:lnTo>
                  <a:lnTo>
                    <a:pt x="314" y="130"/>
                  </a:lnTo>
                  <a:lnTo>
                    <a:pt x="315" y="130"/>
                  </a:lnTo>
                  <a:lnTo>
                    <a:pt x="316" y="130"/>
                  </a:lnTo>
                  <a:lnTo>
                    <a:pt x="317" y="130"/>
                  </a:lnTo>
                  <a:lnTo>
                    <a:pt x="317" y="129"/>
                  </a:lnTo>
                  <a:lnTo>
                    <a:pt x="318" y="129"/>
                  </a:lnTo>
                  <a:lnTo>
                    <a:pt x="319" y="129"/>
                  </a:lnTo>
                  <a:lnTo>
                    <a:pt x="320" y="129"/>
                  </a:lnTo>
                  <a:lnTo>
                    <a:pt x="320" y="129"/>
                  </a:lnTo>
                  <a:lnTo>
                    <a:pt x="320" y="128"/>
                  </a:lnTo>
                  <a:lnTo>
                    <a:pt x="321" y="128"/>
                  </a:lnTo>
                  <a:lnTo>
                    <a:pt x="322" y="128"/>
                  </a:lnTo>
                  <a:lnTo>
                    <a:pt x="323" y="128"/>
                  </a:lnTo>
                  <a:lnTo>
                    <a:pt x="324" y="128"/>
                  </a:lnTo>
                  <a:lnTo>
                    <a:pt x="324" y="127"/>
                  </a:lnTo>
                  <a:lnTo>
                    <a:pt x="325" y="127"/>
                  </a:lnTo>
                  <a:lnTo>
                    <a:pt x="326" y="127"/>
                  </a:lnTo>
                  <a:lnTo>
                    <a:pt x="327" y="127"/>
                  </a:lnTo>
                  <a:lnTo>
                    <a:pt x="328" y="127"/>
                  </a:lnTo>
                  <a:lnTo>
                    <a:pt x="328" y="126"/>
                  </a:lnTo>
                  <a:lnTo>
                    <a:pt x="329" y="126"/>
                  </a:lnTo>
                  <a:lnTo>
                    <a:pt x="330" y="126"/>
                  </a:lnTo>
                  <a:lnTo>
                    <a:pt x="331" y="126"/>
                  </a:lnTo>
                  <a:lnTo>
                    <a:pt x="331" y="125"/>
                  </a:lnTo>
                  <a:lnTo>
                    <a:pt x="332" y="125"/>
                  </a:lnTo>
                  <a:lnTo>
                    <a:pt x="333" y="125"/>
                  </a:lnTo>
                  <a:lnTo>
                    <a:pt x="334" y="125"/>
                  </a:lnTo>
                  <a:lnTo>
                    <a:pt x="335" y="125"/>
                  </a:lnTo>
                  <a:lnTo>
                    <a:pt x="335" y="124"/>
                  </a:lnTo>
                  <a:lnTo>
                    <a:pt x="336" y="124"/>
                  </a:lnTo>
                  <a:lnTo>
                    <a:pt x="337" y="124"/>
                  </a:lnTo>
                  <a:lnTo>
                    <a:pt x="338" y="124"/>
                  </a:lnTo>
                  <a:lnTo>
                    <a:pt x="339" y="124"/>
                  </a:lnTo>
                  <a:lnTo>
                    <a:pt x="339" y="123"/>
                  </a:lnTo>
                  <a:lnTo>
                    <a:pt x="340" y="123"/>
                  </a:lnTo>
                  <a:lnTo>
                    <a:pt x="341" y="123"/>
                  </a:lnTo>
                  <a:lnTo>
                    <a:pt x="342" y="123"/>
                  </a:lnTo>
                  <a:lnTo>
                    <a:pt x="342" y="122"/>
                  </a:lnTo>
                  <a:lnTo>
                    <a:pt x="343" y="122"/>
                  </a:lnTo>
                  <a:lnTo>
                    <a:pt x="344" y="122"/>
                  </a:lnTo>
                  <a:lnTo>
                    <a:pt x="345" y="122"/>
                  </a:lnTo>
                  <a:lnTo>
                    <a:pt x="346" y="122"/>
                  </a:lnTo>
                  <a:lnTo>
                    <a:pt x="346" y="121"/>
                  </a:lnTo>
                  <a:lnTo>
                    <a:pt x="347" y="121"/>
                  </a:lnTo>
                  <a:lnTo>
                    <a:pt x="348" y="121"/>
                  </a:lnTo>
                  <a:lnTo>
                    <a:pt x="348" y="121"/>
                  </a:lnTo>
                  <a:lnTo>
                    <a:pt x="349" y="121"/>
                  </a:lnTo>
                  <a:lnTo>
                    <a:pt x="350" y="121"/>
                  </a:lnTo>
                  <a:lnTo>
                    <a:pt x="350" y="120"/>
                  </a:lnTo>
                  <a:lnTo>
                    <a:pt x="351" y="120"/>
                  </a:lnTo>
                  <a:lnTo>
                    <a:pt x="352" y="120"/>
                  </a:lnTo>
                  <a:lnTo>
                    <a:pt x="353" y="120"/>
                  </a:lnTo>
                  <a:lnTo>
                    <a:pt x="353" y="119"/>
                  </a:lnTo>
                  <a:lnTo>
                    <a:pt x="354" y="119"/>
                  </a:lnTo>
                  <a:lnTo>
                    <a:pt x="355" y="119"/>
                  </a:lnTo>
                  <a:lnTo>
                    <a:pt x="356" y="119"/>
                  </a:lnTo>
                  <a:lnTo>
                    <a:pt x="357" y="119"/>
                  </a:lnTo>
                  <a:lnTo>
                    <a:pt x="357" y="118"/>
                  </a:lnTo>
                  <a:lnTo>
                    <a:pt x="358" y="118"/>
                  </a:lnTo>
                  <a:lnTo>
                    <a:pt x="359" y="118"/>
                  </a:lnTo>
                  <a:lnTo>
                    <a:pt x="360" y="118"/>
                  </a:lnTo>
                  <a:lnTo>
                    <a:pt x="361" y="117"/>
                  </a:lnTo>
                  <a:lnTo>
                    <a:pt x="362" y="117"/>
                  </a:lnTo>
                  <a:lnTo>
                    <a:pt x="363" y="117"/>
                  </a:lnTo>
                  <a:lnTo>
                    <a:pt x="364" y="117"/>
                  </a:lnTo>
                  <a:lnTo>
                    <a:pt x="364" y="116"/>
                  </a:lnTo>
                  <a:lnTo>
                    <a:pt x="365" y="116"/>
                  </a:lnTo>
                  <a:lnTo>
                    <a:pt x="366" y="116"/>
                  </a:lnTo>
                  <a:lnTo>
                    <a:pt x="367" y="116"/>
                  </a:lnTo>
                  <a:lnTo>
                    <a:pt x="368" y="116"/>
                  </a:lnTo>
                  <a:lnTo>
                    <a:pt x="368" y="115"/>
                  </a:lnTo>
                  <a:lnTo>
                    <a:pt x="369" y="115"/>
                  </a:lnTo>
                  <a:lnTo>
                    <a:pt x="370" y="115"/>
                  </a:lnTo>
                  <a:lnTo>
                    <a:pt x="371" y="115"/>
                  </a:lnTo>
                  <a:lnTo>
                    <a:pt x="372" y="114"/>
                  </a:lnTo>
                  <a:lnTo>
                    <a:pt x="373" y="114"/>
                  </a:lnTo>
                  <a:lnTo>
                    <a:pt x="374" y="114"/>
                  </a:lnTo>
                  <a:lnTo>
                    <a:pt x="375" y="114"/>
                  </a:lnTo>
                  <a:lnTo>
                    <a:pt x="375" y="113"/>
                  </a:lnTo>
                  <a:lnTo>
                    <a:pt x="376" y="113"/>
                  </a:lnTo>
                  <a:lnTo>
                    <a:pt x="376" y="113"/>
                  </a:lnTo>
                  <a:lnTo>
                    <a:pt x="377" y="113"/>
                  </a:lnTo>
                  <a:lnTo>
                    <a:pt x="378" y="113"/>
                  </a:lnTo>
                  <a:lnTo>
                    <a:pt x="379" y="113"/>
                  </a:lnTo>
                  <a:lnTo>
                    <a:pt x="379" y="112"/>
                  </a:lnTo>
                  <a:lnTo>
                    <a:pt x="380" y="112"/>
                  </a:lnTo>
                  <a:lnTo>
                    <a:pt x="381" y="112"/>
                  </a:lnTo>
                  <a:lnTo>
                    <a:pt x="382" y="112"/>
                  </a:lnTo>
                  <a:lnTo>
                    <a:pt x="383" y="111"/>
                  </a:lnTo>
                  <a:lnTo>
                    <a:pt x="384" y="111"/>
                  </a:lnTo>
                  <a:lnTo>
                    <a:pt x="385" y="111"/>
                  </a:lnTo>
                  <a:lnTo>
                    <a:pt x="386" y="111"/>
                  </a:lnTo>
                  <a:lnTo>
                    <a:pt x="386" y="110"/>
                  </a:lnTo>
                  <a:lnTo>
                    <a:pt x="387" y="110"/>
                  </a:lnTo>
                  <a:lnTo>
                    <a:pt x="388" y="110"/>
                  </a:lnTo>
                  <a:lnTo>
                    <a:pt x="389" y="110"/>
                  </a:lnTo>
                  <a:lnTo>
                    <a:pt x="390" y="110"/>
                  </a:lnTo>
                  <a:lnTo>
                    <a:pt x="390" y="109"/>
                  </a:lnTo>
                  <a:lnTo>
                    <a:pt x="391" y="109"/>
                  </a:lnTo>
                  <a:lnTo>
                    <a:pt x="392" y="109"/>
                  </a:lnTo>
                  <a:lnTo>
                    <a:pt x="393" y="109"/>
                  </a:lnTo>
                  <a:lnTo>
                    <a:pt x="394" y="108"/>
                  </a:lnTo>
                  <a:lnTo>
                    <a:pt x="395" y="108"/>
                  </a:lnTo>
                  <a:lnTo>
                    <a:pt x="396" y="108"/>
                  </a:lnTo>
                  <a:lnTo>
                    <a:pt x="397" y="108"/>
                  </a:lnTo>
                  <a:lnTo>
                    <a:pt x="397" y="107"/>
                  </a:lnTo>
                  <a:lnTo>
                    <a:pt x="398" y="107"/>
                  </a:lnTo>
                  <a:lnTo>
                    <a:pt x="399" y="107"/>
                  </a:lnTo>
                  <a:lnTo>
                    <a:pt x="400" y="107"/>
                  </a:lnTo>
                  <a:lnTo>
                    <a:pt x="401" y="107"/>
                  </a:lnTo>
                  <a:lnTo>
                    <a:pt x="401" y="106"/>
                  </a:lnTo>
                  <a:lnTo>
                    <a:pt x="402" y="106"/>
                  </a:lnTo>
                  <a:lnTo>
                    <a:pt x="403" y="106"/>
                  </a:lnTo>
                  <a:lnTo>
                    <a:pt x="403" y="106"/>
                  </a:lnTo>
                  <a:lnTo>
                    <a:pt x="404" y="106"/>
                  </a:lnTo>
                  <a:lnTo>
                    <a:pt x="405" y="105"/>
                  </a:lnTo>
                  <a:lnTo>
                    <a:pt x="406" y="105"/>
                  </a:lnTo>
                  <a:lnTo>
                    <a:pt x="407" y="105"/>
                  </a:lnTo>
                  <a:lnTo>
                    <a:pt x="408" y="105"/>
                  </a:lnTo>
                  <a:lnTo>
                    <a:pt x="408" y="104"/>
                  </a:lnTo>
                  <a:lnTo>
                    <a:pt x="409" y="104"/>
                  </a:lnTo>
                  <a:lnTo>
                    <a:pt x="410" y="104"/>
                  </a:lnTo>
                  <a:lnTo>
                    <a:pt x="411" y="104"/>
                  </a:lnTo>
                  <a:lnTo>
                    <a:pt x="412" y="104"/>
                  </a:lnTo>
                  <a:lnTo>
                    <a:pt x="412" y="103"/>
                  </a:lnTo>
                  <a:lnTo>
                    <a:pt x="413" y="103"/>
                  </a:lnTo>
                  <a:lnTo>
                    <a:pt x="414" y="103"/>
                  </a:lnTo>
                  <a:lnTo>
                    <a:pt x="415" y="103"/>
                  </a:lnTo>
                  <a:lnTo>
                    <a:pt x="415" y="102"/>
                  </a:lnTo>
                  <a:lnTo>
                    <a:pt x="416" y="102"/>
                  </a:lnTo>
                  <a:lnTo>
                    <a:pt x="417" y="102"/>
                  </a:lnTo>
                  <a:lnTo>
                    <a:pt x="418" y="102"/>
                  </a:lnTo>
                  <a:lnTo>
                    <a:pt x="419" y="102"/>
                  </a:lnTo>
                  <a:lnTo>
                    <a:pt x="419" y="101"/>
                  </a:lnTo>
                  <a:lnTo>
                    <a:pt x="420" y="101"/>
                  </a:lnTo>
                  <a:lnTo>
                    <a:pt x="421" y="101"/>
                  </a:lnTo>
                  <a:lnTo>
                    <a:pt x="422" y="101"/>
                  </a:lnTo>
                  <a:lnTo>
                    <a:pt x="423" y="101"/>
                  </a:lnTo>
                  <a:lnTo>
                    <a:pt x="423" y="100"/>
                  </a:lnTo>
                  <a:lnTo>
                    <a:pt x="424" y="100"/>
                  </a:lnTo>
                  <a:lnTo>
                    <a:pt x="425" y="100"/>
                  </a:lnTo>
                  <a:lnTo>
                    <a:pt x="426" y="100"/>
                  </a:lnTo>
                  <a:lnTo>
                    <a:pt x="426" y="99"/>
                  </a:lnTo>
                  <a:lnTo>
                    <a:pt x="427" y="99"/>
                  </a:lnTo>
                  <a:lnTo>
                    <a:pt x="428" y="99"/>
                  </a:lnTo>
                  <a:lnTo>
                    <a:pt x="429" y="99"/>
                  </a:lnTo>
                  <a:lnTo>
                    <a:pt x="430" y="99"/>
                  </a:lnTo>
                  <a:lnTo>
                    <a:pt x="430" y="98"/>
                  </a:lnTo>
                  <a:lnTo>
                    <a:pt x="431" y="98"/>
                  </a:lnTo>
                  <a:lnTo>
                    <a:pt x="431" y="98"/>
                  </a:lnTo>
                  <a:lnTo>
                    <a:pt x="432" y="98"/>
                  </a:lnTo>
                  <a:lnTo>
                    <a:pt x="433" y="98"/>
                  </a:lnTo>
                  <a:lnTo>
                    <a:pt x="434" y="98"/>
                  </a:lnTo>
                  <a:lnTo>
                    <a:pt x="434" y="97"/>
                  </a:lnTo>
                  <a:lnTo>
                    <a:pt x="435" y="97"/>
                  </a:lnTo>
                  <a:lnTo>
                    <a:pt x="436" y="97"/>
                  </a:lnTo>
                  <a:lnTo>
                    <a:pt x="437" y="97"/>
                  </a:lnTo>
                  <a:lnTo>
                    <a:pt x="437" y="96"/>
                  </a:lnTo>
                  <a:lnTo>
                    <a:pt x="438" y="96"/>
                  </a:lnTo>
                  <a:lnTo>
                    <a:pt x="439" y="96"/>
                  </a:lnTo>
                  <a:lnTo>
                    <a:pt x="440" y="96"/>
                  </a:lnTo>
                  <a:lnTo>
                    <a:pt x="441" y="96"/>
                  </a:lnTo>
                  <a:lnTo>
                    <a:pt x="441" y="95"/>
                  </a:lnTo>
                  <a:lnTo>
                    <a:pt x="442" y="95"/>
                  </a:lnTo>
                  <a:lnTo>
                    <a:pt x="443" y="95"/>
                  </a:lnTo>
                  <a:lnTo>
                    <a:pt x="444" y="95"/>
                  </a:lnTo>
                  <a:lnTo>
                    <a:pt x="445" y="95"/>
                  </a:lnTo>
                  <a:lnTo>
                    <a:pt x="445" y="94"/>
                  </a:lnTo>
                  <a:lnTo>
                    <a:pt x="446" y="94"/>
                  </a:lnTo>
                  <a:lnTo>
                    <a:pt x="447" y="94"/>
                  </a:lnTo>
                  <a:lnTo>
                    <a:pt x="448" y="94"/>
                  </a:lnTo>
                  <a:lnTo>
                    <a:pt x="448" y="93"/>
                  </a:lnTo>
                  <a:lnTo>
                    <a:pt x="449" y="93"/>
                  </a:lnTo>
                  <a:lnTo>
                    <a:pt x="450" y="93"/>
                  </a:lnTo>
                  <a:lnTo>
                    <a:pt x="451" y="93"/>
                  </a:lnTo>
                  <a:lnTo>
                    <a:pt x="452" y="93"/>
                  </a:lnTo>
                  <a:lnTo>
                    <a:pt x="452" y="92"/>
                  </a:lnTo>
                  <a:lnTo>
                    <a:pt x="453" y="92"/>
                  </a:lnTo>
                  <a:lnTo>
                    <a:pt x="454" y="92"/>
                  </a:lnTo>
                  <a:lnTo>
                    <a:pt x="455" y="92"/>
                  </a:lnTo>
                  <a:lnTo>
                    <a:pt x="456" y="92"/>
                  </a:lnTo>
                  <a:lnTo>
                    <a:pt x="456" y="91"/>
                  </a:lnTo>
                  <a:lnTo>
                    <a:pt x="457" y="91"/>
                  </a:lnTo>
                  <a:lnTo>
                    <a:pt x="458" y="91"/>
                  </a:lnTo>
                  <a:lnTo>
                    <a:pt x="459" y="91"/>
                  </a:lnTo>
                  <a:lnTo>
                    <a:pt x="459" y="91"/>
                  </a:lnTo>
                  <a:lnTo>
                    <a:pt x="459" y="90"/>
                  </a:lnTo>
                  <a:lnTo>
                    <a:pt x="460" y="90"/>
                  </a:lnTo>
                  <a:lnTo>
                    <a:pt x="461" y="90"/>
                  </a:lnTo>
                  <a:lnTo>
                    <a:pt x="462" y="90"/>
                  </a:lnTo>
                  <a:lnTo>
                    <a:pt x="463" y="90"/>
                  </a:lnTo>
                  <a:lnTo>
                    <a:pt x="463" y="89"/>
                  </a:lnTo>
                  <a:lnTo>
                    <a:pt x="464" y="89"/>
                  </a:lnTo>
                  <a:lnTo>
                    <a:pt x="465" y="89"/>
                  </a:lnTo>
                  <a:lnTo>
                    <a:pt x="466" y="89"/>
                  </a:lnTo>
                  <a:lnTo>
                    <a:pt x="467" y="88"/>
                  </a:lnTo>
                  <a:lnTo>
                    <a:pt x="468" y="88"/>
                  </a:lnTo>
                  <a:lnTo>
                    <a:pt x="469" y="88"/>
                  </a:lnTo>
                  <a:lnTo>
                    <a:pt x="470" y="88"/>
                  </a:lnTo>
                  <a:lnTo>
                    <a:pt x="470" y="87"/>
                  </a:lnTo>
                  <a:lnTo>
                    <a:pt x="471" y="87"/>
                  </a:lnTo>
                  <a:lnTo>
                    <a:pt x="472" y="87"/>
                  </a:lnTo>
                  <a:lnTo>
                    <a:pt x="473" y="87"/>
                  </a:lnTo>
                  <a:lnTo>
                    <a:pt x="474" y="87"/>
                  </a:lnTo>
                  <a:lnTo>
                    <a:pt x="474" y="86"/>
                  </a:lnTo>
                  <a:lnTo>
                    <a:pt x="475" y="86"/>
                  </a:lnTo>
                  <a:lnTo>
                    <a:pt x="476" y="86"/>
                  </a:lnTo>
                  <a:lnTo>
                    <a:pt x="477" y="86"/>
                  </a:lnTo>
                  <a:lnTo>
                    <a:pt x="478" y="85"/>
                  </a:lnTo>
                  <a:lnTo>
                    <a:pt x="479" y="85"/>
                  </a:lnTo>
                  <a:lnTo>
                    <a:pt x="480" y="85"/>
                  </a:lnTo>
                  <a:lnTo>
                    <a:pt x="481" y="85"/>
                  </a:lnTo>
                  <a:lnTo>
                    <a:pt x="481" y="84"/>
                  </a:lnTo>
                  <a:lnTo>
                    <a:pt x="482" y="84"/>
                  </a:lnTo>
                  <a:lnTo>
                    <a:pt x="483" y="84"/>
                  </a:lnTo>
                  <a:lnTo>
                    <a:pt x="484" y="84"/>
                  </a:lnTo>
                  <a:lnTo>
                    <a:pt x="485" y="84"/>
                  </a:lnTo>
                  <a:lnTo>
                    <a:pt x="485" y="83"/>
                  </a:lnTo>
                  <a:lnTo>
                    <a:pt x="486" y="83"/>
                  </a:lnTo>
                  <a:lnTo>
                    <a:pt x="486" y="83"/>
                  </a:lnTo>
                  <a:lnTo>
                    <a:pt x="487" y="83"/>
                  </a:lnTo>
                  <a:lnTo>
                    <a:pt x="488" y="83"/>
                  </a:lnTo>
                  <a:lnTo>
                    <a:pt x="488" y="82"/>
                  </a:lnTo>
                  <a:lnTo>
                    <a:pt x="489" y="82"/>
                  </a:lnTo>
                  <a:lnTo>
                    <a:pt x="490" y="82"/>
                  </a:lnTo>
                  <a:lnTo>
                    <a:pt x="491" y="82"/>
                  </a:lnTo>
                  <a:lnTo>
                    <a:pt x="492" y="82"/>
                  </a:lnTo>
                  <a:lnTo>
                    <a:pt x="492" y="81"/>
                  </a:lnTo>
                  <a:lnTo>
                    <a:pt x="493" y="81"/>
                  </a:lnTo>
                  <a:lnTo>
                    <a:pt x="494" y="81"/>
                  </a:lnTo>
                  <a:lnTo>
                    <a:pt x="495" y="81"/>
                  </a:lnTo>
                  <a:lnTo>
                    <a:pt x="496" y="81"/>
                  </a:lnTo>
                  <a:lnTo>
                    <a:pt x="496" y="80"/>
                  </a:lnTo>
                  <a:lnTo>
                    <a:pt x="497" y="80"/>
                  </a:lnTo>
                  <a:lnTo>
                    <a:pt x="498" y="80"/>
                  </a:lnTo>
                  <a:lnTo>
                    <a:pt x="499" y="80"/>
                  </a:lnTo>
                  <a:lnTo>
                    <a:pt x="499" y="79"/>
                  </a:lnTo>
                  <a:lnTo>
                    <a:pt x="500" y="79"/>
                  </a:lnTo>
                  <a:lnTo>
                    <a:pt x="501" y="79"/>
                  </a:lnTo>
                  <a:lnTo>
                    <a:pt x="502" y="79"/>
                  </a:lnTo>
                  <a:lnTo>
                    <a:pt x="503" y="79"/>
                  </a:lnTo>
                  <a:lnTo>
                    <a:pt x="503" y="78"/>
                  </a:lnTo>
                  <a:lnTo>
                    <a:pt x="504" y="78"/>
                  </a:lnTo>
                  <a:lnTo>
                    <a:pt x="505" y="78"/>
                  </a:lnTo>
                  <a:lnTo>
                    <a:pt x="506" y="78"/>
                  </a:lnTo>
                  <a:lnTo>
                    <a:pt x="507" y="78"/>
                  </a:lnTo>
                  <a:lnTo>
                    <a:pt x="507" y="77"/>
                  </a:lnTo>
                  <a:lnTo>
                    <a:pt x="508" y="77"/>
                  </a:lnTo>
                  <a:lnTo>
                    <a:pt x="509" y="77"/>
                  </a:lnTo>
                  <a:lnTo>
                    <a:pt x="510" y="77"/>
                  </a:lnTo>
                  <a:lnTo>
                    <a:pt x="510" y="76"/>
                  </a:lnTo>
                  <a:lnTo>
                    <a:pt x="511" y="76"/>
                  </a:lnTo>
                  <a:lnTo>
                    <a:pt x="512" y="76"/>
                  </a:lnTo>
                  <a:lnTo>
                    <a:pt x="513" y="76"/>
                  </a:lnTo>
                  <a:lnTo>
                    <a:pt x="514" y="76"/>
                  </a:lnTo>
                  <a:lnTo>
                    <a:pt x="514" y="75"/>
                  </a:lnTo>
                  <a:lnTo>
                    <a:pt x="514" y="75"/>
                  </a:lnTo>
                  <a:lnTo>
                    <a:pt x="515" y="75"/>
                  </a:lnTo>
                  <a:lnTo>
                    <a:pt x="516" y="75"/>
                  </a:lnTo>
                  <a:lnTo>
                    <a:pt x="517" y="75"/>
                  </a:lnTo>
                  <a:lnTo>
                    <a:pt x="518" y="75"/>
                  </a:lnTo>
                  <a:lnTo>
                    <a:pt x="518" y="74"/>
                  </a:lnTo>
                  <a:lnTo>
                    <a:pt x="519" y="74"/>
                  </a:lnTo>
                  <a:lnTo>
                    <a:pt x="520" y="74"/>
                  </a:lnTo>
                  <a:lnTo>
                    <a:pt x="521" y="74"/>
                  </a:lnTo>
                  <a:lnTo>
                    <a:pt x="521" y="73"/>
                  </a:lnTo>
                  <a:lnTo>
                    <a:pt x="522" y="73"/>
                  </a:lnTo>
                  <a:lnTo>
                    <a:pt x="523" y="73"/>
                  </a:lnTo>
                  <a:lnTo>
                    <a:pt x="524" y="73"/>
                  </a:lnTo>
                  <a:lnTo>
                    <a:pt x="525" y="73"/>
                  </a:lnTo>
                  <a:lnTo>
                    <a:pt x="525" y="72"/>
                  </a:lnTo>
                  <a:lnTo>
                    <a:pt x="526" y="72"/>
                  </a:lnTo>
                  <a:lnTo>
                    <a:pt x="527" y="72"/>
                  </a:lnTo>
                  <a:lnTo>
                    <a:pt x="528" y="72"/>
                  </a:lnTo>
                  <a:lnTo>
                    <a:pt x="529" y="72"/>
                  </a:lnTo>
                  <a:lnTo>
                    <a:pt x="529" y="71"/>
                  </a:lnTo>
                  <a:lnTo>
                    <a:pt x="530" y="71"/>
                  </a:lnTo>
                  <a:lnTo>
                    <a:pt x="531" y="71"/>
                  </a:lnTo>
                  <a:lnTo>
                    <a:pt x="532" y="71"/>
                  </a:lnTo>
                  <a:lnTo>
                    <a:pt x="532" y="70"/>
                  </a:lnTo>
                  <a:lnTo>
                    <a:pt x="533" y="70"/>
                  </a:lnTo>
                  <a:lnTo>
                    <a:pt x="534" y="70"/>
                  </a:lnTo>
                  <a:lnTo>
                    <a:pt x="535" y="70"/>
                  </a:lnTo>
                  <a:lnTo>
                    <a:pt x="536" y="70"/>
                  </a:lnTo>
                  <a:lnTo>
                    <a:pt x="536" y="69"/>
                  </a:lnTo>
                  <a:lnTo>
                    <a:pt x="537" y="69"/>
                  </a:lnTo>
                  <a:lnTo>
                    <a:pt x="538" y="69"/>
                  </a:lnTo>
                  <a:lnTo>
                    <a:pt x="539" y="69"/>
                  </a:lnTo>
                  <a:lnTo>
                    <a:pt x="540" y="68"/>
                  </a:lnTo>
                  <a:lnTo>
                    <a:pt x="541" y="68"/>
                  </a:lnTo>
                  <a:lnTo>
                    <a:pt x="542" y="68"/>
                  </a:lnTo>
                  <a:lnTo>
                    <a:pt x="542" y="68"/>
                  </a:lnTo>
                  <a:lnTo>
                    <a:pt x="543" y="68"/>
                  </a:lnTo>
                  <a:lnTo>
                    <a:pt x="543" y="67"/>
                  </a:lnTo>
                  <a:lnTo>
                    <a:pt x="544" y="67"/>
                  </a:lnTo>
                  <a:lnTo>
                    <a:pt x="545" y="67"/>
                  </a:lnTo>
                  <a:lnTo>
                    <a:pt x="546" y="67"/>
                  </a:lnTo>
                  <a:lnTo>
                    <a:pt x="547" y="67"/>
                  </a:lnTo>
                  <a:lnTo>
                    <a:pt x="547" y="66"/>
                  </a:lnTo>
                  <a:lnTo>
                    <a:pt x="548" y="66"/>
                  </a:lnTo>
                  <a:lnTo>
                    <a:pt x="549" y="66"/>
                  </a:lnTo>
                  <a:lnTo>
                    <a:pt x="550" y="66"/>
                  </a:lnTo>
                  <a:lnTo>
                    <a:pt x="551" y="65"/>
                  </a:lnTo>
                  <a:lnTo>
                    <a:pt x="552" y="65"/>
                  </a:lnTo>
                  <a:lnTo>
                    <a:pt x="553" y="65"/>
                  </a:lnTo>
                  <a:lnTo>
                    <a:pt x="554" y="65"/>
                  </a:lnTo>
                  <a:lnTo>
                    <a:pt x="554" y="64"/>
                  </a:lnTo>
                  <a:lnTo>
                    <a:pt x="555" y="64"/>
                  </a:lnTo>
                  <a:lnTo>
                    <a:pt x="556" y="64"/>
                  </a:lnTo>
                  <a:lnTo>
                    <a:pt x="557" y="64"/>
                  </a:lnTo>
                  <a:lnTo>
                    <a:pt x="558" y="64"/>
                  </a:lnTo>
                  <a:lnTo>
                    <a:pt x="558" y="63"/>
                  </a:lnTo>
                  <a:lnTo>
                    <a:pt x="559" y="63"/>
                  </a:lnTo>
                  <a:lnTo>
                    <a:pt x="560" y="63"/>
                  </a:lnTo>
                  <a:lnTo>
                    <a:pt x="561" y="63"/>
                  </a:lnTo>
                  <a:lnTo>
                    <a:pt x="562" y="62"/>
                  </a:lnTo>
                  <a:lnTo>
                    <a:pt x="563" y="62"/>
                  </a:lnTo>
                  <a:lnTo>
                    <a:pt x="564" y="62"/>
                  </a:lnTo>
                  <a:lnTo>
                    <a:pt x="565" y="62"/>
                  </a:lnTo>
                  <a:lnTo>
                    <a:pt x="565" y="61"/>
                  </a:lnTo>
                  <a:lnTo>
                    <a:pt x="566" y="61"/>
                  </a:lnTo>
                  <a:lnTo>
                    <a:pt x="567" y="61"/>
                  </a:lnTo>
                  <a:lnTo>
                    <a:pt x="568" y="61"/>
                  </a:lnTo>
                  <a:lnTo>
                    <a:pt x="569" y="61"/>
                  </a:lnTo>
                  <a:lnTo>
                    <a:pt x="569" y="60"/>
                  </a:lnTo>
                  <a:lnTo>
                    <a:pt x="570" y="60"/>
                  </a:lnTo>
                  <a:lnTo>
                    <a:pt x="571" y="60"/>
                  </a:lnTo>
                  <a:lnTo>
                    <a:pt x="572" y="60"/>
                  </a:lnTo>
                  <a:lnTo>
                    <a:pt x="573" y="59"/>
                  </a:lnTo>
                  <a:lnTo>
                    <a:pt x="574" y="59"/>
                  </a:lnTo>
                  <a:lnTo>
                    <a:pt x="575" y="59"/>
                  </a:lnTo>
                  <a:lnTo>
                    <a:pt x="576" y="59"/>
                  </a:lnTo>
                  <a:lnTo>
                    <a:pt x="576" y="58"/>
                  </a:lnTo>
                  <a:lnTo>
                    <a:pt x="577" y="58"/>
                  </a:lnTo>
                  <a:lnTo>
                    <a:pt x="578" y="58"/>
                  </a:lnTo>
                  <a:lnTo>
                    <a:pt x="579" y="58"/>
                  </a:lnTo>
                  <a:lnTo>
                    <a:pt x="580" y="58"/>
                  </a:lnTo>
                  <a:lnTo>
                    <a:pt x="580" y="57"/>
                  </a:lnTo>
                  <a:lnTo>
                    <a:pt x="581" y="57"/>
                  </a:lnTo>
                  <a:lnTo>
                    <a:pt x="582" y="57"/>
                  </a:lnTo>
                  <a:lnTo>
                    <a:pt x="583" y="57"/>
                  </a:lnTo>
                  <a:lnTo>
                    <a:pt x="584" y="56"/>
                  </a:lnTo>
                  <a:lnTo>
                    <a:pt x="585" y="56"/>
                  </a:lnTo>
                  <a:lnTo>
                    <a:pt x="586" y="56"/>
                  </a:lnTo>
                  <a:lnTo>
                    <a:pt x="587" y="56"/>
                  </a:lnTo>
                  <a:lnTo>
                    <a:pt x="587" y="55"/>
                  </a:lnTo>
                  <a:lnTo>
                    <a:pt x="588" y="55"/>
                  </a:lnTo>
                  <a:lnTo>
                    <a:pt x="589" y="55"/>
                  </a:lnTo>
                  <a:lnTo>
                    <a:pt x="590" y="55"/>
                  </a:lnTo>
                  <a:lnTo>
                    <a:pt x="591" y="55"/>
                  </a:lnTo>
                  <a:lnTo>
                    <a:pt x="591" y="54"/>
                  </a:lnTo>
                  <a:lnTo>
                    <a:pt x="592" y="54"/>
                  </a:lnTo>
                  <a:lnTo>
                    <a:pt x="593" y="54"/>
                  </a:lnTo>
                  <a:lnTo>
                    <a:pt x="594" y="54"/>
                  </a:lnTo>
                  <a:lnTo>
                    <a:pt x="594" y="53"/>
                  </a:lnTo>
                  <a:lnTo>
                    <a:pt x="595" y="53"/>
                  </a:lnTo>
                  <a:lnTo>
                    <a:pt x="596" y="53"/>
                  </a:lnTo>
                  <a:lnTo>
                    <a:pt x="597" y="53"/>
                  </a:lnTo>
                  <a:lnTo>
                    <a:pt x="597" y="53"/>
                  </a:lnTo>
                  <a:lnTo>
                    <a:pt x="598" y="53"/>
                  </a:lnTo>
                  <a:lnTo>
                    <a:pt x="598" y="52"/>
                  </a:lnTo>
                  <a:lnTo>
                    <a:pt x="599" y="52"/>
                  </a:lnTo>
                  <a:lnTo>
                    <a:pt x="600" y="52"/>
                  </a:lnTo>
                  <a:lnTo>
                    <a:pt x="601" y="52"/>
                  </a:lnTo>
                  <a:lnTo>
                    <a:pt x="602" y="52"/>
                  </a:lnTo>
                  <a:lnTo>
                    <a:pt x="602" y="51"/>
                  </a:lnTo>
                  <a:lnTo>
                    <a:pt x="603" y="51"/>
                  </a:lnTo>
                  <a:lnTo>
                    <a:pt x="604" y="51"/>
                  </a:lnTo>
                  <a:lnTo>
                    <a:pt x="605" y="51"/>
                  </a:lnTo>
                  <a:lnTo>
                    <a:pt x="605" y="50"/>
                  </a:lnTo>
                  <a:lnTo>
                    <a:pt x="606" y="50"/>
                  </a:lnTo>
                  <a:lnTo>
                    <a:pt x="607" y="50"/>
                  </a:lnTo>
                  <a:lnTo>
                    <a:pt x="608" y="50"/>
                  </a:lnTo>
                  <a:lnTo>
                    <a:pt x="609" y="50"/>
                  </a:lnTo>
                  <a:lnTo>
                    <a:pt x="609" y="49"/>
                  </a:lnTo>
                  <a:lnTo>
                    <a:pt x="610" y="49"/>
                  </a:lnTo>
                  <a:lnTo>
                    <a:pt x="611" y="49"/>
                  </a:lnTo>
                  <a:lnTo>
                    <a:pt x="612" y="49"/>
                  </a:lnTo>
                  <a:lnTo>
                    <a:pt x="613" y="49"/>
                  </a:lnTo>
                  <a:lnTo>
                    <a:pt x="613" y="48"/>
                  </a:lnTo>
                  <a:lnTo>
                    <a:pt x="614" y="48"/>
                  </a:lnTo>
                  <a:lnTo>
                    <a:pt x="615" y="48"/>
                  </a:lnTo>
                  <a:lnTo>
                    <a:pt x="616" y="48"/>
                  </a:lnTo>
                  <a:lnTo>
                    <a:pt x="616" y="47"/>
                  </a:lnTo>
                  <a:lnTo>
                    <a:pt x="617" y="47"/>
                  </a:lnTo>
                  <a:lnTo>
                    <a:pt x="618" y="47"/>
                  </a:lnTo>
                  <a:lnTo>
                    <a:pt x="619" y="47"/>
                  </a:lnTo>
                  <a:lnTo>
                    <a:pt x="620" y="47"/>
                  </a:lnTo>
                  <a:lnTo>
                    <a:pt x="620" y="46"/>
                  </a:lnTo>
                  <a:lnTo>
                    <a:pt x="621" y="46"/>
                  </a:lnTo>
                  <a:lnTo>
                    <a:pt x="622" y="46"/>
                  </a:lnTo>
                  <a:lnTo>
                    <a:pt x="623" y="46"/>
                  </a:lnTo>
                  <a:lnTo>
                    <a:pt x="624" y="46"/>
                  </a:lnTo>
                  <a:lnTo>
                    <a:pt x="624" y="45"/>
                  </a:lnTo>
                  <a:lnTo>
                    <a:pt x="625" y="45"/>
                  </a:lnTo>
                  <a:lnTo>
                    <a:pt x="625" y="45"/>
                  </a:lnTo>
                  <a:lnTo>
                    <a:pt x="626" y="45"/>
                  </a:lnTo>
                  <a:lnTo>
                    <a:pt x="627" y="45"/>
                  </a:lnTo>
                  <a:lnTo>
                    <a:pt x="627" y="44"/>
                  </a:lnTo>
                  <a:lnTo>
                    <a:pt x="628" y="44"/>
                  </a:lnTo>
                  <a:lnTo>
                    <a:pt x="629" y="44"/>
                  </a:lnTo>
                  <a:lnTo>
                    <a:pt x="630" y="44"/>
                  </a:lnTo>
                  <a:lnTo>
                    <a:pt x="631" y="44"/>
                  </a:lnTo>
                  <a:lnTo>
                    <a:pt x="631" y="43"/>
                  </a:lnTo>
                  <a:lnTo>
                    <a:pt x="632" y="43"/>
                  </a:lnTo>
                  <a:lnTo>
                    <a:pt x="633" y="43"/>
                  </a:lnTo>
                  <a:lnTo>
                    <a:pt x="634" y="43"/>
                  </a:lnTo>
                  <a:lnTo>
                    <a:pt x="635" y="43"/>
                  </a:lnTo>
                  <a:lnTo>
                    <a:pt x="635" y="42"/>
                  </a:lnTo>
                  <a:lnTo>
                    <a:pt x="636" y="42"/>
                  </a:lnTo>
                  <a:lnTo>
                    <a:pt x="637" y="42"/>
                  </a:lnTo>
                  <a:lnTo>
                    <a:pt x="638" y="42"/>
                  </a:lnTo>
                  <a:lnTo>
                    <a:pt x="638" y="41"/>
                  </a:lnTo>
                  <a:lnTo>
                    <a:pt x="639" y="41"/>
                  </a:lnTo>
                  <a:lnTo>
                    <a:pt x="640" y="41"/>
                  </a:lnTo>
                  <a:lnTo>
                    <a:pt x="641" y="41"/>
                  </a:lnTo>
                  <a:lnTo>
                    <a:pt x="642" y="41"/>
                  </a:lnTo>
                  <a:lnTo>
                    <a:pt x="642" y="40"/>
                  </a:lnTo>
                  <a:lnTo>
                    <a:pt x="643" y="40"/>
                  </a:lnTo>
                  <a:lnTo>
                    <a:pt x="644" y="40"/>
                  </a:lnTo>
                  <a:lnTo>
                    <a:pt x="645" y="40"/>
                  </a:lnTo>
                  <a:lnTo>
                    <a:pt x="646" y="39"/>
                  </a:lnTo>
                  <a:lnTo>
                    <a:pt x="647" y="39"/>
                  </a:lnTo>
                  <a:lnTo>
                    <a:pt x="648" y="39"/>
                  </a:lnTo>
                  <a:lnTo>
                    <a:pt x="649" y="39"/>
                  </a:lnTo>
                  <a:lnTo>
                    <a:pt x="649" y="38"/>
                  </a:lnTo>
                  <a:lnTo>
                    <a:pt x="650" y="38"/>
                  </a:lnTo>
                  <a:lnTo>
                    <a:pt x="651" y="38"/>
                  </a:lnTo>
                  <a:lnTo>
                    <a:pt x="652" y="38"/>
                  </a:lnTo>
                  <a:lnTo>
                    <a:pt x="653" y="38"/>
                  </a:lnTo>
                  <a:lnTo>
                    <a:pt x="653" y="38"/>
                  </a:lnTo>
                  <a:lnTo>
                    <a:pt x="653" y="37"/>
                  </a:lnTo>
                  <a:lnTo>
                    <a:pt x="654" y="37"/>
                  </a:lnTo>
                  <a:lnTo>
                    <a:pt x="655" y="37"/>
                  </a:lnTo>
                  <a:lnTo>
                    <a:pt x="656" y="37"/>
                  </a:lnTo>
                  <a:lnTo>
                    <a:pt x="657" y="36"/>
                  </a:lnTo>
                  <a:lnTo>
                    <a:pt x="658" y="36"/>
                  </a:lnTo>
                  <a:lnTo>
                    <a:pt x="659" y="36"/>
                  </a:lnTo>
                  <a:lnTo>
                    <a:pt x="660" y="36"/>
                  </a:lnTo>
                  <a:lnTo>
                    <a:pt x="660" y="35"/>
                  </a:lnTo>
                  <a:lnTo>
                    <a:pt x="661" y="35"/>
                  </a:lnTo>
                  <a:lnTo>
                    <a:pt x="662" y="35"/>
                  </a:lnTo>
                  <a:lnTo>
                    <a:pt x="663" y="35"/>
                  </a:lnTo>
                  <a:lnTo>
                    <a:pt x="664" y="35"/>
                  </a:lnTo>
                  <a:lnTo>
                    <a:pt x="664" y="34"/>
                  </a:lnTo>
                  <a:lnTo>
                    <a:pt x="665" y="34"/>
                  </a:lnTo>
                  <a:lnTo>
                    <a:pt x="666" y="34"/>
                  </a:lnTo>
                  <a:lnTo>
                    <a:pt x="667" y="34"/>
                  </a:lnTo>
                  <a:lnTo>
                    <a:pt x="668" y="33"/>
                  </a:lnTo>
                  <a:lnTo>
                    <a:pt x="669" y="33"/>
                  </a:lnTo>
                  <a:lnTo>
                    <a:pt x="670" y="33"/>
                  </a:lnTo>
                  <a:lnTo>
                    <a:pt x="671" y="33"/>
                  </a:lnTo>
                  <a:lnTo>
                    <a:pt x="671" y="32"/>
                  </a:lnTo>
                  <a:lnTo>
                    <a:pt x="672" y="32"/>
                  </a:lnTo>
                  <a:lnTo>
                    <a:pt x="673" y="32"/>
                  </a:lnTo>
                  <a:lnTo>
                    <a:pt x="674" y="32"/>
                  </a:lnTo>
                  <a:lnTo>
                    <a:pt x="675" y="32"/>
                  </a:lnTo>
                  <a:lnTo>
                    <a:pt x="675" y="31"/>
                  </a:lnTo>
                  <a:lnTo>
                    <a:pt x="676" y="31"/>
                  </a:lnTo>
                  <a:lnTo>
                    <a:pt x="677" y="31"/>
                  </a:lnTo>
                  <a:lnTo>
                    <a:pt x="678" y="31"/>
                  </a:lnTo>
                  <a:lnTo>
                    <a:pt x="678" y="30"/>
                  </a:lnTo>
                  <a:lnTo>
                    <a:pt x="679" y="30"/>
                  </a:lnTo>
                  <a:lnTo>
                    <a:pt x="680" y="30"/>
                  </a:lnTo>
                  <a:lnTo>
                    <a:pt x="680" y="30"/>
                  </a:lnTo>
                  <a:lnTo>
                    <a:pt x="681" y="30"/>
                  </a:lnTo>
                  <a:lnTo>
                    <a:pt x="682" y="30"/>
                  </a:lnTo>
                  <a:lnTo>
                    <a:pt x="682" y="29"/>
                  </a:lnTo>
                  <a:lnTo>
                    <a:pt x="683" y="29"/>
                  </a:lnTo>
                  <a:lnTo>
                    <a:pt x="684" y="29"/>
                  </a:lnTo>
                  <a:lnTo>
                    <a:pt x="685" y="29"/>
                  </a:lnTo>
                  <a:lnTo>
                    <a:pt x="686" y="29"/>
                  </a:lnTo>
                  <a:lnTo>
                    <a:pt x="686" y="28"/>
                  </a:lnTo>
                  <a:lnTo>
                    <a:pt x="687" y="28"/>
                  </a:lnTo>
                  <a:lnTo>
                    <a:pt x="688" y="28"/>
                  </a:lnTo>
                  <a:lnTo>
                    <a:pt x="689" y="28"/>
                  </a:lnTo>
                  <a:lnTo>
                    <a:pt x="689" y="27"/>
                  </a:lnTo>
                  <a:lnTo>
                    <a:pt x="690" y="27"/>
                  </a:lnTo>
                  <a:lnTo>
                    <a:pt x="691" y="27"/>
                  </a:lnTo>
                  <a:lnTo>
                    <a:pt x="692" y="27"/>
                  </a:lnTo>
                  <a:lnTo>
                    <a:pt x="693" y="27"/>
                  </a:lnTo>
                  <a:lnTo>
                    <a:pt x="693" y="26"/>
                  </a:lnTo>
                  <a:lnTo>
                    <a:pt x="694" y="26"/>
                  </a:lnTo>
                  <a:lnTo>
                    <a:pt x="695" y="26"/>
                  </a:lnTo>
                  <a:lnTo>
                    <a:pt x="696" y="26"/>
                  </a:lnTo>
                  <a:lnTo>
                    <a:pt x="697" y="26"/>
                  </a:lnTo>
                  <a:lnTo>
                    <a:pt x="697" y="25"/>
                  </a:lnTo>
                  <a:lnTo>
                    <a:pt x="698" y="25"/>
                  </a:lnTo>
                  <a:lnTo>
                    <a:pt x="699" y="25"/>
                  </a:lnTo>
                  <a:lnTo>
                    <a:pt x="700" y="25"/>
                  </a:lnTo>
                  <a:lnTo>
                    <a:pt x="700" y="24"/>
                  </a:lnTo>
                  <a:lnTo>
                    <a:pt x="701" y="24"/>
                  </a:lnTo>
                  <a:lnTo>
                    <a:pt x="702" y="24"/>
                  </a:lnTo>
                  <a:lnTo>
                    <a:pt x="703" y="24"/>
                  </a:lnTo>
                  <a:lnTo>
                    <a:pt x="704" y="24"/>
                  </a:lnTo>
                  <a:lnTo>
                    <a:pt x="704" y="23"/>
                  </a:lnTo>
                  <a:lnTo>
                    <a:pt x="705" y="23"/>
                  </a:lnTo>
                  <a:lnTo>
                    <a:pt x="706" y="23"/>
                  </a:lnTo>
                  <a:lnTo>
                    <a:pt x="707" y="23"/>
                  </a:lnTo>
                  <a:lnTo>
                    <a:pt x="708" y="23"/>
                  </a:lnTo>
                  <a:lnTo>
                    <a:pt x="708" y="22"/>
                  </a:lnTo>
                  <a:lnTo>
                    <a:pt x="708" y="22"/>
                  </a:lnTo>
                  <a:lnTo>
                    <a:pt x="709" y="22"/>
                  </a:lnTo>
                  <a:lnTo>
                    <a:pt x="710" y="22"/>
                  </a:lnTo>
                  <a:lnTo>
                    <a:pt x="711" y="22"/>
                  </a:lnTo>
                  <a:lnTo>
                    <a:pt x="711" y="21"/>
                  </a:lnTo>
                  <a:lnTo>
                    <a:pt x="712" y="21"/>
                  </a:lnTo>
                  <a:lnTo>
                    <a:pt x="713" y="21"/>
                  </a:lnTo>
                  <a:lnTo>
                    <a:pt x="714" y="21"/>
                  </a:lnTo>
                  <a:lnTo>
                    <a:pt x="715" y="21"/>
                  </a:lnTo>
                  <a:lnTo>
                    <a:pt x="715" y="20"/>
                  </a:lnTo>
                  <a:lnTo>
                    <a:pt x="716" y="20"/>
                  </a:lnTo>
                  <a:lnTo>
                    <a:pt x="717" y="20"/>
                  </a:lnTo>
                  <a:lnTo>
                    <a:pt x="718" y="20"/>
                  </a:lnTo>
                  <a:lnTo>
                    <a:pt x="719" y="20"/>
                  </a:lnTo>
                  <a:lnTo>
                    <a:pt x="719" y="19"/>
                  </a:lnTo>
                  <a:lnTo>
                    <a:pt x="720" y="19"/>
                  </a:lnTo>
                  <a:lnTo>
                    <a:pt x="721" y="19"/>
                  </a:lnTo>
                  <a:lnTo>
                    <a:pt x="722" y="19"/>
                  </a:lnTo>
                  <a:lnTo>
                    <a:pt x="722" y="18"/>
                  </a:lnTo>
                  <a:lnTo>
                    <a:pt x="723" y="18"/>
                  </a:lnTo>
                  <a:lnTo>
                    <a:pt x="724" y="18"/>
                  </a:lnTo>
                  <a:lnTo>
                    <a:pt x="725" y="18"/>
                  </a:lnTo>
                  <a:lnTo>
                    <a:pt x="726" y="18"/>
                  </a:lnTo>
                  <a:lnTo>
                    <a:pt x="726" y="17"/>
                  </a:lnTo>
                  <a:lnTo>
                    <a:pt x="727" y="17"/>
                  </a:lnTo>
                  <a:lnTo>
                    <a:pt x="728" y="17"/>
                  </a:lnTo>
                  <a:lnTo>
                    <a:pt x="729" y="17"/>
                  </a:lnTo>
                  <a:lnTo>
                    <a:pt x="730" y="16"/>
                  </a:lnTo>
                  <a:lnTo>
                    <a:pt x="731" y="16"/>
                  </a:lnTo>
                  <a:lnTo>
                    <a:pt x="732" y="16"/>
                  </a:lnTo>
                  <a:lnTo>
                    <a:pt x="733" y="16"/>
                  </a:lnTo>
                  <a:lnTo>
                    <a:pt x="733" y="15"/>
                  </a:lnTo>
                  <a:lnTo>
                    <a:pt x="734" y="15"/>
                  </a:lnTo>
                  <a:lnTo>
                    <a:pt x="735" y="15"/>
                  </a:lnTo>
                  <a:lnTo>
                    <a:pt x="736" y="15"/>
                  </a:lnTo>
                  <a:lnTo>
                    <a:pt x="736" y="15"/>
                  </a:lnTo>
                  <a:lnTo>
                    <a:pt x="737" y="15"/>
                  </a:lnTo>
                  <a:lnTo>
                    <a:pt x="737" y="14"/>
                  </a:lnTo>
                  <a:lnTo>
                    <a:pt x="738" y="14"/>
                  </a:lnTo>
                  <a:lnTo>
                    <a:pt x="739" y="14"/>
                  </a:lnTo>
                  <a:lnTo>
                    <a:pt x="740" y="14"/>
                  </a:lnTo>
                  <a:lnTo>
                    <a:pt x="741" y="13"/>
                  </a:lnTo>
                  <a:lnTo>
                    <a:pt x="742" y="13"/>
                  </a:lnTo>
                  <a:lnTo>
                    <a:pt x="743" y="13"/>
                  </a:lnTo>
                  <a:lnTo>
                    <a:pt x="744" y="13"/>
                  </a:lnTo>
                  <a:lnTo>
                    <a:pt x="744" y="12"/>
                  </a:lnTo>
                  <a:lnTo>
                    <a:pt x="745" y="12"/>
                  </a:lnTo>
                  <a:lnTo>
                    <a:pt x="746" y="12"/>
                  </a:lnTo>
                  <a:lnTo>
                    <a:pt x="747" y="12"/>
                  </a:lnTo>
                  <a:lnTo>
                    <a:pt x="748" y="12"/>
                  </a:lnTo>
                  <a:lnTo>
                    <a:pt x="748" y="11"/>
                  </a:lnTo>
                  <a:lnTo>
                    <a:pt x="749" y="11"/>
                  </a:lnTo>
                  <a:lnTo>
                    <a:pt x="750" y="11"/>
                  </a:lnTo>
                  <a:lnTo>
                    <a:pt x="751" y="11"/>
                  </a:lnTo>
                  <a:lnTo>
                    <a:pt x="752" y="10"/>
                  </a:lnTo>
                  <a:lnTo>
                    <a:pt x="753" y="10"/>
                  </a:lnTo>
                  <a:lnTo>
                    <a:pt x="754" y="10"/>
                  </a:lnTo>
                  <a:lnTo>
                    <a:pt x="755" y="10"/>
                  </a:lnTo>
                  <a:lnTo>
                    <a:pt x="755" y="9"/>
                  </a:lnTo>
                  <a:lnTo>
                    <a:pt x="756" y="9"/>
                  </a:lnTo>
                  <a:lnTo>
                    <a:pt x="757" y="9"/>
                  </a:lnTo>
                  <a:lnTo>
                    <a:pt x="758" y="9"/>
                  </a:lnTo>
                  <a:lnTo>
                    <a:pt x="759" y="9"/>
                  </a:lnTo>
                  <a:lnTo>
                    <a:pt x="759" y="8"/>
                  </a:lnTo>
                  <a:lnTo>
                    <a:pt x="760" y="8"/>
                  </a:lnTo>
                  <a:lnTo>
                    <a:pt x="761" y="8"/>
                  </a:lnTo>
                  <a:lnTo>
                    <a:pt x="762" y="8"/>
                  </a:lnTo>
                  <a:lnTo>
                    <a:pt x="763" y="7"/>
                  </a:lnTo>
                  <a:lnTo>
                    <a:pt x="764" y="7"/>
                  </a:lnTo>
                  <a:lnTo>
                    <a:pt x="765" y="7"/>
                  </a:lnTo>
                  <a:lnTo>
                    <a:pt x="766" y="7"/>
                  </a:lnTo>
                  <a:lnTo>
                    <a:pt x="766" y="6"/>
                  </a:lnTo>
                  <a:lnTo>
                    <a:pt x="767" y="6"/>
                  </a:lnTo>
                  <a:lnTo>
                    <a:pt x="768" y="6"/>
                  </a:lnTo>
                  <a:lnTo>
                    <a:pt x="769" y="6"/>
                  </a:lnTo>
                  <a:lnTo>
                    <a:pt x="770" y="6"/>
                  </a:lnTo>
                  <a:lnTo>
                    <a:pt x="770" y="5"/>
                  </a:lnTo>
                  <a:lnTo>
                    <a:pt x="771" y="5"/>
                  </a:lnTo>
                  <a:lnTo>
                    <a:pt x="772" y="5"/>
                  </a:lnTo>
                  <a:lnTo>
                    <a:pt x="773" y="5"/>
                  </a:lnTo>
                  <a:lnTo>
                    <a:pt x="773" y="4"/>
                  </a:lnTo>
                  <a:lnTo>
                    <a:pt x="774" y="4"/>
                  </a:lnTo>
                  <a:lnTo>
                    <a:pt x="775" y="4"/>
                  </a:lnTo>
                  <a:lnTo>
                    <a:pt x="776" y="4"/>
                  </a:lnTo>
                  <a:lnTo>
                    <a:pt x="777" y="4"/>
                  </a:lnTo>
                  <a:lnTo>
                    <a:pt x="777" y="3"/>
                  </a:lnTo>
                  <a:lnTo>
                    <a:pt x="778" y="3"/>
                  </a:lnTo>
                  <a:lnTo>
                    <a:pt x="779" y="3"/>
                  </a:lnTo>
                  <a:lnTo>
                    <a:pt x="780" y="3"/>
                  </a:lnTo>
                  <a:lnTo>
                    <a:pt x="781" y="3"/>
                  </a:lnTo>
                  <a:lnTo>
                    <a:pt x="781" y="2"/>
                  </a:lnTo>
                  <a:lnTo>
                    <a:pt x="782" y="2"/>
                  </a:lnTo>
                  <a:lnTo>
                    <a:pt x="783" y="2"/>
                  </a:lnTo>
                  <a:lnTo>
                    <a:pt x="784" y="2"/>
                  </a:lnTo>
                  <a:lnTo>
                    <a:pt x="784" y="1"/>
                  </a:lnTo>
                  <a:lnTo>
                    <a:pt x="785" y="1"/>
                  </a:lnTo>
                  <a:lnTo>
                    <a:pt x="786" y="1"/>
                  </a:lnTo>
                  <a:lnTo>
                    <a:pt x="787" y="1"/>
                  </a:lnTo>
                  <a:lnTo>
                    <a:pt x="788" y="1"/>
                  </a:lnTo>
                  <a:lnTo>
                    <a:pt x="788" y="0"/>
                  </a:lnTo>
                  <a:lnTo>
                    <a:pt x="789" y="0"/>
                  </a:lnTo>
                  <a:lnTo>
                    <a:pt x="790" y="0"/>
                  </a:lnTo>
                  <a:lnTo>
                    <a:pt x="791"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6" name="Freeform 77">
              <a:extLst>
                <a:ext uri="{FF2B5EF4-FFF2-40B4-BE49-F238E27FC236}">
                  <a16:creationId xmlns:a16="http://schemas.microsoft.com/office/drawing/2014/main" id="{6F2D39AF-CD2F-4268-AD51-B17F8340EF38}"/>
                </a:ext>
              </a:extLst>
            </p:cNvPr>
            <p:cNvSpPr>
              <a:spLocks/>
            </p:cNvSpPr>
            <p:nvPr/>
          </p:nvSpPr>
          <p:spPr bwMode="auto">
            <a:xfrm>
              <a:off x="15563730" y="4143415"/>
              <a:ext cx="135377" cy="38136"/>
            </a:xfrm>
            <a:custGeom>
              <a:avLst/>
              <a:gdLst>
                <a:gd name="T0" fmla="*/ 1 w 126"/>
                <a:gd name="T1" fmla="*/ 35 h 35"/>
                <a:gd name="T2" fmla="*/ 3 w 126"/>
                <a:gd name="T3" fmla="*/ 34 h 35"/>
                <a:gd name="T4" fmla="*/ 5 w 126"/>
                <a:gd name="T5" fmla="*/ 33 h 35"/>
                <a:gd name="T6" fmla="*/ 8 w 126"/>
                <a:gd name="T7" fmla="*/ 33 h 35"/>
                <a:gd name="T8" fmla="*/ 10 w 126"/>
                <a:gd name="T9" fmla="*/ 32 h 35"/>
                <a:gd name="T10" fmla="*/ 12 w 126"/>
                <a:gd name="T11" fmla="*/ 31 h 35"/>
                <a:gd name="T12" fmla="*/ 15 w 126"/>
                <a:gd name="T13" fmla="*/ 31 h 35"/>
                <a:gd name="T14" fmla="*/ 17 w 126"/>
                <a:gd name="T15" fmla="*/ 30 h 35"/>
                <a:gd name="T16" fmla="*/ 19 w 126"/>
                <a:gd name="T17" fmla="*/ 29 h 35"/>
                <a:gd name="T18" fmla="*/ 22 w 126"/>
                <a:gd name="T19" fmla="*/ 29 h 35"/>
                <a:gd name="T20" fmla="*/ 24 w 126"/>
                <a:gd name="T21" fmla="*/ 28 h 35"/>
                <a:gd name="T22" fmla="*/ 26 w 126"/>
                <a:gd name="T23" fmla="*/ 27 h 35"/>
                <a:gd name="T24" fmla="*/ 28 w 126"/>
                <a:gd name="T25" fmla="*/ 27 h 35"/>
                <a:gd name="T26" fmla="*/ 30 w 126"/>
                <a:gd name="T27" fmla="*/ 26 h 35"/>
                <a:gd name="T28" fmla="*/ 33 w 126"/>
                <a:gd name="T29" fmla="*/ 26 h 35"/>
                <a:gd name="T30" fmla="*/ 35 w 126"/>
                <a:gd name="T31" fmla="*/ 25 h 35"/>
                <a:gd name="T32" fmla="*/ 37 w 126"/>
                <a:gd name="T33" fmla="*/ 24 h 35"/>
                <a:gd name="T34" fmla="*/ 40 w 126"/>
                <a:gd name="T35" fmla="*/ 24 h 35"/>
                <a:gd name="T36" fmla="*/ 42 w 126"/>
                <a:gd name="T37" fmla="*/ 23 h 35"/>
                <a:gd name="T38" fmla="*/ 45 w 126"/>
                <a:gd name="T39" fmla="*/ 22 h 35"/>
                <a:gd name="T40" fmla="*/ 48 w 126"/>
                <a:gd name="T41" fmla="*/ 22 h 35"/>
                <a:gd name="T42" fmla="*/ 50 w 126"/>
                <a:gd name="T43" fmla="*/ 21 h 35"/>
                <a:gd name="T44" fmla="*/ 52 w 126"/>
                <a:gd name="T45" fmla="*/ 20 h 35"/>
                <a:gd name="T46" fmla="*/ 55 w 126"/>
                <a:gd name="T47" fmla="*/ 20 h 35"/>
                <a:gd name="T48" fmla="*/ 57 w 126"/>
                <a:gd name="T49" fmla="*/ 19 h 35"/>
                <a:gd name="T50" fmla="*/ 59 w 126"/>
                <a:gd name="T51" fmla="*/ 18 h 35"/>
                <a:gd name="T52" fmla="*/ 62 w 126"/>
                <a:gd name="T53" fmla="*/ 18 h 35"/>
                <a:gd name="T54" fmla="*/ 64 w 126"/>
                <a:gd name="T55" fmla="*/ 17 h 35"/>
                <a:gd name="T56" fmla="*/ 66 w 126"/>
                <a:gd name="T57" fmla="*/ 16 h 35"/>
                <a:gd name="T58" fmla="*/ 69 w 126"/>
                <a:gd name="T59" fmla="*/ 16 h 35"/>
                <a:gd name="T60" fmla="*/ 71 w 126"/>
                <a:gd name="T61" fmla="*/ 15 h 35"/>
                <a:gd name="T62" fmla="*/ 74 w 126"/>
                <a:gd name="T63" fmla="*/ 15 h 35"/>
                <a:gd name="T64" fmla="*/ 76 w 126"/>
                <a:gd name="T65" fmla="*/ 14 h 35"/>
                <a:gd name="T66" fmla="*/ 78 w 126"/>
                <a:gd name="T67" fmla="*/ 13 h 35"/>
                <a:gd name="T68" fmla="*/ 81 w 126"/>
                <a:gd name="T69" fmla="*/ 13 h 35"/>
                <a:gd name="T70" fmla="*/ 83 w 126"/>
                <a:gd name="T71" fmla="*/ 12 h 35"/>
                <a:gd name="T72" fmla="*/ 85 w 126"/>
                <a:gd name="T73" fmla="*/ 12 h 35"/>
                <a:gd name="T74" fmla="*/ 87 w 126"/>
                <a:gd name="T75" fmla="*/ 11 h 35"/>
                <a:gd name="T76" fmla="*/ 89 w 126"/>
                <a:gd name="T77" fmla="*/ 10 h 35"/>
                <a:gd name="T78" fmla="*/ 92 w 126"/>
                <a:gd name="T79" fmla="*/ 10 h 35"/>
                <a:gd name="T80" fmla="*/ 94 w 126"/>
                <a:gd name="T81" fmla="*/ 9 h 35"/>
                <a:gd name="T82" fmla="*/ 96 w 126"/>
                <a:gd name="T83" fmla="*/ 8 h 35"/>
                <a:gd name="T84" fmla="*/ 99 w 126"/>
                <a:gd name="T85" fmla="*/ 8 h 35"/>
                <a:gd name="T86" fmla="*/ 101 w 126"/>
                <a:gd name="T87" fmla="*/ 7 h 35"/>
                <a:gd name="T88" fmla="*/ 103 w 126"/>
                <a:gd name="T89" fmla="*/ 6 h 35"/>
                <a:gd name="T90" fmla="*/ 106 w 126"/>
                <a:gd name="T91" fmla="*/ 6 h 35"/>
                <a:gd name="T92" fmla="*/ 108 w 126"/>
                <a:gd name="T93" fmla="*/ 5 h 35"/>
                <a:gd name="T94" fmla="*/ 110 w 126"/>
                <a:gd name="T95" fmla="*/ 4 h 35"/>
                <a:gd name="T96" fmla="*/ 112 w 126"/>
                <a:gd name="T97" fmla="*/ 4 h 35"/>
                <a:gd name="T98" fmla="*/ 114 w 126"/>
                <a:gd name="T99" fmla="*/ 3 h 35"/>
                <a:gd name="T100" fmla="*/ 117 w 126"/>
                <a:gd name="T101" fmla="*/ 3 h 35"/>
                <a:gd name="T102" fmla="*/ 120 w 126"/>
                <a:gd name="T103" fmla="*/ 2 h 35"/>
                <a:gd name="T104" fmla="*/ 122 w 126"/>
                <a:gd name="T105" fmla="*/ 1 h 35"/>
                <a:gd name="T106" fmla="*/ 125 w 126"/>
                <a:gd name="T107" fmla="*/ 1 h 35"/>
                <a:gd name="T108" fmla="*/ 126 w 126"/>
                <a:gd name="T10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35">
                  <a:moveTo>
                    <a:pt x="0" y="35"/>
                  </a:moveTo>
                  <a:lnTo>
                    <a:pt x="0" y="35"/>
                  </a:lnTo>
                  <a:lnTo>
                    <a:pt x="1" y="35"/>
                  </a:lnTo>
                  <a:lnTo>
                    <a:pt x="1" y="34"/>
                  </a:lnTo>
                  <a:lnTo>
                    <a:pt x="2" y="34"/>
                  </a:lnTo>
                  <a:lnTo>
                    <a:pt x="3" y="34"/>
                  </a:lnTo>
                  <a:lnTo>
                    <a:pt x="4" y="34"/>
                  </a:lnTo>
                  <a:lnTo>
                    <a:pt x="4" y="33"/>
                  </a:lnTo>
                  <a:lnTo>
                    <a:pt x="5" y="33"/>
                  </a:lnTo>
                  <a:lnTo>
                    <a:pt x="6" y="33"/>
                  </a:lnTo>
                  <a:lnTo>
                    <a:pt x="7" y="33"/>
                  </a:lnTo>
                  <a:lnTo>
                    <a:pt x="8" y="33"/>
                  </a:lnTo>
                  <a:lnTo>
                    <a:pt x="8" y="32"/>
                  </a:lnTo>
                  <a:lnTo>
                    <a:pt x="9" y="32"/>
                  </a:lnTo>
                  <a:lnTo>
                    <a:pt x="10" y="32"/>
                  </a:lnTo>
                  <a:lnTo>
                    <a:pt x="11" y="32"/>
                  </a:lnTo>
                  <a:lnTo>
                    <a:pt x="12" y="32"/>
                  </a:lnTo>
                  <a:lnTo>
                    <a:pt x="12" y="31"/>
                  </a:lnTo>
                  <a:lnTo>
                    <a:pt x="13" y="31"/>
                  </a:lnTo>
                  <a:lnTo>
                    <a:pt x="14" y="31"/>
                  </a:lnTo>
                  <a:lnTo>
                    <a:pt x="15" y="31"/>
                  </a:lnTo>
                  <a:lnTo>
                    <a:pt x="15" y="30"/>
                  </a:lnTo>
                  <a:lnTo>
                    <a:pt x="16" y="30"/>
                  </a:lnTo>
                  <a:lnTo>
                    <a:pt x="17" y="30"/>
                  </a:lnTo>
                  <a:lnTo>
                    <a:pt x="18" y="30"/>
                  </a:lnTo>
                  <a:lnTo>
                    <a:pt x="19" y="30"/>
                  </a:lnTo>
                  <a:lnTo>
                    <a:pt x="19" y="29"/>
                  </a:lnTo>
                  <a:lnTo>
                    <a:pt x="20" y="29"/>
                  </a:lnTo>
                  <a:lnTo>
                    <a:pt x="21" y="29"/>
                  </a:lnTo>
                  <a:lnTo>
                    <a:pt x="22" y="29"/>
                  </a:lnTo>
                  <a:lnTo>
                    <a:pt x="23" y="29"/>
                  </a:lnTo>
                  <a:lnTo>
                    <a:pt x="23" y="28"/>
                  </a:lnTo>
                  <a:lnTo>
                    <a:pt x="24" y="28"/>
                  </a:lnTo>
                  <a:lnTo>
                    <a:pt x="25" y="28"/>
                  </a:lnTo>
                  <a:lnTo>
                    <a:pt x="26" y="28"/>
                  </a:lnTo>
                  <a:lnTo>
                    <a:pt x="26" y="27"/>
                  </a:lnTo>
                  <a:lnTo>
                    <a:pt x="27" y="27"/>
                  </a:lnTo>
                  <a:lnTo>
                    <a:pt x="28" y="27"/>
                  </a:lnTo>
                  <a:lnTo>
                    <a:pt x="28" y="27"/>
                  </a:lnTo>
                  <a:lnTo>
                    <a:pt x="29" y="27"/>
                  </a:lnTo>
                  <a:lnTo>
                    <a:pt x="30" y="27"/>
                  </a:lnTo>
                  <a:lnTo>
                    <a:pt x="30" y="26"/>
                  </a:lnTo>
                  <a:lnTo>
                    <a:pt x="31" y="26"/>
                  </a:lnTo>
                  <a:lnTo>
                    <a:pt x="32" y="26"/>
                  </a:lnTo>
                  <a:lnTo>
                    <a:pt x="33" y="26"/>
                  </a:lnTo>
                  <a:lnTo>
                    <a:pt x="34" y="26"/>
                  </a:lnTo>
                  <a:lnTo>
                    <a:pt x="34" y="25"/>
                  </a:lnTo>
                  <a:lnTo>
                    <a:pt x="35" y="25"/>
                  </a:lnTo>
                  <a:lnTo>
                    <a:pt x="36" y="25"/>
                  </a:lnTo>
                  <a:lnTo>
                    <a:pt x="37" y="25"/>
                  </a:lnTo>
                  <a:lnTo>
                    <a:pt x="37" y="24"/>
                  </a:lnTo>
                  <a:lnTo>
                    <a:pt x="38" y="24"/>
                  </a:lnTo>
                  <a:lnTo>
                    <a:pt x="39" y="24"/>
                  </a:lnTo>
                  <a:lnTo>
                    <a:pt x="40" y="24"/>
                  </a:lnTo>
                  <a:lnTo>
                    <a:pt x="41" y="24"/>
                  </a:lnTo>
                  <a:lnTo>
                    <a:pt x="41" y="23"/>
                  </a:lnTo>
                  <a:lnTo>
                    <a:pt x="42" y="23"/>
                  </a:lnTo>
                  <a:lnTo>
                    <a:pt x="43" y="23"/>
                  </a:lnTo>
                  <a:lnTo>
                    <a:pt x="44" y="23"/>
                  </a:lnTo>
                  <a:lnTo>
                    <a:pt x="45" y="22"/>
                  </a:lnTo>
                  <a:lnTo>
                    <a:pt x="46" y="22"/>
                  </a:lnTo>
                  <a:lnTo>
                    <a:pt x="47" y="22"/>
                  </a:lnTo>
                  <a:lnTo>
                    <a:pt x="48" y="22"/>
                  </a:lnTo>
                  <a:lnTo>
                    <a:pt x="48" y="21"/>
                  </a:lnTo>
                  <a:lnTo>
                    <a:pt x="49" y="21"/>
                  </a:lnTo>
                  <a:lnTo>
                    <a:pt x="50" y="21"/>
                  </a:lnTo>
                  <a:lnTo>
                    <a:pt x="51" y="21"/>
                  </a:lnTo>
                  <a:lnTo>
                    <a:pt x="52" y="21"/>
                  </a:lnTo>
                  <a:lnTo>
                    <a:pt x="52" y="20"/>
                  </a:lnTo>
                  <a:lnTo>
                    <a:pt x="53" y="20"/>
                  </a:lnTo>
                  <a:lnTo>
                    <a:pt x="54" y="20"/>
                  </a:lnTo>
                  <a:lnTo>
                    <a:pt x="55" y="20"/>
                  </a:lnTo>
                  <a:lnTo>
                    <a:pt x="56" y="19"/>
                  </a:lnTo>
                  <a:lnTo>
                    <a:pt x="56" y="19"/>
                  </a:lnTo>
                  <a:lnTo>
                    <a:pt x="57" y="19"/>
                  </a:lnTo>
                  <a:lnTo>
                    <a:pt x="58" y="19"/>
                  </a:lnTo>
                  <a:lnTo>
                    <a:pt x="59" y="19"/>
                  </a:lnTo>
                  <a:lnTo>
                    <a:pt x="59" y="18"/>
                  </a:lnTo>
                  <a:lnTo>
                    <a:pt x="60" y="18"/>
                  </a:lnTo>
                  <a:lnTo>
                    <a:pt x="61" y="18"/>
                  </a:lnTo>
                  <a:lnTo>
                    <a:pt x="62" y="18"/>
                  </a:lnTo>
                  <a:lnTo>
                    <a:pt x="63" y="18"/>
                  </a:lnTo>
                  <a:lnTo>
                    <a:pt x="63" y="17"/>
                  </a:lnTo>
                  <a:lnTo>
                    <a:pt x="64" y="17"/>
                  </a:lnTo>
                  <a:lnTo>
                    <a:pt x="65" y="17"/>
                  </a:lnTo>
                  <a:lnTo>
                    <a:pt x="66" y="17"/>
                  </a:lnTo>
                  <a:lnTo>
                    <a:pt x="66" y="16"/>
                  </a:lnTo>
                  <a:lnTo>
                    <a:pt x="67" y="16"/>
                  </a:lnTo>
                  <a:lnTo>
                    <a:pt x="68" y="16"/>
                  </a:lnTo>
                  <a:lnTo>
                    <a:pt x="69" y="16"/>
                  </a:lnTo>
                  <a:lnTo>
                    <a:pt x="70" y="16"/>
                  </a:lnTo>
                  <a:lnTo>
                    <a:pt x="70" y="15"/>
                  </a:lnTo>
                  <a:lnTo>
                    <a:pt x="71" y="15"/>
                  </a:lnTo>
                  <a:lnTo>
                    <a:pt x="72" y="15"/>
                  </a:lnTo>
                  <a:lnTo>
                    <a:pt x="73" y="15"/>
                  </a:lnTo>
                  <a:lnTo>
                    <a:pt x="74" y="15"/>
                  </a:lnTo>
                  <a:lnTo>
                    <a:pt x="74" y="14"/>
                  </a:lnTo>
                  <a:lnTo>
                    <a:pt x="75" y="14"/>
                  </a:lnTo>
                  <a:lnTo>
                    <a:pt x="76" y="14"/>
                  </a:lnTo>
                  <a:lnTo>
                    <a:pt x="77" y="14"/>
                  </a:lnTo>
                  <a:lnTo>
                    <a:pt x="77" y="13"/>
                  </a:lnTo>
                  <a:lnTo>
                    <a:pt x="78" y="13"/>
                  </a:lnTo>
                  <a:lnTo>
                    <a:pt x="79" y="13"/>
                  </a:lnTo>
                  <a:lnTo>
                    <a:pt x="80" y="13"/>
                  </a:lnTo>
                  <a:lnTo>
                    <a:pt x="81" y="13"/>
                  </a:lnTo>
                  <a:lnTo>
                    <a:pt x="81" y="12"/>
                  </a:lnTo>
                  <a:lnTo>
                    <a:pt x="82" y="12"/>
                  </a:lnTo>
                  <a:lnTo>
                    <a:pt x="83" y="12"/>
                  </a:lnTo>
                  <a:lnTo>
                    <a:pt x="83" y="12"/>
                  </a:lnTo>
                  <a:lnTo>
                    <a:pt x="84" y="12"/>
                  </a:lnTo>
                  <a:lnTo>
                    <a:pt x="85" y="12"/>
                  </a:lnTo>
                  <a:lnTo>
                    <a:pt x="85" y="11"/>
                  </a:lnTo>
                  <a:lnTo>
                    <a:pt x="86" y="11"/>
                  </a:lnTo>
                  <a:lnTo>
                    <a:pt x="87" y="11"/>
                  </a:lnTo>
                  <a:lnTo>
                    <a:pt x="88" y="11"/>
                  </a:lnTo>
                  <a:lnTo>
                    <a:pt x="88" y="10"/>
                  </a:lnTo>
                  <a:lnTo>
                    <a:pt x="89" y="10"/>
                  </a:lnTo>
                  <a:lnTo>
                    <a:pt x="90" y="10"/>
                  </a:lnTo>
                  <a:lnTo>
                    <a:pt x="91" y="10"/>
                  </a:lnTo>
                  <a:lnTo>
                    <a:pt x="92" y="10"/>
                  </a:lnTo>
                  <a:lnTo>
                    <a:pt x="92" y="9"/>
                  </a:lnTo>
                  <a:lnTo>
                    <a:pt x="93" y="9"/>
                  </a:lnTo>
                  <a:lnTo>
                    <a:pt x="94" y="9"/>
                  </a:lnTo>
                  <a:lnTo>
                    <a:pt x="95" y="9"/>
                  </a:lnTo>
                  <a:lnTo>
                    <a:pt x="96" y="9"/>
                  </a:lnTo>
                  <a:lnTo>
                    <a:pt x="96" y="8"/>
                  </a:lnTo>
                  <a:lnTo>
                    <a:pt x="97" y="8"/>
                  </a:lnTo>
                  <a:lnTo>
                    <a:pt x="98" y="8"/>
                  </a:lnTo>
                  <a:lnTo>
                    <a:pt x="99" y="8"/>
                  </a:lnTo>
                  <a:lnTo>
                    <a:pt x="99" y="7"/>
                  </a:lnTo>
                  <a:lnTo>
                    <a:pt x="100" y="7"/>
                  </a:lnTo>
                  <a:lnTo>
                    <a:pt x="101" y="7"/>
                  </a:lnTo>
                  <a:lnTo>
                    <a:pt x="102" y="7"/>
                  </a:lnTo>
                  <a:lnTo>
                    <a:pt x="103" y="7"/>
                  </a:lnTo>
                  <a:lnTo>
                    <a:pt x="103" y="6"/>
                  </a:lnTo>
                  <a:lnTo>
                    <a:pt x="104" y="6"/>
                  </a:lnTo>
                  <a:lnTo>
                    <a:pt x="105" y="6"/>
                  </a:lnTo>
                  <a:lnTo>
                    <a:pt x="106" y="6"/>
                  </a:lnTo>
                  <a:lnTo>
                    <a:pt x="107" y="6"/>
                  </a:lnTo>
                  <a:lnTo>
                    <a:pt x="107" y="5"/>
                  </a:lnTo>
                  <a:lnTo>
                    <a:pt x="108" y="5"/>
                  </a:lnTo>
                  <a:lnTo>
                    <a:pt x="109" y="5"/>
                  </a:lnTo>
                  <a:lnTo>
                    <a:pt x="110" y="5"/>
                  </a:lnTo>
                  <a:lnTo>
                    <a:pt x="110" y="4"/>
                  </a:lnTo>
                  <a:lnTo>
                    <a:pt x="111" y="4"/>
                  </a:lnTo>
                  <a:lnTo>
                    <a:pt x="111" y="4"/>
                  </a:lnTo>
                  <a:lnTo>
                    <a:pt x="112" y="4"/>
                  </a:lnTo>
                  <a:lnTo>
                    <a:pt x="113" y="4"/>
                  </a:lnTo>
                  <a:lnTo>
                    <a:pt x="114" y="4"/>
                  </a:lnTo>
                  <a:lnTo>
                    <a:pt x="114" y="3"/>
                  </a:lnTo>
                  <a:lnTo>
                    <a:pt x="115" y="3"/>
                  </a:lnTo>
                  <a:lnTo>
                    <a:pt x="116" y="3"/>
                  </a:lnTo>
                  <a:lnTo>
                    <a:pt x="117" y="3"/>
                  </a:lnTo>
                  <a:lnTo>
                    <a:pt x="118" y="2"/>
                  </a:lnTo>
                  <a:lnTo>
                    <a:pt x="119" y="2"/>
                  </a:lnTo>
                  <a:lnTo>
                    <a:pt x="120" y="2"/>
                  </a:lnTo>
                  <a:lnTo>
                    <a:pt x="121" y="2"/>
                  </a:lnTo>
                  <a:lnTo>
                    <a:pt x="121" y="1"/>
                  </a:lnTo>
                  <a:lnTo>
                    <a:pt x="122" y="1"/>
                  </a:lnTo>
                  <a:lnTo>
                    <a:pt x="123" y="1"/>
                  </a:lnTo>
                  <a:lnTo>
                    <a:pt x="124" y="1"/>
                  </a:lnTo>
                  <a:lnTo>
                    <a:pt x="125" y="1"/>
                  </a:lnTo>
                  <a:lnTo>
                    <a:pt x="125" y="0"/>
                  </a:lnTo>
                  <a:lnTo>
                    <a:pt x="126" y="0"/>
                  </a:lnTo>
                  <a:lnTo>
                    <a:pt x="126"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7" name="Freeform 78">
              <a:extLst>
                <a:ext uri="{FF2B5EF4-FFF2-40B4-BE49-F238E27FC236}">
                  <a16:creationId xmlns:a16="http://schemas.microsoft.com/office/drawing/2014/main" id="{43175BE2-DDD3-47AB-B167-46B34976CB8A}"/>
                </a:ext>
              </a:extLst>
            </p:cNvPr>
            <p:cNvSpPr>
              <a:spLocks/>
            </p:cNvSpPr>
            <p:nvPr/>
          </p:nvSpPr>
          <p:spPr bwMode="auto">
            <a:xfrm>
              <a:off x="13860498" y="2458013"/>
              <a:ext cx="718863" cy="398310"/>
            </a:xfrm>
            <a:custGeom>
              <a:avLst/>
              <a:gdLst>
                <a:gd name="T0" fmla="*/ 10 w 667"/>
                <a:gd name="T1" fmla="*/ 6 h 366"/>
                <a:gd name="T2" fmla="*/ 20 w 667"/>
                <a:gd name="T3" fmla="*/ 12 h 366"/>
                <a:gd name="T4" fmla="*/ 30 w 667"/>
                <a:gd name="T5" fmla="*/ 17 h 366"/>
                <a:gd name="T6" fmla="*/ 41 w 667"/>
                <a:gd name="T7" fmla="*/ 23 h 366"/>
                <a:gd name="T8" fmla="*/ 52 w 667"/>
                <a:gd name="T9" fmla="*/ 29 h 366"/>
                <a:gd name="T10" fmla="*/ 62 w 667"/>
                <a:gd name="T11" fmla="*/ 35 h 366"/>
                <a:gd name="T12" fmla="*/ 73 w 667"/>
                <a:gd name="T13" fmla="*/ 41 h 366"/>
                <a:gd name="T14" fmla="*/ 84 w 667"/>
                <a:gd name="T15" fmla="*/ 46 h 366"/>
                <a:gd name="T16" fmla="*/ 95 w 667"/>
                <a:gd name="T17" fmla="*/ 52 h 366"/>
                <a:gd name="T18" fmla="*/ 106 w 667"/>
                <a:gd name="T19" fmla="*/ 58 h 366"/>
                <a:gd name="T20" fmla="*/ 116 w 667"/>
                <a:gd name="T21" fmla="*/ 64 h 366"/>
                <a:gd name="T22" fmla="*/ 127 w 667"/>
                <a:gd name="T23" fmla="*/ 70 h 366"/>
                <a:gd name="T24" fmla="*/ 138 w 667"/>
                <a:gd name="T25" fmla="*/ 76 h 366"/>
                <a:gd name="T26" fmla="*/ 149 w 667"/>
                <a:gd name="T27" fmla="*/ 82 h 366"/>
                <a:gd name="T28" fmla="*/ 160 w 667"/>
                <a:gd name="T29" fmla="*/ 88 h 366"/>
                <a:gd name="T30" fmla="*/ 170 w 667"/>
                <a:gd name="T31" fmla="*/ 94 h 366"/>
                <a:gd name="T32" fmla="*/ 181 w 667"/>
                <a:gd name="T33" fmla="*/ 100 h 366"/>
                <a:gd name="T34" fmla="*/ 192 w 667"/>
                <a:gd name="T35" fmla="*/ 106 h 366"/>
                <a:gd name="T36" fmla="*/ 203 w 667"/>
                <a:gd name="T37" fmla="*/ 111 h 366"/>
                <a:gd name="T38" fmla="*/ 214 w 667"/>
                <a:gd name="T39" fmla="*/ 117 h 366"/>
                <a:gd name="T40" fmla="*/ 224 w 667"/>
                <a:gd name="T41" fmla="*/ 123 h 366"/>
                <a:gd name="T42" fmla="*/ 234 w 667"/>
                <a:gd name="T43" fmla="*/ 129 h 366"/>
                <a:gd name="T44" fmla="*/ 245 w 667"/>
                <a:gd name="T45" fmla="*/ 135 h 366"/>
                <a:gd name="T46" fmla="*/ 256 w 667"/>
                <a:gd name="T47" fmla="*/ 140 h 366"/>
                <a:gd name="T48" fmla="*/ 267 w 667"/>
                <a:gd name="T49" fmla="*/ 146 h 366"/>
                <a:gd name="T50" fmla="*/ 277 w 667"/>
                <a:gd name="T51" fmla="*/ 152 h 366"/>
                <a:gd name="T52" fmla="*/ 288 w 667"/>
                <a:gd name="T53" fmla="*/ 158 h 366"/>
                <a:gd name="T54" fmla="*/ 299 w 667"/>
                <a:gd name="T55" fmla="*/ 164 h 366"/>
                <a:gd name="T56" fmla="*/ 309 w 667"/>
                <a:gd name="T57" fmla="*/ 169 h 366"/>
                <a:gd name="T58" fmla="*/ 320 w 667"/>
                <a:gd name="T59" fmla="*/ 175 h 366"/>
                <a:gd name="T60" fmla="*/ 331 w 667"/>
                <a:gd name="T61" fmla="*/ 182 h 366"/>
                <a:gd name="T62" fmla="*/ 342 w 667"/>
                <a:gd name="T63" fmla="*/ 188 h 366"/>
                <a:gd name="T64" fmla="*/ 353 w 667"/>
                <a:gd name="T65" fmla="*/ 194 h 366"/>
                <a:gd name="T66" fmla="*/ 363 w 667"/>
                <a:gd name="T67" fmla="*/ 199 h 366"/>
                <a:gd name="T68" fmla="*/ 373 w 667"/>
                <a:gd name="T69" fmla="*/ 205 h 366"/>
                <a:gd name="T70" fmla="*/ 384 w 667"/>
                <a:gd name="T71" fmla="*/ 211 h 366"/>
                <a:gd name="T72" fmla="*/ 394 w 667"/>
                <a:gd name="T73" fmla="*/ 216 h 366"/>
                <a:gd name="T74" fmla="*/ 405 w 667"/>
                <a:gd name="T75" fmla="*/ 222 h 366"/>
                <a:gd name="T76" fmla="*/ 416 w 667"/>
                <a:gd name="T77" fmla="*/ 229 h 366"/>
                <a:gd name="T78" fmla="*/ 427 w 667"/>
                <a:gd name="T79" fmla="*/ 235 h 366"/>
                <a:gd name="T80" fmla="*/ 438 w 667"/>
                <a:gd name="T81" fmla="*/ 240 h 366"/>
                <a:gd name="T82" fmla="*/ 448 w 667"/>
                <a:gd name="T83" fmla="*/ 246 h 366"/>
                <a:gd name="T84" fmla="*/ 459 w 667"/>
                <a:gd name="T85" fmla="*/ 252 h 366"/>
                <a:gd name="T86" fmla="*/ 470 w 667"/>
                <a:gd name="T87" fmla="*/ 258 h 366"/>
                <a:gd name="T88" fmla="*/ 480 w 667"/>
                <a:gd name="T89" fmla="*/ 264 h 366"/>
                <a:gd name="T90" fmla="*/ 491 w 667"/>
                <a:gd name="T91" fmla="*/ 270 h 366"/>
                <a:gd name="T92" fmla="*/ 502 w 667"/>
                <a:gd name="T93" fmla="*/ 275 h 366"/>
                <a:gd name="T94" fmla="*/ 512 w 667"/>
                <a:gd name="T95" fmla="*/ 281 h 366"/>
                <a:gd name="T96" fmla="*/ 523 w 667"/>
                <a:gd name="T97" fmla="*/ 287 h 366"/>
                <a:gd name="T98" fmla="*/ 533 w 667"/>
                <a:gd name="T99" fmla="*/ 293 h 366"/>
                <a:gd name="T100" fmla="*/ 544 w 667"/>
                <a:gd name="T101" fmla="*/ 299 h 366"/>
                <a:gd name="T102" fmla="*/ 555 w 667"/>
                <a:gd name="T103" fmla="*/ 304 h 366"/>
                <a:gd name="T104" fmla="*/ 566 w 667"/>
                <a:gd name="T105" fmla="*/ 310 h 366"/>
                <a:gd name="T106" fmla="*/ 576 w 667"/>
                <a:gd name="T107" fmla="*/ 316 h 366"/>
                <a:gd name="T108" fmla="*/ 586 w 667"/>
                <a:gd name="T109" fmla="*/ 322 h 366"/>
                <a:gd name="T110" fmla="*/ 597 w 667"/>
                <a:gd name="T111" fmla="*/ 328 h 366"/>
                <a:gd name="T112" fmla="*/ 608 w 667"/>
                <a:gd name="T113" fmla="*/ 334 h 366"/>
                <a:gd name="T114" fmla="*/ 619 w 667"/>
                <a:gd name="T115" fmla="*/ 340 h 366"/>
                <a:gd name="T116" fmla="*/ 630 w 667"/>
                <a:gd name="T117" fmla="*/ 346 h 366"/>
                <a:gd name="T118" fmla="*/ 641 w 667"/>
                <a:gd name="T119" fmla="*/ 351 h 366"/>
                <a:gd name="T120" fmla="*/ 652 w 667"/>
                <a:gd name="T121" fmla="*/ 357 h 366"/>
                <a:gd name="T122" fmla="*/ 663 w 667"/>
                <a:gd name="T123" fmla="*/ 36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7" h="366">
                  <a:moveTo>
                    <a:pt x="0" y="0"/>
                  </a:moveTo>
                  <a:lnTo>
                    <a:pt x="0" y="1"/>
                  </a:lnTo>
                  <a:lnTo>
                    <a:pt x="1" y="1"/>
                  </a:lnTo>
                  <a:lnTo>
                    <a:pt x="2" y="1"/>
                  </a:lnTo>
                  <a:lnTo>
                    <a:pt x="2" y="2"/>
                  </a:lnTo>
                  <a:lnTo>
                    <a:pt x="3" y="2"/>
                  </a:lnTo>
                  <a:lnTo>
                    <a:pt x="4" y="2"/>
                  </a:lnTo>
                  <a:lnTo>
                    <a:pt x="4" y="3"/>
                  </a:lnTo>
                  <a:lnTo>
                    <a:pt x="5" y="3"/>
                  </a:lnTo>
                  <a:lnTo>
                    <a:pt x="6" y="4"/>
                  </a:lnTo>
                  <a:lnTo>
                    <a:pt x="7" y="4"/>
                  </a:lnTo>
                  <a:lnTo>
                    <a:pt x="7" y="5"/>
                  </a:lnTo>
                  <a:lnTo>
                    <a:pt x="8" y="5"/>
                  </a:lnTo>
                  <a:lnTo>
                    <a:pt x="9" y="5"/>
                  </a:lnTo>
                  <a:lnTo>
                    <a:pt x="9" y="6"/>
                  </a:lnTo>
                  <a:lnTo>
                    <a:pt x="10" y="6"/>
                  </a:lnTo>
                  <a:lnTo>
                    <a:pt x="11" y="6"/>
                  </a:lnTo>
                  <a:lnTo>
                    <a:pt x="11" y="7"/>
                  </a:lnTo>
                  <a:lnTo>
                    <a:pt x="12" y="7"/>
                  </a:lnTo>
                  <a:lnTo>
                    <a:pt x="13" y="7"/>
                  </a:lnTo>
                  <a:lnTo>
                    <a:pt x="13" y="8"/>
                  </a:lnTo>
                  <a:lnTo>
                    <a:pt x="14" y="8"/>
                  </a:lnTo>
                  <a:lnTo>
                    <a:pt x="15" y="8"/>
                  </a:lnTo>
                  <a:lnTo>
                    <a:pt x="15" y="9"/>
                  </a:lnTo>
                  <a:lnTo>
                    <a:pt x="16" y="9"/>
                  </a:lnTo>
                  <a:lnTo>
                    <a:pt x="16" y="10"/>
                  </a:lnTo>
                  <a:lnTo>
                    <a:pt x="17" y="10"/>
                  </a:lnTo>
                  <a:lnTo>
                    <a:pt x="18" y="10"/>
                  </a:lnTo>
                  <a:lnTo>
                    <a:pt x="18" y="11"/>
                  </a:lnTo>
                  <a:lnTo>
                    <a:pt x="19" y="11"/>
                  </a:lnTo>
                  <a:lnTo>
                    <a:pt x="20" y="11"/>
                  </a:lnTo>
                  <a:lnTo>
                    <a:pt x="20" y="12"/>
                  </a:lnTo>
                  <a:lnTo>
                    <a:pt x="21" y="12"/>
                  </a:lnTo>
                  <a:lnTo>
                    <a:pt x="22" y="12"/>
                  </a:lnTo>
                  <a:lnTo>
                    <a:pt x="22" y="13"/>
                  </a:lnTo>
                  <a:lnTo>
                    <a:pt x="23" y="13"/>
                  </a:lnTo>
                  <a:lnTo>
                    <a:pt x="24" y="13"/>
                  </a:lnTo>
                  <a:lnTo>
                    <a:pt x="24" y="14"/>
                  </a:lnTo>
                  <a:lnTo>
                    <a:pt x="25" y="14"/>
                  </a:lnTo>
                  <a:lnTo>
                    <a:pt x="26" y="14"/>
                  </a:lnTo>
                  <a:lnTo>
                    <a:pt x="26" y="15"/>
                  </a:lnTo>
                  <a:lnTo>
                    <a:pt x="27" y="15"/>
                  </a:lnTo>
                  <a:lnTo>
                    <a:pt x="27" y="16"/>
                  </a:lnTo>
                  <a:lnTo>
                    <a:pt x="28" y="16"/>
                  </a:lnTo>
                  <a:lnTo>
                    <a:pt x="28" y="16"/>
                  </a:lnTo>
                  <a:lnTo>
                    <a:pt x="29" y="16"/>
                  </a:lnTo>
                  <a:lnTo>
                    <a:pt x="29" y="17"/>
                  </a:lnTo>
                  <a:lnTo>
                    <a:pt x="30" y="17"/>
                  </a:lnTo>
                  <a:lnTo>
                    <a:pt x="31" y="17"/>
                  </a:lnTo>
                  <a:lnTo>
                    <a:pt x="31" y="18"/>
                  </a:lnTo>
                  <a:lnTo>
                    <a:pt x="32" y="18"/>
                  </a:lnTo>
                  <a:lnTo>
                    <a:pt x="33" y="18"/>
                  </a:lnTo>
                  <a:lnTo>
                    <a:pt x="33" y="19"/>
                  </a:lnTo>
                  <a:lnTo>
                    <a:pt x="34" y="19"/>
                  </a:lnTo>
                  <a:lnTo>
                    <a:pt x="35" y="19"/>
                  </a:lnTo>
                  <a:lnTo>
                    <a:pt x="35" y="20"/>
                  </a:lnTo>
                  <a:lnTo>
                    <a:pt x="36" y="20"/>
                  </a:lnTo>
                  <a:lnTo>
                    <a:pt x="37" y="20"/>
                  </a:lnTo>
                  <a:lnTo>
                    <a:pt x="37" y="21"/>
                  </a:lnTo>
                  <a:lnTo>
                    <a:pt x="38" y="21"/>
                  </a:lnTo>
                  <a:lnTo>
                    <a:pt x="39" y="22"/>
                  </a:lnTo>
                  <a:lnTo>
                    <a:pt x="40" y="22"/>
                  </a:lnTo>
                  <a:lnTo>
                    <a:pt x="40" y="23"/>
                  </a:lnTo>
                  <a:lnTo>
                    <a:pt x="41" y="23"/>
                  </a:lnTo>
                  <a:lnTo>
                    <a:pt x="42" y="23"/>
                  </a:lnTo>
                  <a:lnTo>
                    <a:pt x="42" y="24"/>
                  </a:lnTo>
                  <a:lnTo>
                    <a:pt x="43" y="24"/>
                  </a:lnTo>
                  <a:lnTo>
                    <a:pt x="44" y="24"/>
                  </a:lnTo>
                  <a:lnTo>
                    <a:pt x="44" y="25"/>
                  </a:lnTo>
                  <a:lnTo>
                    <a:pt x="45" y="25"/>
                  </a:lnTo>
                  <a:lnTo>
                    <a:pt x="46" y="25"/>
                  </a:lnTo>
                  <a:lnTo>
                    <a:pt x="46" y="26"/>
                  </a:lnTo>
                  <a:lnTo>
                    <a:pt x="47" y="26"/>
                  </a:lnTo>
                  <a:lnTo>
                    <a:pt x="48" y="27"/>
                  </a:lnTo>
                  <a:lnTo>
                    <a:pt x="49" y="27"/>
                  </a:lnTo>
                  <a:lnTo>
                    <a:pt x="49" y="28"/>
                  </a:lnTo>
                  <a:lnTo>
                    <a:pt x="50" y="28"/>
                  </a:lnTo>
                  <a:lnTo>
                    <a:pt x="51" y="28"/>
                  </a:lnTo>
                  <a:lnTo>
                    <a:pt x="51" y="29"/>
                  </a:lnTo>
                  <a:lnTo>
                    <a:pt x="52" y="29"/>
                  </a:lnTo>
                  <a:lnTo>
                    <a:pt x="53" y="29"/>
                  </a:lnTo>
                  <a:lnTo>
                    <a:pt x="53" y="30"/>
                  </a:lnTo>
                  <a:lnTo>
                    <a:pt x="54" y="30"/>
                  </a:lnTo>
                  <a:lnTo>
                    <a:pt x="55" y="30"/>
                  </a:lnTo>
                  <a:lnTo>
                    <a:pt x="55" y="31"/>
                  </a:lnTo>
                  <a:lnTo>
                    <a:pt x="55" y="31"/>
                  </a:lnTo>
                  <a:lnTo>
                    <a:pt x="56" y="31"/>
                  </a:lnTo>
                  <a:lnTo>
                    <a:pt x="57" y="31"/>
                  </a:lnTo>
                  <a:lnTo>
                    <a:pt x="57" y="32"/>
                  </a:lnTo>
                  <a:lnTo>
                    <a:pt x="58" y="32"/>
                  </a:lnTo>
                  <a:lnTo>
                    <a:pt x="59" y="33"/>
                  </a:lnTo>
                  <a:lnTo>
                    <a:pt x="60" y="33"/>
                  </a:lnTo>
                  <a:lnTo>
                    <a:pt x="60" y="34"/>
                  </a:lnTo>
                  <a:lnTo>
                    <a:pt x="61" y="34"/>
                  </a:lnTo>
                  <a:lnTo>
                    <a:pt x="62" y="34"/>
                  </a:lnTo>
                  <a:lnTo>
                    <a:pt x="62" y="35"/>
                  </a:lnTo>
                  <a:lnTo>
                    <a:pt x="63" y="35"/>
                  </a:lnTo>
                  <a:lnTo>
                    <a:pt x="64" y="35"/>
                  </a:lnTo>
                  <a:lnTo>
                    <a:pt x="64" y="36"/>
                  </a:lnTo>
                  <a:lnTo>
                    <a:pt x="65" y="36"/>
                  </a:lnTo>
                  <a:lnTo>
                    <a:pt x="66" y="36"/>
                  </a:lnTo>
                  <a:lnTo>
                    <a:pt x="66" y="37"/>
                  </a:lnTo>
                  <a:lnTo>
                    <a:pt x="67" y="37"/>
                  </a:lnTo>
                  <a:lnTo>
                    <a:pt x="68" y="38"/>
                  </a:lnTo>
                  <a:lnTo>
                    <a:pt x="69" y="38"/>
                  </a:lnTo>
                  <a:lnTo>
                    <a:pt x="69" y="39"/>
                  </a:lnTo>
                  <a:lnTo>
                    <a:pt x="70" y="39"/>
                  </a:lnTo>
                  <a:lnTo>
                    <a:pt x="71" y="39"/>
                  </a:lnTo>
                  <a:lnTo>
                    <a:pt x="71" y="40"/>
                  </a:lnTo>
                  <a:lnTo>
                    <a:pt x="72" y="40"/>
                  </a:lnTo>
                  <a:lnTo>
                    <a:pt x="73" y="40"/>
                  </a:lnTo>
                  <a:lnTo>
                    <a:pt x="73" y="41"/>
                  </a:lnTo>
                  <a:lnTo>
                    <a:pt x="74" y="41"/>
                  </a:lnTo>
                  <a:lnTo>
                    <a:pt x="75" y="41"/>
                  </a:lnTo>
                  <a:lnTo>
                    <a:pt x="75" y="42"/>
                  </a:lnTo>
                  <a:lnTo>
                    <a:pt x="76" y="42"/>
                  </a:lnTo>
                  <a:lnTo>
                    <a:pt x="77" y="42"/>
                  </a:lnTo>
                  <a:lnTo>
                    <a:pt x="77" y="43"/>
                  </a:lnTo>
                  <a:lnTo>
                    <a:pt x="78" y="43"/>
                  </a:lnTo>
                  <a:lnTo>
                    <a:pt x="79" y="44"/>
                  </a:lnTo>
                  <a:lnTo>
                    <a:pt x="80" y="44"/>
                  </a:lnTo>
                  <a:lnTo>
                    <a:pt x="80" y="45"/>
                  </a:lnTo>
                  <a:lnTo>
                    <a:pt x="81" y="45"/>
                  </a:lnTo>
                  <a:lnTo>
                    <a:pt x="82" y="45"/>
                  </a:lnTo>
                  <a:lnTo>
                    <a:pt x="82" y="46"/>
                  </a:lnTo>
                  <a:lnTo>
                    <a:pt x="83" y="46"/>
                  </a:lnTo>
                  <a:lnTo>
                    <a:pt x="83" y="46"/>
                  </a:lnTo>
                  <a:lnTo>
                    <a:pt x="84" y="46"/>
                  </a:lnTo>
                  <a:lnTo>
                    <a:pt x="84" y="47"/>
                  </a:lnTo>
                  <a:lnTo>
                    <a:pt x="85" y="47"/>
                  </a:lnTo>
                  <a:lnTo>
                    <a:pt x="86" y="47"/>
                  </a:lnTo>
                  <a:lnTo>
                    <a:pt x="86" y="48"/>
                  </a:lnTo>
                  <a:lnTo>
                    <a:pt x="87" y="48"/>
                  </a:lnTo>
                  <a:lnTo>
                    <a:pt x="88" y="48"/>
                  </a:lnTo>
                  <a:lnTo>
                    <a:pt x="88" y="49"/>
                  </a:lnTo>
                  <a:lnTo>
                    <a:pt x="89" y="49"/>
                  </a:lnTo>
                  <a:lnTo>
                    <a:pt x="90" y="50"/>
                  </a:lnTo>
                  <a:lnTo>
                    <a:pt x="91" y="50"/>
                  </a:lnTo>
                  <a:lnTo>
                    <a:pt x="91" y="51"/>
                  </a:lnTo>
                  <a:lnTo>
                    <a:pt x="92" y="51"/>
                  </a:lnTo>
                  <a:lnTo>
                    <a:pt x="93" y="51"/>
                  </a:lnTo>
                  <a:lnTo>
                    <a:pt x="93" y="52"/>
                  </a:lnTo>
                  <a:lnTo>
                    <a:pt x="94" y="52"/>
                  </a:lnTo>
                  <a:lnTo>
                    <a:pt x="95" y="52"/>
                  </a:lnTo>
                  <a:lnTo>
                    <a:pt x="95" y="53"/>
                  </a:lnTo>
                  <a:lnTo>
                    <a:pt x="96" y="53"/>
                  </a:lnTo>
                  <a:lnTo>
                    <a:pt x="97" y="53"/>
                  </a:lnTo>
                  <a:lnTo>
                    <a:pt x="97" y="54"/>
                  </a:lnTo>
                  <a:lnTo>
                    <a:pt x="98" y="54"/>
                  </a:lnTo>
                  <a:lnTo>
                    <a:pt x="99" y="54"/>
                  </a:lnTo>
                  <a:lnTo>
                    <a:pt x="99" y="55"/>
                  </a:lnTo>
                  <a:lnTo>
                    <a:pt x="100" y="55"/>
                  </a:lnTo>
                  <a:lnTo>
                    <a:pt x="101" y="56"/>
                  </a:lnTo>
                  <a:lnTo>
                    <a:pt x="102" y="56"/>
                  </a:lnTo>
                  <a:lnTo>
                    <a:pt x="102" y="57"/>
                  </a:lnTo>
                  <a:lnTo>
                    <a:pt x="103" y="57"/>
                  </a:lnTo>
                  <a:lnTo>
                    <a:pt x="104" y="57"/>
                  </a:lnTo>
                  <a:lnTo>
                    <a:pt x="104" y="58"/>
                  </a:lnTo>
                  <a:lnTo>
                    <a:pt x="105" y="58"/>
                  </a:lnTo>
                  <a:lnTo>
                    <a:pt x="106" y="58"/>
                  </a:lnTo>
                  <a:lnTo>
                    <a:pt x="106" y="59"/>
                  </a:lnTo>
                  <a:lnTo>
                    <a:pt x="107" y="59"/>
                  </a:lnTo>
                  <a:lnTo>
                    <a:pt x="108" y="59"/>
                  </a:lnTo>
                  <a:lnTo>
                    <a:pt x="108" y="60"/>
                  </a:lnTo>
                  <a:lnTo>
                    <a:pt x="109" y="60"/>
                  </a:lnTo>
                  <a:lnTo>
                    <a:pt x="110" y="60"/>
                  </a:lnTo>
                  <a:lnTo>
                    <a:pt x="110" y="61"/>
                  </a:lnTo>
                  <a:lnTo>
                    <a:pt x="111" y="61"/>
                  </a:lnTo>
                  <a:lnTo>
                    <a:pt x="111" y="61"/>
                  </a:lnTo>
                  <a:lnTo>
                    <a:pt x="112" y="62"/>
                  </a:lnTo>
                  <a:lnTo>
                    <a:pt x="113" y="62"/>
                  </a:lnTo>
                  <a:lnTo>
                    <a:pt x="113" y="63"/>
                  </a:lnTo>
                  <a:lnTo>
                    <a:pt x="114" y="63"/>
                  </a:lnTo>
                  <a:lnTo>
                    <a:pt x="115" y="63"/>
                  </a:lnTo>
                  <a:lnTo>
                    <a:pt x="115" y="64"/>
                  </a:lnTo>
                  <a:lnTo>
                    <a:pt x="116" y="64"/>
                  </a:lnTo>
                  <a:lnTo>
                    <a:pt x="117" y="64"/>
                  </a:lnTo>
                  <a:lnTo>
                    <a:pt x="117" y="65"/>
                  </a:lnTo>
                  <a:lnTo>
                    <a:pt x="118" y="65"/>
                  </a:lnTo>
                  <a:lnTo>
                    <a:pt x="119" y="65"/>
                  </a:lnTo>
                  <a:lnTo>
                    <a:pt x="119" y="66"/>
                  </a:lnTo>
                  <a:lnTo>
                    <a:pt x="120" y="66"/>
                  </a:lnTo>
                  <a:lnTo>
                    <a:pt x="121" y="67"/>
                  </a:lnTo>
                  <a:lnTo>
                    <a:pt x="122" y="67"/>
                  </a:lnTo>
                  <a:lnTo>
                    <a:pt x="122" y="68"/>
                  </a:lnTo>
                  <a:lnTo>
                    <a:pt x="123" y="68"/>
                  </a:lnTo>
                  <a:lnTo>
                    <a:pt x="124" y="68"/>
                  </a:lnTo>
                  <a:lnTo>
                    <a:pt x="124" y="69"/>
                  </a:lnTo>
                  <a:lnTo>
                    <a:pt x="125" y="69"/>
                  </a:lnTo>
                  <a:lnTo>
                    <a:pt x="126" y="69"/>
                  </a:lnTo>
                  <a:lnTo>
                    <a:pt x="126" y="70"/>
                  </a:lnTo>
                  <a:lnTo>
                    <a:pt x="127" y="70"/>
                  </a:lnTo>
                  <a:lnTo>
                    <a:pt x="128" y="70"/>
                  </a:lnTo>
                  <a:lnTo>
                    <a:pt x="128" y="71"/>
                  </a:lnTo>
                  <a:lnTo>
                    <a:pt x="129" y="71"/>
                  </a:lnTo>
                  <a:lnTo>
                    <a:pt x="130" y="71"/>
                  </a:lnTo>
                  <a:lnTo>
                    <a:pt x="130" y="72"/>
                  </a:lnTo>
                  <a:lnTo>
                    <a:pt x="131" y="72"/>
                  </a:lnTo>
                  <a:lnTo>
                    <a:pt x="132" y="73"/>
                  </a:lnTo>
                  <a:lnTo>
                    <a:pt x="133" y="73"/>
                  </a:lnTo>
                  <a:lnTo>
                    <a:pt x="133" y="74"/>
                  </a:lnTo>
                  <a:lnTo>
                    <a:pt x="134" y="74"/>
                  </a:lnTo>
                  <a:lnTo>
                    <a:pt x="135" y="74"/>
                  </a:lnTo>
                  <a:lnTo>
                    <a:pt x="135" y="75"/>
                  </a:lnTo>
                  <a:lnTo>
                    <a:pt x="136" y="75"/>
                  </a:lnTo>
                  <a:lnTo>
                    <a:pt x="137" y="75"/>
                  </a:lnTo>
                  <a:lnTo>
                    <a:pt x="137" y="76"/>
                  </a:lnTo>
                  <a:lnTo>
                    <a:pt x="138" y="76"/>
                  </a:lnTo>
                  <a:lnTo>
                    <a:pt x="139" y="76"/>
                  </a:lnTo>
                  <a:lnTo>
                    <a:pt x="139" y="77"/>
                  </a:lnTo>
                  <a:lnTo>
                    <a:pt x="140" y="77"/>
                  </a:lnTo>
                  <a:lnTo>
                    <a:pt x="141" y="77"/>
                  </a:lnTo>
                  <a:lnTo>
                    <a:pt x="141" y="78"/>
                  </a:lnTo>
                  <a:lnTo>
                    <a:pt x="142" y="78"/>
                  </a:lnTo>
                  <a:lnTo>
                    <a:pt x="143" y="79"/>
                  </a:lnTo>
                  <a:lnTo>
                    <a:pt x="144" y="79"/>
                  </a:lnTo>
                  <a:lnTo>
                    <a:pt x="144" y="80"/>
                  </a:lnTo>
                  <a:lnTo>
                    <a:pt x="145" y="80"/>
                  </a:lnTo>
                  <a:lnTo>
                    <a:pt x="146" y="80"/>
                  </a:lnTo>
                  <a:lnTo>
                    <a:pt x="146" y="81"/>
                  </a:lnTo>
                  <a:lnTo>
                    <a:pt x="147" y="81"/>
                  </a:lnTo>
                  <a:lnTo>
                    <a:pt x="148" y="81"/>
                  </a:lnTo>
                  <a:lnTo>
                    <a:pt x="148" y="82"/>
                  </a:lnTo>
                  <a:lnTo>
                    <a:pt x="149" y="82"/>
                  </a:lnTo>
                  <a:lnTo>
                    <a:pt x="150" y="82"/>
                  </a:lnTo>
                  <a:lnTo>
                    <a:pt x="150" y="83"/>
                  </a:lnTo>
                  <a:lnTo>
                    <a:pt x="151" y="83"/>
                  </a:lnTo>
                  <a:lnTo>
                    <a:pt x="152" y="84"/>
                  </a:lnTo>
                  <a:lnTo>
                    <a:pt x="153" y="84"/>
                  </a:lnTo>
                  <a:lnTo>
                    <a:pt x="153" y="85"/>
                  </a:lnTo>
                  <a:lnTo>
                    <a:pt x="154" y="85"/>
                  </a:lnTo>
                  <a:lnTo>
                    <a:pt x="155" y="85"/>
                  </a:lnTo>
                  <a:lnTo>
                    <a:pt x="155" y="86"/>
                  </a:lnTo>
                  <a:lnTo>
                    <a:pt x="156" y="86"/>
                  </a:lnTo>
                  <a:lnTo>
                    <a:pt x="157" y="86"/>
                  </a:lnTo>
                  <a:lnTo>
                    <a:pt x="157" y="87"/>
                  </a:lnTo>
                  <a:lnTo>
                    <a:pt x="158" y="87"/>
                  </a:lnTo>
                  <a:lnTo>
                    <a:pt x="159" y="87"/>
                  </a:lnTo>
                  <a:lnTo>
                    <a:pt x="159" y="88"/>
                  </a:lnTo>
                  <a:lnTo>
                    <a:pt x="160" y="88"/>
                  </a:lnTo>
                  <a:lnTo>
                    <a:pt x="161" y="88"/>
                  </a:lnTo>
                  <a:lnTo>
                    <a:pt x="161" y="89"/>
                  </a:lnTo>
                  <a:lnTo>
                    <a:pt x="162" y="89"/>
                  </a:lnTo>
                  <a:lnTo>
                    <a:pt x="163" y="89"/>
                  </a:lnTo>
                  <a:lnTo>
                    <a:pt x="163" y="90"/>
                  </a:lnTo>
                  <a:lnTo>
                    <a:pt x="164" y="90"/>
                  </a:lnTo>
                  <a:lnTo>
                    <a:pt x="164" y="91"/>
                  </a:lnTo>
                  <a:lnTo>
                    <a:pt x="165" y="91"/>
                  </a:lnTo>
                  <a:lnTo>
                    <a:pt x="166" y="91"/>
                  </a:lnTo>
                  <a:lnTo>
                    <a:pt x="166" y="92"/>
                  </a:lnTo>
                  <a:lnTo>
                    <a:pt x="167" y="92"/>
                  </a:lnTo>
                  <a:lnTo>
                    <a:pt x="168" y="92"/>
                  </a:lnTo>
                  <a:lnTo>
                    <a:pt x="168" y="93"/>
                  </a:lnTo>
                  <a:lnTo>
                    <a:pt x="169" y="93"/>
                  </a:lnTo>
                  <a:lnTo>
                    <a:pt x="170" y="93"/>
                  </a:lnTo>
                  <a:lnTo>
                    <a:pt x="170" y="94"/>
                  </a:lnTo>
                  <a:lnTo>
                    <a:pt x="171" y="94"/>
                  </a:lnTo>
                  <a:lnTo>
                    <a:pt x="172" y="94"/>
                  </a:lnTo>
                  <a:lnTo>
                    <a:pt x="172" y="95"/>
                  </a:lnTo>
                  <a:lnTo>
                    <a:pt x="173" y="95"/>
                  </a:lnTo>
                  <a:lnTo>
                    <a:pt x="174" y="96"/>
                  </a:lnTo>
                  <a:lnTo>
                    <a:pt x="175" y="96"/>
                  </a:lnTo>
                  <a:lnTo>
                    <a:pt x="175" y="97"/>
                  </a:lnTo>
                  <a:lnTo>
                    <a:pt x="176" y="97"/>
                  </a:lnTo>
                  <a:lnTo>
                    <a:pt x="177" y="97"/>
                  </a:lnTo>
                  <a:lnTo>
                    <a:pt x="177" y="98"/>
                  </a:lnTo>
                  <a:lnTo>
                    <a:pt x="178" y="98"/>
                  </a:lnTo>
                  <a:lnTo>
                    <a:pt x="179" y="98"/>
                  </a:lnTo>
                  <a:lnTo>
                    <a:pt x="179" y="99"/>
                  </a:lnTo>
                  <a:lnTo>
                    <a:pt x="180" y="99"/>
                  </a:lnTo>
                  <a:lnTo>
                    <a:pt x="181" y="99"/>
                  </a:lnTo>
                  <a:lnTo>
                    <a:pt x="181" y="100"/>
                  </a:lnTo>
                  <a:lnTo>
                    <a:pt x="182" y="100"/>
                  </a:lnTo>
                  <a:lnTo>
                    <a:pt x="183" y="100"/>
                  </a:lnTo>
                  <a:lnTo>
                    <a:pt x="183" y="101"/>
                  </a:lnTo>
                  <a:lnTo>
                    <a:pt x="184" y="101"/>
                  </a:lnTo>
                  <a:lnTo>
                    <a:pt x="185" y="102"/>
                  </a:lnTo>
                  <a:lnTo>
                    <a:pt x="186" y="102"/>
                  </a:lnTo>
                  <a:lnTo>
                    <a:pt x="186" y="103"/>
                  </a:lnTo>
                  <a:lnTo>
                    <a:pt x="187" y="103"/>
                  </a:lnTo>
                  <a:lnTo>
                    <a:pt x="188" y="103"/>
                  </a:lnTo>
                  <a:lnTo>
                    <a:pt x="188" y="104"/>
                  </a:lnTo>
                  <a:lnTo>
                    <a:pt x="189" y="104"/>
                  </a:lnTo>
                  <a:lnTo>
                    <a:pt x="190" y="104"/>
                  </a:lnTo>
                  <a:lnTo>
                    <a:pt x="190" y="105"/>
                  </a:lnTo>
                  <a:lnTo>
                    <a:pt x="191" y="105"/>
                  </a:lnTo>
                  <a:lnTo>
                    <a:pt x="192" y="105"/>
                  </a:lnTo>
                  <a:lnTo>
                    <a:pt x="192" y="106"/>
                  </a:lnTo>
                  <a:lnTo>
                    <a:pt x="193" y="106"/>
                  </a:lnTo>
                  <a:lnTo>
                    <a:pt x="194" y="106"/>
                  </a:lnTo>
                  <a:lnTo>
                    <a:pt x="194" y="107"/>
                  </a:lnTo>
                  <a:lnTo>
                    <a:pt x="194" y="107"/>
                  </a:lnTo>
                  <a:lnTo>
                    <a:pt x="195" y="107"/>
                  </a:lnTo>
                  <a:lnTo>
                    <a:pt x="196" y="108"/>
                  </a:lnTo>
                  <a:lnTo>
                    <a:pt x="197" y="108"/>
                  </a:lnTo>
                  <a:lnTo>
                    <a:pt x="197" y="109"/>
                  </a:lnTo>
                  <a:lnTo>
                    <a:pt x="198" y="109"/>
                  </a:lnTo>
                  <a:lnTo>
                    <a:pt x="199" y="109"/>
                  </a:lnTo>
                  <a:lnTo>
                    <a:pt x="199" y="110"/>
                  </a:lnTo>
                  <a:lnTo>
                    <a:pt x="200" y="110"/>
                  </a:lnTo>
                  <a:lnTo>
                    <a:pt x="201" y="110"/>
                  </a:lnTo>
                  <a:lnTo>
                    <a:pt x="201" y="111"/>
                  </a:lnTo>
                  <a:lnTo>
                    <a:pt x="202" y="111"/>
                  </a:lnTo>
                  <a:lnTo>
                    <a:pt x="203" y="111"/>
                  </a:lnTo>
                  <a:lnTo>
                    <a:pt x="203" y="112"/>
                  </a:lnTo>
                  <a:lnTo>
                    <a:pt x="204" y="112"/>
                  </a:lnTo>
                  <a:lnTo>
                    <a:pt x="205" y="113"/>
                  </a:lnTo>
                  <a:lnTo>
                    <a:pt x="206" y="113"/>
                  </a:lnTo>
                  <a:lnTo>
                    <a:pt x="206" y="114"/>
                  </a:lnTo>
                  <a:lnTo>
                    <a:pt x="207" y="114"/>
                  </a:lnTo>
                  <a:lnTo>
                    <a:pt x="208" y="114"/>
                  </a:lnTo>
                  <a:lnTo>
                    <a:pt x="208" y="115"/>
                  </a:lnTo>
                  <a:lnTo>
                    <a:pt x="209" y="115"/>
                  </a:lnTo>
                  <a:lnTo>
                    <a:pt x="210" y="115"/>
                  </a:lnTo>
                  <a:lnTo>
                    <a:pt x="210" y="116"/>
                  </a:lnTo>
                  <a:lnTo>
                    <a:pt x="211" y="116"/>
                  </a:lnTo>
                  <a:lnTo>
                    <a:pt x="212" y="116"/>
                  </a:lnTo>
                  <a:lnTo>
                    <a:pt x="212" y="117"/>
                  </a:lnTo>
                  <a:lnTo>
                    <a:pt x="213" y="117"/>
                  </a:lnTo>
                  <a:lnTo>
                    <a:pt x="214" y="117"/>
                  </a:lnTo>
                  <a:lnTo>
                    <a:pt x="214" y="118"/>
                  </a:lnTo>
                  <a:lnTo>
                    <a:pt x="215" y="118"/>
                  </a:lnTo>
                  <a:lnTo>
                    <a:pt x="216" y="119"/>
                  </a:lnTo>
                  <a:lnTo>
                    <a:pt x="217" y="119"/>
                  </a:lnTo>
                  <a:lnTo>
                    <a:pt x="217" y="120"/>
                  </a:lnTo>
                  <a:lnTo>
                    <a:pt x="218" y="120"/>
                  </a:lnTo>
                  <a:lnTo>
                    <a:pt x="219" y="120"/>
                  </a:lnTo>
                  <a:lnTo>
                    <a:pt x="219" y="121"/>
                  </a:lnTo>
                  <a:lnTo>
                    <a:pt x="220" y="121"/>
                  </a:lnTo>
                  <a:lnTo>
                    <a:pt x="221" y="121"/>
                  </a:lnTo>
                  <a:lnTo>
                    <a:pt x="221" y="122"/>
                  </a:lnTo>
                  <a:lnTo>
                    <a:pt x="222" y="122"/>
                  </a:lnTo>
                  <a:lnTo>
                    <a:pt x="222" y="122"/>
                  </a:lnTo>
                  <a:lnTo>
                    <a:pt x="223" y="122"/>
                  </a:lnTo>
                  <a:lnTo>
                    <a:pt x="223" y="123"/>
                  </a:lnTo>
                  <a:lnTo>
                    <a:pt x="224" y="123"/>
                  </a:lnTo>
                  <a:lnTo>
                    <a:pt x="225" y="123"/>
                  </a:lnTo>
                  <a:lnTo>
                    <a:pt x="225" y="124"/>
                  </a:lnTo>
                  <a:lnTo>
                    <a:pt x="226" y="124"/>
                  </a:lnTo>
                  <a:lnTo>
                    <a:pt x="226" y="125"/>
                  </a:lnTo>
                  <a:lnTo>
                    <a:pt x="227" y="125"/>
                  </a:lnTo>
                  <a:lnTo>
                    <a:pt x="228" y="125"/>
                  </a:lnTo>
                  <a:lnTo>
                    <a:pt x="228" y="126"/>
                  </a:lnTo>
                  <a:lnTo>
                    <a:pt x="229" y="126"/>
                  </a:lnTo>
                  <a:lnTo>
                    <a:pt x="230" y="126"/>
                  </a:lnTo>
                  <a:lnTo>
                    <a:pt x="230" y="127"/>
                  </a:lnTo>
                  <a:lnTo>
                    <a:pt x="231" y="127"/>
                  </a:lnTo>
                  <a:lnTo>
                    <a:pt x="232" y="127"/>
                  </a:lnTo>
                  <a:lnTo>
                    <a:pt x="232" y="128"/>
                  </a:lnTo>
                  <a:lnTo>
                    <a:pt x="233" y="128"/>
                  </a:lnTo>
                  <a:lnTo>
                    <a:pt x="234" y="128"/>
                  </a:lnTo>
                  <a:lnTo>
                    <a:pt x="234" y="129"/>
                  </a:lnTo>
                  <a:lnTo>
                    <a:pt x="235" y="129"/>
                  </a:lnTo>
                  <a:lnTo>
                    <a:pt x="236" y="129"/>
                  </a:lnTo>
                  <a:lnTo>
                    <a:pt x="236" y="130"/>
                  </a:lnTo>
                  <a:lnTo>
                    <a:pt x="237" y="130"/>
                  </a:lnTo>
                  <a:lnTo>
                    <a:pt x="238" y="131"/>
                  </a:lnTo>
                  <a:lnTo>
                    <a:pt x="239" y="131"/>
                  </a:lnTo>
                  <a:lnTo>
                    <a:pt x="239" y="132"/>
                  </a:lnTo>
                  <a:lnTo>
                    <a:pt x="240" y="132"/>
                  </a:lnTo>
                  <a:lnTo>
                    <a:pt x="241" y="132"/>
                  </a:lnTo>
                  <a:lnTo>
                    <a:pt x="241" y="133"/>
                  </a:lnTo>
                  <a:lnTo>
                    <a:pt x="242" y="133"/>
                  </a:lnTo>
                  <a:lnTo>
                    <a:pt x="243" y="133"/>
                  </a:lnTo>
                  <a:lnTo>
                    <a:pt x="243" y="134"/>
                  </a:lnTo>
                  <a:lnTo>
                    <a:pt x="244" y="134"/>
                  </a:lnTo>
                  <a:lnTo>
                    <a:pt x="245" y="134"/>
                  </a:lnTo>
                  <a:lnTo>
                    <a:pt x="245" y="135"/>
                  </a:lnTo>
                  <a:lnTo>
                    <a:pt x="246" y="135"/>
                  </a:lnTo>
                  <a:lnTo>
                    <a:pt x="247" y="135"/>
                  </a:lnTo>
                  <a:lnTo>
                    <a:pt x="247" y="136"/>
                  </a:lnTo>
                  <a:lnTo>
                    <a:pt x="248" y="136"/>
                  </a:lnTo>
                  <a:lnTo>
                    <a:pt x="249" y="137"/>
                  </a:lnTo>
                  <a:lnTo>
                    <a:pt x="249" y="137"/>
                  </a:lnTo>
                  <a:lnTo>
                    <a:pt x="250" y="137"/>
                  </a:lnTo>
                  <a:lnTo>
                    <a:pt x="250" y="138"/>
                  </a:lnTo>
                  <a:lnTo>
                    <a:pt x="251" y="138"/>
                  </a:lnTo>
                  <a:lnTo>
                    <a:pt x="252" y="138"/>
                  </a:lnTo>
                  <a:lnTo>
                    <a:pt x="252" y="139"/>
                  </a:lnTo>
                  <a:lnTo>
                    <a:pt x="253" y="139"/>
                  </a:lnTo>
                  <a:lnTo>
                    <a:pt x="254" y="139"/>
                  </a:lnTo>
                  <a:lnTo>
                    <a:pt x="254" y="140"/>
                  </a:lnTo>
                  <a:lnTo>
                    <a:pt x="255" y="140"/>
                  </a:lnTo>
                  <a:lnTo>
                    <a:pt x="256" y="140"/>
                  </a:lnTo>
                  <a:lnTo>
                    <a:pt x="256" y="141"/>
                  </a:lnTo>
                  <a:lnTo>
                    <a:pt x="257" y="141"/>
                  </a:lnTo>
                  <a:lnTo>
                    <a:pt x="258" y="142"/>
                  </a:lnTo>
                  <a:lnTo>
                    <a:pt x="259" y="142"/>
                  </a:lnTo>
                  <a:lnTo>
                    <a:pt x="259" y="143"/>
                  </a:lnTo>
                  <a:lnTo>
                    <a:pt x="260" y="143"/>
                  </a:lnTo>
                  <a:lnTo>
                    <a:pt x="261" y="143"/>
                  </a:lnTo>
                  <a:lnTo>
                    <a:pt x="261" y="144"/>
                  </a:lnTo>
                  <a:lnTo>
                    <a:pt x="262" y="144"/>
                  </a:lnTo>
                  <a:lnTo>
                    <a:pt x="263" y="144"/>
                  </a:lnTo>
                  <a:lnTo>
                    <a:pt x="263" y="145"/>
                  </a:lnTo>
                  <a:lnTo>
                    <a:pt x="264" y="145"/>
                  </a:lnTo>
                  <a:lnTo>
                    <a:pt x="265" y="145"/>
                  </a:lnTo>
                  <a:lnTo>
                    <a:pt x="265" y="146"/>
                  </a:lnTo>
                  <a:lnTo>
                    <a:pt x="266" y="146"/>
                  </a:lnTo>
                  <a:lnTo>
                    <a:pt x="267" y="146"/>
                  </a:lnTo>
                  <a:lnTo>
                    <a:pt x="267" y="147"/>
                  </a:lnTo>
                  <a:lnTo>
                    <a:pt x="268" y="147"/>
                  </a:lnTo>
                  <a:lnTo>
                    <a:pt x="269" y="148"/>
                  </a:lnTo>
                  <a:lnTo>
                    <a:pt x="270" y="148"/>
                  </a:lnTo>
                  <a:lnTo>
                    <a:pt x="270" y="149"/>
                  </a:lnTo>
                  <a:lnTo>
                    <a:pt x="271" y="149"/>
                  </a:lnTo>
                  <a:lnTo>
                    <a:pt x="272" y="149"/>
                  </a:lnTo>
                  <a:lnTo>
                    <a:pt x="272" y="150"/>
                  </a:lnTo>
                  <a:lnTo>
                    <a:pt x="273" y="150"/>
                  </a:lnTo>
                  <a:lnTo>
                    <a:pt x="274" y="150"/>
                  </a:lnTo>
                  <a:lnTo>
                    <a:pt x="274" y="151"/>
                  </a:lnTo>
                  <a:lnTo>
                    <a:pt x="275" y="151"/>
                  </a:lnTo>
                  <a:lnTo>
                    <a:pt x="276" y="151"/>
                  </a:lnTo>
                  <a:lnTo>
                    <a:pt x="276" y="152"/>
                  </a:lnTo>
                  <a:lnTo>
                    <a:pt x="277" y="152"/>
                  </a:lnTo>
                  <a:lnTo>
                    <a:pt x="277" y="152"/>
                  </a:lnTo>
                  <a:lnTo>
                    <a:pt x="278" y="153"/>
                  </a:lnTo>
                  <a:lnTo>
                    <a:pt x="279" y="153"/>
                  </a:lnTo>
                  <a:lnTo>
                    <a:pt x="279" y="154"/>
                  </a:lnTo>
                  <a:lnTo>
                    <a:pt x="280" y="154"/>
                  </a:lnTo>
                  <a:lnTo>
                    <a:pt x="281" y="154"/>
                  </a:lnTo>
                  <a:lnTo>
                    <a:pt x="281" y="155"/>
                  </a:lnTo>
                  <a:lnTo>
                    <a:pt x="282" y="155"/>
                  </a:lnTo>
                  <a:lnTo>
                    <a:pt x="283" y="155"/>
                  </a:lnTo>
                  <a:lnTo>
                    <a:pt x="283" y="156"/>
                  </a:lnTo>
                  <a:lnTo>
                    <a:pt x="284" y="156"/>
                  </a:lnTo>
                  <a:lnTo>
                    <a:pt x="285" y="156"/>
                  </a:lnTo>
                  <a:lnTo>
                    <a:pt x="285" y="157"/>
                  </a:lnTo>
                  <a:lnTo>
                    <a:pt x="286" y="157"/>
                  </a:lnTo>
                  <a:lnTo>
                    <a:pt x="287" y="157"/>
                  </a:lnTo>
                  <a:lnTo>
                    <a:pt x="287" y="158"/>
                  </a:lnTo>
                  <a:lnTo>
                    <a:pt x="288" y="158"/>
                  </a:lnTo>
                  <a:lnTo>
                    <a:pt x="289" y="159"/>
                  </a:lnTo>
                  <a:lnTo>
                    <a:pt x="290" y="159"/>
                  </a:lnTo>
                  <a:lnTo>
                    <a:pt x="290" y="160"/>
                  </a:lnTo>
                  <a:lnTo>
                    <a:pt x="291" y="160"/>
                  </a:lnTo>
                  <a:lnTo>
                    <a:pt x="292" y="160"/>
                  </a:lnTo>
                  <a:lnTo>
                    <a:pt x="292" y="161"/>
                  </a:lnTo>
                  <a:lnTo>
                    <a:pt x="293" y="161"/>
                  </a:lnTo>
                  <a:lnTo>
                    <a:pt x="294" y="161"/>
                  </a:lnTo>
                  <a:lnTo>
                    <a:pt x="294" y="162"/>
                  </a:lnTo>
                  <a:lnTo>
                    <a:pt x="295" y="162"/>
                  </a:lnTo>
                  <a:lnTo>
                    <a:pt x="296" y="162"/>
                  </a:lnTo>
                  <a:lnTo>
                    <a:pt x="296" y="163"/>
                  </a:lnTo>
                  <a:lnTo>
                    <a:pt x="297" y="163"/>
                  </a:lnTo>
                  <a:lnTo>
                    <a:pt x="298" y="163"/>
                  </a:lnTo>
                  <a:lnTo>
                    <a:pt x="298" y="164"/>
                  </a:lnTo>
                  <a:lnTo>
                    <a:pt x="299" y="164"/>
                  </a:lnTo>
                  <a:lnTo>
                    <a:pt x="300" y="164"/>
                  </a:lnTo>
                  <a:lnTo>
                    <a:pt x="300" y="165"/>
                  </a:lnTo>
                  <a:lnTo>
                    <a:pt x="301" y="165"/>
                  </a:lnTo>
                  <a:lnTo>
                    <a:pt x="301" y="166"/>
                  </a:lnTo>
                  <a:lnTo>
                    <a:pt x="302" y="166"/>
                  </a:lnTo>
                  <a:lnTo>
                    <a:pt x="303" y="166"/>
                  </a:lnTo>
                  <a:lnTo>
                    <a:pt x="303" y="167"/>
                  </a:lnTo>
                  <a:lnTo>
                    <a:pt x="304" y="167"/>
                  </a:lnTo>
                  <a:lnTo>
                    <a:pt x="305" y="167"/>
                  </a:lnTo>
                  <a:lnTo>
                    <a:pt x="305" y="167"/>
                  </a:lnTo>
                  <a:lnTo>
                    <a:pt x="305" y="168"/>
                  </a:lnTo>
                  <a:lnTo>
                    <a:pt x="306" y="168"/>
                  </a:lnTo>
                  <a:lnTo>
                    <a:pt x="307" y="168"/>
                  </a:lnTo>
                  <a:lnTo>
                    <a:pt x="307" y="169"/>
                  </a:lnTo>
                  <a:lnTo>
                    <a:pt x="308" y="169"/>
                  </a:lnTo>
                  <a:lnTo>
                    <a:pt x="309" y="169"/>
                  </a:lnTo>
                  <a:lnTo>
                    <a:pt x="309" y="170"/>
                  </a:lnTo>
                  <a:lnTo>
                    <a:pt x="310" y="170"/>
                  </a:lnTo>
                  <a:lnTo>
                    <a:pt x="311" y="171"/>
                  </a:lnTo>
                  <a:lnTo>
                    <a:pt x="312" y="171"/>
                  </a:lnTo>
                  <a:lnTo>
                    <a:pt x="312" y="172"/>
                  </a:lnTo>
                  <a:lnTo>
                    <a:pt x="313" y="172"/>
                  </a:lnTo>
                  <a:lnTo>
                    <a:pt x="314" y="172"/>
                  </a:lnTo>
                  <a:lnTo>
                    <a:pt x="314" y="173"/>
                  </a:lnTo>
                  <a:lnTo>
                    <a:pt x="315" y="173"/>
                  </a:lnTo>
                  <a:lnTo>
                    <a:pt x="316" y="173"/>
                  </a:lnTo>
                  <a:lnTo>
                    <a:pt x="316" y="174"/>
                  </a:lnTo>
                  <a:lnTo>
                    <a:pt x="317" y="174"/>
                  </a:lnTo>
                  <a:lnTo>
                    <a:pt x="318" y="174"/>
                  </a:lnTo>
                  <a:lnTo>
                    <a:pt x="318" y="175"/>
                  </a:lnTo>
                  <a:lnTo>
                    <a:pt x="319" y="175"/>
                  </a:lnTo>
                  <a:lnTo>
                    <a:pt x="320" y="175"/>
                  </a:lnTo>
                  <a:lnTo>
                    <a:pt x="320" y="176"/>
                  </a:lnTo>
                  <a:lnTo>
                    <a:pt x="321" y="176"/>
                  </a:lnTo>
                  <a:lnTo>
                    <a:pt x="322" y="177"/>
                  </a:lnTo>
                  <a:lnTo>
                    <a:pt x="323" y="177"/>
                  </a:lnTo>
                  <a:lnTo>
                    <a:pt x="323" y="178"/>
                  </a:lnTo>
                  <a:lnTo>
                    <a:pt x="324" y="178"/>
                  </a:lnTo>
                  <a:lnTo>
                    <a:pt x="325" y="178"/>
                  </a:lnTo>
                  <a:lnTo>
                    <a:pt x="325" y="179"/>
                  </a:lnTo>
                  <a:lnTo>
                    <a:pt x="326" y="179"/>
                  </a:lnTo>
                  <a:lnTo>
                    <a:pt x="327" y="179"/>
                  </a:lnTo>
                  <a:lnTo>
                    <a:pt x="327" y="180"/>
                  </a:lnTo>
                  <a:lnTo>
                    <a:pt x="328" y="180"/>
                  </a:lnTo>
                  <a:lnTo>
                    <a:pt x="329" y="180"/>
                  </a:lnTo>
                  <a:lnTo>
                    <a:pt x="329" y="181"/>
                  </a:lnTo>
                  <a:lnTo>
                    <a:pt x="330" y="181"/>
                  </a:lnTo>
                  <a:lnTo>
                    <a:pt x="331" y="182"/>
                  </a:lnTo>
                  <a:lnTo>
                    <a:pt x="332" y="182"/>
                  </a:lnTo>
                  <a:lnTo>
                    <a:pt x="332" y="183"/>
                  </a:lnTo>
                  <a:lnTo>
                    <a:pt x="333" y="183"/>
                  </a:lnTo>
                  <a:lnTo>
                    <a:pt x="334" y="183"/>
                  </a:lnTo>
                  <a:lnTo>
                    <a:pt x="334" y="184"/>
                  </a:lnTo>
                  <a:lnTo>
                    <a:pt x="335" y="184"/>
                  </a:lnTo>
                  <a:lnTo>
                    <a:pt x="336" y="184"/>
                  </a:lnTo>
                  <a:lnTo>
                    <a:pt x="336" y="185"/>
                  </a:lnTo>
                  <a:lnTo>
                    <a:pt x="337" y="185"/>
                  </a:lnTo>
                  <a:lnTo>
                    <a:pt x="338" y="185"/>
                  </a:lnTo>
                  <a:lnTo>
                    <a:pt x="338" y="186"/>
                  </a:lnTo>
                  <a:lnTo>
                    <a:pt x="339" y="186"/>
                  </a:lnTo>
                  <a:lnTo>
                    <a:pt x="340" y="186"/>
                  </a:lnTo>
                  <a:lnTo>
                    <a:pt x="340" y="187"/>
                  </a:lnTo>
                  <a:lnTo>
                    <a:pt x="341" y="187"/>
                  </a:lnTo>
                  <a:lnTo>
                    <a:pt x="342" y="188"/>
                  </a:lnTo>
                  <a:lnTo>
                    <a:pt x="343" y="188"/>
                  </a:lnTo>
                  <a:lnTo>
                    <a:pt x="343" y="189"/>
                  </a:lnTo>
                  <a:lnTo>
                    <a:pt x="344" y="189"/>
                  </a:lnTo>
                  <a:lnTo>
                    <a:pt x="345" y="189"/>
                  </a:lnTo>
                  <a:lnTo>
                    <a:pt x="345" y="190"/>
                  </a:lnTo>
                  <a:lnTo>
                    <a:pt x="346" y="190"/>
                  </a:lnTo>
                  <a:lnTo>
                    <a:pt x="347" y="190"/>
                  </a:lnTo>
                  <a:lnTo>
                    <a:pt x="347" y="191"/>
                  </a:lnTo>
                  <a:lnTo>
                    <a:pt x="348" y="191"/>
                  </a:lnTo>
                  <a:lnTo>
                    <a:pt x="349" y="191"/>
                  </a:lnTo>
                  <a:lnTo>
                    <a:pt x="349" y="192"/>
                  </a:lnTo>
                  <a:lnTo>
                    <a:pt x="350" y="192"/>
                  </a:lnTo>
                  <a:lnTo>
                    <a:pt x="351" y="192"/>
                  </a:lnTo>
                  <a:lnTo>
                    <a:pt x="351" y="193"/>
                  </a:lnTo>
                  <a:lnTo>
                    <a:pt x="352" y="193"/>
                  </a:lnTo>
                  <a:lnTo>
                    <a:pt x="353" y="194"/>
                  </a:lnTo>
                  <a:lnTo>
                    <a:pt x="354" y="194"/>
                  </a:lnTo>
                  <a:lnTo>
                    <a:pt x="354" y="195"/>
                  </a:lnTo>
                  <a:lnTo>
                    <a:pt x="355" y="195"/>
                  </a:lnTo>
                  <a:lnTo>
                    <a:pt x="356" y="195"/>
                  </a:lnTo>
                  <a:lnTo>
                    <a:pt x="356" y="196"/>
                  </a:lnTo>
                  <a:lnTo>
                    <a:pt x="357" y="196"/>
                  </a:lnTo>
                  <a:lnTo>
                    <a:pt x="358" y="196"/>
                  </a:lnTo>
                  <a:lnTo>
                    <a:pt x="358" y="197"/>
                  </a:lnTo>
                  <a:lnTo>
                    <a:pt x="359" y="197"/>
                  </a:lnTo>
                  <a:lnTo>
                    <a:pt x="360" y="197"/>
                  </a:lnTo>
                  <a:lnTo>
                    <a:pt x="360" y="198"/>
                  </a:lnTo>
                  <a:lnTo>
                    <a:pt x="360" y="198"/>
                  </a:lnTo>
                  <a:lnTo>
                    <a:pt x="361" y="198"/>
                  </a:lnTo>
                  <a:lnTo>
                    <a:pt x="362" y="198"/>
                  </a:lnTo>
                  <a:lnTo>
                    <a:pt x="362" y="199"/>
                  </a:lnTo>
                  <a:lnTo>
                    <a:pt x="363" y="199"/>
                  </a:lnTo>
                  <a:lnTo>
                    <a:pt x="363" y="200"/>
                  </a:lnTo>
                  <a:lnTo>
                    <a:pt x="364" y="200"/>
                  </a:lnTo>
                  <a:lnTo>
                    <a:pt x="365" y="200"/>
                  </a:lnTo>
                  <a:lnTo>
                    <a:pt x="365" y="201"/>
                  </a:lnTo>
                  <a:lnTo>
                    <a:pt x="366" y="201"/>
                  </a:lnTo>
                  <a:lnTo>
                    <a:pt x="367" y="201"/>
                  </a:lnTo>
                  <a:lnTo>
                    <a:pt x="367" y="202"/>
                  </a:lnTo>
                  <a:lnTo>
                    <a:pt x="368" y="202"/>
                  </a:lnTo>
                  <a:lnTo>
                    <a:pt x="369" y="202"/>
                  </a:lnTo>
                  <a:lnTo>
                    <a:pt x="369" y="203"/>
                  </a:lnTo>
                  <a:lnTo>
                    <a:pt x="370" y="203"/>
                  </a:lnTo>
                  <a:lnTo>
                    <a:pt x="371" y="203"/>
                  </a:lnTo>
                  <a:lnTo>
                    <a:pt x="371" y="204"/>
                  </a:lnTo>
                  <a:lnTo>
                    <a:pt x="372" y="204"/>
                  </a:lnTo>
                  <a:lnTo>
                    <a:pt x="373" y="204"/>
                  </a:lnTo>
                  <a:lnTo>
                    <a:pt x="373" y="205"/>
                  </a:lnTo>
                  <a:lnTo>
                    <a:pt x="374" y="205"/>
                  </a:lnTo>
                  <a:lnTo>
                    <a:pt x="374" y="206"/>
                  </a:lnTo>
                  <a:lnTo>
                    <a:pt x="375" y="206"/>
                  </a:lnTo>
                  <a:lnTo>
                    <a:pt x="376" y="206"/>
                  </a:lnTo>
                  <a:lnTo>
                    <a:pt x="376" y="207"/>
                  </a:lnTo>
                  <a:lnTo>
                    <a:pt x="377" y="207"/>
                  </a:lnTo>
                  <a:lnTo>
                    <a:pt x="378" y="207"/>
                  </a:lnTo>
                  <a:lnTo>
                    <a:pt x="378" y="208"/>
                  </a:lnTo>
                  <a:lnTo>
                    <a:pt x="379" y="208"/>
                  </a:lnTo>
                  <a:lnTo>
                    <a:pt x="380" y="208"/>
                  </a:lnTo>
                  <a:lnTo>
                    <a:pt x="380" y="209"/>
                  </a:lnTo>
                  <a:lnTo>
                    <a:pt x="381" y="209"/>
                  </a:lnTo>
                  <a:lnTo>
                    <a:pt x="382" y="209"/>
                  </a:lnTo>
                  <a:lnTo>
                    <a:pt x="382" y="210"/>
                  </a:lnTo>
                  <a:lnTo>
                    <a:pt x="383" y="210"/>
                  </a:lnTo>
                  <a:lnTo>
                    <a:pt x="384" y="211"/>
                  </a:lnTo>
                  <a:lnTo>
                    <a:pt x="385" y="211"/>
                  </a:lnTo>
                  <a:lnTo>
                    <a:pt x="385" y="212"/>
                  </a:lnTo>
                  <a:lnTo>
                    <a:pt x="386" y="212"/>
                  </a:lnTo>
                  <a:lnTo>
                    <a:pt x="387" y="212"/>
                  </a:lnTo>
                  <a:lnTo>
                    <a:pt x="387" y="213"/>
                  </a:lnTo>
                  <a:lnTo>
                    <a:pt x="388" y="213"/>
                  </a:lnTo>
                  <a:lnTo>
                    <a:pt x="388" y="213"/>
                  </a:lnTo>
                  <a:lnTo>
                    <a:pt x="389" y="213"/>
                  </a:lnTo>
                  <a:lnTo>
                    <a:pt x="389" y="214"/>
                  </a:lnTo>
                  <a:lnTo>
                    <a:pt x="390" y="214"/>
                  </a:lnTo>
                  <a:lnTo>
                    <a:pt x="391" y="214"/>
                  </a:lnTo>
                  <a:lnTo>
                    <a:pt x="391" y="215"/>
                  </a:lnTo>
                  <a:lnTo>
                    <a:pt x="392" y="215"/>
                  </a:lnTo>
                  <a:lnTo>
                    <a:pt x="393" y="215"/>
                  </a:lnTo>
                  <a:lnTo>
                    <a:pt x="393" y="216"/>
                  </a:lnTo>
                  <a:lnTo>
                    <a:pt x="394" y="216"/>
                  </a:lnTo>
                  <a:lnTo>
                    <a:pt x="395" y="217"/>
                  </a:lnTo>
                  <a:lnTo>
                    <a:pt x="396" y="217"/>
                  </a:lnTo>
                  <a:lnTo>
                    <a:pt x="396" y="218"/>
                  </a:lnTo>
                  <a:lnTo>
                    <a:pt x="397" y="218"/>
                  </a:lnTo>
                  <a:lnTo>
                    <a:pt x="398" y="218"/>
                  </a:lnTo>
                  <a:lnTo>
                    <a:pt x="398" y="219"/>
                  </a:lnTo>
                  <a:lnTo>
                    <a:pt x="399" y="219"/>
                  </a:lnTo>
                  <a:lnTo>
                    <a:pt x="400" y="219"/>
                  </a:lnTo>
                  <a:lnTo>
                    <a:pt x="400" y="220"/>
                  </a:lnTo>
                  <a:lnTo>
                    <a:pt x="401" y="220"/>
                  </a:lnTo>
                  <a:lnTo>
                    <a:pt x="402" y="220"/>
                  </a:lnTo>
                  <a:lnTo>
                    <a:pt x="402" y="221"/>
                  </a:lnTo>
                  <a:lnTo>
                    <a:pt x="403" y="221"/>
                  </a:lnTo>
                  <a:lnTo>
                    <a:pt x="404" y="221"/>
                  </a:lnTo>
                  <a:lnTo>
                    <a:pt x="404" y="222"/>
                  </a:lnTo>
                  <a:lnTo>
                    <a:pt x="405" y="222"/>
                  </a:lnTo>
                  <a:lnTo>
                    <a:pt x="406" y="223"/>
                  </a:lnTo>
                  <a:lnTo>
                    <a:pt x="407" y="223"/>
                  </a:lnTo>
                  <a:lnTo>
                    <a:pt x="407" y="224"/>
                  </a:lnTo>
                  <a:lnTo>
                    <a:pt x="408" y="224"/>
                  </a:lnTo>
                  <a:lnTo>
                    <a:pt x="409" y="224"/>
                  </a:lnTo>
                  <a:lnTo>
                    <a:pt x="409" y="225"/>
                  </a:lnTo>
                  <a:lnTo>
                    <a:pt x="410" y="225"/>
                  </a:lnTo>
                  <a:lnTo>
                    <a:pt x="411" y="225"/>
                  </a:lnTo>
                  <a:lnTo>
                    <a:pt x="411" y="226"/>
                  </a:lnTo>
                  <a:lnTo>
                    <a:pt x="412" y="226"/>
                  </a:lnTo>
                  <a:lnTo>
                    <a:pt x="413" y="226"/>
                  </a:lnTo>
                  <a:lnTo>
                    <a:pt x="413" y="227"/>
                  </a:lnTo>
                  <a:lnTo>
                    <a:pt x="414" y="227"/>
                  </a:lnTo>
                  <a:lnTo>
                    <a:pt x="415" y="228"/>
                  </a:lnTo>
                  <a:lnTo>
                    <a:pt x="416" y="228"/>
                  </a:lnTo>
                  <a:lnTo>
                    <a:pt x="416" y="229"/>
                  </a:lnTo>
                  <a:lnTo>
                    <a:pt x="417" y="229"/>
                  </a:lnTo>
                  <a:lnTo>
                    <a:pt x="418" y="229"/>
                  </a:lnTo>
                  <a:lnTo>
                    <a:pt x="418" y="230"/>
                  </a:lnTo>
                  <a:lnTo>
                    <a:pt x="419" y="230"/>
                  </a:lnTo>
                  <a:lnTo>
                    <a:pt x="420" y="230"/>
                  </a:lnTo>
                  <a:lnTo>
                    <a:pt x="420" y="231"/>
                  </a:lnTo>
                  <a:lnTo>
                    <a:pt x="421" y="231"/>
                  </a:lnTo>
                  <a:lnTo>
                    <a:pt x="422" y="231"/>
                  </a:lnTo>
                  <a:lnTo>
                    <a:pt x="422" y="232"/>
                  </a:lnTo>
                  <a:lnTo>
                    <a:pt x="423" y="232"/>
                  </a:lnTo>
                  <a:lnTo>
                    <a:pt x="424" y="232"/>
                  </a:lnTo>
                  <a:lnTo>
                    <a:pt x="424" y="233"/>
                  </a:lnTo>
                  <a:lnTo>
                    <a:pt x="425" y="233"/>
                  </a:lnTo>
                  <a:lnTo>
                    <a:pt x="426" y="234"/>
                  </a:lnTo>
                  <a:lnTo>
                    <a:pt x="427" y="234"/>
                  </a:lnTo>
                  <a:lnTo>
                    <a:pt x="427" y="235"/>
                  </a:lnTo>
                  <a:lnTo>
                    <a:pt x="428" y="235"/>
                  </a:lnTo>
                  <a:lnTo>
                    <a:pt x="429" y="235"/>
                  </a:lnTo>
                  <a:lnTo>
                    <a:pt x="429" y="236"/>
                  </a:lnTo>
                  <a:lnTo>
                    <a:pt x="430" y="236"/>
                  </a:lnTo>
                  <a:lnTo>
                    <a:pt x="431" y="236"/>
                  </a:lnTo>
                  <a:lnTo>
                    <a:pt x="431" y="237"/>
                  </a:lnTo>
                  <a:lnTo>
                    <a:pt x="432" y="237"/>
                  </a:lnTo>
                  <a:lnTo>
                    <a:pt x="433" y="237"/>
                  </a:lnTo>
                  <a:lnTo>
                    <a:pt x="433" y="238"/>
                  </a:lnTo>
                  <a:lnTo>
                    <a:pt x="434" y="238"/>
                  </a:lnTo>
                  <a:lnTo>
                    <a:pt x="435" y="238"/>
                  </a:lnTo>
                  <a:lnTo>
                    <a:pt x="435" y="239"/>
                  </a:lnTo>
                  <a:lnTo>
                    <a:pt x="436" y="239"/>
                  </a:lnTo>
                  <a:lnTo>
                    <a:pt x="436" y="240"/>
                  </a:lnTo>
                  <a:lnTo>
                    <a:pt x="437" y="240"/>
                  </a:lnTo>
                  <a:lnTo>
                    <a:pt x="438" y="240"/>
                  </a:lnTo>
                  <a:lnTo>
                    <a:pt x="438" y="241"/>
                  </a:lnTo>
                  <a:lnTo>
                    <a:pt x="439" y="241"/>
                  </a:lnTo>
                  <a:lnTo>
                    <a:pt x="440" y="241"/>
                  </a:lnTo>
                  <a:lnTo>
                    <a:pt x="440" y="242"/>
                  </a:lnTo>
                  <a:lnTo>
                    <a:pt x="441" y="242"/>
                  </a:lnTo>
                  <a:lnTo>
                    <a:pt x="442" y="242"/>
                  </a:lnTo>
                  <a:lnTo>
                    <a:pt x="442" y="243"/>
                  </a:lnTo>
                  <a:lnTo>
                    <a:pt x="443" y="243"/>
                  </a:lnTo>
                  <a:lnTo>
                    <a:pt x="443" y="243"/>
                  </a:lnTo>
                  <a:lnTo>
                    <a:pt x="444" y="243"/>
                  </a:lnTo>
                  <a:lnTo>
                    <a:pt x="444" y="244"/>
                  </a:lnTo>
                  <a:lnTo>
                    <a:pt x="445" y="244"/>
                  </a:lnTo>
                  <a:lnTo>
                    <a:pt x="446" y="244"/>
                  </a:lnTo>
                  <a:lnTo>
                    <a:pt x="446" y="245"/>
                  </a:lnTo>
                  <a:lnTo>
                    <a:pt x="447" y="245"/>
                  </a:lnTo>
                  <a:lnTo>
                    <a:pt x="448" y="246"/>
                  </a:lnTo>
                  <a:lnTo>
                    <a:pt x="449" y="246"/>
                  </a:lnTo>
                  <a:lnTo>
                    <a:pt x="449" y="247"/>
                  </a:lnTo>
                  <a:lnTo>
                    <a:pt x="450" y="247"/>
                  </a:lnTo>
                  <a:lnTo>
                    <a:pt x="451" y="247"/>
                  </a:lnTo>
                  <a:lnTo>
                    <a:pt x="451" y="248"/>
                  </a:lnTo>
                  <a:lnTo>
                    <a:pt x="452" y="248"/>
                  </a:lnTo>
                  <a:lnTo>
                    <a:pt x="453" y="248"/>
                  </a:lnTo>
                  <a:lnTo>
                    <a:pt x="453" y="249"/>
                  </a:lnTo>
                  <a:lnTo>
                    <a:pt x="454" y="249"/>
                  </a:lnTo>
                  <a:lnTo>
                    <a:pt x="455" y="249"/>
                  </a:lnTo>
                  <a:lnTo>
                    <a:pt x="455" y="250"/>
                  </a:lnTo>
                  <a:lnTo>
                    <a:pt x="456" y="250"/>
                  </a:lnTo>
                  <a:lnTo>
                    <a:pt x="457" y="250"/>
                  </a:lnTo>
                  <a:lnTo>
                    <a:pt x="457" y="251"/>
                  </a:lnTo>
                  <a:lnTo>
                    <a:pt x="458" y="251"/>
                  </a:lnTo>
                  <a:lnTo>
                    <a:pt x="459" y="252"/>
                  </a:lnTo>
                  <a:lnTo>
                    <a:pt x="460" y="252"/>
                  </a:lnTo>
                  <a:lnTo>
                    <a:pt x="460" y="253"/>
                  </a:lnTo>
                  <a:lnTo>
                    <a:pt x="461" y="253"/>
                  </a:lnTo>
                  <a:lnTo>
                    <a:pt x="462" y="253"/>
                  </a:lnTo>
                  <a:lnTo>
                    <a:pt x="462" y="254"/>
                  </a:lnTo>
                  <a:lnTo>
                    <a:pt x="463" y="254"/>
                  </a:lnTo>
                  <a:lnTo>
                    <a:pt x="464" y="254"/>
                  </a:lnTo>
                  <a:lnTo>
                    <a:pt x="464" y="255"/>
                  </a:lnTo>
                  <a:lnTo>
                    <a:pt x="465" y="255"/>
                  </a:lnTo>
                  <a:lnTo>
                    <a:pt x="466" y="255"/>
                  </a:lnTo>
                  <a:lnTo>
                    <a:pt x="466" y="256"/>
                  </a:lnTo>
                  <a:lnTo>
                    <a:pt x="467" y="256"/>
                  </a:lnTo>
                  <a:lnTo>
                    <a:pt x="468" y="257"/>
                  </a:lnTo>
                  <a:lnTo>
                    <a:pt x="469" y="257"/>
                  </a:lnTo>
                  <a:lnTo>
                    <a:pt x="469" y="258"/>
                  </a:lnTo>
                  <a:lnTo>
                    <a:pt x="470" y="258"/>
                  </a:lnTo>
                  <a:lnTo>
                    <a:pt x="471" y="258"/>
                  </a:lnTo>
                  <a:lnTo>
                    <a:pt x="471" y="258"/>
                  </a:lnTo>
                  <a:lnTo>
                    <a:pt x="471" y="259"/>
                  </a:lnTo>
                  <a:lnTo>
                    <a:pt x="472" y="259"/>
                  </a:lnTo>
                  <a:lnTo>
                    <a:pt x="473" y="259"/>
                  </a:lnTo>
                  <a:lnTo>
                    <a:pt x="473" y="260"/>
                  </a:lnTo>
                  <a:lnTo>
                    <a:pt x="474" y="260"/>
                  </a:lnTo>
                  <a:lnTo>
                    <a:pt x="475" y="260"/>
                  </a:lnTo>
                  <a:lnTo>
                    <a:pt x="475" y="261"/>
                  </a:lnTo>
                  <a:lnTo>
                    <a:pt x="476" y="261"/>
                  </a:lnTo>
                  <a:lnTo>
                    <a:pt x="477" y="261"/>
                  </a:lnTo>
                  <a:lnTo>
                    <a:pt x="477" y="262"/>
                  </a:lnTo>
                  <a:lnTo>
                    <a:pt x="478" y="262"/>
                  </a:lnTo>
                  <a:lnTo>
                    <a:pt x="479" y="263"/>
                  </a:lnTo>
                  <a:lnTo>
                    <a:pt x="480" y="263"/>
                  </a:lnTo>
                  <a:lnTo>
                    <a:pt x="480" y="264"/>
                  </a:lnTo>
                  <a:lnTo>
                    <a:pt x="481" y="264"/>
                  </a:lnTo>
                  <a:lnTo>
                    <a:pt x="482" y="264"/>
                  </a:lnTo>
                  <a:lnTo>
                    <a:pt x="482" y="265"/>
                  </a:lnTo>
                  <a:lnTo>
                    <a:pt x="483" y="265"/>
                  </a:lnTo>
                  <a:lnTo>
                    <a:pt x="484" y="265"/>
                  </a:lnTo>
                  <a:lnTo>
                    <a:pt x="484" y="266"/>
                  </a:lnTo>
                  <a:lnTo>
                    <a:pt x="485" y="266"/>
                  </a:lnTo>
                  <a:lnTo>
                    <a:pt x="486" y="266"/>
                  </a:lnTo>
                  <a:lnTo>
                    <a:pt x="486" y="267"/>
                  </a:lnTo>
                  <a:lnTo>
                    <a:pt x="487" y="267"/>
                  </a:lnTo>
                  <a:lnTo>
                    <a:pt x="488" y="268"/>
                  </a:lnTo>
                  <a:lnTo>
                    <a:pt x="489" y="268"/>
                  </a:lnTo>
                  <a:lnTo>
                    <a:pt x="489" y="269"/>
                  </a:lnTo>
                  <a:lnTo>
                    <a:pt x="490" y="269"/>
                  </a:lnTo>
                  <a:lnTo>
                    <a:pt x="491" y="269"/>
                  </a:lnTo>
                  <a:lnTo>
                    <a:pt x="491" y="270"/>
                  </a:lnTo>
                  <a:lnTo>
                    <a:pt x="492" y="270"/>
                  </a:lnTo>
                  <a:lnTo>
                    <a:pt x="493" y="270"/>
                  </a:lnTo>
                  <a:lnTo>
                    <a:pt x="493" y="271"/>
                  </a:lnTo>
                  <a:lnTo>
                    <a:pt x="494" y="271"/>
                  </a:lnTo>
                  <a:lnTo>
                    <a:pt x="495" y="271"/>
                  </a:lnTo>
                  <a:lnTo>
                    <a:pt x="495" y="272"/>
                  </a:lnTo>
                  <a:lnTo>
                    <a:pt x="496" y="272"/>
                  </a:lnTo>
                  <a:lnTo>
                    <a:pt x="497" y="272"/>
                  </a:lnTo>
                  <a:lnTo>
                    <a:pt x="497" y="273"/>
                  </a:lnTo>
                  <a:lnTo>
                    <a:pt x="498" y="273"/>
                  </a:lnTo>
                  <a:lnTo>
                    <a:pt x="499" y="274"/>
                  </a:lnTo>
                  <a:lnTo>
                    <a:pt x="499" y="274"/>
                  </a:lnTo>
                  <a:lnTo>
                    <a:pt x="500" y="274"/>
                  </a:lnTo>
                  <a:lnTo>
                    <a:pt x="500" y="275"/>
                  </a:lnTo>
                  <a:lnTo>
                    <a:pt x="501" y="275"/>
                  </a:lnTo>
                  <a:lnTo>
                    <a:pt x="502" y="275"/>
                  </a:lnTo>
                  <a:lnTo>
                    <a:pt x="502" y="276"/>
                  </a:lnTo>
                  <a:lnTo>
                    <a:pt x="503" y="276"/>
                  </a:lnTo>
                  <a:lnTo>
                    <a:pt x="504" y="276"/>
                  </a:lnTo>
                  <a:lnTo>
                    <a:pt x="504" y="277"/>
                  </a:lnTo>
                  <a:lnTo>
                    <a:pt x="505" y="277"/>
                  </a:lnTo>
                  <a:lnTo>
                    <a:pt x="506" y="277"/>
                  </a:lnTo>
                  <a:lnTo>
                    <a:pt x="506" y="278"/>
                  </a:lnTo>
                  <a:lnTo>
                    <a:pt x="507" y="278"/>
                  </a:lnTo>
                  <a:lnTo>
                    <a:pt x="508" y="278"/>
                  </a:lnTo>
                  <a:lnTo>
                    <a:pt x="508" y="279"/>
                  </a:lnTo>
                  <a:lnTo>
                    <a:pt x="509" y="279"/>
                  </a:lnTo>
                  <a:lnTo>
                    <a:pt x="510" y="279"/>
                  </a:lnTo>
                  <a:lnTo>
                    <a:pt x="510" y="280"/>
                  </a:lnTo>
                  <a:lnTo>
                    <a:pt x="511" y="280"/>
                  </a:lnTo>
                  <a:lnTo>
                    <a:pt x="511" y="281"/>
                  </a:lnTo>
                  <a:lnTo>
                    <a:pt x="512" y="281"/>
                  </a:lnTo>
                  <a:lnTo>
                    <a:pt x="513" y="281"/>
                  </a:lnTo>
                  <a:lnTo>
                    <a:pt x="513" y="282"/>
                  </a:lnTo>
                  <a:lnTo>
                    <a:pt x="514" y="282"/>
                  </a:lnTo>
                  <a:lnTo>
                    <a:pt x="515" y="282"/>
                  </a:lnTo>
                  <a:lnTo>
                    <a:pt x="515" y="283"/>
                  </a:lnTo>
                  <a:lnTo>
                    <a:pt x="516" y="283"/>
                  </a:lnTo>
                  <a:lnTo>
                    <a:pt x="517" y="283"/>
                  </a:lnTo>
                  <a:lnTo>
                    <a:pt x="517" y="284"/>
                  </a:lnTo>
                  <a:lnTo>
                    <a:pt x="518" y="284"/>
                  </a:lnTo>
                  <a:lnTo>
                    <a:pt x="519" y="284"/>
                  </a:lnTo>
                  <a:lnTo>
                    <a:pt x="519" y="285"/>
                  </a:lnTo>
                  <a:lnTo>
                    <a:pt x="520" y="285"/>
                  </a:lnTo>
                  <a:lnTo>
                    <a:pt x="521" y="286"/>
                  </a:lnTo>
                  <a:lnTo>
                    <a:pt x="522" y="286"/>
                  </a:lnTo>
                  <a:lnTo>
                    <a:pt x="522" y="287"/>
                  </a:lnTo>
                  <a:lnTo>
                    <a:pt x="523" y="287"/>
                  </a:lnTo>
                  <a:lnTo>
                    <a:pt x="524" y="287"/>
                  </a:lnTo>
                  <a:lnTo>
                    <a:pt x="524" y="288"/>
                  </a:lnTo>
                  <a:lnTo>
                    <a:pt x="525" y="288"/>
                  </a:lnTo>
                  <a:lnTo>
                    <a:pt x="526" y="288"/>
                  </a:lnTo>
                  <a:lnTo>
                    <a:pt x="526" y="289"/>
                  </a:lnTo>
                  <a:lnTo>
                    <a:pt x="526" y="289"/>
                  </a:lnTo>
                  <a:lnTo>
                    <a:pt x="527" y="289"/>
                  </a:lnTo>
                  <a:lnTo>
                    <a:pt x="528" y="289"/>
                  </a:lnTo>
                  <a:lnTo>
                    <a:pt x="528" y="290"/>
                  </a:lnTo>
                  <a:lnTo>
                    <a:pt x="529" y="290"/>
                  </a:lnTo>
                  <a:lnTo>
                    <a:pt x="530" y="290"/>
                  </a:lnTo>
                  <a:lnTo>
                    <a:pt x="530" y="291"/>
                  </a:lnTo>
                  <a:lnTo>
                    <a:pt x="531" y="291"/>
                  </a:lnTo>
                  <a:lnTo>
                    <a:pt x="532" y="292"/>
                  </a:lnTo>
                  <a:lnTo>
                    <a:pt x="533" y="292"/>
                  </a:lnTo>
                  <a:lnTo>
                    <a:pt x="533" y="293"/>
                  </a:lnTo>
                  <a:lnTo>
                    <a:pt x="534" y="293"/>
                  </a:lnTo>
                  <a:lnTo>
                    <a:pt x="535" y="293"/>
                  </a:lnTo>
                  <a:lnTo>
                    <a:pt x="535" y="294"/>
                  </a:lnTo>
                  <a:lnTo>
                    <a:pt x="536" y="294"/>
                  </a:lnTo>
                  <a:lnTo>
                    <a:pt x="537" y="294"/>
                  </a:lnTo>
                  <a:lnTo>
                    <a:pt x="537" y="295"/>
                  </a:lnTo>
                  <a:lnTo>
                    <a:pt x="538" y="295"/>
                  </a:lnTo>
                  <a:lnTo>
                    <a:pt x="539" y="295"/>
                  </a:lnTo>
                  <a:lnTo>
                    <a:pt x="539" y="296"/>
                  </a:lnTo>
                  <a:lnTo>
                    <a:pt x="540" y="296"/>
                  </a:lnTo>
                  <a:lnTo>
                    <a:pt x="541" y="297"/>
                  </a:lnTo>
                  <a:lnTo>
                    <a:pt x="542" y="297"/>
                  </a:lnTo>
                  <a:lnTo>
                    <a:pt x="542" y="298"/>
                  </a:lnTo>
                  <a:lnTo>
                    <a:pt x="543" y="298"/>
                  </a:lnTo>
                  <a:lnTo>
                    <a:pt x="544" y="298"/>
                  </a:lnTo>
                  <a:lnTo>
                    <a:pt x="544" y="299"/>
                  </a:lnTo>
                  <a:lnTo>
                    <a:pt x="545" y="299"/>
                  </a:lnTo>
                  <a:lnTo>
                    <a:pt x="546" y="299"/>
                  </a:lnTo>
                  <a:lnTo>
                    <a:pt x="546" y="300"/>
                  </a:lnTo>
                  <a:lnTo>
                    <a:pt x="547" y="300"/>
                  </a:lnTo>
                  <a:lnTo>
                    <a:pt x="548" y="300"/>
                  </a:lnTo>
                  <a:lnTo>
                    <a:pt x="548" y="301"/>
                  </a:lnTo>
                  <a:lnTo>
                    <a:pt x="549" y="301"/>
                  </a:lnTo>
                  <a:lnTo>
                    <a:pt x="550" y="301"/>
                  </a:lnTo>
                  <a:lnTo>
                    <a:pt x="550" y="302"/>
                  </a:lnTo>
                  <a:lnTo>
                    <a:pt x="551" y="302"/>
                  </a:lnTo>
                  <a:lnTo>
                    <a:pt x="552" y="303"/>
                  </a:lnTo>
                  <a:lnTo>
                    <a:pt x="553" y="303"/>
                  </a:lnTo>
                  <a:lnTo>
                    <a:pt x="553" y="304"/>
                  </a:lnTo>
                  <a:lnTo>
                    <a:pt x="554" y="304"/>
                  </a:lnTo>
                  <a:lnTo>
                    <a:pt x="554" y="304"/>
                  </a:lnTo>
                  <a:lnTo>
                    <a:pt x="555" y="304"/>
                  </a:lnTo>
                  <a:lnTo>
                    <a:pt x="555" y="305"/>
                  </a:lnTo>
                  <a:lnTo>
                    <a:pt x="556" y="305"/>
                  </a:lnTo>
                  <a:lnTo>
                    <a:pt x="557" y="305"/>
                  </a:lnTo>
                  <a:lnTo>
                    <a:pt x="557" y="306"/>
                  </a:lnTo>
                  <a:lnTo>
                    <a:pt x="558" y="306"/>
                  </a:lnTo>
                  <a:lnTo>
                    <a:pt x="559" y="306"/>
                  </a:lnTo>
                  <a:lnTo>
                    <a:pt x="559" y="307"/>
                  </a:lnTo>
                  <a:lnTo>
                    <a:pt x="560" y="307"/>
                  </a:lnTo>
                  <a:lnTo>
                    <a:pt x="561" y="307"/>
                  </a:lnTo>
                  <a:lnTo>
                    <a:pt x="561" y="308"/>
                  </a:lnTo>
                  <a:lnTo>
                    <a:pt x="562" y="308"/>
                  </a:lnTo>
                  <a:lnTo>
                    <a:pt x="563" y="309"/>
                  </a:lnTo>
                  <a:lnTo>
                    <a:pt x="564" y="309"/>
                  </a:lnTo>
                  <a:lnTo>
                    <a:pt x="564" y="310"/>
                  </a:lnTo>
                  <a:lnTo>
                    <a:pt x="565" y="310"/>
                  </a:lnTo>
                  <a:lnTo>
                    <a:pt x="566" y="310"/>
                  </a:lnTo>
                  <a:lnTo>
                    <a:pt x="566" y="311"/>
                  </a:lnTo>
                  <a:lnTo>
                    <a:pt x="567" y="311"/>
                  </a:lnTo>
                  <a:lnTo>
                    <a:pt x="568" y="311"/>
                  </a:lnTo>
                  <a:lnTo>
                    <a:pt x="568" y="312"/>
                  </a:lnTo>
                  <a:lnTo>
                    <a:pt x="569" y="312"/>
                  </a:lnTo>
                  <a:lnTo>
                    <a:pt x="570" y="312"/>
                  </a:lnTo>
                  <a:lnTo>
                    <a:pt x="570" y="313"/>
                  </a:lnTo>
                  <a:lnTo>
                    <a:pt x="571" y="313"/>
                  </a:lnTo>
                  <a:lnTo>
                    <a:pt x="572" y="313"/>
                  </a:lnTo>
                  <a:lnTo>
                    <a:pt x="572" y="314"/>
                  </a:lnTo>
                  <a:lnTo>
                    <a:pt x="573" y="314"/>
                  </a:lnTo>
                  <a:lnTo>
                    <a:pt x="573" y="315"/>
                  </a:lnTo>
                  <a:lnTo>
                    <a:pt x="574" y="315"/>
                  </a:lnTo>
                  <a:lnTo>
                    <a:pt x="575" y="315"/>
                  </a:lnTo>
                  <a:lnTo>
                    <a:pt x="575" y="316"/>
                  </a:lnTo>
                  <a:lnTo>
                    <a:pt x="576" y="316"/>
                  </a:lnTo>
                  <a:lnTo>
                    <a:pt x="577" y="316"/>
                  </a:lnTo>
                  <a:lnTo>
                    <a:pt x="577" y="317"/>
                  </a:lnTo>
                  <a:lnTo>
                    <a:pt x="578" y="317"/>
                  </a:lnTo>
                  <a:lnTo>
                    <a:pt x="579" y="317"/>
                  </a:lnTo>
                  <a:lnTo>
                    <a:pt x="579" y="318"/>
                  </a:lnTo>
                  <a:lnTo>
                    <a:pt x="580" y="318"/>
                  </a:lnTo>
                  <a:lnTo>
                    <a:pt x="581" y="318"/>
                  </a:lnTo>
                  <a:lnTo>
                    <a:pt x="581" y="319"/>
                  </a:lnTo>
                  <a:lnTo>
                    <a:pt x="582" y="319"/>
                  </a:lnTo>
                  <a:lnTo>
                    <a:pt x="582" y="319"/>
                  </a:lnTo>
                  <a:lnTo>
                    <a:pt x="583" y="319"/>
                  </a:lnTo>
                  <a:lnTo>
                    <a:pt x="583" y="320"/>
                  </a:lnTo>
                  <a:lnTo>
                    <a:pt x="584" y="320"/>
                  </a:lnTo>
                  <a:lnTo>
                    <a:pt x="585" y="321"/>
                  </a:lnTo>
                  <a:lnTo>
                    <a:pt x="586" y="321"/>
                  </a:lnTo>
                  <a:lnTo>
                    <a:pt x="586" y="322"/>
                  </a:lnTo>
                  <a:lnTo>
                    <a:pt x="587" y="322"/>
                  </a:lnTo>
                  <a:lnTo>
                    <a:pt x="588" y="322"/>
                  </a:lnTo>
                  <a:lnTo>
                    <a:pt x="588" y="323"/>
                  </a:lnTo>
                  <a:lnTo>
                    <a:pt x="589" y="323"/>
                  </a:lnTo>
                  <a:lnTo>
                    <a:pt x="590" y="323"/>
                  </a:lnTo>
                  <a:lnTo>
                    <a:pt x="590" y="324"/>
                  </a:lnTo>
                  <a:lnTo>
                    <a:pt x="591" y="324"/>
                  </a:lnTo>
                  <a:lnTo>
                    <a:pt x="592" y="324"/>
                  </a:lnTo>
                  <a:lnTo>
                    <a:pt x="592" y="325"/>
                  </a:lnTo>
                  <a:lnTo>
                    <a:pt x="593" y="325"/>
                  </a:lnTo>
                  <a:lnTo>
                    <a:pt x="594" y="326"/>
                  </a:lnTo>
                  <a:lnTo>
                    <a:pt x="595" y="326"/>
                  </a:lnTo>
                  <a:lnTo>
                    <a:pt x="595" y="327"/>
                  </a:lnTo>
                  <a:lnTo>
                    <a:pt x="596" y="327"/>
                  </a:lnTo>
                  <a:lnTo>
                    <a:pt x="597" y="327"/>
                  </a:lnTo>
                  <a:lnTo>
                    <a:pt x="597" y="328"/>
                  </a:lnTo>
                  <a:lnTo>
                    <a:pt x="598" y="328"/>
                  </a:lnTo>
                  <a:lnTo>
                    <a:pt x="599" y="328"/>
                  </a:lnTo>
                  <a:lnTo>
                    <a:pt x="599" y="329"/>
                  </a:lnTo>
                  <a:lnTo>
                    <a:pt x="600" y="329"/>
                  </a:lnTo>
                  <a:lnTo>
                    <a:pt x="601" y="329"/>
                  </a:lnTo>
                  <a:lnTo>
                    <a:pt x="601" y="330"/>
                  </a:lnTo>
                  <a:lnTo>
                    <a:pt x="602" y="330"/>
                  </a:lnTo>
                  <a:lnTo>
                    <a:pt x="603" y="330"/>
                  </a:lnTo>
                  <a:lnTo>
                    <a:pt x="603" y="331"/>
                  </a:lnTo>
                  <a:lnTo>
                    <a:pt x="604" y="331"/>
                  </a:lnTo>
                  <a:lnTo>
                    <a:pt x="605" y="332"/>
                  </a:lnTo>
                  <a:lnTo>
                    <a:pt x="606" y="332"/>
                  </a:lnTo>
                  <a:lnTo>
                    <a:pt x="606" y="333"/>
                  </a:lnTo>
                  <a:lnTo>
                    <a:pt x="607" y="333"/>
                  </a:lnTo>
                  <a:lnTo>
                    <a:pt x="608" y="333"/>
                  </a:lnTo>
                  <a:lnTo>
                    <a:pt x="608" y="334"/>
                  </a:lnTo>
                  <a:lnTo>
                    <a:pt x="609" y="334"/>
                  </a:lnTo>
                  <a:lnTo>
                    <a:pt x="610" y="334"/>
                  </a:lnTo>
                  <a:lnTo>
                    <a:pt x="610" y="335"/>
                  </a:lnTo>
                  <a:lnTo>
                    <a:pt x="611" y="335"/>
                  </a:lnTo>
                  <a:lnTo>
                    <a:pt x="612" y="335"/>
                  </a:lnTo>
                  <a:lnTo>
                    <a:pt x="612" y="336"/>
                  </a:lnTo>
                  <a:lnTo>
                    <a:pt x="613" y="336"/>
                  </a:lnTo>
                  <a:lnTo>
                    <a:pt x="614" y="336"/>
                  </a:lnTo>
                  <a:lnTo>
                    <a:pt x="614" y="337"/>
                  </a:lnTo>
                  <a:lnTo>
                    <a:pt x="615" y="337"/>
                  </a:lnTo>
                  <a:lnTo>
                    <a:pt x="616" y="338"/>
                  </a:lnTo>
                  <a:lnTo>
                    <a:pt x="617" y="338"/>
                  </a:lnTo>
                  <a:lnTo>
                    <a:pt x="617" y="339"/>
                  </a:lnTo>
                  <a:lnTo>
                    <a:pt x="618" y="339"/>
                  </a:lnTo>
                  <a:lnTo>
                    <a:pt x="619" y="339"/>
                  </a:lnTo>
                  <a:lnTo>
                    <a:pt x="619" y="340"/>
                  </a:lnTo>
                  <a:lnTo>
                    <a:pt x="620" y="340"/>
                  </a:lnTo>
                  <a:lnTo>
                    <a:pt x="621" y="340"/>
                  </a:lnTo>
                  <a:lnTo>
                    <a:pt x="621" y="341"/>
                  </a:lnTo>
                  <a:lnTo>
                    <a:pt x="622" y="341"/>
                  </a:lnTo>
                  <a:lnTo>
                    <a:pt x="623" y="341"/>
                  </a:lnTo>
                  <a:lnTo>
                    <a:pt x="623" y="342"/>
                  </a:lnTo>
                  <a:lnTo>
                    <a:pt x="624" y="342"/>
                  </a:lnTo>
                  <a:lnTo>
                    <a:pt x="625" y="343"/>
                  </a:lnTo>
                  <a:lnTo>
                    <a:pt x="626" y="343"/>
                  </a:lnTo>
                  <a:lnTo>
                    <a:pt x="626" y="344"/>
                  </a:lnTo>
                  <a:lnTo>
                    <a:pt x="627" y="344"/>
                  </a:lnTo>
                  <a:lnTo>
                    <a:pt x="628" y="344"/>
                  </a:lnTo>
                  <a:lnTo>
                    <a:pt x="628" y="345"/>
                  </a:lnTo>
                  <a:lnTo>
                    <a:pt x="629" y="345"/>
                  </a:lnTo>
                  <a:lnTo>
                    <a:pt x="630" y="345"/>
                  </a:lnTo>
                  <a:lnTo>
                    <a:pt x="630" y="346"/>
                  </a:lnTo>
                  <a:lnTo>
                    <a:pt x="631" y="346"/>
                  </a:lnTo>
                  <a:lnTo>
                    <a:pt x="632" y="346"/>
                  </a:lnTo>
                  <a:lnTo>
                    <a:pt x="632" y="347"/>
                  </a:lnTo>
                  <a:lnTo>
                    <a:pt x="633" y="347"/>
                  </a:lnTo>
                  <a:lnTo>
                    <a:pt x="634" y="347"/>
                  </a:lnTo>
                  <a:lnTo>
                    <a:pt x="634" y="348"/>
                  </a:lnTo>
                  <a:lnTo>
                    <a:pt x="635" y="348"/>
                  </a:lnTo>
                  <a:lnTo>
                    <a:pt x="636" y="349"/>
                  </a:lnTo>
                  <a:lnTo>
                    <a:pt x="637" y="349"/>
                  </a:lnTo>
                  <a:lnTo>
                    <a:pt x="637" y="349"/>
                  </a:lnTo>
                  <a:lnTo>
                    <a:pt x="637" y="350"/>
                  </a:lnTo>
                  <a:lnTo>
                    <a:pt x="638" y="350"/>
                  </a:lnTo>
                  <a:lnTo>
                    <a:pt x="639" y="350"/>
                  </a:lnTo>
                  <a:lnTo>
                    <a:pt x="639" y="351"/>
                  </a:lnTo>
                  <a:lnTo>
                    <a:pt x="640" y="351"/>
                  </a:lnTo>
                  <a:lnTo>
                    <a:pt x="641" y="351"/>
                  </a:lnTo>
                  <a:lnTo>
                    <a:pt x="641" y="352"/>
                  </a:lnTo>
                  <a:lnTo>
                    <a:pt x="642" y="352"/>
                  </a:lnTo>
                  <a:lnTo>
                    <a:pt x="643" y="352"/>
                  </a:lnTo>
                  <a:lnTo>
                    <a:pt x="643" y="353"/>
                  </a:lnTo>
                  <a:lnTo>
                    <a:pt x="644" y="353"/>
                  </a:lnTo>
                  <a:lnTo>
                    <a:pt x="645" y="353"/>
                  </a:lnTo>
                  <a:lnTo>
                    <a:pt x="645" y="354"/>
                  </a:lnTo>
                  <a:lnTo>
                    <a:pt x="646" y="354"/>
                  </a:lnTo>
                  <a:lnTo>
                    <a:pt x="647" y="355"/>
                  </a:lnTo>
                  <a:lnTo>
                    <a:pt x="648" y="355"/>
                  </a:lnTo>
                  <a:lnTo>
                    <a:pt x="648" y="356"/>
                  </a:lnTo>
                  <a:lnTo>
                    <a:pt x="649" y="356"/>
                  </a:lnTo>
                  <a:lnTo>
                    <a:pt x="650" y="356"/>
                  </a:lnTo>
                  <a:lnTo>
                    <a:pt x="650" y="357"/>
                  </a:lnTo>
                  <a:lnTo>
                    <a:pt x="651" y="357"/>
                  </a:lnTo>
                  <a:lnTo>
                    <a:pt x="652" y="357"/>
                  </a:lnTo>
                  <a:lnTo>
                    <a:pt x="652" y="358"/>
                  </a:lnTo>
                  <a:lnTo>
                    <a:pt x="653" y="358"/>
                  </a:lnTo>
                  <a:lnTo>
                    <a:pt x="654" y="358"/>
                  </a:lnTo>
                  <a:lnTo>
                    <a:pt x="654" y="359"/>
                  </a:lnTo>
                  <a:lnTo>
                    <a:pt x="655" y="359"/>
                  </a:lnTo>
                  <a:lnTo>
                    <a:pt x="656" y="359"/>
                  </a:lnTo>
                  <a:lnTo>
                    <a:pt x="656" y="360"/>
                  </a:lnTo>
                  <a:lnTo>
                    <a:pt x="657" y="360"/>
                  </a:lnTo>
                  <a:lnTo>
                    <a:pt x="658" y="361"/>
                  </a:lnTo>
                  <a:lnTo>
                    <a:pt x="659" y="361"/>
                  </a:lnTo>
                  <a:lnTo>
                    <a:pt x="659" y="362"/>
                  </a:lnTo>
                  <a:lnTo>
                    <a:pt x="660" y="362"/>
                  </a:lnTo>
                  <a:lnTo>
                    <a:pt x="661" y="362"/>
                  </a:lnTo>
                  <a:lnTo>
                    <a:pt x="661" y="363"/>
                  </a:lnTo>
                  <a:lnTo>
                    <a:pt x="662" y="363"/>
                  </a:lnTo>
                  <a:lnTo>
                    <a:pt x="663" y="363"/>
                  </a:lnTo>
                  <a:lnTo>
                    <a:pt x="663" y="364"/>
                  </a:lnTo>
                  <a:lnTo>
                    <a:pt x="664" y="364"/>
                  </a:lnTo>
                  <a:lnTo>
                    <a:pt x="665" y="364"/>
                  </a:lnTo>
                  <a:lnTo>
                    <a:pt x="665" y="365"/>
                  </a:lnTo>
                  <a:lnTo>
                    <a:pt x="665" y="365"/>
                  </a:lnTo>
                  <a:lnTo>
                    <a:pt x="666" y="365"/>
                  </a:lnTo>
                  <a:lnTo>
                    <a:pt x="667" y="365"/>
                  </a:lnTo>
                  <a:lnTo>
                    <a:pt x="667" y="366"/>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8" name="Freeform 79">
              <a:extLst>
                <a:ext uri="{FF2B5EF4-FFF2-40B4-BE49-F238E27FC236}">
                  <a16:creationId xmlns:a16="http://schemas.microsoft.com/office/drawing/2014/main" id="{2B027CAB-5F00-4F1A-9AD3-A574567C6543}"/>
                </a:ext>
              </a:extLst>
            </p:cNvPr>
            <p:cNvSpPr>
              <a:spLocks/>
            </p:cNvSpPr>
            <p:nvPr/>
          </p:nvSpPr>
          <p:spPr bwMode="auto">
            <a:xfrm>
              <a:off x="14579361" y="2856323"/>
              <a:ext cx="720961" cy="398310"/>
            </a:xfrm>
            <a:custGeom>
              <a:avLst/>
              <a:gdLst>
                <a:gd name="T0" fmla="*/ 11 w 668"/>
                <a:gd name="T1" fmla="*/ 6 h 366"/>
                <a:gd name="T2" fmla="*/ 22 w 668"/>
                <a:gd name="T3" fmla="*/ 12 h 366"/>
                <a:gd name="T4" fmla="*/ 32 w 668"/>
                <a:gd name="T5" fmla="*/ 18 h 366"/>
                <a:gd name="T6" fmla="*/ 43 w 668"/>
                <a:gd name="T7" fmla="*/ 24 h 366"/>
                <a:gd name="T8" fmla="*/ 53 w 668"/>
                <a:gd name="T9" fmla="*/ 29 h 366"/>
                <a:gd name="T10" fmla="*/ 64 w 668"/>
                <a:gd name="T11" fmla="*/ 35 h 366"/>
                <a:gd name="T12" fmla="*/ 75 w 668"/>
                <a:gd name="T13" fmla="*/ 41 h 366"/>
                <a:gd name="T14" fmla="*/ 85 w 668"/>
                <a:gd name="T15" fmla="*/ 47 h 366"/>
                <a:gd name="T16" fmla="*/ 96 w 668"/>
                <a:gd name="T17" fmla="*/ 53 h 366"/>
                <a:gd name="T18" fmla="*/ 107 w 668"/>
                <a:gd name="T19" fmla="*/ 59 h 366"/>
                <a:gd name="T20" fmla="*/ 117 w 668"/>
                <a:gd name="T21" fmla="*/ 64 h 366"/>
                <a:gd name="T22" fmla="*/ 128 w 668"/>
                <a:gd name="T23" fmla="*/ 70 h 366"/>
                <a:gd name="T24" fmla="*/ 138 w 668"/>
                <a:gd name="T25" fmla="*/ 76 h 366"/>
                <a:gd name="T26" fmla="*/ 149 w 668"/>
                <a:gd name="T27" fmla="*/ 82 h 366"/>
                <a:gd name="T28" fmla="*/ 160 w 668"/>
                <a:gd name="T29" fmla="*/ 88 h 366"/>
                <a:gd name="T30" fmla="*/ 171 w 668"/>
                <a:gd name="T31" fmla="*/ 93 h 366"/>
                <a:gd name="T32" fmla="*/ 182 w 668"/>
                <a:gd name="T33" fmla="*/ 99 h 366"/>
                <a:gd name="T34" fmla="*/ 192 w 668"/>
                <a:gd name="T35" fmla="*/ 105 h 366"/>
                <a:gd name="T36" fmla="*/ 203 w 668"/>
                <a:gd name="T37" fmla="*/ 111 h 366"/>
                <a:gd name="T38" fmla="*/ 214 w 668"/>
                <a:gd name="T39" fmla="*/ 117 h 366"/>
                <a:gd name="T40" fmla="*/ 225 w 668"/>
                <a:gd name="T41" fmla="*/ 123 h 366"/>
                <a:gd name="T42" fmla="*/ 236 w 668"/>
                <a:gd name="T43" fmla="*/ 129 h 366"/>
                <a:gd name="T44" fmla="*/ 247 w 668"/>
                <a:gd name="T45" fmla="*/ 135 h 366"/>
                <a:gd name="T46" fmla="*/ 257 w 668"/>
                <a:gd name="T47" fmla="*/ 140 h 366"/>
                <a:gd name="T48" fmla="*/ 267 w 668"/>
                <a:gd name="T49" fmla="*/ 146 h 366"/>
                <a:gd name="T50" fmla="*/ 277 w 668"/>
                <a:gd name="T51" fmla="*/ 152 h 366"/>
                <a:gd name="T52" fmla="*/ 288 w 668"/>
                <a:gd name="T53" fmla="*/ 158 h 366"/>
                <a:gd name="T54" fmla="*/ 299 w 668"/>
                <a:gd name="T55" fmla="*/ 164 h 366"/>
                <a:gd name="T56" fmla="*/ 310 w 668"/>
                <a:gd name="T57" fmla="*/ 170 h 366"/>
                <a:gd name="T58" fmla="*/ 321 w 668"/>
                <a:gd name="T59" fmla="*/ 176 h 366"/>
                <a:gd name="T60" fmla="*/ 331 w 668"/>
                <a:gd name="T61" fmla="*/ 181 h 366"/>
                <a:gd name="T62" fmla="*/ 342 w 668"/>
                <a:gd name="T63" fmla="*/ 187 h 366"/>
                <a:gd name="T64" fmla="*/ 353 w 668"/>
                <a:gd name="T65" fmla="*/ 193 h 366"/>
                <a:gd name="T66" fmla="*/ 363 w 668"/>
                <a:gd name="T67" fmla="*/ 199 h 366"/>
                <a:gd name="T68" fmla="*/ 374 w 668"/>
                <a:gd name="T69" fmla="*/ 205 h 366"/>
                <a:gd name="T70" fmla="*/ 385 w 668"/>
                <a:gd name="T71" fmla="*/ 211 h 366"/>
                <a:gd name="T72" fmla="*/ 396 w 668"/>
                <a:gd name="T73" fmla="*/ 216 h 366"/>
                <a:gd name="T74" fmla="*/ 407 w 668"/>
                <a:gd name="T75" fmla="*/ 222 h 366"/>
                <a:gd name="T76" fmla="*/ 418 w 668"/>
                <a:gd name="T77" fmla="*/ 228 h 366"/>
                <a:gd name="T78" fmla="*/ 429 w 668"/>
                <a:gd name="T79" fmla="*/ 234 h 366"/>
                <a:gd name="T80" fmla="*/ 440 w 668"/>
                <a:gd name="T81" fmla="*/ 240 h 366"/>
                <a:gd name="T82" fmla="*/ 450 w 668"/>
                <a:gd name="T83" fmla="*/ 246 h 366"/>
                <a:gd name="T84" fmla="*/ 461 w 668"/>
                <a:gd name="T85" fmla="*/ 252 h 366"/>
                <a:gd name="T86" fmla="*/ 471 w 668"/>
                <a:gd name="T87" fmla="*/ 258 h 366"/>
                <a:gd name="T88" fmla="*/ 482 w 668"/>
                <a:gd name="T89" fmla="*/ 263 h 366"/>
                <a:gd name="T90" fmla="*/ 493 w 668"/>
                <a:gd name="T91" fmla="*/ 269 h 366"/>
                <a:gd name="T92" fmla="*/ 503 w 668"/>
                <a:gd name="T93" fmla="*/ 275 h 366"/>
                <a:gd name="T94" fmla="*/ 514 w 668"/>
                <a:gd name="T95" fmla="*/ 281 h 366"/>
                <a:gd name="T96" fmla="*/ 524 w 668"/>
                <a:gd name="T97" fmla="*/ 287 h 366"/>
                <a:gd name="T98" fmla="*/ 535 w 668"/>
                <a:gd name="T99" fmla="*/ 293 h 366"/>
                <a:gd name="T100" fmla="*/ 546 w 668"/>
                <a:gd name="T101" fmla="*/ 299 h 366"/>
                <a:gd name="T102" fmla="*/ 557 w 668"/>
                <a:gd name="T103" fmla="*/ 305 h 366"/>
                <a:gd name="T104" fmla="*/ 568 w 668"/>
                <a:gd name="T105" fmla="*/ 311 h 366"/>
                <a:gd name="T106" fmla="*/ 579 w 668"/>
                <a:gd name="T107" fmla="*/ 317 h 366"/>
                <a:gd name="T108" fmla="*/ 589 w 668"/>
                <a:gd name="T109" fmla="*/ 323 h 366"/>
                <a:gd name="T110" fmla="*/ 600 w 668"/>
                <a:gd name="T111" fmla="*/ 328 h 366"/>
                <a:gd name="T112" fmla="*/ 610 w 668"/>
                <a:gd name="T113" fmla="*/ 334 h 366"/>
                <a:gd name="T114" fmla="*/ 621 w 668"/>
                <a:gd name="T115" fmla="*/ 340 h 366"/>
                <a:gd name="T116" fmla="*/ 631 w 668"/>
                <a:gd name="T117" fmla="*/ 346 h 366"/>
                <a:gd name="T118" fmla="*/ 642 w 668"/>
                <a:gd name="T119" fmla="*/ 352 h 366"/>
                <a:gd name="T120" fmla="*/ 653 w 668"/>
                <a:gd name="T121" fmla="*/ 358 h 366"/>
                <a:gd name="T122" fmla="*/ 663 w 668"/>
                <a:gd name="T123" fmla="*/ 36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8" h="366">
                  <a:moveTo>
                    <a:pt x="0" y="0"/>
                  </a:moveTo>
                  <a:lnTo>
                    <a:pt x="1" y="0"/>
                  </a:lnTo>
                  <a:lnTo>
                    <a:pt x="2" y="1"/>
                  </a:lnTo>
                  <a:lnTo>
                    <a:pt x="3" y="1"/>
                  </a:lnTo>
                  <a:lnTo>
                    <a:pt x="3" y="2"/>
                  </a:lnTo>
                  <a:lnTo>
                    <a:pt x="4" y="2"/>
                  </a:lnTo>
                  <a:lnTo>
                    <a:pt x="5" y="2"/>
                  </a:lnTo>
                  <a:lnTo>
                    <a:pt x="5" y="3"/>
                  </a:lnTo>
                  <a:lnTo>
                    <a:pt x="6" y="3"/>
                  </a:lnTo>
                  <a:lnTo>
                    <a:pt x="7" y="3"/>
                  </a:lnTo>
                  <a:lnTo>
                    <a:pt x="7" y="4"/>
                  </a:lnTo>
                  <a:lnTo>
                    <a:pt x="8" y="4"/>
                  </a:lnTo>
                  <a:lnTo>
                    <a:pt x="9" y="4"/>
                  </a:lnTo>
                  <a:lnTo>
                    <a:pt x="9" y="5"/>
                  </a:lnTo>
                  <a:lnTo>
                    <a:pt x="10" y="5"/>
                  </a:lnTo>
                  <a:lnTo>
                    <a:pt x="11" y="6"/>
                  </a:lnTo>
                  <a:lnTo>
                    <a:pt x="12" y="6"/>
                  </a:lnTo>
                  <a:lnTo>
                    <a:pt x="12" y="7"/>
                  </a:lnTo>
                  <a:lnTo>
                    <a:pt x="13" y="7"/>
                  </a:lnTo>
                  <a:lnTo>
                    <a:pt x="14" y="7"/>
                  </a:lnTo>
                  <a:lnTo>
                    <a:pt x="14" y="8"/>
                  </a:lnTo>
                  <a:lnTo>
                    <a:pt x="15" y="8"/>
                  </a:lnTo>
                  <a:lnTo>
                    <a:pt x="16" y="8"/>
                  </a:lnTo>
                  <a:lnTo>
                    <a:pt x="16" y="9"/>
                  </a:lnTo>
                  <a:lnTo>
                    <a:pt x="17" y="9"/>
                  </a:lnTo>
                  <a:lnTo>
                    <a:pt x="18" y="9"/>
                  </a:lnTo>
                  <a:lnTo>
                    <a:pt x="18" y="10"/>
                  </a:lnTo>
                  <a:lnTo>
                    <a:pt x="19" y="10"/>
                  </a:lnTo>
                  <a:lnTo>
                    <a:pt x="20" y="10"/>
                  </a:lnTo>
                  <a:lnTo>
                    <a:pt x="20" y="11"/>
                  </a:lnTo>
                  <a:lnTo>
                    <a:pt x="21" y="11"/>
                  </a:lnTo>
                  <a:lnTo>
                    <a:pt x="22" y="12"/>
                  </a:lnTo>
                  <a:lnTo>
                    <a:pt x="23" y="12"/>
                  </a:lnTo>
                  <a:lnTo>
                    <a:pt x="23" y="13"/>
                  </a:lnTo>
                  <a:lnTo>
                    <a:pt x="24" y="13"/>
                  </a:lnTo>
                  <a:lnTo>
                    <a:pt x="25" y="13"/>
                  </a:lnTo>
                  <a:lnTo>
                    <a:pt x="25" y="14"/>
                  </a:lnTo>
                  <a:lnTo>
                    <a:pt x="26" y="14"/>
                  </a:lnTo>
                  <a:lnTo>
                    <a:pt x="26" y="14"/>
                  </a:lnTo>
                  <a:lnTo>
                    <a:pt x="27" y="14"/>
                  </a:lnTo>
                  <a:lnTo>
                    <a:pt x="27" y="15"/>
                  </a:lnTo>
                  <a:lnTo>
                    <a:pt x="28" y="15"/>
                  </a:lnTo>
                  <a:lnTo>
                    <a:pt x="29" y="15"/>
                  </a:lnTo>
                  <a:lnTo>
                    <a:pt x="29" y="16"/>
                  </a:lnTo>
                  <a:lnTo>
                    <a:pt x="30" y="16"/>
                  </a:lnTo>
                  <a:lnTo>
                    <a:pt x="31" y="17"/>
                  </a:lnTo>
                  <a:lnTo>
                    <a:pt x="32" y="17"/>
                  </a:lnTo>
                  <a:lnTo>
                    <a:pt x="32" y="18"/>
                  </a:lnTo>
                  <a:lnTo>
                    <a:pt x="33" y="18"/>
                  </a:lnTo>
                  <a:lnTo>
                    <a:pt x="34" y="18"/>
                  </a:lnTo>
                  <a:lnTo>
                    <a:pt x="34" y="19"/>
                  </a:lnTo>
                  <a:lnTo>
                    <a:pt x="35" y="19"/>
                  </a:lnTo>
                  <a:lnTo>
                    <a:pt x="36" y="19"/>
                  </a:lnTo>
                  <a:lnTo>
                    <a:pt x="36" y="20"/>
                  </a:lnTo>
                  <a:lnTo>
                    <a:pt x="37" y="20"/>
                  </a:lnTo>
                  <a:lnTo>
                    <a:pt x="38" y="20"/>
                  </a:lnTo>
                  <a:lnTo>
                    <a:pt x="38" y="21"/>
                  </a:lnTo>
                  <a:lnTo>
                    <a:pt x="39" y="21"/>
                  </a:lnTo>
                  <a:lnTo>
                    <a:pt x="40" y="21"/>
                  </a:lnTo>
                  <a:lnTo>
                    <a:pt x="40" y="22"/>
                  </a:lnTo>
                  <a:lnTo>
                    <a:pt x="41" y="22"/>
                  </a:lnTo>
                  <a:lnTo>
                    <a:pt x="42" y="23"/>
                  </a:lnTo>
                  <a:lnTo>
                    <a:pt x="43" y="23"/>
                  </a:lnTo>
                  <a:lnTo>
                    <a:pt x="43" y="24"/>
                  </a:lnTo>
                  <a:lnTo>
                    <a:pt x="44" y="24"/>
                  </a:lnTo>
                  <a:lnTo>
                    <a:pt x="45" y="24"/>
                  </a:lnTo>
                  <a:lnTo>
                    <a:pt x="45" y="25"/>
                  </a:lnTo>
                  <a:lnTo>
                    <a:pt x="46" y="25"/>
                  </a:lnTo>
                  <a:lnTo>
                    <a:pt x="47" y="25"/>
                  </a:lnTo>
                  <a:lnTo>
                    <a:pt x="47" y="26"/>
                  </a:lnTo>
                  <a:lnTo>
                    <a:pt x="48" y="26"/>
                  </a:lnTo>
                  <a:lnTo>
                    <a:pt x="49" y="26"/>
                  </a:lnTo>
                  <a:lnTo>
                    <a:pt x="49" y="27"/>
                  </a:lnTo>
                  <a:lnTo>
                    <a:pt x="50" y="27"/>
                  </a:lnTo>
                  <a:lnTo>
                    <a:pt x="51" y="27"/>
                  </a:lnTo>
                  <a:lnTo>
                    <a:pt x="51" y="28"/>
                  </a:lnTo>
                  <a:lnTo>
                    <a:pt x="52" y="28"/>
                  </a:lnTo>
                  <a:lnTo>
                    <a:pt x="53" y="28"/>
                  </a:lnTo>
                  <a:lnTo>
                    <a:pt x="53" y="29"/>
                  </a:lnTo>
                  <a:lnTo>
                    <a:pt x="53" y="29"/>
                  </a:lnTo>
                  <a:lnTo>
                    <a:pt x="54" y="29"/>
                  </a:lnTo>
                  <a:lnTo>
                    <a:pt x="54" y="30"/>
                  </a:lnTo>
                  <a:lnTo>
                    <a:pt x="55" y="30"/>
                  </a:lnTo>
                  <a:lnTo>
                    <a:pt x="56" y="30"/>
                  </a:lnTo>
                  <a:lnTo>
                    <a:pt x="56" y="31"/>
                  </a:lnTo>
                  <a:lnTo>
                    <a:pt x="57" y="31"/>
                  </a:lnTo>
                  <a:lnTo>
                    <a:pt x="58" y="31"/>
                  </a:lnTo>
                  <a:lnTo>
                    <a:pt x="58" y="32"/>
                  </a:lnTo>
                  <a:lnTo>
                    <a:pt x="59" y="32"/>
                  </a:lnTo>
                  <a:lnTo>
                    <a:pt x="60" y="32"/>
                  </a:lnTo>
                  <a:lnTo>
                    <a:pt x="60" y="33"/>
                  </a:lnTo>
                  <a:lnTo>
                    <a:pt x="61" y="33"/>
                  </a:lnTo>
                  <a:lnTo>
                    <a:pt x="62" y="33"/>
                  </a:lnTo>
                  <a:lnTo>
                    <a:pt x="62" y="34"/>
                  </a:lnTo>
                  <a:lnTo>
                    <a:pt x="63" y="34"/>
                  </a:lnTo>
                  <a:lnTo>
                    <a:pt x="64" y="35"/>
                  </a:lnTo>
                  <a:lnTo>
                    <a:pt x="65" y="35"/>
                  </a:lnTo>
                  <a:lnTo>
                    <a:pt x="65" y="36"/>
                  </a:lnTo>
                  <a:lnTo>
                    <a:pt x="66" y="36"/>
                  </a:lnTo>
                  <a:lnTo>
                    <a:pt x="67" y="36"/>
                  </a:lnTo>
                  <a:lnTo>
                    <a:pt x="67" y="37"/>
                  </a:lnTo>
                  <a:lnTo>
                    <a:pt x="68" y="37"/>
                  </a:lnTo>
                  <a:lnTo>
                    <a:pt x="69" y="37"/>
                  </a:lnTo>
                  <a:lnTo>
                    <a:pt x="69" y="38"/>
                  </a:lnTo>
                  <a:lnTo>
                    <a:pt x="70" y="38"/>
                  </a:lnTo>
                  <a:lnTo>
                    <a:pt x="71" y="38"/>
                  </a:lnTo>
                  <a:lnTo>
                    <a:pt x="71" y="39"/>
                  </a:lnTo>
                  <a:lnTo>
                    <a:pt x="72" y="39"/>
                  </a:lnTo>
                  <a:lnTo>
                    <a:pt x="73" y="39"/>
                  </a:lnTo>
                  <a:lnTo>
                    <a:pt x="73" y="40"/>
                  </a:lnTo>
                  <a:lnTo>
                    <a:pt x="74" y="40"/>
                  </a:lnTo>
                  <a:lnTo>
                    <a:pt x="75" y="41"/>
                  </a:lnTo>
                  <a:lnTo>
                    <a:pt x="76" y="41"/>
                  </a:lnTo>
                  <a:lnTo>
                    <a:pt x="76" y="42"/>
                  </a:lnTo>
                  <a:lnTo>
                    <a:pt x="77" y="42"/>
                  </a:lnTo>
                  <a:lnTo>
                    <a:pt x="78" y="42"/>
                  </a:lnTo>
                  <a:lnTo>
                    <a:pt x="78" y="43"/>
                  </a:lnTo>
                  <a:lnTo>
                    <a:pt x="79" y="43"/>
                  </a:lnTo>
                  <a:lnTo>
                    <a:pt x="80" y="43"/>
                  </a:lnTo>
                  <a:lnTo>
                    <a:pt x="80" y="44"/>
                  </a:lnTo>
                  <a:lnTo>
                    <a:pt x="81" y="44"/>
                  </a:lnTo>
                  <a:lnTo>
                    <a:pt x="81" y="44"/>
                  </a:lnTo>
                  <a:lnTo>
                    <a:pt x="82" y="44"/>
                  </a:lnTo>
                  <a:lnTo>
                    <a:pt x="82" y="45"/>
                  </a:lnTo>
                  <a:lnTo>
                    <a:pt x="83" y="45"/>
                  </a:lnTo>
                  <a:lnTo>
                    <a:pt x="84" y="46"/>
                  </a:lnTo>
                  <a:lnTo>
                    <a:pt x="85" y="46"/>
                  </a:lnTo>
                  <a:lnTo>
                    <a:pt x="85" y="47"/>
                  </a:lnTo>
                  <a:lnTo>
                    <a:pt x="86" y="47"/>
                  </a:lnTo>
                  <a:lnTo>
                    <a:pt x="87" y="47"/>
                  </a:lnTo>
                  <a:lnTo>
                    <a:pt x="87" y="48"/>
                  </a:lnTo>
                  <a:lnTo>
                    <a:pt x="88" y="48"/>
                  </a:lnTo>
                  <a:lnTo>
                    <a:pt x="89" y="48"/>
                  </a:lnTo>
                  <a:lnTo>
                    <a:pt x="89" y="49"/>
                  </a:lnTo>
                  <a:lnTo>
                    <a:pt x="90" y="49"/>
                  </a:lnTo>
                  <a:lnTo>
                    <a:pt x="91" y="49"/>
                  </a:lnTo>
                  <a:lnTo>
                    <a:pt x="91" y="50"/>
                  </a:lnTo>
                  <a:lnTo>
                    <a:pt x="92" y="50"/>
                  </a:lnTo>
                  <a:lnTo>
                    <a:pt x="93" y="50"/>
                  </a:lnTo>
                  <a:lnTo>
                    <a:pt x="93" y="51"/>
                  </a:lnTo>
                  <a:lnTo>
                    <a:pt x="94" y="51"/>
                  </a:lnTo>
                  <a:lnTo>
                    <a:pt x="95" y="52"/>
                  </a:lnTo>
                  <a:lnTo>
                    <a:pt x="96" y="52"/>
                  </a:lnTo>
                  <a:lnTo>
                    <a:pt x="96" y="53"/>
                  </a:lnTo>
                  <a:lnTo>
                    <a:pt x="97" y="53"/>
                  </a:lnTo>
                  <a:lnTo>
                    <a:pt x="98" y="53"/>
                  </a:lnTo>
                  <a:lnTo>
                    <a:pt x="98" y="54"/>
                  </a:lnTo>
                  <a:lnTo>
                    <a:pt x="99" y="54"/>
                  </a:lnTo>
                  <a:lnTo>
                    <a:pt x="100" y="54"/>
                  </a:lnTo>
                  <a:lnTo>
                    <a:pt x="100" y="55"/>
                  </a:lnTo>
                  <a:lnTo>
                    <a:pt x="101" y="55"/>
                  </a:lnTo>
                  <a:lnTo>
                    <a:pt x="102" y="55"/>
                  </a:lnTo>
                  <a:lnTo>
                    <a:pt x="102" y="56"/>
                  </a:lnTo>
                  <a:lnTo>
                    <a:pt x="103" y="56"/>
                  </a:lnTo>
                  <a:lnTo>
                    <a:pt x="104" y="56"/>
                  </a:lnTo>
                  <a:lnTo>
                    <a:pt x="104" y="57"/>
                  </a:lnTo>
                  <a:lnTo>
                    <a:pt x="105" y="57"/>
                  </a:lnTo>
                  <a:lnTo>
                    <a:pt x="106" y="58"/>
                  </a:lnTo>
                  <a:lnTo>
                    <a:pt x="107" y="58"/>
                  </a:lnTo>
                  <a:lnTo>
                    <a:pt x="107" y="59"/>
                  </a:lnTo>
                  <a:lnTo>
                    <a:pt x="108" y="59"/>
                  </a:lnTo>
                  <a:lnTo>
                    <a:pt x="109" y="59"/>
                  </a:lnTo>
                  <a:lnTo>
                    <a:pt x="109" y="59"/>
                  </a:lnTo>
                  <a:lnTo>
                    <a:pt x="109" y="60"/>
                  </a:lnTo>
                  <a:lnTo>
                    <a:pt x="110" y="60"/>
                  </a:lnTo>
                  <a:lnTo>
                    <a:pt x="111" y="60"/>
                  </a:lnTo>
                  <a:lnTo>
                    <a:pt x="111" y="61"/>
                  </a:lnTo>
                  <a:lnTo>
                    <a:pt x="112" y="61"/>
                  </a:lnTo>
                  <a:lnTo>
                    <a:pt x="113" y="61"/>
                  </a:lnTo>
                  <a:lnTo>
                    <a:pt x="113" y="62"/>
                  </a:lnTo>
                  <a:lnTo>
                    <a:pt x="114" y="62"/>
                  </a:lnTo>
                  <a:lnTo>
                    <a:pt x="115" y="62"/>
                  </a:lnTo>
                  <a:lnTo>
                    <a:pt x="115" y="63"/>
                  </a:lnTo>
                  <a:lnTo>
                    <a:pt x="116" y="63"/>
                  </a:lnTo>
                  <a:lnTo>
                    <a:pt x="116" y="64"/>
                  </a:lnTo>
                  <a:lnTo>
                    <a:pt x="117" y="64"/>
                  </a:lnTo>
                  <a:lnTo>
                    <a:pt x="118" y="64"/>
                  </a:lnTo>
                  <a:lnTo>
                    <a:pt x="118" y="65"/>
                  </a:lnTo>
                  <a:lnTo>
                    <a:pt x="119" y="65"/>
                  </a:lnTo>
                  <a:lnTo>
                    <a:pt x="120" y="65"/>
                  </a:lnTo>
                  <a:lnTo>
                    <a:pt x="120" y="66"/>
                  </a:lnTo>
                  <a:lnTo>
                    <a:pt x="121" y="66"/>
                  </a:lnTo>
                  <a:lnTo>
                    <a:pt x="122" y="66"/>
                  </a:lnTo>
                  <a:lnTo>
                    <a:pt x="122" y="67"/>
                  </a:lnTo>
                  <a:lnTo>
                    <a:pt x="123" y="67"/>
                  </a:lnTo>
                  <a:lnTo>
                    <a:pt x="124" y="67"/>
                  </a:lnTo>
                  <a:lnTo>
                    <a:pt x="124" y="68"/>
                  </a:lnTo>
                  <a:lnTo>
                    <a:pt x="125" y="68"/>
                  </a:lnTo>
                  <a:lnTo>
                    <a:pt x="126" y="68"/>
                  </a:lnTo>
                  <a:lnTo>
                    <a:pt x="126" y="69"/>
                  </a:lnTo>
                  <a:lnTo>
                    <a:pt x="127" y="69"/>
                  </a:lnTo>
                  <a:lnTo>
                    <a:pt x="128" y="70"/>
                  </a:lnTo>
                  <a:lnTo>
                    <a:pt x="129" y="70"/>
                  </a:lnTo>
                  <a:lnTo>
                    <a:pt x="129" y="71"/>
                  </a:lnTo>
                  <a:lnTo>
                    <a:pt x="130" y="71"/>
                  </a:lnTo>
                  <a:lnTo>
                    <a:pt x="131" y="71"/>
                  </a:lnTo>
                  <a:lnTo>
                    <a:pt x="131" y="72"/>
                  </a:lnTo>
                  <a:lnTo>
                    <a:pt x="132" y="72"/>
                  </a:lnTo>
                  <a:lnTo>
                    <a:pt x="133" y="72"/>
                  </a:lnTo>
                  <a:lnTo>
                    <a:pt x="133" y="73"/>
                  </a:lnTo>
                  <a:lnTo>
                    <a:pt x="134" y="73"/>
                  </a:lnTo>
                  <a:lnTo>
                    <a:pt x="135" y="73"/>
                  </a:lnTo>
                  <a:lnTo>
                    <a:pt x="135" y="74"/>
                  </a:lnTo>
                  <a:lnTo>
                    <a:pt x="136" y="74"/>
                  </a:lnTo>
                  <a:lnTo>
                    <a:pt x="136" y="74"/>
                  </a:lnTo>
                  <a:lnTo>
                    <a:pt x="137" y="75"/>
                  </a:lnTo>
                  <a:lnTo>
                    <a:pt x="138" y="75"/>
                  </a:lnTo>
                  <a:lnTo>
                    <a:pt x="138" y="76"/>
                  </a:lnTo>
                  <a:lnTo>
                    <a:pt x="139" y="76"/>
                  </a:lnTo>
                  <a:lnTo>
                    <a:pt x="140" y="76"/>
                  </a:lnTo>
                  <a:lnTo>
                    <a:pt x="140" y="77"/>
                  </a:lnTo>
                  <a:lnTo>
                    <a:pt x="141" y="77"/>
                  </a:lnTo>
                  <a:lnTo>
                    <a:pt x="142" y="77"/>
                  </a:lnTo>
                  <a:lnTo>
                    <a:pt x="142" y="78"/>
                  </a:lnTo>
                  <a:lnTo>
                    <a:pt x="143" y="78"/>
                  </a:lnTo>
                  <a:lnTo>
                    <a:pt x="144" y="78"/>
                  </a:lnTo>
                  <a:lnTo>
                    <a:pt x="144" y="79"/>
                  </a:lnTo>
                  <a:lnTo>
                    <a:pt x="145" y="79"/>
                  </a:lnTo>
                  <a:lnTo>
                    <a:pt x="146" y="79"/>
                  </a:lnTo>
                  <a:lnTo>
                    <a:pt x="146" y="80"/>
                  </a:lnTo>
                  <a:lnTo>
                    <a:pt x="147" y="80"/>
                  </a:lnTo>
                  <a:lnTo>
                    <a:pt x="148" y="81"/>
                  </a:lnTo>
                  <a:lnTo>
                    <a:pt x="149" y="81"/>
                  </a:lnTo>
                  <a:lnTo>
                    <a:pt x="149" y="82"/>
                  </a:lnTo>
                  <a:lnTo>
                    <a:pt x="150" y="82"/>
                  </a:lnTo>
                  <a:lnTo>
                    <a:pt x="151" y="82"/>
                  </a:lnTo>
                  <a:lnTo>
                    <a:pt x="151" y="83"/>
                  </a:lnTo>
                  <a:lnTo>
                    <a:pt x="152" y="83"/>
                  </a:lnTo>
                  <a:lnTo>
                    <a:pt x="153" y="83"/>
                  </a:lnTo>
                  <a:lnTo>
                    <a:pt x="153" y="84"/>
                  </a:lnTo>
                  <a:lnTo>
                    <a:pt x="154" y="84"/>
                  </a:lnTo>
                  <a:lnTo>
                    <a:pt x="155" y="84"/>
                  </a:lnTo>
                  <a:lnTo>
                    <a:pt x="155" y="85"/>
                  </a:lnTo>
                  <a:lnTo>
                    <a:pt x="156" y="85"/>
                  </a:lnTo>
                  <a:lnTo>
                    <a:pt x="157" y="85"/>
                  </a:lnTo>
                  <a:lnTo>
                    <a:pt x="157" y="86"/>
                  </a:lnTo>
                  <a:lnTo>
                    <a:pt x="158" y="86"/>
                  </a:lnTo>
                  <a:lnTo>
                    <a:pt x="159" y="87"/>
                  </a:lnTo>
                  <a:lnTo>
                    <a:pt x="160" y="87"/>
                  </a:lnTo>
                  <a:lnTo>
                    <a:pt x="160" y="88"/>
                  </a:lnTo>
                  <a:lnTo>
                    <a:pt x="161" y="88"/>
                  </a:lnTo>
                  <a:lnTo>
                    <a:pt x="162" y="88"/>
                  </a:lnTo>
                  <a:lnTo>
                    <a:pt x="162" y="89"/>
                  </a:lnTo>
                  <a:lnTo>
                    <a:pt x="163" y="89"/>
                  </a:lnTo>
                  <a:lnTo>
                    <a:pt x="164" y="89"/>
                  </a:lnTo>
                  <a:lnTo>
                    <a:pt x="164" y="90"/>
                  </a:lnTo>
                  <a:lnTo>
                    <a:pt x="164" y="90"/>
                  </a:lnTo>
                  <a:lnTo>
                    <a:pt x="165" y="90"/>
                  </a:lnTo>
                  <a:lnTo>
                    <a:pt x="166" y="90"/>
                  </a:lnTo>
                  <a:lnTo>
                    <a:pt x="166" y="91"/>
                  </a:lnTo>
                  <a:lnTo>
                    <a:pt x="167" y="91"/>
                  </a:lnTo>
                  <a:lnTo>
                    <a:pt x="168" y="92"/>
                  </a:lnTo>
                  <a:lnTo>
                    <a:pt x="169" y="92"/>
                  </a:lnTo>
                  <a:lnTo>
                    <a:pt x="169" y="93"/>
                  </a:lnTo>
                  <a:lnTo>
                    <a:pt x="170" y="93"/>
                  </a:lnTo>
                  <a:lnTo>
                    <a:pt x="171" y="93"/>
                  </a:lnTo>
                  <a:lnTo>
                    <a:pt x="171" y="94"/>
                  </a:lnTo>
                  <a:lnTo>
                    <a:pt x="172" y="94"/>
                  </a:lnTo>
                  <a:lnTo>
                    <a:pt x="173" y="94"/>
                  </a:lnTo>
                  <a:lnTo>
                    <a:pt x="173" y="95"/>
                  </a:lnTo>
                  <a:lnTo>
                    <a:pt x="174" y="95"/>
                  </a:lnTo>
                  <a:lnTo>
                    <a:pt x="175" y="95"/>
                  </a:lnTo>
                  <a:lnTo>
                    <a:pt x="175" y="96"/>
                  </a:lnTo>
                  <a:lnTo>
                    <a:pt x="176" y="96"/>
                  </a:lnTo>
                  <a:lnTo>
                    <a:pt x="177" y="96"/>
                  </a:lnTo>
                  <a:lnTo>
                    <a:pt x="177" y="97"/>
                  </a:lnTo>
                  <a:lnTo>
                    <a:pt x="178" y="97"/>
                  </a:lnTo>
                  <a:lnTo>
                    <a:pt x="179" y="98"/>
                  </a:lnTo>
                  <a:lnTo>
                    <a:pt x="180" y="98"/>
                  </a:lnTo>
                  <a:lnTo>
                    <a:pt x="180" y="99"/>
                  </a:lnTo>
                  <a:lnTo>
                    <a:pt x="181" y="99"/>
                  </a:lnTo>
                  <a:lnTo>
                    <a:pt x="182" y="99"/>
                  </a:lnTo>
                  <a:lnTo>
                    <a:pt x="182" y="100"/>
                  </a:lnTo>
                  <a:lnTo>
                    <a:pt x="183" y="100"/>
                  </a:lnTo>
                  <a:lnTo>
                    <a:pt x="184" y="100"/>
                  </a:lnTo>
                  <a:lnTo>
                    <a:pt x="184" y="101"/>
                  </a:lnTo>
                  <a:lnTo>
                    <a:pt x="185" y="101"/>
                  </a:lnTo>
                  <a:lnTo>
                    <a:pt x="186" y="101"/>
                  </a:lnTo>
                  <a:lnTo>
                    <a:pt x="186" y="102"/>
                  </a:lnTo>
                  <a:lnTo>
                    <a:pt x="187" y="102"/>
                  </a:lnTo>
                  <a:lnTo>
                    <a:pt x="188" y="102"/>
                  </a:lnTo>
                  <a:lnTo>
                    <a:pt x="188" y="103"/>
                  </a:lnTo>
                  <a:lnTo>
                    <a:pt x="189" y="103"/>
                  </a:lnTo>
                  <a:lnTo>
                    <a:pt x="190" y="104"/>
                  </a:lnTo>
                  <a:lnTo>
                    <a:pt x="191" y="104"/>
                  </a:lnTo>
                  <a:lnTo>
                    <a:pt x="191" y="105"/>
                  </a:lnTo>
                  <a:lnTo>
                    <a:pt x="192" y="105"/>
                  </a:lnTo>
                  <a:lnTo>
                    <a:pt x="192" y="105"/>
                  </a:lnTo>
                  <a:lnTo>
                    <a:pt x="193" y="105"/>
                  </a:lnTo>
                  <a:lnTo>
                    <a:pt x="193" y="106"/>
                  </a:lnTo>
                  <a:lnTo>
                    <a:pt x="194" y="106"/>
                  </a:lnTo>
                  <a:lnTo>
                    <a:pt x="195" y="106"/>
                  </a:lnTo>
                  <a:lnTo>
                    <a:pt x="195" y="107"/>
                  </a:lnTo>
                  <a:lnTo>
                    <a:pt x="196" y="107"/>
                  </a:lnTo>
                  <a:lnTo>
                    <a:pt x="197" y="107"/>
                  </a:lnTo>
                  <a:lnTo>
                    <a:pt x="197" y="108"/>
                  </a:lnTo>
                  <a:lnTo>
                    <a:pt x="198" y="108"/>
                  </a:lnTo>
                  <a:lnTo>
                    <a:pt x="199" y="108"/>
                  </a:lnTo>
                  <a:lnTo>
                    <a:pt x="199" y="109"/>
                  </a:lnTo>
                  <a:lnTo>
                    <a:pt x="200" y="109"/>
                  </a:lnTo>
                  <a:lnTo>
                    <a:pt x="201" y="110"/>
                  </a:lnTo>
                  <a:lnTo>
                    <a:pt x="202" y="110"/>
                  </a:lnTo>
                  <a:lnTo>
                    <a:pt x="202" y="111"/>
                  </a:lnTo>
                  <a:lnTo>
                    <a:pt x="203" y="111"/>
                  </a:lnTo>
                  <a:lnTo>
                    <a:pt x="204" y="111"/>
                  </a:lnTo>
                  <a:lnTo>
                    <a:pt x="204" y="112"/>
                  </a:lnTo>
                  <a:lnTo>
                    <a:pt x="205" y="112"/>
                  </a:lnTo>
                  <a:lnTo>
                    <a:pt x="206" y="112"/>
                  </a:lnTo>
                  <a:lnTo>
                    <a:pt x="206" y="113"/>
                  </a:lnTo>
                  <a:lnTo>
                    <a:pt x="207" y="113"/>
                  </a:lnTo>
                  <a:lnTo>
                    <a:pt x="208" y="113"/>
                  </a:lnTo>
                  <a:lnTo>
                    <a:pt x="208" y="114"/>
                  </a:lnTo>
                  <a:lnTo>
                    <a:pt x="209" y="114"/>
                  </a:lnTo>
                  <a:lnTo>
                    <a:pt x="210" y="114"/>
                  </a:lnTo>
                  <a:lnTo>
                    <a:pt x="210" y="115"/>
                  </a:lnTo>
                  <a:lnTo>
                    <a:pt x="211" y="115"/>
                  </a:lnTo>
                  <a:lnTo>
                    <a:pt x="212" y="116"/>
                  </a:lnTo>
                  <a:lnTo>
                    <a:pt x="213" y="116"/>
                  </a:lnTo>
                  <a:lnTo>
                    <a:pt x="213" y="117"/>
                  </a:lnTo>
                  <a:lnTo>
                    <a:pt x="214" y="117"/>
                  </a:lnTo>
                  <a:lnTo>
                    <a:pt x="215" y="117"/>
                  </a:lnTo>
                  <a:lnTo>
                    <a:pt x="215" y="118"/>
                  </a:lnTo>
                  <a:lnTo>
                    <a:pt x="216" y="118"/>
                  </a:lnTo>
                  <a:lnTo>
                    <a:pt x="217" y="118"/>
                  </a:lnTo>
                  <a:lnTo>
                    <a:pt x="217" y="119"/>
                  </a:lnTo>
                  <a:lnTo>
                    <a:pt x="218" y="119"/>
                  </a:lnTo>
                  <a:lnTo>
                    <a:pt x="219" y="119"/>
                  </a:lnTo>
                  <a:lnTo>
                    <a:pt x="219" y="120"/>
                  </a:lnTo>
                  <a:lnTo>
                    <a:pt x="220" y="120"/>
                  </a:lnTo>
                  <a:lnTo>
                    <a:pt x="221" y="121"/>
                  </a:lnTo>
                  <a:lnTo>
                    <a:pt x="222" y="121"/>
                  </a:lnTo>
                  <a:lnTo>
                    <a:pt x="222" y="122"/>
                  </a:lnTo>
                  <a:lnTo>
                    <a:pt x="223" y="122"/>
                  </a:lnTo>
                  <a:lnTo>
                    <a:pt x="224" y="122"/>
                  </a:lnTo>
                  <a:lnTo>
                    <a:pt x="224" y="123"/>
                  </a:lnTo>
                  <a:lnTo>
                    <a:pt x="225" y="123"/>
                  </a:lnTo>
                  <a:lnTo>
                    <a:pt x="226" y="123"/>
                  </a:lnTo>
                  <a:lnTo>
                    <a:pt x="226" y="124"/>
                  </a:lnTo>
                  <a:lnTo>
                    <a:pt x="227" y="124"/>
                  </a:lnTo>
                  <a:lnTo>
                    <a:pt x="228" y="124"/>
                  </a:lnTo>
                  <a:lnTo>
                    <a:pt x="228" y="125"/>
                  </a:lnTo>
                  <a:lnTo>
                    <a:pt x="229" y="125"/>
                  </a:lnTo>
                  <a:lnTo>
                    <a:pt x="230" y="125"/>
                  </a:lnTo>
                  <a:lnTo>
                    <a:pt x="230" y="126"/>
                  </a:lnTo>
                  <a:lnTo>
                    <a:pt x="231" y="126"/>
                  </a:lnTo>
                  <a:lnTo>
                    <a:pt x="232" y="127"/>
                  </a:lnTo>
                  <a:lnTo>
                    <a:pt x="233" y="127"/>
                  </a:lnTo>
                  <a:lnTo>
                    <a:pt x="233" y="128"/>
                  </a:lnTo>
                  <a:lnTo>
                    <a:pt x="234" y="128"/>
                  </a:lnTo>
                  <a:lnTo>
                    <a:pt x="235" y="128"/>
                  </a:lnTo>
                  <a:lnTo>
                    <a:pt x="235" y="129"/>
                  </a:lnTo>
                  <a:lnTo>
                    <a:pt x="236" y="129"/>
                  </a:lnTo>
                  <a:lnTo>
                    <a:pt x="237" y="129"/>
                  </a:lnTo>
                  <a:lnTo>
                    <a:pt x="237" y="130"/>
                  </a:lnTo>
                  <a:lnTo>
                    <a:pt x="238" y="130"/>
                  </a:lnTo>
                  <a:lnTo>
                    <a:pt x="239" y="130"/>
                  </a:lnTo>
                  <a:lnTo>
                    <a:pt x="239" y="131"/>
                  </a:lnTo>
                  <a:lnTo>
                    <a:pt x="240" y="131"/>
                  </a:lnTo>
                  <a:lnTo>
                    <a:pt x="241" y="132"/>
                  </a:lnTo>
                  <a:lnTo>
                    <a:pt x="242" y="132"/>
                  </a:lnTo>
                  <a:lnTo>
                    <a:pt x="242" y="133"/>
                  </a:lnTo>
                  <a:lnTo>
                    <a:pt x="243" y="133"/>
                  </a:lnTo>
                  <a:lnTo>
                    <a:pt x="244" y="133"/>
                  </a:lnTo>
                  <a:lnTo>
                    <a:pt x="244" y="134"/>
                  </a:lnTo>
                  <a:lnTo>
                    <a:pt x="245" y="134"/>
                  </a:lnTo>
                  <a:lnTo>
                    <a:pt x="246" y="134"/>
                  </a:lnTo>
                  <a:lnTo>
                    <a:pt x="246" y="135"/>
                  </a:lnTo>
                  <a:lnTo>
                    <a:pt x="247" y="135"/>
                  </a:lnTo>
                  <a:lnTo>
                    <a:pt x="247" y="135"/>
                  </a:lnTo>
                  <a:lnTo>
                    <a:pt x="248" y="135"/>
                  </a:lnTo>
                  <a:lnTo>
                    <a:pt x="248" y="136"/>
                  </a:lnTo>
                  <a:lnTo>
                    <a:pt x="249" y="136"/>
                  </a:lnTo>
                  <a:lnTo>
                    <a:pt x="250" y="136"/>
                  </a:lnTo>
                  <a:lnTo>
                    <a:pt x="250" y="137"/>
                  </a:lnTo>
                  <a:lnTo>
                    <a:pt x="251" y="137"/>
                  </a:lnTo>
                  <a:lnTo>
                    <a:pt x="252" y="137"/>
                  </a:lnTo>
                  <a:lnTo>
                    <a:pt x="252" y="138"/>
                  </a:lnTo>
                  <a:lnTo>
                    <a:pt x="253" y="138"/>
                  </a:lnTo>
                  <a:lnTo>
                    <a:pt x="253" y="139"/>
                  </a:lnTo>
                  <a:lnTo>
                    <a:pt x="254" y="139"/>
                  </a:lnTo>
                  <a:lnTo>
                    <a:pt x="255" y="139"/>
                  </a:lnTo>
                  <a:lnTo>
                    <a:pt x="255" y="140"/>
                  </a:lnTo>
                  <a:lnTo>
                    <a:pt x="256" y="140"/>
                  </a:lnTo>
                  <a:lnTo>
                    <a:pt x="257" y="140"/>
                  </a:lnTo>
                  <a:lnTo>
                    <a:pt x="257" y="141"/>
                  </a:lnTo>
                  <a:lnTo>
                    <a:pt x="258" y="141"/>
                  </a:lnTo>
                  <a:lnTo>
                    <a:pt x="259" y="141"/>
                  </a:lnTo>
                  <a:lnTo>
                    <a:pt x="259" y="142"/>
                  </a:lnTo>
                  <a:lnTo>
                    <a:pt x="260" y="142"/>
                  </a:lnTo>
                  <a:lnTo>
                    <a:pt x="261" y="142"/>
                  </a:lnTo>
                  <a:lnTo>
                    <a:pt x="261" y="143"/>
                  </a:lnTo>
                  <a:lnTo>
                    <a:pt x="262" y="143"/>
                  </a:lnTo>
                  <a:lnTo>
                    <a:pt x="263" y="143"/>
                  </a:lnTo>
                  <a:lnTo>
                    <a:pt x="263" y="144"/>
                  </a:lnTo>
                  <a:lnTo>
                    <a:pt x="264" y="144"/>
                  </a:lnTo>
                  <a:lnTo>
                    <a:pt x="264" y="145"/>
                  </a:lnTo>
                  <a:lnTo>
                    <a:pt x="265" y="145"/>
                  </a:lnTo>
                  <a:lnTo>
                    <a:pt x="266" y="145"/>
                  </a:lnTo>
                  <a:lnTo>
                    <a:pt x="266" y="146"/>
                  </a:lnTo>
                  <a:lnTo>
                    <a:pt x="267" y="146"/>
                  </a:lnTo>
                  <a:lnTo>
                    <a:pt x="268" y="146"/>
                  </a:lnTo>
                  <a:lnTo>
                    <a:pt x="268" y="147"/>
                  </a:lnTo>
                  <a:lnTo>
                    <a:pt x="269" y="147"/>
                  </a:lnTo>
                  <a:lnTo>
                    <a:pt x="270" y="147"/>
                  </a:lnTo>
                  <a:lnTo>
                    <a:pt x="270" y="148"/>
                  </a:lnTo>
                  <a:lnTo>
                    <a:pt x="271" y="148"/>
                  </a:lnTo>
                  <a:lnTo>
                    <a:pt x="272" y="148"/>
                  </a:lnTo>
                  <a:lnTo>
                    <a:pt x="272" y="149"/>
                  </a:lnTo>
                  <a:lnTo>
                    <a:pt x="273" y="149"/>
                  </a:lnTo>
                  <a:lnTo>
                    <a:pt x="274" y="150"/>
                  </a:lnTo>
                  <a:lnTo>
                    <a:pt x="275" y="150"/>
                  </a:lnTo>
                  <a:lnTo>
                    <a:pt x="275" y="150"/>
                  </a:lnTo>
                  <a:lnTo>
                    <a:pt x="275" y="151"/>
                  </a:lnTo>
                  <a:lnTo>
                    <a:pt x="276" y="151"/>
                  </a:lnTo>
                  <a:lnTo>
                    <a:pt x="277" y="151"/>
                  </a:lnTo>
                  <a:lnTo>
                    <a:pt x="277" y="152"/>
                  </a:lnTo>
                  <a:lnTo>
                    <a:pt x="278" y="152"/>
                  </a:lnTo>
                  <a:lnTo>
                    <a:pt x="279" y="152"/>
                  </a:lnTo>
                  <a:lnTo>
                    <a:pt x="279" y="153"/>
                  </a:lnTo>
                  <a:lnTo>
                    <a:pt x="280" y="153"/>
                  </a:lnTo>
                  <a:lnTo>
                    <a:pt x="281" y="153"/>
                  </a:lnTo>
                  <a:lnTo>
                    <a:pt x="281" y="154"/>
                  </a:lnTo>
                  <a:lnTo>
                    <a:pt x="282" y="154"/>
                  </a:lnTo>
                  <a:lnTo>
                    <a:pt x="283" y="154"/>
                  </a:lnTo>
                  <a:lnTo>
                    <a:pt x="283" y="155"/>
                  </a:lnTo>
                  <a:lnTo>
                    <a:pt x="284" y="155"/>
                  </a:lnTo>
                  <a:lnTo>
                    <a:pt x="285" y="156"/>
                  </a:lnTo>
                  <a:lnTo>
                    <a:pt x="286" y="156"/>
                  </a:lnTo>
                  <a:lnTo>
                    <a:pt x="286" y="157"/>
                  </a:lnTo>
                  <a:lnTo>
                    <a:pt x="287" y="157"/>
                  </a:lnTo>
                  <a:lnTo>
                    <a:pt x="288" y="157"/>
                  </a:lnTo>
                  <a:lnTo>
                    <a:pt x="288" y="158"/>
                  </a:lnTo>
                  <a:lnTo>
                    <a:pt x="289" y="158"/>
                  </a:lnTo>
                  <a:lnTo>
                    <a:pt x="290" y="158"/>
                  </a:lnTo>
                  <a:lnTo>
                    <a:pt x="290" y="159"/>
                  </a:lnTo>
                  <a:lnTo>
                    <a:pt x="291" y="159"/>
                  </a:lnTo>
                  <a:lnTo>
                    <a:pt x="292" y="159"/>
                  </a:lnTo>
                  <a:lnTo>
                    <a:pt x="292" y="160"/>
                  </a:lnTo>
                  <a:lnTo>
                    <a:pt x="293" y="160"/>
                  </a:lnTo>
                  <a:lnTo>
                    <a:pt x="294" y="161"/>
                  </a:lnTo>
                  <a:lnTo>
                    <a:pt x="295" y="161"/>
                  </a:lnTo>
                  <a:lnTo>
                    <a:pt x="295" y="162"/>
                  </a:lnTo>
                  <a:lnTo>
                    <a:pt x="296" y="162"/>
                  </a:lnTo>
                  <a:lnTo>
                    <a:pt x="297" y="162"/>
                  </a:lnTo>
                  <a:lnTo>
                    <a:pt x="297" y="163"/>
                  </a:lnTo>
                  <a:lnTo>
                    <a:pt x="298" y="163"/>
                  </a:lnTo>
                  <a:lnTo>
                    <a:pt x="299" y="163"/>
                  </a:lnTo>
                  <a:lnTo>
                    <a:pt x="299" y="164"/>
                  </a:lnTo>
                  <a:lnTo>
                    <a:pt x="300" y="164"/>
                  </a:lnTo>
                  <a:lnTo>
                    <a:pt x="301" y="164"/>
                  </a:lnTo>
                  <a:lnTo>
                    <a:pt x="301" y="165"/>
                  </a:lnTo>
                  <a:lnTo>
                    <a:pt x="302" y="165"/>
                  </a:lnTo>
                  <a:lnTo>
                    <a:pt x="303" y="165"/>
                  </a:lnTo>
                  <a:lnTo>
                    <a:pt x="303" y="166"/>
                  </a:lnTo>
                  <a:lnTo>
                    <a:pt x="304" y="166"/>
                  </a:lnTo>
                  <a:lnTo>
                    <a:pt x="305" y="167"/>
                  </a:lnTo>
                  <a:lnTo>
                    <a:pt x="306" y="167"/>
                  </a:lnTo>
                  <a:lnTo>
                    <a:pt x="306" y="168"/>
                  </a:lnTo>
                  <a:lnTo>
                    <a:pt x="307" y="168"/>
                  </a:lnTo>
                  <a:lnTo>
                    <a:pt x="308" y="168"/>
                  </a:lnTo>
                  <a:lnTo>
                    <a:pt x="308" y="169"/>
                  </a:lnTo>
                  <a:lnTo>
                    <a:pt x="309" y="169"/>
                  </a:lnTo>
                  <a:lnTo>
                    <a:pt x="310" y="169"/>
                  </a:lnTo>
                  <a:lnTo>
                    <a:pt x="310" y="170"/>
                  </a:lnTo>
                  <a:lnTo>
                    <a:pt x="311" y="170"/>
                  </a:lnTo>
                  <a:lnTo>
                    <a:pt x="312" y="170"/>
                  </a:lnTo>
                  <a:lnTo>
                    <a:pt x="312" y="171"/>
                  </a:lnTo>
                  <a:lnTo>
                    <a:pt x="313" y="171"/>
                  </a:lnTo>
                  <a:lnTo>
                    <a:pt x="314" y="171"/>
                  </a:lnTo>
                  <a:lnTo>
                    <a:pt x="314" y="172"/>
                  </a:lnTo>
                  <a:lnTo>
                    <a:pt x="315" y="172"/>
                  </a:lnTo>
                  <a:lnTo>
                    <a:pt x="316" y="173"/>
                  </a:lnTo>
                  <a:lnTo>
                    <a:pt x="317" y="173"/>
                  </a:lnTo>
                  <a:lnTo>
                    <a:pt x="317" y="174"/>
                  </a:lnTo>
                  <a:lnTo>
                    <a:pt x="318" y="174"/>
                  </a:lnTo>
                  <a:lnTo>
                    <a:pt x="319" y="174"/>
                  </a:lnTo>
                  <a:lnTo>
                    <a:pt x="319" y="175"/>
                  </a:lnTo>
                  <a:lnTo>
                    <a:pt x="320" y="175"/>
                  </a:lnTo>
                  <a:lnTo>
                    <a:pt x="321" y="175"/>
                  </a:lnTo>
                  <a:lnTo>
                    <a:pt x="321" y="176"/>
                  </a:lnTo>
                  <a:lnTo>
                    <a:pt x="322" y="176"/>
                  </a:lnTo>
                  <a:lnTo>
                    <a:pt x="323" y="176"/>
                  </a:lnTo>
                  <a:lnTo>
                    <a:pt x="323" y="177"/>
                  </a:lnTo>
                  <a:lnTo>
                    <a:pt x="324" y="177"/>
                  </a:lnTo>
                  <a:lnTo>
                    <a:pt x="325" y="177"/>
                  </a:lnTo>
                  <a:lnTo>
                    <a:pt x="325" y="178"/>
                  </a:lnTo>
                  <a:lnTo>
                    <a:pt x="326" y="178"/>
                  </a:lnTo>
                  <a:lnTo>
                    <a:pt x="326" y="179"/>
                  </a:lnTo>
                  <a:lnTo>
                    <a:pt x="327" y="179"/>
                  </a:lnTo>
                  <a:lnTo>
                    <a:pt x="328" y="179"/>
                  </a:lnTo>
                  <a:lnTo>
                    <a:pt x="328" y="180"/>
                  </a:lnTo>
                  <a:lnTo>
                    <a:pt x="329" y="180"/>
                  </a:lnTo>
                  <a:lnTo>
                    <a:pt x="330" y="180"/>
                  </a:lnTo>
                  <a:lnTo>
                    <a:pt x="330" y="181"/>
                  </a:lnTo>
                  <a:lnTo>
                    <a:pt x="330" y="181"/>
                  </a:lnTo>
                  <a:lnTo>
                    <a:pt x="331" y="181"/>
                  </a:lnTo>
                  <a:lnTo>
                    <a:pt x="332" y="181"/>
                  </a:lnTo>
                  <a:lnTo>
                    <a:pt x="332" y="182"/>
                  </a:lnTo>
                  <a:lnTo>
                    <a:pt x="333" y="182"/>
                  </a:lnTo>
                  <a:lnTo>
                    <a:pt x="334" y="182"/>
                  </a:lnTo>
                  <a:lnTo>
                    <a:pt x="334" y="183"/>
                  </a:lnTo>
                  <a:lnTo>
                    <a:pt x="335" y="183"/>
                  </a:lnTo>
                  <a:lnTo>
                    <a:pt x="336" y="183"/>
                  </a:lnTo>
                  <a:lnTo>
                    <a:pt x="336" y="184"/>
                  </a:lnTo>
                  <a:lnTo>
                    <a:pt x="337" y="184"/>
                  </a:lnTo>
                  <a:lnTo>
                    <a:pt x="338" y="185"/>
                  </a:lnTo>
                  <a:lnTo>
                    <a:pt x="339" y="185"/>
                  </a:lnTo>
                  <a:lnTo>
                    <a:pt x="339" y="186"/>
                  </a:lnTo>
                  <a:lnTo>
                    <a:pt x="340" y="186"/>
                  </a:lnTo>
                  <a:lnTo>
                    <a:pt x="341" y="186"/>
                  </a:lnTo>
                  <a:lnTo>
                    <a:pt x="341" y="187"/>
                  </a:lnTo>
                  <a:lnTo>
                    <a:pt x="342" y="187"/>
                  </a:lnTo>
                  <a:lnTo>
                    <a:pt x="343" y="187"/>
                  </a:lnTo>
                  <a:lnTo>
                    <a:pt x="343" y="188"/>
                  </a:lnTo>
                  <a:lnTo>
                    <a:pt x="344" y="188"/>
                  </a:lnTo>
                  <a:lnTo>
                    <a:pt x="345" y="188"/>
                  </a:lnTo>
                  <a:lnTo>
                    <a:pt x="345" y="189"/>
                  </a:lnTo>
                  <a:lnTo>
                    <a:pt x="346" y="189"/>
                  </a:lnTo>
                  <a:lnTo>
                    <a:pt x="347" y="190"/>
                  </a:lnTo>
                  <a:lnTo>
                    <a:pt x="348" y="190"/>
                  </a:lnTo>
                  <a:lnTo>
                    <a:pt x="348" y="191"/>
                  </a:lnTo>
                  <a:lnTo>
                    <a:pt x="349" y="191"/>
                  </a:lnTo>
                  <a:lnTo>
                    <a:pt x="350" y="191"/>
                  </a:lnTo>
                  <a:lnTo>
                    <a:pt x="350" y="192"/>
                  </a:lnTo>
                  <a:lnTo>
                    <a:pt x="351" y="192"/>
                  </a:lnTo>
                  <a:lnTo>
                    <a:pt x="352" y="192"/>
                  </a:lnTo>
                  <a:lnTo>
                    <a:pt x="352" y="193"/>
                  </a:lnTo>
                  <a:lnTo>
                    <a:pt x="353" y="193"/>
                  </a:lnTo>
                  <a:lnTo>
                    <a:pt x="354" y="193"/>
                  </a:lnTo>
                  <a:lnTo>
                    <a:pt x="354" y="194"/>
                  </a:lnTo>
                  <a:lnTo>
                    <a:pt x="355" y="194"/>
                  </a:lnTo>
                  <a:lnTo>
                    <a:pt x="356" y="194"/>
                  </a:lnTo>
                  <a:lnTo>
                    <a:pt x="356" y="195"/>
                  </a:lnTo>
                  <a:lnTo>
                    <a:pt x="357" y="195"/>
                  </a:lnTo>
                  <a:lnTo>
                    <a:pt x="358" y="196"/>
                  </a:lnTo>
                  <a:lnTo>
                    <a:pt x="358" y="196"/>
                  </a:lnTo>
                  <a:lnTo>
                    <a:pt x="359" y="196"/>
                  </a:lnTo>
                  <a:lnTo>
                    <a:pt x="359" y="197"/>
                  </a:lnTo>
                  <a:lnTo>
                    <a:pt x="360" y="197"/>
                  </a:lnTo>
                  <a:lnTo>
                    <a:pt x="361" y="197"/>
                  </a:lnTo>
                  <a:lnTo>
                    <a:pt x="361" y="198"/>
                  </a:lnTo>
                  <a:lnTo>
                    <a:pt x="362" y="198"/>
                  </a:lnTo>
                  <a:lnTo>
                    <a:pt x="363" y="198"/>
                  </a:lnTo>
                  <a:lnTo>
                    <a:pt x="363" y="199"/>
                  </a:lnTo>
                  <a:lnTo>
                    <a:pt x="364" y="199"/>
                  </a:lnTo>
                  <a:lnTo>
                    <a:pt x="365" y="199"/>
                  </a:lnTo>
                  <a:lnTo>
                    <a:pt x="365" y="200"/>
                  </a:lnTo>
                  <a:lnTo>
                    <a:pt x="366" y="200"/>
                  </a:lnTo>
                  <a:lnTo>
                    <a:pt x="367" y="200"/>
                  </a:lnTo>
                  <a:lnTo>
                    <a:pt x="367" y="201"/>
                  </a:lnTo>
                  <a:lnTo>
                    <a:pt x="368" y="201"/>
                  </a:lnTo>
                  <a:lnTo>
                    <a:pt x="369" y="202"/>
                  </a:lnTo>
                  <a:lnTo>
                    <a:pt x="370" y="202"/>
                  </a:lnTo>
                  <a:lnTo>
                    <a:pt x="370" y="203"/>
                  </a:lnTo>
                  <a:lnTo>
                    <a:pt x="371" y="203"/>
                  </a:lnTo>
                  <a:lnTo>
                    <a:pt x="372" y="203"/>
                  </a:lnTo>
                  <a:lnTo>
                    <a:pt x="372" y="204"/>
                  </a:lnTo>
                  <a:lnTo>
                    <a:pt x="373" y="204"/>
                  </a:lnTo>
                  <a:lnTo>
                    <a:pt x="374" y="204"/>
                  </a:lnTo>
                  <a:lnTo>
                    <a:pt x="374" y="205"/>
                  </a:lnTo>
                  <a:lnTo>
                    <a:pt x="375" y="205"/>
                  </a:lnTo>
                  <a:lnTo>
                    <a:pt x="376" y="205"/>
                  </a:lnTo>
                  <a:lnTo>
                    <a:pt x="376" y="206"/>
                  </a:lnTo>
                  <a:lnTo>
                    <a:pt x="377" y="206"/>
                  </a:lnTo>
                  <a:lnTo>
                    <a:pt x="378" y="207"/>
                  </a:lnTo>
                  <a:lnTo>
                    <a:pt x="379" y="207"/>
                  </a:lnTo>
                  <a:lnTo>
                    <a:pt x="379" y="208"/>
                  </a:lnTo>
                  <a:lnTo>
                    <a:pt x="380" y="208"/>
                  </a:lnTo>
                  <a:lnTo>
                    <a:pt x="381" y="208"/>
                  </a:lnTo>
                  <a:lnTo>
                    <a:pt x="381" y="209"/>
                  </a:lnTo>
                  <a:lnTo>
                    <a:pt x="382" y="209"/>
                  </a:lnTo>
                  <a:lnTo>
                    <a:pt x="383" y="209"/>
                  </a:lnTo>
                  <a:lnTo>
                    <a:pt x="383" y="210"/>
                  </a:lnTo>
                  <a:lnTo>
                    <a:pt x="384" y="210"/>
                  </a:lnTo>
                  <a:lnTo>
                    <a:pt x="385" y="210"/>
                  </a:lnTo>
                  <a:lnTo>
                    <a:pt x="385" y="211"/>
                  </a:lnTo>
                  <a:lnTo>
                    <a:pt x="386" y="211"/>
                  </a:lnTo>
                  <a:lnTo>
                    <a:pt x="386" y="211"/>
                  </a:lnTo>
                  <a:lnTo>
                    <a:pt x="387" y="211"/>
                  </a:lnTo>
                  <a:lnTo>
                    <a:pt x="387" y="212"/>
                  </a:lnTo>
                  <a:lnTo>
                    <a:pt x="388" y="212"/>
                  </a:lnTo>
                  <a:lnTo>
                    <a:pt x="389" y="213"/>
                  </a:lnTo>
                  <a:lnTo>
                    <a:pt x="390" y="213"/>
                  </a:lnTo>
                  <a:lnTo>
                    <a:pt x="390" y="214"/>
                  </a:lnTo>
                  <a:lnTo>
                    <a:pt x="391" y="214"/>
                  </a:lnTo>
                  <a:lnTo>
                    <a:pt x="392" y="214"/>
                  </a:lnTo>
                  <a:lnTo>
                    <a:pt x="392" y="215"/>
                  </a:lnTo>
                  <a:lnTo>
                    <a:pt x="393" y="215"/>
                  </a:lnTo>
                  <a:lnTo>
                    <a:pt x="394" y="215"/>
                  </a:lnTo>
                  <a:lnTo>
                    <a:pt x="394" y="216"/>
                  </a:lnTo>
                  <a:lnTo>
                    <a:pt x="395" y="216"/>
                  </a:lnTo>
                  <a:lnTo>
                    <a:pt x="396" y="216"/>
                  </a:lnTo>
                  <a:lnTo>
                    <a:pt x="396" y="217"/>
                  </a:lnTo>
                  <a:lnTo>
                    <a:pt x="397" y="217"/>
                  </a:lnTo>
                  <a:lnTo>
                    <a:pt x="398" y="217"/>
                  </a:lnTo>
                  <a:lnTo>
                    <a:pt x="398" y="218"/>
                  </a:lnTo>
                  <a:lnTo>
                    <a:pt x="399" y="218"/>
                  </a:lnTo>
                  <a:lnTo>
                    <a:pt x="400" y="219"/>
                  </a:lnTo>
                  <a:lnTo>
                    <a:pt x="401" y="219"/>
                  </a:lnTo>
                  <a:lnTo>
                    <a:pt x="401" y="220"/>
                  </a:lnTo>
                  <a:lnTo>
                    <a:pt x="402" y="220"/>
                  </a:lnTo>
                  <a:lnTo>
                    <a:pt x="403" y="220"/>
                  </a:lnTo>
                  <a:lnTo>
                    <a:pt x="403" y="221"/>
                  </a:lnTo>
                  <a:lnTo>
                    <a:pt x="404" y="221"/>
                  </a:lnTo>
                  <a:lnTo>
                    <a:pt x="405" y="221"/>
                  </a:lnTo>
                  <a:lnTo>
                    <a:pt x="405" y="222"/>
                  </a:lnTo>
                  <a:lnTo>
                    <a:pt x="406" y="222"/>
                  </a:lnTo>
                  <a:lnTo>
                    <a:pt x="407" y="222"/>
                  </a:lnTo>
                  <a:lnTo>
                    <a:pt x="407" y="223"/>
                  </a:lnTo>
                  <a:lnTo>
                    <a:pt x="408" y="223"/>
                  </a:lnTo>
                  <a:lnTo>
                    <a:pt x="409" y="223"/>
                  </a:lnTo>
                  <a:lnTo>
                    <a:pt x="409" y="224"/>
                  </a:lnTo>
                  <a:lnTo>
                    <a:pt x="410" y="224"/>
                  </a:lnTo>
                  <a:lnTo>
                    <a:pt x="411" y="225"/>
                  </a:lnTo>
                  <a:lnTo>
                    <a:pt x="412" y="225"/>
                  </a:lnTo>
                  <a:lnTo>
                    <a:pt x="412" y="226"/>
                  </a:lnTo>
                  <a:lnTo>
                    <a:pt x="413" y="226"/>
                  </a:lnTo>
                  <a:lnTo>
                    <a:pt x="414" y="226"/>
                  </a:lnTo>
                  <a:lnTo>
                    <a:pt x="414" y="227"/>
                  </a:lnTo>
                  <a:lnTo>
                    <a:pt x="415" y="227"/>
                  </a:lnTo>
                  <a:lnTo>
                    <a:pt x="416" y="227"/>
                  </a:lnTo>
                  <a:lnTo>
                    <a:pt x="416" y="228"/>
                  </a:lnTo>
                  <a:lnTo>
                    <a:pt x="417" y="228"/>
                  </a:lnTo>
                  <a:lnTo>
                    <a:pt x="418" y="228"/>
                  </a:lnTo>
                  <a:lnTo>
                    <a:pt x="418" y="229"/>
                  </a:lnTo>
                  <a:lnTo>
                    <a:pt x="419" y="229"/>
                  </a:lnTo>
                  <a:lnTo>
                    <a:pt x="420" y="229"/>
                  </a:lnTo>
                  <a:lnTo>
                    <a:pt x="420" y="230"/>
                  </a:lnTo>
                  <a:lnTo>
                    <a:pt x="421" y="230"/>
                  </a:lnTo>
                  <a:lnTo>
                    <a:pt x="422" y="231"/>
                  </a:lnTo>
                  <a:lnTo>
                    <a:pt x="423" y="231"/>
                  </a:lnTo>
                  <a:lnTo>
                    <a:pt x="423" y="232"/>
                  </a:lnTo>
                  <a:lnTo>
                    <a:pt x="424" y="232"/>
                  </a:lnTo>
                  <a:lnTo>
                    <a:pt x="425" y="232"/>
                  </a:lnTo>
                  <a:lnTo>
                    <a:pt x="425" y="233"/>
                  </a:lnTo>
                  <a:lnTo>
                    <a:pt x="426" y="233"/>
                  </a:lnTo>
                  <a:lnTo>
                    <a:pt x="427" y="233"/>
                  </a:lnTo>
                  <a:lnTo>
                    <a:pt x="427" y="234"/>
                  </a:lnTo>
                  <a:lnTo>
                    <a:pt x="428" y="234"/>
                  </a:lnTo>
                  <a:lnTo>
                    <a:pt x="429" y="234"/>
                  </a:lnTo>
                  <a:lnTo>
                    <a:pt x="429" y="235"/>
                  </a:lnTo>
                  <a:lnTo>
                    <a:pt x="430" y="235"/>
                  </a:lnTo>
                  <a:lnTo>
                    <a:pt x="431" y="236"/>
                  </a:lnTo>
                  <a:lnTo>
                    <a:pt x="432" y="236"/>
                  </a:lnTo>
                  <a:lnTo>
                    <a:pt x="432" y="237"/>
                  </a:lnTo>
                  <a:lnTo>
                    <a:pt x="433" y="237"/>
                  </a:lnTo>
                  <a:lnTo>
                    <a:pt x="434" y="237"/>
                  </a:lnTo>
                  <a:lnTo>
                    <a:pt x="434" y="238"/>
                  </a:lnTo>
                  <a:lnTo>
                    <a:pt x="435" y="238"/>
                  </a:lnTo>
                  <a:lnTo>
                    <a:pt x="436" y="238"/>
                  </a:lnTo>
                  <a:lnTo>
                    <a:pt x="436" y="239"/>
                  </a:lnTo>
                  <a:lnTo>
                    <a:pt x="437" y="239"/>
                  </a:lnTo>
                  <a:lnTo>
                    <a:pt x="438" y="239"/>
                  </a:lnTo>
                  <a:lnTo>
                    <a:pt x="438" y="240"/>
                  </a:lnTo>
                  <a:lnTo>
                    <a:pt x="439" y="240"/>
                  </a:lnTo>
                  <a:lnTo>
                    <a:pt x="440" y="240"/>
                  </a:lnTo>
                  <a:lnTo>
                    <a:pt x="440" y="241"/>
                  </a:lnTo>
                  <a:lnTo>
                    <a:pt x="441" y="241"/>
                  </a:lnTo>
                  <a:lnTo>
                    <a:pt x="441" y="241"/>
                  </a:lnTo>
                  <a:lnTo>
                    <a:pt x="442" y="242"/>
                  </a:lnTo>
                  <a:lnTo>
                    <a:pt x="443" y="242"/>
                  </a:lnTo>
                  <a:lnTo>
                    <a:pt x="443" y="243"/>
                  </a:lnTo>
                  <a:lnTo>
                    <a:pt x="444" y="243"/>
                  </a:lnTo>
                  <a:lnTo>
                    <a:pt x="445" y="243"/>
                  </a:lnTo>
                  <a:lnTo>
                    <a:pt x="445" y="244"/>
                  </a:lnTo>
                  <a:lnTo>
                    <a:pt x="446" y="244"/>
                  </a:lnTo>
                  <a:lnTo>
                    <a:pt x="447" y="244"/>
                  </a:lnTo>
                  <a:lnTo>
                    <a:pt x="447" y="245"/>
                  </a:lnTo>
                  <a:lnTo>
                    <a:pt x="448" y="245"/>
                  </a:lnTo>
                  <a:lnTo>
                    <a:pt x="449" y="245"/>
                  </a:lnTo>
                  <a:lnTo>
                    <a:pt x="449" y="246"/>
                  </a:lnTo>
                  <a:lnTo>
                    <a:pt x="450" y="246"/>
                  </a:lnTo>
                  <a:lnTo>
                    <a:pt x="451" y="247"/>
                  </a:lnTo>
                  <a:lnTo>
                    <a:pt x="452" y="247"/>
                  </a:lnTo>
                  <a:lnTo>
                    <a:pt x="452" y="248"/>
                  </a:lnTo>
                  <a:lnTo>
                    <a:pt x="453" y="248"/>
                  </a:lnTo>
                  <a:lnTo>
                    <a:pt x="454" y="248"/>
                  </a:lnTo>
                  <a:lnTo>
                    <a:pt x="454" y="249"/>
                  </a:lnTo>
                  <a:lnTo>
                    <a:pt x="455" y="249"/>
                  </a:lnTo>
                  <a:lnTo>
                    <a:pt x="456" y="249"/>
                  </a:lnTo>
                  <a:lnTo>
                    <a:pt x="456" y="250"/>
                  </a:lnTo>
                  <a:lnTo>
                    <a:pt x="457" y="250"/>
                  </a:lnTo>
                  <a:lnTo>
                    <a:pt x="458" y="250"/>
                  </a:lnTo>
                  <a:lnTo>
                    <a:pt x="458" y="251"/>
                  </a:lnTo>
                  <a:lnTo>
                    <a:pt x="459" y="251"/>
                  </a:lnTo>
                  <a:lnTo>
                    <a:pt x="460" y="251"/>
                  </a:lnTo>
                  <a:lnTo>
                    <a:pt x="460" y="252"/>
                  </a:lnTo>
                  <a:lnTo>
                    <a:pt x="461" y="252"/>
                  </a:lnTo>
                  <a:lnTo>
                    <a:pt x="462" y="252"/>
                  </a:lnTo>
                  <a:lnTo>
                    <a:pt x="462" y="253"/>
                  </a:lnTo>
                  <a:lnTo>
                    <a:pt x="463" y="253"/>
                  </a:lnTo>
                  <a:lnTo>
                    <a:pt x="463" y="254"/>
                  </a:lnTo>
                  <a:lnTo>
                    <a:pt x="464" y="254"/>
                  </a:lnTo>
                  <a:lnTo>
                    <a:pt x="465" y="254"/>
                  </a:lnTo>
                  <a:lnTo>
                    <a:pt x="465" y="255"/>
                  </a:lnTo>
                  <a:lnTo>
                    <a:pt x="466" y="255"/>
                  </a:lnTo>
                  <a:lnTo>
                    <a:pt x="467" y="255"/>
                  </a:lnTo>
                  <a:lnTo>
                    <a:pt x="467" y="256"/>
                  </a:lnTo>
                  <a:lnTo>
                    <a:pt x="468" y="256"/>
                  </a:lnTo>
                  <a:lnTo>
                    <a:pt x="469" y="256"/>
                  </a:lnTo>
                  <a:lnTo>
                    <a:pt x="469" y="257"/>
                  </a:lnTo>
                  <a:lnTo>
                    <a:pt x="470" y="257"/>
                  </a:lnTo>
                  <a:lnTo>
                    <a:pt x="471" y="257"/>
                  </a:lnTo>
                  <a:lnTo>
                    <a:pt x="471" y="258"/>
                  </a:lnTo>
                  <a:lnTo>
                    <a:pt x="472" y="258"/>
                  </a:lnTo>
                  <a:lnTo>
                    <a:pt x="473" y="258"/>
                  </a:lnTo>
                  <a:lnTo>
                    <a:pt x="473" y="259"/>
                  </a:lnTo>
                  <a:lnTo>
                    <a:pt x="474" y="259"/>
                  </a:lnTo>
                  <a:lnTo>
                    <a:pt x="474" y="260"/>
                  </a:lnTo>
                  <a:lnTo>
                    <a:pt x="475" y="260"/>
                  </a:lnTo>
                  <a:lnTo>
                    <a:pt x="476" y="260"/>
                  </a:lnTo>
                  <a:lnTo>
                    <a:pt x="476" y="261"/>
                  </a:lnTo>
                  <a:lnTo>
                    <a:pt x="477" y="261"/>
                  </a:lnTo>
                  <a:lnTo>
                    <a:pt x="478" y="261"/>
                  </a:lnTo>
                  <a:lnTo>
                    <a:pt x="478" y="262"/>
                  </a:lnTo>
                  <a:lnTo>
                    <a:pt x="479" y="262"/>
                  </a:lnTo>
                  <a:lnTo>
                    <a:pt x="480" y="262"/>
                  </a:lnTo>
                  <a:lnTo>
                    <a:pt x="480" y="263"/>
                  </a:lnTo>
                  <a:lnTo>
                    <a:pt x="481" y="263"/>
                  </a:lnTo>
                  <a:lnTo>
                    <a:pt x="482" y="263"/>
                  </a:lnTo>
                  <a:lnTo>
                    <a:pt x="482" y="264"/>
                  </a:lnTo>
                  <a:lnTo>
                    <a:pt x="483" y="264"/>
                  </a:lnTo>
                  <a:lnTo>
                    <a:pt x="484" y="265"/>
                  </a:lnTo>
                  <a:lnTo>
                    <a:pt x="485" y="265"/>
                  </a:lnTo>
                  <a:lnTo>
                    <a:pt x="485" y="266"/>
                  </a:lnTo>
                  <a:lnTo>
                    <a:pt x="486" y="266"/>
                  </a:lnTo>
                  <a:lnTo>
                    <a:pt x="487" y="266"/>
                  </a:lnTo>
                  <a:lnTo>
                    <a:pt x="487" y="267"/>
                  </a:lnTo>
                  <a:lnTo>
                    <a:pt x="488" y="267"/>
                  </a:lnTo>
                  <a:lnTo>
                    <a:pt x="489" y="267"/>
                  </a:lnTo>
                  <a:lnTo>
                    <a:pt x="489" y="268"/>
                  </a:lnTo>
                  <a:lnTo>
                    <a:pt x="490" y="268"/>
                  </a:lnTo>
                  <a:lnTo>
                    <a:pt x="491" y="268"/>
                  </a:lnTo>
                  <a:lnTo>
                    <a:pt x="491" y="269"/>
                  </a:lnTo>
                  <a:lnTo>
                    <a:pt x="492" y="269"/>
                  </a:lnTo>
                  <a:lnTo>
                    <a:pt x="493" y="269"/>
                  </a:lnTo>
                  <a:lnTo>
                    <a:pt x="493" y="270"/>
                  </a:lnTo>
                  <a:lnTo>
                    <a:pt x="494" y="270"/>
                  </a:lnTo>
                  <a:lnTo>
                    <a:pt x="495" y="271"/>
                  </a:lnTo>
                  <a:lnTo>
                    <a:pt x="496" y="271"/>
                  </a:lnTo>
                  <a:lnTo>
                    <a:pt x="496" y="272"/>
                  </a:lnTo>
                  <a:lnTo>
                    <a:pt x="497" y="272"/>
                  </a:lnTo>
                  <a:lnTo>
                    <a:pt x="497" y="272"/>
                  </a:lnTo>
                  <a:lnTo>
                    <a:pt x="498" y="272"/>
                  </a:lnTo>
                  <a:lnTo>
                    <a:pt x="498" y="273"/>
                  </a:lnTo>
                  <a:lnTo>
                    <a:pt x="499" y="273"/>
                  </a:lnTo>
                  <a:lnTo>
                    <a:pt x="500" y="273"/>
                  </a:lnTo>
                  <a:lnTo>
                    <a:pt x="500" y="274"/>
                  </a:lnTo>
                  <a:lnTo>
                    <a:pt x="501" y="274"/>
                  </a:lnTo>
                  <a:lnTo>
                    <a:pt x="502" y="274"/>
                  </a:lnTo>
                  <a:lnTo>
                    <a:pt x="502" y="275"/>
                  </a:lnTo>
                  <a:lnTo>
                    <a:pt x="503" y="275"/>
                  </a:lnTo>
                  <a:lnTo>
                    <a:pt x="504" y="276"/>
                  </a:lnTo>
                  <a:lnTo>
                    <a:pt x="505" y="276"/>
                  </a:lnTo>
                  <a:lnTo>
                    <a:pt x="505" y="277"/>
                  </a:lnTo>
                  <a:lnTo>
                    <a:pt x="506" y="277"/>
                  </a:lnTo>
                  <a:lnTo>
                    <a:pt x="507" y="277"/>
                  </a:lnTo>
                  <a:lnTo>
                    <a:pt x="507" y="278"/>
                  </a:lnTo>
                  <a:lnTo>
                    <a:pt x="508" y="278"/>
                  </a:lnTo>
                  <a:lnTo>
                    <a:pt x="509" y="278"/>
                  </a:lnTo>
                  <a:lnTo>
                    <a:pt x="509" y="279"/>
                  </a:lnTo>
                  <a:lnTo>
                    <a:pt x="510" y="279"/>
                  </a:lnTo>
                  <a:lnTo>
                    <a:pt x="511" y="279"/>
                  </a:lnTo>
                  <a:lnTo>
                    <a:pt x="511" y="280"/>
                  </a:lnTo>
                  <a:lnTo>
                    <a:pt x="512" y="280"/>
                  </a:lnTo>
                  <a:lnTo>
                    <a:pt x="513" y="280"/>
                  </a:lnTo>
                  <a:lnTo>
                    <a:pt x="513" y="281"/>
                  </a:lnTo>
                  <a:lnTo>
                    <a:pt x="514" y="281"/>
                  </a:lnTo>
                  <a:lnTo>
                    <a:pt x="515" y="282"/>
                  </a:lnTo>
                  <a:lnTo>
                    <a:pt x="516" y="282"/>
                  </a:lnTo>
                  <a:lnTo>
                    <a:pt x="516" y="283"/>
                  </a:lnTo>
                  <a:lnTo>
                    <a:pt x="517" y="283"/>
                  </a:lnTo>
                  <a:lnTo>
                    <a:pt x="518" y="283"/>
                  </a:lnTo>
                  <a:lnTo>
                    <a:pt x="518" y="284"/>
                  </a:lnTo>
                  <a:lnTo>
                    <a:pt x="519" y="284"/>
                  </a:lnTo>
                  <a:lnTo>
                    <a:pt x="520" y="284"/>
                  </a:lnTo>
                  <a:lnTo>
                    <a:pt x="520" y="285"/>
                  </a:lnTo>
                  <a:lnTo>
                    <a:pt x="521" y="285"/>
                  </a:lnTo>
                  <a:lnTo>
                    <a:pt x="522" y="285"/>
                  </a:lnTo>
                  <a:lnTo>
                    <a:pt x="522" y="286"/>
                  </a:lnTo>
                  <a:lnTo>
                    <a:pt x="523" y="286"/>
                  </a:lnTo>
                  <a:lnTo>
                    <a:pt x="524" y="286"/>
                  </a:lnTo>
                  <a:lnTo>
                    <a:pt x="524" y="287"/>
                  </a:lnTo>
                  <a:lnTo>
                    <a:pt x="524" y="287"/>
                  </a:lnTo>
                  <a:lnTo>
                    <a:pt x="525" y="287"/>
                  </a:lnTo>
                  <a:lnTo>
                    <a:pt x="526" y="288"/>
                  </a:lnTo>
                  <a:lnTo>
                    <a:pt x="527" y="288"/>
                  </a:lnTo>
                  <a:lnTo>
                    <a:pt x="527" y="289"/>
                  </a:lnTo>
                  <a:lnTo>
                    <a:pt x="528" y="289"/>
                  </a:lnTo>
                  <a:lnTo>
                    <a:pt x="529" y="289"/>
                  </a:lnTo>
                  <a:lnTo>
                    <a:pt x="529" y="290"/>
                  </a:lnTo>
                  <a:lnTo>
                    <a:pt x="530" y="290"/>
                  </a:lnTo>
                  <a:lnTo>
                    <a:pt x="531" y="290"/>
                  </a:lnTo>
                  <a:lnTo>
                    <a:pt x="531" y="291"/>
                  </a:lnTo>
                  <a:lnTo>
                    <a:pt x="532" y="291"/>
                  </a:lnTo>
                  <a:lnTo>
                    <a:pt x="533" y="291"/>
                  </a:lnTo>
                  <a:lnTo>
                    <a:pt x="533" y="292"/>
                  </a:lnTo>
                  <a:lnTo>
                    <a:pt x="534" y="292"/>
                  </a:lnTo>
                  <a:lnTo>
                    <a:pt x="535" y="292"/>
                  </a:lnTo>
                  <a:lnTo>
                    <a:pt x="535" y="293"/>
                  </a:lnTo>
                  <a:lnTo>
                    <a:pt x="536" y="293"/>
                  </a:lnTo>
                  <a:lnTo>
                    <a:pt x="537" y="294"/>
                  </a:lnTo>
                  <a:lnTo>
                    <a:pt x="538" y="294"/>
                  </a:lnTo>
                  <a:lnTo>
                    <a:pt x="538" y="295"/>
                  </a:lnTo>
                  <a:lnTo>
                    <a:pt x="539" y="295"/>
                  </a:lnTo>
                  <a:lnTo>
                    <a:pt x="540" y="295"/>
                  </a:lnTo>
                  <a:lnTo>
                    <a:pt x="540" y="296"/>
                  </a:lnTo>
                  <a:lnTo>
                    <a:pt x="541" y="296"/>
                  </a:lnTo>
                  <a:lnTo>
                    <a:pt x="542" y="296"/>
                  </a:lnTo>
                  <a:lnTo>
                    <a:pt x="542" y="297"/>
                  </a:lnTo>
                  <a:lnTo>
                    <a:pt x="543" y="297"/>
                  </a:lnTo>
                  <a:lnTo>
                    <a:pt x="544" y="297"/>
                  </a:lnTo>
                  <a:lnTo>
                    <a:pt x="544" y="298"/>
                  </a:lnTo>
                  <a:lnTo>
                    <a:pt x="545" y="298"/>
                  </a:lnTo>
                  <a:lnTo>
                    <a:pt x="546" y="298"/>
                  </a:lnTo>
                  <a:lnTo>
                    <a:pt x="546" y="299"/>
                  </a:lnTo>
                  <a:lnTo>
                    <a:pt x="547" y="299"/>
                  </a:lnTo>
                  <a:lnTo>
                    <a:pt x="548" y="300"/>
                  </a:lnTo>
                  <a:lnTo>
                    <a:pt x="549" y="300"/>
                  </a:lnTo>
                  <a:lnTo>
                    <a:pt x="549" y="301"/>
                  </a:lnTo>
                  <a:lnTo>
                    <a:pt x="550" y="301"/>
                  </a:lnTo>
                  <a:lnTo>
                    <a:pt x="551" y="301"/>
                  </a:lnTo>
                  <a:lnTo>
                    <a:pt x="551" y="302"/>
                  </a:lnTo>
                  <a:lnTo>
                    <a:pt x="552" y="302"/>
                  </a:lnTo>
                  <a:lnTo>
                    <a:pt x="552" y="302"/>
                  </a:lnTo>
                  <a:lnTo>
                    <a:pt x="553" y="302"/>
                  </a:lnTo>
                  <a:lnTo>
                    <a:pt x="553" y="303"/>
                  </a:lnTo>
                  <a:lnTo>
                    <a:pt x="554" y="303"/>
                  </a:lnTo>
                  <a:lnTo>
                    <a:pt x="555" y="303"/>
                  </a:lnTo>
                  <a:lnTo>
                    <a:pt x="555" y="304"/>
                  </a:lnTo>
                  <a:lnTo>
                    <a:pt x="556" y="304"/>
                  </a:lnTo>
                  <a:lnTo>
                    <a:pt x="557" y="305"/>
                  </a:lnTo>
                  <a:lnTo>
                    <a:pt x="558" y="305"/>
                  </a:lnTo>
                  <a:lnTo>
                    <a:pt x="558" y="306"/>
                  </a:lnTo>
                  <a:lnTo>
                    <a:pt x="559" y="306"/>
                  </a:lnTo>
                  <a:lnTo>
                    <a:pt x="560" y="306"/>
                  </a:lnTo>
                  <a:lnTo>
                    <a:pt x="560" y="307"/>
                  </a:lnTo>
                  <a:lnTo>
                    <a:pt x="561" y="307"/>
                  </a:lnTo>
                  <a:lnTo>
                    <a:pt x="562" y="307"/>
                  </a:lnTo>
                  <a:lnTo>
                    <a:pt x="562" y="308"/>
                  </a:lnTo>
                  <a:lnTo>
                    <a:pt x="563" y="308"/>
                  </a:lnTo>
                  <a:lnTo>
                    <a:pt x="564" y="308"/>
                  </a:lnTo>
                  <a:lnTo>
                    <a:pt x="564" y="309"/>
                  </a:lnTo>
                  <a:lnTo>
                    <a:pt x="565" y="309"/>
                  </a:lnTo>
                  <a:lnTo>
                    <a:pt x="566" y="309"/>
                  </a:lnTo>
                  <a:lnTo>
                    <a:pt x="566" y="310"/>
                  </a:lnTo>
                  <a:lnTo>
                    <a:pt x="567" y="310"/>
                  </a:lnTo>
                  <a:lnTo>
                    <a:pt x="568" y="311"/>
                  </a:lnTo>
                  <a:lnTo>
                    <a:pt x="569" y="311"/>
                  </a:lnTo>
                  <a:lnTo>
                    <a:pt x="569" y="312"/>
                  </a:lnTo>
                  <a:lnTo>
                    <a:pt x="570" y="312"/>
                  </a:lnTo>
                  <a:lnTo>
                    <a:pt x="571" y="312"/>
                  </a:lnTo>
                  <a:lnTo>
                    <a:pt x="571" y="313"/>
                  </a:lnTo>
                  <a:lnTo>
                    <a:pt x="572" y="313"/>
                  </a:lnTo>
                  <a:lnTo>
                    <a:pt x="573" y="313"/>
                  </a:lnTo>
                  <a:lnTo>
                    <a:pt x="573" y="314"/>
                  </a:lnTo>
                  <a:lnTo>
                    <a:pt x="574" y="314"/>
                  </a:lnTo>
                  <a:lnTo>
                    <a:pt x="575" y="314"/>
                  </a:lnTo>
                  <a:lnTo>
                    <a:pt x="575" y="315"/>
                  </a:lnTo>
                  <a:lnTo>
                    <a:pt x="576" y="315"/>
                  </a:lnTo>
                  <a:lnTo>
                    <a:pt x="577" y="315"/>
                  </a:lnTo>
                  <a:lnTo>
                    <a:pt x="577" y="316"/>
                  </a:lnTo>
                  <a:lnTo>
                    <a:pt x="578" y="316"/>
                  </a:lnTo>
                  <a:lnTo>
                    <a:pt x="579" y="317"/>
                  </a:lnTo>
                  <a:lnTo>
                    <a:pt x="580" y="317"/>
                  </a:lnTo>
                  <a:lnTo>
                    <a:pt x="580" y="317"/>
                  </a:lnTo>
                  <a:lnTo>
                    <a:pt x="580" y="318"/>
                  </a:lnTo>
                  <a:lnTo>
                    <a:pt x="581" y="318"/>
                  </a:lnTo>
                  <a:lnTo>
                    <a:pt x="582" y="318"/>
                  </a:lnTo>
                  <a:lnTo>
                    <a:pt x="582" y="319"/>
                  </a:lnTo>
                  <a:lnTo>
                    <a:pt x="583" y="319"/>
                  </a:lnTo>
                  <a:lnTo>
                    <a:pt x="584" y="319"/>
                  </a:lnTo>
                  <a:lnTo>
                    <a:pt x="584" y="320"/>
                  </a:lnTo>
                  <a:lnTo>
                    <a:pt x="585" y="320"/>
                  </a:lnTo>
                  <a:lnTo>
                    <a:pt x="586" y="320"/>
                  </a:lnTo>
                  <a:lnTo>
                    <a:pt x="586" y="321"/>
                  </a:lnTo>
                  <a:lnTo>
                    <a:pt x="587" y="321"/>
                  </a:lnTo>
                  <a:lnTo>
                    <a:pt x="588" y="322"/>
                  </a:lnTo>
                  <a:lnTo>
                    <a:pt x="589" y="322"/>
                  </a:lnTo>
                  <a:lnTo>
                    <a:pt x="589" y="323"/>
                  </a:lnTo>
                  <a:lnTo>
                    <a:pt x="590" y="323"/>
                  </a:lnTo>
                  <a:lnTo>
                    <a:pt x="591" y="323"/>
                  </a:lnTo>
                  <a:lnTo>
                    <a:pt x="591" y="324"/>
                  </a:lnTo>
                  <a:lnTo>
                    <a:pt x="592" y="324"/>
                  </a:lnTo>
                  <a:lnTo>
                    <a:pt x="593" y="324"/>
                  </a:lnTo>
                  <a:lnTo>
                    <a:pt x="593" y="325"/>
                  </a:lnTo>
                  <a:lnTo>
                    <a:pt x="594" y="325"/>
                  </a:lnTo>
                  <a:lnTo>
                    <a:pt x="595" y="325"/>
                  </a:lnTo>
                  <a:lnTo>
                    <a:pt x="595" y="326"/>
                  </a:lnTo>
                  <a:lnTo>
                    <a:pt x="596" y="326"/>
                  </a:lnTo>
                  <a:lnTo>
                    <a:pt x="597" y="326"/>
                  </a:lnTo>
                  <a:lnTo>
                    <a:pt x="597" y="327"/>
                  </a:lnTo>
                  <a:lnTo>
                    <a:pt x="598" y="327"/>
                  </a:lnTo>
                  <a:lnTo>
                    <a:pt x="599" y="327"/>
                  </a:lnTo>
                  <a:lnTo>
                    <a:pt x="599" y="328"/>
                  </a:lnTo>
                  <a:lnTo>
                    <a:pt x="600" y="328"/>
                  </a:lnTo>
                  <a:lnTo>
                    <a:pt x="600" y="329"/>
                  </a:lnTo>
                  <a:lnTo>
                    <a:pt x="601" y="329"/>
                  </a:lnTo>
                  <a:lnTo>
                    <a:pt x="602" y="329"/>
                  </a:lnTo>
                  <a:lnTo>
                    <a:pt x="602" y="330"/>
                  </a:lnTo>
                  <a:lnTo>
                    <a:pt x="603" y="330"/>
                  </a:lnTo>
                  <a:lnTo>
                    <a:pt x="604" y="330"/>
                  </a:lnTo>
                  <a:lnTo>
                    <a:pt x="604" y="331"/>
                  </a:lnTo>
                  <a:lnTo>
                    <a:pt x="605" y="331"/>
                  </a:lnTo>
                  <a:lnTo>
                    <a:pt x="606" y="331"/>
                  </a:lnTo>
                  <a:lnTo>
                    <a:pt x="606" y="332"/>
                  </a:lnTo>
                  <a:lnTo>
                    <a:pt x="607" y="332"/>
                  </a:lnTo>
                  <a:lnTo>
                    <a:pt x="607" y="332"/>
                  </a:lnTo>
                  <a:lnTo>
                    <a:pt x="608" y="332"/>
                  </a:lnTo>
                  <a:lnTo>
                    <a:pt x="608" y="333"/>
                  </a:lnTo>
                  <a:lnTo>
                    <a:pt x="609" y="333"/>
                  </a:lnTo>
                  <a:lnTo>
                    <a:pt x="610" y="334"/>
                  </a:lnTo>
                  <a:lnTo>
                    <a:pt x="611" y="334"/>
                  </a:lnTo>
                  <a:lnTo>
                    <a:pt x="611" y="335"/>
                  </a:lnTo>
                  <a:lnTo>
                    <a:pt x="612" y="335"/>
                  </a:lnTo>
                  <a:lnTo>
                    <a:pt x="613" y="335"/>
                  </a:lnTo>
                  <a:lnTo>
                    <a:pt x="613" y="336"/>
                  </a:lnTo>
                  <a:lnTo>
                    <a:pt x="614" y="336"/>
                  </a:lnTo>
                  <a:lnTo>
                    <a:pt x="615" y="336"/>
                  </a:lnTo>
                  <a:lnTo>
                    <a:pt x="615" y="337"/>
                  </a:lnTo>
                  <a:lnTo>
                    <a:pt x="616" y="337"/>
                  </a:lnTo>
                  <a:lnTo>
                    <a:pt x="617" y="337"/>
                  </a:lnTo>
                  <a:lnTo>
                    <a:pt x="617" y="338"/>
                  </a:lnTo>
                  <a:lnTo>
                    <a:pt x="618" y="338"/>
                  </a:lnTo>
                  <a:lnTo>
                    <a:pt x="619" y="338"/>
                  </a:lnTo>
                  <a:lnTo>
                    <a:pt x="619" y="339"/>
                  </a:lnTo>
                  <a:lnTo>
                    <a:pt x="620" y="339"/>
                  </a:lnTo>
                  <a:lnTo>
                    <a:pt x="621" y="340"/>
                  </a:lnTo>
                  <a:lnTo>
                    <a:pt x="622" y="340"/>
                  </a:lnTo>
                  <a:lnTo>
                    <a:pt x="622" y="341"/>
                  </a:lnTo>
                  <a:lnTo>
                    <a:pt x="623" y="341"/>
                  </a:lnTo>
                  <a:lnTo>
                    <a:pt x="624" y="341"/>
                  </a:lnTo>
                  <a:lnTo>
                    <a:pt x="624" y="342"/>
                  </a:lnTo>
                  <a:lnTo>
                    <a:pt x="625" y="342"/>
                  </a:lnTo>
                  <a:lnTo>
                    <a:pt x="626" y="342"/>
                  </a:lnTo>
                  <a:lnTo>
                    <a:pt x="626" y="343"/>
                  </a:lnTo>
                  <a:lnTo>
                    <a:pt x="627" y="343"/>
                  </a:lnTo>
                  <a:lnTo>
                    <a:pt x="628" y="343"/>
                  </a:lnTo>
                  <a:lnTo>
                    <a:pt x="628" y="344"/>
                  </a:lnTo>
                  <a:lnTo>
                    <a:pt x="629" y="344"/>
                  </a:lnTo>
                  <a:lnTo>
                    <a:pt x="630" y="344"/>
                  </a:lnTo>
                  <a:lnTo>
                    <a:pt x="630" y="345"/>
                  </a:lnTo>
                  <a:lnTo>
                    <a:pt x="631" y="345"/>
                  </a:lnTo>
                  <a:lnTo>
                    <a:pt x="631" y="346"/>
                  </a:lnTo>
                  <a:lnTo>
                    <a:pt x="632" y="346"/>
                  </a:lnTo>
                  <a:lnTo>
                    <a:pt x="633" y="346"/>
                  </a:lnTo>
                  <a:lnTo>
                    <a:pt x="633" y="347"/>
                  </a:lnTo>
                  <a:lnTo>
                    <a:pt x="634" y="347"/>
                  </a:lnTo>
                  <a:lnTo>
                    <a:pt x="635" y="347"/>
                  </a:lnTo>
                  <a:lnTo>
                    <a:pt x="635" y="348"/>
                  </a:lnTo>
                  <a:lnTo>
                    <a:pt x="636" y="348"/>
                  </a:lnTo>
                  <a:lnTo>
                    <a:pt x="637" y="348"/>
                  </a:lnTo>
                  <a:lnTo>
                    <a:pt x="637" y="349"/>
                  </a:lnTo>
                  <a:lnTo>
                    <a:pt x="638" y="349"/>
                  </a:lnTo>
                  <a:lnTo>
                    <a:pt x="639" y="349"/>
                  </a:lnTo>
                  <a:lnTo>
                    <a:pt x="639" y="350"/>
                  </a:lnTo>
                  <a:lnTo>
                    <a:pt x="640" y="350"/>
                  </a:lnTo>
                  <a:lnTo>
                    <a:pt x="641" y="351"/>
                  </a:lnTo>
                  <a:lnTo>
                    <a:pt x="642" y="351"/>
                  </a:lnTo>
                  <a:lnTo>
                    <a:pt x="642" y="352"/>
                  </a:lnTo>
                  <a:lnTo>
                    <a:pt x="643" y="352"/>
                  </a:lnTo>
                  <a:lnTo>
                    <a:pt x="644" y="352"/>
                  </a:lnTo>
                  <a:lnTo>
                    <a:pt x="644" y="353"/>
                  </a:lnTo>
                  <a:lnTo>
                    <a:pt x="645" y="353"/>
                  </a:lnTo>
                  <a:lnTo>
                    <a:pt x="646" y="353"/>
                  </a:lnTo>
                  <a:lnTo>
                    <a:pt x="646" y="354"/>
                  </a:lnTo>
                  <a:lnTo>
                    <a:pt x="647" y="354"/>
                  </a:lnTo>
                  <a:lnTo>
                    <a:pt x="648" y="354"/>
                  </a:lnTo>
                  <a:lnTo>
                    <a:pt x="648" y="355"/>
                  </a:lnTo>
                  <a:lnTo>
                    <a:pt x="649" y="355"/>
                  </a:lnTo>
                  <a:lnTo>
                    <a:pt x="650" y="355"/>
                  </a:lnTo>
                  <a:lnTo>
                    <a:pt x="650" y="356"/>
                  </a:lnTo>
                  <a:lnTo>
                    <a:pt x="651" y="356"/>
                  </a:lnTo>
                  <a:lnTo>
                    <a:pt x="652" y="357"/>
                  </a:lnTo>
                  <a:lnTo>
                    <a:pt x="653" y="357"/>
                  </a:lnTo>
                  <a:lnTo>
                    <a:pt x="653" y="358"/>
                  </a:lnTo>
                  <a:lnTo>
                    <a:pt x="654" y="358"/>
                  </a:lnTo>
                  <a:lnTo>
                    <a:pt x="655" y="358"/>
                  </a:lnTo>
                  <a:lnTo>
                    <a:pt x="655" y="359"/>
                  </a:lnTo>
                  <a:lnTo>
                    <a:pt x="656" y="359"/>
                  </a:lnTo>
                  <a:lnTo>
                    <a:pt x="657" y="359"/>
                  </a:lnTo>
                  <a:lnTo>
                    <a:pt x="657" y="360"/>
                  </a:lnTo>
                  <a:lnTo>
                    <a:pt x="658" y="360"/>
                  </a:lnTo>
                  <a:lnTo>
                    <a:pt x="659" y="360"/>
                  </a:lnTo>
                  <a:lnTo>
                    <a:pt x="659" y="361"/>
                  </a:lnTo>
                  <a:lnTo>
                    <a:pt x="660" y="361"/>
                  </a:lnTo>
                  <a:lnTo>
                    <a:pt x="661" y="361"/>
                  </a:lnTo>
                  <a:lnTo>
                    <a:pt x="661" y="362"/>
                  </a:lnTo>
                  <a:lnTo>
                    <a:pt x="662" y="362"/>
                  </a:lnTo>
                  <a:lnTo>
                    <a:pt x="662" y="363"/>
                  </a:lnTo>
                  <a:lnTo>
                    <a:pt x="663" y="363"/>
                  </a:lnTo>
                  <a:lnTo>
                    <a:pt x="663" y="363"/>
                  </a:lnTo>
                  <a:lnTo>
                    <a:pt x="664" y="363"/>
                  </a:lnTo>
                  <a:lnTo>
                    <a:pt x="664" y="364"/>
                  </a:lnTo>
                  <a:lnTo>
                    <a:pt x="665" y="364"/>
                  </a:lnTo>
                  <a:lnTo>
                    <a:pt x="666" y="364"/>
                  </a:lnTo>
                  <a:lnTo>
                    <a:pt x="666" y="365"/>
                  </a:lnTo>
                  <a:lnTo>
                    <a:pt x="667" y="365"/>
                  </a:lnTo>
                  <a:lnTo>
                    <a:pt x="668" y="365"/>
                  </a:lnTo>
                  <a:lnTo>
                    <a:pt x="668" y="366"/>
                  </a:ln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99" name="Freeform 80">
              <a:extLst>
                <a:ext uri="{FF2B5EF4-FFF2-40B4-BE49-F238E27FC236}">
                  <a16:creationId xmlns:a16="http://schemas.microsoft.com/office/drawing/2014/main" id="{365837DB-F360-44E5-B7D7-C67BD80F2F9F}"/>
                </a:ext>
              </a:extLst>
            </p:cNvPr>
            <p:cNvSpPr>
              <a:spLocks/>
            </p:cNvSpPr>
            <p:nvPr/>
          </p:nvSpPr>
          <p:spPr bwMode="auto">
            <a:xfrm>
              <a:off x="15300322" y="3254633"/>
              <a:ext cx="199392" cy="110171"/>
            </a:xfrm>
            <a:custGeom>
              <a:avLst/>
              <a:gdLst>
                <a:gd name="T0" fmla="*/ 3 w 185"/>
                <a:gd name="T1" fmla="*/ 1 h 101"/>
                <a:gd name="T2" fmla="*/ 6 w 185"/>
                <a:gd name="T3" fmla="*/ 3 h 101"/>
                <a:gd name="T4" fmla="*/ 9 w 185"/>
                <a:gd name="T5" fmla="*/ 5 h 101"/>
                <a:gd name="T6" fmla="*/ 13 w 185"/>
                <a:gd name="T7" fmla="*/ 6 h 101"/>
                <a:gd name="T8" fmla="*/ 16 w 185"/>
                <a:gd name="T9" fmla="*/ 8 h 101"/>
                <a:gd name="T10" fmla="*/ 19 w 185"/>
                <a:gd name="T11" fmla="*/ 10 h 101"/>
                <a:gd name="T12" fmla="*/ 22 w 185"/>
                <a:gd name="T13" fmla="*/ 12 h 101"/>
                <a:gd name="T14" fmla="*/ 26 w 185"/>
                <a:gd name="T15" fmla="*/ 14 h 101"/>
                <a:gd name="T16" fmla="*/ 29 w 185"/>
                <a:gd name="T17" fmla="*/ 16 h 101"/>
                <a:gd name="T18" fmla="*/ 33 w 185"/>
                <a:gd name="T19" fmla="*/ 17 h 101"/>
                <a:gd name="T20" fmla="*/ 36 w 185"/>
                <a:gd name="T21" fmla="*/ 19 h 101"/>
                <a:gd name="T22" fmla="*/ 40 w 185"/>
                <a:gd name="T23" fmla="*/ 21 h 101"/>
                <a:gd name="T24" fmla="*/ 43 w 185"/>
                <a:gd name="T25" fmla="*/ 23 h 101"/>
                <a:gd name="T26" fmla="*/ 47 w 185"/>
                <a:gd name="T27" fmla="*/ 25 h 101"/>
                <a:gd name="T28" fmla="*/ 50 w 185"/>
                <a:gd name="T29" fmla="*/ 27 h 101"/>
                <a:gd name="T30" fmla="*/ 53 w 185"/>
                <a:gd name="T31" fmla="*/ 28 h 101"/>
                <a:gd name="T32" fmla="*/ 56 w 185"/>
                <a:gd name="T33" fmla="*/ 30 h 101"/>
                <a:gd name="T34" fmla="*/ 60 w 185"/>
                <a:gd name="T35" fmla="*/ 32 h 101"/>
                <a:gd name="T36" fmla="*/ 63 w 185"/>
                <a:gd name="T37" fmla="*/ 34 h 101"/>
                <a:gd name="T38" fmla="*/ 66 w 185"/>
                <a:gd name="T39" fmla="*/ 36 h 101"/>
                <a:gd name="T40" fmla="*/ 70 w 185"/>
                <a:gd name="T41" fmla="*/ 38 h 101"/>
                <a:gd name="T42" fmla="*/ 73 w 185"/>
                <a:gd name="T43" fmla="*/ 40 h 101"/>
                <a:gd name="T44" fmla="*/ 77 w 185"/>
                <a:gd name="T45" fmla="*/ 41 h 101"/>
                <a:gd name="T46" fmla="*/ 80 w 185"/>
                <a:gd name="T47" fmla="*/ 43 h 101"/>
                <a:gd name="T48" fmla="*/ 83 w 185"/>
                <a:gd name="T49" fmla="*/ 45 h 101"/>
                <a:gd name="T50" fmla="*/ 86 w 185"/>
                <a:gd name="T51" fmla="*/ 47 h 101"/>
                <a:gd name="T52" fmla="*/ 90 w 185"/>
                <a:gd name="T53" fmla="*/ 49 h 101"/>
                <a:gd name="T54" fmla="*/ 93 w 185"/>
                <a:gd name="T55" fmla="*/ 51 h 101"/>
                <a:gd name="T56" fmla="*/ 97 w 185"/>
                <a:gd name="T57" fmla="*/ 52 h 101"/>
                <a:gd name="T58" fmla="*/ 100 w 185"/>
                <a:gd name="T59" fmla="*/ 55 h 101"/>
                <a:gd name="T60" fmla="*/ 104 w 185"/>
                <a:gd name="T61" fmla="*/ 56 h 101"/>
                <a:gd name="T62" fmla="*/ 106 w 185"/>
                <a:gd name="T63" fmla="*/ 58 h 101"/>
                <a:gd name="T64" fmla="*/ 110 w 185"/>
                <a:gd name="T65" fmla="*/ 60 h 101"/>
                <a:gd name="T66" fmla="*/ 113 w 185"/>
                <a:gd name="T67" fmla="*/ 62 h 101"/>
                <a:gd name="T68" fmla="*/ 117 w 185"/>
                <a:gd name="T69" fmla="*/ 63 h 101"/>
                <a:gd name="T70" fmla="*/ 120 w 185"/>
                <a:gd name="T71" fmla="*/ 65 h 101"/>
                <a:gd name="T72" fmla="*/ 124 w 185"/>
                <a:gd name="T73" fmla="*/ 67 h 101"/>
                <a:gd name="T74" fmla="*/ 127 w 185"/>
                <a:gd name="T75" fmla="*/ 69 h 101"/>
                <a:gd name="T76" fmla="*/ 131 w 185"/>
                <a:gd name="T77" fmla="*/ 71 h 101"/>
                <a:gd name="T78" fmla="*/ 133 w 185"/>
                <a:gd name="T79" fmla="*/ 73 h 101"/>
                <a:gd name="T80" fmla="*/ 137 w 185"/>
                <a:gd name="T81" fmla="*/ 74 h 101"/>
                <a:gd name="T82" fmla="*/ 140 w 185"/>
                <a:gd name="T83" fmla="*/ 76 h 101"/>
                <a:gd name="T84" fmla="*/ 143 w 185"/>
                <a:gd name="T85" fmla="*/ 78 h 101"/>
                <a:gd name="T86" fmla="*/ 146 w 185"/>
                <a:gd name="T87" fmla="*/ 80 h 101"/>
                <a:gd name="T88" fmla="*/ 150 w 185"/>
                <a:gd name="T89" fmla="*/ 81 h 101"/>
                <a:gd name="T90" fmla="*/ 153 w 185"/>
                <a:gd name="T91" fmla="*/ 84 h 101"/>
                <a:gd name="T92" fmla="*/ 157 w 185"/>
                <a:gd name="T93" fmla="*/ 85 h 101"/>
                <a:gd name="T94" fmla="*/ 160 w 185"/>
                <a:gd name="T95" fmla="*/ 87 h 101"/>
                <a:gd name="T96" fmla="*/ 163 w 185"/>
                <a:gd name="T97" fmla="*/ 89 h 101"/>
                <a:gd name="T98" fmla="*/ 166 w 185"/>
                <a:gd name="T99" fmla="*/ 91 h 101"/>
                <a:gd name="T100" fmla="*/ 170 w 185"/>
                <a:gd name="T101" fmla="*/ 92 h 101"/>
                <a:gd name="T102" fmla="*/ 173 w 185"/>
                <a:gd name="T103" fmla="*/ 94 h 101"/>
                <a:gd name="T104" fmla="*/ 176 w 185"/>
                <a:gd name="T105" fmla="*/ 96 h 101"/>
                <a:gd name="T106" fmla="*/ 179 w 185"/>
                <a:gd name="T107" fmla="*/ 98 h 101"/>
                <a:gd name="T108" fmla="*/ 183 w 185"/>
                <a:gd name="T109"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5" h="101">
                  <a:moveTo>
                    <a:pt x="0" y="0"/>
                  </a:moveTo>
                  <a:lnTo>
                    <a:pt x="1" y="0"/>
                  </a:lnTo>
                  <a:lnTo>
                    <a:pt x="2" y="0"/>
                  </a:lnTo>
                  <a:lnTo>
                    <a:pt x="2" y="1"/>
                  </a:lnTo>
                  <a:lnTo>
                    <a:pt x="3" y="1"/>
                  </a:lnTo>
                  <a:lnTo>
                    <a:pt x="4" y="1"/>
                  </a:lnTo>
                  <a:lnTo>
                    <a:pt x="4" y="2"/>
                  </a:lnTo>
                  <a:lnTo>
                    <a:pt x="5" y="2"/>
                  </a:lnTo>
                  <a:lnTo>
                    <a:pt x="5" y="3"/>
                  </a:lnTo>
                  <a:lnTo>
                    <a:pt x="6" y="3"/>
                  </a:lnTo>
                  <a:lnTo>
                    <a:pt x="7" y="3"/>
                  </a:lnTo>
                  <a:lnTo>
                    <a:pt x="7" y="4"/>
                  </a:lnTo>
                  <a:lnTo>
                    <a:pt x="8" y="4"/>
                  </a:lnTo>
                  <a:lnTo>
                    <a:pt x="9" y="4"/>
                  </a:lnTo>
                  <a:lnTo>
                    <a:pt x="9" y="5"/>
                  </a:lnTo>
                  <a:lnTo>
                    <a:pt x="10" y="5"/>
                  </a:lnTo>
                  <a:lnTo>
                    <a:pt x="11" y="5"/>
                  </a:lnTo>
                  <a:lnTo>
                    <a:pt x="11" y="6"/>
                  </a:lnTo>
                  <a:lnTo>
                    <a:pt x="12" y="6"/>
                  </a:lnTo>
                  <a:lnTo>
                    <a:pt x="13" y="6"/>
                  </a:lnTo>
                  <a:lnTo>
                    <a:pt x="13" y="7"/>
                  </a:lnTo>
                  <a:lnTo>
                    <a:pt x="14" y="7"/>
                  </a:lnTo>
                  <a:lnTo>
                    <a:pt x="15" y="7"/>
                  </a:lnTo>
                  <a:lnTo>
                    <a:pt x="15" y="8"/>
                  </a:lnTo>
                  <a:lnTo>
                    <a:pt x="16" y="8"/>
                  </a:lnTo>
                  <a:lnTo>
                    <a:pt x="16" y="9"/>
                  </a:lnTo>
                  <a:lnTo>
                    <a:pt x="17" y="9"/>
                  </a:lnTo>
                  <a:lnTo>
                    <a:pt x="18" y="9"/>
                  </a:lnTo>
                  <a:lnTo>
                    <a:pt x="18" y="10"/>
                  </a:lnTo>
                  <a:lnTo>
                    <a:pt x="19" y="10"/>
                  </a:lnTo>
                  <a:lnTo>
                    <a:pt x="20" y="10"/>
                  </a:lnTo>
                  <a:lnTo>
                    <a:pt x="20" y="11"/>
                  </a:lnTo>
                  <a:lnTo>
                    <a:pt x="21" y="11"/>
                  </a:lnTo>
                  <a:lnTo>
                    <a:pt x="22" y="11"/>
                  </a:lnTo>
                  <a:lnTo>
                    <a:pt x="22" y="12"/>
                  </a:lnTo>
                  <a:lnTo>
                    <a:pt x="23" y="12"/>
                  </a:lnTo>
                  <a:lnTo>
                    <a:pt x="24" y="12"/>
                  </a:lnTo>
                  <a:lnTo>
                    <a:pt x="24" y="13"/>
                  </a:lnTo>
                  <a:lnTo>
                    <a:pt x="25" y="13"/>
                  </a:lnTo>
                  <a:lnTo>
                    <a:pt x="26" y="14"/>
                  </a:lnTo>
                  <a:lnTo>
                    <a:pt x="27" y="14"/>
                  </a:lnTo>
                  <a:lnTo>
                    <a:pt x="27" y="15"/>
                  </a:lnTo>
                  <a:lnTo>
                    <a:pt x="28" y="15"/>
                  </a:lnTo>
                  <a:lnTo>
                    <a:pt x="29" y="15"/>
                  </a:lnTo>
                  <a:lnTo>
                    <a:pt x="29" y="16"/>
                  </a:lnTo>
                  <a:lnTo>
                    <a:pt x="30" y="16"/>
                  </a:lnTo>
                  <a:lnTo>
                    <a:pt x="31" y="16"/>
                  </a:lnTo>
                  <a:lnTo>
                    <a:pt x="31" y="17"/>
                  </a:lnTo>
                  <a:lnTo>
                    <a:pt x="32" y="17"/>
                  </a:lnTo>
                  <a:lnTo>
                    <a:pt x="33" y="17"/>
                  </a:lnTo>
                  <a:lnTo>
                    <a:pt x="33" y="18"/>
                  </a:lnTo>
                  <a:lnTo>
                    <a:pt x="34" y="18"/>
                  </a:lnTo>
                  <a:lnTo>
                    <a:pt x="35" y="18"/>
                  </a:lnTo>
                  <a:lnTo>
                    <a:pt x="35" y="19"/>
                  </a:lnTo>
                  <a:lnTo>
                    <a:pt x="36" y="19"/>
                  </a:lnTo>
                  <a:lnTo>
                    <a:pt x="37" y="20"/>
                  </a:lnTo>
                  <a:lnTo>
                    <a:pt x="38" y="20"/>
                  </a:lnTo>
                  <a:lnTo>
                    <a:pt x="38" y="21"/>
                  </a:lnTo>
                  <a:lnTo>
                    <a:pt x="39" y="21"/>
                  </a:lnTo>
                  <a:lnTo>
                    <a:pt x="40" y="21"/>
                  </a:lnTo>
                  <a:lnTo>
                    <a:pt x="40" y="22"/>
                  </a:lnTo>
                  <a:lnTo>
                    <a:pt x="41" y="22"/>
                  </a:lnTo>
                  <a:lnTo>
                    <a:pt x="42" y="22"/>
                  </a:lnTo>
                  <a:lnTo>
                    <a:pt x="42" y="23"/>
                  </a:lnTo>
                  <a:lnTo>
                    <a:pt x="43" y="23"/>
                  </a:lnTo>
                  <a:lnTo>
                    <a:pt x="44" y="23"/>
                  </a:lnTo>
                  <a:lnTo>
                    <a:pt x="44" y="24"/>
                  </a:lnTo>
                  <a:lnTo>
                    <a:pt x="45" y="24"/>
                  </a:lnTo>
                  <a:lnTo>
                    <a:pt x="46" y="25"/>
                  </a:lnTo>
                  <a:lnTo>
                    <a:pt x="47" y="25"/>
                  </a:lnTo>
                  <a:lnTo>
                    <a:pt x="47" y="26"/>
                  </a:lnTo>
                  <a:lnTo>
                    <a:pt x="48" y="26"/>
                  </a:lnTo>
                  <a:lnTo>
                    <a:pt x="49" y="26"/>
                  </a:lnTo>
                  <a:lnTo>
                    <a:pt x="49" y="27"/>
                  </a:lnTo>
                  <a:lnTo>
                    <a:pt x="50" y="27"/>
                  </a:lnTo>
                  <a:lnTo>
                    <a:pt x="50" y="27"/>
                  </a:lnTo>
                  <a:lnTo>
                    <a:pt x="51" y="27"/>
                  </a:lnTo>
                  <a:lnTo>
                    <a:pt x="51" y="28"/>
                  </a:lnTo>
                  <a:lnTo>
                    <a:pt x="52" y="28"/>
                  </a:lnTo>
                  <a:lnTo>
                    <a:pt x="53" y="28"/>
                  </a:lnTo>
                  <a:lnTo>
                    <a:pt x="53" y="29"/>
                  </a:lnTo>
                  <a:lnTo>
                    <a:pt x="54" y="29"/>
                  </a:lnTo>
                  <a:lnTo>
                    <a:pt x="55" y="29"/>
                  </a:lnTo>
                  <a:lnTo>
                    <a:pt x="55" y="30"/>
                  </a:lnTo>
                  <a:lnTo>
                    <a:pt x="56" y="30"/>
                  </a:lnTo>
                  <a:lnTo>
                    <a:pt x="57" y="31"/>
                  </a:lnTo>
                  <a:lnTo>
                    <a:pt x="58" y="31"/>
                  </a:lnTo>
                  <a:lnTo>
                    <a:pt x="58" y="32"/>
                  </a:lnTo>
                  <a:lnTo>
                    <a:pt x="59" y="32"/>
                  </a:lnTo>
                  <a:lnTo>
                    <a:pt x="60" y="32"/>
                  </a:lnTo>
                  <a:lnTo>
                    <a:pt x="60" y="33"/>
                  </a:lnTo>
                  <a:lnTo>
                    <a:pt x="61" y="33"/>
                  </a:lnTo>
                  <a:lnTo>
                    <a:pt x="62" y="33"/>
                  </a:lnTo>
                  <a:lnTo>
                    <a:pt x="62" y="34"/>
                  </a:lnTo>
                  <a:lnTo>
                    <a:pt x="63" y="34"/>
                  </a:lnTo>
                  <a:lnTo>
                    <a:pt x="64" y="34"/>
                  </a:lnTo>
                  <a:lnTo>
                    <a:pt x="64" y="35"/>
                  </a:lnTo>
                  <a:lnTo>
                    <a:pt x="65" y="35"/>
                  </a:lnTo>
                  <a:lnTo>
                    <a:pt x="66" y="35"/>
                  </a:lnTo>
                  <a:lnTo>
                    <a:pt x="66" y="36"/>
                  </a:lnTo>
                  <a:lnTo>
                    <a:pt x="67" y="36"/>
                  </a:lnTo>
                  <a:lnTo>
                    <a:pt x="68" y="37"/>
                  </a:lnTo>
                  <a:lnTo>
                    <a:pt x="69" y="37"/>
                  </a:lnTo>
                  <a:lnTo>
                    <a:pt x="69" y="38"/>
                  </a:lnTo>
                  <a:lnTo>
                    <a:pt x="70" y="38"/>
                  </a:lnTo>
                  <a:lnTo>
                    <a:pt x="71" y="38"/>
                  </a:lnTo>
                  <a:lnTo>
                    <a:pt x="71" y="39"/>
                  </a:lnTo>
                  <a:lnTo>
                    <a:pt x="72" y="39"/>
                  </a:lnTo>
                  <a:lnTo>
                    <a:pt x="73" y="39"/>
                  </a:lnTo>
                  <a:lnTo>
                    <a:pt x="73" y="40"/>
                  </a:lnTo>
                  <a:lnTo>
                    <a:pt x="74" y="40"/>
                  </a:lnTo>
                  <a:lnTo>
                    <a:pt x="75" y="40"/>
                  </a:lnTo>
                  <a:lnTo>
                    <a:pt x="75" y="41"/>
                  </a:lnTo>
                  <a:lnTo>
                    <a:pt x="76" y="41"/>
                  </a:lnTo>
                  <a:lnTo>
                    <a:pt x="77" y="41"/>
                  </a:lnTo>
                  <a:lnTo>
                    <a:pt x="77" y="42"/>
                  </a:lnTo>
                  <a:lnTo>
                    <a:pt x="78" y="42"/>
                  </a:lnTo>
                  <a:lnTo>
                    <a:pt x="78" y="42"/>
                  </a:lnTo>
                  <a:lnTo>
                    <a:pt x="79" y="43"/>
                  </a:lnTo>
                  <a:lnTo>
                    <a:pt x="80" y="43"/>
                  </a:lnTo>
                  <a:lnTo>
                    <a:pt x="80" y="44"/>
                  </a:lnTo>
                  <a:lnTo>
                    <a:pt x="81" y="44"/>
                  </a:lnTo>
                  <a:lnTo>
                    <a:pt x="82" y="44"/>
                  </a:lnTo>
                  <a:lnTo>
                    <a:pt x="82" y="45"/>
                  </a:lnTo>
                  <a:lnTo>
                    <a:pt x="83" y="45"/>
                  </a:lnTo>
                  <a:lnTo>
                    <a:pt x="84" y="45"/>
                  </a:lnTo>
                  <a:lnTo>
                    <a:pt x="84" y="46"/>
                  </a:lnTo>
                  <a:lnTo>
                    <a:pt x="85" y="46"/>
                  </a:lnTo>
                  <a:lnTo>
                    <a:pt x="86" y="46"/>
                  </a:lnTo>
                  <a:lnTo>
                    <a:pt x="86" y="47"/>
                  </a:lnTo>
                  <a:lnTo>
                    <a:pt x="87" y="47"/>
                  </a:lnTo>
                  <a:lnTo>
                    <a:pt x="88" y="47"/>
                  </a:lnTo>
                  <a:lnTo>
                    <a:pt x="88" y="48"/>
                  </a:lnTo>
                  <a:lnTo>
                    <a:pt x="89" y="48"/>
                  </a:lnTo>
                  <a:lnTo>
                    <a:pt x="90" y="49"/>
                  </a:lnTo>
                  <a:lnTo>
                    <a:pt x="91" y="49"/>
                  </a:lnTo>
                  <a:lnTo>
                    <a:pt x="91" y="50"/>
                  </a:lnTo>
                  <a:lnTo>
                    <a:pt x="92" y="50"/>
                  </a:lnTo>
                  <a:lnTo>
                    <a:pt x="93" y="50"/>
                  </a:lnTo>
                  <a:lnTo>
                    <a:pt x="93" y="51"/>
                  </a:lnTo>
                  <a:lnTo>
                    <a:pt x="94" y="51"/>
                  </a:lnTo>
                  <a:lnTo>
                    <a:pt x="95" y="51"/>
                  </a:lnTo>
                  <a:lnTo>
                    <a:pt x="95" y="52"/>
                  </a:lnTo>
                  <a:lnTo>
                    <a:pt x="96" y="52"/>
                  </a:lnTo>
                  <a:lnTo>
                    <a:pt x="97" y="52"/>
                  </a:lnTo>
                  <a:lnTo>
                    <a:pt x="97" y="53"/>
                  </a:lnTo>
                  <a:lnTo>
                    <a:pt x="98" y="53"/>
                  </a:lnTo>
                  <a:lnTo>
                    <a:pt x="99" y="54"/>
                  </a:lnTo>
                  <a:lnTo>
                    <a:pt x="100" y="54"/>
                  </a:lnTo>
                  <a:lnTo>
                    <a:pt x="100" y="55"/>
                  </a:lnTo>
                  <a:lnTo>
                    <a:pt x="101" y="55"/>
                  </a:lnTo>
                  <a:lnTo>
                    <a:pt x="102" y="55"/>
                  </a:lnTo>
                  <a:lnTo>
                    <a:pt x="102" y="56"/>
                  </a:lnTo>
                  <a:lnTo>
                    <a:pt x="103" y="56"/>
                  </a:lnTo>
                  <a:lnTo>
                    <a:pt x="104" y="56"/>
                  </a:lnTo>
                  <a:lnTo>
                    <a:pt x="104" y="57"/>
                  </a:lnTo>
                  <a:lnTo>
                    <a:pt x="105" y="57"/>
                  </a:lnTo>
                  <a:lnTo>
                    <a:pt x="106" y="57"/>
                  </a:lnTo>
                  <a:lnTo>
                    <a:pt x="106" y="57"/>
                  </a:lnTo>
                  <a:lnTo>
                    <a:pt x="106" y="58"/>
                  </a:lnTo>
                  <a:lnTo>
                    <a:pt x="107" y="58"/>
                  </a:lnTo>
                  <a:lnTo>
                    <a:pt x="108" y="58"/>
                  </a:lnTo>
                  <a:lnTo>
                    <a:pt x="108" y="59"/>
                  </a:lnTo>
                  <a:lnTo>
                    <a:pt x="109" y="59"/>
                  </a:lnTo>
                  <a:lnTo>
                    <a:pt x="110" y="60"/>
                  </a:lnTo>
                  <a:lnTo>
                    <a:pt x="111" y="60"/>
                  </a:lnTo>
                  <a:lnTo>
                    <a:pt x="111" y="61"/>
                  </a:lnTo>
                  <a:lnTo>
                    <a:pt x="112" y="61"/>
                  </a:lnTo>
                  <a:lnTo>
                    <a:pt x="113" y="61"/>
                  </a:lnTo>
                  <a:lnTo>
                    <a:pt x="113" y="62"/>
                  </a:lnTo>
                  <a:lnTo>
                    <a:pt x="114" y="62"/>
                  </a:lnTo>
                  <a:lnTo>
                    <a:pt x="115" y="62"/>
                  </a:lnTo>
                  <a:lnTo>
                    <a:pt x="115" y="63"/>
                  </a:lnTo>
                  <a:lnTo>
                    <a:pt x="116" y="63"/>
                  </a:lnTo>
                  <a:lnTo>
                    <a:pt x="117" y="63"/>
                  </a:lnTo>
                  <a:lnTo>
                    <a:pt x="117" y="64"/>
                  </a:lnTo>
                  <a:lnTo>
                    <a:pt x="118" y="64"/>
                  </a:lnTo>
                  <a:lnTo>
                    <a:pt x="119" y="64"/>
                  </a:lnTo>
                  <a:lnTo>
                    <a:pt x="119" y="65"/>
                  </a:lnTo>
                  <a:lnTo>
                    <a:pt x="120" y="65"/>
                  </a:lnTo>
                  <a:lnTo>
                    <a:pt x="121" y="66"/>
                  </a:lnTo>
                  <a:lnTo>
                    <a:pt x="122" y="66"/>
                  </a:lnTo>
                  <a:lnTo>
                    <a:pt x="122" y="67"/>
                  </a:lnTo>
                  <a:lnTo>
                    <a:pt x="123" y="67"/>
                  </a:lnTo>
                  <a:lnTo>
                    <a:pt x="124" y="67"/>
                  </a:lnTo>
                  <a:lnTo>
                    <a:pt x="124" y="68"/>
                  </a:lnTo>
                  <a:lnTo>
                    <a:pt x="125" y="68"/>
                  </a:lnTo>
                  <a:lnTo>
                    <a:pt x="126" y="68"/>
                  </a:lnTo>
                  <a:lnTo>
                    <a:pt x="126" y="69"/>
                  </a:lnTo>
                  <a:lnTo>
                    <a:pt x="127" y="69"/>
                  </a:lnTo>
                  <a:lnTo>
                    <a:pt x="128" y="69"/>
                  </a:lnTo>
                  <a:lnTo>
                    <a:pt x="128" y="70"/>
                  </a:lnTo>
                  <a:lnTo>
                    <a:pt x="129" y="70"/>
                  </a:lnTo>
                  <a:lnTo>
                    <a:pt x="130" y="71"/>
                  </a:lnTo>
                  <a:lnTo>
                    <a:pt x="131" y="71"/>
                  </a:lnTo>
                  <a:lnTo>
                    <a:pt x="131" y="72"/>
                  </a:lnTo>
                  <a:lnTo>
                    <a:pt x="132" y="72"/>
                  </a:lnTo>
                  <a:lnTo>
                    <a:pt x="133" y="72"/>
                  </a:lnTo>
                  <a:lnTo>
                    <a:pt x="133" y="73"/>
                  </a:lnTo>
                  <a:lnTo>
                    <a:pt x="133" y="73"/>
                  </a:lnTo>
                  <a:lnTo>
                    <a:pt x="134" y="73"/>
                  </a:lnTo>
                  <a:lnTo>
                    <a:pt x="135" y="73"/>
                  </a:lnTo>
                  <a:lnTo>
                    <a:pt x="135" y="74"/>
                  </a:lnTo>
                  <a:lnTo>
                    <a:pt x="136" y="74"/>
                  </a:lnTo>
                  <a:lnTo>
                    <a:pt x="137" y="74"/>
                  </a:lnTo>
                  <a:lnTo>
                    <a:pt x="137" y="75"/>
                  </a:lnTo>
                  <a:lnTo>
                    <a:pt x="138" y="75"/>
                  </a:lnTo>
                  <a:lnTo>
                    <a:pt x="139" y="75"/>
                  </a:lnTo>
                  <a:lnTo>
                    <a:pt x="139" y="76"/>
                  </a:lnTo>
                  <a:lnTo>
                    <a:pt x="140" y="76"/>
                  </a:lnTo>
                  <a:lnTo>
                    <a:pt x="141" y="76"/>
                  </a:lnTo>
                  <a:lnTo>
                    <a:pt x="141" y="77"/>
                  </a:lnTo>
                  <a:lnTo>
                    <a:pt x="142" y="77"/>
                  </a:lnTo>
                  <a:lnTo>
                    <a:pt x="142" y="78"/>
                  </a:lnTo>
                  <a:lnTo>
                    <a:pt x="143" y="78"/>
                  </a:lnTo>
                  <a:lnTo>
                    <a:pt x="144" y="78"/>
                  </a:lnTo>
                  <a:lnTo>
                    <a:pt x="144" y="79"/>
                  </a:lnTo>
                  <a:lnTo>
                    <a:pt x="145" y="79"/>
                  </a:lnTo>
                  <a:lnTo>
                    <a:pt x="146" y="79"/>
                  </a:lnTo>
                  <a:lnTo>
                    <a:pt x="146" y="80"/>
                  </a:lnTo>
                  <a:lnTo>
                    <a:pt x="147" y="80"/>
                  </a:lnTo>
                  <a:lnTo>
                    <a:pt x="148" y="80"/>
                  </a:lnTo>
                  <a:lnTo>
                    <a:pt x="148" y="81"/>
                  </a:lnTo>
                  <a:lnTo>
                    <a:pt x="149" y="81"/>
                  </a:lnTo>
                  <a:lnTo>
                    <a:pt x="150" y="81"/>
                  </a:lnTo>
                  <a:lnTo>
                    <a:pt x="150" y="82"/>
                  </a:lnTo>
                  <a:lnTo>
                    <a:pt x="151" y="82"/>
                  </a:lnTo>
                  <a:lnTo>
                    <a:pt x="152" y="83"/>
                  </a:lnTo>
                  <a:lnTo>
                    <a:pt x="153" y="83"/>
                  </a:lnTo>
                  <a:lnTo>
                    <a:pt x="153" y="84"/>
                  </a:lnTo>
                  <a:lnTo>
                    <a:pt x="154" y="84"/>
                  </a:lnTo>
                  <a:lnTo>
                    <a:pt x="155" y="84"/>
                  </a:lnTo>
                  <a:lnTo>
                    <a:pt x="155" y="85"/>
                  </a:lnTo>
                  <a:lnTo>
                    <a:pt x="156" y="85"/>
                  </a:lnTo>
                  <a:lnTo>
                    <a:pt x="157" y="85"/>
                  </a:lnTo>
                  <a:lnTo>
                    <a:pt x="157" y="86"/>
                  </a:lnTo>
                  <a:lnTo>
                    <a:pt x="158" y="86"/>
                  </a:lnTo>
                  <a:lnTo>
                    <a:pt x="159" y="86"/>
                  </a:lnTo>
                  <a:lnTo>
                    <a:pt x="159" y="87"/>
                  </a:lnTo>
                  <a:lnTo>
                    <a:pt x="160" y="87"/>
                  </a:lnTo>
                  <a:lnTo>
                    <a:pt x="161" y="87"/>
                  </a:lnTo>
                  <a:lnTo>
                    <a:pt x="161" y="88"/>
                  </a:lnTo>
                  <a:lnTo>
                    <a:pt x="161" y="88"/>
                  </a:lnTo>
                  <a:lnTo>
                    <a:pt x="162" y="88"/>
                  </a:lnTo>
                  <a:lnTo>
                    <a:pt x="163" y="89"/>
                  </a:lnTo>
                  <a:lnTo>
                    <a:pt x="164" y="89"/>
                  </a:lnTo>
                  <a:lnTo>
                    <a:pt x="164" y="90"/>
                  </a:lnTo>
                  <a:lnTo>
                    <a:pt x="165" y="90"/>
                  </a:lnTo>
                  <a:lnTo>
                    <a:pt x="166" y="90"/>
                  </a:lnTo>
                  <a:lnTo>
                    <a:pt x="166" y="91"/>
                  </a:lnTo>
                  <a:lnTo>
                    <a:pt x="167" y="91"/>
                  </a:lnTo>
                  <a:lnTo>
                    <a:pt x="168" y="91"/>
                  </a:lnTo>
                  <a:lnTo>
                    <a:pt x="168" y="92"/>
                  </a:lnTo>
                  <a:lnTo>
                    <a:pt x="169" y="92"/>
                  </a:lnTo>
                  <a:lnTo>
                    <a:pt x="170" y="92"/>
                  </a:lnTo>
                  <a:lnTo>
                    <a:pt x="170" y="93"/>
                  </a:lnTo>
                  <a:lnTo>
                    <a:pt x="171" y="93"/>
                  </a:lnTo>
                  <a:lnTo>
                    <a:pt x="172" y="93"/>
                  </a:lnTo>
                  <a:lnTo>
                    <a:pt x="172" y="94"/>
                  </a:lnTo>
                  <a:lnTo>
                    <a:pt x="173" y="94"/>
                  </a:lnTo>
                  <a:lnTo>
                    <a:pt x="173" y="95"/>
                  </a:lnTo>
                  <a:lnTo>
                    <a:pt x="174" y="95"/>
                  </a:lnTo>
                  <a:lnTo>
                    <a:pt x="175" y="95"/>
                  </a:lnTo>
                  <a:lnTo>
                    <a:pt x="175" y="96"/>
                  </a:lnTo>
                  <a:lnTo>
                    <a:pt x="176" y="96"/>
                  </a:lnTo>
                  <a:lnTo>
                    <a:pt x="177" y="96"/>
                  </a:lnTo>
                  <a:lnTo>
                    <a:pt x="177" y="97"/>
                  </a:lnTo>
                  <a:lnTo>
                    <a:pt x="178" y="97"/>
                  </a:lnTo>
                  <a:lnTo>
                    <a:pt x="179" y="97"/>
                  </a:lnTo>
                  <a:lnTo>
                    <a:pt x="179" y="98"/>
                  </a:lnTo>
                  <a:lnTo>
                    <a:pt x="180" y="98"/>
                  </a:lnTo>
                  <a:lnTo>
                    <a:pt x="181" y="98"/>
                  </a:lnTo>
                  <a:lnTo>
                    <a:pt x="181" y="99"/>
                  </a:lnTo>
                  <a:lnTo>
                    <a:pt x="182" y="99"/>
                  </a:lnTo>
                  <a:lnTo>
                    <a:pt x="183" y="100"/>
                  </a:lnTo>
                  <a:lnTo>
                    <a:pt x="184" y="100"/>
                  </a:lnTo>
                  <a:lnTo>
                    <a:pt x="184" y="101"/>
                  </a:lnTo>
                  <a:lnTo>
                    <a:pt x="185" y="101"/>
                  </a:lnTo>
                  <a:lnTo>
                    <a:pt x="185" y="101"/>
                  </a:ln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0" name="Freeform 81">
              <a:extLst>
                <a:ext uri="{FF2B5EF4-FFF2-40B4-BE49-F238E27FC236}">
                  <a16:creationId xmlns:a16="http://schemas.microsoft.com/office/drawing/2014/main" id="{ECD45B30-0B10-4BE6-854C-104660B379BC}"/>
                </a:ext>
              </a:extLst>
            </p:cNvPr>
            <p:cNvSpPr>
              <a:spLocks/>
            </p:cNvSpPr>
            <p:nvPr/>
          </p:nvSpPr>
          <p:spPr bwMode="auto">
            <a:xfrm>
              <a:off x="13860498" y="2458013"/>
              <a:ext cx="722010" cy="399370"/>
            </a:xfrm>
            <a:custGeom>
              <a:avLst/>
              <a:gdLst>
                <a:gd name="T0" fmla="*/ 10 w 670"/>
                <a:gd name="T1" fmla="*/ 6 h 367"/>
                <a:gd name="T2" fmla="*/ 21 w 670"/>
                <a:gd name="T3" fmla="*/ 11 h 367"/>
                <a:gd name="T4" fmla="*/ 31 w 670"/>
                <a:gd name="T5" fmla="*/ 17 h 367"/>
                <a:gd name="T6" fmla="*/ 42 w 670"/>
                <a:gd name="T7" fmla="*/ 23 h 367"/>
                <a:gd name="T8" fmla="*/ 53 w 670"/>
                <a:gd name="T9" fmla="*/ 29 h 367"/>
                <a:gd name="T10" fmla="*/ 63 w 670"/>
                <a:gd name="T11" fmla="*/ 35 h 367"/>
                <a:gd name="T12" fmla="*/ 74 w 670"/>
                <a:gd name="T13" fmla="*/ 41 h 367"/>
                <a:gd name="T14" fmla="*/ 85 w 670"/>
                <a:gd name="T15" fmla="*/ 46 h 367"/>
                <a:gd name="T16" fmla="*/ 96 w 670"/>
                <a:gd name="T17" fmla="*/ 52 h 367"/>
                <a:gd name="T18" fmla="*/ 107 w 670"/>
                <a:gd name="T19" fmla="*/ 58 h 367"/>
                <a:gd name="T20" fmla="*/ 117 w 670"/>
                <a:gd name="T21" fmla="*/ 64 h 367"/>
                <a:gd name="T22" fmla="*/ 128 w 670"/>
                <a:gd name="T23" fmla="*/ 70 h 367"/>
                <a:gd name="T24" fmla="*/ 139 w 670"/>
                <a:gd name="T25" fmla="*/ 76 h 367"/>
                <a:gd name="T26" fmla="*/ 150 w 670"/>
                <a:gd name="T27" fmla="*/ 82 h 367"/>
                <a:gd name="T28" fmla="*/ 160 w 670"/>
                <a:gd name="T29" fmla="*/ 88 h 367"/>
                <a:gd name="T30" fmla="*/ 171 w 670"/>
                <a:gd name="T31" fmla="*/ 93 h 367"/>
                <a:gd name="T32" fmla="*/ 182 w 670"/>
                <a:gd name="T33" fmla="*/ 99 h 367"/>
                <a:gd name="T34" fmla="*/ 193 w 670"/>
                <a:gd name="T35" fmla="*/ 105 h 367"/>
                <a:gd name="T36" fmla="*/ 203 w 670"/>
                <a:gd name="T37" fmla="*/ 111 h 367"/>
                <a:gd name="T38" fmla="*/ 214 w 670"/>
                <a:gd name="T39" fmla="*/ 117 h 367"/>
                <a:gd name="T40" fmla="*/ 224 w 670"/>
                <a:gd name="T41" fmla="*/ 123 h 367"/>
                <a:gd name="T42" fmla="*/ 235 w 670"/>
                <a:gd name="T43" fmla="*/ 128 h 367"/>
                <a:gd name="T44" fmla="*/ 246 w 670"/>
                <a:gd name="T45" fmla="*/ 134 h 367"/>
                <a:gd name="T46" fmla="*/ 257 w 670"/>
                <a:gd name="T47" fmla="*/ 141 h 367"/>
                <a:gd name="T48" fmla="*/ 268 w 670"/>
                <a:gd name="T49" fmla="*/ 147 h 367"/>
                <a:gd name="T50" fmla="*/ 278 w 670"/>
                <a:gd name="T51" fmla="*/ 153 h 367"/>
                <a:gd name="T52" fmla="*/ 289 w 670"/>
                <a:gd name="T53" fmla="*/ 159 h 367"/>
                <a:gd name="T54" fmla="*/ 300 w 670"/>
                <a:gd name="T55" fmla="*/ 165 h 367"/>
                <a:gd name="T56" fmla="*/ 311 w 670"/>
                <a:gd name="T57" fmla="*/ 170 h 367"/>
                <a:gd name="T58" fmla="*/ 322 w 670"/>
                <a:gd name="T59" fmla="*/ 176 h 367"/>
                <a:gd name="T60" fmla="*/ 332 w 670"/>
                <a:gd name="T61" fmla="*/ 182 h 367"/>
                <a:gd name="T62" fmla="*/ 343 w 670"/>
                <a:gd name="T63" fmla="*/ 188 h 367"/>
                <a:gd name="T64" fmla="*/ 354 w 670"/>
                <a:gd name="T65" fmla="*/ 194 h 367"/>
                <a:gd name="T66" fmla="*/ 364 w 670"/>
                <a:gd name="T67" fmla="*/ 200 h 367"/>
                <a:gd name="T68" fmla="*/ 375 w 670"/>
                <a:gd name="T69" fmla="*/ 206 h 367"/>
                <a:gd name="T70" fmla="*/ 386 w 670"/>
                <a:gd name="T71" fmla="*/ 212 h 367"/>
                <a:gd name="T72" fmla="*/ 397 w 670"/>
                <a:gd name="T73" fmla="*/ 217 h 367"/>
                <a:gd name="T74" fmla="*/ 408 w 670"/>
                <a:gd name="T75" fmla="*/ 223 h 367"/>
                <a:gd name="T76" fmla="*/ 419 w 670"/>
                <a:gd name="T77" fmla="*/ 229 h 367"/>
                <a:gd name="T78" fmla="*/ 430 w 670"/>
                <a:gd name="T79" fmla="*/ 235 h 367"/>
                <a:gd name="T80" fmla="*/ 441 w 670"/>
                <a:gd name="T81" fmla="*/ 241 h 367"/>
                <a:gd name="T82" fmla="*/ 451 w 670"/>
                <a:gd name="T83" fmla="*/ 247 h 367"/>
                <a:gd name="T84" fmla="*/ 461 w 670"/>
                <a:gd name="T85" fmla="*/ 253 h 367"/>
                <a:gd name="T86" fmla="*/ 472 w 670"/>
                <a:gd name="T87" fmla="*/ 258 h 367"/>
                <a:gd name="T88" fmla="*/ 483 w 670"/>
                <a:gd name="T89" fmla="*/ 264 h 367"/>
                <a:gd name="T90" fmla="*/ 494 w 670"/>
                <a:gd name="T91" fmla="*/ 270 h 367"/>
                <a:gd name="T92" fmla="*/ 504 w 670"/>
                <a:gd name="T93" fmla="*/ 276 h 367"/>
                <a:gd name="T94" fmla="*/ 515 w 670"/>
                <a:gd name="T95" fmla="*/ 282 h 367"/>
                <a:gd name="T96" fmla="*/ 526 w 670"/>
                <a:gd name="T97" fmla="*/ 288 h 367"/>
                <a:gd name="T98" fmla="*/ 536 w 670"/>
                <a:gd name="T99" fmla="*/ 293 h 367"/>
                <a:gd name="T100" fmla="*/ 547 w 670"/>
                <a:gd name="T101" fmla="*/ 299 h 367"/>
                <a:gd name="T102" fmla="*/ 558 w 670"/>
                <a:gd name="T103" fmla="*/ 305 h 367"/>
                <a:gd name="T104" fmla="*/ 569 w 670"/>
                <a:gd name="T105" fmla="*/ 311 h 367"/>
                <a:gd name="T106" fmla="*/ 580 w 670"/>
                <a:gd name="T107" fmla="*/ 317 h 367"/>
                <a:gd name="T108" fmla="*/ 590 w 670"/>
                <a:gd name="T109" fmla="*/ 323 h 367"/>
                <a:gd name="T110" fmla="*/ 601 w 670"/>
                <a:gd name="T111" fmla="*/ 329 h 367"/>
                <a:gd name="T112" fmla="*/ 611 w 670"/>
                <a:gd name="T113" fmla="*/ 335 h 367"/>
                <a:gd name="T114" fmla="*/ 622 w 670"/>
                <a:gd name="T115" fmla="*/ 340 h 367"/>
                <a:gd name="T116" fmla="*/ 633 w 670"/>
                <a:gd name="T117" fmla="*/ 346 h 367"/>
                <a:gd name="T118" fmla="*/ 643 w 670"/>
                <a:gd name="T119" fmla="*/ 352 h 367"/>
                <a:gd name="T120" fmla="*/ 654 w 670"/>
                <a:gd name="T121" fmla="*/ 358 h 367"/>
                <a:gd name="T122" fmla="*/ 665 w 670"/>
                <a:gd name="T123" fmla="*/ 36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0" h="367">
                  <a:moveTo>
                    <a:pt x="0" y="0"/>
                  </a:moveTo>
                  <a:lnTo>
                    <a:pt x="0" y="1"/>
                  </a:lnTo>
                  <a:lnTo>
                    <a:pt x="1" y="1"/>
                  </a:lnTo>
                  <a:lnTo>
                    <a:pt x="2" y="1"/>
                  </a:lnTo>
                  <a:lnTo>
                    <a:pt x="3" y="2"/>
                  </a:lnTo>
                  <a:lnTo>
                    <a:pt x="4" y="2"/>
                  </a:lnTo>
                  <a:lnTo>
                    <a:pt x="4" y="3"/>
                  </a:lnTo>
                  <a:lnTo>
                    <a:pt x="5" y="3"/>
                  </a:lnTo>
                  <a:lnTo>
                    <a:pt x="6" y="3"/>
                  </a:lnTo>
                  <a:lnTo>
                    <a:pt x="6" y="4"/>
                  </a:lnTo>
                  <a:lnTo>
                    <a:pt x="7" y="4"/>
                  </a:lnTo>
                  <a:lnTo>
                    <a:pt x="8" y="4"/>
                  </a:lnTo>
                  <a:lnTo>
                    <a:pt x="8" y="5"/>
                  </a:lnTo>
                  <a:lnTo>
                    <a:pt x="9" y="5"/>
                  </a:lnTo>
                  <a:lnTo>
                    <a:pt x="10" y="5"/>
                  </a:lnTo>
                  <a:lnTo>
                    <a:pt x="10" y="6"/>
                  </a:lnTo>
                  <a:lnTo>
                    <a:pt x="11" y="6"/>
                  </a:lnTo>
                  <a:lnTo>
                    <a:pt x="12" y="6"/>
                  </a:lnTo>
                  <a:lnTo>
                    <a:pt x="12" y="7"/>
                  </a:lnTo>
                  <a:lnTo>
                    <a:pt x="13" y="7"/>
                  </a:lnTo>
                  <a:lnTo>
                    <a:pt x="14" y="7"/>
                  </a:lnTo>
                  <a:lnTo>
                    <a:pt x="14" y="8"/>
                  </a:lnTo>
                  <a:lnTo>
                    <a:pt x="15" y="8"/>
                  </a:lnTo>
                  <a:lnTo>
                    <a:pt x="15" y="9"/>
                  </a:lnTo>
                  <a:lnTo>
                    <a:pt x="16" y="9"/>
                  </a:lnTo>
                  <a:lnTo>
                    <a:pt x="17" y="9"/>
                  </a:lnTo>
                  <a:lnTo>
                    <a:pt x="17" y="10"/>
                  </a:lnTo>
                  <a:lnTo>
                    <a:pt x="18" y="10"/>
                  </a:lnTo>
                  <a:lnTo>
                    <a:pt x="19" y="10"/>
                  </a:lnTo>
                  <a:lnTo>
                    <a:pt x="19" y="11"/>
                  </a:lnTo>
                  <a:lnTo>
                    <a:pt x="20" y="11"/>
                  </a:lnTo>
                  <a:lnTo>
                    <a:pt x="21" y="11"/>
                  </a:lnTo>
                  <a:lnTo>
                    <a:pt x="21" y="12"/>
                  </a:lnTo>
                  <a:lnTo>
                    <a:pt x="22" y="12"/>
                  </a:lnTo>
                  <a:lnTo>
                    <a:pt x="23" y="12"/>
                  </a:lnTo>
                  <a:lnTo>
                    <a:pt x="23" y="13"/>
                  </a:lnTo>
                  <a:lnTo>
                    <a:pt x="24" y="13"/>
                  </a:lnTo>
                  <a:lnTo>
                    <a:pt x="25" y="13"/>
                  </a:lnTo>
                  <a:lnTo>
                    <a:pt x="25" y="14"/>
                  </a:lnTo>
                  <a:lnTo>
                    <a:pt x="26" y="14"/>
                  </a:lnTo>
                  <a:lnTo>
                    <a:pt x="27" y="15"/>
                  </a:lnTo>
                  <a:lnTo>
                    <a:pt x="28" y="15"/>
                  </a:lnTo>
                  <a:lnTo>
                    <a:pt x="28" y="15"/>
                  </a:lnTo>
                  <a:lnTo>
                    <a:pt x="28" y="16"/>
                  </a:lnTo>
                  <a:lnTo>
                    <a:pt x="29" y="16"/>
                  </a:lnTo>
                  <a:lnTo>
                    <a:pt x="30" y="16"/>
                  </a:lnTo>
                  <a:lnTo>
                    <a:pt x="30" y="17"/>
                  </a:lnTo>
                  <a:lnTo>
                    <a:pt x="31" y="17"/>
                  </a:lnTo>
                  <a:lnTo>
                    <a:pt x="32" y="17"/>
                  </a:lnTo>
                  <a:lnTo>
                    <a:pt x="32" y="18"/>
                  </a:lnTo>
                  <a:lnTo>
                    <a:pt x="33" y="18"/>
                  </a:lnTo>
                  <a:lnTo>
                    <a:pt x="34" y="18"/>
                  </a:lnTo>
                  <a:lnTo>
                    <a:pt x="34" y="19"/>
                  </a:lnTo>
                  <a:lnTo>
                    <a:pt x="35" y="19"/>
                  </a:lnTo>
                  <a:lnTo>
                    <a:pt x="36" y="19"/>
                  </a:lnTo>
                  <a:lnTo>
                    <a:pt x="36" y="20"/>
                  </a:lnTo>
                  <a:lnTo>
                    <a:pt x="37" y="20"/>
                  </a:lnTo>
                  <a:lnTo>
                    <a:pt x="38" y="21"/>
                  </a:lnTo>
                  <a:lnTo>
                    <a:pt x="39" y="21"/>
                  </a:lnTo>
                  <a:lnTo>
                    <a:pt x="39" y="22"/>
                  </a:lnTo>
                  <a:lnTo>
                    <a:pt x="40" y="22"/>
                  </a:lnTo>
                  <a:lnTo>
                    <a:pt x="41" y="22"/>
                  </a:lnTo>
                  <a:lnTo>
                    <a:pt x="41" y="23"/>
                  </a:lnTo>
                  <a:lnTo>
                    <a:pt x="42" y="23"/>
                  </a:lnTo>
                  <a:lnTo>
                    <a:pt x="43" y="23"/>
                  </a:lnTo>
                  <a:lnTo>
                    <a:pt x="43" y="24"/>
                  </a:lnTo>
                  <a:lnTo>
                    <a:pt x="44" y="24"/>
                  </a:lnTo>
                  <a:lnTo>
                    <a:pt x="45" y="24"/>
                  </a:lnTo>
                  <a:lnTo>
                    <a:pt x="45" y="25"/>
                  </a:lnTo>
                  <a:lnTo>
                    <a:pt x="46" y="25"/>
                  </a:lnTo>
                  <a:lnTo>
                    <a:pt x="47" y="26"/>
                  </a:lnTo>
                  <a:lnTo>
                    <a:pt x="48" y="26"/>
                  </a:lnTo>
                  <a:lnTo>
                    <a:pt x="48" y="27"/>
                  </a:lnTo>
                  <a:lnTo>
                    <a:pt x="49" y="27"/>
                  </a:lnTo>
                  <a:lnTo>
                    <a:pt x="50" y="27"/>
                  </a:lnTo>
                  <a:lnTo>
                    <a:pt x="50" y="28"/>
                  </a:lnTo>
                  <a:lnTo>
                    <a:pt x="51" y="28"/>
                  </a:lnTo>
                  <a:lnTo>
                    <a:pt x="52" y="28"/>
                  </a:lnTo>
                  <a:lnTo>
                    <a:pt x="52" y="29"/>
                  </a:lnTo>
                  <a:lnTo>
                    <a:pt x="53" y="29"/>
                  </a:lnTo>
                  <a:lnTo>
                    <a:pt x="54" y="29"/>
                  </a:lnTo>
                  <a:lnTo>
                    <a:pt x="54" y="30"/>
                  </a:lnTo>
                  <a:lnTo>
                    <a:pt x="55" y="30"/>
                  </a:lnTo>
                  <a:lnTo>
                    <a:pt x="55" y="30"/>
                  </a:lnTo>
                  <a:lnTo>
                    <a:pt x="56" y="30"/>
                  </a:lnTo>
                  <a:lnTo>
                    <a:pt x="56" y="31"/>
                  </a:lnTo>
                  <a:lnTo>
                    <a:pt x="57" y="31"/>
                  </a:lnTo>
                  <a:lnTo>
                    <a:pt x="58" y="32"/>
                  </a:lnTo>
                  <a:lnTo>
                    <a:pt x="59" y="32"/>
                  </a:lnTo>
                  <a:lnTo>
                    <a:pt x="59" y="33"/>
                  </a:lnTo>
                  <a:lnTo>
                    <a:pt x="60" y="33"/>
                  </a:lnTo>
                  <a:lnTo>
                    <a:pt x="61" y="33"/>
                  </a:lnTo>
                  <a:lnTo>
                    <a:pt x="61" y="34"/>
                  </a:lnTo>
                  <a:lnTo>
                    <a:pt x="62" y="34"/>
                  </a:lnTo>
                  <a:lnTo>
                    <a:pt x="63" y="34"/>
                  </a:lnTo>
                  <a:lnTo>
                    <a:pt x="63" y="35"/>
                  </a:lnTo>
                  <a:lnTo>
                    <a:pt x="64" y="35"/>
                  </a:lnTo>
                  <a:lnTo>
                    <a:pt x="65" y="35"/>
                  </a:lnTo>
                  <a:lnTo>
                    <a:pt x="65" y="36"/>
                  </a:lnTo>
                  <a:lnTo>
                    <a:pt x="66" y="36"/>
                  </a:lnTo>
                  <a:lnTo>
                    <a:pt x="67" y="37"/>
                  </a:lnTo>
                  <a:lnTo>
                    <a:pt x="68" y="37"/>
                  </a:lnTo>
                  <a:lnTo>
                    <a:pt x="68" y="38"/>
                  </a:lnTo>
                  <a:lnTo>
                    <a:pt x="69" y="38"/>
                  </a:lnTo>
                  <a:lnTo>
                    <a:pt x="70" y="38"/>
                  </a:lnTo>
                  <a:lnTo>
                    <a:pt x="70" y="39"/>
                  </a:lnTo>
                  <a:lnTo>
                    <a:pt x="71" y="39"/>
                  </a:lnTo>
                  <a:lnTo>
                    <a:pt x="72" y="39"/>
                  </a:lnTo>
                  <a:lnTo>
                    <a:pt x="72" y="40"/>
                  </a:lnTo>
                  <a:lnTo>
                    <a:pt x="73" y="40"/>
                  </a:lnTo>
                  <a:lnTo>
                    <a:pt x="74" y="40"/>
                  </a:lnTo>
                  <a:lnTo>
                    <a:pt x="74" y="41"/>
                  </a:lnTo>
                  <a:lnTo>
                    <a:pt x="75" y="41"/>
                  </a:lnTo>
                  <a:lnTo>
                    <a:pt x="76" y="41"/>
                  </a:lnTo>
                  <a:lnTo>
                    <a:pt x="76" y="42"/>
                  </a:lnTo>
                  <a:lnTo>
                    <a:pt x="77" y="42"/>
                  </a:lnTo>
                  <a:lnTo>
                    <a:pt x="78" y="42"/>
                  </a:lnTo>
                  <a:lnTo>
                    <a:pt x="78" y="43"/>
                  </a:lnTo>
                  <a:lnTo>
                    <a:pt x="79" y="43"/>
                  </a:lnTo>
                  <a:lnTo>
                    <a:pt x="79" y="44"/>
                  </a:lnTo>
                  <a:lnTo>
                    <a:pt x="80" y="44"/>
                  </a:lnTo>
                  <a:lnTo>
                    <a:pt x="81" y="44"/>
                  </a:lnTo>
                  <a:lnTo>
                    <a:pt x="81" y="45"/>
                  </a:lnTo>
                  <a:lnTo>
                    <a:pt x="82" y="45"/>
                  </a:lnTo>
                  <a:lnTo>
                    <a:pt x="83" y="45"/>
                  </a:lnTo>
                  <a:lnTo>
                    <a:pt x="83" y="46"/>
                  </a:lnTo>
                  <a:lnTo>
                    <a:pt x="84" y="46"/>
                  </a:lnTo>
                  <a:lnTo>
                    <a:pt x="85" y="46"/>
                  </a:lnTo>
                  <a:lnTo>
                    <a:pt x="85" y="47"/>
                  </a:lnTo>
                  <a:lnTo>
                    <a:pt x="86" y="47"/>
                  </a:lnTo>
                  <a:lnTo>
                    <a:pt x="87" y="47"/>
                  </a:lnTo>
                  <a:lnTo>
                    <a:pt x="87" y="48"/>
                  </a:lnTo>
                  <a:lnTo>
                    <a:pt x="88" y="48"/>
                  </a:lnTo>
                  <a:lnTo>
                    <a:pt x="89" y="48"/>
                  </a:lnTo>
                  <a:lnTo>
                    <a:pt x="89" y="49"/>
                  </a:lnTo>
                  <a:lnTo>
                    <a:pt x="90" y="49"/>
                  </a:lnTo>
                  <a:lnTo>
                    <a:pt x="91" y="50"/>
                  </a:lnTo>
                  <a:lnTo>
                    <a:pt x="92" y="50"/>
                  </a:lnTo>
                  <a:lnTo>
                    <a:pt x="92" y="51"/>
                  </a:lnTo>
                  <a:lnTo>
                    <a:pt x="93" y="51"/>
                  </a:lnTo>
                  <a:lnTo>
                    <a:pt x="94" y="51"/>
                  </a:lnTo>
                  <a:lnTo>
                    <a:pt x="94" y="52"/>
                  </a:lnTo>
                  <a:lnTo>
                    <a:pt x="95" y="52"/>
                  </a:lnTo>
                  <a:lnTo>
                    <a:pt x="96" y="52"/>
                  </a:lnTo>
                  <a:lnTo>
                    <a:pt x="96" y="53"/>
                  </a:lnTo>
                  <a:lnTo>
                    <a:pt x="97" y="53"/>
                  </a:lnTo>
                  <a:lnTo>
                    <a:pt x="98" y="53"/>
                  </a:lnTo>
                  <a:lnTo>
                    <a:pt x="98" y="54"/>
                  </a:lnTo>
                  <a:lnTo>
                    <a:pt x="99" y="54"/>
                  </a:lnTo>
                  <a:lnTo>
                    <a:pt x="100" y="55"/>
                  </a:lnTo>
                  <a:lnTo>
                    <a:pt x="101" y="55"/>
                  </a:lnTo>
                  <a:lnTo>
                    <a:pt x="101" y="56"/>
                  </a:lnTo>
                  <a:lnTo>
                    <a:pt x="102" y="56"/>
                  </a:lnTo>
                  <a:lnTo>
                    <a:pt x="103" y="56"/>
                  </a:lnTo>
                  <a:lnTo>
                    <a:pt x="103" y="57"/>
                  </a:lnTo>
                  <a:lnTo>
                    <a:pt x="104" y="57"/>
                  </a:lnTo>
                  <a:lnTo>
                    <a:pt x="105" y="57"/>
                  </a:lnTo>
                  <a:lnTo>
                    <a:pt x="105" y="58"/>
                  </a:lnTo>
                  <a:lnTo>
                    <a:pt x="106" y="58"/>
                  </a:lnTo>
                  <a:lnTo>
                    <a:pt x="107" y="58"/>
                  </a:lnTo>
                  <a:lnTo>
                    <a:pt x="107" y="59"/>
                  </a:lnTo>
                  <a:lnTo>
                    <a:pt x="108" y="59"/>
                  </a:lnTo>
                  <a:lnTo>
                    <a:pt x="109" y="59"/>
                  </a:lnTo>
                  <a:lnTo>
                    <a:pt x="109" y="60"/>
                  </a:lnTo>
                  <a:lnTo>
                    <a:pt x="110" y="60"/>
                  </a:lnTo>
                  <a:lnTo>
                    <a:pt x="111" y="61"/>
                  </a:lnTo>
                  <a:lnTo>
                    <a:pt x="111" y="61"/>
                  </a:lnTo>
                  <a:lnTo>
                    <a:pt x="112" y="61"/>
                  </a:lnTo>
                  <a:lnTo>
                    <a:pt x="112" y="62"/>
                  </a:lnTo>
                  <a:lnTo>
                    <a:pt x="113" y="62"/>
                  </a:lnTo>
                  <a:lnTo>
                    <a:pt x="114" y="62"/>
                  </a:lnTo>
                  <a:lnTo>
                    <a:pt x="114" y="63"/>
                  </a:lnTo>
                  <a:lnTo>
                    <a:pt x="115" y="63"/>
                  </a:lnTo>
                  <a:lnTo>
                    <a:pt x="116" y="63"/>
                  </a:lnTo>
                  <a:lnTo>
                    <a:pt x="116" y="64"/>
                  </a:lnTo>
                  <a:lnTo>
                    <a:pt x="117" y="64"/>
                  </a:lnTo>
                  <a:lnTo>
                    <a:pt x="118" y="64"/>
                  </a:lnTo>
                  <a:lnTo>
                    <a:pt x="118" y="65"/>
                  </a:lnTo>
                  <a:lnTo>
                    <a:pt x="119" y="65"/>
                  </a:lnTo>
                  <a:lnTo>
                    <a:pt x="120" y="66"/>
                  </a:lnTo>
                  <a:lnTo>
                    <a:pt x="121" y="66"/>
                  </a:lnTo>
                  <a:lnTo>
                    <a:pt x="121" y="67"/>
                  </a:lnTo>
                  <a:lnTo>
                    <a:pt x="122" y="67"/>
                  </a:lnTo>
                  <a:lnTo>
                    <a:pt x="123" y="67"/>
                  </a:lnTo>
                  <a:lnTo>
                    <a:pt x="123" y="68"/>
                  </a:lnTo>
                  <a:lnTo>
                    <a:pt x="124" y="68"/>
                  </a:lnTo>
                  <a:lnTo>
                    <a:pt x="125" y="68"/>
                  </a:lnTo>
                  <a:lnTo>
                    <a:pt x="125" y="69"/>
                  </a:lnTo>
                  <a:lnTo>
                    <a:pt x="126" y="69"/>
                  </a:lnTo>
                  <a:lnTo>
                    <a:pt x="127" y="69"/>
                  </a:lnTo>
                  <a:lnTo>
                    <a:pt x="127" y="70"/>
                  </a:lnTo>
                  <a:lnTo>
                    <a:pt x="128" y="70"/>
                  </a:lnTo>
                  <a:lnTo>
                    <a:pt x="129" y="70"/>
                  </a:lnTo>
                  <a:lnTo>
                    <a:pt x="129" y="71"/>
                  </a:lnTo>
                  <a:lnTo>
                    <a:pt x="130" y="71"/>
                  </a:lnTo>
                  <a:lnTo>
                    <a:pt x="131" y="72"/>
                  </a:lnTo>
                  <a:lnTo>
                    <a:pt x="132" y="72"/>
                  </a:lnTo>
                  <a:lnTo>
                    <a:pt x="132" y="73"/>
                  </a:lnTo>
                  <a:lnTo>
                    <a:pt x="133" y="73"/>
                  </a:lnTo>
                  <a:lnTo>
                    <a:pt x="134" y="73"/>
                  </a:lnTo>
                  <a:lnTo>
                    <a:pt x="134" y="74"/>
                  </a:lnTo>
                  <a:lnTo>
                    <a:pt x="135" y="74"/>
                  </a:lnTo>
                  <a:lnTo>
                    <a:pt x="136" y="74"/>
                  </a:lnTo>
                  <a:lnTo>
                    <a:pt x="136" y="75"/>
                  </a:lnTo>
                  <a:lnTo>
                    <a:pt x="137" y="75"/>
                  </a:lnTo>
                  <a:lnTo>
                    <a:pt x="138" y="75"/>
                  </a:lnTo>
                  <a:lnTo>
                    <a:pt x="138" y="76"/>
                  </a:lnTo>
                  <a:lnTo>
                    <a:pt x="139" y="76"/>
                  </a:lnTo>
                  <a:lnTo>
                    <a:pt x="140" y="76"/>
                  </a:lnTo>
                  <a:lnTo>
                    <a:pt x="140" y="77"/>
                  </a:lnTo>
                  <a:lnTo>
                    <a:pt x="141" y="77"/>
                  </a:lnTo>
                  <a:lnTo>
                    <a:pt x="142" y="78"/>
                  </a:lnTo>
                  <a:lnTo>
                    <a:pt x="143" y="78"/>
                  </a:lnTo>
                  <a:lnTo>
                    <a:pt x="143" y="79"/>
                  </a:lnTo>
                  <a:lnTo>
                    <a:pt x="144" y="79"/>
                  </a:lnTo>
                  <a:lnTo>
                    <a:pt x="145" y="79"/>
                  </a:lnTo>
                  <a:lnTo>
                    <a:pt x="145" y="80"/>
                  </a:lnTo>
                  <a:lnTo>
                    <a:pt x="146" y="80"/>
                  </a:lnTo>
                  <a:lnTo>
                    <a:pt x="147" y="80"/>
                  </a:lnTo>
                  <a:lnTo>
                    <a:pt x="147" y="81"/>
                  </a:lnTo>
                  <a:lnTo>
                    <a:pt x="148" y="81"/>
                  </a:lnTo>
                  <a:lnTo>
                    <a:pt x="149" y="81"/>
                  </a:lnTo>
                  <a:lnTo>
                    <a:pt x="149" y="82"/>
                  </a:lnTo>
                  <a:lnTo>
                    <a:pt x="150" y="82"/>
                  </a:lnTo>
                  <a:lnTo>
                    <a:pt x="151" y="82"/>
                  </a:lnTo>
                  <a:lnTo>
                    <a:pt x="151" y="83"/>
                  </a:lnTo>
                  <a:lnTo>
                    <a:pt x="152" y="83"/>
                  </a:lnTo>
                  <a:lnTo>
                    <a:pt x="152" y="84"/>
                  </a:lnTo>
                  <a:lnTo>
                    <a:pt x="153" y="84"/>
                  </a:lnTo>
                  <a:lnTo>
                    <a:pt x="154" y="84"/>
                  </a:lnTo>
                  <a:lnTo>
                    <a:pt x="154" y="85"/>
                  </a:lnTo>
                  <a:lnTo>
                    <a:pt x="155" y="85"/>
                  </a:lnTo>
                  <a:lnTo>
                    <a:pt x="156" y="85"/>
                  </a:lnTo>
                  <a:lnTo>
                    <a:pt x="156" y="86"/>
                  </a:lnTo>
                  <a:lnTo>
                    <a:pt x="157" y="86"/>
                  </a:lnTo>
                  <a:lnTo>
                    <a:pt x="158" y="86"/>
                  </a:lnTo>
                  <a:lnTo>
                    <a:pt x="158" y="87"/>
                  </a:lnTo>
                  <a:lnTo>
                    <a:pt x="159" y="87"/>
                  </a:lnTo>
                  <a:lnTo>
                    <a:pt x="160" y="87"/>
                  </a:lnTo>
                  <a:lnTo>
                    <a:pt x="160" y="88"/>
                  </a:lnTo>
                  <a:lnTo>
                    <a:pt x="161" y="88"/>
                  </a:lnTo>
                  <a:lnTo>
                    <a:pt x="162" y="88"/>
                  </a:lnTo>
                  <a:lnTo>
                    <a:pt x="162" y="89"/>
                  </a:lnTo>
                  <a:lnTo>
                    <a:pt x="163" y="89"/>
                  </a:lnTo>
                  <a:lnTo>
                    <a:pt x="164" y="90"/>
                  </a:lnTo>
                  <a:lnTo>
                    <a:pt x="165" y="90"/>
                  </a:lnTo>
                  <a:lnTo>
                    <a:pt x="165" y="91"/>
                  </a:lnTo>
                  <a:lnTo>
                    <a:pt x="166" y="91"/>
                  </a:lnTo>
                  <a:lnTo>
                    <a:pt x="166" y="91"/>
                  </a:lnTo>
                  <a:lnTo>
                    <a:pt x="167" y="91"/>
                  </a:lnTo>
                  <a:lnTo>
                    <a:pt x="167" y="92"/>
                  </a:lnTo>
                  <a:lnTo>
                    <a:pt x="168" y="92"/>
                  </a:lnTo>
                  <a:lnTo>
                    <a:pt x="169" y="92"/>
                  </a:lnTo>
                  <a:lnTo>
                    <a:pt x="169" y="93"/>
                  </a:lnTo>
                  <a:lnTo>
                    <a:pt x="170" y="93"/>
                  </a:lnTo>
                  <a:lnTo>
                    <a:pt x="171" y="93"/>
                  </a:lnTo>
                  <a:lnTo>
                    <a:pt x="171" y="94"/>
                  </a:lnTo>
                  <a:lnTo>
                    <a:pt x="172" y="94"/>
                  </a:lnTo>
                  <a:lnTo>
                    <a:pt x="173" y="95"/>
                  </a:lnTo>
                  <a:lnTo>
                    <a:pt x="174" y="95"/>
                  </a:lnTo>
                  <a:lnTo>
                    <a:pt x="174" y="96"/>
                  </a:lnTo>
                  <a:lnTo>
                    <a:pt x="175" y="96"/>
                  </a:lnTo>
                  <a:lnTo>
                    <a:pt x="176" y="96"/>
                  </a:lnTo>
                  <a:lnTo>
                    <a:pt x="176" y="97"/>
                  </a:lnTo>
                  <a:lnTo>
                    <a:pt x="177" y="97"/>
                  </a:lnTo>
                  <a:lnTo>
                    <a:pt x="178" y="97"/>
                  </a:lnTo>
                  <a:lnTo>
                    <a:pt x="178" y="98"/>
                  </a:lnTo>
                  <a:lnTo>
                    <a:pt x="179" y="98"/>
                  </a:lnTo>
                  <a:lnTo>
                    <a:pt x="180" y="98"/>
                  </a:lnTo>
                  <a:lnTo>
                    <a:pt x="180" y="99"/>
                  </a:lnTo>
                  <a:lnTo>
                    <a:pt x="181" y="99"/>
                  </a:lnTo>
                  <a:lnTo>
                    <a:pt x="182" y="99"/>
                  </a:lnTo>
                  <a:lnTo>
                    <a:pt x="182" y="100"/>
                  </a:lnTo>
                  <a:lnTo>
                    <a:pt x="183" y="100"/>
                  </a:lnTo>
                  <a:lnTo>
                    <a:pt x="184" y="101"/>
                  </a:lnTo>
                  <a:lnTo>
                    <a:pt x="185" y="101"/>
                  </a:lnTo>
                  <a:lnTo>
                    <a:pt x="185" y="102"/>
                  </a:lnTo>
                  <a:lnTo>
                    <a:pt x="186" y="102"/>
                  </a:lnTo>
                  <a:lnTo>
                    <a:pt x="187" y="102"/>
                  </a:lnTo>
                  <a:lnTo>
                    <a:pt x="187" y="103"/>
                  </a:lnTo>
                  <a:lnTo>
                    <a:pt x="188" y="103"/>
                  </a:lnTo>
                  <a:lnTo>
                    <a:pt x="189" y="103"/>
                  </a:lnTo>
                  <a:lnTo>
                    <a:pt x="189" y="104"/>
                  </a:lnTo>
                  <a:lnTo>
                    <a:pt x="190" y="104"/>
                  </a:lnTo>
                  <a:lnTo>
                    <a:pt x="191" y="104"/>
                  </a:lnTo>
                  <a:lnTo>
                    <a:pt x="191" y="105"/>
                  </a:lnTo>
                  <a:lnTo>
                    <a:pt x="192" y="105"/>
                  </a:lnTo>
                  <a:lnTo>
                    <a:pt x="193" y="105"/>
                  </a:lnTo>
                  <a:lnTo>
                    <a:pt x="193" y="106"/>
                  </a:lnTo>
                  <a:lnTo>
                    <a:pt x="194" y="106"/>
                  </a:lnTo>
                  <a:lnTo>
                    <a:pt x="194" y="106"/>
                  </a:lnTo>
                  <a:lnTo>
                    <a:pt x="195" y="107"/>
                  </a:lnTo>
                  <a:lnTo>
                    <a:pt x="196" y="107"/>
                  </a:lnTo>
                  <a:lnTo>
                    <a:pt x="196" y="108"/>
                  </a:lnTo>
                  <a:lnTo>
                    <a:pt x="197" y="108"/>
                  </a:lnTo>
                  <a:lnTo>
                    <a:pt x="198" y="108"/>
                  </a:lnTo>
                  <a:lnTo>
                    <a:pt x="198" y="109"/>
                  </a:lnTo>
                  <a:lnTo>
                    <a:pt x="199" y="109"/>
                  </a:lnTo>
                  <a:lnTo>
                    <a:pt x="200" y="109"/>
                  </a:lnTo>
                  <a:lnTo>
                    <a:pt x="200" y="110"/>
                  </a:lnTo>
                  <a:lnTo>
                    <a:pt x="201" y="110"/>
                  </a:lnTo>
                  <a:lnTo>
                    <a:pt x="202" y="110"/>
                  </a:lnTo>
                  <a:lnTo>
                    <a:pt x="202" y="111"/>
                  </a:lnTo>
                  <a:lnTo>
                    <a:pt x="203" y="111"/>
                  </a:lnTo>
                  <a:lnTo>
                    <a:pt x="204" y="112"/>
                  </a:lnTo>
                  <a:lnTo>
                    <a:pt x="205" y="112"/>
                  </a:lnTo>
                  <a:lnTo>
                    <a:pt x="205" y="113"/>
                  </a:lnTo>
                  <a:lnTo>
                    <a:pt x="206" y="113"/>
                  </a:lnTo>
                  <a:lnTo>
                    <a:pt x="207" y="113"/>
                  </a:lnTo>
                  <a:lnTo>
                    <a:pt x="207" y="114"/>
                  </a:lnTo>
                  <a:lnTo>
                    <a:pt x="208" y="114"/>
                  </a:lnTo>
                  <a:lnTo>
                    <a:pt x="209" y="114"/>
                  </a:lnTo>
                  <a:lnTo>
                    <a:pt x="209" y="115"/>
                  </a:lnTo>
                  <a:lnTo>
                    <a:pt x="210" y="115"/>
                  </a:lnTo>
                  <a:lnTo>
                    <a:pt x="211" y="115"/>
                  </a:lnTo>
                  <a:lnTo>
                    <a:pt x="211" y="116"/>
                  </a:lnTo>
                  <a:lnTo>
                    <a:pt x="212" y="116"/>
                  </a:lnTo>
                  <a:lnTo>
                    <a:pt x="213" y="116"/>
                  </a:lnTo>
                  <a:lnTo>
                    <a:pt x="213" y="117"/>
                  </a:lnTo>
                  <a:lnTo>
                    <a:pt x="214" y="117"/>
                  </a:lnTo>
                  <a:lnTo>
                    <a:pt x="215" y="118"/>
                  </a:lnTo>
                  <a:lnTo>
                    <a:pt x="216" y="118"/>
                  </a:lnTo>
                  <a:lnTo>
                    <a:pt x="216" y="119"/>
                  </a:lnTo>
                  <a:lnTo>
                    <a:pt x="217" y="119"/>
                  </a:lnTo>
                  <a:lnTo>
                    <a:pt x="218" y="119"/>
                  </a:lnTo>
                  <a:lnTo>
                    <a:pt x="218" y="120"/>
                  </a:lnTo>
                  <a:lnTo>
                    <a:pt x="219" y="120"/>
                  </a:lnTo>
                  <a:lnTo>
                    <a:pt x="220" y="120"/>
                  </a:lnTo>
                  <a:lnTo>
                    <a:pt x="220" y="121"/>
                  </a:lnTo>
                  <a:lnTo>
                    <a:pt x="221" y="121"/>
                  </a:lnTo>
                  <a:lnTo>
                    <a:pt x="222" y="121"/>
                  </a:lnTo>
                  <a:lnTo>
                    <a:pt x="222" y="121"/>
                  </a:lnTo>
                  <a:lnTo>
                    <a:pt x="222" y="122"/>
                  </a:lnTo>
                  <a:lnTo>
                    <a:pt x="223" y="122"/>
                  </a:lnTo>
                  <a:lnTo>
                    <a:pt x="224" y="122"/>
                  </a:lnTo>
                  <a:lnTo>
                    <a:pt x="224" y="123"/>
                  </a:lnTo>
                  <a:lnTo>
                    <a:pt x="225" y="123"/>
                  </a:lnTo>
                  <a:lnTo>
                    <a:pt x="225" y="124"/>
                  </a:lnTo>
                  <a:lnTo>
                    <a:pt x="226" y="124"/>
                  </a:lnTo>
                  <a:lnTo>
                    <a:pt x="227" y="124"/>
                  </a:lnTo>
                  <a:lnTo>
                    <a:pt x="227" y="125"/>
                  </a:lnTo>
                  <a:lnTo>
                    <a:pt x="228" y="125"/>
                  </a:lnTo>
                  <a:lnTo>
                    <a:pt x="229" y="125"/>
                  </a:lnTo>
                  <a:lnTo>
                    <a:pt x="229" y="126"/>
                  </a:lnTo>
                  <a:lnTo>
                    <a:pt x="230" y="126"/>
                  </a:lnTo>
                  <a:lnTo>
                    <a:pt x="231" y="126"/>
                  </a:lnTo>
                  <a:lnTo>
                    <a:pt x="231" y="127"/>
                  </a:lnTo>
                  <a:lnTo>
                    <a:pt x="232" y="127"/>
                  </a:lnTo>
                  <a:lnTo>
                    <a:pt x="233" y="127"/>
                  </a:lnTo>
                  <a:lnTo>
                    <a:pt x="233" y="128"/>
                  </a:lnTo>
                  <a:lnTo>
                    <a:pt x="234" y="128"/>
                  </a:lnTo>
                  <a:lnTo>
                    <a:pt x="235" y="128"/>
                  </a:lnTo>
                  <a:lnTo>
                    <a:pt x="235" y="129"/>
                  </a:lnTo>
                  <a:lnTo>
                    <a:pt x="236" y="129"/>
                  </a:lnTo>
                  <a:lnTo>
                    <a:pt x="237" y="130"/>
                  </a:lnTo>
                  <a:lnTo>
                    <a:pt x="238" y="130"/>
                  </a:lnTo>
                  <a:lnTo>
                    <a:pt x="238" y="131"/>
                  </a:lnTo>
                  <a:lnTo>
                    <a:pt x="239" y="131"/>
                  </a:lnTo>
                  <a:lnTo>
                    <a:pt x="240" y="131"/>
                  </a:lnTo>
                  <a:lnTo>
                    <a:pt x="240" y="132"/>
                  </a:lnTo>
                  <a:lnTo>
                    <a:pt x="241" y="132"/>
                  </a:lnTo>
                  <a:lnTo>
                    <a:pt x="242" y="132"/>
                  </a:lnTo>
                  <a:lnTo>
                    <a:pt x="242" y="133"/>
                  </a:lnTo>
                  <a:lnTo>
                    <a:pt x="243" y="133"/>
                  </a:lnTo>
                  <a:lnTo>
                    <a:pt x="244" y="133"/>
                  </a:lnTo>
                  <a:lnTo>
                    <a:pt x="244" y="134"/>
                  </a:lnTo>
                  <a:lnTo>
                    <a:pt x="245" y="134"/>
                  </a:lnTo>
                  <a:lnTo>
                    <a:pt x="246" y="134"/>
                  </a:lnTo>
                  <a:lnTo>
                    <a:pt x="246" y="135"/>
                  </a:lnTo>
                  <a:lnTo>
                    <a:pt x="247" y="135"/>
                  </a:lnTo>
                  <a:lnTo>
                    <a:pt x="248" y="136"/>
                  </a:lnTo>
                  <a:lnTo>
                    <a:pt x="249" y="136"/>
                  </a:lnTo>
                  <a:lnTo>
                    <a:pt x="249" y="137"/>
                  </a:lnTo>
                  <a:lnTo>
                    <a:pt x="250" y="137"/>
                  </a:lnTo>
                  <a:lnTo>
                    <a:pt x="251" y="137"/>
                  </a:lnTo>
                  <a:lnTo>
                    <a:pt x="251" y="138"/>
                  </a:lnTo>
                  <a:lnTo>
                    <a:pt x="252" y="138"/>
                  </a:lnTo>
                  <a:lnTo>
                    <a:pt x="253" y="138"/>
                  </a:lnTo>
                  <a:lnTo>
                    <a:pt x="253" y="139"/>
                  </a:lnTo>
                  <a:lnTo>
                    <a:pt x="254" y="139"/>
                  </a:lnTo>
                  <a:lnTo>
                    <a:pt x="255" y="139"/>
                  </a:lnTo>
                  <a:lnTo>
                    <a:pt x="255" y="140"/>
                  </a:lnTo>
                  <a:lnTo>
                    <a:pt x="256" y="140"/>
                  </a:lnTo>
                  <a:lnTo>
                    <a:pt x="257" y="141"/>
                  </a:lnTo>
                  <a:lnTo>
                    <a:pt x="258" y="141"/>
                  </a:lnTo>
                  <a:lnTo>
                    <a:pt x="258" y="142"/>
                  </a:lnTo>
                  <a:lnTo>
                    <a:pt x="259" y="142"/>
                  </a:lnTo>
                  <a:lnTo>
                    <a:pt x="260" y="142"/>
                  </a:lnTo>
                  <a:lnTo>
                    <a:pt x="260" y="143"/>
                  </a:lnTo>
                  <a:lnTo>
                    <a:pt x="261" y="143"/>
                  </a:lnTo>
                  <a:lnTo>
                    <a:pt x="262" y="143"/>
                  </a:lnTo>
                  <a:lnTo>
                    <a:pt x="262" y="144"/>
                  </a:lnTo>
                  <a:lnTo>
                    <a:pt x="263" y="144"/>
                  </a:lnTo>
                  <a:lnTo>
                    <a:pt x="264" y="144"/>
                  </a:lnTo>
                  <a:lnTo>
                    <a:pt x="264" y="145"/>
                  </a:lnTo>
                  <a:lnTo>
                    <a:pt x="265" y="145"/>
                  </a:lnTo>
                  <a:lnTo>
                    <a:pt x="266" y="145"/>
                  </a:lnTo>
                  <a:lnTo>
                    <a:pt x="266" y="146"/>
                  </a:lnTo>
                  <a:lnTo>
                    <a:pt x="267" y="146"/>
                  </a:lnTo>
                  <a:lnTo>
                    <a:pt x="268" y="147"/>
                  </a:lnTo>
                  <a:lnTo>
                    <a:pt x="269" y="147"/>
                  </a:lnTo>
                  <a:lnTo>
                    <a:pt x="269" y="148"/>
                  </a:lnTo>
                  <a:lnTo>
                    <a:pt x="270" y="148"/>
                  </a:lnTo>
                  <a:lnTo>
                    <a:pt x="271" y="148"/>
                  </a:lnTo>
                  <a:lnTo>
                    <a:pt x="271" y="149"/>
                  </a:lnTo>
                  <a:lnTo>
                    <a:pt x="272" y="149"/>
                  </a:lnTo>
                  <a:lnTo>
                    <a:pt x="273" y="149"/>
                  </a:lnTo>
                  <a:lnTo>
                    <a:pt x="273" y="150"/>
                  </a:lnTo>
                  <a:lnTo>
                    <a:pt x="274" y="150"/>
                  </a:lnTo>
                  <a:lnTo>
                    <a:pt x="275" y="150"/>
                  </a:lnTo>
                  <a:lnTo>
                    <a:pt x="275" y="151"/>
                  </a:lnTo>
                  <a:lnTo>
                    <a:pt x="276" y="151"/>
                  </a:lnTo>
                  <a:lnTo>
                    <a:pt x="277" y="152"/>
                  </a:lnTo>
                  <a:lnTo>
                    <a:pt x="277" y="152"/>
                  </a:lnTo>
                  <a:lnTo>
                    <a:pt x="278" y="152"/>
                  </a:lnTo>
                  <a:lnTo>
                    <a:pt x="278" y="153"/>
                  </a:lnTo>
                  <a:lnTo>
                    <a:pt x="279" y="153"/>
                  </a:lnTo>
                  <a:lnTo>
                    <a:pt x="280" y="153"/>
                  </a:lnTo>
                  <a:lnTo>
                    <a:pt x="280" y="154"/>
                  </a:lnTo>
                  <a:lnTo>
                    <a:pt x="281" y="154"/>
                  </a:lnTo>
                  <a:lnTo>
                    <a:pt x="282" y="154"/>
                  </a:lnTo>
                  <a:lnTo>
                    <a:pt x="282" y="155"/>
                  </a:lnTo>
                  <a:lnTo>
                    <a:pt x="283" y="155"/>
                  </a:lnTo>
                  <a:lnTo>
                    <a:pt x="284" y="155"/>
                  </a:lnTo>
                  <a:lnTo>
                    <a:pt x="284" y="156"/>
                  </a:lnTo>
                  <a:lnTo>
                    <a:pt x="285" y="156"/>
                  </a:lnTo>
                  <a:lnTo>
                    <a:pt x="286" y="156"/>
                  </a:lnTo>
                  <a:lnTo>
                    <a:pt x="286" y="157"/>
                  </a:lnTo>
                  <a:lnTo>
                    <a:pt x="287" y="157"/>
                  </a:lnTo>
                  <a:lnTo>
                    <a:pt x="288" y="158"/>
                  </a:lnTo>
                  <a:lnTo>
                    <a:pt x="289" y="158"/>
                  </a:lnTo>
                  <a:lnTo>
                    <a:pt x="289" y="159"/>
                  </a:lnTo>
                  <a:lnTo>
                    <a:pt x="290" y="159"/>
                  </a:lnTo>
                  <a:lnTo>
                    <a:pt x="291" y="159"/>
                  </a:lnTo>
                  <a:lnTo>
                    <a:pt x="291" y="160"/>
                  </a:lnTo>
                  <a:lnTo>
                    <a:pt x="292" y="160"/>
                  </a:lnTo>
                  <a:lnTo>
                    <a:pt x="293" y="160"/>
                  </a:lnTo>
                  <a:lnTo>
                    <a:pt x="293" y="161"/>
                  </a:lnTo>
                  <a:lnTo>
                    <a:pt x="294" y="161"/>
                  </a:lnTo>
                  <a:lnTo>
                    <a:pt x="295" y="161"/>
                  </a:lnTo>
                  <a:lnTo>
                    <a:pt x="295" y="162"/>
                  </a:lnTo>
                  <a:lnTo>
                    <a:pt x="296" y="162"/>
                  </a:lnTo>
                  <a:lnTo>
                    <a:pt x="297" y="162"/>
                  </a:lnTo>
                  <a:lnTo>
                    <a:pt x="297" y="163"/>
                  </a:lnTo>
                  <a:lnTo>
                    <a:pt x="298" y="163"/>
                  </a:lnTo>
                  <a:lnTo>
                    <a:pt x="299" y="164"/>
                  </a:lnTo>
                  <a:lnTo>
                    <a:pt x="300" y="164"/>
                  </a:lnTo>
                  <a:lnTo>
                    <a:pt x="300" y="165"/>
                  </a:lnTo>
                  <a:lnTo>
                    <a:pt x="301" y="165"/>
                  </a:lnTo>
                  <a:lnTo>
                    <a:pt x="302" y="165"/>
                  </a:lnTo>
                  <a:lnTo>
                    <a:pt x="302" y="166"/>
                  </a:lnTo>
                  <a:lnTo>
                    <a:pt x="303" y="166"/>
                  </a:lnTo>
                  <a:lnTo>
                    <a:pt x="304" y="166"/>
                  </a:lnTo>
                  <a:lnTo>
                    <a:pt x="304" y="167"/>
                  </a:lnTo>
                  <a:lnTo>
                    <a:pt x="305" y="167"/>
                  </a:lnTo>
                  <a:lnTo>
                    <a:pt x="305" y="167"/>
                  </a:lnTo>
                  <a:lnTo>
                    <a:pt x="306" y="167"/>
                  </a:lnTo>
                  <a:lnTo>
                    <a:pt x="306" y="168"/>
                  </a:lnTo>
                  <a:lnTo>
                    <a:pt x="307" y="168"/>
                  </a:lnTo>
                  <a:lnTo>
                    <a:pt x="308" y="168"/>
                  </a:lnTo>
                  <a:lnTo>
                    <a:pt x="308" y="169"/>
                  </a:lnTo>
                  <a:lnTo>
                    <a:pt x="309" y="169"/>
                  </a:lnTo>
                  <a:lnTo>
                    <a:pt x="310" y="170"/>
                  </a:lnTo>
                  <a:lnTo>
                    <a:pt x="311" y="170"/>
                  </a:lnTo>
                  <a:lnTo>
                    <a:pt x="311" y="171"/>
                  </a:lnTo>
                  <a:lnTo>
                    <a:pt x="312" y="171"/>
                  </a:lnTo>
                  <a:lnTo>
                    <a:pt x="313" y="171"/>
                  </a:lnTo>
                  <a:lnTo>
                    <a:pt x="313" y="172"/>
                  </a:lnTo>
                  <a:lnTo>
                    <a:pt x="314" y="172"/>
                  </a:lnTo>
                  <a:lnTo>
                    <a:pt x="315" y="172"/>
                  </a:lnTo>
                  <a:lnTo>
                    <a:pt x="315" y="173"/>
                  </a:lnTo>
                  <a:lnTo>
                    <a:pt x="316" y="173"/>
                  </a:lnTo>
                  <a:lnTo>
                    <a:pt x="317" y="173"/>
                  </a:lnTo>
                  <a:lnTo>
                    <a:pt x="317" y="174"/>
                  </a:lnTo>
                  <a:lnTo>
                    <a:pt x="318" y="174"/>
                  </a:lnTo>
                  <a:lnTo>
                    <a:pt x="319" y="174"/>
                  </a:lnTo>
                  <a:lnTo>
                    <a:pt x="319" y="175"/>
                  </a:lnTo>
                  <a:lnTo>
                    <a:pt x="320" y="175"/>
                  </a:lnTo>
                  <a:lnTo>
                    <a:pt x="321" y="176"/>
                  </a:lnTo>
                  <a:lnTo>
                    <a:pt x="322" y="176"/>
                  </a:lnTo>
                  <a:lnTo>
                    <a:pt x="322" y="177"/>
                  </a:lnTo>
                  <a:lnTo>
                    <a:pt x="323" y="177"/>
                  </a:lnTo>
                  <a:lnTo>
                    <a:pt x="324" y="177"/>
                  </a:lnTo>
                  <a:lnTo>
                    <a:pt x="324" y="178"/>
                  </a:lnTo>
                  <a:lnTo>
                    <a:pt x="325" y="178"/>
                  </a:lnTo>
                  <a:lnTo>
                    <a:pt x="326" y="178"/>
                  </a:lnTo>
                  <a:lnTo>
                    <a:pt x="326" y="179"/>
                  </a:lnTo>
                  <a:lnTo>
                    <a:pt x="327" y="179"/>
                  </a:lnTo>
                  <a:lnTo>
                    <a:pt x="328" y="179"/>
                  </a:lnTo>
                  <a:lnTo>
                    <a:pt x="328" y="180"/>
                  </a:lnTo>
                  <a:lnTo>
                    <a:pt x="329" y="180"/>
                  </a:lnTo>
                  <a:lnTo>
                    <a:pt x="330" y="181"/>
                  </a:lnTo>
                  <a:lnTo>
                    <a:pt x="331" y="181"/>
                  </a:lnTo>
                  <a:lnTo>
                    <a:pt x="331" y="182"/>
                  </a:lnTo>
                  <a:lnTo>
                    <a:pt x="332" y="182"/>
                  </a:lnTo>
                  <a:lnTo>
                    <a:pt x="332" y="182"/>
                  </a:lnTo>
                  <a:lnTo>
                    <a:pt x="333" y="182"/>
                  </a:lnTo>
                  <a:lnTo>
                    <a:pt x="333" y="183"/>
                  </a:lnTo>
                  <a:lnTo>
                    <a:pt x="334" y="183"/>
                  </a:lnTo>
                  <a:lnTo>
                    <a:pt x="335" y="183"/>
                  </a:lnTo>
                  <a:lnTo>
                    <a:pt x="335" y="184"/>
                  </a:lnTo>
                  <a:lnTo>
                    <a:pt x="336" y="184"/>
                  </a:lnTo>
                  <a:lnTo>
                    <a:pt x="337" y="184"/>
                  </a:lnTo>
                  <a:lnTo>
                    <a:pt x="337" y="185"/>
                  </a:lnTo>
                  <a:lnTo>
                    <a:pt x="338" y="185"/>
                  </a:lnTo>
                  <a:lnTo>
                    <a:pt x="339" y="185"/>
                  </a:lnTo>
                  <a:lnTo>
                    <a:pt x="339" y="186"/>
                  </a:lnTo>
                  <a:lnTo>
                    <a:pt x="340" y="186"/>
                  </a:lnTo>
                  <a:lnTo>
                    <a:pt x="341" y="187"/>
                  </a:lnTo>
                  <a:lnTo>
                    <a:pt x="342" y="187"/>
                  </a:lnTo>
                  <a:lnTo>
                    <a:pt x="342" y="188"/>
                  </a:lnTo>
                  <a:lnTo>
                    <a:pt x="343" y="188"/>
                  </a:lnTo>
                  <a:lnTo>
                    <a:pt x="344" y="188"/>
                  </a:lnTo>
                  <a:lnTo>
                    <a:pt x="344" y="189"/>
                  </a:lnTo>
                  <a:lnTo>
                    <a:pt x="345" y="189"/>
                  </a:lnTo>
                  <a:lnTo>
                    <a:pt x="346" y="189"/>
                  </a:lnTo>
                  <a:lnTo>
                    <a:pt x="346" y="190"/>
                  </a:lnTo>
                  <a:lnTo>
                    <a:pt x="347" y="190"/>
                  </a:lnTo>
                  <a:lnTo>
                    <a:pt x="348" y="190"/>
                  </a:lnTo>
                  <a:lnTo>
                    <a:pt x="348" y="191"/>
                  </a:lnTo>
                  <a:lnTo>
                    <a:pt x="349" y="191"/>
                  </a:lnTo>
                  <a:lnTo>
                    <a:pt x="350" y="191"/>
                  </a:lnTo>
                  <a:lnTo>
                    <a:pt x="350" y="192"/>
                  </a:lnTo>
                  <a:lnTo>
                    <a:pt x="351" y="192"/>
                  </a:lnTo>
                  <a:lnTo>
                    <a:pt x="352" y="193"/>
                  </a:lnTo>
                  <a:lnTo>
                    <a:pt x="353" y="193"/>
                  </a:lnTo>
                  <a:lnTo>
                    <a:pt x="353" y="194"/>
                  </a:lnTo>
                  <a:lnTo>
                    <a:pt x="354" y="194"/>
                  </a:lnTo>
                  <a:lnTo>
                    <a:pt x="355" y="194"/>
                  </a:lnTo>
                  <a:lnTo>
                    <a:pt x="355" y="195"/>
                  </a:lnTo>
                  <a:lnTo>
                    <a:pt x="356" y="195"/>
                  </a:lnTo>
                  <a:lnTo>
                    <a:pt x="357" y="195"/>
                  </a:lnTo>
                  <a:lnTo>
                    <a:pt x="357" y="196"/>
                  </a:lnTo>
                  <a:lnTo>
                    <a:pt x="358" y="196"/>
                  </a:lnTo>
                  <a:lnTo>
                    <a:pt x="359" y="196"/>
                  </a:lnTo>
                  <a:lnTo>
                    <a:pt x="359" y="197"/>
                  </a:lnTo>
                  <a:lnTo>
                    <a:pt x="360" y="197"/>
                  </a:lnTo>
                  <a:lnTo>
                    <a:pt x="360" y="197"/>
                  </a:lnTo>
                  <a:lnTo>
                    <a:pt x="361" y="198"/>
                  </a:lnTo>
                  <a:lnTo>
                    <a:pt x="362" y="198"/>
                  </a:lnTo>
                  <a:lnTo>
                    <a:pt x="362" y="199"/>
                  </a:lnTo>
                  <a:lnTo>
                    <a:pt x="363" y="199"/>
                  </a:lnTo>
                  <a:lnTo>
                    <a:pt x="364" y="199"/>
                  </a:lnTo>
                  <a:lnTo>
                    <a:pt x="364" y="200"/>
                  </a:lnTo>
                  <a:lnTo>
                    <a:pt x="365" y="200"/>
                  </a:lnTo>
                  <a:lnTo>
                    <a:pt x="366" y="200"/>
                  </a:lnTo>
                  <a:lnTo>
                    <a:pt x="366" y="201"/>
                  </a:lnTo>
                  <a:lnTo>
                    <a:pt x="367" y="201"/>
                  </a:lnTo>
                  <a:lnTo>
                    <a:pt x="368" y="201"/>
                  </a:lnTo>
                  <a:lnTo>
                    <a:pt x="368" y="202"/>
                  </a:lnTo>
                  <a:lnTo>
                    <a:pt x="369" y="202"/>
                  </a:lnTo>
                  <a:lnTo>
                    <a:pt x="370" y="202"/>
                  </a:lnTo>
                  <a:lnTo>
                    <a:pt x="370" y="203"/>
                  </a:lnTo>
                  <a:lnTo>
                    <a:pt x="371" y="203"/>
                  </a:lnTo>
                  <a:lnTo>
                    <a:pt x="372" y="204"/>
                  </a:lnTo>
                  <a:lnTo>
                    <a:pt x="373" y="204"/>
                  </a:lnTo>
                  <a:lnTo>
                    <a:pt x="373" y="205"/>
                  </a:lnTo>
                  <a:lnTo>
                    <a:pt x="374" y="205"/>
                  </a:lnTo>
                  <a:lnTo>
                    <a:pt x="375" y="205"/>
                  </a:lnTo>
                  <a:lnTo>
                    <a:pt x="375" y="206"/>
                  </a:lnTo>
                  <a:lnTo>
                    <a:pt x="376" y="206"/>
                  </a:lnTo>
                  <a:lnTo>
                    <a:pt x="377" y="206"/>
                  </a:lnTo>
                  <a:lnTo>
                    <a:pt x="377" y="207"/>
                  </a:lnTo>
                  <a:lnTo>
                    <a:pt x="378" y="207"/>
                  </a:lnTo>
                  <a:lnTo>
                    <a:pt x="379" y="207"/>
                  </a:lnTo>
                  <a:lnTo>
                    <a:pt x="379" y="208"/>
                  </a:lnTo>
                  <a:lnTo>
                    <a:pt x="380" y="208"/>
                  </a:lnTo>
                  <a:lnTo>
                    <a:pt x="381" y="208"/>
                  </a:lnTo>
                  <a:lnTo>
                    <a:pt x="381" y="209"/>
                  </a:lnTo>
                  <a:lnTo>
                    <a:pt x="382" y="209"/>
                  </a:lnTo>
                  <a:lnTo>
                    <a:pt x="383" y="210"/>
                  </a:lnTo>
                  <a:lnTo>
                    <a:pt x="384" y="210"/>
                  </a:lnTo>
                  <a:lnTo>
                    <a:pt x="384" y="211"/>
                  </a:lnTo>
                  <a:lnTo>
                    <a:pt x="385" y="211"/>
                  </a:lnTo>
                  <a:lnTo>
                    <a:pt x="386" y="211"/>
                  </a:lnTo>
                  <a:lnTo>
                    <a:pt x="386" y="212"/>
                  </a:lnTo>
                  <a:lnTo>
                    <a:pt x="387" y="212"/>
                  </a:lnTo>
                  <a:lnTo>
                    <a:pt x="388" y="212"/>
                  </a:lnTo>
                  <a:lnTo>
                    <a:pt x="388" y="212"/>
                  </a:lnTo>
                  <a:lnTo>
                    <a:pt x="388" y="213"/>
                  </a:lnTo>
                  <a:lnTo>
                    <a:pt x="389" y="213"/>
                  </a:lnTo>
                  <a:lnTo>
                    <a:pt x="390" y="213"/>
                  </a:lnTo>
                  <a:lnTo>
                    <a:pt x="390" y="214"/>
                  </a:lnTo>
                  <a:lnTo>
                    <a:pt x="391" y="214"/>
                  </a:lnTo>
                  <a:lnTo>
                    <a:pt x="392" y="214"/>
                  </a:lnTo>
                  <a:lnTo>
                    <a:pt x="392" y="215"/>
                  </a:lnTo>
                  <a:lnTo>
                    <a:pt x="393" y="215"/>
                  </a:lnTo>
                  <a:lnTo>
                    <a:pt x="394" y="216"/>
                  </a:lnTo>
                  <a:lnTo>
                    <a:pt x="395" y="216"/>
                  </a:lnTo>
                  <a:lnTo>
                    <a:pt x="395" y="217"/>
                  </a:lnTo>
                  <a:lnTo>
                    <a:pt x="396" y="217"/>
                  </a:lnTo>
                  <a:lnTo>
                    <a:pt x="397" y="217"/>
                  </a:lnTo>
                  <a:lnTo>
                    <a:pt x="397" y="218"/>
                  </a:lnTo>
                  <a:lnTo>
                    <a:pt x="398" y="218"/>
                  </a:lnTo>
                  <a:lnTo>
                    <a:pt x="399" y="218"/>
                  </a:lnTo>
                  <a:lnTo>
                    <a:pt x="399" y="219"/>
                  </a:lnTo>
                  <a:lnTo>
                    <a:pt x="400" y="219"/>
                  </a:lnTo>
                  <a:lnTo>
                    <a:pt x="401" y="219"/>
                  </a:lnTo>
                  <a:lnTo>
                    <a:pt x="401" y="220"/>
                  </a:lnTo>
                  <a:lnTo>
                    <a:pt x="402" y="220"/>
                  </a:lnTo>
                  <a:lnTo>
                    <a:pt x="403" y="220"/>
                  </a:lnTo>
                  <a:lnTo>
                    <a:pt x="403" y="221"/>
                  </a:lnTo>
                  <a:lnTo>
                    <a:pt x="404" y="221"/>
                  </a:lnTo>
                  <a:lnTo>
                    <a:pt x="405" y="222"/>
                  </a:lnTo>
                  <a:lnTo>
                    <a:pt x="406" y="222"/>
                  </a:lnTo>
                  <a:lnTo>
                    <a:pt x="406" y="223"/>
                  </a:lnTo>
                  <a:lnTo>
                    <a:pt x="407" y="223"/>
                  </a:lnTo>
                  <a:lnTo>
                    <a:pt x="408" y="223"/>
                  </a:lnTo>
                  <a:lnTo>
                    <a:pt x="408" y="224"/>
                  </a:lnTo>
                  <a:lnTo>
                    <a:pt x="409" y="224"/>
                  </a:lnTo>
                  <a:lnTo>
                    <a:pt x="410" y="224"/>
                  </a:lnTo>
                  <a:lnTo>
                    <a:pt x="410" y="225"/>
                  </a:lnTo>
                  <a:lnTo>
                    <a:pt x="411" y="225"/>
                  </a:lnTo>
                  <a:lnTo>
                    <a:pt x="412" y="225"/>
                  </a:lnTo>
                  <a:lnTo>
                    <a:pt x="412" y="226"/>
                  </a:lnTo>
                  <a:lnTo>
                    <a:pt x="413" y="226"/>
                  </a:lnTo>
                  <a:lnTo>
                    <a:pt x="414" y="227"/>
                  </a:lnTo>
                  <a:lnTo>
                    <a:pt x="415" y="227"/>
                  </a:lnTo>
                  <a:lnTo>
                    <a:pt x="415" y="228"/>
                  </a:lnTo>
                  <a:lnTo>
                    <a:pt x="416" y="228"/>
                  </a:lnTo>
                  <a:lnTo>
                    <a:pt x="417" y="228"/>
                  </a:lnTo>
                  <a:lnTo>
                    <a:pt x="417" y="229"/>
                  </a:lnTo>
                  <a:lnTo>
                    <a:pt x="418" y="229"/>
                  </a:lnTo>
                  <a:lnTo>
                    <a:pt x="419" y="229"/>
                  </a:lnTo>
                  <a:lnTo>
                    <a:pt x="419" y="230"/>
                  </a:lnTo>
                  <a:lnTo>
                    <a:pt x="420" y="230"/>
                  </a:lnTo>
                  <a:lnTo>
                    <a:pt x="421" y="230"/>
                  </a:lnTo>
                  <a:lnTo>
                    <a:pt x="421" y="231"/>
                  </a:lnTo>
                  <a:lnTo>
                    <a:pt x="422" y="231"/>
                  </a:lnTo>
                  <a:lnTo>
                    <a:pt x="423" y="231"/>
                  </a:lnTo>
                  <a:lnTo>
                    <a:pt x="423" y="232"/>
                  </a:lnTo>
                  <a:lnTo>
                    <a:pt x="424" y="232"/>
                  </a:lnTo>
                  <a:lnTo>
                    <a:pt x="425" y="233"/>
                  </a:lnTo>
                  <a:lnTo>
                    <a:pt x="426" y="233"/>
                  </a:lnTo>
                  <a:lnTo>
                    <a:pt x="426" y="234"/>
                  </a:lnTo>
                  <a:lnTo>
                    <a:pt x="427" y="234"/>
                  </a:lnTo>
                  <a:lnTo>
                    <a:pt x="428" y="234"/>
                  </a:lnTo>
                  <a:lnTo>
                    <a:pt x="428" y="235"/>
                  </a:lnTo>
                  <a:lnTo>
                    <a:pt x="429" y="235"/>
                  </a:lnTo>
                  <a:lnTo>
                    <a:pt x="430" y="235"/>
                  </a:lnTo>
                  <a:lnTo>
                    <a:pt x="430" y="236"/>
                  </a:lnTo>
                  <a:lnTo>
                    <a:pt x="431" y="236"/>
                  </a:lnTo>
                  <a:lnTo>
                    <a:pt x="432" y="236"/>
                  </a:lnTo>
                  <a:lnTo>
                    <a:pt x="432" y="237"/>
                  </a:lnTo>
                  <a:lnTo>
                    <a:pt x="433" y="237"/>
                  </a:lnTo>
                  <a:lnTo>
                    <a:pt x="434" y="238"/>
                  </a:lnTo>
                  <a:lnTo>
                    <a:pt x="435" y="238"/>
                  </a:lnTo>
                  <a:lnTo>
                    <a:pt x="435" y="239"/>
                  </a:lnTo>
                  <a:lnTo>
                    <a:pt x="436" y="239"/>
                  </a:lnTo>
                  <a:lnTo>
                    <a:pt x="437" y="239"/>
                  </a:lnTo>
                  <a:lnTo>
                    <a:pt x="437" y="240"/>
                  </a:lnTo>
                  <a:lnTo>
                    <a:pt x="438" y="240"/>
                  </a:lnTo>
                  <a:lnTo>
                    <a:pt x="439" y="240"/>
                  </a:lnTo>
                  <a:lnTo>
                    <a:pt x="439" y="241"/>
                  </a:lnTo>
                  <a:lnTo>
                    <a:pt x="440" y="241"/>
                  </a:lnTo>
                  <a:lnTo>
                    <a:pt x="441" y="241"/>
                  </a:lnTo>
                  <a:lnTo>
                    <a:pt x="441" y="242"/>
                  </a:lnTo>
                  <a:lnTo>
                    <a:pt x="442" y="242"/>
                  </a:lnTo>
                  <a:lnTo>
                    <a:pt x="443" y="242"/>
                  </a:lnTo>
                  <a:lnTo>
                    <a:pt x="443" y="243"/>
                  </a:lnTo>
                  <a:lnTo>
                    <a:pt x="443" y="243"/>
                  </a:lnTo>
                  <a:lnTo>
                    <a:pt x="444" y="243"/>
                  </a:lnTo>
                  <a:lnTo>
                    <a:pt x="445" y="244"/>
                  </a:lnTo>
                  <a:lnTo>
                    <a:pt x="446" y="244"/>
                  </a:lnTo>
                  <a:lnTo>
                    <a:pt x="446" y="245"/>
                  </a:lnTo>
                  <a:lnTo>
                    <a:pt x="447" y="245"/>
                  </a:lnTo>
                  <a:lnTo>
                    <a:pt x="448" y="245"/>
                  </a:lnTo>
                  <a:lnTo>
                    <a:pt x="448" y="246"/>
                  </a:lnTo>
                  <a:lnTo>
                    <a:pt x="449" y="246"/>
                  </a:lnTo>
                  <a:lnTo>
                    <a:pt x="450" y="246"/>
                  </a:lnTo>
                  <a:lnTo>
                    <a:pt x="450" y="247"/>
                  </a:lnTo>
                  <a:lnTo>
                    <a:pt x="451" y="247"/>
                  </a:lnTo>
                  <a:lnTo>
                    <a:pt x="452" y="247"/>
                  </a:lnTo>
                  <a:lnTo>
                    <a:pt x="452" y="248"/>
                  </a:lnTo>
                  <a:lnTo>
                    <a:pt x="453" y="248"/>
                  </a:lnTo>
                  <a:lnTo>
                    <a:pt x="454" y="248"/>
                  </a:lnTo>
                  <a:lnTo>
                    <a:pt x="454" y="249"/>
                  </a:lnTo>
                  <a:lnTo>
                    <a:pt x="455" y="249"/>
                  </a:lnTo>
                  <a:lnTo>
                    <a:pt x="456" y="249"/>
                  </a:lnTo>
                  <a:lnTo>
                    <a:pt x="456" y="250"/>
                  </a:lnTo>
                  <a:lnTo>
                    <a:pt x="457" y="250"/>
                  </a:lnTo>
                  <a:lnTo>
                    <a:pt x="457" y="251"/>
                  </a:lnTo>
                  <a:lnTo>
                    <a:pt x="458" y="251"/>
                  </a:lnTo>
                  <a:lnTo>
                    <a:pt x="459" y="251"/>
                  </a:lnTo>
                  <a:lnTo>
                    <a:pt x="459" y="252"/>
                  </a:lnTo>
                  <a:lnTo>
                    <a:pt x="460" y="252"/>
                  </a:lnTo>
                  <a:lnTo>
                    <a:pt x="461" y="252"/>
                  </a:lnTo>
                  <a:lnTo>
                    <a:pt x="461" y="253"/>
                  </a:lnTo>
                  <a:lnTo>
                    <a:pt x="462" y="253"/>
                  </a:lnTo>
                  <a:lnTo>
                    <a:pt x="463" y="253"/>
                  </a:lnTo>
                  <a:lnTo>
                    <a:pt x="463" y="254"/>
                  </a:lnTo>
                  <a:lnTo>
                    <a:pt x="464" y="254"/>
                  </a:lnTo>
                  <a:lnTo>
                    <a:pt x="465" y="254"/>
                  </a:lnTo>
                  <a:lnTo>
                    <a:pt x="465" y="255"/>
                  </a:lnTo>
                  <a:lnTo>
                    <a:pt x="466" y="255"/>
                  </a:lnTo>
                  <a:lnTo>
                    <a:pt x="467" y="256"/>
                  </a:lnTo>
                  <a:lnTo>
                    <a:pt x="468" y="256"/>
                  </a:lnTo>
                  <a:lnTo>
                    <a:pt x="468" y="257"/>
                  </a:lnTo>
                  <a:lnTo>
                    <a:pt x="469" y="257"/>
                  </a:lnTo>
                  <a:lnTo>
                    <a:pt x="470" y="257"/>
                  </a:lnTo>
                  <a:lnTo>
                    <a:pt x="470" y="258"/>
                  </a:lnTo>
                  <a:lnTo>
                    <a:pt x="471" y="258"/>
                  </a:lnTo>
                  <a:lnTo>
                    <a:pt x="471" y="258"/>
                  </a:lnTo>
                  <a:lnTo>
                    <a:pt x="472" y="258"/>
                  </a:lnTo>
                  <a:lnTo>
                    <a:pt x="472" y="259"/>
                  </a:lnTo>
                  <a:lnTo>
                    <a:pt x="473" y="259"/>
                  </a:lnTo>
                  <a:lnTo>
                    <a:pt x="474" y="259"/>
                  </a:lnTo>
                  <a:lnTo>
                    <a:pt x="474" y="260"/>
                  </a:lnTo>
                  <a:lnTo>
                    <a:pt x="475" y="260"/>
                  </a:lnTo>
                  <a:lnTo>
                    <a:pt x="476" y="260"/>
                  </a:lnTo>
                  <a:lnTo>
                    <a:pt x="476" y="261"/>
                  </a:lnTo>
                  <a:lnTo>
                    <a:pt x="477" y="261"/>
                  </a:lnTo>
                  <a:lnTo>
                    <a:pt x="478" y="262"/>
                  </a:lnTo>
                  <a:lnTo>
                    <a:pt x="479" y="262"/>
                  </a:lnTo>
                  <a:lnTo>
                    <a:pt x="479" y="263"/>
                  </a:lnTo>
                  <a:lnTo>
                    <a:pt x="480" y="263"/>
                  </a:lnTo>
                  <a:lnTo>
                    <a:pt x="481" y="263"/>
                  </a:lnTo>
                  <a:lnTo>
                    <a:pt x="481" y="264"/>
                  </a:lnTo>
                  <a:lnTo>
                    <a:pt x="482" y="264"/>
                  </a:lnTo>
                  <a:lnTo>
                    <a:pt x="483" y="264"/>
                  </a:lnTo>
                  <a:lnTo>
                    <a:pt x="483" y="265"/>
                  </a:lnTo>
                  <a:lnTo>
                    <a:pt x="484" y="265"/>
                  </a:lnTo>
                  <a:lnTo>
                    <a:pt x="485" y="265"/>
                  </a:lnTo>
                  <a:lnTo>
                    <a:pt x="485" y="266"/>
                  </a:lnTo>
                  <a:lnTo>
                    <a:pt x="486" y="266"/>
                  </a:lnTo>
                  <a:lnTo>
                    <a:pt x="487" y="267"/>
                  </a:lnTo>
                  <a:lnTo>
                    <a:pt x="488" y="267"/>
                  </a:lnTo>
                  <a:lnTo>
                    <a:pt x="488" y="268"/>
                  </a:lnTo>
                  <a:lnTo>
                    <a:pt x="489" y="268"/>
                  </a:lnTo>
                  <a:lnTo>
                    <a:pt x="490" y="268"/>
                  </a:lnTo>
                  <a:lnTo>
                    <a:pt x="490" y="269"/>
                  </a:lnTo>
                  <a:lnTo>
                    <a:pt x="491" y="269"/>
                  </a:lnTo>
                  <a:lnTo>
                    <a:pt x="492" y="269"/>
                  </a:lnTo>
                  <a:lnTo>
                    <a:pt x="492" y="270"/>
                  </a:lnTo>
                  <a:lnTo>
                    <a:pt x="493" y="270"/>
                  </a:lnTo>
                  <a:lnTo>
                    <a:pt x="494" y="270"/>
                  </a:lnTo>
                  <a:lnTo>
                    <a:pt x="494" y="271"/>
                  </a:lnTo>
                  <a:lnTo>
                    <a:pt x="495" y="271"/>
                  </a:lnTo>
                  <a:lnTo>
                    <a:pt x="496" y="271"/>
                  </a:lnTo>
                  <a:lnTo>
                    <a:pt x="496" y="272"/>
                  </a:lnTo>
                  <a:lnTo>
                    <a:pt x="497" y="272"/>
                  </a:lnTo>
                  <a:lnTo>
                    <a:pt x="498" y="273"/>
                  </a:lnTo>
                  <a:lnTo>
                    <a:pt x="499" y="273"/>
                  </a:lnTo>
                  <a:lnTo>
                    <a:pt x="499" y="273"/>
                  </a:lnTo>
                  <a:lnTo>
                    <a:pt x="499" y="274"/>
                  </a:lnTo>
                  <a:lnTo>
                    <a:pt x="500" y="274"/>
                  </a:lnTo>
                  <a:lnTo>
                    <a:pt x="501" y="274"/>
                  </a:lnTo>
                  <a:lnTo>
                    <a:pt x="501" y="275"/>
                  </a:lnTo>
                  <a:lnTo>
                    <a:pt x="502" y="275"/>
                  </a:lnTo>
                  <a:lnTo>
                    <a:pt x="503" y="275"/>
                  </a:lnTo>
                  <a:lnTo>
                    <a:pt x="503" y="276"/>
                  </a:lnTo>
                  <a:lnTo>
                    <a:pt x="504" y="276"/>
                  </a:lnTo>
                  <a:lnTo>
                    <a:pt x="505" y="276"/>
                  </a:lnTo>
                  <a:lnTo>
                    <a:pt x="505" y="277"/>
                  </a:lnTo>
                  <a:lnTo>
                    <a:pt x="506" y="277"/>
                  </a:lnTo>
                  <a:lnTo>
                    <a:pt x="507" y="277"/>
                  </a:lnTo>
                  <a:lnTo>
                    <a:pt x="507" y="278"/>
                  </a:lnTo>
                  <a:lnTo>
                    <a:pt x="508" y="278"/>
                  </a:lnTo>
                  <a:lnTo>
                    <a:pt x="509" y="279"/>
                  </a:lnTo>
                  <a:lnTo>
                    <a:pt x="510" y="279"/>
                  </a:lnTo>
                  <a:lnTo>
                    <a:pt x="510" y="280"/>
                  </a:lnTo>
                  <a:lnTo>
                    <a:pt x="511" y="280"/>
                  </a:lnTo>
                  <a:lnTo>
                    <a:pt x="512" y="280"/>
                  </a:lnTo>
                  <a:lnTo>
                    <a:pt x="512" y="281"/>
                  </a:lnTo>
                  <a:lnTo>
                    <a:pt x="513" y="281"/>
                  </a:lnTo>
                  <a:lnTo>
                    <a:pt x="514" y="281"/>
                  </a:lnTo>
                  <a:lnTo>
                    <a:pt x="514" y="282"/>
                  </a:lnTo>
                  <a:lnTo>
                    <a:pt x="515" y="282"/>
                  </a:lnTo>
                  <a:lnTo>
                    <a:pt x="516" y="282"/>
                  </a:lnTo>
                  <a:lnTo>
                    <a:pt x="516" y="283"/>
                  </a:lnTo>
                  <a:lnTo>
                    <a:pt x="517" y="283"/>
                  </a:lnTo>
                  <a:lnTo>
                    <a:pt x="518" y="284"/>
                  </a:lnTo>
                  <a:lnTo>
                    <a:pt x="519" y="284"/>
                  </a:lnTo>
                  <a:lnTo>
                    <a:pt x="519" y="285"/>
                  </a:lnTo>
                  <a:lnTo>
                    <a:pt x="520" y="285"/>
                  </a:lnTo>
                  <a:lnTo>
                    <a:pt x="521" y="285"/>
                  </a:lnTo>
                  <a:lnTo>
                    <a:pt x="521" y="286"/>
                  </a:lnTo>
                  <a:lnTo>
                    <a:pt x="522" y="286"/>
                  </a:lnTo>
                  <a:lnTo>
                    <a:pt x="523" y="286"/>
                  </a:lnTo>
                  <a:lnTo>
                    <a:pt x="523" y="287"/>
                  </a:lnTo>
                  <a:lnTo>
                    <a:pt x="524" y="287"/>
                  </a:lnTo>
                  <a:lnTo>
                    <a:pt x="525" y="287"/>
                  </a:lnTo>
                  <a:lnTo>
                    <a:pt x="525" y="288"/>
                  </a:lnTo>
                  <a:lnTo>
                    <a:pt x="526" y="288"/>
                  </a:lnTo>
                  <a:lnTo>
                    <a:pt x="526" y="288"/>
                  </a:lnTo>
                  <a:lnTo>
                    <a:pt x="527" y="288"/>
                  </a:lnTo>
                  <a:lnTo>
                    <a:pt x="527" y="289"/>
                  </a:lnTo>
                  <a:lnTo>
                    <a:pt x="528" y="289"/>
                  </a:lnTo>
                  <a:lnTo>
                    <a:pt x="529" y="289"/>
                  </a:lnTo>
                  <a:lnTo>
                    <a:pt x="529" y="290"/>
                  </a:lnTo>
                  <a:lnTo>
                    <a:pt x="530" y="290"/>
                  </a:lnTo>
                  <a:lnTo>
                    <a:pt x="530" y="291"/>
                  </a:lnTo>
                  <a:lnTo>
                    <a:pt x="531" y="291"/>
                  </a:lnTo>
                  <a:lnTo>
                    <a:pt x="532" y="291"/>
                  </a:lnTo>
                  <a:lnTo>
                    <a:pt x="532" y="292"/>
                  </a:lnTo>
                  <a:lnTo>
                    <a:pt x="533" y="292"/>
                  </a:lnTo>
                  <a:lnTo>
                    <a:pt x="534" y="292"/>
                  </a:lnTo>
                  <a:lnTo>
                    <a:pt x="534" y="293"/>
                  </a:lnTo>
                  <a:lnTo>
                    <a:pt x="535" y="293"/>
                  </a:lnTo>
                  <a:lnTo>
                    <a:pt x="536" y="293"/>
                  </a:lnTo>
                  <a:lnTo>
                    <a:pt x="536" y="294"/>
                  </a:lnTo>
                  <a:lnTo>
                    <a:pt x="537" y="294"/>
                  </a:lnTo>
                  <a:lnTo>
                    <a:pt x="538" y="294"/>
                  </a:lnTo>
                  <a:lnTo>
                    <a:pt x="538" y="295"/>
                  </a:lnTo>
                  <a:lnTo>
                    <a:pt x="539" y="295"/>
                  </a:lnTo>
                  <a:lnTo>
                    <a:pt x="540" y="296"/>
                  </a:lnTo>
                  <a:lnTo>
                    <a:pt x="541" y="296"/>
                  </a:lnTo>
                  <a:lnTo>
                    <a:pt x="541" y="297"/>
                  </a:lnTo>
                  <a:lnTo>
                    <a:pt x="542" y="297"/>
                  </a:lnTo>
                  <a:lnTo>
                    <a:pt x="543" y="297"/>
                  </a:lnTo>
                  <a:lnTo>
                    <a:pt x="543" y="298"/>
                  </a:lnTo>
                  <a:lnTo>
                    <a:pt x="544" y="298"/>
                  </a:lnTo>
                  <a:lnTo>
                    <a:pt x="545" y="298"/>
                  </a:lnTo>
                  <a:lnTo>
                    <a:pt x="545" y="299"/>
                  </a:lnTo>
                  <a:lnTo>
                    <a:pt x="546" y="299"/>
                  </a:lnTo>
                  <a:lnTo>
                    <a:pt x="547" y="299"/>
                  </a:lnTo>
                  <a:lnTo>
                    <a:pt x="547" y="300"/>
                  </a:lnTo>
                  <a:lnTo>
                    <a:pt x="548" y="300"/>
                  </a:lnTo>
                  <a:lnTo>
                    <a:pt x="549" y="300"/>
                  </a:lnTo>
                  <a:lnTo>
                    <a:pt x="549" y="301"/>
                  </a:lnTo>
                  <a:lnTo>
                    <a:pt x="550" y="301"/>
                  </a:lnTo>
                  <a:lnTo>
                    <a:pt x="551" y="302"/>
                  </a:lnTo>
                  <a:lnTo>
                    <a:pt x="552" y="302"/>
                  </a:lnTo>
                  <a:lnTo>
                    <a:pt x="552" y="303"/>
                  </a:lnTo>
                  <a:lnTo>
                    <a:pt x="553" y="303"/>
                  </a:lnTo>
                  <a:lnTo>
                    <a:pt x="554" y="303"/>
                  </a:lnTo>
                  <a:lnTo>
                    <a:pt x="554" y="304"/>
                  </a:lnTo>
                  <a:lnTo>
                    <a:pt x="555" y="304"/>
                  </a:lnTo>
                  <a:lnTo>
                    <a:pt x="556" y="304"/>
                  </a:lnTo>
                  <a:lnTo>
                    <a:pt x="556" y="305"/>
                  </a:lnTo>
                  <a:lnTo>
                    <a:pt x="557" y="305"/>
                  </a:lnTo>
                  <a:lnTo>
                    <a:pt x="558" y="305"/>
                  </a:lnTo>
                  <a:lnTo>
                    <a:pt x="558" y="306"/>
                  </a:lnTo>
                  <a:lnTo>
                    <a:pt x="559" y="306"/>
                  </a:lnTo>
                  <a:lnTo>
                    <a:pt x="560" y="306"/>
                  </a:lnTo>
                  <a:lnTo>
                    <a:pt x="560" y="307"/>
                  </a:lnTo>
                  <a:lnTo>
                    <a:pt x="561" y="307"/>
                  </a:lnTo>
                  <a:lnTo>
                    <a:pt x="562" y="308"/>
                  </a:lnTo>
                  <a:lnTo>
                    <a:pt x="563" y="308"/>
                  </a:lnTo>
                  <a:lnTo>
                    <a:pt x="563" y="309"/>
                  </a:lnTo>
                  <a:lnTo>
                    <a:pt x="564" y="309"/>
                  </a:lnTo>
                  <a:lnTo>
                    <a:pt x="565" y="309"/>
                  </a:lnTo>
                  <a:lnTo>
                    <a:pt x="565" y="310"/>
                  </a:lnTo>
                  <a:lnTo>
                    <a:pt x="566" y="310"/>
                  </a:lnTo>
                  <a:lnTo>
                    <a:pt x="567" y="310"/>
                  </a:lnTo>
                  <a:lnTo>
                    <a:pt x="567" y="311"/>
                  </a:lnTo>
                  <a:lnTo>
                    <a:pt x="568" y="311"/>
                  </a:lnTo>
                  <a:lnTo>
                    <a:pt x="569" y="311"/>
                  </a:lnTo>
                  <a:lnTo>
                    <a:pt x="569" y="312"/>
                  </a:lnTo>
                  <a:lnTo>
                    <a:pt x="570" y="312"/>
                  </a:lnTo>
                  <a:lnTo>
                    <a:pt x="571" y="313"/>
                  </a:lnTo>
                  <a:lnTo>
                    <a:pt x="572" y="313"/>
                  </a:lnTo>
                  <a:lnTo>
                    <a:pt x="572" y="314"/>
                  </a:lnTo>
                  <a:lnTo>
                    <a:pt x="573" y="314"/>
                  </a:lnTo>
                  <a:lnTo>
                    <a:pt x="574" y="314"/>
                  </a:lnTo>
                  <a:lnTo>
                    <a:pt x="574" y="315"/>
                  </a:lnTo>
                  <a:lnTo>
                    <a:pt x="575" y="315"/>
                  </a:lnTo>
                  <a:lnTo>
                    <a:pt x="576" y="315"/>
                  </a:lnTo>
                  <a:lnTo>
                    <a:pt x="576" y="316"/>
                  </a:lnTo>
                  <a:lnTo>
                    <a:pt x="577" y="316"/>
                  </a:lnTo>
                  <a:lnTo>
                    <a:pt x="578" y="316"/>
                  </a:lnTo>
                  <a:lnTo>
                    <a:pt x="578" y="317"/>
                  </a:lnTo>
                  <a:lnTo>
                    <a:pt x="579" y="317"/>
                  </a:lnTo>
                  <a:lnTo>
                    <a:pt x="580" y="317"/>
                  </a:lnTo>
                  <a:lnTo>
                    <a:pt x="580" y="318"/>
                  </a:lnTo>
                  <a:lnTo>
                    <a:pt x="581" y="318"/>
                  </a:lnTo>
                  <a:lnTo>
                    <a:pt x="582" y="319"/>
                  </a:lnTo>
                  <a:lnTo>
                    <a:pt x="582" y="319"/>
                  </a:lnTo>
                  <a:lnTo>
                    <a:pt x="583" y="319"/>
                  </a:lnTo>
                  <a:lnTo>
                    <a:pt x="583" y="320"/>
                  </a:lnTo>
                  <a:lnTo>
                    <a:pt x="584" y="320"/>
                  </a:lnTo>
                  <a:lnTo>
                    <a:pt x="585" y="320"/>
                  </a:lnTo>
                  <a:lnTo>
                    <a:pt x="585" y="321"/>
                  </a:lnTo>
                  <a:lnTo>
                    <a:pt x="586" y="321"/>
                  </a:lnTo>
                  <a:lnTo>
                    <a:pt x="587" y="321"/>
                  </a:lnTo>
                  <a:lnTo>
                    <a:pt x="587" y="322"/>
                  </a:lnTo>
                  <a:lnTo>
                    <a:pt x="588" y="322"/>
                  </a:lnTo>
                  <a:lnTo>
                    <a:pt x="589" y="322"/>
                  </a:lnTo>
                  <a:lnTo>
                    <a:pt x="589" y="323"/>
                  </a:lnTo>
                  <a:lnTo>
                    <a:pt x="590" y="323"/>
                  </a:lnTo>
                  <a:lnTo>
                    <a:pt x="591" y="324"/>
                  </a:lnTo>
                  <a:lnTo>
                    <a:pt x="592" y="324"/>
                  </a:lnTo>
                  <a:lnTo>
                    <a:pt x="592" y="325"/>
                  </a:lnTo>
                  <a:lnTo>
                    <a:pt x="593" y="325"/>
                  </a:lnTo>
                  <a:lnTo>
                    <a:pt x="594" y="325"/>
                  </a:lnTo>
                  <a:lnTo>
                    <a:pt x="594" y="326"/>
                  </a:lnTo>
                  <a:lnTo>
                    <a:pt x="595" y="326"/>
                  </a:lnTo>
                  <a:lnTo>
                    <a:pt x="596" y="326"/>
                  </a:lnTo>
                  <a:lnTo>
                    <a:pt x="596" y="327"/>
                  </a:lnTo>
                  <a:lnTo>
                    <a:pt x="597" y="327"/>
                  </a:lnTo>
                  <a:lnTo>
                    <a:pt x="598" y="327"/>
                  </a:lnTo>
                  <a:lnTo>
                    <a:pt x="598" y="328"/>
                  </a:lnTo>
                  <a:lnTo>
                    <a:pt x="599" y="328"/>
                  </a:lnTo>
                  <a:lnTo>
                    <a:pt x="600" y="328"/>
                  </a:lnTo>
                  <a:lnTo>
                    <a:pt x="600" y="329"/>
                  </a:lnTo>
                  <a:lnTo>
                    <a:pt x="601" y="329"/>
                  </a:lnTo>
                  <a:lnTo>
                    <a:pt x="602" y="329"/>
                  </a:lnTo>
                  <a:lnTo>
                    <a:pt x="602" y="330"/>
                  </a:lnTo>
                  <a:lnTo>
                    <a:pt x="603" y="330"/>
                  </a:lnTo>
                  <a:lnTo>
                    <a:pt x="603" y="331"/>
                  </a:lnTo>
                  <a:lnTo>
                    <a:pt x="604" y="331"/>
                  </a:lnTo>
                  <a:lnTo>
                    <a:pt x="605" y="331"/>
                  </a:lnTo>
                  <a:lnTo>
                    <a:pt x="605" y="332"/>
                  </a:lnTo>
                  <a:lnTo>
                    <a:pt x="606" y="332"/>
                  </a:lnTo>
                  <a:lnTo>
                    <a:pt x="607" y="332"/>
                  </a:lnTo>
                  <a:lnTo>
                    <a:pt x="607" y="333"/>
                  </a:lnTo>
                  <a:lnTo>
                    <a:pt x="608" y="333"/>
                  </a:lnTo>
                  <a:lnTo>
                    <a:pt x="609" y="333"/>
                  </a:lnTo>
                  <a:lnTo>
                    <a:pt x="609" y="334"/>
                  </a:lnTo>
                  <a:lnTo>
                    <a:pt x="610" y="334"/>
                  </a:lnTo>
                  <a:lnTo>
                    <a:pt x="611" y="334"/>
                  </a:lnTo>
                  <a:lnTo>
                    <a:pt x="611" y="335"/>
                  </a:lnTo>
                  <a:lnTo>
                    <a:pt x="612" y="335"/>
                  </a:lnTo>
                  <a:lnTo>
                    <a:pt x="613" y="335"/>
                  </a:lnTo>
                  <a:lnTo>
                    <a:pt x="613" y="336"/>
                  </a:lnTo>
                  <a:lnTo>
                    <a:pt x="614" y="336"/>
                  </a:lnTo>
                  <a:lnTo>
                    <a:pt x="614" y="337"/>
                  </a:lnTo>
                  <a:lnTo>
                    <a:pt x="615" y="337"/>
                  </a:lnTo>
                  <a:lnTo>
                    <a:pt x="616" y="337"/>
                  </a:lnTo>
                  <a:lnTo>
                    <a:pt x="616" y="338"/>
                  </a:lnTo>
                  <a:lnTo>
                    <a:pt x="617" y="338"/>
                  </a:lnTo>
                  <a:lnTo>
                    <a:pt x="618" y="338"/>
                  </a:lnTo>
                  <a:lnTo>
                    <a:pt x="618" y="339"/>
                  </a:lnTo>
                  <a:lnTo>
                    <a:pt x="619" y="339"/>
                  </a:lnTo>
                  <a:lnTo>
                    <a:pt x="620" y="339"/>
                  </a:lnTo>
                  <a:lnTo>
                    <a:pt x="620" y="340"/>
                  </a:lnTo>
                  <a:lnTo>
                    <a:pt x="621" y="340"/>
                  </a:lnTo>
                  <a:lnTo>
                    <a:pt x="622" y="340"/>
                  </a:lnTo>
                  <a:lnTo>
                    <a:pt x="622" y="341"/>
                  </a:lnTo>
                  <a:lnTo>
                    <a:pt x="623" y="341"/>
                  </a:lnTo>
                  <a:lnTo>
                    <a:pt x="624" y="342"/>
                  </a:lnTo>
                  <a:lnTo>
                    <a:pt x="625" y="342"/>
                  </a:lnTo>
                  <a:lnTo>
                    <a:pt x="625" y="343"/>
                  </a:lnTo>
                  <a:lnTo>
                    <a:pt x="626" y="343"/>
                  </a:lnTo>
                  <a:lnTo>
                    <a:pt x="627" y="343"/>
                  </a:lnTo>
                  <a:lnTo>
                    <a:pt x="627" y="344"/>
                  </a:lnTo>
                  <a:lnTo>
                    <a:pt x="628" y="344"/>
                  </a:lnTo>
                  <a:lnTo>
                    <a:pt x="629" y="344"/>
                  </a:lnTo>
                  <a:lnTo>
                    <a:pt x="629" y="345"/>
                  </a:lnTo>
                  <a:lnTo>
                    <a:pt x="630" y="345"/>
                  </a:lnTo>
                  <a:lnTo>
                    <a:pt x="631" y="345"/>
                  </a:lnTo>
                  <a:lnTo>
                    <a:pt x="631" y="346"/>
                  </a:lnTo>
                  <a:lnTo>
                    <a:pt x="632" y="346"/>
                  </a:lnTo>
                  <a:lnTo>
                    <a:pt x="633" y="346"/>
                  </a:lnTo>
                  <a:lnTo>
                    <a:pt x="633" y="347"/>
                  </a:lnTo>
                  <a:lnTo>
                    <a:pt x="634" y="347"/>
                  </a:lnTo>
                  <a:lnTo>
                    <a:pt x="635" y="348"/>
                  </a:lnTo>
                  <a:lnTo>
                    <a:pt x="636" y="348"/>
                  </a:lnTo>
                  <a:lnTo>
                    <a:pt x="636" y="349"/>
                  </a:lnTo>
                  <a:lnTo>
                    <a:pt x="637" y="349"/>
                  </a:lnTo>
                  <a:lnTo>
                    <a:pt x="637" y="349"/>
                  </a:lnTo>
                  <a:lnTo>
                    <a:pt x="638" y="349"/>
                  </a:lnTo>
                  <a:lnTo>
                    <a:pt x="638" y="350"/>
                  </a:lnTo>
                  <a:lnTo>
                    <a:pt x="639" y="350"/>
                  </a:lnTo>
                  <a:lnTo>
                    <a:pt x="640" y="350"/>
                  </a:lnTo>
                  <a:lnTo>
                    <a:pt x="640" y="351"/>
                  </a:lnTo>
                  <a:lnTo>
                    <a:pt x="641" y="351"/>
                  </a:lnTo>
                  <a:lnTo>
                    <a:pt x="642" y="351"/>
                  </a:lnTo>
                  <a:lnTo>
                    <a:pt x="642" y="352"/>
                  </a:lnTo>
                  <a:lnTo>
                    <a:pt x="643" y="352"/>
                  </a:lnTo>
                  <a:lnTo>
                    <a:pt x="644" y="353"/>
                  </a:lnTo>
                  <a:lnTo>
                    <a:pt x="645" y="353"/>
                  </a:lnTo>
                  <a:lnTo>
                    <a:pt x="645" y="354"/>
                  </a:lnTo>
                  <a:lnTo>
                    <a:pt x="646" y="354"/>
                  </a:lnTo>
                  <a:lnTo>
                    <a:pt x="647" y="354"/>
                  </a:lnTo>
                  <a:lnTo>
                    <a:pt x="647" y="355"/>
                  </a:lnTo>
                  <a:lnTo>
                    <a:pt x="648" y="355"/>
                  </a:lnTo>
                  <a:lnTo>
                    <a:pt x="649" y="355"/>
                  </a:lnTo>
                  <a:lnTo>
                    <a:pt x="649" y="356"/>
                  </a:lnTo>
                  <a:lnTo>
                    <a:pt x="650" y="356"/>
                  </a:lnTo>
                  <a:lnTo>
                    <a:pt x="651" y="356"/>
                  </a:lnTo>
                  <a:lnTo>
                    <a:pt x="651" y="357"/>
                  </a:lnTo>
                  <a:lnTo>
                    <a:pt x="652" y="357"/>
                  </a:lnTo>
                  <a:lnTo>
                    <a:pt x="653" y="357"/>
                  </a:lnTo>
                  <a:lnTo>
                    <a:pt x="653" y="358"/>
                  </a:lnTo>
                  <a:lnTo>
                    <a:pt x="654" y="358"/>
                  </a:lnTo>
                  <a:lnTo>
                    <a:pt x="655" y="359"/>
                  </a:lnTo>
                  <a:lnTo>
                    <a:pt x="656" y="359"/>
                  </a:lnTo>
                  <a:lnTo>
                    <a:pt x="656" y="360"/>
                  </a:lnTo>
                  <a:lnTo>
                    <a:pt x="657" y="360"/>
                  </a:lnTo>
                  <a:lnTo>
                    <a:pt x="658" y="360"/>
                  </a:lnTo>
                  <a:lnTo>
                    <a:pt x="658" y="361"/>
                  </a:lnTo>
                  <a:lnTo>
                    <a:pt x="659" y="361"/>
                  </a:lnTo>
                  <a:lnTo>
                    <a:pt x="660" y="361"/>
                  </a:lnTo>
                  <a:lnTo>
                    <a:pt x="660" y="362"/>
                  </a:lnTo>
                  <a:lnTo>
                    <a:pt x="661" y="362"/>
                  </a:lnTo>
                  <a:lnTo>
                    <a:pt x="662" y="362"/>
                  </a:lnTo>
                  <a:lnTo>
                    <a:pt x="662" y="363"/>
                  </a:lnTo>
                  <a:lnTo>
                    <a:pt x="663" y="363"/>
                  </a:lnTo>
                  <a:lnTo>
                    <a:pt x="664" y="363"/>
                  </a:lnTo>
                  <a:lnTo>
                    <a:pt x="664" y="364"/>
                  </a:lnTo>
                  <a:lnTo>
                    <a:pt x="665" y="364"/>
                  </a:lnTo>
                  <a:lnTo>
                    <a:pt x="665" y="364"/>
                  </a:lnTo>
                  <a:lnTo>
                    <a:pt x="666" y="365"/>
                  </a:lnTo>
                  <a:lnTo>
                    <a:pt x="667" y="365"/>
                  </a:lnTo>
                  <a:lnTo>
                    <a:pt x="667" y="366"/>
                  </a:lnTo>
                  <a:lnTo>
                    <a:pt x="668" y="366"/>
                  </a:lnTo>
                  <a:lnTo>
                    <a:pt x="669" y="366"/>
                  </a:lnTo>
                  <a:lnTo>
                    <a:pt x="669" y="367"/>
                  </a:lnTo>
                  <a:lnTo>
                    <a:pt x="670" y="367"/>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1" name="Freeform 82">
              <a:extLst>
                <a:ext uri="{FF2B5EF4-FFF2-40B4-BE49-F238E27FC236}">
                  <a16:creationId xmlns:a16="http://schemas.microsoft.com/office/drawing/2014/main" id="{DB3A2433-75F2-4862-9AF7-F8A9C20CE5F0}"/>
                </a:ext>
              </a:extLst>
            </p:cNvPr>
            <p:cNvSpPr>
              <a:spLocks/>
            </p:cNvSpPr>
            <p:nvPr/>
          </p:nvSpPr>
          <p:spPr bwMode="auto">
            <a:xfrm>
              <a:off x="14582509" y="2857382"/>
              <a:ext cx="719912" cy="398310"/>
            </a:xfrm>
            <a:custGeom>
              <a:avLst/>
              <a:gdLst>
                <a:gd name="T0" fmla="*/ 10 w 667"/>
                <a:gd name="T1" fmla="*/ 5 h 366"/>
                <a:gd name="T2" fmla="*/ 20 w 667"/>
                <a:gd name="T3" fmla="*/ 11 h 366"/>
                <a:gd name="T4" fmla="*/ 30 w 667"/>
                <a:gd name="T5" fmla="*/ 17 h 366"/>
                <a:gd name="T6" fmla="*/ 41 w 667"/>
                <a:gd name="T7" fmla="*/ 23 h 366"/>
                <a:gd name="T8" fmla="*/ 52 w 667"/>
                <a:gd name="T9" fmla="*/ 29 h 366"/>
                <a:gd name="T10" fmla="*/ 63 w 667"/>
                <a:gd name="T11" fmla="*/ 35 h 366"/>
                <a:gd name="T12" fmla="*/ 74 w 667"/>
                <a:gd name="T13" fmla="*/ 41 h 366"/>
                <a:gd name="T14" fmla="*/ 84 w 667"/>
                <a:gd name="T15" fmla="*/ 46 h 366"/>
                <a:gd name="T16" fmla="*/ 94 w 667"/>
                <a:gd name="T17" fmla="*/ 52 h 366"/>
                <a:gd name="T18" fmla="*/ 105 w 667"/>
                <a:gd name="T19" fmla="*/ 58 h 366"/>
                <a:gd name="T20" fmla="*/ 116 w 667"/>
                <a:gd name="T21" fmla="*/ 63 h 366"/>
                <a:gd name="T22" fmla="*/ 127 w 667"/>
                <a:gd name="T23" fmla="*/ 69 h 366"/>
                <a:gd name="T24" fmla="*/ 137 w 667"/>
                <a:gd name="T25" fmla="*/ 75 h 366"/>
                <a:gd name="T26" fmla="*/ 148 w 667"/>
                <a:gd name="T27" fmla="*/ 81 h 366"/>
                <a:gd name="T28" fmla="*/ 159 w 667"/>
                <a:gd name="T29" fmla="*/ 87 h 366"/>
                <a:gd name="T30" fmla="*/ 169 w 667"/>
                <a:gd name="T31" fmla="*/ 92 h 366"/>
                <a:gd name="T32" fmla="*/ 180 w 667"/>
                <a:gd name="T33" fmla="*/ 98 h 366"/>
                <a:gd name="T34" fmla="*/ 190 w 667"/>
                <a:gd name="T35" fmla="*/ 104 h 366"/>
                <a:gd name="T36" fmla="*/ 201 w 667"/>
                <a:gd name="T37" fmla="*/ 110 h 366"/>
                <a:gd name="T38" fmla="*/ 212 w 667"/>
                <a:gd name="T39" fmla="*/ 116 h 366"/>
                <a:gd name="T40" fmla="*/ 223 w 667"/>
                <a:gd name="T41" fmla="*/ 122 h 366"/>
                <a:gd name="T42" fmla="*/ 234 w 667"/>
                <a:gd name="T43" fmla="*/ 128 h 366"/>
                <a:gd name="T44" fmla="*/ 244 w 667"/>
                <a:gd name="T45" fmla="*/ 134 h 366"/>
                <a:gd name="T46" fmla="*/ 255 w 667"/>
                <a:gd name="T47" fmla="*/ 139 h 366"/>
                <a:gd name="T48" fmla="*/ 266 w 667"/>
                <a:gd name="T49" fmla="*/ 145 h 366"/>
                <a:gd name="T50" fmla="*/ 276 w 667"/>
                <a:gd name="T51" fmla="*/ 151 h 366"/>
                <a:gd name="T52" fmla="*/ 287 w 667"/>
                <a:gd name="T53" fmla="*/ 157 h 366"/>
                <a:gd name="T54" fmla="*/ 298 w 667"/>
                <a:gd name="T55" fmla="*/ 163 h 366"/>
                <a:gd name="T56" fmla="*/ 308 w 667"/>
                <a:gd name="T57" fmla="*/ 169 h 366"/>
                <a:gd name="T58" fmla="*/ 319 w 667"/>
                <a:gd name="T59" fmla="*/ 175 h 366"/>
                <a:gd name="T60" fmla="*/ 330 w 667"/>
                <a:gd name="T61" fmla="*/ 180 h 366"/>
                <a:gd name="T62" fmla="*/ 341 w 667"/>
                <a:gd name="T63" fmla="*/ 187 h 366"/>
                <a:gd name="T64" fmla="*/ 352 w 667"/>
                <a:gd name="T65" fmla="*/ 193 h 366"/>
                <a:gd name="T66" fmla="*/ 362 w 667"/>
                <a:gd name="T67" fmla="*/ 198 h 366"/>
                <a:gd name="T68" fmla="*/ 373 w 667"/>
                <a:gd name="T69" fmla="*/ 205 h 366"/>
                <a:gd name="T70" fmla="*/ 384 w 667"/>
                <a:gd name="T71" fmla="*/ 210 h 366"/>
                <a:gd name="T72" fmla="*/ 395 w 667"/>
                <a:gd name="T73" fmla="*/ 216 h 366"/>
                <a:gd name="T74" fmla="*/ 406 w 667"/>
                <a:gd name="T75" fmla="*/ 222 h 366"/>
                <a:gd name="T76" fmla="*/ 417 w 667"/>
                <a:gd name="T77" fmla="*/ 228 h 366"/>
                <a:gd name="T78" fmla="*/ 428 w 667"/>
                <a:gd name="T79" fmla="*/ 234 h 366"/>
                <a:gd name="T80" fmla="*/ 438 w 667"/>
                <a:gd name="T81" fmla="*/ 240 h 366"/>
                <a:gd name="T82" fmla="*/ 448 w 667"/>
                <a:gd name="T83" fmla="*/ 246 h 366"/>
                <a:gd name="T84" fmla="*/ 459 w 667"/>
                <a:gd name="T85" fmla="*/ 252 h 366"/>
                <a:gd name="T86" fmla="*/ 470 w 667"/>
                <a:gd name="T87" fmla="*/ 257 h 366"/>
                <a:gd name="T88" fmla="*/ 481 w 667"/>
                <a:gd name="T89" fmla="*/ 263 h 366"/>
                <a:gd name="T90" fmla="*/ 492 w 667"/>
                <a:gd name="T91" fmla="*/ 269 h 366"/>
                <a:gd name="T92" fmla="*/ 502 w 667"/>
                <a:gd name="T93" fmla="*/ 275 h 366"/>
                <a:gd name="T94" fmla="*/ 513 w 667"/>
                <a:gd name="T95" fmla="*/ 281 h 366"/>
                <a:gd name="T96" fmla="*/ 524 w 667"/>
                <a:gd name="T97" fmla="*/ 287 h 366"/>
                <a:gd name="T98" fmla="*/ 535 w 667"/>
                <a:gd name="T99" fmla="*/ 293 h 366"/>
                <a:gd name="T100" fmla="*/ 546 w 667"/>
                <a:gd name="T101" fmla="*/ 299 h 366"/>
                <a:gd name="T102" fmla="*/ 556 w 667"/>
                <a:gd name="T103" fmla="*/ 305 h 366"/>
                <a:gd name="T104" fmla="*/ 567 w 667"/>
                <a:gd name="T105" fmla="*/ 311 h 366"/>
                <a:gd name="T106" fmla="*/ 578 w 667"/>
                <a:gd name="T107" fmla="*/ 316 h 366"/>
                <a:gd name="T108" fmla="*/ 589 w 667"/>
                <a:gd name="T109" fmla="*/ 322 h 366"/>
                <a:gd name="T110" fmla="*/ 600 w 667"/>
                <a:gd name="T111" fmla="*/ 328 h 366"/>
                <a:gd name="T112" fmla="*/ 609 w 667"/>
                <a:gd name="T113" fmla="*/ 334 h 366"/>
                <a:gd name="T114" fmla="*/ 620 w 667"/>
                <a:gd name="T115" fmla="*/ 340 h 366"/>
                <a:gd name="T116" fmla="*/ 631 w 667"/>
                <a:gd name="T117" fmla="*/ 345 h 366"/>
                <a:gd name="T118" fmla="*/ 641 w 667"/>
                <a:gd name="T119" fmla="*/ 351 h 366"/>
                <a:gd name="T120" fmla="*/ 652 w 667"/>
                <a:gd name="T121" fmla="*/ 357 h 366"/>
                <a:gd name="T122" fmla="*/ 662 w 667"/>
                <a:gd name="T123" fmla="*/ 36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7" h="366">
                  <a:moveTo>
                    <a:pt x="0" y="0"/>
                  </a:moveTo>
                  <a:lnTo>
                    <a:pt x="1" y="0"/>
                  </a:lnTo>
                  <a:lnTo>
                    <a:pt x="1" y="1"/>
                  </a:lnTo>
                  <a:lnTo>
                    <a:pt x="2" y="1"/>
                  </a:lnTo>
                  <a:lnTo>
                    <a:pt x="3" y="1"/>
                  </a:lnTo>
                  <a:lnTo>
                    <a:pt x="3" y="2"/>
                  </a:lnTo>
                  <a:lnTo>
                    <a:pt x="4" y="2"/>
                  </a:lnTo>
                  <a:lnTo>
                    <a:pt x="5" y="2"/>
                  </a:lnTo>
                  <a:lnTo>
                    <a:pt x="5" y="3"/>
                  </a:lnTo>
                  <a:lnTo>
                    <a:pt x="6" y="3"/>
                  </a:lnTo>
                  <a:lnTo>
                    <a:pt x="6" y="4"/>
                  </a:lnTo>
                  <a:lnTo>
                    <a:pt x="7" y="4"/>
                  </a:lnTo>
                  <a:lnTo>
                    <a:pt x="8" y="4"/>
                  </a:lnTo>
                  <a:lnTo>
                    <a:pt x="8" y="5"/>
                  </a:lnTo>
                  <a:lnTo>
                    <a:pt x="9" y="5"/>
                  </a:lnTo>
                  <a:lnTo>
                    <a:pt x="10" y="5"/>
                  </a:lnTo>
                  <a:lnTo>
                    <a:pt x="10" y="6"/>
                  </a:lnTo>
                  <a:lnTo>
                    <a:pt x="11" y="6"/>
                  </a:lnTo>
                  <a:lnTo>
                    <a:pt x="12" y="6"/>
                  </a:lnTo>
                  <a:lnTo>
                    <a:pt x="12" y="7"/>
                  </a:lnTo>
                  <a:lnTo>
                    <a:pt x="13" y="7"/>
                  </a:lnTo>
                  <a:lnTo>
                    <a:pt x="14" y="7"/>
                  </a:lnTo>
                  <a:lnTo>
                    <a:pt x="14" y="8"/>
                  </a:lnTo>
                  <a:lnTo>
                    <a:pt x="15" y="8"/>
                  </a:lnTo>
                  <a:lnTo>
                    <a:pt x="16" y="8"/>
                  </a:lnTo>
                  <a:lnTo>
                    <a:pt x="16" y="9"/>
                  </a:lnTo>
                  <a:lnTo>
                    <a:pt x="17" y="9"/>
                  </a:lnTo>
                  <a:lnTo>
                    <a:pt x="17" y="10"/>
                  </a:lnTo>
                  <a:lnTo>
                    <a:pt x="18" y="10"/>
                  </a:lnTo>
                  <a:lnTo>
                    <a:pt x="19" y="10"/>
                  </a:lnTo>
                  <a:lnTo>
                    <a:pt x="19" y="11"/>
                  </a:lnTo>
                  <a:lnTo>
                    <a:pt x="20" y="11"/>
                  </a:lnTo>
                  <a:lnTo>
                    <a:pt x="21" y="11"/>
                  </a:lnTo>
                  <a:lnTo>
                    <a:pt x="21" y="12"/>
                  </a:lnTo>
                  <a:lnTo>
                    <a:pt x="22" y="12"/>
                  </a:lnTo>
                  <a:lnTo>
                    <a:pt x="23" y="12"/>
                  </a:lnTo>
                  <a:lnTo>
                    <a:pt x="23" y="12"/>
                  </a:lnTo>
                  <a:lnTo>
                    <a:pt x="23" y="13"/>
                  </a:lnTo>
                  <a:lnTo>
                    <a:pt x="24" y="13"/>
                  </a:lnTo>
                  <a:lnTo>
                    <a:pt x="25" y="13"/>
                  </a:lnTo>
                  <a:lnTo>
                    <a:pt x="25" y="14"/>
                  </a:lnTo>
                  <a:lnTo>
                    <a:pt x="26" y="14"/>
                  </a:lnTo>
                  <a:lnTo>
                    <a:pt x="27" y="15"/>
                  </a:lnTo>
                  <a:lnTo>
                    <a:pt x="28" y="15"/>
                  </a:lnTo>
                  <a:lnTo>
                    <a:pt x="28" y="16"/>
                  </a:lnTo>
                  <a:lnTo>
                    <a:pt x="29" y="16"/>
                  </a:lnTo>
                  <a:lnTo>
                    <a:pt x="30" y="16"/>
                  </a:lnTo>
                  <a:lnTo>
                    <a:pt x="30" y="17"/>
                  </a:lnTo>
                  <a:lnTo>
                    <a:pt x="31" y="17"/>
                  </a:lnTo>
                  <a:lnTo>
                    <a:pt x="32" y="17"/>
                  </a:lnTo>
                  <a:lnTo>
                    <a:pt x="32" y="18"/>
                  </a:lnTo>
                  <a:lnTo>
                    <a:pt x="33" y="18"/>
                  </a:lnTo>
                  <a:lnTo>
                    <a:pt x="34" y="18"/>
                  </a:lnTo>
                  <a:lnTo>
                    <a:pt x="34" y="19"/>
                  </a:lnTo>
                  <a:lnTo>
                    <a:pt x="35" y="19"/>
                  </a:lnTo>
                  <a:lnTo>
                    <a:pt x="36" y="19"/>
                  </a:lnTo>
                  <a:lnTo>
                    <a:pt x="36" y="20"/>
                  </a:lnTo>
                  <a:lnTo>
                    <a:pt x="37" y="20"/>
                  </a:lnTo>
                  <a:lnTo>
                    <a:pt x="38" y="21"/>
                  </a:lnTo>
                  <a:lnTo>
                    <a:pt x="39" y="21"/>
                  </a:lnTo>
                  <a:lnTo>
                    <a:pt x="39" y="22"/>
                  </a:lnTo>
                  <a:lnTo>
                    <a:pt x="40" y="22"/>
                  </a:lnTo>
                  <a:lnTo>
                    <a:pt x="41" y="22"/>
                  </a:lnTo>
                  <a:lnTo>
                    <a:pt x="41" y="23"/>
                  </a:lnTo>
                  <a:lnTo>
                    <a:pt x="42" y="23"/>
                  </a:lnTo>
                  <a:lnTo>
                    <a:pt x="43" y="23"/>
                  </a:lnTo>
                  <a:lnTo>
                    <a:pt x="43" y="24"/>
                  </a:lnTo>
                  <a:lnTo>
                    <a:pt x="44" y="24"/>
                  </a:lnTo>
                  <a:lnTo>
                    <a:pt x="45" y="24"/>
                  </a:lnTo>
                  <a:lnTo>
                    <a:pt x="45" y="25"/>
                  </a:lnTo>
                  <a:lnTo>
                    <a:pt x="46" y="25"/>
                  </a:lnTo>
                  <a:lnTo>
                    <a:pt x="47" y="25"/>
                  </a:lnTo>
                  <a:lnTo>
                    <a:pt x="47" y="26"/>
                  </a:lnTo>
                  <a:lnTo>
                    <a:pt x="48" y="26"/>
                  </a:lnTo>
                  <a:lnTo>
                    <a:pt x="49" y="27"/>
                  </a:lnTo>
                  <a:lnTo>
                    <a:pt x="50" y="27"/>
                  </a:lnTo>
                  <a:lnTo>
                    <a:pt x="50" y="28"/>
                  </a:lnTo>
                  <a:lnTo>
                    <a:pt x="51" y="28"/>
                  </a:lnTo>
                  <a:lnTo>
                    <a:pt x="52" y="28"/>
                  </a:lnTo>
                  <a:lnTo>
                    <a:pt x="52" y="29"/>
                  </a:lnTo>
                  <a:lnTo>
                    <a:pt x="53" y="29"/>
                  </a:lnTo>
                  <a:lnTo>
                    <a:pt x="54" y="29"/>
                  </a:lnTo>
                  <a:lnTo>
                    <a:pt x="54" y="30"/>
                  </a:lnTo>
                  <a:lnTo>
                    <a:pt x="55" y="30"/>
                  </a:lnTo>
                  <a:lnTo>
                    <a:pt x="56" y="30"/>
                  </a:lnTo>
                  <a:lnTo>
                    <a:pt x="56" y="31"/>
                  </a:lnTo>
                  <a:lnTo>
                    <a:pt x="57" y="31"/>
                  </a:lnTo>
                  <a:lnTo>
                    <a:pt x="58" y="32"/>
                  </a:lnTo>
                  <a:lnTo>
                    <a:pt x="59" y="32"/>
                  </a:lnTo>
                  <a:lnTo>
                    <a:pt x="59" y="33"/>
                  </a:lnTo>
                  <a:lnTo>
                    <a:pt x="60" y="33"/>
                  </a:lnTo>
                  <a:lnTo>
                    <a:pt x="61" y="33"/>
                  </a:lnTo>
                  <a:lnTo>
                    <a:pt x="61" y="34"/>
                  </a:lnTo>
                  <a:lnTo>
                    <a:pt x="62" y="34"/>
                  </a:lnTo>
                  <a:lnTo>
                    <a:pt x="63" y="34"/>
                  </a:lnTo>
                  <a:lnTo>
                    <a:pt x="63" y="35"/>
                  </a:lnTo>
                  <a:lnTo>
                    <a:pt x="64" y="35"/>
                  </a:lnTo>
                  <a:lnTo>
                    <a:pt x="65" y="35"/>
                  </a:lnTo>
                  <a:lnTo>
                    <a:pt x="65" y="36"/>
                  </a:lnTo>
                  <a:lnTo>
                    <a:pt x="66" y="36"/>
                  </a:lnTo>
                  <a:lnTo>
                    <a:pt x="67" y="36"/>
                  </a:lnTo>
                  <a:lnTo>
                    <a:pt x="67" y="37"/>
                  </a:lnTo>
                  <a:lnTo>
                    <a:pt x="68" y="37"/>
                  </a:lnTo>
                  <a:lnTo>
                    <a:pt x="69" y="38"/>
                  </a:lnTo>
                  <a:lnTo>
                    <a:pt x="70" y="38"/>
                  </a:lnTo>
                  <a:lnTo>
                    <a:pt x="70" y="39"/>
                  </a:lnTo>
                  <a:lnTo>
                    <a:pt x="71" y="39"/>
                  </a:lnTo>
                  <a:lnTo>
                    <a:pt x="72" y="39"/>
                  </a:lnTo>
                  <a:lnTo>
                    <a:pt x="72" y="40"/>
                  </a:lnTo>
                  <a:lnTo>
                    <a:pt x="73" y="40"/>
                  </a:lnTo>
                  <a:lnTo>
                    <a:pt x="74" y="40"/>
                  </a:lnTo>
                  <a:lnTo>
                    <a:pt x="74" y="41"/>
                  </a:lnTo>
                  <a:lnTo>
                    <a:pt x="75" y="41"/>
                  </a:lnTo>
                  <a:lnTo>
                    <a:pt x="76" y="41"/>
                  </a:lnTo>
                  <a:lnTo>
                    <a:pt x="76" y="42"/>
                  </a:lnTo>
                  <a:lnTo>
                    <a:pt x="77" y="42"/>
                  </a:lnTo>
                  <a:lnTo>
                    <a:pt x="78" y="42"/>
                  </a:lnTo>
                  <a:lnTo>
                    <a:pt x="78" y="43"/>
                  </a:lnTo>
                  <a:lnTo>
                    <a:pt x="78" y="43"/>
                  </a:lnTo>
                  <a:lnTo>
                    <a:pt x="79" y="43"/>
                  </a:lnTo>
                  <a:lnTo>
                    <a:pt x="79" y="44"/>
                  </a:lnTo>
                  <a:lnTo>
                    <a:pt x="80" y="44"/>
                  </a:lnTo>
                  <a:lnTo>
                    <a:pt x="81" y="44"/>
                  </a:lnTo>
                  <a:lnTo>
                    <a:pt x="81" y="45"/>
                  </a:lnTo>
                  <a:lnTo>
                    <a:pt x="82" y="45"/>
                  </a:lnTo>
                  <a:lnTo>
                    <a:pt x="83" y="45"/>
                  </a:lnTo>
                  <a:lnTo>
                    <a:pt x="83" y="46"/>
                  </a:lnTo>
                  <a:lnTo>
                    <a:pt x="84" y="46"/>
                  </a:lnTo>
                  <a:lnTo>
                    <a:pt x="85" y="46"/>
                  </a:lnTo>
                  <a:lnTo>
                    <a:pt x="85" y="47"/>
                  </a:lnTo>
                  <a:lnTo>
                    <a:pt x="86" y="47"/>
                  </a:lnTo>
                  <a:lnTo>
                    <a:pt x="87" y="47"/>
                  </a:lnTo>
                  <a:lnTo>
                    <a:pt x="87" y="48"/>
                  </a:lnTo>
                  <a:lnTo>
                    <a:pt x="88" y="48"/>
                  </a:lnTo>
                  <a:lnTo>
                    <a:pt x="89" y="48"/>
                  </a:lnTo>
                  <a:lnTo>
                    <a:pt x="89" y="49"/>
                  </a:lnTo>
                  <a:lnTo>
                    <a:pt x="90" y="49"/>
                  </a:lnTo>
                  <a:lnTo>
                    <a:pt x="90" y="50"/>
                  </a:lnTo>
                  <a:lnTo>
                    <a:pt x="91" y="50"/>
                  </a:lnTo>
                  <a:lnTo>
                    <a:pt x="92" y="50"/>
                  </a:lnTo>
                  <a:lnTo>
                    <a:pt x="92" y="51"/>
                  </a:lnTo>
                  <a:lnTo>
                    <a:pt x="93" y="51"/>
                  </a:lnTo>
                  <a:lnTo>
                    <a:pt x="94" y="51"/>
                  </a:lnTo>
                  <a:lnTo>
                    <a:pt x="94" y="52"/>
                  </a:lnTo>
                  <a:lnTo>
                    <a:pt x="95" y="52"/>
                  </a:lnTo>
                  <a:lnTo>
                    <a:pt x="96" y="52"/>
                  </a:lnTo>
                  <a:lnTo>
                    <a:pt x="96" y="53"/>
                  </a:lnTo>
                  <a:lnTo>
                    <a:pt x="97" y="53"/>
                  </a:lnTo>
                  <a:lnTo>
                    <a:pt x="98" y="53"/>
                  </a:lnTo>
                  <a:lnTo>
                    <a:pt x="98" y="54"/>
                  </a:lnTo>
                  <a:lnTo>
                    <a:pt x="99" y="54"/>
                  </a:lnTo>
                  <a:lnTo>
                    <a:pt x="100" y="54"/>
                  </a:lnTo>
                  <a:lnTo>
                    <a:pt x="100" y="55"/>
                  </a:lnTo>
                  <a:lnTo>
                    <a:pt x="101" y="55"/>
                  </a:lnTo>
                  <a:lnTo>
                    <a:pt x="102" y="56"/>
                  </a:lnTo>
                  <a:lnTo>
                    <a:pt x="103" y="56"/>
                  </a:lnTo>
                  <a:lnTo>
                    <a:pt x="103" y="57"/>
                  </a:lnTo>
                  <a:lnTo>
                    <a:pt x="104" y="57"/>
                  </a:lnTo>
                  <a:lnTo>
                    <a:pt x="105" y="57"/>
                  </a:lnTo>
                  <a:lnTo>
                    <a:pt x="105" y="58"/>
                  </a:lnTo>
                  <a:lnTo>
                    <a:pt x="106" y="58"/>
                  </a:lnTo>
                  <a:lnTo>
                    <a:pt x="106" y="58"/>
                  </a:lnTo>
                  <a:lnTo>
                    <a:pt x="107" y="58"/>
                  </a:lnTo>
                  <a:lnTo>
                    <a:pt x="107" y="59"/>
                  </a:lnTo>
                  <a:lnTo>
                    <a:pt x="108" y="59"/>
                  </a:lnTo>
                  <a:lnTo>
                    <a:pt x="109" y="59"/>
                  </a:lnTo>
                  <a:lnTo>
                    <a:pt x="109" y="60"/>
                  </a:lnTo>
                  <a:lnTo>
                    <a:pt x="110" y="60"/>
                  </a:lnTo>
                  <a:lnTo>
                    <a:pt x="111" y="61"/>
                  </a:lnTo>
                  <a:lnTo>
                    <a:pt x="112" y="61"/>
                  </a:lnTo>
                  <a:lnTo>
                    <a:pt x="112" y="62"/>
                  </a:lnTo>
                  <a:lnTo>
                    <a:pt x="113" y="62"/>
                  </a:lnTo>
                  <a:lnTo>
                    <a:pt x="114" y="62"/>
                  </a:lnTo>
                  <a:lnTo>
                    <a:pt x="114" y="63"/>
                  </a:lnTo>
                  <a:lnTo>
                    <a:pt x="115" y="63"/>
                  </a:lnTo>
                  <a:lnTo>
                    <a:pt x="116" y="63"/>
                  </a:lnTo>
                  <a:lnTo>
                    <a:pt x="116" y="64"/>
                  </a:lnTo>
                  <a:lnTo>
                    <a:pt x="117" y="64"/>
                  </a:lnTo>
                  <a:lnTo>
                    <a:pt x="118" y="64"/>
                  </a:lnTo>
                  <a:lnTo>
                    <a:pt x="118" y="65"/>
                  </a:lnTo>
                  <a:lnTo>
                    <a:pt x="119" y="65"/>
                  </a:lnTo>
                  <a:lnTo>
                    <a:pt x="120" y="65"/>
                  </a:lnTo>
                  <a:lnTo>
                    <a:pt x="120" y="66"/>
                  </a:lnTo>
                  <a:lnTo>
                    <a:pt x="121" y="66"/>
                  </a:lnTo>
                  <a:lnTo>
                    <a:pt x="122" y="67"/>
                  </a:lnTo>
                  <a:lnTo>
                    <a:pt x="123" y="67"/>
                  </a:lnTo>
                  <a:lnTo>
                    <a:pt x="123" y="68"/>
                  </a:lnTo>
                  <a:lnTo>
                    <a:pt x="124" y="68"/>
                  </a:lnTo>
                  <a:lnTo>
                    <a:pt x="125" y="68"/>
                  </a:lnTo>
                  <a:lnTo>
                    <a:pt x="125" y="69"/>
                  </a:lnTo>
                  <a:lnTo>
                    <a:pt x="126" y="69"/>
                  </a:lnTo>
                  <a:lnTo>
                    <a:pt x="127" y="69"/>
                  </a:lnTo>
                  <a:lnTo>
                    <a:pt x="127" y="70"/>
                  </a:lnTo>
                  <a:lnTo>
                    <a:pt x="128" y="70"/>
                  </a:lnTo>
                  <a:lnTo>
                    <a:pt x="129" y="70"/>
                  </a:lnTo>
                  <a:lnTo>
                    <a:pt x="129" y="71"/>
                  </a:lnTo>
                  <a:lnTo>
                    <a:pt x="130" y="71"/>
                  </a:lnTo>
                  <a:lnTo>
                    <a:pt x="131" y="72"/>
                  </a:lnTo>
                  <a:lnTo>
                    <a:pt x="132" y="72"/>
                  </a:lnTo>
                  <a:lnTo>
                    <a:pt x="132" y="73"/>
                  </a:lnTo>
                  <a:lnTo>
                    <a:pt x="133" y="73"/>
                  </a:lnTo>
                  <a:lnTo>
                    <a:pt x="133" y="73"/>
                  </a:lnTo>
                  <a:lnTo>
                    <a:pt x="134" y="73"/>
                  </a:lnTo>
                  <a:lnTo>
                    <a:pt x="134" y="74"/>
                  </a:lnTo>
                  <a:lnTo>
                    <a:pt x="135" y="74"/>
                  </a:lnTo>
                  <a:lnTo>
                    <a:pt x="136" y="74"/>
                  </a:lnTo>
                  <a:lnTo>
                    <a:pt x="136" y="75"/>
                  </a:lnTo>
                  <a:lnTo>
                    <a:pt x="137" y="75"/>
                  </a:lnTo>
                  <a:lnTo>
                    <a:pt x="138" y="75"/>
                  </a:lnTo>
                  <a:lnTo>
                    <a:pt x="138" y="76"/>
                  </a:lnTo>
                  <a:lnTo>
                    <a:pt x="139" y="76"/>
                  </a:lnTo>
                  <a:lnTo>
                    <a:pt x="140" y="76"/>
                  </a:lnTo>
                  <a:lnTo>
                    <a:pt x="140" y="77"/>
                  </a:lnTo>
                  <a:lnTo>
                    <a:pt x="141" y="77"/>
                  </a:lnTo>
                  <a:lnTo>
                    <a:pt x="142" y="78"/>
                  </a:lnTo>
                  <a:lnTo>
                    <a:pt x="143" y="78"/>
                  </a:lnTo>
                  <a:lnTo>
                    <a:pt x="143" y="79"/>
                  </a:lnTo>
                  <a:lnTo>
                    <a:pt x="144" y="79"/>
                  </a:lnTo>
                  <a:lnTo>
                    <a:pt x="145" y="79"/>
                  </a:lnTo>
                  <a:lnTo>
                    <a:pt x="145" y="80"/>
                  </a:lnTo>
                  <a:lnTo>
                    <a:pt x="146" y="80"/>
                  </a:lnTo>
                  <a:lnTo>
                    <a:pt x="147" y="80"/>
                  </a:lnTo>
                  <a:lnTo>
                    <a:pt x="147" y="81"/>
                  </a:lnTo>
                  <a:lnTo>
                    <a:pt x="148" y="81"/>
                  </a:lnTo>
                  <a:lnTo>
                    <a:pt x="149" y="81"/>
                  </a:lnTo>
                  <a:lnTo>
                    <a:pt x="149" y="82"/>
                  </a:lnTo>
                  <a:lnTo>
                    <a:pt x="150" y="82"/>
                  </a:lnTo>
                  <a:lnTo>
                    <a:pt x="151" y="82"/>
                  </a:lnTo>
                  <a:lnTo>
                    <a:pt x="151" y="83"/>
                  </a:lnTo>
                  <a:lnTo>
                    <a:pt x="152" y="83"/>
                  </a:lnTo>
                  <a:lnTo>
                    <a:pt x="153" y="84"/>
                  </a:lnTo>
                  <a:lnTo>
                    <a:pt x="154" y="84"/>
                  </a:lnTo>
                  <a:lnTo>
                    <a:pt x="154" y="85"/>
                  </a:lnTo>
                  <a:lnTo>
                    <a:pt x="155" y="85"/>
                  </a:lnTo>
                  <a:lnTo>
                    <a:pt x="156" y="85"/>
                  </a:lnTo>
                  <a:lnTo>
                    <a:pt x="156" y="86"/>
                  </a:lnTo>
                  <a:lnTo>
                    <a:pt x="157" y="86"/>
                  </a:lnTo>
                  <a:lnTo>
                    <a:pt x="158" y="86"/>
                  </a:lnTo>
                  <a:lnTo>
                    <a:pt x="158" y="87"/>
                  </a:lnTo>
                  <a:lnTo>
                    <a:pt x="159" y="87"/>
                  </a:lnTo>
                  <a:lnTo>
                    <a:pt x="160" y="87"/>
                  </a:lnTo>
                  <a:lnTo>
                    <a:pt x="160" y="88"/>
                  </a:lnTo>
                  <a:lnTo>
                    <a:pt x="161" y="88"/>
                  </a:lnTo>
                  <a:lnTo>
                    <a:pt x="161" y="88"/>
                  </a:lnTo>
                  <a:lnTo>
                    <a:pt x="162" y="88"/>
                  </a:lnTo>
                  <a:lnTo>
                    <a:pt x="162" y="89"/>
                  </a:lnTo>
                  <a:lnTo>
                    <a:pt x="163" y="89"/>
                  </a:lnTo>
                  <a:lnTo>
                    <a:pt x="163" y="90"/>
                  </a:lnTo>
                  <a:lnTo>
                    <a:pt x="164" y="90"/>
                  </a:lnTo>
                  <a:lnTo>
                    <a:pt x="165" y="90"/>
                  </a:lnTo>
                  <a:lnTo>
                    <a:pt x="165" y="91"/>
                  </a:lnTo>
                  <a:lnTo>
                    <a:pt x="166" y="91"/>
                  </a:lnTo>
                  <a:lnTo>
                    <a:pt x="167" y="91"/>
                  </a:lnTo>
                  <a:lnTo>
                    <a:pt x="167" y="92"/>
                  </a:lnTo>
                  <a:lnTo>
                    <a:pt x="168" y="92"/>
                  </a:lnTo>
                  <a:lnTo>
                    <a:pt x="169" y="92"/>
                  </a:lnTo>
                  <a:lnTo>
                    <a:pt x="169" y="93"/>
                  </a:lnTo>
                  <a:lnTo>
                    <a:pt x="170" y="93"/>
                  </a:lnTo>
                  <a:lnTo>
                    <a:pt x="171" y="93"/>
                  </a:lnTo>
                  <a:lnTo>
                    <a:pt x="171" y="94"/>
                  </a:lnTo>
                  <a:lnTo>
                    <a:pt x="172" y="94"/>
                  </a:lnTo>
                  <a:lnTo>
                    <a:pt x="173" y="94"/>
                  </a:lnTo>
                  <a:lnTo>
                    <a:pt x="173" y="95"/>
                  </a:lnTo>
                  <a:lnTo>
                    <a:pt x="174" y="95"/>
                  </a:lnTo>
                  <a:lnTo>
                    <a:pt x="175" y="96"/>
                  </a:lnTo>
                  <a:lnTo>
                    <a:pt x="176" y="96"/>
                  </a:lnTo>
                  <a:lnTo>
                    <a:pt x="176" y="97"/>
                  </a:lnTo>
                  <a:lnTo>
                    <a:pt x="177" y="97"/>
                  </a:lnTo>
                  <a:lnTo>
                    <a:pt x="178" y="97"/>
                  </a:lnTo>
                  <a:lnTo>
                    <a:pt x="178" y="98"/>
                  </a:lnTo>
                  <a:lnTo>
                    <a:pt x="179" y="98"/>
                  </a:lnTo>
                  <a:lnTo>
                    <a:pt x="180" y="98"/>
                  </a:lnTo>
                  <a:lnTo>
                    <a:pt x="180" y="99"/>
                  </a:lnTo>
                  <a:lnTo>
                    <a:pt x="181" y="99"/>
                  </a:lnTo>
                  <a:lnTo>
                    <a:pt x="182" y="99"/>
                  </a:lnTo>
                  <a:lnTo>
                    <a:pt x="182" y="100"/>
                  </a:lnTo>
                  <a:lnTo>
                    <a:pt x="183" y="100"/>
                  </a:lnTo>
                  <a:lnTo>
                    <a:pt x="184" y="101"/>
                  </a:lnTo>
                  <a:lnTo>
                    <a:pt x="185" y="101"/>
                  </a:lnTo>
                  <a:lnTo>
                    <a:pt x="185" y="102"/>
                  </a:lnTo>
                  <a:lnTo>
                    <a:pt x="186" y="102"/>
                  </a:lnTo>
                  <a:lnTo>
                    <a:pt x="187" y="102"/>
                  </a:lnTo>
                  <a:lnTo>
                    <a:pt x="187" y="103"/>
                  </a:lnTo>
                  <a:lnTo>
                    <a:pt x="188" y="103"/>
                  </a:lnTo>
                  <a:lnTo>
                    <a:pt x="189" y="103"/>
                  </a:lnTo>
                  <a:lnTo>
                    <a:pt x="189" y="103"/>
                  </a:lnTo>
                  <a:lnTo>
                    <a:pt x="189" y="104"/>
                  </a:lnTo>
                  <a:lnTo>
                    <a:pt x="190" y="104"/>
                  </a:lnTo>
                  <a:lnTo>
                    <a:pt x="191" y="104"/>
                  </a:lnTo>
                  <a:lnTo>
                    <a:pt x="191" y="105"/>
                  </a:lnTo>
                  <a:lnTo>
                    <a:pt x="192" y="105"/>
                  </a:lnTo>
                  <a:lnTo>
                    <a:pt x="193" y="105"/>
                  </a:lnTo>
                  <a:lnTo>
                    <a:pt x="193" y="106"/>
                  </a:lnTo>
                  <a:lnTo>
                    <a:pt x="194" y="106"/>
                  </a:lnTo>
                  <a:lnTo>
                    <a:pt x="195" y="107"/>
                  </a:lnTo>
                  <a:lnTo>
                    <a:pt x="196" y="107"/>
                  </a:lnTo>
                  <a:lnTo>
                    <a:pt x="196" y="108"/>
                  </a:lnTo>
                  <a:lnTo>
                    <a:pt x="197" y="108"/>
                  </a:lnTo>
                  <a:lnTo>
                    <a:pt x="198" y="108"/>
                  </a:lnTo>
                  <a:lnTo>
                    <a:pt x="198" y="109"/>
                  </a:lnTo>
                  <a:lnTo>
                    <a:pt x="199" y="109"/>
                  </a:lnTo>
                  <a:lnTo>
                    <a:pt x="200" y="109"/>
                  </a:lnTo>
                  <a:lnTo>
                    <a:pt x="200" y="110"/>
                  </a:lnTo>
                  <a:lnTo>
                    <a:pt x="201" y="110"/>
                  </a:lnTo>
                  <a:lnTo>
                    <a:pt x="202" y="110"/>
                  </a:lnTo>
                  <a:lnTo>
                    <a:pt x="202" y="111"/>
                  </a:lnTo>
                  <a:lnTo>
                    <a:pt x="203" y="111"/>
                  </a:lnTo>
                  <a:lnTo>
                    <a:pt x="204" y="111"/>
                  </a:lnTo>
                  <a:lnTo>
                    <a:pt x="204" y="112"/>
                  </a:lnTo>
                  <a:lnTo>
                    <a:pt x="205" y="112"/>
                  </a:lnTo>
                  <a:lnTo>
                    <a:pt x="206" y="113"/>
                  </a:lnTo>
                  <a:lnTo>
                    <a:pt x="207" y="113"/>
                  </a:lnTo>
                  <a:lnTo>
                    <a:pt x="207" y="114"/>
                  </a:lnTo>
                  <a:lnTo>
                    <a:pt x="208" y="114"/>
                  </a:lnTo>
                  <a:lnTo>
                    <a:pt x="209" y="114"/>
                  </a:lnTo>
                  <a:lnTo>
                    <a:pt x="209" y="115"/>
                  </a:lnTo>
                  <a:lnTo>
                    <a:pt x="210" y="115"/>
                  </a:lnTo>
                  <a:lnTo>
                    <a:pt x="211" y="115"/>
                  </a:lnTo>
                  <a:lnTo>
                    <a:pt x="211" y="116"/>
                  </a:lnTo>
                  <a:lnTo>
                    <a:pt x="212" y="116"/>
                  </a:lnTo>
                  <a:lnTo>
                    <a:pt x="213" y="116"/>
                  </a:lnTo>
                  <a:lnTo>
                    <a:pt x="213" y="117"/>
                  </a:lnTo>
                  <a:lnTo>
                    <a:pt x="214" y="117"/>
                  </a:lnTo>
                  <a:lnTo>
                    <a:pt x="215" y="118"/>
                  </a:lnTo>
                  <a:lnTo>
                    <a:pt x="216" y="118"/>
                  </a:lnTo>
                  <a:lnTo>
                    <a:pt x="216" y="119"/>
                  </a:lnTo>
                  <a:lnTo>
                    <a:pt x="217" y="119"/>
                  </a:lnTo>
                  <a:lnTo>
                    <a:pt x="218" y="119"/>
                  </a:lnTo>
                  <a:lnTo>
                    <a:pt x="218" y="120"/>
                  </a:lnTo>
                  <a:lnTo>
                    <a:pt x="219" y="120"/>
                  </a:lnTo>
                  <a:lnTo>
                    <a:pt x="220" y="120"/>
                  </a:lnTo>
                  <a:lnTo>
                    <a:pt x="220" y="121"/>
                  </a:lnTo>
                  <a:lnTo>
                    <a:pt x="221" y="121"/>
                  </a:lnTo>
                  <a:lnTo>
                    <a:pt x="222" y="121"/>
                  </a:lnTo>
                  <a:lnTo>
                    <a:pt x="222" y="122"/>
                  </a:lnTo>
                  <a:lnTo>
                    <a:pt x="223" y="122"/>
                  </a:lnTo>
                  <a:lnTo>
                    <a:pt x="224" y="122"/>
                  </a:lnTo>
                  <a:lnTo>
                    <a:pt x="224" y="123"/>
                  </a:lnTo>
                  <a:lnTo>
                    <a:pt x="225" y="123"/>
                  </a:lnTo>
                  <a:lnTo>
                    <a:pt x="226" y="124"/>
                  </a:lnTo>
                  <a:lnTo>
                    <a:pt x="227" y="124"/>
                  </a:lnTo>
                  <a:lnTo>
                    <a:pt x="227" y="125"/>
                  </a:lnTo>
                  <a:lnTo>
                    <a:pt x="228" y="125"/>
                  </a:lnTo>
                  <a:lnTo>
                    <a:pt x="229" y="125"/>
                  </a:lnTo>
                  <a:lnTo>
                    <a:pt x="229" y="126"/>
                  </a:lnTo>
                  <a:lnTo>
                    <a:pt x="230" y="126"/>
                  </a:lnTo>
                  <a:lnTo>
                    <a:pt x="231" y="126"/>
                  </a:lnTo>
                  <a:lnTo>
                    <a:pt x="231" y="127"/>
                  </a:lnTo>
                  <a:lnTo>
                    <a:pt x="232" y="127"/>
                  </a:lnTo>
                  <a:lnTo>
                    <a:pt x="233" y="127"/>
                  </a:lnTo>
                  <a:lnTo>
                    <a:pt x="233" y="128"/>
                  </a:lnTo>
                  <a:lnTo>
                    <a:pt x="234" y="128"/>
                  </a:lnTo>
                  <a:lnTo>
                    <a:pt x="235" y="128"/>
                  </a:lnTo>
                  <a:lnTo>
                    <a:pt x="235" y="129"/>
                  </a:lnTo>
                  <a:lnTo>
                    <a:pt x="236" y="129"/>
                  </a:lnTo>
                  <a:lnTo>
                    <a:pt x="236" y="130"/>
                  </a:lnTo>
                  <a:lnTo>
                    <a:pt x="237" y="130"/>
                  </a:lnTo>
                  <a:lnTo>
                    <a:pt x="238" y="130"/>
                  </a:lnTo>
                  <a:lnTo>
                    <a:pt x="238" y="131"/>
                  </a:lnTo>
                  <a:lnTo>
                    <a:pt x="239" y="131"/>
                  </a:lnTo>
                  <a:lnTo>
                    <a:pt x="240" y="131"/>
                  </a:lnTo>
                  <a:lnTo>
                    <a:pt x="240" y="132"/>
                  </a:lnTo>
                  <a:lnTo>
                    <a:pt x="241" y="132"/>
                  </a:lnTo>
                  <a:lnTo>
                    <a:pt x="242" y="132"/>
                  </a:lnTo>
                  <a:lnTo>
                    <a:pt x="242" y="133"/>
                  </a:lnTo>
                  <a:lnTo>
                    <a:pt x="243" y="133"/>
                  </a:lnTo>
                  <a:lnTo>
                    <a:pt x="244" y="133"/>
                  </a:lnTo>
                  <a:lnTo>
                    <a:pt x="244" y="134"/>
                  </a:lnTo>
                  <a:lnTo>
                    <a:pt x="244" y="134"/>
                  </a:lnTo>
                  <a:lnTo>
                    <a:pt x="245" y="134"/>
                  </a:lnTo>
                  <a:lnTo>
                    <a:pt x="246" y="134"/>
                  </a:lnTo>
                  <a:lnTo>
                    <a:pt x="246" y="135"/>
                  </a:lnTo>
                  <a:lnTo>
                    <a:pt x="247" y="135"/>
                  </a:lnTo>
                  <a:lnTo>
                    <a:pt x="248" y="136"/>
                  </a:lnTo>
                  <a:lnTo>
                    <a:pt x="249" y="136"/>
                  </a:lnTo>
                  <a:lnTo>
                    <a:pt x="249" y="137"/>
                  </a:lnTo>
                  <a:lnTo>
                    <a:pt x="250" y="137"/>
                  </a:lnTo>
                  <a:lnTo>
                    <a:pt x="251" y="137"/>
                  </a:lnTo>
                  <a:lnTo>
                    <a:pt x="251" y="138"/>
                  </a:lnTo>
                  <a:lnTo>
                    <a:pt x="252" y="138"/>
                  </a:lnTo>
                  <a:lnTo>
                    <a:pt x="253" y="138"/>
                  </a:lnTo>
                  <a:lnTo>
                    <a:pt x="253" y="139"/>
                  </a:lnTo>
                  <a:lnTo>
                    <a:pt x="254" y="139"/>
                  </a:lnTo>
                  <a:lnTo>
                    <a:pt x="255" y="139"/>
                  </a:lnTo>
                  <a:lnTo>
                    <a:pt x="255" y="140"/>
                  </a:lnTo>
                  <a:lnTo>
                    <a:pt x="256" y="140"/>
                  </a:lnTo>
                  <a:lnTo>
                    <a:pt x="257" y="140"/>
                  </a:lnTo>
                  <a:lnTo>
                    <a:pt x="257" y="141"/>
                  </a:lnTo>
                  <a:lnTo>
                    <a:pt x="258" y="141"/>
                  </a:lnTo>
                  <a:lnTo>
                    <a:pt x="259" y="142"/>
                  </a:lnTo>
                  <a:lnTo>
                    <a:pt x="260" y="142"/>
                  </a:lnTo>
                  <a:lnTo>
                    <a:pt x="260" y="143"/>
                  </a:lnTo>
                  <a:lnTo>
                    <a:pt x="261" y="143"/>
                  </a:lnTo>
                  <a:lnTo>
                    <a:pt x="262" y="143"/>
                  </a:lnTo>
                  <a:lnTo>
                    <a:pt x="262" y="144"/>
                  </a:lnTo>
                  <a:lnTo>
                    <a:pt x="263" y="144"/>
                  </a:lnTo>
                  <a:lnTo>
                    <a:pt x="264" y="144"/>
                  </a:lnTo>
                  <a:lnTo>
                    <a:pt x="264" y="145"/>
                  </a:lnTo>
                  <a:lnTo>
                    <a:pt x="265" y="145"/>
                  </a:lnTo>
                  <a:lnTo>
                    <a:pt x="266" y="145"/>
                  </a:lnTo>
                  <a:lnTo>
                    <a:pt x="266" y="146"/>
                  </a:lnTo>
                  <a:lnTo>
                    <a:pt x="267" y="146"/>
                  </a:lnTo>
                  <a:lnTo>
                    <a:pt x="268" y="147"/>
                  </a:lnTo>
                  <a:lnTo>
                    <a:pt x="269" y="147"/>
                  </a:lnTo>
                  <a:lnTo>
                    <a:pt x="269" y="148"/>
                  </a:lnTo>
                  <a:lnTo>
                    <a:pt x="270" y="148"/>
                  </a:lnTo>
                  <a:lnTo>
                    <a:pt x="271" y="148"/>
                  </a:lnTo>
                  <a:lnTo>
                    <a:pt x="271" y="149"/>
                  </a:lnTo>
                  <a:lnTo>
                    <a:pt x="272" y="149"/>
                  </a:lnTo>
                  <a:lnTo>
                    <a:pt x="272" y="149"/>
                  </a:lnTo>
                  <a:lnTo>
                    <a:pt x="273" y="149"/>
                  </a:lnTo>
                  <a:lnTo>
                    <a:pt x="273" y="150"/>
                  </a:lnTo>
                  <a:lnTo>
                    <a:pt x="274" y="150"/>
                  </a:lnTo>
                  <a:lnTo>
                    <a:pt x="275" y="150"/>
                  </a:lnTo>
                  <a:lnTo>
                    <a:pt x="275" y="151"/>
                  </a:lnTo>
                  <a:lnTo>
                    <a:pt x="276" y="151"/>
                  </a:lnTo>
                  <a:lnTo>
                    <a:pt x="277" y="151"/>
                  </a:lnTo>
                  <a:lnTo>
                    <a:pt x="277" y="152"/>
                  </a:lnTo>
                  <a:lnTo>
                    <a:pt x="278" y="152"/>
                  </a:lnTo>
                  <a:lnTo>
                    <a:pt x="279" y="153"/>
                  </a:lnTo>
                  <a:lnTo>
                    <a:pt x="280" y="153"/>
                  </a:lnTo>
                  <a:lnTo>
                    <a:pt x="280" y="154"/>
                  </a:lnTo>
                  <a:lnTo>
                    <a:pt x="281" y="154"/>
                  </a:lnTo>
                  <a:lnTo>
                    <a:pt x="282" y="154"/>
                  </a:lnTo>
                  <a:lnTo>
                    <a:pt x="282" y="155"/>
                  </a:lnTo>
                  <a:lnTo>
                    <a:pt x="283" y="155"/>
                  </a:lnTo>
                  <a:lnTo>
                    <a:pt x="284" y="155"/>
                  </a:lnTo>
                  <a:lnTo>
                    <a:pt x="284" y="156"/>
                  </a:lnTo>
                  <a:lnTo>
                    <a:pt x="285" y="156"/>
                  </a:lnTo>
                  <a:lnTo>
                    <a:pt x="286" y="156"/>
                  </a:lnTo>
                  <a:lnTo>
                    <a:pt x="286" y="157"/>
                  </a:lnTo>
                  <a:lnTo>
                    <a:pt x="287" y="157"/>
                  </a:lnTo>
                  <a:lnTo>
                    <a:pt x="288" y="158"/>
                  </a:lnTo>
                  <a:lnTo>
                    <a:pt x="289" y="158"/>
                  </a:lnTo>
                  <a:lnTo>
                    <a:pt x="289" y="159"/>
                  </a:lnTo>
                  <a:lnTo>
                    <a:pt x="290" y="159"/>
                  </a:lnTo>
                  <a:lnTo>
                    <a:pt x="291" y="159"/>
                  </a:lnTo>
                  <a:lnTo>
                    <a:pt x="291" y="160"/>
                  </a:lnTo>
                  <a:lnTo>
                    <a:pt x="292" y="160"/>
                  </a:lnTo>
                  <a:lnTo>
                    <a:pt x="293" y="160"/>
                  </a:lnTo>
                  <a:lnTo>
                    <a:pt x="293" y="161"/>
                  </a:lnTo>
                  <a:lnTo>
                    <a:pt x="294" y="161"/>
                  </a:lnTo>
                  <a:lnTo>
                    <a:pt x="295" y="161"/>
                  </a:lnTo>
                  <a:lnTo>
                    <a:pt x="295" y="162"/>
                  </a:lnTo>
                  <a:lnTo>
                    <a:pt x="296" y="162"/>
                  </a:lnTo>
                  <a:lnTo>
                    <a:pt x="297" y="162"/>
                  </a:lnTo>
                  <a:lnTo>
                    <a:pt x="297" y="163"/>
                  </a:lnTo>
                  <a:lnTo>
                    <a:pt x="298" y="163"/>
                  </a:lnTo>
                  <a:lnTo>
                    <a:pt x="299" y="164"/>
                  </a:lnTo>
                  <a:lnTo>
                    <a:pt x="300" y="164"/>
                  </a:lnTo>
                  <a:lnTo>
                    <a:pt x="300" y="164"/>
                  </a:lnTo>
                  <a:lnTo>
                    <a:pt x="300" y="165"/>
                  </a:lnTo>
                  <a:lnTo>
                    <a:pt x="301" y="165"/>
                  </a:lnTo>
                  <a:lnTo>
                    <a:pt x="302" y="165"/>
                  </a:lnTo>
                  <a:lnTo>
                    <a:pt x="302" y="166"/>
                  </a:lnTo>
                  <a:lnTo>
                    <a:pt x="303" y="166"/>
                  </a:lnTo>
                  <a:lnTo>
                    <a:pt x="304" y="166"/>
                  </a:lnTo>
                  <a:lnTo>
                    <a:pt x="304" y="167"/>
                  </a:lnTo>
                  <a:lnTo>
                    <a:pt x="305" y="167"/>
                  </a:lnTo>
                  <a:lnTo>
                    <a:pt x="306" y="167"/>
                  </a:lnTo>
                  <a:lnTo>
                    <a:pt x="306" y="168"/>
                  </a:lnTo>
                  <a:lnTo>
                    <a:pt x="307" y="168"/>
                  </a:lnTo>
                  <a:lnTo>
                    <a:pt x="308" y="168"/>
                  </a:lnTo>
                  <a:lnTo>
                    <a:pt x="308" y="169"/>
                  </a:lnTo>
                  <a:lnTo>
                    <a:pt x="309" y="169"/>
                  </a:lnTo>
                  <a:lnTo>
                    <a:pt x="310" y="170"/>
                  </a:lnTo>
                  <a:lnTo>
                    <a:pt x="311" y="170"/>
                  </a:lnTo>
                  <a:lnTo>
                    <a:pt x="311" y="171"/>
                  </a:lnTo>
                  <a:lnTo>
                    <a:pt x="312" y="171"/>
                  </a:lnTo>
                  <a:lnTo>
                    <a:pt x="313" y="171"/>
                  </a:lnTo>
                  <a:lnTo>
                    <a:pt x="313" y="172"/>
                  </a:lnTo>
                  <a:lnTo>
                    <a:pt x="314" y="172"/>
                  </a:lnTo>
                  <a:lnTo>
                    <a:pt x="315" y="172"/>
                  </a:lnTo>
                  <a:lnTo>
                    <a:pt x="315" y="173"/>
                  </a:lnTo>
                  <a:lnTo>
                    <a:pt x="316" y="173"/>
                  </a:lnTo>
                  <a:lnTo>
                    <a:pt x="317" y="173"/>
                  </a:lnTo>
                  <a:lnTo>
                    <a:pt x="317" y="174"/>
                  </a:lnTo>
                  <a:lnTo>
                    <a:pt x="318" y="174"/>
                  </a:lnTo>
                  <a:lnTo>
                    <a:pt x="319" y="174"/>
                  </a:lnTo>
                  <a:lnTo>
                    <a:pt x="319" y="175"/>
                  </a:lnTo>
                  <a:lnTo>
                    <a:pt x="320" y="175"/>
                  </a:lnTo>
                  <a:lnTo>
                    <a:pt x="321" y="176"/>
                  </a:lnTo>
                  <a:lnTo>
                    <a:pt x="322" y="176"/>
                  </a:lnTo>
                  <a:lnTo>
                    <a:pt x="322" y="177"/>
                  </a:lnTo>
                  <a:lnTo>
                    <a:pt x="323" y="177"/>
                  </a:lnTo>
                  <a:lnTo>
                    <a:pt x="324" y="177"/>
                  </a:lnTo>
                  <a:lnTo>
                    <a:pt x="324" y="178"/>
                  </a:lnTo>
                  <a:lnTo>
                    <a:pt x="325" y="178"/>
                  </a:lnTo>
                  <a:lnTo>
                    <a:pt x="326" y="178"/>
                  </a:lnTo>
                  <a:lnTo>
                    <a:pt x="326" y="179"/>
                  </a:lnTo>
                  <a:lnTo>
                    <a:pt x="327" y="179"/>
                  </a:lnTo>
                  <a:lnTo>
                    <a:pt x="327" y="179"/>
                  </a:lnTo>
                  <a:lnTo>
                    <a:pt x="328" y="179"/>
                  </a:lnTo>
                  <a:lnTo>
                    <a:pt x="328" y="180"/>
                  </a:lnTo>
                  <a:lnTo>
                    <a:pt x="329" y="180"/>
                  </a:lnTo>
                  <a:lnTo>
                    <a:pt x="330" y="180"/>
                  </a:lnTo>
                  <a:lnTo>
                    <a:pt x="330" y="181"/>
                  </a:lnTo>
                  <a:lnTo>
                    <a:pt x="331" y="181"/>
                  </a:lnTo>
                  <a:lnTo>
                    <a:pt x="332" y="182"/>
                  </a:lnTo>
                  <a:lnTo>
                    <a:pt x="333" y="182"/>
                  </a:lnTo>
                  <a:lnTo>
                    <a:pt x="333" y="183"/>
                  </a:lnTo>
                  <a:lnTo>
                    <a:pt x="334" y="183"/>
                  </a:lnTo>
                  <a:lnTo>
                    <a:pt x="335" y="183"/>
                  </a:lnTo>
                  <a:lnTo>
                    <a:pt x="335" y="184"/>
                  </a:lnTo>
                  <a:lnTo>
                    <a:pt x="336" y="184"/>
                  </a:lnTo>
                  <a:lnTo>
                    <a:pt x="337" y="184"/>
                  </a:lnTo>
                  <a:lnTo>
                    <a:pt x="337" y="185"/>
                  </a:lnTo>
                  <a:lnTo>
                    <a:pt x="338" y="185"/>
                  </a:lnTo>
                  <a:lnTo>
                    <a:pt x="339" y="185"/>
                  </a:lnTo>
                  <a:lnTo>
                    <a:pt x="339" y="186"/>
                  </a:lnTo>
                  <a:lnTo>
                    <a:pt x="340" y="186"/>
                  </a:lnTo>
                  <a:lnTo>
                    <a:pt x="341" y="187"/>
                  </a:lnTo>
                  <a:lnTo>
                    <a:pt x="342" y="187"/>
                  </a:lnTo>
                  <a:lnTo>
                    <a:pt x="342" y="188"/>
                  </a:lnTo>
                  <a:lnTo>
                    <a:pt x="343" y="188"/>
                  </a:lnTo>
                  <a:lnTo>
                    <a:pt x="344" y="188"/>
                  </a:lnTo>
                  <a:lnTo>
                    <a:pt x="344" y="189"/>
                  </a:lnTo>
                  <a:lnTo>
                    <a:pt x="345" y="189"/>
                  </a:lnTo>
                  <a:lnTo>
                    <a:pt x="346" y="189"/>
                  </a:lnTo>
                  <a:lnTo>
                    <a:pt x="346" y="190"/>
                  </a:lnTo>
                  <a:lnTo>
                    <a:pt x="347" y="190"/>
                  </a:lnTo>
                  <a:lnTo>
                    <a:pt x="348" y="190"/>
                  </a:lnTo>
                  <a:lnTo>
                    <a:pt x="348" y="191"/>
                  </a:lnTo>
                  <a:lnTo>
                    <a:pt x="349" y="191"/>
                  </a:lnTo>
                  <a:lnTo>
                    <a:pt x="350" y="191"/>
                  </a:lnTo>
                  <a:lnTo>
                    <a:pt x="350" y="192"/>
                  </a:lnTo>
                  <a:lnTo>
                    <a:pt x="351" y="192"/>
                  </a:lnTo>
                  <a:lnTo>
                    <a:pt x="352" y="193"/>
                  </a:lnTo>
                  <a:lnTo>
                    <a:pt x="353" y="193"/>
                  </a:lnTo>
                  <a:lnTo>
                    <a:pt x="353" y="194"/>
                  </a:lnTo>
                  <a:lnTo>
                    <a:pt x="354" y="194"/>
                  </a:lnTo>
                  <a:lnTo>
                    <a:pt x="355" y="194"/>
                  </a:lnTo>
                  <a:lnTo>
                    <a:pt x="355" y="194"/>
                  </a:lnTo>
                  <a:lnTo>
                    <a:pt x="355" y="195"/>
                  </a:lnTo>
                  <a:lnTo>
                    <a:pt x="356" y="195"/>
                  </a:lnTo>
                  <a:lnTo>
                    <a:pt x="357" y="195"/>
                  </a:lnTo>
                  <a:lnTo>
                    <a:pt x="357" y="196"/>
                  </a:lnTo>
                  <a:lnTo>
                    <a:pt x="358" y="196"/>
                  </a:lnTo>
                  <a:lnTo>
                    <a:pt x="359" y="196"/>
                  </a:lnTo>
                  <a:lnTo>
                    <a:pt x="359" y="197"/>
                  </a:lnTo>
                  <a:lnTo>
                    <a:pt x="360" y="197"/>
                  </a:lnTo>
                  <a:lnTo>
                    <a:pt x="361" y="197"/>
                  </a:lnTo>
                  <a:lnTo>
                    <a:pt x="361" y="198"/>
                  </a:lnTo>
                  <a:lnTo>
                    <a:pt x="362" y="198"/>
                  </a:lnTo>
                  <a:lnTo>
                    <a:pt x="363" y="199"/>
                  </a:lnTo>
                  <a:lnTo>
                    <a:pt x="364" y="199"/>
                  </a:lnTo>
                  <a:lnTo>
                    <a:pt x="364" y="200"/>
                  </a:lnTo>
                  <a:lnTo>
                    <a:pt x="365" y="200"/>
                  </a:lnTo>
                  <a:lnTo>
                    <a:pt x="366" y="200"/>
                  </a:lnTo>
                  <a:lnTo>
                    <a:pt x="366" y="201"/>
                  </a:lnTo>
                  <a:lnTo>
                    <a:pt x="367" y="201"/>
                  </a:lnTo>
                  <a:lnTo>
                    <a:pt x="368" y="201"/>
                  </a:lnTo>
                  <a:lnTo>
                    <a:pt x="368" y="202"/>
                  </a:lnTo>
                  <a:lnTo>
                    <a:pt x="369" y="202"/>
                  </a:lnTo>
                  <a:lnTo>
                    <a:pt x="370" y="202"/>
                  </a:lnTo>
                  <a:lnTo>
                    <a:pt x="370" y="203"/>
                  </a:lnTo>
                  <a:lnTo>
                    <a:pt x="371" y="203"/>
                  </a:lnTo>
                  <a:lnTo>
                    <a:pt x="372" y="204"/>
                  </a:lnTo>
                  <a:lnTo>
                    <a:pt x="373" y="204"/>
                  </a:lnTo>
                  <a:lnTo>
                    <a:pt x="373" y="205"/>
                  </a:lnTo>
                  <a:lnTo>
                    <a:pt x="374" y="205"/>
                  </a:lnTo>
                  <a:lnTo>
                    <a:pt x="375" y="205"/>
                  </a:lnTo>
                  <a:lnTo>
                    <a:pt x="375" y="206"/>
                  </a:lnTo>
                  <a:lnTo>
                    <a:pt x="376" y="206"/>
                  </a:lnTo>
                  <a:lnTo>
                    <a:pt x="377" y="206"/>
                  </a:lnTo>
                  <a:lnTo>
                    <a:pt x="377" y="207"/>
                  </a:lnTo>
                  <a:lnTo>
                    <a:pt x="378" y="207"/>
                  </a:lnTo>
                  <a:lnTo>
                    <a:pt x="379" y="207"/>
                  </a:lnTo>
                  <a:lnTo>
                    <a:pt x="379" y="208"/>
                  </a:lnTo>
                  <a:lnTo>
                    <a:pt x="380" y="208"/>
                  </a:lnTo>
                  <a:lnTo>
                    <a:pt x="381" y="208"/>
                  </a:lnTo>
                  <a:lnTo>
                    <a:pt x="381" y="209"/>
                  </a:lnTo>
                  <a:lnTo>
                    <a:pt x="382" y="209"/>
                  </a:lnTo>
                  <a:lnTo>
                    <a:pt x="383" y="210"/>
                  </a:lnTo>
                  <a:lnTo>
                    <a:pt x="383" y="210"/>
                  </a:lnTo>
                  <a:lnTo>
                    <a:pt x="384" y="210"/>
                  </a:lnTo>
                  <a:lnTo>
                    <a:pt x="384" y="211"/>
                  </a:lnTo>
                  <a:lnTo>
                    <a:pt x="385" y="211"/>
                  </a:lnTo>
                  <a:lnTo>
                    <a:pt x="386" y="211"/>
                  </a:lnTo>
                  <a:lnTo>
                    <a:pt x="386" y="212"/>
                  </a:lnTo>
                  <a:lnTo>
                    <a:pt x="387" y="212"/>
                  </a:lnTo>
                  <a:lnTo>
                    <a:pt x="388" y="212"/>
                  </a:lnTo>
                  <a:lnTo>
                    <a:pt x="388" y="213"/>
                  </a:lnTo>
                  <a:lnTo>
                    <a:pt x="389" y="213"/>
                  </a:lnTo>
                  <a:lnTo>
                    <a:pt x="390" y="213"/>
                  </a:lnTo>
                  <a:lnTo>
                    <a:pt x="390" y="214"/>
                  </a:lnTo>
                  <a:lnTo>
                    <a:pt x="391" y="214"/>
                  </a:lnTo>
                  <a:lnTo>
                    <a:pt x="392" y="214"/>
                  </a:lnTo>
                  <a:lnTo>
                    <a:pt x="392" y="215"/>
                  </a:lnTo>
                  <a:lnTo>
                    <a:pt x="393" y="215"/>
                  </a:lnTo>
                  <a:lnTo>
                    <a:pt x="394" y="216"/>
                  </a:lnTo>
                  <a:lnTo>
                    <a:pt x="395" y="216"/>
                  </a:lnTo>
                  <a:lnTo>
                    <a:pt x="395" y="217"/>
                  </a:lnTo>
                  <a:lnTo>
                    <a:pt x="396" y="217"/>
                  </a:lnTo>
                  <a:lnTo>
                    <a:pt x="397" y="217"/>
                  </a:lnTo>
                  <a:lnTo>
                    <a:pt x="397" y="218"/>
                  </a:lnTo>
                  <a:lnTo>
                    <a:pt x="398" y="218"/>
                  </a:lnTo>
                  <a:lnTo>
                    <a:pt x="399" y="218"/>
                  </a:lnTo>
                  <a:lnTo>
                    <a:pt x="399" y="219"/>
                  </a:lnTo>
                  <a:lnTo>
                    <a:pt x="400" y="219"/>
                  </a:lnTo>
                  <a:lnTo>
                    <a:pt x="401" y="219"/>
                  </a:lnTo>
                  <a:lnTo>
                    <a:pt x="401" y="220"/>
                  </a:lnTo>
                  <a:lnTo>
                    <a:pt x="402" y="220"/>
                  </a:lnTo>
                  <a:lnTo>
                    <a:pt x="403" y="220"/>
                  </a:lnTo>
                  <a:lnTo>
                    <a:pt x="403" y="221"/>
                  </a:lnTo>
                  <a:lnTo>
                    <a:pt x="404" y="221"/>
                  </a:lnTo>
                  <a:lnTo>
                    <a:pt x="405" y="222"/>
                  </a:lnTo>
                  <a:lnTo>
                    <a:pt x="406" y="222"/>
                  </a:lnTo>
                  <a:lnTo>
                    <a:pt x="406" y="223"/>
                  </a:lnTo>
                  <a:lnTo>
                    <a:pt x="407" y="223"/>
                  </a:lnTo>
                  <a:lnTo>
                    <a:pt x="408" y="223"/>
                  </a:lnTo>
                  <a:lnTo>
                    <a:pt x="408" y="224"/>
                  </a:lnTo>
                  <a:lnTo>
                    <a:pt x="409" y="224"/>
                  </a:lnTo>
                  <a:lnTo>
                    <a:pt x="410" y="224"/>
                  </a:lnTo>
                  <a:lnTo>
                    <a:pt x="410" y="225"/>
                  </a:lnTo>
                  <a:lnTo>
                    <a:pt x="411" y="225"/>
                  </a:lnTo>
                  <a:lnTo>
                    <a:pt x="412" y="225"/>
                  </a:lnTo>
                  <a:lnTo>
                    <a:pt x="412" y="226"/>
                  </a:lnTo>
                  <a:lnTo>
                    <a:pt x="413" y="226"/>
                  </a:lnTo>
                  <a:lnTo>
                    <a:pt x="414" y="226"/>
                  </a:lnTo>
                  <a:lnTo>
                    <a:pt x="414" y="227"/>
                  </a:lnTo>
                  <a:lnTo>
                    <a:pt x="415" y="227"/>
                  </a:lnTo>
                  <a:lnTo>
                    <a:pt x="416" y="228"/>
                  </a:lnTo>
                  <a:lnTo>
                    <a:pt x="417" y="228"/>
                  </a:lnTo>
                  <a:lnTo>
                    <a:pt x="417" y="229"/>
                  </a:lnTo>
                  <a:lnTo>
                    <a:pt x="418" y="229"/>
                  </a:lnTo>
                  <a:lnTo>
                    <a:pt x="419" y="229"/>
                  </a:lnTo>
                  <a:lnTo>
                    <a:pt x="419" y="230"/>
                  </a:lnTo>
                  <a:lnTo>
                    <a:pt x="420" y="230"/>
                  </a:lnTo>
                  <a:lnTo>
                    <a:pt x="421" y="230"/>
                  </a:lnTo>
                  <a:lnTo>
                    <a:pt x="421" y="231"/>
                  </a:lnTo>
                  <a:lnTo>
                    <a:pt x="422" y="231"/>
                  </a:lnTo>
                  <a:lnTo>
                    <a:pt x="423" y="231"/>
                  </a:lnTo>
                  <a:lnTo>
                    <a:pt x="423" y="232"/>
                  </a:lnTo>
                  <a:lnTo>
                    <a:pt x="424" y="232"/>
                  </a:lnTo>
                  <a:lnTo>
                    <a:pt x="425" y="233"/>
                  </a:lnTo>
                  <a:lnTo>
                    <a:pt x="426" y="233"/>
                  </a:lnTo>
                  <a:lnTo>
                    <a:pt x="426" y="234"/>
                  </a:lnTo>
                  <a:lnTo>
                    <a:pt x="427" y="234"/>
                  </a:lnTo>
                  <a:lnTo>
                    <a:pt x="428" y="234"/>
                  </a:lnTo>
                  <a:lnTo>
                    <a:pt x="428" y="235"/>
                  </a:lnTo>
                  <a:lnTo>
                    <a:pt x="429" y="235"/>
                  </a:lnTo>
                  <a:lnTo>
                    <a:pt x="430" y="235"/>
                  </a:lnTo>
                  <a:lnTo>
                    <a:pt x="430" y="236"/>
                  </a:lnTo>
                  <a:lnTo>
                    <a:pt x="431" y="236"/>
                  </a:lnTo>
                  <a:lnTo>
                    <a:pt x="432" y="236"/>
                  </a:lnTo>
                  <a:lnTo>
                    <a:pt x="432" y="237"/>
                  </a:lnTo>
                  <a:lnTo>
                    <a:pt x="433" y="237"/>
                  </a:lnTo>
                  <a:lnTo>
                    <a:pt x="434" y="237"/>
                  </a:lnTo>
                  <a:lnTo>
                    <a:pt x="434" y="238"/>
                  </a:lnTo>
                  <a:lnTo>
                    <a:pt x="435" y="238"/>
                  </a:lnTo>
                  <a:lnTo>
                    <a:pt x="436" y="239"/>
                  </a:lnTo>
                  <a:lnTo>
                    <a:pt x="437" y="239"/>
                  </a:lnTo>
                  <a:lnTo>
                    <a:pt x="437" y="240"/>
                  </a:lnTo>
                  <a:lnTo>
                    <a:pt x="438" y="240"/>
                  </a:lnTo>
                  <a:lnTo>
                    <a:pt x="438" y="240"/>
                  </a:lnTo>
                  <a:lnTo>
                    <a:pt x="439" y="240"/>
                  </a:lnTo>
                  <a:lnTo>
                    <a:pt x="439" y="241"/>
                  </a:lnTo>
                  <a:lnTo>
                    <a:pt x="440" y="241"/>
                  </a:lnTo>
                  <a:lnTo>
                    <a:pt x="441" y="241"/>
                  </a:lnTo>
                  <a:lnTo>
                    <a:pt x="441" y="242"/>
                  </a:lnTo>
                  <a:lnTo>
                    <a:pt x="442" y="242"/>
                  </a:lnTo>
                  <a:lnTo>
                    <a:pt x="443" y="242"/>
                  </a:lnTo>
                  <a:lnTo>
                    <a:pt x="443" y="243"/>
                  </a:lnTo>
                  <a:lnTo>
                    <a:pt x="444" y="243"/>
                  </a:lnTo>
                  <a:lnTo>
                    <a:pt x="445" y="243"/>
                  </a:lnTo>
                  <a:lnTo>
                    <a:pt x="445" y="244"/>
                  </a:lnTo>
                  <a:lnTo>
                    <a:pt x="446" y="244"/>
                  </a:lnTo>
                  <a:lnTo>
                    <a:pt x="446" y="245"/>
                  </a:lnTo>
                  <a:lnTo>
                    <a:pt x="447" y="245"/>
                  </a:lnTo>
                  <a:lnTo>
                    <a:pt x="448" y="245"/>
                  </a:lnTo>
                  <a:lnTo>
                    <a:pt x="448" y="246"/>
                  </a:lnTo>
                  <a:lnTo>
                    <a:pt x="449" y="246"/>
                  </a:lnTo>
                  <a:lnTo>
                    <a:pt x="450" y="246"/>
                  </a:lnTo>
                  <a:lnTo>
                    <a:pt x="450" y="247"/>
                  </a:lnTo>
                  <a:lnTo>
                    <a:pt x="451" y="247"/>
                  </a:lnTo>
                  <a:lnTo>
                    <a:pt x="452" y="247"/>
                  </a:lnTo>
                  <a:lnTo>
                    <a:pt x="452" y="248"/>
                  </a:lnTo>
                  <a:lnTo>
                    <a:pt x="453" y="248"/>
                  </a:lnTo>
                  <a:lnTo>
                    <a:pt x="454" y="248"/>
                  </a:lnTo>
                  <a:lnTo>
                    <a:pt x="454" y="249"/>
                  </a:lnTo>
                  <a:lnTo>
                    <a:pt x="455" y="249"/>
                  </a:lnTo>
                  <a:lnTo>
                    <a:pt x="456" y="250"/>
                  </a:lnTo>
                  <a:lnTo>
                    <a:pt x="457" y="250"/>
                  </a:lnTo>
                  <a:lnTo>
                    <a:pt x="457" y="251"/>
                  </a:lnTo>
                  <a:lnTo>
                    <a:pt x="458" y="251"/>
                  </a:lnTo>
                  <a:lnTo>
                    <a:pt x="459" y="251"/>
                  </a:lnTo>
                  <a:lnTo>
                    <a:pt x="459" y="252"/>
                  </a:lnTo>
                  <a:lnTo>
                    <a:pt x="460" y="252"/>
                  </a:lnTo>
                  <a:lnTo>
                    <a:pt x="461" y="252"/>
                  </a:lnTo>
                  <a:lnTo>
                    <a:pt x="461" y="253"/>
                  </a:lnTo>
                  <a:lnTo>
                    <a:pt x="462" y="253"/>
                  </a:lnTo>
                  <a:lnTo>
                    <a:pt x="463" y="253"/>
                  </a:lnTo>
                  <a:lnTo>
                    <a:pt x="463" y="254"/>
                  </a:lnTo>
                  <a:lnTo>
                    <a:pt x="464" y="254"/>
                  </a:lnTo>
                  <a:lnTo>
                    <a:pt x="465" y="254"/>
                  </a:lnTo>
                  <a:lnTo>
                    <a:pt x="465" y="255"/>
                  </a:lnTo>
                  <a:lnTo>
                    <a:pt x="466" y="255"/>
                  </a:lnTo>
                  <a:lnTo>
                    <a:pt x="466" y="255"/>
                  </a:lnTo>
                  <a:lnTo>
                    <a:pt x="467" y="256"/>
                  </a:lnTo>
                  <a:lnTo>
                    <a:pt x="468" y="256"/>
                  </a:lnTo>
                  <a:lnTo>
                    <a:pt x="468" y="257"/>
                  </a:lnTo>
                  <a:lnTo>
                    <a:pt x="469" y="257"/>
                  </a:lnTo>
                  <a:lnTo>
                    <a:pt x="470" y="257"/>
                  </a:lnTo>
                  <a:lnTo>
                    <a:pt x="470" y="258"/>
                  </a:lnTo>
                  <a:lnTo>
                    <a:pt x="471" y="258"/>
                  </a:lnTo>
                  <a:lnTo>
                    <a:pt x="472" y="258"/>
                  </a:lnTo>
                  <a:lnTo>
                    <a:pt x="472" y="259"/>
                  </a:lnTo>
                  <a:lnTo>
                    <a:pt x="473" y="259"/>
                  </a:lnTo>
                  <a:lnTo>
                    <a:pt x="474" y="259"/>
                  </a:lnTo>
                  <a:lnTo>
                    <a:pt x="474" y="260"/>
                  </a:lnTo>
                  <a:lnTo>
                    <a:pt x="475" y="260"/>
                  </a:lnTo>
                  <a:lnTo>
                    <a:pt x="476" y="260"/>
                  </a:lnTo>
                  <a:lnTo>
                    <a:pt x="476" y="261"/>
                  </a:lnTo>
                  <a:lnTo>
                    <a:pt x="477" y="261"/>
                  </a:lnTo>
                  <a:lnTo>
                    <a:pt x="478" y="262"/>
                  </a:lnTo>
                  <a:lnTo>
                    <a:pt x="479" y="262"/>
                  </a:lnTo>
                  <a:lnTo>
                    <a:pt x="479" y="263"/>
                  </a:lnTo>
                  <a:lnTo>
                    <a:pt x="480" y="263"/>
                  </a:lnTo>
                  <a:lnTo>
                    <a:pt x="481" y="263"/>
                  </a:lnTo>
                  <a:lnTo>
                    <a:pt x="481" y="264"/>
                  </a:lnTo>
                  <a:lnTo>
                    <a:pt x="482" y="264"/>
                  </a:lnTo>
                  <a:lnTo>
                    <a:pt x="483" y="264"/>
                  </a:lnTo>
                  <a:lnTo>
                    <a:pt x="483" y="265"/>
                  </a:lnTo>
                  <a:lnTo>
                    <a:pt x="484" y="265"/>
                  </a:lnTo>
                  <a:lnTo>
                    <a:pt x="485" y="265"/>
                  </a:lnTo>
                  <a:lnTo>
                    <a:pt x="485" y="266"/>
                  </a:lnTo>
                  <a:lnTo>
                    <a:pt x="486" y="266"/>
                  </a:lnTo>
                  <a:lnTo>
                    <a:pt x="487" y="266"/>
                  </a:lnTo>
                  <a:lnTo>
                    <a:pt x="487" y="267"/>
                  </a:lnTo>
                  <a:lnTo>
                    <a:pt x="488" y="267"/>
                  </a:lnTo>
                  <a:lnTo>
                    <a:pt x="489" y="268"/>
                  </a:lnTo>
                  <a:lnTo>
                    <a:pt x="490" y="268"/>
                  </a:lnTo>
                  <a:lnTo>
                    <a:pt x="490" y="269"/>
                  </a:lnTo>
                  <a:lnTo>
                    <a:pt x="491" y="269"/>
                  </a:lnTo>
                  <a:lnTo>
                    <a:pt x="492" y="269"/>
                  </a:lnTo>
                  <a:lnTo>
                    <a:pt x="492" y="270"/>
                  </a:lnTo>
                  <a:lnTo>
                    <a:pt x="493" y="270"/>
                  </a:lnTo>
                  <a:lnTo>
                    <a:pt x="494" y="270"/>
                  </a:lnTo>
                  <a:lnTo>
                    <a:pt x="494" y="270"/>
                  </a:lnTo>
                  <a:lnTo>
                    <a:pt x="494" y="271"/>
                  </a:lnTo>
                  <a:lnTo>
                    <a:pt x="495" y="271"/>
                  </a:lnTo>
                  <a:lnTo>
                    <a:pt x="496" y="271"/>
                  </a:lnTo>
                  <a:lnTo>
                    <a:pt x="496" y="272"/>
                  </a:lnTo>
                  <a:lnTo>
                    <a:pt x="497" y="272"/>
                  </a:lnTo>
                  <a:lnTo>
                    <a:pt x="498" y="273"/>
                  </a:lnTo>
                  <a:lnTo>
                    <a:pt x="499" y="273"/>
                  </a:lnTo>
                  <a:lnTo>
                    <a:pt x="499" y="274"/>
                  </a:lnTo>
                  <a:lnTo>
                    <a:pt x="500" y="274"/>
                  </a:lnTo>
                  <a:lnTo>
                    <a:pt x="501" y="274"/>
                  </a:lnTo>
                  <a:lnTo>
                    <a:pt x="501" y="275"/>
                  </a:lnTo>
                  <a:lnTo>
                    <a:pt x="502" y="275"/>
                  </a:lnTo>
                  <a:lnTo>
                    <a:pt x="503" y="275"/>
                  </a:lnTo>
                  <a:lnTo>
                    <a:pt x="503" y="276"/>
                  </a:lnTo>
                  <a:lnTo>
                    <a:pt x="504" y="276"/>
                  </a:lnTo>
                  <a:lnTo>
                    <a:pt x="505" y="276"/>
                  </a:lnTo>
                  <a:lnTo>
                    <a:pt x="505" y="277"/>
                  </a:lnTo>
                  <a:lnTo>
                    <a:pt x="506" y="277"/>
                  </a:lnTo>
                  <a:lnTo>
                    <a:pt x="507" y="277"/>
                  </a:lnTo>
                  <a:lnTo>
                    <a:pt x="507" y="278"/>
                  </a:lnTo>
                  <a:lnTo>
                    <a:pt x="508" y="278"/>
                  </a:lnTo>
                  <a:lnTo>
                    <a:pt x="509" y="279"/>
                  </a:lnTo>
                  <a:lnTo>
                    <a:pt x="510" y="279"/>
                  </a:lnTo>
                  <a:lnTo>
                    <a:pt x="510" y="280"/>
                  </a:lnTo>
                  <a:lnTo>
                    <a:pt x="511" y="280"/>
                  </a:lnTo>
                  <a:lnTo>
                    <a:pt x="512" y="280"/>
                  </a:lnTo>
                  <a:lnTo>
                    <a:pt x="512" y="281"/>
                  </a:lnTo>
                  <a:lnTo>
                    <a:pt x="513" y="281"/>
                  </a:lnTo>
                  <a:lnTo>
                    <a:pt x="514" y="281"/>
                  </a:lnTo>
                  <a:lnTo>
                    <a:pt x="514" y="282"/>
                  </a:lnTo>
                  <a:lnTo>
                    <a:pt x="515" y="282"/>
                  </a:lnTo>
                  <a:lnTo>
                    <a:pt x="516" y="282"/>
                  </a:lnTo>
                  <a:lnTo>
                    <a:pt x="516" y="283"/>
                  </a:lnTo>
                  <a:lnTo>
                    <a:pt x="517" y="283"/>
                  </a:lnTo>
                  <a:lnTo>
                    <a:pt x="518" y="283"/>
                  </a:lnTo>
                  <a:lnTo>
                    <a:pt x="518" y="284"/>
                  </a:lnTo>
                  <a:lnTo>
                    <a:pt x="519" y="284"/>
                  </a:lnTo>
                  <a:lnTo>
                    <a:pt x="520" y="285"/>
                  </a:lnTo>
                  <a:lnTo>
                    <a:pt x="521" y="285"/>
                  </a:lnTo>
                  <a:lnTo>
                    <a:pt x="521" y="286"/>
                  </a:lnTo>
                  <a:lnTo>
                    <a:pt x="522" y="286"/>
                  </a:lnTo>
                  <a:lnTo>
                    <a:pt x="523" y="286"/>
                  </a:lnTo>
                  <a:lnTo>
                    <a:pt x="523" y="287"/>
                  </a:lnTo>
                  <a:lnTo>
                    <a:pt x="524" y="287"/>
                  </a:lnTo>
                  <a:lnTo>
                    <a:pt x="525" y="287"/>
                  </a:lnTo>
                  <a:lnTo>
                    <a:pt x="525" y="288"/>
                  </a:lnTo>
                  <a:lnTo>
                    <a:pt x="526" y="288"/>
                  </a:lnTo>
                  <a:lnTo>
                    <a:pt x="527" y="288"/>
                  </a:lnTo>
                  <a:lnTo>
                    <a:pt x="527" y="289"/>
                  </a:lnTo>
                  <a:lnTo>
                    <a:pt x="528" y="289"/>
                  </a:lnTo>
                  <a:lnTo>
                    <a:pt x="529" y="290"/>
                  </a:lnTo>
                  <a:lnTo>
                    <a:pt x="530" y="290"/>
                  </a:lnTo>
                  <a:lnTo>
                    <a:pt x="530" y="291"/>
                  </a:lnTo>
                  <a:lnTo>
                    <a:pt x="531" y="291"/>
                  </a:lnTo>
                  <a:lnTo>
                    <a:pt x="532" y="291"/>
                  </a:lnTo>
                  <a:lnTo>
                    <a:pt x="532" y="292"/>
                  </a:lnTo>
                  <a:lnTo>
                    <a:pt x="533" y="292"/>
                  </a:lnTo>
                  <a:lnTo>
                    <a:pt x="534" y="292"/>
                  </a:lnTo>
                  <a:lnTo>
                    <a:pt x="534" y="293"/>
                  </a:lnTo>
                  <a:lnTo>
                    <a:pt x="535" y="293"/>
                  </a:lnTo>
                  <a:lnTo>
                    <a:pt x="536" y="293"/>
                  </a:lnTo>
                  <a:lnTo>
                    <a:pt x="536" y="294"/>
                  </a:lnTo>
                  <a:lnTo>
                    <a:pt x="537" y="294"/>
                  </a:lnTo>
                  <a:lnTo>
                    <a:pt x="538" y="294"/>
                  </a:lnTo>
                  <a:lnTo>
                    <a:pt x="538" y="295"/>
                  </a:lnTo>
                  <a:lnTo>
                    <a:pt x="539" y="295"/>
                  </a:lnTo>
                  <a:lnTo>
                    <a:pt x="540" y="296"/>
                  </a:lnTo>
                  <a:lnTo>
                    <a:pt x="541" y="296"/>
                  </a:lnTo>
                  <a:lnTo>
                    <a:pt x="541" y="297"/>
                  </a:lnTo>
                  <a:lnTo>
                    <a:pt x="542" y="297"/>
                  </a:lnTo>
                  <a:lnTo>
                    <a:pt x="543" y="297"/>
                  </a:lnTo>
                  <a:lnTo>
                    <a:pt x="543" y="298"/>
                  </a:lnTo>
                  <a:lnTo>
                    <a:pt x="544" y="298"/>
                  </a:lnTo>
                  <a:lnTo>
                    <a:pt x="545" y="298"/>
                  </a:lnTo>
                  <a:lnTo>
                    <a:pt x="545" y="299"/>
                  </a:lnTo>
                  <a:lnTo>
                    <a:pt x="546" y="299"/>
                  </a:lnTo>
                  <a:lnTo>
                    <a:pt x="547" y="299"/>
                  </a:lnTo>
                  <a:lnTo>
                    <a:pt x="547" y="300"/>
                  </a:lnTo>
                  <a:lnTo>
                    <a:pt x="548" y="300"/>
                  </a:lnTo>
                  <a:lnTo>
                    <a:pt x="549" y="300"/>
                  </a:lnTo>
                  <a:lnTo>
                    <a:pt x="549" y="301"/>
                  </a:lnTo>
                  <a:lnTo>
                    <a:pt x="549" y="301"/>
                  </a:lnTo>
                  <a:lnTo>
                    <a:pt x="550" y="301"/>
                  </a:lnTo>
                  <a:lnTo>
                    <a:pt x="551" y="302"/>
                  </a:lnTo>
                  <a:lnTo>
                    <a:pt x="552" y="302"/>
                  </a:lnTo>
                  <a:lnTo>
                    <a:pt x="552" y="303"/>
                  </a:lnTo>
                  <a:lnTo>
                    <a:pt x="553" y="303"/>
                  </a:lnTo>
                  <a:lnTo>
                    <a:pt x="554" y="303"/>
                  </a:lnTo>
                  <a:lnTo>
                    <a:pt x="554" y="304"/>
                  </a:lnTo>
                  <a:lnTo>
                    <a:pt x="555" y="304"/>
                  </a:lnTo>
                  <a:lnTo>
                    <a:pt x="556" y="304"/>
                  </a:lnTo>
                  <a:lnTo>
                    <a:pt x="556" y="305"/>
                  </a:lnTo>
                  <a:lnTo>
                    <a:pt x="557" y="305"/>
                  </a:lnTo>
                  <a:lnTo>
                    <a:pt x="558" y="305"/>
                  </a:lnTo>
                  <a:lnTo>
                    <a:pt x="558" y="306"/>
                  </a:lnTo>
                  <a:lnTo>
                    <a:pt x="559" y="306"/>
                  </a:lnTo>
                  <a:lnTo>
                    <a:pt x="560" y="306"/>
                  </a:lnTo>
                  <a:lnTo>
                    <a:pt x="560" y="307"/>
                  </a:lnTo>
                  <a:lnTo>
                    <a:pt x="561" y="307"/>
                  </a:lnTo>
                  <a:lnTo>
                    <a:pt x="562" y="308"/>
                  </a:lnTo>
                  <a:lnTo>
                    <a:pt x="563" y="308"/>
                  </a:lnTo>
                  <a:lnTo>
                    <a:pt x="563" y="309"/>
                  </a:lnTo>
                  <a:lnTo>
                    <a:pt x="564" y="309"/>
                  </a:lnTo>
                  <a:lnTo>
                    <a:pt x="565" y="309"/>
                  </a:lnTo>
                  <a:lnTo>
                    <a:pt x="565" y="310"/>
                  </a:lnTo>
                  <a:lnTo>
                    <a:pt x="566" y="310"/>
                  </a:lnTo>
                  <a:lnTo>
                    <a:pt x="567" y="310"/>
                  </a:lnTo>
                  <a:lnTo>
                    <a:pt x="567" y="311"/>
                  </a:lnTo>
                  <a:lnTo>
                    <a:pt x="568" y="311"/>
                  </a:lnTo>
                  <a:lnTo>
                    <a:pt x="569" y="311"/>
                  </a:lnTo>
                  <a:lnTo>
                    <a:pt x="569" y="312"/>
                  </a:lnTo>
                  <a:lnTo>
                    <a:pt x="570" y="312"/>
                  </a:lnTo>
                  <a:lnTo>
                    <a:pt x="571" y="312"/>
                  </a:lnTo>
                  <a:lnTo>
                    <a:pt x="571" y="313"/>
                  </a:lnTo>
                  <a:lnTo>
                    <a:pt x="572" y="313"/>
                  </a:lnTo>
                  <a:lnTo>
                    <a:pt x="573" y="314"/>
                  </a:lnTo>
                  <a:lnTo>
                    <a:pt x="574" y="314"/>
                  </a:lnTo>
                  <a:lnTo>
                    <a:pt x="574" y="315"/>
                  </a:lnTo>
                  <a:lnTo>
                    <a:pt x="575" y="315"/>
                  </a:lnTo>
                  <a:lnTo>
                    <a:pt x="576" y="315"/>
                  </a:lnTo>
                  <a:lnTo>
                    <a:pt x="576" y="316"/>
                  </a:lnTo>
                  <a:lnTo>
                    <a:pt x="577" y="316"/>
                  </a:lnTo>
                  <a:lnTo>
                    <a:pt x="577" y="316"/>
                  </a:lnTo>
                  <a:lnTo>
                    <a:pt x="578" y="316"/>
                  </a:lnTo>
                  <a:lnTo>
                    <a:pt x="578" y="317"/>
                  </a:lnTo>
                  <a:lnTo>
                    <a:pt x="579" y="317"/>
                  </a:lnTo>
                  <a:lnTo>
                    <a:pt x="580" y="317"/>
                  </a:lnTo>
                  <a:lnTo>
                    <a:pt x="580" y="318"/>
                  </a:lnTo>
                  <a:lnTo>
                    <a:pt x="581" y="318"/>
                  </a:lnTo>
                  <a:lnTo>
                    <a:pt x="582" y="319"/>
                  </a:lnTo>
                  <a:lnTo>
                    <a:pt x="583" y="319"/>
                  </a:lnTo>
                  <a:lnTo>
                    <a:pt x="583" y="320"/>
                  </a:lnTo>
                  <a:lnTo>
                    <a:pt x="584" y="320"/>
                  </a:lnTo>
                  <a:lnTo>
                    <a:pt x="585" y="320"/>
                  </a:lnTo>
                  <a:lnTo>
                    <a:pt x="585" y="321"/>
                  </a:lnTo>
                  <a:lnTo>
                    <a:pt x="586" y="321"/>
                  </a:lnTo>
                  <a:lnTo>
                    <a:pt x="587" y="321"/>
                  </a:lnTo>
                  <a:lnTo>
                    <a:pt x="587" y="322"/>
                  </a:lnTo>
                  <a:lnTo>
                    <a:pt x="588" y="322"/>
                  </a:lnTo>
                  <a:lnTo>
                    <a:pt x="589" y="322"/>
                  </a:lnTo>
                  <a:lnTo>
                    <a:pt x="589" y="323"/>
                  </a:lnTo>
                  <a:lnTo>
                    <a:pt x="590" y="323"/>
                  </a:lnTo>
                  <a:lnTo>
                    <a:pt x="591" y="323"/>
                  </a:lnTo>
                  <a:lnTo>
                    <a:pt x="591" y="324"/>
                  </a:lnTo>
                  <a:lnTo>
                    <a:pt x="592" y="324"/>
                  </a:lnTo>
                  <a:lnTo>
                    <a:pt x="593" y="325"/>
                  </a:lnTo>
                  <a:lnTo>
                    <a:pt x="594" y="325"/>
                  </a:lnTo>
                  <a:lnTo>
                    <a:pt x="594" y="326"/>
                  </a:lnTo>
                  <a:lnTo>
                    <a:pt x="595" y="326"/>
                  </a:lnTo>
                  <a:lnTo>
                    <a:pt x="596" y="326"/>
                  </a:lnTo>
                  <a:lnTo>
                    <a:pt x="596" y="327"/>
                  </a:lnTo>
                  <a:lnTo>
                    <a:pt x="597" y="327"/>
                  </a:lnTo>
                  <a:lnTo>
                    <a:pt x="598" y="327"/>
                  </a:lnTo>
                  <a:lnTo>
                    <a:pt x="598" y="328"/>
                  </a:lnTo>
                  <a:lnTo>
                    <a:pt x="599" y="328"/>
                  </a:lnTo>
                  <a:lnTo>
                    <a:pt x="600" y="328"/>
                  </a:lnTo>
                  <a:lnTo>
                    <a:pt x="600" y="329"/>
                  </a:lnTo>
                  <a:lnTo>
                    <a:pt x="601" y="329"/>
                  </a:lnTo>
                  <a:lnTo>
                    <a:pt x="602" y="329"/>
                  </a:lnTo>
                  <a:lnTo>
                    <a:pt x="602" y="330"/>
                  </a:lnTo>
                  <a:lnTo>
                    <a:pt x="603" y="330"/>
                  </a:lnTo>
                  <a:lnTo>
                    <a:pt x="603" y="331"/>
                  </a:lnTo>
                  <a:lnTo>
                    <a:pt x="604" y="331"/>
                  </a:lnTo>
                  <a:lnTo>
                    <a:pt x="604" y="331"/>
                  </a:lnTo>
                  <a:lnTo>
                    <a:pt x="605" y="331"/>
                  </a:lnTo>
                  <a:lnTo>
                    <a:pt x="605" y="332"/>
                  </a:lnTo>
                  <a:lnTo>
                    <a:pt x="606" y="332"/>
                  </a:lnTo>
                  <a:lnTo>
                    <a:pt x="607" y="332"/>
                  </a:lnTo>
                  <a:lnTo>
                    <a:pt x="607" y="333"/>
                  </a:lnTo>
                  <a:lnTo>
                    <a:pt x="608" y="333"/>
                  </a:lnTo>
                  <a:lnTo>
                    <a:pt x="609" y="333"/>
                  </a:lnTo>
                  <a:lnTo>
                    <a:pt x="609" y="334"/>
                  </a:lnTo>
                  <a:lnTo>
                    <a:pt x="610" y="334"/>
                  </a:lnTo>
                  <a:lnTo>
                    <a:pt x="611" y="334"/>
                  </a:lnTo>
                  <a:lnTo>
                    <a:pt x="611" y="335"/>
                  </a:lnTo>
                  <a:lnTo>
                    <a:pt x="612" y="335"/>
                  </a:lnTo>
                  <a:lnTo>
                    <a:pt x="613" y="336"/>
                  </a:lnTo>
                  <a:lnTo>
                    <a:pt x="614" y="336"/>
                  </a:lnTo>
                  <a:lnTo>
                    <a:pt x="614" y="337"/>
                  </a:lnTo>
                  <a:lnTo>
                    <a:pt x="615" y="337"/>
                  </a:lnTo>
                  <a:lnTo>
                    <a:pt x="616" y="337"/>
                  </a:lnTo>
                  <a:lnTo>
                    <a:pt x="616" y="338"/>
                  </a:lnTo>
                  <a:lnTo>
                    <a:pt x="617" y="338"/>
                  </a:lnTo>
                  <a:lnTo>
                    <a:pt x="618" y="338"/>
                  </a:lnTo>
                  <a:lnTo>
                    <a:pt x="618" y="339"/>
                  </a:lnTo>
                  <a:lnTo>
                    <a:pt x="619" y="339"/>
                  </a:lnTo>
                  <a:lnTo>
                    <a:pt x="620" y="339"/>
                  </a:lnTo>
                  <a:lnTo>
                    <a:pt x="620" y="340"/>
                  </a:lnTo>
                  <a:lnTo>
                    <a:pt x="621" y="340"/>
                  </a:lnTo>
                  <a:lnTo>
                    <a:pt x="622" y="340"/>
                  </a:lnTo>
                  <a:lnTo>
                    <a:pt x="622" y="341"/>
                  </a:lnTo>
                  <a:lnTo>
                    <a:pt x="623" y="341"/>
                  </a:lnTo>
                  <a:lnTo>
                    <a:pt x="624" y="341"/>
                  </a:lnTo>
                  <a:lnTo>
                    <a:pt x="624" y="342"/>
                  </a:lnTo>
                  <a:lnTo>
                    <a:pt x="625" y="342"/>
                  </a:lnTo>
                  <a:lnTo>
                    <a:pt x="625" y="343"/>
                  </a:lnTo>
                  <a:lnTo>
                    <a:pt x="626" y="343"/>
                  </a:lnTo>
                  <a:lnTo>
                    <a:pt x="627" y="343"/>
                  </a:lnTo>
                  <a:lnTo>
                    <a:pt x="627" y="344"/>
                  </a:lnTo>
                  <a:lnTo>
                    <a:pt x="628" y="344"/>
                  </a:lnTo>
                  <a:lnTo>
                    <a:pt x="629" y="344"/>
                  </a:lnTo>
                  <a:lnTo>
                    <a:pt x="629" y="345"/>
                  </a:lnTo>
                  <a:lnTo>
                    <a:pt x="630" y="345"/>
                  </a:lnTo>
                  <a:lnTo>
                    <a:pt x="631" y="345"/>
                  </a:lnTo>
                  <a:lnTo>
                    <a:pt x="631" y="346"/>
                  </a:lnTo>
                  <a:lnTo>
                    <a:pt x="632" y="346"/>
                  </a:lnTo>
                  <a:lnTo>
                    <a:pt x="632" y="346"/>
                  </a:lnTo>
                  <a:lnTo>
                    <a:pt x="633" y="346"/>
                  </a:lnTo>
                  <a:lnTo>
                    <a:pt x="633" y="347"/>
                  </a:lnTo>
                  <a:lnTo>
                    <a:pt x="634" y="347"/>
                  </a:lnTo>
                  <a:lnTo>
                    <a:pt x="635" y="348"/>
                  </a:lnTo>
                  <a:lnTo>
                    <a:pt x="636" y="348"/>
                  </a:lnTo>
                  <a:lnTo>
                    <a:pt x="636" y="349"/>
                  </a:lnTo>
                  <a:lnTo>
                    <a:pt x="637" y="349"/>
                  </a:lnTo>
                  <a:lnTo>
                    <a:pt x="638" y="349"/>
                  </a:lnTo>
                  <a:lnTo>
                    <a:pt x="638" y="350"/>
                  </a:lnTo>
                  <a:lnTo>
                    <a:pt x="639" y="350"/>
                  </a:lnTo>
                  <a:lnTo>
                    <a:pt x="640" y="350"/>
                  </a:lnTo>
                  <a:lnTo>
                    <a:pt x="640" y="351"/>
                  </a:lnTo>
                  <a:lnTo>
                    <a:pt x="641" y="351"/>
                  </a:lnTo>
                  <a:lnTo>
                    <a:pt x="642" y="351"/>
                  </a:lnTo>
                  <a:lnTo>
                    <a:pt x="642" y="352"/>
                  </a:lnTo>
                  <a:lnTo>
                    <a:pt x="643" y="352"/>
                  </a:lnTo>
                  <a:lnTo>
                    <a:pt x="644" y="352"/>
                  </a:lnTo>
                  <a:lnTo>
                    <a:pt x="644" y="353"/>
                  </a:lnTo>
                  <a:lnTo>
                    <a:pt x="645" y="353"/>
                  </a:lnTo>
                  <a:lnTo>
                    <a:pt x="646" y="354"/>
                  </a:lnTo>
                  <a:lnTo>
                    <a:pt x="647" y="354"/>
                  </a:lnTo>
                  <a:lnTo>
                    <a:pt x="647" y="355"/>
                  </a:lnTo>
                  <a:lnTo>
                    <a:pt x="648" y="355"/>
                  </a:lnTo>
                  <a:lnTo>
                    <a:pt x="649" y="355"/>
                  </a:lnTo>
                  <a:lnTo>
                    <a:pt x="649" y="356"/>
                  </a:lnTo>
                  <a:lnTo>
                    <a:pt x="650" y="356"/>
                  </a:lnTo>
                  <a:lnTo>
                    <a:pt x="651" y="356"/>
                  </a:lnTo>
                  <a:lnTo>
                    <a:pt x="651" y="357"/>
                  </a:lnTo>
                  <a:lnTo>
                    <a:pt x="652" y="357"/>
                  </a:lnTo>
                  <a:lnTo>
                    <a:pt x="653" y="357"/>
                  </a:lnTo>
                  <a:lnTo>
                    <a:pt x="653" y="358"/>
                  </a:lnTo>
                  <a:lnTo>
                    <a:pt x="654" y="358"/>
                  </a:lnTo>
                  <a:lnTo>
                    <a:pt x="655" y="358"/>
                  </a:lnTo>
                  <a:lnTo>
                    <a:pt x="655" y="359"/>
                  </a:lnTo>
                  <a:lnTo>
                    <a:pt x="656" y="359"/>
                  </a:lnTo>
                  <a:lnTo>
                    <a:pt x="656" y="360"/>
                  </a:lnTo>
                  <a:lnTo>
                    <a:pt x="657" y="360"/>
                  </a:lnTo>
                  <a:lnTo>
                    <a:pt x="658" y="360"/>
                  </a:lnTo>
                  <a:lnTo>
                    <a:pt x="658" y="361"/>
                  </a:lnTo>
                  <a:lnTo>
                    <a:pt x="659" y="361"/>
                  </a:lnTo>
                  <a:lnTo>
                    <a:pt x="660" y="361"/>
                  </a:lnTo>
                  <a:lnTo>
                    <a:pt x="660" y="361"/>
                  </a:lnTo>
                  <a:lnTo>
                    <a:pt x="660" y="362"/>
                  </a:lnTo>
                  <a:lnTo>
                    <a:pt x="661" y="362"/>
                  </a:lnTo>
                  <a:lnTo>
                    <a:pt x="662" y="362"/>
                  </a:lnTo>
                  <a:lnTo>
                    <a:pt x="662" y="363"/>
                  </a:lnTo>
                  <a:lnTo>
                    <a:pt x="663" y="363"/>
                  </a:lnTo>
                  <a:lnTo>
                    <a:pt x="664" y="363"/>
                  </a:lnTo>
                  <a:lnTo>
                    <a:pt x="664" y="364"/>
                  </a:lnTo>
                  <a:lnTo>
                    <a:pt x="665" y="364"/>
                  </a:lnTo>
                  <a:lnTo>
                    <a:pt x="666" y="365"/>
                  </a:lnTo>
                  <a:lnTo>
                    <a:pt x="667" y="365"/>
                  </a:lnTo>
                  <a:lnTo>
                    <a:pt x="667" y="366"/>
                  </a:ln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2" name="Freeform 83">
              <a:extLst>
                <a:ext uri="{FF2B5EF4-FFF2-40B4-BE49-F238E27FC236}">
                  <a16:creationId xmlns:a16="http://schemas.microsoft.com/office/drawing/2014/main" id="{D21A9742-782B-448A-8379-8669186D4D94}"/>
                </a:ext>
              </a:extLst>
            </p:cNvPr>
            <p:cNvSpPr>
              <a:spLocks/>
            </p:cNvSpPr>
            <p:nvPr/>
          </p:nvSpPr>
          <p:spPr bwMode="auto">
            <a:xfrm>
              <a:off x="15302421" y="3255692"/>
              <a:ext cx="198343" cy="109112"/>
            </a:xfrm>
            <a:custGeom>
              <a:avLst/>
              <a:gdLst>
                <a:gd name="T0" fmla="*/ 3 w 184"/>
                <a:gd name="T1" fmla="*/ 1 h 100"/>
                <a:gd name="T2" fmla="*/ 6 w 184"/>
                <a:gd name="T3" fmla="*/ 3 h 100"/>
                <a:gd name="T4" fmla="*/ 10 w 184"/>
                <a:gd name="T5" fmla="*/ 5 h 100"/>
                <a:gd name="T6" fmla="*/ 13 w 184"/>
                <a:gd name="T7" fmla="*/ 7 h 100"/>
                <a:gd name="T8" fmla="*/ 17 w 184"/>
                <a:gd name="T9" fmla="*/ 8 h 100"/>
                <a:gd name="T10" fmla="*/ 20 w 184"/>
                <a:gd name="T11" fmla="*/ 11 h 100"/>
                <a:gd name="T12" fmla="*/ 24 w 184"/>
                <a:gd name="T13" fmla="*/ 12 h 100"/>
                <a:gd name="T14" fmla="*/ 27 w 184"/>
                <a:gd name="T15" fmla="*/ 14 h 100"/>
                <a:gd name="T16" fmla="*/ 30 w 184"/>
                <a:gd name="T17" fmla="*/ 16 h 100"/>
                <a:gd name="T18" fmla="*/ 33 w 184"/>
                <a:gd name="T19" fmla="*/ 18 h 100"/>
                <a:gd name="T20" fmla="*/ 37 w 184"/>
                <a:gd name="T21" fmla="*/ 19 h 100"/>
                <a:gd name="T22" fmla="*/ 40 w 184"/>
                <a:gd name="T23" fmla="*/ 21 h 100"/>
                <a:gd name="T24" fmla="*/ 44 w 184"/>
                <a:gd name="T25" fmla="*/ 23 h 100"/>
                <a:gd name="T26" fmla="*/ 47 w 184"/>
                <a:gd name="T27" fmla="*/ 25 h 100"/>
                <a:gd name="T28" fmla="*/ 50 w 184"/>
                <a:gd name="T29" fmla="*/ 26 h 100"/>
                <a:gd name="T30" fmla="*/ 53 w 184"/>
                <a:gd name="T31" fmla="*/ 29 h 100"/>
                <a:gd name="T32" fmla="*/ 57 w 184"/>
                <a:gd name="T33" fmla="*/ 30 h 100"/>
                <a:gd name="T34" fmla="*/ 60 w 184"/>
                <a:gd name="T35" fmla="*/ 32 h 100"/>
                <a:gd name="T36" fmla="*/ 64 w 184"/>
                <a:gd name="T37" fmla="*/ 34 h 100"/>
                <a:gd name="T38" fmla="*/ 67 w 184"/>
                <a:gd name="T39" fmla="*/ 36 h 100"/>
                <a:gd name="T40" fmla="*/ 70 w 184"/>
                <a:gd name="T41" fmla="*/ 38 h 100"/>
                <a:gd name="T42" fmla="*/ 74 w 184"/>
                <a:gd name="T43" fmla="*/ 40 h 100"/>
                <a:gd name="T44" fmla="*/ 77 w 184"/>
                <a:gd name="T45" fmla="*/ 41 h 100"/>
                <a:gd name="T46" fmla="*/ 80 w 184"/>
                <a:gd name="T47" fmla="*/ 43 h 100"/>
                <a:gd name="T48" fmla="*/ 84 w 184"/>
                <a:gd name="T49" fmla="*/ 45 h 100"/>
                <a:gd name="T50" fmla="*/ 87 w 184"/>
                <a:gd name="T51" fmla="*/ 47 h 100"/>
                <a:gd name="T52" fmla="*/ 90 w 184"/>
                <a:gd name="T53" fmla="*/ 49 h 100"/>
                <a:gd name="T54" fmla="*/ 93 w 184"/>
                <a:gd name="T55" fmla="*/ 51 h 100"/>
                <a:gd name="T56" fmla="*/ 97 w 184"/>
                <a:gd name="T57" fmla="*/ 52 h 100"/>
                <a:gd name="T58" fmla="*/ 100 w 184"/>
                <a:gd name="T59" fmla="*/ 54 h 100"/>
                <a:gd name="T60" fmla="*/ 103 w 184"/>
                <a:gd name="T61" fmla="*/ 56 h 100"/>
                <a:gd name="T62" fmla="*/ 106 w 184"/>
                <a:gd name="T63" fmla="*/ 57 h 100"/>
                <a:gd name="T64" fmla="*/ 109 w 184"/>
                <a:gd name="T65" fmla="*/ 59 h 100"/>
                <a:gd name="T66" fmla="*/ 112 w 184"/>
                <a:gd name="T67" fmla="*/ 61 h 100"/>
                <a:gd name="T68" fmla="*/ 115 w 184"/>
                <a:gd name="T69" fmla="*/ 63 h 100"/>
                <a:gd name="T70" fmla="*/ 119 w 184"/>
                <a:gd name="T71" fmla="*/ 64 h 100"/>
                <a:gd name="T72" fmla="*/ 122 w 184"/>
                <a:gd name="T73" fmla="*/ 66 h 100"/>
                <a:gd name="T74" fmla="*/ 126 w 184"/>
                <a:gd name="T75" fmla="*/ 68 h 100"/>
                <a:gd name="T76" fmla="*/ 129 w 184"/>
                <a:gd name="T77" fmla="*/ 70 h 100"/>
                <a:gd name="T78" fmla="*/ 132 w 184"/>
                <a:gd name="T79" fmla="*/ 71 h 100"/>
                <a:gd name="T80" fmla="*/ 135 w 184"/>
                <a:gd name="T81" fmla="*/ 73 h 100"/>
                <a:gd name="T82" fmla="*/ 139 w 184"/>
                <a:gd name="T83" fmla="*/ 75 h 100"/>
                <a:gd name="T84" fmla="*/ 142 w 184"/>
                <a:gd name="T85" fmla="*/ 77 h 100"/>
                <a:gd name="T86" fmla="*/ 145 w 184"/>
                <a:gd name="T87" fmla="*/ 79 h 100"/>
                <a:gd name="T88" fmla="*/ 148 w 184"/>
                <a:gd name="T89" fmla="*/ 81 h 100"/>
                <a:gd name="T90" fmla="*/ 152 w 184"/>
                <a:gd name="T91" fmla="*/ 82 h 100"/>
                <a:gd name="T92" fmla="*/ 155 w 184"/>
                <a:gd name="T93" fmla="*/ 84 h 100"/>
                <a:gd name="T94" fmla="*/ 159 w 184"/>
                <a:gd name="T95" fmla="*/ 86 h 100"/>
                <a:gd name="T96" fmla="*/ 161 w 184"/>
                <a:gd name="T97" fmla="*/ 88 h 100"/>
                <a:gd name="T98" fmla="*/ 165 w 184"/>
                <a:gd name="T99" fmla="*/ 89 h 100"/>
                <a:gd name="T100" fmla="*/ 168 w 184"/>
                <a:gd name="T101" fmla="*/ 92 h 100"/>
                <a:gd name="T102" fmla="*/ 172 w 184"/>
                <a:gd name="T103" fmla="*/ 93 h 100"/>
                <a:gd name="T104" fmla="*/ 175 w 184"/>
                <a:gd name="T105" fmla="*/ 95 h 100"/>
                <a:gd name="T106" fmla="*/ 178 w 184"/>
                <a:gd name="T107" fmla="*/ 97 h 100"/>
                <a:gd name="T108" fmla="*/ 181 w 184"/>
                <a:gd name="T109" fmla="*/ 99 h 100"/>
                <a:gd name="T110" fmla="*/ 184 w 184"/>
                <a:gd name="T11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 h="100">
                  <a:moveTo>
                    <a:pt x="0" y="0"/>
                  </a:moveTo>
                  <a:lnTo>
                    <a:pt x="1" y="0"/>
                  </a:lnTo>
                  <a:lnTo>
                    <a:pt x="2" y="0"/>
                  </a:lnTo>
                  <a:lnTo>
                    <a:pt x="2" y="1"/>
                  </a:lnTo>
                  <a:lnTo>
                    <a:pt x="3" y="1"/>
                  </a:lnTo>
                  <a:lnTo>
                    <a:pt x="4" y="1"/>
                  </a:lnTo>
                  <a:lnTo>
                    <a:pt x="4" y="2"/>
                  </a:lnTo>
                  <a:lnTo>
                    <a:pt x="5" y="2"/>
                  </a:lnTo>
                  <a:lnTo>
                    <a:pt x="6" y="2"/>
                  </a:lnTo>
                  <a:lnTo>
                    <a:pt x="6" y="3"/>
                  </a:lnTo>
                  <a:lnTo>
                    <a:pt x="7" y="3"/>
                  </a:lnTo>
                  <a:lnTo>
                    <a:pt x="8" y="3"/>
                  </a:lnTo>
                  <a:lnTo>
                    <a:pt x="8" y="4"/>
                  </a:lnTo>
                  <a:lnTo>
                    <a:pt x="9" y="4"/>
                  </a:lnTo>
                  <a:lnTo>
                    <a:pt x="10" y="5"/>
                  </a:lnTo>
                  <a:lnTo>
                    <a:pt x="11" y="5"/>
                  </a:lnTo>
                  <a:lnTo>
                    <a:pt x="11" y="6"/>
                  </a:lnTo>
                  <a:lnTo>
                    <a:pt x="12" y="6"/>
                  </a:lnTo>
                  <a:lnTo>
                    <a:pt x="13" y="6"/>
                  </a:lnTo>
                  <a:lnTo>
                    <a:pt x="13" y="7"/>
                  </a:lnTo>
                  <a:lnTo>
                    <a:pt x="14" y="7"/>
                  </a:lnTo>
                  <a:lnTo>
                    <a:pt x="15" y="7"/>
                  </a:lnTo>
                  <a:lnTo>
                    <a:pt x="15" y="8"/>
                  </a:lnTo>
                  <a:lnTo>
                    <a:pt x="16" y="8"/>
                  </a:lnTo>
                  <a:lnTo>
                    <a:pt x="17" y="8"/>
                  </a:lnTo>
                  <a:lnTo>
                    <a:pt x="17" y="9"/>
                  </a:lnTo>
                  <a:lnTo>
                    <a:pt x="18" y="9"/>
                  </a:lnTo>
                  <a:lnTo>
                    <a:pt x="19" y="10"/>
                  </a:lnTo>
                  <a:lnTo>
                    <a:pt x="20" y="10"/>
                  </a:lnTo>
                  <a:lnTo>
                    <a:pt x="20" y="11"/>
                  </a:lnTo>
                  <a:lnTo>
                    <a:pt x="21" y="11"/>
                  </a:lnTo>
                  <a:lnTo>
                    <a:pt x="22" y="11"/>
                  </a:lnTo>
                  <a:lnTo>
                    <a:pt x="22" y="12"/>
                  </a:lnTo>
                  <a:lnTo>
                    <a:pt x="23" y="12"/>
                  </a:lnTo>
                  <a:lnTo>
                    <a:pt x="24" y="12"/>
                  </a:lnTo>
                  <a:lnTo>
                    <a:pt x="24" y="13"/>
                  </a:lnTo>
                  <a:lnTo>
                    <a:pt x="25" y="13"/>
                  </a:lnTo>
                  <a:lnTo>
                    <a:pt x="26" y="13"/>
                  </a:lnTo>
                  <a:lnTo>
                    <a:pt x="26" y="14"/>
                  </a:lnTo>
                  <a:lnTo>
                    <a:pt x="27" y="14"/>
                  </a:lnTo>
                  <a:lnTo>
                    <a:pt x="28" y="14"/>
                  </a:lnTo>
                  <a:lnTo>
                    <a:pt x="28" y="15"/>
                  </a:lnTo>
                  <a:lnTo>
                    <a:pt x="29" y="15"/>
                  </a:lnTo>
                  <a:lnTo>
                    <a:pt x="30" y="15"/>
                  </a:lnTo>
                  <a:lnTo>
                    <a:pt x="30" y="16"/>
                  </a:lnTo>
                  <a:lnTo>
                    <a:pt x="31" y="16"/>
                  </a:lnTo>
                  <a:lnTo>
                    <a:pt x="31" y="17"/>
                  </a:lnTo>
                  <a:lnTo>
                    <a:pt x="32" y="17"/>
                  </a:lnTo>
                  <a:lnTo>
                    <a:pt x="33" y="17"/>
                  </a:lnTo>
                  <a:lnTo>
                    <a:pt x="33" y="18"/>
                  </a:lnTo>
                  <a:lnTo>
                    <a:pt x="34" y="18"/>
                  </a:lnTo>
                  <a:lnTo>
                    <a:pt x="35" y="18"/>
                  </a:lnTo>
                  <a:lnTo>
                    <a:pt x="35" y="19"/>
                  </a:lnTo>
                  <a:lnTo>
                    <a:pt x="36" y="19"/>
                  </a:lnTo>
                  <a:lnTo>
                    <a:pt x="37" y="19"/>
                  </a:lnTo>
                  <a:lnTo>
                    <a:pt x="37" y="20"/>
                  </a:lnTo>
                  <a:lnTo>
                    <a:pt x="38" y="20"/>
                  </a:lnTo>
                  <a:lnTo>
                    <a:pt x="39" y="20"/>
                  </a:lnTo>
                  <a:lnTo>
                    <a:pt x="39" y="21"/>
                  </a:lnTo>
                  <a:lnTo>
                    <a:pt x="40" y="21"/>
                  </a:lnTo>
                  <a:lnTo>
                    <a:pt x="41" y="22"/>
                  </a:lnTo>
                  <a:lnTo>
                    <a:pt x="42" y="22"/>
                  </a:lnTo>
                  <a:lnTo>
                    <a:pt x="42" y="23"/>
                  </a:lnTo>
                  <a:lnTo>
                    <a:pt x="43" y="23"/>
                  </a:lnTo>
                  <a:lnTo>
                    <a:pt x="44" y="23"/>
                  </a:lnTo>
                  <a:lnTo>
                    <a:pt x="44" y="24"/>
                  </a:lnTo>
                  <a:lnTo>
                    <a:pt x="45" y="24"/>
                  </a:lnTo>
                  <a:lnTo>
                    <a:pt x="46" y="24"/>
                  </a:lnTo>
                  <a:lnTo>
                    <a:pt x="46" y="25"/>
                  </a:lnTo>
                  <a:lnTo>
                    <a:pt x="47" y="25"/>
                  </a:lnTo>
                  <a:lnTo>
                    <a:pt x="48" y="25"/>
                  </a:lnTo>
                  <a:lnTo>
                    <a:pt x="48" y="26"/>
                  </a:lnTo>
                  <a:lnTo>
                    <a:pt x="48" y="26"/>
                  </a:lnTo>
                  <a:lnTo>
                    <a:pt x="49" y="26"/>
                  </a:lnTo>
                  <a:lnTo>
                    <a:pt x="50" y="26"/>
                  </a:lnTo>
                  <a:lnTo>
                    <a:pt x="50" y="27"/>
                  </a:lnTo>
                  <a:lnTo>
                    <a:pt x="51" y="27"/>
                  </a:lnTo>
                  <a:lnTo>
                    <a:pt x="52" y="28"/>
                  </a:lnTo>
                  <a:lnTo>
                    <a:pt x="53" y="28"/>
                  </a:lnTo>
                  <a:lnTo>
                    <a:pt x="53" y="29"/>
                  </a:lnTo>
                  <a:lnTo>
                    <a:pt x="54" y="29"/>
                  </a:lnTo>
                  <a:lnTo>
                    <a:pt x="55" y="29"/>
                  </a:lnTo>
                  <a:lnTo>
                    <a:pt x="55" y="30"/>
                  </a:lnTo>
                  <a:lnTo>
                    <a:pt x="56" y="30"/>
                  </a:lnTo>
                  <a:lnTo>
                    <a:pt x="57" y="30"/>
                  </a:lnTo>
                  <a:lnTo>
                    <a:pt x="57" y="31"/>
                  </a:lnTo>
                  <a:lnTo>
                    <a:pt x="58" y="31"/>
                  </a:lnTo>
                  <a:lnTo>
                    <a:pt x="59" y="31"/>
                  </a:lnTo>
                  <a:lnTo>
                    <a:pt x="59" y="32"/>
                  </a:lnTo>
                  <a:lnTo>
                    <a:pt x="60" y="32"/>
                  </a:lnTo>
                  <a:lnTo>
                    <a:pt x="61" y="32"/>
                  </a:lnTo>
                  <a:lnTo>
                    <a:pt x="61" y="33"/>
                  </a:lnTo>
                  <a:lnTo>
                    <a:pt x="62" y="33"/>
                  </a:lnTo>
                  <a:lnTo>
                    <a:pt x="63" y="34"/>
                  </a:lnTo>
                  <a:lnTo>
                    <a:pt x="64" y="34"/>
                  </a:lnTo>
                  <a:lnTo>
                    <a:pt x="64" y="35"/>
                  </a:lnTo>
                  <a:lnTo>
                    <a:pt x="65" y="35"/>
                  </a:lnTo>
                  <a:lnTo>
                    <a:pt x="66" y="35"/>
                  </a:lnTo>
                  <a:lnTo>
                    <a:pt x="66" y="36"/>
                  </a:lnTo>
                  <a:lnTo>
                    <a:pt x="67" y="36"/>
                  </a:lnTo>
                  <a:lnTo>
                    <a:pt x="68" y="36"/>
                  </a:lnTo>
                  <a:lnTo>
                    <a:pt x="68" y="37"/>
                  </a:lnTo>
                  <a:lnTo>
                    <a:pt x="69" y="37"/>
                  </a:lnTo>
                  <a:lnTo>
                    <a:pt x="70" y="37"/>
                  </a:lnTo>
                  <a:lnTo>
                    <a:pt x="70" y="38"/>
                  </a:lnTo>
                  <a:lnTo>
                    <a:pt x="71" y="38"/>
                  </a:lnTo>
                  <a:lnTo>
                    <a:pt x="72" y="39"/>
                  </a:lnTo>
                  <a:lnTo>
                    <a:pt x="73" y="39"/>
                  </a:lnTo>
                  <a:lnTo>
                    <a:pt x="73" y="40"/>
                  </a:lnTo>
                  <a:lnTo>
                    <a:pt x="74" y="40"/>
                  </a:lnTo>
                  <a:lnTo>
                    <a:pt x="75" y="40"/>
                  </a:lnTo>
                  <a:lnTo>
                    <a:pt x="75" y="41"/>
                  </a:lnTo>
                  <a:lnTo>
                    <a:pt x="76" y="41"/>
                  </a:lnTo>
                  <a:lnTo>
                    <a:pt x="76" y="41"/>
                  </a:lnTo>
                  <a:lnTo>
                    <a:pt x="77" y="41"/>
                  </a:lnTo>
                  <a:lnTo>
                    <a:pt x="77" y="42"/>
                  </a:lnTo>
                  <a:lnTo>
                    <a:pt x="78" y="42"/>
                  </a:lnTo>
                  <a:lnTo>
                    <a:pt x="79" y="42"/>
                  </a:lnTo>
                  <a:lnTo>
                    <a:pt x="79" y="43"/>
                  </a:lnTo>
                  <a:lnTo>
                    <a:pt x="80" y="43"/>
                  </a:lnTo>
                  <a:lnTo>
                    <a:pt x="81" y="43"/>
                  </a:lnTo>
                  <a:lnTo>
                    <a:pt x="81" y="44"/>
                  </a:lnTo>
                  <a:lnTo>
                    <a:pt x="82" y="44"/>
                  </a:lnTo>
                  <a:lnTo>
                    <a:pt x="83" y="45"/>
                  </a:lnTo>
                  <a:lnTo>
                    <a:pt x="84" y="45"/>
                  </a:lnTo>
                  <a:lnTo>
                    <a:pt x="84" y="46"/>
                  </a:lnTo>
                  <a:lnTo>
                    <a:pt x="85" y="46"/>
                  </a:lnTo>
                  <a:lnTo>
                    <a:pt x="86" y="46"/>
                  </a:lnTo>
                  <a:lnTo>
                    <a:pt x="86" y="47"/>
                  </a:lnTo>
                  <a:lnTo>
                    <a:pt x="87" y="47"/>
                  </a:lnTo>
                  <a:lnTo>
                    <a:pt x="88" y="47"/>
                  </a:lnTo>
                  <a:lnTo>
                    <a:pt x="88" y="48"/>
                  </a:lnTo>
                  <a:lnTo>
                    <a:pt x="89" y="48"/>
                  </a:lnTo>
                  <a:lnTo>
                    <a:pt x="90" y="48"/>
                  </a:lnTo>
                  <a:lnTo>
                    <a:pt x="90" y="49"/>
                  </a:lnTo>
                  <a:lnTo>
                    <a:pt x="91" y="49"/>
                  </a:lnTo>
                  <a:lnTo>
                    <a:pt x="92" y="49"/>
                  </a:lnTo>
                  <a:lnTo>
                    <a:pt x="92" y="50"/>
                  </a:lnTo>
                  <a:lnTo>
                    <a:pt x="93" y="50"/>
                  </a:lnTo>
                  <a:lnTo>
                    <a:pt x="93" y="51"/>
                  </a:lnTo>
                  <a:lnTo>
                    <a:pt x="94" y="51"/>
                  </a:lnTo>
                  <a:lnTo>
                    <a:pt x="95" y="51"/>
                  </a:lnTo>
                  <a:lnTo>
                    <a:pt x="95" y="52"/>
                  </a:lnTo>
                  <a:lnTo>
                    <a:pt x="96" y="52"/>
                  </a:lnTo>
                  <a:lnTo>
                    <a:pt x="97" y="52"/>
                  </a:lnTo>
                  <a:lnTo>
                    <a:pt x="97" y="53"/>
                  </a:lnTo>
                  <a:lnTo>
                    <a:pt x="98" y="53"/>
                  </a:lnTo>
                  <a:lnTo>
                    <a:pt x="99" y="53"/>
                  </a:lnTo>
                  <a:lnTo>
                    <a:pt x="99" y="54"/>
                  </a:lnTo>
                  <a:lnTo>
                    <a:pt x="100" y="54"/>
                  </a:lnTo>
                  <a:lnTo>
                    <a:pt x="101" y="54"/>
                  </a:lnTo>
                  <a:lnTo>
                    <a:pt x="101" y="55"/>
                  </a:lnTo>
                  <a:lnTo>
                    <a:pt x="102" y="55"/>
                  </a:lnTo>
                  <a:lnTo>
                    <a:pt x="103" y="55"/>
                  </a:lnTo>
                  <a:lnTo>
                    <a:pt x="103" y="56"/>
                  </a:lnTo>
                  <a:lnTo>
                    <a:pt x="104" y="56"/>
                  </a:lnTo>
                  <a:lnTo>
                    <a:pt x="104" y="56"/>
                  </a:lnTo>
                  <a:lnTo>
                    <a:pt x="104" y="57"/>
                  </a:lnTo>
                  <a:lnTo>
                    <a:pt x="105" y="57"/>
                  </a:lnTo>
                  <a:lnTo>
                    <a:pt x="106" y="57"/>
                  </a:lnTo>
                  <a:lnTo>
                    <a:pt x="106" y="58"/>
                  </a:lnTo>
                  <a:lnTo>
                    <a:pt x="107" y="58"/>
                  </a:lnTo>
                  <a:lnTo>
                    <a:pt x="108" y="58"/>
                  </a:lnTo>
                  <a:lnTo>
                    <a:pt x="108" y="59"/>
                  </a:lnTo>
                  <a:lnTo>
                    <a:pt x="109" y="59"/>
                  </a:lnTo>
                  <a:lnTo>
                    <a:pt x="110" y="59"/>
                  </a:lnTo>
                  <a:lnTo>
                    <a:pt x="110" y="60"/>
                  </a:lnTo>
                  <a:lnTo>
                    <a:pt x="111" y="60"/>
                  </a:lnTo>
                  <a:lnTo>
                    <a:pt x="112" y="60"/>
                  </a:lnTo>
                  <a:lnTo>
                    <a:pt x="112" y="61"/>
                  </a:lnTo>
                  <a:lnTo>
                    <a:pt x="113" y="61"/>
                  </a:lnTo>
                  <a:lnTo>
                    <a:pt x="114" y="61"/>
                  </a:lnTo>
                  <a:lnTo>
                    <a:pt x="114" y="62"/>
                  </a:lnTo>
                  <a:lnTo>
                    <a:pt x="115" y="62"/>
                  </a:lnTo>
                  <a:lnTo>
                    <a:pt x="115" y="63"/>
                  </a:lnTo>
                  <a:lnTo>
                    <a:pt x="116" y="63"/>
                  </a:lnTo>
                  <a:lnTo>
                    <a:pt x="117" y="63"/>
                  </a:lnTo>
                  <a:lnTo>
                    <a:pt x="117" y="64"/>
                  </a:lnTo>
                  <a:lnTo>
                    <a:pt x="118" y="64"/>
                  </a:lnTo>
                  <a:lnTo>
                    <a:pt x="119" y="64"/>
                  </a:lnTo>
                  <a:lnTo>
                    <a:pt x="119" y="65"/>
                  </a:lnTo>
                  <a:lnTo>
                    <a:pt x="120" y="65"/>
                  </a:lnTo>
                  <a:lnTo>
                    <a:pt x="121" y="65"/>
                  </a:lnTo>
                  <a:lnTo>
                    <a:pt x="121" y="66"/>
                  </a:lnTo>
                  <a:lnTo>
                    <a:pt x="122" y="66"/>
                  </a:lnTo>
                  <a:lnTo>
                    <a:pt x="123" y="66"/>
                  </a:lnTo>
                  <a:lnTo>
                    <a:pt x="123" y="67"/>
                  </a:lnTo>
                  <a:lnTo>
                    <a:pt x="124" y="67"/>
                  </a:lnTo>
                  <a:lnTo>
                    <a:pt x="125" y="68"/>
                  </a:lnTo>
                  <a:lnTo>
                    <a:pt x="126" y="68"/>
                  </a:lnTo>
                  <a:lnTo>
                    <a:pt x="126" y="69"/>
                  </a:lnTo>
                  <a:lnTo>
                    <a:pt x="127" y="69"/>
                  </a:lnTo>
                  <a:lnTo>
                    <a:pt x="128" y="69"/>
                  </a:lnTo>
                  <a:lnTo>
                    <a:pt x="128" y="70"/>
                  </a:lnTo>
                  <a:lnTo>
                    <a:pt x="129" y="70"/>
                  </a:lnTo>
                  <a:lnTo>
                    <a:pt x="130" y="70"/>
                  </a:lnTo>
                  <a:lnTo>
                    <a:pt x="130" y="71"/>
                  </a:lnTo>
                  <a:lnTo>
                    <a:pt x="131" y="71"/>
                  </a:lnTo>
                  <a:lnTo>
                    <a:pt x="131" y="71"/>
                  </a:lnTo>
                  <a:lnTo>
                    <a:pt x="132" y="71"/>
                  </a:lnTo>
                  <a:lnTo>
                    <a:pt x="132" y="72"/>
                  </a:lnTo>
                  <a:lnTo>
                    <a:pt x="133" y="72"/>
                  </a:lnTo>
                  <a:lnTo>
                    <a:pt x="134" y="72"/>
                  </a:lnTo>
                  <a:lnTo>
                    <a:pt x="134" y="73"/>
                  </a:lnTo>
                  <a:lnTo>
                    <a:pt x="135" y="73"/>
                  </a:lnTo>
                  <a:lnTo>
                    <a:pt x="136" y="74"/>
                  </a:lnTo>
                  <a:lnTo>
                    <a:pt x="137" y="74"/>
                  </a:lnTo>
                  <a:lnTo>
                    <a:pt x="137" y="75"/>
                  </a:lnTo>
                  <a:lnTo>
                    <a:pt x="138" y="75"/>
                  </a:lnTo>
                  <a:lnTo>
                    <a:pt x="139" y="75"/>
                  </a:lnTo>
                  <a:lnTo>
                    <a:pt x="139" y="76"/>
                  </a:lnTo>
                  <a:lnTo>
                    <a:pt x="140" y="76"/>
                  </a:lnTo>
                  <a:lnTo>
                    <a:pt x="141" y="76"/>
                  </a:lnTo>
                  <a:lnTo>
                    <a:pt x="141" y="77"/>
                  </a:lnTo>
                  <a:lnTo>
                    <a:pt x="142" y="77"/>
                  </a:lnTo>
                  <a:lnTo>
                    <a:pt x="143" y="77"/>
                  </a:lnTo>
                  <a:lnTo>
                    <a:pt x="143" y="78"/>
                  </a:lnTo>
                  <a:lnTo>
                    <a:pt x="144" y="78"/>
                  </a:lnTo>
                  <a:lnTo>
                    <a:pt x="145" y="78"/>
                  </a:lnTo>
                  <a:lnTo>
                    <a:pt x="145" y="79"/>
                  </a:lnTo>
                  <a:lnTo>
                    <a:pt x="146" y="79"/>
                  </a:lnTo>
                  <a:lnTo>
                    <a:pt x="146" y="80"/>
                  </a:lnTo>
                  <a:lnTo>
                    <a:pt x="147" y="80"/>
                  </a:lnTo>
                  <a:lnTo>
                    <a:pt x="148" y="80"/>
                  </a:lnTo>
                  <a:lnTo>
                    <a:pt x="148" y="81"/>
                  </a:lnTo>
                  <a:lnTo>
                    <a:pt x="149" y="81"/>
                  </a:lnTo>
                  <a:lnTo>
                    <a:pt x="150" y="81"/>
                  </a:lnTo>
                  <a:lnTo>
                    <a:pt x="150" y="82"/>
                  </a:lnTo>
                  <a:lnTo>
                    <a:pt x="151" y="82"/>
                  </a:lnTo>
                  <a:lnTo>
                    <a:pt x="152" y="82"/>
                  </a:lnTo>
                  <a:lnTo>
                    <a:pt x="152" y="83"/>
                  </a:lnTo>
                  <a:lnTo>
                    <a:pt x="153" y="83"/>
                  </a:lnTo>
                  <a:lnTo>
                    <a:pt x="154" y="83"/>
                  </a:lnTo>
                  <a:lnTo>
                    <a:pt x="154" y="84"/>
                  </a:lnTo>
                  <a:lnTo>
                    <a:pt x="155" y="84"/>
                  </a:lnTo>
                  <a:lnTo>
                    <a:pt x="156" y="85"/>
                  </a:lnTo>
                  <a:lnTo>
                    <a:pt x="157" y="85"/>
                  </a:lnTo>
                  <a:lnTo>
                    <a:pt x="157" y="86"/>
                  </a:lnTo>
                  <a:lnTo>
                    <a:pt x="158" y="86"/>
                  </a:lnTo>
                  <a:lnTo>
                    <a:pt x="159" y="86"/>
                  </a:lnTo>
                  <a:lnTo>
                    <a:pt x="159" y="86"/>
                  </a:lnTo>
                  <a:lnTo>
                    <a:pt x="159" y="87"/>
                  </a:lnTo>
                  <a:lnTo>
                    <a:pt x="160" y="87"/>
                  </a:lnTo>
                  <a:lnTo>
                    <a:pt x="161" y="87"/>
                  </a:lnTo>
                  <a:lnTo>
                    <a:pt x="161" y="88"/>
                  </a:lnTo>
                  <a:lnTo>
                    <a:pt x="162" y="88"/>
                  </a:lnTo>
                  <a:lnTo>
                    <a:pt x="163" y="88"/>
                  </a:lnTo>
                  <a:lnTo>
                    <a:pt x="163" y="89"/>
                  </a:lnTo>
                  <a:lnTo>
                    <a:pt x="164" y="89"/>
                  </a:lnTo>
                  <a:lnTo>
                    <a:pt x="165" y="89"/>
                  </a:lnTo>
                  <a:lnTo>
                    <a:pt x="165" y="90"/>
                  </a:lnTo>
                  <a:lnTo>
                    <a:pt x="166" y="90"/>
                  </a:lnTo>
                  <a:lnTo>
                    <a:pt x="167" y="91"/>
                  </a:lnTo>
                  <a:lnTo>
                    <a:pt x="168" y="91"/>
                  </a:lnTo>
                  <a:lnTo>
                    <a:pt x="168" y="92"/>
                  </a:lnTo>
                  <a:lnTo>
                    <a:pt x="169" y="92"/>
                  </a:lnTo>
                  <a:lnTo>
                    <a:pt x="170" y="92"/>
                  </a:lnTo>
                  <a:lnTo>
                    <a:pt x="170" y="93"/>
                  </a:lnTo>
                  <a:lnTo>
                    <a:pt x="171" y="93"/>
                  </a:lnTo>
                  <a:lnTo>
                    <a:pt x="172" y="93"/>
                  </a:lnTo>
                  <a:lnTo>
                    <a:pt x="172" y="94"/>
                  </a:lnTo>
                  <a:lnTo>
                    <a:pt x="173" y="94"/>
                  </a:lnTo>
                  <a:lnTo>
                    <a:pt x="174" y="94"/>
                  </a:lnTo>
                  <a:lnTo>
                    <a:pt x="174" y="95"/>
                  </a:lnTo>
                  <a:lnTo>
                    <a:pt x="175" y="95"/>
                  </a:lnTo>
                  <a:lnTo>
                    <a:pt x="176" y="95"/>
                  </a:lnTo>
                  <a:lnTo>
                    <a:pt x="176" y="96"/>
                  </a:lnTo>
                  <a:lnTo>
                    <a:pt x="177" y="96"/>
                  </a:lnTo>
                  <a:lnTo>
                    <a:pt x="177" y="97"/>
                  </a:lnTo>
                  <a:lnTo>
                    <a:pt x="178" y="97"/>
                  </a:lnTo>
                  <a:lnTo>
                    <a:pt x="179" y="97"/>
                  </a:lnTo>
                  <a:lnTo>
                    <a:pt x="179" y="98"/>
                  </a:lnTo>
                  <a:lnTo>
                    <a:pt x="180" y="98"/>
                  </a:lnTo>
                  <a:lnTo>
                    <a:pt x="181" y="98"/>
                  </a:lnTo>
                  <a:lnTo>
                    <a:pt x="181" y="99"/>
                  </a:lnTo>
                  <a:lnTo>
                    <a:pt x="182" y="99"/>
                  </a:lnTo>
                  <a:lnTo>
                    <a:pt x="183" y="99"/>
                  </a:lnTo>
                  <a:lnTo>
                    <a:pt x="183" y="100"/>
                  </a:lnTo>
                  <a:lnTo>
                    <a:pt x="184" y="100"/>
                  </a:lnTo>
                  <a:lnTo>
                    <a:pt x="184" y="100"/>
                  </a:ln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3" name="Freeform 84">
              <a:extLst>
                <a:ext uri="{FF2B5EF4-FFF2-40B4-BE49-F238E27FC236}">
                  <a16:creationId xmlns:a16="http://schemas.microsoft.com/office/drawing/2014/main" id="{7BC817A7-3A2F-4417-88E6-16103034E360}"/>
                </a:ext>
              </a:extLst>
            </p:cNvPr>
            <p:cNvSpPr>
              <a:spLocks/>
            </p:cNvSpPr>
            <p:nvPr/>
          </p:nvSpPr>
          <p:spPr bwMode="auto">
            <a:xfrm>
              <a:off x="13860498" y="2458013"/>
              <a:ext cx="715714" cy="396191"/>
            </a:xfrm>
            <a:custGeom>
              <a:avLst/>
              <a:gdLst>
                <a:gd name="T0" fmla="*/ 10 w 664"/>
                <a:gd name="T1" fmla="*/ 5 h 364"/>
                <a:gd name="T2" fmla="*/ 21 w 664"/>
                <a:gd name="T3" fmla="*/ 11 h 364"/>
                <a:gd name="T4" fmla="*/ 31 w 664"/>
                <a:gd name="T5" fmla="*/ 17 h 364"/>
                <a:gd name="T6" fmla="*/ 42 w 664"/>
                <a:gd name="T7" fmla="*/ 23 h 364"/>
                <a:gd name="T8" fmla="*/ 53 w 664"/>
                <a:gd name="T9" fmla="*/ 29 h 364"/>
                <a:gd name="T10" fmla="*/ 64 w 664"/>
                <a:gd name="T11" fmla="*/ 34 h 364"/>
                <a:gd name="T12" fmla="*/ 74 w 664"/>
                <a:gd name="T13" fmla="*/ 40 h 364"/>
                <a:gd name="T14" fmla="*/ 84 w 664"/>
                <a:gd name="T15" fmla="*/ 46 h 364"/>
                <a:gd name="T16" fmla="*/ 95 w 664"/>
                <a:gd name="T17" fmla="*/ 52 h 364"/>
                <a:gd name="T18" fmla="*/ 106 w 664"/>
                <a:gd name="T19" fmla="*/ 58 h 364"/>
                <a:gd name="T20" fmla="*/ 117 w 664"/>
                <a:gd name="T21" fmla="*/ 63 h 364"/>
                <a:gd name="T22" fmla="*/ 128 w 664"/>
                <a:gd name="T23" fmla="*/ 69 h 364"/>
                <a:gd name="T24" fmla="*/ 139 w 664"/>
                <a:gd name="T25" fmla="*/ 75 h 364"/>
                <a:gd name="T26" fmla="*/ 150 w 664"/>
                <a:gd name="T27" fmla="*/ 81 h 364"/>
                <a:gd name="T28" fmla="*/ 160 w 664"/>
                <a:gd name="T29" fmla="*/ 87 h 364"/>
                <a:gd name="T30" fmla="*/ 170 w 664"/>
                <a:gd name="T31" fmla="*/ 93 h 364"/>
                <a:gd name="T32" fmla="*/ 181 w 664"/>
                <a:gd name="T33" fmla="*/ 99 h 364"/>
                <a:gd name="T34" fmla="*/ 192 w 664"/>
                <a:gd name="T35" fmla="*/ 105 h 364"/>
                <a:gd name="T36" fmla="*/ 203 w 664"/>
                <a:gd name="T37" fmla="*/ 111 h 364"/>
                <a:gd name="T38" fmla="*/ 214 w 664"/>
                <a:gd name="T39" fmla="*/ 117 h 364"/>
                <a:gd name="T40" fmla="*/ 224 w 664"/>
                <a:gd name="T41" fmla="*/ 122 h 364"/>
                <a:gd name="T42" fmla="*/ 234 w 664"/>
                <a:gd name="T43" fmla="*/ 128 h 364"/>
                <a:gd name="T44" fmla="*/ 245 w 664"/>
                <a:gd name="T45" fmla="*/ 133 h 364"/>
                <a:gd name="T46" fmla="*/ 255 w 664"/>
                <a:gd name="T47" fmla="*/ 139 h 364"/>
                <a:gd name="T48" fmla="*/ 266 w 664"/>
                <a:gd name="T49" fmla="*/ 145 h 364"/>
                <a:gd name="T50" fmla="*/ 277 w 664"/>
                <a:gd name="T51" fmla="*/ 151 h 364"/>
                <a:gd name="T52" fmla="*/ 288 w 664"/>
                <a:gd name="T53" fmla="*/ 157 h 364"/>
                <a:gd name="T54" fmla="*/ 299 w 664"/>
                <a:gd name="T55" fmla="*/ 163 h 364"/>
                <a:gd name="T56" fmla="*/ 309 w 664"/>
                <a:gd name="T57" fmla="*/ 169 h 364"/>
                <a:gd name="T58" fmla="*/ 319 w 664"/>
                <a:gd name="T59" fmla="*/ 175 h 364"/>
                <a:gd name="T60" fmla="*/ 330 w 664"/>
                <a:gd name="T61" fmla="*/ 181 h 364"/>
                <a:gd name="T62" fmla="*/ 341 w 664"/>
                <a:gd name="T63" fmla="*/ 186 h 364"/>
                <a:gd name="T64" fmla="*/ 352 w 664"/>
                <a:gd name="T65" fmla="*/ 192 h 364"/>
                <a:gd name="T66" fmla="*/ 362 w 664"/>
                <a:gd name="T67" fmla="*/ 198 h 364"/>
                <a:gd name="T68" fmla="*/ 373 w 664"/>
                <a:gd name="T69" fmla="*/ 204 h 364"/>
                <a:gd name="T70" fmla="*/ 383 w 664"/>
                <a:gd name="T71" fmla="*/ 210 h 364"/>
                <a:gd name="T72" fmla="*/ 394 w 664"/>
                <a:gd name="T73" fmla="*/ 215 h 364"/>
                <a:gd name="T74" fmla="*/ 404 w 664"/>
                <a:gd name="T75" fmla="*/ 221 h 364"/>
                <a:gd name="T76" fmla="*/ 415 w 664"/>
                <a:gd name="T77" fmla="*/ 227 h 364"/>
                <a:gd name="T78" fmla="*/ 426 w 664"/>
                <a:gd name="T79" fmla="*/ 233 h 364"/>
                <a:gd name="T80" fmla="*/ 436 w 664"/>
                <a:gd name="T81" fmla="*/ 239 h 364"/>
                <a:gd name="T82" fmla="*/ 447 w 664"/>
                <a:gd name="T83" fmla="*/ 244 h 364"/>
                <a:gd name="T84" fmla="*/ 458 w 664"/>
                <a:gd name="T85" fmla="*/ 250 h 364"/>
                <a:gd name="T86" fmla="*/ 469 w 664"/>
                <a:gd name="T87" fmla="*/ 256 h 364"/>
                <a:gd name="T88" fmla="*/ 480 w 664"/>
                <a:gd name="T89" fmla="*/ 262 h 364"/>
                <a:gd name="T90" fmla="*/ 490 w 664"/>
                <a:gd name="T91" fmla="*/ 268 h 364"/>
                <a:gd name="T92" fmla="*/ 500 w 664"/>
                <a:gd name="T93" fmla="*/ 274 h 364"/>
                <a:gd name="T94" fmla="*/ 511 w 664"/>
                <a:gd name="T95" fmla="*/ 280 h 364"/>
                <a:gd name="T96" fmla="*/ 522 w 664"/>
                <a:gd name="T97" fmla="*/ 286 h 364"/>
                <a:gd name="T98" fmla="*/ 533 w 664"/>
                <a:gd name="T99" fmla="*/ 291 h 364"/>
                <a:gd name="T100" fmla="*/ 543 w 664"/>
                <a:gd name="T101" fmla="*/ 297 h 364"/>
                <a:gd name="T102" fmla="*/ 554 w 664"/>
                <a:gd name="T103" fmla="*/ 303 h 364"/>
                <a:gd name="T104" fmla="*/ 564 w 664"/>
                <a:gd name="T105" fmla="*/ 309 h 364"/>
                <a:gd name="T106" fmla="*/ 575 w 664"/>
                <a:gd name="T107" fmla="*/ 314 h 364"/>
                <a:gd name="T108" fmla="*/ 584 w 664"/>
                <a:gd name="T109" fmla="*/ 320 h 364"/>
                <a:gd name="T110" fmla="*/ 595 w 664"/>
                <a:gd name="T111" fmla="*/ 325 h 364"/>
                <a:gd name="T112" fmla="*/ 606 w 664"/>
                <a:gd name="T113" fmla="*/ 331 h 364"/>
                <a:gd name="T114" fmla="*/ 617 w 664"/>
                <a:gd name="T115" fmla="*/ 337 h 364"/>
                <a:gd name="T116" fmla="*/ 628 w 664"/>
                <a:gd name="T117" fmla="*/ 343 h 364"/>
                <a:gd name="T118" fmla="*/ 638 w 664"/>
                <a:gd name="T119" fmla="*/ 349 h 364"/>
                <a:gd name="T120" fmla="*/ 649 w 664"/>
                <a:gd name="T121" fmla="*/ 355 h 364"/>
                <a:gd name="T122" fmla="*/ 659 w 664"/>
                <a:gd name="T123" fmla="*/ 36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364">
                  <a:moveTo>
                    <a:pt x="0" y="0"/>
                  </a:moveTo>
                  <a:lnTo>
                    <a:pt x="0" y="1"/>
                  </a:lnTo>
                  <a:lnTo>
                    <a:pt x="1" y="1"/>
                  </a:lnTo>
                  <a:lnTo>
                    <a:pt x="2" y="1"/>
                  </a:lnTo>
                  <a:lnTo>
                    <a:pt x="3" y="1"/>
                  </a:lnTo>
                  <a:lnTo>
                    <a:pt x="3" y="2"/>
                  </a:lnTo>
                  <a:lnTo>
                    <a:pt x="4" y="2"/>
                  </a:lnTo>
                  <a:lnTo>
                    <a:pt x="5" y="2"/>
                  </a:lnTo>
                  <a:lnTo>
                    <a:pt x="5" y="3"/>
                  </a:lnTo>
                  <a:lnTo>
                    <a:pt x="6" y="3"/>
                  </a:lnTo>
                  <a:lnTo>
                    <a:pt x="7" y="3"/>
                  </a:lnTo>
                  <a:lnTo>
                    <a:pt x="7" y="4"/>
                  </a:lnTo>
                  <a:lnTo>
                    <a:pt x="8" y="4"/>
                  </a:lnTo>
                  <a:lnTo>
                    <a:pt x="9" y="4"/>
                  </a:lnTo>
                  <a:lnTo>
                    <a:pt x="9" y="5"/>
                  </a:lnTo>
                  <a:lnTo>
                    <a:pt x="10" y="5"/>
                  </a:lnTo>
                  <a:lnTo>
                    <a:pt x="11" y="5"/>
                  </a:lnTo>
                  <a:lnTo>
                    <a:pt x="11" y="6"/>
                  </a:lnTo>
                  <a:lnTo>
                    <a:pt x="12" y="6"/>
                  </a:lnTo>
                  <a:lnTo>
                    <a:pt x="13" y="6"/>
                  </a:lnTo>
                  <a:lnTo>
                    <a:pt x="13" y="7"/>
                  </a:lnTo>
                  <a:lnTo>
                    <a:pt x="14" y="7"/>
                  </a:lnTo>
                  <a:lnTo>
                    <a:pt x="15" y="8"/>
                  </a:lnTo>
                  <a:lnTo>
                    <a:pt x="16" y="8"/>
                  </a:lnTo>
                  <a:lnTo>
                    <a:pt x="16" y="9"/>
                  </a:lnTo>
                  <a:lnTo>
                    <a:pt x="17" y="9"/>
                  </a:lnTo>
                  <a:lnTo>
                    <a:pt x="18" y="9"/>
                  </a:lnTo>
                  <a:lnTo>
                    <a:pt x="18" y="10"/>
                  </a:lnTo>
                  <a:lnTo>
                    <a:pt x="19" y="10"/>
                  </a:lnTo>
                  <a:lnTo>
                    <a:pt x="20" y="10"/>
                  </a:lnTo>
                  <a:lnTo>
                    <a:pt x="20" y="11"/>
                  </a:lnTo>
                  <a:lnTo>
                    <a:pt x="21" y="11"/>
                  </a:lnTo>
                  <a:lnTo>
                    <a:pt x="22" y="11"/>
                  </a:lnTo>
                  <a:lnTo>
                    <a:pt x="22" y="12"/>
                  </a:lnTo>
                  <a:lnTo>
                    <a:pt x="23" y="12"/>
                  </a:lnTo>
                  <a:lnTo>
                    <a:pt x="24" y="12"/>
                  </a:lnTo>
                  <a:lnTo>
                    <a:pt x="24" y="13"/>
                  </a:lnTo>
                  <a:lnTo>
                    <a:pt x="25" y="13"/>
                  </a:lnTo>
                  <a:lnTo>
                    <a:pt x="26" y="14"/>
                  </a:lnTo>
                  <a:lnTo>
                    <a:pt x="27" y="14"/>
                  </a:lnTo>
                  <a:lnTo>
                    <a:pt x="27" y="15"/>
                  </a:lnTo>
                  <a:lnTo>
                    <a:pt x="28" y="15"/>
                  </a:lnTo>
                  <a:lnTo>
                    <a:pt x="28" y="15"/>
                  </a:lnTo>
                  <a:lnTo>
                    <a:pt x="29" y="15"/>
                  </a:lnTo>
                  <a:lnTo>
                    <a:pt x="29" y="16"/>
                  </a:lnTo>
                  <a:lnTo>
                    <a:pt x="30" y="16"/>
                  </a:lnTo>
                  <a:lnTo>
                    <a:pt x="31" y="16"/>
                  </a:lnTo>
                  <a:lnTo>
                    <a:pt x="31" y="17"/>
                  </a:lnTo>
                  <a:lnTo>
                    <a:pt x="32" y="17"/>
                  </a:lnTo>
                  <a:lnTo>
                    <a:pt x="33" y="17"/>
                  </a:lnTo>
                  <a:lnTo>
                    <a:pt x="33" y="18"/>
                  </a:lnTo>
                  <a:lnTo>
                    <a:pt x="34" y="18"/>
                  </a:lnTo>
                  <a:lnTo>
                    <a:pt x="35" y="18"/>
                  </a:lnTo>
                  <a:lnTo>
                    <a:pt x="35" y="19"/>
                  </a:lnTo>
                  <a:lnTo>
                    <a:pt x="36" y="19"/>
                  </a:lnTo>
                  <a:lnTo>
                    <a:pt x="37" y="20"/>
                  </a:lnTo>
                  <a:lnTo>
                    <a:pt x="38" y="20"/>
                  </a:lnTo>
                  <a:lnTo>
                    <a:pt x="38" y="21"/>
                  </a:lnTo>
                  <a:lnTo>
                    <a:pt x="39" y="21"/>
                  </a:lnTo>
                  <a:lnTo>
                    <a:pt x="40" y="21"/>
                  </a:lnTo>
                  <a:lnTo>
                    <a:pt x="40" y="22"/>
                  </a:lnTo>
                  <a:lnTo>
                    <a:pt x="41" y="22"/>
                  </a:lnTo>
                  <a:lnTo>
                    <a:pt x="42" y="22"/>
                  </a:lnTo>
                  <a:lnTo>
                    <a:pt x="42" y="23"/>
                  </a:lnTo>
                  <a:lnTo>
                    <a:pt x="43" y="23"/>
                  </a:lnTo>
                  <a:lnTo>
                    <a:pt x="44" y="23"/>
                  </a:lnTo>
                  <a:lnTo>
                    <a:pt x="44" y="24"/>
                  </a:lnTo>
                  <a:lnTo>
                    <a:pt x="45" y="24"/>
                  </a:lnTo>
                  <a:lnTo>
                    <a:pt x="46" y="25"/>
                  </a:lnTo>
                  <a:lnTo>
                    <a:pt x="47" y="25"/>
                  </a:lnTo>
                  <a:lnTo>
                    <a:pt x="47" y="26"/>
                  </a:lnTo>
                  <a:lnTo>
                    <a:pt x="48" y="26"/>
                  </a:lnTo>
                  <a:lnTo>
                    <a:pt x="49" y="26"/>
                  </a:lnTo>
                  <a:lnTo>
                    <a:pt x="49" y="27"/>
                  </a:lnTo>
                  <a:lnTo>
                    <a:pt x="50" y="27"/>
                  </a:lnTo>
                  <a:lnTo>
                    <a:pt x="51" y="27"/>
                  </a:lnTo>
                  <a:lnTo>
                    <a:pt x="51" y="28"/>
                  </a:lnTo>
                  <a:lnTo>
                    <a:pt x="52" y="28"/>
                  </a:lnTo>
                  <a:lnTo>
                    <a:pt x="53" y="28"/>
                  </a:lnTo>
                  <a:lnTo>
                    <a:pt x="53" y="29"/>
                  </a:lnTo>
                  <a:lnTo>
                    <a:pt x="54" y="29"/>
                  </a:lnTo>
                  <a:lnTo>
                    <a:pt x="55" y="29"/>
                  </a:lnTo>
                  <a:lnTo>
                    <a:pt x="55" y="30"/>
                  </a:lnTo>
                  <a:lnTo>
                    <a:pt x="55" y="30"/>
                  </a:lnTo>
                  <a:lnTo>
                    <a:pt x="56" y="30"/>
                  </a:lnTo>
                  <a:lnTo>
                    <a:pt x="57" y="31"/>
                  </a:lnTo>
                  <a:lnTo>
                    <a:pt x="58" y="31"/>
                  </a:lnTo>
                  <a:lnTo>
                    <a:pt x="58" y="32"/>
                  </a:lnTo>
                  <a:lnTo>
                    <a:pt x="59" y="32"/>
                  </a:lnTo>
                  <a:lnTo>
                    <a:pt x="60" y="32"/>
                  </a:lnTo>
                  <a:lnTo>
                    <a:pt x="60" y="33"/>
                  </a:lnTo>
                  <a:lnTo>
                    <a:pt x="61" y="33"/>
                  </a:lnTo>
                  <a:lnTo>
                    <a:pt x="62" y="33"/>
                  </a:lnTo>
                  <a:lnTo>
                    <a:pt x="62" y="34"/>
                  </a:lnTo>
                  <a:lnTo>
                    <a:pt x="63" y="34"/>
                  </a:lnTo>
                  <a:lnTo>
                    <a:pt x="64" y="34"/>
                  </a:lnTo>
                  <a:lnTo>
                    <a:pt x="64" y="35"/>
                  </a:lnTo>
                  <a:lnTo>
                    <a:pt x="65" y="35"/>
                  </a:lnTo>
                  <a:lnTo>
                    <a:pt x="66" y="35"/>
                  </a:lnTo>
                  <a:lnTo>
                    <a:pt x="66" y="36"/>
                  </a:lnTo>
                  <a:lnTo>
                    <a:pt x="67" y="36"/>
                  </a:lnTo>
                  <a:lnTo>
                    <a:pt x="67" y="37"/>
                  </a:lnTo>
                  <a:lnTo>
                    <a:pt x="68" y="37"/>
                  </a:lnTo>
                  <a:lnTo>
                    <a:pt x="69" y="37"/>
                  </a:lnTo>
                  <a:lnTo>
                    <a:pt x="69" y="38"/>
                  </a:lnTo>
                  <a:lnTo>
                    <a:pt x="70" y="38"/>
                  </a:lnTo>
                  <a:lnTo>
                    <a:pt x="71" y="38"/>
                  </a:lnTo>
                  <a:lnTo>
                    <a:pt x="71" y="39"/>
                  </a:lnTo>
                  <a:lnTo>
                    <a:pt x="72" y="39"/>
                  </a:lnTo>
                  <a:lnTo>
                    <a:pt x="73" y="39"/>
                  </a:lnTo>
                  <a:lnTo>
                    <a:pt x="73" y="40"/>
                  </a:lnTo>
                  <a:lnTo>
                    <a:pt x="74" y="40"/>
                  </a:lnTo>
                  <a:lnTo>
                    <a:pt x="75" y="40"/>
                  </a:lnTo>
                  <a:lnTo>
                    <a:pt x="75" y="41"/>
                  </a:lnTo>
                  <a:lnTo>
                    <a:pt x="76" y="41"/>
                  </a:lnTo>
                  <a:lnTo>
                    <a:pt x="77" y="41"/>
                  </a:lnTo>
                  <a:lnTo>
                    <a:pt x="77" y="42"/>
                  </a:lnTo>
                  <a:lnTo>
                    <a:pt x="78" y="42"/>
                  </a:lnTo>
                  <a:lnTo>
                    <a:pt x="79" y="43"/>
                  </a:lnTo>
                  <a:lnTo>
                    <a:pt x="80" y="43"/>
                  </a:lnTo>
                  <a:lnTo>
                    <a:pt x="80" y="44"/>
                  </a:lnTo>
                  <a:lnTo>
                    <a:pt x="81" y="44"/>
                  </a:lnTo>
                  <a:lnTo>
                    <a:pt x="82" y="44"/>
                  </a:lnTo>
                  <a:lnTo>
                    <a:pt x="82" y="45"/>
                  </a:lnTo>
                  <a:lnTo>
                    <a:pt x="83" y="45"/>
                  </a:lnTo>
                  <a:lnTo>
                    <a:pt x="83" y="45"/>
                  </a:lnTo>
                  <a:lnTo>
                    <a:pt x="84" y="45"/>
                  </a:lnTo>
                  <a:lnTo>
                    <a:pt x="84" y="46"/>
                  </a:lnTo>
                  <a:lnTo>
                    <a:pt x="85" y="46"/>
                  </a:lnTo>
                  <a:lnTo>
                    <a:pt x="86" y="46"/>
                  </a:lnTo>
                  <a:lnTo>
                    <a:pt x="86" y="47"/>
                  </a:lnTo>
                  <a:lnTo>
                    <a:pt x="87" y="47"/>
                  </a:lnTo>
                  <a:lnTo>
                    <a:pt x="88" y="47"/>
                  </a:lnTo>
                  <a:lnTo>
                    <a:pt x="88" y="48"/>
                  </a:lnTo>
                  <a:lnTo>
                    <a:pt x="89" y="48"/>
                  </a:lnTo>
                  <a:lnTo>
                    <a:pt x="90" y="49"/>
                  </a:lnTo>
                  <a:lnTo>
                    <a:pt x="91" y="49"/>
                  </a:lnTo>
                  <a:lnTo>
                    <a:pt x="91" y="50"/>
                  </a:lnTo>
                  <a:lnTo>
                    <a:pt x="92" y="50"/>
                  </a:lnTo>
                  <a:lnTo>
                    <a:pt x="93" y="50"/>
                  </a:lnTo>
                  <a:lnTo>
                    <a:pt x="93" y="51"/>
                  </a:lnTo>
                  <a:lnTo>
                    <a:pt x="94" y="51"/>
                  </a:lnTo>
                  <a:lnTo>
                    <a:pt x="95" y="51"/>
                  </a:lnTo>
                  <a:lnTo>
                    <a:pt x="95" y="52"/>
                  </a:lnTo>
                  <a:lnTo>
                    <a:pt x="96" y="52"/>
                  </a:lnTo>
                  <a:lnTo>
                    <a:pt x="97" y="52"/>
                  </a:lnTo>
                  <a:lnTo>
                    <a:pt x="97" y="53"/>
                  </a:lnTo>
                  <a:lnTo>
                    <a:pt x="98" y="53"/>
                  </a:lnTo>
                  <a:lnTo>
                    <a:pt x="99" y="54"/>
                  </a:lnTo>
                  <a:lnTo>
                    <a:pt x="100" y="54"/>
                  </a:lnTo>
                  <a:lnTo>
                    <a:pt x="100" y="55"/>
                  </a:lnTo>
                  <a:lnTo>
                    <a:pt x="101" y="55"/>
                  </a:lnTo>
                  <a:lnTo>
                    <a:pt x="102" y="55"/>
                  </a:lnTo>
                  <a:lnTo>
                    <a:pt x="102" y="56"/>
                  </a:lnTo>
                  <a:lnTo>
                    <a:pt x="103" y="56"/>
                  </a:lnTo>
                  <a:lnTo>
                    <a:pt x="104" y="56"/>
                  </a:lnTo>
                  <a:lnTo>
                    <a:pt x="104" y="57"/>
                  </a:lnTo>
                  <a:lnTo>
                    <a:pt x="105" y="57"/>
                  </a:lnTo>
                  <a:lnTo>
                    <a:pt x="106" y="57"/>
                  </a:lnTo>
                  <a:lnTo>
                    <a:pt x="106" y="58"/>
                  </a:lnTo>
                  <a:lnTo>
                    <a:pt x="107" y="58"/>
                  </a:lnTo>
                  <a:lnTo>
                    <a:pt x="108" y="58"/>
                  </a:lnTo>
                  <a:lnTo>
                    <a:pt x="108" y="59"/>
                  </a:lnTo>
                  <a:lnTo>
                    <a:pt x="109" y="59"/>
                  </a:lnTo>
                  <a:lnTo>
                    <a:pt x="110" y="60"/>
                  </a:lnTo>
                  <a:lnTo>
                    <a:pt x="111" y="60"/>
                  </a:lnTo>
                  <a:lnTo>
                    <a:pt x="111" y="60"/>
                  </a:lnTo>
                  <a:lnTo>
                    <a:pt x="111" y="61"/>
                  </a:lnTo>
                  <a:lnTo>
                    <a:pt x="112" y="61"/>
                  </a:lnTo>
                  <a:lnTo>
                    <a:pt x="113" y="61"/>
                  </a:lnTo>
                  <a:lnTo>
                    <a:pt x="113" y="62"/>
                  </a:lnTo>
                  <a:lnTo>
                    <a:pt x="114" y="62"/>
                  </a:lnTo>
                  <a:lnTo>
                    <a:pt x="115" y="62"/>
                  </a:lnTo>
                  <a:lnTo>
                    <a:pt x="115" y="63"/>
                  </a:lnTo>
                  <a:lnTo>
                    <a:pt x="116" y="63"/>
                  </a:lnTo>
                  <a:lnTo>
                    <a:pt x="117" y="63"/>
                  </a:lnTo>
                  <a:lnTo>
                    <a:pt x="117" y="64"/>
                  </a:lnTo>
                  <a:lnTo>
                    <a:pt x="118" y="64"/>
                  </a:lnTo>
                  <a:lnTo>
                    <a:pt x="119" y="65"/>
                  </a:lnTo>
                  <a:lnTo>
                    <a:pt x="120" y="65"/>
                  </a:lnTo>
                  <a:lnTo>
                    <a:pt x="120" y="66"/>
                  </a:lnTo>
                  <a:lnTo>
                    <a:pt x="121" y="66"/>
                  </a:lnTo>
                  <a:lnTo>
                    <a:pt x="122" y="66"/>
                  </a:lnTo>
                  <a:lnTo>
                    <a:pt x="122" y="67"/>
                  </a:lnTo>
                  <a:lnTo>
                    <a:pt x="123" y="67"/>
                  </a:lnTo>
                  <a:lnTo>
                    <a:pt x="124" y="67"/>
                  </a:lnTo>
                  <a:lnTo>
                    <a:pt x="124" y="68"/>
                  </a:lnTo>
                  <a:lnTo>
                    <a:pt x="125" y="68"/>
                  </a:lnTo>
                  <a:lnTo>
                    <a:pt x="126" y="68"/>
                  </a:lnTo>
                  <a:lnTo>
                    <a:pt x="126" y="69"/>
                  </a:lnTo>
                  <a:lnTo>
                    <a:pt x="127" y="69"/>
                  </a:lnTo>
                  <a:lnTo>
                    <a:pt x="128" y="69"/>
                  </a:lnTo>
                  <a:lnTo>
                    <a:pt x="128" y="70"/>
                  </a:lnTo>
                  <a:lnTo>
                    <a:pt x="129" y="70"/>
                  </a:lnTo>
                  <a:lnTo>
                    <a:pt x="130" y="71"/>
                  </a:lnTo>
                  <a:lnTo>
                    <a:pt x="131" y="71"/>
                  </a:lnTo>
                  <a:lnTo>
                    <a:pt x="131" y="72"/>
                  </a:lnTo>
                  <a:lnTo>
                    <a:pt x="132" y="72"/>
                  </a:lnTo>
                  <a:lnTo>
                    <a:pt x="133" y="72"/>
                  </a:lnTo>
                  <a:lnTo>
                    <a:pt x="133" y="73"/>
                  </a:lnTo>
                  <a:lnTo>
                    <a:pt x="134" y="73"/>
                  </a:lnTo>
                  <a:lnTo>
                    <a:pt x="135" y="73"/>
                  </a:lnTo>
                  <a:lnTo>
                    <a:pt x="135" y="74"/>
                  </a:lnTo>
                  <a:lnTo>
                    <a:pt x="136" y="74"/>
                  </a:lnTo>
                  <a:lnTo>
                    <a:pt x="137" y="74"/>
                  </a:lnTo>
                  <a:lnTo>
                    <a:pt x="137" y="75"/>
                  </a:lnTo>
                  <a:lnTo>
                    <a:pt x="138" y="75"/>
                  </a:lnTo>
                  <a:lnTo>
                    <a:pt x="139" y="75"/>
                  </a:lnTo>
                  <a:lnTo>
                    <a:pt x="139" y="76"/>
                  </a:lnTo>
                  <a:lnTo>
                    <a:pt x="140" y="76"/>
                  </a:lnTo>
                  <a:lnTo>
                    <a:pt x="141" y="77"/>
                  </a:lnTo>
                  <a:lnTo>
                    <a:pt x="142" y="77"/>
                  </a:lnTo>
                  <a:lnTo>
                    <a:pt x="142" y="78"/>
                  </a:lnTo>
                  <a:lnTo>
                    <a:pt x="143" y="78"/>
                  </a:lnTo>
                  <a:lnTo>
                    <a:pt x="144" y="78"/>
                  </a:lnTo>
                  <a:lnTo>
                    <a:pt x="144" y="79"/>
                  </a:lnTo>
                  <a:lnTo>
                    <a:pt x="145" y="79"/>
                  </a:lnTo>
                  <a:lnTo>
                    <a:pt x="146" y="79"/>
                  </a:lnTo>
                  <a:lnTo>
                    <a:pt x="146" y="80"/>
                  </a:lnTo>
                  <a:lnTo>
                    <a:pt x="147" y="80"/>
                  </a:lnTo>
                  <a:lnTo>
                    <a:pt x="148" y="80"/>
                  </a:lnTo>
                  <a:lnTo>
                    <a:pt x="148" y="81"/>
                  </a:lnTo>
                  <a:lnTo>
                    <a:pt x="149" y="81"/>
                  </a:lnTo>
                  <a:lnTo>
                    <a:pt x="150" y="81"/>
                  </a:lnTo>
                  <a:lnTo>
                    <a:pt x="150" y="82"/>
                  </a:lnTo>
                  <a:lnTo>
                    <a:pt x="151" y="82"/>
                  </a:lnTo>
                  <a:lnTo>
                    <a:pt x="151" y="83"/>
                  </a:lnTo>
                  <a:lnTo>
                    <a:pt x="152" y="83"/>
                  </a:lnTo>
                  <a:lnTo>
                    <a:pt x="153" y="83"/>
                  </a:lnTo>
                  <a:lnTo>
                    <a:pt x="153" y="84"/>
                  </a:lnTo>
                  <a:lnTo>
                    <a:pt x="154" y="84"/>
                  </a:lnTo>
                  <a:lnTo>
                    <a:pt x="155" y="84"/>
                  </a:lnTo>
                  <a:lnTo>
                    <a:pt x="155" y="85"/>
                  </a:lnTo>
                  <a:lnTo>
                    <a:pt x="156" y="85"/>
                  </a:lnTo>
                  <a:lnTo>
                    <a:pt x="157" y="85"/>
                  </a:lnTo>
                  <a:lnTo>
                    <a:pt x="157" y="86"/>
                  </a:lnTo>
                  <a:lnTo>
                    <a:pt x="158" y="86"/>
                  </a:lnTo>
                  <a:lnTo>
                    <a:pt x="159" y="86"/>
                  </a:lnTo>
                  <a:lnTo>
                    <a:pt x="159" y="87"/>
                  </a:lnTo>
                  <a:lnTo>
                    <a:pt x="160" y="87"/>
                  </a:lnTo>
                  <a:lnTo>
                    <a:pt x="161" y="87"/>
                  </a:lnTo>
                  <a:lnTo>
                    <a:pt x="161" y="88"/>
                  </a:lnTo>
                  <a:lnTo>
                    <a:pt x="162" y="88"/>
                  </a:lnTo>
                  <a:lnTo>
                    <a:pt x="163" y="89"/>
                  </a:lnTo>
                  <a:lnTo>
                    <a:pt x="164" y="89"/>
                  </a:lnTo>
                  <a:lnTo>
                    <a:pt x="164" y="90"/>
                  </a:lnTo>
                  <a:lnTo>
                    <a:pt x="165" y="90"/>
                  </a:lnTo>
                  <a:lnTo>
                    <a:pt x="166" y="90"/>
                  </a:lnTo>
                  <a:lnTo>
                    <a:pt x="166" y="91"/>
                  </a:lnTo>
                  <a:lnTo>
                    <a:pt x="166" y="91"/>
                  </a:lnTo>
                  <a:lnTo>
                    <a:pt x="167" y="91"/>
                  </a:lnTo>
                  <a:lnTo>
                    <a:pt x="168" y="91"/>
                  </a:lnTo>
                  <a:lnTo>
                    <a:pt x="168" y="92"/>
                  </a:lnTo>
                  <a:lnTo>
                    <a:pt x="169" y="92"/>
                  </a:lnTo>
                  <a:lnTo>
                    <a:pt x="170" y="92"/>
                  </a:lnTo>
                  <a:lnTo>
                    <a:pt x="170" y="93"/>
                  </a:lnTo>
                  <a:lnTo>
                    <a:pt x="171" y="93"/>
                  </a:lnTo>
                  <a:lnTo>
                    <a:pt x="172" y="94"/>
                  </a:lnTo>
                  <a:lnTo>
                    <a:pt x="173" y="94"/>
                  </a:lnTo>
                  <a:lnTo>
                    <a:pt x="173" y="95"/>
                  </a:lnTo>
                  <a:lnTo>
                    <a:pt x="174" y="95"/>
                  </a:lnTo>
                  <a:lnTo>
                    <a:pt x="175" y="95"/>
                  </a:lnTo>
                  <a:lnTo>
                    <a:pt x="175" y="96"/>
                  </a:lnTo>
                  <a:lnTo>
                    <a:pt x="176" y="96"/>
                  </a:lnTo>
                  <a:lnTo>
                    <a:pt x="177" y="96"/>
                  </a:lnTo>
                  <a:lnTo>
                    <a:pt x="177" y="97"/>
                  </a:lnTo>
                  <a:lnTo>
                    <a:pt x="178" y="97"/>
                  </a:lnTo>
                  <a:lnTo>
                    <a:pt x="179" y="97"/>
                  </a:lnTo>
                  <a:lnTo>
                    <a:pt x="179" y="98"/>
                  </a:lnTo>
                  <a:lnTo>
                    <a:pt x="180" y="98"/>
                  </a:lnTo>
                  <a:lnTo>
                    <a:pt x="181" y="98"/>
                  </a:lnTo>
                  <a:lnTo>
                    <a:pt x="181" y="99"/>
                  </a:lnTo>
                  <a:lnTo>
                    <a:pt x="182" y="99"/>
                  </a:lnTo>
                  <a:lnTo>
                    <a:pt x="183" y="100"/>
                  </a:lnTo>
                  <a:lnTo>
                    <a:pt x="184" y="100"/>
                  </a:lnTo>
                  <a:lnTo>
                    <a:pt x="184" y="101"/>
                  </a:lnTo>
                  <a:lnTo>
                    <a:pt x="185" y="101"/>
                  </a:lnTo>
                  <a:lnTo>
                    <a:pt x="186" y="101"/>
                  </a:lnTo>
                  <a:lnTo>
                    <a:pt x="186" y="102"/>
                  </a:lnTo>
                  <a:lnTo>
                    <a:pt x="187" y="102"/>
                  </a:lnTo>
                  <a:lnTo>
                    <a:pt x="188" y="102"/>
                  </a:lnTo>
                  <a:lnTo>
                    <a:pt x="188" y="103"/>
                  </a:lnTo>
                  <a:lnTo>
                    <a:pt x="189" y="103"/>
                  </a:lnTo>
                  <a:lnTo>
                    <a:pt x="190" y="103"/>
                  </a:lnTo>
                  <a:lnTo>
                    <a:pt x="190" y="104"/>
                  </a:lnTo>
                  <a:lnTo>
                    <a:pt x="191" y="104"/>
                  </a:lnTo>
                  <a:lnTo>
                    <a:pt x="192" y="104"/>
                  </a:lnTo>
                  <a:lnTo>
                    <a:pt x="192" y="105"/>
                  </a:lnTo>
                  <a:lnTo>
                    <a:pt x="193" y="105"/>
                  </a:lnTo>
                  <a:lnTo>
                    <a:pt x="194" y="106"/>
                  </a:lnTo>
                  <a:lnTo>
                    <a:pt x="194" y="106"/>
                  </a:lnTo>
                  <a:lnTo>
                    <a:pt x="195" y="106"/>
                  </a:lnTo>
                  <a:lnTo>
                    <a:pt x="195" y="107"/>
                  </a:lnTo>
                  <a:lnTo>
                    <a:pt x="196" y="107"/>
                  </a:lnTo>
                  <a:lnTo>
                    <a:pt x="197" y="107"/>
                  </a:lnTo>
                  <a:lnTo>
                    <a:pt x="197" y="108"/>
                  </a:lnTo>
                  <a:lnTo>
                    <a:pt x="198" y="108"/>
                  </a:lnTo>
                  <a:lnTo>
                    <a:pt x="199" y="108"/>
                  </a:lnTo>
                  <a:lnTo>
                    <a:pt x="199" y="109"/>
                  </a:lnTo>
                  <a:lnTo>
                    <a:pt x="200" y="109"/>
                  </a:lnTo>
                  <a:lnTo>
                    <a:pt x="201" y="109"/>
                  </a:lnTo>
                  <a:lnTo>
                    <a:pt x="201" y="110"/>
                  </a:lnTo>
                  <a:lnTo>
                    <a:pt x="202" y="110"/>
                  </a:lnTo>
                  <a:lnTo>
                    <a:pt x="203" y="111"/>
                  </a:lnTo>
                  <a:lnTo>
                    <a:pt x="204" y="111"/>
                  </a:lnTo>
                  <a:lnTo>
                    <a:pt x="204" y="112"/>
                  </a:lnTo>
                  <a:lnTo>
                    <a:pt x="205" y="112"/>
                  </a:lnTo>
                  <a:lnTo>
                    <a:pt x="206" y="112"/>
                  </a:lnTo>
                  <a:lnTo>
                    <a:pt x="206" y="113"/>
                  </a:lnTo>
                  <a:lnTo>
                    <a:pt x="207" y="113"/>
                  </a:lnTo>
                  <a:lnTo>
                    <a:pt x="208" y="113"/>
                  </a:lnTo>
                  <a:lnTo>
                    <a:pt x="208" y="114"/>
                  </a:lnTo>
                  <a:lnTo>
                    <a:pt x="209" y="114"/>
                  </a:lnTo>
                  <a:lnTo>
                    <a:pt x="210" y="114"/>
                  </a:lnTo>
                  <a:lnTo>
                    <a:pt x="210" y="115"/>
                  </a:lnTo>
                  <a:lnTo>
                    <a:pt x="211" y="115"/>
                  </a:lnTo>
                  <a:lnTo>
                    <a:pt x="212" y="115"/>
                  </a:lnTo>
                  <a:lnTo>
                    <a:pt x="212" y="116"/>
                  </a:lnTo>
                  <a:lnTo>
                    <a:pt x="213" y="116"/>
                  </a:lnTo>
                  <a:lnTo>
                    <a:pt x="214" y="117"/>
                  </a:lnTo>
                  <a:lnTo>
                    <a:pt x="215" y="117"/>
                  </a:lnTo>
                  <a:lnTo>
                    <a:pt x="215" y="118"/>
                  </a:lnTo>
                  <a:lnTo>
                    <a:pt x="216" y="118"/>
                  </a:lnTo>
                  <a:lnTo>
                    <a:pt x="217" y="118"/>
                  </a:lnTo>
                  <a:lnTo>
                    <a:pt x="217" y="119"/>
                  </a:lnTo>
                  <a:lnTo>
                    <a:pt x="218" y="119"/>
                  </a:lnTo>
                  <a:lnTo>
                    <a:pt x="219" y="119"/>
                  </a:lnTo>
                  <a:lnTo>
                    <a:pt x="219" y="120"/>
                  </a:lnTo>
                  <a:lnTo>
                    <a:pt x="220" y="120"/>
                  </a:lnTo>
                  <a:lnTo>
                    <a:pt x="221" y="120"/>
                  </a:lnTo>
                  <a:lnTo>
                    <a:pt x="221" y="121"/>
                  </a:lnTo>
                  <a:lnTo>
                    <a:pt x="222" y="121"/>
                  </a:lnTo>
                  <a:lnTo>
                    <a:pt x="222" y="121"/>
                  </a:lnTo>
                  <a:lnTo>
                    <a:pt x="223" y="121"/>
                  </a:lnTo>
                  <a:lnTo>
                    <a:pt x="223" y="122"/>
                  </a:lnTo>
                  <a:lnTo>
                    <a:pt x="224" y="122"/>
                  </a:lnTo>
                  <a:lnTo>
                    <a:pt x="224" y="123"/>
                  </a:lnTo>
                  <a:lnTo>
                    <a:pt x="225" y="123"/>
                  </a:lnTo>
                  <a:lnTo>
                    <a:pt x="226" y="123"/>
                  </a:lnTo>
                  <a:lnTo>
                    <a:pt x="226" y="124"/>
                  </a:lnTo>
                  <a:lnTo>
                    <a:pt x="227" y="124"/>
                  </a:lnTo>
                  <a:lnTo>
                    <a:pt x="228" y="124"/>
                  </a:lnTo>
                  <a:lnTo>
                    <a:pt x="228" y="125"/>
                  </a:lnTo>
                  <a:lnTo>
                    <a:pt x="229" y="125"/>
                  </a:lnTo>
                  <a:lnTo>
                    <a:pt x="230" y="125"/>
                  </a:lnTo>
                  <a:lnTo>
                    <a:pt x="230" y="126"/>
                  </a:lnTo>
                  <a:lnTo>
                    <a:pt x="231" y="126"/>
                  </a:lnTo>
                  <a:lnTo>
                    <a:pt x="232" y="126"/>
                  </a:lnTo>
                  <a:lnTo>
                    <a:pt x="232" y="127"/>
                  </a:lnTo>
                  <a:lnTo>
                    <a:pt x="233" y="127"/>
                  </a:lnTo>
                  <a:lnTo>
                    <a:pt x="234" y="127"/>
                  </a:lnTo>
                  <a:lnTo>
                    <a:pt x="234" y="128"/>
                  </a:lnTo>
                  <a:lnTo>
                    <a:pt x="235" y="128"/>
                  </a:lnTo>
                  <a:lnTo>
                    <a:pt x="235" y="129"/>
                  </a:lnTo>
                  <a:lnTo>
                    <a:pt x="236" y="129"/>
                  </a:lnTo>
                  <a:lnTo>
                    <a:pt x="237" y="129"/>
                  </a:lnTo>
                  <a:lnTo>
                    <a:pt x="237" y="130"/>
                  </a:lnTo>
                  <a:lnTo>
                    <a:pt x="238" y="130"/>
                  </a:lnTo>
                  <a:lnTo>
                    <a:pt x="239" y="130"/>
                  </a:lnTo>
                  <a:lnTo>
                    <a:pt x="239" y="131"/>
                  </a:lnTo>
                  <a:lnTo>
                    <a:pt x="240" y="131"/>
                  </a:lnTo>
                  <a:lnTo>
                    <a:pt x="241" y="131"/>
                  </a:lnTo>
                  <a:lnTo>
                    <a:pt x="241" y="132"/>
                  </a:lnTo>
                  <a:lnTo>
                    <a:pt x="242" y="132"/>
                  </a:lnTo>
                  <a:lnTo>
                    <a:pt x="243" y="132"/>
                  </a:lnTo>
                  <a:lnTo>
                    <a:pt x="243" y="133"/>
                  </a:lnTo>
                  <a:lnTo>
                    <a:pt x="244" y="133"/>
                  </a:lnTo>
                  <a:lnTo>
                    <a:pt x="245" y="133"/>
                  </a:lnTo>
                  <a:lnTo>
                    <a:pt x="245" y="134"/>
                  </a:lnTo>
                  <a:lnTo>
                    <a:pt x="246" y="134"/>
                  </a:lnTo>
                  <a:lnTo>
                    <a:pt x="247" y="135"/>
                  </a:lnTo>
                  <a:lnTo>
                    <a:pt x="248" y="135"/>
                  </a:lnTo>
                  <a:lnTo>
                    <a:pt x="248" y="136"/>
                  </a:lnTo>
                  <a:lnTo>
                    <a:pt x="249" y="136"/>
                  </a:lnTo>
                  <a:lnTo>
                    <a:pt x="249" y="136"/>
                  </a:lnTo>
                  <a:lnTo>
                    <a:pt x="250" y="136"/>
                  </a:lnTo>
                  <a:lnTo>
                    <a:pt x="250" y="137"/>
                  </a:lnTo>
                  <a:lnTo>
                    <a:pt x="251" y="137"/>
                  </a:lnTo>
                  <a:lnTo>
                    <a:pt x="252" y="137"/>
                  </a:lnTo>
                  <a:lnTo>
                    <a:pt x="252" y="138"/>
                  </a:lnTo>
                  <a:lnTo>
                    <a:pt x="253" y="138"/>
                  </a:lnTo>
                  <a:lnTo>
                    <a:pt x="254" y="138"/>
                  </a:lnTo>
                  <a:lnTo>
                    <a:pt x="254" y="139"/>
                  </a:lnTo>
                  <a:lnTo>
                    <a:pt x="255" y="139"/>
                  </a:lnTo>
                  <a:lnTo>
                    <a:pt x="256" y="140"/>
                  </a:lnTo>
                  <a:lnTo>
                    <a:pt x="257" y="140"/>
                  </a:lnTo>
                  <a:lnTo>
                    <a:pt x="257" y="141"/>
                  </a:lnTo>
                  <a:lnTo>
                    <a:pt x="258" y="141"/>
                  </a:lnTo>
                  <a:lnTo>
                    <a:pt x="259" y="141"/>
                  </a:lnTo>
                  <a:lnTo>
                    <a:pt x="259" y="142"/>
                  </a:lnTo>
                  <a:lnTo>
                    <a:pt x="260" y="142"/>
                  </a:lnTo>
                  <a:lnTo>
                    <a:pt x="261" y="142"/>
                  </a:lnTo>
                  <a:lnTo>
                    <a:pt x="261" y="143"/>
                  </a:lnTo>
                  <a:lnTo>
                    <a:pt x="262" y="143"/>
                  </a:lnTo>
                  <a:lnTo>
                    <a:pt x="263" y="143"/>
                  </a:lnTo>
                  <a:lnTo>
                    <a:pt x="263" y="144"/>
                  </a:lnTo>
                  <a:lnTo>
                    <a:pt x="264" y="144"/>
                  </a:lnTo>
                  <a:lnTo>
                    <a:pt x="265" y="144"/>
                  </a:lnTo>
                  <a:lnTo>
                    <a:pt x="265" y="145"/>
                  </a:lnTo>
                  <a:lnTo>
                    <a:pt x="266" y="145"/>
                  </a:lnTo>
                  <a:lnTo>
                    <a:pt x="267" y="146"/>
                  </a:lnTo>
                  <a:lnTo>
                    <a:pt x="268" y="146"/>
                  </a:lnTo>
                  <a:lnTo>
                    <a:pt x="268" y="147"/>
                  </a:lnTo>
                  <a:lnTo>
                    <a:pt x="269" y="147"/>
                  </a:lnTo>
                  <a:lnTo>
                    <a:pt x="270" y="147"/>
                  </a:lnTo>
                  <a:lnTo>
                    <a:pt x="270" y="148"/>
                  </a:lnTo>
                  <a:lnTo>
                    <a:pt x="271" y="148"/>
                  </a:lnTo>
                  <a:lnTo>
                    <a:pt x="272" y="148"/>
                  </a:lnTo>
                  <a:lnTo>
                    <a:pt x="272" y="149"/>
                  </a:lnTo>
                  <a:lnTo>
                    <a:pt x="273" y="149"/>
                  </a:lnTo>
                  <a:lnTo>
                    <a:pt x="274" y="149"/>
                  </a:lnTo>
                  <a:lnTo>
                    <a:pt x="274" y="150"/>
                  </a:lnTo>
                  <a:lnTo>
                    <a:pt x="275" y="150"/>
                  </a:lnTo>
                  <a:lnTo>
                    <a:pt x="276" y="151"/>
                  </a:lnTo>
                  <a:lnTo>
                    <a:pt x="277" y="151"/>
                  </a:lnTo>
                  <a:lnTo>
                    <a:pt x="277" y="151"/>
                  </a:lnTo>
                  <a:lnTo>
                    <a:pt x="277" y="152"/>
                  </a:lnTo>
                  <a:lnTo>
                    <a:pt x="278" y="152"/>
                  </a:lnTo>
                  <a:lnTo>
                    <a:pt x="279" y="152"/>
                  </a:lnTo>
                  <a:lnTo>
                    <a:pt x="279" y="153"/>
                  </a:lnTo>
                  <a:lnTo>
                    <a:pt x="280" y="153"/>
                  </a:lnTo>
                  <a:lnTo>
                    <a:pt x="281" y="153"/>
                  </a:lnTo>
                  <a:lnTo>
                    <a:pt x="281" y="154"/>
                  </a:lnTo>
                  <a:lnTo>
                    <a:pt x="282" y="154"/>
                  </a:lnTo>
                  <a:lnTo>
                    <a:pt x="283" y="154"/>
                  </a:lnTo>
                  <a:lnTo>
                    <a:pt x="283" y="155"/>
                  </a:lnTo>
                  <a:lnTo>
                    <a:pt x="284" y="155"/>
                  </a:lnTo>
                  <a:lnTo>
                    <a:pt x="285" y="155"/>
                  </a:lnTo>
                  <a:lnTo>
                    <a:pt x="285" y="156"/>
                  </a:lnTo>
                  <a:lnTo>
                    <a:pt x="286" y="156"/>
                  </a:lnTo>
                  <a:lnTo>
                    <a:pt x="287" y="157"/>
                  </a:lnTo>
                  <a:lnTo>
                    <a:pt x="288" y="157"/>
                  </a:lnTo>
                  <a:lnTo>
                    <a:pt x="288" y="158"/>
                  </a:lnTo>
                  <a:lnTo>
                    <a:pt x="289" y="158"/>
                  </a:lnTo>
                  <a:lnTo>
                    <a:pt x="290" y="158"/>
                  </a:lnTo>
                  <a:lnTo>
                    <a:pt x="290" y="159"/>
                  </a:lnTo>
                  <a:lnTo>
                    <a:pt x="291" y="159"/>
                  </a:lnTo>
                  <a:lnTo>
                    <a:pt x="292" y="159"/>
                  </a:lnTo>
                  <a:lnTo>
                    <a:pt x="292" y="160"/>
                  </a:lnTo>
                  <a:lnTo>
                    <a:pt x="293" y="160"/>
                  </a:lnTo>
                  <a:lnTo>
                    <a:pt x="294" y="160"/>
                  </a:lnTo>
                  <a:lnTo>
                    <a:pt x="294" y="161"/>
                  </a:lnTo>
                  <a:lnTo>
                    <a:pt x="295" y="161"/>
                  </a:lnTo>
                  <a:lnTo>
                    <a:pt x="296" y="161"/>
                  </a:lnTo>
                  <a:lnTo>
                    <a:pt x="296" y="162"/>
                  </a:lnTo>
                  <a:lnTo>
                    <a:pt x="297" y="162"/>
                  </a:lnTo>
                  <a:lnTo>
                    <a:pt x="298" y="163"/>
                  </a:lnTo>
                  <a:lnTo>
                    <a:pt x="299" y="163"/>
                  </a:lnTo>
                  <a:lnTo>
                    <a:pt x="299" y="164"/>
                  </a:lnTo>
                  <a:lnTo>
                    <a:pt x="300" y="164"/>
                  </a:lnTo>
                  <a:lnTo>
                    <a:pt x="301" y="164"/>
                  </a:lnTo>
                  <a:lnTo>
                    <a:pt x="301" y="165"/>
                  </a:lnTo>
                  <a:lnTo>
                    <a:pt x="302" y="165"/>
                  </a:lnTo>
                  <a:lnTo>
                    <a:pt x="303" y="165"/>
                  </a:lnTo>
                  <a:lnTo>
                    <a:pt x="303" y="166"/>
                  </a:lnTo>
                  <a:lnTo>
                    <a:pt x="304" y="166"/>
                  </a:lnTo>
                  <a:lnTo>
                    <a:pt x="305" y="166"/>
                  </a:lnTo>
                  <a:lnTo>
                    <a:pt x="305" y="166"/>
                  </a:lnTo>
                  <a:lnTo>
                    <a:pt x="305" y="167"/>
                  </a:lnTo>
                  <a:lnTo>
                    <a:pt x="306" y="167"/>
                  </a:lnTo>
                  <a:lnTo>
                    <a:pt x="307" y="168"/>
                  </a:lnTo>
                  <a:lnTo>
                    <a:pt x="308" y="168"/>
                  </a:lnTo>
                  <a:lnTo>
                    <a:pt x="308" y="169"/>
                  </a:lnTo>
                  <a:lnTo>
                    <a:pt x="309" y="169"/>
                  </a:lnTo>
                  <a:lnTo>
                    <a:pt x="310" y="169"/>
                  </a:lnTo>
                  <a:lnTo>
                    <a:pt x="310" y="170"/>
                  </a:lnTo>
                  <a:lnTo>
                    <a:pt x="311" y="170"/>
                  </a:lnTo>
                  <a:lnTo>
                    <a:pt x="312" y="170"/>
                  </a:lnTo>
                  <a:lnTo>
                    <a:pt x="312" y="171"/>
                  </a:lnTo>
                  <a:lnTo>
                    <a:pt x="313" y="171"/>
                  </a:lnTo>
                  <a:lnTo>
                    <a:pt x="314" y="171"/>
                  </a:lnTo>
                  <a:lnTo>
                    <a:pt x="314" y="172"/>
                  </a:lnTo>
                  <a:lnTo>
                    <a:pt x="315" y="172"/>
                  </a:lnTo>
                  <a:lnTo>
                    <a:pt x="316" y="172"/>
                  </a:lnTo>
                  <a:lnTo>
                    <a:pt x="316" y="173"/>
                  </a:lnTo>
                  <a:lnTo>
                    <a:pt x="317" y="173"/>
                  </a:lnTo>
                  <a:lnTo>
                    <a:pt x="318" y="173"/>
                  </a:lnTo>
                  <a:lnTo>
                    <a:pt x="318" y="174"/>
                  </a:lnTo>
                  <a:lnTo>
                    <a:pt x="319" y="174"/>
                  </a:lnTo>
                  <a:lnTo>
                    <a:pt x="319" y="175"/>
                  </a:lnTo>
                  <a:lnTo>
                    <a:pt x="320" y="175"/>
                  </a:lnTo>
                  <a:lnTo>
                    <a:pt x="321" y="175"/>
                  </a:lnTo>
                  <a:lnTo>
                    <a:pt x="321" y="176"/>
                  </a:lnTo>
                  <a:lnTo>
                    <a:pt x="322" y="176"/>
                  </a:lnTo>
                  <a:lnTo>
                    <a:pt x="323" y="176"/>
                  </a:lnTo>
                  <a:lnTo>
                    <a:pt x="323" y="177"/>
                  </a:lnTo>
                  <a:lnTo>
                    <a:pt x="324" y="177"/>
                  </a:lnTo>
                  <a:lnTo>
                    <a:pt x="325" y="177"/>
                  </a:lnTo>
                  <a:lnTo>
                    <a:pt x="325" y="178"/>
                  </a:lnTo>
                  <a:lnTo>
                    <a:pt x="326" y="178"/>
                  </a:lnTo>
                  <a:lnTo>
                    <a:pt x="327" y="178"/>
                  </a:lnTo>
                  <a:lnTo>
                    <a:pt x="327" y="179"/>
                  </a:lnTo>
                  <a:lnTo>
                    <a:pt x="328" y="179"/>
                  </a:lnTo>
                  <a:lnTo>
                    <a:pt x="329" y="180"/>
                  </a:lnTo>
                  <a:lnTo>
                    <a:pt x="330" y="180"/>
                  </a:lnTo>
                  <a:lnTo>
                    <a:pt x="330" y="181"/>
                  </a:lnTo>
                  <a:lnTo>
                    <a:pt x="331" y="181"/>
                  </a:lnTo>
                  <a:lnTo>
                    <a:pt x="332" y="181"/>
                  </a:lnTo>
                  <a:lnTo>
                    <a:pt x="332" y="182"/>
                  </a:lnTo>
                  <a:lnTo>
                    <a:pt x="332" y="182"/>
                  </a:lnTo>
                  <a:lnTo>
                    <a:pt x="333" y="182"/>
                  </a:lnTo>
                  <a:lnTo>
                    <a:pt x="334" y="182"/>
                  </a:lnTo>
                  <a:lnTo>
                    <a:pt x="334" y="183"/>
                  </a:lnTo>
                  <a:lnTo>
                    <a:pt x="335" y="183"/>
                  </a:lnTo>
                  <a:lnTo>
                    <a:pt x="336" y="183"/>
                  </a:lnTo>
                  <a:lnTo>
                    <a:pt x="336" y="184"/>
                  </a:lnTo>
                  <a:lnTo>
                    <a:pt x="337" y="184"/>
                  </a:lnTo>
                  <a:lnTo>
                    <a:pt x="338" y="184"/>
                  </a:lnTo>
                  <a:lnTo>
                    <a:pt x="338" y="185"/>
                  </a:lnTo>
                  <a:lnTo>
                    <a:pt x="339" y="185"/>
                  </a:lnTo>
                  <a:lnTo>
                    <a:pt x="340" y="186"/>
                  </a:lnTo>
                  <a:lnTo>
                    <a:pt x="341" y="186"/>
                  </a:lnTo>
                  <a:lnTo>
                    <a:pt x="341" y="187"/>
                  </a:lnTo>
                  <a:lnTo>
                    <a:pt x="342" y="187"/>
                  </a:lnTo>
                  <a:lnTo>
                    <a:pt x="343" y="187"/>
                  </a:lnTo>
                  <a:lnTo>
                    <a:pt x="343" y="188"/>
                  </a:lnTo>
                  <a:lnTo>
                    <a:pt x="344" y="188"/>
                  </a:lnTo>
                  <a:lnTo>
                    <a:pt x="345" y="188"/>
                  </a:lnTo>
                  <a:lnTo>
                    <a:pt x="345" y="189"/>
                  </a:lnTo>
                  <a:lnTo>
                    <a:pt x="346" y="189"/>
                  </a:lnTo>
                  <a:lnTo>
                    <a:pt x="347" y="189"/>
                  </a:lnTo>
                  <a:lnTo>
                    <a:pt x="347" y="190"/>
                  </a:lnTo>
                  <a:lnTo>
                    <a:pt x="348" y="190"/>
                  </a:lnTo>
                  <a:lnTo>
                    <a:pt x="349" y="190"/>
                  </a:lnTo>
                  <a:lnTo>
                    <a:pt x="349" y="191"/>
                  </a:lnTo>
                  <a:lnTo>
                    <a:pt x="350" y="191"/>
                  </a:lnTo>
                  <a:lnTo>
                    <a:pt x="351" y="192"/>
                  </a:lnTo>
                  <a:lnTo>
                    <a:pt x="352" y="192"/>
                  </a:lnTo>
                  <a:lnTo>
                    <a:pt x="352" y="193"/>
                  </a:lnTo>
                  <a:lnTo>
                    <a:pt x="353" y="193"/>
                  </a:lnTo>
                  <a:lnTo>
                    <a:pt x="354" y="193"/>
                  </a:lnTo>
                  <a:lnTo>
                    <a:pt x="354" y="194"/>
                  </a:lnTo>
                  <a:lnTo>
                    <a:pt x="355" y="194"/>
                  </a:lnTo>
                  <a:lnTo>
                    <a:pt x="356" y="194"/>
                  </a:lnTo>
                  <a:lnTo>
                    <a:pt x="356" y="195"/>
                  </a:lnTo>
                  <a:lnTo>
                    <a:pt x="357" y="195"/>
                  </a:lnTo>
                  <a:lnTo>
                    <a:pt x="358" y="195"/>
                  </a:lnTo>
                  <a:lnTo>
                    <a:pt x="358" y="196"/>
                  </a:lnTo>
                  <a:lnTo>
                    <a:pt x="359" y="196"/>
                  </a:lnTo>
                  <a:lnTo>
                    <a:pt x="360" y="197"/>
                  </a:lnTo>
                  <a:lnTo>
                    <a:pt x="360" y="197"/>
                  </a:lnTo>
                  <a:lnTo>
                    <a:pt x="361" y="197"/>
                  </a:lnTo>
                  <a:lnTo>
                    <a:pt x="361" y="198"/>
                  </a:lnTo>
                  <a:lnTo>
                    <a:pt x="362" y="198"/>
                  </a:lnTo>
                  <a:lnTo>
                    <a:pt x="363" y="198"/>
                  </a:lnTo>
                  <a:lnTo>
                    <a:pt x="363" y="199"/>
                  </a:lnTo>
                  <a:lnTo>
                    <a:pt x="364" y="199"/>
                  </a:lnTo>
                  <a:lnTo>
                    <a:pt x="365" y="199"/>
                  </a:lnTo>
                  <a:lnTo>
                    <a:pt x="365" y="200"/>
                  </a:lnTo>
                  <a:lnTo>
                    <a:pt x="366" y="200"/>
                  </a:lnTo>
                  <a:lnTo>
                    <a:pt x="367" y="200"/>
                  </a:lnTo>
                  <a:lnTo>
                    <a:pt x="367" y="201"/>
                  </a:lnTo>
                  <a:lnTo>
                    <a:pt x="368" y="201"/>
                  </a:lnTo>
                  <a:lnTo>
                    <a:pt x="369" y="201"/>
                  </a:lnTo>
                  <a:lnTo>
                    <a:pt x="369" y="202"/>
                  </a:lnTo>
                  <a:lnTo>
                    <a:pt x="370" y="202"/>
                  </a:lnTo>
                  <a:lnTo>
                    <a:pt x="371" y="203"/>
                  </a:lnTo>
                  <a:lnTo>
                    <a:pt x="372" y="203"/>
                  </a:lnTo>
                  <a:lnTo>
                    <a:pt x="372" y="204"/>
                  </a:lnTo>
                  <a:lnTo>
                    <a:pt x="373" y="204"/>
                  </a:lnTo>
                  <a:lnTo>
                    <a:pt x="374" y="204"/>
                  </a:lnTo>
                  <a:lnTo>
                    <a:pt x="374" y="205"/>
                  </a:lnTo>
                  <a:lnTo>
                    <a:pt x="375" y="205"/>
                  </a:lnTo>
                  <a:lnTo>
                    <a:pt x="376" y="205"/>
                  </a:lnTo>
                  <a:lnTo>
                    <a:pt x="376" y="206"/>
                  </a:lnTo>
                  <a:lnTo>
                    <a:pt x="377" y="206"/>
                  </a:lnTo>
                  <a:lnTo>
                    <a:pt x="378" y="206"/>
                  </a:lnTo>
                  <a:lnTo>
                    <a:pt x="378" y="207"/>
                  </a:lnTo>
                  <a:lnTo>
                    <a:pt x="379" y="207"/>
                  </a:lnTo>
                  <a:lnTo>
                    <a:pt x="380" y="207"/>
                  </a:lnTo>
                  <a:lnTo>
                    <a:pt x="380" y="208"/>
                  </a:lnTo>
                  <a:lnTo>
                    <a:pt x="381" y="208"/>
                  </a:lnTo>
                  <a:lnTo>
                    <a:pt x="381" y="209"/>
                  </a:lnTo>
                  <a:lnTo>
                    <a:pt x="382" y="209"/>
                  </a:lnTo>
                  <a:lnTo>
                    <a:pt x="383" y="209"/>
                  </a:lnTo>
                  <a:lnTo>
                    <a:pt x="383" y="210"/>
                  </a:lnTo>
                  <a:lnTo>
                    <a:pt x="384" y="210"/>
                  </a:lnTo>
                  <a:lnTo>
                    <a:pt x="385" y="210"/>
                  </a:lnTo>
                  <a:lnTo>
                    <a:pt x="385" y="211"/>
                  </a:lnTo>
                  <a:lnTo>
                    <a:pt x="386" y="211"/>
                  </a:lnTo>
                  <a:lnTo>
                    <a:pt x="387" y="211"/>
                  </a:lnTo>
                  <a:lnTo>
                    <a:pt x="387" y="212"/>
                  </a:lnTo>
                  <a:lnTo>
                    <a:pt x="388" y="212"/>
                  </a:lnTo>
                  <a:lnTo>
                    <a:pt x="388" y="212"/>
                  </a:lnTo>
                  <a:lnTo>
                    <a:pt x="389" y="212"/>
                  </a:lnTo>
                  <a:lnTo>
                    <a:pt x="389" y="213"/>
                  </a:lnTo>
                  <a:lnTo>
                    <a:pt x="390" y="213"/>
                  </a:lnTo>
                  <a:lnTo>
                    <a:pt x="391" y="214"/>
                  </a:lnTo>
                  <a:lnTo>
                    <a:pt x="392" y="214"/>
                  </a:lnTo>
                  <a:lnTo>
                    <a:pt x="392" y="215"/>
                  </a:lnTo>
                  <a:lnTo>
                    <a:pt x="393" y="215"/>
                  </a:lnTo>
                  <a:lnTo>
                    <a:pt x="394" y="215"/>
                  </a:lnTo>
                  <a:lnTo>
                    <a:pt x="394" y="216"/>
                  </a:lnTo>
                  <a:lnTo>
                    <a:pt x="395" y="216"/>
                  </a:lnTo>
                  <a:lnTo>
                    <a:pt x="396" y="216"/>
                  </a:lnTo>
                  <a:lnTo>
                    <a:pt x="396" y="217"/>
                  </a:lnTo>
                  <a:lnTo>
                    <a:pt x="397" y="217"/>
                  </a:lnTo>
                  <a:lnTo>
                    <a:pt x="398" y="217"/>
                  </a:lnTo>
                  <a:lnTo>
                    <a:pt x="398" y="218"/>
                  </a:lnTo>
                  <a:lnTo>
                    <a:pt x="399" y="218"/>
                  </a:lnTo>
                  <a:lnTo>
                    <a:pt x="400" y="218"/>
                  </a:lnTo>
                  <a:lnTo>
                    <a:pt x="400" y="219"/>
                  </a:lnTo>
                  <a:lnTo>
                    <a:pt x="401" y="219"/>
                  </a:lnTo>
                  <a:lnTo>
                    <a:pt x="402" y="219"/>
                  </a:lnTo>
                  <a:lnTo>
                    <a:pt x="402" y="220"/>
                  </a:lnTo>
                  <a:lnTo>
                    <a:pt x="403" y="220"/>
                  </a:lnTo>
                  <a:lnTo>
                    <a:pt x="403" y="221"/>
                  </a:lnTo>
                  <a:lnTo>
                    <a:pt x="404" y="221"/>
                  </a:lnTo>
                  <a:lnTo>
                    <a:pt x="405" y="221"/>
                  </a:lnTo>
                  <a:lnTo>
                    <a:pt x="405" y="222"/>
                  </a:lnTo>
                  <a:lnTo>
                    <a:pt x="406" y="222"/>
                  </a:lnTo>
                  <a:lnTo>
                    <a:pt x="407" y="222"/>
                  </a:lnTo>
                  <a:lnTo>
                    <a:pt x="407" y="223"/>
                  </a:lnTo>
                  <a:lnTo>
                    <a:pt x="408" y="223"/>
                  </a:lnTo>
                  <a:lnTo>
                    <a:pt x="409" y="223"/>
                  </a:lnTo>
                  <a:lnTo>
                    <a:pt x="409" y="224"/>
                  </a:lnTo>
                  <a:lnTo>
                    <a:pt x="410" y="224"/>
                  </a:lnTo>
                  <a:lnTo>
                    <a:pt x="411" y="224"/>
                  </a:lnTo>
                  <a:lnTo>
                    <a:pt x="411" y="225"/>
                  </a:lnTo>
                  <a:lnTo>
                    <a:pt x="412" y="225"/>
                  </a:lnTo>
                  <a:lnTo>
                    <a:pt x="413" y="226"/>
                  </a:lnTo>
                  <a:lnTo>
                    <a:pt x="414" y="226"/>
                  </a:lnTo>
                  <a:lnTo>
                    <a:pt x="414" y="227"/>
                  </a:lnTo>
                  <a:lnTo>
                    <a:pt x="415" y="227"/>
                  </a:lnTo>
                  <a:lnTo>
                    <a:pt x="416" y="227"/>
                  </a:lnTo>
                  <a:lnTo>
                    <a:pt x="416" y="228"/>
                  </a:lnTo>
                  <a:lnTo>
                    <a:pt x="417" y="228"/>
                  </a:lnTo>
                  <a:lnTo>
                    <a:pt x="418" y="228"/>
                  </a:lnTo>
                  <a:lnTo>
                    <a:pt x="418" y="229"/>
                  </a:lnTo>
                  <a:lnTo>
                    <a:pt x="419" y="229"/>
                  </a:lnTo>
                  <a:lnTo>
                    <a:pt x="420" y="229"/>
                  </a:lnTo>
                  <a:lnTo>
                    <a:pt x="420" y="230"/>
                  </a:lnTo>
                  <a:lnTo>
                    <a:pt x="421" y="230"/>
                  </a:lnTo>
                  <a:lnTo>
                    <a:pt x="422" y="230"/>
                  </a:lnTo>
                  <a:lnTo>
                    <a:pt x="422" y="231"/>
                  </a:lnTo>
                  <a:lnTo>
                    <a:pt x="423" y="231"/>
                  </a:lnTo>
                  <a:lnTo>
                    <a:pt x="424" y="232"/>
                  </a:lnTo>
                  <a:lnTo>
                    <a:pt x="425" y="232"/>
                  </a:lnTo>
                  <a:lnTo>
                    <a:pt x="425" y="233"/>
                  </a:lnTo>
                  <a:lnTo>
                    <a:pt x="426" y="233"/>
                  </a:lnTo>
                  <a:lnTo>
                    <a:pt x="427" y="233"/>
                  </a:lnTo>
                  <a:lnTo>
                    <a:pt x="427" y="234"/>
                  </a:lnTo>
                  <a:lnTo>
                    <a:pt x="428" y="234"/>
                  </a:lnTo>
                  <a:lnTo>
                    <a:pt x="429" y="234"/>
                  </a:lnTo>
                  <a:lnTo>
                    <a:pt x="429" y="235"/>
                  </a:lnTo>
                  <a:lnTo>
                    <a:pt x="430" y="235"/>
                  </a:lnTo>
                  <a:lnTo>
                    <a:pt x="431" y="235"/>
                  </a:lnTo>
                  <a:lnTo>
                    <a:pt x="431" y="236"/>
                  </a:lnTo>
                  <a:lnTo>
                    <a:pt x="432" y="236"/>
                  </a:lnTo>
                  <a:lnTo>
                    <a:pt x="433" y="236"/>
                  </a:lnTo>
                  <a:lnTo>
                    <a:pt x="433" y="237"/>
                  </a:lnTo>
                  <a:lnTo>
                    <a:pt x="434" y="237"/>
                  </a:lnTo>
                  <a:lnTo>
                    <a:pt x="434" y="238"/>
                  </a:lnTo>
                  <a:lnTo>
                    <a:pt x="435" y="238"/>
                  </a:lnTo>
                  <a:lnTo>
                    <a:pt x="436" y="238"/>
                  </a:lnTo>
                  <a:lnTo>
                    <a:pt x="436" y="239"/>
                  </a:lnTo>
                  <a:lnTo>
                    <a:pt x="437" y="239"/>
                  </a:lnTo>
                  <a:lnTo>
                    <a:pt x="438" y="239"/>
                  </a:lnTo>
                  <a:lnTo>
                    <a:pt x="438" y="240"/>
                  </a:lnTo>
                  <a:lnTo>
                    <a:pt x="439" y="240"/>
                  </a:lnTo>
                  <a:lnTo>
                    <a:pt x="440" y="240"/>
                  </a:lnTo>
                  <a:lnTo>
                    <a:pt x="440" y="241"/>
                  </a:lnTo>
                  <a:lnTo>
                    <a:pt x="441" y="241"/>
                  </a:lnTo>
                  <a:lnTo>
                    <a:pt x="442" y="241"/>
                  </a:lnTo>
                  <a:lnTo>
                    <a:pt x="442" y="242"/>
                  </a:lnTo>
                  <a:lnTo>
                    <a:pt x="443" y="242"/>
                  </a:lnTo>
                  <a:lnTo>
                    <a:pt x="443" y="242"/>
                  </a:lnTo>
                  <a:lnTo>
                    <a:pt x="444" y="243"/>
                  </a:lnTo>
                  <a:lnTo>
                    <a:pt x="445" y="243"/>
                  </a:lnTo>
                  <a:lnTo>
                    <a:pt x="445" y="244"/>
                  </a:lnTo>
                  <a:lnTo>
                    <a:pt x="446" y="244"/>
                  </a:lnTo>
                  <a:lnTo>
                    <a:pt x="447" y="244"/>
                  </a:lnTo>
                  <a:lnTo>
                    <a:pt x="447" y="245"/>
                  </a:lnTo>
                  <a:lnTo>
                    <a:pt x="448" y="245"/>
                  </a:lnTo>
                  <a:lnTo>
                    <a:pt x="449" y="245"/>
                  </a:lnTo>
                  <a:lnTo>
                    <a:pt x="449" y="246"/>
                  </a:lnTo>
                  <a:lnTo>
                    <a:pt x="450" y="246"/>
                  </a:lnTo>
                  <a:lnTo>
                    <a:pt x="451" y="246"/>
                  </a:lnTo>
                  <a:lnTo>
                    <a:pt x="451" y="247"/>
                  </a:lnTo>
                  <a:lnTo>
                    <a:pt x="452" y="247"/>
                  </a:lnTo>
                  <a:lnTo>
                    <a:pt x="453" y="247"/>
                  </a:lnTo>
                  <a:lnTo>
                    <a:pt x="453" y="248"/>
                  </a:lnTo>
                  <a:lnTo>
                    <a:pt x="454" y="248"/>
                  </a:lnTo>
                  <a:lnTo>
                    <a:pt x="455" y="249"/>
                  </a:lnTo>
                  <a:lnTo>
                    <a:pt x="456" y="249"/>
                  </a:lnTo>
                  <a:lnTo>
                    <a:pt x="456" y="250"/>
                  </a:lnTo>
                  <a:lnTo>
                    <a:pt x="457" y="250"/>
                  </a:lnTo>
                  <a:lnTo>
                    <a:pt x="458" y="250"/>
                  </a:lnTo>
                  <a:lnTo>
                    <a:pt x="458" y="251"/>
                  </a:lnTo>
                  <a:lnTo>
                    <a:pt x="459" y="251"/>
                  </a:lnTo>
                  <a:lnTo>
                    <a:pt x="460" y="251"/>
                  </a:lnTo>
                  <a:lnTo>
                    <a:pt x="460" y="252"/>
                  </a:lnTo>
                  <a:lnTo>
                    <a:pt x="461" y="252"/>
                  </a:lnTo>
                  <a:lnTo>
                    <a:pt x="462" y="252"/>
                  </a:lnTo>
                  <a:lnTo>
                    <a:pt x="462" y="253"/>
                  </a:lnTo>
                  <a:lnTo>
                    <a:pt x="463" y="253"/>
                  </a:lnTo>
                  <a:lnTo>
                    <a:pt x="464" y="254"/>
                  </a:lnTo>
                  <a:lnTo>
                    <a:pt x="465" y="254"/>
                  </a:lnTo>
                  <a:lnTo>
                    <a:pt x="465" y="255"/>
                  </a:lnTo>
                  <a:lnTo>
                    <a:pt x="466" y="255"/>
                  </a:lnTo>
                  <a:lnTo>
                    <a:pt x="467" y="255"/>
                  </a:lnTo>
                  <a:lnTo>
                    <a:pt x="467" y="256"/>
                  </a:lnTo>
                  <a:lnTo>
                    <a:pt x="468" y="256"/>
                  </a:lnTo>
                  <a:lnTo>
                    <a:pt x="469" y="256"/>
                  </a:lnTo>
                  <a:lnTo>
                    <a:pt x="469" y="257"/>
                  </a:lnTo>
                  <a:lnTo>
                    <a:pt x="470" y="257"/>
                  </a:lnTo>
                  <a:lnTo>
                    <a:pt x="471" y="257"/>
                  </a:lnTo>
                  <a:lnTo>
                    <a:pt x="471" y="258"/>
                  </a:lnTo>
                  <a:lnTo>
                    <a:pt x="472" y="258"/>
                  </a:lnTo>
                  <a:lnTo>
                    <a:pt x="473" y="258"/>
                  </a:lnTo>
                  <a:lnTo>
                    <a:pt x="473" y="259"/>
                  </a:lnTo>
                  <a:lnTo>
                    <a:pt x="474" y="259"/>
                  </a:lnTo>
                  <a:lnTo>
                    <a:pt x="475" y="260"/>
                  </a:lnTo>
                  <a:lnTo>
                    <a:pt x="476" y="260"/>
                  </a:lnTo>
                  <a:lnTo>
                    <a:pt x="476" y="261"/>
                  </a:lnTo>
                  <a:lnTo>
                    <a:pt x="477" y="261"/>
                  </a:lnTo>
                  <a:lnTo>
                    <a:pt x="478" y="261"/>
                  </a:lnTo>
                  <a:lnTo>
                    <a:pt x="478" y="262"/>
                  </a:lnTo>
                  <a:lnTo>
                    <a:pt x="479" y="262"/>
                  </a:lnTo>
                  <a:lnTo>
                    <a:pt x="480" y="262"/>
                  </a:lnTo>
                  <a:lnTo>
                    <a:pt x="480" y="263"/>
                  </a:lnTo>
                  <a:lnTo>
                    <a:pt x="481" y="263"/>
                  </a:lnTo>
                  <a:lnTo>
                    <a:pt x="482" y="263"/>
                  </a:lnTo>
                  <a:lnTo>
                    <a:pt x="482" y="264"/>
                  </a:lnTo>
                  <a:lnTo>
                    <a:pt x="483" y="264"/>
                  </a:lnTo>
                  <a:lnTo>
                    <a:pt x="484" y="264"/>
                  </a:lnTo>
                  <a:lnTo>
                    <a:pt x="484" y="265"/>
                  </a:lnTo>
                  <a:lnTo>
                    <a:pt x="485" y="265"/>
                  </a:lnTo>
                  <a:lnTo>
                    <a:pt x="485" y="266"/>
                  </a:lnTo>
                  <a:lnTo>
                    <a:pt x="486" y="266"/>
                  </a:lnTo>
                  <a:lnTo>
                    <a:pt x="487" y="266"/>
                  </a:lnTo>
                  <a:lnTo>
                    <a:pt x="487" y="267"/>
                  </a:lnTo>
                  <a:lnTo>
                    <a:pt x="488" y="267"/>
                  </a:lnTo>
                  <a:lnTo>
                    <a:pt x="489" y="267"/>
                  </a:lnTo>
                  <a:lnTo>
                    <a:pt x="489" y="268"/>
                  </a:lnTo>
                  <a:lnTo>
                    <a:pt x="490" y="268"/>
                  </a:lnTo>
                  <a:lnTo>
                    <a:pt x="491" y="268"/>
                  </a:lnTo>
                  <a:lnTo>
                    <a:pt x="491" y="269"/>
                  </a:lnTo>
                  <a:lnTo>
                    <a:pt x="492" y="269"/>
                  </a:lnTo>
                  <a:lnTo>
                    <a:pt x="493" y="269"/>
                  </a:lnTo>
                  <a:lnTo>
                    <a:pt x="493" y="270"/>
                  </a:lnTo>
                  <a:lnTo>
                    <a:pt x="494" y="270"/>
                  </a:lnTo>
                  <a:lnTo>
                    <a:pt x="495" y="270"/>
                  </a:lnTo>
                  <a:lnTo>
                    <a:pt x="495" y="271"/>
                  </a:lnTo>
                  <a:lnTo>
                    <a:pt x="496" y="271"/>
                  </a:lnTo>
                  <a:lnTo>
                    <a:pt x="497" y="272"/>
                  </a:lnTo>
                  <a:lnTo>
                    <a:pt x="498" y="272"/>
                  </a:lnTo>
                  <a:lnTo>
                    <a:pt x="498" y="273"/>
                  </a:lnTo>
                  <a:lnTo>
                    <a:pt x="499" y="273"/>
                  </a:lnTo>
                  <a:lnTo>
                    <a:pt x="499" y="273"/>
                  </a:lnTo>
                  <a:lnTo>
                    <a:pt x="500" y="273"/>
                  </a:lnTo>
                  <a:lnTo>
                    <a:pt x="500" y="274"/>
                  </a:lnTo>
                  <a:lnTo>
                    <a:pt x="501" y="274"/>
                  </a:lnTo>
                  <a:lnTo>
                    <a:pt x="502" y="274"/>
                  </a:lnTo>
                  <a:lnTo>
                    <a:pt x="502" y="275"/>
                  </a:lnTo>
                  <a:lnTo>
                    <a:pt x="503" y="275"/>
                  </a:lnTo>
                  <a:lnTo>
                    <a:pt x="504" y="275"/>
                  </a:lnTo>
                  <a:lnTo>
                    <a:pt x="504" y="276"/>
                  </a:lnTo>
                  <a:lnTo>
                    <a:pt x="505" y="276"/>
                  </a:lnTo>
                  <a:lnTo>
                    <a:pt x="506" y="276"/>
                  </a:lnTo>
                  <a:lnTo>
                    <a:pt x="506" y="277"/>
                  </a:lnTo>
                  <a:lnTo>
                    <a:pt x="507" y="277"/>
                  </a:lnTo>
                  <a:lnTo>
                    <a:pt x="508" y="278"/>
                  </a:lnTo>
                  <a:lnTo>
                    <a:pt x="509" y="278"/>
                  </a:lnTo>
                  <a:lnTo>
                    <a:pt x="509" y="279"/>
                  </a:lnTo>
                  <a:lnTo>
                    <a:pt x="510" y="279"/>
                  </a:lnTo>
                  <a:lnTo>
                    <a:pt x="511" y="279"/>
                  </a:lnTo>
                  <a:lnTo>
                    <a:pt x="511" y="280"/>
                  </a:lnTo>
                  <a:lnTo>
                    <a:pt x="512" y="280"/>
                  </a:lnTo>
                  <a:lnTo>
                    <a:pt x="513" y="280"/>
                  </a:lnTo>
                  <a:lnTo>
                    <a:pt x="513" y="281"/>
                  </a:lnTo>
                  <a:lnTo>
                    <a:pt x="514" y="281"/>
                  </a:lnTo>
                  <a:lnTo>
                    <a:pt x="515" y="281"/>
                  </a:lnTo>
                  <a:lnTo>
                    <a:pt x="515" y="282"/>
                  </a:lnTo>
                  <a:lnTo>
                    <a:pt x="516" y="282"/>
                  </a:lnTo>
                  <a:lnTo>
                    <a:pt x="517" y="283"/>
                  </a:lnTo>
                  <a:lnTo>
                    <a:pt x="518" y="283"/>
                  </a:lnTo>
                  <a:lnTo>
                    <a:pt x="518" y="284"/>
                  </a:lnTo>
                  <a:lnTo>
                    <a:pt x="519" y="284"/>
                  </a:lnTo>
                  <a:lnTo>
                    <a:pt x="520" y="284"/>
                  </a:lnTo>
                  <a:lnTo>
                    <a:pt x="520" y="285"/>
                  </a:lnTo>
                  <a:lnTo>
                    <a:pt x="521" y="285"/>
                  </a:lnTo>
                  <a:lnTo>
                    <a:pt x="522" y="285"/>
                  </a:lnTo>
                  <a:lnTo>
                    <a:pt x="522" y="286"/>
                  </a:lnTo>
                  <a:lnTo>
                    <a:pt x="523" y="286"/>
                  </a:lnTo>
                  <a:lnTo>
                    <a:pt x="524" y="286"/>
                  </a:lnTo>
                  <a:lnTo>
                    <a:pt x="524" y="287"/>
                  </a:lnTo>
                  <a:lnTo>
                    <a:pt x="525" y="287"/>
                  </a:lnTo>
                  <a:lnTo>
                    <a:pt x="526" y="287"/>
                  </a:lnTo>
                  <a:lnTo>
                    <a:pt x="526" y="288"/>
                  </a:lnTo>
                  <a:lnTo>
                    <a:pt x="526" y="288"/>
                  </a:lnTo>
                  <a:lnTo>
                    <a:pt x="527" y="288"/>
                  </a:lnTo>
                  <a:lnTo>
                    <a:pt x="528" y="289"/>
                  </a:lnTo>
                  <a:lnTo>
                    <a:pt x="529" y="289"/>
                  </a:lnTo>
                  <a:lnTo>
                    <a:pt x="529" y="290"/>
                  </a:lnTo>
                  <a:lnTo>
                    <a:pt x="530" y="290"/>
                  </a:lnTo>
                  <a:lnTo>
                    <a:pt x="531" y="290"/>
                  </a:lnTo>
                  <a:lnTo>
                    <a:pt x="531" y="291"/>
                  </a:lnTo>
                  <a:lnTo>
                    <a:pt x="532" y="291"/>
                  </a:lnTo>
                  <a:lnTo>
                    <a:pt x="533" y="291"/>
                  </a:lnTo>
                  <a:lnTo>
                    <a:pt x="533" y="292"/>
                  </a:lnTo>
                  <a:lnTo>
                    <a:pt x="534" y="292"/>
                  </a:lnTo>
                  <a:lnTo>
                    <a:pt x="535" y="292"/>
                  </a:lnTo>
                  <a:lnTo>
                    <a:pt x="535" y="293"/>
                  </a:lnTo>
                  <a:lnTo>
                    <a:pt x="536" y="293"/>
                  </a:lnTo>
                  <a:lnTo>
                    <a:pt x="537" y="293"/>
                  </a:lnTo>
                  <a:lnTo>
                    <a:pt x="537" y="294"/>
                  </a:lnTo>
                  <a:lnTo>
                    <a:pt x="538" y="294"/>
                  </a:lnTo>
                  <a:lnTo>
                    <a:pt x="538" y="295"/>
                  </a:lnTo>
                  <a:lnTo>
                    <a:pt x="539" y="295"/>
                  </a:lnTo>
                  <a:lnTo>
                    <a:pt x="540" y="295"/>
                  </a:lnTo>
                  <a:lnTo>
                    <a:pt x="540" y="296"/>
                  </a:lnTo>
                  <a:lnTo>
                    <a:pt x="541" y="296"/>
                  </a:lnTo>
                  <a:lnTo>
                    <a:pt x="542" y="296"/>
                  </a:lnTo>
                  <a:lnTo>
                    <a:pt x="542" y="297"/>
                  </a:lnTo>
                  <a:lnTo>
                    <a:pt x="543" y="297"/>
                  </a:lnTo>
                  <a:lnTo>
                    <a:pt x="544" y="297"/>
                  </a:lnTo>
                  <a:lnTo>
                    <a:pt x="544" y="298"/>
                  </a:lnTo>
                  <a:lnTo>
                    <a:pt x="545" y="298"/>
                  </a:lnTo>
                  <a:lnTo>
                    <a:pt x="546" y="298"/>
                  </a:lnTo>
                  <a:lnTo>
                    <a:pt x="546" y="299"/>
                  </a:lnTo>
                  <a:lnTo>
                    <a:pt x="547" y="299"/>
                  </a:lnTo>
                  <a:lnTo>
                    <a:pt x="548" y="300"/>
                  </a:lnTo>
                  <a:lnTo>
                    <a:pt x="549" y="300"/>
                  </a:lnTo>
                  <a:lnTo>
                    <a:pt x="549" y="301"/>
                  </a:lnTo>
                  <a:lnTo>
                    <a:pt x="550" y="301"/>
                  </a:lnTo>
                  <a:lnTo>
                    <a:pt x="551" y="301"/>
                  </a:lnTo>
                  <a:lnTo>
                    <a:pt x="551" y="302"/>
                  </a:lnTo>
                  <a:lnTo>
                    <a:pt x="552" y="302"/>
                  </a:lnTo>
                  <a:lnTo>
                    <a:pt x="553" y="302"/>
                  </a:lnTo>
                  <a:lnTo>
                    <a:pt x="553" y="303"/>
                  </a:lnTo>
                  <a:lnTo>
                    <a:pt x="554" y="303"/>
                  </a:lnTo>
                  <a:lnTo>
                    <a:pt x="554" y="303"/>
                  </a:lnTo>
                  <a:lnTo>
                    <a:pt x="555" y="303"/>
                  </a:lnTo>
                  <a:lnTo>
                    <a:pt x="555" y="304"/>
                  </a:lnTo>
                  <a:lnTo>
                    <a:pt x="556" y="304"/>
                  </a:lnTo>
                  <a:lnTo>
                    <a:pt x="557" y="304"/>
                  </a:lnTo>
                  <a:lnTo>
                    <a:pt x="557" y="305"/>
                  </a:lnTo>
                  <a:lnTo>
                    <a:pt x="558" y="305"/>
                  </a:lnTo>
                  <a:lnTo>
                    <a:pt x="559" y="306"/>
                  </a:lnTo>
                  <a:lnTo>
                    <a:pt x="560" y="306"/>
                  </a:lnTo>
                  <a:lnTo>
                    <a:pt x="560" y="307"/>
                  </a:lnTo>
                  <a:lnTo>
                    <a:pt x="561" y="307"/>
                  </a:lnTo>
                  <a:lnTo>
                    <a:pt x="562" y="307"/>
                  </a:lnTo>
                  <a:lnTo>
                    <a:pt x="562" y="308"/>
                  </a:lnTo>
                  <a:lnTo>
                    <a:pt x="563" y="308"/>
                  </a:lnTo>
                  <a:lnTo>
                    <a:pt x="564" y="308"/>
                  </a:lnTo>
                  <a:lnTo>
                    <a:pt x="564" y="309"/>
                  </a:lnTo>
                  <a:lnTo>
                    <a:pt x="565" y="309"/>
                  </a:lnTo>
                  <a:lnTo>
                    <a:pt x="566" y="309"/>
                  </a:lnTo>
                  <a:lnTo>
                    <a:pt x="566" y="310"/>
                  </a:lnTo>
                  <a:lnTo>
                    <a:pt x="567" y="310"/>
                  </a:lnTo>
                  <a:lnTo>
                    <a:pt x="568" y="310"/>
                  </a:lnTo>
                  <a:lnTo>
                    <a:pt x="568" y="311"/>
                  </a:lnTo>
                  <a:lnTo>
                    <a:pt x="569" y="311"/>
                  </a:lnTo>
                  <a:lnTo>
                    <a:pt x="569" y="312"/>
                  </a:lnTo>
                  <a:lnTo>
                    <a:pt x="570" y="312"/>
                  </a:lnTo>
                  <a:lnTo>
                    <a:pt x="571" y="312"/>
                  </a:lnTo>
                  <a:lnTo>
                    <a:pt x="571" y="313"/>
                  </a:lnTo>
                  <a:lnTo>
                    <a:pt x="572" y="313"/>
                  </a:lnTo>
                  <a:lnTo>
                    <a:pt x="573" y="313"/>
                  </a:lnTo>
                  <a:lnTo>
                    <a:pt x="573" y="314"/>
                  </a:lnTo>
                  <a:lnTo>
                    <a:pt x="574" y="314"/>
                  </a:lnTo>
                  <a:lnTo>
                    <a:pt x="575" y="314"/>
                  </a:lnTo>
                  <a:lnTo>
                    <a:pt x="575" y="315"/>
                  </a:lnTo>
                  <a:lnTo>
                    <a:pt x="576" y="315"/>
                  </a:lnTo>
                  <a:lnTo>
                    <a:pt x="577" y="315"/>
                  </a:lnTo>
                  <a:lnTo>
                    <a:pt x="577" y="316"/>
                  </a:lnTo>
                  <a:lnTo>
                    <a:pt x="578" y="316"/>
                  </a:lnTo>
                  <a:lnTo>
                    <a:pt x="579" y="316"/>
                  </a:lnTo>
                  <a:lnTo>
                    <a:pt x="579" y="317"/>
                  </a:lnTo>
                  <a:lnTo>
                    <a:pt x="580" y="317"/>
                  </a:lnTo>
                  <a:lnTo>
                    <a:pt x="580" y="318"/>
                  </a:lnTo>
                  <a:lnTo>
                    <a:pt x="581" y="318"/>
                  </a:lnTo>
                  <a:lnTo>
                    <a:pt x="582" y="318"/>
                  </a:lnTo>
                  <a:lnTo>
                    <a:pt x="582" y="318"/>
                  </a:lnTo>
                  <a:lnTo>
                    <a:pt x="582" y="319"/>
                  </a:lnTo>
                  <a:lnTo>
                    <a:pt x="583" y="319"/>
                  </a:lnTo>
                  <a:lnTo>
                    <a:pt x="584" y="319"/>
                  </a:lnTo>
                  <a:lnTo>
                    <a:pt x="584" y="320"/>
                  </a:lnTo>
                  <a:lnTo>
                    <a:pt x="585" y="320"/>
                  </a:lnTo>
                  <a:lnTo>
                    <a:pt x="586" y="320"/>
                  </a:lnTo>
                  <a:lnTo>
                    <a:pt x="586" y="321"/>
                  </a:lnTo>
                  <a:lnTo>
                    <a:pt x="587" y="321"/>
                  </a:lnTo>
                  <a:lnTo>
                    <a:pt x="588" y="321"/>
                  </a:lnTo>
                  <a:lnTo>
                    <a:pt x="588" y="322"/>
                  </a:lnTo>
                  <a:lnTo>
                    <a:pt x="589" y="322"/>
                  </a:lnTo>
                  <a:lnTo>
                    <a:pt x="590" y="322"/>
                  </a:lnTo>
                  <a:lnTo>
                    <a:pt x="590" y="323"/>
                  </a:lnTo>
                  <a:lnTo>
                    <a:pt x="591" y="323"/>
                  </a:lnTo>
                  <a:lnTo>
                    <a:pt x="591" y="324"/>
                  </a:lnTo>
                  <a:lnTo>
                    <a:pt x="592" y="324"/>
                  </a:lnTo>
                  <a:lnTo>
                    <a:pt x="593" y="324"/>
                  </a:lnTo>
                  <a:lnTo>
                    <a:pt x="593" y="325"/>
                  </a:lnTo>
                  <a:lnTo>
                    <a:pt x="594" y="325"/>
                  </a:lnTo>
                  <a:lnTo>
                    <a:pt x="595" y="325"/>
                  </a:lnTo>
                  <a:lnTo>
                    <a:pt x="595" y="326"/>
                  </a:lnTo>
                  <a:lnTo>
                    <a:pt x="596" y="326"/>
                  </a:lnTo>
                  <a:lnTo>
                    <a:pt x="597" y="326"/>
                  </a:lnTo>
                  <a:lnTo>
                    <a:pt x="597" y="327"/>
                  </a:lnTo>
                  <a:lnTo>
                    <a:pt x="598" y="327"/>
                  </a:lnTo>
                  <a:lnTo>
                    <a:pt x="599" y="327"/>
                  </a:lnTo>
                  <a:lnTo>
                    <a:pt x="599" y="328"/>
                  </a:lnTo>
                  <a:lnTo>
                    <a:pt x="600" y="328"/>
                  </a:lnTo>
                  <a:lnTo>
                    <a:pt x="601" y="329"/>
                  </a:lnTo>
                  <a:lnTo>
                    <a:pt x="602" y="329"/>
                  </a:lnTo>
                  <a:lnTo>
                    <a:pt x="602" y="330"/>
                  </a:lnTo>
                  <a:lnTo>
                    <a:pt x="603" y="330"/>
                  </a:lnTo>
                  <a:lnTo>
                    <a:pt x="604" y="330"/>
                  </a:lnTo>
                  <a:lnTo>
                    <a:pt x="604" y="331"/>
                  </a:lnTo>
                  <a:lnTo>
                    <a:pt x="605" y="331"/>
                  </a:lnTo>
                  <a:lnTo>
                    <a:pt x="606" y="331"/>
                  </a:lnTo>
                  <a:lnTo>
                    <a:pt x="606" y="332"/>
                  </a:lnTo>
                  <a:lnTo>
                    <a:pt x="607" y="332"/>
                  </a:lnTo>
                  <a:lnTo>
                    <a:pt x="608" y="332"/>
                  </a:lnTo>
                  <a:lnTo>
                    <a:pt x="608" y="333"/>
                  </a:lnTo>
                  <a:lnTo>
                    <a:pt x="609" y="333"/>
                  </a:lnTo>
                  <a:lnTo>
                    <a:pt x="610" y="333"/>
                  </a:lnTo>
                  <a:lnTo>
                    <a:pt x="610" y="334"/>
                  </a:lnTo>
                  <a:lnTo>
                    <a:pt x="611" y="334"/>
                  </a:lnTo>
                  <a:lnTo>
                    <a:pt x="612" y="335"/>
                  </a:lnTo>
                  <a:lnTo>
                    <a:pt x="613" y="335"/>
                  </a:lnTo>
                  <a:lnTo>
                    <a:pt x="613" y="336"/>
                  </a:lnTo>
                  <a:lnTo>
                    <a:pt x="614" y="336"/>
                  </a:lnTo>
                  <a:lnTo>
                    <a:pt x="615" y="336"/>
                  </a:lnTo>
                  <a:lnTo>
                    <a:pt x="615" y="337"/>
                  </a:lnTo>
                  <a:lnTo>
                    <a:pt x="616" y="337"/>
                  </a:lnTo>
                  <a:lnTo>
                    <a:pt x="617" y="337"/>
                  </a:lnTo>
                  <a:lnTo>
                    <a:pt x="617" y="338"/>
                  </a:lnTo>
                  <a:lnTo>
                    <a:pt x="618" y="338"/>
                  </a:lnTo>
                  <a:lnTo>
                    <a:pt x="619" y="338"/>
                  </a:lnTo>
                  <a:lnTo>
                    <a:pt x="619" y="339"/>
                  </a:lnTo>
                  <a:lnTo>
                    <a:pt x="620" y="339"/>
                  </a:lnTo>
                  <a:lnTo>
                    <a:pt x="621" y="340"/>
                  </a:lnTo>
                  <a:lnTo>
                    <a:pt x="622" y="340"/>
                  </a:lnTo>
                  <a:lnTo>
                    <a:pt x="622" y="341"/>
                  </a:lnTo>
                  <a:lnTo>
                    <a:pt x="623" y="341"/>
                  </a:lnTo>
                  <a:lnTo>
                    <a:pt x="624" y="341"/>
                  </a:lnTo>
                  <a:lnTo>
                    <a:pt x="624" y="342"/>
                  </a:lnTo>
                  <a:lnTo>
                    <a:pt x="625" y="342"/>
                  </a:lnTo>
                  <a:lnTo>
                    <a:pt x="626" y="342"/>
                  </a:lnTo>
                  <a:lnTo>
                    <a:pt x="626" y="343"/>
                  </a:lnTo>
                  <a:lnTo>
                    <a:pt x="627" y="343"/>
                  </a:lnTo>
                  <a:lnTo>
                    <a:pt x="628" y="343"/>
                  </a:lnTo>
                  <a:lnTo>
                    <a:pt x="628" y="344"/>
                  </a:lnTo>
                  <a:lnTo>
                    <a:pt x="629" y="344"/>
                  </a:lnTo>
                  <a:lnTo>
                    <a:pt x="630" y="344"/>
                  </a:lnTo>
                  <a:lnTo>
                    <a:pt x="630" y="345"/>
                  </a:lnTo>
                  <a:lnTo>
                    <a:pt x="631" y="345"/>
                  </a:lnTo>
                  <a:lnTo>
                    <a:pt x="632" y="346"/>
                  </a:lnTo>
                  <a:lnTo>
                    <a:pt x="633" y="346"/>
                  </a:lnTo>
                  <a:lnTo>
                    <a:pt x="633" y="347"/>
                  </a:lnTo>
                  <a:lnTo>
                    <a:pt x="634" y="347"/>
                  </a:lnTo>
                  <a:lnTo>
                    <a:pt x="635" y="347"/>
                  </a:lnTo>
                  <a:lnTo>
                    <a:pt x="635" y="348"/>
                  </a:lnTo>
                  <a:lnTo>
                    <a:pt x="636" y="348"/>
                  </a:lnTo>
                  <a:lnTo>
                    <a:pt x="637" y="348"/>
                  </a:lnTo>
                  <a:lnTo>
                    <a:pt x="637" y="349"/>
                  </a:lnTo>
                  <a:lnTo>
                    <a:pt x="637" y="349"/>
                  </a:lnTo>
                  <a:lnTo>
                    <a:pt x="638" y="349"/>
                  </a:lnTo>
                  <a:lnTo>
                    <a:pt x="639" y="349"/>
                  </a:lnTo>
                  <a:lnTo>
                    <a:pt x="639" y="350"/>
                  </a:lnTo>
                  <a:lnTo>
                    <a:pt x="640" y="350"/>
                  </a:lnTo>
                  <a:lnTo>
                    <a:pt x="641" y="350"/>
                  </a:lnTo>
                  <a:lnTo>
                    <a:pt x="641" y="351"/>
                  </a:lnTo>
                  <a:lnTo>
                    <a:pt x="642" y="351"/>
                  </a:lnTo>
                  <a:lnTo>
                    <a:pt x="643" y="352"/>
                  </a:lnTo>
                  <a:lnTo>
                    <a:pt x="644" y="352"/>
                  </a:lnTo>
                  <a:lnTo>
                    <a:pt x="644" y="353"/>
                  </a:lnTo>
                  <a:lnTo>
                    <a:pt x="645" y="353"/>
                  </a:lnTo>
                  <a:lnTo>
                    <a:pt x="646" y="353"/>
                  </a:lnTo>
                  <a:lnTo>
                    <a:pt x="646" y="354"/>
                  </a:lnTo>
                  <a:lnTo>
                    <a:pt x="647" y="354"/>
                  </a:lnTo>
                  <a:lnTo>
                    <a:pt x="648" y="354"/>
                  </a:lnTo>
                  <a:lnTo>
                    <a:pt x="648" y="355"/>
                  </a:lnTo>
                  <a:lnTo>
                    <a:pt x="649" y="355"/>
                  </a:lnTo>
                  <a:lnTo>
                    <a:pt x="650" y="355"/>
                  </a:lnTo>
                  <a:lnTo>
                    <a:pt x="650" y="356"/>
                  </a:lnTo>
                  <a:lnTo>
                    <a:pt x="651" y="356"/>
                  </a:lnTo>
                  <a:lnTo>
                    <a:pt x="652" y="356"/>
                  </a:lnTo>
                  <a:lnTo>
                    <a:pt x="652" y="357"/>
                  </a:lnTo>
                  <a:lnTo>
                    <a:pt x="653" y="357"/>
                  </a:lnTo>
                  <a:lnTo>
                    <a:pt x="653" y="358"/>
                  </a:lnTo>
                  <a:lnTo>
                    <a:pt x="654" y="358"/>
                  </a:lnTo>
                  <a:lnTo>
                    <a:pt x="655" y="358"/>
                  </a:lnTo>
                  <a:lnTo>
                    <a:pt x="655" y="359"/>
                  </a:lnTo>
                  <a:lnTo>
                    <a:pt x="656" y="359"/>
                  </a:lnTo>
                  <a:lnTo>
                    <a:pt x="657" y="359"/>
                  </a:lnTo>
                  <a:lnTo>
                    <a:pt x="657" y="360"/>
                  </a:lnTo>
                  <a:lnTo>
                    <a:pt x="658" y="360"/>
                  </a:lnTo>
                  <a:lnTo>
                    <a:pt x="659" y="360"/>
                  </a:lnTo>
                  <a:lnTo>
                    <a:pt x="659" y="361"/>
                  </a:lnTo>
                  <a:lnTo>
                    <a:pt x="660" y="361"/>
                  </a:lnTo>
                  <a:lnTo>
                    <a:pt x="661" y="361"/>
                  </a:lnTo>
                  <a:lnTo>
                    <a:pt x="661" y="362"/>
                  </a:lnTo>
                  <a:lnTo>
                    <a:pt x="662" y="362"/>
                  </a:lnTo>
                  <a:lnTo>
                    <a:pt x="663" y="362"/>
                  </a:lnTo>
                  <a:lnTo>
                    <a:pt x="663" y="363"/>
                  </a:lnTo>
                  <a:lnTo>
                    <a:pt x="664" y="363"/>
                  </a:lnTo>
                  <a:lnTo>
                    <a:pt x="664" y="364"/>
                  </a:lnTo>
                </a:path>
              </a:pathLst>
            </a:cu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4" name="Freeform 85">
              <a:extLst>
                <a:ext uri="{FF2B5EF4-FFF2-40B4-BE49-F238E27FC236}">
                  <a16:creationId xmlns:a16="http://schemas.microsoft.com/office/drawing/2014/main" id="{3B00A413-19B7-4055-AD7A-F83C73B25E27}"/>
                </a:ext>
              </a:extLst>
            </p:cNvPr>
            <p:cNvSpPr>
              <a:spLocks/>
            </p:cNvSpPr>
            <p:nvPr/>
          </p:nvSpPr>
          <p:spPr bwMode="auto">
            <a:xfrm>
              <a:off x="14576213" y="2854204"/>
              <a:ext cx="720961" cy="398310"/>
            </a:xfrm>
            <a:custGeom>
              <a:avLst/>
              <a:gdLst>
                <a:gd name="T0" fmla="*/ 10 w 668"/>
                <a:gd name="T1" fmla="*/ 5 h 366"/>
                <a:gd name="T2" fmla="*/ 21 w 668"/>
                <a:gd name="T3" fmla="*/ 11 h 366"/>
                <a:gd name="T4" fmla="*/ 31 w 668"/>
                <a:gd name="T5" fmla="*/ 16 h 366"/>
                <a:gd name="T6" fmla="*/ 42 w 668"/>
                <a:gd name="T7" fmla="*/ 22 h 366"/>
                <a:gd name="T8" fmla="*/ 53 w 668"/>
                <a:gd name="T9" fmla="*/ 28 h 366"/>
                <a:gd name="T10" fmla="*/ 63 w 668"/>
                <a:gd name="T11" fmla="*/ 34 h 366"/>
                <a:gd name="T12" fmla="*/ 74 w 668"/>
                <a:gd name="T13" fmla="*/ 40 h 366"/>
                <a:gd name="T14" fmla="*/ 84 w 668"/>
                <a:gd name="T15" fmla="*/ 45 h 366"/>
                <a:gd name="T16" fmla="*/ 95 w 668"/>
                <a:gd name="T17" fmla="*/ 51 h 366"/>
                <a:gd name="T18" fmla="*/ 106 w 668"/>
                <a:gd name="T19" fmla="*/ 57 h 366"/>
                <a:gd name="T20" fmla="*/ 117 w 668"/>
                <a:gd name="T21" fmla="*/ 63 h 366"/>
                <a:gd name="T22" fmla="*/ 128 w 668"/>
                <a:gd name="T23" fmla="*/ 69 h 366"/>
                <a:gd name="T24" fmla="*/ 139 w 668"/>
                <a:gd name="T25" fmla="*/ 75 h 366"/>
                <a:gd name="T26" fmla="*/ 149 w 668"/>
                <a:gd name="T27" fmla="*/ 81 h 366"/>
                <a:gd name="T28" fmla="*/ 160 w 668"/>
                <a:gd name="T29" fmla="*/ 87 h 366"/>
                <a:gd name="T30" fmla="*/ 170 w 668"/>
                <a:gd name="T31" fmla="*/ 93 h 366"/>
                <a:gd name="T32" fmla="*/ 181 w 668"/>
                <a:gd name="T33" fmla="*/ 99 h 366"/>
                <a:gd name="T34" fmla="*/ 192 w 668"/>
                <a:gd name="T35" fmla="*/ 105 h 366"/>
                <a:gd name="T36" fmla="*/ 203 w 668"/>
                <a:gd name="T37" fmla="*/ 110 h 366"/>
                <a:gd name="T38" fmla="*/ 214 w 668"/>
                <a:gd name="T39" fmla="*/ 116 h 366"/>
                <a:gd name="T40" fmla="*/ 225 w 668"/>
                <a:gd name="T41" fmla="*/ 122 h 366"/>
                <a:gd name="T42" fmla="*/ 236 w 668"/>
                <a:gd name="T43" fmla="*/ 128 h 366"/>
                <a:gd name="T44" fmla="*/ 247 w 668"/>
                <a:gd name="T45" fmla="*/ 134 h 366"/>
                <a:gd name="T46" fmla="*/ 256 w 668"/>
                <a:gd name="T47" fmla="*/ 140 h 366"/>
                <a:gd name="T48" fmla="*/ 267 w 668"/>
                <a:gd name="T49" fmla="*/ 146 h 366"/>
                <a:gd name="T50" fmla="*/ 278 w 668"/>
                <a:gd name="T51" fmla="*/ 152 h 366"/>
                <a:gd name="T52" fmla="*/ 289 w 668"/>
                <a:gd name="T53" fmla="*/ 157 h 366"/>
                <a:gd name="T54" fmla="*/ 300 w 668"/>
                <a:gd name="T55" fmla="*/ 163 h 366"/>
                <a:gd name="T56" fmla="*/ 310 w 668"/>
                <a:gd name="T57" fmla="*/ 169 h 366"/>
                <a:gd name="T58" fmla="*/ 321 w 668"/>
                <a:gd name="T59" fmla="*/ 175 h 366"/>
                <a:gd name="T60" fmla="*/ 332 w 668"/>
                <a:gd name="T61" fmla="*/ 181 h 366"/>
                <a:gd name="T62" fmla="*/ 342 w 668"/>
                <a:gd name="T63" fmla="*/ 186 h 366"/>
                <a:gd name="T64" fmla="*/ 352 w 668"/>
                <a:gd name="T65" fmla="*/ 192 h 366"/>
                <a:gd name="T66" fmla="*/ 362 w 668"/>
                <a:gd name="T67" fmla="*/ 198 h 366"/>
                <a:gd name="T68" fmla="*/ 373 w 668"/>
                <a:gd name="T69" fmla="*/ 204 h 366"/>
                <a:gd name="T70" fmla="*/ 384 w 668"/>
                <a:gd name="T71" fmla="*/ 210 h 366"/>
                <a:gd name="T72" fmla="*/ 395 w 668"/>
                <a:gd name="T73" fmla="*/ 215 h 366"/>
                <a:gd name="T74" fmla="*/ 406 w 668"/>
                <a:gd name="T75" fmla="*/ 222 h 366"/>
                <a:gd name="T76" fmla="*/ 417 w 668"/>
                <a:gd name="T77" fmla="*/ 227 h 366"/>
                <a:gd name="T78" fmla="*/ 427 w 668"/>
                <a:gd name="T79" fmla="*/ 233 h 366"/>
                <a:gd name="T80" fmla="*/ 438 w 668"/>
                <a:gd name="T81" fmla="*/ 239 h 366"/>
                <a:gd name="T82" fmla="*/ 448 w 668"/>
                <a:gd name="T83" fmla="*/ 245 h 366"/>
                <a:gd name="T84" fmla="*/ 460 w 668"/>
                <a:gd name="T85" fmla="*/ 251 h 366"/>
                <a:gd name="T86" fmla="*/ 471 w 668"/>
                <a:gd name="T87" fmla="*/ 257 h 366"/>
                <a:gd name="T88" fmla="*/ 481 w 668"/>
                <a:gd name="T89" fmla="*/ 263 h 366"/>
                <a:gd name="T90" fmla="*/ 492 w 668"/>
                <a:gd name="T91" fmla="*/ 269 h 366"/>
                <a:gd name="T92" fmla="*/ 502 w 668"/>
                <a:gd name="T93" fmla="*/ 275 h 366"/>
                <a:gd name="T94" fmla="*/ 513 w 668"/>
                <a:gd name="T95" fmla="*/ 281 h 366"/>
                <a:gd name="T96" fmla="*/ 524 w 668"/>
                <a:gd name="T97" fmla="*/ 287 h 366"/>
                <a:gd name="T98" fmla="*/ 535 w 668"/>
                <a:gd name="T99" fmla="*/ 292 h 366"/>
                <a:gd name="T100" fmla="*/ 546 w 668"/>
                <a:gd name="T101" fmla="*/ 298 h 366"/>
                <a:gd name="T102" fmla="*/ 556 w 668"/>
                <a:gd name="T103" fmla="*/ 304 h 366"/>
                <a:gd name="T104" fmla="*/ 567 w 668"/>
                <a:gd name="T105" fmla="*/ 310 h 366"/>
                <a:gd name="T106" fmla="*/ 578 w 668"/>
                <a:gd name="T107" fmla="*/ 316 h 366"/>
                <a:gd name="T108" fmla="*/ 588 w 668"/>
                <a:gd name="T109" fmla="*/ 322 h 366"/>
                <a:gd name="T110" fmla="*/ 599 w 668"/>
                <a:gd name="T111" fmla="*/ 328 h 366"/>
                <a:gd name="T112" fmla="*/ 610 w 668"/>
                <a:gd name="T113" fmla="*/ 334 h 366"/>
                <a:gd name="T114" fmla="*/ 621 w 668"/>
                <a:gd name="T115" fmla="*/ 339 h 366"/>
                <a:gd name="T116" fmla="*/ 632 w 668"/>
                <a:gd name="T117" fmla="*/ 345 h 366"/>
                <a:gd name="T118" fmla="*/ 642 w 668"/>
                <a:gd name="T119" fmla="*/ 351 h 366"/>
                <a:gd name="T120" fmla="*/ 653 w 668"/>
                <a:gd name="T121" fmla="*/ 357 h 366"/>
                <a:gd name="T122" fmla="*/ 664 w 668"/>
                <a:gd name="T123" fmla="*/ 36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8" h="366">
                  <a:moveTo>
                    <a:pt x="0" y="0"/>
                  </a:moveTo>
                  <a:lnTo>
                    <a:pt x="1" y="0"/>
                  </a:lnTo>
                  <a:lnTo>
                    <a:pt x="1" y="0"/>
                  </a:lnTo>
                  <a:lnTo>
                    <a:pt x="2" y="0"/>
                  </a:lnTo>
                  <a:lnTo>
                    <a:pt x="2" y="1"/>
                  </a:lnTo>
                  <a:lnTo>
                    <a:pt x="3" y="1"/>
                  </a:lnTo>
                  <a:lnTo>
                    <a:pt x="4" y="1"/>
                  </a:lnTo>
                  <a:lnTo>
                    <a:pt x="4" y="2"/>
                  </a:lnTo>
                  <a:lnTo>
                    <a:pt x="5" y="2"/>
                  </a:lnTo>
                  <a:lnTo>
                    <a:pt x="6" y="2"/>
                  </a:lnTo>
                  <a:lnTo>
                    <a:pt x="6" y="3"/>
                  </a:lnTo>
                  <a:lnTo>
                    <a:pt x="7" y="3"/>
                  </a:lnTo>
                  <a:lnTo>
                    <a:pt x="8" y="3"/>
                  </a:lnTo>
                  <a:lnTo>
                    <a:pt x="8" y="4"/>
                  </a:lnTo>
                  <a:lnTo>
                    <a:pt x="9" y="4"/>
                  </a:lnTo>
                  <a:lnTo>
                    <a:pt x="10" y="5"/>
                  </a:lnTo>
                  <a:lnTo>
                    <a:pt x="11" y="5"/>
                  </a:lnTo>
                  <a:lnTo>
                    <a:pt x="11" y="6"/>
                  </a:lnTo>
                  <a:lnTo>
                    <a:pt x="12" y="6"/>
                  </a:lnTo>
                  <a:lnTo>
                    <a:pt x="13" y="6"/>
                  </a:lnTo>
                  <a:lnTo>
                    <a:pt x="13" y="7"/>
                  </a:lnTo>
                  <a:lnTo>
                    <a:pt x="14" y="7"/>
                  </a:lnTo>
                  <a:lnTo>
                    <a:pt x="15" y="7"/>
                  </a:lnTo>
                  <a:lnTo>
                    <a:pt x="15" y="8"/>
                  </a:lnTo>
                  <a:lnTo>
                    <a:pt x="16" y="8"/>
                  </a:lnTo>
                  <a:lnTo>
                    <a:pt x="17" y="8"/>
                  </a:lnTo>
                  <a:lnTo>
                    <a:pt x="17" y="9"/>
                  </a:lnTo>
                  <a:lnTo>
                    <a:pt x="18" y="9"/>
                  </a:lnTo>
                  <a:lnTo>
                    <a:pt x="19" y="9"/>
                  </a:lnTo>
                  <a:lnTo>
                    <a:pt x="19" y="10"/>
                  </a:lnTo>
                  <a:lnTo>
                    <a:pt x="20" y="10"/>
                  </a:lnTo>
                  <a:lnTo>
                    <a:pt x="21" y="11"/>
                  </a:lnTo>
                  <a:lnTo>
                    <a:pt x="22" y="11"/>
                  </a:lnTo>
                  <a:lnTo>
                    <a:pt x="22" y="12"/>
                  </a:lnTo>
                  <a:lnTo>
                    <a:pt x="23" y="12"/>
                  </a:lnTo>
                  <a:lnTo>
                    <a:pt x="24" y="12"/>
                  </a:lnTo>
                  <a:lnTo>
                    <a:pt x="24" y="13"/>
                  </a:lnTo>
                  <a:lnTo>
                    <a:pt x="25" y="13"/>
                  </a:lnTo>
                  <a:lnTo>
                    <a:pt x="26" y="13"/>
                  </a:lnTo>
                  <a:lnTo>
                    <a:pt x="26" y="14"/>
                  </a:lnTo>
                  <a:lnTo>
                    <a:pt x="27" y="14"/>
                  </a:lnTo>
                  <a:lnTo>
                    <a:pt x="28" y="14"/>
                  </a:lnTo>
                  <a:lnTo>
                    <a:pt x="28" y="15"/>
                  </a:lnTo>
                  <a:lnTo>
                    <a:pt x="29" y="15"/>
                  </a:lnTo>
                  <a:lnTo>
                    <a:pt x="29" y="15"/>
                  </a:lnTo>
                  <a:lnTo>
                    <a:pt x="30" y="15"/>
                  </a:lnTo>
                  <a:lnTo>
                    <a:pt x="30" y="16"/>
                  </a:lnTo>
                  <a:lnTo>
                    <a:pt x="31" y="16"/>
                  </a:lnTo>
                  <a:lnTo>
                    <a:pt x="31" y="17"/>
                  </a:lnTo>
                  <a:lnTo>
                    <a:pt x="32" y="17"/>
                  </a:lnTo>
                  <a:lnTo>
                    <a:pt x="33" y="17"/>
                  </a:lnTo>
                  <a:lnTo>
                    <a:pt x="33" y="18"/>
                  </a:lnTo>
                  <a:lnTo>
                    <a:pt x="34" y="18"/>
                  </a:lnTo>
                  <a:lnTo>
                    <a:pt x="35" y="18"/>
                  </a:lnTo>
                  <a:lnTo>
                    <a:pt x="35" y="19"/>
                  </a:lnTo>
                  <a:lnTo>
                    <a:pt x="36" y="19"/>
                  </a:lnTo>
                  <a:lnTo>
                    <a:pt x="37" y="19"/>
                  </a:lnTo>
                  <a:lnTo>
                    <a:pt x="37" y="20"/>
                  </a:lnTo>
                  <a:lnTo>
                    <a:pt x="38" y="20"/>
                  </a:lnTo>
                  <a:lnTo>
                    <a:pt x="39" y="20"/>
                  </a:lnTo>
                  <a:lnTo>
                    <a:pt x="39" y="21"/>
                  </a:lnTo>
                  <a:lnTo>
                    <a:pt x="40" y="21"/>
                  </a:lnTo>
                  <a:lnTo>
                    <a:pt x="41" y="22"/>
                  </a:lnTo>
                  <a:lnTo>
                    <a:pt x="42" y="22"/>
                  </a:lnTo>
                  <a:lnTo>
                    <a:pt x="42" y="23"/>
                  </a:lnTo>
                  <a:lnTo>
                    <a:pt x="43" y="23"/>
                  </a:lnTo>
                  <a:lnTo>
                    <a:pt x="44" y="23"/>
                  </a:lnTo>
                  <a:lnTo>
                    <a:pt x="44" y="24"/>
                  </a:lnTo>
                  <a:lnTo>
                    <a:pt x="45" y="24"/>
                  </a:lnTo>
                  <a:lnTo>
                    <a:pt x="46" y="24"/>
                  </a:lnTo>
                  <a:lnTo>
                    <a:pt x="46" y="25"/>
                  </a:lnTo>
                  <a:lnTo>
                    <a:pt x="47" y="25"/>
                  </a:lnTo>
                  <a:lnTo>
                    <a:pt x="48" y="25"/>
                  </a:lnTo>
                  <a:lnTo>
                    <a:pt x="48" y="26"/>
                  </a:lnTo>
                  <a:lnTo>
                    <a:pt x="49" y="26"/>
                  </a:lnTo>
                  <a:lnTo>
                    <a:pt x="50" y="26"/>
                  </a:lnTo>
                  <a:lnTo>
                    <a:pt x="50" y="27"/>
                  </a:lnTo>
                  <a:lnTo>
                    <a:pt x="51" y="27"/>
                  </a:lnTo>
                  <a:lnTo>
                    <a:pt x="52" y="28"/>
                  </a:lnTo>
                  <a:lnTo>
                    <a:pt x="53" y="28"/>
                  </a:lnTo>
                  <a:lnTo>
                    <a:pt x="53" y="29"/>
                  </a:lnTo>
                  <a:lnTo>
                    <a:pt x="54" y="29"/>
                  </a:lnTo>
                  <a:lnTo>
                    <a:pt x="55" y="29"/>
                  </a:lnTo>
                  <a:lnTo>
                    <a:pt x="55" y="30"/>
                  </a:lnTo>
                  <a:lnTo>
                    <a:pt x="56" y="30"/>
                  </a:lnTo>
                  <a:lnTo>
                    <a:pt x="56" y="30"/>
                  </a:lnTo>
                  <a:lnTo>
                    <a:pt x="57" y="30"/>
                  </a:lnTo>
                  <a:lnTo>
                    <a:pt x="57" y="31"/>
                  </a:lnTo>
                  <a:lnTo>
                    <a:pt x="58" y="31"/>
                  </a:lnTo>
                  <a:lnTo>
                    <a:pt x="59" y="31"/>
                  </a:lnTo>
                  <a:lnTo>
                    <a:pt x="59" y="32"/>
                  </a:lnTo>
                  <a:lnTo>
                    <a:pt x="60" y="32"/>
                  </a:lnTo>
                  <a:lnTo>
                    <a:pt x="61" y="33"/>
                  </a:lnTo>
                  <a:lnTo>
                    <a:pt x="62" y="33"/>
                  </a:lnTo>
                  <a:lnTo>
                    <a:pt x="62" y="34"/>
                  </a:lnTo>
                  <a:lnTo>
                    <a:pt x="63" y="34"/>
                  </a:lnTo>
                  <a:lnTo>
                    <a:pt x="64" y="34"/>
                  </a:lnTo>
                  <a:lnTo>
                    <a:pt x="64" y="35"/>
                  </a:lnTo>
                  <a:lnTo>
                    <a:pt x="65" y="35"/>
                  </a:lnTo>
                  <a:lnTo>
                    <a:pt x="66" y="35"/>
                  </a:lnTo>
                  <a:lnTo>
                    <a:pt x="66" y="36"/>
                  </a:lnTo>
                  <a:lnTo>
                    <a:pt x="67" y="36"/>
                  </a:lnTo>
                  <a:lnTo>
                    <a:pt x="68" y="36"/>
                  </a:lnTo>
                  <a:lnTo>
                    <a:pt x="68" y="37"/>
                  </a:lnTo>
                  <a:lnTo>
                    <a:pt x="69" y="37"/>
                  </a:lnTo>
                  <a:lnTo>
                    <a:pt x="70" y="37"/>
                  </a:lnTo>
                  <a:lnTo>
                    <a:pt x="70" y="38"/>
                  </a:lnTo>
                  <a:lnTo>
                    <a:pt x="71" y="38"/>
                  </a:lnTo>
                  <a:lnTo>
                    <a:pt x="72" y="39"/>
                  </a:lnTo>
                  <a:lnTo>
                    <a:pt x="73" y="39"/>
                  </a:lnTo>
                  <a:lnTo>
                    <a:pt x="73" y="40"/>
                  </a:lnTo>
                  <a:lnTo>
                    <a:pt x="74" y="40"/>
                  </a:lnTo>
                  <a:lnTo>
                    <a:pt x="75" y="40"/>
                  </a:lnTo>
                  <a:lnTo>
                    <a:pt x="75" y="41"/>
                  </a:lnTo>
                  <a:lnTo>
                    <a:pt x="76" y="41"/>
                  </a:lnTo>
                  <a:lnTo>
                    <a:pt x="77" y="41"/>
                  </a:lnTo>
                  <a:lnTo>
                    <a:pt x="77" y="42"/>
                  </a:lnTo>
                  <a:lnTo>
                    <a:pt x="78" y="42"/>
                  </a:lnTo>
                  <a:lnTo>
                    <a:pt x="79" y="42"/>
                  </a:lnTo>
                  <a:lnTo>
                    <a:pt x="79" y="43"/>
                  </a:lnTo>
                  <a:lnTo>
                    <a:pt x="80" y="43"/>
                  </a:lnTo>
                  <a:lnTo>
                    <a:pt x="81" y="43"/>
                  </a:lnTo>
                  <a:lnTo>
                    <a:pt x="81" y="44"/>
                  </a:lnTo>
                  <a:lnTo>
                    <a:pt x="82" y="44"/>
                  </a:lnTo>
                  <a:lnTo>
                    <a:pt x="83" y="44"/>
                  </a:lnTo>
                  <a:lnTo>
                    <a:pt x="83" y="45"/>
                  </a:lnTo>
                  <a:lnTo>
                    <a:pt x="84" y="45"/>
                  </a:lnTo>
                  <a:lnTo>
                    <a:pt x="84" y="45"/>
                  </a:lnTo>
                  <a:lnTo>
                    <a:pt x="84" y="46"/>
                  </a:lnTo>
                  <a:lnTo>
                    <a:pt x="85" y="46"/>
                  </a:lnTo>
                  <a:lnTo>
                    <a:pt x="86" y="46"/>
                  </a:lnTo>
                  <a:lnTo>
                    <a:pt x="86" y="47"/>
                  </a:lnTo>
                  <a:lnTo>
                    <a:pt x="87" y="47"/>
                  </a:lnTo>
                  <a:lnTo>
                    <a:pt x="88" y="47"/>
                  </a:lnTo>
                  <a:lnTo>
                    <a:pt x="88" y="48"/>
                  </a:lnTo>
                  <a:lnTo>
                    <a:pt x="89" y="48"/>
                  </a:lnTo>
                  <a:lnTo>
                    <a:pt x="90" y="48"/>
                  </a:lnTo>
                  <a:lnTo>
                    <a:pt x="90" y="49"/>
                  </a:lnTo>
                  <a:lnTo>
                    <a:pt x="91" y="49"/>
                  </a:lnTo>
                  <a:lnTo>
                    <a:pt x="92" y="49"/>
                  </a:lnTo>
                  <a:lnTo>
                    <a:pt x="92" y="50"/>
                  </a:lnTo>
                  <a:lnTo>
                    <a:pt x="93" y="50"/>
                  </a:lnTo>
                  <a:lnTo>
                    <a:pt x="94" y="51"/>
                  </a:lnTo>
                  <a:lnTo>
                    <a:pt x="95" y="51"/>
                  </a:lnTo>
                  <a:lnTo>
                    <a:pt x="95" y="52"/>
                  </a:lnTo>
                  <a:lnTo>
                    <a:pt x="96" y="52"/>
                  </a:lnTo>
                  <a:lnTo>
                    <a:pt x="97" y="52"/>
                  </a:lnTo>
                  <a:lnTo>
                    <a:pt x="97" y="53"/>
                  </a:lnTo>
                  <a:lnTo>
                    <a:pt x="98" y="53"/>
                  </a:lnTo>
                  <a:lnTo>
                    <a:pt x="99" y="53"/>
                  </a:lnTo>
                  <a:lnTo>
                    <a:pt x="99" y="54"/>
                  </a:lnTo>
                  <a:lnTo>
                    <a:pt x="100" y="54"/>
                  </a:lnTo>
                  <a:lnTo>
                    <a:pt x="101" y="54"/>
                  </a:lnTo>
                  <a:lnTo>
                    <a:pt x="101" y="55"/>
                  </a:lnTo>
                  <a:lnTo>
                    <a:pt x="102" y="55"/>
                  </a:lnTo>
                  <a:lnTo>
                    <a:pt x="103" y="55"/>
                  </a:lnTo>
                  <a:lnTo>
                    <a:pt x="103" y="56"/>
                  </a:lnTo>
                  <a:lnTo>
                    <a:pt x="104" y="56"/>
                  </a:lnTo>
                  <a:lnTo>
                    <a:pt x="105" y="57"/>
                  </a:lnTo>
                  <a:lnTo>
                    <a:pt x="106" y="57"/>
                  </a:lnTo>
                  <a:lnTo>
                    <a:pt x="106" y="58"/>
                  </a:lnTo>
                  <a:lnTo>
                    <a:pt x="107" y="58"/>
                  </a:lnTo>
                  <a:lnTo>
                    <a:pt x="108" y="58"/>
                  </a:lnTo>
                  <a:lnTo>
                    <a:pt x="108" y="59"/>
                  </a:lnTo>
                  <a:lnTo>
                    <a:pt x="109" y="59"/>
                  </a:lnTo>
                  <a:lnTo>
                    <a:pt x="110" y="59"/>
                  </a:lnTo>
                  <a:lnTo>
                    <a:pt x="110" y="60"/>
                  </a:lnTo>
                  <a:lnTo>
                    <a:pt x="111" y="60"/>
                  </a:lnTo>
                  <a:lnTo>
                    <a:pt x="112" y="60"/>
                  </a:lnTo>
                  <a:lnTo>
                    <a:pt x="112" y="61"/>
                  </a:lnTo>
                  <a:lnTo>
                    <a:pt x="113" y="61"/>
                  </a:lnTo>
                  <a:lnTo>
                    <a:pt x="114" y="62"/>
                  </a:lnTo>
                  <a:lnTo>
                    <a:pt x="115" y="62"/>
                  </a:lnTo>
                  <a:lnTo>
                    <a:pt x="115" y="63"/>
                  </a:lnTo>
                  <a:lnTo>
                    <a:pt x="116" y="63"/>
                  </a:lnTo>
                  <a:lnTo>
                    <a:pt x="117" y="63"/>
                  </a:lnTo>
                  <a:lnTo>
                    <a:pt x="117" y="64"/>
                  </a:lnTo>
                  <a:lnTo>
                    <a:pt x="118" y="64"/>
                  </a:lnTo>
                  <a:lnTo>
                    <a:pt x="119" y="64"/>
                  </a:lnTo>
                  <a:lnTo>
                    <a:pt x="119" y="65"/>
                  </a:lnTo>
                  <a:lnTo>
                    <a:pt x="120" y="65"/>
                  </a:lnTo>
                  <a:lnTo>
                    <a:pt x="121" y="65"/>
                  </a:lnTo>
                  <a:lnTo>
                    <a:pt x="121" y="66"/>
                  </a:lnTo>
                  <a:lnTo>
                    <a:pt x="122" y="66"/>
                  </a:lnTo>
                  <a:lnTo>
                    <a:pt x="123" y="66"/>
                  </a:lnTo>
                  <a:lnTo>
                    <a:pt x="123" y="67"/>
                  </a:lnTo>
                  <a:lnTo>
                    <a:pt x="124" y="67"/>
                  </a:lnTo>
                  <a:lnTo>
                    <a:pt x="125" y="68"/>
                  </a:lnTo>
                  <a:lnTo>
                    <a:pt x="126" y="68"/>
                  </a:lnTo>
                  <a:lnTo>
                    <a:pt x="126" y="69"/>
                  </a:lnTo>
                  <a:lnTo>
                    <a:pt x="127" y="69"/>
                  </a:lnTo>
                  <a:lnTo>
                    <a:pt x="128" y="69"/>
                  </a:lnTo>
                  <a:lnTo>
                    <a:pt x="128" y="70"/>
                  </a:lnTo>
                  <a:lnTo>
                    <a:pt x="129" y="70"/>
                  </a:lnTo>
                  <a:lnTo>
                    <a:pt x="130" y="70"/>
                  </a:lnTo>
                  <a:lnTo>
                    <a:pt x="130" y="71"/>
                  </a:lnTo>
                  <a:lnTo>
                    <a:pt x="131" y="71"/>
                  </a:lnTo>
                  <a:lnTo>
                    <a:pt x="132" y="71"/>
                  </a:lnTo>
                  <a:lnTo>
                    <a:pt x="132" y="72"/>
                  </a:lnTo>
                  <a:lnTo>
                    <a:pt x="133" y="72"/>
                  </a:lnTo>
                  <a:lnTo>
                    <a:pt x="134" y="72"/>
                  </a:lnTo>
                  <a:lnTo>
                    <a:pt x="134" y="73"/>
                  </a:lnTo>
                  <a:lnTo>
                    <a:pt x="135" y="73"/>
                  </a:lnTo>
                  <a:lnTo>
                    <a:pt x="136" y="74"/>
                  </a:lnTo>
                  <a:lnTo>
                    <a:pt x="137" y="74"/>
                  </a:lnTo>
                  <a:lnTo>
                    <a:pt x="137" y="75"/>
                  </a:lnTo>
                  <a:lnTo>
                    <a:pt x="138" y="75"/>
                  </a:lnTo>
                  <a:lnTo>
                    <a:pt x="139" y="75"/>
                  </a:lnTo>
                  <a:lnTo>
                    <a:pt x="139" y="76"/>
                  </a:lnTo>
                  <a:lnTo>
                    <a:pt x="139" y="76"/>
                  </a:lnTo>
                  <a:lnTo>
                    <a:pt x="140" y="76"/>
                  </a:lnTo>
                  <a:lnTo>
                    <a:pt x="141" y="76"/>
                  </a:lnTo>
                  <a:lnTo>
                    <a:pt x="141" y="77"/>
                  </a:lnTo>
                  <a:lnTo>
                    <a:pt x="142" y="77"/>
                  </a:lnTo>
                  <a:lnTo>
                    <a:pt x="143" y="77"/>
                  </a:lnTo>
                  <a:lnTo>
                    <a:pt x="143" y="78"/>
                  </a:lnTo>
                  <a:lnTo>
                    <a:pt x="144" y="78"/>
                  </a:lnTo>
                  <a:lnTo>
                    <a:pt x="145" y="79"/>
                  </a:lnTo>
                  <a:lnTo>
                    <a:pt x="146" y="79"/>
                  </a:lnTo>
                  <a:lnTo>
                    <a:pt x="146" y="80"/>
                  </a:lnTo>
                  <a:lnTo>
                    <a:pt x="147" y="80"/>
                  </a:lnTo>
                  <a:lnTo>
                    <a:pt x="148" y="80"/>
                  </a:lnTo>
                  <a:lnTo>
                    <a:pt x="148" y="81"/>
                  </a:lnTo>
                  <a:lnTo>
                    <a:pt x="149" y="81"/>
                  </a:lnTo>
                  <a:lnTo>
                    <a:pt x="150" y="81"/>
                  </a:lnTo>
                  <a:lnTo>
                    <a:pt x="150" y="82"/>
                  </a:lnTo>
                  <a:lnTo>
                    <a:pt x="151" y="82"/>
                  </a:lnTo>
                  <a:lnTo>
                    <a:pt x="152" y="82"/>
                  </a:lnTo>
                  <a:lnTo>
                    <a:pt x="152" y="83"/>
                  </a:lnTo>
                  <a:lnTo>
                    <a:pt x="153" y="83"/>
                  </a:lnTo>
                  <a:lnTo>
                    <a:pt x="154" y="83"/>
                  </a:lnTo>
                  <a:lnTo>
                    <a:pt x="154" y="84"/>
                  </a:lnTo>
                  <a:lnTo>
                    <a:pt x="155" y="84"/>
                  </a:lnTo>
                  <a:lnTo>
                    <a:pt x="156" y="85"/>
                  </a:lnTo>
                  <a:lnTo>
                    <a:pt x="157" y="85"/>
                  </a:lnTo>
                  <a:lnTo>
                    <a:pt x="157" y="86"/>
                  </a:lnTo>
                  <a:lnTo>
                    <a:pt x="158" y="86"/>
                  </a:lnTo>
                  <a:lnTo>
                    <a:pt x="159" y="86"/>
                  </a:lnTo>
                  <a:lnTo>
                    <a:pt x="159" y="87"/>
                  </a:lnTo>
                  <a:lnTo>
                    <a:pt x="160" y="87"/>
                  </a:lnTo>
                  <a:lnTo>
                    <a:pt x="161" y="87"/>
                  </a:lnTo>
                  <a:lnTo>
                    <a:pt x="161" y="88"/>
                  </a:lnTo>
                  <a:lnTo>
                    <a:pt x="162" y="88"/>
                  </a:lnTo>
                  <a:lnTo>
                    <a:pt x="163" y="88"/>
                  </a:lnTo>
                  <a:lnTo>
                    <a:pt x="163" y="89"/>
                  </a:lnTo>
                  <a:lnTo>
                    <a:pt x="164" y="89"/>
                  </a:lnTo>
                  <a:lnTo>
                    <a:pt x="165" y="89"/>
                  </a:lnTo>
                  <a:lnTo>
                    <a:pt x="165" y="90"/>
                  </a:lnTo>
                  <a:lnTo>
                    <a:pt x="166" y="90"/>
                  </a:lnTo>
                  <a:lnTo>
                    <a:pt x="167" y="91"/>
                  </a:lnTo>
                  <a:lnTo>
                    <a:pt x="167" y="91"/>
                  </a:lnTo>
                  <a:lnTo>
                    <a:pt x="168" y="91"/>
                  </a:lnTo>
                  <a:lnTo>
                    <a:pt x="168" y="92"/>
                  </a:lnTo>
                  <a:lnTo>
                    <a:pt x="169" y="92"/>
                  </a:lnTo>
                  <a:lnTo>
                    <a:pt x="170" y="92"/>
                  </a:lnTo>
                  <a:lnTo>
                    <a:pt x="170" y="93"/>
                  </a:lnTo>
                  <a:lnTo>
                    <a:pt x="171" y="93"/>
                  </a:lnTo>
                  <a:lnTo>
                    <a:pt x="172" y="93"/>
                  </a:lnTo>
                  <a:lnTo>
                    <a:pt x="172" y="94"/>
                  </a:lnTo>
                  <a:lnTo>
                    <a:pt x="173" y="94"/>
                  </a:lnTo>
                  <a:lnTo>
                    <a:pt x="174" y="94"/>
                  </a:lnTo>
                  <a:lnTo>
                    <a:pt x="174" y="95"/>
                  </a:lnTo>
                  <a:lnTo>
                    <a:pt x="175" y="95"/>
                  </a:lnTo>
                  <a:lnTo>
                    <a:pt x="176" y="95"/>
                  </a:lnTo>
                  <a:lnTo>
                    <a:pt x="176" y="96"/>
                  </a:lnTo>
                  <a:lnTo>
                    <a:pt x="177" y="96"/>
                  </a:lnTo>
                  <a:lnTo>
                    <a:pt x="178" y="97"/>
                  </a:lnTo>
                  <a:lnTo>
                    <a:pt x="179" y="97"/>
                  </a:lnTo>
                  <a:lnTo>
                    <a:pt x="179" y="98"/>
                  </a:lnTo>
                  <a:lnTo>
                    <a:pt x="180" y="98"/>
                  </a:lnTo>
                  <a:lnTo>
                    <a:pt x="181" y="98"/>
                  </a:lnTo>
                  <a:lnTo>
                    <a:pt x="181" y="99"/>
                  </a:lnTo>
                  <a:lnTo>
                    <a:pt x="182" y="99"/>
                  </a:lnTo>
                  <a:lnTo>
                    <a:pt x="183" y="99"/>
                  </a:lnTo>
                  <a:lnTo>
                    <a:pt x="183" y="100"/>
                  </a:lnTo>
                  <a:lnTo>
                    <a:pt x="184" y="100"/>
                  </a:lnTo>
                  <a:lnTo>
                    <a:pt x="185" y="100"/>
                  </a:lnTo>
                  <a:lnTo>
                    <a:pt x="185" y="101"/>
                  </a:lnTo>
                  <a:lnTo>
                    <a:pt x="186" y="101"/>
                  </a:lnTo>
                  <a:lnTo>
                    <a:pt x="187" y="101"/>
                  </a:lnTo>
                  <a:lnTo>
                    <a:pt x="187" y="102"/>
                  </a:lnTo>
                  <a:lnTo>
                    <a:pt x="188" y="102"/>
                  </a:lnTo>
                  <a:lnTo>
                    <a:pt x="189" y="103"/>
                  </a:lnTo>
                  <a:lnTo>
                    <a:pt x="190" y="103"/>
                  </a:lnTo>
                  <a:lnTo>
                    <a:pt x="190" y="104"/>
                  </a:lnTo>
                  <a:lnTo>
                    <a:pt x="191" y="104"/>
                  </a:lnTo>
                  <a:lnTo>
                    <a:pt x="192" y="104"/>
                  </a:lnTo>
                  <a:lnTo>
                    <a:pt x="192" y="105"/>
                  </a:lnTo>
                  <a:lnTo>
                    <a:pt x="193" y="105"/>
                  </a:lnTo>
                  <a:lnTo>
                    <a:pt x="194" y="105"/>
                  </a:lnTo>
                  <a:lnTo>
                    <a:pt x="194" y="106"/>
                  </a:lnTo>
                  <a:lnTo>
                    <a:pt x="195" y="106"/>
                  </a:lnTo>
                  <a:lnTo>
                    <a:pt x="195" y="106"/>
                  </a:lnTo>
                  <a:lnTo>
                    <a:pt x="196" y="106"/>
                  </a:lnTo>
                  <a:lnTo>
                    <a:pt x="196" y="107"/>
                  </a:lnTo>
                  <a:lnTo>
                    <a:pt x="197" y="107"/>
                  </a:lnTo>
                  <a:lnTo>
                    <a:pt x="198" y="108"/>
                  </a:lnTo>
                  <a:lnTo>
                    <a:pt x="199" y="108"/>
                  </a:lnTo>
                  <a:lnTo>
                    <a:pt x="199" y="109"/>
                  </a:lnTo>
                  <a:lnTo>
                    <a:pt x="200" y="109"/>
                  </a:lnTo>
                  <a:lnTo>
                    <a:pt x="201" y="109"/>
                  </a:lnTo>
                  <a:lnTo>
                    <a:pt x="201" y="110"/>
                  </a:lnTo>
                  <a:lnTo>
                    <a:pt x="202" y="110"/>
                  </a:lnTo>
                  <a:lnTo>
                    <a:pt x="203" y="110"/>
                  </a:lnTo>
                  <a:lnTo>
                    <a:pt x="203" y="111"/>
                  </a:lnTo>
                  <a:lnTo>
                    <a:pt x="204" y="111"/>
                  </a:lnTo>
                  <a:lnTo>
                    <a:pt x="205" y="111"/>
                  </a:lnTo>
                  <a:lnTo>
                    <a:pt x="205" y="112"/>
                  </a:lnTo>
                  <a:lnTo>
                    <a:pt x="206" y="112"/>
                  </a:lnTo>
                  <a:lnTo>
                    <a:pt x="207" y="112"/>
                  </a:lnTo>
                  <a:lnTo>
                    <a:pt x="207" y="113"/>
                  </a:lnTo>
                  <a:lnTo>
                    <a:pt x="208" y="113"/>
                  </a:lnTo>
                  <a:lnTo>
                    <a:pt x="209" y="114"/>
                  </a:lnTo>
                  <a:lnTo>
                    <a:pt x="210" y="114"/>
                  </a:lnTo>
                  <a:lnTo>
                    <a:pt x="210" y="115"/>
                  </a:lnTo>
                  <a:lnTo>
                    <a:pt x="211" y="115"/>
                  </a:lnTo>
                  <a:lnTo>
                    <a:pt x="212" y="115"/>
                  </a:lnTo>
                  <a:lnTo>
                    <a:pt x="212" y="116"/>
                  </a:lnTo>
                  <a:lnTo>
                    <a:pt x="213" y="116"/>
                  </a:lnTo>
                  <a:lnTo>
                    <a:pt x="214" y="116"/>
                  </a:lnTo>
                  <a:lnTo>
                    <a:pt x="214" y="117"/>
                  </a:lnTo>
                  <a:lnTo>
                    <a:pt x="215" y="117"/>
                  </a:lnTo>
                  <a:lnTo>
                    <a:pt x="216" y="117"/>
                  </a:lnTo>
                  <a:lnTo>
                    <a:pt x="216" y="118"/>
                  </a:lnTo>
                  <a:lnTo>
                    <a:pt x="217" y="118"/>
                  </a:lnTo>
                  <a:lnTo>
                    <a:pt x="218" y="119"/>
                  </a:lnTo>
                  <a:lnTo>
                    <a:pt x="219" y="119"/>
                  </a:lnTo>
                  <a:lnTo>
                    <a:pt x="219" y="120"/>
                  </a:lnTo>
                  <a:lnTo>
                    <a:pt x="220" y="120"/>
                  </a:lnTo>
                  <a:lnTo>
                    <a:pt x="221" y="120"/>
                  </a:lnTo>
                  <a:lnTo>
                    <a:pt x="221" y="121"/>
                  </a:lnTo>
                  <a:lnTo>
                    <a:pt x="222" y="121"/>
                  </a:lnTo>
                  <a:lnTo>
                    <a:pt x="223" y="121"/>
                  </a:lnTo>
                  <a:lnTo>
                    <a:pt x="223" y="122"/>
                  </a:lnTo>
                  <a:lnTo>
                    <a:pt x="224" y="122"/>
                  </a:lnTo>
                  <a:lnTo>
                    <a:pt x="225" y="122"/>
                  </a:lnTo>
                  <a:lnTo>
                    <a:pt x="225" y="123"/>
                  </a:lnTo>
                  <a:lnTo>
                    <a:pt x="226" y="123"/>
                  </a:lnTo>
                  <a:lnTo>
                    <a:pt x="227" y="123"/>
                  </a:lnTo>
                  <a:lnTo>
                    <a:pt x="227" y="124"/>
                  </a:lnTo>
                  <a:lnTo>
                    <a:pt x="228" y="124"/>
                  </a:lnTo>
                  <a:lnTo>
                    <a:pt x="229" y="125"/>
                  </a:lnTo>
                  <a:lnTo>
                    <a:pt x="230" y="125"/>
                  </a:lnTo>
                  <a:lnTo>
                    <a:pt x="230" y="126"/>
                  </a:lnTo>
                  <a:lnTo>
                    <a:pt x="231" y="126"/>
                  </a:lnTo>
                  <a:lnTo>
                    <a:pt x="232" y="126"/>
                  </a:lnTo>
                  <a:lnTo>
                    <a:pt x="232" y="127"/>
                  </a:lnTo>
                  <a:lnTo>
                    <a:pt x="233" y="127"/>
                  </a:lnTo>
                  <a:lnTo>
                    <a:pt x="234" y="127"/>
                  </a:lnTo>
                  <a:lnTo>
                    <a:pt x="234" y="128"/>
                  </a:lnTo>
                  <a:lnTo>
                    <a:pt x="235" y="128"/>
                  </a:lnTo>
                  <a:lnTo>
                    <a:pt x="236" y="128"/>
                  </a:lnTo>
                  <a:lnTo>
                    <a:pt x="236" y="129"/>
                  </a:lnTo>
                  <a:lnTo>
                    <a:pt x="237" y="129"/>
                  </a:lnTo>
                  <a:lnTo>
                    <a:pt x="238" y="129"/>
                  </a:lnTo>
                  <a:lnTo>
                    <a:pt x="238" y="130"/>
                  </a:lnTo>
                  <a:lnTo>
                    <a:pt x="239" y="130"/>
                  </a:lnTo>
                  <a:lnTo>
                    <a:pt x="240" y="131"/>
                  </a:lnTo>
                  <a:lnTo>
                    <a:pt x="241" y="131"/>
                  </a:lnTo>
                  <a:lnTo>
                    <a:pt x="241" y="132"/>
                  </a:lnTo>
                  <a:lnTo>
                    <a:pt x="242" y="132"/>
                  </a:lnTo>
                  <a:lnTo>
                    <a:pt x="243" y="132"/>
                  </a:lnTo>
                  <a:lnTo>
                    <a:pt x="243" y="133"/>
                  </a:lnTo>
                  <a:lnTo>
                    <a:pt x="244" y="133"/>
                  </a:lnTo>
                  <a:lnTo>
                    <a:pt x="245" y="133"/>
                  </a:lnTo>
                  <a:lnTo>
                    <a:pt x="245" y="134"/>
                  </a:lnTo>
                  <a:lnTo>
                    <a:pt x="246" y="134"/>
                  </a:lnTo>
                  <a:lnTo>
                    <a:pt x="247" y="134"/>
                  </a:lnTo>
                  <a:lnTo>
                    <a:pt x="247" y="135"/>
                  </a:lnTo>
                  <a:lnTo>
                    <a:pt x="248" y="135"/>
                  </a:lnTo>
                  <a:lnTo>
                    <a:pt x="249" y="135"/>
                  </a:lnTo>
                  <a:lnTo>
                    <a:pt x="249" y="136"/>
                  </a:lnTo>
                  <a:lnTo>
                    <a:pt x="250" y="136"/>
                  </a:lnTo>
                  <a:lnTo>
                    <a:pt x="250" y="136"/>
                  </a:lnTo>
                  <a:lnTo>
                    <a:pt x="250" y="137"/>
                  </a:lnTo>
                  <a:lnTo>
                    <a:pt x="251" y="137"/>
                  </a:lnTo>
                  <a:lnTo>
                    <a:pt x="252" y="137"/>
                  </a:lnTo>
                  <a:lnTo>
                    <a:pt x="252" y="138"/>
                  </a:lnTo>
                  <a:lnTo>
                    <a:pt x="253" y="138"/>
                  </a:lnTo>
                  <a:lnTo>
                    <a:pt x="254" y="138"/>
                  </a:lnTo>
                  <a:lnTo>
                    <a:pt x="254" y="139"/>
                  </a:lnTo>
                  <a:lnTo>
                    <a:pt x="255" y="139"/>
                  </a:lnTo>
                  <a:lnTo>
                    <a:pt x="256" y="139"/>
                  </a:lnTo>
                  <a:lnTo>
                    <a:pt x="256" y="140"/>
                  </a:lnTo>
                  <a:lnTo>
                    <a:pt x="257" y="140"/>
                  </a:lnTo>
                  <a:lnTo>
                    <a:pt x="258" y="140"/>
                  </a:lnTo>
                  <a:lnTo>
                    <a:pt x="258" y="141"/>
                  </a:lnTo>
                  <a:lnTo>
                    <a:pt x="259" y="141"/>
                  </a:lnTo>
                  <a:lnTo>
                    <a:pt x="260" y="141"/>
                  </a:lnTo>
                  <a:lnTo>
                    <a:pt x="260" y="142"/>
                  </a:lnTo>
                  <a:lnTo>
                    <a:pt x="261" y="142"/>
                  </a:lnTo>
                  <a:lnTo>
                    <a:pt x="262" y="143"/>
                  </a:lnTo>
                  <a:lnTo>
                    <a:pt x="263" y="143"/>
                  </a:lnTo>
                  <a:lnTo>
                    <a:pt x="263" y="144"/>
                  </a:lnTo>
                  <a:lnTo>
                    <a:pt x="264" y="144"/>
                  </a:lnTo>
                  <a:lnTo>
                    <a:pt x="265" y="144"/>
                  </a:lnTo>
                  <a:lnTo>
                    <a:pt x="265" y="145"/>
                  </a:lnTo>
                  <a:lnTo>
                    <a:pt x="266" y="145"/>
                  </a:lnTo>
                  <a:lnTo>
                    <a:pt x="267" y="145"/>
                  </a:lnTo>
                  <a:lnTo>
                    <a:pt x="267" y="146"/>
                  </a:lnTo>
                  <a:lnTo>
                    <a:pt x="268" y="146"/>
                  </a:lnTo>
                  <a:lnTo>
                    <a:pt x="269" y="146"/>
                  </a:lnTo>
                  <a:lnTo>
                    <a:pt x="269" y="147"/>
                  </a:lnTo>
                  <a:lnTo>
                    <a:pt x="270" y="147"/>
                  </a:lnTo>
                  <a:lnTo>
                    <a:pt x="271" y="148"/>
                  </a:lnTo>
                  <a:lnTo>
                    <a:pt x="272" y="148"/>
                  </a:lnTo>
                  <a:lnTo>
                    <a:pt x="272" y="149"/>
                  </a:lnTo>
                  <a:lnTo>
                    <a:pt x="273" y="149"/>
                  </a:lnTo>
                  <a:lnTo>
                    <a:pt x="274" y="149"/>
                  </a:lnTo>
                  <a:lnTo>
                    <a:pt x="274" y="150"/>
                  </a:lnTo>
                  <a:lnTo>
                    <a:pt x="275" y="150"/>
                  </a:lnTo>
                  <a:lnTo>
                    <a:pt x="276" y="150"/>
                  </a:lnTo>
                  <a:lnTo>
                    <a:pt x="276" y="151"/>
                  </a:lnTo>
                  <a:lnTo>
                    <a:pt x="277" y="151"/>
                  </a:lnTo>
                  <a:lnTo>
                    <a:pt x="278" y="151"/>
                  </a:lnTo>
                  <a:lnTo>
                    <a:pt x="278" y="152"/>
                  </a:lnTo>
                  <a:lnTo>
                    <a:pt x="278" y="152"/>
                  </a:lnTo>
                  <a:lnTo>
                    <a:pt x="279" y="152"/>
                  </a:lnTo>
                  <a:lnTo>
                    <a:pt x="280" y="152"/>
                  </a:lnTo>
                  <a:lnTo>
                    <a:pt x="280" y="153"/>
                  </a:lnTo>
                  <a:lnTo>
                    <a:pt x="281" y="153"/>
                  </a:lnTo>
                  <a:lnTo>
                    <a:pt x="282" y="154"/>
                  </a:lnTo>
                  <a:lnTo>
                    <a:pt x="283" y="154"/>
                  </a:lnTo>
                  <a:lnTo>
                    <a:pt x="283" y="155"/>
                  </a:lnTo>
                  <a:lnTo>
                    <a:pt x="284" y="155"/>
                  </a:lnTo>
                  <a:lnTo>
                    <a:pt x="285" y="155"/>
                  </a:lnTo>
                  <a:lnTo>
                    <a:pt x="285" y="156"/>
                  </a:lnTo>
                  <a:lnTo>
                    <a:pt x="286" y="156"/>
                  </a:lnTo>
                  <a:lnTo>
                    <a:pt x="287" y="156"/>
                  </a:lnTo>
                  <a:lnTo>
                    <a:pt x="287" y="157"/>
                  </a:lnTo>
                  <a:lnTo>
                    <a:pt x="288" y="157"/>
                  </a:lnTo>
                  <a:lnTo>
                    <a:pt x="289" y="157"/>
                  </a:lnTo>
                  <a:lnTo>
                    <a:pt x="289" y="158"/>
                  </a:lnTo>
                  <a:lnTo>
                    <a:pt x="290" y="158"/>
                  </a:lnTo>
                  <a:lnTo>
                    <a:pt x="291" y="158"/>
                  </a:lnTo>
                  <a:lnTo>
                    <a:pt x="291" y="159"/>
                  </a:lnTo>
                  <a:lnTo>
                    <a:pt x="292" y="159"/>
                  </a:lnTo>
                  <a:lnTo>
                    <a:pt x="293" y="160"/>
                  </a:lnTo>
                  <a:lnTo>
                    <a:pt x="294" y="160"/>
                  </a:lnTo>
                  <a:lnTo>
                    <a:pt x="294" y="161"/>
                  </a:lnTo>
                  <a:lnTo>
                    <a:pt x="295" y="161"/>
                  </a:lnTo>
                  <a:lnTo>
                    <a:pt x="296" y="161"/>
                  </a:lnTo>
                  <a:lnTo>
                    <a:pt x="296" y="162"/>
                  </a:lnTo>
                  <a:lnTo>
                    <a:pt x="297" y="162"/>
                  </a:lnTo>
                  <a:lnTo>
                    <a:pt x="298" y="162"/>
                  </a:lnTo>
                  <a:lnTo>
                    <a:pt x="298" y="163"/>
                  </a:lnTo>
                  <a:lnTo>
                    <a:pt x="299" y="163"/>
                  </a:lnTo>
                  <a:lnTo>
                    <a:pt x="300" y="163"/>
                  </a:lnTo>
                  <a:lnTo>
                    <a:pt x="300" y="164"/>
                  </a:lnTo>
                  <a:lnTo>
                    <a:pt x="301" y="164"/>
                  </a:lnTo>
                  <a:lnTo>
                    <a:pt x="302" y="165"/>
                  </a:lnTo>
                  <a:lnTo>
                    <a:pt x="303" y="165"/>
                  </a:lnTo>
                  <a:lnTo>
                    <a:pt x="303" y="166"/>
                  </a:lnTo>
                  <a:lnTo>
                    <a:pt x="304" y="166"/>
                  </a:lnTo>
                  <a:lnTo>
                    <a:pt x="305" y="166"/>
                  </a:lnTo>
                  <a:lnTo>
                    <a:pt x="305" y="167"/>
                  </a:lnTo>
                  <a:lnTo>
                    <a:pt x="306" y="167"/>
                  </a:lnTo>
                  <a:lnTo>
                    <a:pt x="306" y="167"/>
                  </a:lnTo>
                  <a:lnTo>
                    <a:pt x="307" y="167"/>
                  </a:lnTo>
                  <a:lnTo>
                    <a:pt x="307" y="168"/>
                  </a:lnTo>
                  <a:lnTo>
                    <a:pt x="308" y="168"/>
                  </a:lnTo>
                  <a:lnTo>
                    <a:pt x="309" y="168"/>
                  </a:lnTo>
                  <a:lnTo>
                    <a:pt x="309" y="169"/>
                  </a:lnTo>
                  <a:lnTo>
                    <a:pt x="310" y="169"/>
                  </a:lnTo>
                  <a:lnTo>
                    <a:pt x="311" y="169"/>
                  </a:lnTo>
                  <a:lnTo>
                    <a:pt x="311" y="170"/>
                  </a:lnTo>
                  <a:lnTo>
                    <a:pt x="312" y="170"/>
                  </a:lnTo>
                  <a:lnTo>
                    <a:pt x="313" y="171"/>
                  </a:lnTo>
                  <a:lnTo>
                    <a:pt x="314" y="171"/>
                  </a:lnTo>
                  <a:lnTo>
                    <a:pt x="314" y="172"/>
                  </a:lnTo>
                  <a:lnTo>
                    <a:pt x="315" y="172"/>
                  </a:lnTo>
                  <a:lnTo>
                    <a:pt x="316" y="172"/>
                  </a:lnTo>
                  <a:lnTo>
                    <a:pt x="316" y="173"/>
                  </a:lnTo>
                  <a:lnTo>
                    <a:pt x="317" y="173"/>
                  </a:lnTo>
                  <a:lnTo>
                    <a:pt x="318" y="173"/>
                  </a:lnTo>
                  <a:lnTo>
                    <a:pt x="318" y="174"/>
                  </a:lnTo>
                  <a:lnTo>
                    <a:pt x="319" y="174"/>
                  </a:lnTo>
                  <a:lnTo>
                    <a:pt x="320" y="174"/>
                  </a:lnTo>
                  <a:lnTo>
                    <a:pt x="320" y="175"/>
                  </a:lnTo>
                  <a:lnTo>
                    <a:pt x="321" y="175"/>
                  </a:lnTo>
                  <a:lnTo>
                    <a:pt x="322" y="176"/>
                  </a:lnTo>
                  <a:lnTo>
                    <a:pt x="323" y="176"/>
                  </a:lnTo>
                  <a:lnTo>
                    <a:pt x="323" y="177"/>
                  </a:lnTo>
                  <a:lnTo>
                    <a:pt x="324" y="177"/>
                  </a:lnTo>
                  <a:lnTo>
                    <a:pt x="325" y="177"/>
                  </a:lnTo>
                  <a:lnTo>
                    <a:pt x="325" y="178"/>
                  </a:lnTo>
                  <a:lnTo>
                    <a:pt x="326" y="178"/>
                  </a:lnTo>
                  <a:lnTo>
                    <a:pt x="327" y="178"/>
                  </a:lnTo>
                  <a:lnTo>
                    <a:pt x="327" y="179"/>
                  </a:lnTo>
                  <a:lnTo>
                    <a:pt x="328" y="179"/>
                  </a:lnTo>
                  <a:lnTo>
                    <a:pt x="329" y="179"/>
                  </a:lnTo>
                  <a:lnTo>
                    <a:pt x="329" y="180"/>
                  </a:lnTo>
                  <a:lnTo>
                    <a:pt x="330" y="180"/>
                  </a:lnTo>
                  <a:lnTo>
                    <a:pt x="331" y="180"/>
                  </a:lnTo>
                  <a:lnTo>
                    <a:pt x="331" y="181"/>
                  </a:lnTo>
                  <a:lnTo>
                    <a:pt x="332" y="181"/>
                  </a:lnTo>
                  <a:lnTo>
                    <a:pt x="333" y="181"/>
                  </a:lnTo>
                  <a:lnTo>
                    <a:pt x="333" y="182"/>
                  </a:lnTo>
                  <a:lnTo>
                    <a:pt x="333" y="182"/>
                  </a:lnTo>
                  <a:lnTo>
                    <a:pt x="334" y="182"/>
                  </a:lnTo>
                  <a:lnTo>
                    <a:pt x="334" y="183"/>
                  </a:lnTo>
                  <a:lnTo>
                    <a:pt x="335" y="183"/>
                  </a:lnTo>
                  <a:lnTo>
                    <a:pt x="336" y="183"/>
                  </a:lnTo>
                  <a:lnTo>
                    <a:pt x="336" y="184"/>
                  </a:lnTo>
                  <a:lnTo>
                    <a:pt x="337" y="184"/>
                  </a:lnTo>
                  <a:lnTo>
                    <a:pt x="338" y="184"/>
                  </a:lnTo>
                  <a:lnTo>
                    <a:pt x="338" y="185"/>
                  </a:lnTo>
                  <a:lnTo>
                    <a:pt x="339" y="185"/>
                  </a:lnTo>
                  <a:lnTo>
                    <a:pt x="340" y="185"/>
                  </a:lnTo>
                  <a:lnTo>
                    <a:pt x="340" y="186"/>
                  </a:lnTo>
                  <a:lnTo>
                    <a:pt x="341" y="186"/>
                  </a:lnTo>
                  <a:lnTo>
                    <a:pt x="342" y="186"/>
                  </a:lnTo>
                  <a:lnTo>
                    <a:pt x="342" y="187"/>
                  </a:lnTo>
                  <a:lnTo>
                    <a:pt x="343" y="187"/>
                  </a:lnTo>
                  <a:lnTo>
                    <a:pt x="344" y="187"/>
                  </a:lnTo>
                  <a:lnTo>
                    <a:pt x="344" y="188"/>
                  </a:lnTo>
                  <a:lnTo>
                    <a:pt x="345" y="188"/>
                  </a:lnTo>
                  <a:lnTo>
                    <a:pt x="345" y="189"/>
                  </a:lnTo>
                  <a:lnTo>
                    <a:pt x="346" y="189"/>
                  </a:lnTo>
                  <a:lnTo>
                    <a:pt x="347" y="189"/>
                  </a:lnTo>
                  <a:lnTo>
                    <a:pt x="347" y="190"/>
                  </a:lnTo>
                  <a:lnTo>
                    <a:pt x="348" y="190"/>
                  </a:lnTo>
                  <a:lnTo>
                    <a:pt x="349" y="190"/>
                  </a:lnTo>
                  <a:lnTo>
                    <a:pt x="349" y="191"/>
                  </a:lnTo>
                  <a:lnTo>
                    <a:pt x="350" y="191"/>
                  </a:lnTo>
                  <a:lnTo>
                    <a:pt x="351" y="191"/>
                  </a:lnTo>
                  <a:lnTo>
                    <a:pt x="351" y="192"/>
                  </a:lnTo>
                  <a:lnTo>
                    <a:pt x="352" y="192"/>
                  </a:lnTo>
                  <a:lnTo>
                    <a:pt x="353" y="192"/>
                  </a:lnTo>
                  <a:lnTo>
                    <a:pt x="353" y="193"/>
                  </a:lnTo>
                  <a:lnTo>
                    <a:pt x="354" y="193"/>
                  </a:lnTo>
                  <a:lnTo>
                    <a:pt x="355" y="194"/>
                  </a:lnTo>
                  <a:lnTo>
                    <a:pt x="356" y="194"/>
                  </a:lnTo>
                  <a:lnTo>
                    <a:pt x="356" y="195"/>
                  </a:lnTo>
                  <a:lnTo>
                    <a:pt x="357" y="195"/>
                  </a:lnTo>
                  <a:lnTo>
                    <a:pt x="358" y="195"/>
                  </a:lnTo>
                  <a:lnTo>
                    <a:pt x="358" y="196"/>
                  </a:lnTo>
                  <a:lnTo>
                    <a:pt x="359" y="196"/>
                  </a:lnTo>
                  <a:lnTo>
                    <a:pt x="360" y="196"/>
                  </a:lnTo>
                  <a:lnTo>
                    <a:pt x="360" y="197"/>
                  </a:lnTo>
                  <a:lnTo>
                    <a:pt x="361" y="197"/>
                  </a:lnTo>
                  <a:lnTo>
                    <a:pt x="361" y="197"/>
                  </a:lnTo>
                  <a:lnTo>
                    <a:pt x="362" y="197"/>
                  </a:lnTo>
                  <a:lnTo>
                    <a:pt x="362" y="198"/>
                  </a:lnTo>
                  <a:lnTo>
                    <a:pt x="363" y="198"/>
                  </a:lnTo>
                  <a:lnTo>
                    <a:pt x="364" y="198"/>
                  </a:lnTo>
                  <a:lnTo>
                    <a:pt x="364" y="199"/>
                  </a:lnTo>
                  <a:lnTo>
                    <a:pt x="365" y="199"/>
                  </a:lnTo>
                  <a:lnTo>
                    <a:pt x="366" y="200"/>
                  </a:lnTo>
                  <a:lnTo>
                    <a:pt x="367" y="200"/>
                  </a:lnTo>
                  <a:lnTo>
                    <a:pt x="367" y="201"/>
                  </a:lnTo>
                  <a:lnTo>
                    <a:pt x="368" y="201"/>
                  </a:lnTo>
                  <a:lnTo>
                    <a:pt x="369" y="201"/>
                  </a:lnTo>
                  <a:lnTo>
                    <a:pt x="369" y="202"/>
                  </a:lnTo>
                  <a:lnTo>
                    <a:pt x="370" y="202"/>
                  </a:lnTo>
                  <a:lnTo>
                    <a:pt x="371" y="202"/>
                  </a:lnTo>
                  <a:lnTo>
                    <a:pt x="371" y="203"/>
                  </a:lnTo>
                  <a:lnTo>
                    <a:pt x="372" y="203"/>
                  </a:lnTo>
                  <a:lnTo>
                    <a:pt x="373" y="203"/>
                  </a:lnTo>
                  <a:lnTo>
                    <a:pt x="373" y="204"/>
                  </a:lnTo>
                  <a:lnTo>
                    <a:pt x="374" y="204"/>
                  </a:lnTo>
                  <a:lnTo>
                    <a:pt x="375" y="205"/>
                  </a:lnTo>
                  <a:lnTo>
                    <a:pt x="376" y="205"/>
                  </a:lnTo>
                  <a:lnTo>
                    <a:pt x="376" y="206"/>
                  </a:lnTo>
                  <a:lnTo>
                    <a:pt x="377" y="206"/>
                  </a:lnTo>
                  <a:lnTo>
                    <a:pt x="378" y="206"/>
                  </a:lnTo>
                  <a:lnTo>
                    <a:pt x="378" y="207"/>
                  </a:lnTo>
                  <a:lnTo>
                    <a:pt x="379" y="207"/>
                  </a:lnTo>
                  <a:lnTo>
                    <a:pt x="380" y="207"/>
                  </a:lnTo>
                  <a:lnTo>
                    <a:pt x="380" y="208"/>
                  </a:lnTo>
                  <a:lnTo>
                    <a:pt x="381" y="208"/>
                  </a:lnTo>
                  <a:lnTo>
                    <a:pt x="382" y="208"/>
                  </a:lnTo>
                  <a:lnTo>
                    <a:pt x="382" y="209"/>
                  </a:lnTo>
                  <a:lnTo>
                    <a:pt x="383" y="209"/>
                  </a:lnTo>
                  <a:lnTo>
                    <a:pt x="384" y="209"/>
                  </a:lnTo>
                  <a:lnTo>
                    <a:pt x="384" y="210"/>
                  </a:lnTo>
                  <a:lnTo>
                    <a:pt x="385" y="210"/>
                  </a:lnTo>
                  <a:lnTo>
                    <a:pt x="386" y="211"/>
                  </a:lnTo>
                  <a:lnTo>
                    <a:pt x="387" y="211"/>
                  </a:lnTo>
                  <a:lnTo>
                    <a:pt x="387" y="212"/>
                  </a:lnTo>
                  <a:lnTo>
                    <a:pt x="388" y="212"/>
                  </a:lnTo>
                  <a:lnTo>
                    <a:pt x="389" y="212"/>
                  </a:lnTo>
                  <a:lnTo>
                    <a:pt x="389" y="212"/>
                  </a:lnTo>
                  <a:lnTo>
                    <a:pt x="389" y="213"/>
                  </a:lnTo>
                  <a:lnTo>
                    <a:pt x="390" y="213"/>
                  </a:lnTo>
                  <a:lnTo>
                    <a:pt x="391" y="213"/>
                  </a:lnTo>
                  <a:lnTo>
                    <a:pt x="391" y="214"/>
                  </a:lnTo>
                  <a:lnTo>
                    <a:pt x="392" y="214"/>
                  </a:lnTo>
                  <a:lnTo>
                    <a:pt x="393" y="214"/>
                  </a:lnTo>
                  <a:lnTo>
                    <a:pt x="393" y="215"/>
                  </a:lnTo>
                  <a:lnTo>
                    <a:pt x="394" y="215"/>
                  </a:lnTo>
                  <a:lnTo>
                    <a:pt x="395" y="215"/>
                  </a:lnTo>
                  <a:lnTo>
                    <a:pt x="395" y="216"/>
                  </a:lnTo>
                  <a:lnTo>
                    <a:pt x="396" y="216"/>
                  </a:lnTo>
                  <a:lnTo>
                    <a:pt x="397" y="217"/>
                  </a:lnTo>
                  <a:lnTo>
                    <a:pt x="398" y="217"/>
                  </a:lnTo>
                  <a:lnTo>
                    <a:pt x="398" y="218"/>
                  </a:lnTo>
                  <a:lnTo>
                    <a:pt x="399" y="218"/>
                  </a:lnTo>
                  <a:lnTo>
                    <a:pt x="400" y="218"/>
                  </a:lnTo>
                  <a:lnTo>
                    <a:pt x="400" y="219"/>
                  </a:lnTo>
                  <a:lnTo>
                    <a:pt x="401" y="219"/>
                  </a:lnTo>
                  <a:lnTo>
                    <a:pt x="402" y="219"/>
                  </a:lnTo>
                  <a:lnTo>
                    <a:pt x="402" y="220"/>
                  </a:lnTo>
                  <a:lnTo>
                    <a:pt x="403" y="220"/>
                  </a:lnTo>
                  <a:lnTo>
                    <a:pt x="404" y="220"/>
                  </a:lnTo>
                  <a:lnTo>
                    <a:pt x="404" y="221"/>
                  </a:lnTo>
                  <a:lnTo>
                    <a:pt x="405" y="221"/>
                  </a:lnTo>
                  <a:lnTo>
                    <a:pt x="406" y="222"/>
                  </a:lnTo>
                  <a:lnTo>
                    <a:pt x="407" y="222"/>
                  </a:lnTo>
                  <a:lnTo>
                    <a:pt x="407" y="223"/>
                  </a:lnTo>
                  <a:lnTo>
                    <a:pt x="408" y="223"/>
                  </a:lnTo>
                  <a:lnTo>
                    <a:pt x="409" y="223"/>
                  </a:lnTo>
                  <a:lnTo>
                    <a:pt x="409" y="224"/>
                  </a:lnTo>
                  <a:lnTo>
                    <a:pt x="410" y="224"/>
                  </a:lnTo>
                  <a:lnTo>
                    <a:pt x="411" y="224"/>
                  </a:lnTo>
                  <a:lnTo>
                    <a:pt x="411" y="225"/>
                  </a:lnTo>
                  <a:lnTo>
                    <a:pt x="412" y="225"/>
                  </a:lnTo>
                  <a:lnTo>
                    <a:pt x="413" y="225"/>
                  </a:lnTo>
                  <a:lnTo>
                    <a:pt x="413" y="226"/>
                  </a:lnTo>
                  <a:lnTo>
                    <a:pt x="414" y="226"/>
                  </a:lnTo>
                  <a:lnTo>
                    <a:pt x="415" y="226"/>
                  </a:lnTo>
                  <a:lnTo>
                    <a:pt x="415" y="227"/>
                  </a:lnTo>
                  <a:lnTo>
                    <a:pt x="416" y="227"/>
                  </a:lnTo>
                  <a:lnTo>
                    <a:pt x="417" y="227"/>
                  </a:lnTo>
                  <a:lnTo>
                    <a:pt x="417" y="228"/>
                  </a:lnTo>
                  <a:lnTo>
                    <a:pt x="418" y="228"/>
                  </a:lnTo>
                  <a:lnTo>
                    <a:pt x="418" y="229"/>
                  </a:lnTo>
                  <a:lnTo>
                    <a:pt x="419" y="229"/>
                  </a:lnTo>
                  <a:lnTo>
                    <a:pt x="420" y="229"/>
                  </a:lnTo>
                  <a:lnTo>
                    <a:pt x="420" y="230"/>
                  </a:lnTo>
                  <a:lnTo>
                    <a:pt x="421" y="230"/>
                  </a:lnTo>
                  <a:lnTo>
                    <a:pt x="422" y="230"/>
                  </a:lnTo>
                  <a:lnTo>
                    <a:pt x="422" y="231"/>
                  </a:lnTo>
                  <a:lnTo>
                    <a:pt x="423" y="231"/>
                  </a:lnTo>
                  <a:lnTo>
                    <a:pt x="424" y="231"/>
                  </a:lnTo>
                  <a:lnTo>
                    <a:pt x="424" y="232"/>
                  </a:lnTo>
                  <a:lnTo>
                    <a:pt x="425" y="232"/>
                  </a:lnTo>
                  <a:lnTo>
                    <a:pt x="426" y="232"/>
                  </a:lnTo>
                  <a:lnTo>
                    <a:pt x="426" y="233"/>
                  </a:lnTo>
                  <a:lnTo>
                    <a:pt x="427" y="233"/>
                  </a:lnTo>
                  <a:lnTo>
                    <a:pt x="428" y="234"/>
                  </a:lnTo>
                  <a:lnTo>
                    <a:pt x="429" y="234"/>
                  </a:lnTo>
                  <a:lnTo>
                    <a:pt x="429" y="235"/>
                  </a:lnTo>
                  <a:lnTo>
                    <a:pt x="430" y="235"/>
                  </a:lnTo>
                  <a:lnTo>
                    <a:pt x="431" y="235"/>
                  </a:lnTo>
                  <a:lnTo>
                    <a:pt x="431" y="236"/>
                  </a:lnTo>
                  <a:lnTo>
                    <a:pt x="432" y="236"/>
                  </a:lnTo>
                  <a:lnTo>
                    <a:pt x="433" y="236"/>
                  </a:lnTo>
                  <a:lnTo>
                    <a:pt x="433" y="237"/>
                  </a:lnTo>
                  <a:lnTo>
                    <a:pt x="434" y="237"/>
                  </a:lnTo>
                  <a:lnTo>
                    <a:pt x="435" y="237"/>
                  </a:lnTo>
                  <a:lnTo>
                    <a:pt x="435" y="238"/>
                  </a:lnTo>
                  <a:lnTo>
                    <a:pt x="436" y="238"/>
                  </a:lnTo>
                  <a:lnTo>
                    <a:pt x="437" y="238"/>
                  </a:lnTo>
                  <a:lnTo>
                    <a:pt x="437" y="239"/>
                  </a:lnTo>
                  <a:lnTo>
                    <a:pt x="438" y="239"/>
                  </a:lnTo>
                  <a:lnTo>
                    <a:pt x="439" y="240"/>
                  </a:lnTo>
                  <a:lnTo>
                    <a:pt x="440" y="240"/>
                  </a:lnTo>
                  <a:lnTo>
                    <a:pt x="440" y="241"/>
                  </a:lnTo>
                  <a:lnTo>
                    <a:pt x="441" y="241"/>
                  </a:lnTo>
                  <a:lnTo>
                    <a:pt x="442" y="241"/>
                  </a:lnTo>
                  <a:lnTo>
                    <a:pt x="442" y="242"/>
                  </a:lnTo>
                  <a:lnTo>
                    <a:pt x="443" y="242"/>
                  </a:lnTo>
                  <a:lnTo>
                    <a:pt x="444" y="242"/>
                  </a:lnTo>
                  <a:lnTo>
                    <a:pt x="444" y="243"/>
                  </a:lnTo>
                  <a:lnTo>
                    <a:pt x="444" y="243"/>
                  </a:lnTo>
                  <a:lnTo>
                    <a:pt x="445" y="243"/>
                  </a:lnTo>
                  <a:lnTo>
                    <a:pt x="446" y="243"/>
                  </a:lnTo>
                  <a:lnTo>
                    <a:pt x="446" y="244"/>
                  </a:lnTo>
                  <a:lnTo>
                    <a:pt x="447" y="244"/>
                  </a:lnTo>
                  <a:lnTo>
                    <a:pt x="448" y="244"/>
                  </a:lnTo>
                  <a:lnTo>
                    <a:pt x="448" y="245"/>
                  </a:lnTo>
                  <a:lnTo>
                    <a:pt x="449" y="245"/>
                  </a:lnTo>
                  <a:lnTo>
                    <a:pt x="450" y="246"/>
                  </a:lnTo>
                  <a:lnTo>
                    <a:pt x="451" y="246"/>
                  </a:lnTo>
                  <a:lnTo>
                    <a:pt x="451" y="247"/>
                  </a:lnTo>
                  <a:lnTo>
                    <a:pt x="452" y="247"/>
                  </a:lnTo>
                  <a:lnTo>
                    <a:pt x="453" y="247"/>
                  </a:lnTo>
                  <a:lnTo>
                    <a:pt x="453" y="248"/>
                  </a:lnTo>
                  <a:lnTo>
                    <a:pt x="454" y="248"/>
                  </a:lnTo>
                  <a:lnTo>
                    <a:pt x="455" y="248"/>
                  </a:lnTo>
                  <a:lnTo>
                    <a:pt x="455" y="249"/>
                  </a:lnTo>
                  <a:lnTo>
                    <a:pt x="456" y="249"/>
                  </a:lnTo>
                  <a:lnTo>
                    <a:pt x="457" y="249"/>
                  </a:lnTo>
                  <a:lnTo>
                    <a:pt x="457" y="250"/>
                  </a:lnTo>
                  <a:lnTo>
                    <a:pt x="458" y="250"/>
                  </a:lnTo>
                  <a:lnTo>
                    <a:pt x="459" y="251"/>
                  </a:lnTo>
                  <a:lnTo>
                    <a:pt x="460" y="251"/>
                  </a:lnTo>
                  <a:lnTo>
                    <a:pt x="460" y="252"/>
                  </a:lnTo>
                  <a:lnTo>
                    <a:pt x="461" y="252"/>
                  </a:lnTo>
                  <a:lnTo>
                    <a:pt x="462" y="252"/>
                  </a:lnTo>
                  <a:lnTo>
                    <a:pt x="462" y="253"/>
                  </a:lnTo>
                  <a:lnTo>
                    <a:pt x="463" y="253"/>
                  </a:lnTo>
                  <a:lnTo>
                    <a:pt x="464" y="253"/>
                  </a:lnTo>
                  <a:lnTo>
                    <a:pt x="464" y="254"/>
                  </a:lnTo>
                  <a:lnTo>
                    <a:pt x="465" y="254"/>
                  </a:lnTo>
                  <a:lnTo>
                    <a:pt x="466" y="254"/>
                  </a:lnTo>
                  <a:lnTo>
                    <a:pt x="466" y="255"/>
                  </a:lnTo>
                  <a:lnTo>
                    <a:pt x="467" y="255"/>
                  </a:lnTo>
                  <a:lnTo>
                    <a:pt x="468" y="255"/>
                  </a:lnTo>
                  <a:lnTo>
                    <a:pt x="468" y="256"/>
                  </a:lnTo>
                  <a:lnTo>
                    <a:pt x="469" y="256"/>
                  </a:lnTo>
                  <a:lnTo>
                    <a:pt x="470" y="257"/>
                  </a:lnTo>
                  <a:lnTo>
                    <a:pt x="471" y="257"/>
                  </a:lnTo>
                  <a:lnTo>
                    <a:pt x="471" y="258"/>
                  </a:lnTo>
                  <a:lnTo>
                    <a:pt x="472" y="258"/>
                  </a:lnTo>
                  <a:lnTo>
                    <a:pt x="472" y="258"/>
                  </a:lnTo>
                  <a:lnTo>
                    <a:pt x="473" y="258"/>
                  </a:lnTo>
                  <a:lnTo>
                    <a:pt x="473" y="259"/>
                  </a:lnTo>
                  <a:lnTo>
                    <a:pt x="474" y="259"/>
                  </a:lnTo>
                  <a:lnTo>
                    <a:pt x="475" y="259"/>
                  </a:lnTo>
                  <a:lnTo>
                    <a:pt x="475" y="260"/>
                  </a:lnTo>
                  <a:lnTo>
                    <a:pt x="476" y="260"/>
                  </a:lnTo>
                  <a:lnTo>
                    <a:pt x="477" y="260"/>
                  </a:lnTo>
                  <a:lnTo>
                    <a:pt x="477" y="261"/>
                  </a:lnTo>
                  <a:lnTo>
                    <a:pt x="478" y="261"/>
                  </a:lnTo>
                  <a:lnTo>
                    <a:pt x="479" y="262"/>
                  </a:lnTo>
                  <a:lnTo>
                    <a:pt x="480" y="262"/>
                  </a:lnTo>
                  <a:lnTo>
                    <a:pt x="480" y="263"/>
                  </a:lnTo>
                  <a:lnTo>
                    <a:pt x="481" y="263"/>
                  </a:lnTo>
                  <a:lnTo>
                    <a:pt x="482" y="263"/>
                  </a:lnTo>
                  <a:lnTo>
                    <a:pt x="482" y="264"/>
                  </a:lnTo>
                  <a:lnTo>
                    <a:pt x="483" y="264"/>
                  </a:lnTo>
                  <a:lnTo>
                    <a:pt x="484" y="264"/>
                  </a:lnTo>
                  <a:lnTo>
                    <a:pt x="484" y="265"/>
                  </a:lnTo>
                  <a:lnTo>
                    <a:pt x="485" y="265"/>
                  </a:lnTo>
                  <a:lnTo>
                    <a:pt x="486" y="265"/>
                  </a:lnTo>
                  <a:lnTo>
                    <a:pt x="486" y="266"/>
                  </a:lnTo>
                  <a:lnTo>
                    <a:pt x="487" y="266"/>
                  </a:lnTo>
                  <a:lnTo>
                    <a:pt x="488" y="266"/>
                  </a:lnTo>
                  <a:lnTo>
                    <a:pt x="488" y="267"/>
                  </a:lnTo>
                  <a:lnTo>
                    <a:pt x="489" y="267"/>
                  </a:lnTo>
                  <a:lnTo>
                    <a:pt x="490" y="268"/>
                  </a:lnTo>
                  <a:lnTo>
                    <a:pt x="491" y="268"/>
                  </a:lnTo>
                  <a:lnTo>
                    <a:pt x="491" y="269"/>
                  </a:lnTo>
                  <a:lnTo>
                    <a:pt x="492" y="269"/>
                  </a:lnTo>
                  <a:lnTo>
                    <a:pt x="493" y="269"/>
                  </a:lnTo>
                  <a:lnTo>
                    <a:pt x="493" y="270"/>
                  </a:lnTo>
                  <a:lnTo>
                    <a:pt x="494" y="270"/>
                  </a:lnTo>
                  <a:lnTo>
                    <a:pt x="495" y="270"/>
                  </a:lnTo>
                  <a:lnTo>
                    <a:pt x="495" y="271"/>
                  </a:lnTo>
                  <a:lnTo>
                    <a:pt x="496" y="271"/>
                  </a:lnTo>
                  <a:lnTo>
                    <a:pt x="497" y="271"/>
                  </a:lnTo>
                  <a:lnTo>
                    <a:pt x="497" y="272"/>
                  </a:lnTo>
                  <a:lnTo>
                    <a:pt x="498" y="272"/>
                  </a:lnTo>
                  <a:lnTo>
                    <a:pt x="499" y="272"/>
                  </a:lnTo>
                  <a:lnTo>
                    <a:pt x="499" y="273"/>
                  </a:lnTo>
                  <a:lnTo>
                    <a:pt x="500" y="273"/>
                  </a:lnTo>
                  <a:lnTo>
                    <a:pt x="500" y="273"/>
                  </a:lnTo>
                  <a:lnTo>
                    <a:pt x="501" y="274"/>
                  </a:lnTo>
                  <a:lnTo>
                    <a:pt x="502" y="274"/>
                  </a:lnTo>
                  <a:lnTo>
                    <a:pt x="502" y="275"/>
                  </a:lnTo>
                  <a:lnTo>
                    <a:pt x="503" y="275"/>
                  </a:lnTo>
                  <a:lnTo>
                    <a:pt x="504" y="275"/>
                  </a:lnTo>
                  <a:lnTo>
                    <a:pt x="504" y="276"/>
                  </a:lnTo>
                  <a:lnTo>
                    <a:pt x="505" y="276"/>
                  </a:lnTo>
                  <a:lnTo>
                    <a:pt x="506" y="276"/>
                  </a:lnTo>
                  <a:lnTo>
                    <a:pt x="506" y="277"/>
                  </a:lnTo>
                  <a:lnTo>
                    <a:pt x="507" y="277"/>
                  </a:lnTo>
                  <a:lnTo>
                    <a:pt x="508" y="277"/>
                  </a:lnTo>
                  <a:lnTo>
                    <a:pt x="508" y="278"/>
                  </a:lnTo>
                  <a:lnTo>
                    <a:pt x="509" y="278"/>
                  </a:lnTo>
                  <a:lnTo>
                    <a:pt x="510" y="278"/>
                  </a:lnTo>
                  <a:lnTo>
                    <a:pt x="510" y="279"/>
                  </a:lnTo>
                  <a:lnTo>
                    <a:pt x="511" y="279"/>
                  </a:lnTo>
                  <a:lnTo>
                    <a:pt x="512" y="280"/>
                  </a:lnTo>
                  <a:lnTo>
                    <a:pt x="513" y="280"/>
                  </a:lnTo>
                  <a:lnTo>
                    <a:pt x="513" y="281"/>
                  </a:lnTo>
                  <a:lnTo>
                    <a:pt x="514" y="281"/>
                  </a:lnTo>
                  <a:lnTo>
                    <a:pt x="515" y="281"/>
                  </a:lnTo>
                  <a:lnTo>
                    <a:pt x="515" y="282"/>
                  </a:lnTo>
                  <a:lnTo>
                    <a:pt x="516" y="282"/>
                  </a:lnTo>
                  <a:lnTo>
                    <a:pt x="517" y="282"/>
                  </a:lnTo>
                  <a:lnTo>
                    <a:pt x="517" y="283"/>
                  </a:lnTo>
                  <a:lnTo>
                    <a:pt x="518" y="283"/>
                  </a:lnTo>
                  <a:lnTo>
                    <a:pt x="519" y="283"/>
                  </a:lnTo>
                  <a:lnTo>
                    <a:pt x="519" y="284"/>
                  </a:lnTo>
                  <a:lnTo>
                    <a:pt x="520" y="284"/>
                  </a:lnTo>
                  <a:lnTo>
                    <a:pt x="521" y="284"/>
                  </a:lnTo>
                  <a:lnTo>
                    <a:pt x="521" y="285"/>
                  </a:lnTo>
                  <a:lnTo>
                    <a:pt x="522" y="285"/>
                  </a:lnTo>
                  <a:lnTo>
                    <a:pt x="523" y="286"/>
                  </a:lnTo>
                  <a:lnTo>
                    <a:pt x="524" y="286"/>
                  </a:lnTo>
                  <a:lnTo>
                    <a:pt x="524" y="287"/>
                  </a:lnTo>
                  <a:lnTo>
                    <a:pt x="525" y="287"/>
                  </a:lnTo>
                  <a:lnTo>
                    <a:pt x="526" y="287"/>
                  </a:lnTo>
                  <a:lnTo>
                    <a:pt x="526" y="288"/>
                  </a:lnTo>
                  <a:lnTo>
                    <a:pt x="527" y="288"/>
                  </a:lnTo>
                  <a:lnTo>
                    <a:pt x="527" y="288"/>
                  </a:lnTo>
                  <a:lnTo>
                    <a:pt x="528" y="288"/>
                  </a:lnTo>
                  <a:lnTo>
                    <a:pt x="528" y="289"/>
                  </a:lnTo>
                  <a:lnTo>
                    <a:pt x="529" y="289"/>
                  </a:lnTo>
                  <a:lnTo>
                    <a:pt x="530" y="289"/>
                  </a:lnTo>
                  <a:lnTo>
                    <a:pt x="530" y="290"/>
                  </a:lnTo>
                  <a:lnTo>
                    <a:pt x="531" y="290"/>
                  </a:lnTo>
                  <a:lnTo>
                    <a:pt x="532" y="291"/>
                  </a:lnTo>
                  <a:lnTo>
                    <a:pt x="533" y="291"/>
                  </a:lnTo>
                  <a:lnTo>
                    <a:pt x="533" y="292"/>
                  </a:lnTo>
                  <a:lnTo>
                    <a:pt x="534" y="292"/>
                  </a:lnTo>
                  <a:lnTo>
                    <a:pt x="535" y="292"/>
                  </a:lnTo>
                  <a:lnTo>
                    <a:pt x="535" y="293"/>
                  </a:lnTo>
                  <a:lnTo>
                    <a:pt x="536" y="293"/>
                  </a:lnTo>
                  <a:lnTo>
                    <a:pt x="537" y="293"/>
                  </a:lnTo>
                  <a:lnTo>
                    <a:pt x="537" y="294"/>
                  </a:lnTo>
                  <a:lnTo>
                    <a:pt x="538" y="294"/>
                  </a:lnTo>
                  <a:lnTo>
                    <a:pt x="539" y="294"/>
                  </a:lnTo>
                  <a:lnTo>
                    <a:pt x="539" y="295"/>
                  </a:lnTo>
                  <a:lnTo>
                    <a:pt x="540" y="295"/>
                  </a:lnTo>
                  <a:lnTo>
                    <a:pt x="541" y="295"/>
                  </a:lnTo>
                  <a:lnTo>
                    <a:pt x="541" y="296"/>
                  </a:lnTo>
                  <a:lnTo>
                    <a:pt x="542" y="296"/>
                  </a:lnTo>
                  <a:lnTo>
                    <a:pt x="543" y="297"/>
                  </a:lnTo>
                  <a:lnTo>
                    <a:pt x="544" y="297"/>
                  </a:lnTo>
                  <a:lnTo>
                    <a:pt x="544" y="298"/>
                  </a:lnTo>
                  <a:lnTo>
                    <a:pt x="545" y="298"/>
                  </a:lnTo>
                  <a:lnTo>
                    <a:pt x="546" y="298"/>
                  </a:lnTo>
                  <a:lnTo>
                    <a:pt x="546" y="299"/>
                  </a:lnTo>
                  <a:lnTo>
                    <a:pt x="547" y="299"/>
                  </a:lnTo>
                  <a:lnTo>
                    <a:pt x="548" y="299"/>
                  </a:lnTo>
                  <a:lnTo>
                    <a:pt x="548" y="300"/>
                  </a:lnTo>
                  <a:lnTo>
                    <a:pt x="549" y="300"/>
                  </a:lnTo>
                  <a:lnTo>
                    <a:pt x="550" y="300"/>
                  </a:lnTo>
                  <a:lnTo>
                    <a:pt x="550" y="301"/>
                  </a:lnTo>
                  <a:lnTo>
                    <a:pt x="551" y="301"/>
                  </a:lnTo>
                  <a:lnTo>
                    <a:pt x="552" y="301"/>
                  </a:lnTo>
                  <a:lnTo>
                    <a:pt x="552" y="302"/>
                  </a:lnTo>
                  <a:lnTo>
                    <a:pt x="553" y="302"/>
                  </a:lnTo>
                  <a:lnTo>
                    <a:pt x="554" y="303"/>
                  </a:lnTo>
                  <a:lnTo>
                    <a:pt x="555" y="303"/>
                  </a:lnTo>
                  <a:lnTo>
                    <a:pt x="555" y="303"/>
                  </a:lnTo>
                  <a:lnTo>
                    <a:pt x="555" y="304"/>
                  </a:lnTo>
                  <a:lnTo>
                    <a:pt x="556" y="304"/>
                  </a:lnTo>
                  <a:lnTo>
                    <a:pt x="557" y="304"/>
                  </a:lnTo>
                  <a:lnTo>
                    <a:pt x="557" y="305"/>
                  </a:lnTo>
                  <a:lnTo>
                    <a:pt x="558" y="305"/>
                  </a:lnTo>
                  <a:lnTo>
                    <a:pt x="559" y="305"/>
                  </a:lnTo>
                  <a:lnTo>
                    <a:pt x="559" y="306"/>
                  </a:lnTo>
                  <a:lnTo>
                    <a:pt x="560" y="306"/>
                  </a:lnTo>
                  <a:lnTo>
                    <a:pt x="561" y="306"/>
                  </a:lnTo>
                  <a:lnTo>
                    <a:pt x="561" y="307"/>
                  </a:lnTo>
                  <a:lnTo>
                    <a:pt x="562" y="307"/>
                  </a:lnTo>
                  <a:lnTo>
                    <a:pt x="563" y="308"/>
                  </a:lnTo>
                  <a:lnTo>
                    <a:pt x="564" y="308"/>
                  </a:lnTo>
                  <a:lnTo>
                    <a:pt x="564" y="309"/>
                  </a:lnTo>
                  <a:lnTo>
                    <a:pt x="565" y="309"/>
                  </a:lnTo>
                  <a:lnTo>
                    <a:pt x="566" y="309"/>
                  </a:lnTo>
                  <a:lnTo>
                    <a:pt x="566" y="310"/>
                  </a:lnTo>
                  <a:lnTo>
                    <a:pt x="567" y="310"/>
                  </a:lnTo>
                  <a:lnTo>
                    <a:pt x="568" y="310"/>
                  </a:lnTo>
                  <a:lnTo>
                    <a:pt x="568" y="311"/>
                  </a:lnTo>
                  <a:lnTo>
                    <a:pt x="569" y="311"/>
                  </a:lnTo>
                  <a:lnTo>
                    <a:pt x="570" y="311"/>
                  </a:lnTo>
                  <a:lnTo>
                    <a:pt x="570" y="312"/>
                  </a:lnTo>
                  <a:lnTo>
                    <a:pt x="571" y="312"/>
                  </a:lnTo>
                  <a:lnTo>
                    <a:pt x="572" y="312"/>
                  </a:lnTo>
                  <a:lnTo>
                    <a:pt x="572" y="313"/>
                  </a:lnTo>
                  <a:lnTo>
                    <a:pt x="573" y="313"/>
                  </a:lnTo>
                  <a:lnTo>
                    <a:pt x="574" y="314"/>
                  </a:lnTo>
                  <a:lnTo>
                    <a:pt x="575" y="314"/>
                  </a:lnTo>
                  <a:lnTo>
                    <a:pt x="575" y="315"/>
                  </a:lnTo>
                  <a:lnTo>
                    <a:pt x="576" y="315"/>
                  </a:lnTo>
                  <a:lnTo>
                    <a:pt x="577" y="315"/>
                  </a:lnTo>
                  <a:lnTo>
                    <a:pt x="577" y="316"/>
                  </a:lnTo>
                  <a:lnTo>
                    <a:pt x="578" y="316"/>
                  </a:lnTo>
                  <a:lnTo>
                    <a:pt x="579" y="316"/>
                  </a:lnTo>
                  <a:lnTo>
                    <a:pt x="579" y="317"/>
                  </a:lnTo>
                  <a:lnTo>
                    <a:pt x="580" y="317"/>
                  </a:lnTo>
                  <a:lnTo>
                    <a:pt x="581" y="317"/>
                  </a:lnTo>
                  <a:lnTo>
                    <a:pt x="581" y="318"/>
                  </a:lnTo>
                  <a:lnTo>
                    <a:pt x="582" y="318"/>
                  </a:lnTo>
                  <a:lnTo>
                    <a:pt x="583" y="318"/>
                  </a:lnTo>
                  <a:lnTo>
                    <a:pt x="583" y="319"/>
                  </a:lnTo>
                  <a:lnTo>
                    <a:pt x="584" y="319"/>
                  </a:lnTo>
                  <a:lnTo>
                    <a:pt x="584" y="320"/>
                  </a:lnTo>
                  <a:lnTo>
                    <a:pt x="585" y="320"/>
                  </a:lnTo>
                  <a:lnTo>
                    <a:pt x="586" y="320"/>
                  </a:lnTo>
                  <a:lnTo>
                    <a:pt x="586" y="321"/>
                  </a:lnTo>
                  <a:lnTo>
                    <a:pt x="587" y="321"/>
                  </a:lnTo>
                  <a:lnTo>
                    <a:pt x="588" y="321"/>
                  </a:lnTo>
                  <a:lnTo>
                    <a:pt x="588" y="322"/>
                  </a:lnTo>
                  <a:lnTo>
                    <a:pt x="589" y="322"/>
                  </a:lnTo>
                  <a:lnTo>
                    <a:pt x="590" y="322"/>
                  </a:lnTo>
                  <a:lnTo>
                    <a:pt x="590" y="323"/>
                  </a:lnTo>
                  <a:lnTo>
                    <a:pt x="591" y="323"/>
                  </a:lnTo>
                  <a:lnTo>
                    <a:pt x="592" y="323"/>
                  </a:lnTo>
                  <a:lnTo>
                    <a:pt x="592" y="324"/>
                  </a:lnTo>
                  <a:lnTo>
                    <a:pt x="593" y="324"/>
                  </a:lnTo>
                  <a:lnTo>
                    <a:pt x="594" y="324"/>
                  </a:lnTo>
                  <a:lnTo>
                    <a:pt x="594" y="325"/>
                  </a:lnTo>
                  <a:lnTo>
                    <a:pt x="595" y="325"/>
                  </a:lnTo>
                  <a:lnTo>
                    <a:pt x="596" y="326"/>
                  </a:lnTo>
                  <a:lnTo>
                    <a:pt x="597" y="326"/>
                  </a:lnTo>
                  <a:lnTo>
                    <a:pt x="597" y="327"/>
                  </a:lnTo>
                  <a:lnTo>
                    <a:pt x="598" y="327"/>
                  </a:lnTo>
                  <a:lnTo>
                    <a:pt x="599" y="327"/>
                  </a:lnTo>
                  <a:lnTo>
                    <a:pt x="599" y="328"/>
                  </a:lnTo>
                  <a:lnTo>
                    <a:pt x="600" y="328"/>
                  </a:lnTo>
                  <a:lnTo>
                    <a:pt x="601" y="328"/>
                  </a:lnTo>
                  <a:lnTo>
                    <a:pt x="601" y="329"/>
                  </a:lnTo>
                  <a:lnTo>
                    <a:pt x="602" y="329"/>
                  </a:lnTo>
                  <a:lnTo>
                    <a:pt x="603" y="329"/>
                  </a:lnTo>
                  <a:lnTo>
                    <a:pt x="603" y="330"/>
                  </a:lnTo>
                  <a:lnTo>
                    <a:pt x="604" y="330"/>
                  </a:lnTo>
                  <a:lnTo>
                    <a:pt x="605" y="330"/>
                  </a:lnTo>
                  <a:lnTo>
                    <a:pt x="605" y="331"/>
                  </a:lnTo>
                  <a:lnTo>
                    <a:pt x="606" y="331"/>
                  </a:lnTo>
                  <a:lnTo>
                    <a:pt x="607" y="332"/>
                  </a:lnTo>
                  <a:lnTo>
                    <a:pt x="608" y="332"/>
                  </a:lnTo>
                  <a:lnTo>
                    <a:pt x="608" y="333"/>
                  </a:lnTo>
                  <a:lnTo>
                    <a:pt x="609" y="333"/>
                  </a:lnTo>
                  <a:lnTo>
                    <a:pt x="610" y="333"/>
                  </a:lnTo>
                  <a:lnTo>
                    <a:pt x="610" y="334"/>
                  </a:lnTo>
                  <a:lnTo>
                    <a:pt x="610" y="334"/>
                  </a:lnTo>
                  <a:lnTo>
                    <a:pt x="611" y="334"/>
                  </a:lnTo>
                  <a:lnTo>
                    <a:pt x="612" y="334"/>
                  </a:lnTo>
                  <a:lnTo>
                    <a:pt x="612" y="335"/>
                  </a:lnTo>
                  <a:lnTo>
                    <a:pt x="613" y="335"/>
                  </a:lnTo>
                  <a:lnTo>
                    <a:pt x="614" y="335"/>
                  </a:lnTo>
                  <a:lnTo>
                    <a:pt x="614" y="336"/>
                  </a:lnTo>
                  <a:lnTo>
                    <a:pt x="615" y="336"/>
                  </a:lnTo>
                  <a:lnTo>
                    <a:pt x="616" y="337"/>
                  </a:lnTo>
                  <a:lnTo>
                    <a:pt x="617" y="337"/>
                  </a:lnTo>
                  <a:lnTo>
                    <a:pt x="617" y="338"/>
                  </a:lnTo>
                  <a:lnTo>
                    <a:pt x="618" y="338"/>
                  </a:lnTo>
                  <a:lnTo>
                    <a:pt x="619" y="338"/>
                  </a:lnTo>
                  <a:lnTo>
                    <a:pt x="619" y="339"/>
                  </a:lnTo>
                  <a:lnTo>
                    <a:pt x="620" y="339"/>
                  </a:lnTo>
                  <a:lnTo>
                    <a:pt x="621" y="339"/>
                  </a:lnTo>
                  <a:lnTo>
                    <a:pt x="621" y="340"/>
                  </a:lnTo>
                  <a:lnTo>
                    <a:pt x="622" y="340"/>
                  </a:lnTo>
                  <a:lnTo>
                    <a:pt x="623" y="340"/>
                  </a:lnTo>
                  <a:lnTo>
                    <a:pt x="623" y="341"/>
                  </a:lnTo>
                  <a:lnTo>
                    <a:pt x="624" y="341"/>
                  </a:lnTo>
                  <a:lnTo>
                    <a:pt x="625" y="341"/>
                  </a:lnTo>
                  <a:lnTo>
                    <a:pt x="625" y="342"/>
                  </a:lnTo>
                  <a:lnTo>
                    <a:pt x="626" y="342"/>
                  </a:lnTo>
                  <a:lnTo>
                    <a:pt x="627" y="343"/>
                  </a:lnTo>
                  <a:lnTo>
                    <a:pt x="628" y="343"/>
                  </a:lnTo>
                  <a:lnTo>
                    <a:pt x="628" y="344"/>
                  </a:lnTo>
                  <a:lnTo>
                    <a:pt x="629" y="344"/>
                  </a:lnTo>
                  <a:lnTo>
                    <a:pt x="630" y="344"/>
                  </a:lnTo>
                  <a:lnTo>
                    <a:pt x="630" y="345"/>
                  </a:lnTo>
                  <a:lnTo>
                    <a:pt x="631" y="345"/>
                  </a:lnTo>
                  <a:lnTo>
                    <a:pt x="632" y="345"/>
                  </a:lnTo>
                  <a:lnTo>
                    <a:pt x="632" y="346"/>
                  </a:lnTo>
                  <a:lnTo>
                    <a:pt x="633" y="346"/>
                  </a:lnTo>
                  <a:lnTo>
                    <a:pt x="634" y="346"/>
                  </a:lnTo>
                  <a:lnTo>
                    <a:pt x="634" y="347"/>
                  </a:lnTo>
                  <a:lnTo>
                    <a:pt x="635" y="347"/>
                  </a:lnTo>
                  <a:lnTo>
                    <a:pt x="636" y="348"/>
                  </a:lnTo>
                  <a:lnTo>
                    <a:pt x="637" y="348"/>
                  </a:lnTo>
                  <a:lnTo>
                    <a:pt x="637" y="349"/>
                  </a:lnTo>
                  <a:lnTo>
                    <a:pt x="638" y="349"/>
                  </a:lnTo>
                  <a:lnTo>
                    <a:pt x="638" y="349"/>
                  </a:lnTo>
                  <a:lnTo>
                    <a:pt x="639" y="349"/>
                  </a:lnTo>
                  <a:lnTo>
                    <a:pt x="639" y="350"/>
                  </a:lnTo>
                  <a:lnTo>
                    <a:pt x="640" y="350"/>
                  </a:lnTo>
                  <a:lnTo>
                    <a:pt x="641" y="350"/>
                  </a:lnTo>
                  <a:lnTo>
                    <a:pt x="641" y="351"/>
                  </a:lnTo>
                  <a:lnTo>
                    <a:pt x="642" y="351"/>
                  </a:lnTo>
                  <a:lnTo>
                    <a:pt x="643" y="351"/>
                  </a:lnTo>
                  <a:lnTo>
                    <a:pt x="643" y="352"/>
                  </a:lnTo>
                  <a:lnTo>
                    <a:pt x="644" y="352"/>
                  </a:lnTo>
                  <a:lnTo>
                    <a:pt x="645" y="352"/>
                  </a:lnTo>
                  <a:lnTo>
                    <a:pt x="645" y="353"/>
                  </a:lnTo>
                  <a:lnTo>
                    <a:pt x="646" y="353"/>
                  </a:lnTo>
                  <a:lnTo>
                    <a:pt x="647" y="354"/>
                  </a:lnTo>
                  <a:lnTo>
                    <a:pt x="648" y="354"/>
                  </a:lnTo>
                  <a:lnTo>
                    <a:pt x="648" y="355"/>
                  </a:lnTo>
                  <a:lnTo>
                    <a:pt x="649" y="355"/>
                  </a:lnTo>
                  <a:lnTo>
                    <a:pt x="650" y="355"/>
                  </a:lnTo>
                  <a:lnTo>
                    <a:pt x="650" y="356"/>
                  </a:lnTo>
                  <a:lnTo>
                    <a:pt x="651" y="356"/>
                  </a:lnTo>
                  <a:lnTo>
                    <a:pt x="652" y="356"/>
                  </a:lnTo>
                  <a:lnTo>
                    <a:pt x="652" y="357"/>
                  </a:lnTo>
                  <a:lnTo>
                    <a:pt x="653" y="357"/>
                  </a:lnTo>
                  <a:lnTo>
                    <a:pt x="654" y="357"/>
                  </a:lnTo>
                  <a:lnTo>
                    <a:pt x="654" y="358"/>
                  </a:lnTo>
                  <a:lnTo>
                    <a:pt x="655" y="358"/>
                  </a:lnTo>
                  <a:lnTo>
                    <a:pt x="656" y="358"/>
                  </a:lnTo>
                  <a:lnTo>
                    <a:pt x="656" y="359"/>
                  </a:lnTo>
                  <a:lnTo>
                    <a:pt x="657" y="359"/>
                  </a:lnTo>
                  <a:lnTo>
                    <a:pt x="658" y="360"/>
                  </a:lnTo>
                  <a:lnTo>
                    <a:pt x="659" y="360"/>
                  </a:lnTo>
                  <a:lnTo>
                    <a:pt x="659" y="361"/>
                  </a:lnTo>
                  <a:lnTo>
                    <a:pt x="660" y="361"/>
                  </a:lnTo>
                  <a:lnTo>
                    <a:pt x="661" y="361"/>
                  </a:lnTo>
                  <a:lnTo>
                    <a:pt x="661" y="362"/>
                  </a:lnTo>
                  <a:lnTo>
                    <a:pt x="662" y="362"/>
                  </a:lnTo>
                  <a:lnTo>
                    <a:pt x="663" y="362"/>
                  </a:lnTo>
                  <a:lnTo>
                    <a:pt x="663" y="363"/>
                  </a:lnTo>
                  <a:lnTo>
                    <a:pt x="664" y="363"/>
                  </a:lnTo>
                  <a:lnTo>
                    <a:pt x="665" y="363"/>
                  </a:lnTo>
                  <a:lnTo>
                    <a:pt x="665" y="364"/>
                  </a:lnTo>
                  <a:lnTo>
                    <a:pt x="666" y="364"/>
                  </a:lnTo>
                  <a:lnTo>
                    <a:pt x="666" y="364"/>
                  </a:lnTo>
                  <a:lnTo>
                    <a:pt x="667" y="364"/>
                  </a:lnTo>
                  <a:lnTo>
                    <a:pt x="667" y="365"/>
                  </a:lnTo>
                  <a:lnTo>
                    <a:pt x="668" y="365"/>
                  </a:lnTo>
                  <a:lnTo>
                    <a:pt x="668" y="366"/>
                  </a:ln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5" name="Freeform 86">
              <a:extLst>
                <a:ext uri="{FF2B5EF4-FFF2-40B4-BE49-F238E27FC236}">
                  <a16:creationId xmlns:a16="http://schemas.microsoft.com/office/drawing/2014/main" id="{0A8B0EBE-EBCE-4C14-B5A4-0FD2A114806D}"/>
                </a:ext>
              </a:extLst>
            </p:cNvPr>
            <p:cNvSpPr>
              <a:spLocks/>
            </p:cNvSpPr>
            <p:nvPr/>
          </p:nvSpPr>
          <p:spPr bwMode="auto">
            <a:xfrm>
              <a:off x="15297174" y="3252514"/>
              <a:ext cx="203590" cy="112290"/>
            </a:xfrm>
            <a:custGeom>
              <a:avLst/>
              <a:gdLst>
                <a:gd name="T0" fmla="*/ 3 w 189"/>
                <a:gd name="T1" fmla="*/ 1 h 103"/>
                <a:gd name="T2" fmla="*/ 6 w 189"/>
                <a:gd name="T3" fmla="*/ 3 h 103"/>
                <a:gd name="T4" fmla="*/ 10 w 189"/>
                <a:gd name="T5" fmla="*/ 4 h 103"/>
                <a:gd name="T6" fmla="*/ 13 w 189"/>
                <a:gd name="T7" fmla="*/ 6 h 103"/>
                <a:gd name="T8" fmla="*/ 16 w 189"/>
                <a:gd name="T9" fmla="*/ 8 h 103"/>
                <a:gd name="T10" fmla="*/ 19 w 189"/>
                <a:gd name="T11" fmla="*/ 10 h 103"/>
                <a:gd name="T12" fmla="*/ 23 w 189"/>
                <a:gd name="T13" fmla="*/ 12 h 103"/>
                <a:gd name="T14" fmla="*/ 26 w 189"/>
                <a:gd name="T15" fmla="*/ 14 h 103"/>
                <a:gd name="T16" fmla="*/ 30 w 189"/>
                <a:gd name="T17" fmla="*/ 15 h 103"/>
                <a:gd name="T18" fmla="*/ 33 w 189"/>
                <a:gd name="T19" fmla="*/ 18 h 103"/>
                <a:gd name="T20" fmla="*/ 37 w 189"/>
                <a:gd name="T21" fmla="*/ 19 h 103"/>
                <a:gd name="T22" fmla="*/ 40 w 189"/>
                <a:gd name="T23" fmla="*/ 21 h 103"/>
                <a:gd name="T24" fmla="*/ 44 w 189"/>
                <a:gd name="T25" fmla="*/ 23 h 103"/>
                <a:gd name="T26" fmla="*/ 47 w 189"/>
                <a:gd name="T27" fmla="*/ 25 h 103"/>
                <a:gd name="T28" fmla="*/ 50 w 189"/>
                <a:gd name="T29" fmla="*/ 27 h 103"/>
                <a:gd name="T30" fmla="*/ 53 w 189"/>
                <a:gd name="T31" fmla="*/ 29 h 103"/>
                <a:gd name="T32" fmla="*/ 57 w 189"/>
                <a:gd name="T33" fmla="*/ 30 h 103"/>
                <a:gd name="T34" fmla="*/ 60 w 189"/>
                <a:gd name="T35" fmla="*/ 32 h 103"/>
                <a:gd name="T36" fmla="*/ 64 w 189"/>
                <a:gd name="T37" fmla="*/ 34 h 103"/>
                <a:gd name="T38" fmla="*/ 67 w 189"/>
                <a:gd name="T39" fmla="*/ 36 h 103"/>
                <a:gd name="T40" fmla="*/ 70 w 189"/>
                <a:gd name="T41" fmla="*/ 38 h 103"/>
                <a:gd name="T42" fmla="*/ 74 w 189"/>
                <a:gd name="T43" fmla="*/ 40 h 103"/>
                <a:gd name="T44" fmla="*/ 77 w 189"/>
                <a:gd name="T45" fmla="*/ 42 h 103"/>
                <a:gd name="T46" fmla="*/ 81 w 189"/>
                <a:gd name="T47" fmla="*/ 43 h 103"/>
                <a:gd name="T48" fmla="*/ 84 w 189"/>
                <a:gd name="T49" fmla="*/ 45 h 103"/>
                <a:gd name="T50" fmla="*/ 87 w 189"/>
                <a:gd name="T51" fmla="*/ 47 h 103"/>
                <a:gd name="T52" fmla="*/ 90 w 189"/>
                <a:gd name="T53" fmla="*/ 49 h 103"/>
                <a:gd name="T54" fmla="*/ 94 w 189"/>
                <a:gd name="T55" fmla="*/ 50 h 103"/>
                <a:gd name="T56" fmla="*/ 97 w 189"/>
                <a:gd name="T57" fmla="*/ 52 h 103"/>
                <a:gd name="T58" fmla="*/ 100 w 189"/>
                <a:gd name="T59" fmla="*/ 54 h 103"/>
                <a:gd name="T60" fmla="*/ 103 w 189"/>
                <a:gd name="T61" fmla="*/ 56 h 103"/>
                <a:gd name="T62" fmla="*/ 107 w 189"/>
                <a:gd name="T63" fmla="*/ 58 h 103"/>
                <a:gd name="T64" fmla="*/ 110 w 189"/>
                <a:gd name="T65" fmla="*/ 59 h 103"/>
                <a:gd name="T66" fmla="*/ 113 w 189"/>
                <a:gd name="T67" fmla="*/ 61 h 103"/>
                <a:gd name="T68" fmla="*/ 117 w 189"/>
                <a:gd name="T69" fmla="*/ 63 h 103"/>
                <a:gd name="T70" fmla="*/ 120 w 189"/>
                <a:gd name="T71" fmla="*/ 65 h 103"/>
                <a:gd name="T72" fmla="*/ 123 w 189"/>
                <a:gd name="T73" fmla="*/ 67 h 103"/>
                <a:gd name="T74" fmla="*/ 127 w 189"/>
                <a:gd name="T75" fmla="*/ 69 h 103"/>
                <a:gd name="T76" fmla="*/ 130 w 189"/>
                <a:gd name="T77" fmla="*/ 71 h 103"/>
                <a:gd name="T78" fmla="*/ 134 w 189"/>
                <a:gd name="T79" fmla="*/ 72 h 103"/>
                <a:gd name="T80" fmla="*/ 137 w 189"/>
                <a:gd name="T81" fmla="*/ 74 h 103"/>
                <a:gd name="T82" fmla="*/ 140 w 189"/>
                <a:gd name="T83" fmla="*/ 76 h 103"/>
                <a:gd name="T84" fmla="*/ 143 w 189"/>
                <a:gd name="T85" fmla="*/ 78 h 103"/>
                <a:gd name="T86" fmla="*/ 147 w 189"/>
                <a:gd name="T87" fmla="*/ 80 h 103"/>
                <a:gd name="T88" fmla="*/ 150 w 189"/>
                <a:gd name="T89" fmla="*/ 82 h 103"/>
                <a:gd name="T90" fmla="*/ 154 w 189"/>
                <a:gd name="T91" fmla="*/ 83 h 103"/>
                <a:gd name="T92" fmla="*/ 157 w 189"/>
                <a:gd name="T93" fmla="*/ 86 h 103"/>
                <a:gd name="T94" fmla="*/ 161 w 189"/>
                <a:gd name="T95" fmla="*/ 87 h 103"/>
                <a:gd name="T96" fmla="*/ 164 w 189"/>
                <a:gd name="T97" fmla="*/ 89 h 103"/>
                <a:gd name="T98" fmla="*/ 167 w 189"/>
                <a:gd name="T99" fmla="*/ 91 h 103"/>
                <a:gd name="T100" fmla="*/ 170 w 189"/>
                <a:gd name="T101" fmla="*/ 93 h 103"/>
                <a:gd name="T102" fmla="*/ 174 w 189"/>
                <a:gd name="T103" fmla="*/ 94 h 103"/>
                <a:gd name="T104" fmla="*/ 177 w 189"/>
                <a:gd name="T105" fmla="*/ 96 h 103"/>
                <a:gd name="T106" fmla="*/ 181 w 189"/>
                <a:gd name="T107" fmla="*/ 98 h 103"/>
                <a:gd name="T108" fmla="*/ 184 w 189"/>
                <a:gd name="T109" fmla="*/ 100 h 103"/>
                <a:gd name="T110" fmla="*/ 187 w 189"/>
                <a:gd name="T111"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03">
                  <a:moveTo>
                    <a:pt x="0" y="0"/>
                  </a:moveTo>
                  <a:lnTo>
                    <a:pt x="1" y="0"/>
                  </a:lnTo>
                  <a:lnTo>
                    <a:pt x="2" y="0"/>
                  </a:lnTo>
                  <a:lnTo>
                    <a:pt x="2" y="1"/>
                  </a:lnTo>
                  <a:lnTo>
                    <a:pt x="3" y="1"/>
                  </a:lnTo>
                  <a:lnTo>
                    <a:pt x="4" y="1"/>
                  </a:lnTo>
                  <a:lnTo>
                    <a:pt x="4" y="2"/>
                  </a:lnTo>
                  <a:lnTo>
                    <a:pt x="5" y="2"/>
                  </a:lnTo>
                  <a:lnTo>
                    <a:pt x="6" y="2"/>
                  </a:lnTo>
                  <a:lnTo>
                    <a:pt x="6" y="3"/>
                  </a:lnTo>
                  <a:lnTo>
                    <a:pt x="7" y="3"/>
                  </a:lnTo>
                  <a:lnTo>
                    <a:pt x="8" y="3"/>
                  </a:lnTo>
                  <a:lnTo>
                    <a:pt x="8" y="4"/>
                  </a:lnTo>
                  <a:lnTo>
                    <a:pt x="9" y="4"/>
                  </a:lnTo>
                  <a:lnTo>
                    <a:pt x="10" y="4"/>
                  </a:lnTo>
                  <a:lnTo>
                    <a:pt x="10" y="5"/>
                  </a:lnTo>
                  <a:lnTo>
                    <a:pt x="11" y="5"/>
                  </a:lnTo>
                  <a:lnTo>
                    <a:pt x="11" y="6"/>
                  </a:lnTo>
                  <a:lnTo>
                    <a:pt x="12" y="6"/>
                  </a:lnTo>
                  <a:lnTo>
                    <a:pt x="13" y="6"/>
                  </a:lnTo>
                  <a:lnTo>
                    <a:pt x="13" y="7"/>
                  </a:lnTo>
                  <a:lnTo>
                    <a:pt x="14" y="7"/>
                  </a:lnTo>
                  <a:lnTo>
                    <a:pt x="15" y="7"/>
                  </a:lnTo>
                  <a:lnTo>
                    <a:pt x="15" y="8"/>
                  </a:lnTo>
                  <a:lnTo>
                    <a:pt x="16" y="8"/>
                  </a:lnTo>
                  <a:lnTo>
                    <a:pt x="17" y="8"/>
                  </a:lnTo>
                  <a:lnTo>
                    <a:pt x="17" y="9"/>
                  </a:lnTo>
                  <a:lnTo>
                    <a:pt x="18" y="9"/>
                  </a:lnTo>
                  <a:lnTo>
                    <a:pt x="19" y="9"/>
                  </a:lnTo>
                  <a:lnTo>
                    <a:pt x="19" y="10"/>
                  </a:lnTo>
                  <a:lnTo>
                    <a:pt x="20" y="10"/>
                  </a:lnTo>
                  <a:lnTo>
                    <a:pt x="21" y="11"/>
                  </a:lnTo>
                  <a:lnTo>
                    <a:pt x="22" y="11"/>
                  </a:lnTo>
                  <a:lnTo>
                    <a:pt x="22" y="12"/>
                  </a:lnTo>
                  <a:lnTo>
                    <a:pt x="23" y="12"/>
                  </a:lnTo>
                  <a:lnTo>
                    <a:pt x="24" y="12"/>
                  </a:lnTo>
                  <a:lnTo>
                    <a:pt x="24" y="13"/>
                  </a:lnTo>
                  <a:lnTo>
                    <a:pt x="25" y="13"/>
                  </a:lnTo>
                  <a:lnTo>
                    <a:pt x="26" y="13"/>
                  </a:lnTo>
                  <a:lnTo>
                    <a:pt x="26" y="14"/>
                  </a:lnTo>
                  <a:lnTo>
                    <a:pt x="27" y="14"/>
                  </a:lnTo>
                  <a:lnTo>
                    <a:pt x="28" y="14"/>
                  </a:lnTo>
                  <a:lnTo>
                    <a:pt x="28" y="15"/>
                  </a:lnTo>
                  <a:lnTo>
                    <a:pt x="29" y="15"/>
                  </a:lnTo>
                  <a:lnTo>
                    <a:pt x="30" y="15"/>
                  </a:lnTo>
                  <a:lnTo>
                    <a:pt x="30" y="16"/>
                  </a:lnTo>
                  <a:lnTo>
                    <a:pt x="31" y="16"/>
                  </a:lnTo>
                  <a:lnTo>
                    <a:pt x="32" y="17"/>
                  </a:lnTo>
                  <a:lnTo>
                    <a:pt x="33" y="17"/>
                  </a:lnTo>
                  <a:lnTo>
                    <a:pt x="33" y="18"/>
                  </a:lnTo>
                  <a:lnTo>
                    <a:pt x="34" y="18"/>
                  </a:lnTo>
                  <a:lnTo>
                    <a:pt x="35" y="18"/>
                  </a:lnTo>
                  <a:lnTo>
                    <a:pt x="35" y="19"/>
                  </a:lnTo>
                  <a:lnTo>
                    <a:pt x="36" y="19"/>
                  </a:lnTo>
                  <a:lnTo>
                    <a:pt x="37" y="19"/>
                  </a:lnTo>
                  <a:lnTo>
                    <a:pt x="37" y="20"/>
                  </a:lnTo>
                  <a:lnTo>
                    <a:pt x="38" y="20"/>
                  </a:lnTo>
                  <a:lnTo>
                    <a:pt x="39" y="20"/>
                  </a:lnTo>
                  <a:lnTo>
                    <a:pt x="39" y="21"/>
                  </a:lnTo>
                  <a:lnTo>
                    <a:pt x="40" y="21"/>
                  </a:lnTo>
                  <a:lnTo>
                    <a:pt x="41" y="21"/>
                  </a:lnTo>
                  <a:lnTo>
                    <a:pt x="41" y="22"/>
                  </a:lnTo>
                  <a:lnTo>
                    <a:pt x="42" y="22"/>
                  </a:lnTo>
                  <a:lnTo>
                    <a:pt x="43" y="23"/>
                  </a:lnTo>
                  <a:lnTo>
                    <a:pt x="44" y="23"/>
                  </a:lnTo>
                  <a:lnTo>
                    <a:pt x="44" y="24"/>
                  </a:lnTo>
                  <a:lnTo>
                    <a:pt x="45" y="24"/>
                  </a:lnTo>
                  <a:lnTo>
                    <a:pt x="46" y="24"/>
                  </a:lnTo>
                  <a:lnTo>
                    <a:pt x="46" y="25"/>
                  </a:lnTo>
                  <a:lnTo>
                    <a:pt x="47" y="25"/>
                  </a:lnTo>
                  <a:lnTo>
                    <a:pt x="48" y="25"/>
                  </a:lnTo>
                  <a:lnTo>
                    <a:pt x="48" y="26"/>
                  </a:lnTo>
                  <a:lnTo>
                    <a:pt x="49" y="26"/>
                  </a:lnTo>
                  <a:lnTo>
                    <a:pt x="50" y="26"/>
                  </a:lnTo>
                  <a:lnTo>
                    <a:pt x="50" y="27"/>
                  </a:lnTo>
                  <a:lnTo>
                    <a:pt x="51" y="27"/>
                  </a:lnTo>
                  <a:lnTo>
                    <a:pt x="52" y="28"/>
                  </a:lnTo>
                  <a:lnTo>
                    <a:pt x="53" y="28"/>
                  </a:lnTo>
                  <a:lnTo>
                    <a:pt x="53" y="28"/>
                  </a:lnTo>
                  <a:lnTo>
                    <a:pt x="53" y="29"/>
                  </a:lnTo>
                  <a:lnTo>
                    <a:pt x="54" y="29"/>
                  </a:lnTo>
                  <a:lnTo>
                    <a:pt x="55" y="29"/>
                  </a:lnTo>
                  <a:lnTo>
                    <a:pt x="55" y="30"/>
                  </a:lnTo>
                  <a:lnTo>
                    <a:pt x="56" y="30"/>
                  </a:lnTo>
                  <a:lnTo>
                    <a:pt x="57" y="30"/>
                  </a:lnTo>
                  <a:lnTo>
                    <a:pt x="57" y="31"/>
                  </a:lnTo>
                  <a:lnTo>
                    <a:pt x="58" y="31"/>
                  </a:lnTo>
                  <a:lnTo>
                    <a:pt x="59" y="31"/>
                  </a:lnTo>
                  <a:lnTo>
                    <a:pt x="59" y="32"/>
                  </a:lnTo>
                  <a:lnTo>
                    <a:pt x="60" y="32"/>
                  </a:lnTo>
                  <a:lnTo>
                    <a:pt x="61" y="32"/>
                  </a:lnTo>
                  <a:lnTo>
                    <a:pt x="61" y="33"/>
                  </a:lnTo>
                  <a:lnTo>
                    <a:pt x="62" y="33"/>
                  </a:lnTo>
                  <a:lnTo>
                    <a:pt x="63" y="34"/>
                  </a:lnTo>
                  <a:lnTo>
                    <a:pt x="64" y="34"/>
                  </a:lnTo>
                  <a:lnTo>
                    <a:pt x="64" y="35"/>
                  </a:lnTo>
                  <a:lnTo>
                    <a:pt x="65" y="35"/>
                  </a:lnTo>
                  <a:lnTo>
                    <a:pt x="66" y="35"/>
                  </a:lnTo>
                  <a:lnTo>
                    <a:pt x="66" y="36"/>
                  </a:lnTo>
                  <a:lnTo>
                    <a:pt x="67" y="36"/>
                  </a:lnTo>
                  <a:lnTo>
                    <a:pt x="68" y="36"/>
                  </a:lnTo>
                  <a:lnTo>
                    <a:pt x="68" y="37"/>
                  </a:lnTo>
                  <a:lnTo>
                    <a:pt x="69" y="37"/>
                  </a:lnTo>
                  <a:lnTo>
                    <a:pt x="70" y="37"/>
                  </a:lnTo>
                  <a:lnTo>
                    <a:pt x="70" y="38"/>
                  </a:lnTo>
                  <a:lnTo>
                    <a:pt x="71" y="38"/>
                  </a:lnTo>
                  <a:lnTo>
                    <a:pt x="72" y="39"/>
                  </a:lnTo>
                  <a:lnTo>
                    <a:pt x="73" y="39"/>
                  </a:lnTo>
                  <a:lnTo>
                    <a:pt x="73" y="40"/>
                  </a:lnTo>
                  <a:lnTo>
                    <a:pt x="74" y="40"/>
                  </a:lnTo>
                  <a:lnTo>
                    <a:pt x="75" y="40"/>
                  </a:lnTo>
                  <a:lnTo>
                    <a:pt x="75" y="41"/>
                  </a:lnTo>
                  <a:lnTo>
                    <a:pt x="76" y="41"/>
                  </a:lnTo>
                  <a:lnTo>
                    <a:pt x="77" y="41"/>
                  </a:lnTo>
                  <a:lnTo>
                    <a:pt x="77" y="42"/>
                  </a:lnTo>
                  <a:lnTo>
                    <a:pt x="78" y="42"/>
                  </a:lnTo>
                  <a:lnTo>
                    <a:pt x="79" y="42"/>
                  </a:lnTo>
                  <a:lnTo>
                    <a:pt x="79" y="43"/>
                  </a:lnTo>
                  <a:lnTo>
                    <a:pt x="80" y="43"/>
                  </a:lnTo>
                  <a:lnTo>
                    <a:pt x="81" y="43"/>
                  </a:lnTo>
                  <a:lnTo>
                    <a:pt x="81" y="44"/>
                  </a:lnTo>
                  <a:lnTo>
                    <a:pt x="81" y="44"/>
                  </a:lnTo>
                  <a:lnTo>
                    <a:pt x="82" y="44"/>
                  </a:lnTo>
                  <a:lnTo>
                    <a:pt x="83" y="45"/>
                  </a:lnTo>
                  <a:lnTo>
                    <a:pt x="84" y="45"/>
                  </a:lnTo>
                  <a:lnTo>
                    <a:pt x="84" y="46"/>
                  </a:lnTo>
                  <a:lnTo>
                    <a:pt x="85" y="46"/>
                  </a:lnTo>
                  <a:lnTo>
                    <a:pt x="86" y="46"/>
                  </a:lnTo>
                  <a:lnTo>
                    <a:pt x="86" y="47"/>
                  </a:lnTo>
                  <a:lnTo>
                    <a:pt x="87" y="47"/>
                  </a:lnTo>
                  <a:lnTo>
                    <a:pt x="88" y="47"/>
                  </a:lnTo>
                  <a:lnTo>
                    <a:pt x="88" y="48"/>
                  </a:lnTo>
                  <a:lnTo>
                    <a:pt x="89" y="48"/>
                  </a:lnTo>
                  <a:lnTo>
                    <a:pt x="90" y="48"/>
                  </a:lnTo>
                  <a:lnTo>
                    <a:pt x="90" y="49"/>
                  </a:lnTo>
                  <a:lnTo>
                    <a:pt x="91" y="49"/>
                  </a:lnTo>
                  <a:lnTo>
                    <a:pt x="92" y="49"/>
                  </a:lnTo>
                  <a:lnTo>
                    <a:pt x="92" y="50"/>
                  </a:lnTo>
                  <a:lnTo>
                    <a:pt x="93" y="50"/>
                  </a:lnTo>
                  <a:lnTo>
                    <a:pt x="94" y="50"/>
                  </a:lnTo>
                  <a:lnTo>
                    <a:pt x="94" y="51"/>
                  </a:lnTo>
                  <a:lnTo>
                    <a:pt x="95" y="51"/>
                  </a:lnTo>
                  <a:lnTo>
                    <a:pt x="95" y="52"/>
                  </a:lnTo>
                  <a:lnTo>
                    <a:pt x="96" y="52"/>
                  </a:lnTo>
                  <a:lnTo>
                    <a:pt x="97" y="52"/>
                  </a:lnTo>
                  <a:lnTo>
                    <a:pt x="97" y="53"/>
                  </a:lnTo>
                  <a:lnTo>
                    <a:pt x="98" y="53"/>
                  </a:lnTo>
                  <a:lnTo>
                    <a:pt x="99" y="53"/>
                  </a:lnTo>
                  <a:lnTo>
                    <a:pt x="99" y="54"/>
                  </a:lnTo>
                  <a:lnTo>
                    <a:pt x="100" y="54"/>
                  </a:lnTo>
                  <a:lnTo>
                    <a:pt x="101" y="54"/>
                  </a:lnTo>
                  <a:lnTo>
                    <a:pt x="101" y="55"/>
                  </a:lnTo>
                  <a:lnTo>
                    <a:pt x="102" y="55"/>
                  </a:lnTo>
                  <a:lnTo>
                    <a:pt x="103" y="55"/>
                  </a:lnTo>
                  <a:lnTo>
                    <a:pt x="103" y="56"/>
                  </a:lnTo>
                  <a:lnTo>
                    <a:pt x="104" y="56"/>
                  </a:lnTo>
                  <a:lnTo>
                    <a:pt x="105" y="57"/>
                  </a:lnTo>
                  <a:lnTo>
                    <a:pt x="106" y="57"/>
                  </a:lnTo>
                  <a:lnTo>
                    <a:pt x="106" y="58"/>
                  </a:lnTo>
                  <a:lnTo>
                    <a:pt x="107" y="58"/>
                  </a:lnTo>
                  <a:lnTo>
                    <a:pt x="108" y="58"/>
                  </a:lnTo>
                  <a:lnTo>
                    <a:pt x="108" y="59"/>
                  </a:lnTo>
                  <a:lnTo>
                    <a:pt x="109" y="59"/>
                  </a:lnTo>
                  <a:lnTo>
                    <a:pt x="109" y="59"/>
                  </a:lnTo>
                  <a:lnTo>
                    <a:pt x="110" y="59"/>
                  </a:lnTo>
                  <a:lnTo>
                    <a:pt x="110" y="60"/>
                  </a:lnTo>
                  <a:lnTo>
                    <a:pt x="111" y="60"/>
                  </a:lnTo>
                  <a:lnTo>
                    <a:pt x="112" y="60"/>
                  </a:lnTo>
                  <a:lnTo>
                    <a:pt x="112" y="61"/>
                  </a:lnTo>
                  <a:lnTo>
                    <a:pt x="113" y="61"/>
                  </a:lnTo>
                  <a:lnTo>
                    <a:pt x="114" y="61"/>
                  </a:lnTo>
                  <a:lnTo>
                    <a:pt x="114" y="62"/>
                  </a:lnTo>
                  <a:lnTo>
                    <a:pt x="115" y="62"/>
                  </a:lnTo>
                  <a:lnTo>
                    <a:pt x="116" y="63"/>
                  </a:lnTo>
                  <a:lnTo>
                    <a:pt x="117" y="63"/>
                  </a:lnTo>
                  <a:lnTo>
                    <a:pt x="117" y="64"/>
                  </a:lnTo>
                  <a:lnTo>
                    <a:pt x="118" y="64"/>
                  </a:lnTo>
                  <a:lnTo>
                    <a:pt x="119" y="64"/>
                  </a:lnTo>
                  <a:lnTo>
                    <a:pt x="119" y="65"/>
                  </a:lnTo>
                  <a:lnTo>
                    <a:pt x="120" y="65"/>
                  </a:lnTo>
                  <a:lnTo>
                    <a:pt x="121" y="65"/>
                  </a:lnTo>
                  <a:lnTo>
                    <a:pt x="121" y="66"/>
                  </a:lnTo>
                  <a:lnTo>
                    <a:pt x="122" y="66"/>
                  </a:lnTo>
                  <a:lnTo>
                    <a:pt x="123" y="66"/>
                  </a:lnTo>
                  <a:lnTo>
                    <a:pt x="123" y="67"/>
                  </a:lnTo>
                  <a:lnTo>
                    <a:pt x="124" y="67"/>
                  </a:lnTo>
                  <a:lnTo>
                    <a:pt x="125" y="68"/>
                  </a:lnTo>
                  <a:lnTo>
                    <a:pt x="126" y="68"/>
                  </a:lnTo>
                  <a:lnTo>
                    <a:pt x="126" y="69"/>
                  </a:lnTo>
                  <a:lnTo>
                    <a:pt x="127" y="69"/>
                  </a:lnTo>
                  <a:lnTo>
                    <a:pt x="128" y="69"/>
                  </a:lnTo>
                  <a:lnTo>
                    <a:pt x="128" y="70"/>
                  </a:lnTo>
                  <a:lnTo>
                    <a:pt x="129" y="70"/>
                  </a:lnTo>
                  <a:lnTo>
                    <a:pt x="130" y="70"/>
                  </a:lnTo>
                  <a:lnTo>
                    <a:pt x="130" y="71"/>
                  </a:lnTo>
                  <a:lnTo>
                    <a:pt x="131" y="71"/>
                  </a:lnTo>
                  <a:lnTo>
                    <a:pt x="132" y="71"/>
                  </a:lnTo>
                  <a:lnTo>
                    <a:pt x="132" y="72"/>
                  </a:lnTo>
                  <a:lnTo>
                    <a:pt x="133" y="72"/>
                  </a:lnTo>
                  <a:lnTo>
                    <a:pt x="134" y="72"/>
                  </a:lnTo>
                  <a:lnTo>
                    <a:pt x="134" y="73"/>
                  </a:lnTo>
                  <a:lnTo>
                    <a:pt x="135" y="73"/>
                  </a:lnTo>
                  <a:lnTo>
                    <a:pt x="136" y="74"/>
                  </a:lnTo>
                  <a:lnTo>
                    <a:pt x="136" y="74"/>
                  </a:lnTo>
                  <a:lnTo>
                    <a:pt x="137" y="74"/>
                  </a:lnTo>
                  <a:lnTo>
                    <a:pt x="137" y="75"/>
                  </a:lnTo>
                  <a:lnTo>
                    <a:pt x="138" y="75"/>
                  </a:lnTo>
                  <a:lnTo>
                    <a:pt x="139" y="75"/>
                  </a:lnTo>
                  <a:lnTo>
                    <a:pt x="139" y="76"/>
                  </a:lnTo>
                  <a:lnTo>
                    <a:pt x="140" y="76"/>
                  </a:lnTo>
                  <a:lnTo>
                    <a:pt x="141" y="76"/>
                  </a:lnTo>
                  <a:lnTo>
                    <a:pt x="141" y="77"/>
                  </a:lnTo>
                  <a:lnTo>
                    <a:pt x="142" y="77"/>
                  </a:lnTo>
                  <a:lnTo>
                    <a:pt x="143" y="77"/>
                  </a:lnTo>
                  <a:lnTo>
                    <a:pt x="143" y="78"/>
                  </a:lnTo>
                  <a:lnTo>
                    <a:pt x="144" y="78"/>
                  </a:lnTo>
                  <a:lnTo>
                    <a:pt x="145" y="78"/>
                  </a:lnTo>
                  <a:lnTo>
                    <a:pt x="145" y="79"/>
                  </a:lnTo>
                  <a:lnTo>
                    <a:pt x="146" y="79"/>
                  </a:lnTo>
                  <a:lnTo>
                    <a:pt x="147" y="80"/>
                  </a:lnTo>
                  <a:lnTo>
                    <a:pt x="148" y="80"/>
                  </a:lnTo>
                  <a:lnTo>
                    <a:pt x="148" y="81"/>
                  </a:lnTo>
                  <a:lnTo>
                    <a:pt x="149" y="81"/>
                  </a:lnTo>
                  <a:lnTo>
                    <a:pt x="150" y="81"/>
                  </a:lnTo>
                  <a:lnTo>
                    <a:pt x="150" y="82"/>
                  </a:lnTo>
                  <a:lnTo>
                    <a:pt x="151" y="82"/>
                  </a:lnTo>
                  <a:lnTo>
                    <a:pt x="152" y="82"/>
                  </a:lnTo>
                  <a:lnTo>
                    <a:pt x="152" y="83"/>
                  </a:lnTo>
                  <a:lnTo>
                    <a:pt x="153" y="83"/>
                  </a:lnTo>
                  <a:lnTo>
                    <a:pt x="154" y="83"/>
                  </a:lnTo>
                  <a:lnTo>
                    <a:pt x="154" y="84"/>
                  </a:lnTo>
                  <a:lnTo>
                    <a:pt x="155" y="84"/>
                  </a:lnTo>
                  <a:lnTo>
                    <a:pt x="156" y="85"/>
                  </a:lnTo>
                  <a:lnTo>
                    <a:pt x="157" y="85"/>
                  </a:lnTo>
                  <a:lnTo>
                    <a:pt x="157" y="86"/>
                  </a:lnTo>
                  <a:lnTo>
                    <a:pt x="158" y="86"/>
                  </a:lnTo>
                  <a:lnTo>
                    <a:pt x="159" y="86"/>
                  </a:lnTo>
                  <a:lnTo>
                    <a:pt x="159" y="87"/>
                  </a:lnTo>
                  <a:lnTo>
                    <a:pt x="160" y="87"/>
                  </a:lnTo>
                  <a:lnTo>
                    <a:pt x="161" y="87"/>
                  </a:lnTo>
                  <a:lnTo>
                    <a:pt x="161" y="88"/>
                  </a:lnTo>
                  <a:lnTo>
                    <a:pt x="162" y="88"/>
                  </a:lnTo>
                  <a:lnTo>
                    <a:pt x="163" y="88"/>
                  </a:lnTo>
                  <a:lnTo>
                    <a:pt x="163" y="89"/>
                  </a:lnTo>
                  <a:lnTo>
                    <a:pt x="164" y="89"/>
                  </a:lnTo>
                  <a:lnTo>
                    <a:pt x="164" y="89"/>
                  </a:lnTo>
                  <a:lnTo>
                    <a:pt x="165" y="89"/>
                  </a:lnTo>
                  <a:lnTo>
                    <a:pt x="165" y="90"/>
                  </a:lnTo>
                  <a:lnTo>
                    <a:pt x="166" y="90"/>
                  </a:lnTo>
                  <a:lnTo>
                    <a:pt x="167" y="91"/>
                  </a:lnTo>
                  <a:lnTo>
                    <a:pt x="168" y="91"/>
                  </a:lnTo>
                  <a:lnTo>
                    <a:pt x="168" y="92"/>
                  </a:lnTo>
                  <a:lnTo>
                    <a:pt x="169" y="92"/>
                  </a:lnTo>
                  <a:lnTo>
                    <a:pt x="170" y="92"/>
                  </a:lnTo>
                  <a:lnTo>
                    <a:pt x="170" y="93"/>
                  </a:lnTo>
                  <a:lnTo>
                    <a:pt x="171" y="93"/>
                  </a:lnTo>
                  <a:lnTo>
                    <a:pt x="172" y="93"/>
                  </a:lnTo>
                  <a:lnTo>
                    <a:pt x="172" y="94"/>
                  </a:lnTo>
                  <a:lnTo>
                    <a:pt x="173" y="94"/>
                  </a:lnTo>
                  <a:lnTo>
                    <a:pt x="174" y="94"/>
                  </a:lnTo>
                  <a:lnTo>
                    <a:pt x="174" y="95"/>
                  </a:lnTo>
                  <a:lnTo>
                    <a:pt x="175" y="95"/>
                  </a:lnTo>
                  <a:lnTo>
                    <a:pt x="176" y="95"/>
                  </a:lnTo>
                  <a:lnTo>
                    <a:pt x="176" y="96"/>
                  </a:lnTo>
                  <a:lnTo>
                    <a:pt x="177" y="96"/>
                  </a:lnTo>
                  <a:lnTo>
                    <a:pt x="178" y="97"/>
                  </a:lnTo>
                  <a:lnTo>
                    <a:pt x="179" y="97"/>
                  </a:lnTo>
                  <a:lnTo>
                    <a:pt x="179" y="98"/>
                  </a:lnTo>
                  <a:lnTo>
                    <a:pt x="180" y="98"/>
                  </a:lnTo>
                  <a:lnTo>
                    <a:pt x="181" y="98"/>
                  </a:lnTo>
                  <a:lnTo>
                    <a:pt x="181" y="99"/>
                  </a:lnTo>
                  <a:lnTo>
                    <a:pt x="182" y="99"/>
                  </a:lnTo>
                  <a:lnTo>
                    <a:pt x="183" y="99"/>
                  </a:lnTo>
                  <a:lnTo>
                    <a:pt x="183" y="100"/>
                  </a:lnTo>
                  <a:lnTo>
                    <a:pt x="184" y="100"/>
                  </a:lnTo>
                  <a:lnTo>
                    <a:pt x="185" y="100"/>
                  </a:lnTo>
                  <a:lnTo>
                    <a:pt x="185" y="101"/>
                  </a:lnTo>
                  <a:lnTo>
                    <a:pt x="186" y="101"/>
                  </a:lnTo>
                  <a:lnTo>
                    <a:pt x="187" y="101"/>
                  </a:lnTo>
                  <a:lnTo>
                    <a:pt x="187" y="102"/>
                  </a:lnTo>
                  <a:lnTo>
                    <a:pt x="188" y="102"/>
                  </a:lnTo>
                  <a:lnTo>
                    <a:pt x="189" y="103"/>
                  </a:lnTo>
                  <a:lnTo>
                    <a:pt x="189" y="103"/>
                  </a:ln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6" name="Freeform 87">
              <a:extLst>
                <a:ext uri="{FF2B5EF4-FFF2-40B4-BE49-F238E27FC236}">
                  <a16:creationId xmlns:a16="http://schemas.microsoft.com/office/drawing/2014/main" id="{C4172288-D03E-47FA-BDBB-0C3412CC93E0}"/>
                </a:ext>
              </a:extLst>
            </p:cNvPr>
            <p:cNvSpPr>
              <a:spLocks/>
            </p:cNvSpPr>
            <p:nvPr/>
          </p:nvSpPr>
          <p:spPr bwMode="auto">
            <a:xfrm>
              <a:off x="13860498" y="2458013"/>
              <a:ext cx="903563" cy="166316"/>
            </a:xfrm>
            <a:custGeom>
              <a:avLst/>
              <a:gdLst>
                <a:gd name="T0" fmla="*/ 13 w 838"/>
                <a:gd name="T1" fmla="*/ 2 h 153"/>
                <a:gd name="T2" fmla="*/ 26 w 838"/>
                <a:gd name="T3" fmla="*/ 5 h 153"/>
                <a:gd name="T4" fmla="*/ 39 w 838"/>
                <a:gd name="T5" fmla="*/ 7 h 153"/>
                <a:gd name="T6" fmla="*/ 52 w 838"/>
                <a:gd name="T7" fmla="*/ 10 h 153"/>
                <a:gd name="T8" fmla="*/ 65 w 838"/>
                <a:gd name="T9" fmla="*/ 12 h 153"/>
                <a:gd name="T10" fmla="*/ 79 w 838"/>
                <a:gd name="T11" fmla="*/ 14 h 153"/>
                <a:gd name="T12" fmla="*/ 91 w 838"/>
                <a:gd name="T13" fmla="*/ 17 h 153"/>
                <a:gd name="T14" fmla="*/ 106 w 838"/>
                <a:gd name="T15" fmla="*/ 19 h 153"/>
                <a:gd name="T16" fmla="*/ 119 w 838"/>
                <a:gd name="T17" fmla="*/ 22 h 153"/>
                <a:gd name="T18" fmla="*/ 133 w 838"/>
                <a:gd name="T19" fmla="*/ 24 h 153"/>
                <a:gd name="T20" fmla="*/ 147 w 838"/>
                <a:gd name="T21" fmla="*/ 27 h 153"/>
                <a:gd name="T22" fmla="*/ 161 w 838"/>
                <a:gd name="T23" fmla="*/ 29 h 153"/>
                <a:gd name="T24" fmla="*/ 173 w 838"/>
                <a:gd name="T25" fmla="*/ 32 h 153"/>
                <a:gd name="T26" fmla="*/ 187 w 838"/>
                <a:gd name="T27" fmla="*/ 34 h 153"/>
                <a:gd name="T28" fmla="*/ 199 w 838"/>
                <a:gd name="T29" fmla="*/ 37 h 153"/>
                <a:gd name="T30" fmla="*/ 213 w 838"/>
                <a:gd name="T31" fmla="*/ 39 h 153"/>
                <a:gd name="T32" fmla="*/ 226 w 838"/>
                <a:gd name="T33" fmla="*/ 41 h 153"/>
                <a:gd name="T34" fmla="*/ 241 w 838"/>
                <a:gd name="T35" fmla="*/ 44 h 153"/>
                <a:gd name="T36" fmla="*/ 254 w 838"/>
                <a:gd name="T37" fmla="*/ 46 h 153"/>
                <a:gd name="T38" fmla="*/ 268 w 838"/>
                <a:gd name="T39" fmla="*/ 49 h 153"/>
                <a:gd name="T40" fmla="*/ 281 w 838"/>
                <a:gd name="T41" fmla="*/ 52 h 153"/>
                <a:gd name="T42" fmla="*/ 295 w 838"/>
                <a:gd name="T43" fmla="*/ 54 h 153"/>
                <a:gd name="T44" fmla="*/ 308 w 838"/>
                <a:gd name="T45" fmla="*/ 56 h 153"/>
                <a:gd name="T46" fmla="*/ 321 w 838"/>
                <a:gd name="T47" fmla="*/ 59 h 153"/>
                <a:gd name="T48" fmla="*/ 334 w 838"/>
                <a:gd name="T49" fmla="*/ 61 h 153"/>
                <a:gd name="T50" fmla="*/ 347 w 838"/>
                <a:gd name="T51" fmla="*/ 64 h 153"/>
                <a:gd name="T52" fmla="*/ 360 w 838"/>
                <a:gd name="T53" fmla="*/ 66 h 153"/>
                <a:gd name="T54" fmla="*/ 374 w 838"/>
                <a:gd name="T55" fmla="*/ 68 h 153"/>
                <a:gd name="T56" fmla="*/ 388 w 838"/>
                <a:gd name="T57" fmla="*/ 71 h 153"/>
                <a:gd name="T58" fmla="*/ 402 w 838"/>
                <a:gd name="T59" fmla="*/ 73 h 153"/>
                <a:gd name="T60" fmla="*/ 415 w 838"/>
                <a:gd name="T61" fmla="*/ 76 h 153"/>
                <a:gd name="T62" fmla="*/ 429 w 838"/>
                <a:gd name="T63" fmla="*/ 78 h 153"/>
                <a:gd name="T64" fmla="*/ 443 w 838"/>
                <a:gd name="T65" fmla="*/ 81 h 153"/>
                <a:gd name="T66" fmla="*/ 456 w 838"/>
                <a:gd name="T67" fmla="*/ 83 h 153"/>
                <a:gd name="T68" fmla="*/ 469 w 838"/>
                <a:gd name="T69" fmla="*/ 86 h 153"/>
                <a:gd name="T70" fmla="*/ 482 w 838"/>
                <a:gd name="T71" fmla="*/ 88 h 153"/>
                <a:gd name="T72" fmla="*/ 495 w 838"/>
                <a:gd name="T73" fmla="*/ 91 h 153"/>
                <a:gd name="T74" fmla="*/ 508 w 838"/>
                <a:gd name="T75" fmla="*/ 93 h 153"/>
                <a:gd name="T76" fmla="*/ 522 w 838"/>
                <a:gd name="T77" fmla="*/ 95 h 153"/>
                <a:gd name="T78" fmla="*/ 535 w 838"/>
                <a:gd name="T79" fmla="*/ 98 h 153"/>
                <a:gd name="T80" fmla="*/ 550 w 838"/>
                <a:gd name="T81" fmla="*/ 100 h 153"/>
                <a:gd name="T82" fmla="*/ 563 w 838"/>
                <a:gd name="T83" fmla="*/ 103 h 153"/>
                <a:gd name="T84" fmla="*/ 577 w 838"/>
                <a:gd name="T85" fmla="*/ 105 h 153"/>
                <a:gd name="T86" fmla="*/ 589 w 838"/>
                <a:gd name="T87" fmla="*/ 108 h 153"/>
                <a:gd name="T88" fmla="*/ 603 w 838"/>
                <a:gd name="T89" fmla="*/ 110 h 153"/>
                <a:gd name="T90" fmla="*/ 616 w 838"/>
                <a:gd name="T91" fmla="*/ 113 h 153"/>
                <a:gd name="T92" fmla="*/ 630 w 838"/>
                <a:gd name="T93" fmla="*/ 115 h 153"/>
                <a:gd name="T94" fmla="*/ 643 w 838"/>
                <a:gd name="T95" fmla="*/ 117 h 153"/>
                <a:gd name="T96" fmla="*/ 656 w 838"/>
                <a:gd name="T97" fmla="*/ 120 h 153"/>
                <a:gd name="T98" fmla="*/ 669 w 838"/>
                <a:gd name="T99" fmla="*/ 122 h 153"/>
                <a:gd name="T100" fmla="*/ 684 w 838"/>
                <a:gd name="T101" fmla="*/ 125 h 153"/>
                <a:gd name="T102" fmla="*/ 698 w 838"/>
                <a:gd name="T103" fmla="*/ 127 h 153"/>
                <a:gd name="T104" fmla="*/ 711 w 838"/>
                <a:gd name="T105" fmla="*/ 130 h 153"/>
                <a:gd name="T106" fmla="*/ 724 w 838"/>
                <a:gd name="T107" fmla="*/ 132 h 153"/>
                <a:gd name="T108" fmla="*/ 737 w 838"/>
                <a:gd name="T109" fmla="*/ 135 h 153"/>
                <a:gd name="T110" fmla="*/ 750 w 838"/>
                <a:gd name="T111" fmla="*/ 137 h 153"/>
                <a:gd name="T112" fmla="*/ 764 w 838"/>
                <a:gd name="T113" fmla="*/ 139 h 153"/>
                <a:gd name="T114" fmla="*/ 776 w 838"/>
                <a:gd name="T115" fmla="*/ 142 h 153"/>
                <a:gd name="T116" fmla="*/ 790 w 838"/>
                <a:gd name="T117" fmla="*/ 144 h 153"/>
                <a:gd name="T118" fmla="*/ 803 w 838"/>
                <a:gd name="T119" fmla="*/ 147 h 153"/>
                <a:gd name="T120" fmla="*/ 817 w 838"/>
                <a:gd name="T121" fmla="*/ 149 h 153"/>
                <a:gd name="T122" fmla="*/ 831 w 838"/>
                <a:gd name="T123"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8" h="153">
                  <a:moveTo>
                    <a:pt x="0" y="0"/>
                  </a:moveTo>
                  <a:lnTo>
                    <a:pt x="1" y="0"/>
                  </a:lnTo>
                  <a:lnTo>
                    <a:pt x="2" y="0"/>
                  </a:lnTo>
                  <a:lnTo>
                    <a:pt x="2" y="1"/>
                  </a:lnTo>
                  <a:lnTo>
                    <a:pt x="3" y="1"/>
                  </a:lnTo>
                  <a:lnTo>
                    <a:pt x="4" y="1"/>
                  </a:lnTo>
                  <a:lnTo>
                    <a:pt x="5" y="1"/>
                  </a:lnTo>
                  <a:lnTo>
                    <a:pt x="6" y="1"/>
                  </a:lnTo>
                  <a:lnTo>
                    <a:pt x="7" y="1"/>
                  </a:lnTo>
                  <a:lnTo>
                    <a:pt x="8" y="1"/>
                  </a:lnTo>
                  <a:lnTo>
                    <a:pt x="8" y="2"/>
                  </a:lnTo>
                  <a:lnTo>
                    <a:pt x="9" y="2"/>
                  </a:lnTo>
                  <a:lnTo>
                    <a:pt x="10" y="2"/>
                  </a:lnTo>
                  <a:lnTo>
                    <a:pt x="11" y="2"/>
                  </a:lnTo>
                  <a:lnTo>
                    <a:pt x="12" y="2"/>
                  </a:lnTo>
                  <a:lnTo>
                    <a:pt x="13" y="2"/>
                  </a:lnTo>
                  <a:lnTo>
                    <a:pt x="13" y="3"/>
                  </a:lnTo>
                  <a:lnTo>
                    <a:pt x="14" y="3"/>
                  </a:lnTo>
                  <a:lnTo>
                    <a:pt x="15" y="3"/>
                  </a:lnTo>
                  <a:lnTo>
                    <a:pt x="16" y="3"/>
                  </a:lnTo>
                  <a:lnTo>
                    <a:pt x="17" y="3"/>
                  </a:lnTo>
                  <a:lnTo>
                    <a:pt x="18" y="3"/>
                  </a:lnTo>
                  <a:lnTo>
                    <a:pt x="18" y="4"/>
                  </a:lnTo>
                  <a:lnTo>
                    <a:pt x="19" y="4"/>
                  </a:lnTo>
                  <a:lnTo>
                    <a:pt x="20" y="4"/>
                  </a:lnTo>
                  <a:lnTo>
                    <a:pt x="21" y="4"/>
                  </a:lnTo>
                  <a:lnTo>
                    <a:pt x="22" y="4"/>
                  </a:lnTo>
                  <a:lnTo>
                    <a:pt x="23" y="4"/>
                  </a:lnTo>
                  <a:lnTo>
                    <a:pt x="24" y="4"/>
                  </a:lnTo>
                  <a:lnTo>
                    <a:pt x="24" y="5"/>
                  </a:lnTo>
                  <a:lnTo>
                    <a:pt x="25" y="5"/>
                  </a:lnTo>
                  <a:lnTo>
                    <a:pt x="26" y="5"/>
                  </a:lnTo>
                  <a:lnTo>
                    <a:pt x="27" y="5"/>
                  </a:lnTo>
                  <a:lnTo>
                    <a:pt x="28" y="5"/>
                  </a:lnTo>
                  <a:lnTo>
                    <a:pt x="28" y="5"/>
                  </a:lnTo>
                  <a:lnTo>
                    <a:pt x="29" y="5"/>
                  </a:lnTo>
                  <a:lnTo>
                    <a:pt x="29" y="6"/>
                  </a:lnTo>
                  <a:lnTo>
                    <a:pt x="30" y="6"/>
                  </a:lnTo>
                  <a:lnTo>
                    <a:pt x="31" y="6"/>
                  </a:lnTo>
                  <a:lnTo>
                    <a:pt x="32" y="6"/>
                  </a:lnTo>
                  <a:lnTo>
                    <a:pt x="33" y="6"/>
                  </a:lnTo>
                  <a:lnTo>
                    <a:pt x="34" y="6"/>
                  </a:lnTo>
                  <a:lnTo>
                    <a:pt x="35" y="6"/>
                  </a:lnTo>
                  <a:lnTo>
                    <a:pt x="35" y="7"/>
                  </a:lnTo>
                  <a:lnTo>
                    <a:pt x="36" y="7"/>
                  </a:lnTo>
                  <a:lnTo>
                    <a:pt x="37" y="7"/>
                  </a:lnTo>
                  <a:lnTo>
                    <a:pt x="38" y="7"/>
                  </a:lnTo>
                  <a:lnTo>
                    <a:pt x="39" y="7"/>
                  </a:lnTo>
                  <a:lnTo>
                    <a:pt x="40" y="7"/>
                  </a:lnTo>
                  <a:lnTo>
                    <a:pt x="40" y="8"/>
                  </a:lnTo>
                  <a:lnTo>
                    <a:pt x="41" y="8"/>
                  </a:lnTo>
                  <a:lnTo>
                    <a:pt x="42" y="8"/>
                  </a:lnTo>
                  <a:lnTo>
                    <a:pt x="43" y="8"/>
                  </a:lnTo>
                  <a:lnTo>
                    <a:pt x="44" y="8"/>
                  </a:lnTo>
                  <a:lnTo>
                    <a:pt x="45" y="8"/>
                  </a:lnTo>
                  <a:lnTo>
                    <a:pt x="46" y="8"/>
                  </a:lnTo>
                  <a:lnTo>
                    <a:pt x="46" y="9"/>
                  </a:lnTo>
                  <a:lnTo>
                    <a:pt x="47" y="9"/>
                  </a:lnTo>
                  <a:lnTo>
                    <a:pt x="48" y="9"/>
                  </a:lnTo>
                  <a:lnTo>
                    <a:pt x="49" y="9"/>
                  </a:lnTo>
                  <a:lnTo>
                    <a:pt x="50" y="9"/>
                  </a:lnTo>
                  <a:lnTo>
                    <a:pt x="51" y="9"/>
                  </a:lnTo>
                  <a:lnTo>
                    <a:pt x="51" y="10"/>
                  </a:lnTo>
                  <a:lnTo>
                    <a:pt x="52" y="10"/>
                  </a:lnTo>
                  <a:lnTo>
                    <a:pt x="53" y="10"/>
                  </a:lnTo>
                  <a:lnTo>
                    <a:pt x="54" y="10"/>
                  </a:lnTo>
                  <a:lnTo>
                    <a:pt x="55" y="10"/>
                  </a:lnTo>
                  <a:lnTo>
                    <a:pt x="55" y="10"/>
                  </a:lnTo>
                  <a:lnTo>
                    <a:pt x="56" y="10"/>
                  </a:lnTo>
                  <a:lnTo>
                    <a:pt x="57" y="10"/>
                  </a:lnTo>
                  <a:lnTo>
                    <a:pt x="57" y="11"/>
                  </a:lnTo>
                  <a:lnTo>
                    <a:pt x="58" y="11"/>
                  </a:lnTo>
                  <a:lnTo>
                    <a:pt x="59" y="11"/>
                  </a:lnTo>
                  <a:lnTo>
                    <a:pt x="60" y="11"/>
                  </a:lnTo>
                  <a:lnTo>
                    <a:pt x="61" y="11"/>
                  </a:lnTo>
                  <a:lnTo>
                    <a:pt x="62" y="11"/>
                  </a:lnTo>
                  <a:lnTo>
                    <a:pt x="62" y="12"/>
                  </a:lnTo>
                  <a:lnTo>
                    <a:pt x="63" y="12"/>
                  </a:lnTo>
                  <a:lnTo>
                    <a:pt x="64" y="12"/>
                  </a:lnTo>
                  <a:lnTo>
                    <a:pt x="65" y="12"/>
                  </a:lnTo>
                  <a:lnTo>
                    <a:pt x="66" y="12"/>
                  </a:lnTo>
                  <a:lnTo>
                    <a:pt x="67" y="12"/>
                  </a:lnTo>
                  <a:lnTo>
                    <a:pt x="68" y="12"/>
                  </a:lnTo>
                  <a:lnTo>
                    <a:pt x="68" y="13"/>
                  </a:lnTo>
                  <a:lnTo>
                    <a:pt x="69" y="13"/>
                  </a:lnTo>
                  <a:lnTo>
                    <a:pt x="70" y="13"/>
                  </a:lnTo>
                  <a:lnTo>
                    <a:pt x="71" y="13"/>
                  </a:lnTo>
                  <a:lnTo>
                    <a:pt x="72" y="13"/>
                  </a:lnTo>
                  <a:lnTo>
                    <a:pt x="73" y="13"/>
                  </a:lnTo>
                  <a:lnTo>
                    <a:pt x="73" y="14"/>
                  </a:lnTo>
                  <a:lnTo>
                    <a:pt x="74" y="14"/>
                  </a:lnTo>
                  <a:lnTo>
                    <a:pt x="75" y="14"/>
                  </a:lnTo>
                  <a:lnTo>
                    <a:pt x="76" y="14"/>
                  </a:lnTo>
                  <a:lnTo>
                    <a:pt x="77" y="14"/>
                  </a:lnTo>
                  <a:lnTo>
                    <a:pt x="78" y="14"/>
                  </a:lnTo>
                  <a:lnTo>
                    <a:pt x="79" y="14"/>
                  </a:lnTo>
                  <a:lnTo>
                    <a:pt x="79" y="15"/>
                  </a:lnTo>
                  <a:lnTo>
                    <a:pt x="80" y="15"/>
                  </a:lnTo>
                  <a:lnTo>
                    <a:pt x="81" y="15"/>
                  </a:lnTo>
                  <a:lnTo>
                    <a:pt x="82" y="15"/>
                  </a:lnTo>
                  <a:lnTo>
                    <a:pt x="83" y="15"/>
                  </a:lnTo>
                  <a:lnTo>
                    <a:pt x="83" y="15"/>
                  </a:lnTo>
                  <a:lnTo>
                    <a:pt x="84" y="15"/>
                  </a:lnTo>
                  <a:lnTo>
                    <a:pt x="84" y="16"/>
                  </a:lnTo>
                  <a:lnTo>
                    <a:pt x="85" y="16"/>
                  </a:lnTo>
                  <a:lnTo>
                    <a:pt x="86" y="16"/>
                  </a:lnTo>
                  <a:lnTo>
                    <a:pt x="87" y="16"/>
                  </a:lnTo>
                  <a:lnTo>
                    <a:pt x="88" y="16"/>
                  </a:lnTo>
                  <a:lnTo>
                    <a:pt x="89" y="16"/>
                  </a:lnTo>
                  <a:lnTo>
                    <a:pt x="90" y="16"/>
                  </a:lnTo>
                  <a:lnTo>
                    <a:pt x="90" y="17"/>
                  </a:lnTo>
                  <a:lnTo>
                    <a:pt x="91" y="17"/>
                  </a:lnTo>
                  <a:lnTo>
                    <a:pt x="92" y="17"/>
                  </a:lnTo>
                  <a:lnTo>
                    <a:pt x="93" y="17"/>
                  </a:lnTo>
                  <a:lnTo>
                    <a:pt x="94" y="17"/>
                  </a:lnTo>
                  <a:lnTo>
                    <a:pt x="95" y="17"/>
                  </a:lnTo>
                  <a:lnTo>
                    <a:pt x="95" y="18"/>
                  </a:lnTo>
                  <a:lnTo>
                    <a:pt x="96" y="18"/>
                  </a:lnTo>
                  <a:lnTo>
                    <a:pt x="97" y="18"/>
                  </a:lnTo>
                  <a:lnTo>
                    <a:pt x="98" y="18"/>
                  </a:lnTo>
                  <a:lnTo>
                    <a:pt x="99" y="18"/>
                  </a:lnTo>
                  <a:lnTo>
                    <a:pt x="100" y="18"/>
                  </a:lnTo>
                  <a:lnTo>
                    <a:pt x="101" y="19"/>
                  </a:lnTo>
                  <a:lnTo>
                    <a:pt x="102" y="19"/>
                  </a:lnTo>
                  <a:lnTo>
                    <a:pt x="103" y="19"/>
                  </a:lnTo>
                  <a:lnTo>
                    <a:pt x="104" y="19"/>
                  </a:lnTo>
                  <a:lnTo>
                    <a:pt x="105" y="19"/>
                  </a:lnTo>
                  <a:lnTo>
                    <a:pt x="106" y="19"/>
                  </a:lnTo>
                  <a:lnTo>
                    <a:pt x="106" y="20"/>
                  </a:lnTo>
                  <a:lnTo>
                    <a:pt x="107" y="20"/>
                  </a:lnTo>
                  <a:lnTo>
                    <a:pt x="108" y="20"/>
                  </a:lnTo>
                  <a:lnTo>
                    <a:pt x="109" y="20"/>
                  </a:lnTo>
                  <a:lnTo>
                    <a:pt x="110" y="20"/>
                  </a:lnTo>
                  <a:lnTo>
                    <a:pt x="111" y="20"/>
                  </a:lnTo>
                  <a:lnTo>
                    <a:pt x="111" y="20"/>
                  </a:lnTo>
                  <a:lnTo>
                    <a:pt x="112" y="21"/>
                  </a:lnTo>
                  <a:lnTo>
                    <a:pt x="113" y="21"/>
                  </a:lnTo>
                  <a:lnTo>
                    <a:pt x="114" y="21"/>
                  </a:lnTo>
                  <a:lnTo>
                    <a:pt x="115" y="21"/>
                  </a:lnTo>
                  <a:lnTo>
                    <a:pt x="116" y="21"/>
                  </a:lnTo>
                  <a:lnTo>
                    <a:pt x="117" y="21"/>
                  </a:lnTo>
                  <a:lnTo>
                    <a:pt x="117" y="22"/>
                  </a:lnTo>
                  <a:lnTo>
                    <a:pt x="118" y="22"/>
                  </a:lnTo>
                  <a:lnTo>
                    <a:pt x="119" y="22"/>
                  </a:lnTo>
                  <a:lnTo>
                    <a:pt x="120" y="22"/>
                  </a:lnTo>
                  <a:lnTo>
                    <a:pt x="121" y="22"/>
                  </a:lnTo>
                  <a:lnTo>
                    <a:pt x="122" y="22"/>
                  </a:lnTo>
                  <a:lnTo>
                    <a:pt x="122" y="23"/>
                  </a:lnTo>
                  <a:lnTo>
                    <a:pt x="123" y="23"/>
                  </a:lnTo>
                  <a:lnTo>
                    <a:pt x="124" y="23"/>
                  </a:lnTo>
                  <a:lnTo>
                    <a:pt x="125" y="23"/>
                  </a:lnTo>
                  <a:lnTo>
                    <a:pt x="126" y="23"/>
                  </a:lnTo>
                  <a:lnTo>
                    <a:pt x="127" y="23"/>
                  </a:lnTo>
                  <a:lnTo>
                    <a:pt x="128" y="23"/>
                  </a:lnTo>
                  <a:lnTo>
                    <a:pt x="128" y="24"/>
                  </a:lnTo>
                  <a:lnTo>
                    <a:pt x="129" y="24"/>
                  </a:lnTo>
                  <a:lnTo>
                    <a:pt x="130" y="24"/>
                  </a:lnTo>
                  <a:lnTo>
                    <a:pt x="131" y="24"/>
                  </a:lnTo>
                  <a:lnTo>
                    <a:pt x="132" y="24"/>
                  </a:lnTo>
                  <a:lnTo>
                    <a:pt x="133" y="24"/>
                  </a:lnTo>
                  <a:lnTo>
                    <a:pt x="134" y="25"/>
                  </a:lnTo>
                  <a:lnTo>
                    <a:pt x="135" y="25"/>
                  </a:lnTo>
                  <a:lnTo>
                    <a:pt x="136" y="25"/>
                  </a:lnTo>
                  <a:lnTo>
                    <a:pt x="137" y="25"/>
                  </a:lnTo>
                  <a:lnTo>
                    <a:pt x="138" y="25"/>
                  </a:lnTo>
                  <a:lnTo>
                    <a:pt x="139" y="25"/>
                  </a:lnTo>
                  <a:lnTo>
                    <a:pt x="139" y="26"/>
                  </a:lnTo>
                  <a:lnTo>
                    <a:pt x="140" y="26"/>
                  </a:lnTo>
                  <a:lnTo>
                    <a:pt x="141" y="26"/>
                  </a:lnTo>
                  <a:lnTo>
                    <a:pt x="142" y="26"/>
                  </a:lnTo>
                  <a:lnTo>
                    <a:pt x="143" y="26"/>
                  </a:lnTo>
                  <a:lnTo>
                    <a:pt x="144" y="26"/>
                  </a:lnTo>
                  <a:lnTo>
                    <a:pt x="144" y="27"/>
                  </a:lnTo>
                  <a:lnTo>
                    <a:pt x="145" y="27"/>
                  </a:lnTo>
                  <a:lnTo>
                    <a:pt x="146" y="27"/>
                  </a:lnTo>
                  <a:lnTo>
                    <a:pt x="147" y="27"/>
                  </a:lnTo>
                  <a:lnTo>
                    <a:pt x="148" y="27"/>
                  </a:lnTo>
                  <a:lnTo>
                    <a:pt x="149" y="27"/>
                  </a:lnTo>
                  <a:lnTo>
                    <a:pt x="150" y="27"/>
                  </a:lnTo>
                  <a:lnTo>
                    <a:pt x="150" y="28"/>
                  </a:lnTo>
                  <a:lnTo>
                    <a:pt x="151" y="28"/>
                  </a:lnTo>
                  <a:lnTo>
                    <a:pt x="152" y="28"/>
                  </a:lnTo>
                  <a:lnTo>
                    <a:pt x="153" y="28"/>
                  </a:lnTo>
                  <a:lnTo>
                    <a:pt x="154" y="28"/>
                  </a:lnTo>
                  <a:lnTo>
                    <a:pt x="155" y="28"/>
                  </a:lnTo>
                  <a:lnTo>
                    <a:pt x="155" y="29"/>
                  </a:lnTo>
                  <a:lnTo>
                    <a:pt x="156" y="29"/>
                  </a:lnTo>
                  <a:lnTo>
                    <a:pt x="157" y="29"/>
                  </a:lnTo>
                  <a:lnTo>
                    <a:pt x="158" y="29"/>
                  </a:lnTo>
                  <a:lnTo>
                    <a:pt x="159" y="29"/>
                  </a:lnTo>
                  <a:lnTo>
                    <a:pt x="160" y="29"/>
                  </a:lnTo>
                  <a:lnTo>
                    <a:pt x="161" y="29"/>
                  </a:lnTo>
                  <a:lnTo>
                    <a:pt x="161" y="30"/>
                  </a:lnTo>
                  <a:lnTo>
                    <a:pt x="162" y="30"/>
                  </a:lnTo>
                  <a:lnTo>
                    <a:pt x="163" y="30"/>
                  </a:lnTo>
                  <a:lnTo>
                    <a:pt x="164" y="30"/>
                  </a:lnTo>
                  <a:lnTo>
                    <a:pt x="165" y="30"/>
                  </a:lnTo>
                  <a:lnTo>
                    <a:pt x="166" y="30"/>
                  </a:lnTo>
                  <a:lnTo>
                    <a:pt x="166" y="30"/>
                  </a:lnTo>
                  <a:lnTo>
                    <a:pt x="166" y="31"/>
                  </a:lnTo>
                  <a:lnTo>
                    <a:pt x="167" y="31"/>
                  </a:lnTo>
                  <a:lnTo>
                    <a:pt x="168" y="31"/>
                  </a:lnTo>
                  <a:lnTo>
                    <a:pt x="169" y="31"/>
                  </a:lnTo>
                  <a:lnTo>
                    <a:pt x="170" y="31"/>
                  </a:lnTo>
                  <a:lnTo>
                    <a:pt x="171" y="31"/>
                  </a:lnTo>
                  <a:lnTo>
                    <a:pt x="172" y="31"/>
                  </a:lnTo>
                  <a:lnTo>
                    <a:pt x="172" y="32"/>
                  </a:lnTo>
                  <a:lnTo>
                    <a:pt x="173" y="32"/>
                  </a:lnTo>
                  <a:lnTo>
                    <a:pt x="174" y="32"/>
                  </a:lnTo>
                  <a:lnTo>
                    <a:pt x="175" y="32"/>
                  </a:lnTo>
                  <a:lnTo>
                    <a:pt x="176" y="32"/>
                  </a:lnTo>
                  <a:lnTo>
                    <a:pt x="177" y="32"/>
                  </a:lnTo>
                  <a:lnTo>
                    <a:pt x="177" y="33"/>
                  </a:lnTo>
                  <a:lnTo>
                    <a:pt x="178" y="33"/>
                  </a:lnTo>
                  <a:lnTo>
                    <a:pt x="179" y="33"/>
                  </a:lnTo>
                  <a:lnTo>
                    <a:pt x="180" y="33"/>
                  </a:lnTo>
                  <a:lnTo>
                    <a:pt x="181" y="33"/>
                  </a:lnTo>
                  <a:lnTo>
                    <a:pt x="182" y="33"/>
                  </a:lnTo>
                  <a:lnTo>
                    <a:pt x="183" y="33"/>
                  </a:lnTo>
                  <a:lnTo>
                    <a:pt x="183" y="34"/>
                  </a:lnTo>
                  <a:lnTo>
                    <a:pt x="184" y="34"/>
                  </a:lnTo>
                  <a:lnTo>
                    <a:pt x="185" y="34"/>
                  </a:lnTo>
                  <a:lnTo>
                    <a:pt x="186" y="34"/>
                  </a:lnTo>
                  <a:lnTo>
                    <a:pt x="187" y="34"/>
                  </a:lnTo>
                  <a:lnTo>
                    <a:pt x="188" y="34"/>
                  </a:lnTo>
                  <a:lnTo>
                    <a:pt x="188" y="35"/>
                  </a:lnTo>
                  <a:lnTo>
                    <a:pt x="189" y="35"/>
                  </a:lnTo>
                  <a:lnTo>
                    <a:pt x="190" y="35"/>
                  </a:lnTo>
                  <a:lnTo>
                    <a:pt x="191" y="35"/>
                  </a:lnTo>
                  <a:lnTo>
                    <a:pt x="192" y="35"/>
                  </a:lnTo>
                  <a:lnTo>
                    <a:pt x="193" y="35"/>
                  </a:lnTo>
                  <a:lnTo>
                    <a:pt x="194" y="35"/>
                  </a:lnTo>
                  <a:lnTo>
                    <a:pt x="194" y="36"/>
                  </a:lnTo>
                  <a:lnTo>
                    <a:pt x="194" y="36"/>
                  </a:lnTo>
                  <a:lnTo>
                    <a:pt x="195" y="36"/>
                  </a:lnTo>
                  <a:lnTo>
                    <a:pt x="196" y="36"/>
                  </a:lnTo>
                  <a:lnTo>
                    <a:pt x="197" y="36"/>
                  </a:lnTo>
                  <a:lnTo>
                    <a:pt x="198" y="36"/>
                  </a:lnTo>
                  <a:lnTo>
                    <a:pt x="199" y="36"/>
                  </a:lnTo>
                  <a:lnTo>
                    <a:pt x="199" y="37"/>
                  </a:lnTo>
                  <a:lnTo>
                    <a:pt x="200" y="37"/>
                  </a:lnTo>
                  <a:lnTo>
                    <a:pt x="201" y="37"/>
                  </a:lnTo>
                  <a:lnTo>
                    <a:pt x="202" y="37"/>
                  </a:lnTo>
                  <a:lnTo>
                    <a:pt x="203" y="37"/>
                  </a:lnTo>
                  <a:lnTo>
                    <a:pt x="204" y="37"/>
                  </a:lnTo>
                  <a:lnTo>
                    <a:pt x="205" y="37"/>
                  </a:lnTo>
                  <a:lnTo>
                    <a:pt x="205" y="38"/>
                  </a:lnTo>
                  <a:lnTo>
                    <a:pt x="206" y="38"/>
                  </a:lnTo>
                  <a:lnTo>
                    <a:pt x="207" y="38"/>
                  </a:lnTo>
                  <a:lnTo>
                    <a:pt x="208" y="38"/>
                  </a:lnTo>
                  <a:lnTo>
                    <a:pt x="209" y="38"/>
                  </a:lnTo>
                  <a:lnTo>
                    <a:pt x="210" y="38"/>
                  </a:lnTo>
                  <a:lnTo>
                    <a:pt x="210" y="39"/>
                  </a:lnTo>
                  <a:lnTo>
                    <a:pt x="211" y="39"/>
                  </a:lnTo>
                  <a:lnTo>
                    <a:pt x="212" y="39"/>
                  </a:lnTo>
                  <a:lnTo>
                    <a:pt x="213" y="39"/>
                  </a:lnTo>
                  <a:lnTo>
                    <a:pt x="214" y="39"/>
                  </a:lnTo>
                  <a:lnTo>
                    <a:pt x="215" y="39"/>
                  </a:lnTo>
                  <a:lnTo>
                    <a:pt x="216" y="39"/>
                  </a:lnTo>
                  <a:lnTo>
                    <a:pt x="216" y="40"/>
                  </a:lnTo>
                  <a:lnTo>
                    <a:pt x="217" y="40"/>
                  </a:lnTo>
                  <a:lnTo>
                    <a:pt x="218" y="40"/>
                  </a:lnTo>
                  <a:lnTo>
                    <a:pt x="219" y="40"/>
                  </a:lnTo>
                  <a:lnTo>
                    <a:pt x="220" y="40"/>
                  </a:lnTo>
                  <a:lnTo>
                    <a:pt x="221" y="40"/>
                  </a:lnTo>
                  <a:lnTo>
                    <a:pt x="221" y="41"/>
                  </a:lnTo>
                  <a:lnTo>
                    <a:pt x="222" y="41"/>
                  </a:lnTo>
                  <a:lnTo>
                    <a:pt x="222" y="41"/>
                  </a:lnTo>
                  <a:lnTo>
                    <a:pt x="223" y="41"/>
                  </a:lnTo>
                  <a:lnTo>
                    <a:pt x="224" y="41"/>
                  </a:lnTo>
                  <a:lnTo>
                    <a:pt x="225" y="41"/>
                  </a:lnTo>
                  <a:lnTo>
                    <a:pt x="226" y="41"/>
                  </a:lnTo>
                  <a:lnTo>
                    <a:pt x="227" y="42"/>
                  </a:lnTo>
                  <a:lnTo>
                    <a:pt x="228" y="42"/>
                  </a:lnTo>
                  <a:lnTo>
                    <a:pt x="229" y="42"/>
                  </a:lnTo>
                  <a:lnTo>
                    <a:pt x="230" y="42"/>
                  </a:lnTo>
                  <a:lnTo>
                    <a:pt x="231" y="42"/>
                  </a:lnTo>
                  <a:lnTo>
                    <a:pt x="232" y="42"/>
                  </a:lnTo>
                  <a:lnTo>
                    <a:pt x="232" y="43"/>
                  </a:lnTo>
                  <a:lnTo>
                    <a:pt x="233" y="43"/>
                  </a:lnTo>
                  <a:lnTo>
                    <a:pt x="234" y="43"/>
                  </a:lnTo>
                  <a:lnTo>
                    <a:pt x="235" y="43"/>
                  </a:lnTo>
                  <a:lnTo>
                    <a:pt x="236" y="43"/>
                  </a:lnTo>
                  <a:lnTo>
                    <a:pt x="237" y="43"/>
                  </a:lnTo>
                  <a:lnTo>
                    <a:pt x="238" y="44"/>
                  </a:lnTo>
                  <a:lnTo>
                    <a:pt x="239" y="44"/>
                  </a:lnTo>
                  <a:lnTo>
                    <a:pt x="240" y="44"/>
                  </a:lnTo>
                  <a:lnTo>
                    <a:pt x="241" y="44"/>
                  </a:lnTo>
                  <a:lnTo>
                    <a:pt x="242" y="44"/>
                  </a:lnTo>
                  <a:lnTo>
                    <a:pt x="243" y="44"/>
                  </a:lnTo>
                  <a:lnTo>
                    <a:pt x="243" y="45"/>
                  </a:lnTo>
                  <a:lnTo>
                    <a:pt x="244" y="45"/>
                  </a:lnTo>
                  <a:lnTo>
                    <a:pt x="245" y="45"/>
                  </a:lnTo>
                  <a:lnTo>
                    <a:pt x="246" y="45"/>
                  </a:lnTo>
                  <a:lnTo>
                    <a:pt x="247" y="45"/>
                  </a:lnTo>
                  <a:lnTo>
                    <a:pt x="248" y="45"/>
                  </a:lnTo>
                  <a:lnTo>
                    <a:pt x="249" y="45"/>
                  </a:lnTo>
                  <a:lnTo>
                    <a:pt x="249" y="46"/>
                  </a:lnTo>
                  <a:lnTo>
                    <a:pt x="249" y="46"/>
                  </a:lnTo>
                  <a:lnTo>
                    <a:pt x="250" y="46"/>
                  </a:lnTo>
                  <a:lnTo>
                    <a:pt x="251" y="46"/>
                  </a:lnTo>
                  <a:lnTo>
                    <a:pt x="252" y="46"/>
                  </a:lnTo>
                  <a:lnTo>
                    <a:pt x="253" y="46"/>
                  </a:lnTo>
                  <a:lnTo>
                    <a:pt x="254" y="46"/>
                  </a:lnTo>
                  <a:lnTo>
                    <a:pt x="254" y="47"/>
                  </a:lnTo>
                  <a:lnTo>
                    <a:pt x="255" y="47"/>
                  </a:lnTo>
                  <a:lnTo>
                    <a:pt x="256" y="47"/>
                  </a:lnTo>
                  <a:lnTo>
                    <a:pt x="257" y="47"/>
                  </a:lnTo>
                  <a:lnTo>
                    <a:pt x="258" y="47"/>
                  </a:lnTo>
                  <a:lnTo>
                    <a:pt x="259" y="47"/>
                  </a:lnTo>
                  <a:lnTo>
                    <a:pt x="260" y="48"/>
                  </a:lnTo>
                  <a:lnTo>
                    <a:pt x="261" y="48"/>
                  </a:lnTo>
                  <a:lnTo>
                    <a:pt x="262" y="48"/>
                  </a:lnTo>
                  <a:lnTo>
                    <a:pt x="263" y="48"/>
                  </a:lnTo>
                  <a:lnTo>
                    <a:pt x="264" y="48"/>
                  </a:lnTo>
                  <a:lnTo>
                    <a:pt x="265" y="48"/>
                  </a:lnTo>
                  <a:lnTo>
                    <a:pt x="265" y="49"/>
                  </a:lnTo>
                  <a:lnTo>
                    <a:pt x="266" y="49"/>
                  </a:lnTo>
                  <a:lnTo>
                    <a:pt x="267" y="49"/>
                  </a:lnTo>
                  <a:lnTo>
                    <a:pt x="268" y="49"/>
                  </a:lnTo>
                  <a:lnTo>
                    <a:pt x="269" y="49"/>
                  </a:lnTo>
                  <a:lnTo>
                    <a:pt x="270" y="49"/>
                  </a:lnTo>
                  <a:lnTo>
                    <a:pt x="271" y="50"/>
                  </a:lnTo>
                  <a:lnTo>
                    <a:pt x="272" y="50"/>
                  </a:lnTo>
                  <a:lnTo>
                    <a:pt x="273" y="50"/>
                  </a:lnTo>
                  <a:lnTo>
                    <a:pt x="274" y="50"/>
                  </a:lnTo>
                  <a:lnTo>
                    <a:pt x="275" y="50"/>
                  </a:lnTo>
                  <a:lnTo>
                    <a:pt x="276" y="50"/>
                  </a:lnTo>
                  <a:lnTo>
                    <a:pt x="276" y="51"/>
                  </a:lnTo>
                  <a:lnTo>
                    <a:pt x="277" y="51"/>
                  </a:lnTo>
                  <a:lnTo>
                    <a:pt x="277" y="51"/>
                  </a:lnTo>
                  <a:lnTo>
                    <a:pt x="278" y="51"/>
                  </a:lnTo>
                  <a:lnTo>
                    <a:pt x="279" y="51"/>
                  </a:lnTo>
                  <a:lnTo>
                    <a:pt x="280" y="51"/>
                  </a:lnTo>
                  <a:lnTo>
                    <a:pt x="281" y="51"/>
                  </a:lnTo>
                  <a:lnTo>
                    <a:pt x="281" y="52"/>
                  </a:lnTo>
                  <a:lnTo>
                    <a:pt x="282" y="52"/>
                  </a:lnTo>
                  <a:lnTo>
                    <a:pt x="283" y="52"/>
                  </a:lnTo>
                  <a:lnTo>
                    <a:pt x="284" y="52"/>
                  </a:lnTo>
                  <a:lnTo>
                    <a:pt x="285" y="52"/>
                  </a:lnTo>
                  <a:lnTo>
                    <a:pt x="286" y="52"/>
                  </a:lnTo>
                  <a:lnTo>
                    <a:pt x="287" y="52"/>
                  </a:lnTo>
                  <a:lnTo>
                    <a:pt x="287" y="53"/>
                  </a:lnTo>
                  <a:lnTo>
                    <a:pt x="288" y="53"/>
                  </a:lnTo>
                  <a:lnTo>
                    <a:pt x="289" y="53"/>
                  </a:lnTo>
                  <a:lnTo>
                    <a:pt x="290" y="53"/>
                  </a:lnTo>
                  <a:lnTo>
                    <a:pt x="291" y="53"/>
                  </a:lnTo>
                  <a:lnTo>
                    <a:pt x="292" y="53"/>
                  </a:lnTo>
                  <a:lnTo>
                    <a:pt x="292" y="54"/>
                  </a:lnTo>
                  <a:lnTo>
                    <a:pt x="293" y="54"/>
                  </a:lnTo>
                  <a:lnTo>
                    <a:pt x="294" y="54"/>
                  </a:lnTo>
                  <a:lnTo>
                    <a:pt x="295" y="54"/>
                  </a:lnTo>
                  <a:lnTo>
                    <a:pt x="296" y="54"/>
                  </a:lnTo>
                  <a:lnTo>
                    <a:pt x="297" y="54"/>
                  </a:lnTo>
                  <a:lnTo>
                    <a:pt x="298" y="54"/>
                  </a:lnTo>
                  <a:lnTo>
                    <a:pt x="298" y="55"/>
                  </a:lnTo>
                  <a:lnTo>
                    <a:pt x="299" y="55"/>
                  </a:lnTo>
                  <a:lnTo>
                    <a:pt x="300" y="55"/>
                  </a:lnTo>
                  <a:lnTo>
                    <a:pt x="301" y="55"/>
                  </a:lnTo>
                  <a:lnTo>
                    <a:pt x="302" y="55"/>
                  </a:lnTo>
                  <a:lnTo>
                    <a:pt x="303" y="55"/>
                  </a:lnTo>
                  <a:lnTo>
                    <a:pt x="303" y="56"/>
                  </a:lnTo>
                  <a:lnTo>
                    <a:pt x="304" y="56"/>
                  </a:lnTo>
                  <a:lnTo>
                    <a:pt x="305" y="56"/>
                  </a:lnTo>
                  <a:lnTo>
                    <a:pt x="305" y="56"/>
                  </a:lnTo>
                  <a:lnTo>
                    <a:pt x="306" y="56"/>
                  </a:lnTo>
                  <a:lnTo>
                    <a:pt x="307" y="56"/>
                  </a:lnTo>
                  <a:lnTo>
                    <a:pt x="308" y="56"/>
                  </a:lnTo>
                  <a:lnTo>
                    <a:pt x="309" y="56"/>
                  </a:lnTo>
                  <a:lnTo>
                    <a:pt x="309" y="57"/>
                  </a:lnTo>
                  <a:lnTo>
                    <a:pt x="310" y="57"/>
                  </a:lnTo>
                  <a:lnTo>
                    <a:pt x="311" y="57"/>
                  </a:lnTo>
                  <a:lnTo>
                    <a:pt x="312" y="57"/>
                  </a:lnTo>
                  <a:lnTo>
                    <a:pt x="313" y="57"/>
                  </a:lnTo>
                  <a:lnTo>
                    <a:pt x="314" y="57"/>
                  </a:lnTo>
                  <a:lnTo>
                    <a:pt x="314" y="58"/>
                  </a:lnTo>
                  <a:lnTo>
                    <a:pt x="315" y="58"/>
                  </a:lnTo>
                  <a:lnTo>
                    <a:pt x="316" y="58"/>
                  </a:lnTo>
                  <a:lnTo>
                    <a:pt x="317" y="58"/>
                  </a:lnTo>
                  <a:lnTo>
                    <a:pt x="318" y="58"/>
                  </a:lnTo>
                  <a:lnTo>
                    <a:pt x="319" y="58"/>
                  </a:lnTo>
                  <a:lnTo>
                    <a:pt x="320" y="58"/>
                  </a:lnTo>
                  <a:lnTo>
                    <a:pt x="320" y="59"/>
                  </a:lnTo>
                  <a:lnTo>
                    <a:pt x="321" y="59"/>
                  </a:lnTo>
                  <a:lnTo>
                    <a:pt x="322" y="59"/>
                  </a:lnTo>
                  <a:lnTo>
                    <a:pt x="323" y="59"/>
                  </a:lnTo>
                  <a:lnTo>
                    <a:pt x="324" y="59"/>
                  </a:lnTo>
                  <a:lnTo>
                    <a:pt x="325" y="59"/>
                  </a:lnTo>
                  <a:lnTo>
                    <a:pt x="325" y="60"/>
                  </a:lnTo>
                  <a:lnTo>
                    <a:pt x="326" y="60"/>
                  </a:lnTo>
                  <a:lnTo>
                    <a:pt x="327" y="60"/>
                  </a:lnTo>
                  <a:lnTo>
                    <a:pt x="328" y="60"/>
                  </a:lnTo>
                  <a:lnTo>
                    <a:pt x="329" y="60"/>
                  </a:lnTo>
                  <a:lnTo>
                    <a:pt x="330" y="60"/>
                  </a:lnTo>
                  <a:lnTo>
                    <a:pt x="331" y="60"/>
                  </a:lnTo>
                  <a:lnTo>
                    <a:pt x="331" y="61"/>
                  </a:lnTo>
                  <a:lnTo>
                    <a:pt x="332" y="61"/>
                  </a:lnTo>
                  <a:lnTo>
                    <a:pt x="332" y="61"/>
                  </a:lnTo>
                  <a:lnTo>
                    <a:pt x="333" y="61"/>
                  </a:lnTo>
                  <a:lnTo>
                    <a:pt x="334" y="61"/>
                  </a:lnTo>
                  <a:lnTo>
                    <a:pt x="335" y="61"/>
                  </a:lnTo>
                  <a:lnTo>
                    <a:pt x="336" y="61"/>
                  </a:lnTo>
                  <a:lnTo>
                    <a:pt x="336" y="62"/>
                  </a:lnTo>
                  <a:lnTo>
                    <a:pt x="337" y="62"/>
                  </a:lnTo>
                  <a:lnTo>
                    <a:pt x="338" y="62"/>
                  </a:lnTo>
                  <a:lnTo>
                    <a:pt x="339" y="62"/>
                  </a:lnTo>
                  <a:lnTo>
                    <a:pt x="340" y="62"/>
                  </a:lnTo>
                  <a:lnTo>
                    <a:pt x="341" y="62"/>
                  </a:lnTo>
                  <a:lnTo>
                    <a:pt x="342" y="62"/>
                  </a:lnTo>
                  <a:lnTo>
                    <a:pt x="342" y="63"/>
                  </a:lnTo>
                  <a:lnTo>
                    <a:pt x="343" y="63"/>
                  </a:lnTo>
                  <a:lnTo>
                    <a:pt x="344" y="63"/>
                  </a:lnTo>
                  <a:lnTo>
                    <a:pt x="345" y="63"/>
                  </a:lnTo>
                  <a:lnTo>
                    <a:pt x="346" y="63"/>
                  </a:lnTo>
                  <a:lnTo>
                    <a:pt x="347" y="63"/>
                  </a:lnTo>
                  <a:lnTo>
                    <a:pt x="347" y="64"/>
                  </a:lnTo>
                  <a:lnTo>
                    <a:pt x="348" y="64"/>
                  </a:lnTo>
                  <a:lnTo>
                    <a:pt x="349" y="64"/>
                  </a:lnTo>
                  <a:lnTo>
                    <a:pt x="350" y="64"/>
                  </a:lnTo>
                  <a:lnTo>
                    <a:pt x="351" y="64"/>
                  </a:lnTo>
                  <a:lnTo>
                    <a:pt x="352" y="64"/>
                  </a:lnTo>
                  <a:lnTo>
                    <a:pt x="353" y="64"/>
                  </a:lnTo>
                  <a:lnTo>
                    <a:pt x="353" y="65"/>
                  </a:lnTo>
                  <a:lnTo>
                    <a:pt x="354" y="65"/>
                  </a:lnTo>
                  <a:lnTo>
                    <a:pt x="355" y="65"/>
                  </a:lnTo>
                  <a:lnTo>
                    <a:pt x="356" y="65"/>
                  </a:lnTo>
                  <a:lnTo>
                    <a:pt x="357" y="65"/>
                  </a:lnTo>
                  <a:lnTo>
                    <a:pt x="358" y="65"/>
                  </a:lnTo>
                  <a:lnTo>
                    <a:pt x="358" y="66"/>
                  </a:lnTo>
                  <a:lnTo>
                    <a:pt x="359" y="66"/>
                  </a:lnTo>
                  <a:lnTo>
                    <a:pt x="360" y="66"/>
                  </a:lnTo>
                  <a:lnTo>
                    <a:pt x="360" y="66"/>
                  </a:lnTo>
                  <a:lnTo>
                    <a:pt x="361" y="66"/>
                  </a:lnTo>
                  <a:lnTo>
                    <a:pt x="362" y="66"/>
                  </a:lnTo>
                  <a:lnTo>
                    <a:pt x="363" y="66"/>
                  </a:lnTo>
                  <a:lnTo>
                    <a:pt x="364" y="66"/>
                  </a:lnTo>
                  <a:lnTo>
                    <a:pt x="364" y="67"/>
                  </a:lnTo>
                  <a:lnTo>
                    <a:pt x="365" y="67"/>
                  </a:lnTo>
                  <a:lnTo>
                    <a:pt x="366" y="67"/>
                  </a:lnTo>
                  <a:lnTo>
                    <a:pt x="367" y="67"/>
                  </a:lnTo>
                  <a:lnTo>
                    <a:pt x="368" y="67"/>
                  </a:lnTo>
                  <a:lnTo>
                    <a:pt x="369" y="67"/>
                  </a:lnTo>
                  <a:lnTo>
                    <a:pt x="369" y="68"/>
                  </a:lnTo>
                  <a:lnTo>
                    <a:pt x="370" y="68"/>
                  </a:lnTo>
                  <a:lnTo>
                    <a:pt x="371" y="68"/>
                  </a:lnTo>
                  <a:lnTo>
                    <a:pt x="372" y="68"/>
                  </a:lnTo>
                  <a:lnTo>
                    <a:pt x="373" y="68"/>
                  </a:lnTo>
                  <a:lnTo>
                    <a:pt x="374" y="68"/>
                  </a:lnTo>
                  <a:lnTo>
                    <a:pt x="375" y="68"/>
                  </a:lnTo>
                  <a:lnTo>
                    <a:pt x="375" y="69"/>
                  </a:lnTo>
                  <a:lnTo>
                    <a:pt x="376" y="69"/>
                  </a:lnTo>
                  <a:lnTo>
                    <a:pt x="377" y="69"/>
                  </a:lnTo>
                  <a:lnTo>
                    <a:pt x="378" y="69"/>
                  </a:lnTo>
                  <a:lnTo>
                    <a:pt x="379" y="69"/>
                  </a:lnTo>
                  <a:lnTo>
                    <a:pt x="380" y="69"/>
                  </a:lnTo>
                  <a:lnTo>
                    <a:pt x="380" y="70"/>
                  </a:lnTo>
                  <a:lnTo>
                    <a:pt x="381" y="70"/>
                  </a:lnTo>
                  <a:lnTo>
                    <a:pt x="382" y="70"/>
                  </a:lnTo>
                  <a:lnTo>
                    <a:pt x="383" y="70"/>
                  </a:lnTo>
                  <a:lnTo>
                    <a:pt x="384" y="70"/>
                  </a:lnTo>
                  <a:lnTo>
                    <a:pt x="385" y="70"/>
                  </a:lnTo>
                  <a:lnTo>
                    <a:pt x="386" y="71"/>
                  </a:lnTo>
                  <a:lnTo>
                    <a:pt x="387" y="71"/>
                  </a:lnTo>
                  <a:lnTo>
                    <a:pt x="388" y="71"/>
                  </a:lnTo>
                  <a:lnTo>
                    <a:pt x="388" y="71"/>
                  </a:lnTo>
                  <a:lnTo>
                    <a:pt x="389" y="71"/>
                  </a:lnTo>
                  <a:lnTo>
                    <a:pt x="390" y="71"/>
                  </a:lnTo>
                  <a:lnTo>
                    <a:pt x="391" y="71"/>
                  </a:lnTo>
                  <a:lnTo>
                    <a:pt x="391" y="72"/>
                  </a:lnTo>
                  <a:lnTo>
                    <a:pt x="392" y="72"/>
                  </a:lnTo>
                  <a:lnTo>
                    <a:pt x="393" y="72"/>
                  </a:lnTo>
                  <a:lnTo>
                    <a:pt x="394" y="72"/>
                  </a:lnTo>
                  <a:lnTo>
                    <a:pt x="395" y="72"/>
                  </a:lnTo>
                  <a:lnTo>
                    <a:pt x="396" y="72"/>
                  </a:lnTo>
                  <a:lnTo>
                    <a:pt x="397" y="73"/>
                  </a:lnTo>
                  <a:lnTo>
                    <a:pt x="398" y="73"/>
                  </a:lnTo>
                  <a:lnTo>
                    <a:pt x="399" y="73"/>
                  </a:lnTo>
                  <a:lnTo>
                    <a:pt x="400" y="73"/>
                  </a:lnTo>
                  <a:lnTo>
                    <a:pt x="401" y="73"/>
                  </a:lnTo>
                  <a:lnTo>
                    <a:pt x="402" y="73"/>
                  </a:lnTo>
                  <a:lnTo>
                    <a:pt x="402" y="74"/>
                  </a:lnTo>
                  <a:lnTo>
                    <a:pt x="403" y="74"/>
                  </a:lnTo>
                  <a:lnTo>
                    <a:pt x="404" y="74"/>
                  </a:lnTo>
                  <a:lnTo>
                    <a:pt x="405" y="74"/>
                  </a:lnTo>
                  <a:lnTo>
                    <a:pt x="406" y="74"/>
                  </a:lnTo>
                  <a:lnTo>
                    <a:pt x="407" y="74"/>
                  </a:lnTo>
                  <a:lnTo>
                    <a:pt x="407" y="75"/>
                  </a:lnTo>
                  <a:lnTo>
                    <a:pt x="408" y="75"/>
                  </a:lnTo>
                  <a:lnTo>
                    <a:pt x="409" y="75"/>
                  </a:lnTo>
                  <a:lnTo>
                    <a:pt x="410" y="75"/>
                  </a:lnTo>
                  <a:lnTo>
                    <a:pt x="411" y="75"/>
                  </a:lnTo>
                  <a:lnTo>
                    <a:pt x="412" y="75"/>
                  </a:lnTo>
                  <a:lnTo>
                    <a:pt x="413" y="75"/>
                  </a:lnTo>
                  <a:lnTo>
                    <a:pt x="413" y="76"/>
                  </a:lnTo>
                  <a:lnTo>
                    <a:pt x="414" y="76"/>
                  </a:lnTo>
                  <a:lnTo>
                    <a:pt x="415" y="76"/>
                  </a:lnTo>
                  <a:lnTo>
                    <a:pt x="416" y="76"/>
                  </a:lnTo>
                  <a:lnTo>
                    <a:pt x="417" y="76"/>
                  </a:lnTo>
                  <a:lnTo>
                    <a:pt x="418" y="76"/>
                  </a:lnTo>
                  <a:lnTo>
                    <a:pt x="418" y="77"/>
                  </a:lnTo>
                  <a:lnTo>
                    <a:pt x="419" y="77"/>
                  </a:lnTo>
                  <a:lnTo>
                    <a:pt x="420" y="77"/>
                  </a:lnTo>
                  <a:lnTo>
                    <a:pt x="421" y="77"/>
                  </a:lnTo>
                  <a:lnTo>
                    <a:pt x="422" y="77"/>
                  </a:lnTo>
                  <a:lnTo>
                    <a:pt x="423" y="77"/>
                  </a:lnTo>
                  <a:lnTo>
                    <a:pt x="424" y="77"/>
                  </a:lnTo>
                  <a:lnTo>
                    <a:pt x="424" y="78"/>
                  </a:lnTo>
                  <a:lnTo>
                    <a:pt x="425" y="78"/>
                  </a:lnTo>
                  <a:lnTo>
                    <a:pt x="426" y="78"/>
                  </a:lnTo>
                  <a:lnTo>
                    <a:pt x="427" y="78"/>
                  </a:lnTo>
                  <a:lnTo>
                    <a:pt x="428" y="78"/>
                  </a:lnTo>
                  <a:lnTo>
                    <a:pt x="429" y="78"/>
                  </a:lnTo>
                  <a:lnTo>
                    <a:pt x="430" y="79"/>
                  </a:lnTo>
                  <a:lnTo>
                    <a:pt x="431" y="79"/>
                  </a:lnTo>
                  <a:lnTo>
                    <a:pt x="432" y="79"/>
                  </a:lnTo>
                  <a:lnTo>
                    <a:pt x="433" y="79"/>
                  </a:lnTo>
                  <a:lnTo>
                    <a:pt x="434" y="79"/>
                  </a:lnTo>
                  <a:lnTo>
                    <a:pt x="435" y="79"/>
                  </a:lnTo>
                  <a:lnTo>
                    <a:pt x="435" y="80"/>
                  </a:lnTo>
                  <a:lnTo>
                    <a:pt x="436" y="80"/>
                  </a:lnTo>
                  <a:lnTo>
                    <a:pt x="437" y="80"/>
                  </a:lnTo>
                  <a:lnTo>
                    <a:pt x="438" y="80"/>
                  </a:lnTo>
                  <a:lnTo>
                    <a:pt x="439" y="80"/>
                  </a:lnTo>
                  <a:lnTo>
                    <a:pt x="440" y="80"/>
                  </a:lnTo>
                  <a:lnTo>
                    <a:pt x="440" y="81"/>
                  </a:lnTo>
                  <a:lnTo>
                    <a:pt x="441" y="81"/>
                  </a:lnTo>
                  <a:lnTo>
                    <a:pt x="442" y="81"/>
                  </a:lnTo>
                  <a:lnTo>
                    <a:pt x="443" y="81"/>
                  </a:lnTo>
                  <a:lnTo>
                    <a:pt x="443" y="81"/>
                  </a:lnTo>
                  <a:lnTo>
                    <a:pt x="444" y="81"/>
                  </a:lnTo>
                  <a:lnTo>
                    <a:pt x="445" y="81"/>
                  </a:lnTo>
                  <a:lnTo>
                    <a:pt x="446" y="81"/>
                  </a:lnTo>
                  <a:lnTo>
                    <a:pt x="446" y="82"/>
                  </a:lnTo>
                  <a:lnTo>
                    <a:pt x="447" y="82"/>
                  </a:lnTo>
                  <a:lnTo>
                    <a:pt x="448" y="82"/>
                  </a:lnTo>
                  <a:lnTo>
                    <a:pt x="449" y="82"/>
                  </a:lnTo>
                  <a:lnTo>
                    <a:pt x="450" y="82"/>
                  </a:lnTo>
                  <a:lnTo>
                    <a:pt x="451" y="82"/>
                  </a:lnTo>
                  <a:lnTo>
                    <a:pt x="451" y="83"/>
                  </a:lnTo>
                  <a:lnTo>
                    <a:pt x="452" y="83"/>
                  </a:lnTo>
                  <a:lnTo>
                    <a:pt x="453" y="83"/>
                  </a:lnTo>
                  <a:lnTo>
                    <a:pt x="454" y="83"/>
                  </a:lnTo>
                  <a:lnTo>
                    <a:pt x="455" y="83"/>
                  </a:lnTo>
                  <a:lnTo>
                    <a:pt x="456" y="83"/>
                  </a:lnTo>
                  <a:lnTo>
                    <a:pt x="457" y="83"/>
                  </a:lnTo>
                  <a:lnTo>
                    <a:pt x="457" y="84"/>
                  </a:lnTo>
                  <a:lnTo>
                    <a:pt x="458" y="84"/>
                  </a:lnTo>
                  <a:lnTo>
                    <a:pt x="459" y="84"/>
                  </a:lnTo>
                  <a:lnTo>
                    <a:pt x="460" y="84"/>
                  </a:lnTo>
                  <a:lnTo>
                    <a:pt x="461" y="84"/>
                  </a:lnTo>
                  <a:lnTo>
                    <a:pt x="462" y="84"/>
                  </a:lnTo>
                  <a:lnTo>
                    <a:pt x="462" y="85"/>
                  </a:lnTo>
                  <a:lnTo>
                    <a:pt x="463" y="85"/>
                  </a:lnTo>
                  <a:lnTo>
                    <a:pt x="464" y="85"/>
                  </a:lnTo>
                  <a:lnTo>
                    <a:pt x="465" y="85"/>
                  </a:lnTo>
                  <a:lnTo>
                    <a:pt x="466" y="85"/>
                  </a:lnTo>
                  <a:lnTo>
                    <a:pt x="467" y="85"/>
                  </a:lnTo>
                  <a:lnTo>
                    <a:pt x="468" y="85"/>
                  </a:lnTo>
                  <a:lnTo>
                    <a:pt x="468" y="86"/>
                  </a:lnTo>
                  <a:lnTo>
                    <a:pt x="469" y="86"/>
                  </a:lnTo>
                  <a:lnTo>
                    <a:pt x="470" y="86"/>
                  </a:lnTo>
                  <a:lnTo>
                    <a:pt x="471" y="86"/>
                  </a:lnTo>
                  <a:lnTo>
                    <a:pt x="471" y="86"/>
                  </a:lnTo>
                  <a:lnTo>
                    <a:pt x="472" y="86"/>
                  </a:lnTo>
                  <a:lnTo>
                    <a:pt x="473" y="86"/>
                  </a:lnTo>
                  <a:lnTo>
                    <a:pt x="473" y="87"/>
                  </a:lnTo>
                  <a:lnTo>
                    <a:pt x="474" y="87"/>
                  </a:lnTo>
                  <a:lnTo>
                    <a:pt x="475" y="87"/>
                  </a:lnTo>
                  <a:lnTo>
                    <a:pt x="476" y="87"/>
                  </a:lnTo>
                  <a:lnTo>
                    <a:pt x="477" y="87"/>
                  </a:lnTo>
                  <a:lnTo>
                    <a:pt x="478" y="87"/>
                  </a:lnTo>
                  <a:lnTo>
                    <a:pt x="479" y="87"/>
                  </a:lnTo>
                  <a:lnTo>
                    <a:pt x="479" y="88"/>
                  </a:lnTo>
                  <a:lnTo>
                    <a:pt x="480" y="88"/>
                  </a:lnTo>
                  <a:lnTo>
                    <a:pt x="481" y="88"/>
                  </a:lnTo>
                  <a:lnTo>
                    <a:pt x="482" y="88"/>
                  </a:lnTo>
                  <a:lnTo>
                    <a:pt x="483" y="88"/>
                  </a:lnTo>
                  <a:lnTo>
                    <a:pt x="484" y="88"/>
                  </a:lnTo>
                  <a:lnTo>
                    <a:pt x="484" y="89"/>
                  </a:lnTo>
                  <a:lnTo>
                    <a:pt x="485" y="89"/>
                  </a:lnTo>
                  <a:lnTo>
                    <a:pt x="486" y="89"/>
                  </a:lnTo>
                  <a:lnTo>
                    <a:pt x="487" y="89"/>
                  </a:lnTo>
                  <a:lnTo>
                    <a:pt x="488" y="89"/>
                  </a:lnTo>
                  <a:lnTo>
                    <a:pt x="489" y="89"/>
                  </a:lnTo>
                  <a:lnTo>
                    <a:pt x="490" y="89"/>
                  </a:lnTo>
                  <a:lnTo>
                    <a:pt x="490" y="90"/>
                  </a:lnTo>
                  <a:lnTo>
                    <a:pt x="491" y="90"/>
                  </a:lnTo>
                  <a:lnTo>
                    <a:pt x="492" y="90"/>
                  </a:lnTo>
                  <a:lnTo>
                    <a:pt x="493" y="90"/>
                  </a:lnTo>
                  <a:lnTo>
                    <a:pt x="494" y="90"/>
                  </a:lnTo>
                  <a:lnTo>
                    <a:pt x="495" y="90"/>
                  </a:lnTo>
                  <a:lnTo>
                    <a:pt x="495" y="91"/>
                  </a:lnTo>
                  <a:lnTo>
                    <a:pt x="496" y="91"/>
                  </a:lnTo>
                  <a:lnTo>
                    <a:pt x="497" y="91"/>
                  </a:lnTo>
                  <a:lnTo>
                    <a:pt x="498" y="91"/>
                  </a:lnTo>
                  <a:lnTo>
                    <a:pt x="499" y="91"/>
                  </a:lnTo>
                  <a:lnTo>
                    <a:pt x="499" y="91"/>
                  </a:lnTo>
                  <a:lnTo>
                    <a:pt x="500" y="91"/>
                  </a:lnTo>
                  <a:lnTo>
                    <a:pt x="501" y="91"/>
                  </a:lnTo>
                  <a:lnTo>
                    <a:pt x="501" y="92"/>
                  </a:lnTo>
                  <a:lnTo>
                    <a:pt x="502" y="92"/>
                  </a:lnTo>
                  <a:lnTo>
                    <a:pt x="503" y="92"/>
                  </a:lnTo>
                  <a:lnTo>
                    <a:pt x="504" y="92"/>
                  </a:lnTo>
                  <a:lnTo>
                    <a:pt x="505" y="92"/>
                  </a:lnTo>
                  <a:lnTo>
                    <a:pt x="506" y="92"/>
                  </a:lnTo>
                  <a:lnTo>
                    <a:pt x="506" y="93"/>
                  </a:lnTo>
                  <a:lnTo>
                    <a:pt x="507" y="93"/>
                  </a:lnTo>
                  <a:lnTo>
                    <a:pt x="508" y="93"/>
                  </a:lnTo>
                  <a:lnTo>
                    <a:pt x="509" y="93"/>
                  </a:lnTo>
                  <a:lnTo>
                    <a:pt x="510" y="93"/>
                  </a:lnTo>
                  <a:lnTo>
                    <a:pt x="511" y="93"/>
                  </a:lnTo>
                  <a:lnTo>
                    <a:pt x="512" y="93"/>
                  </a:lnTo>
                  <a:lnTo>
                    <a:pt x="512" y="94"/>
                  </a:lnTo>
                  <a:lnTo>
                    <a:pt x="513" y="94"/>
                  </a:lnTo>
                  <a:lnTo>
                    <a:pt x="514" y="94"/>
                  </a:lnTo>
                  <a:lnTo>
                    <a:pt x="515" y="94"/>
                  </a:lnTo>
                  <a:lnTo>
                    <a:pt x="516" y="94"/>
                  </a:lnTo>
                  <a:lnTo>
                    <a:pt x="517" y="94"/>
                  </a:lnTo>
                  <a:lnTo>
                    <a:pt x="517" y="95"/>
                  </a:lnTo>
                  <a:lnTo>
                    <a:pt x="518" y="95"/>
                  </a:lnTo>
                  <a:lnTo>
                    <a:pt x="519" y="95"/>
                  </a:lnTo>
                  <a:lnTo>
                    <a:pt x="520" y="95"/>
                  </a:lnTo>
                  <a:lnTo>
                    <a:pt x="521" y="95"/>
                  </a:lnTo>
                  <a:lnTo>
                    <a:pt x="522" y="95"/>
                  </a:lnTo>
                  <a:lnTo>
                    <a:pt x="523" y="96"/>
                  </a:lnTo>
                  <a:lnTo>
                    <a:pt x="524" y="96"/>
                  </a:lnTo>
                  <a:lnTo>
                    <a:pt x="525" y="96"/>
                  </a:lnTo>
                  <a:lnTo>
                    <a:pt x="526" y="96"/>
                  </a:lnTo>
                  <a:lnTo>
                    <a:pt x="526" y="96"/>
                  </a:lnTo>
                  <a:lnTo>
                    <a:pt x="527" y="96"/>
                  </a:lnTo>
                  <a:lnTo>
                    <a:pt x="528" y="96"/>
                  </a:lnTo>
                  <a:lnTo>
                    <a:pt x="528" y="97"/>
                  </a:lnTo>
                  <a:lnTo>
                    <a:pt x="529" y="97"/>
                  </a:lnTo>
                  <a:lnTo>
                    <a:pt x="530" y="97"/>
                  </a:lnTo>
                  <a:lnTo>
                    <a:pt x="531" y="97"/>
                  </a:lnTo>
                  <a:lnTo>
                    <a:pt x="532" y="97"/>
                  </a:lnTo>
                  <a:lnTo>
                    <a:pt x="533" y="97"/>
                  </a:lnTo>
                  <a:lnTo>
                    <a:pt x="534" y="97"/>
                  </a:lnTo>
                  <a:lnTo>
                    <a:pt x="534" y="98"/>
                  </a:lnTo>
                  <a:lnTo>
                    <a:pt x="535" y="98"/>
                  </a:lnTo>
                  <a:lnTo>
                    <a:pt x="536" y="98"/>
                  </a:lnTo>
                  <a:lnTo>
                    <a:pt x="537" y="98"/>
                  </a:lnTo>
                  <a:lnTo>
                    <a:pt x="538" y="98"/>
                  </a:lnTo>
                  <a:lnTo>
                    <a:pt x="539" y="98"/>
                  </a:lnTo>
                  <a:lnTo>
                    <a:pt x="539" y="99"/>
                  </a:lnTo>
                  <a:lnTo>
                    <a:pt x="540" y="99"/>
                  </a:lnTo>
                  <a:lnTo>
                    <a:pt x="541" y="99"/>
                  </a:lnTo>
                  <a:lnTo>
                    <a:pt x="542" y="99"/>
                  </a:lnTo>
                  <a:lnTo>
                    <a:pt x="543" y="99"/>
                  </a:lnTo>
                  <a:lnTo>
                    <a:pt x="544" y="99"/>
                  </a:lnTo>
                  <a:lnTo>
                    <a:pt x="545" y="100"/>
                  </a:lnTo>
                  <a:lnTo>
                    <a:pt x="546" y="100"/>
                  </a:lnTo>
                  <a:lnTo>
                    <a:pt x="547" y="100"/>
                  </a:lnTo>
                  <a:lnTo>
                    <a:pt x="548" y="100"/>
                  </a:lnTo>
                  <a:lnTo>
                    <a:pt x="549" y="100"/>
                  </a:lnTo>
                  <a:lnTo>
                    <a:pt x="550" y="100"/>
                  </a:lnTo>
                  <a:lnTo>
                    <a:pt x="550" y="101"/>
                  </a:lnTo>
                  <a:lnTo>
                    <a:pt x="551" y="101"/>
                  </a:lnTo>
                  <a:lnTo>
                    <a:pt x="552" y="101"/>
                  </a:lnTo>
                  <a:lnTo>
                    <a:pt x="553" y="101"/>
                  </a:lnTo>
                  <a:lnTo>
                    <a:pt x="554" y="101"/>
                  </a:lnTo>
                  <a:lnTo>
                    <a:pt x="554" y="101"/>
                  </a:lnTo>
                  <a:lnTo>
                    <a:pt x="555" y="101"/>
                  </a:lnTo>
                  <a:lnTo>
                    <a:pt x="556" y="102"/>
                  </a:lnTo>
                  <a:lnTo>
                    <a:pt x="557" y="102"/>
                  </a:lnTo>
                  <a:lnTo>
                    <a:pt x="558" y="102"/>
                  </a:lnTo>
                  <a:lnTo>
                    <a:pt x="559" y="102"/>
                  </a:lnTo>
                  <a:lnTo>
                    <a:pt x="560" y="102"/>
                  </a:lnTo>
                  <a:lnTo>
                    <a:pt x="561" y="102"/>
                  </a:lnTo>
                  <a:lnTo>
                    <a:pt x="561" y="103"/>
                  </a:lnTo>
                  <a:lnTo>
                    <a:pt x="562" y="103"/>
                  </a:lnTo>
                  <a:lnTo>
                    <a:pt x="563" y="103"/>
                  </a:lnTo>
                  <a:lnTo>
                    <a:pt x="564" y="103"/>
                  </a:lnTo>
                  <a:lnTo>
                    <a:pt x="565" y="103"/>
                  </a:lnTo>
                  <a:lnTo>
                    <a:pt x="566" y="103"/>
                  </a:lnTo>
                  <a:lnTo>
                    <a:pt x="566" y="104"/>
                  </a:lnTo>
                  <a:lnTo>
                    <a:pt x="567" y="104"/>
                  </a:lnTo>
                  <a:lnTo>
                    <a:pt x="568" y="104"/>
                  </a:lnTo>
                  <a:lnTo>
                    <a:pt x="569" y="104"/>
                  </a:lnTo>
                  <a:lnTo>
                    <a:pt x="570" y="104"/>
                  </a:lnTo>
                  <a:lnTo>
                    <a:pt x="571" y="104"/>
                  </a:lnTo>
                  <a:lnTo>
                    <a:pt x="572" y="104"/>
                  </a:lnTo>
                  <a:lnTo>
                    <a:pt x="572" y="105"/>
                  </a:lnTo>
                  <a:lnTo>
                    <a:pt x="573" y="105"/>
                  </a:lnTo>
                  <a:lnTo>
                    <a:pt x="574" y="105"/>
                  </a:lnTo>
                  <a:lnTo>
                    <a:pt x="575" y="105"/>
                  </a:lnTo>
                  <a:lnTo>
                    <a:pt x="576" y="105"/>
                  </a:lnTo>
                  <a:lnTo>
                    <a:pt x="577" y="105"/>
                  </a:lnTo>
                  <a:lnTo>
                    <a:pt x="577" y="106"/>
                  </a:lnTo>
                  <a:lnTo>
                    <a:pt x="578" y="106"/>
                  </a:lnTo>
                  <a:lnTo>
                    <a:pt x="579" y="106"/>
                  </a:lnTo>
                  <a:lnTo>
                    <a:pt x="580" y="106"/>
                  </a:lnTo>
                  <a:lnTo>
                    <a:pt x="581" y="106"/>
                  </a:lnTo>
                  <a:lnTo>
                    <a:pt x="582" y="106"/>
                  </a:lnTo>
                  <a:lnTo>
                    <a:pt x="582" y="106"/>
                  </a:lnTo>
                  <a:lnTo>
                    <a:pt x="583" y="106"/>
                  </a:lnTo>
                  <a:lnTo>
                    <a:pt x="583" y="107"/>
                  </a:lnTo>
                  <a:lnTo>
                    <a:pt x="584" y="107"/>
                  </a:lnTo>
                  <a:lnTo>
                    <a:pt x="585" y="107"/>
                  </a:lnTo>
                  <a:lnTo>
                    <a:pt x="586" y="107"/>
                  </a:lnTo>
                  <a:lnTo>
                    <a:pt x="587" y="107"/>
                  </a:lnTo>
                  <a:lnTo>
                    <a:pt x="588" y="107"/>
                  </a:lnTo>
                  <a:lnTo>
                    <a:pt x="588" y="108"/>
                  </a:lnTo>
                  <a:lnTo>
                    <a:pt x="589" y="108"/>
                  </a:lnTo>
                  <a:lnTo>
                    <a:pt x="590" y="108"/>
                  </a:lnTo>
                  <a:lnTo>
                    <a:pt x="591" y="108"/>
                  </a:lnTo>
                  <a:lnTo>
                    <a:pt x="592" y="108"/>
                  </a:lnTo>
                  <a:lnTo>
                    <a:pt x="593" y="108"/>
                  </a:lnTo>
                  <a:lnTo>
                    <a:pt x="594" y="108"/>
                  </a:lnTo>
                  <a:lnTo>
                    <a:pt x="594" y="109"/>
                  </a:lnTo>
                  <a:lnTo>
                    <a:pt x="595" y="109"/>
                  </a:lnTo>
                  <a:lnTo>
                    <a:pt x="596" y="109"/>
                  </a:lnTo>
                  <a:lnTo>
                    <a:pt x="597" y="109"/>
                  </a:lnTo>
                  <a:lnTo>
                    <a:pt x="598" y="109"/>
                  </a:lnTo>
                  <a:lnTo>
                    <a:pt x="599" y="109"/>
                  </a:lnTo>
                  <a:lnTo>
                    <a:pt x="599" y="110"/>
                  </a:lnTo>
                  <a:lnTo>
                    <a:pt x="600" y="110"/>
                  </a:lnTo>
                  <a:lnTo>
                    <a:pt x="601" y="110"/>
                  </a:lnTo>
                  <a:lnTo>
                    <a:pt x="602" y="110"/>
                  </a:lnTo>
                  <a:lnTo>
                    <a:pt x="603" y="110"/>
                  </a:lnTo>
                  <a:lnTo>
                    <a:pt x="604" y="110"/>
                  </a:lnTo>
                  <a:lnTo>
                    <a:pt x="605" y="110"/>
                  </a:lnTo>
                  <a:lnTo>
                    <a:pt x="605" y="111"/>
                  </a:lnTo>
                  <a:lnTo>
                    <a:pt x="606" y="111"/>
                  </a:lnTo>
                  <a:lnTo>
                    <a:pt x="607" y="111"/>
                  </a:lnTo>
                  <a:lnTo>
                    <a:pt x="608" y="111"/>
                  </a:lnTo>
                  <a:lnTo>
                    <a:pt x="609" y="111"/>
                  </a:lnTo>
                  <a:lnTo>
                    <a:pt x="610" y="111"/>
                  </a:lnTo>
                  <a:lnTo>
                    <a:pt x="610" y="112"/>
                  </a:lnTo>
                  <a:lnTo>
                    <a:pt x="611" y="112"/>
                  </a:lnTo>
                  <a:lnTo>
                    <a:pt x="612" y="112"/>
                  </a:lnTo>
                  <a:lnTo>
                    <a:pt x="613" y="112"/>
                  </a:lnTo>
                  <a:lnTo>
                    <a:pt x="614" y="112"/>
                  </a:lnTo>
                  <a:lnTo>
                    <a:pt x="615" y="112"/>
                  </a:lnTo>
                  <a:lnTo>
                    <a:pt x="616" y="112"/>
                  </a:lnTo>
                  <a:lnTo>
                    <a:pt x="616" y="113"/>
                  </a:lnTo>
                  <a:lnTo>
                    <a:pt x="617" y="113"/>
                  </a:lnTo>
                  <a:lnTo>
                    <a:pt x="618" y="113"/>
                  </a:lnTo>
                  <a:lnTo>
                    <a:pt x="619" y="113"/>
                  </a:lnTo>
                  <a:lnTo>
                    <a:pt x="620" y="113"/>
                  </a:lnTo>
                  <a:lnTo>
                    <a:pt x="621" y="113"/>
                  </a:lnTo>
                  <a:lnTo>
                    <a:pt x="621" y="114"/>
                  </a:lnTo>
                  <a:lnTo>
                    <a:pt x="622" y="114"/>
                  </a:lnTo>
                  <a:lnTo>
                    <a:pt x="623" y="114"/>
                  </a:lnTo>
                  <a:lnTo>
                    <a:pt x="624" y="114"/>
                  </a:lnTo>
                  <a:lnTo>
                    <a:pt x="625" y="114"/>
                  </a:lnTo>
                  <a:lnTo>
                    <a:pt x="626" y="114"/>
                  </a:lnTo>
                  <a:lnTo>
                    <a:pt x="627" y="114"/>
                  </a:lnTo>
                  <a:lnTo>
                    <a:pt x="627" y="115"/>
                  </a:lnTo>
                  <a:lnTo>
                    <a:pt x="628" y="115"/>
                  </a:lnTo>
                  <a:lnTo>
                    <a:pt x="629" y="115"/>
                  </a:lnTo>
                  <a:lnTo>
                    <a:pt x="630" y="115"/>
                  </a:lnTo>
                  <a:lnTo>
                    <a:pt x="631" y="115"/>
                  </a:lnTo>
                  <a:lnTo>
                    <a:pt x="632" y="115"/>
                  </a:lnTo>
                  <a:lnTo>
                    <a:pt x="632" y="116"/>
                  </a:lnTo>
                  <a:lnTo>
                    <a:pt x="633" y="116"/>
                  </a:lnTo>
                  <a:lnTo>
                    <a:pt x="634" y="116"/>
                  </a:lnTo>
                  <a:lnTo>
                    <a:pt x="635" y="116"/>
                  </a:lnTo>
                  <a:lnTo>
                    <a:pt x="636" y="116"/>
                  </a:lnTo>
                  <a:lnTo>
                    <a:pt x="637" y="116"/>
                  </a:lnTo>
                  <a:lnTo>
                    <a:pt x="637" y="116"/>
                  </a:lnTo>
                  <a:lnTo>
                    <a:pt x="638" y="116"/>
                  </a:lnTo>
                  <a:lnTo>
                    <a:pt x="638" y="117"/>
                  </a:lnTo>
                  <a:lnTo>
                    <a:pt x="639" y="117"/>
                  </a:lnTo>
                  <a:lnTo>
                    <a:pt x="640" y="117"/>
                  </a:lnTo>
                  <a:lnTo>
                    <a:pt x="641" y="117"/>
                  </a:lnTo>
                  <a:lnTo>
                    <a:pt x="642" y="117"/>
                  </a:lnTo>
                  <a:lnTo>
                    <a:pt x="643" y="117"/>
                  </a:lnTo>
                  <a:lnTo>
                    <a:pt x="643" y="118"/>
                  </a:lnTo>
                  <a:lnTo>
                    <a:pt x="644" y="118"/>
                  </a:lnTo>
                  <a:lnTo>
                    <a:pt x="645" y="118"/>
                  </a:lnTo>
                  <a:lnTo>
                    <a:pt x="646" y="118"/>
                  </a:lnTo>
                  <a:lnTo>
                    <a:pt x="647" y="118"/>
                  </a:lnTo>
                  <a:lnTo>
                    <a:pt x="648" y="118"/>
                  </a:lnTo>
                  <a:lnTo>
                    <a:pt x="649" y="118"/>
                  </a:lnTo>
                  <a:lnTo>
                    <a:pt x="649" y="119"/>
                  </a:lnTo>
                  <a:lnTo>
                    <a:pt x="650" y="119"/>
                  </a:lnTo>
                  <a:lnTo>
                    <a:pt x="651" y="119"/>
                  </a:lnTo>
                  <a:lnTo>
                    <a:pt x="652" y="119"/>
                  </a:lnTo>
                  <a:lnTo>
                    <a:pt x="653" y="119"/>
                  </a:lnTo>
                  <a:lnTo>
                    <a:pt x="654" y="119"/>
                  </a:lnTo>
                  <a:lnTo>
                    <a:pt x="654" y="120"/>
                  </a:lnTo>
                  <a:lnTo>
                    <a:pt x="655" y="120"/>
                  </a:lnTo>
                  <a:lnTo>
                    <a:pt x="656" y="120"/>
                  </a:lnTo>
                  <a:lnTo>
                    <a:pt x="657" y="120"/>
                  </a:lnTo>
                  <a:lnTo>
                    <a:pt x="658" y="120"/>
                  </a:lnTo>
                  <a:lnTo>
                    <a:pt x="659" y="120"/>
                  </a:lnTo>
                  <a:lnTo>
                    <a:pt x="660" y="120"/>
                  </a:lnTo>
                  <a:lnTo>
                    <a:pt x="660" y="121"/>
                  </a:lnTo>
                  <a:lnTo>
                    <a:pt x="661" y="121"/>
                  </a:lnTo>
                  <a:lnTo>
                    <a:pt x="662" y="121"/>
                  </a:lnTo>
                  <a:lnTo>
                    <a:pt x="663" y="121"/>
                  </a:lnTo>
                  <a:lnTo>
                    <a:pt x="664" y="121"/>
                  </a:lnTo>
                  <a:lnTo>
                    <a:pt x="665" y="121"/>
                  </a:lnTo>
                  <a:lnTo>
                    <a:pt x="665" y="121"/>
                  </a:lnTo>
                  <a:lnTo>
                    <a:pt x="665" y="122"/>
                  </a:lnTo>
                  <a:lnTo>
                    <a:pt x="666" y="122"/>
                  </a:lnTo>
                  <a:lnTo>
                    <a:pt x="667" y="122"/>
                  </a:lnTo>
                  <a:lnTo>
                    <a:pt x="668" y="122"/>
                  </a:lnTo>
                  <a:lnTo>
                    <a:pt x="669" y="122"/>
                  </a:lnTo>
                  <a:lnTo>
                    <a:pt x="670" y="122"/>
                  </a:lnTo>
                  <a:lnTo>
                    <a:pt x="671" y="123"/>
                  </a:lnTo>
                  <a:lnTo>
                    <a:pt x="672" y="123"/>
                  </a:lnTo>
                  <a:lnTo>
                    <a:pt x="673" y="123"/>
                  </a:lnTo>
                  <a:lnTo>
                    <a:pt x="674" y="123"/>
                  </a:lnTo>
                  <a:lnTo>
                    <a:pt x="675" y="123"/>
                  </a:lnTo>
                  <a:lnTo>
                    <a:pt x="676" y="123"/>
                  </a:lnTo>
                  <a:lnTo>
                    <a:pt x="676" y="124"/>
                  </a:lnTo>
                  <a:lnTo>
                    <a:pt x="677" y="124"/>
                  </a:lnTo>
                  <a:lnTo>
                    <a:pt x="678" y="124"/>
                  </a:lnTo>
                  <a:lnTo>
                    <a:pt x="679" y="124"/>
                  </a:lnTo>
                  <a:lnTo>
                    <a:pt x="680" y="124"/>
                  </a:lnTo>
                  <a:lnTo>
                    <a:pt x="681" y="124"/>
                  </a:lnTo>
                  <a:lnTo>
                    <a:pt x="682" y="125"/>
                  </a:lnTo>
                  <a:lnTo>
                    <a:pt x="683" y="125"/>
                  </a:lnTo>
                  <a:lnTo>
                    <a:pt x="684" y="125"/>
                  </a:lnTo>
                  <a:lnTo>
                    <a:pt x="685" y="125"/>
                  </a:lnTo>
                  <a:lnTo>
                    <a:pt x="686" y="125"/>
                  </a:lnTo>
                  <a:lnTo>
                    <a:pt x="687" y="125"/>
                  </a:lnTo>
                  <a:lnTo>
                    <a:pt x="687" y="126"/>
                  </a:lnTo>
                  <a:lnTo>
                    <a:pt x="688" y="126"/>
                  </a:lnTo>
                  <a:lnTo>
                    <a:pt x="689" y="126"/>
                  </a:lnTo>
                  <a:lnTo>
                    <a:pt x="690" y="126"/>
                  </a:lnTo>
                  <a:lnTo>
                    <a:pt x="691" y="126"/>
                  </a:lnTo>
                  <a:lnTo>
                    <a:pt x="692" y="126"/>
                  </a:lnTo>
                  <a:lnTo>
                    <a:pt x="693" y="127"/>
                  </a:lnTo>
                  <a:lnTo>
                    <a:pt x="693" y="127"/>
                  </a:lnTo>
                  <a:lnTo>
                    <a:pt x="694" y="127"/>
                  </a:lnTo>
                  <a:lnTo>
                    <a:pt x="695" y="127"/>
                  </a:lnTo>
                  <a:lnTo>
                    <a:pt x="696" y="127"/>
                  </a:lnTo>
                  <a:lnTo>
                    <a:pt x="697" y="127"/>
                  </a:lnTo>
                  <a:lnTo>
                    <a:pt x="698" y="127"/>
                  </a:lnTo>
                  <a:lnTo>
                    <a:pt x="698" y="128"/>
                  </a:lnTo>
                  <a:lnTo>
                    <a:pt x="699" y="128"/>
                  </a:lnTo>
                  <a:lnTo>
                    <a:pt x="700" y="128"/>
                  </a:lnTo>
                  <a:lnTo>
                    <a:pt x="701" y="128"/>
                  </a:lnTo>
                  <a:lnTo>
                    <a:pt x="702" y="128"/>
                  </a:lnTo>
                  <a:lnTo>
                    <a:pt x="703" y="128"/>
                  </a:lnTo>
                  <a:lnTo>
                    <a:pt x="703" y="129"/>
                  </a:lnTo>
                  <a:lnTo>
                    <a:pt x="704" y="129"/>
                  </a:lnTo>
                  <a:lnTo>
                    <a:pt x="705" y="129"/>
                  </a:lnTo>
                  <a:lnTo>
                    <a:pt x="706" y="129"/>
                  </a:lnTo>
                  <a:lnTo>
                    <a:pt x="707" y="129"/>
                  </a:lnTo>
                  <a:lnTo>
                    <a:pt x="708" y="129"/>
                  </a:lnTo>
                  <a:lnTo>
                    <a:pt x="709" y="129"/>
                  </a:lnTo>
                  <a:lnTo>
                    <a:pt x="709" y="130"/>
                  </a:lnTo>
                  <a:lnTo>
                    <a:pt x="710" y="130"/>
                  </a:lnTo>
                  <a:lnTo>
                    <a:pt x="711" y="130"/>
                  </a:lnTo>
                  <a:lnTo>
                    <a:pt x="712" y="130"/>
                  </a:lnTo>
                  <a:lnTo>
                    <a:pt x="713" y="130"/>
                  </a:lnTo>
                  <a:lnTo>
                    <a:pt x="714" y="130"/>
                  </a:lnTo>
                  <a:lnTo>
                    <a:pt x="714" y="131"/>
                  </a:lnTo>
                  <a:lnTo>
                    <a:pt x="715" y="131"/>
                  </a:lnTo>
                  <a:lnTo>
                    <a:pt x="716" y="131"/>
                  </a:lnTo>
                  <a:lnTo>
                    <a:pt x="717" y="131"/>
                  </a:lnTo>
                  <a:lnTo>
                    <a:pt x="718" y="131"/>
                  </a:lnTo>
                  <a:lnTo>
                    <a:pt x="719" y="131"/>
                  </a:lnTo>
                  <a:lnTo>
                    <a:pt x="720" y="131"/>
                  </a:lnTo>
                  <a:lnTo>
                    <a:pt x="720" y="132"/>
                  </a:lnTo>
                  <a:lnTo>
                    <a:pt x="720" y="132"/>
                  </a:lnTo>
                  <a:lnTo>
                    <a:pt x="721" y="132"/>
                  </a:lnTo>
                  <a:lnTo>
                    <a:pt x="722" y="132"/>
                  </a:lnTo>
                  <a:lnTo>
                    <a:pt x="723" y="132"/>
                  </a:lnTo>
                  <a:lnTo>
                    <a:pt x="724" y="132"/>
                  </a:lnTo>
                  <a:lnTo>
                    <a:pt x="725" y="132"/>
                  </a:lnTo>
                  <a:lnTo>
                    <a:pt x="725" y="133"/>
                  </a:lnTo>
                  <a:lnTo>
                    <a:pt x="726" y="133"/>
                  </a:lnTo>
                  <a:lnTo>
                    <a:pt x="727" y="133"/>
                  </a:lnTo>
                  <a:lnTo>
                    <a:pt x="728" y="133"/>
                  </a:lnTo>
                  <a:lnTo>
                    <a:pt x="729" y="133"/>
                  </a:lnTo>
                  <a:lnTo>
                    <a:pt x="730" y="133"/>
                  </a:lnTo>
                  <a:lnTo>
                    <a:pt x="731" y="133"/>
                  </a:lnTo>
                  <a:lnTo>
                    <a:pt x="731" y="134"/>
                  </a:lnTo>
                  <a:lnTo>
                    <a:pt x="732" y="134"/>
                  </a:lnTo>
                  <a:lnTo>
                    <a:pt x="733" y="134"/>
                  </a:lnTo>
                  <a:lnTo>
                    <a:pt x="734" y="134"/>
                  </a:lnTo>
                  <a:lnTo>
                    <a:pt x="735" y="134"/>
                  </a:lnTo>
                  <a:lnTo>
                    <a:pt x="736" y="134"/>
                  </a:lnTo>
                  <a:lnTo>
                    <a:pt x="736" y="135"/>
                  </a:lnTo>
                  <a:lnTo>
                    <a:pt x="737" y="135"/>
                  </a:lnTo>
                  <a:lnTo>
                    <a:pt x="738" y="135"/>
                  </a:lnTo>
                  <a:lnTo>
                    <a:pt x="739" y="135"/>
                  </a:lnTo>
                  <a:lnTo>
                    <a:pt x="740" y="135"/>
                  </a:lnTo>
                  <a:lnTo>
                    <a:pt x="741" y="135"/>
                  </a:lnTo>
                  <a:lnTo>
                    <a:pt x="742" y="135"/>
                  </a:lnTo>
                  <a:lnTo>
                    <a:pt x="742" y="136"/>
                  </a:lnTo>
                  <a:lnTo>
                    <a:pt x="743" y="136"/>
                  </a:lnTo>
                  <a:lnTo>
                    <a:pt x="744" y="136"/>
                  </a:lnTo>
                  <a:lnTo>
                    <a:pt x="745" y="136"/>
                  </a:lnTo>
                  <a:lnTo>
                    <a:pt x="746" y="136"/>
                  </a:lnTo>
                  <a:lnTo>
                    <a:pt x="747" y="136"/>
                  </a:lnTo>
                  <a:lnTo>
                    <a:pt x="747" y="137"/>
                  </a:lnTo>
                  <a:lnTo>
                    <a:pt x="748" y="137"/>
                  </a:lnTo>
                  <a:lnTo>
                    <a:pt x="748" y="137"/>
                  </a:lnTo>
                  <a:lnTo>
                    <a:pt x="749" y="137"/>
                  </a:lnTo>
                  <a:lnTo>
                    <a:pt x="750" y="137"/>
                  </a:lnTo>
                  <a:lnTo>
                    <a:pt x="751" y="137"/>
                  </a:lnTo>
                  <a:lnTo>
                    <a:pt x="752" y="137"/>
                  </a:lnTo>
                  <a:lnTo>
                    <a:pt x="753" y="137"/>
                  </a:lnTo>
                  <a:lnTo>
                    <a:pt x="753" y="138"/>
                  </a:lnTo>
                  <a:lnTo>
                    <a:pt x="754" y="138"/>
                  </a:lnTo>
                  <a:lnTo>
                    <a:pt x="755" y="138"/>
                  </a:lnTo>
                  <a:lnTo>
                    <a:pt x="756" y="138"/>
                  </a:lnTo>
                  <a:lnTo>
                    <a:pt x="757" y="138"/>
                  </a:lnTo>
                  <a:lnTo>
                    <a:pt x="758" y="138"/>
                  </a:lnTo>
                  <a:lnTo>
                    <a:pt x="758" y="139"/>
                  </a:lnTo>
                  <a:lnTo>
                    <a:pt x="759" y="139"/>
                  </a:lnTo>
                  <a:lnTo>
                    <a:pt x="760" y="139"/>
                  </a:lnTo>
                  <a:lnTo>
                    <a:pt x="761" y="139"/>
                  </a:lnTo>
                  <a:lnTo>
                    <a:pt x="762" y="139"/>
                  </a:lnTo>
                  <a:lnTo>
                    <a:pt x="763" y="139"/>
                  </a:lnTo>
                  <a:lnTo>
                    <a:pt x="764" y="139"/>
                  </a:lnTo>
                  <a:lnTo>
                    <a:pt x="764" y="140"/>
                  </a:lnTo>
                  <a:lnTo>
                    <a:pt x="765" y="140"/>
                  </a:lnTo>
                  <a:lnTo>
                    <a:pt x="766" y="140"/>
                  </a:lnTo>
                  <a:lnTo>
                    <a:pt x="767" y="140"/>
                  </a:lnTo>
                  <a:lnTo>
                    <a:pt x="768" y="140"/>
                  </a:lnTo>
                  <a:lnTo>
                    <a:pt x="769" y="140"/>
                  </a:lnTo>
                  <a:lnTo>
                    <a:pt x="769" y="141"/>
                  </a:lnTo>
                  <a:lnTo>
                    <a:pt x="770" y="141"/>
                  </a:lnTo>
                  <a:lnTo>
                    <a:pt x="771" y="141"/>
                  </a:lnTo>
                  <a:lnTo>
                    <a:pt x="772" y="141"/>
                  </a:lnTo>
                  <a:lnTo>
                    <a:pt x="773" y="141"/>
                  </a:lnTo>
                  <a:lnTo>
                    <a:pt x="774" y="141"/>
                  </a:lnTo>
                  <a:lnTo>
                    <a:pt x="775" y="141"/>
                  </a:lnTo>
                  <a:lnTo>
                    <a:pt x="775" y="142"/>
                  </a:lnTo>
                  <a:lnTo>
                    <a:pt x="776" y="142"/>
                  </a:lnTo>
                  <a:lnTo>
                    <a:pt x="776" y="142"/>
                  </a:lnTo>
                  <a:lnTo>
                    <a:pt x="777" y="142"/>
                  </a:lnTo>
                  <a:lnTo>
                    <a:pt x="778" y="142"/>
                  </a:lnTo>
                  <a:lnTo>
                    <a:pt x="779" y="142"/>
                  </a:lnTo>
                  <a:lnTo>
                    <a:pt x="780" y="142"/>
                  </a:lnTo>
                  <a:lnTo>
                    <a:pt x="780" y="143"/>
                  </a:lnTo>
                  <a:lnTo>
                    <a:pt x="781" y="143"/>
                  </a:lnTo>
                  <a:lnTo>
                    <a:pt x="782" y="143"/>
                  </a:lnTo>
                  <a:lnTo>
                    <a:pt x="783" y="143"/>
                  </a:lnTo>
                  <a:lnTo>
                    <a:pt x="784" y="143"/>
                  </a:lnTo>
                  <a:lnTo>
                    <a:pt x="785" y="143"/>
                  </a:lnTo>
                  <a:lnTo>
                    <a:pt x="786" y="143"/>
                  </a:lnTo>
                  <a:lnTo>
                    <a:pt x="786" y="144"/>
                  </a:lnTo>
                  <a:lnTo>
                    <a:pt x="787" y="144"/>
                  </a:lnTo>
                  <a:lnTo>
                    <a:pt x="788" y="144"/>
                  </a:lnTo>
                  <a:lnTo>
                    <a:pt x="789" y="144"/>
                  </a:lnTo>
                  <a:lnTo>
                    <a:pt x="790" y="144"/>
                  </a:lnTo>
                  <a:lnTo>
                    <a:pt x="791" y="144"/>
                  </a:lnTo>
                  <a:lnTo>
                    <a:pt x="791" y="145"/>
                  </a:lnTo>
                  <a:lnTo>
                    <a:pt x="792" y="145"/>
                  </a:lnTo>
                  <a:lnTo>
                    <a:pt x="793" y="145"/>
                  </a:lnTo>
                  <a:lnTo>
                    <a:pt x="794" y="145"/>
                  </a:lnTo>
                  <a:lnTo>
                    <a:pt x="795" y="145"/>
                  </a:lnTo>
                  <a:lnTo>
                    <a:pt x="796" y="145"/>
                  </a:lnTo>
                  <a:lnTo>
                    <a:pt x="797" y="145"/>
                  </a:lnTo>
                  <a:lnTo>
                    <a:pt x="797" y="146"/>
                  </a:lnTo>
                  <a:lnTo>
                    <a:pt x="798" y="146"/>
                  </a:lnTo>
                  <a:lnTo>
                    <a:pt x="799" y="146"/>
                  </a:lnTo>
                  <a:lnTo>
                    <a:pt x="800" y="146"/>
                  </a:lnTo>
                  <a:lnTo>
                    <a:pt x="801" y="146"/>
                  </a:lnTo>
                  <a:lnTo>
                    <a:pt x="802" y="146"/>
                  </a:lnTo>
                  <a:lnTo>
                    <a:pt x="802" y="147"/>
                  </a:lnTo>
                  <a:lnTo>
                    <a:pt x="803" y="147"/>
                  </a:lnTo>
                  <a:lnTo>
                    <a:pt x="803" y="147"/>
                  </a:lnTo>
                  <a:lnTo>
                    <a:pt x="804" y="147"/>
                  </a:lnTo>
                  <a:lnTo>
                    <a:pt x="805" y="147"/>
                  </a:lnTo>
                  <a:lnTo>
                    <a:pt x="806" y="147"/>
                  </a:lnTo>
                  <a:lnTo>
                    <a:pt x="807" y="147"/>
                  </a:lnTo>
                  <a:lnTo>
                    <a:pt x="808" y="148"/>
                  </a:lnTo>
                  <a:lnTo>
                    <a:pt x="809" y="148"/>
                  </a:lnTo>
                  <a:lnTo>
                    <a:pt x="810" y="148"/>
                  </a:lnTo>
                  <a:lnTo>
                    <a:pt x="811" y="148"/>
                  </a:lnTo>
                  <a:lnTo>
                    <a:pt x="812" y="148"/>
                  </a:lnTo>
                  <a:lnTo>
                    <a:pt x="813" y="148"/>
                  </a:lnTo>
                  <a:lnTo>
                    <a:pt x="813" y="149"/>
                  </a:lnTo>
                  <a:lnTo>
                    <a:pt x="814" y="149"/>
                  </a:lnTo>
                  <a:lnTo>
                    <a:pt x="815" y="149"/>
                  </a:lnTo>
                  <a:lnTo>
                    <a:pt x="816" y="149"/>
                  </a:lnTo>
                  <a:lnTo>
                    <a:pt x="817" y="149"/>
                  </a:lnTo>
                  <a:lnTo>
                    <a:pt x="818" y="149"/>
                  </a:lnTo>
                  <a:lnTo>
                    <a:pt x="819" y="150"/>
                  </a:lnTo>
                  <a:lnTo>
                    <a:pt x="820" y="150"/>
                  </a:lnTo>
                  <a:lnTo>
                    <a:pt x="821" y="150"/>
                  </a:lnTo>
                  <a:lnTo>
                    <a:pt x="822" y="150"/>
                  </a:lnTo>
                  <a:lnTo>
                    <a:pt x="823" y="150"/>
                  </a:lnTo>
                  <a:lnTo>
                    <a:pt x="824" y="150"/>
                  </a:lnTo>
                  <a:lnTo>
                    <a:pt x="824" y="151"/>
                  </a:lnTo>
                  <a:lnTo>
                    <a:pt x="825" y="151"/>
                  </a:lnTo>
                  <a:lnTo>
                    <a:pt x="826" y="151"/>
                  </a:lnTo>
                  <a:lnTo>
                    <a:pt x="827" y="151"/>
                  </a:lnTo>
                  <a:lnTo>
                    <a:pt x="828" y="151"/>
                  </a:lnTo>
                  <a:lnTo>
                    <a:pt x="829" y="151"/>
                  </a:lnTo>
                  <a:lnTo>
                    <a:pt x="830" y="152"/>
                  </a:lnTo>
                  <a:lnTo>
                    <a:pt x="831" y="152"/>
                  </a:lnTo>
                  <a:lnTo>
                    <a:pt x="831" y="152"/>
                  </a:lnTo>
                  <a:lnTo>
                    <a:pt x="832" y="152"/>
                  </a:lnTo>
                  <a:lnTo>
                    <a:pt x="833" y="152"/>
                  </a:lnTo>
                  <a:lnTo>
                    <a:pt x="834" y="152"/>
                  </a:lnTo>
                  <a:lnTo>
                    <a:pt x="835" y="152"/>
                  </a:lnTo>
                  <a:lnTo>
                    <a:pt x="835" y="153"/>
                  </a:lnTo>
                  <a:lnTo>
                    <a:pt x="836" y="153"/>
                  </a:lnTo>
                  <a:lnTo>
                    <a:pt x="837" y="153"/>
                  </a:lnTo>
                  <a:lnTo>
                    <a:pt x="838" y="153"/>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7" name="Freeform 88">
              <a:extLst>
                <a:ext uri="{FF2B5EF4-FFF2-40B4-BE49-F238E27FC236}">
                  <a16:creationId xmlns:a16="http://schemas.microsoft.com/office/drawing/2014/main" id="{8AB63F2F-8F89-48B7-83B9-7FD1624B3F6A}"/>
                </a:ext>
              </a:extLst>
            </p:cNvPr>
            <p:cNvSpPr>
              <a:spLocks/>
            </p:cNvSpPr>
            <p:nvPr/>
          </p:nvSpPr>
          <p:spPr bwMode="auto">
            <a:xfrm>
              <a:off x="14764061" y="2624328"/>
              <a:ext cx="907761" cy="167375"/>
            </a:xfrm>
            <a:custGeom>
              <a:avLst/>
              <a:gdLst>
                <a:gd name="T0" fmla="*/ 14 w 842"/>
                <a:gd name="T1" fmla="*/ 3 h 154"/>
                <a:gd name="T2" fmla="*/ 27 w 842"/>
                <a:gd name="T3" fmla="*/ 5 h 154"/>
                <a:gd name="T4" fmla="*/ 41 w 842"/>
                <a:gd name="T5" fmla="*/ 7 h 154"/>
                <a:gd name="T6" fmla="*/ 54 w 842"/>
                <a:gd name="T7" fmla="*/ 10 h 154"/>
                <a:gd name="T8" fmla="*/ 68 w 842"/>
                <a:gd name="T9" fmla="*/ 12 h 154"/>
                <a:gd name="T10" fmla="*/ 80 w 842"/>
                <a:gd name="T11" fmla="*/ 15 h 154"/>
                <a:gd name="T12" fmla="*/ 94 w 842"/>
                <a:gd name="T13" fmla="*/ 17 h 154"/>
                <a:gd name="T14" fmla="*/ 107 w 842"/>
                <a:gd name="T15" fmla="*/ 20 h 154"/>
                <a:gd name="T16" fmla="*/ 121 w 842"/>
                <a:gd name="T17" fmla="*/ 22 h 154"/>
                <a:gd name="T18" fmla="*/ 134 w 842"/>
                <a:gd name="T19" fmla="*/ 25 h 154"/>
                <a:gd name="T20" fmla="*/ 149 w 842"/>
                <a:gd name="T21" fmla="*/ 27 h 154"/>
                <a:gd name="T22" fmla="*/ 161 w 842"/>
                <a:gd name="T23" fmla="*/ 30 h 154"/>
                <a:gd name="T24" fmla="*/ 175 w 842"/>
                <a:gd name="T25" fmla="*/ 32 h 154"/>
                <a:gd name="T26" fmla="*/ 188 w 842"/>
                <a:gd name="T27" fmla="*/ 34 h 154"/>
                <a:gd name="T28" fmla="*/ 201 w 842"/>
                <a:gd name="T29" fmla="*/ 37 h 154"/>
                <a:gd name="T30" fmla="*/ 215 w 842"/>
                <a:gd name="T31" fmla="*/ 39 h 154"/>
                <a:gd name="T32" fmla="*/ 227 w 842"/>
                <a:gd name="T33" fmla="*/ 42 h 154"/>
                <a:gd name="T34" fmla="*/ 241 w 842"/>
                <a:gd name="T35" fmla="*/ 44 h 154"/>
                <a:gd name="T36" fmla="*/ 255 w 842"/>
                <a:gd name="T37" fmla="*/ 47 h 154"/>
                <a:gd name="T38" fmla="*/ 270 w 842"/>
                <a:gd name="T39" fmla="*/ 49 h 154"/>
                <a:gd name="T40" fmla="*/ 283 w 842"/>
                <a:gd name="T41" fmla="*/ 52 h 154"/>
                <a:gd name="T42" fmla="*/ 298 w 842"/>
                <a:gd name="T43" fmla="*/ 54 h 154"/>
                <a:gd name="T44" fmla="*/ 311 w 842"/>
                <a:gd name="T45" fmla="*/ 57 h 154"/>
                <a:gd name="T46" fmla="*/ 325 w 842"/>
                <a:gd name="T47" fmla="*/ 59 h 154"/>
                <a:gd name="T48" fmla="*/ 337 w 842"/>
                <a:gd name="T49" fmla="*/ 62 h 154"/>
                <a:gd name="T50" fmla="*/ 351 w 842"/>
                <a:gd name="T51" fmla="*/ 64 h 154"/>
                <a:gd name="T52" fmla="*/ 364 w 842"/>
                <a:gd name="T53" fmla="*/ 66 h 154"/>
                <a:gd name="T54" fmla="*/ 377 w 842"/>
                <a:gd name="T55" fmla="*/ 69 h 154"/>
                <a:gd name="T56" fmla="*/ 390 w 842"/>
                <a:gd name="T57" fmla="*/ 71 h 154"/>
                <a:gd name="T58" fmla="*/ 404 w 842"/>
                <a:gd name="T59" fmla="*/ 74 h 154"/>
                <a:gd name="T60" fmla="*/ 418 w 842"/>
                <a:gd name="T61" fmla="*/ 76 h 154"/>
                <a:gd name="T62" fmla="*/ 432 w 842"/>
                <a:gd name="T63" fmla="*/ 79 h 154"/>
                <a:gd name="T64" fmla="*/ 445 w 842"/>
                <a:gd name="T65" fmla="*/ 81 h 154"/>
                <a:gd name="T66" fmla="*/ 458 w 842"/>
                <a:gd name="T67" fmla="*/ 84 h 154"/>
                <a:gd name="T68" fmla="*/ 471 w 842"/>
                <a:gd name="T69" fmla="*/ 86 h 154"/>
                <a:gd name="T70" fmla="*/ 485 w 842"/>
                <a:gd name="T71" fmla="*/ 88 h 154"/>
                <a:gd name="T72" fmla="*/ 497 w 842"/>
                <a:gd name="T73" fmla="*/ 91 h 154"/>
                <a:gd name="T74" fmla="*/ 511 w 842"/>
                <a:gd name="T75" fmla="*/ 93 h 154"/>
                <a:gd name="T76" fmla="*/ 525 w 842"/>
                <a:gd name="T77" fmla="*/ 96 h 154"/>
                <a:gd name="T78" fmla="*/ 539 w 842"/>
                <a:gd name="T79" fmla="*/ 99 h 154"/>
                <a:gd name="T80" fmla="*/ 552 w 842"/>
                <a:gd name="T81" fmla="*/ 101 h 154"/>
                <a:gd name="T82" fmla="*/ 566 w 842"/>
                <a:gd name="T83" fmla="*/ 103 h 154"/>
                <a:gd name="T84" fmla="*/ 578 w 842"/>
                <a:gd name="T85" fmla="*/ 106 h 154"/>
                <a:gd name="T86" fmla="*/ 592 w 842"/>
                <a:gd name="T87" fmla="*/ 108 h 154"/>
                <a:gd name="T88" fmla="*/ 605 w 842"/>
                <a:gd name="T89" fmla="*/ 110 h 154"/>
                <a:gd name="T90" fmla="*/ 618 w 842"/>
                <a:gd name="T91" fmla="*/ 113 h 154"/>
                <a:gd name="T92" fmla="*/ 632 w 842"/>
                <a:gd name="T93" fmla="*/ 115 h 154"/>
                <a:gd name="T94" fmla="*/ 647 w 842"/>
                <a:gd name="T95" fmla="*/ 118 h 154"/>
                <a:gd name="T96" fmla="*/ 660 w 842"/>
                <a:gd name="T97" fmla="*/ 120 h 154"/>
                <a:gd name="T98" fmla="*/ 673 w 842"/>
                <a:gd name="T99" fmla="*/ 123 h 154"/>
                <a:gd name="T100" fmla="*/ 686 w 842"/>
                <a:gd name="T101" fmla="*/ 125 h 154"/>
                <a:gd name="T102" fmla="*/ 699 w 842"/>
                <a:gd name="T103" fmla="*/ 128 h 154"/>
                <a:gd name="T104" fmla="*/ 713 w 842"/>
                <a:gd name="T105" fmla="*/ 130 h 154"/>
                <a:gd name="T106" fmla="*/ 727 w 842"/>
                <a:gd name="T107" fmla="*/ 133 h 154"/>
                <a:gd name="T108" fmla="*/ 741 w 842"/>
                <a:gd name="T109" fmla="*/ 135 h 154"/>
                <a:gd name="T110" fmla="*/ 755 w 842"/>
                <a:gd name="T111" fmla="*/ 138 h 154"/>
                <a:gd name="T112" fmla="*/ 769 w 842"/>
                <a:gd name="T113" fmla="*/ 140 h 154"/>
                <a:gd name="T114" fmla="*/ 781 w 842"/>
                <a:gd name="T115" fmla="*/ 143 h 154"/>
                <a:gd name="T116" fmla="*/ 795 w 842"/>
                <a:gd name="T117" fmla="*/ 145 h 154"/>
                <a:gd name="T118" fmla="*/ 808 w 842"/>
                <a:gd name="T119" fmla="*/ 147 h 154"/>
                <a:gd name="T120" fmla="*/ 821 w 842"/>
                <a:gd name="T121" fmla="*/ 150 h 154"/>
                <a:gd name="T122" fmla="*/ 835 w 842"/>
                <a:gd name="T123" fmla="*/ 15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2" h="154">
                  <a:moveTo>
                    <a:pt x="0" y="0"/>
                  </a:moveTo>
                  <a:lnTo>
                    <a:pt x="1" y="0"/>
                  </a:lnTo>
                  <a:lnTo>
                    <a:pt x="2" y="0"/>
                  </a:lnTo>
                  <a:lnTo>
                    <a:pt x="3" y="1"/>
                  </a:lnTo>
                  <a:lnTo>
                    <a:pt x="4" y="1"/>
                  </a:lnTo>
                  <a:lnTo>
                    <a:pt x="5" y="1"/>
                  </a:lnTo>
                  <a:lnTo>
                    <a:pt x="6" y="1"/>
                  </a:lnTo>
                  <a:lnTo>
                    <a:pt x="7" y="1"/>
                  </a:lnTo>
                  <a:lnTo>
                    <a:pt x="8" y="1"/>
                  </a:lnTo>
                  <a:lnTo>
                    <a:pt x="8" y="2"/>
                  </a:lnTo>
                  <a:lnTo>
                    <a:pt x="9" y="2"/>
                  </a:lnTo>
                  <a:lnTo>
                    <a:pt x="10" y="2"/>
                  </a:lnTo>
                  <a:lnTo>
                    <a:pt x="11" y="2"/>
                  </a:lnTo>
                  <a:lnTo>
                    <a:pt x="12" y="2"/>
                  </a:lnTo>
                  <a:lnTo>
                    <a:pt x="13" y="2"/>
                  </a:lnTo>
                  <a:lnTo>
                    <a:pt x="14" y="3"/>
                  </a:lnTo>
                  <a:lnTo>
                    <a:pt x="15" y="3"/>
                  </a:lnTo>
                  <a:lnTo>
                    <a:pt x="16" y="3"/>
                  </a:lnTo>
                  <a:lnTo>
                    <a:pt x="17" y="3"/>
                  </a:lnTo>
                  <a:lnTo>
                    <a:pt x="18" y="3"/>
                  </a:lnTo>
                  <a:lnTo>
                    <a:pt x="19" y="3"/>
                  </a:lnTo>
                  <a:lnTo>
                    <a:pt x="19" y="4"/>
                  </a:lnTo>
                  <a:lnTo>
                    <a:pt x="20" y="4"/>
                  </a:lnTo>
                  <a:lnTo>
                    <a:pt x="21" y="4"/>
                  </a:lnTo>
                  <a:lnTo>
                    <a:pt x="21" y="4"/>
                  </a:lnTo>
                  <a:lnTo>
                    <a:pt x="22" y="4"/>
                  </a:lnTo>
                  <a:lnTo>
                    <a:pt x="23" y="4"/>
                  </a:lnTo>
                  <a:lnTo>
                    <a:pt x="24" y="4"/>
                  </a:lnTo>
                  <a:lnTo>
                    <a:pt x="24" y="5"/>
                  </a:lnTo>
                  <a:lnTo>
                    <a:pt x="25" y="5"/>
                  </a:lnTo>
                  <a:lnTo>
                    <a:pt x="26" y="5"/>
                  </a:lnTo>
                  <a:lnTo>
                    <a:pt x="27" y="5"/>
                  </a:lnTo>
                  <a:lnTo>
                    <a:pt x="28" y="5"/>
                  </a:lnTo>
                  <a:lnTo>
                    <a:pt x="29" y="5"/>
                  </a:lnTo>
                  <a:lnTo>
                    <a:pt x="30" y="5"/>
                  </a:lnTo>
                  <a:lnTo>
                    <a:pt x="30" y="6"/>
                  </a:lnTo>
                  <a:lnTo>
                    <a:pt x="31" y="6"/>
                  </a:lnTo>
                  <a:lnTo>
                    <a:pt x="32" y="6"/>
                  </a:lnTo>
                  <a:lnTo>
                    <a:pt x="33" y="6"/>
                  </a:lnTo>
                  <a:lnTo>
                    <a:pt x="34" y="6"/>
                  </a:lnTo>
                  <a:lnTo>
                    <a:pt x="35" y="6"/>
                  </a:lnTo>
                  <a:lnTo>
                    <a:pt x="35" y="7"/>
                  </a:lnTo>
                  <a:lnTo>
                    <a:pt x="36" y="7"/>
                  </a:lnTo>
                  <a:lnTo>
                    <a:pt x="37" y="7"/>
                  </a:lnTo>
                  <a:lnTo>
                    <a:pt x="38" y="7"/>
                  </a:lnTo>
                  <a:lnTo>
                    <a:pt x="39" y="7"/>
                  </a:lnTo>
                  <a:lnTo>
                    <a:pt x="40" y="7"/>
                  </a:lnTo>
                  <a:lnTo>
                    <a:pt x="41" y="7"/>
                  </a:lnTo>
                  <a:lnTo>
                    <a:pt x="41" y="8"/>
                  </a:lnTo>
                  <a:lnTo>
                    <a:pt x="42" y="8"/>
                  </a:lnTo>
                  <a:lnTo>
                    <a:pt x="43" y="8"/>
                  </a:lnTo>
                  <a:lnTo>
                    <a:pt x="44" y="8"/>
                  </a:lnTo>
                  <a:lnTo>
                    <a:pt x="45" y="8"/>
                  </a:lnTo>
                  <a:lnTo>
                    <a:pt x="46" y="8"/>
                  </a:lnTo>
                  <a:lnTo>
                    <a:pt x="46" y="9"/>
                  </a:lnTo>
                  <a:lnTo>
                    <a:pt x="47" y="9"/>
                  </a:lnTo>
                  <a:lnTo>
                    <a:pt x="48" y="9"/>
                  </a:lnTo>
                  <a:lnTo>
                    <a:pt x="49" y="9"/>
                  </a:lnTo>
                  <a:lnTo>
                    <a:pt x="50" y="9"/>
                  </a:lnTo>
                  <a:lnTo>
                    <a:pt x="51" y="9"/>
                  </a:lnTo>
                  <a:lnTo>
                    <a:pt x="52" y="9"/>
                  </a:lnTo>
                  <a:lnTo>
                    <a:pt x="52" y="10"/>
                  </a:lnTo>
                  <a:lnTo>
                    <a:pt x="53" y="10"/>
                  </a:lnTo>
                  <a:lnTo>
                    <a:pt x="54" y="10"/>
                  </a:lnTo>
                  <a:lnTo>
                    <a:pt x="55" y="10"/>
                  </a:lnTo>
                  <a:lnTo>
                    <a:pt x="56" y="10"/>
                  </a:lnTo>
                  <a:lnTo>
                    <a:pt x="57" y="10"/>
                  </a:lnTo>
                  <a:lnTo>
                    <a:pt x="57" y="11"/>
                  </a:lnTo>
                  <a:lnTo>
                    <a:pt x="58" y="11"/>
                  </a:lnTo>
                  <a:lnTo>
                    <a:pt x="59" y="11"/>
                  </a:lnTo>
                  <a:lnTo>
                    <a:pt x="60" y="11"/>
                  </a:lnTo>
                  <a:lnTo>
                    <a:pt x="61" y="11"/>
                  </a:lnTo>
                  <a:lnTo>
                    <a:pt x="62" y="11"/>
                  </a:lnTo>
                  <a:lnTo>
                    <a:pt x="63" y="11"/>
                  </a:lnTo>
                  <a:lnTo>
                    <a:pt x="63" y="12"/>
                  </a:lnTo>
                  <a:lnTo>
                    <a:pt x="64" y="12"/>
                  </a:lnTo>
                  <a:lnTo>
                    <a:pt x="65" y="12"/>
                  </a:lnTo>
                  <a:lnTo>
                    <a:pt x="66" y="12"/>
                  </a:lnTo>
                  <a:lnTo>
                    <a:pt x="67" y="12"/>
                  </a:lnTo>
                  <a:lnTo>
                    <a:pt x="68" y="12"/>
                  </a:lnTo>
                  <a:lnTo>
                    <a:pt x="68" y="13"/>
                  </a:lnTo>
                  <a:lnTo>
                    <a:pt x="69" y="13"/>
                  </a:lnTo>
                  <a:lnTo>
                    <a:pt x="70" y="13"/>
                  </a:lnTo>
                  <a:lnTo>
                    <a:pt x="71" y="13"/>
                  </a:lnTo>
                  <a:lnTo>
                    <a:pt x="72" y="13"/>
                  </a:lnTo>
                  <a:lnTo>
                    <a:pt x="73" y="13"/>
                  </a:lnTo>
                  <a:lnTo>
                    <a:pt x="74" y="13"/>
                  </a:lnTo>
                  <a:lnTo>
                    <a:pt x="74" y="14"/>
                  </a:lnTo>
                  <a:lnTo>
                    <a:pt x="75" y="14"/>
                  </a:lnTo>
                  <a:lnTo>
                    <a:pt x="76" y="14"/>
                  </a:lnTo>
                  <a:lnTo>
                    <a:pt x="76" y="14"/>
                  </a:lnTo>
                  <a:lnTo>
                    <a:pt x="77" y="14"/>
                  </a:lnTo>
                  <a:lnTo>
                    <a:pt x="78" y="14"/>
                  </a:lnTo>
                  <a:lnTo>
                    <a:pt x="79" y="14"/>
                  </a:lnTo>
                  <a:lnTo>
                    <a:pt x="79" y="15"/>
                  </a:lnTo>
                  <a:lnTo>
                    <a:pt x="80" y="15"/>
                  </a:lnTo>
                  <a:lnTo>
                    <a:pt x="81" y="15"/>
                  </a:lnTo>
                  <a:lnTo>
                    <a:pt x="82" y="15"/>
                  </a:lnTo>
                  <a:lnTo>
                    <a:pt x="83" y="15"/>
                  </a:lnTo>
                  <a:lnTo>
                    <a:pt x="84" y="15"/>
                  </a:lnTo>
                  <a:lnTo>
                    <a:pt x="85" y="15"/>
                  </a:lnTo>
                  <a:lnTo>
                    <a:pt x="85" y="16"/>
                  </a:lnTo>
                  <a:lnTo>
                    <a:pt x="86" y="16"/>
                  </a:lnTo>
                  <a:lnTo>
                    <a:pt x="87" y="16"/>
                  </a:lnTo>
                  <a:lnTo>
                    <a:pt x="88" y="16"/>
                  </a:lnTo>
                  <a:lnTo>
                    <a:pt x="89" y="16"/>
                  </a:lnTo>
                  <a:lnTo>
                    <a:pt x="90" y="16"/>
                  </a:lnTo>
                  <a:lnTo>
                    <a:pt x="90" y="17"/>
                  </a:lnTo>
                  <a:lnTo>
                    <a:pt x="91" y="17"/>
                  </a:lnTo>
                  <a:lnTo>
                    <a:pt x="92" y="17"/>
                  </a:lnTo>
                  <a:lnTo>
                    <a:pt x="93" y="17"/>
                  </a:lnTo>
                  <a:lnTo>
                    <a:pt x="94" y="17"/>
                  </a:lnTo>
                  <a:lnTo>
                    <a:pt x="95" y="17"/>
                  </a:lnTo>
                  <a:lnTo>
                    <a:pt x="96" y="18"/>
                  </a:lnTo>
                  <a:lnTo>
                    <a:pt x="97" y="18"/>
                  </a:lnTo>
                  <a:lnTo>
                    <a:pt x="98" y="18"/>
                  </a:lnTo>
                  <a:lnTo>
                    <a:pt x="99" y="18"/>
                  </a:lnTo>
                  <a:lnTo>
                    <a:pt x="100" y="18"/>
                  </a:lnTo>
                  <a:lnTo>
                    <a:pt x="101" y="18"/>
                  </a:lnTo>
                  <a:lnTo>
                    <a:pt x="101" y="19"/>
                  </a:lnTo>
                  <a:lnTo>
                    <a:pt x="102" y="19"/>
                  </a:lnTo>
                  <a:lnTo>
                    <a:pt x="103" y="19"/>
                  </a:lnTo>
                  <a:lnTo>
                    <a:pt x="104" y="19"/>
                  </a:lnTo>
                  <a:lnTo>
                    <a:pt x="104" y="19"/>
                  </a:lnTo>
                  <a:lnTo>
                    <a:pt x="105" y="19"/>
                  </a:lnTo>
                  <a:lnTo>
                    <a:pt x="106" y="19"/>
                  </a:lnTo>
                  <a:lnTo>
                    <a:pt x="107" y="19"/>
                  </a:lnTo>
                  <a:lnTo>
                    <a:pt x="107" y="20"/>
                  </a:lnTo>
                  <a:lnTo>
                    <a:pt x="108" y="20"/>
                  </a:lnTo>
                  <a:lnTo>
                    <a:pt x="109" y="20"/>
                  </a:lnTo>
                  <a:lnTo>
                    <a:pt x="110" y="20"/>
                  </a:lnTo>
                  <a:lnTo>
                    <a:pt x="111" y="20"/>
                  </a:lnTo>
                  <a:lnTo>
                    <a:pt x="112" y="20"/>
                  </a:lnTo>
                  <a:lnTo>
                    <a:pt x="112" y="21"/>
                  </a:lnTo>
                  <a:lnTo>
                    <a:pt x="113" y="21"/>
                  </a:lnTo>
                  <a:lnTo>
                    <a:pt x="114" y="21"/>
                  </a:lnTo>
                  <a:lnTo>
                    <a:pt x="115" y="21"/>
                  </a:lnTo>
                  <a:lnTo>
                    <a:pt x="116" y="21"/>
                  </a:lnTo>
                  <a:lnTo>
                    <a:pt x="117" y="21"/>
                  </a:lnTo>
                  <a:lnTo>
                    <a:pt x="118" y="21"/>
                  </a:lnTo>
                  <a:lnTo>
                    <a:pt x="118" y="22"/>
                  </a:lnTo>
                  <a:lnTo>
                    <a:pt x="119" y="22"/>
                  </a:lnTo>
                  <a:lnTo>
                    <a:pt x="120" y="22"/>
                  </a:lnTo>
                  <a:lnTo>
                    <a:pt x="121" y="22"/>
                  </a:lnTo>
                  <a:lnTo>
                    <a:pt x="122" y="22"/>
                  </a:lnTo>
                  <a:lnTo>
                    <a:pt x="123" y="22"/>
                  </a:lnTo>
                  <a:lnTo>
                    <a:pt x="123" y="23"/>
                  </a:lnTo>
                  <a:lnTo>
                    <a:pt x="124" y="23"/>
                  </a:lnTo>
                  <a:lnTo>
                    <a:pt x="125" y="23"/>
                  </a:lnTo>
                  <a:lnTo>
                    <a:pt x="126" y="23"/>
                  </a:lnTo>
                  <a:lnTo>
                    <a:pt x="127" y="23"/>
                  </a:lnTo>
                  <a:lnTo>
                    <a:pt x="128" y="23"/>
                  </a:lnTo>
                  <a:lnTo>
                    <a:pt x="129" y="24"/>
                  </a:lnTo>
                  <a:lnTo>
                    <a:pt x="130" y="24"/>
                  </a:lnTo>
                  <a:lnTo>
                    <a:pt x="131" y="24"/>
                  </a:lnTo>
                  <a:lnTo>
                    <a:pt x="132" y="24"/>
                  </a:lnTo>
                  <a:lnTo>
                    <a:pt x="132" y="24"/>
                  </a:lnTo>
                  <a:lnTo>
                    <a:pt x="133" y="24"/>
                  </a:lnTo>
                  <a:lnTo>
                    <a:pt x="134" y="24"/>
                  </a:lnTo>
                  <a:lnTo>
                    <a:pt x="134" y="25"/>
                  </a:lnTo>
                  <a:lnTo>
                    <a:pt x="135" y="25"/>
                  </a:lnTo>
                  <a:lnTo>
                    <a:pt x="136" y="25"/>
                  </a:lnTo>
                  <a:lnTo>
                    <a:pt x="137" y="25"/>
                  </a:lnTo>
                  <a:lnTo>
                    <a:pt x="138" y="25"/>
                  </a:lnTo>
                  <a:lnTo>
                    <a:pt x="139" y="25"/>
                  </a:lnTo>
                  <a:lnTo>
                    <a:pt x="140" y="26"/>
                  </a:lnTo>
                  <a:lnTo>
                    <a:pt x="141" y="26"/>
                  </a:lnTo>
                  <a:lnTo>
                    <a:pt x="142" y="26"/>
                  </a:lnTo>
                  <a:lnTo>
                    <a:pt x="143" y="26"/>
                  </a:lnTo>
                  <a:lnTo>
                    <a:pt x="144" y="26"/>
                  </a:lnTo>
                  <a:lnTo>
                    <a:pt x="145" y="26"/>
                  </a:lnTo>
                  <a:lnTo>
                    <a:pt x="145" y="27"/>
                  </a:lnTo>
                  <a:lnTo>
                    <a:pt x="146" y="27"/>
                  </a:lnTo>
                  <a:lnTo>
                    <a:pt x="147" y="27"/>
                  </a:lnTo>
                  <a:lnTo>
                    <a:pt x="148" y="27"/>
                  </a:lnTo>
                  <a:lnTo>
                    <a:pt x="149" y="27"/>
                  </a:lnTo>
                  <a:lnTo>
                    <a:pt x="150" y="27"/>
                  </a:lnTo>
                  <a:lnTo>
                    <a:pt x="150" y="28"/>
                  </a:lnTo>
                  <a:lnTo>
                    <a:pt x="151" y="28"/>
                  </a:lnTo>
                  <a:lnTo>
                    <a:pt x="152" y="28"/>
                  </a:lnTo>
                  <a:lnTo>
                    <a:pt x="153" y="28"/>
                  </a:lnTo>
                  <a:lnTo>
                    <a:pt x="154" y="28"/>
                  </a:lnTo>
                  <a:lnTo>
                    <a:pt x="155" y="28"/>
                  </a:lnTo>
                  <a:lnTo>
                    <a:pt x="156" y="28"/>
                  </a:lnTo>
                  <a:lnTo>
                    <a:pt x="156" y="29"/>
                  </a:lnTo>
                  <a:lnTo>
                    <a:pt x="157" y="29"/>
                  </a:lnTo>
                  <a:lnTo>
                    <a:pt x="158" y="29"/>
                  </a:lnTo>
                  <a:lnTo>
                    <a:pt x="159" y="29"/>
                  </a:lnTo>
                  <a:lnTo>
                    <a:pt x="159" y="29"/>
                  </a:lnTo>
                  <a:lnTo>
                    <a:pt x="160" y="29"/>
                  </a:lnTo>
                  <a:lnTo>
                    <a:pt x="161" y="29"/>
                  </a:lnTo>
                  <a:lnTo>
                    <a:pt x="161" y="30"/>
                  </a:lnTo>
                  <a:lnTo>
                    <a:pt x="162" y="30"/>
                  </a:lnTo>
                  <a:lnTo>
                    <a:pt x="163" y="30"/>
                  </a:lnTo>
                  <a:lnTo>
                    <a:pt x="164" y="30"/>
                  </a:lnTo>
                  <a:lnTo>
                    <a:pt x="165" y="30"/>
                  </a:lnTo>
                  <a:lnTo>
                    <a:pt x="166" y="30"/>
                  </a:lnTo>
                  <a:lnTo>
                    <a:pt x="167" y="30"/>
                  </a:lnTo>
                  <a:lnTo>
                    <a:pt x="167" y="31"/>
                  </a:lnTo>
                  <a:lnTo>
                    <a:pt x="168" y="31"/>
                  </a:lnTo>
                  <a:lnTo>
                    <a:pt x="169" y="31"/>
                  </a:lnTo>
                  <a:lnTo>
                    <a:pt x="170" y="31"/>
                  </a:lnTo>
                  <a:lnTo>
                    <a:pt x="171" y="31"/>
                  </a:lnTo>
                  <a:lnTo>
                    <a:pt x="172" y="31"/>
                  </a:lnTo>
                  <a:lnTo>
                    <a:pt x="172" y="32"/>
                  </a:lnTo>
                  <a:lnTo>
                    <a:pt x="173" y="32"/>
                  </a:lnTo>
                  <a:lnTo>
                    <a:pt x="174" y="32"/>
                  </a:lnTo>
                  <a:lnTo>
                    <a:pt x="175" y="32"/>
                  </a:lnTo>
                  <a:lnTo>
                    <a:pt x="176" y="32"/>
                  </a:lnTo>
                  <a:lnTo>
                    <a:pt x="177" y="32"/>
                  </a:lnTo>
                  <a:lnTo>
                    <a:pt x="178" y="32"/>
                  </a:lnTo>
                  <a:lnTo>
                    <a:pt x="178" y="33"/>
                  </a:lnTo>
                  <a:lnTo>
                    <a:pt x="179" y="33"/>
                  </a:lnTo>
                  <a:lnTo>
                    <a:pt x="180" y="33"/>
                  </a:lnTo>
                  <a:lnTo>
                    <a:pt x="181" y="33"/>
                  </a:lnTo>
                  <a:lnTo>
                    <a:pt x="182" y="33"/>
                  </a:lnTo>
                  <a:lnTo>
                    <a:pt x="183" y="33"/>
                  </a:lnTo>
                  <a:lnTo>
                    <a:pt x="183" y="34"/>
                  </a:lnTo>
                  <a:lnTo>
                    <a:pt x="184" y="34"/>
                  </a:lnTo>
                  <a:lnTo>
                    <a:pt x="185" y="34"/>
                  </a:lnTo>
                  <a:lnTo>
                    <a:pt x="186" y="34"/>
                  </a:lnTo>
                  <a:lnTo>
                    <a:pt x="187" y="34"/>
                  </a:lnTo>
                  <a:lnTo>
                    <a:pt x="187" y="34"/>
                  </a:lnTo>
                  <a:lnTo>
                    <a:pt x="188" y="34"/>
                  </a:lnTo>
                  <a:lnTo>
                    <a:pt x="189" y="34"/>
                  </a:lnTo>
                  <a:lnTo>
                    <a:pt x="189" y="35"/>
                  </a:lnTo>
                  <a:lnTo>
                    <a:pt x="190" y="35"/>
                  </a:lnTo>
                  <a:lnTo>
                    <a:pt x="191" y="35"/>
                  </a:lnTo>
                  <a:lnTo>
                    <a:pt x="192" y="35"/>
                  </a:lnTo>
                  <a:lnTo>
                    <a:pt x="193" y="35"/>
                  </a:lnTo>
                  <a:lnTo>
                    <a:pt x="194" y="35"/>
                  </a:lnTo>
                  <a:lnTo>
                    <a:pt x="194" y="36"/>
                  </a:lnTo>
                  <a:lnTo>
                    <a:pt x="195" y="36"/>
                  </a:lnTo>
                  <a:lnTo>
                    <a:pt x="196" y="36"/>
                  </a:lnTo>
                  <a:lnTo>
                    <a:pt x="197" y="36"/>
                  </a:lnTo>
                  <a:lnTo>
                    <a:pt x="198" y="36"/>
                  </a:lnTo>
                  <a:lnTo>
                    <a:pt x="199" y="36"/>
                  </a:lnTo>
                  <a:lnTo>
                    <a:pt x="200" y="36"/>
                  </a:lnTo>
                  <a:lnTo>
                    <a:pt x="200" y="37"/>
                  </a:lnTo>
                  <a:lnTo>
                    <a:pt x="201" y="37"/>
                  </a:lnTo>
                  <a:lnTo>
                    <a:pt x="202" y="37"/>
                  </a:lnTo>
                  <a:lnTo>
                    <a:pt x="203" y="37"/>
                  </a:lnTo>
                  <a:lnTo>
                    <a:pt x="204" y="37"/>
                  </a:lnTo>
                  <a:lnTo>
                    <a:pt x="205" y="37"/>
                  </a:lnTo>
                  <a:lnTo>
                    <a:pt x="205" y="38"/>
                  </a:lnTo>
                  <a:lnTo>
                    <a:pt x="206" y="38"/>
                  </a:lnTo>
                  <a:lnTo>
                    <a:pt x="207" y="38"/>
                  </a:lnTo>
                  <a:lnTo>
                    <a:pt x="208" y="38"/>
                  </a:lnTo>
                  <a:lnTo>
                    <a:pt x="209" y="38"/>
                  </a:lnTo>
                  <a:lnTo>
                    <a:pt x="210" y="38"/>
                  </a:lnTo>
                  <a:lnTo>
                    <a:pt x="211" y="38"/>
                  </a:lnTo>
                  <a:lnTo>
                    <a:pt x="211" y="39"/>
                  </a:lnTo>
                  <a:lnTo>
                    <a:pt x="212" y="39"/>
                  </a:lnTo>
                  <a:lnTo>
                    <a:pt x="213" y="39"/>
                  </a:lnTo>
                  <a:lnTo>
                    <a:pt x="214" y="39"/>
                  </a:lnTo>
                  <a:lnTo>
                    <a:pt x="215" y="39"/>
                  </a:lnTo>
                  <a:lnTo>
                    <a:pt x="215" y="39"/>
                  </a:lnTo>
                  <a:lnTo>
                    <a:pt x="216" y="39"/>
                  </a:lnTo>
                  <a:lnTo>
                    <a:pt x="216" y="40"/>
                  </a:lnTo>
                  <a:lnTo>
                    <a:pt x="217" y="40"/>
                  </a:lnTo>
                  <a:lnTo>
                    <a:pt x="218" y="40"/>
                  </a:lnTo>
                  <a:lnTo>
                    <a:pt x="219" y="40"/>
                  </a:lnTo>
                  <a:lnTo>
                    <a:pt x="220" y="40"/>
                  </a:lnTo>
                  <a:lnTo>
                    <a:pt x="221" y="40"/>
                  </a:lnTo>
                  <a:lnTo>
                    <a:pt x="222" y="40"/>
                  </a:lnTo>
                  <a:lnTo>
                    <a:pt x="222" y="41"/>
                  </a:lnTo>
                  <a:lnTo>
                    <a:pt x="223" y="41"/>
                  </a:lnTo>
                  <a:lnTo>
                    <a:pt x="224" y="41"/>
                  </a:lnTo>
                  <a:lnTo>
                    <a:pt x="225" y="41"/>
                  </a:lnTo>
                  <a:lnTo>
                    <a:pt x="226" y="41"/>
                  </a:lnTo>
                  <a:lnTo>
                    <a:pt x="227" y="41"/>
                  </a:lnTo>
                  <a:lnTo>
                    <a:pt x="227" y="42"/>
                  </a:lnTo>
                  <a:lnTo>
                    <a:pt x="228" y="42"/>
                  </a:lnTo>
                  <a:lnTo>
                    <a:pt x="229" y="42"/>
                  </a:lnTo>
                  <a:lnTo>
                    <a:pt x="230" y="42"/>
                  </a:lnTo>
                  <a:lnTo>
                    <a:pt x="231" y="42"/>
                  </a:lnTo>
                  <a:lnTo>
                    <a:pt x="232" y="42"/>
                  </a:lnTo>
                  <a:lnTo>
                    <a:pt x="233" y="42"/>
                  </a:lnTo>
                  <a:lnTo>
                    <a:pt x="233" y="43"/>
                  </a:lnTo>
                  <a:lnTo>
                    <a:pt x="234" y="43"/>
                  </a:lnTo>
                  <a:lnTo>
                    <a:pt x="235" y="43"/>
                  </a:lnTo>
                  <a:lnTo>
                    <a:pt x="236" y="43"/>
                  </a:lnTo>
                  <a:lnTo>
                    <a:pt x="237" y="43"/>
                  </a:lnTo>
                  <a:lnTo>
                    <a:pt x="238" y="43"/>
                  </a:lnTo>
                  <a:lnTo>
                    <a:pt x="238" y="44"/>
                  </a:lnTo>
                  <a:lnTo>
                    <a:pt x="239" y="44"/>
                  </a:lnTo>
                  <a:lnTo>
                    <a:pt x="240" y="44"/>
                  </a:lnTo>
                  <a:lnTo>
                    <a:pt x="241" y="44"/>
                  </a:lnTo>
                  <a:lnTo>
                    <a:pt x="242" y="44"/>
                  </a:lnTo>
                  <a:lnTo>
                    <a:pt x="243" y="44"/>
                  </a:lnTo>
                  <a:lnTo>
                    <a:pt x="244" y="44"/>
                  </a:lnTo>
                  <a:lnTo>
                    <a:pt x="244" y="45"/>
                  </a:lnTo>
                  <a:lnTo>
                    <a:pt x="245" y="45"/>
                  </a:lnTo>
                  <a:lnTo>
                    <a:pt x="246" y="45"/>
                  </a:lnTo>
                  <a:lnTo>
                    <a:pt x="247" y="45"/>
                  </a:lnTo>
                  <a:lnTo>
                    <a:pt x="248" y="45"/>
                  </a:lnTo>
                  <a:lnTo>
                    <a:pt x="249" y="45"/>
                  </a:lnTo>
                  <a:lnTo>
                    <a:pt x="249" y="46"/>
                  </a:lnTo>
                  <a:lnTo>
                    <a:pt x="250" y="46"/>
                  </a:lnTo>
                  <a:lnTo>
                    <a:pt x="251" y="46"/>
                  </a:lnTo>
                  <a:lnTo>
                    <a:pt x="252" y="46"/>
                  </a:lnTo>
                  <a:lnTo>
                    <a:pt x="253" y="46"/>
                  </a:lnTo>
                  <a:lnTo>
                    <a:pt x="254" y="46"/>
                  </a:lnTo>
                  <a:lnTo>
                    <a:pt x="255" y="47"/>
                  </a:lnTo>
                  <a:lnTo>
                    <a:pt x="256" y="47"/>
                  </a:lnTo>
                  <a:lnTo>
                    <a:pt x="257" y="47"/>
                  </a:lnTo>
                  <a:lnTo>
                    <a:pt x="258" y="47"/>
                  </a:lnTo>
                  <a:lnTo>
                    <a:pt x="259" y="47"/>
                  </a:lnTo>
                  <a:lnTo>
                    <a:pt x="260" y="47"/>
                  </a:lnTo>
                  <a:lnTo>
                    <a:pt x="260" y="48"/>
                  </a:lnTo>
                  <a:lnTo>
                    <a:pt x="261" y="48"/>
                  </a:lnTo>
                  <a:lnTo>
                    <a:pt x="262" y="48"/>
                  </a:lnTo>
                  <a:lnTo>
                    <a:pt x="263" y="48"/>
                  </a:lnTo>
                  <a:lnTo>
                    <a:pt x="264" y="48"/>
                  </a:lnTo>
                  <a:lnTo>
                    <a:pt x="265" y="48"/>
                  </a:lnTo>
                  <a:lnTo>
                    <a:pt x="266" y="49"/>
                  </a:lnTo>
                  <a:lnTo>
                    <a:pt x="267" y="49"/>
                  </a:lnTo>
                  <a:lnTo>
                    <a:pt x="268" y="49"/>
                  </a:lnTo>
                  <a:lnTo>
                    <a:pt x="269" y="49"/>
                  </a:lnTo>
                  <a:lnTo>
                    <a:pt x="270" y="49"/>
                  </a:lnTo>
                  <a:lnTo>
                    <a:pt x="270" y="49"/>
                  </a:lnTo>
                  <a:lnTo>
                    <a:pt x="271" y="49"/>
                  </a:lnTo>
                  <a:lnTo>
                    <a:pt x="271" y="50"/>
                  </a:lnTo>
                  <a:lnTo>
                    <a:pt x="272" y="50"/>
                  </a:lnTo>
                  <a:lnTo>
                    <a:pt x="273" y="50"/>
                  </a:lnTo>
                  <a:lnTo>
                    <a:pt x="274" y="50"/>
                  </a:lnTo>
                  <a:lnTo>
                    <a:pt x="275" y="50"/>
                  </a:lnTo>
                  <a:lnTo>
                    <a:pt x="276" y="50"/>
                  </a:lnTo>
                  <a:lnTo>
                    <a:pt x="277" y="51"/>
                  </a:lnTo>
                  <a:lnTo>
                    <a:pt x="278" y="51"/>
                  </a:lnTo>
                  <a:lnTo>
                    <a:pt x="279" y="51"/>
                  </a:lnTo>
                  <a:lnTo>
                    <a:pt x="280" y="51"/>
                  </a:lnTo>
                  <a:lnTo>
                    <a:pt x="281" y="51"/>
                  </a:lnTo>
                  <a:lnTo>
                    <a:pt x="282" y="51"/>
                  </a:lnTo>
                  <a:lnTo>
                    <a:pt x="282" y="52"/>
                  </a:lnTo>
                  <a:lnTo>
                    <a:pt x="283" y="52"/>
                  </a:lnTo>
                  <a:lnTo>
                    <a:pt x="284" y="52"/>
                  </a:lnTo>
                  <a:lnTo>
                    <a:pt x="285" y="52"/>
                  </a:lnTo>
                  <a:lnTo>
                    <a:pt x="286" y="52"/>
                  </a:lnTo>
                  <a:lnTo>
                    <a:pt x="287" y="52"/>
                  </a:lnTo>
                  <a:lnTo>
                    <a:pt x="288" y="53"/>
                  </a:lnTo>
                  <a:lnTo>
                    <a:pt x="289" y="53"/>
                  </a:lnTo>
                  <a:lnTo>
                    <a:pt x="290" y="53"/>
                  </a:lnTo>
                  <a:lnTo>
                    <a:pt x="291" y="53"/>
                  </a:lnTo>
                  <a:lnTo>
                    <a:pt x="292" y="53"/>
                  </a:lnTo>
                  <a:lnTo>
                    <a:pt x="293" y="53"/>
                  </a:lnTo>
                  <a:lnTo>
                    <a:pt x="293" y="54"/>
                  </a:lnTo>
                  <a:lnTo>
                    <a:pt x="294" y="54"/>
                  </a:lnTo>
                  <a:lnTo>
                    <a:pt x="295" y="54"/>
                  </a:lnTo>
                  <a:lnTo>
                    <a:pt x="296" y="54"/>
                  </a:lnTo>
                  <a:lnTo>
                    <a:pt x="297" y="54"/>
                  </a:lnTo>
                  <a:lnTo>
                    <a:pt x="298" y="54"/>
                  </a:lnTo>
                  <a:lnTo>
                    <a:pt x="298" y="54"/>
                  </a:lnTo>
                  <a:lnTo>
                    <a:pt x="299" y="55"/>
                  </a:lnTo>
                  <a:lnTo>
                    <a:pt x="300" y="55"/>
                  </a:lnTo>
                  <a:lnTo>
                    <a:pt x="301" y="55"/>
                  </a:lnTo>
                  <a:lnTo>
                    <a:pt x="302" y="55"/>
                  </a:lnTo>
                  <a:lnTo>
                    <a:pt x="303" y="55"/>
                  </a:lnTo>
                  <a:lnTo>
                    <a:pt x="304" y="55"/>
                  </a:lnTo>
                  <a:lnTo>
                    <a:pt x="304" y="56"/>
                  </a:lnTo>
                  <a:lnTo>
                    <a:pt x="305" y="56"/>
                  </a:lnTo>
                  <a:lnTo>
                    <a:pt x="306" y="56"/>
                  </a:lnTo>
                  <a:lnTo>
                    <a:pt x="307" y="56"/>
                  </a:lnTo>
                  <a:lnTo>
                    <a:pt x="308" y="56"/>
                  </a:lnTo>
                  <a:lnTo>
                    <a:pt x="309" y="56"/>
                  </a:lnTo>
                  <a:lnTo>
                    <a:pt x="309" y="57"/>
                  </a:lnTo>
                  <a:lnTo>
                    <a:pt x="310" y="57"/>
                  </a:lnTo>
                  <a:lnTo>
                    <a:pt x="311" y="57"/>
                  </a:lnTo>
                  <a:lnTo>
                    <a:pt x="312" y="57"/>
                  </a:lnTo>
                  <a:lnTo>
                    <a:pt x="313" y="57"/>
                  </a:lnTo>
                  <a:lnTo>
                    <a:pt x="314" y="57"/>
                  </a:lnTo>
                  <a:lnTo>
                    <a:pt x="315" y="57"/>
                  </a:lnTo>
                  <a:lnTo>
                    <a:pt x="315" y="58"/>
                  </a:lnTo>
                  <a:lnTo>
                    <a:pt x="316" y="58"/>
                  </a:lnTo>
                  <a:lnTo>
                    <a:pt x="317" y="58"/>
                  </a:lnTo>
                  <a:lnTo>
                    <a:pt x="318" y="58"/>
                  </a:lnTo>
                  <a:lnTo>
                    <a:pt x="319" y="58"/>
                  </a:lnTo>
                  <a:lnTo>
                    <a:pt x="320" y="58"/>
                  </a:lnTo>
                  <a:lnTo>
                    <a:pt x="320" y="59"/>
                  </a:lnTo>
                  <a:lnTo>
                    <a:pt x="321" y="59"/>
                  </a:lnTo>
                  <a:lnTo>
                    <a:pt x="322" y="59"/>
                  </a:lnTo>
                  <a:lnTo>
                    <a:pt x="323" y="59"/>
                  </a:lnTo>
                  <a:lnTo>
                    <a:pt x="324" y="59"/>
                  </a:lnTo>
                  <a:lnTo>
                    <a:pt x="325" y="59"/>
                  </a:lnTo>
                  <a:lnTo>
                    <a:pt x="326" y="59"/>
                  </a:lnTo>
                  <a:lnTo>
                    <a:pt x="326" y="59"/>
                  </a:lnTo>
                  <a:lnTo>
                    <a:pt x="326" y="60"/>
                  </a:lnTo>
                  <a:lnTo>
                    <a:pt x="327" y="60"/>
                  </a:lnTo>
                  <a:lnTo>
                    <a:pt x="328" y="60"/>
                  </a:lnTo>
                  <a:lnTo>
                    <a:pt x="329" y="60"/>
                  </a:lnTo>
                  <a:lnTo>
                    <a:pt x="330" y="60"/>
                  </a:lnTo>
                  <a:lnTo>
                    <a:pt x="331" y="60"/>
                  </a:lnTo>
                  <a:lnTo>
                    <a:pt x="331" y="61"/>
                  </a:lnTo>
                  <a:lnTo>
                    <a:pt x="332" y="61"/>
                  </a:lnTo>
                  <a:lnTo>
                    <a:pt x="333" y="61"/>
                  </a:lnTo>
                  <a:lnTo>
                    <a:pt x="334" y="61"/>
                  </a:lnTo>
                  <a:lnTo>
                    <a:pt x="335" y="61"/>
                  </a:lnTo>
                  <a:lnTo>
                    <a:pt x="336" y="61"/>
                  </a:lnTo>
                  <a:lnTo>
                    <a:pt x="337" y="61"/>
                  </a:lnTo>
                  <a:lnTo>
                    <a:pt x="337" y="62"/>
                  </a:lnTo>
                  <a:lnTo>
                    <a:pt x="338" y="62"/>
                  </a:lnTo>
                  <a:lnTo>
                    <a:pt x="339" y="62"/>
                  </a:lnTo>
                  <a:lnTo>
                    <a:pt x="340" y="62"/>
                  </a:lnTo>
                  <a:lnTo>
                    <a:pt x="341" y="62"/>
                  </a:lnTo>
                  <a:lnTo>
                    <a:pt x="342" y="62"/>
                  </a:lnTo>
                  <a:lnTo>
                    <a:pt x="342" y="63"/>
                  </a:lnTo>
                  <a:lnTo>
                    <a:pt x="343" y="63"/>
                  </a:lnTo>
                  <a:lnTo>
                    <a:pt x="344" y="63"/>
                  </a:lnTo>
                  <a:lnTo>
                    <a:pt x="345" y="63"/>
                  </a:lnTo>
                  <a:lnTo>
                    <a:pt x="346" y="63"/>
                  </a:lnTo>
                  <a:lnTo>
                    <a:pt x="347" y="63"/>
                  </a:lnTo>
                  <a:lnTo>
                    <a:pt x="348" y="63"/>
                  </a:lnTo>
                  <a:lnTo>
                    <a:pt x="348" y="64"/>
                  </a:lnTo>
                  <a:lnTo>
                    <a:pt x="349" y="64"/>
                  </a:lnTo>
                  <a:lnTo>
                    <a:pt x="350" y="64"/>
                  </a:lnTo>
                  <a:lnTo>
                    <a:pt x="351" y="64"/>
                  </a:lnTo>
                  <a:lnTo>
                    <a:pt x="352" y="64"/>
                  </a:lnTo>
                  <a:lnTo>
                    <a:pt x="353" y="64"/>
                  </a:lnTo>
                  <a:lnTo>
                    <a:pt x="353" y="65"/>
                  </a:lnTo>
                  <a:lnTo>
                    <a:pt x="353" y="65"/>
                  </a:lnTo>
                  <a:lnTo>
                    <a:pt x="354" y="65"/>
                  </a:lnTo>
                  <a:lnTo>
                    <a:pt x="355" y="65"/>
                  </a:lnTo>
                  <a:lnTo>
                    <a:pt x="356" y="65"/>
                  </a:lnTo>
                  <a:lnTo>
                    <a:pt x="357" y="65"/>
                  </a:lnTo>
                  <a:lnTo>
                    <a:pt x="358" y="65"/>
                  </a:lnTo>
                  <a:lnTo>
                    <a:pt x="359" y="65"/>
                  </a:lnTo>
                  <a:lnTo>
                    <a:pt x="359" y="66"/>
                  </a:lnTo>
                  <a:lnTo>
                    <a:pt x="360" y="66"/>
                  </a:lnTo>
                  <a:lnTo>
                    <a:pt x="361" y="66"/>
                  </a:lnTo>
                  <a:lnTo>
                    <a:pt x="362" y="66"/>
                  </a:lnTo>
                  <a:lnTo>
                    <a:pt x="363" y="66"/>
                  </a:lnTo>
                  <a:lnTo>
                    <a:pt x="364" y="66"/>
                  </a:lnTo>
                  <a:lnTo>
                    <a:pt x="364" y="67"/>
                  </a:lnTo>
                  <a:lnTo>
                    <a:pt x="365" y="67"/>
                  </a:lnTo>
                  <a:lnTo>
                    <a:pt x="366" y="67"/>
                  </a:lnTo>
                  <a:lnTo>
                    <a:pt x="367" y="67"/>
                  </a:lnTo>
                  <a:lnTo>
                    <a:pt x="368" y="67"/>
                  </a:lnTo>
                  <a:lnTo>
                    <a:pt x="369" y="67"/>
                  </a:lnTo>
                  <a:lnTo>
                    <a:pt x="370" y="67"/>
                  </a:lnTo>
                  <a:lnTo>
                    <a:pt x="370" y="68"/>
                  </a:lnTo>
                  <a:lnTo>
                    <a:pt x="371" y="68"/>
                  </a:lnTo>
                  <a:lnTo>
                    <a:pt x="372" y="68"/>
                  </a:lnTo>
                  <a:lnTo>
                    <a:pt x="373" y="68"/>
                  </a:lnTo>
                  <a:lnTo>
                    <a:pt x="374" y="68"/>
                  </a:lnTo>
                  <a:lnTo>
                    <a:pt x="375" y="68"/>
                  </a:lnTo>
                  <a:lnTo>
                    <a:pt x="375" y="69"/>
                  </a:lnTo>
                  <a:lnTo>
                    <a:pt x="376" y="69"/>
                  </a:lnTo>
                  <a:lnTo>
                    <a:pt x="377" y="69"/>
                  </a:lnTo>
                  <a:lnTo>
                    <a:pt x="378" y="69"/>
                  </a:lnTo>
                  <a:lnTo>
                    <a:pt x="379" y="69"/>
                  </a:lnTo>
                  <a:lnTo>
                    <a:pt x="380" y="69"/>
                  </a:lnTo>
                  <a:lnTo>
                    <a:pt x="381" y="69"/>
                  </a:lnTo>
                  <a:lnTo>
                    <a:pt x="381" y="70"/>
                  </a:lnTo>
                  <a:lnTo>
                    <a:pt x="381" y="70"/>
                  </a:lnTo>
                  <a:lnTo>
                    <a:pt x="382" y="70"/>
                  </a:lnTo>
                  <a:lnTo>
                    <a:pt x="383" y="70"/>
                  </a:lnTo>
                  <a:lnTo>
                    <a:pt x="384" y="70"/>
                  </a:lnTo>
                  <a:lnTo>
                    <a:pt x="385" y="70"/>
                  </a:lnTo>
                  <a:lnTo>
                    <a:pt x="386" y="70"/>
                  </a:lnTo>
                  <a:lnTo>
                    <a:pt x="386" y="71"/>
                  </a:lnTo>
                  <a:lnTo>
                    <a:pt x="387" y="71"/>
                  </a:lnTo>
                  <a:lnTo>
                    <a:pt x="388" y="71"/>
                  </a:lnTo>
                  <a:lnTo>
                    <a:pt x="389" y="71"/>
                  </a:lnTo>
                  <a:lnTo>
                    <a:pt x="390" y="71"/>
                  </a:lnTo>
                  <a:lnTo>
                    <a:pt x="391" y="71"/>
                  </a:lnTo>
                  <a:lnTo>
                    <a:pt x="392" y="72"/>
                  </a:lnTo>
                  <a:lnTo>
                    <a:pt x="393" y="72"/>
                  </a:lnTo>
                  <a:lnTo>
                    <a:pt x="394" y="72"/>
                  </a:lnTo>
                  <a:lnTo>
                    <a:pt x="395" y="72"/>
                  </a:lnTo>
                  <a:lnTo>
                    <a:pt x="396" y="72"/>
                  </a:lnTo>
                  <a:lnTo>
                    <a:pt x="397" y="72"/>
                  </a:lnTo>
                  <a:lnTo>
                    <a:pt x="397" y="73"/>
                  </a:lnTo>
                  <a:lnTo>
                    <a:pt x="398" y="73"/>
                  </a:lnTo>
                  <a:lnTo>
                    <a:pt x="399" y="73"/>
                  </a:lnTo>
                  <a:lnTo>
                    <a:pt x="400" y="73"/>
                  </a:lnTo>
                  <a:lnTo>
                    <a:pt x="401" y="73"/>
                  </a:lnTo>
                  <a:lnTo>
                    <a:pt x="402" y="73"/>
                  </a:lnTo>
                  <a:lnTo>
                    <a:pt x="403" y="73"/>
                  </a:lnTo>
                  <a:lnTo>
                    <a:pt x="403" y="74"/>
                  </a:lnTo>
                  <a:lnTo>
                    <a:pt x="404" y="74"/>
                  </a:lnTo>
                  <a:lnTo>
                    <a:pt x="405" y="74"/>
                  </a:lnTo>
                  <a:lnTo>
                    <a:pt x="406" y="74"/>
                  </a:lnTo>
                  <a:lnTo>
                    <a:pt x="407" y="74"/>
                  </a:lnTo>
                  <a:lnTo>
                    <a:pt x="408" y="74"/>
                  </a:lnTo>
                  <a:lnTo>
                    <a:pt x="408" y="75"/>
                  </a:lnTo>
                  <a:lnTo>
                    <a:pt x="409" y="75"/>
                  </a:lnTo>
                  <a:lnTo>
                    <a:pt x="409" y="75"/>
                  </a:lnTo>
                  <a:lnTo>
                    <a:pt x="410" y="75"/>
                  </a:lnTo>
                  <a:lnTo>
                    <a:pt x="411" y="75"/>
                  </a:lnTo>
                  <a:lnTo>
                    <a:pt x="412" y="75"/>
                  </a:lnTo>
                  <a:lnTo>
                    <a:pt x="413" y="75"/>
                  </a:lnTo>
                  <a:lnTo>
                    <a:pt x="414" y="76"/>
                  </a:lnTo>
                  <a:lnTo>
                    <a:pt x="415" y="76"/>
                  </a:lnTo>
                  <a:lnTo>
                    <a:pt x="416" y="76"/>
                  </a:lnTo>
                  <a:lnTo>
                    <a:pt x="417" y="76"/>
                  </a:lnTo>
                  <a:lnTo>
                    <a:pt x="418" y="76"/>
                  </a:lnTo>
                  <a:lnTo>
                    <a:pt x="419" y="76"/>
                  </a:lnTo>
                  <a:lnTo>
                    <a:pt x="419" y="77"/>
                  </a:lnTo>
                  <a:lnTo>
                    <a:pt x="420" y="77"/>
                  </a:lnTo>
                  <a:lnTo>
                    <a:pt x="421" y="77"/>
                  </a:lnTo>
                  <a:lnTo>
                    <a:pt x="422" y="77"/>
                  </a:lnTo>
                  <a:lnTo>
                    <a:pt x="423" y="77"/>
                  </a:lnTo>
                  <a:lnTo>
                    <a:pt x="424" y="77"/>
                  </a:lnTo>
                  <a:lnTo>
                    <a:pt x="425" y="78"/>
                  </a:lnTo>
                  <a:lnTo>
                    <a:pt x="426" y="78"/>
                  </a:lnTo>
                  <a:lnTo>
                    <a:pt x="427" y="78"/>
                  </a:lnTo>
                  <a:lnTo>
                    <a:pt x="428" y="78"/>
                  </a:lnTo>
                  <a:lnTo>
                    <a:pt x="429" y="78"/>
                  </a:lnTo>
                  <a:lnTo>
                    <a:pt x="430" y="78"/>
                  </a:lnTo>
                  <a:lnTo>
                    <a:pt x="430" y="79"/>
                  </a:lnTo>
                  <a:lnTo>
                    <a:pt x="431" y="79"/>
                  </a:lnTo>
                  <a:lnTo>
                    <a:pt x="432" y="79"/>
                  </a:lnTo>
                  <a:lnTo>
                    <a:pt x="433" y="79"/>
                  </a:lnTo>
                  <a:lnTo>
                    <a:pt x="434" y="79"/>
                  </a:lnTo>
                  <a:lnTo>
                    <a:pt x="435" y="79"/>
                  </a:lnTo>
                  <a:lnTo>
                    <a:pt x="435" y="80"/>
                  </a:lnTo>
                  <a:lnTo>
                    <a:pt x="436" y="80"/>
                  </a:lnTo>
                  <a:lnTo>
                    <a:pt x="436" y="80"/>
                  </a:lnTo>
                  <a:lnTo>
                    <a:pt x="437" y="80"/>
                  </a:lnTo>
                  <a:lnTo>
                    <a:pt x="438" y="80"/>
                  </a:lnTo>
                  <a:lnTo>
                    <a:pt x="439" y="80"/>
                  </a:lnTo>
                  <a:lnTo>
                    <a:pt x="440" y="80"/>
                  </a:lnTo>
                  <a:lnTo>
                    <a:pt x="441" y="80"/>
                  </a:lnTo>
                  <a:lnTo>
                    <a:pt x="441" y="81"/>
                  </a:lnTo>
                  <a:lnTo>
                    <a:pt x="442" y="81"/>
                  </a:lnTo>
                  <a:lnTo>
                    <a:pt x="443" y="81"/>
                  </a:lnTo>
                  <a:lnTo>
                    <a:pt x="444" y="81"/>
                  </a:lnTo>
                  <a:lnTo>
                    <a:pt x="445" y="81"/>
                  </a:lnTo>
                  <a:lnTo>
                    <a:pt x="446" y="81"/>
                  </a:lnTo>
                  <a:lnTo>
                    <a:pt x="446" y="82"/>
                  </a:lnTo>
                  <a:lnTo>
                    <a:pt x="447" y="82"/>
                  </a:lnTo>
                  <a:lnTo>
                    <a:pt x="448" y="82"/>
                  </a:lnTo>
                  <a:lnTo>
                    <a:pt x="449" y="82"/>
                  </a:lnTo>
                  <a:lnTo>
                    <a:pt x="450" y="82"/>
                  </a:lnTo>
                  <a:lnTo>
                    <a:pt x="451" y="82"/>
                  </a:lnTo>
                  <a:lnTo>
                    <a:pt x="452" y="82"/>
                  </a:lnTo>
                  <a:lnTo>
                    <a:pt x="452" y="83"/>
                  </a:lnTo>
                  <a:lnTo>
                    <a:pt x="453" y="83"/>
                  </a:lnTo>
                  <a:lnTo>
                    <a:pt x="454" y="83"/>
                  </a:lnTo>
                  <a:lnTo>
                    <a:pt x="455" y="83"/>
                  </a:lnTo>
                  <a:lnTo>
                    <a:pt x="456" y="83"/>
                  </a:lnTo>
                  <a:lnTo>
                    <a:pt x="457" y="83"/>
                  </a:lnTo>
                  <a:lnTo>
                    <a:pt x="457" y="84"/>
                  </a:lnTo>
                  <a:lnTo>
                    <a:pt x="458" y="84"/>
                  </a:lnTo>
                  <a:lnTo>
                    <a:pt x="459" y="84"/>
                  </a:lnTo>
                  <a:lnTo>
                    <a:pt x="460" y="84"/>
                  </a:lnTo>
                  <a:lnTo>
                    <a:pt x="461" y="84"/>
                  </a:lnTo>
                  <a:lnTo>
                    <a:pt x="462" y="84"/>
                  </a:lnTo>
                  <a:lnTo>
                    <a:pt x="463" y="84"/>
                  </a:lnTo>
                  <a:lnTo>
                    <a:pt x="463" y="85"/>
                  </a:lnTo>
                  <a:lnTo>
                    <a:pt x="464" y="85"/>
                  </a:lnTo>
                  <a:lnTo>
                    <a:pt x="464" y="85"/>
                  </a:lnTo>
                  <a:lnTo>
                    <a:pt x="465" y="85"/>
                  </a:lnTo>
                  <a:lnTo>
                    <a:pt x="466" y="85"/>
                  </a:lnTo>
                  <a:lnTo>
                    <a:pt x="467" y="85"/>
                  </a:lnTo>
                  <a:lnTo>
                    <a:pt x="468" y="85"/>
                  </a:lnTo>
                  <a:lnTo>
                    <a:pt x="468" y="86"/>
                  </a:lnTo>
                  <a:lnTo>
                    <a:pt x="469" y="86"/>
                  </a:lnTo>
                  <a:lnTo>
                    <a:pt x="470" y="86"/>
                  </a:lnTo>
                  <a:lnTo>
                    <a:pt x="471" y="86"/>
                  </a:lnTo>
                  <a:lnTo>
                    <a:pt x="472" y="86"/>
                  </a:lnTo>
                  <a:lnTo>
                    <a:pt x="473" y="86"/>
                  </a:lnTo>
                  <a:lnTo>
                    <a:pt x="474" y="86"/>
                  </a:lnTo>
                  <a:lnTo>
                    <a:pt x="474" y="87"/>
                  </a:lnTo>
                  <a:lnTo>
                    <a:pt x="475" y="87"/>
                  </a:lnTo>
                  <a:lnTo>
                    <a:pt x="476" y="87"/>
                  </a:lnTo>
                  <a:lnTo>
                    <a:pt x="477" y="87"/>
                  </a:lnTo>
                  <a:lnTo>
                    <a:pt x="478" y="87"/>
                  </a:lnTo>
                  <a:lnTo>
                    <a:pt x="479" y="87"/>
                  </a:lnTo>
                  <a:lnTo>
                    <a:pt x="479" y="88"/>
                  </a:lnTo>
                  <a:lnTo>
                    <a:pt x="480" y="88"/>
                  </a:lnTo>
                  <a:lnTo>
                    <a:pt x="481" y="88"/>
                  </a:lnTo>
                  <a:lnTo>
                    <a:pt x="482" y="88"/>
                  </a:lnTo>
                  <a:lnTo>
                    <a:pt x="483" y="88"/>
                  </a:lnTo>
                  <a:lnTo>
                    <a:pt x="484" y="88"/>
                  </a:lnTo>
                  <a:lnTo>
                    <a:pt x="485" y="88"/>
                  </a:lnTo>
                  <a:lnTo>
                    <a:pt x="485" y="89"/>
                  </a:lnTo>
                  <a:lnTo>
                    <a:pt x="486" y="89"/>
                  </a:lnTo>
                  <a:lnTo>
                    <a:pt x="487" y="89"/>
                  </a:lnTo>
                  <a:lnTo>
                    <a:pt x="488" y="89"/>
                  </a:lnTo>
                  <a:lnTo>
                    <a:pt x="489" y="89"/>
                  </a:lnTo>
                  <a:lnTo>
                    <a:pt x="490" y="89"/>
                  </a:lnTo>
                  <a:lnTo>
                    <a:pt x="490" y="90"/>
                  </a:lnTo>
                  <a:lnTo>
                    <a:pt x="491" y="90"/>
                  </a:lnTo>
                  <a:lnTo>
                    <a:pt x="492" y="90"/>
                  </a:lnTo>
                  <a:lnTo>
                    <a:pt x="492" y="90"/>
                  </a:lnTo>
                  <a:lnTo>
                    <a:pt x="493" y="90"/>
                  </a:lnTo>
                  <a:lnTo>
                    <a:pt x="494" y="90"/>
                  </a:lnTo>
                  <a:lnTo>
                    <a:pt x="495" y="90"/>
                  </a:lnTo>
                  <a:lnTo>
                    <a:pt x="496" y="90"/>
                  </a:lnTo>
                  <a:lnTo>
                    <a:pt x="496" y="91"/>
                  </a:lnTo>
                  <a:lnTo>
                    <a:pt x="497" y="91"/>
                  </a:lnTo>
                  <a:lnTo>
                    <a:pt x="498" y="91"/>
                  </a:lnTo>
                  <a:lnTo>
                    <a:pt x="499" y="91"/>
                  </a:lnTo>
                  <a:lnTo>
                    <a:pt x="500" y="91"/>
                  </a:lnTo>
                  <a:lnTo>
                    <a:pt x="501" y="91"/>
                  </a:lnTo>
                  <a:lnTo>
                    <a:pt x="501" y="92"/>
                  </a:lnTo>
                  <a:lnTo>
                    <a:pt x="502" y="92"/>
                  </a:lnTo>
                  <a:lnTo>
                    <a:pt x="503" y="92"/>
                  </a:lnTo>
                  <a:lnTo>
                    <a:pt x="504" y="92"/>
                  </a:lnTo>
                  <a:lnTo>
                    <a:pt x="505" y="92"/>
                  </a:lnTo>
                  <a:lnTo>
                    <a:pt x="506" y="92"/>
                  </a:lnTo>
                  <a:lnTo>
                    <a:pt x="507" y="92"/>
                  </a:lnTo>
                  <a:lnTo>
                    <a:pt x="507" y="93"/>
                  </a:lnTo>
                  <a:lnTo>
                    <a:pt x="508" y="93"/>
                  </a:lnTo>
                  <a:lnTo>
                    <a:pt x="509" y="93"/>
                  </a:lnTo>
                  <a:lnTo>
                    <a:pt x="510" y="93"/>
                  </a:lnTo>
                  <a:lnTo>
                    <a:pt x="511" y="93"/>
                  </a:lnTo>
                  <a:lnTo>
                    <a:pt x="512" y="93"/>
                  </a:lnTo>
                  <a:lnTo>
                    <a:pt x="512" y="94"/>
                  </a:lnTo>
                  <a:lnTo>
                    <a:pt x="513" y="94"/>
                  </a:lnTo>
                  <a:lnTo>
                    <a:pt x="514" y="94"/>
                  </a:lnTo>
                  <a:lnTo>
                    <a:pt x="515" y="94"/>
                  </a:lnTo>
                  <a:lnTo>
                    <a:pt x="516" y="94"/>
                  </a:lnTo>
                  <a:lnTo>
                    <a:pt x="517" y="94"/>
                  </a:lnTo>
                  <a:lnTo>
                    <a:pt x="518" y="95"/>
                  </a:lnTo>
                  <a:lnTo>
                    <a:pt x="519" y="95"/>
                  </a:lnTo>
                  <a:lnTo>
                    <a:pt x="520" y="95"/>
                  </a:lnTo>
                  <a:lnTo>
                    <a:pt x="521" y="95"/>
                  </a:lnTo>
                  <a:lnTo>
                    <a:pt x="522" y="95"/>
                  </a:lnTo>
                  <a:lnTo>
                    <a:pt x="523" y="95"/>
                  </a:lnTo>
                  <a:lnTo>
                    <a:pt x="523" y="96"/>
                  </a:lnTo>
                  <a:lnTo>
                    <a:pt x="524" y="96"/>
                  </a:lnTo>
                  <a:lnTo>
                    <a:pt x="525" y="96"/>
                  </a:lnTo>
                  <a:lnTo>
                    <a:pt x="526" y="96"/>
                  </a:lnTo>
                  <a:lnTo>
                    <a:pt x="527" y="96"/>
                  </a:lnTo>
                  <a:lnTo>
                    <a:pt x="528" y="96"/>
                  </a:lnTo>
                  <a:lnTo>
                    <a:pt x="529" y="97"/>
                  </a:lnTo>
                  <a:lnTo>
                    <a:pt x="530" y="97"/>
                  </a:lnTo>
                  <a:lnTo>
                    <a:pt x="531" y="97"/>
                  </a:lnTo>
                  <a:lnTo>
                    <a:pt x="532" y="97"/>
                  </a:lnTo>
                  <a:lnTo>
                    <a:pt x="533" y="97"/>
                  </a:lnTo>
                  <a:lnTo>
                    <a:pt x="534" y="97"/>
                  </a:lnTo>
                  <a:lnTo>
                    <a:pt x="534" y="98"/>
                  </a:lnTo>
                  <a:lnTo>
                    <a:pt x="535" y="98"/>
                  </a:lnTo>
                  <a:lnTo>
                    <a:pt x="536" y="98"/>
                  </a:lnTo>
                  <a:lnTo>
                    <a:pt x="537" y="98"/>
                  </a:lnTo>
                  <a:lnTo>
                    <a:pt x="538" y="98"/>
                  </a:lnTo>
                  <a:lnTo>
                    <a:pt x="539" y="98"/>
                  </a:lnTo>
                  <a:lnTo>
                    <a:pt x="539" y="99"/>
                  </a:lnTo>
                  <a:lnTo>
                    <a:pt x="540" y="99"/>
                  </a:lnTo>
                  <a:lnTo>
                    <a:pt x="541" y="99"/>
                  </a:lnTo>
                  <a:lnTo>
                    <a:pt x="542" y="99"/>
                  </a:lnTo>
                  <a:lnTo>
                    <a:pt x="543" y="99"/>
                  </a:lnTo>
                  <a:lnTo>
                    <a:pt x="544" y="99"/>
                  </a:lnTo>
                  <a:lnTo>
                    <a:pt x="545" y="99"/>
                  </a:lnTo>
                  <a:lnTo>
                    <a:pt x="545" y="100"/>
                  </a:lnTo>
                  <a:lnTo>
                    <a:pt x="546" y="100"/>
                  </a:lnTo>
                  <a:lnTo>
                    <a:pt x="547" y="100"/>
                  </a:lnTo>
                  <a:lnTo>
                    <a:pt x="547" y="100"/>
                  </a:lnTo>
                  <a:lnTo>
                    <a:pt x="548" y="100"/>
                  </a:lnTo>
                  <a:lnTo>
                    <a:pt x="549" y="100"/>
                  </a:lnTo>
                  <a:lnTo>
                    <a:pt x="550" y="100"/>
                  </a:lnTo>
                  <a:lnTo>
                    <a:pt x="550" y="101"/>
                  </a:lnTo>
                  <a:lnTo>
                    <a:pt x="551" y="101"/>
                  </a:lnTo>
                  <a:lnTo>
                    <a:pt x="552" y="101"/>
                  </a:lnTo>
                  <a:lnTo>
                    <a:pt x="553" y="101"/>
                  </a:lnTo>
                  <a:lnTo>
                    <a:pt x="554" y="101"/>
                  </a:lnTo>
                  <a:lnTo>
                    <a:pt x="555" y="101"/>
                  </a:lnTo>
                  <a:lnTo>
                    <a:pt x="556" y="101"/>
                  </a:lnTo>
                  <a:lnTo>
                    <a:pt x="556" y="102"/>
                  </a:lnTo>
                  <a:lnTo>
                    <a:pt x="557" y="102"/>
                  </a:lnTo>
                  <a:lnTo>
                    <a:pt x="558" y="102"/>
                  </a:lnTo>
                  <a:lnTo>
                    <a:pt x="559" y="102"/>
                  </a:lnTo>
                  <a:lnTo>
                    <a:pt x="560" y="102"/>
                  </a:lnTo>
                  <a:lnTo>
                    <a:pt x="561" y="102"/>
                  </a:lnTo>
                  <a:lnTo>
                    <a:pt x="561" y="103"/>
                  </a:lnTo>
                  <a:lnTo>
                    <a:pt x="562" y="103"/>
                  </a:lnTo>
                  <a:lnTo>
                    <a:pt x="563" y="103"/>
                  </a:lnTo>
                  <a:lnTo>
                    <a:pt x="564" y="103"/>
                  </a:lnTo>
                  <a:lnTo>
                    <a:pt x="565" y="103"/>
                  </a:lnTo>
                  <a:lnTo>
                    <a:pt x="566" y="103"/>
                  </a:lnTo>
                  <a:lnTo>
                    <a:pt x="567" y="103"/>
                  </a:lnTo>
                  <a:lnTo>
                    <a:pt x="567" y="104"/>
                  </a:lnTo>
                  <a:lnTo>
                    <a:pt x="568" y="104"/>
                  </a:lnTo>
                  <a:lnTo>
                    <a:pt x="569" y="104"/>
                  </a:lnTo>
                  <a:lnTo>
                    <a:pt x="570" y="104"/>
                  </a:lnTo>
                  <a:lnTo>
                    <a:pt x="571" y="104"/>
                  </a:lnTo>
                  <a:lnTo>
                    <a:pt x="572" y="104"/>
                  </a:lnTo>
                  <a:lnTo>
                    <a:pt x="572" y="105"/>
                  </a:lnTo>
                  <a:lnTo>
                    <a:pt x="573" y="105"/>
                  </a:lnTo>
                  <a:lnTo>
                    <a:pt x="574" y="105"/>
                  </a:lnTo>
                  <a:lnTo>
                    <a:pt x="575" y="105"/>
                  </a:lnTo>
                  <a:lnTo>
                    <a:pt x="575" y="105"/>
                  </a:lnTo>
                  <a:lnTo>
                    <a:pt x="576" y="105"/>
                  </a:lnTo>
                  <a:lnTo>
                    <a:pt x="577" y="105"/>
                  </a:lnTo>
                  <a:lnTo>
                    <a:pt x="578" y="105"/>
                  </a:lnTo>
                  <a:lnTo>
                    <a:pt x="578" y="106"/>
                  </a:lnTo>
                  <a:lnTo>
                    <a:pt x="579" y="106"/>
                  </a:lnTo>
                  <a:lnTo>
                    <a:pt x="580" y="106"/>
                  </a:lnTo>
                  <a:lnTo>
                    <a:pt x="581" y="106"/>
                  </a:lnTo>
                  <a:lnTo>
                    <a:pt x="582" y="106"/>
                  </a:lnTo>
                  <a:lnTo>
                    <a:pt x="583" y="106"/>
                  </a:lnTo>
                  <a:lnTo>
                    <a:pt x="583" y="107"/>
                  </a:lnTo>
                  <a:lnTo>
                    <a:pt x="584" y="107"/>
                  </a:lnTo>
                  <a:lnTo>
                    <a:pt x="585" y="107"/>
                  </a:lnTo>
                  <a:lnTo>
                    <a:pt x="586" y="107"/>
                  </a:lnTo>
                  <a:lnTo>
                    <a:pt x="587" y="107"/>
                  </a:lnTo>
                  <a:lnTo>
                    <a:pt x="588" y="107"/>
                  </a:lnTo>
                  <a:lnTo>
                    <a:pt x="589" y="107"/>
                  </a:lnTo>
                  <a:lnTo>
                    <a:pt x="589" y="108"/>
                  </a:lnTo>
                  <a:lnTo>
                    <a:pt x="590" y="108"/>
                  </a:lnTo>
                  <a:lnTo>
                    <a:pt x="591" y="108"/>
                  </a:lnTo>
                  <a:lnTo>
                    <a:pt x="592" y="108"/>
                  </a:lnTo>
                  <a:lnTo>
                    <a:pt x="593" y="108"/>
                  </a:lnTo>
                  <a:lnTo>
                    <a:pt x="594" y="108"/>
                  </a:lnTo>
                  <a:lnTo>
                    <a:pt x="594" y="109"/>
                  </a:lnTo>
                  <a:lnTo>
                    <a:pt x="595" y="109"/>
                  </a:lnTo>
                  <a:lnTo>
                    <a:pt x="596" y="109"/>
                  </a:lnTo>
                  <a:lnTo>
                    <a:pt x="597" y="109"/>
                  </a:lnTo>
                  <a:lnTo>
                    <a:pt x="598" y="109"/>
                  </a:lnTo>
                  <a:lnTo>
                    <a:pt x="599" y="109"/>
                  </a:lnTo>
                  <a:lnTo>
                    <a:pt x="600" y="109"/>
                  </a:lnTo>
                  <a:lnTo>
                    <a:pt x="600" y="110"/>
                  </a:lnTo>
                  <a:lnTo>
                    <a:pt x="601" y="110"/>
                  </a:lnTo>
                  <a:lnTo>
                    <a:pt x="602" y="110"/>
                  </a:lnTo>
                  <a:lnTo>
                    <a:pt x="603" y="110"/>
                  </a:lnTo>
                  <a:lnTo>
                    <a:pt x="603" y="110"/>
                  </a:lnTo>
                  <a:lnTo>
                    <a:pt x="604" y="110"/>
                  </a:lnTo>
                  <a:lnTo>
                    <a:pt x="605" y="110"/>
                  </a:lnTo>
                  <a:lnTo>
                    <a:pt x="605" y="111"/>
                  </a:lnTo>
                  <a:lnTo>
                    <a:pt x="606" y="111"/>
                  </a:lnTo>
                  <a:lnTo>
                    <a:pt x="607" y="111"/>
                  </a:lnTo>
                  <a:lnTo>
                    <a:pt x="608" y="111"/>
                  </a:lnTo>
                  <a:lnTo>
                    <a:pt x="609" y="111"/>
                  </a:lnTo>
                  <a:lnTo>
                    <a:pt x="610" y="111"/>
                  </a:lnTo>
                  <a:lnTo>
                    <a:pt x="611" y="111"/>
                  </a:lnTo>
                  <a:lnTo>
                    <a:pt x="611" y="112"/>
                  </a:lnTo>
                  <a:lnTo>
                    <a:pt x="612" y="112"/>
                  </a:lnTo>
                  <a:lnTo>
                    <a:pt x="613" y="112"/>
                  </a:lnTo>
                  <a:lnTo>
                    <a:pt x="614" y="112"/>
                  </a:lnTo>
                  <a:lnTo>
                    <a:pt x="615" y="112"/>
                  </a:lnTo>
                  <a:lnTo>
                    <a:pt x="616" y="112"/>
                  </a:lnTo>
                  <a:lnTo>
                    <a:pt x="616" y="113"/>
                  </a:lnTo>
                  <a:lnTo>
                    <a:pt x="617" y="113"/>
                  </a:lnTo>
                  <a:lnTo>
                    <a:pt x="618" y="113"/>
                  </a:lnTo>
                  <a:lnTo>
                    <a:pt x="619" y="113"/>
                  </a:lnTo>
                  <a:lnTo>
                    <a:pt x="620" y="113"/>
                  </a:lnTo>
                  <a:lnTo>
                    <a:pt x="621" y="113"/>
                  </a:lnTo>
                  <a:lnTo>
                    <a:pt x="622" y="114"/>
                  </a:lnTo>
                  <a:lnTo>
                    <a:pt x="623" y="114"/>
                  </a:lnTo>
                  <a:lnTo>
                    <a:pt x="624" y="114"/>
                  </a:lnTo>
                  <a:lnTo>
                    <a:pt x="625" y="114"/>
                  </a:lnTo>
                  <a:lnTo>
                    <a:pt x="626" y="114"/>
                  </a:lnTo>
                  <a:lnTo>
                    <a:pt x="627" y="114"/>
                  </a:lnTo>
                  <a:lnTo>
                    <a:pt x="627" y="115"/>
                  </a:lnTo>
                  <a:lnTo>
                    <a:pt x="628" y="115"/>
                  </a:lnTo>
                  <a:lnTo>
                    <a:pt x="629" y="115"/>
                  </a:lnTo>
                  <a:lnTo>
                    <a:pt x="630" y="115"/>
                  </a:lnTo>
                  <a:lnTo>
                    <a:pt x="630" y="115"/>
                  </a:lnTo>
                  <a:lnTo>
                    <a:pt x="631" y="115"/>
                  </a:lnTo>
                  <a:lnTo>
                    <a:pt x="632" y="115"/>
                  </a:lnTo>
                  <a:lnTo>
                    <a:pt x="633" y="116"/>
                  </a:lnTo>
                  <a:lnTo>
                    <a:pt x="634" y="116"/>
                  </a:lnTo>
                  <a:lnTo>
                    <a:pt x="635" y="116"/>
                  </a:lnTo>
                  <a:lnTo>
                    <a:pt x="636" y="116"/>
                  </a:lnTo>
                  <a:lnTo>
                    <a:pt x="637" y="116"/>
                  </a:lnTo>
                  <a:lnTo>
                    <a:pt x="638" y="116"/>
                  </a:lnTo>
                  <a:lnTo>
                    <a:pt x="638" y="117"/>
                  </a:lnTo>
                  <a:lnTo>
                    <a:pt x="639" y="117"/>
                  </a:lnTo>
                  <a:lnTo>
                    <a:pt x="640" y="117"/>
                  </a:lnTo>
                  <a:lnTo>
                    <a:pt x="641" y="117"/>
                  </a:lnTo>
                  <a:lnTo>
                    <a:pt x="642" y="117"/>
                  </a:lnTo>
                  <a:lnTo>
                    <a:pt x="643" y="117"/>
                  </a:lnTo>
                  <a:lnTo>
                    <a:pt x="644" y="118"/>
                  </a:lnTo>
                  <a:lnTo>
                    <a:pt x="645" y="118"/>
                  </a:lnTo>
                  <a:lnTo>
                    <a:pt x="646" y="118"/>
                  </a:lnTo>
                  <a:lnTo>
                    <a:pt x="647" y="118"/>
                  </a:lnTo>
                  <a:lnTo>
                    <a:pt x="648" y="118"/>
                  </a:lnTo>
                  <a:lnTo>
                    <a:pt x="649" y="118"/>
                  </a:lnTo>
                  <a:lnTo>
                    <a:pt x="649" y="119"/>
                  </a:lnTo>
                  <a:lnTo>
                    <a:pt x="650" y="119"/>
                  </a:lnTo>
                  <a:lnTo>
                    <a:pt x="651" y="119"/>
                  </a:lnTo>
                  <a:lnTo>
                    <a:pt x="652" y="119"/>
                  </a:lnTo>
                  <a:lnTo>
                    <a:pt x="653" y="119"/>
                  </a:lnTo>
                  <a:lnTo>
                    <a:pt x="654" y="119"/>
                  </a:lnTo>
                  <a:lnTo>
                    <a:pt x="654" y="120"/>
                  </a:lnTo>
                  <a:lnTo>
                    <a:pt x="655" y="120"/>
                  </a:lnTo>
                  <a:lnTo>
                    <a:pt x="656" y="120"/>
                  </a:lnTo>
                  <a:lnTo>
                    <a:pt x="657" y="120"/>
                  </a:lnTo>
                  <a:lnTo>
                    <a:pt x="658" y="120"/>
                  </a:lnTo>
                  <a:lnTo>
                    <a:pt x="658" y="120"/>
                  </a:lnTo>
                  <a:lnTo>
                    <a:pt x="659" y="120"/>
                  </a:lnTo>
                  <a:lnTo>
                    <a:pt x="660" y="120"/>
                  </a:lnTo>
                  <a:lnTo>
                    <a:pt x="660" y="121"/>
                  </a:lnTo>
                  <a:lnTo>
                    <a:pt x="661" y="121"/>
                  </a:lnTo>
                  <a:lnTo>
                    <a:pt x="662" y="121"/>
                  </a:lnTo>
                  <a:lnTo>
                    <a:pt x="663" y="121"/>
                  </a:lnTo>
                  <a:lnTo>
                    <a:pt x="664" y="121"/>
                  </a:lnTo>
                  <a:lnTo>
                    <a:pt x="665" y="121"/>
                  </a:lnTo>
                  <a:lnTo>
                    <a:pt x="665" y="122"/>
                  </a:lnTo>
                  <a:lnTo>
                    <a:pt x="666" y="122"/>
                  </a:lnTo>
                  <a:lnTo>
                    <a:pt x="667" y="122"/>
                  </a:lnTo>
                  <a:lnTo>
                    <a:pt x="668" y="122"/>
                  </a:lnTo>
                  <a:lnTo>
                    <a:pt x="669" y="122"/>
                  </a:lnTo>
                  <a:lnTo>
                    <a:pt x="670" y="122"/>
                  </a:lnTo>
                  <a:lnTo>
                    <a:pt x="671" y="122"/>
                  </a:lnTo>
                  <a:lnTo>
                    <a:pt x="671" y="123"/>
                  </a:lnTo>
                  <a:lnTo>
                    <a:pt x="672" y="123"/>
                  </a:lnTo>
                  <a:lnTo>
                    <a:pt x="673" y="123"/>
                  </a:lnTo>
                  <a:lnTo>
                    <a:pt x="674" y="123"/>
                  </a:lnTo>
                  <a:lnTo>
                    <a:pt x="675" y="123"/>
                  </a:lnTo>
                  <a:lnTo>
                    <a:pt x="676" y="123"/>
                  </a:lnTo>
                  <a:lnTo>
                    <a:pt x="676" y="124"/>
                  </a:lnTo>
                  <a:lnTo>
                    <a:pt x="677" y="124"/>
                  </a:lnTo>
                  <a:lnTo>
                    <a:pt x="678" y="124"/>
                  </a:lnTo>
                  <a:lnTo>
                    <a:pt x="679" y="124"/>
                  </a:lnTo>
                  <a:lnTo>
                    <a:pt x="680" y="124"/>
                  </a:lnTo>
                  <a:lnTo>
                    <a:pt x="681" y="124"/>
                  </a:lnTo>
                  <a:lnTo>
                    <a:pt x="682" y="124"/>
                  </a:lnTo>
                  <a:lnTo>
                    <a:pt x="682" y="125"/>
                  </a:lnTo>
                  <a:lnTo>
                    <a:pt x="683" y="125"/>
                  </a:lnTo>
                  <a:lnTo>
                    <a:pt x="684" y="125"/>
                  </a:lnTo>
                  <a:lnTo>
                    <a:pt x="685" y="125"/>
                  </a:lnTo>
                  <a:lnTo>
                    <a:pt x="686" y="125"/>
                  </a:lnTo>
                  <a:lnTo>
                    <a:pt x="686" y="125"/>
                  </a:lnTo>
                  <a:lnTo>
                    <a:pt x="687" y="125"/>
                  </a:lnTo>
                  <a:lnTo>
                    <a:pt x="687" y="126"/>
                  </a:lnTo>
                  <a:lnTo>
                    <a:pt x="688" y="126"/>
                  </a:lnTo>
                  <a:lnTo>
                    <a:pt x="689" y="126"/>
                  </a:lnTo>
                  <a:lnTo>
                    <a:pt x="690" y="126"/>
                  </a:lnTo>
                  <a:lnTo>
                    <a:pt x="691" y="126"/>
                  </a:lnTo>
                  <a:lnTo>
                    <a:pt x="692" y="126"/>
                  </a:lnTo>
                  <a:lnTo>
                    <a:pt x="693" y="126"/>
                  </a:lnTo>
                  <a:lnTo>
                    <a:pt x="693" y="127"/>
                  </a:lnTo>
                  <a:lnTo>
                    <a:pt x="694" y="127"/>
                  </a:lnTo>
                  <a:lnTo>
                    <a:pt x="695" y="127"/>
                  </a:lnTo>
                  <a:lnTo>
                    <a:pt x="696" y="127"/>
                  </a:lnTo>
                  <a:lnTo>
                    <a:pt x="697" y="127"/>
                  </a:lnTo>
                  <a:lnTo>
                    <a:pt x="698" y="127"/>
                  </a:lnTo>
                  <a:lnTo>
                    <a:pt x="698" y="128"/>
                  </a:lnTo>
                  <a:lnTo>
                    <a:pt x="699" y="128"/>
                  </a:lnTo>
                  <a:lnTo>
                    <a:pt x="700" y="128"/>
                  </a:lnTo>
                  <a:lnTo>
                    <a:pt x="701" y="128"/>
                  </a:lnTo>
                  <a:lnTo>
                    <a:pt x="702" y="128"/>
                  </a:lnTo>
                  <a:lnTo>
                    <a:pt x="703" y="128"/>
                  </a:lnTo>
                  <a:lnTo>
                    <a:pt x="704" y="128"/>
                  </a:lnTo>
                  <a:lnTo>
                    <a:pt x="704" y="129"/>
                  </a:lnTo>
                  <a:lnTo>
                    <a:pt x="705" y="129"/>
                  </a:lnTo>
                  <a:lnTo>
                    <a:pt x="706" y="129"/>
                  </a:lnTo>
                  <a:lnTo>
                    <a:pt x="707" y="129"/>
                  </a:lnTo>
                  <a:lnTo>
                    <a:pt x="708" y="129"/>
                  </a:lnTo>
                  <a:lnTo>
                    <a:pt x="709" y="129"/>
                  </a:lnTo>
                  <a:lnTo>
                    <a:pt x="709" y="130"/>
                  </a:lnTo>
                  <a:lnTo>
                    <a:pt x="710" y="130"/>
                  </a:lnTo>
                  <a:lnTo>
                    <a:pt x="711" y="130"/>
                  </a:lnTo>
                  <a:lnTo>
                    <a:pt x="712" y="130"/>
                  </a:lnTo>
                  <a:lnTo>
                    <a:pt x="713" y="130"/>
                  </a:lnTo>
                  <a:lnTo>
                    <a:pt x="714" y="130"/>
                  </a:lnTo>
                  <a:lnTo>
                    <a:pt x="715" y="130"/>
                  </a:lnTo>
                  <a:lnTo>
                    <a:pt x="715" y="131"/>
                  </a:lnTo>
                  <a:lnTo>
                    <a:pt x="716" y="131"/>
                  </a:lnTo>
                  <a:lnTo>
                    <a:pt x="717" y="131"/>
                  </a:lnTo>
                  <a:lnTo>
                    <a:pt x="718" y="131"/>
                  </a:lnTo>
                  <a:lnTo>
                    <a:pt x="719" y="131"/>
                  </a:lnTo>
                  <a:lnTo>
                    <a:pt x="720" y="131"/>
                  </a:lnTo>
                  <a:lnTo>
                    <a:pt x="720" y="132"/>
                  </a:lnTo>
                  <a:lnTo>
                    <a:pt x="721" y="132"/>
                  </a:lnTo>
                  <a:lnTo>
                    <a:pt x="722" y="132"/>
                  </a:lnTo>
                  <a:lnTo>
                    <a:pt x="723" y="132"/>
                  </a:lnTo>
                  <a:lnTo>
                    <a:pt x="724" y="132"/>
                  </a:lnTo>
                  <a:lnTo>
                    <a:pt x="725" y="132"/>
                  </a:lnTo>
                  <a:lnTo>
                    <a:pt x="726" y="133"/>
                  </a:lnTo>
                  <a:lnTo>
                    <a:pt x="727" y="133"/>
                  </a:lnTo>
                  <a:lnTo>
                    <a:pt x="728" y="133"/>
                  </a:lnTo>
                  <a:lnTo>
                    <a:pt x="729" y="133"/>
                  </a:lnTo>
                  <a:lnTo>
                    <a:pt x="730" y="133"/>
                  </a:lnTo>
                  <a:lnTo>
                    <a:pt x="731" y="133"/>
                  </a:lnTo>
                  <a:lnTo>
                    <a:pt x="731" y="134"/>
                  </a:lnTo>
                  <a:lnTo>
                    <a:pt x="732" y="134"/>
                  </a:lnTo>
                  <a:lnTo>
                    <a:pt x="733" y="134"/>
                  </a:lnTo>
                  <a:lnTo>
                    <a:pt x="734" y="134"/>
                  </a:lnTo>
                  <a:lnTo>
                    <a:pt x="735" y="134"/>
                  </a:lnTo>
                  <a:lnTo>
                    <a:pt x="736" y="134"/>
                  </a:lnTo>
                  <a:lnTo>
                    <a:pt x="737" y="135"/>
                  </a:lnTo>
                  <a:lnTo>
                    <a:pt x="738" y="135"/>
                  </a:lnTo>
                  <a:lnTo>
                    <a:pt x="739" y="135"/>
                  </a:lnTo>
                  <a:lnTo>
                    <a:pt x="740" y="135"/>
                  </a:lnTo>
                  <a:lnTo>
                    <a:pt x="741" y="135"/>
                  </a:lnTo>
                  <a:lnTo>
                    <a:pt x="741" y="135"/>
                  </a:lnTo>
                  <a:lnTo>
                    <a:pt x="742" y="135"/>
                  </a:lnTo>
                  <a:lnTo>
                    <a:pt x="742" y="136"/>
                  </a:lnTo>
                  <a:lnTo>
                    <a:pt x="743" y="136"/>
                  </a:lnTo>
                  <a:lnTo>
                    <a:pt x="744" y="136"/>
                  </a:lnTo>
                  <a:lnTo>
                    <a:pt x="745" y="136"/>
                  </a:lnTo>
                  <a:lnTo>
                    <a:pt x="746" y="136"/>
                  </a:lnTo>
                  <a:lnTo>
                    <a:pt x="747" y="136"/>
                  </a:lnTo>
                  <a:lnTo>
                    <a:pt x="748" y="137"/>
                  </a:lnTo>
                  <a:lnTo>
                    <a:pt x="749" y="137"/>
                  </a:lnTo>
                  <a:lnTo>
                    <a:pt x="750" y="137"/>
                  </a:lnTo>
                  <a:lnTo>
                    <a:pt x="751" y="137"/>
                  </a:lnTo>
                  <a:lnTo>
                    <a:pt x="752" y="137"/>
                  </a:lnTo>
                  <a:lnTo>
                    <a:pt x="753" y="137"/>
                  </a:lnTo>
                  <a:lnTo>
                    <a:pt x="753" y="138"/>
                  </a:lnTo>
                  <a:lnTo>
                    <a:pt x="754" y="138"/>
                  </a:lnTo>
                  <a:lnTo>
                    <a:pt x="755" y="138"/>
                  </a:lnTo>
                  <a:lnTo>
                    <a:pt x="756" y="138"/>
                  </a:lnTo>
                  <a:lnTo>
                    <a:pt x="757" y="138"/>
                  </a:lnTo>
                  <a:lnTo>
                    <a:pt x="758" y="138"/>
                  </a:lnTo>
                  <a:lnTo>
                    <a:pt x="758" y="139"/>
                  </a:lnTo>
                  <a:lnTo>
                    <a:pt x="759" y="139"/>
                  </a:lnTo>
                  <a:lnTo>
                    <a:pt x="760" y="139"/>
                  </a:lnTo>
                  <a:lnTo>
                    <a:pt x="761" y="139"/>
                  </a:lnTo>
                  <a:lnTo>
                    <a:pt x="762" y="139"/>
                  </a:lnTo>
                  <a:lnTo>
                    <a:pt x="763" y="139"/>
                  </a:lnTo>
                  <a:lnTo>
                    <a:pt x="764" y="139"/>
                  </a:lnTo>
                  <a:lnTo>
                    <a:pt x="764" y="140"/>
                  </a:lnTo>
                  <a:lnTo>
                    <a:pt x="765" y="140"/>
                  </a:lnTo>
                  <a:lnTo>
                    <a:pt x="766" y="140"/>
                  </a:lnTo>
                  <a:lnTo>
                    <a:pt x="767" y="140"/>
                  </a:lnTo>
                  <a:lnTo>
                    <a:pt x="768" y="140"/>
                  </a:lnTo>
                  <a:lnTo>
                    <a:pt x="769" y="140"/>
                  </a:lnTo>
                  <a:lnTo>
                    <a:pt x="769" y="140"/>
                  </a:lnTo>
                  <a:lnTo>
                    <a:pt x="769" y="141"/>
                  </a:lnTo>
                  <a:lnTo>
                    <a:pt x="770" y="141"/>
                  </a:lnTo>
                  <a:lnTo>
                    <a:pt x="771" y="141"/>
                  </a:lnTo>
                  <a:lnTo>
                    <a:pt x="772" y="141"/>
                  </a:lnTo>
                  <a:lnTo>
                    <a:pt x="773" y="141"/>
                  </a:lnTo>
                  <a:lnTo>
                    <a:pt x="774" y="141"/>
                  </a:lnTo>
                  <a:lnTo>
                    <a:pt x="775" y="141"/>
                  </a:lnTo>
                  <a:lnTo>
                    <a:pt x="775" y="142"/>
                  </a:lnTo>
                  <a:lnTo>
                    <a:pt x="776" y="142"/>
                  </a:lnTo>
                  <a:lnTo>
                    <a:pt x="777" y="142"/>
                  </a:lnTo>
                  <a:lnTo>
                    <a:pt x="778" y="142"/>
                  </a:lnTo>
                  <a:lnTo>
                    <a:pt x="779" y="142"/>
                  </a:lnTo>
                  <a:lnTo>
                    <a:pt x="780" y="142"/>
                  </a:lnTo>
                  <a:lnTo>
                    <a:pt x="780" y="143"/>
                  </a:lnTo>
                  <a:lnTo>
                    <a:pt x="781" y="143"/>
                  </a:lnTo>
                  <a:lnTo>
                    <a:pt x="782" y="143"/>
                  </a:lnTo>
                  <a:lnTo>
                    <a:pt x="783" y="143"/>
                  </a:lnTo>
                  <a:lnTo>
                    <a:pt x="784" y="143"/>
                  </a:lnTo>
                  <a:lnTo>
                    <a:pt x="785" y="143"/>
                  </a:lnTo>
                  <a:lnTo>
                    <a:pt x="786" y="143"/>
                  </a:lnTo>
                  <a:lnTo>
                    <a:pt x="786" y="144"/>
                  </a:lnTo>
                  <a:lnTo>
                    <a:pt x="787" y="144"/>
                  </a:lnTo>
                  <a:lnTo>
                    <a:pt x="788" y="144"/>
                  </a:lnTo>
                  <a:lnTo>
                    <a:pt x="789" y="144"/>
                  </a:lnTo>
                  <a:lnTo>
                    <a:pt x="790" y="144"/>
                  </a:lnTo>
                  <a:lnTo>
                    <a:pt x="791" y="144"/>
                  </a:lnTo>
                  <a:lnTo>
                    <a:pt x="791" y="145"/>
                  </a:lnTo>
                  <a:lnTo>
                    <a:pt x="792" y="145"/>
                  </a:lnTo>
                  <a:lnTo>
                    <a:pt x="793" y="145"/>
                  </a:lnTo>
                  <a:lnTo>
                    <a:pt x="794" y="145"/>
                  </a:lnTo>
                  <a:lnTo>
                    <a:pt x="795" y="145"/>
                  </a:lnTo>
                  <a:lnTo>
                    <a:pt x="796" y="145"/>
                  </a:lnTo>
                  <a:lnTo>
                    <a:pt x="797" y="145"/>
                  </a:lnTo>
                  <a:lnTo>
                    <a:pt x="797" y="145"/>
                  </a:lnTo>
                  <a:lnTo>
                    <a:pt x="797" y="146"/>
                  </a:lnTo>
                  <a:lnTo>
                    <a:pt x="798" y="146"/>
                  </a:lnTo>
                  <a:lnTo>
                    <a:pt x="799" y="146"/>
                  </a:lnTo>
                  <a:lnTo>
                    <a:pt x="800" y="146"/>
                  </a:lnTo>
                  <a:lnTo>
                    <a:pt x="801" y="146"/>
                  </a:lnTo>
                  <a:lnTo>
                    <a:pt x="802" y="146"/>
                  </a:lnTo>
                  <a:lnTo>
                    <a:pt x="802" y="147"/>
                  </a:lnTo>
                  <a:lnTo>
                    <a:pt x="803" y="147"/>
                  </a:lnTo>
                  <a:lnTo>
                    <a:pt x="804" y="147"/>
                  </a:lnTo>
                  <a:lnTo>
                    <a:pt x="805" y="147"/>
                  </a:lnTo>
                  <a:lnTo>
                    <a:pt x="806" y="147"/>
                  </a:lnTo>
                  <a:lnTo>
                    <a:pt x="807" y="147"/>
                  </a:lnTo>
                  <a:lnTo>
                    <a:pt x="808" y="147"/>
                  </a:lnTo>
                  <a:lnTo>
                    <a:pt x="808" y="148"/>
                  </a:lnTo>
                  <a:lnTo>
                    <a:pt x="809" y="148"/>
                  </a:lnTo>
                  <a:lnTo>
                    <a:pt x="810" y="148"/>
                  </a:lnTo>
                  <a:lnTo>
                    <a:pt x="811" y="148"/>
                  </a:lnTo>
                  <a:lnTo>
                    <a:pt x="812" y="148"/>
                  </a:lnTo>
                  <a:lnTo>
                    <a:pt x="813" y="148"/>
                  </a:lnTo>
                  <a:lnTo>
                    <a:pt x="813" y="149"/>
                  </a:lnTo>
                  <a:lnTo>
                    <a:pt x="814" y="149"/>
                  </a:lnTo>
                  <a:lnTo>
                    <a:pt x="815" y="149"/>
                  </a:lnTo>
                  <a:lnTo>
                    <a:pt x="816" y="149"/>
                  </a:lnTo>
                  <a:lnTo>
                    <a:pt x="817" y="149"/>
                  </a:lnTo>
                  <a:lnTo>
                    <a:pt x="818" y="149"/>
                  </a:lnTo>
                  <a:lnTo>
                    <a:pt x="819" y="149"/>
                  </a:lnTo>
                  <a:lnTo>
                    <a:pt x="819" y="150"/>
                  </a:lnTo>
                  <a:lnTo>
                    <a:pt x="820" y="150"/>
                  </a:lnTo>
                  <a:lnTo>
                    <a:pt x="821" y="150"/>
                  </a:lnTo>
                  <a:lnTo>
                    <a:pt x="822" y="150"/>
                  </a:lnTo>
                  <a:lnTo>
                    <a:pt x="823" y="150"/>
                  </a:lnTo>
                  <a:lnTo>
                    <a:pt x="824" y="150"/>
                  </a:lnTo>
                  <a:lnTo>
                    <a:pt x="824" y="151"/>
                  </a:lnTo>
                  <a:lnTo>
                    <a:pt x="824" y="151"/>
                  </a:lnTo>
                  <a:lnTo>
                    <a:pt x="825" y="151"/>
                  </a:lnTo>
                  <a:lnTo>
                    <a:pt x="826" y="151"/>
                  </a:lnTo>
                  <a:lnTo>
                    <a:pt x="827" y="151"/>
                  </a:lnTo>
                  <a:lnTo>
                    <a:pt x="828" y="151"/>
                  </a:lnTo>
                  <a:lnTo>
                    <a:pt x="829" y="151"/>
                  </a:lnTo>
                  <a:lnTo>
                    <a:pt x="830" y="152"/>
                  </a:lnTo>
                  <a:lnTo>
                    <a:pt x="831" y="152"/>
                  </a:lnTo>
                  <a:lnTo>
                    <a:pt x="832" y="152"/>
                  </a:lnTo>
                  <a:lnTo>
                    <a:pt x="833" y="152"/>
                  </a:lnTo>
                  <a:lnTo>
                    <a:pt x="834" y="152"/>
                  </a:lnTo>
                  <a:lnTo>
                    <a:pt x="835" y="152"/>
                  </a:lnTo>
                  <a:lnTo>
                    <a:pt x="835" y="153"/>
                  </a:lnTo>
                  <a:lnTo>
                    <a:pt x="836" y="153"/>
                  </a:lnTo>
                  <a:lnTo>
                    <a:pt x="837" y="153"/>
                  </a:lnTo>
                  <a:lnTo>
                    <a:pt x="838" y="153"/>
                  </a:lnTo>
                  <a:lnTo>
                    <a:pt x="839" y="153"/>
                  </a:lnTo>
                  <a:lnTo>
                    <a:pt x="840" y="153"/>
                  </a:lnTo>
                  <a:lnTo>
                    <a:pt x="841" y="154"/>
                  </a:lnTo>
                  <a:lnTo>
                    <a:pt x="842" y="154"/>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8" name="Freeform 89">
              <a:extLst>
                <a:ext uri="{FF2B5EF4-FFF2-40B4-BE49-F238E27FC236}">
                  <a16:creationId xmlns:a16="http://schemas.microsoft.com/office/drawing/2014/main" id="{DA217C1F-B000-4090-9054-E0BC794F8690}"/>
                </a:ext>
              </a:extLst>
            </p:cNvPr>
            <p:cNvSpPr>
              <a:spLocks/>
            </p:cNvSpPr>
            <p:nvPr/>
          </p:nvSpPr>
          <p:spPr bwMode="auto">
            <a:xfrm>
              <a:off x="15671822" y="2791703"/>
              <a:ext cx="27285" cy="5297"/>
            </a:xfrm>
            <a:custGeom>
              <a:avLst/>
              <a:gdLst>
                <a:gd name="T0" fmla="*/ 0 w 25"/>
                <a:gd name="T1" fmla="*/ 0 h 4"/>
                <a:gd name="T2" fmla="*/ 1 w 25"/>
                <a:gd name="T3" fmla="*/ 0 h 4"/>
                <a:gd name="T4" fmla="*/ 2 w 25"/>
                <a:gd name="T5" fmla="*/ 0 h 4"/>
                <a:gd name="T6" fmla="*/ 3 w 25"/>
                <a:gd name="T7" fmla="*/ 0 h 4"/>
                <a:gd name="T8" fmla="*/ 4 w 25"/>
                <a:gd name="T9" fmla="*/ 0 h 4"/>
                <a:gd name="T10" fmla="*/ 4 w 25"/>
                <a:gd name="T11" fmla="*/ 1 h 4"/>
                <a:gd name="T12" fmla="*/ 5 w 25"/>
                <a:gd name="T13" fmla="*/ 1 h 4"/>
                <a:gd name="T14" fmla="*/ 6 w 25"/>
                <a:gd name="T15" fmla="*/ 1 h 4"/>
                <a:gd name="T16" fmla="*/ 7 w 25"/>
                <a:gd name="T17" fmla="*/ 1 h 4"/>
                <a:gd name="T18" fmla="*/ 8 w 25"/>
                <a:gd name="T19" fmla="*/ 1 h 4"/>
                <a:gd name="T20" fmla="*/ 9 w 25"/>
                <a:gd name="T21" fmla="*/ 1 h 4"/>
                <a:gd name="T22" fmla="*/ 10 w 25"/>
                <a:gd name="T23" fmla="*/ 2 h 4"/>
                <a:gd name="T24" fmla="*/ 10 w 25"/>
                <a:gd name="T25" fmla="*/ 2 h 4"/>
                <a:gd name="T26" fmla="*/ 11 w 25"/>
                <a:gd name="T27" fmla="*/ 2 h 4"/>
                <a:gd name="T28" fmla="*/ 12 w 25"/>
                <a:gd name="T29" fmla="*/ 2 h 4"/>
                <a:gd name="T30" fmla="*/ 13 w 25"/>
                <a:gd name="T31" fmla="*/ 2 h 4"/>
                <a:gd name="T32" fmla="*/ 14 w 25"/>
                <a:gd name="T33" fmla="*/ 2 h 4"/>
                <a:gd name="T34" fmla="*/ 15 w 25"/>
                <a:gd name="T35" fmla="*/ 2 h 4"/>
                <a:gd name="T36" fmla="*/ 15 w 25"/>
                <a:gd name="T37" fmla="*/ 3 h 4"/>
                <a:gd name="T38" fmla="*/ 16 w 25"/>
                <a:gd name="T39" fmla="*/ 3 h 4"/>
                <a:gd name="T40" fmla="*/ 17 w 25"/>
                <a:gd name="T41" fmla="*/ 3 h 4"/>
                <a:gd name="T42" fmla="*/ 18 w 25"/>
                <a:gd name="T43" fmla="*/ 3 h 4"/>
                <a:gd name="T44" fmla="*/ 19 w 25"/>
                <a:gd name="T45" fmla="*/ 3 h 4"/>
                <a:gd name="T46" fmla="*/ 20 w 25"/>
                <a:gd name="T47" fmla="*/ 3 h 4"/>
                <a:gd name="T48" fmla="*/ 20 w 25"/>
                <a:gd name="T49" fmla="*/ 4 h 4"/>
                <a:gd name="T50" fmla="*/ 21 w 25"/>
                <a:gd name="T51" fmla="*/ 4 h 4"/>
                <a:gd name="T52" fmla="*/ 22 w 25"/>
                <a:gd name="T53" fmla="*/ 4 h 4"/>
                <a:gd name="T54" fmla="*/ 23 w 25"/>
                <a:gd name="T55" fmla="*/ 4 h 4"/>
                <a:gd name="T56" fmla="*/ 24 w 25"/>
                <a:gd name="T57" fmla="*/ 4 h 4"/>
                <a:gd name="T58" fmla="*/ 25 w 25"/>
                <a:gd name="T59" fmla="*/ 4 h 4"/>
                <a:gd name="T60" fmla="*/ 25 w 25"/>
                <a:gd name="T6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4">
                  <a:moveTo>
                    <a:pt x="0" y="0"/>
                  </a:moveTo>
                  <a:lnTo>
                    <a:pt x="1" y="0"/>
                  </a:lnTo>
                  <a:lnTo>
                    <a:pt x="2" y="0"/>
                  </a:lnTo>
                  <a:lnTo>
                    <a:pt x="3" y="0"/>
                  </a:lnTo>
                  <a:lnTo>
                    <a:pt x="4" y="0"/>
                  </a:lnTo>
                  <a:lnTo>
                    <a:pt x="4" y="1"/>
                  </a:lnTo>
                  <a:lnTo>
                    <a:pt x="5" y="1"/>
                  </a:lnTo>
                  <a:lnTo>
                    <a:pt x="6" y="1"/>
                  </a:lnTo>
                  <a:lnTo>
                    <a:pt x="7" y="1"/>
                  </a:lnTo>
                  <a:lnTo>
                    <a:pt x="8" y="1"/>
                  </a:lnTo>
                  <a:lnTo>
                    <a:pt x="9" y="1"/>
                  </a:lnTo>
                  <a:lnTo>
                    <a:pt x="10" y="2"/>
                  </a:lnTo>
                  <a:lnTo>
                    <a:pt x="10" y="2"/>
                  </a:lnTo>
                  <a:lnTo>
                    <a:pt x="11" y="2"/>
                  </a:lnTo>
                  <a:lnTo>
                    <a:pt x="12" y="2"/>
                  </a:lnTo>
                  <a:lnTo>
                    <a:pt x="13" y="2"/>
                  </a:lnTo>
                  <a:lnTo>
                    <a:pt x="14" y="2"/>
                  </a:lnTo>
                  <a:lnTo>
                    <a:pt x="15" y="2"/>
                  </a:lnTo>
                  <a:lnTo>
                    <a:pt x="15" y="3"/>
                  </a:lnTo>
                  <a:lnTo>
                    <a:pt x="16" y="3"/>
                  </a:lnTo>
                  <a:lnTo>
                    <a:pt x="17" y="3"/>
                  </a:lnTo>
                  <a:lnTo>
                    <a:pt x="18" y="3"/>
                  </a:lnTo>
                  <a:lnTo>
                    <a:pt x="19" y="3"/>
                  </a:lnTo>
                  <a:lnTo>
                    <a:pt x="20" y="3"/>
                  </a:lnTo>
                  <a:lnTo>
                    <a:pt x="20" y="4"/>
                  </a:lnTo>
                  <a:lnTo>
                    <a:pt x="21" y="4"/>
                  </a:lnTo>
                  <a:lnTo>
                    <a:pt x="22" y="4"/>
                  </a:lnTo>
                  <a:lnTo>
                    <a:pt x="23" y="4"/>
                  </a:lnTo>
                  <a:lnTo>
                    <a:pt x="24" y="4"/>
                  </a:lnTo>
                  <a:lnTo>
                    <a:pt x="25" y="4"/>
                  </a:lnTo>
                  <a:lnTo>
                    <a:pt x="25" y="4"/>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09" name="Freeform 90">
              <a:extLst>
                <a:ext uri="{FF2B5EF4-FFF2-40B4-BE49-F238E27FC236}">
                  <a16:creationId xmlns:a16="http://schemas.microsoft.com/office/drawing/2014/main" id="{AEA016D2-6B35-46E8-9EE3-AD9A907BA92F}"/>
                </a:ext>
              </a:extLst>
            </p:cNvPr>
            <p:cNvSpPr>
              <a:spLocks/>
            </p:cNvSpPr>
            <p:nvPr/>
          </p:nvSpPr>
          <p:spPr bwMode="auto">
            <a:xfrm>
              <a:off x="13860498" y="2458013"/>
              <a:ext cx="907761" cy="167375"/>
            </a:xfrm>
            <a:custGeom>
              <a:avLst/>
              <a:gdLst>
                <a:gd name="T0" fmla="*/ 13 w 842"/>
                <a:gd name="T1" fmla="*/ 2 h 154"/>
                <a:gd name="T2" fmla="*/ 27 w 842"/>
                <a:gd name="T3" fmla="*/ 5 h 154"/>
                <a:gd name="T4" fmla="*/ 40 w 842"/>
                <a:gd name="T5" fmla="*/ 7 h 154"/>
                <a:gd name="T6" fmla="*/ 54 w 842"/>
                <a:gd name="T7" fmla="*/ 10 h 154"/>
                <a:gd name="T8" fmla="*/ 68 w 842"/>
                <a:gd name="T9" fmla="*/ 12 h 154"/>
                <a:gd name="T10" fmla="*/ 81 w 842"/>
                <a:gd name="T11" fmla="*/ 15 h 154"/>
                <a:gd name="T12" fmla="*/ 94 w 842"/>
                <a:gd name="T13" fmla="*/ 17 h 154"/>
                <a:gd name="T14" fmla="*/ 107 w 842"/>
                <a:gd name="T15" fmla="*/ 20 h 154"/>
                <a:gd name="T16" fmla="*/ 120 w 842"/>
                <a:gd name="T17" fmla="*/ 22 h 154"/>
                <a:gd name="T18" fmla="*/ 134 w 842"/>
                <a:gd name="T19" fmla="*/ 24 h 154"/>
                <a:gd name="T20" fmla="*/ 147 w 842"/>
                <a:gd name="T21" fmla="*/ 27 h 154"/>
                <a:gd name="T22" fmla="*/ 162 w 842"/>
                <a:gd name="T23" fmla="*/ 30 h 154"/>
                <a:gd name="T24" fmla="*/ 176 w 842"/>
                <a:gd name="T25" fmla="*/ 32 h 154"/>
                <a:gd name="T26" fmla="*/ 190 w 842"/>
                <a:gd name="T27" fmla="*/ 35 h 154"/>
                <a:gd name="T28" fmla="*/ 204 w 842"/>
                <a:gd name="T29" fmla="*/ 37 h 154"/>
                <a:gd name="T30" fmla="*/ 217 w 842"/>
                <a:gd name="T31" fmla="*/ 40 h 154"/>
                <a:gd name="T32" fmla="*/ 230 w 842"/>
                <a:gd name="T33" fmla="*/ 42 h 154"/>
                <a:gd name="T34" fmla="*/ 244 w 842"/>
                <a:gd name="T35" fmla="*/ 44 h 154"/>
                <a:gd name="T36" fmla="*/ 256 w 842"/>
                <a:gd name="T37" fmla="*/ 47 h 154"/>
                <a:gd name="T38" fmla="*/ 270 w 842"/>
                <a:gd name="T39" fmla="*/ 49 h 154"/>
                <a:gd name="T40" fmla="*/ 283 w 842"/>
                <a:gd name="T41" fmla="*/ 52 h 154"/>
                <a:gd name="T42" fmla="*/ 298 w 842"/>
                <a:gd name="T43" fmla="*/ 54 h 154"/>
                <a:gd name="T44" fmla="*/ 311 w 842"/>
                <a:gd name="T45" fmla="*/ 57 h 154"/>
                <a:gd name="T46" fmla="*/ 325 w 842"/>
                <a:gd name="T47" fmla="*/ 59 h 154"/>
                <a:gd name="T48" fmla="*/ 337 w 842"/>
                <a:gd name="T49" fmla="*/ 62 h 154"/>
                <a:gd name="T50" fmla="*/ 351 w 842"/>
                <a:gd name="T51" fmla="*/ 64 h 154"/>
                <a:gd name="T52" fmla="*/ 364 w 842"/>
                <a:gd name="T53" fmla="*/ 66 h 154"/>
                <a:gd name="T54" fmla="*/ 377 w 842"/>
                <a:gd name="T55" fmla="*/ 69 h 154"/>
                <a:gd name="T56" fmla="*/ 391 w 842"/>
                <a:gd name="T57" fmla="*/ 71 h 154"/>
                <a:gd name="T58" fmla="*/ 404 w 842"/>
                <a:gd name="T59" fmla="*/ 74 h 154"/>
                <a:gd name="T60" fmla="*/ 419 w 842"/>
                <a:gd name="T61" fmla="*/ 76 h 154"/>
                <a:gd name="T62" fmla="*/ 433 w 842"/>
                <a:gd name="T63" fmla="*/ 79 h 154"/>
                <a:gd name="T64" fmla="*/ 446 w 842"/>
                <a:gd name="T65" fmla="*/ 81 h 154"/>
                <a:gd name="T66" fmla="*/ 459 w 842"/>
                <a:gd name="T67" fmla="*/ 84 h 154"/>
                <a:gd name="T68" fmla="*/ 472 w 842"/>
                <a:gd name="T69" fmla="*/ 86 h 154"/>
                <a:gd name="T70" fmla="*/ 485 w 842"/>
                <a:gd name="T71" fmla="*/ 89 h 154"/>
                <a:gd name="T72" fmla="*/ 499 w 842"/>
                <a:gd name="T73" fmla="*/ 91 h 154"/>
                <a:gd name="T74" fmla="*/ 512 w 842"/>
                <a:gd name="T75" fmla="*/ 93 h 154"/>
                <a:gd name="T76" fmla="*/ 526 w 842"/>
                <a:gd name="T77" fmla="*/ 96 h 154"/>
                <a:gd name="T78" fmla="*/ 539 w 842"/>
                <a:gd name="T79" fmla="*/ 99 h 154"/>
                <a:gd name="T80" fmla="*/ 553 w 842"/>
                <a:gd name="T81" fmla="*/ 101 h 154"/>
                <a:gd name="T82" fmla="*/ 567 w 842"/>
                <a:gd name="T83" fmla="*/ 103 h 154"/>
                <a:gd name="T84" fmla="*/ 580 w 842"/>
                <a:gd name="T85" fmla="*/ 106 h 154"/>
                <a:gd name="T86" fmla="*/ 593 w 842"/>
                <a:gd name="T87" fmla="*/ 108 h 154"/>
                <a:gd name="T88" fmla="*/ 606 w 842"/>
                <a:gd name="T89" fmla="*/ 111 h 154"/>
                <a:gd name="T90" fmla="*/ 620 w 842"/>
                <a:gd name="T91" fmla="*/ 113 h 154"/>
                <a:gd name="T92" fmla="*/ 633 w 842"/>
                <a:gd name="T93" fmla="*/ 116 h 154"/>
                <a:gd name="T94" fmla="*/ 647 w 842"/>
                <a:gd name="T95" fmla="*/ 118 h 154"/>
                <a:gd name="T96" fmla="*/ 661 w 842"/>
                <a:gd name="T97" fmla="*/ 121 h 154"/>
                <a:gd name="T98" fmla="*/ 675 w 842"/>
                <a:gd name="T99" fmla="*/ 123 h 154"/>
                <a:gd name="T100" fmla="*/ 688 w 842"/>
                <a:gd name="T101" fmla="*/ 126 h 154"/>
                <a:gd name="T102" fmla="*/ 701 w 842"/>
                <a:gd name="T103" fmla="*/ 128 h 154"/>
                <a:gd name="T104" fmla="*/ 715 w 842"/>
                <a:gd name="T105" fmla="*/ 130 h 154"/>
                <a:gd name="T106" fmla="*/ 727 w 842"/>
                <a:gd name="T107" fmla="*/ 133 h 154"/>
                <a:gd name="T108" fmla="*/ 741 w 842"/>
                <a:gd name="T109" fmla="*/ 135 h 154"/>
                <a:gd name="T110" fmla="*/ 753 w 842"/>
                <a:gd name="T111" fmla="*/ 138 h 154"/>
                <a:gd name="T112" fmla="*/ 768 w 842"/>
                <a:gd name="T113" fmla="*/ 140 h 154"/>
                <a:gd name="T114" fmla="*/ 782 w 842"/>
                <a:gd name="T115" fmla="*/ 143 h 154"/>
                <a:gd name="T116" fmla="*/ 797 w 842"/>
                <a:gd name="T117" fmla="*/ 145 h 154"/>
                <a:gd name="T118" fmla="*/ 809 w 842"/>
                <a:gd name="T119" fmla="*/ 148 h 154"/>
                <a:gd name="T120" fmla="*/ 823 w 842"/>
                <a:gd name="T121" fmla="*/ 150 h 154"/>
                <a:gd name="T122" fmla="*/ 835 w 842"/>
                <a:gd name="T123"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2" h="154">
                  <a:moveTo>
                    <a:pt x="0" y="0"/>
                  </a:moveTo>
                  <a:lnTo>
                    <a:pt x="1" y="0"/>
                  </a:lnTo>
                  <a:lnTo>
                    <a:pt x="2" y="0"/>
                  </a:lnTo>
                  <a:lnTo>
                    <a:pt x="3" y="0"/>
                  </a:lnTo>
                  <a:lnTo>
                    <a:pt x="3" y="1"/>
                  </a:lnTo>
                  <a:lnTo>
                    <a:pt x="4" y="1"/>
                  </a:lnTo>
                  <a:lnTo>
                    <a:pt x="5" y="1"/>
                  </a:lnTo>
                  <a:lnTo>
                    <a:pt x="6" y="1"/>
                  </a:lnTo>
                  <a:lnTo>
                    <a:pt x="7" y="1"/>
                  </a:lnTo>
                  <a:lnTo>
                    <a:pt x="8" y="1"/>
                  </a:lnTo>
                  <a:lnTo>
                    <a:pt x="8" y="2"/>
                  </a:lnTo>
                  <a:lnTo>
                    <a:pt x="9" y="2"/>
                  </a:lnTo>
                  <a:lnTo>
                    <a:pt x="10" y="2"/>
                  </a:lnTo>
                  <a:lnTo>
                    <a:pt x="11" y="2"/>
                  </a:lnTo>
                  <a:lnTo>
                    <a:pt x="12" y="2"/>
                  </a:lnTo>
                  <a:lnTo>
                    <a:pt x="13" y="2"/>
                  </a:lnTo>
                  <a:lnTo>
                    <a:pt x="14" y="3"/>
                  </a:lnTo>
                  <a:lnTo>
                    <a:pt x="15" y="3"/>
                  </a:lnTo>
                  <a:lnTo>
                    <a:pt x="16" y="3"/>
                  </a:lnTo>
                  <a:lnTo>
                    <a:pt x="17" y="3"/>
                  </a:lnTo>
                  <a:lnTo>
                    <a:pt x="18" y="3"/>
                  </a:lnTo>
                  <a:lnTo>
                    <a:pt x="19" y="3"/>
                  </a:lnTo>
                  <a:lnTo>
                    <a:pt x="19" y="4"/>
                  </a:lnTo>
                  <a:lnTo>
                    <a:pt x="20" y="4"/>
                  </a:lnTo>
                  <a:lnTo>
                    <a:pt x="21" y="4"/>
                  </a:lnTo>
                  <a:lnTo>
                    <a:pt x="22" y="4"/>
                  </a:lnTo>
                  <a:lnTo>
                    <a:pt x="23" y="4"/>
                  </a:lnTo>
                  <a:lnTo>
                    <a:pt x="24" y="4"/>
                  </a:lnTo>
                  <a:lnTo>
                    <a:pt x="25" y="4"/>
                  </a:lnTo>
                  <a:lnTo>
                    <a:pt x="25" y="5"/>
                  </a:lnTo>
                  <a:lnTo>
                    <a:pt x="26" y="5"/>
                  </a:lnTo>
                  <a:lnTo>
                    <a:pt x="27" y="5"/>
                  </a:lnTo>
                  <a:lnTo>
                    <a:pt x="28" y="5"/>
                  </a:lnTo>
                  <a:lnTo>
                    <a:pt x="28" y="5"/>
                  </a:lnTo>
                  <a:lnTo>
                    <a:pt x="29" y="5"/>
                  </a:lnTo>
                  <a:lnTo>
                    <a:pt x="30" y="5"/>
                  </a:lnTo>
                  <a:lnTo>
                    <a:pt x="30" y="6"/>
                  </a:lnTo>
                  <a:lnTo>
                    <a:pt x="31" y="6"/>
                  </a:lnTo>
                  <a:lnTo>
                    <a:pt x="32" y="6"/>
                  </a:lnTo>
                  <a:lnTo>
                    <a:pt x="33" y="6"/>
                  </a:lnTo>
                  <a:lnTo>
                    <a:pt x="34" y="6"/>
                  </a:lnTo>
                  <a:lnTo>
                    <a:pt x="35" y="6"/>
                  </a:lnTo>
                  <a:lnTo>
                    <a:pt x="36" y="6"/>
                  </a:lnTo>
                  <a:lnTo>
                    <a:pt x="36" y="7"/>
                  </a:lnTo>
                  <a:lnTo>
                    <a:pt x="37" y="7"/>
                  </a:lnTo>
                  <a:lnTo>
                    <a:pt x="38" y="7"/>
                  </a:lnTo>
                  <a:lnTo>
                    <a:pt x="39" y="7"/>
                  </a:lnTo>
                  <a:lnTo>
                    <a:pt x="40" y="7"/>
                  </a:lnTo>
                  <a:lnTo>
                    <a:pt x="41" y="7"/>
                  </a:lnTo>
                  <a:lnTo>
                    <a:pt x="41" y="8"/>
                  </a:lnTo>
                  <a:lnTo>
                    <a:pt x="42" y="8"/>
                  </a:lnTo>
                  <a:lnTo>
                    <a:pt x="43" y="8"/>
                  </a:lnTo>
                  <a:lnTo>
                    <a:pt x="44" y="8"/>
                  </a:lnTo>
                  <a:lnTo>
                    <a:pt x="45" y="8"/>
                  </a:lnTo>
                  <a:lnTo>
                    <a:pt x="46" y="8"/>
                  </a:lnTo>
                  <a:lnTo>
                    <a:pt x="47" y="9"/>
                  </a:lnTo>
                  <a:lnTo>
                    <a:pt x="48" y="9"/>
                  </a:lnTo>
                  <a:lnTo>
                    <a:pt x="49" y="9"/>
                  </a:lnTo>
                  <a:lnTo>
                    <a:pt x="50" y="9"/>
                  </a:lnTo>
                  <a:lnTo>
                    <a:pt x="51" y="9"/>
                  </a:lnTo>
                  <a:lnTo>
                    <a:pt x="52" y="9"/>
                  </a:lnTo>
                  <a:lnTo>
                    <a:pt x="52" y="10"/>
                  </a:lnTo>
                  <a:lnTo>
                    <a:pt x="53" y="10"/>
                  </a:lnTo>
                  <a:lnTo>
                    <a:pt x="54" y="10"/>
                  </a:lnTo>
                  <a:lnTo>
                    <a:pt x="55" y="10"/>
                  </a:lnTo>
                  <a:lnTo>
                    <a:pt x="55" y="10"/>
                  </a:lnTo>
                  <a:lnTo>
                    <a:pt x="56" y="10"/>
                  </a:lnTo>
                  <a:lnTo>
                    <a:pt x="57" y="10"/>
                  </a:lnTo>
                  <a:lnTo>
                    <a:pt x="58" y="11"/>
                  </a:lnTo>
                  <a:lnTo>
                    <a:pt x="59" y="11"/>
                  </a:lnTo>
                  <a:lnTo>
                    <a:pt x="60" y="11"/>
                  </a:lnTo>
                  <a:lnTo>
                    <a:pt x="61" y="11"/>
                  </a:lnTo>
                  <a:lnTo>
                    <a:pt x="62" y="11"/>
                  </a:lnTo>
                  <a:lnTo>
                    <a:pt x="63" y="11"/>
                  </a:lnTo>
                  <a:lnTo>
                    <a:pt x="63" y="12"/>
                  </a:lnTo>
                  <a:lnTo>
                    <a:pt x="64" y="12"/>
                  </a:lnTo>
                  <a:lnTo>
                    <a:pt x="65" y="12"/>
                  </a:lnTo>
                  <a:lnTo>
                    <a:pt x="66" y="12"/>
                  </a:lnTo>
                  <a:lnTo>
                    <a:pt x="67" y="12"/>
                  </a:lnTo>
                  <a:lnTo>
                    <a:pt x="68" y="12"/>
                  </a:lnTo>
                  <a:lnTo>
                    <a:pt x="68" y="13"/>
                  </a:lnTo>
                  <a:lnTo>
                    <a:pt x="69" y="13"/>
                  </a:lnTo>
                  <a:lnTo>
                    <a:pt x="70" y="13"/>
                  </a:lnTo>
                  <a:lnTo>
                    <a:pt x="71" y="13"/>
                  </a:lnTo>
                  <a:lnTo>
                    <a:pt x="72" y="13"/>
                  </a:lnTo>
                  <a:lnTo>
                    <a:pt x="73" y="13"/>
                  </a:lnTo>
                  <a:lnTo>
                    <a:pt x="74" y="13"/>
                  </a:lnTo>
                  <a:lnTo>
                    <a:pt x="74" y="14"/>
                  </a:lnTo>
                  <a:lnTo>
                    <a:pt x="75" y="14"/>
                  </a:lnTo>
                  <a:lnTo>
                    <a:pt x="76" y="14"/>
                  </a:lnTo>
                  <a:lnTo>
                    <a:pt x="77" y="14"/>
                  </a:lnTo>
                  <a:lnTo>
                    <a:pt x="78" y="14"/>
                  </a:lnTo>
                  <a:lnTo>
                    <a:pt x="79" y="14"/>
                  </a:lnTo>
                  <a:lnTo>
                    <a:pt x="79" y="15"/>
                  </a:lnTo>
                  <a:lnTo>
                    <a:pt x="80" y="15"/>
                  </a:lnTo>
                  <a:lnTo>
                    <a:pt x="81" y="15"/>
                  </a:lnTo>
                  <a:lnTo>
                    <a:pt x="82" y="15"/>
                  </a:lnTo>
                  <a:lnTo>
                    <a:pt x="83" y="15"/>
                  </a:lnTo>
                  <a:lnTo>
                    <a:pt x="83" y="15"/>
                  </a:lnTo>
                  <a:lnTo>
                    <a:pt x="84" y="15"/>
                  </a:lnTo>
                  <a:lnTo>
                    <a:pt x="85" y="15"/>
                  </a:lnTo>
                  <a:lnTo>
                    <a:pt x="85" y="16"/>
                  </a:lnTo>
                  <a:lnTo>
                    <a:pt x="86" y="16"/>
                  </a:lnTo>
                  <a:lnTo>
                    <a:pt x="87" y="16"/>
                  </a:lnTo>
                  <a:lnTo>
                    <a:pt x="88" y="16"/>
                  </a:lnTo>
                  <a:lnTo>
                    <a:pt x="89" y="16"/>
                  </a:lnTo>
                  <a:lnTo>
                    <a:pt x="90" y="16"/>
                  </a:lnTo>
                  <a:lnTo>
                    <a:pt x="90" y="17"/>
                  </a:lnTo>
                  <a:lnTo>
                    <a:pt x="91" y="17"/>
                  </a:lnTo>
                  <a:lnTo>
                    <a:pt x="92" y="17"/>
                  </a:lnTo>
                  <a:lnTo>
                    <a:pt x="93" y="17"/>
                  </a:lnTo>
                  <a:lnTo>
                    <a:pt x="94" y="17"/>
                  </a:lnTo>
                  <a:lnTo>
                    <a:pt x="95" y="17"/>
                  </a:lnTo>
                  <a:lnTo>
                    <a:pt x="96" y="17"/>
                  </a:lnTo>
                  <a:lnTo>
                    <a:pt x="96" y="18"/>
                  </a:lnTo>
                  <a:lnTo>
                    <a:pt x="97" y="18"/>
                  </a:lnTo>
                  <a:lnTo>
                    <a:pt x="98" y="18"/>
                  </a:lnTo>
                  <a:lnTo>
                    <a:pt x="99" y="18"/>
                  </a:lnTo>
                  <a:lnTo>
                    <a:pt x="100" y="18"/>
                  </a:lnTo>
                  <a:lnTo>
                    <a:pt x="101" y="18"/>
                  </a:lnTo>
                  <a:lnTo>
                    <a:pt x="101" y="19"/>
                  </a:lnTo>
                  <a:lnTo>
                    <a:pt x="102" y="19"/>
                  </a:lnTo>
                  <a:lnTo>
                    <a:pt x="103" y="19"/>
                  </a:lnTo>
                  <a:lnTo>
                    <a:pt x="104" y="19"/>
                  </a:lnTo>
                  <a:lnTo>
                    <a:pt x="105" y="19"/>
                  </a:lnTo>
                  <a:lnTo>
                    <a:pt x="106" y="19"/>
                  </a:lnTo>
                  <a:lnTo>
                    <a:pt x="107" y="19"/>
                  </a:lnTo>
                  <a:lnTo>
                    <a:pt x="107" y="20"/>
                  </a:lnTo>
                  <a:lnTo>
                    <a:pt x="108" y="20"/>
                  </a:lnTo>
                  <a:lnTo>
                    <a:pt x="109" y="20"/>
                  </a:lnTo>
                  <a:lnTo>
                    <a:pt x="110" y="20"/>
                  </a:lnTo>
                  <a:lnTo>
                    <a:pt x="111" y="20"/>
                  </a:lnTo>
                  <a:lnTo>
                    <a:pt x="111" y="20"/>
                  </a:lnTo>
                  <a:lnTo>
                    <a:pt x="112" y="20"/>
                  </a:lnTo>
                  <a:lnTo>
                    <a:pt x="112" y="21"/>
                  </a:lnTo>
                  <a:lnTo>
                    <a:pt x="113" y="21"/>
                  </a:lnTo>
                  <a:lnTo>
                    <a:pt x="114" y="21"/>
                  </a:lnTo>
                  <a:lnTo>
                    <a:pt x="115" y="21"/>
                  </a:lnTo>
                  <a:lnTo>
                    <a:pt x="116" y="21"/>
                  </a:lnTo>
                  <a:lnTo>
                    <a:pt x="117" y="21"/>
                  </a:lnTo>
                  <a:lnTo>
                    <a:pt x="118" y="21"/>
                  </a:lnTo>
                  <a:lnTo>
                    <a:pt x="118" y="22"/>
                  </a:lnTo>
                  <a:lnTo>
                    <a:pt x="119" y="22"/>
                  </a:lnTo>
                  <a:lnTo>
                    <a:pt x="120" y="22"/>
                  </a:lnTo>
                  <a:lnTo>
                    <a:pt x="121" y="22"/>
                  </a:lnTo>
                  <a:lnTo>
                    <a:pt x="122" y="22"/>
                  </a:lnTo>
                  <a:lnTo>
                    <a:pt x="123" y="22"/>
                  </a:lnTo>
                  <a:lnTo>
                    <a:pt x="123" y="23"/>
                  </a:lnTo>
                  <a:lnTo>
                    <a:pt x="124" y="23"/>
                  </a:lnTo>
                  <a:lnTo>
                    <a:pt x="125" y="23"/>
                  </a:lnTo>
                  <a:lnTo>
                    <a:pt x="126" y="23"/>
                  </a:lnTo>
                  <a:lnTo>
                    <a:pt x="127" y="23"/>
                  </a:lnTo>
                  <a:lnTo>
                    <a:pt x="128" y="23"/>
                  </a:lnTo>
                  <a:lnTo>
                    <a:pt x="129" y="23"/>
                  </a:lnTo>
                  <a:lnTo>
                    <a:pt x="129" y="24"/>
                  </a:lnTo>
                  <a:lnTo>
                    <a:pt x="130" y="24"/>
                  </a:lnTo>
                  <a:lnTo>
                    <a:pt x="131" y="24"/>
                  </a:lnTo>
                  <a:lnTo>
                    <a:pt x="132" y="24"/>
                  </a:lnTo>
                  <a:lnTo>
                    <a:pt x="133" y="24"/>
                  </a:lnTo>
                  <a:lnTo>
                    <a:pt x="134" y="24"/>
                  </a:lnTo>
                  <a:lnTo>
                    <a:pt x="134" y="25"/>
                  </a:lnTo>
                  <a:lnTo>
                    <a:pt x="135" y="25"/>
                  </a:lnTo>
                  <a:lnTo>
                    <a:pt x="136" y="25"/>
                  </a:lnTo>
                  <a:lnTo>
                    <a:pt x="137" y="25"/>
                  </a:lnTo>
                  <a:lnTo>
                    <a:pt x="138" y="25"/>
                  </a:lnTo>
                  <a:lnTo>
                    <a:pt x="139" y="25"/>
                  </a:lnTo>
                  <a:lnTo>
                    <a:pt x="140" y="25"/>
                  </a:lnTo>
                  <a:lnTo>
                    <a:pt x="140" y="26"/>
                  </a:lnTo>
                  <a:lnTo>
                    <a:pt x="141" y="26"/>
                  </a:lnTo>
                  <a:lnTo>
                    <a:pt x="142" y="26"/>
                  </a:lnTo>
                  <a:lnTo>
                    <a:pt x="143" y="26"/>
                  </a:lnTo>
                  <a:lnTo>
                    <a:pt x="144" y="26"/>
                  </a:lnTo>
                  <a:lnTo>
                    <a:pt x="145" y="26"/>
                  </a:lnTo>
                  <a:lnTo>
                    <a:pt x="145" y="27"/>
                  </a:lnTo>
                  <a:lnTo>
                    <a:pt x="146" y="27"/>
                  </a:lnTo>
                  <a:lnTo>
                    <a:pt x="147" y="27"/>
                  </a:lnTo>
                  <a:lnTo>
                    <a:pt x="148" y="27"/>
                  </a:lnTo>
                  <a:lnTo>
                    <a:pt x="149" y="27"/>
                  </a:lnTo>
                  <a:lnTo>
                    <a:pt x="150" y="27"/>
                  </a:lnTo>
                  <a:lnTo>
                    <a:pt x="151" y="28"/>
                  </a:lnTo>
                  <a:lnTo>
                    <a:pt x="152" y="28"/>
                  </a:lnTo>
                  <a:lnTo>
                    <a:pt x="153" y="28"/>
                  </a:lnTo>
                  <a:lnTo>
                    <a:pt x="154" y="28"/>
                  </a:lnTo>
                  <a:lnTo>
                    <a:pt x="155" y="28"/>
                  </a:lnTo>
                  <a:lnTo>
                    <a:pt x="156" y="28"/>
                  </a:lnTo>
                  <a:lnTo>
                    <a:pt x="156" y="29"/>
                  </a:lnTo>
                  <a:lnTo>
                    <a:pt x="157" y="29"/>
                  </a:lnTo>
                  <a:lnTo>
                    <a:pt x="158" y="29"/>
                  </a:lnTo>
                  <a:lnTo>
                    <a:pt x="159" y="29"/>
                  </a:lnTo>
                  <a:lnTo>
                    <a:pt x="160" y="29"/>
                  </a:lnTo>
                  <a:lnTo>
                    <a:pt x="161" y="29"/>
                  </a:lnTo>
                  <a:lnTo>
                    <a:pt x="162" y="30"/>
                  </a:lnTo>
                  <a:lnTo>
                    <a:pt x="163" y="30"/>
                  </a:lnTo>
                  <a:lnTo>
                    <a:pt x="164" y="30"/>
                  </a:lnTo>
                  <a:lnTo>
                    <a:pt x="165" y="30"/>
                  </a:lnTo>
                  <a:lnTo>
                    <a:pt x="166" y="30"/>
                  </a:lnTo>
                  <a:lnTo>
                    <a:pt x="166" y="30"/>
                  </a:lnTo>
                  <a:lnTo>
                    <a:pt x="167" y="30"/>
                  </a:lnTo>
                  <a:lnTo>
                    <a:pt x="167" y="31"/>
                  </a:lnTo>
                  <a:lnTo>
                    <a:pt x="168" y="31"/>
                  </a:lnTo>
                  <a:lnTo>
                    <a:pt x="169" y="31"/>
                  </a:lnTo>
                  <a:lnTo>
                    <a:pt x="170" y="31"/>
                  </a:lnTo>
                  <a:lnTo>
                    <a:pt x="171" y="31"/>
                  </a:lnTo>
                  <a:lnTo>
                    <a:pt x="172" y="31"/>
                  </a:lnTo>
                  <a:lnTo>
                    <a:pt x="173" y="32"/>
                  </a:lnTo>
                  <a:lnTo>
                    <a:pt x="174" y="32"/>
                  </a:lnTo>
                  <a:lnTo>
                    <a:pt x="175" y="32"/>
                  </a:lnTo>
                  <a:lnTo>
                    <a:pt x="176" y="32"/>
                  </a:lnTo>
                  <a:lnTo>
                    <a:pt x="177" y="32"/>
                  </a:lnTo>
                  <a:lnTo>
                    <a:pt x="178" y="32"/>
                  </a:lnTo>
                  <a:lnTo>
                    <a:pt x="178" y="33"/>
                  </a:lnTo>
                  <a:lnTo>
                    <a:pt x="179" y="33"/>
                  </a:lnTo>
                  <a:lnTo>
                    <a:pt x="180" y="33"/>
                  </a:lnTo>
                  <a:lnTo>
                    <a:pt x="181" y="33"/>
                  </a:lnTo>
                  <a:lnTo>
                    <a:pt x="182" y="33"/>
                  </a:lnTo>
                  <a:lnTo>
                    <a:pt x="183" y="33"/>
                  </a:lnTo>
                  <a:lnTo>
                    <a:pt x="184" y="34"/>
                  </a:lnTo>
                  <a:lnTo>
                    <a:pt x="185" y="34"/>
                  </a:lnTo>
                  <a:lnTo>
                    <a:pt x="186" y="34"/>
                  </a:lnTo>
                  <a:lnTo>
                    <a:pt x="187" y="34"/>
                  </a:lnTo>
                  <a:lnTo>
                    <a:pt x="188" y="34"/>
                  </a:lnTo>
                  <a:lnTo>
                    <a:pt x="189" y="34"/>
                  </a:lnTo>
                  <a:lnTo>
                    <a:pt x="189" y="35"/>
                  </a:lnTo>
                  <a:lnTo>
                    <a:pt x="190" y="35"/>
                  </a:lnTo>
                  <a:lnTo>
                    <a:pt x="191" y="35"/>
                  </a:lnTo>
                  <a:lnTo>
                    <a:pt x="192" y="35"/>
                  </a:lnTo>
                  <a:lnTo>
                    <a:pt x="193" y="35"/>
                  </a:lnTo>
                  <a:lnTo>
                    <a:pt x="194" y="35"/>
                  </a:lnTo>
                  <a:lnTo>
                    <a:pt x="194" y="35"/>
                  </a:lnTo>
                  <a:lnTo>
                    <a:pt x="195" y="36"/>
                  </a:lnTo>
                  <a:lnTo>
                    <a:pt x="196" y="36"/>
                  </a:lnTo>
                  <a:lnTo>
                    <a:pt x="197" y="36"/>
                  </a:lnTo>
                  <a:lnTo>
                    <a:pt x="198" y="36"/>
                  </a:lnTo>
                  <a:lnTo>
                    <a:pt x="199" y="36"/>
                  </a:lnTo>
                  <a:lnTo>
                    <a:pt x="200" y="36"/>
                  </a:lnTo>
                  <a:lnTo>
                    <a:pt x="200" y="37"/>
                  </a:lnTo>
                  <a:lnTo>
                    <a:pt x="201" y="37"/>
                  </a:lnTo>
                  <a:lnTo>
                    <a:pt x="202" y="37"/>
                  </a:lnTo>
                  <a:lnTo>
                    <a:pt x="203" y="37"/>
                  </a:lnTo>
                  <a:lnTo>
                    <a:pt x="204" y="37"/>
                  </a:lnTo>
                  <a:lnTo>
                    <a:pt x="205" y="37"/>
                  </a:lnTo>
                  <a:lnTo>
                    <a:pt x="205" y="38"/>
                  </a:lnTo>
                  <a:lnTo>
                    <a:pt x="206" y="38"/>
                  </a:lnTo>
                  <a:lnTo>
                    <a:pt x="207" y="38"/>
                  </a:lnTo>
                  <a:lnTo>
                    <a:pt x="208" y="38"/>
                  </a:lnTo>
                  <a:lnTo>
                    <a:pt x="209" y="38"/>
                  </a:lnTo>
                  <a:lnTo>
                    <a:pt x="210" y="38"/>
                  </a:lnTo>
                  <a:lnTo>
                    <a:pt x="211" y="38"/>
                  </a:lnTo>
                  <a:lnTo>
                    <a:pt x="211" y="39"/>
                  </a:lnTo>
                  <a:lnTo>
                    <a:pt x="212" y="39"/>
                  </a:lnTo>
                  <a:lnTo>
                    <a:pt x="213" y="39"/>
                  </a:lnTo>
                  <a:lnTo>
                    <a:pt x="214" y="39"/>
                  </a:lnTo>
                  <a:lnTo>
                    <a:pt x="215" y="39"/>
                  </a:lnTo>
                  <a:lnTo>
                    <a:pt x="216" y="39"/>
                  </a:lnTo>
                  <a:lnTo>
                    <a:pt x="216" y="40"/>
                  </a:lnTo>
                  <a:lnTo>
                    <a:pt x="217" y="40"/>
                  </a:lnTo>
                  <a:lnTo>
                    <a:pt x="218" y="40"/>
                  </a:lnTo>
                  <a:lnTo>
                    <a:pt x="219" y="40"/>
                  </a:lnTo>
                  <a:lnTo>
                    <a:pt x="220" y="40"/>
                  </a:lnTo>
                  <a:lnTo>
                    <a:pt x="221" y="40"/>
                  </a:lnTo>
                  <a:lnTo>
                    <a:pt x="222" y="40"/>
                  </a:lnTo>
                  <a:lnTo>
                    <a:pt x="222" y="40"/>
                  </a:lnTo>
                  <a:lnTo>
                    <a:pt x="222" y="41"/>
                  </a:lnTo>
                  <a:lnTo>
                    <a:pt x="223" y="41"/>
                  </a:lnTo>
                  <a:lnTo>
                    <a:pt x="224" y="41"/>
                  </a:lnTo>
                  <a:lnTo>
                    <a:pt x="225" y="41"/>
                  </a:lnTo>
                  <a:lnTo>
                    <a:pt x="226" y="41"/>
                  </a:lnTo>
                  <a:lnTo>
                    <a:pt x="227" y="41"/>
                  </a:lnTo>
                  <a:lnTo>
                    <a:pt x="227" y="42"/>
                  </a:lnTo>
                  <a:lnTo>
                    <a:pt x="228" y="42"/>
                  </a:lnTo>
                  <a:lnTo>
                    <a:pt x="229" y="42"/>
                  </a:lnTo>
                  <a:lnTo>
                    <a:pt x="230" y="42"/>
                  </a:lnTo>
                  <a:lnTo>
                    <a:pt x="231" y="42"/>
                  </a:lnTo>
                  <a:lnTo>
                    <a:pt x="232" y="42"/>
                  </a:lnTo>
                  <a:lnTo>
                    <a:pt x="233" y="42"/>
                  </a:lnTo>
                  <a:lnTo>
                    <a:pt x="233" y="43"/>
                  </a:lnTo>
                  <a:lnTo>
                    <a:pt x="234" y="43"/>
                  </a:lnTo>
                  <a:lnTo>
                    <a:pt x="235" y="43"/>
                  </a:lnTo>
                  <a:lnTo>
                    <a:pt x="236" y="43"/>
                  </a:lnTo>
                  <a:lnTo>
                    <a:pt x="237" y="43"/>
                  </a:lnTo>
                  <a:lnTo>
                    <a:pt x="238" y="43"/>
                  </a:lnTo>
                  <a:lnTo>
                    <a:pt x="238" y="44"/>
                  </a:lnTo>
                  <a:lnTo>
                    <a:pt x="239" y="44"/>
                  </a:lnTo>
                  <a:lnTo>
                    <a:pt x="240" y="44"/>
                  </a:lnTo>
                  <a:lnTo>
                    <a:pt x="241" y="44"/>
                  </a:lnTo>
                  <a:lnTo>
                    <a:pt x="242" y="44"/>
                  </a:lnTo>
                  <a:lnTo>
                    <a:pt x="243" y="44"/>
                  </a:lnTo>
                  <a:lnTo>
                    <a:pt x="244" y="44"/>
                  </a:lnTo>
                  <a:lnTo>
                    <a:pt x="244" y="45"/>
                  </a:lnTo>
                  <a:lnTo>
                    <a:pt x="245" y="45"/>
                  </a:lnTo>
                  <a:lnTo>
                    <a:pt x="246" y="45"/>
                  </a:lnTo>
                  <a:lnTo>
                    <a:pt x="247" y="45"/>
                  </a:lnTo>
                  <a:lnTo>
                    <a:pt x="248" y="45"/>
                  </a:lnTo>
                  <a:lnTo>
                    <a:pt x="249" y="45"/>
                  </a:lnTo>
                  <a:lnTo>
                    <a:pt x="249" y="46"/>
                  </a:lnTo>
                  <a:lnTo>
                    <a:pt x="249" y="46"/>
                  </a:lnTo>
                  <a:lnTo>
                    <a:pt x="250" y="46"/>
                  </a:lnTo>
                  <a:lnTo>
                    <a:pt x="251" y="46"/>
                  </a:lnTo>
                  <a:lnTo>
                    <a:pt x="252" y="46"/>
                  </a:lnTo>
                  <a:lnTo>
                    <a:pt x="253" y="46"/>
                  </a:lnTo>
                  <a:lnTo>
                    <a:pt x="254" y="46"/>
                  </a:lnTo>
                  <a:lnTo>
                    <a:pt x="255" y="46"/>
                  </a:lnTo>
                  <a:lnTo>
                    <a:pt x="255" y="47"/>
                  </a:lnTo>
                  <a:lnTo>
                    <a:pt x="256" y="47"/>
                  </a:lnTo>
                  <a:lnTo>
                    <a:pt x="257" y="47"/>
                  </a:lnTo>
                  <a:lnTo>
                    <a:pt x="258" y="47"/>
                  </a:lnTo>
                  <a:lnTo>
                    <a:pt x="259" y="47"/>
                  </a:lnTo>
                  <a:lnTo>
                    <a:pt x="260" y="47"/>
                  </a:lnTo>
                  <a:lnTo>
                    <a:pt x="260" y="48"/>
                  </a:lnTo>
                  <a:lnTo>
                    <a:pt x="261" y="48"/>
                  </a:lnTo>
                  <a:lnTo>
                    <a:pt x="262" y="48"/>
                  </a:lnTo>
                  <a:lnTo>
                    <a:pt x="263" y="48"/>
                  </a:lnTo>
                  <a:lnTo>
                    <a:pt x="264" y="48"/>
                  </a:lnTo>
                  <a:lnTo>
                    <a:pt x="265" y="48"/>
                  </a:lnTo>
                  <a:lnTo>
                    <a:pt x="266" y="48"/>
                  </a:lnTo>
                  <a:lnTo>
                    <a:pt x="266" y="49"/>
                  </a:lnTo>
                  <a:lnTo>
                    <a:pt x="267" y="49"/>
                  </a:lnTo>
                  <a:lnTo>
                    <a:pt x="268" y="49"/>
                  </a:lnTo>
                  <a:lnTo>
                    <a:pt x="269" y="49"/>
                  </a:lnTo>
                  <a:lnTo>
                    <a:pt x="270" y="49"/>
                  </a:lnTo>
                  <a:lnTo>
                    <a:pt x="271" y="49"/>
                  </a:lnTo>
                  <a:lnTo>
                    <a:pt x="271" y="50"/>
                  </a:lnTo>
                  <a:lnTo>
                    <a:pt x="272" y="50"/>
                  </a:lnTo>
                  <a:lnTo>
                    <a:pt x="273" y="50"/>
                  </a:lnTo>
                  <a:lnTo>
                    <a:pt x="274" y="50"/>
                  </a:lnTo>
                  <a:lnTo>
                    <a:pt x="275" y="50"/>
                  </a:lnTo>
                  <a:lnTo>
                    <a:pt x="276" y="50"/>
                  </a:lnTo>
                  <a:lnTo>
                    <a:pt x="277" y="51"/>
                  </a:lnTo>
                  <a:lnTo>
                    <a:pt x="277" y="51"/>
                  </a:lnTo>
                  <a:lnTo>
                    <a:pt x="278" y="51"/>
                  </a:lnTo>
                  <a:lnTo>
                    <a:pt x="279" y="51"/>
                  </a:lnTo>
                  <a:lnTo>
                    <a:pt x="280" y="51"/>
                  </a:lnTo>
                  <a:lnTo>
                    <a:pt x="281" y="51"/>
                  </a:lnTo>
                  <a:lnTo>
                    <a:pt x="282" y="51"/>
                  </a:lnTo>
                  <a:lnTo>
                    <a:pt x="282" y="52"/>
                  </a:lnTo>
                  <a:lnTo>
                    <a:pt x="283" y="52"/>
                  </a:lnTo>
                  <a:lnTo>
                    <a:pt x="284" y="52"/>
                  </a:lnTo>
                  <a:lnTo>
                    <a:pt x="285" y="52"/>
                  </a:lnTo>
                  <a:lnTo>
                    <a:pt x="286" y="52"/>
                  </a:lnTo>
                  <a:lnTo>
                    <a:pt x="287" y="52"/>
                  </a:lnTo>
                  <a:lnTo>
                    <a:pt x="288" y="53"/>
                  </a:lnTo>
                  <a:lnTo>
                    <a:pt x="289" y="53"/>
                  </a:lnTo>
                  <a:lnTo>
                    <a:pt x="290" y="53"/>
                  </a:lnTo>
                  <a:lnTo>
                    <a:pt x="291" y="53"/>
                  </a:lnTo>
                  <a:lnTo>
                    <a:pt x="292" y="53"/>
                  </a:lnTo>
                  <a:lnTo>
                    <a:pt x="293" y="53"/>
                  </a:lnTo>
                  <a:lnTo>
                    <a:pt x="293" y="54"/>
                  </a:lnTo>
                  <a:lnTo>
                    <a:pt x="294" y="54"/>
                  </a:lnTo>
                  <a:lnTo>
                    <a:pt x="295" y="54"/>
                  </a:lnTo>
                  <a:lnTo>
                    <a:pt x="296" y="54"/>
                  </a:lnTo>
                  <a:lnTo>
                    <a:pt x="297" y="54"/>
                  </a:lnTo>
                  <a:lnTo>
                    <a:pt x="298" y="54"/>
                  </a:lnTo>
                  <a:lnTo>
                    <a:pt x="299" y="55"/>
                  </a:lnTo>
                  <a:lnTo>
                    <a:pt x="300" y="55"/>
                  </a:lnTo>
                  <a:lnTo>
                    <a:pt x="301" y="55"/>
                  </a:lnTo>
                  <a:lnTo>
                    <a:pt x="302" y="55"/>
                  </a:lnTo>
                  <a:lnTo>
                    <a:pt x="303" y="55"/>
                  </a:lnTo>
                  <a:lnTo>
                    <a:pt x="304" y="55"/>
                  </a:lnTo>
                  <a:lnTo>
                    <a:pt x="304" y="56"/>
                  </a:lnTo>
                  <a:lnTo>
                    <a:pt x="305" y="56"/>
                  </a:lnTo>
                  <a:lnTo>
                    <a:pt x="305" y="56"/>
                  </a:lnTo>
                  <a:lnTo>
                    <a:pt x="306" y="56"/>
                  </a:lnTo>
                  <a:lnTo>
                    <a:pt x="307" y="56"/>
                  </a:lnTo>
                  <a:lnTo>
                    <a:pt x="308" y="56"/>
                  </a:lnTo>
                  <a:lnTo>
                    <a:pt x="309" y="56"/>
                  </a:lnTo>
                  <a:lnTo>
                    <a:pt x="309" y="57"/>
                  </a:lnTo>
                  <a:lnTo>
                    <a:pt x="310" y="57"/>
                  </a:lnTo>
                  <a:lnTo>
                    <a:pt x="311" y="57"/>
                  </a:lnTo>
                  <a:lnTo>
                    <a:pt x="312" y="57"/>
                  </a:lnTo>
                  <a:lnTo>
                    <a:pt x="313" y="57"/>
                  </a:lnTo>
                  <a:lnTo>
                    <a:pt x="314" y="57"/>
                  </a:lnTo>
                  <a:lnTo>
                    <a:pt x="315" y="57"/>
                  </a:lnTo>
                  <a:lnTo>
                    <a:pt x="315" y="58"/>
                  </a:lnTo>
                  <a:lnTo>
                    <a:pt x="316" y="58"/>
                  </a:lnTo>
                  <a:lnTo>
                    <a:pt x="317" y="58"/>
                  </a:lnTo>
                  <a:lnTo>
                    <a:pt x="318" y="58"/>
                  </a:lnTo>
                  <a:lnTo>
                    <a:pt x="319" y="58"/>
                  </a:lnTo>
                  <a:lnTo>
                    <a:pt x="320" y="58"/>
                  </a:lnTo>
                  <a:lnTo>
                    <a:pt x="320" y="59"/>
                  </a:lnTo>
                  <a:lnTo>
                    <a:pt x="321" y="59"/>
                  </a:lnTo>
                  <a:lnTo>
                    <a:pt x="322" y="59"/>
                  </a:lnTo>
                  <a:lnTo>
                    <a:pt x="323" y="59"/>
                  </a:lnTo>
                  <a:lnTo>
                    <a:pt x="324" y="59"/>
                  </a:lnTo>
                  <a:lnTo>
                    <a:pt x="325" y="59"/>
                  </a:lnTo>
                  <a:lnTo>
                    <a:pt x="326" y="59"/>
                  </a:lnTo>
                  <a:lnTo>
                    <a:pt x="326" y="60"/>
                  </a:lnTo>
                  <a:lnTo>
                    <a:pt x="327" y="60"/>
                  </a:lnTo>
                  <a:lnTo>
                    <a:pt x="328" y="60"/>
                  </a:lnTo>
                  <a:lnTo>
                    <a:pt x="329" y="60"/>
                  </a:lnTo>
                  <a:lnTo>
                    <a:pt x="330" y="60"/>
                  </a:lnTo>
                  <a:lnTo>
                    <a:pt x="331" y="60"/>
                  </a:lnTo>
                  <a:lnTo>
                    <a:pt x="331" y="61"/>
                  </a:lnTo>
                  <a:lnTo>
                    <a:pt x="332" y="61"/>
                  </a:lnTo>
                  <a:lnTo>
                    <a:pt x="332" y="61"/>
                  </a:lnTo>
                  <a:lnTo>
                    <a:pt x="333" y="61"/>
                  </a:lnTo>
                  <a:lnTo>
                    <a:pt x="334" y="61"/>
                  </a:lnTo>
                  <a:lnTo>
                    <a:pt x="335" y="61"/>
                  </a:lnTo>
                  <a:lnTo>
                    <a:pt x="336" y="61"/>
                  </a:lnTo>
                  <a:lnTo>
                    <a:pt x="337" y="61"/>
                  </a:lnTo>
                  <a:lnTo>
                    <a:pt x="337" y="62"/>
                  </a:lnTo>
                  <a:lnTo>
                    <a:pt x="338" y="62"/>
                  </a:lnTo>
                  <a:lnTo>
                    <a:pt x="339" y="62"/>
                  </a:lnTo>
                  <a:lnTo>
                    <a:pt x="340" y="62"/>
                  </a:lnTo>
                  <a:lnTo>
                    <a:pt x="341" y="62"/>
                  </a:lnTo>
                  <a:lnTo>
                    <a:pt x="342" y="62"/>
                  </a:lnTo>
                  <a:lnTo>
                    <a:pt x="342" y="63"/>
                  </a:lnTo>
                  <a:lnTo>
                    <a:pt x="343" y="63"/>
                  </a:lnTo>
                  <a:lnTo>
                    <a:pt x="344" y="63"/>
                  </a:lnTo>
                  <a:lnTo>
                    <a:pt x="345" y="63"/>
                  </a:lnTo>
                  <a:lnTo>
                    <a:pt x="346" y="63"/>
                  </a:lnTo>
                  <a:lnTo>
                    <a:pt x="347" y="63"/>
                  </a:lnTo>
                  <a:lnTo>
                    <a:pt x="348" y="63"/>
                  </a:lnTo>
                  <a:lnTo>
                    <a:pt x="348" y="64"/>
                  </a:lnTo>
                  <a:lnTo>
                    <a:pt x="349" y="64"/>
                  </a:lnTo>
                  <a:lnTo>
                    <a:pt x="350" y="64"/>
                  </a:lnTo>
                  <a:lnTo>
                    <a:pt x="351" y="64"/>
                  </a:lnTo>
                  <a:lnTo>
                    <a:pt x="352" y="64"/>
                  </a:lnTo>
                  <a:lnTo>
                    <a:pt x="353" y="64"/>
                  </a:lnTo>
                  <a:lnTo>
                    <a:pt x="353" y="65"/>
                  </a:lnTo>
                  <a:lnTo>
                    <a:pt x="354" y="65"/>
                  </a:lnTo>
                  <a:lnTo>
                    <a:pt x="355" y="65"/>
                  </a:lnTo>
                  <a:lnTo>
                    <a:pt x="356" y="65"/>
                  </a:lnTo>
                  <a:lnTo>
                    <a:pt x="357" y="65"/>
                  </a:lnTo>
                  <a:lnTo>
                    <a:pt x="358" y="65"/>
                  </a:lnTo>
                  <a:lnTo>
                    <a:pt x="359" y="65"/>
                  </a:lnTo>
                  <a:lnTo>
                    <a:pt x="359" y="66"/>
                  </a:lnTo>
                  <a:lnTo>
                    <a:pt x="360" y="66"/>
                  </a:lnTo>
                  <a:lnTo>
                    <a:pt x="360" y="66"/>
                  </a:lnTo>
                  <a:lnTo>
                    <a:pt x="361" y="66"/>
                  </a:lnTo>
                  <a:lnTo>
                    <a:pt x="362" y="66"/>
                  </a:lnTo>
                  <a:lnTo>
                    <a:pt x="363" y="66"/>
                  </a:lnTo>
                  <a:lnTo>
                    <a:pt x="364" y="66"/>
                  </a:lnTo>
                  <a:lnTo>
                    <a:pt x="364" y="67"/>
                  </a:lnTo>
                  <a:lnTo>
                    <a:pt x="365" y="67"/>
                  </a:lnTo>
                  <a:lnTo>
                    <a:pt x="366" y="67"/>
                  </a:lnTo>
                  <a:lnTo>
                    <a:pt x="367" y="67"/>
                  </a:lnTo>
                  <a:lnTo>
                    <a:pt x="368" y="67"/>
                  </a:lnTo>
                  <a:lnTo>
                    <a:pt x="369" y="67"/>
                  </a:lnTo>
                  <a:lnTo>
                    <a:pt x="370" y="67"/>
                  </a:lnTo>
                  <a:lnTo>
                    <a:pt x="370" y="68"/>
                  </a:lnTo>
                  <a:lnTo>
                    <a:pt x="371" y="68"/>
                  </a:lnTo>
                  <a:lnTo>
                    <a:pt x="372" y="68"/>
                  </a:lnTo>
                  <a:lnTo>
                    <a:pt x="373" y="68"/>
                  </a:lnTo>
                  <a:lnTo>
                    <a:pt x="374" y="68"/>
                  </a:lnTo>
                  <a:lnTo>
                    <a:pt x="375" y="68"/>
                  </a:lnTo>
                  <a:lnTo>
                    <a:pt x="375" y="69"/>
                  </a:lnTo>
                  <a:lnTo>
                    <a:pt x="376" y="69"/>
                  </a:lnTo>
                  <a:lnTo>
                    <a:pt x="377" y="69"/>
                  </a:lnTo>
                  <a:lnTo>
                    <a:pt x="378" y="69"/>
                  </a:lnTo>
                  <a:lnTo>
                    <a:pt x="379" y="69"/>
                  </a:lnTo>
                  <a:lnTo>
                    <a:pt x="380" y="69"/>
                  </a:lnTo>
                  <a:lnTo>
                    <a:pt x="381" y="70"/>
                  </a:lnTo>
                  <a:lnTo>
                    <a:pt x="382" y="70"/>
                  </a:lnTo>
                  <a:lnTo>
                    <a:pt x="383" y="70"/>
                  </a:lnTo>
                  <a:lnTo>
                    <a:pt x="384" y="70"/>
                  </a:lnTo>
                  <a:lnTo>
                    <a:pt x="385" y="70"/>
                  </a:lnTo>
                  <a:lnTo>
                    <a:pt x="386" y="70"/>
                  </a:lnTo>
                  <a:lnTo>
                    <a:pt x="386" y="71"/>
                  </a:lnTo>
                  <a:lnTo>
                    <a:pt x="387" y="71"/>
                  </a:lnTo>
                  <a:lnTo>
                    <a:pt x="388" y="71"/>
                  </a:lnTo>
                  <a:lnTo>
                    <a:pt x="388" y="71"/>
                  </a:lnTo>
                  <a:lnTo>
                    <a:pt x="389" y="71"/>
                  </a:lnTo>
                  <a:lnTo>
                    <a:pt x="390" y="71"/>
                  </a:lnTo>
                  <a:lnTo>
                    <a:pt x="391" y="71"/>
                  </a:lnTo>
                  <a:lnTo>
                    <a:pt x="392" y="71"/>
                  </a:lnTo>
                  <a:lnTo>
                    <a:pt x="392" y="72"/>
                  </a:lnTo>
                  <a:lnTo>
                    <a:pt x="393" y="72"/>
                  </a:lnTo>
                  <a:lnTo>
                    <a:pt x="394" y="72"/>
                  </a:lnTo>
                  <a:lnTo>
                    <a:pt x="395" y="72"/>
                  </a:lnTo>
                  <a:lnTo>
                    <a:pt x="396" y="72"/>
                  </a:lnTo>
                  <a:lnTo>
                    <a:pt x="397" y="72"/>
                  </a:lnTo>
                  <a:lnTo>
                    <a:pt x="397" y="73"/>
                  </a:lnTo>
                  <a:lnTo>
                    <a:pt x="398" y="73"/>
                  </a:lnTo>
                  <a:lnTo>
                    <a:pt x="399" y="73"/>
                  </a:lnTo>
                  <a:lnTo>
                    <a:pt x="400" y="73"/>
                  </a:lnTo>
                  <a:lnTo>
                    <a:pt x="401" y="73"/>
                  </a:lnTo>
                  <a:lnTo>
                    <a:pt x="402" y="73"/>
                  </a:lnTo>
                  <a:lnTo>
                    <a:pt x="403" y="73"/>
                  </a:lnTo>
                  <a:lnTo>
                    <a:pt x="403" y="74"/>
                  </a:lnTo>
                  <a:lnTo>
                    <a:pt x="404" y="74"/>
                  </a:lnTo>
                  <a:lnTo>
                    <a:pt x="405" y="74"/>
                  </a:lnTo>
                  <a:lnTo>
                    <a:pt x="406" y="74"/>
                  </a:lnTo>
                  <a:lnTo>
                    <a:pt x="407" y="74"/>
                  </a:lnTo>
                  <a:lnTo>
                    <a:pt x="408" y="74"/>
                  </a:lnTo>
                  <a:lnTo>
                    <a:pt x="408" y="75"/>
                  </a:lnTo>
                  <a:lnTo>
                    <a:pt x="409" y="75"/>
                  </a:lnTo>
                  <a:lnTo>
                    <a:pt x="410" y="75"/>
                  </a:lnTo>
                  <a:lnTo>
                    <a:pt x="411" y="75"/>
                  </a:lnTo>
                  <a:lnTo>
                    <a:pt x="412" y="75"/>
                  </a:lnTo>
                  <a:lnTo>
                    <a:pt x="413" y="75"/>
                  </a:lnTo>
                  <a:lnTo>
                    <a:pt x="414" y="76"/>
                  </a:lnTo>
                  <a:lnTo>
                    <a:pt x="415" y="76"/>
                  </a:lnTo>
                  <a:lnTo>
                    <a:pt x="416" y="76"/>
                  </a:lnTo>
                  <a:lnTo>
                    <a:pt x="417" y="76"/>
                  </a:lnTo>
                  <a:lnTo>
                    <a:pt x="418" y="76"/>
                  </a:lnTo>
                  <a:lnTo>
                    <a:pt x="419" y="76"/>
                  </a:lnTo>
                  <a:lnTo>
                    <a:pt x="419" y="77"/>
                  </a:lnTo>
                  <a:lnTo>
                    <a:pt x="420" y="77"/>
                  </a:lnTo>
                  <a:lnTo>
                    <a:pt x="421" y="77"/>
                  </a:lnTo>
                  <a:lnTo>
                    <a:pt x="422" y="77"/>
                  </a:lnTo>
                  <a:lnTo>
                    <a:pt x="423" y="77"/>
                  </a:lnTo>
                  <a:lnTo>
                    <a:pt x="424" y="77"/>
                  </a:lnTo>
                  <a:lnTo>
                    <a:pt x="425" y="78"/>
                  </a:lnTo>
                  <a:lnTo>
                    <a:pt x="426" y="78"/>
                  </a:lnTo>
                  <a:lnTo>
                    <a:pt x="427" y="78"/>
                  </a:lnTo>
                  <a:lnTo>
                    <a:pt x="428" y="78"/>
                  </a:lnTo>
                  <a:lnTo>
                    <a:pt x="429" y="78"/>
                  </a:lnTo>
                  <a:lnTo>
                    <a:pt x="430" y="78"/>
                  </a:lnTo>
                  <a:lnTo>
                    <a:pt x="430" y="79"/>
                  </a:lnTo>
                  <a:lnTo>
                    <a:pt x="431" y="79"/>
                  </a:lnTo>
                  <a:lnTo>
                    <a:pt x="432" y="79"/>
                  </a:lnTo>
                  <a:lnTo>
                    <a:pt x="433" y="79"/>
                  </a:lnTo>
                  <a:lnTo>
                    <a:pt x="434" y="79"/>
                  </a:lnTo>
                  <a:lnTo>
                    <a:pt x="435" y="79"/>
                  </a:lnTo>
                  <a:lnTo>
                    <a:pt x="435" y="80"/>
                  </a:lnTo>
                  <a:lnTo>
                    <a:pt x="436" y="80"/>
                  </a:lnTo>
                  <a:lnTo>
                    <a:pt x="437" y="80"/>
                  </a:lnTo>
                  <a:lnTo>
                    <a:pt x="438" y="80"/>
                  </a:lnTo>
                  <a:lnTo>
                    <a:pt x="439" y="80"/>
                  </a:lnTo>
                  <a:lnTo>
                    <a:pt x="440" y="80"/>
                  </a:lnTo>
                  <a:lnTo>
                    <a:pt x="441" y="80"/>
                  </a:lnTo>
                  <a:lnTo>
                    <a:pt x="441" y="81"/>
                  </a:lnTo>
                  <a:lnTo>
                    <a:pt x="442" y="81"/>
                  </a:lnTo>
                  <a:lnTo>
                    <a:pt x="443" y="81"/>
                  </a:lnTo>
                  <a:lnTo>
                    <a:pt x="443" y="81"/>
                  </a:lnTo>
                  <a:lnTo>
                    <a:pt x="444" y="81"/>
                  </a:lnTo>
                  <a:lnTo>
                    <a:pt x="445" y="81"/>
                  </a:lnTo>
                  <a:lnTo>
                    <a:pt x="446" y="81"/>
                  </a:lnTo>
                  <a:lnTo>
                    <a:pt x="446" y="82"/>
                  </a:lnTo>
                  <a:lnTo>
                    <a:pt x="447" y="82"/>
                  </a:lnTo>
                  <a:lnTo>
                    <a:pt x="448" y="82"/>
                  </a:lnTo>
                  <a:lnTo>
                    <a:pt x="449" y="82"/>
                  </a:lnTo>
                  <a:lnTo>
                    <a:pt x="450" y="82"/>
                  </a:lnTo>
                  <a:lnTo>
                    <a:pt x="451" y="82"/>
                  </a:lnTo>
                  <a:lnTo>
                    <a:pt x="452" y="82"/>
                  </a:lnTo>
                  <a:lnTo>
                    <a:pt x="452" y="83"/>
                  </a:lnTo>
                  <a:lnTo>
                    <a:pt x="453" y="83"/>
                  </a:lnTo>
                  <a:lnTo>
                    <a:pt x="454" y="83"/>
                  </a:lnTo>
                  <a:lnTo>
                    <a:pt x="455" y="83"/>
                  </a:lnTo>
                  <a:lnTo>
                    <a:pt x="456" y="83"/>
                  </a:lnTo>
                  <a:lnTo>
                    <a:pt x="457" y="83"/>
                  </a:lnTo>
                  <a:lnTo>
                    <a:pt x="457" y="84"/>
                  </a:lnTo>
                  <a:lnTo>
                    <a:pt x="458" y="84"/>
                  </a:lnTo>
                  <a:lnTo>
                    <a:pt x="459" y="84"/>
                  </a:lnTo>
                  <a:lnTo>
                    <a:pt x="460" y="84"/>
                  </a:lnTo>
                  <a:lnTo>
                    <a:pt x="461" y="84"/>
                  </a:lnTo>
                  <a:lnTo>
                    <a:pt x="462" y="84"/>
                  </a:lnTo>
                  <a:lnTo>
                    <a:pt x="463" y="84"/>
                  </a:lnTo>
                  <a:lnTo>
                    <a:pt x="463" y="85"/>
                  </a:lnTo>
                  <a:lnTo>
                    <a:pt x="464" y="85"/>
                  </a:lnTo>
                  <a:lnTo>
                    <a:pt x="465" y="85"/>
                  </a:lnTo>
                  <a:lnTo>
                    <a:pt x="466" y="85"/>
                  </a:lnTo>
                  <a:lnTo>
                    <a:pt x="467" y="85"/>
                  </a:lnTo>
                  <a:lnTo>
                    <a:pt x="468" y="85"/>
                  </a:lnTo>
                  <a:lnTo>
                    <a:pt x="468" y="86"/>
                  </a:lnTo>
                  <a:lnTo>
                    <a:pt x="469" y="86"/>
                  </a:lnTo>
                  <a:lnTo>
                    <a:pt x="470" y="86"/>
                  </a:lnTo>
                  <a:lnTo>
                    <a:pt x="471" y="86"/>
                  </a:lnTo>
                  <a:lnTo>
                    <a:pt x="471" y="86"/>
                  </a:lnTo>
                  <a:lnTo>
                    <a:pt x="472" y="86"/>
                  </a:lnTo>
                  <a:lnTo>
                    <a:pt x="473" y="86"/>
                  </a:lnTo>
                  <a:lnTo>
                    <a:pt x="474" y="86"/>
                  </a:lnTo>
                  <a:lnTo>
                    <a:pt x="474" y="87"/>
                  </a:lnTo>
                  <a:lnTo>
                    <a:pt x="475" y="87"/>
                  </a:lnTo>
                  <a:lnTo>
                    <a:pt x="476" y="87"/>
                  </a:lnTo>
                  <a:lnTo>
                    <a:pt x="477" y="87"/>
                  </a:lnTo>
                  <a:lnTo>
                    <a:pt x="478" y="87"/>
                  </a:lnTo>
                  <a:lnTo>
                    <a:pt x="479" y="87"/>
                  </a:lnTo>
                  <a:lnTo>
                    <a:pt x="479" y="88"/>
                  </a:lnTo>
                  <a:lnTo>
                    <a:pt x="480" y="88"/>
                  </a:lnTo>
                  <a:lnTo>
                    <a:pt x="481" y="88"/>
                  </a:lnTo>
                  <a:lnTo>
                    <a:pt x="482" y="88"/>
                  </a:lnTo>
                  <a:lnTo>
                    <a:pt x="483" y="88"/>
                  </a:lnTo>
                  <a:lnTo>
                    <a:pt x="484" y="88"/>
                  </a:lnTo>
                  <a:lnTo>
                    <a:pt x="485" y="88"/>
                  </a:lnTo>
                  <a:lnTo>
                    <a:pt x="485" y="89"/>
                  </a:lnTo>
                  <a:lnTo>
                    <a:pt x="486" y="89"/>
                  </a:lnTo>
                  <a:lnTo>
                    <a:pt x="487" y="89"/>
                  </a:lnTo>
                  <a:lnTo>
                    <a:pt x="488" y="89"/>
                  </a:lnTo>
                  <a:lnTo>
                    <a:pt x="489" y="89"/>
                  </a:lnTo>
                  <a:lnTo>
                    <a:pt x="490" y="89"/>
                  </a:lnTo>
                  <a:lnTo>
                    <a:pt x="490" y="90"/>
                  </a:lnTo>
                  <a:lnTo>
                    <a:pt x="491" y="90"/>
                  </a:lnTo>
                  <a:lnTo>
                    <a:pt x="492" y="90"/>
                  </a:lnTo>
                  <a:lnTo>
                    <a:pt x="493" y="90"/>
                  </a:lnTo>
                  <a:lnTo>
                    <a:pt x="494" y="90"/>
                  </a:lnTo>
                  <a:lnTo>
                    <a:pt x="495" y="90"/>
                  </a:lnTo>
                  <a:lnTo>
                    <a:pt x="496" y="90"/>
                  </a:lnTo>
                  <a:lnTo>
                    <a:pt x="496" y="91"/>
                  </a:lnTo>
                  <a:lnTo>
                    <a:pt x="497" y="91"/>
                  </a:lnTo>
                  <a:lnTo>
                    <a:pt x="498" y="91"/>
                  </a:lnTo>
                  <a:lnTo>
                    <a:pt x="499" y="91"/>
                  </a:lnTo>
                  <a:lnTo>
                    <a:pt x="499" y="91"/>
                  </a:lnTo>
                  <a:lnTo>
                    <a:pt x="500" y="91"/>
                  </a:lnTo>
                  <a:lnTo>
                    <a:pt x="501" y="91"/>
                  </a:lnTo>
                  <a:lnTo>
                    <a:pt x="501" y="92"/>
                  </a:lnTo>
                  <a:lnTo>
                    <a:pt x="502" y="92"/>
                  </a:lnTo>
                  <a:lnTo>
                    <a:pt x="503" y="92"/>
                  </a:lnTo>
                  <a:lnTo>
                    <a:pt x="504" y="92"/>
                  </a:lnTo>
                  <a:lnTo>
                    <a:pt x="505" y="92"/>
                  </a:lnTo>
                  <a:lnTo>
                    <a:pt x="506" y="92"/>
                  </a:lnTo>
                  <a:lnTo>
                    <a:pt x="507" y="92"/>
                  </a:lnTo>
                  <a:lnTo>
                    <a:pt x="507" y="93"/>
                  </a:lnTo>
                  <a:lnTo>
                    <a:pt x="508" y="93"/>
                  </a:lnTo>
                  <a:lnTo>
                    <a:pt x="509" y="93"/>
                  </a:lnTo>
                  <a:lnTo>
                    <a:pt x="510" y="93"/>
                  </a:lnTo>
                  <a:lnTo>
                    <a:pt x="511" y="93"/>
                  </a:lnTo>
                  <a:lnTo>
                    <a:pt x="512" y="93"/>
                  </a:lnTo>
                  <a:lnTo>
                    <a:pt x="512" y="94"/>
                  </a:lnTo>
                  <a:lnTo>
                    <a:pt x="513" y="94"/>
                  </a:lnTo>
                  <a:lnTo>
                    <a:pt x="514" y="94"/>
                  </a:lnTo>
                  <a:lnTo>
                    <a:pt x="515" y="94"/>
                  </a:lnTo>
                  <a:lnTo>
                    <a:pt x="516" y="94"/>
                  </a:lnTo>
                  <a:lnTo>
                    <a:pt x="517" y="94"/>
                  </a:lnTo>
                  <a:lnTo>
                    <a:pt x="518" y="95"/>
                  </a:lnTo>
                  <a:lnTo>
                    <a:pt x="519" y="95"/>
                  </a:lnTo>
                  <a:lnTo>
                    <a:pt x="520" y="95"/>
                  </a:lnTo>
                  <a:lnTo>
                    <a:pt x="521" y="95"/>
                  </a:lnTo>
                  <a:lnTo>
                    <a:pt x="522" y="95"/>
                  </a:lnTo>
                  <a:lnTo>
                    <a:pt x="523" y="95"/>
                  </a:lnTo>
                  <a:lnTo>
                    <a:pt x="523" y="96"/>
                  </a:lnTo>
                  <a:lnTo>
                    <a:pt x="524" y="96"/>
                  </a:lnTo>
                  <a:lnTo>
                    <a:pt x="525" y="96"/>
                  </a:lnTo>
                  <a:lnTo>
                    <a:pt x="526" y="96"/>
                  </a:lnTo>
                  <a:lnTo>
                    <a:pt x="526" y="96"/>
                  </a:lnTo>
                  <a:lnTo>
                    <a:pt x="527" y="96"/>
                  </a:lnTo>
                  <a:lnTo>
                    <a:pt x="528" y="96"/>
                  </a:lnTo>
                  <a:lnTo>
                    <a:pt x="529" y="97"/>
                  </a:lnTo>
                  <a:lnTo>
                    <a:pt x="530" y="97"/>
                  </a:lnTo>
                  <a:lnTo>
                    <a:pt x="531" y="97"/>
                  </a:lnTo>
                  <a:lnTo>
                    <a:pt x="532" y="97"/>
                  </a:lnTo>
                  <a:lnTo>
                    <a:pt x="533" y="97"/>
                  </a:lnTo>
                  <a:lnTo>
                    <a:pt x="534" y="97"/>
                  </a:lnTo>
                  <a:lnTo>
                    <a:pt x="534" y="98"/>
                  </a:lnTo>
                  <a:lnTo>
                    <a:pt x="535" y="98"/>
                  </a:lnTo>
                  <a:lnTo>
                    <a:pt x="536" y="98"/>
                  </a:lnTo>
                  <a:lnTo>
                    <a:pt x="537" y="98"/>
                  </a:lnTo>
                  <a:lnTo>
                    <a:pt x="538" y="98"/>
                  </a:lnTo>
                  <a:lnTo>
                    <a:pt x="539" y="98"/>
                  </a:lnTo>
                  <a:lnTo>
                    <a:pt x="539" y="99"/>
                  </a:lnTo>
                  <a:lnTo>
                    <a:pt x="540" y="99"/>
                  </a:lnTo>
                  <a:lnTo>
                    <a:pt x="541" y="99"/>
                  </a:lnTo>
                  <a:lnTo>
                    <a:pt x="542" y="99"/>
                  </a:lnTo>
                  <a:lnTo>
                    <a:pt x="543" y="99"/>
                  </a:lnTo>
                  <a:lnTo>
                    <a:pt x="544" y="99"/>
                  </a:lnTo>
                  <a:lnTo>
                    <a:pt x="545" y="99"/>
                  </a:lnTo>
                  <a:lnTo>
                    <a:pt x="545" y="100"/>
                  </a:lnTo>
                  <a:lnTo>
                    <a:pt x="546" y="100"/>
                  </a:lnTo>
                  <a:lnTo>
                    <a:pt x="547" y="100"/>
                  </a:lnTo>
                  <a:lnTo>
                    <a:pt x="548" y="100"/>
                  </a:lnTo>
                  <a:lnTo>
                    <a:pt x="549" y="100"/>
                  </a:lnTo>
                  <a:lnTo>
                    <a:pt x="550" y="100"/>
                  </a:lnTo>
                  <a:lnTo>
                    <a:pt x="550" y="101"/>
                  </a:lnTo>
                  <a:lnTo>
                    <a:pt x="551" y="101"/>
                  </a:lnTo>
                  <a:lnTo>
                    <a:pt x="552" y="101"/>
                  </a:lnTo>
                  <a:lnTo>
                    <a:pt x="553" y="101"/>
                  </a:lnTo>
                  <a:lnTo>
                    <a:pt x="554" y="101"/>
                  </a:lnTo>
                  <a:lnTo>
                    <a:pt x="554" y="101"/>
                  </a:lnTo>
                  <a:lnTo>
                    <a:pt x="555" y="101"/>
                  </a:lnTo>
                  <a:lnTo>
                    <a:pt x="556" y="101"/>
                  </a:lnTo>
                  <a:lnTo>
                    <a:pt x="556" y="102"/>
                  </a:lnTo>
                  <a:lnTo>
                    <a:pt x="557" y="102"/>
                  </a:lnTo>
                  <a:lnTo>
                    <a:pt x="558" y="102"/>
                  </a:lnTo>
                  <a:lnTo>
                    <a:pt x="559" y="102"/>
                  </a:lnTo>
                  <a:lnTo>
                    <a:pt x="560" y="102"/>
                  </a:lnTo>
                  <a:lnTo>
                    <a:pt x="561" y="102"/>
                  </a:lnTo>
                  <a:lnTo>
                    <a:pt x="562" y="103"/>
                  </a:lnTo>
                  <a:lnTo>
                    <a:pt x="563" y="103"/>
                  </a:lnTo>
                  <a:lnTo>
                    <a:pt x="564" y="103"/>
                  </a:lnTo>
                  <a:lnTo>
                    <a:pt x="565" y="103"/>
                  </a:lnTo>
                  <a:lnTo>
                    <a:pt x="566" y="103"/>
                  </a:lnTo>
                  <a:lnTo>
                    <a:pt x="567" y="103"/>
                  </a:lnTo>
                  <a:lnTo>
                    <a:pt x="567" y="104"/>
                  </a:lnTo>
                  <a:lnTo>
                    <a:pt x="568" y="104"/>
                  </a:lnTo>
                  <a:lnTo>
                    <a:pt x="569" y="104"/>
                  </a:lnTo>
                  <a:lnTo>
                    <a:pt x="570" y="104"/>
                  </a:lnTo>
                  <a:lnTo>
                    <a:pt x="571" y="104"/>
                  </a:lnTo>
                  <a:lnTo>
                    <a:pt x="572" y="104"/>
                  </a:lnTo>
                  <a:lnTo>
                    <a:pt x="572" y="105"/>
                  </a:lnTo>
                  <a:lnTo>
                    <a:pt x="573" y="105"/>
                  </a:lnTo>
                  <a:lnTo>
                    <a:pt x="574" y="105"/>
                  </a:lnTo>
                  <a:lnTo>
                    <a:pt x="575" y="105"/>
                  </a:lnTo>
                  <a:lnTo>
                    <a:pt x="576" y="105"/>
                  </a:lnTo>
                  <a:lnTo>
                    <a:pt x="577" y="105"/>
                  </a:lnTo>
                  <a:lnTo>
                    <a:pt x="578" y="105"/>
                  </a:lnTo>
                  <a:lnTo>
                    <a:pt x="578" y="106"/>
                  </a:lnTo>
                  <a:lnTo>
                    <a:pt x="579" y="106"/>
                  </a:lnTo>
                  <a:lnTo>
                    <a:pt x="580" y="106"/>
                  </a:lnTo>
                  <a:lnTo>
                    <a:pt x="581" y="106"/>
                  </a:lnTo>
                  <a:lnTo>
                    <a:pt x="582" y="106"/>
                  </a:lnTo>
                  <a:lnTo>
                    <a:pt x="582" y="106"/>
                  </a:lnTo>
                  <a:lnTo>
                    <a:pt x="583" y="106"/>
                  </a:lnTo>
                  <a:lnTo>
                    <a:pt x="583" y="107"/>
                  </a:lnTo>
                  <a:lnTo>
                    <a:pt x="584" y="107"/>
                  </a:lnTo>
                  <a:lnTo>
                    <a:pt x="585" y="107"/>
                  </a:lnTo>
                  <a:lnTo>
                    <a:pt x="586" y="107"/>
                  </a:lnTo>
                  <a:lnTo>
                    <a:pt x="587" y="107"/>
                  </a:lnTo>
                  <a:lnTo>
                    <a:pt x="588" y="107"/>
                  </a:lnTo>
                  <a:lnTo>
                    <a:pt x="589" y="107"/>
                  </a:lnTo>
                  <a:lnTo>
                    <a:pt x="589" y="108"/>
                  </a:lnTo>
                  <a:lnTo>
                    <a:pt x="590" y="108"/>
                  </a:lnTo>
                  <a:lnTo>
                    <a:pt x="591" y="108"/>
                  </a:lnTo>
                  <a:lnTo>
                    <a:pt x="592" y="108"/>
                  </a:lnTo>
                  <a:lnTo>
                    <a:pt x="593" y="108"/>
                  </a:lnTo>
                  <a:lnTo>
                    <a:pt x="594" y="108"/>
                  </a:lnTo>
                  <a:lnTo>
                    <a:pt x="594" y="109"/>
                  </a:lnTo>
                  <a:lnTo>
                    <a:pt x="595" y="109"/>
                  </a:lnTo>
                  <a:lnTo>
                    <a:pt x="596" y="109"/>
                  </a:lnTo>
                  <a:lnTo>
                    <a:pt x="597" y="109"/>
                  </a:lnTo>
                  <a:lnTo>
                    <a:pt x="598" y="109"/>
                  </a:lnTo>
                  <a:lnTo>
                    <a:pt x="599" y="109"/>
                  </a:lnTo>
                  <a:lnTo>
                    <a:pt x="600" y="109"/>
                  </a:lnTo>
                  <a:lnTo>
                    <a:pt x="600" y="110"/>
                  </a:lnTo>
                  <a:lnTo>
                    <a:pt x="601" y="110"/>
                  </a:lnTo>
                  <a:lnTo>
                    <a:pt x="602" y="110"/>
                  </a:lnTo>
                  <a:lnTo>
                    <a:pt x="603" y="110"/>
                  </a:lnTo>
                  <a:lnTo>
                    <a:pt x="604" y="110"/>
                  </a:lnTo>
                  <a:lnTo>
                    <a:pt x="605" y="110"/>
                  </a:lnTo>
                  <a:lnTo>
                    <a:pt x="605" y="111"/>
                  </a:lnTo>
                  <a:lnTo>
                    <a:pt x="606" y="111"/>
                  </a:lnTo>
                  <a:lnTo>
                    <a:pt x="607" y="111"/>
                  </a:lnTo>
                  <a:lnTo>
                    <a:pt x="608" y="111"/>
                  </a:lnTo>
                  <a:lnTo>
                    <a:pt x="609" y="111"/>
                  </a:lnTo>
                  <a:lnTo>
                    <a:pt x="610" y="111"/>
                  </a:lnTo>
                  <a:lnTo>
                    <a:pt x="611" y="111"/>
                  </a:lnTo>
                  <a:lnTo>
                    <a:pt x="611" y="112"/>
                  </a:lnTo>
                  <a:lnTo>
                    <a:pt x="612" y="112"/>
                  </a:lnTo>
                  <a:lnTo>
                    <a:pt x="613" y="112"/>
                  </a:lnTo>
                  <a:lnTo>
                    <a:pt x="614" y="112"/>
                  </a:lnTo>
                  <a:lnTo>
                    <a:pt x="615" y="112"/>
                  </a:lnTo>
                  <a:lnTo>
                    <a:pt x="616" y="112"/>
                  </a:lnTo>
                  <a:lnTo>
                    <a:pt x="616" y="113"/>
                  </a:lnTo>
                  <a:lnTo>
                    <a:pt x="617" y="113"/>
                  </a:lnTo>
                  <a:lnTo>
                    <a:pt x="618" y="113"/>
                  </a:lnTo>
                  <a:lnTo>
                    <a:pt x="619" y="113"/>
                  </a:lnTo>
                  <a:lnTo>
                    <a:pt x="620" y="113"/>
                  </a:lnTo>
                  <a:lnTo>
                    <a:pt x="621" y="113"/>
                  </a:lnTo>
                  <a:lnTo>
                    <a:pt x="622" y="113"/>
                  </a:lnTo>
                  <a:lnTo>
                    <a:pt x="622" y="114"/>
                  </a:lnTo>
                  <a:lnTo>
                    <a:pt x="623" y="114"/>
                  </a:lnTo>
                  <a:lnTo>
                    <a:pt x="624" y="114"/>
                  </a:lnTo>
                  <a:lnTo>
                    <a:pt x="625" y="114"/>
                  </a:lnTo>
                  <a:lnTo>
                    <a:pt x="626" y="114"/>
                  </a:lnTo>
                  <a:lnTo>
                    <a:pt x="627" y="114"/>
                  </a:lnTo>
                  <a:lnTo>
                    <a:pt x="627" y="115"/>
                  </a:lnTo>
                  <a:lnTo>
                    <a:pt x="628" y="115"/>
                  </a:lnTo>
                  <a:lnTo>
                    <a:pt x="629" y="115"/>
                  </a:lnTo>
                  <a:lnTo>
                    <a:pt x="630" y="115"/>
                  </a:lnTo>
                  <a:lnTo>
                    <a:pt x="631" y="115"/>
                  </a:lnTo>
                  <a:lnTo>
                    <a:pt x="632" y="115"/>
                  </a:lnTo>
                  <a:lnTo>
                    <a:pt x="633" y="115"/>
                  </a:lnTo>
                  <a:lnTo>
                    <a:pt x="633" y="116"/>
                  </a:lnTo>
                  <a:lnTo>
                    <a:pt x="634" y="116"/>
                  </a:lnTo>
                  <a:lnTo>
                    <a:pt x="635" y="116"/>
                  </a:lnTo>
                  <a:lnTo>
                    <a:pt x="636" y="116"/>
                  </a:lnTo>
                  <a:lnTo>
                    <a:pt x="637" y="116"/>
                  </a:lnTo>
                  <a:lnTo>
                    <a:pt x="637" y="116"/>
                  </a:lnTo>
                  <a:lnTo>
                    <a:pt x="638" y="116"/>
                  </a:lnTo>
                  <a:lnTo>
                    <a:pt x="638" y="117"/>
                  </a:lnTo>
                  <a:lnTo>
                    <a:pt x="639" y="117"/>
                  </a:lnTo>
                  <a:lnTo>
                    <a:pt x="640" y="117"/>
                  </a:lnTo>
                  <a:lnTo>
                    <a:pt x="641" y="117"/>
                  </a:lnTo>
                  <a:lnTo>
                    <a:pt x="642" y="117"/>
                  </a:lnTo>
                  <a:lnTo>
                    <a:pt x="643" y="117"/>
                  </a:lnTo>
                  <a:lnTo>
                    <a:pt x="644" y="118"/>
                  </a:lnTo>
                  <a:lnTo>
                    <a:pt x="645" y="118"/>
                  </a:lnTo>
                  <a:lnTo>
                    <a:pt x="646" y="118"/>
                  </a:lnTo>
                  <a:lnTo>
                    <a:pt x="647" y="118"/>
                  </a:lnTo>
                  <a:lnTo>
                    <a:pt x="648" y="118"/>
                  </a:lnTo>
                  <a:lnTo>
                    <a:pt x="649" y="118"/>
                  </a:lnTo>
                  <a:lnTo>
                    <a:pt x="649" y="119"/>
                  </a:lnTo>
                  <a:lnTo>
                    <a:pt x="650" y="119"/>
                  </a:lnTo>
                  <a:lnTo>
                    <a:pt x="651" y="119"/>
                  </a:lnTo>
                  <a:lnTo>
                    <a:pt x="652" y="119"/>
                  </a:lnTo>
                  <a:lnTo>
                    <a:pt x="653" y="119"/>
                  </a:lnTo>
                  <a:lnTo>
                    <a:pt x="654" y="119"/>
                  </a:lnTo>
                  <a:lnTo>
                    <a:pt x="655" y="120"/>
                  </a:lnTo>
                  <a:lnTo>
                    <a:pt x="656" y="120"/>
                  </a:lnTo>
                  <a:lnTo>
                    <a:pt x="657" y="120"/>
                  </a:lnTo>
                  <a:lnTo>
                    <a:pt x="658" y="120"/>
                  </a:lnTo>
                  <a:lnTo>
                    <a:pt x="659" y="120"/>
                  </a:lnTo>
                  <a:lnTo>
                    <a:pt x="660" y="120"/>
                  </a:lnTo>
                  <a:lnTo>
                    <a:pt x="660" y="121"/>
                  </a:lnTo>
                  <a:lnTo>
                    <a:pt x="661" y="121"/>
                  </a:lnTo>
                  <a:lnTo>
                    <a:pt x="662" y="121"/>
                  </a:lnTo>
                  <a:lnTo>
                    <a:pt x="663" y="121"/>
                  </a:lnTo>
                  <a:lnTo>
                    <a:pt x="664" y="121"/>
                  </a:lnTo>
                  <a:lnTo>
                    <a:pt x="665" y="121"/>
                  </a:lnTo>
                  <a:lnTo>
                    <a:pt x="665" y="121"/>
                  </a:lnTo>
                  <a:lnTo>
                    <a:pt x="666" y="122"/>
                  </a:lnTo>
                  <a:lnTo>
                    <a:pt x="667" y="122"/>
                  </a:lnTo>
                  <a:lnTo>
                    <a:pt x="668" y="122"/>
                  </a:lnTo>
                  <a:lnTo>
                    <a:pt x="669" y="122"/>
                  </a:lnTo>
                  <a:lnTo>
                    <a:pt x="670" y="122"/>
                  </a:lnTo>
                  <a:lnTo>
                    <a:pt x="671" y="122"/>
                  </a:lnTo>
                  <a:lnTo>
                    <a:pt x="671" y="123"/>
                  </a:lnTo>
                  <a:lnTo>
                    <a:pt x="672" y="123"/>
                  </a:lnTo>
                  <a:lnTo>
                    <a:pt x="673" y="123"/>
                  </a:lnTo>
                  <a:lnTo>
                    <a:pt x="674" y="123"/>
                  </a:lnTo>
                  <a:lnTo>
                    <a:pt x="675" y="123"/>
                  </a:lnTo>
                  <a:lnTo>
                    <a:pt x="676" y="123"/>
                  </a:lnTo>
                  <a:lnTo>
                    <a:pt x="676" y="124"/>
                  </a:lnTo>
                  <a:lnTo>
                    <a:pt x="677" y="124"/>
                  </a:lnTo>
                  <a:lnTo>
                    <a:pt x="678" y="124"/>
                  </a:lnTo>
                  <a:lnTo>
                    <a:pt x="679" y="124"/>
                  </a:lnTo>
                  <a:lnTo>
                    <a:pt x="680" y="124"/>
                  </a:lnTo>
                  <a:lnTo>
                    <a:pt x="681" y="124"/>
                  </a:lnTo>
                  <a:lnTo>
                    <a:pt x="682" y="124"/>
                  </a:lnTo>
                  <a:lnTo>
                    <a:pt x="682" y="125"/>
                  </a:lnTo>
                  <a:lnTo>
                    <a:pt x="683" y="125"/>
                  </a:lnTo>
                  <a:lnTo>
                    <a:pt x="684" y="125"/>
                  </a:lnTo>
                  <a:lnTo>
                    <a:pt x="685" y="125"/>
                  </a:lnTo>
                  <a:lnTo>
                    <a:pt x="686" y="125"/>
                  </a:lnTo>
                  <a:lnTo>
                    <a:pt x="687" y="125"/>
                  </a:lnTo>
                  <a:lnTo>
                    <a:pt x="687" y="126"/>
                  </a:lnTo>
                  <a:lnTo>
                    <a:pt x="688" y="126"/>
                  </a:lnTo>
                  <a:lnTo>
                    <a:pt x="689" y="126"/>
                  </a:lnTo>
                  <a:lnTo>
                    <a:pt x="690" y="126"/>
                  </a:lnTo>
                  <a:lnTo>
                    <a:pt x="691" y="126"/>
                  </a:lnTo>
                  <a:lnTo>
                    <a:pt x="692" y="126"/>
                  </a:lnTo>
                  <a:lnTo>
                    <a:pt x="693" y="126"/>
                  </a:lnTo>
                  <a:lnTo>
                    <a:pt x="693" y="126"/>
                  </a:lnTo>
                  <a:lnTo>
                    <a:pt x="693" y="127"/>
                  </a:lnTo>
                  <a:lnTo>
                    <a:pt x="694" y="127"/>
                  </a:lnTo>
                  <a:lnTo>
                    <a:pt x="695" y="127"/>
                  </a:lnTo>
                  <a:lnTo>
                    <a:pt x="696" y="127"/>
                  </a:lnTo>
                  <a:lnTo>
                    <a:pt x="697" y="127"/>
                  </a:lnTo>
                  <a:lnTo>
                    <a:pt x="698" y="127"/>
                  </a:lnTo>
                  <a:lnTo>
                    <a:pt x="698" y="128"/>
                  </a:lnTo>
                  <a:lnTo>
                    <a:pt x="699" y="128"/>
                  </a:lnTo>
                  <a:lnTo>
                    <a:pt x="700" y="128"/>
                  </a:lnTo>
                  <a:lnTo>
                    <a:pt x="701" y="128"/>
                  </a:lnTo>
                  <a:lnTo>
                    <a:pt x="702" y="128"/>
                  </a:lnTo>
                  <a:lnTo>
                    <a:pt x="703" y="128"/>
                  </a:lnTo>
                  <a:lnTo>
                    <a:pt x="704" y="128"/>
                  </a:lnTo>
                  <a:lnTo>
                    <a:pt x="704" y="129"/>
                  </a:lnTo>
                  <a:lnTo>
                    <a:pt x="705" y="129"/>
                  </a:lnTo>
                  <a:lnTo>
                    <a:pt x="706" y="129"/>
                  </a:lnTo>
                  <a:lnTo>
                    <a:pt x="707" y="129"/>
                  </a:lnTo>
                  <a:lnTo>
                    <a:pt x="708" y="129"/>
                  </a:lnTo>
                  <a:lnTo>
                    <a:pt x="709" y="129"/>
                  </a:lnTo>
                  <a:lnTo>
                    <a:pt x="709" y="130"/>
                  </a:lnTo>
                  <a:lnTo>
                    <a:pt x="710" y="130"/>
                  </a:lnTo>
                  <a:lnTo>
                    <a:pt x="711" y="130"/>
                  </a:lnTo>
                  <a:lnTo>
                    <a:pt x="712" y="130"/>
                  </a:lnTo>
                  <a:lnTo>
                    <a:pt x="713" y="130"/>
                  </a:lnTo>
                  <a:lnTo>
                    <a:pt x="714" y="130"/>
                  </a:lnTo>
                  <a:lnTo>
                    <a:pt x="715" y="130"/>
                  </a:lnTo>
                  <a:lnTo>
                    <a:pt x="715" y="131"/>
                  </a:lnTo>
                  <a:lnTo>
                    <a:pt x="716" y="131"/>
                  </a:lnTo>
                  <a:lnTo>
                    <a:pt x="717" y="131"/>
                  </a:lnTo>
                  <a:lnTo>
                    <a:pt x="718" y="131"/>
                  </a:lnTo>
                  <a:lnTo>
                    <a:pt x="719" y="131"/>
                  </a:lnTo>
                  <a:lnTo>
                    <a:pt x="720" y="131"/>
                  </a:lnTo>
                  <a:lnTo>
                    <a:pt x="720" y="132"/>
                  </a:lnTo>
                  <a:lnTo>
                    <a:pt x="720" y="132"/>
                  </a:lnTo>
                  <a:lnTo>
                    <a:pt x="721" y="132"/>
                  </a:lnTo>
                  <a:lnTo>
                    <a:pt x="722" y="132"/>
                  </a:lnTo>
                  <a:lnTo>
                    <a:pt x="723" y="132"/>
                  </a:lnTo>
                  <a:lnTo>
                    <a:pt x="724" y="132"/>
                  </a:lnTo>
                  <a:lnTo>
                    <a:pt x="725" y="132"/>
                  </a:lnTo>
                  <a:lnTo>
                    <a:pt x="726" y="132"/>
                  </a:lnTo>
                  <a:lnTo>
                    <a:pt x="726" y="133"/>
                  </a:lnTo>
                  <a:lnTo>
                    <a:pt x="727" y="133"/>
                  </a:lnTo>
                  <a:lnTo>
                    <a:pt x="728" y="133"/>
                  </a:lnTo>
                  <a:lnTo>
                    <a:pt x="729" y="133"/>
                  </a:lnTo>
                  <a:lnTo>
                    <a:pt x="730" y="133"/>
                  </a:lnTo>
                  <a:lnTo>
                    <a:pt x="731" y="133"/>
                  </a:lnTo>
                  <a:lnTo>
                    <a:pt x="731" y="134"/>
                  </a:lnTo>
                  <a:lnTo>
                    <a:pt x="732" y="134"/>
                  </a:lnTo>
                  <a:lnTo>
                    <a:pt x="733" y="134"/>
                  </a:lnTo>
                  <a:lnTo>
                    <a:pt x="734" y="134"/>
                  </a:lnTo>
                  <a:lnTo>
                    <a:pt x="735" y="134"/>
                  </a:lnTo>
                  <a:lnTo>
                    <a:pt x="736" y="134"/>
                  </a:lnTo>
                  <a:lnTo>
                    <a:pt x="737" y="134"/>
                  </a:lnTo>
                  <a:lnTo>
                    <a:pt x="737" y="135"/>
                  </a:lnTo>
                  <a:lnTo>
                    <a:pt x="738" y="135"/>
                  </a:lnTo>
                  <a:lnTo>
                    <a:pt x="739" y="135"/>
                  </a:lnTo>
                  <a:lnTo>
                    <a:pt x="740" y="135"/>
                  </a:lnTo>
                  <a:lnTo>
                    <a:pt x="741" y="135"/>
                  </a:lnTo>
                  <a:lnTo>
                    <a:pt x="742" y="135"/>
                  </a:lnTo>
                  <a:lnTo>
                    <a:pt x="742" y="136"/>
                  </a:lnTo>
                  <a:lnTo>
                    <a:pt x="743" y="136"/>
                  </a:lnTo>
                  <a:lnTo>
                    <a:pt x="744" y="136"/>
                  </a:lnTo>
                  <a:lnTo>
                    <a:pt x="745" y="136"/>
                  </a:lnTo>
                  <a:lnTo>
                    <a:pt x="746" y="136"/>
                  </a:lnTo>
                  <a:lnTo>
                    <a:pt x="747" y="136"/>
                  </a:lnTo>
                  <a:lnTo>
                    <a:pt x="748" y="136"/>
                  </a:lnTo>
                  <a:lnTo>
                    <a:pt x="748" y="137"/>
                  </a:lnTo>
                  <a:lnTo>
                    <a:pt x="748" y="137"/>
                  </a:lnTo>
                  <a:lnTo>
                    <a:pt x="749" y="137"/>
                  </a:lnTo>
                  <a:lnTo>
                    <a:pt x="750" y="137"/>
                  </a:lnTo>
                  <a:lnTo>
                    <a:pt x="751" y="137"/>
                  </a:lnTo>
                  <a:lnTo>
                    <a:pt x="752" y="137"/>
                  </a:lnTo>
                  <a:lnTo>
                    <a:pt x="753" y="137"/>
                  </a:lnTo>
                  <a:lnTo>
                    <a:pt x="753" y="138"/>
                  </a:lnTo>
                  <a:lnTo>
                    <a:pt x="754" y="138"/>
                  </a:lnTo>
                  <a:lnTo>
                    <a:pt x="755" y="138"/>
                  </a:lnTo>
                  <a:lnTo>
                    <a:pt x="756" y="138"/>
                  </a:lnTo>
                  <a:lnTo>
                    <a:pt x="757" y="138"/>
                  </a:lnTo>
                  <a:lnTo>
                    <a:pt x="758" y="138"/>
                  </a:lnTo>
                  <a:lnTo>
                    <a:pt x="759" y="139"/>
                  </a:lnTo>
                  <a:lnTo>
                    <a:pt x="760" y="139"/>
                  </a:lnTo>
                  <a:lnTo>
                    <a:pt x="761" y="139"/>
                  </a:lnTo>
                  <a:lnTo>
                    <a:pt x="762" y="139"/>
                  </a:lnTo>
                  <a:lnTo>
                    <a:pt x="763" y="139"/>
                  </a:lnTo>
                  <a:lnTo>
                    <a:pt x="764" y="139"/>
                  </a:lnTo>
                  <a:lnTo>
                    <a:pt x="764" y="140"/>
                  </a:lnTo>
                  <a:lnTo>
                    <a:pt x="765" y="140"/>
                  </a:lnTo>
                  <a:lnTo>
                    <a:pt x="766" y="140"/>
                  </a:lnTo>
                  <a:lnTo>
                    <a:pt x="767" y="140"/>
                  </a:lnTo>
                  <a:lnTo>
                    <a:pt x="768" y="140"/>
                  </a:lnTo>
                  <a:lnTo>
                    <a:pt x="769" y="140"/>
                  </a:lnTo>
                  <a:lnTo>
                    <a:pt x="770" y="141"/>
                  </a:lnTo>
                  <a:lnTo>
                    <a:pt x="771" y="141"/>
                  </a:lnTo>
                  <a:lnTo>
                    <a:pt x="772" y="141"/>
                  </a:lnTo>
                  <a:lnTo>
                    <a:pt x="773" y="141"/>
                  </a:lnTo>
                  <a:lnTo>
                    <a:pt x="774" y="141"/>
                  </a:lnTo>
                  <a:lnTo>
                    <a:pt x="775" y="141"/>
                  </a:lnTo>
                  <a:lnTo>
                    <a:pt x="775" y="142"/>
                  </a:lnTo>
                  <a:lnTo>
                    <a:pt x="776" y="142"/>
                  </a:lnTo>
                  <a:lnTo>
                    <a:pt x="776" y="142"/>
                  </a:lnTo>
                  <a:lnTo>
                    <a:pt x="777" y="142"/>
                  </a:lnTo>
                  <a:lnTo>
                    <a:pt x="778" y="142"/>
                  </a:lnTo>
                  <a:lnTo>
                    <a:pt x="779" y="142"/>
                  </a:lnTo>
                  <a:lnTo>
                    <a:pt x="780" y="142"/>
                  </a:lnTo>
                  <a:lnTo>
                    <a:pt x="781" y="143"/>
                  </a:lnTo>
                  <a:lnTo>
                    <a:pt x="782" y="143"/>
                  </a:lnTo>
                  <a:lnTo>
                    <a:pt x="783" y="143"/>
                  </a:lnTo>
                  <a:lnTo>
                    <a:pt x="784" y="143"/>
                  </a:lnTo>
                  <a:lnTo>
                    <a:pt x="785" y="143"/>
                  </a:lnTo>
                  <a:lnTo>
                    <a:pt x="786" y="143"/>
                  </a:lnTo>
                  <a:lnTo>
                    <a:pt x="786" y="144"/>
                  </a:lnTo>
                  <a:lnTo>
                    <a:pt x="787" y="144"/>
                  </a:lnTo>
                  <a:lnTo>
                    <a:pt x="788" y="144"/>
                  </a:lnTo>
                  <a:lnTo>
                    <a:pt x="789" y="144"/>
                  </a:lnTo>
                  <a:lnTo>
                    <a:pt x="790" y="144"/>
                  </a:lnTo>
                  <a:lnTo>
                    <a:pt x="791" y="144"/>
                  </a:lnTo>
                  <a:lnTo>
                    <a:pt x="792" y="145"/>
                  </a:lnTo>
                  <a:lnTo>
                    <a:pt x="793" y="145"/>
                  </a:lnTo>
                  <a:lnTo>
                    <a:pt x="794" y="145"/>
                  </a:lnTo>
                  <a:lnTo>
                    <a:pt x="795" y="145"/>
                  </a:lnTo>
                  <a:lnTo>
                    <a:pt x="796" y="145"/>
                  </a:lnTo>
                  <a:lnTo>
                    <a:pt x="797" y="145"/>
                  </a:lnTo>
                  <a:lnTo>
                    <a:pt x="797" y="146"/>
                  </a:lnTo>
                  <a:lnTo>
                    <a:pt x="798" y="146"/>
                  </a:lnTo>
                  <a:lnTo>
                    <a:pt x="799" y="146"/>
                  </a:lnTo>
                  <a:lnTo>
                    <a:pt x="800" y="146"/>
                  </a:lnTo>
                  <a:lnTo>
                    <a:pt x="801" y="146"/>
                  </a:lnTo>
                  <a:lnTo>
                    <a:pt x="802" y="146"/>
                  </a:lnTo>
                  <a:lnTo>
                    <a:pt x="802" y="147"/>
                  </a:lnTo>
                  <a:lnTo>
                    <a:pt x="803" y="147"/>
                  </a:lnTo>
                  <a:lnTo>
                    <a:pt x="803" y="147"/>
                  </a:lnTo>
                  <a:lnTo>
                    <a:pt x="804" y="147"/>
                  </a:lnTo>
                  <a:lnTo>
                    <a:pt x="805" y="147"/>
                  </a:lnTo>
                  <a:lnTo>
                    <a:pt x="806" y="147"/>
                  </a:lnTo>
                  <a:lnTo>
                    <a:pt x="807" y="147"/>
                  </a:lnTo>
                  <a:lnTo>
                    <a:pt x="808" y="147"/>
                  </a:lnTo>
                  <a:lnTo>
                    <a:pt x="808" y="148"/>
                  </a:lnTo>
                  <a:lnTo>
                    <a:pt x="809" y="148"/>
                  </a:lnTo>
                  <a:lnTo>
                    <a:pt x="810" y="148"/>
                  </a:lnTo>
                  <a:lnTo>
                    <a:pt x="811" y="148"/>
                  </a:lnTo>
                  <a:lnTo>
                    <a:pt x="812" y="148"/>
                  </a:lnTo>
                  <a:lnTo>
                    <a:pt x="813" y="148"/>
                  </a:lnTo>
                  <a:lnTo>
                    <a:pt x="813" y="149"/>
                  </a:lnTo>
                  <a:lnTo>
                    <a:pt x="814" y="149"/>
                  </a:lnTo>
                  <a:lnTo>
                    <a:pt x="815" y="149"/>
                  </a:lnTo>
                  <a:lnTo>
                    <a:pt x="816" y="149"/>
                  </a:lnTo>
                  <a:lnTo>
                    <a:pt x="817" y="149"/>
                  </a:lnTo>
                  <a:lnTo>
                    <a:pt x="818" y="149"/>
                  </a:lnTo>
                  <a:lnTo>
                    <a:pt x="819" y="149"/>
                  </a:lnTo>
                  <a:lnTo>
                    <a:pt x="819" y="150"/>
                  </a:lnTo>
                  <a:lnTo>
                    <a:pt x="820" y="150"/>
                  </a:lnTo>
                  <a:lnTo>
                    <a:pt x="821" y="150"/>
                  </a:lnTo>
                  <a:lnTo>
                    <a:pt x="822" y="150"/>
                  </a:lnTo>
                  <a:lnTo>
                    <a:pt x="823" y="150"/>
                  </a:lnTo>
                  <a:lnTo>
                    <a:pt x="824" y="150"/>
                  </a:lnTo>
                  <a:lnTo>
                    <a:pt x="824" y="151"/>
                  </a:lnTo>
                  <a:lnTo>
                    <a:pt x="825" y="151"/>
                  </a:lnTo>
                  <a:lnTo>
                    <a:pt x="826" y="151"/>
                  </a:lnTo>
                  <a:lnTo>
                    <a:pt x="827" y="151"/>
                  </a:lnTo>
                  <a:lnTo>
                    <a:pt x="828" y="151"/>
                  </a:lnTo>
                  <a:lnTo>
                    <a:pt x="829" y="151"/>
                  </a:lnTo>
                  <a:lnTo>
                    <a:pt x="830" y="151"/>
                  </a:lnTo>
                  <a:lnTo>
                    <a:pt x="830" y="152"/>
                  </a:lnTo>
                  <a:lnTo>
                    <a:pt x="831" y="152"/>
                  </a:lnTo>
                  <a:lnTo>
                    <a:pt x="831" y="152"/>
                  </a:lnTo>
                  <a:lnTo>
                    <a:pt x="832" y="152"/>
                  </a:lnTo>
                  <a:lnTo>
                    <a:pt x="833" y="152"/>
                  </a:lnTo>
                  <a:lnTo>
                    <a:pt x="834" y="152"/>
                  </a:lnTo>
                  <a:lnTo>
                    <a:pt x="835" y="152"/>
                  </a:lnTo>
                  <a:lnTo>
                    <a:pt x="835" y="153"/>
                  </a:lnTo>
                  <a:lnTo>
                    <a:pt x="836" y="153"/>
                  </a:lnTo>
                  <a:lnTo>
                    <a:pt x="837" y="153"/>
                  </a:lnTo>
                  <a:lnTo>
                    <a:pt x="838" y="153"/>
                  </a:lnTo>
                  <a:lnTo>
                    <a:pt x="839" y="153"/>
                  </a:lnTo>
                  <a:lnTo>
                    <a:pt x="840" y="153"/>
                  </a:lnTo>
                  <a:lnTo>
                    <a:pt x="841" y="153"/>
                  </a:lnTo>
                  <a:lnTo>
                    <a:pt x="841" y="154"/>
                  </a:lnTo>
                  <a:lnTo>
                    <a:pt x="842" y="154"/>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0" name="Freeform 91">
              <a:extLst>
                <a:ext uri="{FF2B5EF4-FFF2-40B4-BE49-F238E27FC236}">
                  <a16:creationId xmlns:a16="http://schemas.microsoft.com/office/drawing/2014/main" id="{A360882C-D75C-4A25-9764-DB9D6B812FF8}"/>
                </a:ext>
              </a:extLst>
            </p:cNvPr>
            <p:cNvSpPr>
              <a:spLocks/>
            </p:cNvSpPr>
            <p:nvPr/>
          </p:nvSpPr>
          <p:spPr bwMode="auto">
            <a:xfrm>
              <a:off x="14768259" y="2625388"/>
              <a:ext cx="908810" cy="166316"/>
            </a:xfrm>
            <a:custGeom>
              <a:avLst/>
              <a:gdLst>
                <a:gd name="T0" fmla="*/ 13 w 842"/>
                <a:gd name="T1" fmla="*/ 2 h 153"/>
                <a:gd name="T2" fmla="*/ 26 w 842"/>
                <a:gd name="T3" fmla="*/ 4 h 153"/>
                <a:gd name="T4" fmla="*/ 39 w 842"/>
                <a:gd name="T5" fmla="*/ 7 h 153"/>
                <a:gd name="T6" fmla="*/ 54 w 842"/>
                <a:gd name="T7" fmla="*/ 10 h 153"/>
                <a:gd name="T8" fmla="*/ 68 w 842"/>
                <a:gd name="T9" fmla="*/ 12 h 153"/>
                <a:gd name="T10" fmla="*/ 81 w 842"/>
                <a:gd name="T11" fmla="*/ 14 h 153"/>
                <a:gd name="T12" fmla="*/ 94 w 842"/>
                <a:gd name="T13" fmla="*/ 17 h 153"/>
                <a:gd name="T14" fmla="*/ 107 w 842"/>
                <a:gd name="T15" fmla="*/ 19 h 153"/>
                <a:gd name="T16" fmla="*/ 120 w 842"/>
                <a:gd name="T17" fmla="*/ 22 h 153"/>
                <a:gd name="T18" fmla="*/ 133 w 842"/>
                <a:gd name="T19" fmla="*/ 24 h 153"/>
                <a:gd name="T20" fmla="*/ 147 w 842"/>
                <a:gd name="T21" fmla="*/ 27 h 153"/>
                <a:gd name="T22" fmla="*/ 161 w 842"/>
                <a:gd name="T23" fmla="*/ 29 h 153"/>
                <a:gd name="T24" fmla="*/ 175 w 842"/>
                <a:gd name="T25" fmla="*/ 32 h 153"/>
                <a:gd name="T26" fmla="*/ 189 w 842"/>
                <a:gd name="T27" fmla="*/ 34 h 153"/>
                <a:gd name="T28" fmla="*/ 203 w 842"/>
                <a:gd name="T29" fmla="*/ 37 h 153"/>
                <a:gd name="T30" fmla="*/ 216 w 842"/>
                <a:gd name="T31" fmla="*/ 39 h 153"/>
                <a:gd name="T32" fmla="*/ 229 w 842"/>
                <a:gd name="T33" fmla="*/ 42 h 153"/>
                <a:gd name="T34" fmla="*/ 243 w 842"/>
                <a:gd name="T35" fmla="*/ 44 h 153"/>
                <a:gd name="T36" fmla="*/ 256 w 842"/>
                <a:gd name="T37" fmla="*/ 47 h 153"/>
                <a:gd name="T38" fmla="*/ 269 w 842"/>
                <a:gd name="T39" fmla="*/ 49 h 153"/>
                <a:gd name="T40" fmla="*/ 283 w 842"/>
                <a:gd name="T41" fmla="*/ 51 h 153"/>
                <a:gd name="T42" fmla="*/ 297 w 842"/>
                <a:gd name="T43" fmla="*/ 54 h 153"/>
                <a:gd name="T44" fmla="*/ 311 w 842"/>
                <a:gd name="T45" fmla="*/ 56 h 153"/>
                <a:gd name="T46" fmla="*/ 323 w 842"/>
                <a:gd name="T47" fmla="*/ 59 h 153"/>
                <a:gd name="T48" fmla="*/ 337 w 842"/>
                <a:gd name="T49" fmla="*/ 61 h 153"/>
                <a:gd name="T50" fmla="*/ 350 w 842"/>
                <a:gd name="T51" fmla="*/ 64 h 153"/>
                <a:gd name="T52" fmla="*/ 364 w 842"/>
                <a:gd name="T53" fmla="*/ 66 h 153"/>
                <a:gd name="T54" fmla="*/ 377 w 842"/>
                <a:gd name="T55" fmla="*/ 69 h 153"/>
                <a:gd name="T56" fmla="*/ 390 w 842"/>
                <a:gd name="T57" fmla="*/ 71 h 153"/>
                <a:gd name="T58" fmla="*/ 404 w 842"/>
                <a:gd name="T59" fmla="*/ 73 h 153"/>
                <a:gd name="T60" fmla="*/ 417 w 842"/>
                <a:gd name="T61" fmla="*/ 76 h 153"/>
                <a:gd name="T62" fmla="*/ 431 w 842"/>
                <a:gd name="T63" fmla="*/ 79 h 153"/>
                <a:gd name="T64" fmla="*/ 444 w 842"/>
                <a:gd name="T65" fmla="*/ 81 h 153"/>
                <a:gd name="T66" fmla="*/ 458 w 842"/>
                <a:gd name="T67" fmla="*/ 83 h 153"/>
                <a:gd name="T68" fmla="*/ 470 w 842"/>
                <a:gd name="T69" fmla="*/ 86 h 153"/>
                <a:gd name="T70" fmla="*/ 484 w 842"/>
                <a:gd name="T71" fmla="*/ 88 h 153"/>
                <a:gd name="T72" fmla="*/ 497 w 842"/>
                <a:gd name="T73" fmla="*/ 90 h 153"/>
                <a:gd name="T74" fmla="*/ 510 w 842"/>
                <a:gd name="T75" fmla="*/ 93 h 153"/>
                <a:gd name="T76" fmla="*/ 525 w 842"/>
                <a:gd name="T77" fmla="*/ 96 h 153"/>
                <a:gd name="T78" fmla="*/ 539 w 842"/>
                <a:gd name="T79" fmla="*/ 98 h 153"/>
                <a:gd name="T80" fmla="*/ 552 w 842"/>
                <a:gd name="T81" fmla="*/ 100 h 153"/>
                <a:gd name="T82" fmla="*/ 566 w 842"/>
                <a:gd name="T83" fmla="*/ 103 h 153"/>
                <a:gd name="T84" fmla="*/ 579 w 842"/>
                <a:gd name="T85" fmla="*/ 105 h 153"/>
                <a:gd name="T86" fmla="*/ 592 w 842"/>
                <a:gd name="T87" fmla="*/ 108 h 153"/>
                <a:gd name="T88" fmla="*/ 605 w 842"/>
                <a:gd name="T89" fmla="*/ 110 h 153"/>
                <a:gd name="T90" fmla="*/ 618 w 842"/>
                <a:gd name="T91" fmla="*/ 113 h 153"/>
                <a:gd name="T92" fmla="*/ 631 w 842"/>
                <a:gd name="T93" fmla="*/ 115 h 153"/>
                <a:gd name="T94" fmla="*/ 645 w 842"/>
                <a:gd name="T95" fmla="*/ 117 h 153"/>
                <a:gd name="T96" fmla="*/ 658 w 842"/>
                <a:gd name="T97" fmla="*/ 120 h 153"/>
                <a:gd name="T98" fmla="*/ 672 w 842"/>
                <a:gd name="T99" fmla="*/ 123 h 153"/>
                <a:gd name="T100" fmla="*/ 685 w 842"/>
                <a:gd name="T101" fmla="*/ 125 h 153"/>
                <a:gd name="T102" fmla="*/ 699 w 842"/>
                <a:gd name="T103" fmla="*/ 127 h 153"/>
                <a:gd name="T104" fmla="*/ 712 w 842"/>
                <a:gd name="T105" fmla="*/ 130 h 153"/>
                <a:gd name="T106" fmla="*/ 726 w 842"/>
                <a:gd name="T107" fmla="*/ 132 h 153"/>
                <a:gd name="T108" fmla="*/ 738 w 842"/>
                <a:gd name="T109" fmla="*/ 135 h 153"/>
                <a:gd name="T110" fmla="*/ 752 w 842"/>
                <a:gd name="T111" fmla="*/ 137 h 153"/>
                <a:gd name="T112" fmla="*/ 766 w 842"/>
                <a:gd name="T113" fmla="*/ 140 h 153"/>
                <a:gd name="T114" fmla="*/ 781 w 842"/>
                <a:gd name="T115" fmla="*/ 142 h 153"/>
                <a:gd name="T116" fmla="*/ 794 w 842"/>
                <a:gd name="T117" fmla="*/ 145 h 153"/>
                <a:gd name="T118" fmla="*/ 808 w 842"/>
                <a:gd name="T119" fmla="*/ 147 h 153"/>
                <a:gd name="T120" fmla="*/ 821 w 842"/>
                <a:gd name="T121" fmla="*/ 150 h 153"/>
                <a:gd name="T122" fmla="*/ 835 w 842"/>
                <a:gd name="T123"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2" h="153">
                  <a:moveTo>
                    <a:pt x="0" y="0"/>
                  </a:moveTo>
                  <a:lnTo>
                    <a:pt x="1" y="0"/>
                  </a:lnTo>
                  <a:lnTo>
                    <a:pt x="2" y="0"/>
                  </a:lnTo>
                  <a:lnTo>
                    <a:pt x="3" y="0"/>
                  </a:lnTo>
                  <a:lnTo>
                    <a:pt x="4" y="0"/>
                  </a:lnTo>
                  <a:lnTo>
                    <a:pt x="4" y="1"/>
                  </a:lnTo>
                  <a:lnTo>
                    <a:pt x="5" y="1"/>
                  </a:lnTo>
                  <a:lnTo>
                    <a:pt x="6" y="1"/>
                  </a:lnTo>
                  <a:lnTo>
                    <a:pt x="7" y="1"/>
                  </a:lnTo>
                  <a:lnTo>
                    <a:pt x="8" y="1"/>
                  </a:lnTo>
                  <a:lnTo>
                    <a:pt x="9" y="1"/>
                  </a:lnTo>
                  <a:lnTo>
                    <a:pt x="10" y="1"/>
                  </a:lnTo>
                  <a:lnTo>
                    <a:pt x="10" y="2"/>
                  </a:lnTo>
                  <a:lnTo>
                    <a:pt x="11" y="2"/>
                  </a:lnTo>
                  <a:lnTo>
                    <a:pt x="12" y="2"/>
                  </a:lnTo>
                  <a:lnTo>
                    <a:pt x="13" y="2"/>
                  </a:lnTo>
                  <a:lnTo>
                    <a:pt x="14" y="2"/>
                  </a:lnTo>
                  <a:lnTo>
                    <a:pt x="15" y="2"/>
                  </a:lnTo>
                  <a:lnTo>
                    <a:pt x="15" y="3"/>
                  </a:lnTo>
                  <a:lnTo>
                    <a:pt x="16" y="3"/>
                  </a:lnTo>
                  <a:lnTo>
                    <a:pt x="17" y="3"/>
                  </a:lnTo>
                  <a:lnTo>
                    <a:pt x="17" y="3"/>
                  </a:lnTo>
                  <a:lnTo>
                    <a:pt x="18" y="3"/>
                  </a:lnTo>
                  <a:lnTo>
                    <a:pt x="19" y="3"/>
                  </a:lnTo>
                  <a:lnTo>
                    <a:pt x="20" y="3"/>
                  </a:lnTo>
                  <a:lnTo>
                    <a:pt x="21" y="3"/>
                  </a:lnTo>
                  <a:lnTo>
                    <a:pt x="21" y="4"/>
                  </a:lnTo>
                  <a:lnTo>
                    <a:pt x="22" y="4"/>
                  </a:lnTo>
                  <a:lnTo>
                    <a:pt x="23" y="4"/>
                  </a:lnTo>
                  <a:lnTo>
                    <a:pt x="24" y="4"/>
                  </a:lnTo>
                  <a:lnTo>
                    <a:pt x="25" y="4"/>
                  </a:lnTo>
                  <a:lnTo>
                    <a:pt x="26" y="4"/>
                  </a:lnTo>
                  <a:lnTo>
                    <a:pt x="26" y="5"/>
                  </a:lnTo>
                  <a:lnTo>
                    <a:pt x="27" y="5"/>
                  </a:lnTo>
                  <a:lnTo>
                    <a:pt x="28" y="5"/>
                  </a:lnTo>
                  <a:lnTo>
                    <a:pt x="29" y="5"/>
                  </a:lnTo>
                  <a:lnTo>
                    <a:pt x="30" y="5"/>
                  </a:lnTo>
                  <a:lnTo>
                    <a:pt x="31" y="5"/>
                  </a:lnTo>
                  <a:lnTo>
                    <a:pt x="32" y="5"/>
                  </a:lnTo>
                  <a:lnTo>
                    <a:pt x="32" y="6"/>
                  </a:lnTo>
                  <a:lnTo>
                    <a:pt x="33" y="6"/>
                  </a:lnTo>
                  <a:lnTo>
                    <a:pt x="34" y="6"/>
                  </a:lnTo>
                  <a:lnTo>
                    <a:pt x="35" y="6"/>
                  </a:lnTo>
                  <a:lnTo>
                    <a:pt x="36" y="6"/>
                  </a:lnTo>
                  <a:lnTo>
                    <a:pt x="37" y="6"/>
                  </a:lnTo>
                  <a:lnTo>
                    <a:pt x="37" y="7"/>
                  </a:lnTo>
                  <a:lnTo>
                    <a:pt x="38" y="7"/>
                  </a:lnTo>
                  <a:lnTo>
                    <a:pt x="39" y="7"/>
                  </a:lnTo>
                  <a:lnTo>
                    <a:pt x="40" y="7"/>
                  </a:lnTo>
                  <a:lnTo>
                    <a:pt x="41" y="7"/>
                  </a:lnTo>
                  <a:lnTo>
                    <a:pt x="42" y="7"/>
                  </a:lnTo>
                  <a:lnTo>
                    <a:pt x="43" y="8"/>
                  </a:lnTo>
                  <a:lnTo>
                    <a:pt x="44" y="8"/>
                  </a:lnTo>
                  <a:lnTo>
                    <a:pt x="45" y="8"/>
                  </a:lnTo>
                  <a:lnTo>
                    <a:pt x="46" y="8"/>
                  </a:lnTo>
                  <a:lnTo>
                    <a:pt x="47" y="8"/>
                  </a:lnTo>
                  <a:lnTo>
                    <a:pt x="48" y="8"/>
                  </a:lnTo>
                  <a:lnTo>
                    <a:pt x="48" y="9"/>
                  </a:lnTo>
                  <a:lnTo>
                    <a:pt x="49" y="9"/>
                  </a:lnTo>
                  <a:lnTo>
                    <a:pt x="50" y="9"/>
                  </a:lnTo>
                  <a:lnTo>
                    <a:pt x="51" y="9"/>
                  </a:lnTo>
                  <a:lnTo>
                    <a:pt x="52" y="9"/>
                  </a:lnTo>
                  <a:lnTo>
                    <a:pt x="53" y="9"/>
                  </a:lnTo>
                  <a:lnTo>
                    <a:pt x="54" y="10"/>
                  </a:lnTo>
                  <a:lnTo>
                    <a:pt x="55" y="10"/>
                  </a:lnTo>
                  <a:lnTo>
                    <a:pt x="56" y="10"/>
                  </a:lnTo>
                  <a:lnTo>
                    <a:pt x="57" y="10"/>
                  </a:lnTo>
                  <a:lnTo>
                    <a:pt x="58" y="10"/>
                  </a:lnTo>
                  <a:lnTo>
                    <a:pt x="59" y="10"/>
                  </a:lnTo>
                  <a:lnTo>
                    <a:pt x="59" y="11"/>
                  </a:lnTo>
                  <a:lnTo>
                    <a:pt x="60" y="11"/>
                  </a:lnTo>
                  <a:lnTo>
                    <a:pt x="61" y="11"/>
                  </a:lnTo>
                  <a:lnTo>
                    <a:pt x="62" y="11"/>
                  </a:lnTo>
                  <a:lnTo>
                    <a:pt x="63" y="11"/>
                  </a:lnTo>
                  <a:lnTo>
                    <a:pt x="64" y="11"/>
                  </a:lnTo>
                  <a:lnTo>
                    <a:pt x="64" y="12"/>
                  </a:lnTo>
                  <a:lnTo>
                    <a:pt x="65" y="12"/>
                  </a:lnTo>
                  <a:lnTo>
                    <a:pt x="66" y="12"/>
                  </a:lnTo>
                  <a:lnTo>
                    <a:pt x="67" y="12"/>
                  </a:lnTo>
                  <a:lnTo>
                    <a:pt x="68" y="12"/>
                  </a:lnTo>
                  <a:lnTo>
                    <a:pt x="69" y="12"/>
                  </a:lnTo>
                  <a:lnTo>
                    <a:pt x="70" y="12"/>
                  </a:lnTo>
                  <a:lnTo>
                    <a:pt x="70" y="13"/>
                  </a:lnTo>
                  <a:lnTo>
                    <a:pt x="71" y="13"/>
                  </a:lnTo>
                  <a:lnTo>
                    <a:pt x="72" y="13"/>
                  </a:lnTo>
                  <a:lnTo>
                    <a:pt x="72" y="13"/>
                  </a:lnTo>
                  <a:lnTo>
                    <a:pt x="73" y="13"/>
                  </a:lnTo>
                  <a:lnTo>
                    <a:pt x="74" y="13"/>
                  </a:lnTo>
                  <a:lnTo>
                    <a:pt x="75" y="13"/>
                  </a:lnTo>
                  <a:lnTo>
                    <a:pt x="75" y="14"/>
                  </a:lnTo>
                  <a:lnTo>
                    <a:pt x="76" y="14"/>
                  </a:lnTo>
                  <a:lnTo>
                    <a:pt x="77" y="14"/>
                  </a:lnTo>
                  <a:lnTo>
                    <a:pt x="78" y="14"/>
                  </a:lnTo>
                  <a:lnTo>
                    <a:pt x="79" y="14"/>
                  </a:lnTo>
                  <a:lnTo>
                    <a:pt x="80" y="14"/>
                  </a:lnTo>
                  <a:lnTo>
                    <a:pt x="81" y="14"/>
                  </a:lnTo>
                  <a:lnTo>
                    <a:pt x="81" y="15"/>
                  </a:lnTo>
                  <a:lnTo>
                    <a:pt x="82" y="15"/>
                  </a:lnTo>
                  <a:lnTo>
                    <a:pt x="83" y="15"/>
                  </a:lnTo>
                  <a:lnTo>
                    <a:pt x="84" y="15"/>
                  </a:lnTo>
                  <a:lnTo>
                    <a:pt x="85" y="15"/>
                  </a:lnTo>
                  <a:lnTo>
                    <a:pt x="86" y="15"/>
                  </a:lnTo>
                  <a:lnTo>
                    <a:pt x="86" y="16"/>
                  </a:lnTo>
                  <a:lnTo>
                    <a:pt x="87" y="16"/>
                  </a:lnTo>
                  <a:lnTo>
                    <a:pt x="88" y="16"/>
                  </a:lnTo>
                  <a:lnTo>
                    <a:pt x="89" y="16"/>
                  </a:lnTo>
                  <a:lnTo>
                    <a:pt x="90" y="16"/>
                  </a:lnTo>
                  <a:lnTo>
                    <a:pt x="91" y="16"/>
                  </a:lnTo>
                  <a:lnTo>
                    <a:pt x="92" y="16"/>
                  </a:lnTo>
                  <a:lnTo>
                    <a:pt x="92" y="17"/>
                  </a:lnTo>
                  <a:lnTo>
                    <a:pt x="93" y="17"/>
                  </a:lnTo>
                  <a:lnTo>
                    <a:pt x="94" y="17"/>
                  </a:lnTo>
                  <a:lnTo>
                    <a:pt x="95" y="17"/>
                  </a:lnTo>
                  <a:lnTo>
                    <a:pt x="96" y="17"/>
                  </a:lnTo>
                  <a:lnTo>
                    <a:pt x="97" y="17"/>
                  </a:lnTo>
                  <a:lnTo>
                    <a:pt x="97" y="18"/>
                  </a:lnTo>
                  <a:lnTo>
                    <a:pt x="98" y="18"/>
                  </a:lnTo>
                  <a:lnTo>
                    <a:pt x="99" y="18"/>
                  </a:lnTo>
                  <a:lnTo>
                    <a:pt x="100" y="18"/>
                  </a:lnTo>
                  <a:lnTo>
                    <a:pt x="100" y="18"/>
                  </a:lnTo>
                  <a:lnTo>
                    <a:pt x="101" y="18"/>
                  </a:lnTo>
                  <a:lnTo>
                    <a:pt x="102" y="18"/>
                  </a:lnTo>
                  <a:lnTo>
                    <a:pt x="103" y="18"/>
                  </a:lnTo>
                  <a:lnTo>
                    <a:pt x="103" y="19"/>
                  </a:lnTo>
                  <a:lnTo>
                    <a:pt x="104" y="19"/>
                  </a:lnTo>
                  <a:lnTo>
                    <a:pt x="105" y="19"/>
                  </a:lnTo>
                  <a:lnTo>
                    <a:pt x="106" y="19"/>
                  </a:lnTo>
                  <a:lnTo>
                    <a:pt x="107" y="19"/>
                  </a:lnTo>
                  <a:lnTo>
                    <a:pt x="108" y="19"/>
                  </a:lnTo>
                  <a:lnTo>
                    <a:pt x="108" y="20"/>
                  </a:lnTo>
                  <a:lnTo>
                    <a:pt x="109" y="20"/>
                  </a:lnTo>
                  <a:lnTo>
                    <a:pt x="110" y="20"/>
                  </a:lnTo>
                  <a:lnTo>
                    <a:pt x="111" y="20"/>
                  </a:lnTo>
                  <a:lnTo>
                    <a:pt x="112" y="20"/>
                  </a:lnTo>
                  <a:lnTo>
                    <a:pt x="113" y="20"/>
                  </a:lnTo>
                  <a:lnTo>
                    <a:pt x="114" y="20"/>
                  </a:lnTo>
                  <a:lnTo>
                    <a:pt x="114" y="21"/>
                  </a:lnTo>
                  <a:lnTo>
                    <a:pt x="115" y="21"/>
                  </a:lnTo>
                  <a:lnTo>
                    <a:pt x="116" y="21"/>
                  </a:lnTo>
                  <a:lnTo>
                    <a:pt x="117" y="21"/>
                  </a:lnTo>
                  <a:lnTo>
                    <a:pt x="118" y="21"/>
                  </a:lnTo>
                  <a:lnTo>
                    <a:pt x="119" y="21"/>
                  </a:lnTo>
                  <a:lnTo>
                    <a:pt x="119" y="22"/>
                  </a:lnTo>
                  <a:lnTo>
                    <a:pt x="120" y="22"/>
                  </a:lnTo>
                  <a:lnTo>
                    <a:pt x="121" y="22"/>
                  </a:lnTo>
                  <a:lnTo>
                    <a:pt x="122" y="22"/>
                  </a:lnTo>
                  <a:lnTo>
                    <a:pt x="123" y="22"/>
                  </a:lnTo>
                  <a:lnTo>
                    <a:pt x="124" y="22"/>
                  </a:lnTo>
                  <a:lnTo>
                    <a:pt x="125" y="22"/>
                  </a:lnTo>
                  <a:lnTo>
                    <a:pt x="125" y="23"/>
                  </a:lnTo>
                  <a:lnTo>
                    <a:pt x="126" y="23"/>
                  </a:lnTo>
                  <a:lnTo>
                    <a:pt x="127" y="23"/>
                  </a:lnTo>
                  <a:lnTo>
                    <a:pt x="128" y="23"/>
                  </a:lnTo>
                  <a:lnTo>
                    <a:pt x="128" y="23"/>
                  </a:lnTo>
                  <a:lnTo>
                    <a:pt x="129" y="23"/>
                  </a:lnTo>
                  <a:lnTo>
                    <a:pt x="130" y="23"/>
                  </a:lnTo>
                  <a:lnTo>
                    <a:pt x="130" y="24"/>
                  </a:lnTo>
                  <a:lnTo>
                    <a:pt x="131" y="24"/>
                  </a:lnTo>
                  <a:lnTo>
                    <a:pt x="132" y="24"/>
                  </a:lnTo>
                  <a:lnTo>
                    <a:pt x="133" y="24"/>
                  </a:lnTo>
                  <a:lnTo>
                    <a:pt x="134" y="24"/>
                  </a:lnTo>
                  <a:lnTo>
                    <a:pt x="135" y="24"/>
                  </a:lnTo>
                  <a:lnTo>
                    <a:pt x="136" y="24"/>
                  </a:lnTo>
                  <a:lnTo>
                    <a:pt x="136" y="25"/>
                  </a:lnTo>
                  <a:lnTo>
                    <a:pt x="137" y="25"/>
                  </a:lnTo>
                  <a:lnTo>
                    <a:pt x="138" y="25"/>
                  </a:lnTo>
                  <a:lnTo>
                    <a:pt x="139" y="25"/>
                  </a:lnTo>
                  <a:lnTo>
                    <a:pt x="140" y="25"/>
                  </a:lnTo>
                  <a:lnTo>
                    <a:pt x="141" y="25"/>
                  </a:lnTo>
                  <a:lnTo>
                    <a:pt x="141" y="26"/>
                  </a:lnTo>
                  <a:lnTo>
                    <a:pt x="142" y="26"/>
                  </a:lnTo>
                  <a:lnTo>
                    <a:pt x="143" y="26"/>
                  </a:lnTo>
                  <a:lnTo>
                    <a:pt x="144" y="26"/>
                  </a:lnTo>
                  <a:lnTo>
                    <a:pt x="145" y="26"/>
                  </a:lnTo>
                  <a:lnTo>
                    <a:pt x="146" y="26"/>
                  </a:lnTo>
                  <a:lnTo>
                    <a:pt x="147" y="27"/>
                  </a:lnTo>
                  <a:lnTo>
                    <a:pt x="148" y="27"/>
                  </a:lnTo>
                  <a:lnTo>
                    <a:pt x="149" y="27"/>
                  </a:lnTo>
                  <a:lnTo>
                    <a:pt x="150" y="27"/>
                  </a:lnTo>
                  <a:lnTo>
                    <a:pt x="151" y="27"/>
                  </a:lnTo>
                  <a:lnTo>
                    <a:pt x="152" y="27"/>
                  </a:lnTo>
                  <a:lnTo>
                    <a:pt x="152" y="28"/>
                  </a:lnTo>
                  <a:lnTo>
                    <a:pt x="153" y="28"/>
                  </a:lnTo>
                  <a:lnTo>
                    <a:pt x="154" y="28"/>
                  </a:lnTo>
                  <a:lnTo>
                    <a:pt x="155" y="28"/>
                  </a:lnTo>
                  <a:lnTo>
                    <a:pt x="155" y="28"/>
                  </a:lnTo>
                  <a:lnTo>
                    <a:pt x="156" y="28"/>
                  </a:lnTo>
                  <a:lnTo>
                    <a:pt x="157" y="28"/>
                  </a:lnTo>
                  <a:lnTo>
                    <a:pt x="158" y="29"/>
                  </a:lnTo>
                  <a:lnTo>
                    <a:pt x="159" y="29"/>
                  </a:lnTo>
                  <a:lnTo>
                    <a:pt x="160" y="29"/>
                  </a:lnTo>
                  <a:lnTo>
                    <a:pt x="161" y="29"/>
                  </a:lnTo>
                  <a:lnTo>
                    <a:pt x="162" y="29"/>
                  </a:lnTo>
                  <a:lnTo>
                    <a:pt x="163" y="29"/>
                  </a:lnTo>
                  <a:lnTo>
                    <a:pt x="163" y="30"/>
                  </a:lnTo>
                  <a:lnTo>
                    <a:pt x="164" y="30"/>
                  </a:lnTo>
                  <a:lnTo>
                    <a:pt x="165" y="30"/>
                  </a:lnTo>
                  <a:lnTo>
                    <a:pt x="166" y="30"/>
                  </a:lnTo>
                  <a:lnTo>
                    <a:pt x="167" y="30"/>
                  </a:lnTo>
                  <a:lnTo>
                    <a:pt x="168" y="30"/>
                  </a:lnTo>
                  <a:lnTo>
                    <a:pt x="169" y="31"/>
                  </a:lnTo>
                  <a:lnTo>
                    <a:pt x="170" y="31"/>
                  </a:lnTo>
                  <a:lnTo>
                    <a:pt x="171" y="31"/>
                  </a:lnTo>
                  <a:lnTo>
                    <a:pt x="172" y="31"/>
                  </a:lnTo>
                  <a:lnTo>
                    <a:pt x="173" y="31"/>
                  </a:lnTo>
                  <a:lnTo>
                    <a:pt x="174" y="31"/>
                  </a:lnTo>
                  <a:lnTo>
                    <a:pt x="174" y="32"/>
                  </a:lnTo>
                  <a:lnTo>
                    <a:pt x="175" y="32"/>
                  </a:lnTo>
                  <a:lnTo>
                    <a:pt x="176" y="32"/>
                  </a:lnTo>
                  <a:lnTo>
                    <a:pt x="177" y="32"/>
                  </a:lnTo>
                  <a:lnTo>
                    <a:pt x="178" y="32"/>
                  </a:lnTo>
                  <a:lnTo>
                    <a:pt x="179" y="32"/>
                  </a:lnTo>
                  <a:lnTo>
                    <a:pt x="180" y="33"/>
                  </a:lnTo>
                  <a:lnTo>
                    <a:pt x="181" y="33"/>
                  </a:lnTo>
                  <a:lnTo>
                    <a:pt x="182" y="33"/>
                  </a:lnTo>
                  <a:lnTo>
                    <a:pt x="183" y="33"/>
                  </a:lnTo>
                  <a:lnTo>
                    <a:pt x="183" y="33"/>
                  </a:lnTo>
                  <a:lnTo>
                    <a:pt x="184" y="33"/>
                  </a:lnTo>
                  <a:lnTo>
                    <a:pt x="185" y="33"/>
                  </a:lnTo>
                  <a:lnTo>
                    <a:pt x="185" y="34"/>
                  </a:lnTo>
                  <a:lnTo>
                    <a:pt x="186" y="34"/>
                  </a:lnTo>
                  <a:lnTo>
                    <a:pt x="187" y="34"/>
                  </a:lnTo>
                  <a:lnTo>
                    <a:pt x="188" y="34"/>
                  </a:lnTo>
                  <a:lnTo>
                    <a:pt x="189" y="34"/>
                  </a:lnTo>
                  <a:lnTo>
                    <a:pt x="190" y="34"/>
                  </a:lnTo>
                  <a:lnTo>
                    <a:pt x="191" y="35"/>
                  </a:lnTo>
                  <a:lnTo>
                    <a:pt x="192" y="35"/>
                  </a:lnTo>
                  <a:lnTo>
                    <a:pt x="193" y="35"/>
                  </a:lnTo>
                  <a:lnTo>
                    <a:pt x="194" y="35"/>
                  </a:lnTo>
                  <a:lnTo>
                    <a:pt x="195" y="35"/>
                  </a:lnTo>
                  <a:lnTo>
                    <a:pt x="196" y="35"/>
                  </a:lnTo>
                  <a:lnTo>
                    <a:pt x="196" y="36"/>
                  </a:lnTo>
                  <a:lnTo>
                    <a:pt x="197" y="36"/>
                  </a:lnTo>
                  <a:lnTo>
                    <a:pt x="198" y="36"/>
                  </a:lnTo>
                  <a:lnTo>
                    <a:pt x="199" y="36"/>
                  </a:lnTo>
                  <a:lnTo>
                    <a:pt x="200" y="36"/>
                  </a:lnTo>
                  <a:lnTo>
                    <a:pt x="201" y="36"/>
                  </a:lnTo>
                  <a:lnTo>
                    <a:pt x="201" y="37"/>
                  </a:lnTo>
                  <a:lnTo>
                    <a:pt x="202" y="37"/>
                  </a:lnTo>
                  <a:lnTo>
                    <a:pt x="203" y="37"/>
                  </a:lnTo>
                  <a:lnTo>
                    <a:pt x="204" y="37"/>
                  </a:lnTo>
                  <a:lnTo>
                    <a:pt x="205" y="37"/>
                  </a:lnTo>
                  <a:lnTo>
                    <a:pt x="206" y="37"/>
                  </a:lnTo>
                  <a:lnTo>
                    <a:pt x="207" y="37"/>
                  </a:lnTo>
                  <a:lnTo>
                    <a:pt x="207" y="38"/>
                  </a:lnTo>
                  <a:lnTo>
                    <a:pt x="208" y="38"/>
                  </a:lnTo>
                  <a:lnTo>
                    <a:pt x="209" y="38"/>
                  </a:lnTo>
                  <a:lnTo>
                    <a:pt x="210" y="38"/>
                  </a:lnTo>
                  <a:lnTo>
                    <a:pt x="211" y="38"/>
                  </a:lnTo>
                  <a:lnTo>
                    <a:pt x="211" y="38"/>
                  </a:lnTo>
                  <a:lnTo>
                    <a:pt x="212" y="38"/>
                  </a:lnTo>
                  <a:lnTo>
                    <a:pt x="212" y="39"/>
                  </a:lnTo>
                  <a:lnTo>
                    <a:pt x="213" y="39"/>
                  </a:lnTo>
                  <a:lnTo>
                    <a:pt x="214" y="39"/>
                  </a:lnTo>
                  <a:lnTo>
                    <a:pt x="215" y="39"/>
                  </a:lnTo>
                  <a:lnTo>
                    <a:pt x="216" y="39"/>
                  </a:lnTo>
                  <a:lnTo>
                    <a:pt x="217" y="39"/>
                  </a:lnTo>
                  <a:lnTo>
                    <a:pt x="218" y="39"/>
                  </a:lnTo>
                  <a:lnTo>
                    <a:pt x="218" y="40"/>
                  </a:lnTo>
                  <a:lnTo>
                    <a:pt x="219" y="40"/>
                  </a:lnTo>
                  <a:lnTo>
                    <a:pt x="220" y="40"/>
                  </a:lnTo>
                  <a:lnTo>
                    <a:pt x="221" y="40"/>
                  </a:lnTo>
                  <a:lnTo>
                    <a:pt x="222" y="40"/>
                  </a:lnTo>
                  <a:lnTo>
                    <a:pt x="223" y="40"/>
                  </a:lnTo>
                  <a:lnTo>
                    <a:pt x="223" y="41"/>
                  </a:lnTo>
                  <a:lnTo>
                    <a:pt x="224" y="41"/>
                  </a:lnTo>
                  <a:lnTo>
                    <a:pt x="225" y="41"/>
                  </a:lnTo>
                  <a:lnTo>
                    <a:pt x="226" y="41"/>
                  </a:lnTo>
                  <a:lnTo>
                    <a:pt x="227" y="41"/>
                  </a:lnTo>
                  <a:lnTo>
                    <a:pt x="228" y="41"/>
                  </a:lnTo>
                  <a:lnTo>
                    <a:pt x="229" y="41"/>
                  </a:lnTo>
                  <a:lnTo>
                    <a:pt x="229" y="42"/>
                  </a:lnTo>
                  <a:lnTo>
                    <a:pt x="230" y="42"/>
                  </a:lnTo>
                  <a:lnTo>
                    <a:pt x="231" y="42"/>
                  </a:lnTo>
                  <a:lnTo>
                    <a:pt x="232" y="42"/>
                  </a:lnTo>
                  <a:lnTo>
                    <a:pt x="233" y="42"/>
                  </a:lnTo>
                  <a:lnTo>
                    <a:pt x="234" y="42"/>
                  </a:lnTo>
                  <a:lnTo>
                    <a:pt x="234" y="43"/>
                  </a:lnTo>
                  <a:lnTo>
                    <a:pt x="235" y="43"/>
                  </a:lnTo>
                  <a:lnTo>
                    <a:pt x="236" y="43"/>
                  </a:lnTo>
                  <a:lnTo>
                    <a:pt x="237" y="43"/>
                  </a:lnTo>
                  <a:lnTo>
                    <a:pt x="238" y="43"/>
                  </a:lnTo>
                  <a:lnTo>
                    <a:pt x="239" y="43"/>
                  </a:lnTo>
                  <a:lnTo>
                    <a:pt x="240" y="43"/>
                  </a:lnTo>
                  <a:lnTo>
                    <a:pt x="240" y="44"/>
                  </a:lnTo>
                  <a:lnTo>
                    <a:pt x="241" y="44"/>
                  </a:lnTo>
                  <a:lnTo>
                    <a:pt x="242" y="44"/>
                  </a:lnTo>
                  <a:lnTo>
                    <a:pt x="243" y="44"/>
                  </a:lnTo>
                  <a:lnTo>
                    <a:pt x="244" y="44"/>
                  </a:lnTo>
                  <a:lnTo>
                    <a:pt x="245" y="44"/>
                  </a:lnTo>
                  <a:lnTo>
                    <a:pt x="245" y="45"/>
                  </a:lnTo>
                  <a:lnTo>
                    <a:pt x="246" y="45"/>
                  </a:lnTo>
                  <a:lnTo>
                    <a:pt x="247" y="45"/>
                  </a:lnTo>
                  <a:lnTo>
                    <a:pt x="248" y="45"/>
                  </a:lnTo>
                  <a:lnTo>
                    <a:pt x="249" y="45"/>
                  </a:lnTo>
                  <a:lnTo>
                    <a:pt x="250" y="45"/>
                  </a:lnTo>
                  <a:lnTo>
                    <a:pt x="251" y="45"/>
                  </a:lnTo>
                  <a:lnTo>
                    <a:pt x="251" y="46"/>
                  </a:lnTo>
                  <a:lnTo>
                    <a:pt x="252" y="46"/>
                  </a:lnTo>
                  <a:lnTo>
                    <a:pt x="253" y="46"/>
                  </a:lnTo>
                  <a:lnTo>
                    <a:pt x="254" y="46"/>
                  </a:lnTo>
                  <a:lnTo>
                    <a:pt x="255" y="46"/>
                  </a:lnTo>
                  <a:lnTo>
                    <a:pt x="256" y="46"/>
                  </a:lnTo>
                  <a:lnTo>
                    <a:pt x="256" y="47"/>
                  </a:lnTo>
                  <a:lnTo>
                    <a:pt x="257" y="47"/>
                  </a:lnTo>
                  <a:lnTo>
                    <a:pt x="258" y="47"/>
                  </a:lnTo>
                  <a:lnTo>
                    <a:pt x="259" y="47"/>
                  </a:lnTo>
                  <a:lnTo>
                    <a:pt x="260" y="47"/>
                  </a:lnTo>
                  <a:lnTo>
                    <a:pt x="261" y="47"/>
                  </a:lnTo>
                  <a:lnTo>
                    <a:pt x="262" y="47"/>
                  </a:lnTo>
                  <a:lnTo>
                    <a:pt x="262" y="48"/>
                  </a:lnTo>
                  <a:lnTo>
                    <a:pt x="263" y="48"/>
                  </a:lnTo>
                  <a:lnTo>
                    <a:pt x="264" y="48"/>
                  </a:lnTo>
                  <a:lnTo>
                    <a:pt x="265" y="48"/>
                  </a:lnTo>
                  <a:lnTo>
                    <a:pt x="266" y="48"/>
                  </a:lnTo>
                  <a:lnTo>
                    <a:pt x="266" y="48"/>
                  </a:lnTo>
                  <a:lnTo>
                    <a:pt x="267" y="48"/>
                  </a:lnTo>
                  <a:lnTo>
                    <a:pt x="267" y="49"/>
                  </a:lnTo>
                  <a:lnTo>
                    <a:pt x="268" y="49"/>
                  </a:lnTo>
                  <a:lnTo>
                    <a:pt x="269" y="49"/>
                  </a:lnTo>
                  <a:lnTo>
                    <a:pt x="270" y="49"/>
                  </a:lnTo>
                  <a:lnTo>
                    <a:pt x="271" y="49"/>
                  </a:lnTo>
                  <a:lnTo>
                    <a:pt x="272" y="49"/>
                  </a:lnTo>
                  <a:lnTo>
                    <a:pt x="273" y="49"/>
                  </a:lnTo>
                  <a:lnTo>
                    <a:pt x="273" y="50"/>
                  </a:lnTo>
                  <a:lnTo>
                    <a:pt x="274" y="50"/>
                  </a:lnTo>
                  <a:lnTo>
                    <a:pt x="275" y="50"/>
                  </a:lnTo>
                  <a:lnTo>
                    <a:pt x="276" y="50"/>
                  </a:lnTo>
                  <a:lnTo>
                    <a:pt x="277" y="50"/>
                  </a:lnTo>
                  <a:lnTo>
                    <a:pt x="278" y="50"/>
                  </a:lnTo>
                  <a:lnTo>
                    <a:pt x="278" y="51"/>
                  </a:lnTo>
                  <a:lnTo>
                    <a:pt x="279" y="51"/>
                  </a:lnTo>
                  <a:lnTo>
                    <a:pt x="280" y="51"/>
                  </a:lnTo>
                  <a:lnTo>
                    <a:pt x="281" y="51"/>
                  </a:lnTo>
                  <a:lnTo>
                    <a:pt x="282" y="51"/>
                  </a:lnTo>
                  <a:lnTo>
                    <a:pt x="283" y="51"/>
                  </a:lnTo>
                  <a:lnTo>
                    <a:pt x="284" y="52"/>
                  </a:lnTo>
                  <a:lnTo>
                    <a:pt x="285" y="52"/>
                  </a:lnTo>
                  <a:lnTo>
                    <a:pt x="286" y="52"/>
                  </a:lnTo>
                  <a:lnTo>
                    <a:pt x="287" y="52"/>
                  </a:lnTo>
                  <a:lnTo>
                    <a:pt x="288" y="52"/>
                  </a:lnTo>
                  <a:lnTo>
                    <a:pt x="289" y="52"/>
                  </a:lnTo>
                  <a:lnTo>
                    <a:pt x="289" y="53"/>
                  </a:lnTo>
                  <a:lnTo>
                    <a:pt x="290" y="53"/>
                  </a:lnTo>
                  <a:lnTo>
                    <a:pt x="291" y="53"/>
                  </a:lnTo>
                  <a:lnTo>
                    <a:pt x="292" y="53"/>
                  </a:lnTo>
                  <a:lnTo>
                    <a:pt x="293" y="53"/>
                  </a:lnTo>
                  <a:lnTo>
                    <a:pt x="294" y="53"/>
                  </a:lnTo>
                  <a:lnTo>
                    <a:pt x="294" y="53"/>
                  </a:lnTo>
                  <a:lnTo>
                    <a:pt x="295" y="54"/>
                  </a:lnTo>
                  <a:lnTo>
                    <a:pt x="296" y="54"/>
                  </a:lnTo>
                  <a:lnTo>
                    <a:pt x="297" y="54"/>
                  </a:lnTo>
                  <a:lnTo>
                    <a:pt x="298" y="54"/>
                  </a:lnTo>
                  <a:lnTo>
                    <a:pt x="299" y="54"/>
                  </a:lnTo>
                  <a:lnTo>
                    <a:pt x="300" y="54"/>
                  </a:lnTo>
                  <a:lnTo>
                    <a:pt x="300" y="55"/>
                  </a:lnTo>
                  <a:lnTo>
                    <a:pt x="301" y="55"/>
                  </a:lnTo>
                  <a:lnTo>
                    <a:pt x="302" y="55"/>
                  </a:lnTo>
                  <a:lnTo>
                    <a:pt x="303" y="55"/>
                  </a:lnTo>
                  <a:lnTo>
                    <a:pt x="304" y="55"/>
                  </a:lnTo>
                  <a:lnTo>
                    <a:pt x="305" y="55"/>
                  </a:lnTo>
                  <a:lnTo>
                    <a:pt x="305" y="56"/>
                  </a:lnTo>
                  <a:lnTo>
                    <a:pt x="306" y="56"/>
                  </a:lnTo>
                  <a:lnTo>
                    <a:pt x="307" y="56"/>
                  </a:lnTo>
                  <a:lnTo>
                    <a:pt x="308" y="56"/>
                  </a:lnTo>
                  <a:lnTo>
                    <a:pt x="309" y="56"/>
                  </a:lnTo>
                  <a:lnTo>
                    <a:pt x="310" y="56"/>
                  </a:lnTo>
                  <a:lnTo>
                    <a:pt x="311" y="56"/>
                  </a:lnTo>
                  <a:lnTo>
                    <a:pt x="311" y="57"/>
                  </a:lnTo>
                  <a:lnTo>
                    <a:pt x="312" y="57"/>
                  </a:lnTo>
                  <a:lnTo>
                    <a:pt x="313" y="57"/>
                  </a:lnTo>
                  <a:lnTo>
                    <a:pt x="314" y="57"/>
                  </a:lnTo>
                  <a:lnTo>
                    <a:pt x="315" y="57"/>
                  </a:lnTo>
                  <a:lnTo>
                    <a:pt x="316" y="57"/>
                  </a:lnTo>
                  <a:lnTo>
                    <a:pt x="316" y="58"/>
                  </a:lnTo>
                  <a:lnTo>
                    <a:pt x="317" y="58"/>
                  </a:lnTo>
                  <a:lnTo>
                    <a:pt x="318" y="58"/>
                  </a:lnTo>
                  <a:lnTo>
                    <a:pt x="319" y="58"/>
                  </a:lnTo>
                  <a:lnTo>
                    <a:pt x="320" y="58"/>
                  </a:lnTo>
                  <a:lnTo>
                    <a:pt x="321" y="58"/>
                  </a:lnTo>
                  <a:lnTo>
                    <a:pt x="322" y="58"/>
                  </a:lnTo>
                  <a:lnTo>
                    <a:pt x="322" y="58"/>
                  </a:lnTo>
                  <a:lnTo>
                    <a:pt x="322" y="59"/>
                  </a:lnTo>
                  <a:lnTo>
                    <a:pt x="323" y="59"/>
                  </a:lnTo>
                  <a:lnTo>
                    <a:pt x="324" y="59"/>
                  </a:lnTo>
                  <a:lnTo>
                    <a:pt x="325" y="59"/>
                  </a:lnTo>
                  <a:lnTo>
                    <a:pt x="326" y="59"/>
                  </a:lnTo>
                  <a:lnTo>
                    <a:pt x="327" y="59"/>
                  </a:lnTo>
                  <a:lnTo>
                    <a:pt x="327" y="60"/>
                  </a:lnTo>
                  <a:lnTo>
                    <a:pt x="328" y="60"/>
                  </a:lnTo>
                  <a:lnTo>
                    <a:pt x="329" y="60"/>
                  </a:lnTo>
                  <a:lnTo>
                    <a:pt x="330" y="60"/>
                  </a:lnTo>
                  <a:lnTo>
                    <a:pt x="331" y="60"/>
                  </a:lnTo>
                  <a:lnTo>
                    <a:pt x="332" y="60"/>
                  </a:lnTo>
                  <a:lnTo>
                    <a:pt x="333" y="60"/>
                  </a:lnTo>
                  <a:lnTo>
                    <a:pt x="333" y="61"/>
                  </a:lnTo>
                  <a:lnTo>
                    <a:pt x="334" y="61"/>
                  </a:lnTo>
                  <a:lnTo>
                    <a:pt x="335" y="61"/>
                  </a:lnTo>
                  <a:lnTo>
                    <a:pt x="336" y="61"/>
                  </a:lnTo>
                  <a:lnTo>
                    <a:pt x="337" y="61"/>
                  </a:lnTo>
                  <a:lnTo>
                    <a:pt x="338" y="61"/>
                  </a:lnTo>
                  <a:lnTo>
                    <a:pt x="338" y="62"/>
                  </a:lnTo>
                  <a:lnTo>
                    <a:pt x="339" y="62"/>
                  </a:lnTo>
                  <a:lnTo>
                    <a:pt x="340" y="62"/>
                  </a:lnTo>
                  <a:lnTo>
                    <a:pt x="341" y="62"/>
                  </a:lnTo>
                  <a:lnTo>
                    <a:pt x="342" y="62"/>
                  </a:lnTo>
                  <a:lnTo>
                    <a:pt x="343" y="62"/>
                  </a:lnTo>
                  <a:lnTo>
                    <a:pt x="344" y="62"/>
                  </a:lnTo>
                  <a:lnTo>
                    <a:pt x="344" y="63"/>
                  </a:lnTo>
                  <a:lnTo>
                    <a:pt x="345" y="63"/>
                  </a:lnTo>
                  <a:lnTo>
                    <a:pt x="346" y="63"/>
                  </a:lnTo>
                  <a:lnTo>
                    <a:pt x="347" y="63"/>
                  </a:lnTo>
                  <a:lnTo>
                    <a:pt x="348" y="63"/>
                  </a:lnTo>
                  <a:lnTo>
                    <a:pt x="349" y="63"/>
                  </a:lnTo>
                  <a:lnTo>
                    <a:pt x="349" y="64"/>
                  </a:lnTo>
                  <a:lnTo>
                    <a:pt x="350" y="64"/>
                  </a:lnTo>
                  <a:lnTo>
                    <a:pt x="351" y="64"/>
                  </a:lnTo>
                  <a:lnTo>
                    <a:pt x="352" y="64"/>
                  </a:lnTo>
                  <a:lnTo>
                    <a:pt x="353" y="64"/>
                  </a:lnTo>
                  <a:lnTo>
                    <a:pt x="354" y="64"/>
                  </a:lnTo>
                  <a:lnTo>
                    <a:pt x="355" y="64"/>
                  </a:lnTo>
                  <a:lnTo>
                    <a:pt x="355" y="65"/>
                  </a:lnTo>
                  <a:lnTo>
                    <a:pt x="356" y="65"/>
                  </a:lnTo>
                  <a:lnTo>
                    <a:pt x="357" y="65"/>
                  </a:lnTo>
                  <a:lnTo>
                    <a:pt x="358" y="65"/>
                  </a:lnTo>
                  <a:lnTo>
                    <a:pt x="359" y="65"/>
                  </a:lnTo>
                  <a:lnTo>
                    <a:pt x="360" y="65"/>
                  </a:lnTo>
                  <a:lnTo>
                    <a:pt x="360" y="66"/>
                  </a:lnTo>
                  <a:lnTo>
                    <a:pt x="361" y="66"/>
                  </a:lnTo>
                  <a:lnTo>
                    <a:pt x="362" y="66"/>
                  </a:lnTo>
                  <a:lnTo>
                    <a:pt x="363" y="66"/>
                  </a:lnTo>
                  <a:lnTo>
                    <a:pt x="364" y="66"/>
                  </a:lnTo>
                  <a:lnTo>
                    <a:pt x="365" y="66"/>
                  </a:lnTo>
                  <a:lnTo>
                    <a:pt x="366" y="66"/>
                  </a:lnTo>
                  <a:lnTo>
                    <a:pt x="366" y="67"/>
                  </a:lnTo>
                  <a:lnTo>
                    <a:pt x="367" y="67"/>
                  </a:lnTo>
                  <a:lnTo>
                    <a:pt x="368" y="67"/>
                  </a:lnTo>
                  <a:lnTo>
                    <a:pt x="369" y="67"/>
                  </a:lnTo>
                  <a:lnTo>
                    <a:pt x="370" y="67"/>
                  </a:lnTo>
                  <a:lnTo>
                    <a:pt x="371" y="67"/>
                  </a:lnTo>
                  <a:lnTo>
                    <a:pt x="371" y="68"/>
                  </a:lnTo>
                  <a:lnTo>
                    <a:pt x="372" y="68"/>
                  </a:lnTo>
                  <a:lnTo>
                    <a:pt x="373" y="68"/>
                  </a:lnTo>
                  <a:lnTo>
                    <a:pt x="374" y="68"/>
                  </a:lnTo>
                  <a:lnTo>
                    <a:pt x="375" y="68"/>
                  </a:lnTo>
                  <a:lnTo>
                    <a:pt x="376" y="68"/>
                  </a:lnTo>
                  <a:lnTo>
                    <a:pt x="377" y="68"/>
                  </a:lnTo>
                  <a:lnTo>
                    <a:pt x="377" y="69"/>
                  </a:lnTo>
                  <a:lnTo>
                    <a:pt x="377" y="69"/>
                  </a:lnTo>
                  <a:lnTo>
                    <a:pt x="378" y="69"/>
                  </a:lnTo>
                  <a:lnTo>
                    <a:pt x="379" y="69"/>
                  </a:lnTo>
                  <a:lnTo>
                    <a:pt x="380" y="69"/>
                  </a:lnTo>
                  <a:lnTo>
                    <a:pt x="381" y="69"/>
                  </a:lnTo>
                  <a:lnTo>
                    <a:pt x="382" y="69"/>
                  </a:lnTo>
                  <a:lnTo>
                    <a:pt x="382" y="70"/>
                  </a:lnTo>
                  <a:lnTo>
                    <a:pt x="383" y="70"/>
                  </a:lnTo>
                  <a:lnTo>
                    <a:pt x="384" y="70"/>
                  </a:lnTo>
                  <a:lnTo>
                    <a:pt x="385" y="70"/>
                  </a:lnTo>
                  <a:lnTo>
                    <a:pt x="386" y="70"/>
                  </a:lnTo>
                  <a:lnTo>
                    <a:pt x="387" y="70"/>
                  </a:lnTo>
                  <a:lnTo>
                    <a:pt x="388" y="70"/>
                  </a:lnTo>
                  <a:lnTo>
                    <a:pt x="388" y="71"/>
                  </a:lnTo>
                  <a:lnTo>
                    <a:pt x="389" y="71"/>
                  </a:lnTo>
                  <a:lnTo>
                    <a:pt x="390" y="71"/>
                  </a:lnTo>
                  <a:lnTo>
                    <a:pt x="391" y="71"/>
                  </a:lnTo>
                  <a:lnTo>
                    <a:pt x="392" y="71"/>
                  </a:lnTo>
                  <a:lnTo>
                    <a:pt x="393" y="71"/>
                  </a:lnTo>
                  <a:lnTo>
                    <a:pt x="393" y="72"/>
                  </a:lnTo>
                  <a:lnTo>
                    <a:pt x="394" y="72"/>
                  </a:lnTo>
                  <a:lnTo>
                    <a:pt x="395" y="72"/>
                  </a:lnTo>
                  <a:lnTo>
                    <a:pt x="396" y="72"/>
                  </a:lnTo>
                  <a:lnTo>
                    <a:pt x="397" y="72"/>
                  </a:lnTo>
                  <a:lnTo>
                    <a:pt x="398" y="72"/>
                  </a:lnTo>
                  <a:lnTo>
                    <a:pt x="399" y="72"/>
                  </a:lnTo>
                  <a:lnTo>
                    <a:pt x="399" y="73"/>
                  </a:lnTo>
                  <a:lnTo>
                    <a:pt x="400" y="73"/>
                  </a:lnTo>
                  <a:lnTo>
                    <a:pt x="401" y="73"/>
                  </a:lnTo>
                  <a:lnTo>
                    <a:pt x="402" y="73"/>
                  </a:lnTo>
                  <a:lnTo>
                    <a:pt x="403" y="73"/>
                  </a:lnTo>
                  <a:lnTo>
                    <a:pt x="404" y="73"/>
                  </a:lnTo>
                  <a:lnTo>
                    <a:pt x="404" y="74"/>
                  </a:lnTo>
                  <a:lnTo>
                    <a:pt x="405" y="74"/>
                  </a:lnTo>
                  <a:lnTo>
                    <a:pt x="405" y="74"/>
                  </a:lnTo>
                  <a:lnTo>
                    <a:pt x="406" y="74"/>
                  </a:lnTo>
                  <a:lnTo>
                    <a:pt x="407" y="74"/>
                  </a:lnTo>
                  <a:lnTo>
                    <a:pt x="408" y="74"/>
                  </a:lnTo>
                  <a:lnTo>
                    <a:pt x="409" y="74"/>
                  </a:lnTo>
                  <a:lnTo>
                    <a:pt x="410" y="75"/>
                  </a:lnTo>
                  <a:lnTo>
                    <a:pt x="411" y="75"/>
                  </a:lnTo>
                  <a:lnTo>
                    <a:pt x="412" y="75"/>
                  </a:lnTo>
                  <a:lnTo>
                    <a:pt x="413" y="75"/>
                  </a:lnTo>
                  <a:lnTo>
                    <a:pt x="414" y="75"/>
                  </a:lnTo>
                  <a:lnTo>
                    <a:pt x="415" y="75"/>
                  </a:lnTo>
                  <a:lnTo>
                    <a:pt x="415" y="76"/>
                  </a:lnTo>
                  <a:lnTo>
                    <a:pt x="416" y="76"/>
                  </a:lnTo>
                  <a:lnTo>
                    <a:pt x="417" y="76"/>
                  </a:lnTo>
                  <a:lnTo>
                    <a:pt x="418" y="76"/>
                  </a:lnTo>
                  <a:lnTo>
                    <a:pt x="419" y="76"/>
                  </a:lnTo>
                  <a:lnTo>
                    <a:pt x="420" y="76"/>
                  </a:lnTo>
                  <a:lnTo>
                    <a:pt x="421" y="77"/>
                  </a:lnTo>
                  <a:lnTo>
                    <a:pt x="422" y="77"/>
                  </a:lnTo>
                  <a:lnTo>
                    <a:pt x="423" y="77"/>
                  </a:lnTo>
                  <a:lnTo>
                    <a:pt x="424" y="77"/>
                  </a:lnTo>
                  <a:lnTo>
                    <a:pt x="425" y="77"/>
                  </a:lnTo>
                  <a:lnTo>
                    <a:pt x="426" y="77"/>
                  </a:lnTo>
                  <a:lnTo>
                    <a:pt x="426" y="78"/>
                  </a:lnTo>
                  <a:lnTo>
                    <a:pt x="427" y="78"/>
                  </a:lnTo>
                  <a:lnTo>
                    <a:pt x="428" y="78"/>
                  </a:lnTo>
                  <a:lnTo>
                    <a:pt x="429" y="78"/>
                  </a:lnTo>
                  <a:lnTo>
                    <a:pt x="430" y="78"/>
                  </a:lnTo>
                  <a:lnTo>
                    <a:pt x="431" y="78"/>
                  </a:lnTo>
                  <a:lnTo>
                    <a:pt x="431" y="79"/>
                  </a:lnTo>
                  <a:lnTo>
                    <a:pt x="432" y="79"/>
                  </a:lnTo>
                  <a:lnTo>
                    <a:pt x="432" y="79"/>
                  </a:lnTo>
                  <a:lnTo>
                    <a:pt x="433" y="79"/>
                  </a:lnTo>
                  <a:lnTo>
                    <a:pt x="434" y="79"/>
                  </a:lnTo>
                  <a:lnTo>
                    <a:pt x="435" y="79"/>
                  </a:lnTo>
                  <a:lnTo>
                    <a:pt x="436" y="79"/>
                  </a:lnTo>
                  <a:lnTo>
                    <a:pt x="437" y="79"/>
                  </a:lnTo>
                  <a:lnTo>
                    <a:pt x="437" y="80"/>
                  </a:lnTo>
                  <a:lnTo>
                    <a:pt x="438" y="80"/>
                  </a:lnTo>
                  <a:lnTo>
                    <a:pt x="439" y="80"/>
                  </a:lnTo>
                  <a:lnTo>
                    <a:pt x="440" y="80"/>
                  </a:lnTo>
                  <a:lnTo>
                    <a:pt x="441" y="80"/>
                  </a:lnTo>
                  <a:lnTo>
                    <a:pt x="442" y="80"/>
                  </a:lnTo>
                  <a:lnTo>
                    <a:pt x="442" y="81"/>
                  </a:lnTo>
                  <a:lnTo>
                    <a:pt x="443" y="81"/>
                  </a:lnTo>
                  <a:lnTo>
                    <a:pt x="444" y="81"/>
                  </a:lnTo>
                  <a:lnTo>
                    <a:pt x="445" y="81"/>
                  </a:lnTo>
                  <a:lnTo>
                    <a:pt x="446" y="81"/>
                  </a:lnTo>
                  <a:lnTo>
                    <a:pt x="447" y="81"/>
                  </a:lnTo>
                  <a:lnTo>
                    <a:pt x="448" y="81"/>
                  </a:lnTo>
                  <a:lnTo>
                    <a:pt x="448" y="82"/>
                  </a:lnTo>
                  <a:lnTo>
                    <a:pt x="449" y="82"/>
                  </a:lnTo>
                  <a:lnTo>
                    <a:pt x="450" y="82"/>
                  </a:lnTo>
                  <a:lnTo>
                    <a:pt x="451" y="82"/>
                  </a:lnTo>
                  <a:lnTo>
                    <a:pt x="452" y="82"/>
                  </a:lnTo>
                  <a:lnTo>
                    <a:pt x="453" y="82"/>
                  </a:lnTo>
                  <a:lnTo>
                    <a:pt x="453" y="83"/>
                  </a:lnTo>
                  <a:lnTo>
                    <a:pt x="454" y="83"/>
                  </a:lnTo>
                  <a:lnTo>
                    <a:pt x="455" y="83"/>
                  </a:lnTo>
                  <a:lnTo>
                    <a:pt x="456" y="83"/>
                  </a:lnTo>
                  <a:lnTo>
                    <a:pt x="457" y="83"/>
                  </a:lnTo>
                  <a:lnTo>
                    <a:pt x="458" y="83"/>
                  </a:lnTo>
                  <a:lnTo>
                    <a:pt x="459" y="83"/>
                  </a:lnTo>
                  <a:lnTo>
                    <a:pt x="459" y="84"/>
                  </a:lnTo>
                  <a:lnTo>
                    <a:pt x="460" y="84"/>
                  </a:lnTo>
                  <a:lnTo>
                    <a:pt x="460" y="84"/>
                  </a:lnTo>
                  <a:lnTo>
                    <a:pt x="461" y="84"/>
                  </a:lnTo>
                  <a:lnTo>
                    <a:pt x="462" y="84"/>
                  </a:lnTo>
                  <a:lnTo>
                    <a:pt x="463" y="84"/>
                  </a:lnTo>
                  <a:lnTo>
                    <a:pt x="464" y="84"/>
                  </a:lnTo>
                  <a:lnTo>
                    <a:pt x="464" y="85"/>
                  </a:lnTo>
                  <a:lnTo>
                    <a:pt x="465" y="85"/>
                  </a:lnTo>
                  <a:lnTo>
                    <a:pt x="466" y="85"/>
                  </a:lnTo>
                  <a:lnTo>
                    <a:pt x="467" y="85"/>
                  </a:lnTo>
                  <a:lnTo>
                    <a:pt x="468" y="85"/>
                  </a:lnTo>
                  <a:lnTo>
                    <a:pt x="469" y="85"/>
                  </a:lnTo>
                  <a:lnTo>
                    <a:pt x="470" y="85"/>
                  </a:lnTo>
                  <a:lnTo>
                    <a:pt x="470" y="86"/>
                  </a:lnTo>
                  <a:lnTo>
                    <a:pt x="471" y="86"/>
                  </a:lnTo>
                  <a:lnTo>
                    <a:pt x="472" y="86"/>
                  </a:lnTo>
                  <a:lnTo>
                    <a:pt x="473" y="86"/>
                  </a:lnTo>
                  <a:lnTo>
                    <a:pt x="474" y="86"/>
                  </a:lnTo>
                  <a:lnTo>
                    <a:pt x="475" y="86"/>
                  </a:lnTo>
                  <a:lnTo>
                    <a:pt x="475" y="87"/>
                  </a:lnTo>
                  <a:lnTo>
                    <a:pt x="476" y="87"/>
                  </a:lnTo>
                  <a:lnTo>
                    <a:pt x="477" y="87"/>
                  </a:lnTo>
                  <a:lnTo>
                    <a:pt x="478" y="87"/>
                  </a:lnTo>
                  <a:lnTo>
                    <a:pt x="479" y="87"/>
                  </a:lnTo>
                  <a:lnTo>
                    <a:pt x="480" y="87"/>
                  </a:lnTo>
                  <a:lnTo>
                    <a:pt x="481" y="87"/>
                  </a:lnTo>
                  <a:lnTo>
                    <a:pt x="481" y="88"/>
                  </a:lnTo>
                  <a:lnTo>
                    <a:pt x="482" y="88"/>
                  </a:lnTo>
                  <a:lnTo>
                    <a:pt x="483" y="88"/>
                  </a:lnTo>
                  <a:lnTo>
                    <a:pt x="484" y="88"/>
                  </a:lnTo>
                  <a:lnTo>
                    <a:pt x="485" y="88"/>
                  </a:lnTo>
                  <a:lnTo>
                    <a:pt x="486" y="88"/>
                  </a:lnTo>
                  <a:lnTo>
                    <a:pt x="486" y="89"/>
                  </a:lnTo>
                  <a:lnTo>
                    <a:pt x="487" y="89"/>
                  </a:lnTo>
                  <a:lnTo>
                    <a:pt x="488" y="89"/>
                  </a:lnTo>
                  <a:lnTo>
                    <a:pt x="488" y="89"/>
                  </a:lnTo>
                  <a:lnTo>
                    <a:pt x="489" y="89"/>
                  </a:lnTo>
                  <a:lnTo>
                    <a:pt x="490" y="89"/>
                  </a:lnTo>
                  <a:lnTo>
                    <a:pt x="491" y="89"/>
                  </a:lnTo>
                  <a:lnTo>
                    <a:pt x="492" y="89"/>
                  </a:lnTo>
                  <a:lnTo>
                    <a:pt x="492" y="90"/>
                  </a:lnTo>
                  <a:lnTo>
                    <a:pt x="493" y="90"/>
                  </a:lnTo>
                  <a:lnTo>
                    <a:pt x="494" y="90"/>
                  </a:lnTo>
                  <a:lnTo>
                    <a:pt x="495" y="90"/>
                  </a:lnTo>
                  <a:lnTo>
                    <a:pt x="496" y="90"/>
                  </a:lnTo>
                  <a:lnTo>
                    <a:pt x="497" y="90"/>
                  </a:lnTo>
                  <a:lnTo>
                    <a:pt x="497" y="91"/>
                  </a:lnTo>
                  <a:lnTo>
                    <a:pt x="498" y="91"/>
                  </a:lnTo>
                  <a:lnTo>
                    <a:pt x="499" y="91"/>
                  </a:lnTo>
                  <a:lnTo>
                    <a:pt x="500" y="91"/>
                  </a:lnTo>
                  <a:lnTo>
                    <a:pt x="501" y="91"/>
                  </a:lnTo>
                  <a:lnTo>
                    <a:pt x="502" y="91"/>
                  </a:lnTo>
                  <a:lnTo>
                    <a:pt x="503" y="91"/>
                  </a:lnTo>
                  <a:lnTo>
                    <a:pt x="503" y="92"/>
                  </a:lnTo>
                  <a:lnTo>
                    <a:pt x="504" y="92"/>
                  </a:lnTo>
                  <a:lnTo>
                    <a:pt x="505" y="92"/>
                  </a:lnTo>
                  <a:lnTo>
                    <a:pt x="506" y="92"/>
                  </a:lnTo>
                  <a:lnTo>
                    <a:pt x="507" y="92"/>
                  </a:lnTo>
                  <a:lnTo>
                    <a:pt x="508" y="92"/>
                  </a:lnTo>
                  <a:lnTo>
                    <a:pt x="508" y="93"/>
                  </a:lnTo>
                  <a:lnTo>
                    <a:pt x="509" y="93"/>
                  </a:lnTo>
                  <a:lnTo>
                    <a:pt x="510" y="93"/>
                  </a:lnTo>
                  <a:lnTo>
                    <a:pt x="511" y="93"/>
                  </a:lnTo>
                  <a:lnTo>
                    <a:pt x="512" y="93"/>
                  </a:lnTo>
                  <a:lnTo>
                    <a:pt x="513" y="93"/>
                  </a:lnTo>
                  <a:lnTo>
                    <a:pt x="514" y="94"/>
                  </a:lnTo>
                  <a:lnTo>
                    <a:pt x="515" y="94"/>
                  </a:lnTo>
                  <a:lnTo>
                    <a:pt x="516" y="94"/>
                  </a:lnTo>
                  <a:lnTo>
                    <a:pt x="517" y="94"/>
                  </a:lnTo>
                  <a:lnTo>
                    <a:pt x="518" y="94"/>
                  </a:lnTo>
                  <a:lnTo>
                    <a:pt x="519" y="94"/>
                  </a:lnTo>
                  <a:lnTo>
                    <a:pt x="519" y="95"/>
                  </a:lnTo>
                  <a:lnTo>
                    <a:pt x="520" y="95"/>
                  </a:lnTo>
                  <a:lnTo>
                    <a:pt x="521" y="95"/>
                  </a:lnTo>
                  <a:lnTo>
                    <a:pt x="522" y="95"/>
                  </a:lnTo>
                  <a:lnTo>
                    <a:pt x="523" y="95"/>
                  </a:lnTo>
                  <a:lnTo>
                    <a:pt x="524" y="95"/>
                  </a:lnTo>
                  <a:lnTo>
                    <a:pt x="525" y="96"/>
                  </a:lnTo>
                  <a:lnTo>
                    <a:pt x="526" y="96"/>
                  </a:lnTo>
                  <a:lnTo>
                    <a:pt x="527" y="96"/>
                  </a:lnTo>
                  <a:lnTo>
                    <a:pt x="528" y="96"/>
                  </a:lnTo>
                  <a:lnTo>
                    <a:pt x="529" y="96"/>
                  </a:lnTo>
                  <a:lnTo>
                    <a:pt x="530" y="96"/>
                  </a:lnTo>
                  <a:lnTo>
                    <a:pt x="530" y="97"/>
                  </a:lnTo>
                  <a:lnTo>
                    <a:pt x="531" y="97"/>
                  </a:lnTo>
                  <a:lnTo>
                    <a:pt x="532" y="97"/>
                  </a:lnTo>
                  <a:lnTo>
                    <a:pt x="533" y="97"/>
                  </a:lnTo>
                  <a:lnTo>
                    <a:pt x="534" y="97"/>
                  </a:lnTo>
                  <a:lnTo>
                    <a:pt x="535" y="97"/>
                  </a:lnTo>
                  <a:lnTo>
                    <a:pt x="535" y="98"/>
                  </a:lnTo>
                  <a:lnTo>
                    <a:pt x="536" y="98"/>
                  </a:lnTo>
                  <a:lnTo>
                    <a:pt x="537" y="98"/>
                  </a:lnTo>
                  <a:lnTo>
                    <a:pt x="538" y="98"/>
                  </a:lnTo>
                  <a:lnTo>
                    <a:pt x="539" y="98"/>
                  </a:lnTo>
                  <a:lnTo>
                    <a:pt x="540" y="98"/>
                  </a:lnTo>
                  <a:lnTo>
                    <a:pt x="541" y="98"/>
                  </a:lnTo>
                  <a:lnTo>
                    <a:pt x="541" y="99"/>
                  </a:lnTo>
                  <a:lnTo>
                    <a:pt x="542" y="99"/>
                  </a:lnTo>
                  <a:lnTo>
                    <a:pt x="543" y="99"/>
                  </a:lnTo>
                  <a:lnTo>
                    <a:pt x="543" y="99"/>
                  </a:lnTo>
                  <a:lnTo>
                    <a:pt x="544" y="99"/>
                  </a:lnTo>
                  <a:lnTo>
                    <a:pt x="545" y="99"/>
                  </a:lnTo>
                  <a:lnTo>
                    <a:pt x="546" y="99"/>
                  </a:lnTo>
                  <a:lnTo>
                    <a:pt x="546" y="100"/>
                  </a:lnTo>
                  <a:lnTo>
                    <a:pt x="547" y="100"/>
                  </a:lnTo>
                  <a:lnTo>
                    <a:pt x="548" y="100"/>
                  </a:lnTo>
                  <a:lnTo>
                    <a:pt x="549" y="100"/>
                  </a:lnTo>
                  <a:lnTo>
                    <a:pt x="550" y="100"/>
                  </a:lnTo>
                  <a:lnTo>
                    <a:pt x="551" y="100"/>
                  </a:lnTo>
                  <a:lnTo>
                    <a:pt x="552" y="100"/>
                  </a:lnTo>
                  <a:lnTo>
                    <a:pt x="552" y="101"/>
                  </a:lnTo>
                  <a:lnTo>
                    <a:pt x="553" y="101"/>
                  </a:lnTo>
                  <a:lnTo>
                    <a:pt x="554" y="101"/>
                  </a:lnTo>
                  <a:lnTo>
                    <a:pt x="555" y="101"/>
                  </a:lnTo>
                  <a:lnTo>
                    <a:pt x="556" y="101"/>
                  </a:lnTo>
                  <a:lnTo>
                    <a:pt x="557" y="101"/>
                  </a:lnTo>
                  <a:lnTo>
                    <a:pt x="558" y="102"/>
                  </a:lnTo>
                  <a:lnTo>
                    <a:pt x="559" y="102"/>
                  </a:lnTo>
                  <a:lnTo>
                    <a:pt x="560" y="102"/>
                  </a:lnTo>
                  <a:lnTo>
                    <a:pt x="561" y="102"/>
                  </a:lnTo>
                  <a:lnTo>
                    <a:pt x="562" y="102"/>
                  </a:lnTo>
                  <a:lnTo>
                    <a:pt x="563" y="102"/>
                  </a:lnTo>
                  <a:lnTo>
                    <a:pt x="563" y="103"/>
                  </a:lnTo>
                  <a:lnTo>
                    <a:pt x="564" y="103"/>
                  </a:lnTo>
                  <a:lnTo>
                    <a:pt x="565" y="103"/>
                  </a:lnTo>
                  <a:lnTo>
                    <a:pt x="566" y="103"/>
                  </a:lnTo>
                  <a:lnTo>
                    <a:pt x="567" y="103"/>
                  </a:lnTo>
                  <a:lnTo>
                    <a:pt x="568" y="103"/>
                  </a:lnTo>
                  <a:lnTo>
                    <a:pt x="568" y="104"/>
                  </a:lnTo>
                  <a:lnTo>
                    <a:pt x="569" y="104"/>
                  </a:lnTo>
                  <a:lnTo>
                    <a:pt x="570" y="104"/>
                  </a:lnTo>
                  <a:lnTo>
                    <a:pt x="571" y="104"/>
                  </a:lnTo>
                  <a:lnTo>
                    <a:pt x="571" y="104"/>
                  </a:lnTo>
                  <a:lnTo>
                    <a:pt x="572" y="104"/>
                  </a:lnTo>
                  <a:lnTo>
                    <a:pt x="573" y="104"/>
                  </a:lnTo>
                  <a:lnTo>
                    <a:pt x="574" y="104"/>
                  </a:lnTo>
                  <a:lnTo>
                    <a:pt x="574" y="105"/>
                  </a:lnTo>
                  <a:lnTo>
                    <a:pt x="575" y="105"/>
                  </a:lnTo>
                  <a:lnTo>
                    <a:pt x="576" y="105"/>
                  </a:lnTo>
                  <a:lnTo>
                    <a:pt x="577" y="105"/>
                  </a:lnTo>
                  <a:lnTo>
                    <a:pt x="578" y="105"/>
                  </a:lnTo>
                  <a:lnTo>
                    <a:pt x="579" y="105"/>
                  </a:lnTo>
                  <a:lnTo>
                    <a:pt x="579" y="106"/>
                  </a:lnTo>
                  <a:lnTo>
                    <a:pt x="580" y="106"/>
                  </a:lnTo>
                  <a:lnTo>
                    <a:pt x="581" y="106"/>
                  </a:lnTo>
                  <a:lnTo>
                    <a:pt x="582" y="106"/>
                  </a:lnTo>
                  <a:lnTo>
                    <a:pt x="583" y="106"/>
                  </a:lnTo>
                  <a:lnTo>
                    <a:pt x="584" y="106"/>
                  </a:lnTo>
                  <a:lnTo>
                    <a:pt x="585" y="106"/>
                  </a:lnTo>
                  <a:lnTo>
                    <a:pt x="585" y="107"/>
                  </a:lnTo>
                  <a:lnTo>
                    <a:pt x="586" y="107"/>
                  </a:lnTo>
                  <a:lnTo>
                    <a:pt x="587" y="107"/>
                  </a:lnTo>
                  <a:lnTo>
                    <a:pt x="588" y="107"/>
                  </a:lnTo>
                  <a:lnTo>
                    <a:pt x="589" y="107"/>
                  </a:lnTo>
                  <a:lnTo>
                    <a:pt x="590" y="107"/>
                  </a:lnTo>
                  <a:lnTo>
                    <a:pt x="590" y="108"/>
                  </a:lnTo>
                  <a:lnTo>
                    <a:pt x="591" y="108"/>
                  </a:lnTo>
                  <a:lnTo>
                    <a:pt x="592" y="108"/>
                  </a:lnTo>
                  <a:lnTo>
                    <a:pt x="593" y="108"/>
                  </a:lnTo>
                  <a:lnTo>
                    <a:pt x="594" y="108"/>
                  </a:lnTo>
                  <a:lnTo>
                    <a:pt x="595" y="108"/>
                  </a:lnTo>
                  <a:lnTo>
                    <a:pt x="596" y="108"/>
                  </a:lnTo>
                  <a:lnTo>
                    <a:pt x="596" y="109"/>
                  </a:lnTo>
                  <a:lnTo>
                    <a:pt x="597" y="109"/>
                  </a:lnTo>
                  <a:lnTo>
                    <a:pt x="598" y="109"/>
                  </a:lnTo>
                  <a:lnTo>
                    <a:pt x="599" y="109"/>
                  </a:lnTo>
                  <a:lnTo>
                    <a:pt x="599" y="109"/>
                  </a:lnTo>
                  <a:lnTo>
                    <a:pt x="600" y="109"/>
                  </a:lnTo>
                  <a:lnTo>
                    <a:pt x="601" y="109"/>
                  </a:lnTo>
                  <a:lnTo>
                    <a:pt x="601" y="110"/>
                  </a:lnTo>
                  <a:lnTo>
                    <a:pt x="602" y="110"/>
                  </a:lnTo>
                  <a:lnTo>
                    <a:pt x="603" y="110"/>
                  </a:lnTo>
                  <a:lnTo>
                    <a:pt x="604" y="110"/>
                  </a:lnTo>
                  <a:lnTo>
                    <a:pt x="605" y="110"/>
                  </a:lnTo>
                  <a:lnTo>
                    <a:pt x="606" y="110"/>
                  </a:lnTo>
                  <a:lnTo>
                    <a:pt x="607" y="110"/>
                  </a:lnTo>
                  <a:lnTo>
                    <a:pt x="607" y="111"/>
                  </a:lnTo>
                  <a:lnTo>
                    <a:pt x="608" y="111"/>
                  </a:lnTo>
                  <a:lnTo>
                    <a:pt x="609" y="111"/>
                  </a:lnTo>
                  <a:lnTo>
                    <a:pt x="610" y="111"/>
                  </a:lnTo>
                  <a:lnTo>
                    <a:pt x="611" y="111"/>
                  </a:lnTo>
                  <a:lnTo>
                    <a:pt x="612" y="111"/>
                  </a:lnTo>
                  <a:lnTo>
                    <a:pt x="612" y="112"/>
                  </a:lnTo>
                  <a:lnTo>
                    <a:pt x="613" y="112"/>
                  </a:lnTo>
                  <a:lnTo>
                    <a:pt x="614" y="112"/>
                  </a:lnTo>
                  <a:lnTo>
                    <a:pt x="615" y="112"/>
                  </a:lnTo>
                  <a:lnTo>
                    <a:pt x="616" y="112"/>
                  </a:lnTo>
                  <a:lnTo>
                    <a:pt x="617" y="112"/>
                  </a:lnTo>
                  <a:lnTo>
                    <a:pt x="618" y="112"/>
                  </a:lnTo>
                  <a:lnTo>
                    <a:pt x="618" y="113"/>
                  </a:lnTo>
                  <a:lnTo>
                    <a:pt x="619" y="113"/>
                  </a:lnTo>
                  <a:lnTo>
                    <a:pt x="620" y="113"/>
                  </a:lnTo>
                  <a:lnTo>
                    <a:pt x="621" y="113"/>
                  </a:lnTo>
                  <a:lnTo>
                    <a:pt x="622" y="113"/>
                  </a:lnTo>
                  <a:lnTo>
                    <a:pt x="623" y="113"/>
                  </a:lnTo>
                  <a:lnTo>
                    <a:pt x="623" y="114"/>
                  </a:lnTo>
                  <a:lnTo>
                    <a:pt x="624" y="114"/>
                  </a:lnTo>
                  <a:lnTo>
                    <a:pt x="625" y="114"/>
                  </a:lnTo>
                  <a:lnTo>
                    <a:pt x="626" y="114"/>
                  </a:lnTo>
                  <a:lnTo>
                    <a:pt x="626" y="114"/>
                  </a:lnTo>
                  <a:lnTo>
                    <a:pt x="627" y="114"/>
                  </a:lnTo>
                  <a:lnTo>
                    <a:pt x="628" y="114"/>
                  </a:lnTo>
                  <a:lnTo>
                    <a:pt x="629" y="114"/>
                  </a:lnTo>
                  <a:lnTo>
                    <a:pt x="629" y="115"/>
                  </a:lnTo>
                  <a:lnTo>
                    <a:pt x="630" y="115"/>
                  </a:lnTo>
                  <a:lnTo>
                    <a:pt x="631" y="115"/>
                  </a:lnTo>
                  <a:lnTo>
                    <a:pt x="632" y="115"/>
                  </a:lnTo>
                  <a:lnTo>
                    <a:pt x="633" y="115"/>
                  </a:lnTo>
                  <a:lnTo>
                    <a:pt x="634" y="115"/>
                  </a:lnTo>
                  <a:lnTo>
                    <a:pt x="634" y="116"/>
                  </a:lnTo>
                  <a:lnTo>
                    <a:pt x="635" y="116"/>
                  </a:lnTo>
                  <a:lnTo>
                    <a:pt x="636" y="116"/>
                  </a:lnTo>
                  <a:lnTo>
                    <a:pt x="637" y="116"/>
                  </a:lnTo>
                  <a:lnTo>
                    <a:pt x="638" y="116"/>
                  </a:lnTo>
                  <a:lnTo>
                    <a:pt x="639" y="116"/>
                  </a:lnTo>
                  <a:lnTo>
                    <a:pt x="640" y="116"/>
                  </a:lnTo>
                  <a:lnTo>
                    <a:pt x="640" y="117"/>
                  </a:lnTo>
                  <a:lnTo>
                    <a:pt x="641" y="117"/>
                  </a:lnTo>
                  <a:lnTo>
                    <a:pt x="642" y="117"/>
                  </a:lnTo>
                  <a:lnTo>
                    <a:pt x="643" y="117"/>
                  </a:lnTo>
                  <a:lnTo>
                    <a:pt x="644" y="117"/>
                  </a:lnTo>
                  <a:lnTo>
                    <a:pt x="645" y="117"/>
                  </a:lnTo>
                  <a:lnTo>
                    <a:pt x="645" y="118"/>
                  </a:lnTo>
                  <a:lnTo>
                    <a:pt x="646" y="118"/>
                  </a:lnTo>
                  <a:lnTo>
                    <a:pt x="647" y="118"/>
                  </a:lnTo>
                  <a:lnTo>
                    <a:pt x="648" y="118"/>
                  </a:lnTo>
                  <a:lnTo>
                    <a:pt x="649" y="118"/>
                  </a:lnTo>
                  <a:lnTo>
                    <a:pt x="650" y="118"/>
                  </a:lnTo>
                  <a:lnTo>
                    <a:pt x="651" y="119"/>
                  </a:lnTo>
                  <a:lnTo>
                    <a:pt x="652" y="119"/>
                  </a:lnTo>
                  <a:lnTo>
                    <a:pt x="653" y="119"/>
                  </a:lnTo>
                  <a:lnTo>
                    <a:pt x="654" y="119"/>
                  </a:lnTo>
                  <a:lnTo>
                    <a:pt x="654" y="119"/>
                  </a:lnTo>
                  <a:lnTo>
                    <a:pt x="655" y="119"/>
                  </a:lnTo>
                  <a:lnTo>
                    <a:pt x="656" y="119"/>
                  </a:lnTo>
                  <a:lnTo>
                    <a:pt x="656" y="120"/>
                  </a:lnTo>
                  <a:lnTo>
                    <a:pt x="657" y="120"/>
                  </a:lnTo>
                  <a:lnTo>
                    <a:pt x="658" y="120"/>
                  </a:lnTo>
                  <a:lnTo>
                    <a:pt x="659" y="120"/>
                  </a:lnTo>
                  <a:lnTo>
                    <a:pt x="660" y="120"/>
                  </a:lnTo>
                  <a:lnTo>
                    <a:pt x="661" y="120"/>
                  </a:lnTo>
                  <a:lnTo>
                    <a:pt x="662" y="121"/>
                  </a:lnTo>
                  <a:lnTo>
                    <a:pt x="663" y="121"/>
                  </a:lnTo>
                  <a:lnTo>
                    <a:pt x="664" y="121"/>
                  </a:lnTo>
                  <a:lnTo>
                    <a:pt x="665" y="121"/>
                  </a:lnTo>
                  <a:lnTo>
                    <a:pt x="666" y="121"/>
                  </a:lnTo>
                  <a:lnTo>
                    <a:pt x="667" y="121"/>
                  </a:lnTo>
                  <a:lnTo>
                    <a:pt x="667" y="122"/>
                  </a:lnTo>
                  <a:lnTo>
                    <a:pt x="668" y="122"/>
                  </a:lnTo>
                  <a:lnTo>
                    <a:pt x="669" y="122"/>
                  </a:lnTo>
                  <a:lnTo>
                    <a:pt x="670" y="122"/>
                  </a:lnTo>
                  <a:lnTo>
                    <a:pt x="671" y="122"/>
                  </a:lnTo>
                  <a:lnTo>
                    <a:pt x="672" y="122"/>
                  </a:lnTo>
                  <a:lnTo>
                    <a:pt x="672" y="123"/>
                  </a:lnTo>
                  <a:lnTo>
                    <a:pt x="673" y="123"/>
                  </a:lnTo>
                  <a:lnTo>
                    <a:pt x="674" y="123"/>
                  </a:lnTo>
                  <a:lnTo>
                    <a:pt x="675" y="123"/>
                  </a:lnTo>
                  <a:lnTo>
                    <a:pt x="676" y="123"/>
                  </a:lnTo>
                  <a:lnTo>
                    <a:pt x="677" y="123"/>
                  </a:lnTo>
                  <a:lnTo>
                    <a:pt x="678" y="123"/>
                  </a:lnTo>
                  <a:lnTo>
                    <a:pt x="678" y="124"/>
                  </a:lnTo>
                  <a:lnTo>
                    <a:pt x="679" y="124"/>
                  </a:lnTo>
                  <a:lnTo>
                    <a:pt x="680" y="124"/>
                  </a:lnTo>
                  <a:lnTo>
                    <a:pt x="681" y="124"/>
                  </a:lnTo>
                  <a:lnTo>
                    <a:pt x="682" y="124"/>
                  </a:lnTo>
                  <a:lnTo>
                    <a:pt x="682" y="124"/>
                  </a:lnTo>
                  <a:lnTo>
                    <a:pt x="683" y="124"/>
                  </a:lnTo>
                  <a:lnTo>
                    <a:pt x="683" y="125"/>
                  </a:lnTo>
                  <a:lnTo>
                    <a:pt x="684" y="125"/>
                  </a:lnTo>
                  <a:lnTo>
                    <a:pt x="685" y="125"/>
                  </a:lnTo>
                  <a:lnTo>
                    <a:pt x="686" y="125"/>
                  </a:lnTo>
                  <a:lnTo>
                    <a:pt x="687" y="125"/>
                  </a:lnTo>
                  <a:lnTo>
                    <a:pt x="688" y="125"/>
                  </a:lnTo>
                  <a:lnTo>
                    <a:pt x="689" y="125"/>
                  </a:lnTo>
                  <a:lnTo>
                    <a:pt x="689" y="126"/>
                  </a:lnTo>
                  <a:lnTo>
                    <a:pt x="690" y="126"/>
                  </a:lnTo>
                  <a:lnTo>
                    <a:pt x="691" y="126"/>
                  </a:lnTo>
                  <a:lnTo>
                    <a:pt x="692" y="126"/>
                  </a:lnTo>
                  <a:lnTo>
                    <a:pt x="693" y="126"/>
                  </a:lnTo>
                  <a:lnTo>
                    <a:pt x="694" y="126"/>
                  </a:lnTo>
                  <a:lnTo>
                    <a:pt x="694" y="127"/>
                  </a:lnTo>
                  <a:lnTo>
                    <a:pt x="695" y="127"/>
                  </a:lnTo>
                  <a:lnTo>
                    <a:pt x="696" y="127"/>
                  </a:lnTo>
                  <a:lnTo>
                    <a:pt x="697" y="127"/>
                  </a:lnTo>
                  <a:lnTo>
                    <a:pt x="698" y="127"/>
                  </a:lnTo>
                  <a:lnTo>
                    <a:pt x="699" y="127"/>
                  </a:lnTo>
                  <a:lnTo>
                    <a:pt x="700" y="127"/>
                  </a:lnTo>
                  <a:lnTo>
                    <a:pt x="700" y="128"/>
                  </a:lnTo>
                  <a:lnTo>
                    <a:pt x="701" y="128"/>
                  </a:lnTo>
                  <a:lnTo>
                    <a:pt x="702" y="128"/>
                  </a:lnTo>
                  <a:lnTo>
                    <a:pt x="703" y="128"/>
                  </a:lnTo>
                  <a:lnTo>
                    <a:pt x="704" y="128"/>
                  </a:lnTo>
                  <a:lnTo>
                    <a:pt x="705" y="128"/>
                  </a:lnTo>
                  <a:lnTo>
                    <a:pt x="705" y="129"/>
                  </a:lnTo>
                  <a:lnTo>
                    <a:pt x="706" y="129"/>
                  </a:lnTo>
                  <a:lnTo>
                    <a:pt x="707" y="129"/>
                  </a:lnTo>
                  <a:lnTo>
                    <a:pt x="708" y="129"/>
                  </a:lnTo>
                  <a:lnTo>
                    <a:pt x="709" y="129"/>
                  </a:lnTo>
                  <a:lnTo>
                    <a:pt x="710" y="129"/>
                  </a:lnTo>
                  <a:lnTo>
                    <a:pt x="711" y="129"/>
                  </a:lnTo>
                  <a:lnTo>
                    <a:pt x="711" y="130"/>
                  </a:lnTo>
                  <a:lnTo>
                    <a:pt x="712" y="130"/>
                  </a:lnTo>
                  <a:lnTo>
                    <a:pt x="713" y="130"/>
                  </a:lnTo>
                  <a:lnTo>
                    <a:pt x="714" y="130"/>
                  </a:lnTo>
                  <a:lnTo>
                    <a:pt x="715" y="130"/>
                  </a:lnTo>
                  <a:lnTo>
                    <a:pt x="716" y="130"/>
                  </a:lnTo>
                  <a:lnTo>
                    <a:pt x="716" y="131"/>
                  </a:lnTo>
                  <a:lnTo>
                    <a:pt x="717" y="131"/>
                  </a:lnTo>
                  <a:lnTo>
                    <a:pt x="718" y="131"/>
                  </a:lnTo>
                  <a:lnTo>
                    <a:pt x="719" y="131"/>
                  </a:lnTo>
                  <a:lnTo>
                    <a:pt x="720" y="131"/>
                  </a:lnTo>
                  <a:lnTo>
                    <a:pt x="721" y="131"/>
                  </a:lnTo>
                  <a:lnTo>
                    <a:pt x="722" y="131"/>
                  </a:lnTo>
                  <a:lnTo>
                    <a:pt x="722" y="132"/>
                  </a:lnTo>
                  <a:lnTo>
                    <a:pt x="723" y="132"/>
                  </a:lnTo>
                  <a:lnTo>
                    <a:pt x="724" y="132"/>
                  </a:lnTo>
                  <a:lnTo>
                    <a:pt x="725" y="132"/>
                  </a:lnTo>
                  <a:lnTo>
                    <a:pt x="726" y="132"/>
                  </a:lnTo>
                  <a:lnTo>
                    <a:pt x="727" y="132"/>
                  </a:lnTo>
                  <a:lnTo>
                    <a:pt x="727" y="133"/>
                  </a:lnTo>
                  <a:lnTo>
                    <a:pt x="728" y="133"/>
                  </a:lnTo>
                  <a:lnTo>
                    <a:pt x="729" y="133"/>
                  </a:lnTo>
                  <a:lnTo>
                    <a:pt x="730" y="133"/>
                  </a:lnTo>
                  <a:lnTo>
                    <a:pt x="731" y="133"/>
                  </a:lnTo>
                  <a:lnTo>
                    <a:pt x="732" y="133"/>
                  </a:lnTo>
                  <a:lnTo>
                    <a:pt x="733" y="133"/>
                  </a:lnTo>
                  <a:lnTo>
                    <a:pt x="733" y="134"/>
                  </a:lnTo>
                  <a:lnTo>
                    <a:pt x="734" y="134"/>
                  </a:lnTo>
                  <a:lnTo>
                    <a:pt x="735" y="134"/>
                  </a:lnTo>
                  <a:lnTo>
                    <a:pt x="736" y="134"/>
                  </a:lnTo>
                  <a:lnTo>
                    <a:pt x="737" y="134"/>
                  </a:lnTo>
                  <a:lnTo>
                    <a:pt x="737" y="134"/>
                  </a:lnTo>
                  <a:lnTo>
                    <a:pt x="738" y="134"/>
                  </a:lnTo>
                  <a:lnTo>
                    <a:pt x="738" y="135"/>
                  </a:lnTo>
                  <a:lnTo>
                    <a:pt x="739" y="135"/>
                  </a:lnTo>
                  <a:lnTo>
                    <a:pt x="740" y="135"/>
                  </a:lnTo>
                  <a:lnTo>
                    <a:pt x="741" y="135"/>
                  </a:lnTo>
                  <a:lnTo>
                    <a:pt x="742" y="135"/>
                  </a:lnTo>
                  <a:lnTo>
                    <a:pt x="743" y="135"/>
                  </a:lnTo>
                  <a:lnTo>
                    <a:pt x="744" y="135"/>
                  </a:lnTo>
                  <a:lnTo>
                    <a:pt x="744" y="136"/>
                  </a:lnTo>
                  <a:lnTo>
                    <a:pt x="745" y="136"/>
                  </a:lnTo>
                  <a:lnTo>
                    <a:pt x="746" y="136"/>
                  </a:lnTo>
                  <a:lnTo>
                    <a:pt x="747" y="136"/>
                  </a:lnTo>
                  <a:lnTo>
                    <a:pt x="748" y="136"/>
                  </a:lnTo>
                  <a:lnTo>
                    <a:pt x="749" y="136"/>
                  </a:lnTo>
                  <a:lnTo>
                    <a:pt x="749" y="137"/>
                  </a:lnTo>
                  <a:lnTo>
                    <a:pt x="750" y="137"/>
                  </a:lnTo>
                  <a:lnTo>
                    <a:pt x="751" y="137"/>
                  </a:lnTo>
                  <a:lnTo>
                    <a:pt x="752" y="137"/>
                  </a:lnTo>
                  <a:lnTo>
                    <a:pt x="753" y="137"/>
                  </a:lnTo>
                  <a:lnTo>
                    <a:pt x="754" y="137"/>
                  </a:lnTo>
                  <a:lnTo>
                    <a:pt x="755" y="138"/>
                  </a:lnTo>
                  <a:lnTo>
                    <a:pt x="756" y="138"/>
                  </a:lnTo>
                  <a:lnTo>
                    <a:pt x="757" y="138"/>
                  </a:lnTo>
                  <a:lnTo>
                    <a:pt x="758" y="138"/>
                  </a:lnTo>
                  <a:lnTo>
                    <a:pt x="759" y="138"/>
                  </a:lnTo>
                  <a:lnTo>
                    <a:pt x="760" y="138"/>
                  </a:lnTo>
                  <a:lnTo>
                    <a:pt x="760" y="139"/>
                  </a:lnTo>
                  <a:lnTo>
                    <a:pt x="761" y="139"/>
                  </a:lnTo>
                  <a:lnTo>
                    <a:pt x="762" y="139"/>
                  </a:lnTo>
                  <a:lnTo>
                    <a:pt x="763" y="139"/>
                  </a:lnTo>
                  <a:lnTo>
                    <a:pt x="764" y="139"/>
                  </a:lnTo>
                  <a:lnTo>
                    <a:pt x="765" y="139"/>
                  </a:lnTo>
                  <a:lnTo>
                    <a:pt x="765" y="139"/>
                  </a:lnTo>
                  <a:lnTo>
                    <a:pt x="766" y="140"/>
                  </a:lnTo>
                  <a:lnTo>
                    <a:pt x="767" y="140"/>
                  </a:lnTo>
                  <a:lnTo>
                    <a:pt x="768" y="140"/>
                  </a:lnTo>
                  <a:lnTo>
                    <a:pt x="769" y="140"/>
                  </a:lnTo>
                  <a:lnTo>
                    <a:pt x="770" y="140"/>
                  </a:lnTo>
                  <a:lnTo>
                    <a:pt x="771" y="140"/>
                  </a:lnTo>
                  <a:lnTo>
                    <a:pt x="771" y="141"/>
                  </a:lnTo>
                  <a:lnTo>
                    <a:pt x="772" y="141"/>
                  </a:lnTo>
                  <a:lnTo>
                    <a:pt x="773" y="141"/>
                  </a:lnTo>
                  <a:lnTo>
                    <a:pt x="774" y="141"/>
                  </a:lnTo>
                  <a:lnTo>
                    <a:pt x="775" y="141"/>
                  </a:lnTo>
                  <a:lnTo>
                    <a:pt x="776" y="141"/>
                  </a:lnTo>
                  <a:lnTo>
                    <a:pt x="777" y="142"/>
                  </a:lnTo>
                  <a:lnTo>
                    <a:pt x="778" y="142"/>
                  </a:lnTo>
                  <a:lnTo>
                    <a:pt x="779" y="142"/>
                  </a:lnTo>
                  <a:lnTo>
                    <a:pt x="780" y="142"/>
                  </a:lnTo>
                  <a:lnTo>
                    <a:pt x="781" y="142"/>
                  </a:lnTo>
                  <a:lnTo>
                    <a:pt x="782" y="142"/>
                  </a:lnTo>
                  <a:lnTo>
                    <a:pt x="782" y="143"/>
                  </a:lnTo>
                  <a:lnTo>
                    <a:pt x="783" y="143"/>
                  </a:lnTo>
                  <a:lnTo>
                    <a:pt x="784" y="143"/>
                  </a:lnTo>
                  <a:lnTo>
                    <a:pt x="785" y="143"/>
                  </a:lnTo>
                  <a:lnTo>
                    <a:pt x="786" y="143"/>
                  </a:lnTo>
                  <a:lnTo>
                    <a:pt x="787" y="143"/>
                  </a:lnTo>
                  <a:lnTo>
                    <a:pt x="788" y="144"/>
                  </a:lnTo>
                  <a:lnTo>
                    <a:pt x="789" y="144"/>
                  </a:lnTo>
                  <a:lnTo>
                    <a:pt x="790" y="144"/>
                  </a:lnTo>
                  <a:lnTo>
                    <a:pt x="791" y="144"/>
                  </a:lnTo>
                  <a:lnTo>
                    <a:pt x="792" y="144"/>
                  </a:lnTo>
                  <a:lnTo>
                    <a:pt x="793" y="144"/>
                  </a:lnTo>
                  <a:lnTo>
                    <a:pt x="793" y="144"/>
                  </a:lnTo>
                  <a:lnTo>
                    <a:pt x="793" y="145"/>
                  </a:lnTo>
                  <a:lnTo>
                    <a:pt x="794" y="145"/>
                  </a:lnTo>
                  <a:lnTo>
                    <a:pt x="795" y="145"/>
                  </a:lnTo>
                  <a:lnTo>
                    <a:pt x="796" y="145"/>
                  </a:lnTo>
                  <a:lnTo>
                    <a:pt x="797" y="145"/>
                  </a:lnTo>
                  <a:lnTo>
                    <a:pt x="798" y="145"/>
                  </a:lnTo>
                  <a:lnTo>
                    <a:pt x="798" y="146"/>
                  </a:lnTo>
                  <a:lnTo>
                    <a:pt x="799" y="146"/>
                  </a:lnTo>
                  <a:lnTo>
                    <a:pt x="800" y="146"/>
                  </a:lnTo>
                  <a:lnTo>
                    <a:pt x="801" y="146"/>
                  </a:lnTo>
                  <a:lnTo>
                    <a:pt x="802" y="146"/>
                  </a:lnTo>
                  <a:lnTo>
                    <a:pt x="803" y="146"/>
                  </a:lnTo>
                  <a:lnTo>
                    <a:pt x="804" y="146"/>
                  </a:lnTo>
                  <a:lnTo>
                    <a:pt x="804" y="147"/>
                  </a:lnTo>
                  <a:lnTo>
                    <a:pt x="805" y="147"/>
                  </a:lnTo>
                  <a:lnTo>
                    <a:pt x="806" y="147"/>
                  </a:lnTo>
                  <a:lnTo>
                    <a:pt x="807" y="147"/>
                  </a:lnTo>
                  <a:lnTo>
                    <a:pt x="808" y="147"/>
                  </a:lnTo>
                  <a:lnTo>
                    <a:pt x="809" y="147"/>
                  </a:lnTo>
                  <a:lnTo>
                    <a:pt x="809" y="148"/>
                  </a:lnTo>
                  <a:lnTo>
                    <a:pt x="810" y="148"/>
                  </a:lnTo>
                  <a:lnTo>
                    <a:pt x="811" y="148"/>
                  </a:lnTo>
                  <a:lnTo>
                    <a:pt x="812" y="148"/>
                  </a:lnTo>
                  <a:lnTo>
                    <a:pt x="813" y="148"/>
                  </a:lnTo>
                  <a:lnTo>
                    <a:pt x="814" y="148"/>
                  </a:lnTo>
                  <a:lnTo>
                    <a:pt x="815" y="148"/>
                  </a:lnTo>
                  <a:lnTo>
                    <a:pt x="815" y="149"/>
                  </a:lnTo>
                  <a:lnTo>
                    <a:pt x="816" y="149"/>
                  </a:lnTo>
                  <a:lnTo>
                    <a:pt x="817" y="149"/>
                  </a:lnTo>
                  <a:lnTo>
                    <a:pt x="818" y="149"/>
                  </a:lnTo>
                  <a:lnTo>
                    <a:pt x="819" y="149"/>
                  </a:lnTo>
                  <a:lnTo>
                    <a:pt x="820" y="149"/>
                  </a:lnTo>
                  <a:lnTo>
                    <a:pt x="820" y="150"/>
                  </a:lnTo>
                  <a:lnTo>
                    <a:pt x="821" y="150"/>
                  </a:lnTo>
                  <a:lnTo>
                    <a:pt x="822" y="150"/>
                  </a:lnTo>
                  <a:lnTo>
                    <a:pt x="823" y="150"/>
                  </a:lnTo>
                  <a:lnTo>
                    <a:pt x="824" y="150"/>
                  </a:lnTo>
                  <a:lnTo>
                    <a:pt x="825" y="150"/>
                  </a:lnTo>
                  <a:lnTo>
                    <a:pt x="826" y="150"/>
                  </a:lnTo>
                  <a:lnTo>
                    <a:pt x="826" y="151"/>
                  </a:lnTo>
                  <a:lnTo>
                    <a:pt x="827" y="151"/>
                  </a:lnTo>
                  <a:lnTo>
                    <a:pt x="828" y="151"/>
                  </a:lnTo>
                  <a:lnTo>
                    <a:pt x="829" y="151"/>
                  </a:lnTo>
                  <a:lnTo>
                    <a:pt x="830" y="151"/>
                  </a:lnTo>
                  <a:lnTo>
                    <a:pt x="831" y="151"/>
                  </a:lnTo>
                  <a:lnTo>
                    <a:pt x="831" y="152"/>
                  </a:lnTo>
                  <a:lnTo>
                    <a:pt x="832" y="152"/>
                  </a:lnTo>
                  <a:lnTo>
                    <a:pt x="833" y="152"/>
                  </a:lnTo>
                  <a:lnTo>
                    <a:pt x="834" y="152"/>
                  </a:lnTo>
                  <a:lnTo>
                    <a:pt x="835" y="152"/>
                  </a:lnTo>
                  <a:lnTo>
                    <a:pt x="836" y="152"/>
                  </a:lnTo>
                  <a:lnTo>
                    <a:pt x="837" y="152"/>
                  </a:lnTo>
                  <a:lnTo>
                    <a:pt x="837" y="153"/>
                  </a:lnTo>
                  <a:lnTo>
                    <a:pt x="838" y="153"/>
                  </a:lnTo>
                  <a:lnTo>
                    <a:pt x="839" y="153"/>
                  </a:lnTo>
                  <a:lnTo>
                    <a:pt x="840" y="153"/>
                  </a:lnTo>
                  <a:lnTo>
                    <a:pt x="841" y="153"/>
                  </a:lnTo>
                  <a:lnTo>
                    <a:pt x="842" y="153"/>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1" name="Freeform 92">
              <a:extLst>
                <a:ext uri="{FF2B5EF4-FFF2-40B4-BE49-F238E27FC236}">
                  <a16:creationId xmlns:a16="http://schemas.microsoft.com/office/drawing/2014/main" id="{FAAC6FC5-3A41-4A9B-9D61-64E7E40FCCBA}"/>
                </a:ext>
              </a:extLst>
            </p:cNvPr>
            <p:cNvSpPr>
              <a:spLocks/>
            </p:cNvSpPr>
            <p:nvPr/>
          </p:nvSpPr>
          <p:spPr bwMode="auto">
            <a:xfrm>
              <a:off x="15677069" y="2791703"/>
              <a:ext cx="22038" cy="5297"/>
            </a:xfrm>
            <a:custGeom>
              <a:avLst/>
              <a:gdLst>
                <a:gd name="T0" fmla="*/ 0 w 21"/>
                <a:gd name="T1" fmla="*/ 0 h 4"/>
                <a:gd name="T2" fmla="*/ 0 w 21"/>
                <a:gd name="T3" fmla="*/ 1 h 4"/>
                <a:gd name="T4" fmla="*/ 1 w 21"/>
                <a:gd name="T5" fmla="*/ 1 h 4"/>
                <a:gd name="T6" fmla="*/ 2 w 21"/>
                <a:gd name="T7" fmla="*/ 1 h 4"/>
                <a:gd name="T8" fmla="*/ 3 w 21"/>
                <a:gd name="T9" fmla="*/ 1 h 4"/>
                <a:gd name="T10" fmla="*/ 4 w 21"/>
                <a:gd name="T11" fmla="*/ 1 h 4"/>
                <a:gd name="T12" fmla="*/ 5 w 21"/>
                <a:gd name="T13" fmla="*/ 1 h 4"/>
                <a:gd name="T14" fmla="*/ 6 w 21"/>
                <a:gd name="T15" fmla="*/ 1 h 4"/>
                <a:gd name="T16" fmla="*/ 6 w 21"/>
                <a:gd name="T17" fmla="*/ 2 h 4"/>
                <a:gd name="T18" fmla="*/ 6 w 21"/>
                <a:gd name="T19" fmla="*/ 2 h 4"/>
                <a:gd name="T20" fmla="*/ 7 w 21"/>
                <a:gd name="T21" fmla="*/ 2 h 4"/>
                <a:gd name="T22" fmla="*/ 8 w 21"/>
                <a:gd name="T23" fmla="*/ 2 h 4"/>
                <a:gd name="T24" fmla="*/ 9 w 21"/>
                <a:gd name="T25" fmla="*/ 2 h 4"/>
                <a:gd name="T26" fmla="*/ 10 w 21"/>
                <a:gd name="T27" fmla="*/ 2 h 4"/>
                <a:gd name="T28" fmla="*/ 11 w 21"/>
                <a:gd name="T29" fmla="*/ 2 h 4"/>
                <a:gd name="T30" fmla="*/ 11 w 21"/>
                <a:gd name="T31" fmla="*/ 3 h 4"/>
                <a:gd name="T32" fmla="*/ 12 w 21"/>
                <a:gd name="T33" fmla="*/ 3 h 4"/>
                <a:gd name="T34" fmla="*/ 13 w 21"/>
                <a:gd name="T35" fmla="*/ 3 h 4"/>
                <a:gd name="T36" fmla="*/ 14 w 21"/>
                <a:gd name="T37" fmla="*/ 3 h 4"/>
                <a:gd name="T38" fmla="*/ 15 w 21"/>
                <a:gd name="T39" fmla="*/ 3 h 4"/>
                <a:gd name="T40" fmla="*/ 16 w 21"/>
                <a:gd name="T41" fmla="*/ 3 h 4"/>
                <a:gd name="T42" fmla="*/ 17 w 21"/>
                <a:gd name="T43" fmla="*/ 3 h 4"/>
                <a:gd name="T44" fmla="*/ 17 w 21"/>
                <a:gd name="T45" fmla="*/ 4 h 4"/>
                <a:gd name="T46" fmla="*/ 18 w 21"/>
                <a:gd name="T47" fmla="*/ 4 h 4"/>
                <a:gd name="T48" fmla="*/ 19 w 21"/>
                <a:gd name="T49" fmla="*/ 4 h 4"/>
                <a:gd name="T50" fmla="*/ 20 w 21"/>
                <a:gd name="T51" fmla="*/ 4 h 4"/>
                <a:gd name="T52" fmla="*/ 21 w 21"/>
                <a:gd name="T53" fmla="*/ 4 h 4"/>
                <a:gd name="T54" fmla="*/ 21 w 21"/>
                <a:gd name="T5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4">
                  <a:moveTo>
                    <a:pt x="0" y="0"/>
                  </a:moveTo>
                  <a:lnTo>
                    <a:pt x="0" y="1"/>
                  </a:lnTo>
                  <a:lnTo>
                    <a:pt x="1" y="1"/>
                  </a:lnTo>
                  <a:lnTo>
                    <a:pt x="2" y="1"/>
                  </a:lnTo>
                  <a:lnTo>
                    <a:pt x="3" y="1"/>
                  </a:lnTo>
                  <a:lnTo>
                    <a:pt x="4" y="1"/>
                  </a:lnTo>
                  <a:lnTo>
                    <a:pt x="5" y="1"/>
                  </a:lnTo>
                  <a:lnTo>
                    <a:pt x="6" y="1"/>
                  </a:lnTo>
                  <a:lnTo>
                    <a:pt x="6" y="2"/>
                  </a:lnTo>
                  <a:lnTo>
                    <a:pt x="6" y="2"/>
                  </a:lnTo>
                  <a:lnTo>
                    <a:pt x="7" y="2"/>
                  </a:lnTo>
                  <a:lnTo>
                    <a:pt x="8" y="2"/>
                  </a:lnTo>
                  <a:lnTo>
                    <a:pt x="9" y="2"/>
                  </a:lnTo>
                  <a:lnTo>
                    <a:pt x="10" y="2"/>
                  </a:lnTo>
                  <a:lnTo>
                    <a:pt x="11" y="2"/>
                  </a:lnTo>
                  <a:lnTo>
                    <a:pt x="11" y="3"/>
                  </a:lnTo>
                  <a:lnTo>
                    <a:pt x="12" y="3"/>
                  </a:lnTo>
                  <a:lnTo>
                    <a:pt x="13" y="3"/>
                  </a:lnTo>
                  <a:lnTo>
                    <a:pt x="14" y="3"/>
                  </a:lnTo>
                  <a:lnTo>
                    <a:pt x="15" y="3"/>
                  </a:lnTo>
                  <a:lnTo>
                    <a:pt x="16" y="3"/>
                  </a:lnTo>
                  <a:lnTo>
                    <a:pt x="17" y="3"/>
                  </a:lnTo>
                  <a:lnTo>
                    <a:pt x="17" y="4"/>
                  </a:lnTo>
                  <a:lnTo>
                    <a:pt x="18" y="4"/>
                  </a:lnTo>
                  <a:lnTo>
                    <a:pt x="19" y="4"/>
                  </a:lnTo>
                  <a:lnTo>
                    <a:pt x="20" y="4"/>
                  </a:lnTo>
                  <a:lnTo>
                    <a:pt x="21" y="4"/>
                  </a:lnTo>
                  <a:lnTo>
                    <a:pt x="21" y="4"/>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2" name="Freeform 93">
              <a:extLst>
                <a:ext uri="{FF2B5EF4-FFF2-40B4-BE49-F238E27FC236}">
                  <a16:creationId xmlns:a16="http://schemas.microsoft.com/office/drawing/2014/main" id="{848E7586-640C-4480-9E42-5D5F048DFCFB}"/>
                </a:ext>
              </a:extLst>
            </p:cNvPr>
            <p:cNvSpPr>
              <a:spLocks/>
            </p:cNvSpPr>
            <p:nvPr/>
          </p:nvSpPr>
          <p:spPr bwMode="auto">
            <a:xfrm>
              <a:off x="13860498" y="2458013"/>
              <a:ext cx="902514" cy="166316"/>
            </a:xfrm>
            <a:custGeom>
              <a:avLst/>
              <a:gdLst>
                <a:gd name="T0" fmla="*/ 13 w 837"/>
                <a:gd name="T1" fmla="*/ 2 h 153"/>
                <a:gd name="T2" fmla="*/ 26 w 837"/>
                <a:gd name="T3" fmla="*/ 5 h 153"/>
                <a:gd name="T4" fmla="*/ 40 w 837"/>
                <a:gd name="T5" fmla="*/ 7 h 153"/>
                <a:gd name="T6" fmla="*/ 53 w 837"/>
                <a:gd name="T7" fmla="*/ 10 h 153"/>
                <a:gd name="T8" fmla="*/ 66 w 837"/>
                <a:gd name="T9" fmla="*/ 12 h 153"/>
                <a:gd name="T10" fmla="*/ 80 w 837"/>
                <a:gd name="T11" fmla="*/ 14 h 153"/>
                <a:gd name="T12" fmla="*/ 92 w 837"/>
                <a:gd name="T13" fmla="*/ 17 h 153"/>
                <a:gd name="T14" fmla="*/ 106 w 837"/>
                <a:gd name="T15" fmla="*/ 19 h 153"/>
                <a:gd name="T16" fmla="*/ 119 w 837"/>
                <a:gd name="T17" fmla="*/ 22 h 153"/>
                <a:gd name="T18" fmla="*/ 134 w 837"/>
                <a:gd name="T19" fmla="*/ 24 h 153"/>
                <a:gd name="T20" fmla="*/ 148 w 837"/>
                <a:gd name="T21" fmla="*/ 27 h 153"/>
                <a:gd name="T22" fmla="*/ 162 w 837"/>
                <a:gd name="T23" fmla="*/ 29 h 153"/>
                <a:gd name="T24" fmla="*/ 174 w 837"/>
                <a:gd name="T25" fmla="*/ 32 h 153"/>
                <a:gd name="T26" fmla="*/ 188 w 837"/>
                <a:gd name="T27" fmla="*/ 34 h 153"/>
                <a:gd name="T28" fmla="*/ 201 w 837"/>
                <a:gd name="T29" fmla="*/ 36 h 153"/>
                <a:gd name="T30" fmla="*/ 214 w 837"/>
                <a:gd name="T31" fmla="*/ 39 h 153"/>
                <a:gd name="T32" fmla="*/ 227 w 837"/>
                <a:gd name="T33" fmla="*/ 41 h 153"/>
                <a:gd name="T34" fmla="*/ 241 w 837"/>
                <a:gd name="T35" fmla="*/ 44 h 153"/>
                <a:gd name="T36" fmla="*/ 255 w 837"/>
                <a:gd name="T37" fmla="*/ 46 h 153"/>
                <a:gd name="T38" fmla="*/ 268 w 837"/>
                <a:gd name="T39" fmla="*/ 49 h 153"/>
                <a:gd name="T40" fmla="*/ 281 w 837"/>
                <a:gd name="T41" fmla="*/ 51 h 153"/>
                <a:gd name="T42" fmla="*/ 294 w 837"/>
                <a:gd name="T43" fmla="*/ 54 h 153"/>
                <a:gd name="T44" fmla="*/ 308 w 837"/>
                <a:gd name="T45" fmla="*/ 56 h 153"/>
                <a:gd name="T46" fmla="*/ 321 w 837"/>
                <a:gd name="T47" fmla="*/ 59 h 153"/>
                <a:gd name="T48" fmla="*/ 334 w 837"/>
                <a:gd name="T49" fmla="*/ 61 h 153"/>
                <a:gd name="T50" fmla="*/ 349 w 837"/>
                <a:gd name="T51" fmla="*/ 64 h 153"/>
                <a:gd name="T52" fmla="*/ 362 w 837"/>
                <a:gd name="T53" fmla="*/ 66 h 153"/>
                <a:gd name="T54" fmla="*/ 376 w 837"/>
                <a:gd name="T55" fmla="*/ 68 h 153"/>
                <a:gd name="T56" fmla="*/ 388 w 837"/>
                <a:gd name="T57" fmla="*/ 71 h 153"/>
                <a:gd name="T58" fmla="*/ 402 w 837"/>
                <a:gd name="T59" fmla="*/ 73 h 153"/>
                <a:gd name="T60" fmla="*/ 415 w 837"/>
                <a:gd name="T61" fmla="*/ 76 h 153"/>
                <a:gd name="T62" fmla="*/ 429 w 837"/>
                <a:gd name="T63" fmla="*/ 78 h 153"/>
                <a:gd name="T64" fmla="*/ 443 w 837"/>
                <a:gd name="T65" fmla="*/ 81 h 153"/>
                <a:gd name="T66" fmla="*/ 457 w 837"/>
                <a:gd name="T67" fmla="*/ 83 h 153"/>
                <a:gd name="T68" fmla="*/ 470 w 837"/>
                <a:gd name="T69" fmla="*/ 86 h 153"/>
                <a:gd name="T70" fmla="*/ 483 w 837"/>
                <a:gd name="T71" fmla="*/ 88 h 153"/>
                <a:gd name="T72" fmla="*/ 496 w 837"/>
                <a:gd name="T73" fmla="*/ 91 h 153"/>
                <a:gd name="T74" fmla="*/ 509 w 837"/>
                <a:gd name="T75" fmla="*/ 93 h 153"/>
                <a:gd name="T76" fmla="*/ 523 w 837"/>
                <a:gd name="T77" fmla="*/ 95 h 153"/>
                <a:gd name="T78" fmla="*/ 535 w 837"/>
                <a:gd name="T79" fmla="*/ 98 h 153"/>
                <a:gd name="T80" fmla="*/ 550 w 837"/>
                <a:gd name="T81" fmla="*/ 100 h 153"/>
                <a:gd name="T82" fmla="*/ 563 w 837"/>
                <a:gd name="T83" fmla="*/ 103 h 153"/>
                <a:gd name="T84" fmla="*/ 577 w 837"/>
                <a:gd name="T85" fmla="*/ 105 h 153"/>
                <a:gd name="T86" fmla="*/ 589 w 837"/>
                <a:gd name="T87" fmla="*/ 108 h 153"/>
                <a:gd name="T88" fmla="*/ 603 w 837"/>
                <a:gd name="T89" fmla="*/ 110 h 153"/>
                <a:gd name="T90" fmla="*/ 617 w 837"/>
                <a:gd name="T91" fmla="*/ 112 h 153"/>
                <a:gd name="T92" fmla="*/ 630 w 837"/>
                <a:gd name="T93" fmla="*/ 115 h 153"/>
                <a:gd name="T94" fmla="*/ 643 w 837"/>
                <a:gd name="T95" fmla="*/ 117 h 153"/>
                <a:gd name="T96" fmla="*/ 657 w 837"/>
                <a:gd name="T97" fmla="*/ 120 h 153"/>
                <a:gd name="T98" fmla="*/ 671 w 837"/>
                <a:gd name="T99" fmla="*/ 122 h 153"/>
                <a:gd name="T100" fmla="*/ 684 w 837"/>
                <a:gd name="T101" fmla="*/ 125 h 153"/>
                <a:gd name="T102" fmla="*/ 697 w 837"/>
                <a:gd name="T103" fmla="*/ 127 h 153"/>
                <a:gd name="T104" fmla="*/ 710 w 837"/>
                <a:gd name="T105" fmla="*/ 130 h 153"/>
                <a:gd name="T106" fmla="*/ 723 w 837"/>
                <a:gd name="T107" fmla="*/ 132 h 153"/>
                <a:gd name="T108" fmla="*/ 737 w 837"/>
                <a:gd name="T109" fmla="*/ 134 h 153"/>
                <a:gd name="T110" fmla="*/ 750 w 837"/>
                <a:gd name="T111" fmla="*/ 137 h 153"/>
                <a:gd name="T112" fmla="*/ 765 w 837"/>
                <a:gd name="T113" fmla="*/ 140 h 153"/>
                <a:gd name="T114" fmla="*/ 778 w 837"/>
                <a:gd name="T115" fmla="*/ 142 h 153"/>
                <a:gd name="T116" fmla="*/ 792 w 837"/>
                <a:gd name="T117" fmla="*/ 144 h 153"/>
                <a:gd name="T118" fmla="*/ 804 w 837"/>
                <a:gd name="T119" fmla="*/ 147 h 153"/>
                <a:gd name="T120" fmla="*/ 818 w 837"/>
                <a:gd name="T121" fmla="*/ 149 h 153"/>
                <a:gd name="T122" fmla="*/ 831 w 837"/>
                <a:gd name="T123" fmla="*/ 15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7" h="153">
                  <a:moveTo>
                    <a:pt x="0" y="0"/>
                  </a:moveTo>
                  <a:lnTo>
                    <a:pt x="1" y="0"/>
                  </a:lnTo>
                  <a:lnTo>
                    <a:pt x="2" y="0"/>
                  </a:lnTo>
                  <a:lnTo>
                    <a:pt x="3" y="0"/>
                  </a:lnTo>
                  <a:lnTo>
                    <a:pt x="3" y="1"/>
                  </a:lnTo>
                  <a:lnTo>
                    <a:pt x="4" y="1"/>
                  </a:lnTo>
                  <a:lnTo>
                    <a:pt x="5" y="1"/>
                  </a:lnTo>
                  <a:lnTo>
                    <a:pt x="6" y="1"/>
                  </a:lnTo>
                  <a:lnTo>
                    <a:pt x="7" y="1"/>
                  </a:lnTo>
                  <a:lnTo>
                    <a:pt x="8" y="1"/>
                  </a:lnTo>
                  <a:lnTo>
                    <a:pt x="9" y="1"/>
                  </a:lnTo>
                  <a:lnTo>
                    <a:pt x="9" y="2"/>
                  </a:lnTo>
                  <a:lnTo>
                    <a:pt x="10" y="2"/>
                  </a:lnTo>
                  <a:lnTo>
                    <a:pt x="11" y="2"/>
                  </a:lnTo>
                  <a:lnTo>
                    <a:pt x="12" y="2"/>
                  </a:lnTo>
                  <a:lnTo>
                    <a:pt x="13" y="2"/>
                  </a:lnTo>
                  <a:lnTo>
                    <a:pt x="14" y="2"/>
                  </a:lnTo>
                  <a:lnTo>
                    <a:pt x="14" y="3"/>
                  </a:lnTo>
                  <a:lnTo>
                    <a:pt x="15" y="3"/>
                  </a:lnTo>
                  <a:lnTo>
                    <a:pt x="16" y="3"/>
                  </a:lnTo>
                  <a:lnTo>
                    <a:pt x="17" y="3"/>
                  </a:lnTo>
                  <a:lnTo>
                    <a:pt x="18" y="3"/>
                  </a:lnTo>
                  <a:lnTo>
                    <a:pt x="19" y="3"/>
                  </a:lnTo>
                  <a:lnTo>
                    <a:pt x="20" y="3"/>
                  </a:lnTo>
                  <a:lnTo>
                    <a:pt x="20" y="4"/>
                  </a:lnTo>
                  <a:lnTo>
                    <a:pt x="21" y="4"/>
                  </a:lnTo>
                  <a:lnTo>
                    <a:pt x="22" y="4"/>
                  </a:lnTo>
                  <a:lnTo>
                    <a:pt x="23" y="4"/>
                  </a:lnTo>
                  <a:lnTo>
                    <a:pt x="24" y="4"/>
                  </a:lnTo>
                  <a:lnTo>
                    <a:pt x="25" y="4"/>
                  </a:lnTo>
                  <a:lnTo>
                    <a:pt x="25" y="5"/>
                  </a:lnTo>
                  <a:lnTo>
                    <a:pt x="26" y="5"/>
                  </a:lnTo>
                  <a:lnTo>
                    <a:pt x="27" y="5"/>
                  </a:lnTo>
                  <a:lnTo>
                    <a:pt x="28" y="5"/>
                  </a:lnTo>
                  <a:lnTo>
                    <a:pt x="28" y="5"/>
                  </a:lnTo>
                  <a:lnTo>
                    <a:pt x="29" y="5"/>
                  </a:lnTo>
                  <a:lnTo>
                    <a:pt x="30" y="5"/>
                  </a:lnTo>
                  <a:lnTo>
                    <a:pt x="31" y="5"/>
                  </a:lnTo>
                  <a:lnTo>
                    <a:pt x="31" y="6"/>
                  </a:lnTo>
                  <a:lnTo>
                    <a:pt x="32" y="6"/>
                  </a:lnTo>
                  <a:lnTo>
                    <a:pt x="33" y="6"/>
                  </a:lnTo>
                  <a:lnTo>
                    <a:pt x="34" y="6"/>
                  </a:lnTo>
                  <a:lnTo>
                    <a:pt x="35" y="6"/>
                  </a:lnTo>
                  <a:lnTo>
                    <a:pt x="36" y="6"/>
                  </a:lnTo>
                  <a:lnTo>
                    <a:pt x="37" y="7"/>
                  </a:lnTo>
                  <a:lnTo>
                    <a:pt x="38" y="7"/>
                  </a:lnTo>
                  <a:lnTo>
                    <a:pt x="39" y="7"/>
                  </a:lnTo>
                  <a:lnTo>
                    <a:pt x="40" y="7"/>
                  </a:lnTo>
                  <a:lnTo>
                    <a:pt x="41" y="7"/>
                  </a:lnTo>
                  <a:lnTo>
                    <a:pt x="42" y="7"/>
                  </a:lnTo>
                  <a:lnTo>
                    <a:pt x="42" y="8"/>
                  </a:lnTo>
                  <a:lnTo>
                    <a:pt x="43" y="8"/>
                  </a:lnTo>
                  <a:lnTo>
                    <a:pt x="44" y="8"/>
                  </a:lnTo>
                  <a:lnTo>
                    <a:pt x="45" y="8"/>
                  </a:lnTo>
                  <a:lnTo>
                    <a:pt x="46" y="8"/>
                  </a:lnTo>
                  <a:lnTo>
                    <a:pt x="47" y="8"/>
                  </a:lnTo>
                  <a:lnTo>
                    <a:pt x="47" y="9"/>
                  </a:lnTo>
                  <a:lnTo>
                    <a:pt x="48" y="9"/>
                  </a:lnTo>
                  <a:lnTo>
                    <a:pt x="49" y="9"/>
                  </a:lnTo>
                  <a:lnTo>
                    <a:pt x="50" y="9"/>
                  </a:lnTo>
                  <a:lnTo>
                    <a:pt x="51" y="9"/>
                  </a:lnTo>
                  <a:lnTo>
                    <a:pt x="52" y="9"/>
                  </a:lnTo>
                  <a:lnTo>
                    <a:pt x="53" y="9"/>
                  </a:lnTo>
                  <a:lnTo>
                    <a:pt x="53" y="10"/>
                  </a:lnTo>
                  <a:lnTo>
                    <a:pt x="54" y="10"/>
                  </a:lnTo>
                  <a:lnTo>
                    <a:pt x="55" y="10"/>
                  </a:lnTo>
                  <a:lnTo>
                    <a:pt x="55" y="10"/>
                  </a:lnTo>
                  <a:lnTo>
                    <a:pt x="56" y="10"/>
                  </a:lnTo>
                  <a:lnTo>
                    <a:pt x="57" y="10"/>
                  </a:lnTo>
                  <a:lnTo>
                    <a:pt x="58" y="10"/>
                  </a:lnTo>
                  <a:lnTo>
                    <a:pt x="58" y="11"/>
                  </a:lnTo>
                  <a:lnTo>
                    <a:pt x="59" y="11"/>
                  </a:lnTo>
                  <a:lnTo>
                    <a:pt x="60" y="11"/>
                  </a:lnTo>
                  <a:lnTo>
                    <a:pt x="61" y="11"/>
                  </a:lnTo>
                  <a:lnTo>
                    <a:pt x="62" y="11"/>
                  </a:lnTo>
                  <a:lnTo>
                    <a:pt x="63" y="11"/>
                  </a:lnTo>
                  <a:lnTo>
                    <a:pt x="64" y="11"/>
                  </a:lnTo>
                  <a:lnTo>
                    <a:pt x="64" y="12"/>
                  </a:lnTo>
                  <a:lnTo>
                    <a:pt x="65" y="12"/>
                  </a:lnTo>
                  <a:lnTo>
                    <a:pt x="66" y="12"/>
                  </a:lnTo>
                  <a:lnTo>
                    <a:pt x="67" y="12"/>
                  </a:lnTo>
                  <a:lnTo>
                    <a:pt x="68" y="12"/>
                  </a:lnTo>
                  <a:lnTo>
                    <a:pt x="69" y="12"/>
                  </a:lnTo>
                  <a:lnTo>
                    <a:pt x="69" y="13"/>
                  </a:lnTo>
                  <a:lnTo>
                    <a:pt x="70" y="13"/>
                  </a:lnTo>
                  <a:lnTo>
                    <a:pt x="71" y="13"/>
                  </a:lnTo>
                  <a:lnTo>
                    <a:pt x="72" y="13"/>
                  </a:lnTo>
                  <a:lnTo>
                    <a:pt x="73" y="13"/>
                  </a:lnTo>
                  <a:lnTo>
                    <a:pt x="74" y="13"/>
                  </a:lnTo>
                  <a:lnTo>
                    <a:pt x="75" y="13"/>
                  </a:lnTo>
                  <a:lnTo>
                    <a:pt x="75" y="14"/>
                  </a:lnTo>
                  <a:lnTo>
                    <a:pt x="76" y="14"/>
                  </a:lnTo>
                  <a:lnTo>
                    <a:pt x="77" y="14"/>
                  </a:lnTo>
                  <a:lnTo>
                    <a:pt x="78" y="14"/>
                  </a:lnTo>
                  <a:lnTo>
                    <a:pt x="79" y="14"/>
                  </a:lnTo>
                  <a:lnTo>
                    <a:pt x="80" y="14"/>
                  </a:lnTo>
                  <a:lnTo>
                    <a:pt x="80" y="15"/>
                  </a:lnTo>
                  <a:lnTo>
                    <a:pt x="81" y="15"/>
                  </a:lnTo>
                  <a:lnTo>
                    <a:pt x="82" y="15"/>
                  </a:lnTo>
                  <a:lnTo>
                    <a:pt x="83" y="15"/>
                  </a:lnTo>
                  <a:lnTo>
                    <a:pt x="83" y="15"/>
                  </a:lnTo>
                  <a:lnTo>
                    <a:pt x="84" y="15"/>
                  </a:lnTo>
                  <a:lnTo>
                    <a:pt x="85" y="15"/>
                  </a:lnTo>
                  <a:lnTo>
                    <a:pt x="86" y="15"/>
                  </a:lnTo>
                  <a:lnTo>
                    <a:pt x="86" y="16"/>
                  </a:lnTo>
                  <a:lnTo>
                    <a:pt x="87" y="16"/>
                  </a:lnTo>
                  <a:lnTo>
                    <a:pt x="88" y="16"/>
                  </a:lnTo>
                  <a:lnTo>
                    <a:pt x="89" y="16"/>
                  </a:lnTo>
                  <a:lnTo>
                    <a:pt x="90" y="16"/>
                  </a:lnTo>
                  <a:lnTo>
                    <a:pt x="91" y="16"/>
                  </a:lnTo>
                  <a:lnTo>
                    <a:pt x="91" y="17"/>
                  </a:lnTo>
                  <a:lnTo>
                    <a:pt x="92" y="17"/>
                  </a:lnTo>
                  <a:lnTo>
                    <a:pt x="93" y="17"/>
                  </a:lnTo>
                  <a:lnTo>
                    <a:pt x="94" y="17"/>
                  </a:lnTo>
                  <a:lnTo>
                    <a:pt x="95" y="17"/>
                  </a:lnTo>
                  <a:lnTo>
                    <a:pt x="96" y="17"/>
                  </a:lnTo>
                  <a:lnTo>
                    <a:pt x="97" y="17"/>
                  </a:lnTo>
                  <a:lnTo>
                    <a:pt x="97" y="18"/>
                  </a:lnTo>
                  <a:lnTo>
                    <a:pt x="98" y="18"/>
                  </a:lnTo>
                  <a:lnTo>
                    <a:pt x="99" y="18"/>
                  </a:lnTo>
                  <a:lnTo>
                    <a:pt x="100" y="18"/>
                  </a:lnTo>
                  <a:lnTo>
                    <a:pt x="101" y="18"/>
                  </a:lnTo>
                  <a:lnTo>
                    <a:pt x="102" y="18"/>
                  </a:lnTo>
                  <a:lnTo>
                    <a:pt x="102" y="19"/>
                  </a:lnTo>
                  <a:lnTo>
                    <a:pt x="103" y="19"/>
                  </a:lnTo>
                  <a:lnTo>
                    <a:pt x="104" y="19"/>
                  </a:lnTo>
                  <a:lnTo>
                    <a:pt x="105" y="19"/>
                  </a:lnTo>
                  <a:lnTo>
                    <a:pt x="106" y="19"/>
                  </a:lnTo>
                  <a:lnTo>
                    <a:pt x="107" y="19"/>
                  </a:lnTo>
                  <a:lnTo>
                    <a:pt x="108" y="19"/>
                  </a:lnTo>
                  <a:lnTo>
                    <a:pt x="108" y="20"/>
                  </a:lnTo>
                  <a:lnTo>
                    <a:pt x="109" y="20"/>
                  </a:lnTo>
                  <a:lnTo>
                    <a:pt x="110" y="20"/>
                  </a:lnTo>
                  <a:lnTo>
                    <a:pt x="111" y="20"/>
                  </a:lnTo>
                  <a:lnTo>
                    <a:pt x="111" y="20"/>
                  </a:lnTo>
                  <a:lnTo>
                    <a:pt x="112" y="20"/>
                  </a:lnTo>
                  <a:lnTo>
                    <a:pt x="113" y="20"/>
                  </a:lnTo>
                  <a:lnTo>
                    <a:pt x="113" y="21"/>
                  </a:lnTo>
                  <a:lnTo>
                    <a:pt x="114" y="21"/>
                  </a:lnTo>
                  <a:lnTo>
                    <a:pt x="115" y="21"/>
                  </a:lnTo>
                  <a:lnTo>
                    <a:pt x="116" y="21"/>
                  </a:lnTo>
                  <a:lnTo>
                    <a:pt x="117" y="21"/>
                  </a:lnTo>
                  <a:lnTo>
                    <a:pt x="118" y="21"/>
                  </a:lnTo>
                  <a:lnTo>
                    <a:pt x="119" y="22"/>
                  </a:lnTo>
                  <a:lnTo>
                    <a:pt x="120" y="22"/>
                  </a:lnTo>
                  <a:lnTo>
                    <a:pt x="121" y="22"/>
                  </a:lnTo>
                  <a:lnTo>
                    <a:pt x="122" y="22"/>
                  </a:lnTo>
                  <a:lnTo>
                    <a:pt x="123" y="22"/>
                  </a:lnTo>
                  <a:lnTo>
                    <a:pt x="124" y="22"/>
                  </a:lnTo>
                  <a:lnTo>
                    <a:pt x="124" y="23"/>
                  </a:lnTo>
                  <a:lnTo>
                    <a:pt x="125" y="23"/>
                  </a:lnTo>
                  <a:lnTo>
                    <a:pt x="126" y="23"/>
                  </a:lnTo>
                  <a:lnTo>
                    <a:pt x="127" y="23"/>
                  </a:lnTo>
                  <a:lnTo>
                    <a:pt x="128" y="23"/>
                  </a:lnTo>
                  <a:lnTo>
                    <a:pt x="129" y="23"/>
                  </a:lnTo>
                  <a:lnTo>
                    <a:pt x="130" y="24"/>
                  </a:lnTo>
                  <a:lnTo>
                    <a:pt x="131" y="24"/>
                  </a:lnTo>
                  <a:lnTo>
                    <a:pt x="132" y="24"/>
                  </a:lnTo>
                  <a:lnTo>
                    <a:pt x="133" y="24"/>
                  </a:lnTo>
                  <a:lnTo>
                    <a:pt x="134" y="24"/>
                  </a:lnTo>
                  <a:lnTo>
                    <a:pt x="135" y="24"/>
                  </a:lnTo>
                  <a:lnTo>
                    <a:pt x="135" y="25"/>
                  </a:lnTo>
                  <a:lnTo>
                    <a:pt x="136" y="25"/>
                  </a:lnTo>
                  <a:lnTo>
                    <a:pt x="137" y="25"/>
                  </a:lnTo>
                  <a:lnTo>
                    <a:pt x="138" y="25"/>
                  </a:lnTo>
                  <a:lnTo>
                    <a:pt x="139" y="25"/>
                  </a:lnTo>
                  <a:lnTo>
                    <a:pt x="140" y="25"/>
                  </a:lnTo>
                  <a:lnTo>
                    <a:pt x="141" y="26"/>
                  </a:lnTo>
                  <a:lnTo>
                    <a:pt x="142" y="26"/>
                  </a:lnTo>
                  <a:lnTo>
                    <a:pt x="143" y="26"/>
                  </a:lnTo>
                  <a:lnTo>
                    <a:pt x="144" y="26"/>
                  </a:lnTo>
                  <a:lnTo>
                    <a:pt x="145" y="26"/>
                  </a:lnTo>
                  <a:lnTo>
                    <a:pt x="146" y="26"/>
                  </a:lnTo>
                  <a:lnTo>
                    <a:pt x="146" y="27"/>
                  </a:lnTo>
                  <a:lnTo>
                    <a:pt x="147" y="27"/>
                  </a:lnTo>
                  <a:lnTo>
                    <a:pt x="148" y="27"/>
                  </a:lnTo>
                  <a:lnTo>
                    <a:pt x="149" y="27"/>
                  </a:lnTo>
                  <a:lnTo>
                    <a:pt x="150" y="27"/>
                  </a:lnTo>
                  <a:lnTo>
                    <a:pt x="151" y="27"/>
                  </a:lnTo>
                  <a:lnTo>
                    <a:pt x="151" y="28"/>
                  </a:lnTo>
                  <a:lnTo>
                    <a:pt x="152" y="28"/>
                  </a:lnTo>
                  <a:lnTo>
                    <a:pt x="153" y="28"/>
                  </a:lnTo>
                  <a:lnTo>
                    <a:pt x="154" y="28"/>
                  </a:lnTo>
                  <a:lnTo>
                    <a:pt x="155" y="28"/>
                  </a:lnTo>
                  <a:lnTo>
                    <a:pt x="156" y="28"/>
                  </a:lnTo>
                  <a:lnTo>
                    <a:pt x="157" y="28"/>
                  </a:lnTo>
                  <a:lnTo>
                    <a:pt x="157" y="29"/>
                  </a:lnTo>
                  <a:lnTo>
                    <a:pt x="158" y="29"/>
                  </a:lnTo>
                  <a:lnTo>
                    <a:pt x="159" y="29"/>
                  </a:lnTo>
                  <a:lnTo>
                    <a:pt x="160" y="29"/>
                  </a:lnTo>
                  <a:lnTo>
                    <a:pt x="161" y="29"/>
                  </a:lnTo>
                  <a:lnTo>
                    <a:pt x="162" y="29"/>
                  </a:lnTo>
                  <a:lnTo>
                    <a:pt x="162" y="30"/>
                  </a:lnTo>
                  <a:lnTo>
                    <a:pt x="163" y="30"/>
                  </a:lnTo>
                  <a:lnTo>
                    <a:pt x="164" y="30"/>
                  </a:lnTo>
                  <a:lnTo>
                    <a:pt x="165" y="30"/>
                  </a:lnTo>
                  <a:lnTo>
                    <a:pt x="166" y="30"/>
                  </a:lnTo>
                  <a:lnTo>
                    <a:pt x="166" y="30"/>
                  </a:lnTo>
                  <a:lnTo>
                    <a:pt x="167" y="30"/>
                  </a:lnTo>
                  <a:lnTo>
                    <a:pt x="168" y="30"/>
                  </a:lnTo>
                  <a:lnTo>
                    <a:pt x="168" y="31"/>
                  </a:lnTo>
                  <a:lnTo>
                    <a:pt x="169" y="31"/>
                  </a:lnTo>
                  <a:lnTo>
                    <a:pt x="170" y="31"/>
                  </a:lnTo>
                  <a:lnTo>
                    <a:pt x="171" y="31"/>
                  </a:lnTo>
                  <a:lnTo>
                    <a:pt x="172" y="31"/>
                  </a:lnTo>
                  <a:lnTo>
                    <a:pt x="173" y="31"/>
                  </a:lnTo>
                  <a:lnTo>
                    <a:pt x="173" y="32"/>
                  </a:lnTo>
                  <a:lnTo>
                    <a:pt x="174" y="32"/>
                  </a:lnTo>
                  <a:lnTo>
                    <a:pt x="175" y="32"/>
                  </a:lnTo>
                  <a:lnTo>
                    <a:pt x="176" y="32"/>
                  </a:lnTo>
                  <a:lnTo>
                    <a:pt x="177" y="32"/>
                  </a:lnTo>
                  <a:lnTo>
                    <a:pt x="178" y="32"/>
                  </a:lnTo>
                  <a:lnTo>
                    <a:pt x="179" y="32"/>
                  </a:lnTo>
                  <a:lnTo>
                    <a:pt x="179" y="33"/>
                  </a:lnTo>
                  <a:lnTo>
                    <a:pt x="180" y="33"/>
                  </a:lnTo>
                  <a:lnTo>
                    <a:pt x="181" y="33"/>
                  </a:lnTo>
                  <a:lnTo>
                    <a:pt x="182" y="33"/>
                  </a:lnTo>
                  <a:lnTo>
                    <a:pt x="183" y="33"/>
                  </a:lnTo>
                  <a:lnTo>
                    <a:pt x="184" y="33"/>
                  </a:lnTo>
                  <a:lnTo>
                    <a:pt x="184" y="34"/>
                  </a:lnTo>
                  <a:lnTo>
                    <a:pt x="185" y="34"/>
                  </a:lnTo>
                  <a:lnTo>
                    <a:pt x="186" y="34"/>
                  </a:lnTo>
                  <a:lnTo>
                    <a:pt x="187" y="34"/>
                  </a:lnTo>
                  <a:lnTo>
                    <a:pt x="188" y="34"/>
                  </a:lnTo>
                  <a:lnTo>
                    <a:pt x="189" y="34"/>
                  </a:lnTo>
                  <a:lnTo>
                    <a:pt x="190" y="34"/>
                  </a:lnTo>
                  <a:lnTo>
                    <a:pt x="190" y="35"/>
                  </a:lnTo>
                  <a:lnTo>
                    <a:pt x="191" y="35"/>
                  </a:lnTo>
                  <a:lnTo>
                    <a:pt x="192" y="35"/>
                  </a:lnTo>
                  <a:lnTo>
                    <a:pt x="193" y="35"/>
                  </a:lnTo>
                  <a:lnTo>
                    <a:pt x="194" y="35"/>
                  </a:lnTo>
                  <a:lnTo>
                    <a:pt x="194" y="35"/>
                  </a:lnTo>
                  <a:lnTo>
                    <a:pt x="195" y="35"/>
                  </a:lnTo>
                  <a:lnTo>
                    <a:pt x="195" y="36"/>
                  </a:lnTo>
                  <a:lnTo>
                    <a:pt x="196" y="36"/>
                  </a:lnTo>
                  <a:lnTo>
                    <a:pt x="197" y="36"/>
                  </a:lnTo>
                  <a:lnTo>
                    <a:pt x="198" y="36"/>
                  </a:lnTo>
                  <a:lnTo>
                    <a:pt x="199" y="36"/>
                  </a:lnTo>
                  <a:lnTo>
                    <a:pt x="200" y="36"/>
                  </a:lnTo>
                  <a:lnTo>
                    <a:pt x="201" y="36"/>
                  </a:lnTo>
                  <a:lnTo>
                    <a:pt x="201" y="37"/>
                  </a:lnTo>
                  <a:lnTo>
                    <a:pt x="202" y="37"/>
                  </a:lnTo>
                  <a:lnTo>
                    <a:pt x="203" y="37"/>
                  </a:lnTo>
                  <a:lnTo>
                    <a:pt x="204" y="37"/>
                  </a:lnTo>
                  <a:lnTo>
                    <a:pt x="205" y="37"/>
                  </a:lnTo>
                  <a:lnTo>
                    <a:pt x="206" y="37"/>
                  </a:lnTo>
                  <a:lnTo>
                    <a:pt x="206" y="38"/>
                  </a:lnTo>
                  <a:lnTo>
                    <a:pt x="207" y="38"/>
                  </a:lnTo>
                  <a:lnTo>
                    <a:pt x="208" y="38"/>
                  </a:lnTo>
                  <a:lnTo>
                    <a:pt x="209" y="38"/>
                  </a:lnTo>
                  <a:lnTo>
                    <a:pt x="210" y="38"/>
                  </a:lnTo>
                  <a:lnTo>
                    <a:pt x="211" y="38"/>
                  </a:lnTo>
                  <a:lnTo>
                    <a:pt x="212" y="38"/>
                  </a:lnTo>
                  <a:lnTo>
                    <a:pt x="212" y="39"/>
                  </a:lnTo>
                  <a:lnTo>
                    <a:pt x="213" y="39"/>
                  </a:lnTo>
                  <a:lnTo>
                    <a:pt x="214" y="39"/>
                  </a:lnTo>
                  <a:lnTo>
                    <a:pt x="215" y="39"/>
                  </a:lnTo>
                  <a:lnTo>
                    <a:pt x="216" y="39"/>
                  </a:lnTo>
                  <a:lnTo>
                    <a:pt x="217" y="39"/>
                  </a:lnTo>
                  <a:lnTo>
                    <a:pt x="217" y="40"/>
                  </a:lnTo>
                  <a:lnTo>
                    <a:pt x="218" y="40"/>
                  </a:lnTo>
                  <a:lnTo>
                    <a:pt x="219" y="40"/>
                  </a:lnTo>
                  <a:lnTo>
                    <a:pt x="220" y="40"/>
                  </a:lnTo>
                  <a:lnTo>
                    <a:pt x="221" y="40"/>
                  </a:lnTo>
                  <a:lnTo>
                    <a:pt x="222" y="40"/>
                  </a:lnTo>
                  <a:lnTo>
                    <a:pt x="222" y="40"/>
                  </a:lnTo>
                  <a:lnTo>
                    <a:pt x="223" y="40"/>
                  </a:lnTo>
                  <a:lnTo>
                    <a:pt x="223" y="41"/>
                  </a:lnTo>
                  <a:lnTo>
                    <a:pt x="224" y="41"/>
                  </a:lnTo>
                  <a:lnTo>
                    <a:pt x="225" y="41"/>
                  </a:lnTo>
                  <a:lnTo>
                    <a:pt x="226" y="41"/>
                  </a:lnTo>
                  <a:lnTo>
                    <a:pt x="227" y="41"/>
                  </a:lnTo>
                  <a:lnTo>
                    <a:pt x="228" y="41"/>
                  </a:lnTo>
                  <a:lnTo>
                    <a:pt x="228" y="42"/>
                  </a:lnTo>
                  <a:lnTo>
                    <a:pt x="229" y="42"/>
                  </a:lnTo>
                  <a:lnTo>
                    <a:pt x="230" y="42"/>
                  </a:lnTo>
                  <a:lnTo>
                    <a:pt x="231" y="42"/>
                  </a:lnTo>
                  <a:lnTo>
                    <a:pt x="232" y="42"/>
                  </a:lnTo>
                  <a:lnTo>
                    <a:pt x="233" y="42"/>
                  </a:lnTo>
                  <a:lnTo>
                    <a:pt x="234" y="43"/>
                  </a:lnTo>
                  <a:lnTo>
                    <a:pt x="235" y="43"/>
                  </a:lnTo>
                  <a:lnTo>
                    <a:pt x="236" y="43"/>
                  </a:lnTo>
                  <a:lnTo>
                    <a:pt x="237" y="43"/>
                  </a:lnTo>
                  <a:lnTo>
                    <a:pt x="238" y="43"/>
                  </a:lnTo>
                  <a:lnTo>
                    <a:pt x="239" y="43"/>
                  </a:lnTo>
                  <a:lnTo>
                    <a:pt x="239" y="44"/>
                  </a:lnTo>
                  <a:lnTo>
                    <a:pt x="240" y="44"/>
                  </a:lnTo>
                  <a:lnTo>
                    <a:pt x="241" y="44"/>
                  </a:lnTo>
                  <a:lnTo>
                    <a:pt x="242" y="44"/>
                  </a:lnTo>
                  <a:lnTo>
                    <a:pt x="243" y="44"/>
                  </a:lnTo>
                  <a:lnTo>
                    <a:pt x="244" y="44"/>
                  </a:lnTo>
                  <a:lnTo>
                    <a:pt x="245" y="45"/>
                  </a:lnTo>
                  <a:lnTo>
                    <a:pt x="246" y="45"/>
                  </a:lnTo>
                  <a:lnTo>
                    <a:pt x="247" y="45"/>
                  </a:lnTo>
                  <a:lnTo>
                    <a:pt x="248" y="45"/>
                  </a:lnTo>
                  <a:lnTo>
                    <a:pt x="249" y="45"/>
                  </a:lnTo>
                  <a:lnTo>
                    <a:pt x="249" y="45"/>
                  </a:lnTo>
                  <a:lnTo>
                    <a:pt x="250" y="45"/>
                  </a:lnTo>
                  <a:lnTo>
                    <a:pt x="250" y="46"/>
                  </a:lnTo>
                  <a:lnTo>
                    <a:pt x="251" y="46"/>
                  </a:lnTo>
                  <a:lnTo>
                    <a:pt x="252" y="46"/>
                  </a:lnTo>
                  <a:lnTo>
                    <a:pt x="253" y="46"/>
                  </a:lnTo>
                  <a:lnTo>
                    <a:pt x="254" y="46"/>
                  </a:lnTo>
                  <a:lnTo>
                    <a:pt x="255" y="46"/>
                  </a:lnTo>
                  <a:lnTo>
                    <a:pt x="255" y="47"/>
                  </a:lnTo>
                  <a:lnTo>
                    <a:pt x="256" y="47"/>
                  </a:lnTo>
                  <a:lnTo>
                    <a:pt x="257" y="47"/>
                  </a:lnTo>
                  <a:lnTo>
                    <a:pt x="258" y="47"/>
                  </a:lnTo>
                  <a:lnTo>
                    <a:pt x="259" y="47"/>
                  </a:lnTo>
                  <a:lnTo>
                    <a:pt x="260" y="47"/>
                  </a:lnTo>
                  <a:lnTo>
                    <a:pt x="261" y="47"/>
                  </a:lnTo>
                  <a:lnTo>
                    <a:pt x="261" y="48"/>
                  </a:lnTo>
                  <a:lnTo>
                    <a:pt x="262" y="48"/>
                  </a:lnTo>
                  <a:lnTo>
                    <a:pt x="263" y="48"/>
                  </a:lnTo>
                  <a:lnTo>
                    <a:pt x="264" y="48"/>
                  </a:lnTo>
                  <a:lnTo>
                    <a:pt x="265" y="48"/>
                  </a:lnTo>
                  <a:lnTo>
                    <a:pt x="266" y="48"/>
                  </a:lnTo>
                  <a:lnTo>
                    <a:pt x="266" y="49"/>
                  </a:lnTo>
                  <a:lnTo>
                    <a:pt x="267" y="49"/>
                  </a:lnTo>
                  <a:lnTo>
                    <a:pt x="268" y="49"/>
                  </a:lnTo>
                  <a:lnTo>
                    <a:pt x="269" y="49"/>
                  </a:lnTo>
                  <a:lnTo>
                    <a:pt x="270" y="49"/>
                  </a:lnTo>
                  <a:lnTo>
                    <a:pt x="271" y="49"/>
                  </a:lnTo>
                  <a:lnTo>
                    <a:pt x="272" y="49"/>
                  </a:lnTo>
                  <a:lnTo>
                    <a:pt x="272" y="50"/>
                  </a:lnTo>
                  <a:lnTo>
                    <a:pt x="273" y="50"/>
                  </a:lnTo>
                  <a:lnTo>
                    <a:pt x="274" y="50"/>
                  </a:lnTo>
                  <a:lnTo>
                    <a:pt x="275" y="50"/>
                  </a:lnTo>
                  <a:lnTo>
                    <a:pt x="276" y="50"/>
                  </a:lnTo>
                  <a:lnTo>
                    <a:pt x="277" y="50"/>
                  </a:lnTo>
                  <a:lnTo>
                    <a:pt x="277" y="50"/>
                  </a:lnTo>
                  <a:lnTo>
                    <a:pt x="277" y="51"/>
                  </a:lnTo>
                  <a:lnTo>
                    <a:pt x="278" y="51"/>
                  </a:lnTo>
                  <a:lnTo>
                    <a:pt x="279" y="51"/>
                  </a:lnTo>
                  <a:lnTo>
                    <a:pt x="280" y="51"/>
                  </a:lnTo>
                  <a:lnTo>
                    <a:pt x="281" y="51"/>
                  </a:lnTo>
                  <a:lnTo>
                    <a:pt x="282" y="51"/>
                  </a:lnTo>
                  <a:lnTo>
                    <a:pt x="283" y="51"/>
                  </a:lnTo>
                  <a:lnTo>
                    <a:pt x="283" y="52"/>
                  </a:lnTo>
                  <a:lnTo>
                    <a:pt x="284" y="52"/>
                  </a:lnTo>
                  <a:lnTo>
                    <a:pt x="285" y="52"/>
                  </a:lnTo>
                  <a:lnTo>
                    <a:pt x="286" y="52"/>
                  </a:lnTo>
                  <a:lnTo>
                    <a:pt x="287" y="52"/>
                  </a:lnTo>
                  <a:lnTo>
                    <a:pt x="288" y="52"/>
                  </a:lnTo>
                  <a:lnTo>
                    <a:pt x="288" y="53"/>
                  </a:lnTo>
                  <a:lnTo>
                    <a:pt x="289" y="53"/>
                  </a:lnTo>
                  <a:lnTo>
                    <a:pt x="290" y="53"/>
                  </a:lnTo>
                  <a:lnTo>
                    <a:pt x="291" y="53"/>
                  </a:lnTo>
                  <a:lnTo>
                    <a:pt x="292" y="53"/>
                  </a:lnTo>
                  <a:lnTo>
                    <a:pt x="293" y="53"/>
                  </a:lnTo>
                  <a:lnTo>
                    <a:pt x="294" y="53"/>
                  </a:lnTo>
                  <a:lnTo>
                    <a:pt x="294" y="54"/>
                  </a:lnTo>
                  <a:lnTo>
                    <a:pt x="295" y="54"/>
                  </a:lnTo>
                  <a:lnTo>
                    <a:pt x="296" y="54"/>
                  </a:lnTo>
                  <a:lnTo>
                    <a:pt x="297" y="54"/>
                  </a:lnTo>
                  <a:lnTo>
                    <a:pt x="298" y="54"/>
                  </a:lnTo>
                  <a:lnTo>
                    <a:pt x="299" y="54"/>
                  </a:lnTo>
                  <a:lnTo>
                    <a:pt x="299" y="55"/>
                  </a:lnTo>
                  <a:lnTo>
                    <a:pt x="300" y="55"/>
                  </a:lnTo>
                  <a:lnTo>
                    <a:pt x="301" y="55"/>
                  </a:lnTo>
                  <a:lnTo>
                    <a:pt x="302" y="55"/>
                  </a:lnTo>
                  <a:lnTo>
                    <a:pt x="303" y="55"/>
                  </a:lnTo>
                  <a:lnTo>
                    <a:pt x="304" y="55"/>
                  </a:lnTo>
                  <a:lnTo>
                    <a:pt x="305" y="55"/>
                  </a:lnTo>
                  <a:lnTo>
                    <a:pt x="305" y="56"/>
                  </a:lnTo>
                  <a:lnTo>
                    <a:pt x="306" y="56"/>
                  </a:lnTo>
                  <a:lnTo>
                    <a:pt x="307" y="56"/>
                  </a:lnTo>
                  <a:lnTo>
                    <a:pt x="308" y="56"/>
                  </a:lnTo>
                  <a:lnTo>
                    <a:pt x="309" y="56"/>
                  </a:lnTo>
                  <a:lnTo>
                    <a:pt x="310" y="56"/>
                  </a:lnTo>
                  <a:lnTo>
                    <a:pt x="310" y="57"/>
                  </a:lnTo>
                  <a:lnTo>
                    <a:pt x="311" y="57"/>
                  </a:lnTo>
                  <a:lnTo>
                    <a:pt x="312" y="57"/>
                  </a:lnTo>
                  <a:lnTo>
                    <a:pt x="313" y="57"/>
                  </a:lnTo>
                  <a:lnTo>
                    <a:pt x="314" y="57"/>
                  </a:lnTo>
                  <a:lnTo>
                    <a:pt x="315" y="57"/>
                  </a:lnTo>
                  <a:lnTo>
                    <a:pt x="316" y="57"/>
                  </a:lnTo>
                  <a:lnTo>
                    <a:pt x="316" y="58"/>
                  </a:lnTo>
                  <a:lnTo>
                    <a:pt x="317" y="58"/>
                  </a:lnTo>
                  <a:lnTo>
                    <a:pt x="318" y="58"/>
                  </a:lnTo>
                  <a:lnTo>
                    <a:pt x="319" y="58"/>
                  </a:lnTo>
                  <a:lnTo>
                    <a:pt x="320" y="58"/>
                  </a:lnTo>
                  <a:lnTo>
                    <a:pt x="321" y="58"/>
                  </a:lnTo>
                  <a:lnTo>
                    <a:pt x="321" y="59"/>
                  </a:lnTo>
                  <a:lnTo>
                    <a:pt x="322" y="59"/>
                  </a:lnTo>
                  <a:lnTo>
                    <a:pt x="323" y="59"/>
                  </a:lnTo>
                  <a:lnTo>
                    <a:pt x="324" y="59"/>
                  </a:lnTo>
                  <a:lnTo>
                    <a:pt x="325" y="59"/>
                  </a:lnTo>
                  <a:lnTo>
                    <a:pt x="326" y="59"/>
                  </a:lnTo>
                  <a:lnTo>
                    <a:pt x="327" y="59"/>
                  </a:lnTo>
                  <a:lnTo>
                    <a:pt x="327" y="60"/>
                  </a:lnTo>
                  <a:lnTo>
                    <a:pt x="328" y="60"/>
                  </a:lnTo>
                  <a:lnTo>
                    <a:pt x="329" y="60"/>
                  </a:lnTo>
                  <a:lnTo>
                    <a:pt x="330" y="60"/>
                  </a:lnTo>
                  <a:lnTo>
                    <a:pt x="331" y="60"/>
                  </a:lnTo>
                  <a:lnTo>
                    <a:pt x="332" y="60"/>
                  </a:lnTo>
                  <a:lnTo>
                    <a:pt x="332" y="61"/>
                  </a:lnTo>
                  <a:lnTo>
                    <a:pt x="332" y="61"/>
                  </a:lnTo>
                  <a:lnTo>
                    <a:pt x="333" y="61"/>
                  </a:lnTo>
                  <a:lnTo>
                    <a:pt x="334" y="61"/>
                  </a:lnTo>
                  <a:lnTo>
                    <a:pt x="335" y="61"/>
                  </a:lnTo>
                  <a:lnTo>
                    <a:pt x="336" y="61"/>
                  </a:lnTo>
                  <a:lnTo>
                    <a:pt x="337" y="61"/>
                  </a:lnTo>
                  <a:lnTo>
                    <a:pt x="338" y="62"/>
                  </a:lnTo>
                  <a:lnTo>
                    <a:pt x="339" y="62"/>
                  </a:lnTo>
                  <a:lnTo>
                    <a:pt x="340" y="62"/>
                  </a:lnTo>
                  <a:lnTo>
                    <a:pt x="341" y="62"/>
                  </a:lnTo>
                  <a:lnTo>
                    <a:pt x="342" y="62"/>
                  </a:lnTo>
                  <a:lnTo>
                    <a:pt x="343" y="62"/>
                  </a:lnTo>
                  <a:lnTo>
                    <a:pt x="343" y="63"/>
                  </a:lnTo>
                  <a:lnTo>
                    <a:pt x="344" y="63"/>
                  </a:lnTo>
                  <a:lnTo>
                    <a:pt x="345" y="63"/>
                  </a:lnTo>
                  <a:lnTo>
                    <a:pt x="346" y="63"/>
                  </a:lnTo>
                  <a:lnTo>
                    <a:pt x="347" y="63"/>
                  </a:lnTo>
                  <a:lnTo>
                    <a:pt x="348" y="63"/>
                  </a:lnTo>
                  <a:lnTo>
                    <a:pt x="349" y="64"/>
                  </a:lnTo>
                  <a:lnTo>
                    <a:pt x="350" y="64"/>
                  </a:lnTo>
                  <a:lnTo>
                    <a:pt x="351" y="64"/>
                  </a:lnTo>
                  <a:lnTo>
                    <a:pt x="352" y="64"/>
                  </a:lnTo>
                  <a:lnTo>
                    <a:pt x="353" y="64"/>
                  </a:lnTo>
                  <a:lnTo>
                    <a:pt x="354" y="64"/>
                  </a:lnTo>
                  <a:lnTo>
                    <a:pt x="354" y="65"/>
                  </a:lnTo>
                  <a:lnTo>
                    <a:pt x="355" y="65"/>
                  </a:lnTo>
                  <a:lnTo>
                    <a:pt x="356" y="65"/>
                  </a:lnTo>
                  <a:lnTo>
                    <a:pt x="357" y="65"/>
                  </a:lnTo>
                  <a:lnTo>
                    <a:pt x="358" y="65"/>
                  </a:lnTo>
                  <a:lnTo>
                    <a:pt x="359" y="65"/>
                  </a:lnTo>
                  <a:lnTo>
                    <a:pt x="359" y="66"/>
                  </a:lnTo>
                  <a:lnTo>
                    <a:pt x="360" y="66"/>
                  </a:lnTo>
                  <a:lnTo>
                    <a:pt x="360" y="66"/>
                  </a:lnTo>
                  <a:lnTo>
                    <a:pt x="361" y="66"/>
                  </a:lnTo>
                  <a:lnTo>
                    <a:pt x="362" y="66"/>
                  </a:lnTo>
                  <a:lnTo>
                    <a:pt x="363" y="66"/>
                  </a:lnTo>
                  <a:lnTo>
                    <a:pt x="364" y="66"/>
                  </a:lnTo>
                  <a:lnTo>
                    <a:pt x="365" y="66"/>
                  </a:lnTo>
                  <a:lnTo>
                    <a:pt x="365" y="67"/>
                  </a:lnTo>
                  <a:lnTo>
                    <a:pt x="366" y="67"/>
                  </a:lnTo>
                  <a:lnTo>
                    <a:pt x="367" y="67"/>
                  </a:lnTo>
                  <a:lnTo>
                    <a:pt x="368" y="67"/>
                  </a:lnTo>
                  <a:lnTo>
                    <a:pt x="369" y="67"/>
                  </a:lnTo>
                  <a:lnTo>
                    <a:pt x="370" y="67"/>
                  </a:lnTo>
                  <a:lnTo>
                    <a:pt x="370" y="68"/>
                  </a:lnTo>
                  <a:lnTo>
                    <a:pt x="371" y="68"/>
                  </a:lnTo>
                  <a:lnTo>
                    <a:pt x="372" y="68"/>
                  </a:lnTo>
                  <a:lnTo>
                    <a:pt x="373" y="68"/>
                  </a:lnTo>
                  <a:lnTo>
                    <a:pt x="374" y="68"/>
                  </a:lnTo>
                  <a:lnTo>
                    <a:pt x="375" y="68"/>
                  </a:lnTo>
                  <a:lnTo>
                    <a:pt x="376" y="68"/>
                  </a:lnTo>
                  <a:lnTo>
                    <a:pt x="376" y="69"/>
                  </a:lnTo>
                  <a:lnTo>
                    <a:pt x="377" y="69"/>
                  </a:lnTo>
                  <a:lnTo>
                    <a:pt x="378" y="69"/>
                  </a:lnTo>
                  <a:lnTo>
                    <a:pt x="379" y="69"/>
                  </a:lnTo>
                  <a:lnTo>
                    <a:pt x="380" y="69"/>
                  </a:lnTo>
                  <a:lnTo>
                    <a:pt x="381" y="69"/>
                  </a:lnTo>
                  <a:lnTo>
                    <a:pt x="381" y="70"/>
                  </a:lnTo>
                  <a:lnTo>
                    <a:pt x="382" y="70"/>
                  </a:lnTo>
                  <a:lnTo>
                    <a:pt x="383" y="70"/>
                  </a:lnTo>
                  <a:lnTo>
                    <a:pt x="384" y="70"/>
                  </a:lnTo>
                  <a:lnTo>
                    <a:pt x="385" y="70"/>
                  </a:lnTo>
                  <a:lnTo>
                    <a:pt x="386" y="70"/>
                  </a:lnTo>
                  <a:lnTo>
                    <a:pt x="387" y="70"/>
                  </a:lnTo>
                  <a:lnTo>
                    <a:pt x="387" y="71"/>
                  </a:lnTo>
                  <a:lnTo>
                    <a:pt x="388" y="71"/>
                  </a:lnTo>
                  <a:lnTo>
                    <a:pt x="388" y="71"/>
                  </a:lnTo>
                  <a:lnTo>
                    <a:pt x="389" y="71"/>
                  </a:lnTo>
                  <a:lnTo>
                    <a:pt x="390" y="71"/>
                  </a:lnTo>
                  <a:lnTo>
                    <a:pt x="391" y="71"/>
                  </a:lnTo>
                  <a:lnTo>
                    <a:pt x="392" y="71"/>
                  </a:lnTo>
                  <a:lnTo>
                    <a:pt x="392" y="72"/>
                  </a:lnTo>
                  <a:lnTo>
                    <a:pt x="393" y="72"/>
                  </a:lnTo>
                  <a:lnTo>
                    <a:pt x="394" y="72"/>
                  </a:lnTo>
                  <a:lnTo>
                    <a:pt x="395" y="72"/>
                  </a:lnTo>
                  <a:lnTo>
                    <a:pt x="396" y="72"/>
                  </a:lnTo>
                  <a:lnTo>
                    <a:pt x="397" y="72"/>
                  </a:lnTo>
                  <a:lnTo>
                    <a:pt x="398" y="72"/>
                  </a:lnTo>
                  <a:lnTo>
                    <a:pt x="398" y="73"/>
                  </a:lnTo>
                  <a:lnTo>
                    <a:pt x="399" y="73"/>
                  </a:lnTo>
                  <a:lnTo>
                    <a:pt x="400" y="73"/>
                  </a:lnTo>
                  <a:lnTo>
                    <a:pt x="401" y="73"/>
                  </a:lnTo>
                  <a:lnTo>
                    <a:pt x="402" y="73"/>
                  </a:lnTo>
                  <a:lnTo>
                    <a:pt x="403" y="73"/>
                  </a:lnTo>
                  <a:lnTo>
                    <a:pt x="403" y="74"/>
                  </a:lnTo>
                  <a:lnTo>
                    <a:pt x="404" y="74"/>
                  </a:lnTo>
                  <a:lnTo>
                    <a:pt x="405" y="74"/>
                  </a:lnTo>
                  <a:lnTo>
                    <a:pt x="406" y="74"/>
                  </a:lnTo>
                  <a:lnTo>
                    <a:pt x="407" y="74"/>
                  </a:lnTo>
                  <a:lnTo>
                    <a:pt x="408" y="74"/>
                  </a:lnTo>
                  <a:lnTo>
                    <a:pt x="409" y="74"/>
                  </a:lnTo>
                  <a:lnTo>
                    <a:pt x="409" y="75"/>
                  </a:lnTo>
                  <a:lnTo>
                    <a:pt x="410" y="75"/>
                  </a:lnTo>
                  <a:lnTo>
                    <a:pt x="411" y="75"/>
                  </a:lnTo>
                  <a:lnTo>
                    <a:pt x="412" y="75"/>
                  </a:lnTo>
                  <a:lnTo>
                    <a:pt x="413" y="75"/>
                  </a:lnTo>
                  <a:lnTo>
                    <a:pt x="414" y="75"/>
                  </a:lnTo>
                  <a:lnTo>
                    <a:pt x="414" y="76"/>
                  </a:lnTo>
                  <a:lnTo>
                    <a:pt x="415" y="76"/>
                  </a:lnTo>
                  <a:lnTo>
                    <a:pt x="416" y="76"/>
                  </a:lnTo>
                  <a:lnTo>
                    <a:pt x="417" y="76"/>
                  </a:lnTo>
                  <a:lnTo>
                    <a:pt x="418" y="76"/>
                  </a:lnTo>
                  <a:lnTo>
                    <a:pt x="419" y="76"/>
                  </a:lnTo>
                  <a:lnTo>
                    <a:pt x="420" y="76"/>
                  </a:lnTo>
                  <a:lnTo>
                    <a:pt x="420" y="77"/>
                  </a:lnTo>
                  <a:lnTo>
                    <a:pt x="421" y="77"/>
                  </a:lnTo>
                  <a:lnTo>
                    <a:pt x="422" y="77"/>
                  </a:lnTo>
                  <a:lnTo>
                    <a:pt x="423" y="77"/>
                  </a:lnTo>
                  <a:lnTo>
                    <a:pt x="424" y="77"/>
                  </a:lnTo>
                  <a:lnTo>
                    <a:pt x="425" y="77"/>
                  </a:lnTo>
                  <a:lnTo>
                    <a:pt x="425" y="78"/>
                  </a:lnTo>
                  <a:lnTo>
                    <a:pt x="426" y="78"/>
                  </a:lnTo>
                  <a:lnTo>
                    <a:pt x="427" y="78"/>
                  </a:lnTo>
                  <a:lnTo>
                    <a:pt x="428" y="78"/>
                  </a:lnTo>
                  <a:lnTo>
                    <a:pt x="429" y="78"/>
                  </a:lnTo>
                  <a:lnTo>
                    <a:pt x="430" y="78"/>
                  </a:lnTo>
                  <a:lnTo>
                    <a:pt x="431" y="78"/>
                  </a:lnTo>
                  <a:lnTo>
                    <a:pt x="431" y="79"/>
                  </a:lnTo>
                  <a:lnTo>
                    <a:pt x="432" y="79"/>
                  </a:lnTo>
                  <a:lnTo>
                    <a:pt x="433" y="79"/>
                  </a:lnTo>
                  <a:lnTo>
                    <a:pt x="434" y="79"/>
                  </a:lnTo>
                  <a:lnTo>
                    <a:pt x="435" y="79"/>
                  </a:lnTo>
                  <a:lnTo>
                    <a:pt x="436" y="79"/>
                  </a:lnTo>
                  <a:lnTo>
                    <a:pt x="436" y="80"/>
                  </a:lnTo>
                  <a:lnTo>
                    <a:pt x="437" y="80"/>
                  </a:lnTo>
                  <a:lnTo>
                    <a:pt x="438" y="80"/>
                  </a:lnTo>
                  <a:lnTo>
                    <a:pt x="439" y="80"/>
                  </a:lnTo>
                  <a:lnTo>
                    <a:pt x="440" y="80"/>
                  </a:lnTo>
                  <a:lnTo>
                    <a:pt x="441" y="80"/>
                  </a:lnTo>
                  <a:lnTo>
                    <a:pt x="442" y="81"/>
                  </a:lnTo>
                  <a:lnTo>
                    <a:pt x="443" y="81"/>
                  </a:lnTo>
                  <a:lnTo>
                    <a:pt x="443" y="81"/>
                  </a:lnTo>
                  <a:lnTo>
                    <a:pt x="444" y="81"/>
                  </a:lnTo>
                  <a:lnTo>
                    <a:pt x="445" y="81"/>
                  </a:lnTo>
                  <a:lnTo>
                    <a:pt x="446" y="81"/>
                  </a:lnTo>
                  <a:lnTo>
                    <a:pt x="447" y="81"/>
                  </a:lnTo>
                  <a:lnTo>
                    <a:pt x="447" y="82"/>
                  </a:lnTo>
                  <a:lnTo>
                    <a:pt x="448" y="82"/>
                  </a:lnTo>
                  <a:lnTo>
                    <a:pt x="449" y="82"/>
                  </a:lnTo>
                  <a:lnTo>
                    <a:pt x="450" y="82"/>
                  </a:lnTo>
                  <a:lnTo>
                    <a:pt x="451" y="82"/>
                  </a:lnTo>
                  <a:lnTo>
                    <a:pt x="452" y="82"/>
                  </a:lnTo>
                  <a:lnTo>
                    <a:pt x="453" y="83"/>
                  </a:lnTo>
                  <a:lnTo>
                    <a:pt x="454" y="83"/>
                  </a:lnTo>
                  <a:lnTo>
                    <a:pt x="455" y="83"/>
                  </a:lnTo>
                  <a:lnTo>
                    <a:pt x="456" y="83"/>
                  </a:lnTo>
                  <a:lnTo>
                    <a:pt x="457" y="83"/>
                  </a:lnTo>
                  <a:lnTo>
                    <a:pt x="458" y="83"/>
                  </a:lnTo>
                  <a:lnTo>
                    <a:pt x="458" y="84"/>
                  </a:lnTo>
                  <a:lnTo>
                    <a:pt x="459" y="84"/>
                  </a:lnTo>
                  <a:lnTo>
                    <a:pt x="460" y="84"/>
                  </a:lnTo>
                  <a:lnTo>
                    <a:pt x="461" y="84"/>
                  </a:lnTo>
                  <a:lnTo>
                    <a:pt x="462" y="84"/>
                  </a:lnTo>
                  <a:lnTo>
                    <a:pt x="463" y="84"/>
                  </a:lnTo>
                  <a:lnTo>
                    <a:pt x="463" y="85"/>
                  </a:lnTo>
                  <a:lnTo>
                    <a:pt x="464" y="85"/>
                  </a:lnTo>
                  <a:lnTo>
                    <a:pt x="465" y="85"/>
                  </a:lnTo>
                  <a:lnTo>
                    <a:pt x="466" y="85"/>
                  </a:lnTo>
                  <a:lnTo>
                    <a:pt x="467" y="85"/>
                  </a:lnTo>
                  <a:lnTo>
                    <a:pt x="468" y="85"/>
                  </a:lnTo>
                  <a:lnTo>
                    <a:pt x="469" y="85"/>
                  </a:lnTo>
                  <a:lnTo>
                    <a:pt x="469" y="86"/>
                  </a:lnTo>
                  <a:lnTo>
                    <a:pt x="470" y="86"/>
                  </a:lnTo>
                  <a:lnTo>
                    <a:pt x="471" y="86"/>
                  </a:lnTo>
                  <a:lnTo>
                    <a:pt x="471" y="86"/>
                  </a:lnTo>
                  <a:lnTo>
                    <a:pt x="472" y="86"/>
                  </a:lnTo>
                  <a:lnTo>
                    <a:pt x="473" y="86"/>
                  </a:lnTo>
                  <a:lnTo>
                    <a:pt x="474" y="86"/>
                  </a:lnTo>
                  <a:lnTo>
                    <a:pt x="474" y="87"/>
                  </a:lnTo>
                  <a:lnTo>
                    <a:pt x="475" y="87"/>
                  </a:lnTo>
                  <a:lnTo>
                    <a:pt x="476" y="87"/>
                  </a:lnTo>
                  <a:lnTo>
                    <a:pt x="477" y="87"/>
                  </a:lnTo>
                  <a:lnTo>
                    <a:pt x="478" y="87"/>
                  </a:lnTo>
                  <a:lnTo>
                    <a:pt x="479" y="87"/>
                  </a:lnTo>
                  <a:lnTo>
                    <a:pt x="480" y="87"/>
                  </a:lnTo>
                  <a:lnTo>
                    <a:pt x="480" y="88"/>
                  </a:lnTo>
                  <a:lnTo>
                    <a:pt x="481" y="88"/>
                  </a:lnTo>
                  <a:lnTo>
                    <a:pt x="482" y="88"/>
                  </a:lnTo>
                  <a:lnTo>
                    <a:pt x="483" y="88"/>
                  </a:lnTo>
                  <a:lnTo>
                    <a:pt x="484" y="88"/>
                  </a:lnTo>
                  <a:lnTo>
                    <a:pt x="485" y="88"/>
                  </a:lnTo>
                  <a:lnTo>
                    <a:pt x="485" y="89"/>
                  </a:lnTo>
                  <a:lnTo>
                    <a:pt x="486" y="89"/>
                  </a:lnTo>
                  <a:lnTo>
                    <a:pt x="487" y="89"/>
                  </a:lnTo>
                  <a:lnTo>
                    <a:pt x="488" y="89"/>
                  </a:lnTo>
                  <a:lnTo>
                    <a:pt x="489" y="89"/>
                  </a:lnTo>
                  <a:lnTo>
                    <a:pt x="490" y="89"/>
                  </a:lnTo>
                  <a:lnTo>
                    <a:pt x="491" y="89"/>
                  </a:lnTo>
                  <a:lnTo>
                    <a:pt x="491" y="90"/>
                  </a:lnTo>
                  <a:lnTo>
                    <a:pt x="492" y="90"/>
                  </a:lnTo>
                  <a:lnTo>
                    <a:pt x="493" y="90"/>
                  </a:lnTo>
                  <a:lnTo>
                    <a:pt x="494" y="90"/>
                  </a:lnTo>
                  <a:lnTo>
                    <a:pt x="495" y="90"/>
                  </a:lnTo>
                  <a:lnTo>
                    <a:pt x="496" y="90"/>
                  </a:lnTo>
                  <a:lnTo>
                    <a:pt x="496" y="91"/>
                  </a:lnTo>
                  <a:lnTo>
                    <a:pt x="497" y="91"/>
                  </a:lnTo>
                  <a:lnTo>
                    <a:pt x="498" y="91"/>
                  </a:lnTo>
                  <a:lnTo>
                    <a:pt x="499" y="91"/>
                  </a:lnTo>
                  <a:lnTo>
                    <a:pt x="499" y="91"/>
                  </a:lnTo>
                  <a:lnTo>
                    <a:pt x="500" y="91"/>
                  </a:lnTo>
                  <a:lnTo>
                    <a:pt x="501" y="91"/>
                  </a:lnTo>
                  <a:lnTo>
                    <a:pt x="502" y="91"/>
                  </a:lnTo>
                  <a:lnTo>
                    <a:pt x="502" y="92"/>
                  </a:lnTo>
                  <a:lnTo>
                    <a:pt x="503" y="92"/>
                  </a:lnTo>
                  <a:lnTo>
                    <a:pt x="504" y="92"/>
                  </a:lnTo>
                  <a:lnTo>
                    <a:pt x="505" y="92"/>
                  </a:lnTo>
                  <a:lnTo>
                    <a:pt x="506" y="92"/>
                  </a:lnTo>
                  <a:lnTo>
                    <a:pt x="507" y="92"/>
                  </a:lnTo>
                  <a:lnTo>
                    <a:pt x="507" y="93"/>
                  </a:lnTo>
                  <a:lnTo>
                    <a:pt x="508" y="93"/>
                  </a:lnTo>
                  <a:lnTo>
                    <a:pt x="509" y="93"/>
                  </a:lnTo>
                  <a:lnTo>
                    <a:pt x="510" y="93"/>
                  </a:lnTo>
                  <a:lnTo>
                    <a:pt x="511" y="93"/>
                  </a:lnTo>
                  <a:lnTo>
                    <a:pt x="512" y="93"/>
                  </a:lnTo>
                  <a:lnTo>
                    <a:pt x="513" y="93"/>
                  </a:lnTo>
                  <a:lnTo>
                    <a:pt x="513" y="94"/>
                  </a:lnTo>
                  <a:lnTo>
                    <a:pt x="514" y="94"/>
                  </a:lnTo>
                  <a:lnTo>
                    <a:pt x="515" y="94"/>
                  </a:lnTo>
                  <a:lnTo>
                    <a:pt x="516" y="94"/>
                  </a:lnTo>
                  <a:lnTo>
                    <a:pt x="517" y="94"/>
                  </a:lnTo>
                  <a:lnTo>
                    <a:pt x="518" y="94"/>
                  </a:lnTo>
                  <a:lnTo>
                    <a:pt x="518" y="95"/>
                  </a:lnTo>
                  <a:lnTo>
                    <a:pt x="519" y="95"/>
                  </a:lnTo>
                  <a:lnTo>
                    <a:pt x="520" y="95"/>
                  </a:lnTo>
                  <a:lnTo>
                    <a:pt x="521" y="95"/>
                  </a:lnTo>
                  <a:lnTo>
                    <a:pt x="522" y="95"/>
                  </a:lnTo>
                  <a:lnTo>
                    <a:pt x="523" y="95"/>
                  </a:lnTo>
                  <a:lnTo>
                    <a:pt x="524" y="95"/>
                  </a:lnTo>
                  <a:lnTo>
                    <a:pt x="524" y="96"/>
                  </a:lnTo>
                  <a:lnTo>
                    <a:pt x="525" y="96"/>
                  </a:lnTo>
                  <a:lnTo>
                    <a:pt x="526" y="96"/>
                  </a:lnTo>
                  <a:lnTo>
                    <a:pt x="526" y="96"/>
                  </a:lnTo>
                  <a:lnTo>
                    <a:pt x="527" y="96"/>
                  </a:lnTo>
                  <a:lnTo>
                    <a:pt x="528" y="96"/>
                  </a:lnTo>
                  <a:lnTo>
                    <a:pt x="529" y="96"/>
                  </a:lnTo>
                  <a:lnTo>
                    <a:pt x="529" y="97"/>
                  </a:lnTo>
                  <a:lnTo>
                    <a:pt x="530" y="97"/>
                  </a:lnTo>
                  <a:lnTo>
                    <a:pt x="531" y="97"/>
                  </a:lnTo>
                  <a:lnTo>
                    <a:pt x="532" y="97"/>
                  </a:lnTo>
                  <a:lnTo>
                    <a:pt x="533" y="97"/>
                  </a:lnTo>
                  <a:lnTo>
                    <a:pt x="534" y="97"/>
                  </a:lnTo>
                  <a:lnTo>
                    <a:pt x="535" y="97"/>
                  </a:lnTo>
                  <a:lnTo>
                    <a:pt x="535" y="98"/>
                  </a:lnTo>
                  <a:lnTo>
                    <a:pt x="536" y="98"/>
                  </a:lnTo>
                  <a:lnTo>
                    <a:pt x="537" y="98"/>
                  </a:lnTo>
                  <a:lnTo>
                    <a:pt x="538" y="98"/>
                  </a:lnTo>
                  <a:lnTo>
                    <a:pt x="539" y="98"/>
                  </a:lnTo>
                  <a:lnTo>
                    <a:pt x="540" y="98"/>
                  </a:lnTo>
                  <a:lnTo>
                    <a:pt x="540" y="99"/>
                  </a:lnTo>
                  <a:lnTo>
                    <a:pt x="541" y="99"/>
                  </a:lnTo>
                  <a:lnTo>
                    <a:pt x="542" y="99"/>
                  </a:lnTo>
                  <a:lnTo>
                    <a:pt x="543" y="99"/>
                  </a:lnTo>
                  <a:lnTo>
                    <a:pt x="544" y="99"/>
                  </a:lnTo>
                  <a:lnTo>
                    <a:pt x="545" y="99"/>
                  </a:lnTo>
                  <a:lnTo>
                    <a:pt x="546" y="100"/>
                  </a:lnTo>
                  <a:lnTo>
                    <a:pt x="547" y="100"/>
                  </a:lnTo>
                  <a:lnTo>
                    <a:pt x="548" y="100"/>
                  </a:lnTo>
                  <a:lnTo>
                    <a:pt x="549" y="100"/>
                  </a:lnTo>
                  <a:lnTo>
                    <a:pt x="550" y="100"/>
                  </a:lnTo>
                  <a:lnTo>
                    <a:pt x="551" y="100"/>
                  </a:lnTo>
                  <a:lnTo>
                    <a:pt x="551" y="101"/>
                  </a:lnTo>
                  <a:lnTo>
                    <a:pt x="552" y="101"/>
                  </a:lnTo>
                  <a:lnTo>
                    <a:pt x="553" y="101"/>
                  </a:lnTo>
                  <a:lnTo>
                    <a:pt x="554" y="101"/>
                  </a:lnTo>
                  <a:lnTo>
                    <a:pt x="554" y="101"/>
                  </a:lnTo>
                  <a:lnTo>
                    <a:pt x="555" y="101"/>
                  </a:lnTo>
                  <a:lnTo>
                    <a:pt x="556" y="101"/>
                  </a:lnTo>
                  <a:lnTo>
                    <a:pt x="557" y="102"/>
                  </a:lnTo>
                  <a:lnTo>
                    <a:pt x="558" y="102"/>
                  </a:lnTo>
                  <a:lnTo>
                    <a:pt x="559" y="102"/>
                  </a:lnTo>
                  <a:lnTo>
                    <a:pt x="560" y="102"/>
                  </a:lnTo>
                  <a:lnTo>
                    <a:pt x="561" y="102"/>
                  </a:lnTo>
                  <a:lnTo>
                    <a:pt x="562" y="102"/>
                  </a:lnTo>
                  <a:lnTo>
                    <a:pt x="562" y="103"/>
                  </a:lnTo>
                  <a:lnTo>
                    <a:pt x="563" y="103"/>
                  </a:lnTo>
                  <a:lnTo>
                    <a:pt x="564" y="103"/>
                  </a:lnTo>
                  <a:lnTo>
                    <a:pt x="565" y="103"/>
                  </a:lnTo>
                  <a:lnTo>
                    <a:pt x="566" y="103"/>
                  </a:lnTo>
                  <a:lnTo>
                    <a:pt x="567" y="103"/>
                  </a:lnTo>
                  <a:lnTo>
                    <a:pt x="567" y="104"/>
                  </a:lnTo>
                  <a:lnTo>
                    <a:pt x="568" y="104"/>
                  </a:lnTo>
                  <a:lnTo>
                    <a:pt x="569" y="104"/>
                  </a:lnTo>
                  <a:lnTo>
                    <a:pt x="570" y="104"/>
                  </a:lnTo>
                  <a:lnTo>
                    <a:pt x="571" y="104"/>
                  </a:lnTo>
                  <a:lnTo>
                    <a:pt x="572" y="104"/>
                  </a:lnTo>
                  <a:lnTo>
                    <a:pt x="573" y="104"/>
                  </a:lnTo>
                  <a:lnTo>
                    <a:pt x="573" y="105"/>
                  </a:lnTo>
                  <a:lnTo>
                    <a:pt x="574" y="105"/>
                  </a:lnTo>
                  <a:lnTo>
                    <a:pt x="575" y="105"/>
                  </a:lnTo>
                  <a:lnTo>
                    <a:pt x="576" y="105"/>
                  </a:lnTo>
                  <a:lnTo>
                    <a:pt x="577" y="105"/>
                  </a:lnTo>
                  <a:lnTo>
                    <a:pt x="578" y="105"/>
                  </a:lnTo>
                  <a:lnTo>
                    <a:pt x="578" y="106"/>
                  </a:lnTo>
                  <a:lnTo>
                    <a:pt x="579" y="106"/>
                  </a:lnTo>
                  <a:lnTo>
                    <a:pt x="580" y="106"/>
                  </a:lnTo>
                  <a:lnTo>
                    <a:pt x="581" y="106"/>
                  </a:lnTo>
                  <a:lnTo>
                    <a:pt x="582" y="106"/>
                  </a:lnTo>
                  <a:lnTo>
                    <a:pt x="582" y="106"/>
                  </a:lnTo>
                  <a:lnTo>
                    <a:pt x="583" y="106"/>
                  </a:lnTo>
                  <a:lnTo>
                    <a:pt x="584" y="106"/>
                  </a:lnTo>
                  <a:lnTo>
                    <a:pt x="584" y="107"/>
                  </a:lnTo>
                  <a:lnTo>
                    <a:pt x="585" y="107"/>
                  </a:lnTo>
                  <a:lnTo>
                    <a:pt x="586" y="107"/>
                  </a:lnTo>
                  <a:lnTo>
                    <a:pt x="587" y="107"/>
                  </a:lnTo>
                  <a:lnTo>
                    <a:pt x="588" y="107"/>
                  </a:lnTo>
                  <a:lnTo>
                    <a:pt x="589" y="107"/>
                  </a:lnTo>
                  <a:lnTo>
                    <a:pt x="589" y="108"/>
                  </a:lnTo>
                  <a:lnTo>
                    <a:pt x="590" y="108"/>
                  </a:lnTo>
                  <a:lnTo>
                    <a:pt x="591" y="108"/>
                  </a:lnTo>
                  <a:lnTo>
                    <a:pt x="592" y="108"/>
                  </a:lnTo>
                  <a:lnTo>
                    <a:pt x="593" y="108"/>
                  </a:lnTo>
                  <a:lnTo>
                    <a:pt x="594" y="108"/>
                  </a:lnTo>
                  <a:lnTo>
                    <a:pt x="595" y="108"/>
                  </a:lnTo>
                  <a:lnTo>
                    <a:pt x="595" y="109"/>
                  </a:lnTo>
                  <a:lnTo>
                    <a:pt x="596" y="109"/>
                  </a:lnTo>
                  <a:lnTo>
                    <a:pt x="597" y="109"/>
                  </a:lnTo>
                  <a:lnTo>
                    <a:pt x="598" y="109"/>
                  </a:lnTo>
                  <a:lnTo>
                    <a:pt x="599" y="109"/>
                  </a:lnTo>
                  <a:lnTo>
                    <a:pt x="600" y="109"/>
                  </a:lnTo>
                  <a:lnTo>
                    <a:pt x="600" y="110"/>
                  </a:lnTo>
                  <a:lnTo>
                    <a:pt x="601" y="110"/>
                  </a:lnTo>
                  <a:lnTo>
                    <a:pt x="602" y="110"/>
                  </a:lnTo>
                  <a:lnTo>
                    <a:pt x="603" y="110"/>
                  </a:lnTo>
                  <a:lnTo>
                    <a:pt x="604" y="110"/>
                  </a:lnTo>
                  <a:lnTo>
                    <a:pt x="605" y="110"/>
                  </a:lnTo>
                  <a:lnTo>
                    <a:pt x="606" y="110"/>
                  </a:lnTo>
                  <a:lnTo>
                    <a:pt x="606" y="111"/>
                  </a:lnTo>
                  <a:lnTo>
                    <a:pt x="607" y="111"/>
                  </a:lnTo>
                  <a:lnTo>
                    <a:pt x="608" y="111"/>
                  </a:lnTo>
                  <a:lnTo>
                    <a:pt x="609" y="111"/>
                  </a:lnTo>
                  <a:lnTo>
                    <a:pt x="610" y="111"/>
                  </a:lnTo>
                  <a:lnTo>
                    <a:pt x="611" y="111"/>
                  </a:lnTo>
                  <a:lnTo>
                    <a:pt x="611" y="112"/>
                  </a:lnTo>
                  <a:lnTo>
                    <a:pt x="612" y="112"/>
                  </a:lnTo>
                  <a:lnTo>
                    <a:pt x="613" y="112"/>
                  </a:lnTo>
                  <a:lnTo>
                    <a:pt x="614" y="112"/>
                  </a:lnTo>
                  <a:lnTo>
                    <a:pt x="615" y="112"/>
                  </a:lnTo>
                  <a:lnTo>
                    <a:pt x="616" y="112"/>
                  </a:lnTo>
                  <a:lnTo>
                    <a:pt x="617" y="112"/>
                  </a:lnTo>
                  <a:lnTo>
                    <a:pt x="617" y="113"/>
                  </a:lnTo>
                  <a:lnTo>
                    <a:pt x="618" y="113"/>
                  </a:lnTo>
                  <a:lnTo>
                    <a:pt x="619" y="113"/>
                  </a:lnTo>
                  <a:lnTo>
                    <a:pt x="620" y="113"/>
                  </a:lnTo>
                  <a:lnTo>
                    <a:pt x="621" y="113"/>
                  </a:lnTo>
                  <a:lnTo>
                    <a:pt x="622" y="113"/>
                  </a:lnTo>
                  <a:lnTo>
                    <a:pt x="622" y="114"/>
                  </a:lnTo>
                  <a:lnTo>
                    <a:pt x="623" y="114"/>
                  </a:lnTo>
                  <a:lnTo>
                    <a:pt x="624" y="114"/>
                  </a:lnTo>
                  <a:lnTo>
                    <a:pt x="625" y="114"/>
                  </a:lnTo>
                  <a:lnTo>
                    <a:pt x="626" y="114"/>
                  </a:lnTo>
                  <a:lnTo>
                    <a:pt x="627" y="114"/>
                  </a:lnTo>
                  <a:lnTo>
                    <a:pt x="628" y="114"/>
                  </a:lnTo>
                  <a:lnTo>
                    <a:pt x="628" y="115"/>
                  </a:lnTo>
                  <a:lnTo>
                    <a:pt x="629" y="115"/>
                  </a:lnTo>
                  <a:lnTo>
                    <a:pt x="630" y="115"/>
                  </a:lnTo>
                  <a:lnTo>
                    <a:pt x="631" y="115"/>
                  </a:lnTo>
                  <a:lnTo>
                    <a:pt x="632" y="115"/>
                  </a:lnTo>
                  <a:lnTo>
                    <a:pt x="633" y="115"/>
                  </a:lnTo>
                  <a:lnTo>
                    <a:pt x="633" y="116"/>
                  </a:lnTo>
                  <a:lnTo>
                    <a:pt x="634" y="116"/>
                  </a:lnTo>
                  <a:lnTo>
                    <a:pt x="635" y="116"/>
                  </a:lnTo>
                  <a:lnTo>
                    <a:pt x="636" y="116"/>
                  </a:lnTo>
                  <a:lnTo>
                    <a:pt x="637" y="116"/>
                  </a:lnTo>
                  <a:lnTo>
                    <a:pt x="637" y="116"/>
                  </a:lnTo>
                  <a:lnTo>
                    <a:pt x="638" y="116"/>
                  </a:lnTo>
                  <a:lnTo>
                    <a:pt x="639" y="116"/>
                  </a:lnTo>
                  <a:lnTo>
                    <a:pt x="639" y="117"/>
                  </a:lnTo>
                  <a:lnTo>
                    <a:pt x="640" y="117"/>
                  </a:lnTo>
                  <a:lnTo>
                    <a:pt x="641" y="117"/>
                  </a:lnTo>
                  <a:lnTo>
                    <a:pt x="642" y="117"/>
                  </a:lnTo>
                  <a:lnTo>
                    <a:pt x="643" y="117"/>
                  </a:lnTo>
                  <a:lnTo>
                    <a:pt x="644" y="117"/>
                  </a:lnTo>
                  <a:lnTo>
                    <a:pt x="644" y="118"/>
                  </a:lnTo>
                  <a:lnTo>
                    <a:pt x="645" y="118"/>
                  </a:lnTo>
                  <a:lnTo>
                    <a:pt x="646" y="118"/>
                  </a:lnTo>
                  <a:lnTo>
                    <a:pt x="647" y="118"/>
                  </a:lnTo>
                  <a:lnTo>
                    <a:pt x="648" y="118"/>
                  </a:lnTo>
                  <a:lnTo>
                    <a:pt x="649" y="118"/>
                  </a:lnTo>
                  <a:lnTo>
                    <a:pt x="650" y="119"/>
                  </a:lnTo>
                  <a:lnTo>
                    <a:pt x="651" y="119"/>
                  </a:lnTo>
                  <a:lnTo>
                    <a:pt x="652" y="119"/>
                  </a:lnTo>
                  <a:lnTo>
                    <a:pt x="653" y="119"/>
                  </a:lnTo>
                  <a:lnTo>
                    <a:pt x="654" y="119"/>
                  </a:lnTo>
                  <a:lnTo>
                    <a:pt x="655" y="119"/>
                  </a:lnTo>
                  <a:lnTo>
                    <a:pt x="655" y="120"/>
                  </a:lnTo>
                  <a:lnTo>
                    <a:pt x="656" y="120"/>
                  </a:lnTo>
                  <a:lnTo>
                    <a:pt x="657" y="120"/>
                  </a:lnTo>
                  <a:lnTo>
                    <a:pt x="658" y="120"/>
                  </a:lnTo>
                  <a:lnTo>
                    <a:pt x="659" y="120"/>
                  </a:lnTo>
                  <a:lnTo>
                    <a:pt x="660" y="120"/>
                  </a:lnTo>
                  <a:lnTo>
                    <a:pt x="661" y="121"/>
                  </a:lnTo>
                  <a:lnTo>
                    <a:pt x="662" y="121"/>
                  </a:lnTo>
                  <a:lnTo>
                    <a:pt x="663" y="121"/>
                  </a:lnTo>
                  <a:lnTo>
                    <a:pt x="664" y="121"/>
                  </a:lnTo>
                  <a:lnTo>
                    <a:pt x="665" y="121"/>
                  </a:lnTo>
                  <a:lnTo>
                    <a:pt x="665" y="121"/>
                  </a:lnTo>
                  <a:lnTo>
                    <a:pt x="666" y="121"/>
                  </a:lnTo>
                  <a:lnTo>
                    <a:pt x="666" y="122"/>
                  </a:lnTo>
                  <a:lnTo>
                    <a:pt x="667" y="122"/>
                  </a:lnTo>
                  <a:lnTo>
                    <a:pt x="668" y="122"/>
                  </a:lnTo>
                  <a:lnTo>
                    <a:pt x="669" y="122"/>
                  </a:lnTo>
                  <a:lnTo>
                    <a:pt x="670" y="122"/>
                  </a:lnTo>
                  <a:lnTo>
                    <a:pt x="671" y="122"/>
                  </a:lnTo>
                  <a:lnTo>
                    <a:pt x="671" y="123"/>
                  </a:lnTo>
                  <a:lnTo>
                    <a:pt x="672" y="123"/>
                  </a:lnTo>
                  <a:lnTo>
                    <a:pt x="673" y="123"/>
                  </a:lnTo>
                  <a:lnTo>
                    <a:pt x="674" y="123"/>
                  </a:lnTo>
                  <a:lnTo>
                    <a:pt x="675" y="123"/>
                  </a:lnTo>
                  <a:lnTo>
                    <a:pt x="676" y="123"/>
                  </a:lnTo>
                  <a:lnTo>
                    <a:pt x="677" y="123"/>
                  </a:lnTo>
                  <a:lnTo>
                    <a:pt x="677" y="124"/>
                  </a:lnTo>
                  <a:lnTo>
                    <a:pt x="678" y="124"/>
                  </a:lnTo>
                  <a:lnTo>
                    <a:pt x="679" y="124"/>
                  </a:lnTo>
                  <a:lnTo>
                    <a:pt x="680" y="124"/>
                  </a:lnTo>
                  <a:lnTo>
                    <a:pt x="681" y="124"/>
                  </a:lnTo>
                  <a:lnTo>
                    <a:pt x="682" y="124"/>
                  </a:lnTo>
                  <a:lnTo>
                    <a:pt x="682" y="125"/>
                  </a:lnTo>
                  <a:lnTo>
                    <a:pt x="683" y="125"/>
                  </a:lnTo>
                  <a:lnTo>
                    <a:pt x="684" y="125"/>
                  </a:lnTo>
                  <a:lnTo>
                    <a:pt x="685" y="125"/>
                  </a:lnTo>
                  <a:lnTo>
                    <a:pt x="686" y="125"/>
                  </a:lnTo>
                  <a:lnTo>
                    <a:pt x="687" y="125"/>
                  </a:lnTo>
                  <a:lnTo>
                    <a:pt x="688" y="125"/>
                  </a:lnTo>
                  <a:lnTo>
                    <a:pt x="688" y="126"/>
                  </a:lnTo>
                  <a:lnTo>
                    <a:pt x="689" y="126"/>
                  </a:lnTo>
                  <a:lnTo>
                    <a:pt x="690" y="126"/>
                  </a:lnTo>
                  <a:lnTo>
                    <a:pt x="691" y="126"/>
                  </a:lnTo>
                  <a:lnTo>
                    <a:pt x="692" y="126"/>
                  </a:lnTo>
                  <a:lnTo>
                    <a:pt x="693" y="126"/>
                  </a:lnTo>
                  <a:lnTo>
                    <a:pt x="693" y="126"/>
                  </a:lnTo>
                  <a:lnTo>
                    <a:pt x="693" y="127"/>
                  </a:lnTo>
                  <a:lnTo>
                    <a:pt x="694" y="127"/>
                  </a:lnTo>
                  <a:lnTo>
                    <a:pt x="695" y="127"/>
                  </a:lnTo>
                  <a:lnTo>
                    <a:pt x="696" y="127"/>
                  </a:lnTo>
                  <a:lnTo>
                    <a:pt x="697" y="127"/>
                  </a:lnTo>
                  <a:lnTo>
                    <a:pt x="698" y="127"/>
                  </a:lnTo>
                  <a:lnTo>
                    <a:pt x="699" y="127"/>
                  </a:lnTo>
                  <a:lnTo>
                    <a:pt x="699" y="128"/>
                  </a:lnTo>
                  <a:lnTo>
                    <a:pt x="700" y="128"/>
                  </a:lnTo>
                  <a:lnTo>
                    <a:pt x="701" y="128"/>
                  </a:lnTo>
                  <a:lnTo>
                    <a:pt x="702" y="128"/>
                  </a:lnTo>
                  <a:lnTo>
                    <a:pt x="703" y="128"/>
                  </a:lnTo>
                  <a:lnTo>
                    <a:pt x="704" y="128"/>
                  </a:lnTo>
                  <a:lnTo>
                    <a:pt x="704" y="129"/>
                  </a:lnTo>
                  <a:lnTo>
                    <a:pt x="705" y="129"/>
                  </a:lnTo>
                  <a:lnTo>
                    <a:pt x="706" y="129"/>
                  </a:lnTo>
                  <a:lnTo>
                    <a:pt x="707" y="129"/>
                  </a:lnTo>
                  <a:lnTo>
                    <a:pt x="708" y="129"/>
                  </a:lnTo>
                  <a:lnTo>
                    <a:pt x="709" y="129"/>
                  </a:lnTo>
                  <a:lnTo>
                    <a:pt x="710" y="129"/>
                  </a:lnTo>
                  <a:lnTo>
                    <a:pt x="710" y="130"/>
                  </a:lnTo>
                  <a:lnTo>
                    <a:pt x="711" y="130"/>
                  </a:lnTo>
                  <a:lnTo>
                    <a:pt x="712" y="130"/>
                  </a:lnTo>
                  <a:lnTo>
                    <a:pt x="713" y="130"/>
                  </a:lnTo>
                  <a:lnTo>
                    <a:pt x="714" y="130"/>
                  </a:lnTo>
                  <a:lnTo>
                    <a:pt x="715" y="130"/>
                  </a:lnTo>
                  <a:lnTo>
                    <a:pt x="715" y="131"/>
                  </a:lnTo>
                  <a:lnTo>
                    <a:pt x="716" y="131"/>
                  </a:lnTo>
                  <a:lnTo>
                    <a:pt x="717" y="131"/>
                  </a:lnTo>
                  <a:lnTo>
                    <a:pt x="718" y="131"/>
                  </a:lnTo>
                  <a:lnTo>
                    <a:pt x="719" y="131"/>
                  </a:lnTo>
                  <a:lnTo>
                    <a:pt x="720" y="131"/>
                  </a:lnTo>
                  <a:lnTo>
                    <a:pt x="720" y="131"/>
                  </a:lnTo>
                  <a:lnTo>
                    <a:pt x="721" y="131"/>
                  </a:lnTo>
                  <a:lnTo>
                    <a:pt x="721" y="132"/>
                  </a:lnTo>
                  <a:lnTo>
                    <a:pt x="722" y="132"/>
                  </a:lnTo>
                  <a:lnTo>
                    <a:pt x="723" y="132"/>
                  </a:lnTo>
                  <a:lnTo>
                    <a:pt x="724" y="132"/>
                  </a:lnTo>
                  <a:lnTo>
                    <a:pt x="725" y="132"/>
                  </a:lnTo>
                  <a:lnTo>
                    <a:pt x="726" y="132"/>
                  </a:lnTo>
                  <a:lnTo>
                    <a:pt x="726" y="133"/>
                  </a:lnTo>
                  <a:lnTo>
                    <a:pt x="727" y="133"/>
                  </a:lnTo>
                  <a:lnTo>
                    <a:pt x="728" y="133"/>
                  </a:lnTo>
                  <a:lnTo>
                    <a:pt x="729" y="133"/>
                  </a:lnTo>
                  <a:lnTo>
                    <a:pt x="730" y="133"/>
                  </a:lnTo>
                  <a:lnTo>
                    <a:pt x="731" y="133"/>
                  </a:lnTo>
                  <a:lnTo>
                    <a:pt x="732" y="133"/>
                  </a:lnTo>
                  <a:lnTo>
                    <a:pt x="732" y="134"/>
                  </a:lnTo>
                  <a:lnTo>
                    <a:pt x="733" y="134"/>
                  </a:lnTo>
                  <a:lnTo>
                    <a:pt x="734" y="134"/>
                  </a:lnTo>
                  <a:lnTo>
                    <a:pt x="735" y="134"/>
                  </a:lnTo>
                  <a:lnTo>
                    <a:pt x="736" y="134"/>
                  </a:lnTo>
                  <a:lnTo>
                    <a:pt x="737" y="134"/>
                  </a:lnTo>
                  <a:lnTo>
                    <a:pt x="737" y="135"/>
                  </a:lnTo>
                  <a:lnTo>
                    <a:pt x="738" y="135"/>
                  </a:lnTo>
                  <a:lnTo>
                    <a:pt x="739" y="135"/>
                  </a:lnTo>
                  <a:lnTo>
                    <a:pt x="740" y="135"/>
                  </a:lnTo>
                  <a:lnTo>
                    <a:pt x="741" y="135"/>
                  </a:lnTo>
                  <a:lnTo>
                    <a:pt x="742" y="135"/>
                  </a:lnTo>
                  <a:lnTo>
                    <a:pt x="743" y="135"/>
                  </a:lnTo>
                  <a:lnTo>
                    <a:pt x="743" y="136"/>
                  </a:lnTo>
                  <a:lnTo>
                    <a:pt x="744" y="136"/>
                  </a:lnTo>
                  <a:lnTo>
                    <a:pt x="745" y="136"/>
                  </a:lnTo>
                  <a:lnTo>
                    <a:pt x="746" y="136"/>
                  </a:lnTo>
                  <a:lnTo>
                    <a:pt x="747" y="136"/>
                  </a:lnTo>
                  <a:lnTo>
                    <a:pt x="748" y="136"/>
                  </a:lnTo>
                  <a:lnTo>
                    <a:pt x="748" y="137"/>
                  </a:lnTo>
                  <a:lnTo>
                    <a:pt x="749" y="137"/>
                  </a:lnTo>
                  <a:lnTo>
                    <a:pt x="750" y="137"/>
                  </a:lnTo>
                  <a:lnTo>
                    <a:pt x="751" y="137"/>
                  </a:lnTo>
                  <a:lnTo>
                    <a:pt x="752" y="137"/>
                  </a:lnTo>
                  <a:lnTo>
                    <a:pt x="753" y="137"/>
                  </a:lnTo>
                  <a:lnTo>
                    <a:pt x="754" y="138"/>
                  </a:lnTo>
                  <a:lnTo>
                    <a:pt x="755" y="138"/>
                  </a:lnTo>
                  <a:lnTo>
                    <a:pt x="756" y="138"/>
                  </a:lnTo>
                  <a:lnTo>
                    <a:pt x="757" y="138"/>
                  </a:lnTo>
                  <a:lnTo>
                    <a:pt x="758" y="138"/>
                  </a:lnTo>
                  <a:lnTo>
                    <a:pt x="759" y="138"/>
                  </a:lnTo>
                  <a:lnTo>
                    <a:pt x="759" y="139"/>
                  </a:lnTo>
                  <a:lnTo>
                    <a:pt x="760" y="139"/>
                  </a:lnTo>
                  <a:lnTo>
                    <a:pt x="761" y="139"/>
                  </a:lnTo>
                  <a:lnTo>
                    <a:pt x="762" y="139"/>
                  </a:lnTo>
                  <a:lnTo>
                    <a:pt x="763" y="139"/>
                  </a:lnTo>
                  <a:lnTo>
                    <a:pt x="764" y="139"/>
                  </a:lnTo>
                  <a:lnTo>
                    <a:pt x="765" y="140"/>
                  </a:lnTo>
                  <a:lnTo>
                    <a:pt x="766" y="140"/>
                  </a:lnTo>
                  <a:lnTo>
                    <a:pt x="767" y="140"/>
                  </a:lnTo>
                  <a:lnTo>
                    <a:pt x="768" y="140"/>
                  </a:lnTo>
                  <a:lnTo>
                    <a:pt x="769" y="140"/>
                  </a:lnTo>
                  <a:lnTo>
                    <a:pt x="770" y="140"/>
                  </a:lnTo>
                  <a:lnTo>
                    <a:pt x="770" y="141"/>
                  </a:lnTo>
                  <a:lnTo>
                    <a:pt x="771" y="141"/>
                  </a:lnTo>
                  <a:lnTo>
                    <a:pt x="772" y="141"/>
                  </a:lnTo>
                  <a:lnTo>
                    <a:pt x="773" y="141"/>
                  </a:lnTo>
                  <a:lnTo>
                    <a:pt x="774" y="141"/>
                  </a:lnTo>
                  <a:lnTo>
                    <a:pt x="775" y="141"/>
                  </a:lnTo>
                  <a:lnTo>
                    <a:pt x="775" y="142"/>
                  </a:lnTo>
                  <a:lnTo>
                    <a:pt x="776" y="142"/>
                  </a:lnTo>
                  <a:lnTo>
                    <a:pt x="776" y="142"/>
                  </a:lnTo>
                  <a:lnTo>
                    <a:pt x="777" y="142"/>
                  </a:lnTo>
                  <a:lnTo>
                    <a:pt x="778" y="142"/>
                  </a:lnTo>
                  <a:lnTo>
                    <a:pt x="779" y="142"/>
                  </a:lnTo>
                  <a:lnTo>
                    <a:pt x="780" y="142"/>
                  </a:lnTo>
                  <a:lnTo>
                    <a:pt x="781" y="142"/>
                  </a:lnTo>
                  <a:lnTo>
                    <a:pt x="781" y="143"/>
                  </a:lnTo>
                  <a:lnTo>
                    <a:pt x="782" y="143"/>
                  </a:lnTo>
                  <a:lnTo>
                    <a:pt x="783" y="143"/>
                  </a:lnTo>
                  <a:lnTo>
                    <a:pt x="784" y="143"/>
                  </a:lnTo>
                  <a:lnTo>
                    <a:pt x="785" y="143"/>
                  </a:lnTo>
                  <a:lnTo>
                    <a:pt x="786" y="143"/>
                  </a:lnTo>
                  <a:lnTo>
                    <a:pt x="786" y="144"/>
                  </a:lnTo>
                  <a:lnTo>
                    <a:pt x="787" y="144"/>
                  </a:lnTo>
                  <a:lnTo>
                    <a:pt x="788" y="144"/>
                  </a:lnTo>
                  <a:lnTo>
                    <a:pt x="789" y="144"/>
                  </a:lnTo>
                  <a:lnTo>
                    <a:pt x="790" y="144"/>
                  </a:lnTo>
                  <a:lnTo>
                    <a:pt x="791" y="144"/>
                  </a:lnTo>
                  <a:lnTo>
                    <a:pt x="792" y="144"/>
                  </a:lnTo>
                  <a:lnTo>
                    <a:pt x="792" y="145"/>
                  </a:lnTo>
                  <a:lnTo>
                    <a:pt x="793" y="145"/>
                  </a:lnTo>
                  <a:lnTo>
                    <a:pt x="794" y="145"/>
                  </a:lnTo>
                  <a:lnTo>
                    <a:pt x="795" y="145"/>
                  </a:lnTo>
                  <a:lnTo>
                    <a:pt x="796" y="145"/>
                  </a:lnTo>
                  <a:lnTo>
                    <a:pt x="797" y="145"/>
                  </a:lnTo>
                  <a:lnTo>
                    <a:pt x="797" y="146"/>
                  </a:lnTo>
                  <a:lnTo>
                    <a:pt x="798" y="146"/>
                  </a:lnTo>
                  <a:lnTo>
                    <a:pt x="799" y="146"/>
                  </a:lnTo>
                  <a:lnTo>
                    <a:pt x="800" y="146"/>
                  </a:lnTo>
                  <a:lnTo>
                    <a:pt x="801" y="146"/>
                  </a:lnTo>
                  <a:lnTo>
                    <a:pt x="802" y="146"/>
                  </a:lnTo>
                  <a:lnTo>
                    <a:pt x="803" y="146"/>
                  </a:lnTo>
                  <a:lnTo>
                    <a:pt x="803" y="147"/>
                  </a:lnTo>
                  <a:lnTo>
                    <a:pt x="803" y="147"/>
                  </a:lnTo>
                  <a:lnTo>
                    <a:pt x="804" y="147"/>
                  </a:lnTo>
                  <a:lnTo>
                    <a:pt x="805" y="147"/>
                  </a:lnTo>
                  <a:lnTo>
                    <a:pt x="806" y="147"/>
                  </a:lnTo>
                  <a:lnTo>
                    <a:pt x="807" y="147"/>
                  </a:lnTo>
                  <a:lnTo>
                    <a:pt x="808" y="147"/>
                  </a:lnTo>
                  <a:lnTo>
                    <a:pt x="808" y="148"/>
                  </a:lnTo>
                  <a:lnTo>
                    <a:pt x="809" y="148"/>
                  </a:lnTo>
                  <a:lnTo>
                    <a:pt x="810" y="148"/>
                  </a:lnTo>
                  <a:lnTo>
                    <a:pt x="811" y="148"/>
                  </a:lnTo>
                  <a:lnTo>
                    <a:pt x="812" y="148"/>
                  </a:lnTo>
                  <a:lnTo>
                    <a:pt x="813" y="148"/>
                  </a:lnTo>
                  <a:lnTo>
                    <a:pt x="814" y="148"/>
                  </a:lnTo>
                  <a:lnTo>
                    <a:pt x="814" y="149"/>
                  </a:lnTo>
                  <a:lnTo>
                    <a:pt x="815" y="149"/>
                  </a:lnTo>
                  <a:lnTo>
                    <a:pt x="816" y="149"/>
                  </a:lnTo>
                  <a:lnTo>
                    <a:pt x="817" y="149"/>
                  </a:lnTo>
                  <a:lnTo>
                    <a:pt x="818" y="149"/>
                  </a:lnTo>
                  <a:lnTo>
                    <a:pt x="819" y="149"/>
                  </a:lnTo>
                  <a:lnTo>
                    <a:pt x="819" y="150"/>
                  </a:lnTo>
                  <a:lnTo>
                    <a:pt x="820" y="150"/>
                  </a:lnTo>
                  <a:lnTo>
                    <a:pt x="821" y="150"/>
                  </a:lnTo>
                  <a:lnTo>
                    <a:pt x="822" y="150"/>
                  </a:lnTo>
                  <a:lnTo>
                    <a:pt x="823" y="150"/>
                  </a:lnTo>
                  <a:lnTo>
                    <a:pt x="824" y="150"/>
                  </a:lnTo>
                  <a:lnTo>
                    <a:pt x="825" y="150"/>
                  </a:lnTo>
                  <a:lnTo>
                    <a:pt x="825" y="151"/>
                  </a:lnTo>
                  <a:lnTo>
                    <a:pt x="826" y="151"/>
                  </a:lnTo>
                  <a:lnTo>
                    <a:pt x="827" y="151"/>
                  </a:lnTo>
                  <a:lnTo>
                    <a:pt x="828" y="151"/>
                  </a:lnTo>
                  <a:lnTo>
                    <a:pt x="829" y="151"/>
                  </a:lnTo>
                  <a:lnTo>
                    <a:pt x="830" y="151"/>
                  </a:lnTo>
                  <a:lnTo>
                    <a:pt x="830" y="152"/>
                  </a:lnTo>
                  <a:lnTo>
                    <a:pt x="831" y="152"/>
                  </a:lnTo>
                  <a:lnTo>
                    <a:pt x="831" y="152"/>
                  </a:lnTo>
                  <a:lnTo>
                    <a:pt x="832" y="152"/>
                  </a:lnTo>
                  <a:lnTo>
                    <a:pt x="833" y="152"/>
                  </a:lnTo>
                  <a:lnTo>
                    <a:pt x="834" y="152"/>
                  </a:lnTo>
                  <a:lnTo>
                    <a:pt x="835" y="152"/>
                  </a:lnTo>
                  <a:lnTo>
                    <a:pt x="836" y="152"/>
                  </a:lnTo>
                  <a:lnTo>
                    <a:pt x="836" y="153"/>
                  </a:lnTo>
                  <a:lnTo>
                    <a:pt x="837" y="153"/>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3" name="Freeform 94">
              <a:extLst>
                <a:ext uri="{FF2B5EF4-FFF2-40B4-BE49-F238E27FC236}">
                  <a16:creationId xmlns:a16="http://schemas.microsoft.com/office/drawing/2014/main" id="{6C2BEBF6-534E-47CF-86C6-8AB56787D6D4}"/>
                </a:ext>
              </a:extLst>
            </p:cNvPr>
            <p:cNvSpPr>
              <a:spLocks/>
            </p:cNvSpPr>
            <p:nvPr/>
          </p:nvSpPr>
          <p:spPr bwMode="auto">
            <a:xfrm>
              <a:off x="14763012" y="2624328"/>
              <a:ext cx="913008" cy="167375"/>
            </a:xfrm>
            <a:custGeom>
              <a:avLst/>
              <a:gdLst>
                <a:gd name="T0" fmla="*/ 13 w 846"/>
                <a:gd name="T1" fmla="*/ 2 h 154"/>
                <a:gd name="T2" fmla="*/ 26 w 846"/>
                <a:gd name="T3" fmla="*/ 5 h 154"/>
                <a:gd name="T4" fmla="*/ 41 w 846"/>
                <a:gd name="T5" fmla="*/ 7 h 154"/>
                <a:gd name="T6" fmla="*/ 54 w 846"/>
                <a:gd name="T7" fmla="*/ 10 h 154"/>
                <a:gd name="T8" fmla="*/ 68 w 846"/>
                <a:gd name="T9" fmla="*/ 12 h 154"/>
                <a:gd name="T10" fmla="*/ 81 w 846"/>
                <a:gd name="T11" fmla="*/ 14 h 154"/>
                <a:gd name="T12" fmla="*/ 94 w 846"/>
                <a:gd name="T13" fmla="*/ 17 h 154"/>
                <a:gd name="T14" fmla="*/ 108 w 846"/>
                <a:gd name="T15" fmla="*/ 19 h 154"/>
                <a:gd name="T16" fmla="*/ 121 w 846"/>
                <a:gd name="T17" fmla="*/ 22 h 154"/>
                <a:gd name="T18" fmla="*/ 135 w 846"/>
                <a:gd name="T19" fmla="*/ 24 h 154"/>
                <a:gd name="T20" fmla="*/ 150 w 846"/>
                <a:gd name="T21" fmla="*/ 27 h 154"/>
                <a:gd name="T22" fmla="*/ 163 w 846"/>
                <a:gd name="T23" fmla="*/ 29 h 154"/>
                <a:gd name="T24" fmla="*/ 176 w 846"/>
                <a:gd name="T25" fmla="*/ 32 h 154"/>
                <a:gd name="T26" fmla="*/ 189 w 846"/>
                <a:gd name="T27" fmla="*/ 34 h 154"/>
                <a:gd name="T28" fmla="*/ 202 w 846"/>
                <a:gd name="T29" fmla="*/ 37 h 154"/>
                <a:gd name="T30" fmla="*/ 216 w 846"/>
                <a:gd name="T31" fmla="*/ 39 h 154"/>
                <a:gd name="T32" fmla="*/ 231 w 846"/>
                <a:gd name="T33" fmla="*/ 42 h 154"/>
                <a:gd name="T34" fmla="*/ 245 w 846"/>
                <a:gd name="T35" fmla="*/ 45 h 154"/>
                <a:gd name="T36" fmla="*/ 260 w 846"/>
                <a:gd name="T37" fmla="*/ 47 h 154"/>
                <a:gd name="T38" fmla="*/ 272 w 846"/>
                <a:gd name="T39" fmla="*/ 50 h 154"/>
                <a:gd name="T40" fmla="*/ 286 w 846"/>
                <a:gd name="T41" fmla="*/ 52 h 154"/>
                <a:gd name="T42" fmla="*/ 299 w 846"/>
                <a:gd name="T43" fmla="*/ 54 h 154"/>
                <a:gd name="T44" fmla="*/ 313 w 846"/>
                <a:gd name="T45" fmla="*/ 57 h 154"/>
                <a:gd name="T46" fmla="*/ 327 w 846"/>
                <a:gd name="T47" fmla="*/ 59 h 154"/>
                <a:gd name="T48" fmla="*/ 340 w 846"/>
                <a:gd name="T49" fmla="*/ 62 h 154"/>
                <a:gd name="T50" fmla="*/ 354 w 846"/>
                <a:gd name="T51" fmla="*/ 64 h 154"/>
                <a:gd name="T52" fmla="*/ 368 w 846"/>
                <a:gd name="T53" fmla="*/ 67 h 154"/>
                <a:gd name="T54" fmla="*/ 382 w 846"/>
                <a:gd name="T55" fmla="*/ 69 h 154"/>
                <a:gd name="T56" fmla="*/ 394 w 846"/>
                <a:gd name="T57" fmla="*/ 72 h 154"/>
                <a:gd name="T58" fmla="*/ 408 w 846"/>
                <a:gd name="T59" fmla="*/ 74 h 154"/>
                <a:gd name="T60" fmla="*/ 421 w 846"/>
                <a:gd name="T61" fmla="*/ 77 h 154"/>
                <a:gd name="T62" fmla="*/ 436 w 846"/>
                <a:gd name="T63" fmla="*/ 79 h 154"/>
                <a:gd name="T64" fmla="*/ 448 w 846"/>
                <a:gd name="T65" fmla="*/ 82 h 154"/>
                <a:gd name="T66" fmla="*/ 463 w 846"/>
                <a:gd name="T67" fmla="*/ 84 h 154"/>
                <a:gd name="T68" fmla="*/ 475 w 846"/>
                <a:gd name="T69" fmla="*/ 87 h 154"/>
                <a:gd name="T70" fmla="*/ 489 w 846"/>
                <a:gd name="T71" fmla="*/ 89 h 154"/>
                <a:gd name="T72" fmla="*/ 502 w 846"/>
                <a:gd name="T73" fmla="*/ 91 h 154"/>
                <a:gd name="T74" fmla="*/ 515 w 846"/>
                <a:gd name="T75" fmla="*/ 94 h 154"/>
                <a:gd name="T76" fmla="*/ 529 w 846"/>
                <a:gd name="T77" fmla="*/ 96 h 154"/>
                <a:gd name="T78" fmla="*/ 543 w 846"/>
                <a:gd name="T79" fmla="*/ 99 h 154"/>
                <a:gd name="T80" fmla="*/ 557 w 846"/>
                <a:gd name="T81" fmla="*/ 101 h 154"/>
                <a:gd name="T82" fmla="*/ 571 w 846"/>
                <a:gd name="T83" fmla="*/ 104 h 154"/>
                <a:gd name="T84" fmla="*/ 584 w 846"/>
                <a:gd name="T85" fmla="*/ 106 h 154"/>
                <a:gd name="T86" fmla="*/ 598 w 846"/>
                <a:gd name="T87" fmla="*/ 109 h 154"/>
                <a:gd name="T88" fmla="*/ 611 w 846"/>
                <a:gd name="T89" fmla="*/ 111 h 154"/>
                <a:gd name="T90" fmla="*/ 624 w 846"/>
                <a:gd name="T91" fmla="*/ 114 h 154"/>
                <a:gd name="T92" fmla="*/ 637 w 846"/>
                <a:gd name="T93" fmla="*/ 116 h 154"/>
                <a:gd name="T94" fmla="*/ 650 w 846"/>
                <a:gd name="T95" fmla="*/ 119 h 154"/>
                <a:gd name="T96" fmla="*/ 663 w 846"/>
                <a:gd name="T97" fmla="*/ 121 h 154"/>
                <a:gd name="T98" fmla="*/ 677 w 846"/>
                <a:gd name="T99" fmla="*/ 123 h 154"/>
                <a:gd name="T100" fmla="*/ 690 w 846"/>
                <a:gd name="T101" fmla="*/ 126 h 154"/>
                <a:gd name="T102" fmla="*/ 705 w 846"/>
                <a:gd name="T103" fmla="*/ 128 h 154"/>
                <a:gd name="T104" fmla="*/ 719 w 846"/>
                <a:gd name="T105" fmla="*/ 131 h 154"/>
                <a:gd name="T106" fmla="*/ 733 w 846"/>
                <a:gd name="T107" fmla="*/ 134 h 154"/>
                <a:gd name="T108" fmla="*/ 746 w 846"/>
                <a:gd name="T109" fmla="*/ 136 h 154"/>
                <a:gd name="T110" fmla="*/ 760 w 846"/>
                <a:gd name="T111" fmla="*/ 138 h 154"/>
                <a:gd name="T112" fmla="*/ 772 w 846"/>
                <a:gd name="T113" fmla="*/ 141 h 154"/>
                <a:gd name="T114" fmla="*/ 786 w 846"/>
                <a:gd name="T115" fmla="*/ 143 h 154"/>
                <a:gd name="T116" fmla="*/ 798 w 846"/>
                <a:gd name="T117" fmla="*/ 146 h 154"/>
                <a:gd name="T118" fmla="*/ 812 w 846"/>
                <a:gd name="T119" fmla="*/ 148 h 154"/>
                <a:gd name="T120" fmla="*/ 825 w 846"/>
                <a:gd name="T121" fmla="*/ 150 h 154"/>
                <a:gd name="T122" fmla="*/ 839 w 846"/>
                <a:gd name="T123" fmla="*/ 15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6" h="154">
                  <a:moveTo>
                    <a:pt x="0" y="0"/>
                  </a:moveTo>
                  <a:lnTo>
                    <a:pt x="1" y="0"/>
                  </a:lnTo>
                  <a:lnTo>
                    <a:pt x="2" y="0"/>
                  </a:lnTo>
                  <a:lnTo>
                    <a:pt x="3" y="0"/>
                  </a:lnTo>
                  <a:lnTo>
                    <a:pt x="4" y="0"/>
                  </a:lnTo>
                  <a:lnTo>
                    <a:pt x="4" y="1"/>
                  </a:lnTo>
                  <a:lnTo>
                    <a:pt x="5" y="1"/>
                  </a:lnTo>
                  <a:lnTo>
                    <a:pt x="6" y="1"/>
                  </a:lnTo>
                  <a:lnTo>
                    <a:pt x="7" y="1"/>
                  </a:lnTo>
                  <a:lnTo>
                    <a:pt x="8" y="1"/>
                  </a:lnTo>
                  <a:lnTo>
                    <a:pt x="9" y="1"/>
                  </a:lnTo>
                  <a:lnTo>
                    <a:pt x="10" y="1"/>
                  </a:lnTo>
                  <a:lnTo>
                    <a:pt x="10" y="2"/>
                  </a:lnTo>
                  <a:lnTo>
                    <a:pt x="11" y="2"/>
                  </a:lnTo>
                  <a:lnTo>
                    <a:pt x="12" y="2"/>
                  </a:lnTo>
                  <a:lnTo>
                    <a:pt x="13" y="2"/>
                  </a:lnTo>
                  <a:lnTo>
                    <a:pt x="14" y="2"/>
                  </a:lnTo>
                  <a:lnTo>
                    <a:pt x="15" y="2"/>
                  </a:lnTo>
                  <a:lnTo>
                    <a:pt x="15" y="3"/>
                  </a:lnTo>
                  <a:lnTo>
                    <a:pt x="16" y="3"/>
                  </a:lnTo>
                  <a:lnTo>
                    <a:pt x="17" y="3"/>
                  </a:lnTo>
                  <a:lnTo>
                    <a:pt x="18" y="3"/>
                  </a:lnTo>
                  <a:lnTo>
                    <a:pt x="19" y="3"/>
                  </a:lnTo>
                  <a:lnTo>
                    <a:pt x="20" y="3"/>
                  </a:lnTo>
                  <a:lnTo>
                    <a:pt x="21" y="4"/>
                  </a:lnTo>
                  <a:lnTo>
                    <a:pt x="22" y="4"/>
                  </a:lnTo>
                  <a:lnTo>
                    <a:pt x="22" y="4"/>
                  </a:lnTo>
                  <a:lnTo>
                    <a:pt x="23" y="4"/>
                  </a:lnTo>
                  <a:lnTo>
                    <a:pt x="24" y="4"/>
                  </a:lnTo>
                  <a:lnTo>
                    <a:pt x="25" y="4"/>
                  </a:lnTo>
                  <a:lnTo>
                    <a:pt x="26" y="4"/>
                  </a:lnTo>
                  <a:lnTo>
                    <a:pt x="26" y="5"/>
                  </a:lnTo>
                  <a:lnTo>
                    <a:pt x="27" y="5"/>
                  </a:lnTo>
                  <a:lnTo>
                    <a:pt x="28" y="5"/>
                  </a:lnTo>
                  <a:lnTo>
                    <a:pt x="29" y="5"/>
                  </a:lnTo>
                  <a:lnTo>
                    <a:pt x="30" y="5"/>
                  </a:lnTo>
                  <a:lnTo>
                    <a:pt x="31" y="5"/>
                  </a:lnTo>
                  <a:lnTo>
                    <a:pt x="32" y="6"/>
                  </a:lnTo>
                  <a:lnTo>
                    <a:pt x="33" y="6"/>
                  </a:lnTo>
                  <a:lnTo>
                    <a:pt x="34" y="6"/>
                  </a:lnTo>
                  <a:lnTo>
                    <a:pt x="35" y="6"/>
                  </a:lnTo>
                  <a:lnTo>
                    <a:pt x="36" y="6"/>
                  </a:lnTo>
                  <a:lnTo>
                    <a:pt x="37" y="6"/>
                  </a:lnTo>
                  <a:lnTo>
                    <a:pt x="37" y="7"/>
                  </a:lnTo>
                  <a:lnTo>
                    <a:pt x="38" y="7"/>
                  </a:lnTo>
                  <a:lnTo>
                    <a:pt x="39" y="7"/>
                  </a:lnTo>
                  <a:lnTo>
                    <a:pt x="40" y="7"/>
                  </a:lnTo>
                  <a:lnTo>
                    <a:pt x="41" y="7"/>
                  </a:lnTo>
                  <a:lnTo>
                    <a:pt x="42" y="7"/>
                  </a:lnTo>
                  <a:lnTo>
                    <a:pt x="42" y="8"/>
                  </a:lnTo>
                  <a:lnTo>
                    <a:pt x="43" y="8"/>
                  </a:lnTo>
                  <a:lnTo>
                    <a:pt x="44" y="8"/>
                  </a:lnTo>
                  <a:lnTo>
                    <a:pt x="45" y="8"/>
                  </a:lnTo>
                  <a:lnTo>
                    <a:pt x="46" y="8"/>
                  </a:lnTo>
                  <a:lnTo>
                    <a:pt x="47" y="8"/>
                  </a:lnTo>
                  <a:lnTo>
                    <a:pt x="48" y="8"/>
                  </a:lnTo>
                  <a:lnTo>
                    <a:pt x="48" y="9"/>
                  </a:lnTo>
                  <a:lnTo>
                    <a:pt x="49" y="9"/>
                  </a:lnTo>
                  <a:lnTo>
                    <a:pt x="50" y="9"/>
                  </a:lnTo>
                  <a:lnTo>
                    <a:pt x="51" y="9"/>
                  </a:lnTo>
                  <a:lnTo>
                    <a:pt x="52" y="9"/>
                  </a:lnTo>
                  <a:lnTo>
                    <a:pt x="53" y="9"/>
                  </a:lnTo>
                  <a:lnTo>
                    <a:pt x="53" y="10"/>
                  </a:lnTo>
                  <a:lnTo>
                    <a:pt x="54" y="10"/>
                  </a:lnTo>
                  <a:lnTo>
                    <a:pt x="55" y="10"/>
                  </a:lnTo>
                  <a:lnTo>
                    <a:pt x="56" y="10"/>
                  </a:lnTo>
                  <a:lnTo>
                    <a:pt x="57" y="10"/>
                  </a:lnTo>
                  <a:lnTo>
                    <a:pt x="58" y="10"/>
                  </a:lnTo>
                  <a:lnTo>
                    <a:pt x="59" y="10"/>
                  </a:lnTo>
                  <a:lnTo>
                    <a:pt x="59" y="11"/>
                  </a:lnTo>
                  <a:lnTo>
                    <a:pt x="60" y="11"/>
                  </a:lnTo>
                  <a:lnTo>
                    <a:pt x="61" y="11"/>
                  </a:lnTo>
                  <a:lnTo>
                    <a:pt x="62" y="11"/>
                  </a:lnTo>
                  <a:lnTo>
                    <a:pt x="63" y="11"/>
                  </a:lnTo>
                  <a:lnTo>
                    <a:pt x="64" y="11"/>
                  </a:lnTo>
                  <a:lnTo>
                    <a:pt x="64" y="12"/>
                  </a:lnTo>
                  <a:lnTo>
                    <a:pt x="65" y="12"/>
                  </a:lnTo>
                  <a:lnTo>
                    <a:pt x="66" y="12"/>
                  </a:lnTo>
                  <a:lnTo>
                    <a:pt x="67" y="12"/>
                  </a:lnTo>
                  <a:lnTo>
                    <a:pt x="68" y="12"/>
                  </a:lnTo>
                  <a:lnTo>
                    <a:pt x="69" y="12"/>
                  </a:lnTo>
                  <a:lnTo>
                    <a:pt x="70" y="12"/>
                  </a:lnTo>
                  <a:lnTo>
                    <a:pt x="70" y="13"/>
                  </a:lnTo>
                  <a:lnTo>
                    <a:pt x="71" y="13"/>
                  </a:lnTo>
                  <a:lnTo>
                    <a:pt x="72" y="13"/>
                  </a:lnTo>
                  <a:lnTo>
                    <a:pt x="73" y="13"/>
                  </a:lnTo>
                  <a:lnTo>
                    <a:pt x="74" y="13"/>
                  </a:lnTo>
                  <a:lnTo>
                    <a:pt x="75" y="13"/>
                  </a:lnTo>
                  <a:lnTo>
                    <a:pt x="75" y="14"/>
                  </a:lnTo>
                  <a:lnTo>
                    <a:pt x="76" y="14"/>
                  </a:lnTo>
                  <a:lnTo>
                    <a:pt x="77" y="14"/>
                  </a:lnTo>
                  <a:lnTo>
                    <a:pt x="77" y="14"/>
                  </a:lnTo>
                  <a:lnTo>
                    <a:pt x="78" y="14"/>
                  </a:lnTo>
                  <a:lnTo>
                    <a:pt x="79" y="14"/>
                  </a:lnTo>
                  <a:lnTo>
                    <a:pt x="80" y="14"/>
                  </a:lnTo>
                  <a:lnTo>
                    <a:pt x="81" y="14"/>
                  </a:lnTo>
                  <a:lnTo>
                    <a:pt x="81" y="15"/>
                  </a:lnTo>
                  <a:lnTo>
                    <a:pt x="82" y="15"/>
                  </a:lnTo>
                  <a:lnTo>
                    <a:pt x="83" y="15"/>
                  </a:lnTo>
                  <a:lnTo>
                    <a:pt x="84" y="15"/>
                  </a:lnTo>
                  <a:lnTo>
                    <a:pt x="85" y="15"/>
                  </a:lnTo>
                  <a:lnTo>
                    <a:pt x="86" y="15"/>
                  </a:lnTo>
                  <a:lnTo>
                    <a:pt x="86" y="16"/>
                  </a:lnTo>
                  <a:lnTo>
                    <a:pt x="87" y="16"/>
                  </a:lnTo>
                  <a:lnTo>
                    <a:pt x="88" y="16"/>
                  </a:lnTo>
                  <a:lnTo>
                    <a:pt x="89" y="16"/>
                  </a:lnTo>
                  <a:lnTo>
                    <a:pt x="90" y="16"/>
                  </a:lnTo>
                  <a:lnTo>
                    <a:pt x="91" y="16"/>
                  </a:lnTo>
                  <a:lnTo>
                    <a:pt x="92" y="16"/>
                  </a:lnTo>
                  <a:lnTo>
                    <a:pt x="92" y="17"/>
                  </a:lnTo>
                  <a:lnTo>
                    <a:pt x="93" y="17"/>
                  </a:lnTo>
                  <a:lnTo>
                    <a:pt x="94" y="17"/>
                  </a:lnTo>
                  <a:lnTo>
                    <a:pt x="95" y="17"/>
                  </a:lnTo>
                  <a:lnTo>
                    <a:pt x="96" y="17"/>
                  </a:lnTo>
                  <a:lnTo>
                    <a:pt x="97" y="17"/>
                  </a:lnTo>
                  <a:lnTo>
                    <a:pt x="97" y="18"/>
                  </a:lnTo>
                  <a:lnTo>
                    <a:pt x="98" y="18"/>
                  </a:lnTo>
                  <a:lnTo>
                    <a:pt x="99" y="18"/>
                  </a:lnTo>
                  <a:lnTo>
                    <a:pt x="100" y="18"/>
                  </a:lnTo>
                  <a:lnTo>
                    <a:pt x="101" y="18"/>
                  </a:lnTo>
                  <a:lnTo>
                    <a:pt x="102" y="18"/>
                  </a:lnTo>
                  <a:lnTo>
                    <a:pt x="103" y="19"/>
                  </a:lnTo>
                  <a:lnTo>
                    <a:pt x="104" y="19"/>
                  </a:lnTo>
                  <a:lnTo>
                    <a:pt x="105" y="19"/>
                  </a:lnTo>
                  <a:lnTo>
                    <a:pt x="105" y="19"/>
                  </a:lnTo>
                  <a:lnTo>
                    <a:pt x="106" y="19"/>
                  </a:lnTo>
                  <a:lnTo>
                    <a:pt x="107" y="19"/>
                  </a:lnTo>
                  <a:lnTo>
                    <a:pt x="108" y="19"/>
                  </a:lnTo>
                  <a:lnTo>
                    <a:pt x="108" y="20"/>
                  </a:lnTo>
                  <a:lnTo>
                    <a:pt x="109" y="20"/>
                  </a:lnTo>
                  <a:lnTo>
                    <a:pt x="110" y="20"/>
                  </a:lnTo>
                  <a:lnTo>
                    <a:pt x="111" y="20"/>
                  </a:lnTo>
                  <a:lnTo>
                    <a:pt x="112" y="20"/>
                  </a:lnTo>
                  <a:lnTo>
                    <a:pt x="113" y="20"/>
                  </a:lnTo>
                  <a:lnTo>
                    <a:pt x="114" y="20"/>
                  </a:lnTo>
                  <a:lnTo>
                    <a:pt x="114" y="21"/>
                  </a:lnTo>
                  <a:lnTo>
                    <a:pt x="115" y="21"/>
                  </a:lnTo>
                  <a:lnTo>
                    <a:pt x="116" y="21"/>
                  </a:lnTo>
                  <a:lnTo>
                    <a:pt x="117" y="21"/>
                  </a:lnTo>
                  <a:lnTo>
                    <a:pt x="118" y="21"/>
                  </a:lnTo>
                  <a:lnTo>
                    <a:pt x="119" y="21"/>
                  </a:lnTo>
                  <a:lnTo>
                    <a:pt x="119" y="22"/>
                  </a:lnTo>
                  <a:lnTo>
                    <a:pt x="120" y="22"/>
                  </a:lnTo>
                  <a:lnTo>
                    <a:pt x="121" y="22"/>
                  </a:lnTo>
                  <a:lnTo>
                    <a:pt x="122" y="22"/>
                  </a:lnTo>
                  <a:lnTo>
                    <a:pt x="123" y="22"/>
                  </a:lnTo>
                  <a:lnTo>
                    <a:pt x="124" y="22"/>
                  </a:lnTo>
                  <a:lnTo>
                    <a:pt x="125" y="23"/>
                  </a:lnTo>
                  <a:lnTo>
                    <a:pt x="126" y="23"/>
                  </a:lnTo>
                  <a:lnTo>
                    <a:pt x="127" y="23"/>
                  </a:lnTo>
                  <a:lnTo>
                    <a:pt x="128" y="23"/>
                  </a:lnTo>
                  <a:lnTo>
                    <a:pt x="129" y="23"/>
                  </a:lnTo>
                  <a:lnTo>
                    <a:pt x="130" y="23"/>
                  </a:lnTo>
                  <a:lnTo>
                    <a:pt x="130" y="24"/>
                  </a:lnTo>
                  <a:lnTo>
                    <a:pt x="131" y="24"/>
                  </a:lnTo>
                  <a:lnTo>
                    <a:pt x="132" y="24"/>
                  </a:lnTo>
                  <a:lnTo>
                    <a:pt x="133" y="24"/>
                  </a:lnTo>
                  <a:lnTo>
                    <a:pt x="133" y="24"/>
                  </a:lnTo>
                  <a:lnTo>
                    <a:pt x="134" y="24"/>
                  </a:lnTo>
                  <a:lnTo>
                    <a:pt x="135" y="24"/>
                  </a:lnTo>
                  <a:lnTo>
                    <a:pt x="136" y="25"/>
                  </a:lnTo>
                  <a:lnTo>
                    <a:pt x="137" y="25"/>
                  </a:lnTo>
                  <a:lnTo>
                    <a:pt x="138" y="25"/>
                  </a:lnTo>
                  <a:lnTo>
                    <a:pt x="139" y="25"/>
                  </a:lnTo>
                  <a:lnTo>
                    <a:pt x="140" y="25"/>
                  </a:lnTo>
                  <a:lnTo>
                    <a:pt x="141" y="25"/>
                  </a:lnTo>
                  <a:lnTo>
                    <a:pt x="141" y="26"/>
                  </a:lnTo>
                  <a:lnTo>
                    <a:pt x="142" y="26"/>
                  </a:lnTo>
                  <a:lnTo>
                    <a:pt x="143" y="26"/>
                  </a:lnTo>
                  <a:lnTo>
                    <a:pt x="144" y="26"/>
                  </a:lnTo>
                  <a:lnTo>
                    <a:pt x="145" y="26"/>
                  </a:lnTo>
                  <a:lnTo>
                    <a:pt x="146" y="26"/>
                  </a:lnTo>
                  <a:lnTo>
                    <a:pt x="147" y="27"/>
                  </a:lnTo>
                  <a:lnTo>
                    <a:pt x="148" y="27"/>
                  </a:lnTo>
                  <a:lnTo>
                    <a:pt x="149" y="27"/>
                  </a:lnTo>
                  <a:lnTo>
                    <a:pt x="150" y="27"/>
                  </a:lnTo>
                  <a:lnTo>
                    <a:pt x="151" y="27"/>
                  </a:lnTo>
                  <a:lnTo>
                    <a:pt x="152" y="27"/>
                  </a:lnTo>
                  <a:lnTo>
                    <a:pt x="152" y="28"/>
                  </a:lnTo>
                  <a:lnTo>
                    <a:pt x="153" y="28"/>
                  </a:lnTo>
                  <a:lnTo>
                    <a:pt x="154" y="28"/>
                  </a:lnTo>
                  <a:lnTo>
                    <a:pt x="155" y="28"/>
                  </a:lnTo>
                  <a:lnTo>
                    <a:pt x="156" y="28"/>
                  </a:lnTo>
                  <a:lnTo>
                    <a:pt x="157" y="28"/>
                  </a:lnTo>
                  <a:lnTo>
                    <a:pt x="157" y="29"/>
                  </a:lnTo>
                  <a:lnTo>
                    <a:pt x="158" y="29"/>
                  </a:lnTo>
                  <a:lnTo>
                    <a:pt x="159" y="29"/>
                  </a:lnTo>
                  <a:lnTo>
                    <a:pt x="160" y="29"/>
                  </a:lnTo>
                  <a:lnTo>
                    <a:pt x="160" y="29"/>
                  </a:lnTo>
                  <a:lnTo>
                    <a:pt x="161" y="29"/>
                  </a:lnTo>
                  <a:lnTo>
                    <a:pt x="162" y="29"/>
                  </a:lnTo>
                  <a:lnTo>
                    <a:pt x="163" y="29"/>
                  </a:lnTo>
                  <a:lnTo>
                    <a:pt x="163" y="30"/>
                  </a:lnTo>
                  <a:lnTo>
                    <a:pt x="164" y="30"/>
                  </a:lnTo>
                  <a:lnTo>
                    <a:pt x="165" y="30"/>
                  </a:lnTo>
                  <a:lnTo>
                    <a:pt x="166" y="30"/>
                  </a:lnTo>
                  <a:lnTo>
                    <a:pt x="167" y="30"/>
                  </a:lnTo>
                  <a:lnTo>
                    <a:pt x="168" y="30"/>
                  </a:lnTo>
                  <a:lnTo>
                    <a:pt x="168" y="31"/>
                  </a:lnTo>
                  <a:lnTo>
                    <a:pt x="169" y="31"/>
                  </a:lnTo>
                  <a:lnTo>
                    <a:pt x="170" y="31"/>
                  </a:lnTo>
                  <a:lnTo>
                    <a:pt x="171" y="31"/>
                  </a:lnTo>
                  <a:lnTo>
                    <a:pt x="172" y="31"/>
                  </a:lnTo>
                  <a:lnTo>
                    <a:pt x="173" y="31"/>
                  </a:lnTo>
                  <a:lnTo>
                    <a:pt x="174" y="31"/>
                  </a:lnTo>
                  <a:lnTo>
                    <a:pt x="174" y="32"/>
                  </a:lnTo>
                  <a:lnTo>
                    <a:pt x="175" y="32"/>
                  </a:lnTo>
                  <a:lnTo>
                    <a:pt x="176" y="32"/>
                  </a:lnTo>
                  <a:lnTo>
                    <a:pt x="177" y="32"/>
                  </a:lnTo>
                  <a:lnTo>
                    <a:pt x="178" y="32"/>
                  </a:lnTo>
                  <a:lnTo>
                    <a:pt x="179" y="32"/>
                  </a:lnTo>
                  <a:lnTo>
                    <a:pt x="179" y="33"/>
                  </a:lnTo>
                  <a:lnTo>
                    <a:pt x="180" y="33"/>
                  </a:lnTo>
                  <a:lnTo>
                    <a:pt x="181" y="33"/>
                  </a:lnTo>
                  <a:lnTo>
                    <a:pt x="182" y="33"/>
                  </a:lnTo>
                  <a:lnTo>
                    <a:pt x="183" y="33"/>
                  </a:lnTo>
                  <a:lnTo>
                    <a:pt x="184" y="33"/>
                  </a:lnTo>
                  <a:lnTo>
                    <a:pt x="185" y="33"/>
                  </a:lnTo>
                  <a:lnTo>
                    <a:pt x="185" y="34"/>
                  </a:lnTo>
                  <a:lnTo>
                    <a:pt x="186" y="34"/>
                  </a:lnTo>
                  <a:lnTo>
                    <a:pt x="187" y="34"/>
                  </a:lnTo>
                  <a:lnTo>
                    <a:pt x="188" y="34"/>
                  </a:lnTo>
                  <a:lnTo>
                    <a:pt x="188" y="34"/>
                  </a:lnTo>
                  <a:lnTo>
                    <a:pt x="189" y="34"/>
                  </a:lnTo>
                  <a:lnTo>
                    <a:pt x="190" y="34"/>
                  </a:lnTo>
                  <a:lnTo>
                    <a:pt x="190" y="35"/>
                  </a:lnTo>
                  <a:lnTo>
                    <a:pt x="191" y="35"/>
                  </a:lnTo>
                  <a:lnTo>
                    <a:pt x="192" y="35"/>
                  </a:lnTo>
                  <a:lnTo>
                    <a:pt x="193" y="35"/>
                  </a:lnTo>
                  <a:lnTo>
                    <a:pt x="194" y="35"/>
                  </a:lnTo>
                  <a:lnTo>
                    <a:pt x="195" y="35"/>
                  </a:lnTo>
                  <a:lnTo>
                    <a:pt x="196" y="35"/>
                  </a:lnTo>
                  <a:lnTo>
                    <a:pt x="196" y="36"/>
                  </a:lnTo>
                  <a:lnTo>
                    <a:pt x="197" y="36"/>
                  </a:lnTo>
                  <a:lnTo>
                    <a:pt x="198" y="36"/>
                  </a:lnTo>
                  <a:lnTo>
                    <a:pt x="199" y="36"/>
                  </a:lnTo>
                  <a:lnTo>
                    <a:pt x="200" y="36"/>
                  </a:lnTo>
                  <a:lnTo>
                    <a:pt x="201" y="36"/>
                  </a:lnTo>
                  <a:lnTo>
                    <a:pt x="201" y="37"/>
                  </a:lnTo>
                  <a:lnTo>
                    <a:pt x="202" y="37"/>
                  </a:lnTo>
                  <a:lnTo>
                    <a:pt x="203" y="37"/>
                  </a:lnTo>
                  <a:lnTo>
                    <a:pt x="204" y="37"/>
                  </a:lnTo>
                  <a:lnTo>
                    <a:pt x="205" y="37"/>
                  </a:lnTo>
                  <a:lnTo>
                    <a:pt x="206" y="37"/>
                  </a:lnTo>
                  <a:lnTo>
                    <a:pt x="207" y="38"/>
                  </a:lnTo>
                  <a:lnTo>
                    <a:pt x="208" y="38"/>
                  </a:lnTo>
                  <a:lnTo>
                    <a:pt x="209" y="38"/>
                  </a:lnTo>
                  <a:lnTo>
                    <a:pt x="210" y="38"/>
                  </a:lnTo>
                  <a:lnTo>
                    <a:pt x="211" y="38"/>
                  </a:lnTo>
                  <a:lnTo>
                    <a:pt x="212" y="38"/>
                  </a:lnTo>
                  <a:lnTo>
                    <a:pt x="212" y="39"/>
                  </a:lnTo>
                  <a:lnTo>
                    <a:pt x="213" y="39"/>
                  </a:lnTo>
                  <a:lnTo>
                    <a:pt x="214" y="39"/>
                  </a:lnTo>
                  <a:lnTo>
                    <a:pt x="215" y="39"/>
                  </a:lnTo>
                  <a:lnTo>
                    <a:pt x="216" y="39"/>
                  </a:lnTo>
                  <a:lnTo>
                    <a:pt x="216" y="39"/>
                  </a:lnTo>
                  <a:lnTo>
                    <a:pt x="217" y="39"/>
                  </a:lnTo>
                  <a:lnTo>
                    <a:pt x="218" y="40"/>
                  </a:lnTo>
                  <a:lnTo>
                    <a:pt x="219" y="40"/>
                  </a:lnTo>
                  <a:lnTo>
                    <a:pt x="220" y="40"/>
                  </a:lnTo>
                  <a:lnTo>
                    <a:pt x="221" y="40"/>
                  </a:lnTo>
                  <a:lnTo>
                    <a:pt x="222" y="40"/>
                  </a:lnTo>
                  <a:lnTo>
                    <a:pt x="223" y="40"/>
                  </a:lnTo>
                  <a:lnTo>
                    <a:pt x="223" y="41"/>
                  </a:lnTo>
                  <a:lnTo>
                    <a:pt x="224" y="41"/>
                  </a:lnTo>
                  <a:lnTo>
                    <a:pt x="225" y="41"/>
                  </a:lnTo>
                  <a:lnTo>
                    <a:pt x="226" y="41"/>
                  </a:lnTo>
                  <a:lnTo>
                    <a:pt x="227" y="41"/>
                  </a:lnTo>
                  <a:lnTo>
                    <a:pt x="228" y="41"/>
                  </a:lnTo>
                  <a:lnTo>
                    <a:pt x="229" y="42"/>
                  </a:lnTo>
                  <a:lnTo>
                    <a:pt x="230" y="42"/>
                  </a:lnTo>
                  <a:lnTo>
                    <a:pt x="231" y="42"/>
                  </a:lnTo>
                  <a:lnTo>
                    <a:pt x="232" y="42"/>
                  </a:lnTo>
                  <a:lnTo>
                    <a:pt x="233" y="42"/>
                  </a:lnTo>
                  <a:lnTo>
                    <a:pt x="234" y="42"/>
                  </a:lnTo>
                  <a:lnTo>
                    <a:pt x="234" y="43"/>
                  </a:lnTo>
                  <a:lnTo>
                    <a:pt x="235" y="43"/>
                  </a:lnTo>
                  <a:lnTo>
                    <a:pt x="236" y="43"/>
                  </a:lnTo>
                  <a:lnTo>
                    <a:pt x="237" y="43"/>
                  </a:lnTo>
                  <a:lnTo>
                    <a:pt x="238" y="43"/>
                  </a:lnTo>
                  <a:lnTo>
                    <a:pt x="239" y="43"/>
                  </a:lnTo>
                  <a:lnTo>
                    <a:pt x="240" y="44"/>
                  </a:lnTo>
                  <a:lnTo>
                    <a:pt x="241" y="44"/>
                  </a:lnTo>
                  <a:lnTo>
                    <a:pt x="242" y="44"/>
                  </a:lnTo>
                  <a:lnTo>
                    <a:pt x="243" y="44"/>
                  </a:lnTo>
                  <a:lnTo>
                    <a:pt x="244" y="44"/>
                  </a:lnTo>
                  <a:lnTo>
                    <a:pt x="245" y="44"/>
                  </a:lnTo>
                  <a:lnTo>
                    <a:pt x="245" y="45"/>
                  </a:lnTo>
                  <a:lnTo>
                    <a:pt x="246" y="45"/>
                  </a:lnTo>
                  <a:lnTo>
                    <a:pt x="247" y="45"/>
                  </a:lnTo>
                  <a:lnTo>
                    <a:pt x="248" y="45"/>
                  </a:lnTo>
                  <a:lnTo>
                    <a:pt x="249" y="45"/>
                  </a:lnTo>
                  <a:lnTo>
                    <a:pt x="250" y="45"/>
                  </a:lnTo>
                  <a:lnTo>
                    <a:pt x="251" y="46"/>
                  </a:lnTo>
                  <a:lnTo>
                    <a:pt x="252" y="46"/>
                  </a:lnTo>
                  <a:lnTo>
                    <a:pt x="253" y="46"/>
                  </a:lnTo>
                  <a:lnTo>
                    <a:pt x="254" y="46"/>
                  </a:lnTo>
                  <a:lnTo>
                    <a:pt x="255" y="46"/>
                  </a:lnTo>
                  <a:lnTo>
                    <a:pt x="256" y="46"/>
                  </a:lnTo>
                  <a:lnTo>
                    <a:pt x="256" y="47"/>
                  </a:lnTo>
                  <a:lnTo>
                    <a:pt x="257" y="47"/>
                  </a:lnTo>
                  <a:lnTo>
                    <a:pt x="258" y="47"/>
                  </a:lnTo>
                  <a:lnTo>
                    <a:pt x="259" y="47"/>
                  </a:lnTo>
                  <a:lnTo>
                    <a:pt x="260" y="47"/>
                  </a:lnTo>
                  <a:lnTo>
                    <a:pt x="261" y="47"/>
                  </a:lnTo>
                  <a:lnTo>
                    <a:pt x="261" y="48"/>
                  </a:lnTo>
                  <a:lnTo>
                    <a:pt x="262" y="48"/>
                  </a:lnTo>
                  <a:lnTo>
                    <a:pt x="263" y="48"/>
                  </a:lnTo>
                  <a:lnTo>
                    <a:pt x="264" y="48"/>
                  </a:lnTo>
                  <a:lnTo>
                    <a:pt x="265" y="48"/>
                  </a:lnTo>
                  <a:lnTo>
                    <a:pt x="266" y="48"/>
                  </a:lnTo>
                  <a:lnTo>
                    <a:pt x="267" y="48"/>
                  </a:lnTo>
                  <a:lnTo>
                    <a:pt x="267" y="49"/>
                  </a:lnTo>
                  <a:lnTo>
                    <a:pt x="268" y="49"/>
                  </a:lnTo>
                  <a:lnTo>
                    <a:pt x="269" y="49"/>
                  </a:lnTo>
                  <a:lnTo>
                    <a:pt x="270" y="49"/>
                  </a:lnTo>
                  <a:lnTo>
                    <a:pt x="271" y="49"/>
                  </a:lnTo>
                  <a:lnTo>
                    <a:pt x="271" y="49"/>
                  </a:lnTo>
                  <a:lnTo>
                    <a:pt x="272" y="49"/>
                  </a:lnTo>
                  <a:lnTo>
                    <a:pt x="272" y="50"/>
                  </a:lnTo>
                  <a:lnTo>
                    <a:pt x="273" y="50"/>
                  </a:lnTo>
                  <a:lnTo>
                    <a:pt x="274" y="50"/>
                  </a:lnTo>
                  <a:lnTo>
                    <a:pt x="275" y="50"/>
                  </a:lnTo>
                  <a:lnTo>
                    <a:pt x="276" y="50"/>
                  </a:lnTo>
                  <a:lnTo>
                    <a:pt x="277" y="50"/>
                  </a:lnTo>
                  <a:lnTo>
                    <a:pt x="278" y="50"/>
                  </a:lnTo>
                  <a:lnTo>
                    <a:pt x="278" y="51"/>
                  </a:lnTo>
                  <a:lnTo>
                    <a:pt x="279" y="51"/>
                  </a:lnTo>
                  <a:lnTo>
                    <a:pt x="280" y="51"/>
                  </a:lnTo>
                  <a:lnTo>
                    <a:pt x="281" y="51"/>
                  </a:lnTo>
                  <a:lnTo>
                    <a:pt x="282" y="51"/>
                  </a:lnTo>
                  <a:lnTo>
                    <a:pt x="283" y="51"/>
                  </a:lnTo>
                  <a:lnTo>
                    <a:pt x="283" y="52"/>
                  </a:lnTo>
                  <a:lnTo>
                    <a:pt x="284" y="52"/>
                  </a:lnTo>
                  <a:lnTo>
                    <a:pt x="285" y="52"/>
                  </a:lnTo>
                  <a:lnTo>
                    <a:pt x="286" y="52"/>
                  </a:lnTo>
                  <a:lnTo>
                    <a:pt x="287" y="52"/>
                  </a:lnTo>
                  <a:lnTo>
                    <a:pt x="288" y="52"/>
                  </a:lnTo>
                  <a:lnTo>
                    <a:pt x="289" y="52"/>
                  </a:lnTo>
                  <a:lnTo>
                    <a:pt x="289" y="53"/>
                  </a:lnTo>
                  <a:lnTo>
                    <a:pt x="290" y="53"/>
                  </a:lnTo>
                  <a:lnTo>
                    <a:pt x="291" y="53"/>
                  </a:lnTo>
                  <a:lnTo>
                    <a:pt x="292" y="53"/>
                  </a:lnTo>
                  <a:lnTo>
                    <a:pt x="293" y="53"/>
                  </a:lnTo>
                  <a:lnTo>
                    <a:pt x="294" y="53"/>
                  </a:lnTo>
                  <a:lnTo>
                    <a:pt x="294" y="54"/>
                  </a:lnTo>
                  <a:lnTo>
                    <a:pt x="295" y="54"/>
                  </a:lnTo>
                  <a:lnTo>
                    <a:pt x="296" y="54"/>
                  </a:lnTo>
                  <a:lnTo>
                    <a:pt x="297" y="54"/>
                  </a:lnTo>
                  <a:lnTo>
                    <a:pt x="298" y="54"/>
                  </a:lnTo>
                  <a:lnTo>
                    <a:pt x="299" y="54"/>
                  </a:lnTo>
                  <a:lnTo>
                    <a:pt x="299" y="54"/>
                  </a:lnTo>
                  <a:lnTo>
                    <a:pt x="300" y="54"/>
                  </a:lnTo>
                  <a:lnTo>
                    <a:pt x="300" y="55"/>
                  </a:lnTo>
                  <a:lnTo>
                    <a:pt x="301" y="55"/>
                  </a:lnTo>
                  <a:lnTo>
                    <a:pt x="302" y="55"/>
                  </a:lnTo>
                  <a:lnTo>
                    <a:pt x="303" y="55"/>
                  </a:lnTo>
                  <a:lnTo>
                    <a:pt x="304" y="55"/>
                  </a:lnTo>
                  <a:lnTo>
                    <a:pt x="305" y="55"/>
                  </a:lnTo>
                  <a:lnTo>
                    <a:pt x="305" y="56"/>
                  </a:lnTo>
                  <a:lnTo>
                    <a:pt x="306" y="56"/>
                  </a:lnTo>
                  <a:lnTo>
                    <a:pt x="307" y="56"/>
                  </a:lnTo>
                  <a:lnTo>
                    <a:pt x="308" y="56"/>
                  </a:lnTo>
                  <a:lnTo>
                    <a:pt x="309" y="56"/>
                  </a:lnTo>
                  <a:lnTo>
                    <a:pt x="310" y="56"/>
                  </a:lnTo>
                  <a:lnTo>
                    <a:pt x="311" y="57"/>
                  </a:lnTo>
                  <a:lnTo>
                    <a:pt x="312" y="57"/>
                  </a:lnTo>
                  <a:lnTo>
                    <a:pt x="313" y="57"/>
                  </a:lnTo>
                  <a:lnTo>
                    <a:pt x="314" y="57"/>
                  </a:lnTo>
                  <a:lnTo>
                    <a:pt x="315" y="57"/>
                  </a:lnTo>
                  <a:lnTo>
                    <a:pt x="316" y="57"/>
                  </a:lnTo>
                  <a:lnTo>
                    <a:pt x="316" y="58"/>
                  </a:lnTo>
                  <a:lnTo>
                    <a:pt x="317" y="58"/>
                  </a:lnTo>
                  <a:lnTo>
                    <a:pt x="318" y="58"/>
                  </a:lnTo>
                  <a:lnTo>
                    <a:pt x="319" y="58"/>
                  </a:lnTo>
                  <a:lnTo>
                    <a:pt x="320" y="58"/>
                  </a:lnTo>
                  <a:lnTo>
                    <a:pt x="321" y="58"/>
                  </a:lnTo>
                  <a:lnTo>
                    <a:pt x="322" y="59"/>
                  </a:lnTo>
                  <a:lnTo>
                    <a:pt x="323" y="59"/>
                  </a:lnTo>
                  <a:lnTo>
                    <a:pt x="324" y="59"/>
                  </a:lnTo>
                  <a:lnTo>
                    <a:pt x="325" y="59"/>
                  </a:lnTo>
                  <a:lnTo>
                    <a:pt x="326" y="59"/>
                  </a:lnTo>
                  <a:lnTo>
                    <a:pt x="327" y="59"/>
                  </a:lnTo>
                  <a:lnTo>
                    <a:pt x="327" y="59"/>
                  </a:lnTo>
                  <a:lnTo>
                    <a:pt x="327" y="60"/>
                  </a:lnTo>
                  <a:lnTo>
                    <a:pt x="328" y="60"/>
                  </a:lnTo>
                  <a:lnTo>
                    <a:pt x="329" y="60"/>
                  </a:lnTo>
                  <a:lnTo>
                    <a:pt x="330" y="60"/>
                  </a:lnTo>
                  <a:lnTo>
                    <a:pt x="331" y="60"/>
                  </a:lnTo>
                  <a:lnTo>
                    <a:pt x="332" y="60"/>
                  </a:lnTo>
                  <a:lnTo>
                    <a:pt x="332" y="61"/>
                  </a:lnTo>
                  <a:lnTo>
                    <a:pt x="333" y="61"/>
                  </a:lnTo>
                  <a:lnTo>
                    <a:pt x="334" y="61"/>
                  </a:lnTo>
                  <a:lnTo>
                    <a:pt x="335" y="61"/>
                  </a:lnTo>
                  <a:lnTo>
                    <a:pt x="336" y="61"/>
                  </a:lnTo>
                  <a:lnTo>
                    <a:pt x="337" y="61"/>
                  </a:lnTo>
                  <a:lnTo>
                    <a:pt x="338" y="61"/>
                  </a:lnTo>
                  <a:lnTo>
                    <a:pt x="338" y="62"/>
                  </a:lnTo>
                  <a:lnTo>
                    <a:pt x="339" y="62"/>
                  </a:lnTo>
                  <a:lnTo>
                    <a:pt x="340" y="62"/>
                  </a:lnTo>
                  <a:lnTo>
                    <a:pt x="341" y="62"/>
                  </a:lnTo>
                  <a:lnTo>
                    <a:pt x="342" y="62"/>
                  </a:lnTo>
                  <a:lnTo>
                    <a:pt x="343" y="62"/>
                  </a:lnTo>
                  <a:lnTo>
                    <a:pt x="344" y="63"/>
                  </a:lnTo>
                  <a:lnTo>
                    <a:pt x="345" y="63"/>
                  </a:lnTo>
                  <a:lnTo>
                    <a:pt x="346" y="63"/>
                  </a:lnTo>
                  <a:lnTo>
                    <a:pt x="347" y="63"/>
                  </a:lnTo>
                  <a:lnTo>
                    <a:pt x="348" y="63"/>
                  </a:lnTo>
                  <a:lnTo>
                    <a:pt x="349" y="63"/>
                  </a:lnTo>
                  <a:lnTo>
                    <a:pt x="349" y="64"/>
                  </a:lnTo>
                  <a:lnTo>
                    <a:pt x="350" y="64"/>
                  </a:lnTo>
                  <a:lnTo>
                    <a:pt x="351" y="64"/>
                  </a:lnTo>
                  <a:lnTo>
                    <a:pt x="352" y="64"/>
                  </a:lnTo>
                  <a:lnTo>
                    <a:pt x="353" y="64"/>
                  </a:lnTo>
                  <a:lnTo>
                    <a:pt x="354" y="64"/>
                  </a:lnTo>
                  <a:lnTo>
                    <a:pt x="354" y="64"/>
                  </a:lnTo>
                  <a:lnTo>
                    <a:pt x="355" y="65"/>
                  </a:lnTo>
                  <a:lnTo>
                    <a:pt x="356" y="65"/>
                  </a:lnTo>
                  <a:lnTo>
                    <a:pt x="357" y="65"/>
                  </a:lnTo>
                  <a:lnTo>
                    <a:pt x="358" y="65"/>
                  </a:lnTo>
                  <a:lnTo>
                    <a:pt x="359" y="65"/>
                  </a:lnTo>
                  <a:lnTo>
                    <a:pt x="360" y="65"/>
                  </a:lnTo>
                  <a:lnTo>
                    <a:pt x="360" y="66"/>
                  </a:lnTo>
                  <a:lnTo>
                    <a:pt x="361" y="66"/>
                  </a:lnTo>
                  <a:lnTo>
                    <a:pt x="362" y="66"/>
                  </a:lnTo>
                  <a:lnTo>
                    <a:pt x="363" y="66"/>
                  </a:lnTo>
                  <a:lnTo>
                    <a:pt x="364" y="66"/>
                  </a:lnTo>
                  <a:lnTo>
                    <a:pt x="365" y="66"/>
                  </a:lnTo>
                  <a:lnTo>
                    <a:pt x="365" y="67"/>
                  </a:lnTo>
                  <a:lnTo>
                    <a:pt x="366" y="67"/>
                  </a:lnTo>
                  <a:lnTo>
                    <a:pt x="367" y="67"/>
                  </a:lnTo>
                  <a:lnTo>
                    <a:pt x="368" y="67"/>
                  </a:lnTo>
                  <a:lnTo>
                    <a:pt x="369" y="67"/>
                  </a:lnTo>
                  <a:lnTo>
                    <a:pt x="370" y="67"/>
                  </a:lnTo>
                  <a:lnTo>
                    <a:pt x="371" y="67"/>
                  </a:lnTo>
                  <a:lnTo>
                    <a:pt x="371" y="68"/>
                  </a:lnTo>
                  <a:lnTo>
                    <a:pt x="372" y="68"/>
                  </a:lnTo>
                  <a:lnTo>
                    <a:pt x="373" y="68"/>
                  </a:lnTo>
                  <a:lnTo>
                    <a:pt x="374" y="68"/>
                  </a:lnTo>
                  <a:lnTo>
                    <a:pt x="375" y="68"/>
                  </a:lnTo>
                  <a:lnTo>
                    <a:pt x="376" y="68"/>
                  </a:lnTo>
                  <a:lnTo>
                    <a:pt x="376" y="69"/>
                  </a:lnTo>
                  <a:lnTo>
                    <a:pt x="377" y="69"/>
                  </a:lnTo>
                  <a:lnTo>
                    <a:pt x="378" y="69"/>
                  </a:lnTo>
                  <a:lnTo>
                    <a:pt x="379" y="69"/>
                  </a:lnTo>
                  <a:lnTo>
                    <a:pt x="380" y="69"/>
                  </a:lnTo>
                  <a:lnTo>
                    <a:pt x="381" y="69"/>
                  </a:lnTo>
                  <a:lnTo>
                    <a:pt x="382" y="69"/>
                  </a:lnTo>
                  <a:lnTo>
                    <a:pt x="382" y="70"/>
                  </a:lnTo>
                  <a:lnTo>
                    <a:pt x="382" y="70"/>
                  </a:lnTo>
                  <a:lnTo>
                    <a:pt x="383" y="70"/>
                  </a:lnTo>
                  <a:lnTo>
                    <a:pt x="384" y="70"/>
                  </a:lnTo>
                  <a:lnTo>
                    <a:pt x="385" y="70"/>
                  </a:lnTo>
                  <a:lnTo>
                    <a:pt x="386" y="70"/>
                  </a:lnTo>
                  <a:lnTo>
                    <a:pt x="387" y="70"/>
                  </a:lnTo>
                  <a:lnTo>
                    <a:pt x="387" y="71"/>
                  </a:lnTo>
                  <a:lnTo>
                    <a:pt x="388" y="71"/>
                  </a:lnTo>
                  <a:lnTo>
                    <a:pt x="389" y="71"/>
                  </a:lnTo>
                  <a:lnTo>
                    <a:pt x="390" y="71"/>
                  </a:lnTo>
                  <a:lnTo>
                    <a:pt x="391" y="71"/>
                  </a:lnTo>
                  <a:lnTo>
                    <a:pt x="392" y="71"/>
                  </a:lnTo>
                  <a:lnTo>
                    <a:pt x="393" y="71"/>
                  </a:lnTo>
                  <a:lnTo>
                    <a:pt x="393" y="72"/>
                  </a:lnTo>
                  <a:lnTo>
                    <a:pt x="394" y="72"/>
                  </a:lnTo>
                  <a:lnTo>
                    <a:pt x="395" y="72"/>
                  </a:lnTo>
                  <a:lnTo>
                    <a:pt x="396" y="72"/>
                  </a:lnTo>
                  <a:lnTo>
                    <a:pt x="397" y="72"/>
                  </a:lnTo>
                  <a:lnTo>
                    <a:pt x="398" y="72"/>
                  </a:lnTo>
                  <a:lnTo>
                    <a:pt x="398" y="73"/>
                  </a:lnTo>
                  <a:lnTo>
                    <a:pt x="399" y="73"/>
                  </a:lnTo>
                  <a:lnTo>
                    <a:pt x="400" y="73"/>
                  </a:lnTo>
                  <a:lnTo>
                    <a:pt x="401" y="73"/>
                  </a:lnTo>
                  <a:lnTo>
                    <a:pt x="402" y="73"/>
                  </a:lnTo>
                  <a:lnTo>
                    <a:pt x="403" y="73"/>
                  </a:lnTo>
                  <a:lnTo>
                    <a:pt x="404" y="73"/>
                  </a:lnTo>
                  <a:lnTo>
                    <a:pt x="404" y="74"/>
                  </a:lnTo>
                  <a:lnTo>
                    <a:pt x="405" y="74"/>
                  </a:lnTo>
                  <a:lnTo>
                    <a:pt x="406" y="74"/>
                  </a:lnTo>
                  <a:lnTo>
                    <a:pt x="407" y="74"/>
                  </a:lnTo>
                  <a:lnTo>
                    <a:pt x="408" y="74"/>
                  </a:lnTo>
                  <a:lnTo>
                    <a:pt x="409" y="74"/>
                  </a:lnTo>
                  <a:lnTo>
                    <a:pt x="409" y="75"/>
                  </a:lnTo>
                  <a:lnTo>
                    <a:pt x="410" y="75"/>
                  </a:lnTo>
                  <a:lnTo>
                    <a:pt x="410" y="75"/>
                  </a:lnTo>
                  <a:lnTo>
                    <a:pt x="411" y="75"/>
                  </a:lnTo>
                  <a:lnTo>
                    <a:pt x="412" y="75"/>
                  </a:lnTo>
                  <a:lnTo>
                    <a:pt x="413" y="75"/>
                  </a:lnTo>
                  <a:lnTo>
                    <a:pt x="414" y="75"/>
                  </a:lnTo>
                  <a:lnTo>
                    <a:pt x="415" y="76"/>
                  </a:lnTo>
                  <a:lnTo>
                    <a:pt x="416" y="76"/>
                  </a:lnTo>
                  <a:lnTo>
                    <a:pt x="417" y="76"/>
                  </a:lnTo>
                  <a:lnTo>
                    <a:pt x="418" y="76"/>
                  </a:lnTo>
                  <a:lnTo>
                    <a:pt x="419" y="76"/>
                  </a:lnTo>
                  <a:lnTo>
                    <a:pt x="420" y="76"/>
                  </a:lnTo>
                  <a:lnTo>
                    <a:pt x="420" y="77"/>
                  </a:lnTo>
                  <a:lnTo>
                    <a:pt x="421" y="77"/>
                  </a:lnTo>
                  <a:lnTo>
                    <a:pt x="422" y="77"/>
                  </a:lnTo>
                  <a:lnTo>
                    <a:pt x="423" y="77"/>
                  </a:lnTo>
                  <a:lnTo>
                    <a:pt x="424" y="77"/>
                  </a:lnTo>
                  <a:lnTo>
                    <a:pt x="425" y="77"/>
                  </a:lnTo>
                  <a:lnTo>
                    <a:pt x="426" y="78"/>
                  </a:lnTo>
                  <a:lnTo>
                    <a:pt x="427" y="78"/>
                  </a:lnTo>
                  <a:lnTo>
                    <a:pt x="428" y="78"/>
                  </a:lnTo>
                  <a:lnTo>
                    <a:pt x="429" y="78"/>
                  </a:lnTo>
                  <a:lnTo>
                    <a:pt x="430" y="78"/>
                  </a:lnTo>
                  <a:lnTo>
                    <a:pt x="431" y="78"/>
                  </a:lnTo>
                  <a:lnTo>
                    <a:pt x="431" y="79"/>
                  </a:lnTo>
                  <a:lnTo>
                    <a:pt x="432" y="79"/>
                  </a:lnTo>
                  <a:lnTo>
                    <a:pt x="433" y="79"/>
                  </a:lnTo>
                  <a:lnTo>
                    <a:pt x="434" y="79"/>
                  </a:lnTo>
                  <a:lnTo>
                    <a:pt x="435" y="79"/>
                  </a:lnTo>
                  <a:lnTo>
                    <a:pt x="436" y="79"/>
                  </a:lnTo>
                  <a:lnTo>
                    <a:pt x="436" y="80"/>
                  </a:lnTo>
                  <a:lnTo>
                    <a:pt x="437" y="80"/>
                  </a:lnTo>
                  <a:lnTo>
                    <a:pt x="437" y="80"/>
                  </a:lnTo>
                  <a:lnTo>
                    <a:pt x="438" y="80"/>
                  </a:lnTo>
                  <a:lnTo>
                    <a:pt x="439" y="80"/>
                  </a:lnTo>
                  <a:lnTo>
                    <a:pt x="440" y="80"/>
                  </a:lnTo>
                  <a:lnTo>
                    <a:pt x="441" y="80"/>
                  </a:lnTo>
                  <a:lnTo>
                    <a:pt x="442" y="80"/>
                  </a:lnTo>
                  <a:lnTo>
                    <a:pt x="442" y="81"/>
                  </a:lnTo>
                  <a:lnTo>
                    <a:pt x="443" y="81"/>
                  </a:lnTo>
                  <a:lnTo>
                    <a:pt x="444" y="81"/>
                  </a:lnTo>
                  <a:lnTo>
                    <a:pt x="445" y="81"/>
                  </a:lnTo>
                  <a:lnTo>
                    <a:pt x="446" y="81"/>
                  </a:lnTo>
                  <a:lnTo>
                    <a:pt x="447" y="81"/>
                  </a:lnTo>
                  <a:lnTo>
                    <a:pt x="447" y="82"/>
                  </a:lnTo>
                  <a:lnTo>
                    <a:pt x="448" y="82"/>
                  </a:lnTo>
                  <a:lnTo>
                    <a:pt x="449" y="82"/>
                  </a:lnTo>
                  <a:lnTo>
                    <a:pt x="450" y="82"/>
                  </a:lnTo>
                  <a:lnTo>
                    <a:pt x="451" y="82"/>
                  </a:lnTo>
                  <a:lnTo>
                    <a:pt x="452" y="82"/>
                  </a:lnTo>
                  <a:lnTo>
                    <a:pt x="453" y="82"/>
                  </a:lnTo>
                  <a:lnTo>
                    <a:pt x="453" y="83"/>
                  </a:lnTo>
                  <a:lnTo>
                    <a:pt x="454" y="83"/>
                  </a:lnTo>
                  <a:lnTo>
                    <a:pt x="455" y="83"/>
                  </a:lnTo>
                  <a:lnTo>
                    <a:pt x="456" y="83"/>
                  </a:lnTo>
                  <a:lnTo>
                    <a:pt x="457" y="83"/>
                  </a:lnTo>
                  <a:lnTo>
                    <a:pt x="458" y="83"/>
                  </a:lnTo>
                  <a:lnTo>
                    <a:pt x="459" y="84"/>
                  </a:lnTo>
                  <a:lnTo>
                    <a:pt x="460" y="84"/>
                  </a:lnTo>
                  <a:lnTo>
                    <a:pt x="461" y="84"/>
                  </a:lnTo>
                  <a:lnTo>
                    <a:pt x="462" y="84"/>
                  </a:lnTo>
                  <a:lnTo>
                    <a:pt x="463" y="84"/>
                  </a:lnTo>
                  <a:lnTo>
                    <a:pt x="464" y="84"/>
                  </a:lnTo>
                  <a:lnTo>
                    <a:pt x="464" y="85"/>
                  </a:lnTo>
                  <a:lnTo>
                    <a:pt x="465" y="85"/>
                  </a:lnTo>
                  <a:lnTo>
                    <a:pt x="465" y="85"/>
                  </a:lnTo>
                  <a:lnTo>
                    <a:pt x="466" y="85"/>
                  </a:lnTo>
                  <a:lnTo>
                    <a:pt x="467" y="85"/>
                  </a:lnTo>
                  <a:lnTo>
                    <a:pt x="468" y="85"/>
                  </a:lnTo>
                  <a:lnTo>
                    <a:pt x="469" y="85"/>
                  </a:lnTo>
                  <a:lnTo>
                    <a:pt x="469" y="86"/>
                  </a:lnTo>
                  <a:lnTo>
                    <a:pt x="470" y="86"/>
                  </a:lnTo>
                  <a:lnTo>
                    <a:pt x="471" y="86"/>
                  </a:lnTo>
                  <a:lnTo>
                    <a:pt x="472" y="86"/>
                  </a:lnTo>
                  <a:lnTo>
                    <a:pt x="473" y="86"/>
                  </a:lnTo>
                  <a:lnTo>
                    <a:pt x="474" y="86"/>
                  </a:lnTo>
                  <a:lnTo>
                    <a:pt x="475" y="86"/>
                  </a:lnTo>
                  <a:lnTo>
                    <a:pt x="475" y="87"/>
                  </a:lnTo>
                  <a:lnTo>
                    <a:pt x="476" y="87"/>
                  </a:lnTo>
                  <a:lnTo>
                    <a:pt x="477" y="87"/>
                  </a:lnTo>
                  <a:lnTo>
                    <a:pt x="478" y="87"/>
                  </a:lnTo>
                  <a:lnTo>
                    <a:pt x="479" y="87"/>
                  </a:lnTo>
                  <a:lnTo>
                    <a:pt x="480" y="87"/>
                  </a:lnTo>
                  <a:lnTo>
                    <a:pt x="480" y="88"/>
                  </a:lnTo>
                  <a:lnTo>
                    <a:pt x="481" y="88"/>
                  </a:lnTo>
                  <a:lnTo>
                    <a:pt x="482" y="88"/>
                  </a:lnTo>
                  <a:lnTo>
                    <a:pt x="483" y="88"/>
                  </a:lnTo>
                  <a:lnTo>
                    <a:pt x="484" y="88"/>
                  </a:lnTo>
                  <a:lnTo>
                    <a:pt x="485" y="88"/>
                  </a:lnTo>
                  <a:lnTo>
                    <a:pt x="486" y="88"/>
                  </a:lnTo>
                  <a:lnTo>
                    <a:pt x="486" y="89"/>
                  </a:lnTo>
                  <a:lnTo>
                    <a:pt x="487" y="89"/>
                  </a:lnTo>
                  <a:lnTo>
                    <a:pt x="488" y="89"/>
                  </a:lnTo>
                  <a:lnTo>
                    <a:pt x="489" y="89"/>
                  </a:lnTo>
                  <a:lnTo>
                    <a:pt x="490" y="89"/>
                  </a:lnTo>
                  <a:lnTo>
                    <a:pt x="491" y="89"/>
                  </a:lnTo>
                  <a:lnTo>
                    <a:pt x="491" y="90"/>
                  </a:lnTo>
                  <a:lnTo>
                    <a:pt x="492" y="90"/>
                  </a:lnTo>
                  <a:lnTo>
                    <a:pt x="493" y="90"/>
                  </a:lnTo>
                  <a:lnTo>
                    <a:pt x="493" y="90"/>
                  </a:lnTo>
                  <a:lnTo>
                    <a:pt x="494" y="90"/>
                  </a:lnTo>
                  <a:lnTo>
                    <a:pt x="495" y="90"/>
                  </a:lnTo>
                  <a:lnTo>
                    <a:pt x="496" y="90"/>
                  </a:lnTo>
                  <a:lnTo>
                    <a:pt x="497" y="90"/>
                  </a:lnTo>
                  <a:lnTo>
                    <a:pt x="497" y="91"/>
                  </a:lnTo>
                  <a:lnTo>
                    <a:pt x="498" y="91"/>
                  </a:lnTo>
                  <a:lnTo>
                    <a:pt x="499" y="91"/>
                  </a:lnTo>
                  <a:lnTo>
                    <a:pt x="500" y="91"/>
                  </a:lnTo>
                  <a:lnTo>
                    <a:pt x="501" y="91"/>
                  </a:lnTo>
                  <a:lnTo>
                    <a:pt x="502" y="91"/>
                  </a:lnTo>
                  <a:lnTo>
                    <a:pt x="502" y="92"/>
                  </a:lnTo>
                  <a:lnTo>
                    <a:pt x="503" y="92"/>
                  </a:lnTo>
                  <a:lnTo>
                    <a:pt x="504" y="92"/>
                  </a:lnTo>
                  <a:lnTo>
                    <a:pt x="505" y="92"/>
                  </a:lnTo>
                  <a:lnTo>
                    <a:pt x="506" y="92"/>
                  </a:lnTo>
                  <a:lnTo>
                    <a:pt x="507" y="92"/>
                  </a:lnTo>
                  <a:lnTo>
                    <a:pt x="508" y="92"/>
                  </a:lnTo>
                  <a:lnTo>
                    <a:pt x="508" y="93"/>
                  </a:lnTo>
                  <a:lnTo>
                    <a:pt x="509" y="93"/>
                  </a:lnTo>
                  <a:lnTo>
                    <a:pt x="510" y="93"/>
                  </a:lnTo>
                  <a:lnTo>
                    <a:pt x="511" y="93"/>
                  </a:lnTo>
                  <a:lnTo>
                    <a:pt x="512" y="93"/>
                  </a:lnTo>
                  <a:lnTo>
                    <a:pt x="513" y="93"/>
                  </a:lnTo>
                  <a:lnTo>
                    <a:pt x="513" y="94"/>
                  </a:lnTo>
                  <a:lnTo>
                    <a:pt x="514" y="94"/>
                  </a:lnTo>
                  <a:lnTo>
                    <a:pt x="515" y="94"/>
                  </a:lnTo>
                  <a:lnTo>
                    <a:pt x="516" y="94"/>
                  </a:lnTo>
                  <a:lnTo>
                    <a:pt x="517" y="94"/>
                  </a:lnTo>
                  <a:lnTo>
                    <a:pt x="518" y="94"/>
                  </a:lnTo>
                  <a:lnTo>
                    <a:pt x="519" y="94"/>
                  </a:lnTo>
                  <a:lnTo>
                    <a:pt x="519" y="95"/>
                  </a:lnTo>
                  <a:lnTo>
                    <a:pt x="520" y="95"/>
                  </a:lnTo>
                  <a:lnTo>
                    <a:pt x="521" y="95"/>
                  </a:lnTo>
                  <a:lnTo>
                    <a:pt x="522" y="95"/>
                  </a:lnTo>
                  <a:lnTo>
                    <a:pt x="523" y="95"/>
                  </a:lnTo>
                  <a:lnTo>
                    <a:pt x="524" y="95"/>
                  </a:lnTo>
                  <a:lnTo>
                    <a:pt x="524" y="96"/>
                  </a:lnTo>
                  <a:lnTo>
                    <a:pt x="525" y="96"/>
                  </a:lnTo>
                  <a:lnTo>
                    <a:pt x="526" y="96"/>
                  </a:lnTo>
                  <a:lnTo>
                    <a:pt x="527" y="96"/>
                  </a:lnTo>
                  <a:lnTo>
                    <a:pt x="528" y="96"/>
                  </a:lnTo>
                  <a:lnTo>
                    <a:pt x="529" y="96"/>
                  </a:lnTo>
                  <a:lnTo>
                    <a:pt x="530" y="96"/>
                  </a:lnTo>
                  <a:lnTo>
                    <a:pt x="530" y="97"/>
                  </a:lnTo>
                  <a:lnTo>
                    <a:pt x="531" y="97"/>
                  </a:lnTo>
                  <a:lnTo>
                    <a:pt x="532" y="97"/>
                  </a:lnTo>
                  <a:lnTo>
                    <a:pt x="533" y="97"/>
                  </a:lnTo>
                  <a:lnTo>
                    <a:pt x="534" y="97"/>
                  </a:lnTo>
                  <a:lnTo>
                    <a:pt x="535" y="97"/>
                  </a:lnTo>
                  <a:lnTo>
                    <a:pt x="535" y="98"/>
                  </a:lnTo>
                  <a:lnTo>
                    <a:pt x="536" y="98"/>
                  </a:lnTo>
                  <a:lnTo>
                    <a:pt x="537" y="98"/>
                  </a:lnTo>
                  <a:lnTo>
                    <a:pt x="538" y="98"/>
                  </a:lnTo>
                  <a:lnTo>
                    <a:pt x="539" y="98"/>
                  </a:lnTo>
                  <a:lnTo>
                    <a:pt x="540" y="98"/>
                  </a:lnTo>
                  <a:lnTo>
                    <a:pt x="541" y="99"/>
                  </a:lnTo>
                  <a:lnTo>
                    <a:pt x="542" y="99"/>
                  </a:lnTo>
                  <a:lnTo>
                    <a:pt x="543" y="99"/>
                  </a:lnTo>
                  <a:lnTo>
                    <a:pt x="544" y="99"/>
                  </a:lnTo>
                  <a:lnTo>
                    <a:pt x="545" y="99"/>
                  </a:lnTo>
                  <a:lnTo>
                    <a:pt x="546" y="99"/>
                  </a:lnTo>
                  <a:lnTo>
                    <a:pt x="546" y="100"/>
                  </a:lnTo>
                  <a:lnTo>
                    <a:pt x="547" y="100"/>
                  </a:lnTo>
                  <a:lnTo>
                    <a:pt x="548" y="100"/>
                  </a:lnTo>
                  <a:lnTo>
                    <a:pt x="548" y="100"/>
                  </a:lnTo>
                  <a:lnTo>
                    <a:pt x="549" y="100"/>
                  </a:lnTo>
                  <a:lnTo>
                    <a:pt x="550" y="100"/>
                  </a:lnTo>
                  <a:lnTo>
                    <a:pt x="551" y="100"/>
                  </a:lnTo>
                  <a:lnTo>
                    <a:pt x="552" y="101"/>
                  </a:lnTo>
                  <a:lnTo>
                    <a:pt x="553" y="101"/>
                  </a:lnTo>
                  <a:lnTo>
                    <a:pt x="554" y="101"/>
                  </a:lnTo>
                  <a:lnTo>
                    <a:pt x="555" y="101"/>
                  </a:lnTo>
                  <a:lnTo>
                    <a:pt x="556" y="101"/>
                  </a:lnTo>
                  <a:lnTo>
                    <a:pt x="557" y="101"/>
                  </a:lnTo>
                  <a:lnTo>
                    <a:pt x="557" y="102"/>
                  </a:lnTo>
                  <a:lnTo>
                    <a:pt x="558" y="102"/>
                  </a:lnTo>
                  <a:lnTo>
                    <a:pt x="559" y="102"/>
                  </a:lnTo>
                  <a:lnTo>
                    <a:pt x="560" y="102"/>
                  </a:lnTo>
                  <a:lnTo>
                    <a:pt x="561" y="102"/>
                  </a:lnTo>
                  <a:lnTo>
                    <a:pt x="562" y="102"/>
                  </a:lnTo>
                  <a:lnTo>
                    <a:pt x="563" y="103"/>
                  </a:lnTo>
                  <a:lnTo>
                    <a:pt x="564" y="103"/>
                  </a:lnTo>
                  <a:lnTo>
                    <a:pt x="565" y="103"/>
                  </a:lnTo>
                  <a:lnTo>
                    <a:pt x="566" y="103"/>
                  </a:lnTo>
                  <a:lnTo>
                    <a:pt x="567" y="103"/>
                  </a:lnTo>
                  <a:lnTo>
                    <a:pt x="568" y="103"/>
                  </a:lnTo>
                  <a:lnTo>
                    <a:pt x="568" y="104"/>
                  </a:lnTo>
                  <a:lnTo>
                    <a:pt x="569" y="104"/>
                  </a:lnTo>
                  <a:lnTo>
                    <a:pt x="570" y="104"/>
                  </a:lnTo>
                  <a:lnTo>
                    <a:pt x="571" y="104"/>
                  </a:lnTo>
                  <a:lnTo>
                    <a:pt x="572" y="104"/>
                  </a:lnTo>
                  <a:lnTo>
                    <a:pt x="573" y="104"/>
                  </a:lnTo>
                  <a:lnTo>
                    <a:pt x="573" y="105"/>
                  </a:lnTo>
                  <a:lnTo>
                    <a:pt x="574" y="105"/>
                  </a:lnTo>
                  <a:lnTo>
                    <a:pt x="575" y="105"/>
                  </a:lnTo>
                  <a:lnTo>
                    <a:pt x="576" y="105"/>
                  </a:lnTo>
                  <a:lnTo>
                    <a:pt x="576" y="105"/>
                  </a:lnTo>
                  <a:lnTo>
                    <a:pt x="577" y="105"/>
                  </a:lnTo>
                  <a:lnTo>
                    <a:pt x="578" y="105"/>
                  </a:lnTo>
                  <a:lnTo>
                    <a:pt x="579" y="105"/>
                  </a:lnTo>
                  <a:lnTo>
                    <a:pt x="579" y="106"/>
                  </a:lnTo>
                  <a:lnTo>
                    <a:pt x="580" y="106"/>
                  </a:lnTo>
                  <a:lnTo>
                    <a:pt x="581" y="106"/>
                  </a:lnTo>
                  <a:lnTo>
                    <a:pt x="582" y="106"/>
                  </a:lnTo>
                  <a:lnTo>
                    <a:pt x="583" y="106"/>
                  </a:lnTo>
                  <a:lnTo>
                    <a:pt x="584" y="106"/>
                  </a:lnTo>
                  <a:lnTo>
                    <a:pt x="585" y="107"/>
                  </a:lnTo>
                  <a:lnTo>
                    <a:pt x="586" y="107"/>
                  </a:lnTo>
                  <a:lnTo>
                    <a:pt x="587" y="107"/>
                  </a:lnTo>
                  <a:lnTo>
                    <a:pt x="588" y="107"/>
                  </a:lnTo>
                  <a:lnTo>
                    <a:pt x="589" y="107"/>
                  </a:lnTo>
                  <a:lnTo>
                    <a:pt x="590" y="107"/>
                  </a:lnTo>
                  <a:lnTo>
                    <a:pt x="590" y="108"/>
                  </a:lnTo>
                  <a:lnTo>
                    <a:pt x="591" y="108"/>
                  </a:lnTo>
                  <a:lnTo>
                    <a:pt x="592" y="108"/>
                  </a:lnTo>
                  <a:lnTo>
                    <a:pt x="593" y="108"/>
                  </a:lnTo>
                  <a:lnTo>
                    <a:pt x="594" y="108"/>
                  </a:lnTo>
                  <a:lnTo>
                    <a:pt x="595" y="108"/>
                  </a:lnTo>
                  <a:lnTo>
                    <a:pt x="595" y="109"/>
                  </a:lnTo>
                  <a:lnTo>
                    <a:pt x="596" y="109"/>
                  </a:lnTo>
                  <a:lnTo>
                    <a:pt x="597" y="109"/>
                  </a:lnTo>
                  <a:lnTo>
                    <a:pt x="598" y="109"/>
                  </a:lnTo>
                  <a:lnTo>
                    <a:pt x="599" y="109"/>
                  </a:lnTo>
                  <a:lnTo>
                    <a:pt x="600" y="109"/>
                  </a:lnTo>
                  <a:lnTo>
                    <a:pt x="601" y="109"/>
                  </a:lnTo>
                  <a:lnTo>
                    <a:pt x="601" y="110"/>
                  </a:lnTo>
                  <a:lnTo>
                    <a:pt x="602" y="110"/>
                  </a:lnTo>
                  <a:lnTo>
                    <a:pt x="603" y="110"/>
                  </a:lnTo>
                  <a:lnTo>
                    <a:pt x="604" y="110"/>
                  </a:lnTo>
                  <a:lnTo>
                    <a:pt x="604" y="110"/>
                  </a:lnTo>
                  <a:lnTo>
                    <a:pt x="605" y="110"/>
                  </a:lnTo>
                  <a:lnTo>
                    <a:pt x="606" y="110"/>
                  </a:lnTo>
                  <a:lnTo>
                    <a:pt x="606" y="111"/>
                  </a:lnTo>
                  <a:lnTo>
                    <a:pt x="607" y="111"/>
                  </a:lnTo>
                  <a:lnTo>
                    <a:pt x="608" y="111"/>
                  </a:lnTo>
                  <a:lnTo>
                    <a:pt x="609" y="111"/>
                  </a:lnTo>
                  <a:lnTo>
                    <a:pt x="610" y="111"/>
                  </a:lnTo>
                  <a:lnTo>
                    <a:pt x="611" y="111"/>
                  </a:lnTo>
                  <a:lnTo>
                    <a:pt x="612" y="111"/>
                  </a:lnTo>
                  <a:lnTo>
                    <a:pt x="612" y="112"/>
                  </a:lnTo>
                  <a:lnTo>
                    <a:pt x="613" y="112"/>
                  </a:lnTo>
                  <a:lnTo>
                    <a:pt x="614" y="112"/>
                  </a:lnTo>
                  <a:lnTo>
                    <a:pt x="615" y="112"/>
                  </a:lnTo>
                  <a:lnTo>
                    <a:pt x="616" y="112"/>
                  </a:lnTo>
                  <a:lnTo>
                    <a:pt x="617" y="112"/>
                  </a:lnTo>
                  <a:lnTo>
                    <a:pt x="617" y="113"/>
                  </a:lnTo>
                  <a:lnTo>
                    <a:pt x="618" y="113"/>
                  </a:lnTo>
                  <a:lnTo>
                    <a:pt x="619" y="113"/>
                  </a:lnTo>
                  <a:lnTo>
                    <a:pt x="620" y="113"/>
                  </a:lnTo>
                  <a:lnTo>
                    <a:pt x="621" y="113"/>
                  </a:lnTo>
                  <a:lnTo>
                    <a:pt x="622" y="113"/>
                  </a:lnTo>
                  <a:lnTo>
                    <a:pt x="623" y="113"/>
                  </a:lnTo>
                  <a:lnTo>
                    <a:pt x="623" y="114"/>
                  </a:lnTo>
                  <a:lnTo>
                    <a:pt x="624" y="114"/>
                  </a:lnTo>
                  <a:lnTo>
                    <a:pt x="625" y="114"/>
                  </a:lnTo>
                  <a:lnTo>
                    <a:pt x="626" y="114"/>
                  </a:lnTo>
                  <a:lnTo>
                    <a:pt x="627" y="114"/>
                  </a:lnTo>
                  <a:lnTo>
                    <a:pt x="628" y="114"/>
                  </a:lnTo>
                  <a:lnTo>
                    <a:pt x="628" y="115"/>
                  </a:lnTo>
                  <a:lnTo>
                    <a:pt x="629" y="115"/>
                  </a:lnTo>
                  <a:lnTo>
                    <a:pt x="630" y="115"/>
                  </a:lnTo>
                  <a:lnTo>
                    <a:pt x="631" y="115"/>
                  </a:lnTo>
                  <a:lnTo>
                    <a:pt x="631" y="115"/>
                  </a:lnTo>
                  <a:lnTo>
                    <a:pt x="632" y="115"/>
                  </a:lnTo>
                  <a:lnTo>
                    <a:pt x="633" y="115"/>
                  </a:lnTo>
                  <a:lnTo>
                    <a:pt x="634" y="115"/>
                  </a:lnTo>
                  <a:lnTo>
                    <a:pt x="634" y="116"/>
                  </a:lnTo>
                  <a:lnTo>
                    <a:pt x="635" y="116"/>
                  </a:lnTo>
                  <a:lnTo>
                    <a:pt x="636" y="116"/>
                  </a:lnTo>
                  <a:lnTo>
                    <a:pt x="637" y="116"/>
                  </a:lnTo>
                  <a:lnTo>
                    <a:pt x="638" y="116"/>
                  </a:lnTo>
                  <a:lnTo>
                    <a:pt x="639" y="116"/>
                  </a:lnTo>
                  <a:lnTo>
                    <a:pt x="639" y="117"/>
                  </a:lnTo>
                  <a:lnTo>
                    <a:pt x="640" y="117"/>
                  </a:lnTo>
                  <a:lnTo>
                    <a:pt x="641" y="117"/>
                  </a:lnTo>
                  <a:lnTo>
                    <a:pt x="642" y="117"/>
                  </a:lnTo>
                  <a:lnTo>
                    <a:pt x="643" y="117"/>
                  </a:lnTo>
                  <a:lnTo>
                    <a:pt x="644" y="117"/>
                  </a:lnTo>
                  <a:lnTo>
                    <a:pt x="645" y="117"/>
                  </a:lnTo>
                  <a:lnTo>
                    <a:pt x="645" y="118"/>
                  </a:lnTo>
                  <a:lnTo>
                    <a:pt x="646" y="118"/>
                  </a:lnTo>
                  <a:lnTo>
                    <a:pt x="647" y="118"/>
                  </a:lnTo>
                  <a:lnTo>
                    <a:pt x="648" y="118"/>
                  </a:lnTo>
                  <a:lnTo>
                    <a:pt x="649" y="118"/>
                  </a:lnTo>
                  <a:lnTo>
                    <a:pt x="650" y="118"/>
                  </a:lnTo>
                  <a:lnTo>
                    <a:pt x="650" y="119"/>
                  </a:lnTo>
                  <a:lnTo>
                    <a:pt x="651" y="119"/>
                  </a:lnTo>
                  <a:lnTo>
                    <a:pt x="652" y="119"/>
                  </a:lnTo>
                  <a:lnTo>
                    <a:pt x="653" y="119"/>
                  </a:lnTo>
                  <a:lnTo>
                    <a:pt x="654" y="119"/>
                  </a:lnTo>
                  <a:lnTo>
                    <a:pt x="655" y="119"/>
                  </a:lnTo>
                  <a:lnTo>
                    <a:pt x="656" y="119"/>
                  </a:lnTo>
                  <a:lnTo>
                    <a:pt x="656" y="120"/>
                  </a:lnTo>
                  <a:lnTo>
                    <a:pt x="657" y="120"/>
                  </a:lnTo>
                  <a:lnTo>
                    <a:pt x="658" y="120"/>
                  </a:lnTo>
                  <a:lnTo>
                    <a:pt x="659" y="120"/>
                  </a:lnTo>
                  <a:lnTo>
                    <a:pt x="659" y="120"/>
                  </a:lnTo>
                  <a:lnTo>
                    <a:pt x="660" y="120"/>
                  </a:lnTo>
                  <a:lnTo>
                    <a:pt x="661" y="120"/>
                  </a:lnTo>
                  <a:lnTo>
                    <a:pt x="661" y="121"/>
                  </a:lnTo>
                  <a:lnTo>
                    <a:pt x="662" y="121"/>
                  </a:lnTo>
                  <a:lnTo>
                    <a:pt x="663" y="121"/>
                  </a:lnTo>
                  <a:lnTo>
                    <a:pt x="664" y="121"/>
                  </a:lnTo>
                  <a:lnTo>
                    <a:pt x="665" y="121"/>
                  </a:lnTo>
                  <a:lnTo>
                    <a:pt x="666" y="121"/>
                  </a:lnTo>
                  <a:lnTo>
                    <a:pt x="667" y="121"/>
                  </a:lnTo>
                  <a:lnTo>
                    <a:pt x="667" y="122"/>
                  </a:lnTo>
                  <a:lnTo>
                    <a:pt x="668" y="122"/>
                  </a:lnTo>
                  <a:lnTo>
                    <a:pt x="669" y="122"/>
                  </a:lnTo>
                  <a:lnTo>
                    <a:pt x="670" y="122"/>
                  </a:lnTo>
                  <a:lnTo>
                    <a:pt x="671" y="122"/>
                  </a:lnTo>
                  <a:lnTo>
                    <a:pt x="672" y="122"/>
                  </a:lnTo>
                  <a:lnTo>
                    <a:pt x="672" y="123"/>
                  </a:lnTo>
                  <a:lnTo>
                    <a:pt x="673" y="123"/>
                  </a:lnTo>
                  <a:lnTo>
                    <a:pt x="674" y="123"/>
                  </a:lnTo>
                  <a:lnTo>
                    <a:pt x="675" y="123"/>
                  </a:lnTo>
                  <a:lnTo>
                    <a:pt x="676" y="123"/>
                  </a:lnTo>
                  <a:lnTo>
                    <a:pt x="677" y="123"/>
                  </a:lnTo>
                  <a:lnTo>
                    <a:pt x="678" y="124"/>
                  </a:lnTo>
                  <a:lnTo>
                    <a:pt x="679" y="124"/>
                  </a:lnTo>
                  <a:lnTo>
                    <a:pt x="680" y="124"/>
                  </a:lnTo>
                  <a:lnTo>
                    <a:pt x="681" y="124"/>
                  </a:lnTo>
                  <a:lnTo>
                    <a:pt x="682" y="124"/>
                  </a:lnTo>
                  <a:lnTo>
                    <a:pt x="683" y="124"/>
                  </a:lnTo>
                  <a:lnTo>
                    <a:pt x="683" y="125"/>
                  </a:lnTo>
                  <a:lnTo>
                    <a:pt x="684" y="125"/>
                  </a:lnTo>
                  <a:lnTo>
                    <a:pt x="685" y="125"/>
                  </a:lnTo>
                  <a:lnTo>
                    <a:pt x="686" y="125"/>
                  </a:lnTo>
                  <a:lnTo>
                    <a:pt x="687" y="125"/>
                  </a:lnTo>
                  <a:lnTo>
                    <a:pt x="687" y="125"/>
                  </a:lnTo>
                  <a:lnTo>
                    <a:pt x="688" y="125"/>
                  </a:lnTo>
                  <a:lnTo>
                    <a:pt x="689" y="125"/>
                  </a:lnTo>
                  <a:lnTo>
                    <a:pt x="689" y="126"/>
                  </a:lnTo>
                  <a:lnTo>
                    <a:pt x="690" y="126"/>
                  </a:lnTo>
                  <a:lnTo>
                    <a:pt x="691" y="126"/>
                  </a:lnTo>
                  <a:lnTo>
                    <a:pt x="692" y="126"/>
                  </a:lnTo>
                  <a:lnTo>
                    <a:pt x="693" y="126"/>
                  </a:lnTo>
                  <a:lnTo>
                    <a:pt x="694" y="126"/>
                  </a:lnTo>
                  <a:lnTo>
                    <a:pt x="694" y="127"/>
                  </a:lnTo>
                  <a:lnTo>
                    <a:pt x="695" y="127"/>
                  </a:lnTo>
                  <a:lnTo>
                    <a:pt x="696" y="127"/>
                  </a:lnTo>
                  <a:lnTo>
                    <a:pt x="697" y="127"/>
                  </a:lnTo>
                  <a:lnTo>
                    <a:pt x="698" y="127"/>
                  </a:lnTo>
                  <a:lnTo>
                    <a:pt x="699" y="127"/>
                  </a:lnTo>
                  <a:lnTo>
                    <a:pt x="700" y="128"/>
                  </a:lnTo>
                  <a:lnTo>
                    <a:pt x="701" y="128"/>
                  </a:lnTo>
                  <a:lnTo>
                    <a:pt x="702" y="128"/>
                  </a:lnTo>
                  <a:lnTo>
                    <a:pt x="703" y="128"/>
                  </a:lnTo>
                  <a:lnTo>
                    <a:pt x="704" y="128"/>
                  </a:lnTo>
                  <a:lnTo>
                    <a:pt x="705" y="128"/>
                  </a:lnTo>
                  <a:lnTo>
                    <a:pt x="705" y="129"/>
                  </a:lnTo>
                  <a:lnTo>
                    <a:pt x="706" y="129"/>
                  </a:lnTo>
                  <a:lnTo>
                    <a:pt x="707" y="129"/>
                  </a:lnTo>
                  <a:lnTo>
                    <a:pt x="708" y="129"/>
                  </a:lnTo>
                  <a:lnTo>
                    <a:pt x="709" y="129"/>
                  </a:lnTo>
                  <a:lnTo>
                    <a:pt x="710" y="129"/>
                  </a:lnTo>
                  <a:lnTo>
                    <a:pt x="711" y="130"/>
                  </a:lnTo>
                  <a:lnTo>
                    <a:pt x="712" y="130"/>
                  </a:lnTo>
                  <a:lnTo>
                    <a:pt x="713" y="130"/>
                  </a:lnTo>
                  <a:lnTo>
                    <a:pt x="714" y="130"/>
                  </a:lnTo>
                  <a:lnTo>
                    <a:pt x="715" y="130"/>
                  </a:lnTo>
                  <a:lnTo>
                    <a:pt x="716" y="130"/>
                  </a:lnTo>
                  <a:lnTo>
                    <a:pt x="716" y="131"/>
                  </a:lnTo>
                  <a:lnTo>
                    <a:pt x="717" y="131"/>
                  </a:lnTo>
                  <a:lnTo>
                    <a:pt x="718" y="131"/>
                  </a:lnTo>
                  <a:lnTo>
                    <a:pt x="719" y="131"/>
                  </a:lnTo>
                  <a:lnTo>
                    <a:pt x="720" y="131"/>
                  </a:lnTo>
                  <a:lnTo>
                    <a:pt x="721" y="131"/>
                  </a:lnTo>
                  <a:lnTo>
                    <a:pt x="722" y="132"/>
                  </a:lnTo>
                  <a:lnTo>
                    <a:pt x="723" y="132"/>
                  </a:lnTo>
                  <a:lnTo>
                    <a:pt x="724" y="132"/>
                  </a:lnTo>
                  <a:lnTo>
                    <a:pt x="725" y="132"/>
                  </a:lnTo>
                  <a:lnTo>
                    <a:pt x="726" y="132"/>
                  </a:lnTo>
                  <a:lnTo>
                    <a:pt x="727" y="132"/>
                  </a:lnTo>
                  <a:lnTo>
                    <a:pt x="727" y="133"/>
                  </a:lnTo>
                  <a:lnTo>
                    <a:pt x="728" y="133"/>
                  </a:lnTo>
                  <a:lnTo>
                    <a:pt x="729" y="133"/>
                  </a:lnTo>
                  <a:lnTo>
                    <a:pt x="730" y="133"/>
                  </a:lnTo>
                  <a:lnTo>
                    <a:pt x="731" y="133"/>
                  </a:lnTo>
                  <a:lnTo>
                    <a:pt x="732" y="133"/>
                  </a:lnTo>
                  <a:lnTo>
                    <a:pt x="732" y="134"/>
                  </a:lnTo>
                  <a:lnTo>
                    <a:pt x="733" y="134"/>
                  </a:lnTo>
                  <a:lnTo>
                    <a:pt x="734" y="134"/>
                  </a:lnTo>
                  <a:lnTo>
                    <a:pt x="735" y="134"/>
                  </a:lnTo>
                  <a:lnTo>
                    <a:pt x="736" y="134"/>
                  </a:lnTo>
                  <a:lnTo>
                    <a:pt x="737" y="134"/>
                  </a:lnTo>
                  <a:lnTo>
                    <a:pt x="738" y="134"/>
                  </a:lnTo>
                  <a:lnTo>
                    <a:pt x="738" y="135"/>
                  </a:lnTo>
                  <a:lnTo>
                    <a:pt x="739" y="135"/>
                  </a:lnTo>
                  <a:lnTo>
                    <a:pt x="740" y="135"/>
                  </a:lnTo>
                  <a:lnTo>
                    <a:pt x="741" y="135"/>
                  </a:lnTo>
                  <a:lnTo>
                    <a:pt x="742" y="135"/>
                  </a:lnTo>
                  <a:lnTo>
                    <a:pt x="742" y="135"/>
                  </a:lnTo>
                  <a:lnTo>
                    <a:pt x="743" y="135"/>
                  </a:lnTo>
                  <a:lnTo>
                    <a:pt x="743" y="136"/>
                  </a:lnTo>
                  <a:lnTo>
                    <a:pt x="744" y="136"/>
                  </a:lnTo>
                  <a:lnTo>
                    <a:pt x="745" y="136"/>
                  </a:lnTo>
                  <a:lnTo>
                    <a:pt x="746" y="136"/>
                  </a:lnTo>
                  <a:lnTo>
                    <a:pt x="747" y="136"/>
                  </a:lnTo>
                  <a:lnTo>
                    <a:pt x="748" y="136"/>
                  </a:lnTo>
                  <a:lnTo>
                    <a:pt x="749" y="136"/>
                  </a:lnTo>
                  <a:lnTo>
                    <a:pt x="749" y="137"/>
                  </a:lnTo>
                  <a:lnTo>
                    <a:pt x="750" y="137"/>
                  </a:lnTo>
                  <a:lnTo>
                    <a:pt x="751" y="137"/>
                  </a:lnTo>
                  <a:lnTo>
                    <a:pt x="752" y="137"/>
                  </a:lnTo>
                  <a:lnTo>
                    <a:pt x="753" y="137"/>
                  </a:lnTo>
                  <a:lnTo>
                    <a:pt x="754" y="137"/>
                  </a:lnTo>
                  <a:lnTo>
                    <a:pt x="754" y="138"/>
                  </a:lnTo>
                  <a:lnTo>
                    <a:pt x="755" y="138"/>
                  </a:lnTo>
                  <a:lnTo>
                    <a:pt x="756" y="138"/>
                  </a:lnTo>
                  <a:lnTo>
                    <a:pt x="757" y="138"/>
                  </a:lnTo>
                  <a:lnTo>
                    <a:pt x="758" y="138"/>
                  </a:lnTo>
                  <a:lnTo>
                    <a:pt x="759" y="138"/>
                  </a:lnTo>
                  <a:lnTo>
                    <a:pt x="760" y="138"/>
                  </a:lnTo>
                  <a:lnTo>
                    <a:pt x="760" y="139"/>
                  </a:lnTo>
                  <a:lnTo>
                    <a:pt x="761" y="139"/>
                  </a:lnTo>
                  <a:lnTo>
                    <a:pt x="762" y="139"/>
                  </a:lnTo>
                  <a:lnTo>
                    <a:pt x="763" y="139"/>
                  </a:lnTo>
                  <a:lnTo>
                    <a:pt x="764" y="139"/>
                  </a:lnTo>
                  <a:lnTo>
                    <a:pt x="765" y="139"/>
                  </a:lnTo>
                  <a:lnTo>
                    <a:pt x="765" y="140"/>
                  </a:lnTo>
                  <a:lnTo>
                    <a:pt x="766" y="140"/>
                  </a:lnTo>
                  <a:lnTo>
                    <a:pt x="767" y="140"/>
                  </a:lnTo>
                  <a:lnTo>
                    <a:pt x="768" y="140"/>
                  </a:lnTo>
                  <a:lnTo>
                    <a:pt x="769" y="140"/>
                  </a:lnTo>
                  <a:lnTo>
                    <a:pt x="770" y="140"/>
                  </a:lnTo>
                  <a:lnTo>
                    <a:pt x="770" y="140"/>
                  </a:lnTo>
                  <a:lnTo>
                    <a:pt x="771" y="140"/>
                  </a:lnTo>
                  <a:lnTo>
                    <a:pt x="771" y="141"/>
                  </a:lnTo>
                  <a:lnTo>
                    <a:pt x="772" y="141"/>
                  </a:lnTo>
                  <a:lnTo>
                    <a:pt x="773" y="141"/>
                  </a:lnTo>
                  <a:lnTo>
                    <a:pt x="774" y="141"/>
                  </a:lnTo>
                  <a:lnTo>
                    <a:pt x="775" y="141"/>
                  </a:lnTo>
                  <a:lnTo>
                    <a:pt x="776" y="141"/>
                  </a:lnTo>
                  <a:lnTo>
                    <a:pt x="776" y="142"/>
                  </a:lnTo>
                  <a:lnTo>
                    <a:pt x="777" y="142"/>
                  </a:lnTo>
                  <a:lnTo>
                    <a:pt x="778" y="142"/>
                  </a:lnTo>
                  <a:lnTo>
                    <a:pt x="779" y="142"/>
                  </a:lnTo>
                  <a:lnTo>
                    <a:pt x="780" y="142"/>
                  </a:lnTo>
                  <a:lnTo>
                    <a:pt x="781" y="142"/>
                  </a:lnTo>
                  <a:lnTo>
                    <a:pt x="782" y="142"/>
                  </a:lnTo>
                  <a:lnTo>
                    <a:pt x="782" y="143"/>
                  </a:lnTo>
                  <a:lnTo>
                    <a:pt x="783" y="143"/>
                  </a:lnTo>
                  <a:lnTo>
                    <a:pt x="784" y="143"/>
                  </a:lnTo>
                  <a:lnTo>
                    <a:pt x="785" y="143"/>
                  </a:lnTo>
                  <a:lnTo>
                    <a:pt x="786" y="143"/>
                  </a:lnTo>
                  <a:lnTo>
                    <a:pt x="787" y="143"/>
                  </a:lnTo>
                  <a:lnTo>
                    <a:pt x="787" y="144"/>
                  </a:lnTo>
                  <a:lnTo>
                    <a:pt x="788" y="144"/>
                  </a:lnTo>
                  <a:lnTo>
                    <a:pt x="789" y="144"/>
                  </a:lnTo>
                  <a:lnTo>
                    <a:pt x="790" y="144"/>
                  </a:lnTo>
                  <a:lnTo>
                    <a:pt x="791" y="144"/>
                  </a:lnTo>
                  <a:lnTo>
                    <a:pt x="792" y="144"/>
                  </a:lnTo>
                  <a:lnTo>
                    <a:pt x="793" y="144"/>
                  </a:lnTo>
                  <a:lnTo>
                    <a:pt x="793" y="145"/>
                  </a:lnTo>
                  <a:lnTo>
                    <a:pt x="794" y="145"/>
                  </a:lnTo>
                  <a:lnTo>
                    <a:pt x="795" y="145"/>
                  </a:lnTo>
                  <a:lnTo>
                    <a:pt x="796" y="145"/>
                  </a:lnTo>
                  <a:lnTo>
                    <a:pt x="797" y="145"/>
                  </a:lnTo>
                  <a:lnTo>
                    <a:pt x="798" y="145"/>
                  </a:lnTo>
                  <a:lnTo>
                    <a:pt x="798" y="145"/>
                  </a:lnTo>
                  <a:lnTo>
                    <a:pt x="798" y="146"/>
                  </a:lnTo>
                  <a:lnTo>
                    <a:pt x="799" y="146"/>
                  </a:lnTo>
                  <a:lnTo>
                    <a:pt x="800" y="146"/>
                  </a:lnTo>
                  <a:lnTo>
                    <a:pt x="801" y="146"/>
                  </a:lnTo>
                  <a:lnTo>
                    <a:pt x="802" y="146"/>
                  </a:lnTo>
                  <a:lnTo>
                    <a:pt x="803" y="146"/>
                  </a:lnTo>
                  <a:lnTo>
                    <a:pt x="804" y="146"/>
                  </a:lnTo>
                  <a:lnTo>
                    <a:pt x="804" y="147"/>
                  </a:lnTo>
                  <a:lnTo>
                    <a:pt x="805" y="147"/>
                  </a:lnTo>
                  <a:lnTo>
                    <a:pt x="806" y="147"/>
                  </a:lnTo>
                  <a:lnTo>
                    <a:pt x="807" y="147"/>
                  </a:lnTo>
                  <a:lnTo>
                    <a:pt x="808" y="147"/>
                  </a:lnTo>
                  <a:lnTo>
                    <a:pt x="809" y="147"/>
                  </a:lnTo>
                  <a:lnTo>
                    <a:pt x="809" y="148"/>
                  </a:lnTo>
                  <a:lnTo>
                    <a:pt x="810" y="148"/>
                  </a:lnTo>
                  <a:lnTo>
                    <a:pt x="811" y="148"/>
                  </a:lnTo>
                  <a:lnTo>
                    <a:pt x="812" y="148"/>
                  </a:lnTo>
                  <a:lnTo>
                    <a:pt x="813" y="148"/>
                  </a:lnTo>
                  <a:lnTo>
                    <a:pt x="814" y="148"/>
                  </a:lnTo>
                  <a:lnTo>
                    <a:pt x="815" y="148"/>
                  </a:lnTo>
                  <a:lnTo>
                    <a:pt x="815" y="149"/>
                  </a:lnTo>
                  <a:lnTo>
                    <a:pt x="816" y="149"/>
                  </a:lnTo>
                  <a:lnTo>
                    <a:pt x="817" y="149"/>
                  </a:lnTo>
                  <a:lnTo>
                    <a:pt x="818" y="149"/>
                  </a:lnTo>
                  <a:lnTo>
                    <a:pt x="819" y="149"/>
                  </a:lnTo>
                  <a:lnTo>
                    <a:pt x="820" y="149"/>
                  </a:lnTo>
                  <a:lnTo>
                    <a:pt x="820" y="150"/>
                  </a:lnTo>
                  <a:lnTo>
                    <a:pt x="821" y="150"/>
                  </a:lnTo>
                  <a:lnTo>
                    <a:pt x="822" y="150"/>
                  </a:lnTo>
                  <a:lnTo>
                    <a:pt x="823" y="150"/>
                  </a:lnTo>
                  <a:lnTo>
                    <a:pt x="824" y="150"/>
                  </a:lnTo>
                  <a:lnTo>
                    <a:pt x="825" y="150"/>
                  </a:lnTo>
                  <a:lnTo>
                    <a:pt x="825" y="150"/>
                  </a:lnTo>
                  <a:lnTo>
                    <a:pt x="826" y="150"/>
                  </a:lnTo>
                  <a:lnTo>
                    <a:pt x="826" y="151"/>
                  </a:lnTo>
                  <a:lnTo>
                    <a:pt x="827" y="151"/>
                  </a:lnTo>
                  <a:lnTo>
                    <a:pt x="828" y="151"/>
                  </a:lnTo>
                  <a:lnTo>
                    <a:pt x="829" y="151"/>
                  </a:lnTo>
                  <a:lnTo>
                    <a:pt x="830" y="151"/>
                  </a:lnTo>
                  <a:lnTo>
                    <a:pt x="831" y="151"/>
                  </a:lnTo>
                  <a:lnTo>
                    <a:pt x="831" y="152"/>
                  </a:lnTo>
                  <a:lnTo>
                    <a:pt x="832" y="152"/>
                  </a:lnTo>
                  <a:lnTo>
                    <a:pt x="833" y="152"/>
                  </a:lnTo>
                  <a:lnTo>
                    <a:pt x="834" y="152"/>
                  </a:lnTo>
                  <a:lnTo>
                    <a:pt x="835" y="152"/>
                  </a:lnTo>
                  <a:lnTo>
                    <a:pt x="836" y="152"/>
                  </a:lnTo>
                  <a:lnTo>
                    <a:pt x="837" y="153"/>
                  </a:lnTo>
                  <a:lnTo>
                    <a:pt x="838" y="153"/>
                  </a:lnTo>
                  <a:lnTo>
                    <a:pt x="839" y="153"/>
                  </a:lnTo>
                  <a:lnTo>
                    <a:pt x="840" y="153"/>
                  </a:lnTo>
                  <a:lnTo>
                    <a:pt x="841" y="153"/>
                  </a:lnTo>
                  <a:lnTo>
                    <a:pt x="842" y="153"/>
                  </a:lnTo>
                  <a:lnTo>
                    <a:pt x="842" y="154"/>
                  </a:lnTo>
                  <a:lnTo>
                    <a:pt x="843" y="154"/>
                  </a:lnTo>
                  <a:lnTo>
                    <a:pt x="844" y="154"/>
                  </a:lnTo>
                  <a:lnTo>
                    <a:pt x="845" y="154"/>
                  </a:lnTo>
                  <a:lnTo>
                    <a:pt x="846" y="154"/>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4" name="Freeform 95">
              <a:extLst>
                <a:ext uri="{FF2B5EF4-FFF2-40B4-BE49-F238E27FC236}">
                  <a16:creationId xmlns:a16="http://schemas.microsoft.com/office/drawing/2014/main" id="{171ECB02-2DDF-49BE-835A-73539D6E7C9D}"/>
                </a:ext>
              </a:extLst>
            </p:cNvPr>
            <p:cNvSpPr>
              <a:spLocks/>
            </p:cNvSpPr>
            <p:nvPr/>
          </p:nvSpPr>
          <p:spPr bwMode="auto">
            <a:xfrm>
              <a:off x="15676019" y="2791703"/>
              <a:ext cx="23087" cy="5297"/>
            </a:xfrm>
            <a:custGeom>
              <a:avLst/>
              <a:gdLst>
                <a:gd name="T0" fmla="*/ 0 w 22"/>
                <a:gd name="T1" fmla="*/ 0 h 4"/>
                <a:gd name="T2" fmla="*/ 1 w 22"/>
                <a:gd name="T3" fmla="*/ 0 h 4"/>
                <a:gd name="T4" fmla="*/ 2 w 22"/>
                <a:gd name="T5" fmla="*/ 1 h 4"/>
                <a:gd name="T6" fmla="*/ 3 w 22"/>
                <a:gd name="T7" fmla="*/ 1 h 4"/>
                <a:gd name="T8" fmla="*/ 4 w 22"/>
                <a:gd name="T9" fmla="*/ 1 h 4"/>
                <a:gd name="T10" fmla="*/ 5 w 22"/>
                <a:gd name="T11" fmla="*/ 1 h 4"/>
                <a:gd name="T12" fmla="*/ 6 w 22"/>
                <a:gd name="T13" fmla="*/ 1 h 4"/>
                <a:gd name="T14" fmla="*/ 7 w 22"/>
                <a:gd name="T15" fmla="*/ 1 h 4"/>
                <a:gd name="T16" fmla="*/ 7 w 22"/>
                <a:gd name="T17" fmla="*/ 2 h 4"/>
                <a:gd name="T18" fmla="*/ 8 w 22"/>
                <a:gd name="T19" fmla="*/ 2 h 4"/>
                <a:gd name="T20" fmla="*/ 9 w 22"/>
                <a:gd name="T21" fmla="*/ 2 h 4"/>
                <a:gd name="T22" fmla="*/ 10 w 22"/>
                <a:gd name="T23" fmla="*/ 2 h 4"/>
                <a:gd name="T24" fmla="*/ 11 w 22"/>
                <a:gd name="T25" fmla="*/ 2 h 4"/>
                <a:gd name="T26" fmla="*/ 12 w 22"/>
                <a:gd name="T27" fmla="*/ 2 h 4"/>
                <a:gd name="T28" fmla="*/ 12 w 22"/>
                <a:gd name="T29" fmla="*/ 3 h 4"/>
                <a:gd name="T30" fmla="*/ 13 w 22"/>
                <a:gd name="T31" fmla="*/ 3 h 4"/>
                <a:gd name="T32" fmla="*/ 14 w 22"/>
                <a:gd name="T33" fmla="*/ 3 h 4"/>
                <a:gd name="T34" fmla="*/ 15 w 22"/>
                <a:gd name="T35" fmla="*/ 3 h 4"/>
                <a:gd name="T36" fmla="*/ 16 w 22"/>
                <a:gd name="T37" fmla="*/ 3 h 4"/>
                <a:gd name="T38" fmla="*/ 17 w 22"/>
                <a:gd name="T39" fmla="*/ 3 h 4"/>
                <a:gd name="T40" fmla="*/ 18 w 22"/>
                <a:gd name="T41" fmla="*/ 3 h 4"/>
                <a:gd name="T42" fmla="*/ 18 w 22"/>
                <a:gd name="T43" fmla="*/ 4 h 4"/>
                <a:gd name="T44" fmla="*/ 19 w 22"/>
                <a:gd name="T45" fmla="*/ 4 h 4"/>
                <a:gd name="T46" fmla="*/ 20 w 22"/>
                <a:gd name="T47" fmla="*/ 4 h 4"/>
                <a:gd name="T48" fmla="*/ 21 w 22"/>
                <a:gd name="T49" fmla="*/ 4 h 4"/>
                <a:gd name="T50" fmla="*/ 22 w 22"/>
                <a:gd name="T51" fmla="*/ 4 h 4"/>
                <a:gd name="T52" fmla="*/ 22 w 22"/>
                <a:gd name="T5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4">
                  <a:moveTo>
                    <a:pt x="0" y="0"/>
                  </a:moveTo>
                  <a:lnTo>
                    <a:pt x="1" y="0"/>
                  </a:lnTo>
                  <a:lnTo>
                    <a:pt x="2" y="1"/>
                  </a:lnTo>
                  <a:lnTo>
                    <a:pt x="3" y="1"/>
                  </a:lnTo>
                  <a:lnTo>
                    <a:pt x="4" y="1"/>
                  </a:lnTo>
                  <a:lnTo>
                    <a:pt x="5" y="1"/>
                  </a:lnTo>
                  <a:lnTo>
                    <a:pt x="6" y="1"/>
                  </a:lnTo>
                  <a:lnTo>
                    <a:pt x="7" y="1"/>
                  </a:lnTo>
                  <a:lnTo>
                    <a:pt x="7" y="2"/>
                  </a:lnTo>
                  <a:lnTo>
                    <a:pt x="8" y="2"/>
                  </a:lnTo>
                  <a:lnTo>
                    <a:pt x="9" y="2"/>
                  </a:lnTo>
                  <a:lnTo>
                    <a:pt x="10" y="2"/>
                  </a:lnTo>
                  <a:lnTo>
                    <a:pt x="11" y="2"/>
                  </a:lnTo>
                  <a:lnTo>
                    <a:pt x="12" y="2"/>
                  </a:lnTo>
                  <a:lnTo>
                    <a:pt x="12" y="3"/>
                  </a:lnTo>
                  <a:lnTo>
                    <a:pt x="13" y="3"/>
                  </a:lnTo>
                  <a:lnTo>
                    <a:pt x="14" y="3"/>
                  </a:lnTo>
                  <a:lnTo>
                    <a:pt x="15" y="3"/>
                  </a:lnTo>
                  <a:lnTo>
                    <a:pt x="16" y="3"/>
                  </a:lnTo>
                  <a:lnTo>
                    <a:pt x="17" y="3"/>
                  </a:lnTo>
                  <a:lnTo>
                    <a:pt x="18" y="3"/>
                  </a:lnTo>
                  <a:lnTo>
                    <a:pt x="18" y="4"/>
                  </a:lnTo>
                  <a:lnTo>
                    <a:pt x="19" y="4"/>
                  </a:lnTo>
                  <a:lnTo>
                    <a:pt x="20" y="4"/>
                  </a:lnTo>
                  <a:lnTo>
                    <a:pt x="21" y="4"/>
                  </a:lnTo>
                  <a:lnTo>
                    <a:pt x="22" y="4"/>
                  </a:lnTo>
                  <a:lnTo>
                    <a:pt x="22" y="4"/>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5" name="Freeform 96">
              <a:extLst>
                <a:ext uri="{FF2B5EF4-FFF2-40B4-BE49-F238E27FC236}">
                  <a16:creationId xmlns:a16="http://schemas.microsoft.com/office/drawing/2014/main" id="{3A00123D-4BB3-4E00-880A-15B32B6948DC}"/>
                </a:ext>
              </a:extLst>
            </p:cNvPr>
            <p:cNvSpPr>
              <a:spLocks/>
            </p:cNvSpPr>
            <p:nvPr/>
          </p:nvSpPr>
          <p:spPr bwMode="auto">
            <a:xfrm>
              <a:off x="13860498" y="2291697"/>
              <a:ext cx="904612" cy="166316"/>
            </a:xfrm>
            <a:custGeom>
              <a:avLst/>
              <a:gdLst>
                <a:gd name="T0" fmla="*/ 13 w 839"/>
                <a:gd name="T1" fmla="*/ 151 h 153"/>
                <a:gd name="T2" fmla="*/ 26 w 839"/>
                <a:gd name="T3" fmla="*/ 148 h 153"/>
                <a:gd name="T4" fmla="*/ 39 w 839"/>
                <a:gd name="T5" fmla="*/ 146 h 153"/>
                <a:gd name="T6" fmla="*/ 53 w 839"/>
                <a:gd name="T7" fmla="*/ 143 h 153"/>
                <a:gd name="T8" fmla="*/ 67 w 839"/>
                <a:gd name="T9" fmla="*/ 141 h 153"/>
                <a:gd name="T10" fmla="*/ 80 w 839"/>
                <a:gd name="T11" fmla="*/ 138 h 153"/>
                <a:gd name="T12" fmla="*/ 93 w 839"/>
                <a:gd name="T13" fmla="*/ 136 h 153"/>
                <a:gd name="T14" fmla="*/ 107 w 839"/>
                <a:gd name="T15" fmla="*/ 134 h 153"/>
                <a:gd name="T16" fmla="*/ 119 w 839"/>
                <a:gd name="T17" fmla="*/ 131 h 153"/>
                <a:gd name="T18" fmla="*/ 133 w 839"/>
                <a:gd name="T19" fmla="*/ 129 h 153"/>
                <a:gd name="T20" fmla="*/ 146 w 839"/>
                <a:gd name="T21" fmla="*/ 126 h 153"/>
                <a:gd name="T22" fmla="*/ 160 w 839"/>
                <a:gd name="T23" fmla="*/ 124 h 153"/>
                <a:gd name="T24" fmla="*/ 173 w 839"/>
                <a:gd name="T25" fmla="*/ 122 h 153"/>
                <a:gd name="T26" fmla="*/ 188 w 839"/>
                <a:gd name="T27" fmla="*/ 119 h 153"/>
                <a:gd name="T28" fmla="*/ 201 w 839"/>
                <a:gd name="T29" fmla="*/ 116 h 153"/>
                <a:gd name="T30" fmla="*/ 215 w 839"/>
                <a:gd name="T31" fmla="*/ 114 h 153"/>
                <a:gd name="T32" fmla="*/ 228 w 839"/>
                <a:gd name="T33" fmla="*/ 112 h 153"/>
                <a:gd name="T34" fmla="*/ 241 w 839"/>
                <a:gd name="T35" fmla="*/ 109 h 153"/>
                <a:gd name="T36" fmla="*/ 254 w 839"/>
                <a:gd name="T37" fmla="*/ 107 h 153"/>
                <a:gd name="T38" fmla="*/ 267 w 839"/>
                <a:gd name="T39" fmla="*/ 104 h 153"/>
                <a:gd name="T40" fmla="*/ 280 w 839"/>
                <a:gd name="T41" fmla="*/ 102 h 153"/>
                <a:gd name="T42" fmla="*/ 294 w 839"/>
                <a:gd name="T43" fmla="*/ 100 h 153"/>
                <a:gd name="T44" fmla="*/ 306 w 839"/>
                <a:gd name="T45" fmla="*/ 97 h 153"/>
                <a:gd name="T46" fmla="*/ 321 w 839"/>
                <a:gd name="T47" fmla="*/ 95 h 153"/>
                <a:gd name="T48" fmla="*/ 335 w 839"/>
                <a:gd name="T49" fmla="*/ 92 h 153"/>
                <a:gd name="T50" fmla="*/ 349 w 839"/>
                <a:gd name="T51" fmla="*/ 89 h 153"/>
                <a:gd name="T52" fmla="*/ 362 w 839"/>
                <a:gd name="T53" fmla="*/ 87 h 153"/>
                <a:gd name="T54" fmla="*/ 376 w 839"/>
                <a:gd name="T55" fmla="*/ 85 h 153"/>
                <a:gd name="T56" fmla="*/ 388 w 839"/>
                <a:gd name="T57" fmla="*/ 82 h 153"/>
                <a:gd name="T58" fmla="*/ 402 w 839"/>
                <a:gd name="T59" fmla="*/ 80 h 153"/>
                <a:gd name="T60" fmla="*/ 415 w 839"/>
                <a:gd name="T61" fmla="*/ 77 h 153"/>
                <a:gd name="T62" fmla="*/ 429 w 839"/>
                <a:gd name="T63" fmla="*/ 75 h 153"/>
                <a:gd name="T64" fmla="*/ 443 w 839"/>
                <a:gd name="T65" fmla="*/ 72 h 153"/>
                <a:gd name="T66" fmla="*/ 457 w 839"/>
                <a:gd name="T67" fmla="*/ 70 h 153"/>
                <a:gd name="T68" fmla="*/ 471 w 839"/>
                <a:gd name="T69" fmla="*/ 67 h 153"/>
                <a:gd name="T70" fmla="*/ 485 w 839"/>
                <a:gd name="T71" fmla="*/ 65 h 153"/>
                <a:gd name="T72" fmla="*/ 498 w 839"/>
                <a:gd name="T73" fmla="*/ 62 h 153"/>
                <a:gd name="T74" fmla="*/ 511 w 839"/>
                <a:gd name="T75" fmla="*/ 60 h 153"/>
                <a:gd name="T76" fmla="*/ 524 w 839"/>
                <a:gd name="T77" fmla="*/ 57 h 153"/>
                <a:gd name="T78" fmla="*/ 537 w 839"/>
                <a:gd name="T79" fmla="*/ 55 h 153"/>
                <a:gd name="T80" fmla="*/ 551 w 839"/>
                <a:gd name="T81" fmla="*/ 53 h 153"/>
                <a:gd name="T82" fmla="*/ 563 w 839"/>
                <a:gd name="T83" fmla="*/ 50 h 153"/>
                <a:gd name="T84" fmla="*/ 577 w 839"/>
                <a:gd name="T85" fmla="*/ 48 h 153"/>
                <a:gd name="T86" fmla="*/ 590 w 839"/>
                <a:gd name="T87" fmla="*/ 46 h 153"/>
                <a:gd name="T88" fmla="*/ 604 w 839"/>
                <a:gd name="T89" fmla="*/ 43 h 153"/>
                <a:gd name="T90" fmla="*/ 618 w 839"/>
                <a:gd name="T91" fmla="*/ 40 h 153"/>
                <a:gd name="T92" fmla="*/ 632 w 839"/>
                <a:gd name="T93" fmla="*/ 38 h 153"/>
                <a:gd name="T94" fmla="*/ 645 w 839"/>
                <a:gd name="T95" fmla="*/ 35 h 153"/>
                <a:gd name="T96" fmla="*/ 659 w 839"/>
                <a:gd name="T97" fmla="*/ 33 h 153"/>
                <a:gd name="T98" fmla="*/ 672 w 839"/>
                <a:gd name="T99" fmla="*/ 31 h 153"/>
                <a:gd name="T100" fmla="*/ 685 w 839"/>
                <a:gd name="T101" fmla="*/ 28 h 153"/>
                <a:gd name="T102" fmla="*/ 698 w 839"/>
                <a:gd name="T103" fmla="*/ 26 h 153"/>
                <a:gd name="T104" fmla="*/ 711 w 839"/>
                <a:gd name="T105" fmla="*/ 23 h 153"/>
                <a:gd name="T106" fmla="*/ 725 w 839"/>
                <a:gd name="T107" fmla="*/ 21 h 153"/>
                <a:gd name="T108" fmla="*/ 739 w 839"/>
                <a:gd name="T109" fmla="*/ 18 h 153"/>
                <a:gd name="T110" fmla="*/ 752 w 839"/>
                <a:gd name="T111" fmla="*/ 16 h 153"/>
                <a:gd name="T112" fmla="*/ 767 w 839"/>
                <a:gd name="T113" fmla="*/ 13 h 153"/>
                <a:gd name="T114" fmla="*/ 780 w 839"/>
                <a:gd name="T115" fmla="*/ 11 h 153"/>
                <a:gd name="T116" fmla="*/ 793 w 839"/>
                <a:gd name="T117" fmla="*/ 8 h 153"/>
                <a:gd name="T118" fmla="*/ 806 w 839"/>
                <a:gd name="T119" fmla="*/ 6 h 153"/>
                <a:gd name="T120" fmla="*/ 820 w 839"/>
                <a:gd name="T121" fmla="*/ 4 h 153"/>
                <a:gd name="T122" fmla="*/ 832 w 839"/>
                <a:gd name="T123"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9" h="153">
                  <a:moveTo>
                    <a:pt x="0" y="153"/>
                  </a:moveTo>
                  <a:lnTo>
                    <a:pt x="1" y="153"/>
                  </a:lnTo>
                  <a:lnTo>
                    <a:pt x="2" y="153"/>
                  </a:lnTo>
                  <a:lnTo>
                    <a:pt x="3" y="153"/>
                  </a:lnTo>
                  <a:lnTo>
                    <a:pt x="4" y="153"/>
                  </a:lnTo>
                  <a:lnTo>
                    <a:pt x="4" y="152"/>
                  </a:lnTo>
                  <a:lnTo>
                    <a:pt x="5" y="152"/>
                  </a:lnTo>
                  <a:lnTo>
                    <a:pt x="6" y="152"/>
                  </a:lnTo>
                  <a:lnTo>
                    <a:pt x="7" y="152"/>
                  </a:lnTo>
                  <a:lnTo>
                    <a:pt x="8" y="152"/>
                  </a:lnTo>
                  <a:lnTo>
                    <a:pt x="9" y="152"/>
                  </a:lnTo>
                  <a:lnTo>
                    <a:pt x="9" y="151"/>
                  </a:lnTo>
                  <a:lnTo>
                    <a:pt x="10" y="151"/>
                  </a:lnTo>
                  <a:lnTo>
                    <a:pt x="11" y="151"/>
                  </a:lnTo>
                  <a:lnTo>
                    <a:pt x="12" y="151"/>
                  </a:lnTo>
                  <a:lnTo>
                    <a:pt x="13" y="151"/>
                  </a:lnTo>
                  <a:lnTo>
                    <a:pt x="14" y="151"/>
                  </a:lnTo>
                  <a:lnTo>
                    <a:pt x="15" y="151"/>
                  </a:lnTo>
                  <a:lnTo>
                    <a:pt x="15" y="150"/>
                  </a:lnTo>
                  <a:lnTo>
                    <a:pt x="16" y="150"/>
                  </a:lnTo>
                  <a:lnTo>
                    <a:pt x="17" y="150"/>
                  </a:lnTo>
                  <a:lnTo>
                    <a:pt x="18" y="150"/>
                  </a:lnTo>
                  <a:lnTo>
                    <a:pt x="19" y="150"/>
                  </a:lnTo>
                  <a:lnTo>
                    <a:pt x="20" y="150"/>
                  </a:lnTo>
                  <a:lnTo>
                    <a:pt x="20" y="149"/>
                  </a:lnTo>
                  <a:lnTo>
                    <a:pt x="21" y="149"/>
                  </a:lnTo>
                  <a:lnTo>
                    <a:pt x="22" y="149"/>
                  </a:lnTo>
                  <a:lnTo>
                    <a:pt x="23" y="149"/>
                  </a:lnTo>
                  <a:lnTo>
                    <a:pt x="24" y="149"/>
                  </a:lnTo>
                  <a:lnTo>
                    <a:pt x="25" y="149"/>
                  </a:lnTo>
                  <a:lnTo>
                    <a:pt x="26" y="149"/>
                  </a:lnTo>
                  <a:lnTo>
                    <a:pt x="26" y="148"/>
                  </a:lnTo>
                  <a:lnTo>
                    <a:pt x="27" y="148"/>
                  </a:lnTo>
                  <a:lnTo>
                    <a:pt x="28" y="148"/>
                  </a:lnTo>
                  <a:lnTo>
                    <a:pt x="28" y="148"/>
                  </a:lnTo>
                  <a:lnTo>
                    <a:pt x="29" y="148"/>
                  </a:lnTo>
                  <a:lnTo>
                    <a:pt x="30" y="148"/>
                  </a:lnTo>
                  <a:lnTo>
                    <a:pt x="31" y="148"/>
                  </a:lnTo>
                  <a:lnTo>
                    <a:pt x="31" y="147"/>
                  </a:lnTo>
                  <a:lnTo>
                    <a:pt x="32" y="147"/>
                  </a:lnTo>
                  <a:lnTo>
                    <a:pt x="33" y="147"/>
                  </a:lnTo>
                  <a:lnTo>
                    <a:pt x="34" y="147"/>
                  </a:lnTo>
                  <a:lnTo>
                    <a:pt x="35" y="147"/>
                  </a:lnTo>
                  <a:lnTo>
                    <a:pt x="36" y="147"/>
                  </a:lnTo>
                  <a:lnTo>
                    <a:pt x="37" y="147"/>
                  </a:lnTo>
                  <a:lnTo>
                    <a:pt x="37" y="146"/>
                  </a:lnTo>
                  <a:lnTo>
                    <a:pt x="38" y="146"/>
                  </a:lnTo>
                  <a:lnTo>
                    <a:pt x="39" y="146"/>
                  </a:lnTo>
                  <a:lnTo>
                    <a:pt x="40" y="146"/>
                  </a:lnTo>
                  <a:lnTo>
                    <a:pt x="41" y="146"/>
                  </a:lnTo>
                  <a:lnTo>
                    <a:pt x="42" y="146"/>
                  </a:lnTo>
                  <a:lnTo>
                    <a:pt x="42" y="145"/>
                  </a:lnTo>
                  <a:lnTo>
                    <a:pt x="43" y="145"/>
                  </a:lnTo>
                  <a:lnTo>
                    <a:pt x="44" y="145"/>
                  </a:lnTo>
                  <a:lnTo>
                    <a:pt x="45" y="145"/>
                  </a:lnTo>
                  <a:lnTo>
                    <a:pt x="46" y="145"/>
                  </a:lnTo>
                  <a:lnTo>
                    <a:pt x="47" y="145"/>
                  </a:lnTo>
                  <a:lnTo>
                    <a:pt x="48" y="144"/>
                  </a:lnTo>
                  <a:lnTo>
                    <a:pt x="49" y="144"/>
                  </a:lnTo>
                  <a:lnTo>
                    <a:pt x="50" y="144"/>
                  </a:lnTo>
                  <a:lnTo>
                    <a:pt x="51" y="144"/>
                  </a:lnTo>
                  <a:lnTo>
                    <a:pt x="52" y="144"/>
                  </a:lnTo>
                  <a:lnTo>
                    <a:pt x="53" y="144"/>
                  </a:lnTo>
                  <a:lnTo>
                    <a:pt x="53" y="143"/>
                  </a:lnTo>
                  <a:lnTo>
                    <a:pt x="54" y="143"/>
                  </a:lnTo>
                  <a:lnTo>
                    <a:pt x="55" y="143"/>
                  </a:lnTo>
                  <a:lnTo>
                    <a:pt x="55" y="143"/>
                  </a:lnTo>
                  <a:lnTo>
                    <a:pt x="56" y="143"/>
                  </a:lnTo>
                  <a:lnTo>
                    <a:pt x="57" y="143"/>
                  </a:lnTo>
                  <a:lnTo>
                    <a:pt x="58" y="143"/>
                  </a:lnTo>
                  <a:lnTo>
                    <a:pt x="59" y="142"/>
                  </a:lnTo>
                  <a:lnTo>
                    <a:pt x="60" y="142"/>
                  </a:lnTo>
                  <a:lnTo>
                    <a:pt x="61" y="142"/>
                  </a:lnTo>
                  <a:lnTo>
                    <a:pt x="62" y="142"/>
                  </a:lnTo>
                  <a:lnTo>
                    <a:pt x="63" y="142"/>
                  </a:lnTo>
                  <a:lnTo>
                    <a:pt x="64" y="142"/>
                  </a:lnTo>
                  <a:lnTo>
                    <a:pt x="64" y="141"/>
                  </a:lnTo>
                  <a:lnTo>
                    <a:pt x="65" y="141"/>
                  </a:lnTo>
                  <a:lnTo>
                    <a:pt x="66" y="141"/>
                  </a:lnTo>
                  <a:lnTo>
                    <a:pt x="67" y="141"/>
                  </a:lnTo>
                  <a:lnTo>
                    <a:pt x="68" y="141"/>
                  </a:lnTo>
                  <a:lnTo>
                    <a:pt x="69" y="141"/>
                  </a:lnTo>
                  <a:lnTo>
                    <a:pt x="69" y="140"/>
                  </a:lnTo>
                  <a:lnTo>
                    <a:pt x="70" y="140"/>
                  </a:lnTo>
                  <a:lnTo>
                    <a:pt x="71" y="140"/>
                  </a:lnTo>
                  <a:lnTo>
                    <a:pt x="72" y="140"/>
                  </a:lnTo>
                  <a:lnTo>
                    <a:pt x="73" y="140"/>
                  </a:lnTo>
                  <a:lnTo>
                    <a:pt x="74" y="140"/>
                  </a:lnTo>
                  <a:lnTo>
                    <a:pt x="75" y="140"/>
                  </a:lnTo>
                  <a:lnTo>
                    <a:pt x="75" y="139"/>
                  </a:lnTo>
                  <a:lnTo>
                    <a:pt x="76" y="139"/>
                  </a:lnTo>
                  <a:lnTo>
                    <a:pt x="77" y="139"/>
                  </a:lnTo>
                  <a:lnTo>
                    <a:pt x="78" y="139"/>
                  </a:lnTo>
                  <a:lnTo>
                    <a:pt x="79" y="139"/>
                  </a:lnTo>
                  <a:lnTo>
                    <a:pt x="80" y="139"/>
                  </a:lnTo>
                  <a:lnTo>
                    <a:pt x="80" y="138"/>
                  </a:lnTo>
                  <a:lnTo>
                    <a:pt x="81" y="138"/>
                  </a:lnTo>
                  <a:lnTo>
                    <a:pt x="82" y="138"/>
                  </a:lnTo>
                  <a:lnTo>
                    <a:pt x="83" y="138"/>
                  </a:lnTo>
                  <a:lnTo>
                    <a:pt x="83" y="138"/>
                  </a:lnTo>
                  <a:lnTo>
                    <a:pt x="84" y="138"/>
                  </a:lnTo>
                  <a:lnTo>
                    <a:pt x="85" y="138"/>
                  </a:lnTo>
                  <a:lnTo>
                    <a:pt x="86" y="138"/>
                  </a:lnTo>
                  <a:lnTo>
                    <a:pt x="86" y="137"/>
                  </a:lnTo>
                  <a:lnTo>
                    <a:pt x="87" y="137"/>
                  </a:lnTo>
                  <a:lnTo>
                    <a:pt x="88" y="137"/>
                  </a:lnTo>
                  <a:lnTo>
                    <a:pt x="89" y="137"/>
                  </a:lnTo>
                  <a:lnTo>
                    <a:pt x="90" y="137"/>
                  </a:lnTo>
                  <a:lnTo>
                    <a:pt x="91" y="137"/>
                  </a:lnTo>
                  <a:lnTo>
                    <a:pt x="91" y="136"/>
                  </a:lnTo>
                  <a:lnTo>
                    <a:pt x="92" y="136"/>
                  </a:lnTo>
                  <a:lnTo>
                    <a:pt x="93" y="136"/>
                  </a:lnTo>
                  <a:lnTo>
                    <a:pt x="94" y="136"/>
                  </a:lnTo>
                  <a:lnTo>
                    <a:pt x="95" y="136"/>
                  </a:lnTo>
                  <a:lnTo>
                    <a:pt x="96" y="136"/>
                  </a:lnTo>
                  <a:lnTo>
                    <a:pt x="97" y="136"/>
                  </a:lnTo>
                  <a:lnTo>
                    <a:pt x="97" y="135"/>
                  </a:lnTo>
                  <a:lnTo>
                    <a:pt x="98" y="135"/>
                  </a:lnTo>
                  <a:lnTo>
                    <a:pt x="99" y="135"/>
                  </a:lnTo>
                  <a:lnTo>
                    <a:pt x="100" y="135"/>
                  </a:lnTo>
                  <a:lnTo>
                    <a:pt x="101" y="135"/>
                  </a:lnTo>
                  <a:lnTo>
                    <a:pt x="102" y="135"/>
                  </a:lnTo>
                  <a:lnTo>
                    <a:pt x="102" y="134"/>
                  </a:lnTo>
                  <a:lnTo>
                    <a:pt x="103" y="134"/>
                  </a:lnTo>
                  <a:lnTo>
                    <a:pt x="104" y="134"/>
                  </a:lnTo>
                  <a:lnTo>
                    <a:pt x="105" y="134"/>
                  </a:lnTo>
                  <a:lnTo>
                    <a:pt x="106" y="134"/>
                  </a:lnTo>
                  <a:lnTo>
                    <a:pt x="107" y="134"/>
                  </a:lnTo>
                  <a:lnTo>
                    <a:pt x="108" y="134"/>
                  </a:lnTo>
                  <a:lnTo>
                    <a:pt x="108" y="133"/>
                  </a:lnTo>
                  <a:lnTo>
                    <a:pt x="109" y="133"/>
                  </a:lnTo>
                  <a:lnTo>
                    <a:pt x="110" y="133"/>
                  </a:lnTo>
                  <a:lnTo>
                    <a:pt x="111" y="133"/>
                  </a:lnTo>
                  <a:lnTo>
                    <a:pt x="111" y="133"/>
                  </a:lnTo>
                  <a:lnTo>
                    <a:pt x="112" y="133"/>
                  </a:lnTo>
                  <a:lnTo>
                    <a:pt x="113" y="133"/>
                  </a:lnTo>
                  <a:lnTo>
                    <a:pt x="113" y="132"/>
                  </a:lnTo>
                  <a:lnTo>
                    <a:pt x="114" y="132"/>
                  </a:lnTo>
                  <a:lnTo>
                    <a:pt x="115" y="132"/>
                  </a:lnTo>
                  <a:lnTo>
                    <a:pt x="116" y="132"/>
                  </a:lnTo>
                  <a:lnTo>
                    <a:pt x="117" y="132"/>
                  </a:lnTo>
                  <a:lnTo>
                    <a:pt x="118" y="132"/>
                  </a:lnTo>
                  <a:lnTo>
                    <a:pt x="119" y="132"/>
                  </a:lnTo>
                  <a:lnTo>
                    <a:pt x="119" y="131"/>
                  </a:lnTo>
                  <a:lnTo>
                    <a:pt x="120" y="131"/>
                  </a:lnTo>
                  <a:lnTo>
                    <a:pt x="121" y="131"/>
                  </a:lnTo>
                  <a:lnTo>
                    <a:pt x="122" y="131"/>
                  </a:lnTo>
                  <a:lnTo>
                    <a:pt x="123" y="131"/>
                  </a:lnTo>
                  <a:lnTo>
                    <a:pt x="124" y="131"/>
                  </a:lnTo>
                  <a:lnTo>
                    <a:pt x="124" y="130"/>
                  </a:lnTo>
                  <a:lnTo>
                    <a:pt x="125" y="130"/>
                  </a:lnTo>
                  <a:lnTo>
                    <a:pt x="126" y="130"/>
                  </a:lnTo>
                  <a:lnTo>
                    <a:pt x="127" y="130"/>
                  </a:lnTo>
                  <a:lnTo>
                    <a:pt x="128" y="130"/>
                  </a:lnTo>
                  <a:lnTo>
                    <a:pt x="129" y="130"/>
                  </a:lnTo>
                  <a:lnTo>
                    <a:pt x="130" y="130"/>
                  </a:lnTo>
                  <a:lnTo>
                    <a:pt x="130" y="129"/>
                  </a:lnTo>
                  <a:lnTo>
                    <a:pt x="131" y="129"/>
                  </a:lnTo>
                  <a:lnTo>
                    <a:pt x="132" y="129"/>
                  </a:lnTo>
                  <a:lnTo>
                    <a:pt x="133" y="129"/>
                  </a:lnTo>
                  <a:lnTo>
                    <a:pt x="134" y="129"/>
                  </a:lnTo>
                  <a:lnTo>
                    <a:pt x="135" y="129"/>
                  </a:lnTo>
                  <a:lnTo>
                    <a:pt x="135" y="128"/>
                  </a:lnTo>
                  <a:lnTo>
                    <a:pt x="136" y="128"/>
                  </a:lnTo>
                  <a:lnTo>
                    <a:pt x="137" y="128"/>
                  </a:lnTo>
                  <a:lnTo>
                    <a:pt x="138" y="128"/>
                  </a:lnTo>
                  <a:lnTo>
                    <a:pt x="139" y="128"/>
                  </a:lnTo>
                  <a:lnTo>
                    <a:pt x="140" y="128"/>
                  </a:lnTo>
                  <a:lnTo>
                    <a:pt x="141" y="128"/>
                  </a:lnTo>
                  <a:lnTo>
                    <a:pt x="141" y="127"/>
                  </a:lnTo>
                  <a:lnTo>
                    <a:pt x="142" y="127"/>
                  </a:lnTo>
                  <a:lnTo>
                    <a:pt x="143" y="127"/>
                  </a:lnTo>
                  <a:lnTo>
                    <a:pt x="144" y="127"/>
                  </a:lnTo>
                  <a:lnTo>
                    <a:pt x="145" y="127"/>
                  </a:lnTo>
                  <a:lnTo>
                    <a:pt x="146" y="127"/>
                  </a:lnTo>
                  <a:lnTo>
                    <a:pt x="146" y="126"/>
                  </a:lnTo>
                  <a:lnTo>
                    <a:pt x="147" y="126"/>
                  </a:lnTo>
                  <a:lnTo>
                    <a:pt x="148" y="126"/>
                  </a:lnTo>
                  <a:lnTo>
                    <a:pt x="149" y="126"/>
                  </a:lnTo>
                  <a:lnTo>
                    <a:pt x="150" y="126"/>
                  </a:lnTo>
                  <a:lnTo>
                    <a:pt x="151" y="126"/>
                  </a:lnTo>
                  <a:lnTo>
                    <a:pt x="152" y="126"/>
                  </a:lnTo>
                  <a:lnTo>
                    <a:pt x="152" y="125"/>
                  </a:lnTo>
                  <a:lnTo>
                    <a:pt x="153" y="125"/>
                  </a:lnTo>
                  <a:lnTo>
                    <a:pt x="154" y="125"/>
                  </a:lnTo>
                  <a:lnTo>
                    <a:pt x="155" y="125"/>
                  </a:lnTo>
                  <a:lnTo>
                    <a:pt x="156" y="125"/>
                  </a:lnTo>
                  <a:lnTo>
                    <a:pt x="157" y="125"/>
                  </a:lnTo>
                  <a:lnTo>
                    <a:pt x="157" y="124"/>
                  </a:lnTo>
                  <a:lnTo>
                    <a:pt x="158" y="124"/>
                  </a:lnTo>
                  <a:lnTo>
                    <a:pt x="159" y="124"/>
                  </a:lnTo>
                  <a:lnTo>
                    <a:pt x="160" y="124"/>
                  </a:lnTo>
                  <a:lnTo>
                    <a:pt x="161" y="124"/>
                  </a:lnTo>
                  <a:lnTo>
                    <a:pt x="162" y="124"/>
                  </a:lnTo>
                  <a:lnTo>
                    <a:pt x="163" y="124"/>
                  </a:lnTo>
                  <a:lnTo>
                    <a:pt x="163" y="123"/>
                  </a:lnTo>
                  <a:lnTo>
                    <a:pt x="164" y="123"/>
                  </a:lnTo>
                  <a:lnTo>
                    <a:pt x="165" y="123"/>
                  </a:lnTo>
                  <a:lnTo>
                    <a:pt x="166" y="123"/>
                  </a:lnTo>
                  <a:lnTo>
                    <a:pt x="166" y="123"/>
                  </a:lnTo>
                  <a:lnTo>
                    <a:pt x="167" y="123"/>
                  </a:lnTo>
                  <a:lnTo>
                    <a:pt x="168" y="123"/>
                  </a:lnTo>
                  <a:lnTo>
                    <a:pt x="168" y="122"/>
                  </a:lnTo>
                  <a:lnTo>
                    <a:pt x="169" y="122"/>
                  </a:lnTo>
                  <a:lnTo>
                    <a:pt x="170" y="122"/>
                  </a:lnTo>
                  <a:lnTo>
                    <a:pt x="171" y="122"/>
                  </a:lnTo>
                  <a:lnTo>
                    <a:pt x="172" y="122"/>
                  </a:lnTo>
                  <a:lnTo>
                    <a:pt x="173" y="122"/>
                  </a:lnTo>
                  <a:lnTo>
                    <a:pt x="174" y="121"/>
                  </a:lnTo>
                  <a:lnTo>
                    <a:pt x="175" y="121"/>
                  </a:lnTo>
                  <a:lnTo>
                    <a:pt x="176" y="121"/>
                  </a:lnTo>
                  <a:lnTo>
                    <a:pt x="177" y="121"/>
                  </a:lnTo>
                  <a:lnTo>
                    <a:pt x="178" y="121"/>
                  </a:lnTo>
                  <a:lnTo>
                    <a:pt x="179" y="121"/>
                  </a:lnTo>
                  <a:lnTo>
                    <a:pt x="179" y="120"/>
                  </a:lnTo>
                  <a:lnTo>
                    <a:pt x="180" y="120"/>
                  </a:lnTo>
                  <a:lnTo>
                    <a:pt x="181" y="120"/>
                  </a:lnTo>
                  <a:lnTo>
                    <a:pt x="182" y="120"/>
                  </a:lnTo>
                  <a:lnTo>
                    <a:pt x="183" y="120"/>
                  </a:lnTo>
                  <a:lnTo>
                    <a:pt x="184" y="120"/>
                  </a:lnTo>
                  <a:lnTo>
                    <a:pt x="185" y="119"/>
                  </a:lnTo>
                  <a:lnTo>
                    <a:pt x="186" y="119"/>
                  </a:lnTo>
                  <a:lnTo>
                    <a:pt x="187" y="119"/>
                  </a:lnTo>
                  <a:lnTo>
                    <a:pt x="188" y="119"/>
                  </a:lnTo>
                  <a:lnTo>
                    <a:pt x="189" y="119"/>
                  </a:lnTo>
                  <a:lnTo>
                    <a:pt x="190" y="119"/>
                  </a:lnTo>
                  <a:lnTo>
                    <a:pt x="190" y="118"/>
                  </a:lnTo>
                  <a:lnTo>
                    <a:pt x="191" y="118"/>
                  </a:lnTo>
                  <a:lnTo>
                    <a:pt x="192" y="118"/>
                  </a:lnTo>
                  <a:lnTo>
                    <a:pt x="193" y="118"/>
                  </a:lnTo>
                  <a:lnTo>
                    <a:pt x="194" y="118"/>
                  </a:lnTo>
                  <a:lnTo>
                    <a:pt x="194" y="118"/>
                  </a:lnTo>
                  <a:lnTo>
                    <a:pt x="195" y="118"/>
                  </a:lnTo>
                  <a:lnTo>
                    <a:pt x="196" y="117"/>
                  </a:lnTo>
                  <a:lnTo>
                    <a:pt x="197" y="117"/>
                  </a:lnTo>
                  <a:lnTo>
                    <a:pt x="198" y="117"/>
                  </a:lnTo>
                  <a:lnTo>
                    <a:pt x="199" y="117"/>
                  </a:lnTo>
                  <a:lnTo>
                    <a:pt x="200" y="117"/>
                  </a:lnTo>
                  <a:lnTo>
                    <a:pt x="201" y="117"/>
                  </a:lnTo>
                  <a:lnTo>
                    <a:pt x="201" y="116"/>
                  </a:lnTo>
                  <a:lnTo>
                    <a:pt x="202" y="116"/>
                  </a:lnTo>
                  <a:lnTo>
                    <a:pt x="203" y="116"/>
                  </a:lnTo>
                  <a:lnTo>
                    <a:pt x="204" y="116"/>
                  </a:lnTo>
                  <a:lnTo>
                    <a:pt x="205" y="116"/>
                  </a:lnTo>
                  <a:lnTo>
                    <a:pt x="206" y="116"/>
                  </a:lnTo>
                  <a:lnTo>
                    <a:pt x="206" y="115"/>
                  </a:lnTo>
                  <a:lnTo>
                    <a:pt x="207" y="115"/>
                  </a:lnTo>
                  <a:lnTo>
                    <a:pt x="208" y="115"/>
                  </a:lnTo>
                  <a:lnTo>
                    <a:pt x="209" y="115"/>
                  </a:lnTo>
                  <a:lnTo>
                    <a:pt x="210" y="115"/>
                  </a:lnTo>
                  <a:lnTo>
                    <a:pt x="211" y="115"/>
                  </a:lnTo>
                  <a:lnTo>
                    <a:pt x="212" y="115"/>
                  </a:lnTo>
                  <a:lnTo>
                    <a:pt x="212" y="114"/>
                  </a:lnTo>
                  <a:lnTo>
                    <a:pt x="213" y="114"/>
                  </a:lnTo>
                  <a:lnTo>
                    <a:pt x="214" y="114"/>
                  </a:lnTo>
                  <a:lnTo>
                    <a:pt x="215" y="114"/>
                  </a:lnTo>
                  <a:lnTo>
                    <a:pt x="216" y="114"/>
                  </a:lnTo>
                  <a:lnTo>
                    <a:pt x="217" y="114"/>
                  </a:lnTo>
                  <a:lnTo>
                    <a:pt x="217" y="113"/>
                  </a:lnTo>
                  <a:lnTo>
                    <a:pt x="218" y="113"/>
                  </a:lnTo>
                  <a:lnTo>
                    <a:pt x="219" y="113"/>
                  </a:lnTo>
                  <a:lnTo>
                    <a:pt x="220" y="113"/>
                  </a:lnTo>
                  <a:lnTo>
                    <a:pt x="221" y="113"/>
                  </a:lnTo>
                  <a:lnTo>
                    <a:pt x="222" y="113"/>
                  </a:lnTo>
                  <a:lnTo>
                    <a:pt x="222" y="113"/>
                  </a:lnTo>
                  <a:lnTo>
                    <a:pt x="223" y="113"/>
                  </a:lnTo>
                  <a:lnTo>
                    <a:pt x="223" y="112"/>
                  </a:lnTo>
                  <a:lnTo>
                    <a:pt x="224" y="112"/>
                  </a:lnTo>
                  <a:lnTo>
                    <a:pt x="225" y="112"/>
                  </a:lnTo>
                  <a:lnTo>
                    <a:pt x="226" y="112"/>
                  </a:lnTo>
                  <a:lnTo>
                    <a:pt x="227" y="112"/>
                  </a:lnTo>
                  <a:lnTo>
                    <a:pt x="228" y="112"/>
                  </a:lnTo>
                  <a:lnTo>
                    <a:pt x="228" y="111"/>
                  </a:lnTo>
                  <a:lnTo>
                    <a:pt x="229" y="111"/>
                  </a:lnTo>
                  <a:lnTo>
                    <a:pt x="230" y="111"/>
                  </a:lnTo>
                  <a:lnTo>
                    <a:pt x="231" y="111"/>
                  </a:lnTo>
                  <a:lnTo>
                    <a:pt x="232" y="111"/>
                  </a:lnTo>
                  <a:lnTo>
                    <a:pt x="233" y="111"/>
                  </a:lnTo>
                  <a:lnTo>
                    <a:pt x="234" y="111"/>
                  </a:lnTo>
                  <a:lnTo>
                    <a:pt x="234" y="110"/>
                  </a:lnTo>
                  <a:lnTo>
                    <a:pt x="235" y="110"/>
                  </a:lnTo>
                  <a:lnTo>
                    <a:pt x="236" y="110"/>
                  </a:lnTo>
                  <a:lnTo>
                    <a:pt x="237" y="110"/>
                  </a:lnTo>
                  <a:lnTo>
                    <a:pt x="238" y="110"/>
                  </a:lnTo>
                  <a:lnTo>
                    <a:pt x="239" y="110"/>
                  </a:lnTo>
                  <a:lnTo>
                    <a:pt x="239" y="109"/>
                  </a:lnTo>
                  <a:lnTo>
                    <a:pt x="240" y="109"/>
                  </a:lnTo>
                  <a:lnTo>
                    <a:pt x="241" y="109"/>
                  </a:lnTo>
                  <a:lnTo>
                    <a:pt x="242" y="109"/>
                  </a:lnTo>
                  <a:lnTo>
                    <a:pt x="243" y="109"/>
                  </a:lnTo>
                  <a:lnTo>
                    <a:pt x="244" y="109"/>
                  </a:lnTo>
                  <a:lnTo>
                    <a:pt x="245" y="109"/>
                  </a:lnTo>
                  <a:lnTo>
                    <a:pt x="245" y="108"/>
                  </a:lnTo>
                  <a:lnTo>
                    <a:pt x="246" y="108"/>
                  </a:lnTo>
                  <a:lnTo>
                    <a:pt x="247" y="108"/>
                  </a:lnTo>
                  <a:lnTo>
                    <a:pt x="248" y="108"/>
                  </a:lnTo>
                  <a:lnTo>
                    <a:pt x="249" y="108"/>
                  </a:lnTo>
                  <a:lnTo>
                    <a:pt x="249" y="108"/>
                  </a:lnTo>
                  <a:lnTo>
                    <a:pt x="250" y="108"/>
                  </a:lnTo>
                  <a:lnTo>
                    <a:pt x="250" y="107"/>
                  </a:lnTo>
                  <a:lnTo>
                    <a:pt x="251" y="107"/>
                  </a:lnTo>
                  <a:lnTo>
                    <a:pt x="252" y="107"/>
                  </a:lnTo>
                  <a:lnTo>
                    <a:pt x="253" y="107"/>
                  </a:lnTo>
                  <a:lnTo>
                    <a:pt x="254" y="107"/>
                  </a:lnTo>
                  <a:lnTo>
                    <a:pt x="255" y="107"/>
                  </a:lnTo>
                  <a:lnTo>
                    <a:pt x="256" y="107"/>
                  </a:lnTo>
                  <a:lnTo>
                    <a:pt x="256" y="106"/>
                  </a:lnTo>
                  <a:lnTo>
                    <a:pt x="257" y="106"/>
                  </a:lnTo>
                  <a:lnTo>
                    <a:pt x="258" y="106"/>
                  </a:lnTo>
                  <a:lnTo>
                    <a:pt x="259" y="106"/>
                  </a:lnTo>
                  <a:lnTo>
                    <a:pt x="260" y="106"/>
                  </a:lnTo>
                  <a:lnTo>
                    <a:pt x="261" y="106"/>
                  </a:lnTo>
                  <a:lnTo>
                    <a:pt x="261" y="105"/>
                  </a:lnTo>
                  <a:lnTo>
                    <a:pt x="262" y="105"/>
                  </a:lnTo>
                  <a:lnTo>
                    <a:pt x="263" y="105"/>
                  </a:lnTo>
                  <a:lnTo>
                    <a:pt x="264" y="105"/>
                  </a:lnTo>
                  <a:lnTo>
                    <a:pt x="265" y="105"/>
                  </a:lnTo>
                  <a:lnTo>
                    <a:pt x="266" y="105"/>
                  </a:lnTo>
                  <a:lnTo>
                    <a:pt x="267" y="105"/>
                  </a:lnTo>
                  <a:lnTo>
                    <a:pt x="267" y="104"/>
                  </a:lnTo>
                  <a:lnTo>
                    <a:pt x="268" y="104"/>
                  </a:lnTo>
                  <a:lnTo>
                    <a:pt x="269" y="104"/>
                  </a:lnTo>
                  <a:lnTo>
                    <a:pt x="270" y="104"/>
                  </a:lnTo>
                  <a:lnTo>
                    <a:pt x="271" y="104"/>
                  </a:lnTo>
                  <a:lnTo>
                    <a:pt x="272" y="104"/>
                  </a:lnTo>
                  <a:lnTo>
                    <a:pt x="272" y="103"/>
                  </a:lnTo>
                  <a:lnTo>
                    <a:pt x="273" y="103"/>
                  </a:lnTo>
                  <a:lnTo>
                    <a:pt x="274" y="103"/>
                  </a:lnTo>
                  <a:lnTo>
                    <a:pt x="275" y="103"/>
                  </a:lnTo>
                  <a:lnTo>
                    <a:pt x="276" y="103"/>
                  </a:lnTo>
                  <a:lnTo>
                    <a:pt x="277" y="103"/>
                  </a:lnTo>
                  <a:lnTo>
                    <a:pt x="277" y="103"/>
                  </a:lnTo>
                  <a:lnTo>
                    <a:pt x="278" y="103"/>
                  </a:lnTo>
                  <a:lnTo>
                    <a:pt x="278" y="102"/>
                  </a:lnTo>
                  <a:lnTo>
                    <a:pt x="279" y="102"/>
                  </a:lnTo>
                  <a:lnTo>
                    <a:pt x="280" y="102"/>
                  </a:lnTo>
                  <a:lnTo>
                    <a:pt x="281" y="102"/>
                  </a:lnTo>
                  <a:lnTo>
                    <a:pt x="282" y="102"/>
                  </a:lnTo>
                  <a:lnTo>
                    <a:pt x="283" y="102"/>
                  </a:lnTo>
                  <a:lnTo>
                    <a:pt x="283" y="101"/>
                  </a:lnTo>
                  <a:lnTo>
                    <a:pt x="284" y="101"/>
                  </a:lnTo>
                  <a:lnTo>
                    <a:pt x="285" y="101"/>
                  </a:lnTo>
                  <a:lnTo>
                    <a:pt x="286" y="101"/>
                  </a:lnTo>
                  <a:lnTo>
                    <a:pt x="287" y="101"/>
                  </a:lnTo>
                  <a:lnTo>
                    <a:pt x="288" y="101"/>
                  </a:lnTo>
                  <a:lnTo>
                    <a:pt x="289" y="101"/>
                  </a:lnTo>
                  <a:lnTo>
                    <a:pt x="289" y="100"/>
                  </a:lnTo>
                  <a:lnTo>
                    <a:pt x="290" y="100"/>
                  </a:lnTo>
                  <a:lnTo>
                    <a:pt x="291" y="100"/>
                  </a:lnTo>
                  <a:lnTo>
                    <a:pt x="292" y="100"/>
                  </a:lnTo>
                  <a:lnTo>
                    <a:pt x="293" y="100"/>
                  </a:lnTo>
                  <a:lnTo>
                    <a:pt x="294" y="100"/>
                  </a:lnTo>
                  <a:lnTo>
                    <a:pt x="294" y="99"/>
                  </a:lnTo>
                  <a:lnTo>
                    <a:pt x="295" y="99"/>
                  </a:lnTo>
                  <a:lnTo>
                    <a:pt x="296" y="99"/>
                  </a:lnTo>
                  <a:lnTo>
                    <a:pt x="297" y="99"/>
                  </a:lnTo>
                  <a:lnTo>
                    <a:pt x="298" y="99"/>
                  </a:lnTo>
                  <a:lnTo>
                    <a:pt x="299" y="99"/>
                  </a:lnTo>
                  <a:lnTo>
                    <a:pt x="300" y="99"/>
                  </a:lnTo>
                  <a:lnTo>
                    <a:pt x="300" y="98"/>
                  </a:lnTo>
                  <a:lnTo>
                    <a:pt x="301" y="98"/>
                  </a:lnTo>
                  <a:lnTo>
                    <a:pt x="302" y="98"/>
                  </a:lnTo>
                  <a:lnTo>
                    <a:pt x="303" y="98"/>
                  </a:lnTo>
                  <a:lnTo>
                    <a:pt x="304" y="98"/>
                  </a:lnTo>
                  <a:lnTo>
                    <a:pt x="305" y="98"/>
                  </a:lnTo>
                  <a:lnTo>
                    <a:pt x="305" y="98"/>
                  </a:lnTo>
                  <a:lnTo>
                    <a:pt x="305" y="97"/>
                  </a:lnTo>
                  <a:lnTo>
                    <a:pt x="306" y="97"/>
                  </a:lnTo>
                  <a:lnTo>
                    <a:pt x="307" y="97"/>
                  </a:lnTo>
                  <a:lnTo>
                    <a:pt x="308" y="97"/>
                  </a:lnTo>
                  <a:lnTo>
                    <a:pt x="309" y="97"/>
                  </a:lnTo>
                  <a:lnTo>
                    <a:pt x="310" y="97"/>
                  </a:lnTo>
                  <a:lnTo>
                    <a:pt x="311" y="96"/>
                  </a:lnTo>
                  <a:lnTo>
                    <a:pt x="312" y="96"/>
                  </a:lnTo>
                  <a:lnTo>
                    <a:pt x="313" y="96"/>
                  </a:lnTo>
                  <a:lnTo>
                    <a:pt x="314" y="96"/>
                  </a:lnTo>
                  <a:lnTo>
                    <a:pt x="315" y="96"/>
                  </a:lnTo>
                  <a:lnTo>
                    <a:pt x="316" y="96"/>
                  </a:lnTo>
                  <a:lnTo>
                    <a:pt x="316" y="95"/>
                  </a:lnTo>
                  <a:lnTo>
                    <a:pt x="317" y="95"/>
                  </a:lnTo>
                  <a:lnTo>
                    <a:pt x="318" y="95"/>
                  </a:lnTo>
                  <a:lnTo>
                    <a:pt x="319" y="95"/>
                  </a:lnTo>
                  <a:lnTo>
                    <a:pt x="320" y="95"/>
                  </a:lnTo>
                  <a:lnTo>
                    <a:pt x="321" y="95"/>
                  </a:lnTo>
                  <a:lnTo>
                    <a:pt x="322" y="94"/>
                  </a:lnTo>
                  <a:lnTo>
                    <a:pt x="323" y="94"/>
                  </a:lnTo>
                  <a:lnTo>
                    <a:pt x="324" y="94"/>
                  </a:lnTo>
                  <a:lnTo>
                    <a:pt x="325" y="94"/>
                  </a:lnTo>
                  <a:lnTo>
                    <a:pt x="326" y="94"/>
                  </a:lnTo>
                  <a:lnTo>
                    <a:pt x="327" y="94"/>
                  </a:lnTo>
                  <a:lnTo>
                    <a:pt x="327" y="93"/>
                  </a:lnTo>
                  <a:lnTo>
                    <a:pt x="328" y="93"/>
                  </a:lnTo>
                  <a:lnTo>
                    <a:pt x="329" y="93"/>
                  </a:lnTo>
                  <a:lnTo>
                    <a:pt x="330" y="93"/>
                  </a:lnTo>
                  <a:lnTo>
                    <a:pt x="331" y="93"/>
                  </a:lnTo>
                  <a:lnTo>
                    <a:pt x="332" y="93"/>
                  </a:lnTo>
                  <a:lnTo>
                    <a:pt x="332" y="92"/>
                  </a:lnTo>
                  <a:lnTo>
                    <a:pt x="333" y="92"/>
                  </a:lnTo>
                  <a:lnTo>
                    <a:pt x="334" y="92"/>
                  </a:lnTo>
                  <a:lnTo>
                    <a:pt x="335" y="92"/>
                  </a:lnTo>
                  <a:lnTo>
                    <a:pt x="336" y="92"/>
                  </a:lnTo>
                  <a:lnTo>
                    <a:pt x="337" y="92"/>
                  </a:lnTo>
                  <a:lnTo>
                    <a:pt x="338" y="92"/>
                  </a:lnTo>
                  <a:lnTo>
                    <a:pt x="338" y="91"/>
                  </a:lnTo>
                  <a:lnTo>
                    <a:pt x="339" y="91"/>
                  </a:lnTo>
                  <a:lnTo>
                    <a:pt x="340" y="91"/>
                  </a:lnTo>
                  <a:lnTo>
                    <a:pt x="341" y="91"/>
                  </a:lnTo>
                  <a:lnTo>
                    <a:pt x="342" y="91"/>
                  </a:lnTo>
                  <a:lnTo>
                    <a:pt x="343" y="91"/>
                  </a:lnTo>
                  <a:lnTo>
                    <a:pt x="344" y="90"/>
                  </a:lnTo>
                  <a:lnTo>
                    <a:pt x="345" y="90"/>
                  </a:lnTo>
                  <a:lnTo>
                    <a:pt x="346" y="90"/>
                  </a:lnTo>
                  <a:lnTo>
                    <a:pt x="347" y="90"/>
                  </a:lnTo>
                  <a:lnTo>
                    <a:pt x="348" y="90"/>
                  </a:lnTo>
                  <a:lnTo>
                    <a:pt x="349" y="90"/>
                  </a:lnTo>
                  <a:lnTo>
                    <a:pt x="349" y="89"/>
                  </a:lnTo>
                  <a:lnTo>
                    <a:pt x="350" y="89"/>
                  </a:lnTo>
                  <a:lnTo>
                    <a:pt x="351" y="89"/>
                  </a:lnTo>
                  <a:lnTo>
                    <a:pt x="352" y="89"/>
                  </a:lnTo>
                  <a:lnTo>
                    <a:pt x="353" y="89"/>
                  </a:lnTo>
                  <a:lnTo>
                    <a:pt x="354" y="89"/>
                  </a:lnTo>
                  <a:lnTo>
                    <a:pt x="354" y="88"/>
                  </a:lnTo>
                  <a:lnTo>
                    <a:pt x="355" y="88"/>
                  </a:lnTo>
                  <a:lnTo>
                    <a:pt x="356" y="88"/>
                  </a:lnTo>
                  <a:lnTo>
                    <a:pt x="357" y="88"/>
                  </a:lnTo>
                  <a:lnTo>
                    <a:pt x="358" y="88"/>
                  </a:lnTo>
                  <a:lnTo>
                    <a:pt x="359" y="88"/>
                  </a:lnTo>
                  <a:lnTo>
                    <a:pt x="360" y="88"/>
                  </a:lnTo>
                  <a:lnTo>
                    <a:pt x="360" y="87"/>
                  </a:lnTo>
                  <a:lnTo>
                    <a:pt x="360" y="87"/>
                  </a:lnTo>
                  <a:lnTo>
                    <a:pt x="361" y="87"/>
                  </a:lnTo>
                  <a:lnTo>
                    <a:pt x="362" y="87"/>
                  </a:lnTo>
                  <a:lnTo>
                    <a:pt x="363" y="87"/>
                  </a:lnTo>
                  <a:lnTo>
                    <a:pt x="364" y="87"/>
                  </a:lnTo>
                  <a:lnTo>
                    <a:pt x="365" y="87"/>
                  </a:lnTo>
                  <a:lnTo>
                    <a:pt x="365" y="86"/>
                  </a:lnTo>
                  <a:lnTo>
                    <a:pt x="366" y="86"/>
                  </a:lnTo>
                  <a:lnTo>
                    <a:pt x="367" y="86"/>
                  </a:lnTo>
                  <a:lnTo>
                    <a:pt x="368" y="86"/>
                  </a:lnTo>
                  <a:lnTo>
                    <a:pt x="369" y="86"/>
                  </a:lnTo>
                  <a:lnTo>
                    <a:pt x="370" y="86"/>
                  </a:lnTo>
                  <a:lnTo>
                    <a:pt x="371" y="86"/>
                  </a:lnTo>
                  <a:lnTo>
                    <a:pt x="371" y="85"/>
                  </a:lnTo>
                  <a:lnTo>
                    <a:pt x="372" y="85"/>
                  </a:lnTo>
                  <a:lnTo>
                    <a:pt x="373" y="85"/>
                  </a:lnTo>
                  <a:lnTo>
                    <a:pt x="374" y="85"/>
                  </a:lnTo>
                  <a:lnTo>
                    <a:pt x="375" y="85"/>
                  </a:lnTo>
                  <a:lnTo>
                    <a:pt x="376" y="85"/>
                  </a:lnTo>
                  <a:lnTo>
                    <a:pt x="376" y="84"/>
                  </a:lnTo>
                  <a:lnTo>
                    <a:pt x="377" y="84"/>
                  </a:lnTo>
                  <a:lnTo>
                    <a:pt x="378" y="84"/>
                  </a:lnTo>
                  <a:lnTo>
                    <a:pt x="379" y="84"/>
                  </a:lnTo>
                  <a:lnTo>
                    <a:pt x="380" y="84"/>
                  </a:lnTo>
                  <a:lnTo>
                    <a:pt x="381" y="84"/>
                  </a:lnTo>
                  <a:lnTo>
                    <a:pt x="382" y="84"/>
                  </a:lnTo>
                  <a:lnTo>
                    <a:pt x="382" y="83"/>
                  </a:lnTo>
                  <a:lnTo>
                    <a:pt x="383" y="83"/>
                  </a:lnTo>
                  <a:lnTo>
                    <a:pt x="384" y="83"/>
                  </a:lnTo>
                  <a:lnTo>
                    <a:pt x="385" y="83"/>
                  </a:lnTo>
                  <a:lnTo>
                    <a:pt x="386" y="83"/>
                  </a:lnTo>
                  <a:lnTo>
                    <a:pt x="387" y="83"/>
                  </a:lnTo>
                  <a:lnTo>
                    <a:pt x="387" y="82"/>
                  </a:lnTo>
                  <a:lnTo>
                    <a:pt x="388" y="82"/>
                  </a:lnTo>
                  <a:lnTo>
                    <a:pt x="388" y="82"/>
                  </a:lnTo>
                  <a:lnTo>
                    <a:pt x="389" y="82"/>
                  </a:lnTo>
                  <a:lnTo>
                    <a:pt x="390" y="82"/>
                  </a:lnTo>
                  <a:lnTo>
                    <a:pt x="391" y="82"/>
                  </a:lnTo>
                  <a:lnTo>
                    <a:pt x="392" y="82"/>
                  </a:lnTo>
                  <a:lnTo>
                    <a:pt x="393" y="82"/>
                  </a:lnTo>
                  <a:lnTo>
                    <a:pt x="393" y="81"/>
                  </a:lnTo>
                  <a:lnTo>
                    <a:pt x="394" y="81"/>
                  </a:lnTo>
                  <a:lnTo>
                    <a:pt x="395" y="81"/>
                  </a:lnTo>
                  <a:lnTo>
                    <a:pt x="396" y="81"/>
                  </a:lnTo>
                  <a:lnTo>
                    <a:pt x="397" y="81"/>
                  </a:lnTo>
                  <a:lnTo>
                    <a:pt x="398" y="81"/>
                  </a:lnTo>
                  <a:lnTo>
                    <a:pt x="398" y="80"/>
                  </a:lnTo>
                  <a:lnTo>
                    <a:pt x="399" y="80"/>
                  </a:lnTo>
                  <a:lnTo>
                    <a:pt x="400" y="80"/>
                  </a:lnTo>
                  <a:lnTo>
                    <a:pt x="401" y="80"/>
                  </a:lnTo>
                  <a:lnTo>
                    <a:pt x="402" y="80"/>
                  </a:lnTo>
                  <a:lnTo>
                    <a:pt x="403" y="80"/>
                  </a:lnTo>
                  <a:lnTo>
                    <a:pt x="404" y="80"/>
                  </a:lnTo>
                  <a:lnTo>
                    <a:pt x="404" y="79"/>
                  </a:lnTo>
                  <a:lnTo>
                    <a:pt x="405" y="79"/>
                  </a:lnTo>
                  <a:lnTo>
                    <a:pt x="406" y="79"/>
                  </a:lnTo>
                  <a:lnTo>
                    <a:pt x="407" y="79"/>
                  </a:lnTo>
                  <a:lnTo>
                    <a:pt x="408" y="79"/>
                  </a:lnTo>
                  <a:lnTo>
                    <a:pt x="409" y="79"/>
                  </a:lnTo>
                  <a:lnTo>
                    <a:pt x="409" y="78"/>
                  </a:lnTo>
                  <a:lnTo>
                    <a:pt x="410" y="78"/>
                  </a:lnTo>
                  <a:lnTo>
                    <a:pt x="411" y="78"/>
                  </a:lnTo>
                  <a:lnTo>
                    <a:pt x="412" y="78"/>
                  </a:lnTo>
                  <a:lnTo>
                    <a:pt x="413" y="78"/>
                  </a:lnTo>
                  <a:lnTo>
                    <a:pt x="414" y="78"/>
                  </a:lnTo>
                  <a:lnTo>
                    <a:pt x="415" y="78"/>
                  </a:lnTo>
                  <a:lnTo>
                    <a:pt x="415" y="77"/>
                  </a:lnTo>
                  <a:lnTo>
                    <a:pt x="416" y="77"/>
                  </a:lnTo>
                  <a:lnTo>
                    <a:pt x="417" y="77"/>
                  </a:lnTo>
                  <a:lnTo>
                    <a:pt x="418" y="77"/>
                  </a:lnTo>
                  <a:lnTo>
                    <a:pt x="419" y="77"/>
                  </a:lnTo>
                  <a:lnTo>
                    <a:pt x="420" y="77"/>
                  </a:lnTo>
                  <a:lnTo>
                    <a:pt x="420" y="76"/>
                  </a:lnTo>
                  <a:lnTo>
                    <a:pt x="421" y="76"/>
                  </a:lnTo>
                  <a:lnTo>
                    <a:pt x="422" y="76"/>
                  </a:lnTo>
                  <a:lnTo>
                    <a:pt x="423" y="76"/>
                  </a:lnTo>
                  <a:lnTo>
                    <a:pt x="424" y="76"/>
                  </a:lnTo>
                  <a:lnTo>
                    <a:pt x="425" y="76"/>
                  </a:lnTo>
                  <a:lnTo>
                    <a:pt x="426" y="76"/>
                  </a:lnTo>
                  <a:lnTo>
                    <a:pt x="426" y="75"/>
                  </a:lnTo>
                  <a:lnTo>
                    <a:pt x="427" y="75"/>
                  </a:lnTo>
                  <a:lnTo>
                    <a:pt x="428" y="75"/>
                  </a:lnTo>
                  <a:lnTo>
                    <a:pt x="429" y="75"/>
                  </a:lnTo>
                  <a:lnTo>
                    <a:pt x="430" y="75"/>
                  </a:lnTo>
                  <a:lnTo>
                    <a:pt x="431" y="75"/>
                  </a:lnTo>
                  <a:lnTo>
                    <a:pt x="431" y="74"/>
                  </a:lnTo>
                  <a:lnTo>
                    <a:pt x="432" y="74"/>
                  </a:lnTo>
                  <a:lnTo>
                    <a:pt x="433" y="74"/>
                  </a:lnTo>
                  <a:lnTo>
                    <a:pt x="434" y="74"/>
                  </a:lnTo>
                  <a:lnTo>
                    <a:pt x="435" y="74"/>
                  </a:lnTo>
                  <a:lnTo>
                    <a:pt x="436" y="74"/>
                  </a:lnTo>
                  <a:lnTo>
                    <a:pt x="437" y="73"/>
                  </a:lnTo>
                  <a:lnTo>
                    <a:pt x="438" y="73"/>
                  </a:lnTo>
                  <a:lnTo>
                    <a:pt x="439" y="73"/>
                  </a:lnTo>
                  <a:lnTo>
                    <a:pt x="440" y="73"/>
                  </a:lnTo>
                  <a:lnTo>
                    <a:pt x="441" y="73"/>
                  </a:lnTo>
                  <a:lnTo>
                    <a:pt x="442" y="73"/>
                  </a:lnTo>
                  <a:lnTo>
                    <a:pt x="442" y="72"/>
                  </a:lnTo>
                  <a:lnTo>
                    <a:pt x="443" y="72"/>
                  </a:lnTo>
                  <a:lnTo>
                    <a:pt x="443" y="72"/>
                  </a:lnTo>
                  <a:lnTo>
                    <a:pt x="444" y="72"/>
                  </a:lnTo>
                  <a:lnTo>
                    <a:pt x="445" y="72"/>
                  </a:lnTo>
                  <a:lnTo>
                    <a:pt x="446" y="72"/>
                  </a:lnTo>
                  <a:lnTo>
                    <a:pt x="447" y="72"/>
                  </a:lnTo>
                  <a:lnTo>
                    <a:pt x="448" y="71"/>
                  </a:lnTo>
                  <a:lnTo>
                    <a:pt x="449" y="71"/>
                  </a:lnTo>
                  <a:lnTo>
                    <a:pt x="450" y="71"/>
                  </a:lnTo>
                  <a:lnTo>
                    <a:pt x="451" y="71"/>
                  </a:lnTo>
                  <a:lnTo>
                    <a:pt x="452" y="71"/>
                  </a:lnTo>
                  <a:lnTo>
                    <a:pt x="453" y="71"/>
                  </a:lnTo>
                  <a:lnTo>
                    <a:pt x="453" y="70"/>
                  </a:lnTo>
                  <a:lnTo>
                    <a:pt x="454" y="70"/>
                  </a:lnTo>
                  <a:lnTo>
                    <a:pt x="455" y="70"/>
                  </a:lnTo>
                  <a:lnTo>
                    <a:pt x="456" y="70"/>
                  </a:lnTo>
                  <a:lnTo>
                    <a:pt x="457" y="70"/>
                  </a:lnTo>
                  <a:lnTo>
                    <a:pt x="458" y="70"/>
                  </a:lnTo>
                  <a:lnTo>
                    <a:pt x="459" y="70"/>
                  </a:lnTo>
                  <a:lnTo>
                    <a:pt x="459" y="69"/>
                  </a:lnTo>
                  <a:lnTo>
                    <a:pt x="460" y="69"/>
                  </a:lnTo>
                  <a:lnTo>
                    <a:pt x="461" y="69"/>
                  </a:lnTo>
                  <a:lnTo>
                    <a:pt x="462" y="69"/>
                  </a:lnTo>
                  <a:lnTo>
                    <a:pt x="463" y="69"/>
                  </a:lnTo>
                  <a:lnTo>
                    <a:pt x="464" y="69"/>
                  </a:lnTo>
                  <a:lnTo>
                    <a:pt x="464" y="68"/>
                  </a:lnTo>
                  <a:lnTo>
                    <a:pt x="465" y="68"/>
                  </a:lnTo>
                  <a:lnTo>
                    <a:pt x="466" y="68"/>
                  </a:lnTo>
                  <a:lnTo>
                    <a:pt x="467" y="68"/>
                  </a:lnTo>
                  <a:lnTo>
                    <a:pt x="468" y="68"/>
                  </a:lnTo>
                  <a:lnTo>
                    <a:pt x="469" y="68"/>
                  </a:lnTo>
                  <a:lnTo>
                    <a:pt x="470" y="67"/>
                  </a:lnTo>
                  <a:lnTo>
                    <a:pt x="471" y="67"/>
                  </a:lnTo>
                  <a:lnTo>
                    <a:pt x="471" y="67"/>
                  </a:lnTo>
                  <a:lnTo>
                    <a:pt x="472" y="67"/>
                  </a:lnTo>
                  <a:lnTo>
                    <a:pt x="473" y="67"/>
                  </a:lnTo>
                  <a:lnTo>
                    <a:pt x="474" y="67"/>
                  </a:lnTo>
                  <a:lnTo>
                    <a:pt x="475" y="67"/>
                  </a:lnTo>
                  <a:lnTo>
                    <a:pt x="475" y="66"/>
                  </a:lnTo>
                  <a:lnTo>
                    <a:pt x="476" y="66"/>
                  </a:lnTo>
                  <a:lnTo>
                    <a:pt x="477" y="66"/>
                  </a:lnTo>
                  <a:lnTo>
                    <a:pt x="478" y="66"/>
                  </a:lnTo>
                  <a:lnTo>
                    <a:pt x="479" y="66"/>
                  </a:lnTo>
                  <a:lnTo>
                    <a:pt x="480" y="66"/>
                  </a:lnTo>
                  <a:lnTo>
                    <a:pt x="481" y="65"/>
                  </a:lnTo>
                  <a:lnTo>
                    <a:pt x="482" y="65"/>
                  </a:lnTo>
                  <a:lnTo>
                    <a:pt x="483" y="65"/>
                  </a:lnTo>
                  <a:lnTo>
                    <a:pt x="484" y="65"/>
                  </a:lnTo>
                  <a:lnTo>
                    <a:pt x="485" y="65"/>
                  </a:lnTo>
                  <a:lnTo>
                    <a:pt x="486" y="65"/>
                  </a:lnTo>
                  <a:lnTo>
                    <a:pt x="486" y="64"/>
                  </a:lnTo>
                  <a:lnTo>
                    <a:pt x="487" y="64"/>
                  </a:lnTo>
                  <a:lnTo>
                    <a:pt x="488" y="64"/>
                  </a:lnTo>
                  <a:lnTo>
                    <a:pt x="489" y="64"/>
                  </a:lnTo>
                  <a:lnTo>
                    <a:pt x="490" y="64"/>
                  </a:lnTo>
                  <a:lnTo>
                    <a:pt x="491" y="64"/>
                  </a:lnTo>
                  <a:lnTo>
                    <a:pt x="491" y="63"/>
                  </a:lnTo>
                  <a:lnTo>
                    <a:pt x="492" y="63"/>
                  </a:lnTo>
                  <a:lnTo>
                    <a:pt x="493" y="63"/>
                  </a:lnTo>
                  <a:lnTo>
                    <a:pt x="494" y="63"/>
                  </a:lnTo>
                  <a:lnTo>
                    <a:pt x="495" y="63"/>
                  </a:lnTo>
                  <a:lnTo>
                    <a:pt x="496" y="63"/>
                  </a:lnTo>
                  <a:lnTo>
                    <a:pt x="497" y="63"/>
                  </a:lnTo>
                  <a:lnTo>
                    <a:pt x="497" y="62"/>
                  </a:lnTo>
                  <a:lnTo>
                    <a:pt x="498" y="62"/>
                  </a:lnTo>
                  <a:lnTo>
                    <a:pt x="499" y="62"/>
                  </a:lnTo>
                  <a:lnTo>
                    <a:pt x="499" y="62"/>
                  </a:lnTo>
                  <a:lnTo>
                    <a:pt x="500" y="62"/>
                  </a:lnTo>
                  <a:lnTo>
                    <a:pt x="501" y="62"/>
                  </a:lnTo>
                  <a:lnTo>
                    <a:pt x="502" y="62"/>
                  </a:lnTo>
                  <a:lnTo>
                    <a:pt x="502" y="61"/>
                  </a:lnTo>
                  <a:lnTo>
                    <a:pt x="503" y="61"/>
                  </a:lnTo>
                  <a:lnTo>
                    <a:pt x="504" y="61"/>
                  </a:lnTo>
                  <a:lnTo>
                    <a:pt x="505" y="61"/>
                  </a:lnTo>
                  <a:lnTo>
                    <a:pt x="506" y="61"/>
                  </a:lnTo>
                  <a:lnTo>
                    <a:pt x="507" y="61"/>
                  </a:lnTo>
                  <a:lnTo>
                    <a:pt x="508" y="61"/>
                  </a:lnTo>
                  <a:lnTo>
                    <a:pt x="508" y="60"/>
                  </a:lnTo>
                  <a:lnTo>
                    <a:pt x="509" y="60"/>
                  </a:lnTo>
                  <a:lnTo>
                    <a:pt x="510" y="60"/>
                  </a:lnTo>
                  <a:lnTo>
                    <a:pt x="511" y="60"/>
                  </a:lnTo>
                  <a:lnTo>
                    <a:pt x="512" y="60"/>
                  </a:lnTo>
                  <a:lnTo>
                    <a:pt x="513" y="60"/>
                  </a:lnTo>
                  <a:lnTo>
                    <a:pt x="513" y="59"/>
                  </a:lnTo>
                  <a:lnTo>
                    <a:pt x="514" y="59"/>
                  </a:lnTo>
                  <a:lnTo>
                    <a:pt x="515" y="59"/>
                  </a:lnTo>
                  <a:lnTo>
                    <a:pt x="516" y="59"/>
                  </a:lnTo>
                  <a:lnTo>
                    <a:pt x="517" y="59"/>
                  </a:lnTo>
                  <a:lnTo>
                    <a:pt x="518" y="59"/>
                  </a:lnTo>
                  <a:lnTo>
                    <a:pt x="519" y="59"/>
                  </a:lnTo>
                  <a:lnTo>
                    <a:pt x="519" y="58"/>
                  </a:lnTo>
                  <a:lnTo>
                    <a:pt x="520" y="58"/>
                  </a:lnTo>
                  <a:lnTo>
                    <a:pt x="521" y="58"/>
                  </a:lnTo>
                  <a:lnTo>
                    <a:pt x="522" y="58"/>
                  </a:lnTo>
                  <a:lnTo>
                    <a:pt x="523" y="58"/>
                  </a:lnTo>
                  <a:lnTo>
                    <a:pt x="524" y="58"/>
                  </a:lnTo>
                  <a:lnTo>
                    <a:pt x="524" y="57"/>
                  </a:lnTo>
                  <a:lnTo>
                    <a:pt x="525" y="57"/>
                  </a:lnTo>
                  <a:lnTo>
                    <a:pt x="526" y="57"/>
                  </a:lnTo>
                  <a:lnTo>
                    <a:pt x="526" y="57"/>
                  </a:lnTo>
                  <a:lnTo>
                    <a:pt x="527" y="57"/>
                  </a:lnTo>
                  <a:lnTo>
                    <a:pt x="528" y="57"/>
                  </a:lnTo>
                  <a:lnTo>
                    <a:pt x="529" y="57"/>
                  </a:lnTo>
                  <a:lnTo>
                    <a:pt x="530" y="57"/>
                  </a:lnTo>
                  <a:lnTo>
                    <a:pt x="530" y="56"/>
                  </a:lnTo>
                  <a:lnTo>
                    <a:pt x="531" y="56"/>
                  </a:lnTo>
                  <a:lnTo>
                    <a:pt x="532" y="56"/>
                  </a:lnTo>
                  <a:lnTo>
                    <a:pt x="533" y="56"/>
                  </a:lnTo>
                  <a:lnTo>
                    <a:pt x="534" y="56"/>
                  </a:lnTo>
                  <a:lnTo>
                    <a:pt x="535" y="56"/>
                  </a:lnTo>
                  <a:lnTo>
                    <a:pt x="535" y="55"/>
                  </a:lnTo>
                  <a:lnTo>
                    <a:pt x="536" y="55"/>
                  </a:lnTo>
                  <a:lnTo>
                    <a:pt x="537" y="55"/>
                  </a:lnTo>
                  <a:lnTo>
                    <a:pt x="538" y="55"/>
                  </a:lnTo>
                  <a:lnTo>
                    <a:pt x="539" y="55"/>
                  </a:lnTo>
                  <a:lnTo>
                    <a:pt x="540" y="55"/>
                  </a:lnTo>
                  <a:lnTo>
                    <a:pt x="541" y="55"/>
                  </a:lnTo>
                  <a:lnTo>
                    <a:pt x="541" y="54"/>
                  </a:lnTo>
                  <a:lnTo>
                    <a:pt x="542" y="54"/>
                  </a:lnTo>
                  <a:lnTo>
                    <a:pt x="543" y="54"/>
                  </a:lnTo>
                  <a:lnTo>
                    <a:pt x="544" y="54"/>
                  </a:lnTo>
                  <a:lnTo>
                    <a:pt x="545" y="54"/>
                  </a:lnTo>
                  <a:lnTo>
                    <a:pt x="546" y="54"/>
                  </a:lnTo>
                  <a:lnTo>
                    <a:pt x="546" y="53"/>
                  </a:lnTo>
                  <a:lnTo>
                    <a:pt x="547" y="53"/>
                  </a:lnTo>
                  <a:lnTo>
                    <a:pt x="548" y="53"/>
                  </a:lnTo>
                  <a:lnTo>
                    <a:pt x="549" y="53"/>
                  </a:lnTo>
                  <a:lnTo>
                    <a:pt x="550" y="53"/>
                  </a:lnTo>
                  <a:lnTo>
                    <a:pt x="551" y="53"/>
                  </a:lnTo>
                  <a:lnTo>
                    <a:pt x="552" y="53"/>
                  </a:lnTo>
                  <a:lnTo>
                    <a:pt x="552" y="52"/>
                  </a:lnTo>
                  <a:lnTo>
                    <a:pt x="553" y="52"/>
                  </a:lnTo>
                  <a:lnTo>
                    <a:pt x="554" y="52"/>
                  </a:lnTo>
                  <a:lnTo>
                    <a:pt x="554" y="52"/>
                  </a:lnTo>
                  <a:lnTo>
                    <a:pt x="555" y="52"/>
                  </a:lnTo>
                  <a:lnTo>
                    <a:pt x="556" y="52"/>
                  </a:lnTo>
                  <a:lnTo>
                    <a:pt x="557" y="52"/>
                  </a:lnTo>
                  <a:lnTo>
                    <a:pt x="557" y="51"/>
                  </a:lnTo>
                  <a:lnTo>
                    <a:pt x="558" y="51"/>
                  </a:lnTo>
                  <a:lnTo>
                    <a:pt x="559" y="51"/>
                  </a:lnTo>
                  <a:lnTo>
                    <a:pt x="560" y="51"/>
                  </a:lnTo>
                  <a:lnTo>
                    <a:pt x="561" y="51"/>
                  </a:lnTo>
                  <a:lnTo>
                    <a:pt x="562" y="51"/>
                  </a:lnTo>
                  <a:lnTo>
                    <a:pt x="563" y="51"/>
                  </a:lnTo>
                  <a:lnTo>
                    <a:pt x="563" y="50"/>
                  </a:lnTo>
                  <a:lnTo>
                    <a:pt x="564" y="50"/>
                  </a:lnTo>
                  <a:lnTo>
                    <a:pt x="565" y="50"/>
                  </a:lnTo>
                  <a:lnTo>
                    <a:pt x="566" y="50"/>
                  </a:lnTo>
                  <a:lnTo>
                    <a:pt x="567" y="50"/>
                  </a:lnTo>
                  <a:lnTo>
                    <a:pt x="568" y="50"/>
                  </a:lnTo>
                  <a:lnTo>
                    <a:pt x="568" y="49"/>
                  </a:lnTo>
                  <a:lnTo>
                    <a:pt x="569" y="49"/>
                  </a:lnTo>
                  <a:lnTo>
                    <a:pt x="570" y="49"/>
                  </a:lnTo>
                  <a:lnTo>
                    <a:pt x="571" y="49"/>
                  </a:lnTo>
                  <a:lnTo>
                    <a:pt x="572" y="49"/>
                  </a:lnTo>
                  <a:lnTo>
                    <a:pt x="573" y="49"/>
                  </a:lnTo>
                  <a:lnTo>
                    <a:pt x="574" y="49"/>
                  </a:lnTo>
                  <a:lnTo>
                    <a:pt x="574" y="48"/>
                  </a:lnTo>
                  <a:lnTo>
                    <a:pt x="575" y="48"/>
                  </a:lnTo>
                  <a:lnTo>
                    <a:pt x="576" y="48"/>
                  </a:lnTo>
                  <a:lnTo>
                    <a:pt x="577" y="48"/>
                  </a:lnTo>
                  <a:lnTo>
                    <a:pt x="578" y="48"/>
                  </a:lnTo>
                  <a:lnTo>
                    <a:pt x="579" y="48"/>
                  </a:lnTo>
                  <a:lnTo>
                    <a:pt x="579" y="47"/>
                  </a:lnTo>
                  <a:lnTo>
                    <a:pt x="580" y="47"/>
                  </a:lnTo>
                  <a:lnTo>
                    <a:pt x="581" y="47"/>
                  </a:lnTo>
                  <a:lnTo>
                    <a:pt x="582" y="47"/>
                  </a:lnTo>
                  <a:lnTo>
                    <a:pt x="582" y="47"/>
                  </a:lnTo>
                  <a:lnTo>
                    <a:pt x="583" y="47"/>
                  </a:lnTo>
                  <a:lnTo>
                    <a:pt x="584" y="47"/>
                  </a:lnTo>
                  <a:lnTo>
                    <a:pt x="585" y="47"/>
                  </a:lnTo>
                  <a:lnTo>
                    <a:pt x="585" y="46"/>
                  </a:lnTo>
                  <a:lnTo>
                    <a:pt x="586" y="46"/>
                  </a:lnTo>
                  <a:lnTo>
                    <a:pt x="587" y="46"/>
                  </a:lnTo>
                  <a:lnTo>
                    <a:pt x="588" y="46"/>
                  </a:lnTo>
                  <a:lnTo>
                    <a:pt x="589" y="46"/>
                  </a:lnTo>
                  <a:lnTo>
                    <a:pt x="590" y="46"/>
                  </a:lnTo>
                  <a:lnTo>
                    <a:pt x="590" y="45"/>
                  </a:lnTo>
                  <a:lnTo>
                    <a:pt x="591" y="45"/>
                  </a:lnTo>
                  <a:lnTo>
                    <a:pt x="592" y="45"/>
                  </a:lnTo>
                  <a:lnTo>
                    <a:pt x="593" y="45"/>
                  </a:lnTo>
                  <a:lnTo>
                    <a:pt x="594" y="45"/>
                  </a:lnTo>
                  <a:lnTo>
                    <a:pt x="595" y="45"/>
                  </a:lnTo>
                  <a:lnTo>
                    <a:pt x="596" y="44"/>
                  </a:lnTo>
                  <a:lnTo>
                    <a:pt x="597" y="44"/>
                  </a:lnTo>
                  <a:lnTo>
                    <a:pt x="598" y="44"/>
                  </a:lnTo>
                  <a:lnTo>
                    <a:pt x="599" y="44"/>
                  </a:lnTo>
                  <a:lnTo>
                    <a:pt x="600" y="44"/>
                  </a:lnTo>
                  <a:lnTo>
                    <a:pt x="601" y="44"/>
                  </a:lnTo>
                  <a:lnTo>
                    <a:pt x="601" y="43"/>
                  </a:lnTo>
                  <a:lnTo>
                    <a:pt x="602" y="43"/>
                  </a:lnTo>
                  <a:lnTo>
                    <a:pt x="603" y="43"/>
                  </a:lnTo>
                  <a:lnTo>
                    <a:pt x="604" y="43"/>
                  </a:lnTo>
                  <a:lnTo>
                    <a:pt x="605" y="43"/>
                  </a:lnTo>
                  <a:lnTo>
                    <a:pt x="606" y="43"/>
                  </a:lnTo>
                  <a:lnTo>
                    <a:pt x="607" y="42"/>
                  </a:lnTo>
                  <a:lnTo>
                    <a:pt x="608" y="42"/>
                  </a:lnTo>
                  <a:lnTo>
                    <a:pt x="609" y="42"/>
                  </a:lnTo>
                  <a:lnTo>
                    <a:pt x="610" y="42"/>
                  </a:lnTo>
                  <a:lnTo>
                    <a:pt x="611" y="42"/>
                  </a:lnTo>
                  <a:lnTo>
                    <a:pt x="612" y="42"/>
                  </a:lnTo>
                  <a:lnTo>
                    <a:pt x="612" y="41"/>
                  </a:lnTo>
                  <a:lnTo>
                    <a:pt x="613" y="41"/>
                  </a:lnTo>
                  <a:lnTo>
                    <a:pt x="614" y="41"/>
                  </a:lnTo>
                  <a:lnTo>
                    <a:pt x="615" y="41"/>
                  </a:lnTo>
                  <a:lnTo>
                    <a:pt x="616" y="41"/>
                  </a:lnTo>
                  <a:lnTo>
                    <a:pt x="617" y="41"/>
                  </a:lnTo>
                  <a:lnTo>
                    <a:pt x="617" y="40"/>
                  </a:lnTo>
                  <a:lnTo>
                    <a:pt x="618" y="40"/>
                  </a:lnTo>
                  <a:lnTo>
                    <a:pt x="619" y="40"/>
                  </a:lnTo>
                  <a:lnTo>
                    <a:pt x="620" y="40"/>
                  </a:lnTo>
                  <a:lnTo>
                    <a:pt x="621" y="40"/>
                  </a:lnTo>
                  <a:lnTo>
                    <a:pt x="622" y="40"/>
                  </a:lnTo>
                  <a:lnTo>
                    <a:pt x="623" y="40"/>
                  </a:lnTo>
                  <a:lnTo>
                    <a:pt x="623" y="39"/>
                  </a:lnTo>
                  <a:lnTo>
                    <a:pt x="624" y="39"/>
                  </a:lnTo>
                  <a:lnTo>
                    <a:pt x="625" y="39"/>
                  </a:lnTo>
                  <a:lnTo>
                    <a:pt x="626" y="39"/>
                  </a:lnTo>
                  <a:lnTo>
                    <a:pt x="627" y="39"/>
                  </a:lnTo>
                  <a:lnTo>
                    <a:pt x="628" y="39"/>
                  </a:lnTo>
                  <a:lnTo>
                    <a:pt x="628" y="38"/>
                  </a:lnTo>
                  <a:lnTo>
                    <a:pt x="629" y="38"/>
                  </a:lnTo>
                  <a:lnTo>
                    <a:pt x="630" y="38"/>
                  </a:lnTo>
                  <a:lnTo>
                    <a:pt x="631" y="38"/>
                  </a:lnTo>
                  <a:lnTo>
                    <a:pt x="632" y="38"/>
                  </a:lnTo>
                  <a:lnTo>
                    <a:pt x="633" y="38"/>
                  </a:lnTo>
                  <a:lnTo>
                    <a:pt x="634" y="38"/>
                  </a:lnTo>
                  <a:lnTo>
                    <a:pt x="634" y="37"/>
                  </a:lnTo>
                  <a:lnTo>
                    <a:pt x="635" y="37"/>
                  </a:lnTo>
                  <a:lnTo>
                    <a:pt x="636" y="37"/>
                  </a:lnTo>
                  <a:lnTo>
                    <a:pt x="637" y="37"/>
                  </a:lnTo>
                  <a:lnTo>
                    <a:pt x="637" y="37"/>
                  </a:lnTo>
                  <a:lnTo>
                    <a:pt x="638" y="37"/>
                  </a:lnTo>
                  <a:lnTo>
                    <a:pt x="639" y="37"/>
                  </a:lnTo>
                  <a:lnTo>
                    <a:pt x="640" y="36"/>
                  </a:lnTo>
                  <a:lnTo>
                    <a:pt x="641" y="36"/>
                  </a:lnTo>
                  <a:lnTo>
                    <a:pt x="642" y="36"/>
                  </a:lnTo>
                  <a:lnTo>
                    <a:pt x="643" y="36"/>
                  </a:lnTo>
                  <a:lnTo>
                    <a:pt x="644" y="36"/>
                  </a:lnTo>
                  <a:lnTo>
                    <a:pt x="645" y="36"/>
                  </a:lnTo>
                  <a:lnTo>
                    <a:pt x="645" y="35"/>
                  </a:lnTo>
                  <a:lnTo>
                    <a:pt x="646" y="35"/>
                  </a:lnTo>
                  <a:lnTo>
                    <a:pt x="647" y="35"/>
                  </a:lnTo>
                  <a:lnTo>
                    <a:pt x="648" y="35"/>
                  </a:lnTo>
                  <a:lnTo>
                    <a:pt x="649" y="35"/>
                  </a:lnTo>
                  <a:lnTo>
                    <a:pt x="650" y="35"/>
                  </a:lnTo>
                  <a:lnTo>
                    <a:pt x="650" y="34"/>
                  </a:lnTo>
                  <a:lnTo>
                    <a:pt x="651" y="34"/>
                  </a:lnTo>
                  <a:lnTo>
                    <a:pt x="652" y="34"/>
                  </a:lnTo>
                  <a:lnTo>
                    <a:pt x="653" y="34"/>
                  </a:lnTo>
                  <a:lnTo>
                    <a:pt x="654" y="34"/>
                  </a:lnTo>
                  <a:lnTo>
                    <a:pt x="655" y="34"/>
                  </a:lnTo>
                  <a:lnTo>
                    <a:pt x="656" y="34"/>
                  </a:lnTo>
                  <a:lnTo>
                    <a:pt x="656" y="33"/>
                  </a:lnTo>
                  <a:lnTo>
                    <a:pt x="657" y="33"/>
                  </a:lnTo>
                  <a:lnTo>
                    <a:pt x="658" y="33"/>
                  </a:lnTo>
                  <a:lnTo>
                    <a:pt x="659" y="33"/>
                  </a:lnTo>
                  <a:lnTo>
                    <a:pt x="660" y="33"/>
                  </a:lnTo>
                  <a:lnTo>
                    <a:pt x="661" y="33"/>
                  </a:lnTo>
                  <a:lnTo>
                    <a:pt x="661" y="32"/>
                  </a:lnTo>
                  <a:lnTo>
                    <a:pt x="662" y="32"/>
                  </a:lnTo>
                  <a:lnTo>
                    <a:pt x="663" y="32"/>
                  </a:lnTo>
                  <a:lnTo>
                    <a:pt x="664" y="32"/>
                  </a:lnTo>
                  <a:lnTo>
                    <a:pt x="665" y="32"/>
                  </a:lnTo>
                  <a:lnTo>
                    <a:pt x="665" y="32"/>
                  </a:lnTo>
                  <a:lnTo>
                    <a:pt x="666" y="32"/>
                  </a:lnTo>
                  <a:lnTo>
                    <a:pt x="667" y="32"/>
                  </a:lnTo>
                  <a:lnTo>
                    <a:pt x="667" y="31"/>
                  </a:lnTo>
                  <a:lnTo>
                    <a:pt x="668" y="31"/>
                  </a:lnTo>
                  <a:lnTo>
                    <a:pt x="669" y="31"/>
                  </a:lnTo>
                  <a:lnTo>
                    <a:pt x="670" y="31"/>
                  </a:lnTo>
                  <a:lnTo>
                    <a:pt x="671" y="31"/>
                  </a:lnTo>
                  <a:lnTo>
                    <a:pt x="672" y="31"/>
                  </a:lnTo>
                  <a:lnTo>
                    <a:pt x="672" y="30"/>
                  </a:lnTo>
                  <a:lnTo>
                    <a:pt x="673" y="30"/>
                  </a:lnTo>
                  <a:lnTo>
                    <a:pt x="674" y="30"/>
                  </a:lnTo>
                  <a:lnTo>
                    <a:pt x="675" y="30"/>
                  </a:lnTo>
                  <a:lnTo>
                    <a:pt x="676" y="30"/>
                  </a:lnTo>
                  <a:lnTo>
                    <a:pt x="677" y="30"/>
                  </a:lnTo>
                  <a:lnTo>
                    <a:pt x="678" y="30"/>
                  </a:lnTo>
                  <a:lnTo>
                    <a:pt x="678" y="29"/>
                  </a:lnTo>
                  <a:lnTo>
                    <a:pt x="679" y="29"/>
                  </a:lnTo>
                  <a:lnTo>
                    <a:pt x="680" y="29"/>
                  </a:lnTo>
                  <a:lnTo>
                    <a:pt x="681" y="29"/>
                  </a:lnTo>
                  <a:lnTo>
                    <a:pt x="682" y="29"/>
                  </a:lnTo>
                  <a:lnTo>
                    <a:pt x="683" y="29"/>
                  </a:lnTo>
                  <a:lnTo>
                    <a:pt x="683" y="28"/>
                  </a:lnTo>
                  <a:lnTo>
                    <a:pt x="684" y="28"/>
                  </a:lnTo>
                  <a:lnTo>
                    <a:pt x="685" y="28"/>
                  </a:lnTo>
                  <a:lnTo>
                    <a:pt x="686" y="28"/>
                  </a:lnTo>
                  <a:lnTo>
                    <a:pt x="687" y="28"/>
                  </a:lnTo>
                  <a:lnTo>
                    <a:pt x="688" y="28"/>
                  </a:lnTo>
                  <a:lnTo>
                    <a:pt x="689" y="28"/>
                  </a:lnTo>
                  <a:lnTo>
                    <a:pt x="689" y="27"/>
                  </a:lnTo>
                  <a:lnTo>
                    <a:pt x="690" y="27"/>
                  </a:lnTo>
                  <a:lnTo>
                    <a:pt x="691" y="27"/>
                  </a:lnTo>
                  <a:lnTo>
                    <a:pt x="692" y="27"/>
                  </a:lnTo>
                  <a:lnTo>
                    <a:pt x="693" y="27"/>
                  </a:lnTo>
                  <a:lnTo>
                    <a:pt x="693" y="27"/>
                  </a:lnTo>
                  <a:lnTo>
                    <a:pt x="694" y="27"/>
                  </a:lnTo>
                  <a:lnTo>
                    <a:pt x="694" y="26"/>
                  </a:lnTo>
                  <a:lnTo>
                    <a:pt x="695" y="26"/>
                  </a:lnTo>
                  <a:lnTo>
                    <a:pt x="696" y="26"/>
                  </a:lnTo>
                  <a:lnTo>
                    <a:pt x="697" y="26"/>
                  </a:lnTo>
                  <a:lnTo>
                    <a:pt x="698" y="26"/>
                  </a:lnTo>
                  <a:lnTo>
                    <a:pt x="699" y="26"/>
                  </a:lnTo>
                  <a:lnTo>
                    <a:pt x="700" y="26"/>
                  </a:lnTo>
                  <a:lnTo>
                    <a:pt x="700" y="25"/>
                  </a:lnTo>
                  <a:lnTo>
                    <a:pt x="701" y="25"/>
                  </a:lnTo>
                  <a:lnTo>
                    <a:pt x="702" y="25"/>
                  </a:lnTo>
                  <a:lnTo>
                    <a:pt x="703" y="25"/>
                  </a:lnTo>
                  <a:lnTo>
                    <a:pt x="704" y="25"/>
                  </a:lnTo>
                  <a:lnTo>
                    <a:pt x="705" y="25"/>
                  </a:lnTo>
                  <a:lnTo>
                    <a:pt x="705" y="24"/>
                  </a:lnTo>
                  <a:lnTo>
                    <a:pt x="706" y="24"/>
                  </a:lnTo>
                  <a:lnTo>
                    <a:pt x="707" y="24"/>
                  </a:lnTo>
                  <a:lnTo>
                    <a:pt x="708" y="24"/>
                  </a:lnTo>
                  <a:lnTo>
                    <a:pt x="709" y="24"/>
                  </a:lnTo>
                  <a:lnTo>
                    <a:pt x="710" y="24"/>
                  </a:lnTo>
                  <a:lnTo>
                    <a:pt x="711" y="24"/>
                  </a:lnTo>
                  <a:lnTo>
                    <a:pt x="711" y="23"/>
                  </a:lnTo>
                  <a:lnTo>
                    <a:pt x="712" y="23"/>
                  </a:lnTo>
                  <a:lnTo>
                    <a:pt x="713" y="23"/>
                  </a:lnTo>
                  <a:lnTo>
                    <a:pt x="714" y="23"/>
                  </a:lnTo>
                  <a:lnTo>
                    <a:pt x="715" y="23"/>
                  </a:lnTo>
                  <a:lnTo>
                    <a:pt x="716" y="23"/>
                  </a:lnTo>
                  <a:lnTo>
                    <a:pt x="716" y="22"/>
                  </a:lnTo>
                  <a:lnTo>
                    <a:pt x="717" y="22"/>
                  </a:lnTo>
                  <a:lnTo>
                    <a:pt x="718" y="22"/>
                  </a:lnTo>
                  <a:lnTo>
                    <a:pt x="719" y="22"/>
                  </a:lnTo>
                  <a:lnTo>
                    <a:pt x="720" y="22"/>
                  </a:lnTo>
                  <a:lnTo>
                    <a:pt x="720" y="22"/>
                  </a:lnTo>
                  <a:lnTo>
                    <a:pt x="721" y="22"/>
                  </a:lnTo>
                  <a:lnTo>
                    <a:pt x="722" y="21"/>
                  </a:lnTo>
                  <a:lnTo>
                    <a:pt x="723" y="21"/>
                  </a:lnTo>
                  <a:lnTo>
                    <a:pt x="724" y="21"/>
                  </a:lnTo>
                  <a:lnTo>
                    <a:pt x="725" y="21"/>
                  </a:lnTo>
                  <a:lnTo>
                    <a:pt x="726" y="21"/>
                  </a:lnTo>
                  <a:lnTo>
                    <a:pt x="727" y="21"/>
                  </a:lnTo>
                  <a:lnTo>
                    <a:pt x="727" y="20"/>
                  </a:lnTo>
                  <a:lnTo>
                    <a:pt x="728" y="20"/>
                  </a:lnTo>
                  <a:lnTo>
                    <a:pt x="729" y="20"/>
                  </a:lnTo>
                  <a:lnTo>
                    <a:pt x="730" y="20"/>
                  </a:lnTo>
                  <a:lnTo>
                    <a:pt x="731" y="20"/>
                  </a:lnTo>
                  <a:lnTo>
                    <a:pt x="732" y="20"/>
                  </a:lnTo>
                  <a:lnTo>
                    <a:pt x="733" y="19"/>
                  </a:lnTo>
                  <a:lnTo>
                    <a:pt x="734" y="19"/>
                  </a:lnTo>
                  <a:lnTo>
                    <a:pt x="735" y="19"/>
                  </a:lnTo>
                  <a:lnTo>
                    <a:pt x="736" y="19"/>
                  </a:lnTo>
                  <a:lnTo>
                    <a:pt x="737" y="19"/>
                  </a:lnTo>
                  <a:lnTo>
                    <a:pt x="738" y="19"/>
                  </a:lnTo>
                  <a:lnTo>
                    <a:pt x="738" y="18"/>
                  </a:lnTo>
                  <a:lnTo>
                    <a:pt x="739" y="18"/>
                  </a:lnTo>
                  <a:lnTo>
                    <a:pt x="740" y="18"/>
                  </a:lnTo>
                  <a:lnTo>
                    <a:pt x="741" y="18"/>
                  </a:lnTo>
                  <a:lnTo>
                    <a:pt x="742" y="18"/>
                  </a:lnTo>
                  <a:lnTo>
                    <a:pt x="743" y="18"/>
                  </a:lnTo>
                  <a:lnTo>
                    <a:pt x="744" y="18"/>
                  </a:lnTo>
                  <a:lnTo>
                    <a:pt x="744" y="17"/>
                  </a:lnTo>
                  <a:lnTo>
                    <a:pt x="745" y="17"/>
                  </a:lnTo>
                  <a:lnTo>
                    <a:pt x="746" y="17"/>
                  </a:lnTo>
                  <a:lnTo>
                    <a:pt x="747" y="17"/>
                  </a:lnTo>
                  <a:lnTo>
                    <a:pt x="748" y="17"/>
                  </a:lnTo>
                  <a:lnTo>
                    <a:pt x="748" y="17"/>
                  </a:lnTo>
                  <a:lnTo>
                    <a:pt x="749" y="17"/>
                  </a:lnTo>
                  <a:lnTo>
                    <a:pt x="749" y="16"/>
                  </a:lnTo>
                  <a:lnTo>
                    <a:pt x="750" y="16"/>
                  </a:lnTo>
                  <a:lnTo>
                    <a:pt x="751" y="16"/>
                  </a:lnTo>
                  <a:lnTo>
                    <a:pt x="752" y="16"/>
                  </a:lnTo>
                  <a:lnTo>
                    <a:pt x="753" y="16"/>
                  </a:lnTo>
                  <a:lnTo>
                    <a:pt x="754" y="16"/>
                  </a:lnTo>
                  <a:lnTo>
                    <a:pt x="755" y="15"/>
                  </a:lnTo>
                  <a:lnTo>
                    <a:pt x="756" y="15"/>
                  </a:lnTo>
                  <a:lnTo>
                    <a:pt x="757" y="15"/>
                  </a:lnTo>
                  <a:lnTo>
                    <a:pt x="758" y="15"/>
                  </a:lnTo>
                  <a:lnTo>
                    <a:pt x="759" y="15"/>
                  </a:lnTo>
                  <a:lnTo>
                    <a:pt x="760" y="15"/>
                  </a:lnTo>
                  <a:lnTo>
                    <a:pt x="760" y="14"/>
                  </a:lnTo>
                  <a:lnTo>
                    <a:pt x="761" y="14"/>
                  </a:lnTo>
                  <a:lnTo>
                    <a:pt x="762" y="14"/>
                  </a:lnTo>
                  <a:lnTo>
                    <a:pt x="763" y="14"/>
                  </a:lnTo>
                  <a:lnTo>
                    <a:pt x="764" y="14"/>
                  </a:lnTo>
                  <a:lnTo>
                    <a:pt x="765" y="14"/>
                  </a:lnTo>
                  <a:lnTo>
                    <a:pt x="766" y="13"/>
                  </a:lnTo>
                  <a:lnTo>
                    <a:pt x="767" y="13"/>
                  </a:lnTo>
                  <a:lnTo>
                    <a:pt x="768" y="13"/>
                  </a:lnTo>
                  <a:lnTo>
                    <a:pt x="769" y="13"/>
                  </a:lnTo>
                  <a:lnTo>
                    <a:pt x="770" y="13"/>
                  </a:lnTo>
                  <a:lnTo>
                    <a:pt x="771" y="13"/>
                  </a:lnTo>
                  <a:lnTo>
                    <a:pt x="771" y="12"/>
                  </a:lnTo>
                  <a:lnTo>
                    <a:pt x="772" y="12"/>
                  </a:lnTo>
                  <a:lnTo>
                    <a:pt x="773" y="12"/>
                  </a:lnTo>
                  <a:lnTo>
                    <a:pt x="774" y="12"/>
                  </a:lnTo>
                  <a:lnTo>
                    <a:pt x="775" y="12"/>
                  </a:lnTo>
                  <a:lnTo>
                    <a:pt x="776" y="12"/>
                  </a:lnTo>
                  <a:lnTo>
                    <a:pt x="776" y="12"/>
                  </a:lnTo>
                  <a:lnTo>
                    <a:pt x="776" y="11"/>
                  </a:lnTo>
                  <a:lnTo>
                    <a:pt x="777" y="11"/>
                  </a:lnTo>
                  <a:lnTo>
                    <a:pt x="778" y="11"/>
                  </a:lnTo>
                  <a:lnTo>
                    <a:pt x="779" y="11"/>
                  </a:lnTo>
                  <a:lnTo>
                    <a:pt x="780" y="11"/>
                  </a:lnTo>
                  <a:lnTo>
                    <a:pt x="781" y="11"/>
                  </a:lnTo>
                  <a:lnTo>
                    <a:pt x="782" y="11"/>
                  </a:lnTo>
                  <a:lnTo>
                    <a:pt x="782" y="10"/>
                  </a:lnTo>
                  <a:lnTo>
                    <a:pt x="783" y="10"/>
                  </a:lnTo>
                  <a:lnTo>
                    <a:pt x="784" y="10"/>
                  </a:lnTo>
                  <a:lnTo>
                    <a:pt x="785" y="10"/>
                  </a:lnTo>
                  <a:lnTo>
                    <a:pt x="786" y="10"/>
                  </a:lnTo>
                  <a:lnTo>
                    <a:pt x="787" y="10"/>
                  </a:lnTo>
                  <a:lnTo>
                    <a:pt x="787" y="9"/>
                  </a:lnTo>
                  <a:lnTo>
                    <a:pt x="788" y="9"/>
                  </a:lnTo>
                  <a:lnTo>
                    <a:pt x="789" y="9"/>
                  </a:lnTo>
                  <a:lnTo>
                    <a:pt x="790" y="9"/>
                  </a:lnTo>
                  <a:lnTo>
                    <a:pt x="791" y="9"/>
                  </a:lnTo>
                  <a:lnTo>
                    <a:pt x="792" y="9"/>
                  </a:lnTo>
                  <a:lnTo>
                    <a:pt x="793" y="9"/>
                  </a:lnTo>
                  <a:lnTo>
                    <a:pt x="793" y="8"/>
                  </a:lnTo>
                  <a:lnTo>
                    <a:pt x="794" y="8"/>
                  </a:lnTo>
                  <a:lnTo>
                    <a:pt x="795" y="8"/>
                  </a:lnTo>
                  <a:lnTo>
                    <a:pt x="796" y="8"/>
                  </a:lnTo>
                  <a:lnTo>
                    <a:pt x="797" y="8"/>
                  </a:lnTo>
                  <a:lnTo>
                    <a:pt x="798" y="8"/>
                  </a:lnTo>
                  <a:lnTo>
                    <a:pt x="798" y="7"/>
                  </a:lnTo>
                  <a:lnTo>
                    <a:pt x="799" y="7"/>
                  </a:lnTo>
                  <a:lnTo>
                    <a:pt x="800" y="7"/>
                  </a:lnTo>
                  <a:lnTo>
                    <a:pt x="801" y="7"/>
                  </a:lnTo>
                  <a:lnTo>
                    <a:pt x="802" y="7"/>
                  </a:lnTo>
                  <a:lnTo>
                    <a:pt x="803" y="7"/>
                  </a:lnTo>
                  <a:lnTo>
                    <a:pt x="803" y="7"/>
                  </a:lnTo>
                  <a:lnTo>
                    <a:pt x="804" y="7"/>
                  </a:lnTo>
                  <a:lnTo>
                    <a:pt x="804" y="6"/>
                  </a:lnTo>
                  <a:lnTo>
                    <a:pt x="805" y="6"/>
                  </a:lnTo>
                  <a:lnTo>
                    <a:pt x="806" y="6"/>
                  </a:lnTo>
                  <a:lnTo>
                    <a:pt x="807" y="6"/>
                  </a:lnTo>
                  <a:lnTo>
                    <a:pt x="808" y="6"/>
                  </a:lnTo>
                  <a:lnTo>
                    <a:pt x="809" y="6"/>
                  </a:lnTo>
                  <a:lnTo>
                    <a:pt x="809" y="5"/>
                  </a:lnTo>
                  <a:lnTo>
                    <a:pt x="810" y="5"/>
                  </a:lnTo>
                  <a:lnTo>
                    <a:pt x="811" y="5"/>
                  </a:lnTo>
                  <a:lnTo>
                    <a:pt x="812" y="5"/>
                  </a:lnTo>
                  <a:lnTo>
                    <a:pt x="813" y="5"/>
                  </a:lnTo>
                  <a:lnTo>
                    <a:pt x="814" y="5"/>
                  </a:lnTo>
                  <a:lnTo>
                    <a:pt x="815" y="5"/>
                  </a:lnTo>
                  <a:lnTo>
                    <a:pt x="815" y="4"/>
                  </a:lnTo>
                  <a:lnTo>
                    <a:pt x="816" y="4"/>
                  </a:lnTo>
                  <a:lnTo>
                    <a:pt x="817" y="4"/>
                  </a:lnTo>
                  <a:lnTo>
                    <a:pt x="818" y="4"/>
                  </a:lnTo>
                  <a:lnTo>
                    <a:pt x="819" y="4"/>
                  </a:lnTo>
                  <a:lnTo>
                    <a:pt x="820" y="4"/>
                  </a:lnTo>
                  <a:lnTo>
                    <a:pt x="820" y="3"/>
                  </a:lnTo>
                  <a:lnTo>
                    <a:pt x="821" y="3"/>
                  </a:lnTo>
                  <a:lnTo>
                    <a:pt x="822" y="3"/>
                  </a:lnTo>
                  <a:lnTo>
                    <a:pt x="823" y="3"/>
                  </a:lnTo>
                  <a:lnTo>
                    <a:pt x="824" y="3"/>
                  </a:lnTo>
                  <a:lnTo>
                    <a:pt x="825" y="3"/>
                  </a:lnTo>
                  <a:lnTo>
                    <a:pt x="826" y="3"/>
                  </a:lnTo>
                  <a:lnTo>
                    <a:pt x="826" y="2"/>
                  </a:lnTo>
                  <a:lnTo>
                    <a:pt x="827" y="2"/>
                  </a:lnTo>
                  <a:lnTo>
                    <a:pt x="828" y="2"/>
                  </a:lnTo>
                  <a:lnTo>
                    <a:pt x="829" y="2"/>
                  </a:lnTo>
                  <a:lnTo>
                    <a:pt x="830" y="2"/>
                  </a:lnTo>
                  <a:lnTo>
                    <a:pt x="831" y="2"/>
                  </a:lnTo>
                  <a:lnTo>
                    <a:pt x="831" y="2"/>
                  </a:lnTo>
                  <a:lnTo>
                    <a:pt x="831" y="1"/>
                  </a:lnTo>
                  <a:lnTo>
                    <a:pt x="832" y="1"/>
                  </a:lnTo>
                  <a:lnTo>
                    <a:pt x="833" y="1"/>
                  </a:lnTo>
                  <a:lnTo>
                    <a:pt x="834" y="1"/>
                  </a:lnTo>
                  <a:lnTo>
                    <a:pt x="835" y="1"/>
                  </a:lnTo>
                  <a:lnTo>
                    <a:pt x="836" y="1"/>
                  </a:lnTo>
                  <a:lnTo>
                    <a:pt x="837" y="1"/>
                  </a:lnTo>
                  <a:lnTo>
                    <a:pt x="837" y="0"/>
                  </a:lnTo>
                  <a:lnTo>
                    <a:pt x="838" y="0"/>
                  </a:lnTo>
                  <a:lnTo>
                    <a:pt x="839"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6" name="Freeform 97">
              <a:extLst>
                <a:ext uri="{FF2B5EF4-FFF2-40B4-BE49-F238E27FC236}">
                  <a16:creationId xmlns:a16="http://schemas.microsoft.com/office/drawing/2014/main" id="{28AC861A-70C9-473B-9E9D-67C925805602}"/>
                </a:ext>
              </a:extLst>
            </p:cNvPr>
            <p:cNvSpPr>
              <a:spLocks/>
            </p:cNvSpPr>
            <p:nvPr/>
          </p:nvSpPr>
          <p:spPr bwMode="auto">
            <a:xfrm>
              <a:off x="14765111" y="2124322"/>
              <a:ext cx="907761" cy="167375"/>
            </a:xfrm>
            <a:custGeom>
              <a:avLst/>
              <a:gdLst>
                <a:gd name="T0" fmla="*/ 13 w 842"/>
                <a:gd name="T1" fmla="*/ 151 h 153"/>
                <a:gd name="T2" fmla="*/ 25 w 842"/>
                <a:gd name="T3" fmla="*/ 148 h 153"/>
                <a:gd name="T4" fmla="*/ 39 w 842"/>
                <a:gd name="T5" fmla="*/ 146 h 153"/>
                <a:gd name="T6" fmla="*/ 54 w 842"/>
                <a:gd name="T7" fmla="*/ 143 h 153"/>
                <a:gd name="T8" fmla="*/ 69 w 842"/>
                <a:gd name="T9" fmla="*/ 141 h 153"/>
                <a:gd name="T10" fmla="*/ 81 w 842"/>
                <a:gd name="T11" fmla="*/ 138 h 153"/>
                <a:gd name="T12" fmla="*/ 95 w 842"/>
                <a:gd name="T13" fmla="*/ 136 h 153"/>
                <a:gd name="T14" fmla="*/ 107 w 842"/>
                <a:gd name="T15" fmla="*/ 133 h 153"/>
                <a:gd name="T16" fmla="*/ 121 w 842"/>
                <a:gd name="T17" fmla="*/ 131 h 153"/>
                <a:gd name="T18" fmla="*/ 134 w 842"/>
                <a:gd name="T19" fmla="*/ 129 h 153"/>
                <a:gd name="T20" fmla="*/ 147 w 842"/>
                <a:gd name="T21" fmla="*/ 126 h 153"/>
                <a:gd name="T22" fmla="*/ 160 w 842"/>
                <a:gd name="T23" fmla="*/ 124 h 153"/>
                <a:gd name="T24" fmla="*/ 173 w 842"/>
                <a:gd name="T25" fmla="*/ 121 h 153"/>
                <a:gd name="T26" fmla="*/ 187 w 842"/>
                <a:gd name="T27" fmla="*/ 119 h 153"/>
                <a:gd name="T28" fmla="*/ 202 w 842"/>
                <a:gd name="T29" fmla="*/ 116 h 153"/>
                <a:gd name="T30" fmla="*/ 216 w 842"/>
                <a:gd name="T31" fmla="*/ 114 h 153"/>
                <a:gd name="T32" fmla="*/ 230 w 842"/>
                <a:gd name="T33" fmla="*/ 111 h 153"/>
                <a:gd name="T34" fmla="*/ 244 w 842"/>
                <a:gd name="T35" fmla="*/ 109 h 153"/>
                <a:gd name="T36" fmla="*/ 257 w 842"/>
                <a:gd name="T37" fmla="*/ 106 h 153"/>
                <a:gd name="T38" fmla="*/ 270 w 842"/>
                <a:gd name="T39" fmla="*/ 104 h 153"/>
                <a:gd name="T40" fmla="*/ 283 w 842"/>
                <a:gd name="T41" fmla="*/ 101 h 153"/>
                <a:gd name="T42" fmla="*/ 297 w 842"/>
                <a:gd name="T43" fmla="*/ 99 h 153"/>
                <a:gd name="T44" fmla="*/ 310 w 842"/>
                <a:gd name="T45" fmla="*/ 96 h 153"/>
                <a:gd name="T46" fmla="*/ 324 w 842"/>
                <a:gd name="T47" fmla="*/ 94 h 153"/>
                <a:gd name="T48" fmla="*/ 337 w 842"/>
                <a:gd name="T49" fmla="*/ 92 h 153"/>
                <a:gd name="T50" fmla="*/ 352 w 842"/>
                <a:gd name="T51" fmla="*/ 89 h 153"/>
                <a:gd name="T52" fmla="*/ 365 w 842"/>
                <a:gd name="T53" fmla="*/ 87 h 153"/>
                <a:gd name="T54" fmla="*/ 378 w 842"/>
                <a:gd name="T55" fmla="*/ 84 h 153"/>
                <a:gd name="T56" fmla="*/ 391 w 842"/>
                <a:gd name="T57" fmla="*/ 82 h 153"/>
                <a:gd name="T58" fmla="*/ 404 w 842"/>
                <a:gd name="T59" fmla="*/ 79 h 153"/>
                <a:gd name="T60" fmla="*/ 417 w 842"/>
                <a:gd name="T61" fmla="*/ 77 h 153"/>
                <a:gd name="T62" fmla="*/ 431 w 842"/>
                <a:gd name="T63" fmla="*/ 75 h 153"/>
                <a:gd name="T64" fmla="*/ 443 w 842"/>
                <a:gd name="T65" fmla="*/ 72 h 153"/>
                <a:gd name="T66" fmla="*/ 457 w 842"/>
                <a:gd name="T67" fmla="*/ 70 h 153"/>
                <a:gd name="T68" fmla="*/ 470 w 842"/>
                <a:gd name="T69" fmla="*/ 67 h 153"/>
                <a:gd name="T70" fmla="*/ 485 w 842"/>
                <a:gd name="T71" fmla="*/ 65 h 153"/>
                <a:gd name="T72" fmla="*/ 499 w 842"/>
                <a:gd name="T73" fmla="*/ 62 h 153"/>
                <a:gd name="T74" fmla="*/ 513 w 842"/>
                <a:gd name="T75" fmla="*/ 59 h 153"/>
                <a:gd name="T76" fmla="*/ 527 w 842"/>
                <a:gd name="T77" fmla="*/ 57 h 153"/>
                <a:gd name="T78" fmla="*/ 540 w 842"/>
                <a:gd name="T79" fmla="*/ 54 h 153"/>
                <a:gd name="T80" fmla="*/ 553 w 842"/>
                <a:gd name="T81" fmla="*/ 52 h 153"/>
                <a:gd name="T82" fmla="*/ 567 w 842"/>
                <a:gd name="T83" fmla="*/ 50 h 153"/>
                <a:gd name="T84" fmla="*/ 579 w 842"/>
                <a:gd name="T85" fmla="*/ 47 h 153"/>
                <a:gd name="T86" fmla="*/ 593 w 842"/>
                <a:gd name="T87" fmla="*/ 45 h 153"/>
                <a:gd name="T88" fmla="*/ 606 w 842"/>
                <a:gd name="T89" fmla="*/ 43 h 153"/>
                <a:gd name="T90" fmla="*/ 619 w 842"/>
                <a:gd name="T91" fmla="*/ 40 h 153"/>
                <a:gd name="T92" fmla="*/ 633 w 842"/>
                <a:gd name="T93" fmla="*/ 38 h 153"/>
                <a:gd name="T94" fmla="*/ 647 w 842"/>
                <a:gd name="T95" fmla="*/ 35 h 153"/>
                <a:gd name="T96" fmla="*/ 660 w 842"/>
                <a:gd name="T97" fmla="*/ 33 h 153"/>
                <a:gd name="T98" fmla="*/ 673 w 842"/>
                <a:gd name="T99" fmla="*/ 30 h 153"/>
                <a:gd name="T100" fmla="*/ 686 w 842"/>
                <a:gd name="T101" fmla="*/ 28 h 153"/>
                <a:gd name="T102" fmla="*/ 699 w 842"/>
                <a:gd name="T103" fmla="*/ 25 h 153"/>
                <a:gd name="T104" fmla="*/ 713 w 842"/>
                <a:gd name="T105" fmla="*/ 23 h 153"/>
                <a:gd name="T106" fmla="*/ 727 w 842"/>
                <a:gd name="T107" fmla="*/ 21 h 153"/>
                <a:gd name="T108" fmla="*/ 740 w 842"/>
                <a:gd name="T109" fmla="*/ 18 h 153"/>
                <a:gd name="T110" fmla="*/ 754 w 842"/>
                <a:gd name="T111" fmla="*/ 16 h 153"/>
                <a:gd name="T112" fmla="*/ 768 w 842"/>
                <a:gd name="T113" fmla="*/ 13 h 153"/>
                <a:gd name="T114" fmla="*/ 781 w 842"/>
                <a:gd name="T115" fmla="*/ 10 h 153"/>
                <a:gd name="T116" fmla="*/ 796 w 842"/>
                <a:gd name="T117" fmla="*/ 8 h 153"/>
                <a:gd name="T118" fmla="*/ 809 w 842"/>
                <a:gd name="T119" fmla="*/ 6 h 153"/>
                <a:gd name="T120" fmla="*/ 822 w 842"/>
                <a:gd name="T121" fmla="*/ 3 h 153"/>
                <a:gd name="T122" fmla="*/ 835 w 842"/>
                <a:gd name="T123"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2" h="153">
                  <a:moveTo>
                    <a:pt x="0" y="153"/>
                  </a:moveTo>
                  <a:lnTo>
                    <a:pt x="1" y="153"/>
                  </a:lnTo>
                  <a:lnTo>
                    <a:pt x="2" y="153"/>
                  </a:lnTo>
                  <a:lnTo>
                    <a:pt x="3" y="153"/>
                  </a:lnTo>
                  <a:lnTo>
                    <a:pt x="3" y="152"/>
                  </a:lnTo>
                  <a:lnTo>
                    <a:pt x="4" y="152"/>
                  </a:lnTo>
                  <a:lnTo>
                    <a:pt x="5" y="152"/>
                  </a:lnTo>
                  <a:lnTo>
                    <a:pt x="6" y="152"/>
                  </a:lnTo>
                  <a:lnTo>
                    <a:pt x="7" y="152"/>
                  </a:lnTo>
                  <a:lnTo>
                    <a:pt x="8" y="152"/>
                  </a:lnTo>
                  <a:lnTo>
                    <a:pt x="9" y="152"/>
                  </a:lnTo>
                  <a:lnTo>
                    <a:pt x="9" y="151"/>
                  </a:lnTo>
                  <a:lnTo>
                    <a:pt x="10" y="151"/>
                  </a:lnTo>
                  <a:lnTo>
                    <a:pt x="11" y="151"/>
                  </a:lnTo>
                  <a:lnTo>
                    <a:pt x="12" y="151"/>
                  </a:lnTo>
                  <a:lnTo>
                    <a:pt x="13" y="151"/>
                  </a:lnTo>
                  <a:lnTo>
                    <a:pt x="14" y="151"/>
                  </a:lnTo>
                  <a:lnTo>
                    <a:pt x="14" y="150"/>
                  </a:lnTo>
                  <a:lnTo>
                    <a:pt x="15" y="150"/>
                  </a:lnTo>
                  <a:lnTo>
                    <a:pt x="16" y="150"/>
                  </a:lnTo>
                  <a:lnTo>
                    <a:pt x="17" y="150"/>
                  </a:lnTo>
                  <a:lnTo>
                    <a:pt x="18" y="150"/>
                  </a:lnTo>
                  <a:lnTo>
                    <a:pt x="19" y="150"/>
                  </a:lnTo>
                  <a:lnTo>
                    <a:pt x="20" y="150"/>
                  </a:lnTo>
                  <a:lnTo>
                    <a:pt x="20" y="149"/>
                  </a:lnTo>
                  <a:lnTo>
                    <a:pt x="20" y="149"/>
                  </a:lnTo>
                  <a:lnTo>
                    <a:pt x="21" y="149"/>
                  </a:lnTo>
                  <a:lnTo>
                    <a:pt x="22" y="149"/>
                  </a:lnTo>
                  <a:lnTo>
                    <a:pt x="23" y="149"/>
                  </a:lnTo>
                  <a:lnTo>
                    <a:pt x="24" y="149"/>
                  </a:lnTo>
                  <a:lnTo>
                    <a:pt x="25" y="149"/>
                  </a:lnTo>
                  <a:lnTo>
                    <a:pt x="25" y="148"/>
                  </a:lnTo>
                  <a:lnTo>
                    <a:pt x="26" y="148"/>
                  </a:lnTo>
                  <a:lnTo>
                    <a:pt x="27" y="148"/>
                  </a:lnTo>
                  <a:lnTo>
                    <a:pt x="28" y="148"/>
                  </a:lnTo>
                  <a:lnTo>
                    <a:pt x="29" y="148"/>
                  </a:lnTo>
                  <a:lnTo>
                    <a:pt x="30" y="148"/>
                  </a:lnTo>
                  <a:lnTo>
                    <a:pt x="31" y="148"/>
                  </a:lnTo>
                  <a:lnTo>
                    <a:pt x="31" y="147"/>
                  </a:lnTo>
                  <a:lnTo>
                    <a:pt x="32" y="147"/>
                  </a:lnTo>
                  <a:lnTo>
                    <a:pt x="33" y="147"/>
                  </a:lnTo>
                  <a:lnTo>
                    <a:pt x="34" y="147"/>
                  </a:lnTo>
                  <a:lnTo>
                    <a:pt x="35" y="147"/>
                  </a:lnTo>
                  <a:lnTo>
                    <a:pt x="36" y="147"/>
                  </a:lnTo>
                  <a:lnTo>
                    <a:pt x="36" y="146"/>
                  </a:lnTo>
                  <a:lnTo>
                    <a:pt x="37" y="146"/>
                  </a:lnTo>
                  <a:lnTo>
                    <a:pt x="38" y="146"/>
                  </a:lnTo>
                  <a:lnTo>
                    <a:pt x="39" y="146"/>
                  </a:lnTo>
                  <a:lnTo>
                    <a:pt x="40" y="146"/>
                  </a:lnTo>
                  <a:lnTo>
                    <a:pt x="41" y="146"/>
                  </a:lnTo>
                  <a:lnTo>
                    <a:pt x="42" y="145"/>
                  </a:lnTo>
                  <a:lnTo>
                    <a:pt x="43" y="145"/>
                  </a:lnTo>
                  <a:lnTo>
                    <a:pt x="44" y="145"/>
                  </a:lnTo>
                  <a:lnTo>
                    <a:pt x="45" y="145"/>
                  </a:lnTo>
                  <a:lnTo>
                    <a:pt x="46" y="145"/>
                  </a:lnTo>
                  <a:lnTo>
                    <a:pt x="47" y="145"/>
                  </a:lnTo>
                  <a:lnTo>
                    <a:pt x="47" y="144"/>
                  </a:lnTo>
                  <a:lnTo>
                    <a:pt x="48" y="144"/>
                  </a:lnTo>
                  <a:lnTo>
                    <a:pt x="49" y="144"/>
                  </a:lnTo>
                  <a:lnTo>
                    <a:pt x="50" y="144"/>
                  </a:lnTo>
                  <a:lnTo>
                    <a:pt x="51" y="144"/>
                  </a:lnTo>
                  <a:lnTo>
                    <a:pt x="52" y="144"/>
                  </a:lnTo>
                  <a:lnTo>
                    <a:pt x="53" y="143"/>
                  </a:lnTo>
                  <a:lnTo>
                    <a:pt x="54" y="143"/>
                  </a:lnTo>
                  <a:lnTo>
                    <a:pt x="55" y="143"/>
                  </a:lnTo>
                  <a:lnTo>
                    <a:pt x="56" y="143"/>
                  </a:lnTo>
                  <a:lnTo>
                    <a:pt x="57" y="143"/>
                  </a:lnTo>
                  <a:lnTo>
                    <a:pt x="58" y="143"/>
                  </a:lnTo>
                  <a:lnTo>
                    <a:pt x="58" y="142"/>
                  </a:lnTo>
                  <a:lnTo>
                    <a:pt x="59" y="142"/>
                  </a:lnTo>
                  <a:lnTo>
                    <a:pt x="60" y="142"/>
                  </a:lnTo>
                  <a:lnTo>
                    <a:pt x="61" y="142"/>
                  </a:lnTo>
                  <a:lnTo>
                    <a:pt x="62" y="142"/>
                  </a:lnTo>
                  <a:lnTo>
                    <a:pt x="63" y="142"/>
                  </a:lnTo>
                  <a:lnTo>
                    <a:pt x="64" y="141"/>
                  </a:lnTo>
                  <a:lnTo>
                    <a:pt x="65" y="141"/>
                  </a:lnTo>
                  <a:lnTo>
                    <a:pt x="66" y="141"/>
                  </a:lnTo>
                  <a:lnTo>
                    <a:pt x="67" y="141"/>
                  </a:lnTo>
                  <a:lnTo>
                    <a:pt x="68" y="141"/>
                  </a:lnTo>
                  <a:lnTo>
                    <a:pt x="69" y="141"/>
                  </a:lnTo>
                  <a:lnTo>
                    <a:pt x="69" y="140"/>
                  </a:lnTo>
                  <a:lnTo>
                    <a:pt x="70" y="140"/>
                  </a:lnTo>
                  <a:lnTo>
                    <a:pt x="71" y="140"/>
                  </a:lnTo>
                  <a:lnTo>
                    <a:pt x="72" y="140"/>
                  </a:lnTo>
                  <a:lnTo>
                    <a:pt x="73" y="140"/>
                  </a:lnTo>
                  <a:lnTo>
                    <a:pt x="74" y="140"/>
                  </a:lnTo>
                  <a:lnTo>
                    <a:pt x="74" y="139"/>
                  </a:lnTo>
                  <a:lnTo>
                    <a:pt x="75" y="139"/>
                  </a:lnTo>
                  <a:lnTo>
                    <a:pt x="75" y="139"/>
                  </a:lnTo>
                  <a:lnTo>
                    <a:pt x="76" y="139"/>
                  </a:lnTo>
                  <a:lnTo>
                    <a:pt x="77" y="139"/>
                  </a:lnTo>
                  <a:lnTo>
                    <a:pt x="78" y="139"/>
                  </a:lnTo>
                  <a:lnTo>
                    <a:pt x="79" y="139"/>
                  </a:lnTo>
                  <a:lnTo>
                    <a:pt x="80" y="139"/>
                  </a:lnTo>
                  <a:lnTo>
                    <a:pt x="80" y="138"/>
                  </a:lnTo>
                  <a:lnTo>
                    <a:pt x="81" y="138"/>
                  </a:lnTo>
                  <a:lnTo>
                    <a:pt x="82" y="138"/>
                  </a:lnTo>
                  <a:lnTo>
                    <a:pt x="83" y="138"/>
                  </a:lnTo>
                  <a:lnTo>
                    <a:pt x="84" y="138"/>
                  </a:lnTo>
                  <a:lnTo>
                    <a:pt x="85" y="138"/>
                  </a:lnTo>
                  <a:lnTo>
                    <a:pt x="85" y="137"/>
                  </a:lnTo>
                  <a:lnTo>
                    <a:pt x="86" y="137"/>
                  </a:lnTo>
                  <a:lnTo>
                    <a:pt x="87" y="137"/>
                  </a:lnTo>
                  <a:lnTo>
                    <a:pt x="88" y="137"/>
                  </a:lnTo>
                  <a:lnTo>
                    <a:pt x="89" y="137"/>
                  </a:lnTo>
                  <a:lnTo>
                    <a:pt x="90" y="137"/>
                  </a:lnTo>
                  <a:lnTo>
                    <a:pt x="91" y="137"/>
                  </a:lnTo>
                  <a:lnTo>
                    <a:pt x="91" y="136"/>
                  </a:lnTo>
                  <a:lnTo>
                    <a:pt x="92" y="136"/>
                  </a:lnTo>
                  <a:lnTo>
                    <a:pt x="93" y="136"/>
                  </a:lnTo>
                  <a:lnTo>
                    <a:pt x="94" y="136"/>
                  </a:lnTo>
                  <a:lnTo>
                    <a:pt x="95" y="136"/>
                  </a:lnTo>
                  <a:lnTo>
                    <a:pt x="96" y="136"/>
                  </a:lnTo>
                  <a:lnTo>
                    <a:pt x="96" y="135"/>
                  </a:lnTo>
                  <a:lnTo>
                    <a:pt x="97" y="135"/>
                  </a:lnTo>
                  <a:lnTo>
                    <a:pt x="98" y="135"/>
                  </a:lnTo>
                  <a:lnTo>
                    <a:pt x="99" y="135"/>
                  </a:lnTo>
                  <a:lnTo>
                    <a:pt x="100" y="135"/>
                  </a:lnTo>
                  <a:lnTo>
                    <a:pt x="101" y="135"/>
                  </a:lnTo>
                  <a:lnTo>
                    <a:pt x="102" y="135"/>
                  </a:lnTo>
                  <a:lnTo>
                    <a:pt x="102" y="134"/>
                  </a:lnTo>
                  <a:lnTo>
                    <a:pt x="103" y="134"/>
                  </a:lnTo>
                  <a:lnTo>
                    <a:pt x="103" y="134"/>
                  </a:lnTo>
                  <a:lnTo>
                    <a:pt x="104" y="134"/>
                  </a:lnTo>
                  <a:lnTo>
                    <a:pt x="105" y="134"/>
                  </a:lnTo>
                  <a:lnTo>
                    <a:pt x="106" y="134"/>
                  </a:lnTo>
                  <a:lnTo>
                    <a:pt x="107" y="134"/>
                  </a:lnTo>
                  <a:lnTo>
                    <a:pt x="107" y="133"/>
                  </a:lnTo>
                  <a:lnTo>
                    <a:pt x="108" y="133"/>
                  </a:lnTo>
                  <a:lnTo>
                    <a:pt x="109" y="133"/>
                  </a:lnTo>
                  <a:lnTo>
                    <a:pt x="110" y="133"/>
                  </a:lnTo>
                  <a:lnTo>
                    <a:pt x="111" y="133"/>
                  </a:lnTo>
                  <a:lnTo>
                    <a:pt x="112" y="133"/>
                  </a:lnTo>
                  <a:lnTo>
                    <a:pt x="113" y="133"/>
                  </a:lnTo>
                  <a:lnTo>
                    <a:pt x="113" y="132"/>
                  </a:lnTo>
                  <a:lnTo>
                    <a:pt x="114" y="132"/>
                  </a:lnTo>
                  <a:lnTo>
                    <a:pt x="115" y="132"/>
                  </a:lnTo>
                  <a:lnTo>
                    <a:pt x="116" y="132"/>
                  </a:lnTo>
                  <a:lnTo>
                    <a:pt x="117" y="132"/>
                  </a:lnTo>
                  <a:lnTo>
                    <a:pt x="118" y="132"/>
                  </a:lnTo>
                  <a:lnTo>
                    <a:pt x="118" y="131"/>
                  </a:lnTo>
                  <a:lnTo>
                    <a:pt x="119" y="131"/>
                  </a:lnTo>
                  <a:lnTo>
                    <a:pt x="120" y="131"/>
                  </a:lnTo>
                  <a:lnTo>
                    <a:pt x="121" y="131"/>
                  </a:lnTo>
                  <a:lnTo>
                    <a:pt x="122" y="131"/>
                  </a:lnTo>
                  <a:lnTo>
                    <a:pt x="123" y="131"/>
                  </a:lnTo>
                  <a:lnTo>
                    <a:pt x="124" y="131"/>
                  </a:lnTo>
                  <a:lnTo>
                    <a:pt x="124" y="130"/>
                  </a:lnTo>
                  <a:lnTo>
                    <a:pt x="125" y="130"/>
                  </a:lnTo>
                  <a:lnTo>
                    <a:pt x="126" y="130"/>
                  </a:lnTo>
                  <a:lnTo>
                    <a:pt x="127" y="130"/>
                  </a:lnTo>
                  <a:lnTo>
                    <a:pt x="128" y="130"/>
                  </a:lnTo>
                  <a:lnTo>
                    <a:pt x="129" y="130"/>
                  </a:lnTo>
                  <a:lnTo>
                    <a:pt x="129" y="129"/>
                  </a:lnTo>
                  <a:lnTo>
                    <a:pt x="130" y="129"/>
                  </a:lnTo>
                  <a:lnTo>
                    <a:pt x="131" y="129"/>
                  </a:lnTo>
                  <a:lnTo>
                    <a:pt x="131" y="129"/>
                  </a:lnTo>
                  <a:lnTo>
                    <a:pt x="132" y="129"/>
                  </a:lnTo>
                  <a:lnTo>
                    <a:pt x="133" y="129"/>
                  </a:lnTo>
                  <a:lnTo>
                    <a:pt x="134" y="129"/>
                  </a:lnTo>
                  <a:lnTo>
                    <a:pt x="135" y="129"/>
                  </a:lnTo>
                  <a:lnTo>
                    <a:pt x="135" y="128"/>
                  </a:lnTo>
                  <a:lnTo>
                    <a:pt x="136" y="128"/>
                  </a:lnTo>
                  <a:lnTo>
                    <a:pt x="137" y="128"/>
                  </a:lnTo>
                  <a:lnTo>
                    <a:pt x="138" y="128"/>
                  </a:lnTo>
                  <a:lnTo>
                    <a:pt x="139" y="128"/>
                  </a:lnTo>
                  <a:lnTo>
                    <a:pt x="140" y="128"/>
                  </a:lnTo>
                  <a:lnTo>
                    <a:pt x="140" y="127"/>
                  </a:lnTo>
                  <a:lnTo>
                    <a:pt x="141" y="127"/>
                  </a:lnTo>
                  <a:lnTo>
                    <a:pt x="142" y="127"/>
                  </a:lnTo>
                  <a:lnTo>
                    <a:pt x="143" y="127"/>
                  </a:lnTo>
                  <a:lnTo>
                    <a:pt x="144" y="127"/>
                  </a:lnTo>
                  <a:lnTo>
                    <a:pt x="145" y="127"/>
                  </a:lnTo>
                  <a:lnTo>
                    <a:pt x="146" y="127"/>
                  </a:lnTo>
                  <a:lnTo>
                    <a:pt x="146" y="126"/>
                  </a:lnTo>
                  <a:lnTo>
                    <a:pt x="147" y="126"/>
                  </a:lnTo>
                  <a:lnTo>
                    <a:pt x="148" y="126"/>
                  </a:lnTo>
                  <a:lnTo>
                    <a:pt x="149" y="126"/>
                  </a:lnTo>
                  <a:lnTo>
                    <a:pt x="150" y="126"/>
                  </a:lnTo>
                  <a:lnTo>
                    <a:pt x="151" y="126"/>
                  </a:lnTo>
                  <a:lnTo>
                    <a:pt x="151" y="125"/>
                  </a:lnTo>
                  <a:lnTo>
                    <a:pt x="152" y="125"/>
                  </a:lnTo>
                  <a:lnTo>
                    <a:pt x="153" y="125"/>
                  </a:lnTo>
                  <a:lnTo>
                    <a:pt x="154" y="125"/>
                  </a:lnTo>
                  <a:lnTo>
                    <a:pt x="155" y="125"/>
                  </a:lnTo>
                  <a:lnTo>
                    <a:pt x="156" y="125"/>
                  </a:lnTo>
                  <a:lnTo>
                    <a:pt x="157" y="125"/>
                  </a:lnTo>
                  <a:lnTo>
                    <a:pt x="157" y="124"/>
                  </a:lnTo>
                  <a:lnTo>
                    <a:pt x="158" y="124"/>
                  </a:lnTo>
                  <a:lnTo>
                    <a:pt x="158" y="124"/>
                  </a:lnTo>
                  <a:lnTo>
                    <a:pt x="159" y="124"/>
                  </a:lnTo>
                  <a:lnTo>
                    <a:pt x="160" y="124"/>
                  </a:lnTo>
                  <a:lnTo>
                    <a:pt x="161" y="124"/>
                  </a:lnTo>
                  <a:lnTo>
                    <a:pt x="162" y="124"/>
                  </a:lnTo>
                  <a:lnTo>
                    <a:pt x="162" y="123"/>
                  </a:lnTo>
                  <a:lnTo>
                    <a:pt x="163" y="123"/>
                  </a:lnTo>
                  <a:lnTo>
                    <a:pt x="164" y="123"/>
                  </a:lnTo>
                  <a:lnTo>
                    <a:pt x="165" y="123"/>
                  </a:lnTo>
                  <a:lnTo>
                    <a:pt x="166" y="123"/>
                  </a:lnTo>
                  <a:lnTo>
                    <a:pt x="167" y="123"/>
                  </a:lnTo>
                  <a:lnTo>
                    <a:pt x="168" y="123"/>
                  </a:lnTo>
                  <a:lnTo>
                    <a:pt x="168" y="122"/>
                  </a:lnTo>
                  <a:lnTo>
                    <a:pt x="169" y="122"/>
                  </a:lnTo>
                  <a:lnTo>
                    <a:pt x="170" y="122"/>
                  </a:lnTo>
                  <a:lnTo>
                    <a:pt x="171" y="122"/>
                  </a:lnTo>
                  <a:lnTo>
                    <a:pt x="172" y="122"/>
                  </a:lnTo>
                  <a:lnTo>
                    <a:pt x="173" y="122"/>
                  </a:lnTo>
                  <a:lnTo>
                    <a:pt x="173" y="121"/>
                  </a:lnTo>
                  <a:lnTo>
                    <a:pt x="174" y="121"/>
                  </a:lnTo>
                  <a:lnTo>
                    <a:pt x="175" y="121"/>
                  </a:lnTo>
                  <a:lnTo>
                    <a:pt x="176" y="121"/>
                  </a:lnTo>
                  <a:lnTo>
                    <a:pt x="177" y="121"/>
                  </a:lnTo>
                  <a:lnTo>
                    <a:pt x="178" y="121"/>
                  </a:lnTo>
                  <a:lnTo>
                    <a:pt x="179" y="120"/>
                  </a:lnTo>
                  <a:lnTo>
                    <a:pt x="180" y="120"/>
                  </a:lnTo>
                  <a:lnTo>
                    <a:pt x="181" y="120"/>
                  </a:lnTo>
                  <a:lnTo>
                    <a:pt x="182" y="120"/>
                  </a:lnTo>
                  <a:lnTo>
                    <a:pt x="183" y="120"/>
                  </a:lnTo>
                  <a:lnTo>
                    <a:pt x="184" y="120"/>
                  </a:lnTo>
                  <a:lnTo>
                    <a:pt x="184" y="119"/>
                  </a:lnTo>
                  <a:lnTo>
                    <a:pt x="185" y="119"/>
                  </a:lnTo>
                  <a:lnTo>
                    <a:pt x="186" y="119"/>
                  </a:lnTo>
                  <a:lnTo>
                    <a:pt x="186" y="119"/>
                  </a:lnTo>
                  <a:lnTo>
                    <a:pt x="187" y="119"/>
                  </a:lnTo>
                  <a:lnTo>
                    <a:pt x="188" y="119"/>
                  </a:lnTo>
                  <a:lnTo>
                    <a:pt x="189" y="119"/>
                  </a:lnTo>
                  <a:lnTo>
                    <a:pt x="190" y="118"/>
                  </a:lnTo>
                  <a:lnTo>
                    <a:pt x="191" y="118"/>
                  </a:lnTo>
                  <a:lnTo>
                    <a:pt x="192" y="118"/>
                  </a:lnTo>
                  <a:lnTo>
                    <a:pt x="193" y="118"/>
                  </a:lnTo>
                  <a:lnTo>
                    <a:pt x="194" y="118"/>
                  </a:lnTo>
                  <a:lnTo>
                    <a:pt x="195" y="118"/>
                  </a:lnTo>
                  <a:lnTo>
                    <a:pt x="195" y="117"/>
                  </a:lnTo>
                  <a:lnTo>
                    <a:pt x="196" y="117"/>
                  </a:lnTo>
                  <a:lnTo>
                    <a:pt x="197" y="117"/>
                  </a:lnTo>
                  <a:lnTo>
                    <a:pt x="198" y="117"/>
                  </a:lnTo>
                  <a:lnTo>
                    <a:pt x="199" y="117"/>
                  </a:lnTo>
                  <a:lnTo>
                    <a:pt x="200" y="117"/>
                  </a:lnTo>
                  <a:lnTo>
                    <a:pt x="201" y="116"/>
                  </a:lnTo>
                  <a:lnTo>
                    <a:pt x="202" y="116"/>
                  </a:lnTo>
                  <a:lnTo>
                    <a:pt x="203" y="116"/>
                  </a:lnTo>
                  <a:lnTo>
                    <a:pt x="204" y="116"/>
                  </a:lnTo>
                  <a:lnTo>
                    <a:pt x="205" y="116"/>
                  </a:lnTo>
                  <a:lnTo>
                    <a:pt x="206" y="116"/>
                  </a:lnTo>
                  <a:lnTo>
                    <a:pt x="206" y="115"/>
                  </a:lnTo>
                  <a:lnTo>
                    <a:pt x="207" y="115"/>
                  </a:lnTo>
                  <a:lnTo>
                    <a:pt x="208" y="115"/>
                  </a:lnTo>
                  <a:lnTo>
                    <a:pt x="209" y="115"/>
                  </a:lnTo>
                  <a:lnTo>
                    <a:pt x="210" y="115"/>
                  </a:lnTo>
                  <a:lnTo>
                    <a:pt x="211" y="115"/>
                  </a:lnTo>
                  <a:lnTo>
                    <a:pt x="212" y="114"/>
                  </a:lnTo>
                  <a:lnTo>
                    <a:pt x="213" y="114"/>
                  </a:lnTo>
                  <a:lnTo>
                    <a:pt x="214" y="114"/>
                  </a:lnTo>
                  <a:lnTo>
                    <a:pt x="214" y="114"/>
                  </a:lnTo>
                  <a:lnTo>
                    <a:pt x="215" y="114"/>
                  </a:lnTo>
                  <a:lnTo>
                    <a:pt x="216" y="114"/>
                  </a:lnTo>
                  <a:lnTo>
                    <a:pt x="217" y="114"/>
                  </a:lnTo>
                  <a:lnTo>
                    <a:pt x="217" y="113"/>
                  </a:lnTo>
                  <a:lnTo>
                    <a:pt x="218" y="113"/>
                  </a:lnTo>
                  <a:lnTo>
                    <a:pt x="219" y="113"/>
                  </a:lnTo>
                  <a:lnTo>
                    <a:pt x="220" y="113"/>
                  </a:lnTo>
                  <a:lnTo>
                    <a:pt x="221" y="113"/>
                  </a:lnTo>
                  <a:lnTo>
                    <a:pt x="222" y="113"/>
                  </a:lnTo>
                  <a:lnTo>
                    <a:pt x="223" y="112"/>
                  </a:lnTo>
                  <a:lnTo>
                    <a:pt x="224" y="112"/>
                  </a:lnTo>
                  <a:lnTo>
                    <a:pt x="225" y="112"/>
                  </a:lnTo>
                  <a:lnTo>
                    <a:pt x="226" y="112"/>
                  </a:lnTo>
                  <a:lnTo>
                    <a:pt x="227" y="112"/>
                  </a:lnTo>
                  <a:lnTo>
                    <a:pt x="228" y="112"/>
                  </a:lnTo>
                  <a:lnTo>
                    <a:pt x="228" y="111"/>
                  </a:lnTo>
                  <a:lnTo>
                    <a:pt x="229" y="111"/>
                  </a:lnTo>
                  <a:lnTo>
                    <a:pt x="230" y="111"/>
                  </a:lnTo>
                  <a:lnTo>
                    <a:pt x="231" y="111"/>
                  </a:lnTo>
                  <a:lnTo>
                    <a:pt x="232" y="111"/>
                  </a:lnTo>
                  <a:lnTo>
                    <a:pt x="233" y="111"/>
                  </a:lnTo>
                  <a:lnTo>
                    <a:pt x="233" y="110"/>
                  </a:lnTo>
                  <a:lnTo>
                    <a:pt x="234" y="110"/>
                  </a:lnTo>
                  <a:lnTo>
                    <a:pt x="235" y="110"/>
                  </a:lnTo>
                  <a:lnTo>
                    <a:pt x="236" y="110"/>
                  </a:lnTo>
                  <a:lnTo>
                    <a:pt x="237" y="110"/>
                  </a:lnTo>
                  <a:lnTo>
                    <a:pt x="238" y="110"/>
                  </a:lnTo>
                  <a:lnTo>
                    <a:pt x="239" y="110"/>
                  </a:lnTo>
                  <a:lnTo>
                    <a:pt x="239" y="109"/>
                  </a:lnTo>
                  <a:lnTo>
                    <a:pt x="240" y="109"/>
                  </a:lnTo>
                  <a:lnTo>
                    <a:pt x="241" y="109"/>
                  </a:lnTo>
                  <a:lnTo>
                    <a:pt x="242" y="109"/>
                  </a:lnTo>
                  <a:lnTo>
                    <a:pt x="243" y="109"/>
                  </a:lnTo>
                  <a:lnTo>
                    <a:pt x="244" y="109"/>
                  </a:lnTo>
                  <a:lnTo>
                    <a:pt x="244" y="108"/>
                  </a:lnTo>
                  <a:lnTo>
                    <a:pt x="245" y="108"/>
                  </a:lnTo>
                  <a:lnTo>
                    <a:pt x="246" y="108"/>
                  </a:lnTo>
                  <a:lnTo>
                    <a:pt x="247" y="108"/>
                  </a:lnTo>
                  <a:lnTo>
                    <a:pt x="248" y="108"/>
                  </a:lnTo>
                  <a:lnTo>
                    <a:pt x="249" y="108"/>
                  </a:lnTo>
                  <a:lnTo>
                    <a:pt x="250" y="108"/>
                  </a:lnTo>
                  <a:lnTo>
                    <a:pt x="250" y="107"/>
                  </a:lnTo>
                  <a:lnTo>
                    <a:pt x="251" y="107"/>
                  </a:lnTo>
                  <a:lnTo>
                    <a:pt x="252" y="107"/>
                  </a:lnTo>
                  <a:lnTo>
                    <a:pt x="253" y="107"/>
                  </a:lnTo>
                  <a:lnTo>
                    <a:pt x="254" y="107"/>
                  </a:lnTo>
                  <a:lnTo>
                    <a:pt x="255" y="107"/>
                  </a:lnTo>
                  <a:lnTo>
                    <a:pt x="255" y="106"/>
                  </a:lnTo>
                  <a:lnTo>
                    <a:pt x="256" y="106"/>
                  </a:lnTo>
                  <a:lnTo>
                    <a:pt x="257" y="106"/>
                  </a:lnTo>
                  <a:lnTo>
                    <a:pt x="258" y="106"/>
                  </a:lnTo>
                  <a:lnTo>
                    <a:pt x="259" y="106"/>
                  </a:lnTo>
                  <a:lnTo>
                    <a:pt x="260" y="106"/>
                  </a:lnTo>
                  <a:lnTo>
                    <a:pt x="261" y="106"/>
                  </a:lnTo>
                  <a:lnTo>
                    <a:pt x="261" y="105"/>
                  </a:lnTo>
                  <a:lnTo>
                    <a:pt x="262" y="105"/>
                  </a:lnTo>
                  <a:lnTo>
                    <a:pt x="263" y="105"/>
                  </a:lnTo>
                  <a:lnTo>
                    <a:pt x="264" y="105"/>
                  </a:lnTo>
                  <a:lnTo>
                    <a:pt x="265" y="105"/>
                  </a:lnTo>
                  <a:lnTo>
                    <a:pt x="266" y="105"/>
                  </a:lnTo>
                  <a:lnTo>
                    <a:pt x="266" y="104"/>
                  </a:lnTo>
                  <a:lnTo>
                    <a:pt x="267" y="104"/>
                  </a:lnTo>
                  <a:lnTo>
                    <a:pt x="268" y="104"/>
                  </a:lnTo>
                  <a:lnTo>
                    <a:pt x="269" y="104"/>
                  </a:lnTo>
                  <a:lnTo>
                    <a:pt x="269" y="104"/>
                  </a:lnTo>
                  <a:lnTo>
                    <a:pt x="270" y="104"/>
                  </a:lnTo>
                  <a:lnTo>
                    <a:pt x="271" y="104"/>
                  </a:lnTo>
                  <a:lnTo>
                    <a:pt x="272" y="104"/>
                  </a:lnTo>
                  <a:lnTo>
                    <a:pt x="272" y="103"/>
                  </a:lnTo>
                  <a:lnTo>
                    <a:pt x="273" y="103"/>
                  </a:lnTo>
                  <a:lnTo>
                    <a:pt x="274" y="103"/>
                  </a:lnTo>
                  <a:lnTo>
                    <a:pt x="275" y="103"/>
                  </a:lnTo>
                  <a:lnTo>
                    <a:pt x="276" y="103"/>
                  </a:lnTo>
                  <a:lnTo>
                    <a:pt x="277" y="103"/>
                  </a:lnTo>
                  <a:lnTo>
                    <a:pt x="277" y="102"/>
                  </a:lnTo>
                  <a:lnTo>
                    <a:pt x="278" y="102"/>
                  </a:lnTo>
                  <a:lnTo>
                    <a:pt x="279" y="102"/>
                  </a:lnTo>
                  <a:lnTo>
                    <a:pt x="280" y="102"/>
                  </a:lnTo>
                  <a:lnTo>
                    <a:pt x="281" y="102"/>
                  </a:lnTo>
                  <a:lnTo>
                    <a:pt x="282" y="102"/>
                  </a:lnTo>
                  <a:lnTo>
                    <a:pt x="283" y="102"/>
                  </a:lnTo>
                  <a:lnTo>
                    <a:pt x="283" y="101"/>
                  </a:lnTo>
                  <a:lnTo>
                    <a:pt x="284" y="101"/>
                  </a:lnTo>
                  <a:lnTo>
                    <a:pt x="285" y="101"/>
                  </a:lnTo>
                  <a:lnTo>
                    <a:pt x="286" y="101"/>
                  </a:lnTo>
                  <a:lnTo>
                    <a:pt x="287" y="101"/>
                  </a:lnTo>
                  <a:lnTo>
                    <a:pt x="288" y="101"/>
                  </a:lnTo>
                  <a:lnTo>
                    <a:pt x="288" y="100"/>
                  </a:lnTo>
                  <a:lnTo>
                    <a:pt x="289" y="100"/>
                  </a:lnTo>
                  <a:lnTo>
                    <a:pt x="290" y="100"/>
                  </a:lnTo>
                  <a:lnTo>
                    <a:pt x="291" y="100"/>
                  </a:lnTo>
                  <a:lnTo>
                    <a:pt x="292" y="100"/>
                  </a:lnTo>
                  <a:lnTo>
                    <a:pt x="293" y="100"/>
                  </a:lnTo>
                  <a:lnTo>
                    <a:pt x="294" y="100"/>
                  </a:lnTo>
                  <a:lnTo>
                    <a:pt x="294" y="99"/>
                  </a:lnTo>
                  <a:lnTo>
                    <a:pt x="295" y="99"/>
                  </a:lnTo>
                  <a:lnTo>
                    <a:pt x="296" y="99"/>
                  </a:lnTo>
                  <a:lnTo>
                    <a:pt x="297" y="99"/>
                  </a:lnTo>
                  <a:lnTo>
                    <a:pt x="297" y="99"/>
                  </a:lnTo>
                  <a:lnTo>
                    <a:pt x="298" y="99"/>
                  </a:lnTo>
                  <a:lnTo>
                    <a:pt x="299" y="99"/>
                  </a:lnTo>
                  <a:lnTo>
                    <a:pt x="299" y="98"/>
                  </a:lnTo>
                  <a:lnTo>
                    <a:pt x="300" y="98"/>
                  </a:lnTo>
                  <a:lnTo>
                    <a:pt x="301" y="98"/>
                  </a:lnTo>
                  <a:lnTo>
                    <a:pt x="302" y="98"/>
                  </a:lnTo>
                  <a:lnTo>
                    <a:pt x="303" y="98"/>
                  </a:lnTo>
                  <a:lnTo>
                    <a:pt x="304" y="98"/>
                  </a:lnTo>
                  <a:lnTo>
                    <a:pt x="305" y="97"/>
                  </a:lnTo>
                  <a:lnTo>
                    <a:pt x="306" y="97"/>
                  </a:lnTo>
                  <a:lnTo>
                    <a:pt x="307" y="97"/>
                  </a:lnTo>
                  <a:lnTo>
                    <a:pt x="308" y="97"/>
                  </a:lnTo>
                  <a:lnTo>
                    <a:pt x="309" y="97"/>
                  </a:lnTo>
                  <a:lnTo>
                    <a:pt x="310" y="97"/>
                  </a:lnTo>
                  <a:lnTo>
                    <a:pt x="310" y="96"/>
                  </a:lnTo>
                  <a:lnTo>
                    <a:pt x="311" y="96"/>
                  </a:lnTo>
                  <a:lnTo>
                    <a:pt x="312" y="96"/>
                  </a:lnTo>
                  <a:lnTo>
                    <a:pt x="313" y="96"/>
                  </a:lnTo>
                  <a:lnTo>
                    <a:pt x="314" y="96"/>
                  </a:lnTo>
                  <a:lnTo>
                    <a:pt x="315" y="96"/>
                  </a:lnTo>
                  <a:lnTo>
                    <a:pt x="316" y="96"/>
                  </a:lnTo>
                  <a:lnTo>
                    <a:pt x="316" y="95"/>
                  </a:lnTo>
                  <a:lnTo>
                    <a:pt x="317" y="95"/>
                  </a:lnTo>
                  <a:lnTo>
                    <a:pt x="318" y="95"/>
                  </a:lnTo>
                  <a:lnTo>
                    <a:pt x="319" y="95"/>
                  </a:lnTo>
                  <a:lnTo>
                    <a:pt x="320" y="95"/>
                  </a:lnTo>
                  <a:lnTo>
                    <a:pt x="321" y="95"/>
                  </a:lnTo>
                  <a:lnTo>
                    <a:pt x="321" y="94"/>
                  </a:lnTo>
                  <a:lnTo>
                    <a:pt x="322" y="94"/>
                  </a:lnTo>
                  <a:lnTo>
                    <a:pt x="323" y="94"/>
                  </a:lnTo>
                  <a:lnTo>
                    <a:pt x="324" y="94"/>
                  </a:lnTo>
                  <a:lnTo>
                    <a:pt x="325" y="94"/>
                  </a:lnTo>
                  <a:lnTo>
                    <a:pt x="325" y="94"/>
                  </a:lnTo>
                  <a:lnTo>
                    <a:pt x="326" y="94"/>
                  </a:lnTo>
                  <a:lnTo>
                    <a:pt x="327" y="94"/>
                  </a:lnTo>
                  <a:lnTo>
                    <a:pt x="327" y="93"/>
                  </a:lnTo>
                  <a:lnTo>
                    <a:pt x="328" y="93"/>
                  </a:lnTo>
                  <a:lnTo>
                    <a:pt x="329" y="93"/>
                  </a:lnTo>
                  <a:lnTo>
                    <a:pt x="330" y="93"/>
                  </a:lnTo>
                  <a:lnTo>
                    <a:pt x="331" y="93"/>
                  </a:lnTo>
                  <a:lnTo>
                    <a:pt x="332" y="93"/>
                  </a:lnTo>
                  <a:lnTo>
                    <a:pt x="332" y="92"/>
                  </a:lnTo>
                  <a:lnTo>
                    <a:pt x="333" y="92"/>
                  </a:lnTo>
                  <a:lnTo>
                    <a:pt x="334" y="92"/>
                  </a:lnTo>
                  <a:lnTo>
                    <a:pt x="335" y="92"/>
                  </a:lnTo>
                  <a:lnTo>
                    <a:pt x="336" y="92"/>
                  </a:lnTo>
                  <a:lnTo>
                    <a:pt x="337" y="92"/>
                  </a:lnTo>
                  <a:lnTo>
                    <a:pt x="338" y="91"/>
                  </a:lnTo>
                  <a:lnTo>
                    <a:pt x="339" y="91"/>
                  </a:lnTo>
                  <a:lnTo>
                    <a:pt x="340" y="91"/>
                  </a:lnTo>
                  <a:lnTo>
                    <a:pt x="341" y="91"/>
                  </a:lnTo>
                  <a:lnTo>
                    <a:pt x="342" y="91"/>
                  </a:lnTo>
                  <a:lnTo>
                    <a:pt x="343" y="91"/>
                  </a:lnTo>
                  <a:lnTo>
                    <a:pt x="343" y="90"/>
                  </a:lnTo>
                  <a:lnTo>
                    <a:pt x="344" y="90"/>
                  </a:lnTo>
                  <a:lnTo>
                    <a:pt x="345" y="90"/>
                  </a:lnTo>
                  <a:lnTo>
                    <a:pt x="346" y="90"/>
                  </a:lnTo>
                  <a:lnTo>
                    <a:pt x="347" y="90"/>
                  </a:lnTo>
                  <a:lnTo>
                    <a:pt x="348" y="90"/>
                  </a:lnTo>
                  <a:lnTo>
                    <a:pt x="349" y="89"/>
                  </a:lnTo>
                  <a:lnTo>
                    <a:pt x="350" y="89"/>
                  </a:lnTo>
                  <a:lnTo>
                    <a:pt x="351" y="89"/>
                  </a:lnTo>
                  <a:lnTo>
                    <a:pt x="352" y="89"/>
                  </a:lnTo>
                  <a:lnTo>
                    <a:pt x="352" y="89"/>
                  </a:lnTo>
                  <a:lnTo>
                    <a:pt x="353" y="89"/>
                  </a:lnTo>
                  <a:lnTo>
                    <a:pt x="354" y="89"/>
                  </a:lnTo>
                  <a:lnTo>
                    <a:pt x="354" y="88"/>
                  </a:lnTo>
                  <a:lnTo>
                    <a:pt x="355" y="88"/>
                  </a:lnTo>
                  <a:lnTo>
                    <a:pt x="356" y="88"/>
                  </a:lnTo>
                  <a:lnTo>
                    <a:pt x="357" y="88"/>
                  </a:lnTo>
                  <a:lnTo>
                    <a:pt x="358" y="88"/>
                  </a:lnTo>
                  <a:lnTo>
                    <a:pt x="359" y="88"/>
                  </a:lnTo>
                  <a:lnTo>
                    <a:pt x="359" y="87"/>
                  </a:lnTo>
                  <a:lnTo>
                    <a:pt x="360" y="87"/>
                  </a:lnTo>
                  <a:lnTo>
                    <a:pt x="361" y="87"/>
                  </a:lnTo>
                  <a:lnTo>
                    <a:pt x="362" y="87"/>
                  </a:lnTo>
                  <a:lnTo>
                    <a:pt x="363" y="87"/>
                  </a:lnTo>
                  <a:lnTo>
                    <a:pt x="364" y="87"/>
                  </a:lnTo>
                  <a:lnTo>
                    <a:pt x="365" y="87"/>
                  </a:lnTo>
                  <a:lnTo>
                    <a:pt x="365" y="86"/>
                  </a:lnTo>
                  <a:lnTo>
                    <a:pt x="366" y="86"/>
                  </a:lnTo>
                  <a:lnTo>
                    <a:pt x="367" y="86"/>
                  </a:lnTo>
                  <a:lnTo>
                    <a:pt x="368" y="86"/>
                  </a:lnTo>
                  <a:lnTo>
                    <a:pt x="369" y="86"/>
                  </a:lnTo>
                  <a:lnTo>
                    <a:pt x="370" y="86"/>
                  </a:lnTo>
                  <a:lnTo>
                    <a:pt x="370" y="85"/>
                  </a:lnTo>
                  <a:lnTo>
                    <a:pt x="371" y="85"/>
                  </a:lnTo>
                  <a:lnTo>
                    <a:pt x="372" y="85"/>
                  </a:lnTo>
                  <a:lnTo>
                    <a:pt x="373" y="85"/>
                  </a:lnTo>
                  <a:lnTo>
                    <a:pt x="374" y="85"/>
                  </a:lnTo>
                  <a:lnTo>
                    <a:pt x="375" y="85"/>
                  </a:lnTo>
                  <a:lnTo>
                    <a:pt x="376" y="85"/>
                  </a:lnTo>
                  <a:lnTo>
                    <a:pt x="376" y="84"/>
                  </a:lnTo>
                  <a:lnTo>
                    <a:pt x="377" y="84"/>
                  </a:lnTo>
                  <a:lnTo>
                    <a:pt x="378" y="84"/>
                  </a:lnTo>
                  <a:lnTo>
                    <a:pt x="379" y="84"/>
                  </a:lnTo>
                  <a:lnTo>
                    <a:pt x="380" y="84"/>
                  </a:lnTo>
                  <a:lnTo>
                    <a:pt x="380" y="84"/>
                  </a:lnTo>
                  <a:lnTo>
                    <a:pt x="381" y="84"/>
                  </a:lnTo>
                  <a:lnTo>
                    <a:pt x="381" y="83"/>
                  </a:lnTo>
                  <a:lnTo>
                    <a:pt x="382" y="83"/>
                  </a:lnTo>
                  <a:lnTo>
                    <a:pt x="383" y="83"/>
                  </a:lnTo>
                  <a:lnTo>
                    <a:pt x="384" y="83"/>
                  </a:lnTo>
                  <a:lnTo>
                    <a:pt x="385" y="83"/>
                  </a:lnTo>
                  <a:lnTo>
                    <a:pt x="386" y="83"/>
                  </a:lnTo>
                  <a:lnTo>
                    <a:pt x="387" y="83"/>
                  </a:lnTo>
                  <a:lnTo>
                    <a:pt x="387" y="82"/>
                  </a:lnTo>
                  <a:lnTo>
                    <a:pt x="388" y="82"/>
                  </a:lnTo>
                  <a:lnTo>
                    <a:pt x="389" y="82"/>
                  </a:lnTo>
                  <a:lnTo>
                    <a:pt x="390" y="82"/>
                  </a:lnTo>
                  <a:lnTo>
                    <a:pt x="391" y="82"/>
                  </a:lnTo>
                  <a:lnTo>
                    <a:pt x="392" y="82"/>
                  </a:lnTo>
                  <a:lnTo>
                    <a:pt x="392" y="81"/>
                  </a:lnTo>
                  <a:lnTo>
                    <a:pt x="393" y="81"/>
                  </a:lnTo>
                  <a:lnTo>
                    <a:pt x="394" y="81"/>
                  </a:lnTo>
                  <a:lnTo>
                    <a:pt x="395" y="81"/>
                  </a:lnTo>
                  <a:lnTo>
                    <a:pt x="396" y="81"/>
                  </a:lnTo>
                  <a:lnTo>
                    <a:pt x="397" y="81"/>
                  </a:lnTo>
                  <a:lnTo>
                    <a:pt x="398" y="81"/>
                  </a:lnTo>
                  <a:lnTo>
                    <a:pt x="398" y="80"/>
                  </a:lnTo>
                  <a:lnTo>
                    <a:pt x="399" y="80"/>
                  </a:lnTo>
                  <a:lnTo>
                    <a:pt x="400" y="80"/>
                  </a:lnTo>
                  <a:lnTo>
                    <a:pt x="401" y="80"/>
                  </a:lnTo>
                  <a:lnTo>
                    <a:pt x="402" y="80"/>
                  </a:lnTo>
                  <a:lnTo>
                    <a:pt x="403" y="80"/>
                  </a:lnTo>
                  <a:lnTo>
                    <a:pt x="403" y="79"/>
                  </a:lnTo>
                  <a:lnTo>
                    <a:pt x="404" y="79"/>
                  </a:lnTo>
                  <a:lnTo>
                    <a:pt x="405" y="79"/>
                  </a:lnTo>
                  <a:lnTo>
                    <a:pt x="406" y="79"/>
                  </a:lnTo>
                  <a:lnTo>
                    <a:pt x="407" y="79"/>
                  </a:lnTo>
                  <a:lnTo>
                    <a:pt x="408" y="79"/>
                  </a:lnTo>
                  <a:lnTo>
                    <a:pt x="408" y="79"/>
                  </a:lnTo>
                  <a:lnTo>
                    <a:pt x="409" y="79"/>
                  </a:lnTo>
                  <a:lnTo>
                    <a:pt x="409" y="78"/>
                  </a:lnTo>
                  <a:lnTo>
                    <a:pt x="410" y="78"/>
                  </a:lnTo>
                  <a:lnTo>
                    <a:pt x="411" y="78"/>
                  </a:lnTo>
                  <a:lnTo>
                    <a:pt x="412" y="78"/>
                  </a:lnTo>
                  <a:lnTo>
                    <a:pt x="413" y="78"/>
                  </a:lnTo>
                  <a:lnTo>
                    <a:pt x="414" y="78"/>
                  </a:lnTo>
                  <a:lnTo>
                    <a:pt x="414" y="77"/>
                  </a:lnTo>
                  <a:lnTo>
                    <a:pt x="415" y="77"/>
                  </a:lnTo>
                  <a:lnTo>
                    <a:pt x="416" y="77"/>
                  </a:lnTo>
                  <a:lnTo>
                    <a:pt x="417" y="77"/>
                  </a:lnTo>
                  <a:lnTo>
                    <a:pt x="418" y="77"/>
                  </a:lnTo>
                  <a:lnTo>
                    <a:pt x="419" y="77"/>
                  </a:lnTo>
                  <a:lnTo>
                    <a:pt x="420" y="77"/>
                  </a:lnTo>
                  <a:lnTo>
                    <a:pt x="420" y="76"/>
                  </a:lnTo>
                  <a:lnTo>
                    <a:pt x="421" y="76"/>
                  </a:lnTo>
                  <a:lnTo>
                    <a:pt x="422" y="76"/>
                  </a:lnTo>
                  <a:lnTo>
                    <a:pt x="423" y="76"/>
                  </a:lnTo>
                  <a:lnTo>
                    <a:pt x="424" y="76"/>
                  </a:lnTo>
                  <a:lnTo>
                    <a:pt x="425" y="76"/>
                  </a:lnTo>
                  <a:lnTo>
                    <a:pt x="425" y="75"/>
                  </a:lnTo>
                  <a:lnTo>
                    <a:pt x="426" y="75"/>
                  </a:lnTo>
                  <a:lnTo>
                    <a:pt x="427" y="75"/>
                  </a:lnTo>
                  <a:lnTo>
                    <a:pt x="428" y="75"/>
                  </a:lnTo>
                  <a:lnTo>
                    <a:pt x="429" y="75"/>
                  </a:lnTo>
                  <a:lnTo>
                    <a:pt x="430" y="75"/>
                  </a:lnTo>
                  <a:lnTo>
                    <a:pt x="431" y="75"/>
                  </a:lnTo>
                  <a:lnTo>
                    <a:pt x="431" y="74"/>
                  </a:lnTo>
                  <a:lnTo>
                    <a:pt x="432" y="74"/>
                  </a:lnTo>
                  <a:lnTo>
                    <a:pt x="433" y="74"/>
                  </a:lnTo>
                  <a:lnTo>
                    <a:pt x="434" y="74"/>
                  </a:lnTo>
                  <a:lnTo>
                    <a:pt x="435" y="74"/>
                  </a:lnTo>
                  <a:lnTo>
                    <a:pt x="435" y="74"/>
                  </a:lnTo>
                  <a:lnTo>
                    <a:pt x="436" y="74"/>
                  </a:lnTo>
                  <a:lnTo>
                    <a:pt x="436" y="73"/>
                  </a:lnTo>
                  <a:lnTo>
                    <a:pt x="437" y="73"/>
                  </a:lnTo>
                  <a:lnTo>
                    <a:pt x="438" y="73"/>
                  </a:lnTo>
                  <a:lnTo>
                    <a:pt x="439" y="73"/>
                  </a:lnTo>
                  <a:lnTo>
                    <a:pt x="440" y="73"/>
                  </a:lnTo>
                  <a:lnTo>
                    <a:pt x="441" y="73"/>
                  </a:lnTo>
                  <a:lnTo>
                    <a:pt x="442" y="73"/>
                  </a:lnTo>
                  <a:lnTo>
                    <a:pt x="442" y="72"/>
                  </a:lnTo>
                  <a:lnTo>
                    <a:pt x="443" y="72"/>
                  </a:lnTo>
                  <a:lnTo>
                    <a:pt x="444" y="72"/>
                  </a:lnTo>
                  <a:lnTo>
                    <a:pt x="445" y="72"/>
                  </a:lnTo>
                  <a:lnTo>
                    <a:pt x="446" y="72"/>
                  </a:lnTo>
                  <a:lnTo>
                    <a:pt x="447" y="72"/>
                  </a:lnTo>
                  <a:lnTo>
                    <a:pt x="447" y="71"/>
                  </a:lnTo>
                  <a:lnTo>
                    <a:pt x="448" y="71"/>
                  </a:lnTo>
                  <a:lnTo>
                    <a:pt x="449" y="71"/>
                  </a:lnTo>
                  <a:lnTo>
                    <a:pt x="450" y="71"/>
                  </a:lnTo>
                  <a:lnTo>
                    <a:pt x="451" y="71"/>
                  </a:lnTo>
                  <a:lnTo>
                    <a:pt x="452" y="71"/>
                  </a:lnTo>
                  <a:lnTo>
                    <a:pt x="453" y="71"/>
                  </a:lnTo>
                  <a:lnTo>
                    <a:pt x="453" y="70"/>
                  </a:lnTo>
                  <a:lnTo>
                    <a:pt x="454" y="70"/>
                  </a:lnTo>
                  <a:lnTo>
                    <a:pt x="455" y="70"/>
                  </a:lnTo>
                  <a:lnTo>
                    <a:pt x="456" y="70"/>
                  </a:lnTo>
                  <a:lnTo>
                    <a:pt x="457" y="70"/>
                  </a:lnTo>
                  <a:lnTo>
                    <a:pt x="458" y="70"/>
                  </a:lnTo>
                  <a:lnTo>
                    <a:pt x="458" y="69"/>
                  </a:lnTo>
                  <a:lnTo>
                    <a:pt x="459" y="69"/>
                  </a:lnTo>
                  <a:lnTo>
                    <a:pt x="460" y="69"/>
                  </a:lnTo>
                  <a:lnTo>
                    <a:pt x="461" y="69"/>
                  </a:lnTo>
                  <a:lnTo>
                    <a:pt x="462" y="69"/>
                  </a:lnTo>
                  <a:lnTo>
                    <a:pt x="463" y="69"/>
                  </a:lnTo>
                  <a:lnTo>
                    <a:pt x="463" y="69"/>
                  </a:lnTo>
                  <a:lnTo>
                    <a:pt x="464" y="68"/>
                  </a:lnTo>
                  <a:lnTo>
                    <a:pt x="465" y="68"/>
                  </a:lnTo>
                  <a:lnTo>
                    <a:pt x="466" y="68"/>
                  </a:lnTo>
                  <a:lnTo>
                    <a:pt x="467" y="68"/>
                  </a:lnTo>
                  <a:lnTo>
                    <a:pt x="468" y="68"/>
                  </a:lnTo>
                  <a:lnTo>
                    <a:pt x="469" y="68"/>
                  </a:lnTo>
                  <a:lnTo>
                    <a:pt x="469" y="67"/>
                  </a:lnTo>
                  <a:lnTo>
                    <a:pt x="470" y="67"/>
                  </a:lnTo>
                  <a:lnTo>
                    <a:pt x="471" y="67"/>
                  </a:lnTo>
                  <a:lnTo>
                    <a:pt x="472" y="67"/>
                  </a:lnTo>
                  <a:lnTo>
                    <a:pt x="473" y="67"/>
                  </a:lnTo>
                  <a:lnTo>
                    <a:pt x="474" y="67"/>
                  </a:lnTo>
                  <a:lnTo>
                    <a:pt x="475" y="66"/>
                  </a:lnTo>
                  <a:lnTo>
                    <a:pt x="476" y="66"/>
                  </a:lnTo>
                  <a:lnTo>
                    <a:pt x="477" y="66"/>
                  </a:lnTo>
                  <a:lnTo>
                    <a:pt x="478" y="66"/>
                  </a:lnTo>
                  <a:lnTo>
                    <a:pt x="479" y="66"/>
                  </a:lnTo>
                  <a:lnTo>
                    <a:pt x="480" y="66"/>
                  </a:lnTo>
                  <a:lnTo>
                    <a:pt x="480" y="65"/>
                  </a:lnTo>
                  <a:lnTo>
                    <a:pt x="481" y="65"/>
                  </a:lnTo>
                  <a:lnTo>
                    <a:pt x="482" y="65"/>
                  </a:lnTo>
                  <a:lnTo>
                    <a:pt x="483" y="65"/>
                  </a:lnTo>
                  <a:lnTo>
                    <a:pt x="484" y="65"/>
                  </a:lnTo>
                  <a:lnTo>
                    <a:pt x="485" y="65"/>
                  </a:lnTo>
                  <a:lnTo>
                    <a:pt x="486" y="64"/>
                  </a:lnTo>
                  <a:lnTo>
                    <a:pt x="487" y="64"/>
                  </a:lnTo>
                  <a:lnTo>
                    <a:pt x="488" y="64"/>
                  </a:lnTo>
                  <a:lnTo>
                    <a:pt x="489" y="64"/>
                  </a:lnTo>
                  <a:lnTo>
                    <a:pt x="490" y="64"/>
                  </a:lnTo>
                  <a:lnTo>
                    <a:pt x="491" y="64"/>
                  </a:lnTo>
                  <a:lnTo>
                    <a:pt x="491" y="64"/>
                  </a:lnTo>
                  <a:lnTo>
                    <a:pt x="491" y="63"/>
                  </a:lnTo>
                  <a:lnTo>
                    <a:pt x="492" y="63"/>
                  </a:lnTo>
                  <a:lnTo>
                    <a:pt x="493" y="63"/>
                  </a:lnTo>
                  <a:lnTo>
                    <a:pt x="494" y="63"/>
                  </a:lnTo>
                  <a:lnTo>
                    <a:pt x="495" y="63"/>
                  </a:lnTo>
                  <a:lnTo>
                    <a:pt x="496" y="63"/>
                  </a:lnTo>
                  <a:lnTo>
                    <a:pt x="497" y="62"/>
                  </a:lnTo>
                  <a:lnTo>
                    <a:pt x="498" y="62"/>
                  </a:lnTo>
                  <a:lnTo>
                    <a:pt x="499" y="62"/>
                  </a:lnTo>
                  <a:lnTo>
                    <a:pt x="500" y="62"/>
                  </a:lnTo>
                  <a:lnTo>
                    <a:pt x="501" y="62"/>
                  </a:lnTo>
                  <a:lnTo>
                    <a:pt x="502" y="62"/>
                  </a:lnTo>
                  <a:lnTo>
                    <a:pt x="502" y="61"/>
                  </a:lnTo>
                  <a:lnTo>
                    <a:pt x="503" y="61"/>
                  </a:lnTo>
                  <a:lnTo>
                    <a:pt x="504" y="61"/>
                  </a:lnTo>
                  <a:lnTo>
                    <a:pt x="505" y="61"/>
                  </a:lnTo>
                  <a:lnTo>
                    <a:pt x="506" y="61"/>
                  </a:lnTo>
                  <a:lnTo>
                    <a:pt x="507" y="61"/>
                  </a:lnTo>
                  <a:lnTo>
                    <a:pt x="508" y="60"/>
                  </a:lnTo>
                  <a:lnTo>
                    <a:pt x="509" y="60"/>
                  </a:lnTo>
                  <a:lnTo>
                    <a:pt x="510" y="60"/>
                  </a:lnTo>
                  <a:lnTo>
                    <a:pt x="511" y="60"/>
                  </a:lnTo>
                  <a:lnTo>
                    <a:pt x="512" y="60"/>
                  </a:lnTo>
                  <a:lnTo>
                    <a:pt x="513" y="60"/>
                  </a:lnTo>
                  <a:lnTo>
                    <a:pt x="513" y="59"/>
                  </a:lnTo>
                  <a:lnTo>
                    <a:pt x="514" y="59"/>
                  </a:lnTo>
                  <a:lnTo>
                    <a:pt x="515" y="59"/>
                  </a:lnTo>
                  <a:lnTo>
                    <a:pt x="516" y="59"/>
                  </a:lnTo>
                  <a:lnTo>
                    <a:pt x="517" y="59"/>
                  </a:lnTo>
                  <a:lnTo>
                    <a:pt x="518" y="59"/>
                  </a:lnTo>
                  <a:lnTo>
                    <a:pt x="518" y="58"/>
                  </a:lnTo>
                  <a:lnTo>
                    <a:pt x="519" y="58"/>
                  </a:lnTo>
                  <a:lnTo>
                    <a:pt x="520" y="58"/>
                  </a:lnTo>
                  <a:lnTo>
                    <a:pt x="521" y="58"/>
                  </a:lnTo>
                  <a:lnTo>
                    <a:pt x="522" y="58"/>
                  </a:lnTo>
                  <a:lnTo>
                    <a:pt x="523" y="58"/>
                  </a:lnTo>
                  <a:lnTo>
                    <a:pt x="524" y="58"/>
                  </a:lnTo>
                  <a:lnTo>
                    <a:pt x="524" y="57"/>
                  </a:lnTo>
                  <a:lnTo>
                    <a:pt x="525" y="57"/>
                  </a:lnTo>
                  <a:lnTo>
                    <a:pt x="526" y="57"/>
                  </a:lnTo>
                  <a:lnTo>
                    <a:pt x="527" y="57"/>
                  </a:lnTo>
                  <a:lnTo>
                    <a:pt x="528" y="57"/>
                  </a:lnTo>
                  <a:lnTo>
                    <a:pt x="529" y="57"/>
                  </a:lnTo>
                  <a:lnTo>
                    <a:pt x="529" y="56"/>
                  </a:lnTo>
                  <a:lnTo>
                    <a:pt x="530" y="56"/>
                  </a:lnTo>
                  <a:lnTo>
                    <a:pt x="531" y="56"/>
                  </a:lnTo>
                  <a:lnTo>
                    <a:pt x="532" y="56"/>
                  </a:lnTo>
                  <a:lnTo>
                    <a:pt x="533" y="56"/>
                  </a:lnTo>
                  <a:lnTo>
                    <a:pt x="534" y="56"/>
                  </a:lnTo>
                  <a:lnTo>
                    <a:pt x="535" y="56"/>
                  </a:lnTo>
                  <a:lnTo>
                    <a:pt x="535" y="55"/>
                  </a:lnTo>
                  <a:lnTo>
                    <a:pt x="536" y="55"/>
                  </a:lnTo>
                  <a:lnTo>
                    <a:pt x="537" y="55"/>
                  </a:lnTo>
                  <a:lnTo>
                    <a:pt x="538" y="55"/>
                  </a:lnTo>
                  <a:lnTo>
                    <a:pt x="539" y="55"/>
                  </a:lnTo>
                  <a:lnTo>
                    <a:pt x="540" y="55"/>
                  </a:lnTo>
                  <a:lnTo>
                    <a:pt x="540" y="54"/>
                  </a:lnTo>
                  <a:lnTo>
                    <a:pt x="541" y="54"/>
                  </a:lnTo>
                  <a:lnTo>
                    <a:pt x="542" y="54"/>
                  </a:lnTo>
                  <a:lnTo>
                    <a:pt x="543" y="54"/>
                  </a:lnTo>
                  <a:lnTo>
                    <a:pt x="544" y="54"/>
                  </a:lnTo>
                  <a:lnTo>
                    <a:pt x="545" y="54"/>
                  </a:lnTo>
                  <a:lnTo>
                    <a:pt x="546" y="54"/>
                  </a:lnTo>
                  <a:lnTo>
                    <a:pt x="546" y="53"/>
                  </a:lnTo>
                  <a:lnTo>
                    <a:pt x="546" y="53"/>
                  </a:lnTo>
                  <a:lnTo>
                    <a:pt x="547" y="53"/>
                  </a:lnTo>
                  <a:lnTo>
                    <a:pt x="548" y="53"/>
                  </a:lnTo>
                  <a:lnTo>
                    <a:pt x="549" y="53"/>
                  </a:lnTo>
                  <a:lnTo>
                    <a:pt x="550" y="53"/>
                  </a:lnTo>
                  <a:lnTo>
                    <a:pt x="551" y="53"/>
                  </a:lnTo>
                  <a:lnTo>
                    <a:pt x="551" y="52"/>
                  </a:lnTo>
                  <a:lnTo>
                    <a:pt x="552" y="52"/>
                  </a:lnTo>
                  <a:lnTo>
                    <a:pt x="553" y="52"/>
                  </a:lnTo>
                  <a:lnTo>
                    <a:pt x="554" y="52"/>
                  </a:lnTo>
                  <a:lnTo>
                    <a:pt x="555" y="52"/>
                  </a:lnTo>
                  <a:lnTo>
                    <a:pt x="556" y="52"/>
                  </a:lnTo>
                  <a:lnTo>
                    <a:pt x="557" y="52"/>
                  </a:lnTo>
                  <a:lnTo>
                    <a:pt x="557" y="51"/>
                  </a:lnTo>
                  <a:lnTo>
                    <a:pt x="558" y="51"/>
                  </a:lnTo>
                  <a:lnTo>
                    <a:pt x="559" y="51"/>
                  </a:lnTo>
                  <a:lnTo>
                    <a:pt x="560" y="51"/>
                  </a:lnTo>
                  <a:lnTo>
                    <a:pt x="561" y="51"/>
                  </a:lnTo>
                  <a:lnTo>
                    <a:pt x="562" y="51"/>
                  </a:lnTo>
                  <a:lnTo>
                    <a:pt x="562" y="50"/>
                  </a:lnTo>
                  <a:lnTo>
                    <a:pt x="563" y="50"/>
                  </a:lnTo>
                  <a:lnTo>
                    <a:pt x="564" y="50"/>
                  </a:lnTo>
                  <a:lnTo>
                    <a:pt x="565" y="50"/>
                  </a:lnTo>
                  <a:lnTo>
                    <a:pt x="566" y="50"/>
                  </a:lnTo>
                  <a:lnTo>
                    <a:pt x="567" y="50"/>
                  </a:lnTo>
                  <a:lnTo>
                    <a:pt x="568" y="50"/>
                  </a:lnTo>
                  <a:lnTo>
                    <a:pt x="568" y="49"/>
                  </a:lnTo>
                  <a:lnTo>
                    <a:pt x="569" y="49"/>
                  </a:lnTo>
                  <a:lnTo>
                    <a:pt x="570" y="49"/>
                  </a:lnTo>
                  <a:lnTo>
                    <a:pt x="571" y="49"/>
                  </a:lnTo>
                  <a:lnTo>
                    <a:pt x="572" y="49"/>
                  </a:lnTo>
                  <a:lnTo>
                    <a:pt x="573" y="49"/>
                  </a:lnTo>
                  <a:lnTo>
                    <a:pt x="573" y="48"/>
                  </a:lnTo>
                  <a:lnTo>
                    <a:pt x="574" y="48"/>
                  </a:lnTo>
                  <a:lnTo>
                    <a:pt x="574" y="48"/>
                  </a:lnTo>
                  <a:lnTo>
                    <a:pt x="575" y="48"/>
                  </a:lnTo>
                  <a:lnTo>
                    <a:pt x="576" y="48"/>
                  </a:lnTo>
                  <a:lnTo>
                    <a:pt x="577" y="48"/>
                  </a:lnTo>
                  <a:lnTo>
                    <a:pt x="578" y="48"/>
                  </a:lnTo>
                  <a:lnTo>
                    <a:pt x="579" y="48"/>
                  </a:lnTo>
                  <a:lnTo>
                    <a:pt x="579" y="47"/>
                  </a:lnTo>
                  <a:lnTo>
                    <a:pt x="580" y="47"/>
                  </a:lnTo>
                  <a:lnTo>
                    <a:pt x="581" y="47"/>
                  </a:lnTo>
                  <a:lnTo>
                    <a:pt x="582" y="47"/>
                  </a:lnTo>
                  <a:lnTo>
                    <a:pt x="583" y="47"/>
                  </a:lnTo>
                  <a:lnTo>
                    <a:pt x="584" y="47"/>
                  </a:lnTo>
                  <a:lnTo>
                    <a:pt x="584" y="46"/>
                  </a:lnTo>
                  <a:lnTo>
                    <a:pt x="585" y="46"/>
                  </a:lnTo>
                  <a:lnTo>
                    <a:pt x="586" y="46"/>
                  </a:lnTo>
                  <a:lnTo>
                    <a:pt x="587" y="46"/>
                  </a:lnTo>
                  <a:lnTo>
                    <a:pt x="588" y="46"/>
                  </a:lnTo>
                  <a:lnTo>
                    <a:pt x="589" y="46"/>
                  </a:lnTo>
                  <a:lnTo>
                    <a:pt x="590" y="46"/>
                  </a:lnTo>
                  <a:lnTo>
                    <a:pt x="590" y="45"/>
                  </a:lnTo>
                  <a:lnTo>
                    <a:pt x="591" y="45"/>
                  </a:lnTo>
                  <a:lnTo>
                    <a:pt x="592" y="45"/>
                  </a:lnTo>
                  <a:lnTo>
                    <a:pt x="593" y="45"/>
                  </a:lnTo>
                  <a:lnTo>
                    <a:pt x="594" y="45"/>
                  </a:lnTo>
                  <a:lnTo>
                    <a:pt x="595" y="45"/>
                  </a:lnTo>
                  <a:lnTo>
                    <a:pt x="595" y="44"/>
                  </a:lnTo>
                  <a:lnTo>
                    <a:pt x="596" y="44"/>
                  </a:lnTo>
                  <a:lnTo>
                    <a:pt x="597" y="44"/>
                  </a:lnTo>
                  <a:lnTo>
                    <a:pt x="598" y="44"/>
                  </a:lnTo>
                  <a:lnTo>
                    <a:pt x="599" y="44"/>
                  </a:lnTo>
                  <a:lnTo>
                    <a:pt x="600" y="44"/>
                  </a:lnTo>
                  <a:lnTo>
                    <a:pt x="601" y="44"/>
                  </a:lnTo>
                  <a:lnTo>
                    <a:pt x="601" y="43"/>
                  </a:lnTo>
                  <a:lnTo>
                    <a:pt x="602" y="43"/>
                  </a:lnTo>
                  <a:lnTo>
                    <a:pt x="602" y="43"/>
                  </a:lnTo>
                  <a:lnTo>
                    <a:pt x="603" y="43"/>
                  </a:lnTo>
                  <a:lnTo>
                    <a:pt x="604" y="43"/>
                  </a:lnTo>
                  <a:lnTo>
                    <a:pt x="605" y="43"/>
                  </a:lnTo>
                  <a:lnTo>
                    <a:pt x="606" y="43"/>
                  </a:lnTo>
                  <a:lnTo>
                    <a:pt x="606" y="42"/>
                  </a:lnTo>
                  <a:lnTo>
                    <a:pt x="607" y="42"/>
                  </a:lnTo>
                  <a:lnTo>
                    <a:pt x="608" y="42"/>
                  </a:lnTo>
                  <a:lnTo>
                    <a:pt x="609" y="42"/>
                  </a:lnTo>
                  <a:lnTo>
                    <a:pt x="610" y="42"/>
                  </a:lnTo>
                  <a:lnTo>
                    <a:pt x="611" y="42"/>
                  </a:lnTo>
                  <a:lnTo>
                    <a:pt x="612" y="42"/>
                  </a:lnTo>
                  <a:lnTo>
                    <a:pt x="612" y="41"/>
                  </a:lnTo>
                  <a:lnTo>
                    <a:pt x="613" y="41"/>
                  </a:lnTo>
                  <a:lnTo>
                    <a:pt x="614" y="41"/>
                  </a:lnTo>
                  <a:lnTo>
                    <a:pt x="615" y="41"/>
                  </a:lnTo>
                  <a:lnTo>
                    <a:pt x="616" y="41"/>
                  </a:lnTo>
                  <a:lnTo>
                    <a:pt x="617" y="41"/>
                  </a:lnTo>
                  <a:lnTo>
                    <a:pt x="617" y="40"/>
                  </a:lnTo>
                  <a:lnTo>
                    <a:pt x="618" y="40"/>
                  </a:lnTo>
                  <a:lnTo>
                    <a:pt x="619" y="40"/>
                  </a:lnTo>
                  <a:lnTo>
                    <a:pt x="620" y="40"/>
                  </a:lnTo>
                  <a:lnTo>
                    <a:pt x="621" y="40"/>
                  </a:lnTo>
                  <a:lnTo>
                    <a:pt x="622" y="40"/>
                  </a:lnTo>
                  <a:lnTo>
                    <a:pt x="623" y="39"/>
                  </a:lnTo>
                  <a:lnTo>
                    <a:pt x="624" y="39"/>
                  </a:lnTo>
                  <a:lnTo>
                    <a:pt x="625" y="39"/>
                  </a:lnTo>
                  <a:lnTo>
                    <a:pt x="626" y="39"/>
                  </a:lnTo>
                  <a:lnTo>
                    <a:pt x="627" y="39"/>
                  </a:lnTo>
                  <a:lnTo>
                    <a:pt x="628" y="39"/>
                  </a:lnTo>
                  <a:lnTo>
                    <a:pt x="628" y="38"/>
                  </a:lnTo>
                  <a:lnTo>
                    <a:pt x="629" y="38"/>
                  </a:lnTo>
                  <a:lnTo>
                    <a:pt x="629" y="38"/>
                  </a:lnTo>
                  <a:lnTo>
                    <a:pt x="630" y="38"/>
                  </a:lnTo>
                  <a:lnTo>
                    <a:pt x="631" y="38"/>
                  </a:lnTo>
                  <a:lnTo>
                    <a:pt x="632" y="38"/>
                  </a:lnTo>
                  <a:lnTo>
                    <a:pt x="633" y="38"/>
                  </a:lnTo>
                  <a:lnTo>
                    <a:pt x="634" y="37"/>
                  </a:lnTo>
                  <a:lnTo>
                    <a:pt x="635" y="37"/>
                  </a:lnTo>
                  <a:lnTo>
                    <a:pt x="636" y="37"/>
                  </a:lnTo>
                  <a:lnTo>
                    <a:pt x="637" y="37"/>
                  </a:lnTo>
                  <a:lnTo>
                    <a:pt x="638" y="37"/>
                  </a:lnTo>
                  <a:lnTo>
                    <a:pt x="639" y="37"/>
                  </a:lnTo>
                  <a:lnTo>
                    <a:pt x="639" y="36"/>
                  </a:lnTo>
                  <a:lnTo>
                    <a:pt x="640" y="36"/>
                  </a:lnTo>
                  <a:lnTo>
                    <a:pt x="641" y="36"/>
                  </a:lnTo>
                  <a:lnTo>
                    <a:pt x="642" y="36"/>
                  </a:lnTo>
                  <a:lnTo>
                    <a:pt x="643" y="36"/>
                  </a:lnTo>
                  <a:lnTo>
                    <a:pt x="644" y="36"/>
                  </a:lnTo>
                  <a:lnTo>
                    <a:pt x="644" y="35"/>
                  </a:lnTo>
                  <a:lnTo>
                    <a:pt x="645" y="35"/>
                  </a:lnTo>
                  <a:lnTo>
                    <a:pt x="646" y="35"/>
                  </a:lnTo>
                  <a:lnTo>
                    <a:pt x="647" y="35"/>
                  </a:lnTo>
                  <a:lnTo>
                    <a:pt x="648" y="35"/>
                  </a:lnTo>
                  <a:lnTo>
                    <a:pt x="649" y="35"/>
                  </a:lnTo>
                  <a:lnTo>
                    <a:pt x="650" y="35"/>
                  </a:lnTo>
                  <a:lnTo>
                    <a:pt x="650" y="34"/>
                  </a:lnTo>
                  <a:lnTo>
                    <a:pt x="651" y="34"/>
                  </a:lnTo>
                  <a:lnTo>
                    <a:pt x="652" y="34"/>
                  </a:lnTo>
                  <a:lnTo>
                    <a:pt x="653" y="34"/>
                  </a:lnTo>
                  <a:lnTo>
                    <a:pt x="654" y="34"/>
                  </a:lnTo>
                  <a:lnTo>
                    <a:pt x="655" y="34"/>
                  </a:lnTo>
                  <a:lnTo>
                    <a:pt x="655" y="33"/>
                  </a:lnTo>
                  <a:lnTo>
                    <a:pt x="656" y="33"/>
                  </a:lnTo>
                  <a:lnTo>
                    <a:pt x="657" y="33"/>
                  </a:lnTo>
                  <a:lnTo>
                    <a:pt x="657" y="33"/>
                  </a:lnTo>
                  <a:lnTo>
                    <a:pt x="658" y="33"/>
                  </a:lnTo>
                  <a:lnTo>
                    <a:pt x="659" y="33"/>
                  </a:lnTo>
                  <a:lnTo>
                    <a:pt x="660" y="33"/>
                  </a:lnTo>
                  <a:lnTo>
                    <a:pt x="661" y="33"/>
                  </a:lnTo>
                  <a:lnTo>
                    <a:pt x="661" y="32"/>
                  </a:lnTo>
                  <a:lnTo>
                    <a:pt x="662" y="32"/>
                  </a:lnTo>
                  <a:lnTo>
                    <a:pt x="663" y="32"/>
                  </a:lnTo>
                  <a:lnTo>
                    <a:pt x="664" y="32"/>
                  </a:lnTo>
                  <a:lnTo>
                    <a:pt x="665" y="32"/>
                  </a:lnTo>
                  <a:lnTo>
                    <a:pt x="666" y="32"/>
                  </a:lnTo>
                  <a:lnTo>
                    <a:pt x="666" y="31"/>
                  </a:lnTo>
                  <a:lnTo>
                    <a:pt x="667" y="31"/>
                  </a:lnTo>
                  <a:lnTo>
                    <a:pt x="668" y="31"/>
                  </a:lnTo>
                  <a:lnTo>
                    <a:pt x="669" y="31"/>
                  </a:lnTo>
                  <a:lnTo>
                    <a:pt x="670" y="31"/>
                  </a:lnTo>
                  <a:lnTo>
                    <a:pt x="671" y="31"/>
                  </a:lnTo>
                  <a:lnTo>
                    <a:pt x="672" y="31"/>
                  </a:lnTo>
                  <a:lnTo>
                    <a:pt x="672" y="30"/>
                  </a:lnTo>
                  <a:lnTo>
                    <a:pt x="673" y="30"/>
                  </a:lnTo>
                  <a:lnTo>
                    <a:pt x="674" y="30"/>
                  </a:lnTo>
                  <a:lnTo>
                    <a:pt x="675" y="30"/>
                  </a:lnTo>
                  <a:lnTo>
                    <a:pt x="676" y="30"/>
                  </a:lnTo>
                  <a:lnTo>
                    <a:pt x="677" y="30"/>
                  </a:lnTo>
                  <a:lnTo>
                    <a:pt x="677" y="29"/>
                  </a:lnTo>
                  <a:lnTo>
                    <a:pt x="678" y="29"/>
                  </a:lnTo>
                  <a:lnTo>
                    <a:pt x="679" y="29"/>
                  </a:lnTo>
                  <a:lnTo>
                    <a:pt x="680" y="29"/>
                  </a:lnTo>
                  <a:lnTo>
                    <a:pt x="681" y="29"/>
                  </a:lnTo>
                  <a:lnTo>
                    <a:pt x="682" y="29"/>
                  </a:lnTo>
                  <a:lnTo>
                    <a:pt x="683" y="29"/>
                  </a:lnTo>
                  <a:lnTo>
                    <a:pt x="683" y="28"/>
                  </a:lnTo>
                  <a:lnTo>
                    <a:pt x="684" y="28"/>
                  </a:lnTo>
                  <a:lnTo>
                    <a:pt x="685" y="28"/>
                  </a:lnTo>
                  <a:lnTo>
                    <a:pt x="685" y="28"/>
                  </a:lnTo>
                  <a:lnTo>
                    <a:pt x="686" y="28"/>
                  </a:lnTo>
                  <a:lnTo>
                    <a:pt x="687" y="28"/>
                  </a:lnTo>
                  <a:lnTo>
                    <a:pt x="688" y="28"/>
                  </a:lnTo>
                  <a:lnTo>
                    <a:pt x="688" y="27"/>
                  </a:lnTo>
                  <a:lnTo>
                    <a:pt x="689" y="27"/>
                  </a:lnTo>
                  <a:lnTo>
                    <a:pt x="690" y="27"/>
                  </a:lnTo>
                  <a:lnTo>
                    <a:pt x="691" y="27"/>
                  </a:lnTo>
                  <a:lnTo>
                    <a:pt x="692" y="27"/>
                  </a:lnTo>
                  <a:lnTo>
                    <a:pt x="693" y="27"/>
                  </a:lnTo>
                  <a:lnTo>
                    <a:pt x="694" y="27"/>
                  </a:lnTo>
                  <a:lnTo>
                    <a:pt x="694" y="26"/>
                  </a:lnTo>
                  <a:lnTo>
                    <a:pt x="695" y="26"/>
                  </a:lnTo>
                  <a:lnTo>
                    <a:pt x="696" y="26"/>
                  </a:lnTo>
                  <a:lnTo>
                    <a:pt x="697" y="26"/>
                  </a:lnTo>
                  <a:lnTo>
                    <a:pt x="698" y="26"/>
                  </a:lnTo>
                  <a:lnTo>
                    <a:pt x="699" y="26"/>
                  </a:lnTo>
                  <a:lnTo>
                    <a:pt x="699" y="25"/>
                  </a:lnTo>
                  <a:lnTo>
                    <a:pt x="700" y="25"/>
                  </a:lnTo>
                  <a:lnTo>
                    <a:pt x="701" y="25"/>
                  </a:lnTo>
                  <a:lnTo>
                    <a:pt x="702" y="25"/>
                  </a:lnTo>
                  <a:lnTo>
                    <a:pt x="703" y="25"/>
                  </a:lnTo>
                  <a:lnTo>
                    <a:pt x="704" y="25"/>
                  </a:lnTo>
                  <a:lnTo>
                    <a:pt x="705" y="25"/>
                  </a:lnTo>
                  <a:lnTo>
                    <a:pt x="705" y="24"/>
                  </a:lnTo>
                  <a:lnTo>
                    <a:pt x="706" y="24"/>
                  </a:lnTo>
                  <a:lnTo>
                    <a:pt x="707" y="24"/>
                  </a:lnTo>
                  <a:lnTo>
                    <a:pt x="708" y="24"/>
                  </a:lnTo>
                  <a:lnTo>
                    <a:pt x="709" y="24"/>
                  </a:lnTo>
                  <a:lnTo>
                    <a:pt x="710" y="24"/>
                  </a:lnTo>
                  <a:lnTo>
                    <a:pt x="710" y="23"/>
                  </a:lnTo>
                  <a:lnTo>
                    <a:pt x="711" y="23"/>
                  </a:lnTo>
                  <a:lnTo>
                    <a:pt x="712" y="23"/>
                  </a:lnTo>
                  <a:lnTo>
                    <a:pt x="713" y="23"/>
                  </a:lnTo>
                  <a:lnTo>
                    <a:pt x="714" y="23"/>
                  </a:lnTo>
                  <a:lnTo>
                    <a:pt x="715" y="23"/>
                  </a:lnTo>
                  <a:lnTo>
                    <a:pt x="716" y="23"/>
                  </a:lnTo>
                  <a:lnTo>
                    <a:pt x="716" y="22"/>
                  </a:lnTo>
                  <a:lnTo>
                    <a:pt x="717" y="22"/>
                  </a:lnTo>
                  <a:lnTo>
                    <a:pt x="718" y="22"/>
                  </a:lnTo>
                  <a:lnTo>
                    <a:pt x="719" y="22"/>
                  </a:lnTo>
                  <a:lnTo>
                    <a:pt x="720" y="22"/>
                  </a:lnTo>
                  <a:lnTo>
                    <a:pt x="721" y="22"/>
                  </a:lnTo>
                  <a:lnTo>
                    <a:pt x="721" y="21"/>
                  </a:lnTo>
                  <a:lnTo>
                    <a:pt x="722" y="21"/>
                  </a:lnTo>
                  <a:lnTo>
                    <a:pt x="723" y="21"/>
                  </a:lnTo>
                  <a:lnTo>
                    <a:pt x="724" y="21"/>
                  </a:lnTo>
                  <a:lnTo>
                    <a:pt x="725" y="21"/>
                  </a:lnTo>
                  <a:lnTo>
                    <a:pt x="726" y="21"/>
                  </a:lnTo>
                  <a:lnTo>
                    <a:pt x="727" y="21"/>
                  </a:lnTo>
                  <a:lnTo>
                    <a:pt x="727" y="20"/>
                  </a:lnTo>
                  <a:lnTo>
                    <a:pt x="728" y="20"/>
                  </a:lnTo>
                  <a:lnTo>
                    <a:pt x="729" y="20"/>
                  </a:lnTo>
                  <a:lnTo>
                    <a:pt x="730" y="20"/>
                  </a:lnTo>
                  <a:lnTo>
                    <a:pt x="731" y="20"/>
                  </a:lnTo>
                  <a:lnTo>
                    <a:pt x="732" y="20"/>
                  </a:lnTo>
                  <a:lnTo>
                    <a:pt x="732" y="19"/>
                  </a:lnTo>
                  <a:lnTo>
                    <a:pt x="733" y="19"/>
                  </a:lnTo>
                  <a:lnTo>
                    <a:pt x="734" y="19"/>
                  </a:lnTo>
                  <a:lnTo>
                    <a:pt x="735" y="19"/>
                  </a:lnTo>
                  <a:lnTo>
                    <a:pt x="736" y="19"/>
                  </a:lnTo>
                  <a:lnTo>
                    <a:pt x="737" y="19"/>
                  </a:lnTo>
                  <a:lnTo>
                    <a:pt x="738" y="19"/>
                  </a:lnTo>
                  <a:lnTo>
                    <a:pt x="738" y="18"/>
                  </a:lnTo>
                  <a:lnTo>
                    <a:pt x="739" y="18"/>
                  </a:lnTo>
                  <a:lnTo>
                    <a:pt x="740" y="18"/>
                  </a:lnTo>
                  <a:lnTo>
                    <a:pt x="740" y="18"/>
                  </a:lnTo>
                  <a:lnTo>
                    <a:pt x="741" y="18"/>
                  </a:lnTo>
                  <a:lnTo>
                    <a:pt x="742" y="18"/>
                  </a:lnTo>
                  <a:lnTo>
                    <a:pt x="743" y="18"/>
                  </a:lnTo>
                  <a:lnTo>
                    <a:pt x="743" y="17"/>
                  </a:lnTo>
                  <a:lnTo>
                    <a:pt x="744" y="17"/>
                  </a:lnTo>
                  <a:lnTo>
                    <a:pt x="745" y="17"/>
                  </a:lnTo>
                  <a:lnTo>
                    <a:pt x="746" y="17"/>
                  </a:lnTo>
                  <a:lnTo>
                    <a:pt x="747" y="17"/>
                  </a:lnTo>
                  <a:lnTo>
                    <a:pt x="748" y="17"/>
                  </a:lnTo>
                  <a:lnTo>
                    <a:pt x="749" y="16"/>
                  </a:lnTo>
                  <a:lnTo>
                    <a:pt x="750" y="16"/>
                  </a:lnTo>
                  <a:lnTo>
                    <a:pt x="751" y="16"/>
                  </a:lnTo>
                  <a:lnTo>
                    <a:pt x="752" y="16"/>
                  </a:lnTo>
                  <a:lnTo>
                    <a:pt x="753" y="16"/>
                  </a:lnTo>
                  <a:lnTo>
                    <a:pt x="754" y="16"/>
                  </a:lnTo>
                  <a:lnTo>
                    <a:pt x="754" y="15"/>
                  </a:lnTo>
                  <a:lnTo>
                    <a:pt x="755" y="15"/>
                  </a:lnTo>
                  <a:lnTo>
                    <a:pt x="756" y="15"/>
                  </a:lnTo>
                  <a:lnTo>
                    <a:pt x="757" y="15"/>
                  </a:lnTo>
                  <a:lnTo>
                    <a:pt x="758" y="15"/>
                  </a:lnTo>
                  <a:lnTo>
                    <a:pt x="759" y="15"/>
                  </a:lnTo>
                  <a:lnTo>
                    <a:pt x="760" y="14"/>
                  </a:lnTo>
                  <a:lnTo>
                    <a:pt x="761" y="14"/>
                  </a:lnTo>
                  <a:lnTo>
                    <a:pt x="762" y="14"/>
                  </a:lnTo>
                  <a:lnTo>
                    <a:pt x="763" y="14"/>
                  </a:lnTo>
                  <a:lnTo>
                    <a:pt x="764" y="14"/>
                  </a:lnTo>
                  <a:lnTo>
                    <a:pt x="765" y="14"/>
                  </a:lnTo>
                  <a:lnTo>
                    <a:pt x="765" y="13"/>
                  </a:lnTo>
                  <a:lnTo>
                    <a:pt x="766" y="13"/>
                  </a:lnTo>
                  <a:lnTo>
                    <a:pt x="767" y="13"/>
                  </a:lnTo>
                  <a:lnTo>
                    <a:pt x="768" y="13"/>
                  </a:lnTo>
                  <a:lnTo>
                    <a:pt x="768" y="13"/>
                  </a:lnTo>
                  <a:lnTo>
                    <a:pt x="769" y="13"/>
                  </a:lnTo>
                  <a:lnTo>
                    <a:pt x="770" y="13"/>
                  </a:lnTo>
                  <a:lnTo>
                    <a:pt x="771" y="12"/>
                  </a:lnTo>
                  <a:lnTo>
                    <a:pt x="772" y="12"/>
                  </a:lnTo>
                  <a:lnTo>
                    <a:pt x="773" y="12"/>
                  </a:lnTo>
                  <a:lnTo>
                    <a:pt x="774" y="12"/>
                  </a:lnTo>
                  <a:lnTo>
                    <a:pt x="775" y="12"/>
                  </a:lnTo>
                  <a:lnTo>
                    <a:pt x="776" y="12"/>
                  </a:lnTo>
                  <a:lnTo>
                    <a:pt x="776" y="11"/>
                  </a:lnTo>
                  <a:lnTo>
                    <a:pt x="777" y="11"/>
                  </a:lnTo>
                  <a:lnTo>
                    <a:pt x="778" y="11"/>
                  </a:lnTo>
                  <a:lnTo>
                    <a:pt x="779" y="11"/>
                  </a:lnTo>
                  <a:lnTo>
                    <a:pt x="780" y="11"/>
                  </a:lnTo>
                  <a:lnTo>
                    <a:pt x="781" y="11"/>
                  </a:lnTo>
                  <a:lnTo>
                    <a:pt x="781" y="10"/>
                  </a:lnTo>
                  <a:lnTo>
                    <a:pt x="782" y="10"/>
                  </a:lnTo>
                  <a:lnTo>
                    <a:pt x="783" y="10"/>
                  </a:lnTo>
                  <a:lnTo>
                    <a:pt x="784" y="10"/>
                  </a:lnTo>
                  <a:lnTo>
                    <a:pt x="785" y="10"/>
                  </a:lnTo>
                  <a:lnTo>
                    <a:pt x="786" y="10"/>
                  </a:lnTo>
                  <a:lnTo>
                    <a:pt x="787" y="10"/>
                  </a:lnTo>
                  <a:lnTo>
                    <a:pt x="787" y="9"/>
                  </a:lnTo>
                  <a:lnTo>
                    <a:pt x="788" y="9"/>
                  </a:lnTo>
                  <a:lnTo>
                    <a:pt x="789" y="9"/>
                  </a:lnTo>
                  <a:lnTo>
                    <a:pt x="790" y="9"/>
                  </a:lnTo>
                  <a:lnTo>
                    <a:pt x="791" y="9"/>
                  </a:lnTo>
                  <a:lnTo>
                    <a:pt x="792" y="9"/>
                  </a:lnTo>
                  <a:lnTo>
                    <a:pt x="793" y="8"/>
                  </a:lnTo>
                  <a:lnTo>
                    <a:pt x="794" y="8"/>
                  </a:lnTo>
                  <a:lnTo>
                    <a:pt x="795" y="8"/>
                  </a:lnTo>
                  <a:lnTo>
                    <a:pt x="796" y="8"/>
                  </a:lnTo>
                  <a:lnTo>
                    <a:pt x="796" y="8"/>
                  </a:lnTo>
                  <a:lnTo>
                    <a:pt x="797" y="8"/>
                  </a:lnTo>
                  <a:lnTo>
                    <a:pt x="798" y="8"/>
                  </a:lnTo>
                  <a:lnTo>
                    <a:pt x="798" y="7"/>
                  </a:lnTo>
                  <a:lnTo>
                    <a:pt x="799" y="7"/>
                  </a:lnTo>
                  <a:lnTo>
                    <a:pt x="800" y="7"/>
                  </a:lnTo>
                  <a:lnTo>
                    <a:pt x="801" y="7"/>
                  </a:lnTo>
                  <a:lnTo>
                    <a:pt x="802" y="7"/>
                  </a:lnTo>
                  <a:lnTo>
                    <a:pt x="803" y="7"/>
                  </a:lnTo>
                  <a:lnTo>
                    <a:pt x="803" y="6"/>
                  </a:lnTo>
                  <a:lnTo>
                    <a:pt x="804" y="6"/>
                  </a:lnTo>
                  <a:lnTo>
                    <a:pt x="805" y="6"/>
                  </a:lnTo>
                  <a:lnTo>
                    <a:pt x="806" y="6"/>
                  </a:lnTo>
                  <a:lnTo>
                    <a:pt x="807" y="6"/>
                  </a:lnTo>
                  <a:lnTo>
                    <a:pt x="808" y="6"/>
                  </a:lnTo>
                  <a:lnTo>
                    <a:pt x="809" y="6"/>
                  </a:lnTo>
                  <a:lnTo>
                    <a:pt x="809" y="5"/>
                  </a:lnTo>
                  <a:lnTo>
                    <a:pt x="810" y="5"/>
                  </a:lnTo>
                  <a:lnTo>
                    <a:pt x="811" y="5"/>
                  </a:lnTo>
                  <a:lnTo>
                    <a:pt x="812" y="5"/>
                  </a:lnTo>
                  <a:lnTo>
                    <a:pt x="813" y="5"/>
                  </a:lnTo>
                  <a:lnTo>
                    <a:pt x="814" y="5"/>
                  </a:lnTo>
                  <a:lnTo>
                    <a:pt x="814" y="4"/>
                  </a:lnTo>
                  <a:lnTo>
                    <a:pt x="815" y="4"/>
                  </a:lnTo>
                  <a:lnTo>
                    <a:pt x="816" y="4"/>
                  </a:lnTo>
                  <a:lnTo>
                    <a:pt x="817" y="4"/>
                  </a:lnTo>
                  <a:lnTo>
                    <a:pt x="818" y="4"/>
                  </a:lnTo>
                  <a:lnTo>
                    <a:pt x="819" y="4"/>
                  </a:lnTo>
                  <a:lnTo>
                    <a:pt x="820" y="4"/>
                  </a:lnTo>
                  <a:lnTo>
                    <a:pt x="820" y="3"/>
                  </a:lnTo>
                  <a:lnTo>
                    <a:pt x="821" y="3"/>
                  </a:lnTo>
                  <a:lnTo>
                    <a:pt x="822" y="3"/>
                  </a:lnTo>
                  <a:lnTo>
                    <a:pt x="823" y="3"/>
                  </a:lnTo>
                  <a:lnTo>
                    <a:pt x="823" y="3"/>
                  </a:lnTo>
                  <a:lnTo>
                    <a:pt x="824" y="3"/>
                  </a:lnTo>
                  <a:lnTo>
                    <a:pt x="825" y="3"/>
                  </a:lnTo>
                  <a:lnTo>
                    <a:pt x="825" y="2"/>
                  </a:lnTo>
                  <a:lnTo>
                    <a:pt x="826" y="2"/>
                  </a:lnTo>
                  <a:lnTo>
                    <a:pt x="827" y="2"/>
                  </a:lnTo>
                  <a:lnTo>
                    <a:pt x="828" y="2"/>
                  </a:lnTo>
                  <a:lnTo>
                    <a:pt x="829" y="2"/>
                  </a:lnTo>
                  <a:lnTo>
                    <a:pt x="830" y="2"/>
                  </a:lnTo>
                  <a:lnTo>
                    <a:pt x="831" y="2"/>
                  </a:lnTo>
                  <a:lnTo>
                    <a:pt x="831" y="1"/>
                  </a:lnTo>
                  <a:lnTo>
                    <a:pt x="832" y="1"/>
                  </a:lnTo>
                  <a:lnTo>
                    <a:pt x="833" y="1"/>
                  </a:lnTo>
                  <a:lnTo>
                    <a:pt x="834" y="1"/>
                  </a:lnTo>
                  <a:lnTo>
                    <a:pt x="835" y="1"/>
                  </a:lnTo>
                  <a:lnTo>
                    <a:pt x="836" y="1"/>
                  </a:lnTo>
                  <a:lnTo>
                    <a:pt x="836" y="0"/>
                  </a:lnTo>
                  <a:lnTo>
                    <a:pt x="837" y="0"/>
                  </a:lnTo>
                  <a:lnTo>
                    <a:pt x="838" y="0"/>
                  </a:lnTo>
                  <a:lnTo>
                    <a:pt x="839" y="0"/>
                  </a:lnTo>
                  <a:lnTo>
                    <a:pt x="840" y="0"/>
                  </a:lnTo>
                  <a:lnTo>
                    <a:pt x="841" y="0"/>
                  </a:lnTo>
                  <a:lnTo>
                    <a:pt x="842"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7" name="Freeform 98">
              <a:extLst>
                <a:ext uri="{FF2B5EF4-FFF2-40B4-BE49-F238E27FC236}">
                  <a16:creationId xmlns:a16="http://schemas.microsoft.com/office/drawing/2014/main" id="{58E0C873-B873-4311-9385-141E23BF610E}"/>
                </a:ext>
              </a:extLst>
            </p:cNvPr>
            <p:cNvSpPr>
              <a:spLocks/>
            </p:cNvSpPr>
            <p:nvPr/>
          </p:nvSpPr>
          <p:spPr bwMode="auto">
            <a:xfrm>
              <a:off x="15672871" y="2119026"/>
              <a:ext cx="26236" cy="5297"/>
            </a:xfrm>
            <a:custGeom>
              <a:avLst/>
              <a:gdLst>
                <a:gd name="T0" fmla="*/ 0 w 24"/>
                <a:gd name="T1" fmla="*/ 5 h 5"/>
                <a:gd name="T2" fmla="*/ 0 w 24"/>
                <a:gd name="T3" fmla="*/ 4 h 5"/>
                <a:gd name="T4" fmla="*/ 1 w 24"/>
                <a:gd name="T5" fmla="*/ 4 h 5"/>
                <a:gd name="T6" fmla="*/ 2 w 24"/>
                <a:gd name="T7" fmla="*/ 4 h 5"/>
                <a:gd name="T8" fmla="*/ 3 w 24"/>
                <a:gd name="T9" fmla="*/ 4 h 5"/>
                <a:gd name="T10" fmla="*/ 4 w 24"/>
                <a:gd name="T11" fmla="*/ 4 h 5"/>
                <a:gd name="T12" fmla="*/ 5 w 24"/>
                <a:gd name="T13" fmla="*/ 4 h 5"/>
                <a:gd name="T14" fmla="*/ 5 w 24"/>
                <a:gd name="T15" fmla="*/ 3 h 5"/>
                <a:gd name="T16" fmla="*/ 6 w 24"/>
                <a:gd name="T17" fmla="*/ 3 h 5"/>
                <a:gd name="T18" fmla="*/ 7 w 24"/>
                <a:gd name="T19" fmla="*/ 3 h 5"/>
                <a:gd name="T20" fmla="*/ 8 w 24"/>
                <a:gd name="T21" fmla="*/ 3 h 5"/>
                <a:gd name="T22" fmla="*/ 9 w 24"/>
                <a:gd name="T23" fmla="*/ 3 h 5"/>
                <a:gd name="T24" fmla="*/ 9 w 24"/>
                <a:gd name="T25" fmla="*/ 3 h 5"/>
                <a:gd name="T26" fmla="*/ 10 w 24"/>
                <a:gd name="T27" fmla="*/ 3 h 5"/>
                <a:gd name="T28" fmla="*/ 11 w 24"/>
                <a:gd name="T29" fmla="*/ 3 h 5"/>
                <a:gd name="T30" fmla="*/ 11 w 24"/>
                <a:gd name="T31" fmla="*/ 2 h 5"/>
                <a:gd name="T32" fmla="*/ 12 w 24"/>
                <a:gd name="T33" fmla="*/ 2 h 5"/>
                <a:gd name="T34" fmla="*/ 13 w 24"/>
                <a:gd name="T35" fmla="*/ 2 h 5"/>
                <a:gd name="T36" fmla="*/ 14 w 24"/>
                <a:gd name="T37" fmla="*/ 2 h 5"/>
                <a:gd name="T38" fmla="*/ 15 w 24"/>
                <a:gd name="T39" fmla="*/ 2 h 5"/>
                <a:gd name="T40" fmla="*/ 16 w 24"/>
                <a:gd name="T41" fmla="*/ 2 h 5"/>
                <a:gd name="T42" fmla="*/ 16 w 24"/>
                <a:gd name="T43" fmla="*/ 1 h 5"/>
                <a:gd name="T44" fmla="*/ 17 w 24"/>
                <a:gd name="T45" fmla="*/ 1 h 5"/>
                <a:gd name="T46" fmla="*/ 18 w 24"/>
                <a:gd name="T47" fmla="*/ 1 h 5"/>
                <a:gd name="T48" fmla="*/ 19 w 24"/>
                <a:gd name="T49" fmla="*/ 1 h 5"/>
                <a:gd name="T50" fmla="*/ 20 w 24"/>
                <a:gd name="T51" fmla="*/ 1 h 5"/>
                <a:gd name="T52" fmla="*/ 21 w 24"/>
                <a:gd name="T53" fmla="*/ 1 h 5"/>
                <a:gd name="T54" fmla="*/ 22 w 24"/>
                <a:gd name="T55" fmla="*/ 1 h 5"/>
                <a:gd name="T56" fmla="*/ 22 w 24"/>
                <a:gd name="T57" fmla="*/ 0 h 5"/>
                <a:gd name="T58" fmla="*/ 23 w 24"/>
                <a:gd name="T59" fmla="*/ 0 h 5"/>
                <a:gd name="T60" fmla="*/ 24 w 24"/>
                <a:gd name="T61" fmla="*/ 0 h 5"/>
                <a:gd name="T62" fmla="*/ 24 w 24"/>
                <a:gd name="T6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5">
                  <a:moveTo>
                    <a:pt x="0" y="5"/>
                  </a:moveTo>
                  <a:lnTo>
                    <a:pt x="0" y="4"/>
                  </a:lnTo>
                  <a:lnTo>
                    <a:pt x="1" y="4"/>
                  </a:lnTo>
                  <a:lnTo>
                    <a:pt x="2" y="4"/>
                  </a:lnTo>
                  <a:lnTo>
                    <a:pt x="3" y="4"/>
                  </a:lnTo>
                  <a:lnTo>
                    <a:pt x="4" y="4"/>
                  </a:lnTo>
                  <a:lnTo>
                    <a:pt x="5" y="4"/>
                  </a:lnTo>
                  <a:lnTo>
                    <a:pt x="5" y="3"/>
                  </a:lnTo>
                  <a:lnTo>
                    <a:pt x="6" y="3"/>
                  </a:lnTo>
                  <a:lnTo>
                    <a:pt x="7" y="3"/>
                  </a:lnTo>
                  <a:lnTo>
                    <a:pt x="8" y="3"/>
                  </a:lnTo>
                  <a:lnTo>
                    <a:pt x="9" y="3"/>
                  </a:lnTo>
                  <a:lnTo>
                    <a:pt x="9" y="3"/>
                  </a:lnTo>
                  <a:lnTo>
                    <a:pt x="10" y="3"/>
                  </a:lnTo>
                  <a:lnTo>
                    <a:pt x="11" y="3"/>
                  </a:lnTo>
                  <a:lnTo>
                    <a:pt x="11" y="2"/>
                  </a:lnTo>
                  <a:lnTo>
                    <a:pt x="12" y="2"/>
                  </a:lnTo>
                  <a:lnTo>
                    <a:pt x="13" y="2"/>
                  </a:lnTo>
                  <a:lnTo>
                    <a:pt x="14" y="2"/>
                  </a:lnTo>
                  <a:lnTo>
                    <a:pt x="15" y="2"/>
                  </a:lnTo>
                  <a:lnTo>
                    <a:pt x="16" y="2"/>
                  </a:lnTo>
                  <a:lnTo>
                    <a:pt x="16" y="1"/>
                  </a:lnTo>
                  <a:lnTo>
                    <a:pt x="17" y="1"/>
                  </a:lnTo>
                  <a:lnTo>
                    <a:pt x="18" y="1"/>
                  </a:lnTo>
                  <a:lnTo>
                    <a:pt x="19" y="1"/>
                  </a:lnTo>
                  <a:lnTo>
                    <a:pt x="20" y="1"/>
                  </a:lnTo>
                  <a:lnTo>
                    <a:pt x="21" y="1"/>
                  </a:lnTo>
                  <a:lnTo>
                    <a:pt x="22" y="1"/>
                  </a:lnTo>
                  <a:lnTo>
                    <a:pt x="22" y="0"/>
                  </a:lnTo>
                  <a:lnTo>
                    <a:pt x="23" y="0"/>
                  </a:lnTo>
                  <a:lnTo>
                    <a:pt x="24" y="0"/>
                  </a:lnTo>
                  <a:lnTo>
                    <a:pt x="24"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8" name="Freeform 99">
              <a:extLst>
                <a:ext uri="{FF2B5EF4-FFF2-40B4-BE49-F238E27FC236}">
                  <a16:creationId xmlns:a16="http://schemas.microsoft.com/office/drawing/2014/main" id="{BB048E89-0E03-4A17-A574-82B2C2800914}"/>
                </a:ext>
              </a:extLst>
            </p:cNvPr>
            <p:cNvSpPr>
              <a:spLocks/>
            </p:cNvSpPr>
            <p:nvPr/>
          </p:nvSpPr>
          <p:spPr bwMode="auto">
            <a:xfrm>
              <a:off x="13860498" y="2290638"/>
              <a:ext cx="909860" cy="167375"/>
            </a:xfrm>
            <a:custGeom>
              <a:avLst/>
              <a:gdLst>
                <a:gd name="T0" fmla="*/ 13 w 844"/>
                <a:gd name="T1" fmla="*/ 152 h 154"/>
                <a:gd name="T2" fmla="*/ 27 w 844"/>
                <a:gd name="T3" fmla="*/ 149 h 154"/>
                <a:gd name="T4" fmla="*/ 40 w 844"/>
                <a:gd name="T5" fmla="*/ 147 h 154"/>
                <a:gd name="T6" fmla="*/ 54 w 844"/>
                <a:gd name="T7" fmla="*/ 144 h 154"/>
                <a:gd name="T8" fmla="*/ 68 w 844"/>
                <a:gd name="T9" fmla="*/ 142 h 154"/>
                <a:gd name="T10" fmla="*/ 82 w 844"/>
                <a:gd name="T11" fmla="*/ 139 h 154"/>
                <a:gd name="T12" fmla="*/ 96 w 844"/>
                <a:gd name="T13" fmla="*/ 137 h 154"/>
                <a:gd name="T14" fmla="*/ 109 w 844"/>
                <a:gd name="T15" fmla="*/ 134 h 154"/>
                <a:gd name="T16" fmla="*/ 122 w 844"/>
                <a:gd name="T17" fmla="*/ 132 h 154"/>
                <a:gd name="T18" fmla="*/ 135 w 844"/>
                <a:gd name="T19" fmla="*/ 129 h 154"/>
                <a:gd name="T20" fmla="*/ 149 w 844"/>
                <a:gd name="T21" fmla="*/ 127 h 154"/>
                <a:gd name="T22" fmla="*/ 162 w 844"/>
                <a:gd name="T23" fmla="*/ 124 h 154"/>
                <a:gd name="T24" fmla="*/ 176 w 844"/>
                <a:gd name="T25" fmla="*/ 122 h 154"/>
                <a:gd name="T26" fmla="*/ 190 w 844"/>
                <a:gd name="T27" fmla="*/ 119 h 154"/>
                <a:gd name="T28" fmla="*/ 204 w 844"/>
                <a:gd name="T29" fmla="*/ 117 h 154"/>
                <a:gd name="T30" fmla="*/ 217 w 844"/>
                <a:gd name="T31" fmla="*/ 114 h 154"/>
                <a:gd name="T32" fmla="*/ 230 w 844"/>
                <a:gd name="T33" fmla="*/ 112 h 154"/>
                <a:gd name="T34" fmla="*/ 244 w 844"/>
                <a:gd name="T35" fmla="*/ 110 h 154"/>
                <a:gd name="T36" fmla="*/ 257 w 844"/>
                <a:gd name="T37" fmla="*/ 107 h 154"/>
                <a:gd name="T38" fmla="*/ 271 w 844"/>
                <a:gd name="T39" fmla="*/ 105 h 154"/>
                <a:gd name="T40" fmla="*/ 284 w 844"/>
                <a:gd name="T41" fmla="*/ 102 h 154"/>
                <a:gd name="T42" fmla="*/ 298 w 844"/>
                <a:gd name="T43" fmla="*/ 100 h 154"/>
                <a:gd name="T44" fmla="*/ 311 w 844"/>
                <a:gd name="T45" fmla="*/ 97 h 154"/>
                <a:gd name="T46" fmla="*/ 326 w 844"/>
                <a:gd name="T47" fmla="*/ 95 h 154"/>
                <a:gd name="T48" fmla="*/ 338 w 844"/>
                <a:gd name="T49" fmla="*/ 92 h 154"/>
                <a:gd name="T50" fmla="*/ 352 w 844"/>
                <a:gd name="T51" fmla="*/ 90 h 154"/>
                <a:gd name="T52" fmla="*/ 364 w 844"/>
                <a:gd name="T53" fmla="*/ 87 h 154"/>
                <a:gd name="T54" fmla="*/ 378 w 844"/>
                <a:gd name="T55" fmla="*/ 85 h 154"/>
                <a:gd name="T56" fmla="*/ 391 w 844"/>
                <a:gd name="T57" fmla="*/ 83 h 154"/>
                <a:gd name="T58" fmla="*/ 404 w 844"/>
                <a:gd name="T59" fmla="*/ 80 h 154"/>
                <a:gd name="T60" fmla="*/ 419 w 844"/>
                <a:gd name="T61" fmla="*/ 78 h 154"/>
                <a:gd name="T62" fmla="*/ 433 w 844"/>
                <a:gd name="T63" fmla="*/ 75 h 154"/>
                <a:gd name="T64" fmla="*/ 446 w 844"/>
                <a:gd name="T65" fmla="*/ 73 h 154"/>
                <a:gd name="T66" fmla="*/ 460 w 844"/>
                <a:gd name="T67" fmla="*/ 70 h 154"/>
                <a:gd name="T68" fmla="*/ 473 w 844"/>
                <a:gd name="T69" fmla="*/ 68 h 154"/>
                <a:gd name="T70" fmla="*/ 486 w 844"/>
                <a:gd name="T71" fmla="*/ 65 h 154"/>
                <a:gd name="T72" fmla="*/ 499 w 844"/>
                <a:gd name="T73" fmla="*/ 63 h 154"/>
                <a:gd name="T74" fmla="*/ 512 w 844"/>
                <a:gd name="T75" fmla="*/ 60 h 154"/>
                <a:gd name="T76" fmla="*/ 526 w 844"/>
                <a:gd name="T77" fmla="*/ 58 h 154"/>
                <a:gd name="T78" fmla="*/ 539 w 844"/>
                <a:gd name="T79" fmla="*/ 56 h 154"/>
                <a:gd name="T80" fmla="*/ 554 w 844"/>
                <a:gd name="T81" fmla="*/ 53 h 154"/>
                <a:gd name="T82" fmla="*/ 567 w 844"/>
                <a:gd name="T83" fmla="*/ 50 h 154"/>
                <a:gd name="T84" fmla="*/ 581 w 844"/>
                <a:gd name="T85" fmla="*/ 48 h 154"/>
                <a:gd name="T86" fmla="*/ 594 w 844"/>
                <a:gd name="T87" fmla="*/ 46 h 154"/>
                <a:gd name="T88" fmla="*/ 607 w 844"/>
                <a:gd name="T89" fmla="*/ 43 h 154"/>
                <a:gd name="T90" fmla="*/ 621 w 844"/>
                <a:gd name="T91" fmla="*/ 41 h 154"/>
                <a:gd name="T92" fmla="*/ 634 w 844"/>
                <a:gd name="T93" fmla="*/ 38 h 154"/>
                <a:gd name="T94" fmla="*/ 648 w 844"/>
                <a:gd name="T95" fmla="*/ 36 h 154"/>
                <a:gd name="T96" fmla="*/ 662 w 844"/>
                <a:gd name="T97" fmla="*/ 33 h 154"/>
                <a:gd name="T98" fmla="*/ 676 w 844"/>
                <a:gd name="T99" fmla="*/ 31 h 154"/>
                <a:gd name="T100" fmla="*/ 691 w 844"/>
                <a:gd name="T101" fmla="*/ 28 h 154"/>
                <a:gd name="T102" fmla="*/ 704 w 844"/>
                <a:gd name="T103" fmla="*/ 26 h 154"/>
                <a:gd name="T104" fmla="*/ 717 w 844"/>
                <a:gd name="T105" fmla="*/ 23 h 154"/>
                <a:gd name="T106" fmla="*/ 731 w 844"/>
                <a:gd name="T107" fmla="*/ 21 h 154"/>
                <a:gd name="T108" fmla="*/ 744 w 844"/>
                <a:gd name="T109" fmla="*/ 18 h 154"/>
                <a:gd name="T110" fmla="*/ 757 w 844"/>
                <a:gd name="T111" fmla="*/ 16 h 154"/>
                <a:gd name="T112" fmla="*/ 770 w 844"/>
                <a:gd name="T113" fmla="*/ 13 h 154"/>
                <a:gd name="T114" fmla="*/ 784 w 844"/>
                <a:gd name="T115" fmla="*/ 11 h 154"/>
                <a:gd name="T116" fmla="*/ 798 w 844"/>
                <a:gd name="T117" fmla="*/ 8 h 154"/>
                <a:gd name="T118" fmla="*/ 811 w 844"/>
                <a:gd name="T119" fmla="*/ 6 h 154"/>
                <a:gd name="T120" fmla="*/ 824 w 844"/>
                <a:gd name="T121" fmla="*/ 3 h 154"/>
                <a:gd name="T122" fmla="*/ 837 w 844"/>
                <a:gd name="T123"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4" h="154">
                  <a:moveTo>
                    <a:pt x="0" y="154"/>
                  </a:moveTo>
                  <a:lnTo>
                    <a:pt x="1" y="154"/>
                  </a:lnTo>
                  <a:lnTo>
                    <a:pt x="2" y="154"/>
                  </a:lnTo>
                  <a:lnTo>
                    <a:pt x="2" y="153"/>
                  </a:lnTo>
                  <a:lnTo>
                    <a:pt x="3" y="153"/>
                  </a:lnTo>
                  <a:lnTo>
                    <a:pt x="4" y="153"/>
                  </a:lnTo>
                  <a:lnTo>
                    <a:pt x="5" y="153"/>
                  </a:lnTo>
                  <a:lnTo>
                    <a:pt x="6" y="153"/>
                  </a:lnTo>
                  <a:lnTo>
                    <a:pt x="7" y="153"/>
                  </a:lnTo>
                  <a:lnTo>
                    <a:pt x="8" y="153"/>
                  </a:lnTo>
                  <a:lnTo>
                    <a:pt x="8" y="152"/>
                  </a:lnTo>
                  <a:lnTo>
                    <a:pt x="9" y="152"/>
                  </a:lnTo>
                  <a:lnTo>
                    <a:pt x="10" y="152"/>
                  </a:lnTo>
                  <a:lnTo>
                    <a:pt x="11" y="152"/>
                  </a:lnTo>
                  <a:lnTo>
                    <a:pt x="12" y="152"/>
                  </a:lnTo>
                  <a:lnTo>
                    <a:pt x="13" y="152"/>
                  </a:lnTo>
                  <a:lnTo>
                    <a:pt x="14" y="151"/>
                  </a:lnTo>
                  <a:lnTo>
                    <a:pt x="15" y="151"/>
                  </a:lnTo>
                  <a:lnTo>
                    <a:pt x="16" y="151"/>
                  </a:lnTo>
                  <a:lnTo>
                    <a:pt x="17" y="151"/>
                  </a:lnTo>
                  <a:lnTo>
                    <a:pt x="18" y="151"/>
                  </a:lnTo>
                  <a:lnTo>
                    <a:pt x="19" y="151"/>
                  </a:lnTo>
                  <a:lnTo>
                    <a:pt x="19" y="150"/>
                  </a:lnTo>
                  <a:lnTo>
                    <a:pt x="20" y="150"/>
                  </a:lnTo>
                  <a:lnTo>
                    <a:pt x="21" y="150"/>
                  </a:lnTo>
                  <a:lnTo>
                    <a:pt x="22" y="150"/>
                  </a:lnTo>
                  <a:lnTo>
                    <a:pt x="23" y="150"/>
                  </a:lnTo>
                  <a:lnTo>
                    <a:pt x="24" y="150"/>
                  </a:lnTo>
                  <a:lnTo>
                    <a:pt x="25" y="150"/>
                  </a:lnTo>
                  <a:lnTo>
                    <a:pt x="25" y="149"/>
                  </a:lnTo>
                  <a:lnTo>
                    <a:pt x="26" y="149"/>
                  </a:lnTo>
                  <a:lnTo>
                    <a:pt x="27" y="149"/>
                  </a:lnTo>
                  <a:lnTo>
                    <a:pt x="28" y="149"/>
                  </a:lnTo>
                  <a:lnTo>
                    <a:pt x="28" y="149"/>
                  </a:lnTo>
                  <a:lnTo>
                    <a:pt x="29" y="149"/>
                  </a:lnTo>
                  <a:lnTo>
                    <a:pt x="30" y="149"/>
                  </a:lnTo>
                  <a:lnTo>
                    <a:pt x="30" y="148"/>
                  </a:lnTo>
                  <a:lnTo>
                    <a:pt x="31" y="148"/>
                  </a:lnTo>
                  <a:lnTo>
                    <a:pt x="32" y="148"/>
                  </a:lnTo>
                  <a:lnTo>
                    <a:pt x="33" y="148"/>
                  </a:lnTo>
                  <a:lnTo>
                    <a:pt x="34" y="148"/>
                  </a:lnTo>
                  <a:lnTo>
                    <a:pt x="35" y="148"/>
                  </a:lnTo>
                  <a:lnTo>
                    <a:pt x="36" y="148"/>
                  </a:lnTo>
                  <a:lnTo>
                    <a:pt x="36" y="147"/>
                  </a:lnTo>
                  <a:lnTo>
                    <a:pt x="37" y="147"/>
                  </a:lnTo>
                  <a:lnTo>
                    <a:pt x="38" y="147"/>
                  </a:lnTo>
                  <a:lnTo>
                    <a:pt x="39" y="147"/>
                  </a:lnTo>
                  <a:lnTo>
                    <a:pt x="40" y="147"/>
                  </a:lnTo>
                  <a:lnTo>
                    <a:pt x="41" y="147"/>
                  </a:lnTo>
                  <a:lnTo>
                    <a:pt x="41" y="146"/>
                  </a:lnTo>
                  <a:lnTo>
                    <a:pt x="42" y="146"/>
                  </a:lnTo>
                  <a:lnTo>
                    <a:pt x="43" y="146"/>
                  </a:lnTo>
                  <a:lnTo>
                    <a:pt x="44" y="146"/>
                  </a:lnTo>
                  <a:lnTo>
                    <a:pt x="45" y="146"/>
                  </a:lnTo>
                  <a:lnTo>
                    <a:pt x="46" y="146"/>
                  </a:lnTo>
                  <a:lnTo>
                    <a:pt x="47" y="145"/>
                  </a:lnTo>
                  <a:lnTo>
                    <a:pt x="48" y="145"/>
                  </a:lnTo>
                  <a:lnTo>
                    <a:pt x="49" y="145"/>
                  </a:lnTo>
                  <a:lnTo>
                    <a:pt x="50" y="145"/>
                  </a:lnTo>
                  <a:lnTo>
                    <a:pt x="51" y="145"/>
                  </a:lnTo>
                  <a:lnTo>
                    <a:pt x="52" y="145"/>
                  </a:lnTo>
                  <a:lnTo>
                    <a:pt x="52" y="144"/>
                  </a:lnTo>
                  <a:lnTo>
                    <a:pt x="53" y="144"/>
                  </a:lnTo>
                  <a:lnTo>
                    <a:pt x="54" y="144"/>
                  </a:lnTo>
                  <a:lnTo>
                    <a:pt x="55" y="144"/>
                  </a:lnTo>
                  <a:lnTo>
                    <a:pt x="55" y="144"/>
                  </a:lnTo>
                  <a:lnTo>
                    <a:pt x="56" y="144"/>
                  </a:lnTo>
                  <a:lnTo>
                    <a:pt x="57" y="144"/>
                  </a:lnTo>
                  <a:lnTo>
                    <a:pt x="58" y="143"/>
                  </a:lnTo>
                  <a:lnTo>
                    <a:pt x="59" y="143"/>
                  </a:lnTo>
                  <a:lnTo>
                    <a:pt x="60" y="143"/>
                  </a:lnTo>
                  <a:lnTo>
                    <a:pt x="61" y="143"/>
                  </a:lnTo>
                  <a:lnTo>
                    <a:pt x="62" y="143"/>
                  </a:lnTo>
                  <a:lnTo>
                    <a:pt x="63" y="143"/>
                  </a:lnTo>
                  <a:lnTo>
                    <a:pt x="63" y="142"/>
                  </a:lnTo>
                  <a:lnTo>
                    <a:pt x="64" y="142"/>
                  </a:lnTo>
                  <a:lnTo>
                    <a:pt x="65" y="142"/>
                  </a:lnTo>
                  <a:lnTo>
                    <a:pt x="66" y="142"/>
                  </a:lnTo>
                  <a:lnTo>
                    <a:pt x="67" y="142"/>
                  </a:lnTo>
                  <a:lnTo>
                    <a:pt x="68" y="142"/>
                  </a:lnTo>
                  <a:lnTo>
                    <a:pt x="68" y="141"/>
                  </a:lnTo>
                  <a:lnTo>
                    <a:pt x="69" y="141"/>
                  </a:lnTo>
                  <a:lnTo>
                    <a:pt x="70" y="141"/>
                  </a:lnTo>
                  <a:lnTo>
                    <a:pt x="71" y="141"/>
                  </a:lnTo>
                  <a:lnTo>
                    <a:pt x="72" y="141"/>
                  </a:lnTo>
                  <a:lnTo>
                    <a:pt x="73" y="141"/>
                  </a:lnTo>
                  <a:lnTo>
                    <a:pt x="74" y="141"/>
                  </a:lnTo>
                  <a:lnTo>
                    <a:pt x="74" y="140"/>
                  </a:lnTo>
                  <a:lnTo>
                    <a:pt x="75" y="140"/>
                  </a:lnTo>
                  <a:lnTo>
                    <a:pt x="76" y="140"/>
                  </a:lnTo>
                  <a:lnTo>
                    <a:pt x="77" y="140"/>
                  </a:lnTo>
                  <a:lnTo>
                    <a:pt x="78" y="140"/>
                  </a:lnTo>
                  <a:lnTo>
                    <a:pt x="79" y="140"/>
                  </a:lnTo>
                  <a:lnTo>
                    <a:pt x="80" y="139"/>
                  </a:lnTo>
                  <a:lnTo>
                    <a:pt x="81" y="139"/>
                  </a:lnTo>
                  <a:lnTo>
                    <a:pt x="82" y="139"/>
                  </a:lnTo>
                  <a:lnTo>
                    <a:pt x="83" y="139"/>
                  </a:lnTo>
                  <a:lnTo>
                    <a:pt x="83" y="139"/>
                  </a:lnTo>
                  <a:lnTo>
                    <a:pt x="84" y="139"/>
                  </a:lnTo>
                  <a:lnTo>
                    <a:pt x="85" y="139"/>
                  </a:lnTo>
                  <a:lnTo>
                    <a:pt x="85" y="138"/>
                  </a:lnTo>
                  <a:lnTo>
                    <a:pt x="86" y="138"/>
                  </a:lnTo>
                  <a:lnTo>
                    <a:pt x="87" y="138"/>
                  </a:lnTo>
                  <a:lnTo>
                    <a:pt x="88" y="138"/>
                  </a:lnTo>
                  <a:lnTo>
                    <a:pt x="89" y="138"/>
                  </a:lnTo>
                  <a:lnTo>
                    <a:pt x="90" y="138"/>
                  </a:lnTo>
                  <a:lnTo>
                    <a:pt x="91" y="137"/>
                  </a:lnTo>
                  <a:lnTo>
                    <a:pt x="92" y="137"/>
                  </a:lnTo>
                  <a:lnTo>
                    <a:pt x="93" y="137"/>
                  </a:lnTo>
                  <a:lnTo>
                    <a:pt x="94" y="137"/>
                  </a:lnTo>
                  <a:lnTo>
                    <a:pt x="95" y="137"/>
                  </a:lnTo>
                  <a:lnTo>
                    <a:pt x="96" y="137"/>
                  </a:lnTo>
                  <a:lnTo>
                    <a:pt x="96" y="136"/>
                  </a:lnTo>
                  <a:lnTo>
                    <a:pt x="97" y="136"/>
                  </a:lnTo>
                  <a:lnTo>
                    <a:pt x="98" y="136"/>
                  </a:lnTo>
                  <a:lnTo>
                    <a:pt x="99" y="136"/>
                  </a:lnTo>
                  <a:lnTo>
                    <a:pt x="100" y="136"/>
                  </a:lnTo>
                  <a:lnTo>
                    <a:pt x="101" y="136"/>
                  </a:lnTo>
                  <a:lnTo>
                    <a:pt x="101" y="135"/>
                  </a:lnTo>
                  <a:lnTo>
                    <a:pt x="102" y="135"/>
                  </a:lnTo>
                  <a:lnTo>
                    <a:pt x="103" y="135"/>
                  </a:lnTo>
                  <a:lnTo>
                    <a:pt x="104" y="135"/>
                  </a:lnTo>
                  <a:lnTo>
                    <a:pt x="105" y="135"/>
                  </a:lnTo>
                  <a:lnTo>
                    <a:pt x="106" y="135"/>
                  </a:lnTo>
                  <a:lnTo>
                    <a:pt x="107" y="135"/>
                  </a:lnTo>
                  <a:lnTo>
                    <a:pt x="107" y="134"/>
                  </a:lnTo>
                  <a:lnTo>
                    <a:pt x="108" y="134"/>
                  </a:lnTo>
                  <a:lnTo>
                    <a:pt x="109" y="134"/>
                  </a:lnTo>
                  <a:lnTo>
                    <a:pt x="110" y="134"/>
                  </a:lnTo>
                  <a:lnTo>
                    <a:pt x="111" y="134"/>
                  </a:lnTo>
                  <a:lnTo>
                    <a:pt x="111" y="134"/>
                  </a:lnTo>
                  <a:lnTo>
                    <a:pt x="112" y="134"/>
                  </a:lnTo>
                  <a:lnTo>
                    <a:pt x="112" y="133"/>
                  </a:lnTo>
                  <a:lnTo>
                    <a:pt x="113" y="133"/>
                  </a:lnTo>
                  <a:lnTo>
                    <a:pt x="114" y="133"/>
                  </a:lnTo>
                  <a:lnTo>
                    <a:pt x="115" y="133"/>
                  </a:lnTo>
                  <a:lnTo>
                    <a:pt x="116" y="133"/>
                  </a:lnTo>
                  <a:lnTo>
                    <a:pt x="117" y="133"/>
                  </a:lnTo>
                  <a:lnTo>
                    <a:pt x="118" y="133"/>
                  </a:lnTo>
                  <a:lnTo>
                    <a:pt x="118" y="132"/>
                  </a:lnTo>
                  <a:lnTo>
                    <a:pt x="119" y="132"/>
                  </a:lnTo>
                  <a:lnTo>
                    <a:pt x="120" y="132"/>
                  </a:lnTo>
                  <a:lnTo>
                    <a:pt x="121" y="132"/>
                  </a:lnTo>
                  <a:lnTo>
                    <a:pt x="122" y="132"/>
                  </a:lnTo>
                  <a:lnTo>
                    <a:pt x="123" y="132"/>
                  </a:lnTo>
                  <a:lnTo>
                    <a:pt x="123" y="131"/>
                  </a:lnTo>
                  <a:lnTo>
                    <a:pt x="124" y="131"/>
                  </a:lnTo>
                  <a:lnTo>
                    <a:pt x="125" y="131"/>
                  </a:lnTo>
                  <a:lnTo>
                    <a:pt x="126" y="131"/>
                  </a:lnTo>
                  <a:lnTo>
                    <a:pt x="127" y="131"/>
                  </a:lnTo>
                  <a:lnTo>
                    <a:pt x="128" y="131"/>
                  </a:lnTo>
                  <a:lnTo>
                    <a:pt x="129" y="131"/>
                  </a:lnTo>
                  <a:lnTo>
                    <a:pt x="129" y="130"/>
                  </a:lnTo>
                  <a:lnTo>
                    <a:pt x="130" y="130"/>
                  </a:lnTo>
                  <a:lnTo>
                    <a:pt x="131" y="130"/>
                  </a:lnTo>
                  <a:lnTo>
                    <a:pt x="132" y="130"/>
                  </a:lnTo>
                  <a:lnTo>
                    <a:pt x="133" y="130"/>
                  </a:lnTo>
                  <a:lnTo>
                    <a:pt x="134" y="130"/>
                  </a:lnTo>
                  <a:lnTo>
                    <a:pt x="134" y="129"/>
                  </a:lnTo>
                  <a:lnTo>
                    <a:pt x="135" y="129"/>
                  </a:lnTo>
                  <a:lnTo>
                    <a:pt x="136" y="129"/>
                  </a:lnTo>
                  <a:lnTo>
                    <a:pt x="137" y="129"/>
                  </a:lnTo>
                  <a:lnTo>
                    <a:pt x="138" y="129"/>
                  </a:lnTo>
                  <a:lnTo>
                    <a:pt x="139" y="129"/>
                  </a:lnTo>
                  <a:lnTo>
                    <a:pt x="140" y="129"/>
                  </a:lnTo>
                  <a:lnTo>
                    <a:pt x="140" y="128"/>
                  </a:lnTo>
                  <a:lnTo>
                    <a:pt x="141" y="128"/>
                  </a:lnTo>
                  <a:lnTo>
                    <a:pt x="142" y="128"/>
                  </a:lnTo>
                  <a:lnTo>
                    <a:pt x="143" y="128"/>
                  </a:lnTo>
                  <a:lnTo>
                    <a:pt x="144" y="128"/>
                  </a:lnTo>
                  <a:lnTo>
                    <a:pt x="145" y="128"/>
                  </a:lnTo>
                  <a:lnTo>
                    <a:pt x="145" y="127"/>
                  </a:lnTo>
                  <a:lnTo>
                    <a:pt x="146" y="127"/>
                  </a:lnTo>
                  <a:lnTo>
                    <a:pt x="147" y="127"/>
                  </a:lnTo>
                  <a:lnTo>
                    <a:pt x="148" y="127"/>
                  </a:lnTo>
                  <a:lnTo>
                    <a:pt x="149" y="127"/>
                  </a:lnTo>
                  <a:lnTo>
                    <a:pt x="150" y="127"/>
                  </a:lnTo>
                  <a:lnTo>
                    <a:pt x="151" y="127"/>
                  </a:lnTo>
                  <a:lnTo>
                    <a:pt x="151" y="126"/>
                  </a:lnTo>
                  <a:lnTo>
                    <a:pt x="152" y="126"/>
                  </a:lnTo>
                  <a:lnTo>
                    <a:pt x="153" y="126"/>
                  </a:lnTo>
                  <a:lnTo>
                    <a:pt x="154" y="126"/>
                  </a:lnTo>
                  <a:lnTo>
                    <a:pt x="155" y="126"/>
                  </a:lnTo>
                  <a:lnTo>
                    <a:pt x="156" y="126"/>
                  </a:lnTo>
                  <a:lnTo>
                    <a:pt x="156" y="125"/>
                  </a:lnTo>
                  <a:lnTo>
                    <a:pt x="157" y="125"/>
                  </a:lnTo>
                  <a:lnTo>
                    <a:pt x="158" y="125"/>
                  </a:lnTo>
                  <a:lnTo>
                    <a:pt x="159" y="125"/>
                  </a:lnTo>
                  <a:lnTo>
                    <a:pt x="160" y="125"/>
                  </a:lnTo>
                  <a:lnTo>
                    <a:pt x="161" y="125"/>
                  </a:lnTo>
                  <a:lnTo>
                    <a:pt x="162" y="125"/>
                  </a:lnTo>
                  <a:lnTo>
                    <a:pt x="162" y="124"/>
                  </a:lnTo>
                  <a:lnTo>
                    <a:pt x="163" y="124"/>
                  </a:lnTo>
                  <a:lnTo>
                    <a:pt x="164" y="124"/>
                  </a:lnTo>
                  <a:lnTo>
                    <a:pt x="165" y="124"/>
                  </a:lnTo>
                  <a:lnTo>
                    <a:pt x="166" y="124"/>
                  </a:lnTo>
                  <a:lnTo>
                    <a:pt x="166" y="124"/>
                  </a:lnTo>
                  <a:lnTo>
                    <a:pt x="167" y="124"/>
                  </a:lnTo>
                  <a:lnTo>
                    <a:pt x="167" y="123"/>
                  </a:lnTo>
                  <a:lnTo>
                    <a:pt x="168" y="123"/>
                  </a:lnTo>
                  <a:lnTo>
                    <a:pt x="169" y="123"/>
                  </a:lnTo>
                  <a:lnTo>
                    <a:pt x="170" y="123"/>
                  </a:lnTo>
                  <a:lnTo>
                    <a:pt x="171" y="123"/>
                  </a:lnTo>
                  <a:lnTo>
                    <a:pt x="172" y="123"/>
                  </a:lnTo>
                  <a:lnTo>
                    <a:pt x="173" y="122"/>
                  </a:lnTo>
                  <a:lnTo>
                    <a:pt x="174" y="122"/>
                  </a:lnTo>
                  <a:lnTo>
                    <a:pt x="175" y="122"/>
                  </a:lnTo>
                  <a:lnTo>
                    <a:pt x="176" y="122"/>
                  </a:lnTo>
                  <a:lnTo>
                    <a:pt x="177" y="122"/>
                  </a:lnTo>
                  <a:lnTo>
                    <a:pt x="178" y="122"/>
                  </a:lnTo>
                  <a:lnTo>
                    <a:pt x="178" y="121"/>
                  </a:lnTo>
                  <a:lnTo>
                    <a:pt x="179" y="121"/>
                  </a:lnTo>
                  <a:lnTo>
                    <a:pt x="180" y="121"/>
                  </a:lnTo>
                  <a:lnTo>
                    <a:pt x="181" y="121"/>
                  </a:lnTo>
                  <a:lnTo>
                    <a:pt x="182" y="121"/>
                  </a:lnTo>
                  <a:lnTo>
                    <a:pt x="183" y="121"/>
                  </a:lnTo>
                  <a:lnTo>
                    <a:pt x="184" y="120"/>
                  </a:lnTo>
                  <a:lnTo>
                    <a:pt x="185" y="120"/>
                  </a:lnTo>
                  <a:lnTo>
                    <a:pt x="186" y="120"/>
                  </a:lnTo>
                  <a:lnTo>
                    <a:pt x="187" y="120"/>
                  </a:lnTo>
                  <a:lnTo>
                    <a:pt x="188" y="120"/>
                  </a:lnTo>
                  <a:lnTo>
                    <a:pt x="189" y="120"/>
                  </a:lnTo>
                  <a:lnTo>
                    <a:pt x="189" y="119"/>
                  </a:lnTo>
                  <a:lnTo>
                    <a:pt x="190" y="119"/>
                  </a:lnTo>
                  <a:lnTo>
                    <a:pt x="191" y="119"/>
                  </a:lnTo>
                  <a:lnTo>
                    <a:pt x="192" y="119"/>
                  </a:lnTo>
                  <a:lnTo>
                    <a:pt x="193" y="119"/>
                  </a:lnTo>
                  <a:lnTo>
                    <a:pt x="194" y="119"/>
                  </a:lnTo>
                  <a:lnTo>
                    <a:pt x="194" y="119"/>
                  </a:lnTo>
                  <a:lnTo>
                    <a:pt x="195" y="118"/>
                  </a:lnTo>
                  <a:lnTo>
                    <a:pt x="196" y="118"/>
                  </a:lnTo>
                  <a:lnTo>
                    <a:pt x="197" y="118"/>
                  </a:lnTo>
                  <a:lnTo>
                    <a:pt x="198" y="118"/>
                  </a:lnTo>
                  <a:lnTo>
                    <a:pt x="199" y="118"/>
                  </a:lnTo>
                  <a:lnTo>
                    <a:pt x="200" y="118"/>
                  </a:lnTo>
                  <a:lnTo>
                    <a:pt x="200" y="117"/>
                  </a:lnTo>
                  <a:lnTo>
                    <a:pt x="201" y="117"/>
                  </a:lnTo>
                  <a:lnTo>
                    <a:pt x="202" y="117"/>
                  </a:lnTo>
                  <a:lnTo>
                    <a:pt x="203" y="117"/>
                  </a:lnTo>
                  <a:lnTo>
                    <a:pt x="204" y="117"/>
                  </a:lnTo>
                  <a:lnTo>
                    <a:pt x="205" y="117"/>
                  </a:lnTo>
                  <a:lnTo>
                    <a:pt x="205" y="116"/>
                  </a:lnTo>
                  <a:lnTo>
                    <a:pt x="206" y="116"/>
                  </a:lnTo>
                  <a:lnTo>
                    <a:pt x="207" y="116"/>
                  </a:lnTo>
                  <a:lnTo>
                    <a:pt x="208" y="116"/>
                  </a:lnTo>
                  <a:lnTo>
                    <a:pt x="209" y="116"/>
                  </a:lnTo>
                  <a:lnTo>
                    <a:pt x="210" y="116"/>
                  </a:lnTo>
                  <a:lnTo>
                    <a:pt x="211" y="116"/>
                  </a:lnTo>
                  <a:lnTo>
                    <a:pt x="211" y="115"/>
                  </a:lnTo>
                  <a:lnTo>
                    <a:pt x="212" y="115"/>
                  </a:lnTo>
                  <a:lnTo>
                    <a:pt x="213" y="115"/>
                  </a:lnTo>
                  <a:lnTo>
                    <a:pt x="214" y="115"/>
                  </a:lnTo>
                  <a:lnTo>
                    <a:pt x="215" y="115"/>
                  </a:lnTo>
                  <a:lnTo>
                    <a:pt x="216" y="115"/>
                  </a:lnTo>
                  <a:lnTo>
                    <a:pt x="216" y="114"/>
                  </a:lnTo>
                  <a:lnTo>
                    <a:pt x="217" y="114"/>
                  </a:lnTo>
                  <a:lnTo>
                    <a:pt x="218" y="114"/>
                  </a:lnTo>
                  <a:lnTo>
                    <a:pt x="219" y="114"/>
                  </a:lnTo>
                  <a:lnTo>
                    <a:pt x="220" y="114"/>
                  </a:lnTo>
                  <a:lnTo>
                    <a:pt x="221" y="114"/>
                  </a:lnTo>
                  <a:lnTo>
                    <a:pt x="222" y="114"/>
                  </a:lnTo>
                  <a:lnTo>
                    <a:pt x="222" y="114"/>
                  </a:lnTo>
                  <a:lnTo>
                    <a:pt x="222" y="113"/>
                  </a:lnTo>
                  <a:lnTo>
                    <a:pt x="223" y="113"/>
                  </a:lnTo>
                  <a:lnTo>
                    <a:pt x="224" y="113"/>
                  </a:lnTo>
                  <a:lnTo>
                    <a:pt x="225" y="113"/>
                  </a:lnTo>
                  <a:lnTo>
                    <a:pt x="226" y="113"/>
                  </a:lnTo>
                  <a:lnTo>
                    <a:pt x="227" y="113"/>
                  </a:lnTo>
                  <a:lnTo>
                    <a:pt x="227" y="112"/>
                  </a:lnTo>
                  <a:lnTo>
                    <a:pt x="228" y="112"/>
                  </a:lnTo>
                  <a:lnTo>
                    <a:pt x="229" y="112"/>
                  </a:lnTo>
                  <a:lnTo>
                    <a:pt x="230" y="112"/>
                  </a:lnTo>
                  <a:lnTo>
                    <a:pt x="231" y="112"/>
                  </a:lnTo>
                  <a:lnTo>
                    <a:pt x="232" y="112"/>
                  </a:lnTo>
                  <a:lnTo>
                    <a:pt x="233" y="112"/>
                  </a:lnTo>
                  <a:lnTo>
                    <a:pt x="233" y="111"/>
                  </a:lnTo>
                  <a:lnTo>
                    <a:pt x="234" y="111"/>
                  </a:lnTo>
                  <a:lnTo>
                    <a:pt x="235" y="111"/>
                  </a:lnTo>
                  <a:lnTo>
                    <a:pt x="236" y="111"/>
                  </a:lnTo>
                  <a:lnTo>
                    <a:pt x="237" y="111"/>
                  </a:lnTo>
                  <a:lnTo>
                    <a:pt x="238" y="111"/>
                  </a:lnTo>
                  <a:lnTo>
                    <a:pt x="238" y="110"/>
                  </a:lnTo>
                  <a:lnTo>
                    <a:pt x="239" y="110"/>
                  </a:lnTo>
                  <a:lnTo>
                    <a:pt x="240" y="110"/>
                  </a:lnTo>
                  <a:lnTo>
                    <a:pt x="241" y="110"/>
                  </a:lnTo>
                  <a:lnTo>
                    <a:pt x="242" y="110"/>
                  </a:lnTo>
                  <a:lnTo>
                    <a:pt x="243" y="110"/>
                  </a:lnTo>
                  <a:lnTo>
                    <a:pt x="244" y="110"/>
                  </a:lnTo>
                  <a:lnTo>
                    <a:pt x="244" y="109"/>
                  </a:lnTo>
                  <a:lnTo>
                    <a:pt x="245" y="109"/>
                  </a:lnTo>
                  <a:lnTo>
                    <a:pt x="246" y="109"/>
                  </a:lnTo>
                  <a:lnTo>
                    <a:pt x="247" y="109"/>
                  </a:lnTo>
                  <a:lnTo>
                    <a:pt x="248" y="109"/>
                  </a:lnTo>
                  <a:lnTo>
                    <a:pt x="249" y="109"/>
                  </a:lnTo>
                  <a:lnTo>
                    <a:pt x="249" y="108"/>
                  </a:lnTo>
                  <a:lnTo>
                    <a:pt x="250" y="108"/>
                  </a:lnTo>
                  <a:lnTo>
                    <a:pt x="251" y="108"/>
                  </a:lnTo>
                  <a:lnTo>
                    <a:pt x="252" y="108"/>
                  </a:lnTo>
                  <a:lnTo>
                    <a:pt x="253" y="108"/>
                  </a:lnTo>
                  <a:lnTo>
                    <a:pt x="254" y="108"/>
                  </a:lnTo>
                  <a:lnTo>
                    <a:pt x="255" y="108"/>
                  </a:lnTo>
                  <a:lnTo>
                    <a:pt x="255" y="107"/>
                  </a:lnTo>
                  <a:lnTo>
                    <a:pt x="256" y="107"/>
                  </a:lnTo>
                  <a:lnTo>
                    <a:pt x="257" y="107"/>
                  </a:lnTo>
                  <a:lnTo>
                    <a:pt x="258" y="107"/>
                  </a:lnTo>
                  <a:lnTo>
                    <a:pt x="259" y="107"/>
                  </a:lnTo>
                  <a:lnTo>
                    <a:pt x="260" y="107"/>
                  </a:lnTo>
                  <a:lnTo>
                    <a:pt x="260" y="106"/>
                  </a:lnTo>
                  <a:lnTo>
                    <a:pt x="261" y="106"/>
                  </a:lnTo>
                  <a:lnTo>
                    <a:pt x="262" y="106"/>
                  </a:lnTo>
                  <a:lnTo>
                    <a:pt x="263" y="106"/>
                  </a:lnTo>
                  <a:lnTo>
                    <a:pt x="264" y="106"/>
                  </a:lnTo>
                  <a:lnTo>
                    <a:pt x="265" y="106"/>
                  </a:lnTo>
                  <a:lnTo>
                    <a:pt x="266" y="106"/>
                  </a:lnTo>
                  <a:lnTo>
                    <a:pt x="266" y="105"/>
                  </a:lnTo>
                  <a:lnTo>
                    <a:pt x="267" y="105"/>
                  </a:lnTo>
                  <a:lnTo>
                    <a:pt x="268" y="105"/>
                  </a:lnTo>
                  <a:lnTo>
                    <a:pt x="269" y="105"/>
                  </a:lnTo>
                  <a:lnTo>
                    <a:pt x="270" y="105"/>
                  </a:lnTo>
                  <a:lnTo>
                    <a:pt x="271" y="105"/>
                  </a:lnTo>
                  <a:lnTo>
                    <a:pt x="271" y="104"/>
                  </a:lnTo>
                  <a:lnTo>
                    <a:pt x="272" y="104"/>
                  </a:lnTo>
                  <a:lnTo>
                    <a:pt x="273" y="104"/>
                  </a:lnTo>
                  <a:lnTo>
                    <a:pt x="274" y="104"/>
                  </a:lnTo>
                  <a:lnTo>
                    <a:pt x="275" y="104"/>
                  </a:lnTo>
                  <a:lnTo>
                    <a:pt x="276" y="104"/>
                  </a:lnTo>
                  <a:lnTo>
                    <a:pt x="277" y="103"/>
                  </a:lnTo>
                  <a:lnTo>
                    <a:pt x="277" y="103"/>
                  </a:lnTo>
                  <a:lnTo>
                    <a:pt x="278" y="103"/>
                  </a:lnTo>
                  <a:lnTo>
                    <a:pt x="279" y="103"/>
                  </a:lnTo>
                  <a:lnTo>
                    <a:pt x="280" y="103"/>
                  </a:lnTo>
                  <a:lnTo>
                    <a:pt x="281" y="103"/>
                  </a:lnTo>
                  <a:lnTo>
                    <a:pt x="282" y="103"/>
                  </a:lnTo>
                  <a:lnTo>
                    <a:pt x="282" y="102"/>
                  </a:lnTo>
                  <a:lnTo>
                    <a:pt x="283" y="102"/>
                  </a:lnTo>
                  <a:lnTo>
                    <a:pt x="284" y="102"/>
                  </a:lnTo>
                  <a:lnTo>
                    <a:pt x="285" y="102"/>
                  </a:lnTo>
                  <a:lnTo>
                    <a:pt x="286" y="102"/>
                  </a:lnTo>
                  <a:lnTo>
                    <a:pt x="287" y="102"/>
                  </a:lnTo>
                  <a:lnTo>
                    <a:pt x="288" y="102"/>
                  </a:lnTo>
                  <a:lnTo>
                    <a:pt x="288" y="101"/>
                  </a:lnTo>
                  <a:lnTo>
                    <a:pt x="289" y="101"/>
                  </a:lnTo>
                  <a:lnTo>
                    <a:pt x="290" y="101"/>
                  </a:lnTo>
                  <a:lnTo>
                    <a:pt x="291" y="101"/>
                  </a:lnTo>
                  <a:lnTo>
                    <a:pt x="292" y="101"/>
                  </a:lnTo>
                  <a:lnTo>
                    <a:pt x="293" y="101"/>
                  </a:lnTo>
                  <a:lnTo>
                    <a:pt x="293" y="100"/>
                  </a:lnTo>
                  <a:lnTo>
                    <a:pt x="294" y="100"/>
                  </a:lnTo>
                  <a:lnTo>
                    <a:pt x="295" y="100"/>
                  </a:lnTo>
                  <a:lnTo>
                    <a:pt x="296" y="100"/>
                  </a:lnTo>
                  <a:lnTo>
                    <a:pt x="297" y="100"/>
                  </a:lnTo>
                  <a:lnTo>
                    <a:pt x="298" y="100"/>
                  </a:lnTo>
                  <a:lnTo>
                    <a:pt x="299" y="100"/>
                  </a:lnTo>
                  <a:lnTo>
                    <a:pt x="299" y="99"/>
                  </a:lnTo>
                  <a:lnTo>
                    <a:pt x="300" y="99"/>
                  </a:lnTo>
                  <a:lnTo>
                    <a:pt x="301" y="99"/>
                  </a:lnTo>
                  <a:lnTo>
                    <a:pt x="302" y="99"/>
                  </a:lnTo>
                  <a:lnTo>
                    <a:pt x="303" y="99"/>
                  </a:lnTo>
                  <a:lnTo>
                    <a:pt x="304" y="99"/>
                  </a:lnTo>
                  <a:lnTo>
                    <a:pt x="304" y="98"/>
                  </a:lnTo>
                  <a:lnTo>
                    <a:pt x="305" y="98"/>
                  </a:lnTo>
                  <a:lnTo>
                    <a:pt x="305" y="98"/>
                  </a:lnTo>
                  <a:lnTo>
                    <a:pt x="306" y="98"/>
                  </a:lnTo>
                  <a:lnTo>
                    <a:pt x="307" y="98"/>
                  </a:lnTo>
                  <a:lnTo>
                    <a:pt x="308" y="98"/>
                  </a:lnTo>
                  <a:lnTo>
                    <a:pt x="309" y="98"/>
                  </a:lnTo>
                  <a:lnTo>
                    <a:pt x="310" y="97"/>
                  </a:lnTo>
                  <a:lnTo>
                    <a:pt x="311" y="97"/>
                  </a:lnTo>
                  <a:lnTo>
                    <a:pt x="312" y="97"/>
                  </a:lnTo>
                  <a:lnTo>
                    <a:pt x="313" y="97"/>
                  </a:lnTo>
                  <a:lnTo>
                    <a:pt x="314" y="97"/>
                  </a:lnTo>
                  <a:lnTo>
                    <a:pt x="315" y="97"/>
                  </a:lnTo>
                  <a:lnTo>
                    <a:pt x="315" y="96"/>
                  </a:lnTo>
                  <a:lnTo>
                    <a:pt x="316" y="96"/>
                  </a:lnTo>
                  <a:lnTo>
                    <a:pt x="317" y="96"/>
                  </a:lnTo>
                  <a:lnTo>
                    <a:pt x="318" y="96"/>
                  </a:lnTo>
                  <a:lnTo>
                    <a:pt x="319" y="96"/>
                  </a:lnTo>
                  <a:lnTo>
                    <a:pt x="320" y="96"/>
                  </a:lnTo>
                  <a:lnTo>
                    <a:pt x="321" y="95"/>
                  </a:lnTo>
                  <a:lnTo>
                    <a:pt x="322" y="95"/>
                  </a:lnTo>
                  <a:lnTo>
                    <a:pt x="323" y="95"/>
                  </a:lnTo>
                  <a:lnTo>
                    <a:pt x="324" y="95"/>
                  </a:lnTo>
                  <a:lnTo>
                    <a:pt x="325" y="95"/>
                  </a:lnTo>
                  <a:lnTo>
                    <a:pt x="326" y="95"/>
                  </a:lnTo>
                  <a:lnTo>
                    <a:pt x="326" y="94"/>
                  </a:lnTo>
                  <a:lnTo>
                    <a:pt x="327" y="94"/>
                  </a:lnTo>
                  <a:lnTo>
                    <a:pt x="328" y="94"/>
                  </a:lnTo>
                  <a:lnTo>
                    <a:pt x="329" y="94"/>
                  </a:lnTo>
                  <a:lnTo>
                    <a:pt x="330" y="94"/>
                  </a:lnTo>
                  <a:lnTo>
                    <a:pt x="331" y="94"/>
                  </a:lnTo>
                  <a:lnTo>
                    <a:pt x="331" y="93"/>
                  </a:lnTo>
                  <a:lnTo>
                    <a:pt x="332" y="93"/>
                  </a:lnTo>
                  <a:lnTo>
                    <a:pt x="332" y="93"/>
                  </a:lnTo>
                  <a:lnTo>
                    <a:pt x="333" y="93"/>
                  </a:lnTo>
                  <a:lnTo>
                    <a:pt x="334" y="93"/>
                  </a:lnTo>
                  <a:lnTo>
                    <a:pt x="335" y="93"/>
                  </a:lnTo>
                  <a:lnTo>
                    <a:pt x="336" y="93"/>
                  </a:lnTo>
                  <a:lnTo>
                    <a:pt x="337" y="93"/>
                  </a:lnTo>
                  <a:lnTo>
                    <a:pt x="337" y="92"/>
                  </a:lnTo>
                  <a:lnTo>
                    <a:pt x="338" y="92"/>
                  </a:lnTo>
                  <a:lnTo>
                    <a:pt x="339" y="92"/>
                  </a:lnTo>
                  <a:lnTo>
                    <a:pt x="340" y="92"/>
                  </a:lnTo>
                  <a:lnTo>
                    <a:pt x="341" y="92"/>
                  </a:lnTo>
                  <a:lnTo>
                    <a:pt x="342" y="92"/>
                  </a:lnTo>
                  <a:lnTo>
                    <a:pt x="342" y="91"/>
                  </a:lnTo>
                  <a:lnTo>
                    <a:pt x="343" y="91"/>
                  </a:lnTo>
                  <a:lnTo>
                    <a:pt x="344" y="91"/>
                  </a:lnTo>
                  <a:lnTo>
                    <a:pt x="345" y="91"/>
                  </a:lnTo>
                  <a:lnTo>
                    <a:pt x="346" y="91"/>
                  </a:lnTo>
                  <a:lnTo>
                    <a:pt x="347" y="91"/>
                  </a:lnTo>
                  <a:lnTo>
                    <a:pt x="348" y="91"/>
                  </a:lnTo>
                  <a:lnTo>
                    <a:pt x="348" y="90"/>
                  </a:lnTo>
                  <a:lnTo>
                    <a:pt x="349" y="90"/>
                  </a:lnTo>
                  <a:lnTo>
                    <a:pt x="350" y="90"/>
                  </a:lnTo>
                  <a:lnTo>
                    <a:pt x="351" y="90"/>
                  </a:lnTo>
                  <a:lnTo>
                    <a:pt x="352" y="90"/>
                  </a:lnTo>
                  <a:lnTo>
                    <a:pt x="353" y="90"/>
                  </a:lnTo>
                  <a:lnTo>
                    <a:pt x="353" y="89"/>
                  </a:lnTo>
                  <a:lnTo>
                    <a:pt x="354" y="89"/>
                  </a:lnTo>
                  <a:lnTo>
                    <a:pt x="355" y="89"/>
                  </a:lnTo>
                  <a:lnTo>
                    <a:pt x="356" y="89"/>
                  </a:lnTo>
                  <a:lnTo>
                    <a:pt x="357" y="89"/>
                  </a:lnTo>
                  <a:lnTo>
                    <a:pt x="358" y="89"/>
                  </a:lnTo>
                  <a:lnTo>
                    <a:pt x="359" y="89"/>
                  </a:lnTo>
                  <a:lnTo>
                    <a:pt x="359" y="88"/>
                  </a:lnTo>
                  <a:lnTo>
                    <a:pt x="360" y="88"/>
                  </a:lnTo>
                  <a:lnTo>
                    <a:pt x="360" y="88"/>
                  </a:lnTo>
                  <a:lnTo>
                    <a:pt x="361" y="88"/>
                  </a:lnTo>
                  <a:lnTo>
                    <a:pt x="362" y="88"/>
                  </a:lnTo>
                  <a:lnTo>
                    <a:pt x="363" y="88"/>
                  </a:lnTo>
                  <a:lnTo>
                    <a:pt x="364" y="88"/>
                  </a:lnTo>
                  <a:lnTo>
                    <a:pt x="364" y="87"/>
                  </a:lnTo>
                  <a:lnTo>
                    <a:pt x="365" y="87"/>
                  </a:lnTo>
                  <a:lnTo>
                    <a:pt x="366" y="87"/>
                  </a:lnTo>
                  <a:lnTo>
                    <a:pt x="367" y="87"/>
                  </a:lnTo>
                  <a:lnTo>
                    <a:pt x="368" y="87"/>
                  </a:lnTo>
                  <a:lnTo>
                    <a:pt x="369" y="87"/>
                  </a:lnTo>
                  <a:lnTo>
                    <a:pt x="370" y="87"/>
                  </a:lnTo>
                  <a:lnTo>
                    <a:pt x="370" y="86"/>
                  </a:lnTo>
                  <a:lnTo>
                    <a:pt x="371" y="86"/>
                  </a:lnTo>
                  <a:lnTo>
                    <a:pt x="372" y="86"/>
                  </a:lnTo>
                  <a:lnTo>
                    <a:pt x="373" y="86"/>
                  </a:lnTo>
                  <a:lnTo>
                    <a:pt x="374" y="86"/>
                  </a:lnTo>
                  <a:lnTo>
                    <a:pt x="375" y="86"/>
                  </a:lnTo>
                  <a:lnTo>
                    <a:pt x="375" y="85"/>
                  </a:lnTo>
                  <a:lnTo>
                    <a:pt x="376" y="85"/>
                  </a:lnTo>
                  <a:lnTo>
                    <a:pt x="377" y="85"/>
                  </a:lnTo>
                  <a:lnTo>
                    <a:pt x="378" y="85"/>
                  </a:lnTo>
                  <a:lnTo>
                    <a:pt x="379" y="85"/>
                  </a:lnTo>
                  <a:lnTo>
                    <a:pt x="380" y="85"/>
                  </a:lnTo>
                  <a:lnTo>
                    <a:pt x="381" y="85"/>
                  </a:lnTo>
                  <a:lnTo>
                    <a:pt x="381" y="84"/>
                  </a:lnTo>
                  <a:lnTo>
                    <a:pt x="382" y="84"/>
                  </a:lnTo>
                  <a:lnTo>
                    <a:pt x="383" y="84"/>
                  </a:lnTo>
                  <a:lnTo>
                    <a:pt x="384" y="84"/>
                  </a:lnTo>
                  <a:lnTo>
                    <a:pt x="385" y="84"/>
                  </a:lnTo>
                  <a:lnTo>
                    <a:pt x="386" y="84"/>
                  </a:lnTo>
                  <a:lnTo>
                    <a:pt x="386" y="83"/>
                  </a:lnTo>
                  <a:lnTo>
                    <a:pt x="387" y="83"/>
                  </a:lnTo>
                  <a:lnTo>
                    <a:pt x="388" y="83"/>
                  </a:lnTo>
                  <a:lnTo>
                    <a:pt x="388" y="83"/>
                  </a:lnTo>
                  <a:lnTo>
                    <a:pt x="389" y="83"/>
                  </a:lnTo>
                  <a:lnTo>
                    <a:pt x="390" y="83"/>
                  </a:lnTo>
                  <a:lnTo>
                    <a:pt x="391" y="83"/>
                  </a:lnTo>
                  <a:lnTo>
                    <a:pt x="392" y="83"/>
                  </a:lnTo>
                  <a:lnTo>
                    <a:pt x="392" y="82"/>
                  </a:lnTo>
                  <a:lnTo>
                    <a:pt x="393" y="82"/>
                  </a:lnTo>
                  <a:lnTo>
                    <a:pt x="394" y="82"/>
                  </a:lnTo>
                  <a:lnTo>
                    <a:pt x="395" y="82"/>
                  </a:lnTo>
                  <a:lnTo>
                    <a:pt x="396" y="82"/>
                  </a:lnTo>
                  <a:lnTo>
                    <a:pt x="397" y="82"/>
                  </a:lnTo>
                  <a:lnTo>
                    <a:pt x="397" y="81"/>
                  </a:lnTo>
                  <a:lnTo>
                    <a:pt x="398" y="81"/>
                  </a:lnTo>
                  <a:lnTo>
                    <a:pt x="399" y="81"/>
                  </a:lnTo>
                  <a:lnTo>
                    <a:pt x="400" y="81"/>
                  </a:lnTo>
                  <a:lnTo>
                    <a:pt x="401" y="81"/>
                  </a:lnTo>
                  <a:lnTo>
                    <a:pt x="402" y="81"/>
                  </a:lnTo>
                  <a:lnTo>
                    <a:pt x="403" y="81"/>
                  </a:lnTo>
                  <a:lnTo>
                    <a:pt x="403" y="80"/>
                  </a:lnTo>
                  <a:lnTo>
                    <a:pt x="404" y="80"/>
                  </a:lnTo>
                  <a:lnTo>
                    <a:pt x="405" y="80"/>
                  </a:lnTo>
                  <a:lnTo>
                    <a:pt x="406" y="80"/>
                  </a:lnTo>
                  <a:lnTo>
                    <a:pt x="407" y="80"/>
                  </a:lnTo>
                  <a:lnTo>
                    <a:pt x="408" y="80"/>
                  </a:lnTo>
                  <a:lnTo>
                    <a:pt x="408" y="79"/>
                  </a:lnTo>
                  <a:lnTo>
                    <a:pt x="409" y="79"/>
                  </a:lnTo>
                  <a:lnTo>
                    <a:pt x="410" y="79"/>
                  </a:lnTo>
                  <a:lnTo>
                    <a:pt x="411" y="79"/>
                  </a:lnTo>
                  <a:lnTo>
                    <a:pt x="412" y="79"/>
                  </a:lnTo>
                  <a:lnTo>
                    <a:pt x="413" y="79"/>
                  </a:lnTo>
                  <a:lnTo>
                    <a:pt x="414" y="78"/>
                  </a:lnTo>
                  <a:lnTo>
                    <a:pt x="415" y="78"/>
                  </a:lnTo>
                  <a:lnTo>
                    <a:pt x="416" y="78"/>
                  </a:lnTo>
                  <a:lnTo>
                    <a:pt x="417" y="78"/>
                  </a:lnTo>
                  <a:lnTo>
                    <a:pt x="418" y="78"/>
                  </a:lnTo>
                  <a:lnTo>
                    <a:pt x="419" y="78"/>
                  </a:lnTo>
                  <a:lnTo>
                    <a:pt x="419" y="77"/>
                  </a:lnTo>
                  <a:lnTo>
                    <a:pt x="420" y="77"/>
                  </a:lnTo>
                  <a:lnTo>
                    <a:pt x="421" y="77"/>
                  </a:lnTo>
                  <a:lnTo>
                    <a:pt x="422" y="77"/>
                  </a:lnTo>
                  <a:lnTo>
                    <a:pt x="423" y="77"/>
                  </a:lnTo>
                  <a:lnTo>
                    <a:pt x="424" y="77"/>
                  </a:lnTo>
                  <a:lnTo>
                    <a:pt x="425" y="76"/>
                  </a:lnTo>
                  <a:lnTo>
                    <a:pt x="426" y="76"/>
                  </a:lnTo>
                  <a:lnTo>
                    <a:pt x="427" y="76"/>
                  </a:lnTo>
                  <a:lnTo>
                    <a:pt x="428" y="76"/>
                  </a:lnTo>
                  <a:lnTo>
                    <a:pt x="429" y="76"/>
                  </a:lnTo>
                  <a:lnTo>
                    <a:pt x="430" y="76"/>
                  </a:lnTo>
                  <a:lnTo>
                    <a:pt x="430" y="75"/>
                  </a:lnTo>
                  <a:lnTo>
                    <a:pt x="431" y="75"/>
                  </a:lnTo>
                  <a:lnTo>
                    <a:pt x="432" y="75"/>
                  </a:lnTo>
                  <a:lnTo>
                    <a:pt x="433" y="75"/>
                  </a:lnTo>
                  <a:lnTo>
                    <a:pt x="434" y="75"/>
                  </a:lnTo>
                  <a:lnTo>
                    <a:pt x="435" y="75"/>
                  </a:lnTo>
                  <a:lnTo>
                    <a:pt x="435" y="74"/>
                  </a:lnTo>
                  <a:lnTo>
                    <a:pt x="436" y="74"/>
                  </a:lnTo>
                  <a:lnTo>
                    <a:pt x="437" y="74"/>
                  </a:lnTo>
                  <a:lnTo>
                    <a:pt x="438" y="74"/>
                  </a:lnTo>
                  <a:lnTo>
                    <a:pt x="439" y="74"/>
                  </a:lnTo>
                  <a:lnTo>
                    <a:pt x="440" y="74"/>
                  </a:lnTo>
                  <a:lnTo>
                    <a:pt x="441" y="74"/>
                  </a:lnTo>
                  <a:lnTo>
                    <a:pt x="441" y="73"/>
                  </a:lnTo>
                  <a:lnTo>
                    <a:pt x="442" y="73"/>
                  </a:lnTo>
                  <a:lnTo>
                    <a:pt x="443" y="73"/>
                  </a:lnTo>
                  <a:lnTo>
                    <a:pt x="443" y="73"/>
                  </a:lnTo>
                  <a:lnTo>
                    <a:pt x="444" y="73"/>
                  </a:lnTo>
                  <a:lnTo>
                    <a:pt x="445" y="73"/>
                  </a:lnTo>
                  <a:lnTo>
                    <a:pt x="446" y="73"/>
                  </a:lnTo>
                  <a:lnTo>
                    <a:pt x="446" y="72"/>
                  </a:lnTo>
                  <a:lnTo>
                    <a:pt x="447" y="72"/>
                  </a:lnTo>
                  <a:lnTo>
                    <a:pt x="448" y="72"/>
                  </a:lnTo>
                  <a:lnTo>
                    <a:pt x="449" y="72"/>
                  </a:lnTo>
                  <a:lnTo>
                    <a:pt x="450" y="72"/>
                  </a:lnTo>
                  <a:lnTo>
                    <a:pt x="451" y="72"/>
                  </a:lnTo>
                  <a:lnTo>
                    <a:pt x="452" y="72"/>
                  </a:lnTo>
                  <a:lnTo>
                    <a:pt x="452" y="71"/>
                  </a:lnTo>
                  <a:lnTo>
                    <a:pt x="453" y="71"/>
                  </a:lnTo>
                  <a:lnTo>
                    <a:pt x="454" y="71"/>
                  </a:lnTo>
                  <a:lnTo>
                    <a:pt x="455" y="71"/>
                  </a:lnTo>
                  <a:lnTo>
                    <a:pt x="456" y="71"/>
                  </a:lnTo>
                  <a:lnTo>
                    <a:pt x="457" y="71"/>
                  </a:lnTo>
                  <a:lnTo>
                    <a:pt x="458" y="70"/>
                  </a:lnTo>
                  <a:lnTo>
                    <a:pt x="459" y="70"/>
                  </a:lnTo>
                  <a:lnTo>
                    <a:pt x="460" y="70"/>
                  </a:lnTo>
                  <a:lnTo>
                    <a:pt x="461" y="70"/>
                  </a:lnTo>
                  <a:lnTo>
                    <a:pt x="462" y="70"/>
                  </a:lnTo>
                  <a:lnTo>
                    <a:pt x="463" y="70"/>
                  </a:lnTo>
                  <a:lnTo>
                    <a:pt x="463" y="69"/>
                  </a:lnTo>
                  <a:lnTo>
                    <a:pt x="464" y="69"/>
                  </a:lnTo>
                  <a:lnTo>
                    <a:pt x="465" y="69"/>
                  </a:lnTo>
                  <a:lnTo>
                    <a:pt x="466" y="69"/>
                  </a:lnTo>
                  <a:lnTo>
                    <a:pt x="467" y="69"/>
                  </a:lnTo>
                  <a:lnTo>
                    <a:pt x="468" y="69"/>
                  </a:lnTo>
                  <a:lnTo>
                    <a:pt x="468" y="68"/>
                  </a:lnTo>
                  <a:lnTo>
                    <a:pt x="469" y="68"/>
                  </a:lnTo>
                  <a:lnTo>
                    <a:pt x="470" y="68"/>
                  </a:lnTo>
                  <a:lnTo>
                    <a:pt x="471" y="68"/>
                  </a:lnTo>
                  <a:lnTo>
                    <a:pt x="471" y="68"/>
                  </a:lnTo>
                  <a:lnTo>
                    <a:pt x="472" y="68"/>
                  </a:lnTo>
                  <a:lnTo>
                    <a:pt x="473" y="68"/>
                  </a:lnTo>
                  <a:lnTo>
                    <a:pt x="474" y="68"/>
                  </a:lnTo>
                  <a:lnTo>
                    <a:pt x="474" y="67"/>
                  </a:lnTo>
                  <a:lnTo>
                    <a:pt x="475" y="67"/>
                  </a:lnTo>
                  <a:lnTo>
                    <a:pt x="476" y="67"/>
                  </a:lnTo>
                  <a:lnTo>
                    <a:pt x="477" y="67"/>
                  </a:lnTo>
                  <a:lnTo>
                    <a:pt x="478" y="67"/>
                  </a:lnTo>
                  <a:lnTo>
                    <a:pt x="479" y="67"/>
                  </a:lnTo>
                  <a:lnTo>
                    <a:pt x="479" y="66"/>
                  </a:lnTo>
                  <a:lnTo>
                    <a:pt x="480" y="66"/>
                  </a:lnTo>
                  <a:lnTo>
                    <a:pt x="481" y="66"/>
                  </a:lnTo>
                  <a:lnTo>
                    <a:pt x="482" y="66"/>
                  </a:lnTo>
                  <a:lnTo>
                    <a:pt x="483" y="66"/>
                  </a:lnTo>
                  <a:lnTo>
                    <a:pt x="484" y="66"/>
                  </a:lnTo>
                  <a:lnTo>
                    <a:pt x="485" y="66"/>
                  </a:lnTo>
                  <a:lnTo>
                    <a:pt x="485" y="65"/>
                  </a:lnTo>
                  <a:lnTo>
                    <a:pt x="486" y="65"/>
                  </a:lnTo>
                  <a:lnTo>
                    <a:pt x="487" y="65"/>
                  </a:lnTo>
                  <a:lnTo>
                    <a:pt x="488" y="65"/>
                  </a:lnTo>
                  <a:lnTo>
                    <a:pt x="489" y="65"/>
                  </a:lnTo>
                  <a:lnTo>
                    <a:pt x="490" y="65"/>
                  </a:lnTo>
                  <a:lnTo>
                    <a:pt x="490" y="64"/>
                  </a:lnTo>
                  <a:lnTo>
                    <a:pt x="491" y="64"/>
                  </a:lnTo>
                  <a:lnTo>
                    <a:pt x="492" y="64"/>
                  </a:lnTo>
                  <a:lnTo>
                    <a:pt x="493" y="64"/>
                  </a:lnTo>
                  <a:lnTo>
                    <a:pt x="494" y="64"/>
                  </a:lnTo>
                  <a:lnTo>
                    <a:pt x="495" y="64"/>
                  </a:lnTo>
                  <a:lnTo>
                    <a:pt x="496" y="64"/>
                  </a:lnTo>
                  <a:lnTo>
                    <a:pt x="496" y="63"/>
                  </a:lnTo>
                  <a:lnTo>
                    <a:pt x="497" y="63"/>
                  </a:lnTo>
                  <a:lnTo>
                    <a:pt x="498" y="63"/>
                  </a:lnTo>
                  <a:lnTo>
                    <a:pt x="499" y="63"/>
                  </a:lnTo>
                  <a:lnTo>
                    <a:pt x="499" y="63"/>
                  </a:lnTo>
                  <a:lnTo>
                    <a:pt x="500" y="63"/>
                  </a:lnTo>
                  <a:lnTo>
                    <a:pt x="501" y="63"/>
                  </a:lnTo>
                  <a:lnTo>
                    <a:pt x="501" y="62"/>
                  </a:lnTo>
                  <a:lnTo>
                    <a:pt x="502" y="62"/>
                  </a:lnTo>
                  <a:lnTo>
                    <a:pt x="503" y="62"/>
                  </a:lnTo>
                  <a:lnTo>
                    <a:pt x="504" y="62"/>
                  </a:lnTo>
                  <a:lnTo>
                    <a:pt x="505" y="62"/>
                  </a:lnTo>
                  <a:lnTo>
                    <a:pt x="506" y="62"/>
                  </a:lnTo>
                  <a:lnTo>
                    <a:pt x="507" y="62"/>
                  </a:lnTo>
                  <a:lnTo>
                    <a:pt x="507" y="61"/>
                  </a:lnTo>
                  <a:lnTo>
                    <a:pt x="508" y="61"/>
                  </a:lnTo>
                  <a:lnTo>
                    <a:pt x="509" y="61"/>
                  </a:lnTo>
                  <a:lnTo>
                    <a:pt x="510" y="61"/>
                  </a:lnTo>
                  <a:lnTo>
                    <a:pt x="511" y="61"/>
                  </a:lnTo>
                  <a:lnTo>
                    <a:pt x="512" y="61"/>
                  </a:lnTo>
                  <a:lnTo>
                    <a:pt x="512" y="60"/>
                  </a:lnTo>
                  <a:lnTo>
                    <a:pt x="513" y="60"/>
                  </a:lnTo>
                  <a:lnTo>
                    <a:pt x="514" y="60"/>
                  </a:lnTo>
                  <a:lnTo>
                    <a:pt x="515" y="60"/>
                  </a:lnTo>
                  <a:lnTo>
                    <a:pt x="516" y="60"/>
                  </a:lnTo>
                  <a:lnTo>
                    <a:pt x="517" y="60"/>
                  </a:lnTo>
                  <a:lnTo>
                    <a:pt x="518" y="60"/>
                  </a:lnTo>
                  <a:lnTo>
                    <a:pt x="518" y="59"/>
                  </a:lnTo>
                  <a:lnTo>
                    <a:pt x="519" y="59"/>
                  </a:lnTo>
                  <a:lnTo>
                    <a:pt x="520" y="59"/>
                  </a:lnTo>
                  <a:lnTo>
                    <a:pt x="521" y="59"/>
                  </a:lnTo>
                  <a:lnTo>
                    <a:pt x="522" y="59"/>
                  </a:lnTo>
                  <a:lnTo>
                    <a:pt x="523" y="59"/>
                  </a:lnTo>
                  <a:lnTo>
                    <a:pt x="523" y="58"/>
                  </a:lnTo>
                  <a:lnTo>
                    <a:pt x="524" y="58"/>
                  </a:lnTo>
                  <a:lnTo>
                    <a:pt x="525" y="58"/>
                  </a:lnTo>
                  <a:lnTo>
                    <a:pt x="526" y="58"/>
                  </a:lnTo>
                  <a:lnTo>
                    <a:pt x="526" y="58"/>
                  </a:lnTo>
                  <a:lnTo>
                    <a:pt x="527" y="58"/>
                  </a:lnTo>
                  <a:lnTo>
                    <a:pt x="528" y="58"/>
                  </a:lnTo>
                  <a:lnTo>
                    <a:pt x="529" y="58"/>
                  </a:lnTo>
                  <a:lnTo>
                    <a:pt x="529" y="57"/>
                  </a:lnTo>
                  <a:lnTo>
                    <a:pt x="530" y="57"/>
                  </a:lnTo>
                  <a:lnTo>
                    <a:pt x="531" y="57"/>
                  </a:lnTo>
                  <a:lnTo>
                    <a:pt x="532" y="57"/>
                  </a:lnTo>
                  <a:lnTo>
                    <a:pt x="533" y="57"/>
                  </a:lnTo>
                  <a:lnTo>
                    <a:pt x="534" y="57"/>
                  </a:lnTo>
                  <a:lnTo>
                    <a:pt x="534" y="56"/>
                  </a:lnTo>
                  <a:lnTo>
                    <a:pt x="535" y="56"/>
                  </a:lnTo>
                  <a:lnTo>
                    <a:pt x="536" y="56"/>
                  </a:lnTo>
                  <a:lnTo>
                    <a:pt x="537" y="56"/>
                  </a:lnTo>
                  <a:lnTo>
                    <a:pt x="538" y="56"/>
                  </a:lnTo>
                  <a:lnTo>
                    <a:pt x="539" y="56"/>
                  </a:lnTo>
                  <a:lnTo>
                    <a:pt x="540" y="55"/>
                  </a:lnTo>
                  <a:lnTo>
                    <a:pt x="541" y="55"/>
                  </a:lnTo>
                  <a:lnTo>
                    <a:pt x="542" y="55"/>
                  </a:lnTo>
                  <a:lnTo>
                    <a:pt x="543" y="55"/>
                  </a:lnTo>
                  <a:lnTo>
                    <a:pt x="544" y="55"/>
                  </a:lnTo>
                  <a:lnTo>
                    <a:pt x="545" y="55"/>
                  </a:lnTo>
                  <a:lnTo>
                    <a:pt x="545" y="54"/>
                  </a:lnTo>
                  <a:lnTo>
                    <a:pt x="546" y="54"/>
                  </a:lnTo>
                  <a:lnTo>
                    <a:pt x="547" y="54"/>
                  </a:lnTo>
                  <a:lnTo>
                    <a:pt x="548" y="54"/>
                  </a:lnTo>
                  <a:lnTo>
                    <a:pt x="549" y="54"/>
                  </a:lnTo>
                  <a:lnTo>
                    <a:pt x="550" y="54"/>
                  </a:lnTo>
                  <a:lnTo>
                    <a:pt x="551" y="53"/>
                  </a:lnTo>
                  <a:lnTo>
                    <a:pt x="552" y="53"/>
                  </a:lnTo>
                  <a:lnTo>
                    <a:pt x="553" y="53"/>
                  </a:lnTo>
                  <a:lnTo>
                    <a:pt x="554" y="53"/>
                  </a:lnTo>
                  <a:lnTo>
                    <a:pt x="554" y="53"/>
                  </a:lnTo>
                  <a:lnTo>
                    <a:pt x="555" y="53"/>
                  </a:lnTo>
                  <a:lnTo>
                    <a:pt x="556" y="53"/>
                  </a:lnTo>
                  <a:lnTo>
                    <a:pt x="556" y="52"/>
                  </a:lnTo>
                  <a:lnTo>
                    <a:pt x="557" y="52"/>
                  </a:lnTo>
                  <a:lnTo>
                    <a:pt x="558" y="52"/>
                  </a:lnTo>
                  <a:lnTo>
                    <a:pt x="559" y="52"/>
                  </a:lnTo>
                  <a:lnTo>
                    <a:pt x="560" y="52"/>
                  </a:lnTo>
                  <a:lnTo>
                    <a:pt x="561" y="52"/>
                  </a:lnTo>
                  <a:lnTo>
                    <a:pt x="562" y="51"/>
                  </a:lnTo>
                  <a:lnTo>
                    <a:pt x="563" y="51"/>
                  </a:lnTo>
                  <a:lnTo>
                    <a:pt x="564" y="51"/>
                  </a:lnTo>
                  <a:lnTo>
                    <a:pt x="565" y="51"/>
                  </a:lnTo>
                  <a:lnTo>
                    <a:pt x="566" y="51"/>
                  </a:lnTo>
                  <a:lnTo>
                    <a:pt x="567" y="51"/>
                  </a:lnTo>
                  <a:lnTo>
                    <a:pt x="567" y="50"/>
                  </a:lnTo>
                  <a:lnTo>
                    <a:pt x="568" y="50"/>
                  </a:lnTo>
                  <a:lnTo>
                    <a:pt x="569" y="50"/>
                  </a:lnTo>
                  <a:lnTo>
                    <a:pt x="570" y="50"/>
                  </a:lnTo>
                  <a:lnTo>
                    <a:pt x="571" y="50"/>
                  </a:lnTo>
                  <a:lnTo>
                    <a:pt x="572" y="50"/>
                  </a:lnTo>
                  <a:lnTo>
                    <a:pt x="572" y="49"/>
                  </a:lnTo>
                  <a:lnTo>
                    <a:pt x="573" y="49"/>
                  </a:lnTo>
                  <a:lnTo>
                    <a:pt x="574" y="49"/>
                  </a:lnTo>
                  <a:lnTo>
                    <a:pt x="575" y="49"/>
                  </a:lnTo>
                  <a:lnTo>
                    <a:pt x="576" y="49"/>
                  </a:lnTo>
                  <a:lnTo>
                    <a:pt x="577" y="49"/>
                  </a:lnTo>
                  <a:lnTo>
                    <a:pt x="578" y="49"/>
                  </a:lnTo>
                  <a:lnTo>
                    <a:pt x="578" y="48"/>
                  </a:lnTo>
                  <a:lnTo>
                    <a:pt x="579" y="48"/>
                  </a:lnTo>
                  <a:lnTo>
                    <a:pt x="580" y="48"/>
                  </a:lnTo>
                  <a:lnTo>
                    <a:pt x="581" y="48"/>
                  </a:lnTo>
                  <a:lnTo>
                    <a:pt x="582" y="48"/>
                  </a:lnTo>
                  <a:lnTo>
                    <a:pt x="582" y="48"/>
                  </a:lnTo>
                  <a:lnTo>
                    <a:pt x="583" y="48"/>
                  </a:lnTo>
                  <a:lnTo>
                    <a:pt x="583" y="47"/>
                  </a:lnTo>
                  <a:lnTo>
                    <a:pt x="584" y="47"/>
                  </a:lnTo>
                  <a:lnTo>
                    <a:pt x="585" y="47"/>
                  </a:lnTo>
                  <a:lnTo>
                    <a:pt x="586" y="47"/>
                  </a:lnTo>
                  <a:lnTo>
                    <a:pt x="587" y="47"/>
                  </a:lnTo>
                  <a:lnTo>
                    <a:pt x="588" y="47"/>
                  </a:lnTo>
                  <a:lnTo>
                    <a:pt x="589" y="47"/>
                  </a:lnTo>
                  <a:lnTo>
                    <a:pt x="589" y="46"/>
                  </a:lnTo>
                  <a:lnTo>
                    <a:pt x="590" y="46"/>
                  </a:lnTo>
                  <a:lnTo>
                    <a:pt x="591" y="46"/>
                  </a:lnTo>
                  <a:lnTo>
                    <a:pt x="592" y="46"/>
                  </a:lnTo>
                  <a:lnTo>
                    <a:pt x="593" y="46"/>
                  </a:lnTo>
                  <a:lnTo>
                    <a:pt x="594" y="46"/>
                  </a:lnTo>
                  <a:lnTo>
                    <a:pt x="594" y="45"/>
                  </a:lnTo>
                  <a:lnTo>
                    <a:pt x="595" y="45"/>
                  </a:lnTo>
                  <a:lnTo>
                    <a:pt x="596" y="45"/>
                  </a:lnTo>
                  <a:lnTo>
                    <a:pt x="597" y="45"/>
                  </a:lnTo>
                  <a:lnTo>
                    <a:pt x="598" y="45"/>
                  </a:lnTo>
                  <a:lnTo>
                    <a:pt x="599" y="45"/>
                  </a:lnTo>
                  <a:lnTo>
                    <a:pt x="600" y="45"/>
                  </a:lnTo>
                  <a:lnTo>
                    <a:pt x="600" y="44"/>
                  </a:lnTo>
                  <a:lnTo>
                    <a:pt x="601" y="44"/>
                  </a:lnTo>
                  <a:lnTo>
                    <a:pt x="602" y="44"/>
                  </a:lnTo>
                  <a:lnTo>
                    <a:pt x="603" y="44"/>
                  </a:lnTo>
                  <a:lnTo>
                    <a:pt x="604" y="44"/>
                  </a:lnTo>
                  <a:lnTo>
                    <a:pt x="605" y="44"/>
                  </a:lnTo>
                  <a:lnTo>
                    <a:pt x="605" y="43"/>
                  </a:lnTo>
                  <a:lnTo>
                    <a:pt x="606" y="43"/>
                  </a:lnTo>
                  <a:lnTo>
                    <a:pt x="607" y="43"/>
                  </a:lnTo>
                  <a:lnTo>
                    <a:pt x="608" y="43"/>
                  </a:lnTo>
                  <a:lnTo>
                    <a:pt x="609" y="43"/>
                  </a:lnTo>
                  <a:lnTo>
                    <a:pt x="610" y="43"/>
                  </a:lnTo>
                  <a:lnTo>
                    <a:pt x="611" y="43"/>
                  </a:lnTo>
                  <a:lnTo>
                    <a:pt x="611" y="42"/>
                  </a:lnTo>
                  <a:lnTo>
                    <a:pt x="612" y="42"/>
                  </a:lnTo>
                  <a:lnTo>
                    <a:pt x="613" y="42"/>
                  </a:lnTo>
                  <a:lnTo>
                    <a:pt x="614" y="42"/>
                  </a:lnTo>
                  <a:lnTo>
                    <a:pt x="615" y="42"/>
                  </a:lnTo>
                  <a:lnTo>
                    <a:pt x="616" y="42"/>
                  </a:lnTo>
                  <a:lnTo>
                    <a:pt x="616" y="41"/>
                  </a:lnTo>
                  <a:lnTo>
                    <a:pt x="617" y="41"/>
                  </a:lnTo>
                  <a:lnTo>
                    <a:pt x="618" y="41"/>
                  </a:lnTo>
                  <a:lnTo>
                    <a:pt x="619" y="41"/>
                  </a:lnTo>
                  <a:lnTo>
                    <a:pt x="620" y="41"/>
                  </a:lnTo>
                  <a:lnTo>
                    <a:pt x="621" y="41"/>
                  </a:lnTo>
                  <a:lnTo>
                    <a:pt x="622" y="41"/>
                  </a:lnTo>
                  <a:lnTo>
                    <a:pt x="622" y="40"/>
                  </a:lnTo>
                  <a:lnTo>
                    <a:pt x="623" y="40"/>
                  </a:lnTo>
                  <a:lnTo>
                    <a:pt x="624" y="40"/>
                  </a:lnTo>
                  <a:lnTo>
                    <a:pt x="625" y="40"/>
                  </a:lnTo>
                  <a:lnTo>
                    <a:pt x="626" y="40"/>
                  </a:lnTo>
                  <a:lnTo>
                    <a:pt x="627" y="40"/>
                  </a:lnTo>
                  <a:lnTo>
                    <a:pt x="627" y="39"/>
                  </a:lnTo>
                  <a:lnTo>
                    <a:pt x="628" y="39"/>
                  </a:lnTo>
                  <a:lnTo>
                    <a:pt x="629" y="39"/>
                  </a:lnTo>
                  <a:lnTo>
                    <a:pt x="630" y="39"/>
                  </a:lnTo>
                  <a:lnTo>
                    <a:pt x="631" y="39"/>
                  </a:lnTo>
                  <a:lnTo>
                    <a:pt x="632" y="39"/>
                  </a:lnTo>
                  <a:lnTo>
                    <a:pt x="633" y="39"/>
                  </a:lnTo>
                  <a:lnTo>
                    <a:pt x="633" y="38"/>
                  </a:lnTo>
                  <a:lnTo>
                    <a:pt x="634" y="38"/>
                  </a:lnTo>
                  <a:lnTo>
                    <a:pt x="635" y="38"/>
                  </a:lnTo>
                  <a:lnTo>
                    <a:pt x="636" y="38"/>
                  </a:lnTo>
                  <a:lnTo>
                    <a:pt x="637" y="38"/>
                  </a:lnTo>
                  <a:lnTo>
                    <a:pt x="637" y="38"/>
                  </a:lnTo>
                  <a:lnTo>
                    <a:pt x="638" y="38"/>
                  </a:lnTo>
                  <a:lnTo>
                    <a:pt x="638" y="37"/>
                  </a:lnTo>
                  <a:lnTo>
                    <a:pt x="639" y="37"/>
                  </a:lnTo>
                  <a:lnTo>
                    <a:pt x="640" y="37"/>
                  </a:lnTo>
                  <a:lnTo>
                    <a:pt x="641" y="37"/>
                  </a:lnTo>
                  <a:lnTo>
                    <a:pt x="642" y="37"/>
                  </a:lnTo>
                  <a:lnTo>
                    <a:pt x="643" y="37"/>
                  </a:lnTo>
                  <a:lnTo>
                    <a:pt x="644" y="36"/>
                  </a:lnTo>
                  <a:lnTo>
                    <a:pt x="645" y="36"/>
                  </a:lnTo>
                  <a:lnTo>
                    <a:pt x="646" y="36"/>
                  </a:lnTo>
                  <a:lnTo>
                    <a:pt x="647" y="36"/>
                  </a:lnTo>
                  <a:lnTo>
                    <a:pt x="648" y="36"/>
                  </a:lnTo>
                  <a:lnTo>
                    <a:pt x="649" y="36"/>
                  </a:lnTo>
                  <a:lnTo>
                    <a:pt x="649" y="35"/>
                  </a:lnTo>
                  <a:lnTo>
                    <a:pt x="650" y="35"/>
                  </a:lnTo>
                  <a:lnTo>
                    <a:pt x="651" y="35"/>
                  </a:lnTo>
                  <a:lnTo>
                    <a:pt x="652" y="35"/>
                  </a:lnTo>
                  <a:lnTo>
                    <a:pt x="653" y="35"/>
                  </a:lnTo>
                  <a:lnTo>
                    <a:pt x="654" y="35"/>
                  </a:lnTo>
                  <a:lnTo>
                    <a:pt x="655" y="34"/>
                  </a:lnTo>
                  <a:lnTo>
                    <a:pt x="656" y="34"/>
                  </a:lnTo>
                  <a:lnTo>
                    <a:pt x="657" y="34"/>
                  </a:lnTo>
                  <a:lnTo>
                    <a:pt x="658" y="34"/>
                  </a:lnTo>
                  <a:lnTo>
                    <a:pt x="659" y="34"/>
                  </a:lnTo>
                  <a:lnTo>
                    <a:pt x="660" y="34"/>
                  </a:lnTo>
                  <a:lnTo>
                    <a:pt x="660" y="33"/>
                  </a:lnTo>
                  <a:lnTo>
                    <a:pt x="661" y="33"/>
                  </a:lnTo>
                  <a:lnTo>
                    <a:pt x="662" y="33"/>
                  </a:lnTo>
                  <a:lnTo>
                    <a:pt x="663" y="33"/>
                  </a:lnTo>
                  <a:lnTo>
                    <a:pt x="664" y="33"/>
                  </a:lnTo>
                  <a:lnTo>
                    <a:pt x="665" y="33"/>
                  </a:lnTo>
                  <a:lnTo>
                    <a:pt x="665" y="33"/>
                  </a:lnTo>
                  <a:lnTo>
                    <a:pt x="666" y="32"/>
                  </a:lnTo>
                  <a:lnTo>
                    <a:pt x="667" y="32"/>
                  </a:lnTo>
                  <a:lnTo>
                    <a:pt x="668" y="32"/>
                  </a:lnTo>
                  <a:lnTo>
                    <a:pt x="669" y="32"/>
                  </a:lnTo>
                  <a:lnTo>
                    <a:pt x="670" y="32"/>
                  </a:lnTo>
                  <a:lnTo>
                    <a:pt x="671" y="32"/>
                  </a:lnTo>
                  <a:lnTo>
                    <a:pt x="671" y="31"/>
                  </a:lnTo>
                  <a:lnTo>
                    <a:pt x="672" y="31"/>
                  </a:lnTo>
                  <a:lnTo>
                    <a:pt x="673" y="31"/>
                  </a:lnTo>
                  <a:lnTo>
                    <a:pt x="674" y="31"/>
                  </a:lnTo>
                  <a:lnTo>
                    <a:pt x="675" y="31"/>
                  </a:lnTo>
                  <a:lnTo>
                    <a:pt x="676" y="31"/>
                  </a:lnTo>
                  <a:lnTo>
                    <a:pt x="677" y="30"/>
                  </a:lnTo>
                  <a:lnTo>
                    <a:pt x="678" y="30"/>
                  </a:lnTo>
                  <a:lnTo>
                    <a:pt x="679" y="30"/>
                  </a:lnTo>
                  <a:lnTo>
                    <a:pt x="680" y="30"/>
                  </a:lnTo>
                  <a:lnTo>
                    <a:pt x="681" y="30"/>
                  </a:lnTo>
                  <a:lnTo>
                    <a:pt x="682" y="30"/>
                  </a:lnTo>
                  <a:lnTo>
                    <a:pt x="682" y="29"/>
                  </a:lnTo>
                  <a:lnTo>
                    <a:pt x="683" y="29"/>
                  </a:lnTo>
                  <a:lnTo>
                    <a:pt x="684" y="29"/>
                  </a:lnTo>
                  <a:lnTo>
                    <a:pt x="685" y="29"/>
                  </a:lnTo>
                  <a:lnTo>
                    <a:pt x="686" y="29"/>
                  </a:lnTo>
                  <a:lnTo>
                    <a:pt x="687" y="29"/>
                  </a:lnTo>
                  <a:lnTo>
                    <a:pt x="688" y="28"/>
                  </a:lnTo>
                  <a:lnTo>
                    <a:pt x="689" y="28"/>
                  </a:lnTo>
                  <a:lnTo>
                    <a:pt x="690" y="28"/>
                  </a:lnTo>
                  <a:lnTo>
                    <a:pt x="691" y="28"/>
                  </a:lnTo>
                  <a:lnTo>
                    <a:pt x="692" y="28"/>
                  </a:lnTo>
                  <a:lnTo>
                    <a:pt x="693" y="28"/>
                  </a:lnTo>
                  <a:lnTo>
                    <a:pt x="693" y="28"/>
                  </a:lnTo>
                  <a:lnTo>
                    <a:pt x="693" y="27"/>
                  </a:lnTo>
                  <a:lnTo>
                    <a:pt x="694" y="27"/>
                  </a:lnTo>
                  <a:lnTo>
                    <a:pt x="695" y="27"/>
                  </a:lnTo>
                  <a:lnTo>
                    <a:pt x="696" y="27"/>
                  </a:lnTo>
                  <a:lnTo>
                    <a:pt x="697" y="27"/>
                  </a:lnTo>
                  <a:lnTo>
                    <a:pt x="698" y="27"/>
                  </a:lnTo>
                  <a:lnTo>
                    <a:pt x="698" y="26"/>
                  </a:lnTo>
                  <a:lnTo>
                    <a:pt x="699" y="26"/>
                  </a:lnTo>
                  <a:lnTo>
                    <a:pt x="700" y="26"/>
                  </a:lnTo>
                  <a:lnTo>
                    <a:pt x="701" y="26"/>
                  </a:lnTo>
                  <a:lnTo>
                    <a:pt x="702" y="26"/>
                  </a:lnTo>
                  <a:lnTo>
                    <a:pt x="703" y="26"/>
                  </a:lnTo>
                  <a:lnTo>
                    <a:pt x="704" y="26"/>
                  </a:lnTo>
                  <a:lnTo>
                    <a:pt x="704" y="25"/>
                  </a:lnTo>
                  <a:lnTo>
                    <a:pt x="705" y="25"/>
                  </a:lnTo>
                  <a:lnTo>
                    <a:pt x="706" y="25"/>
                  </a:lnTo>
                  <a:lnTo>
                    <a:pt x="707" y="25"/>
                  </a:lnTo>
                  <a:lnTo>
                    <a:pt x="708" y="25"/>
                  </a:lnTo>
                  <a:lnTo>
                    <a:pt x="709" y="25"/>
                  </a:lnTo>
                  <a:lnTo>
                    <a:pt x="709" y="24"/>
                  </a:lnTo>
                  <a:lnTo>
                    <a:pt x="710" y="24"/>
                  </a:lnTo>
                  <a:lnTo>
                    <a:pt x="711" y="24"/>
                  </a:lnTo>
                  <a:lnTo>
                    <a:pt x="712" y="24"/>
                  </a:lnTo>
                  <a:lnTo>
                    <a:pt x="713" y="24"/>
                  </a:lnTo>
                  <a:lnTo>
                    <a:pt x="714" y="24"/>
                  </a:lnTo>
                  <a:lnTo>
                    <a:pt x="715" y="24"/>
                  </a:lnTo>
                  <a:lnTo>
                    <a:pt x="715" y="23"/>
                  </a:lnTo>
                  <a:lnTo>
                    <a:pt x="716" y="23"/>
                  </a:lnTo>
                  <a:lnTo>
                    <a:pt x="717" y="23"/>
                  </a:lnTo>
                  <a:lnTo>
                    <a:pt x="718" y="23"/>
                  </a:lnTo>
                  <a:lnTo>
                    <a:pt x="719" y="23"/>
                  </a:lnTo>
                  <a:lnTo>
                    <a:pt x="720" y="23"/>
                  </a:lnTo>
                  <a:lnTo>
                    <a:pt x="720" y="22"/>
                  </a:lnTo>
                  <a:lnTo>
                    <a:pt x="721" y="22"/>
                  </a:lnTo>
                  <a:lnTo>
                    <a:pt x="722" y="22"/>
                  </a:lnTo>
                  <a:lnTo>
                    <a:pt x="723" y="22"/>
                  </a:lnTo>
                  <a:lnTo>
                    <a:pt x="724" y="22"/>
                  </a:lnTo>
                  <a:lnTo>
                    <a:pt x="725" y="22"/>
                  </a:lnTo>
                  <a:lnTo>
                    <a:pt x="726" y="22"/>
                  </a:lnTo>
                  <a:lnTo>
                    <a:pt x="726" y="21"/>
                  </a:lnTo>
                  <a:lnTo>
                    <a:pt x="727" y="21"/>
                  </a:lnTo>
                  <a:lnTo>
                    <a:pt x="728" y="21"/>
                  </a:lnTo>
                  <a:lnTo>
                    <a:pt x="729" y="21"/>
                  </a:lnTo>
                  <a:lnTo>
                    <a:pt x="730" y="21"/>
                  </a:lnTo>
                  <a:lnTo>
                    <a:pt x="731" y="21"/>
                  </a:lnTo>
                  <a:lnTo>
                    <a:pt x="731" y="20"/>
                  </a:lnTo>
                  <a:lnTo>
                    <a:pt x="732" y="20"/>
                  </a:lnTo>
                  <a:lnTo>
                    <a:pt x="733" y="20"/>
                  </a:lnTo>
                  <a:lnTo>
                    <a:pt x="734" y="20"/>
                  </a:lnTo>
                  <a:lnTo>
                    <a:pt x="735" y="20"/>
                  </a:lnTo>
                  <a:lnTo>
                    <a:pt x="736" y="20"/>
                  </a:lnTo>
                  <a:lnTo>
                    <a:pt x="737" y="20"/>
                  </a:lnTo>
                  <a:lnTo>
                    <a:pt x="737" y="19"/>
                  </a:lnTo>
                  <a:lnTo>
                    <a:pt x="738" y="19"/>
                  </a:lnTo>
                  <a:lnTo>
                    <a:pt x="739" y="19"/>
                  </a:lnTo>
                  <a:lnTo>
                    <a:pt x="740" y="19"/>
                  </a:lnTo>
                  <a:lnTo>
                    <a:pt x="741" y="19"/>
                  </a:lnTo>
                  <a:lnTo>
                    <a:pt x="742" y="19"/>
                  </a:lnTo>
                  <a:lnTo>
                    <a:pt x="742" y="18"/>
                  </a:lnTo>
                  <a:lnTo>
                    <a:pt x="743" y="18"/>
                  </a:lnTo>
                  <a:lnTo>
                    <a:pt x="744" y="18"/>
                  </a:lnTo>
                  <a:lnTo>
                    <a:pt x="745" y="18"/>
                  </a:lnTo>
                  <a:lnTo>
                    <a:pt x="746" y="18"/>
                  </a:lnTo>
                  <a:lnTo>
                    <a:pt x="747" y="18"/>
                  </a:lnTo>
                  <a:lnTo>
                    <a:pt x="748" y="18"/>
                  </a:lnTo>
                  <a:lnTo>
                    <a:pt x="748" y="17"/>
                  </a:lnTo>
                  <a:lnTo>
                    <a:pt x="748" y="17"/>
                  </a:lnTo>
                  <a:lnTo>
                    <a:pt x="749" y="17"/>
                  </a:lnTo>
                  <a:lnTo>
                    <a:pt x="750" y="17"/>
                  </a:lnTo>
                  <a:lnTo>
                    <a:pt x="751" y="17"/>
                  </a:lnTo>
                  <a:lnTo>
                    <a:pt x="752" y="17"/>
                  </a:lnTo>
                  <a:lnTo>
                    <a:pt x="753" y="17"/>
                  </a:lnTo>
                  <a:lnTo>
                    <a:pt x="753" y="16"/>
                  </a:lnTo>
                  <a:lnTo>
                    <a:pt x="754" y="16"/>
                  </a:lnTo>
                  <a:lnTo>
                    <a:pt x="755" y="16"/>
                  </a:lnTo>
                  <a:lnTo>
                    <a:pt x="756" y="16"/>
                  </a:lnTo>
                  <a:lnTo>
                    <a:pt x="757" y="16"/>
                  </a:lnTo>
                  <a:lnTo>
                    <a:pt x="758" y="16"/>
                  </a:lnTo>
                  <a:lnTo>
                    <a:pt x="759" y="16"/>
                  </a:lnTo>
                  <a:lnTo>
                    <a:pt x="759" y="15"/>
                  </a:lnTo>
                  <a:lnTo>
                    <a:pt x="760" y="15"/>
                  </a:lnTo>
                  <a:lnTo>
                    <a:pt x="761" y="15"/>
                  </a:lnTo>
                  <a:lnTo>
                    <a:pt x="762" y="15"/>
                  </a:lnTo>
                  <a:lnTo>
                    <a:pt x="763" y="15"/>
                  </a:lnTo>
                  <a:lnTo>
                    <a:pt x="764" y="15"/>
                  </a:lnTo>
                  <a:lnTo>
                    <a:pt x="764" y="14"/>
                  </a:lnTo>
                  <a:lnTo>
                    <a:pt x="765" y="14"/>
                  </a:lnTo>
                  <a:lnTo>
                    <a:pt x="766" y="14"/>
                  </a:lnTo>
                  <a:lnTo>
                    <a:pt x="767" y="14"/>
                  </a:lnTo>
                  <a:lnTo>
                    <a:pt x="768" y="14"/>
                  </a:lnTo>
                  <a:lnTo>
                    <a:pt x="769" y="14"/>
                  </a:lnTo>
                  <a:lnTo>
                    <a:pt x="770" y="14"/>
                  </a:lnTo>
                  <a:lnTo>
                    <a:pt x="770" y="13"/>
                  </a:lnTo>
                  <a:lnTo>
                    <a:pt x="771" y="13"/>
                  </a:lnTo>
                  <a:lnTo>
                    <a:pt x="772" y="13"/>
                  </a:lnTo>
                  <a:lnTo>
                    <a:pt x="773" y="13"/>
                  </a:lnTo>
                  <a:lnTo>
                    <a:pt x="774" y="13"/>
                  </a:lnTo>
                  <a:lnTo>
                    <a:pt x="775" y="13"/>
                  </a:lnTo>
                  <a:lnTo>
                    <a:pt x="775" y="12"/>
                  </a:lnTo>
                  <a:lnTo>
                    <a:pt x="776" y="12"/>
                  </a:lnTo>
                  <a:lnTo>
                    <a:pt x="776" y="12"/>
                  </a:lnTo>
                  <a:lnTo>
                    <a:pt x="777" y="12"/>
                  </a:lnTo>
                  <a:lnTo>
                    <a:pt x="778" y="12"/>
                  </a:lnTo>
                  <a:lnTo>
                    <a:pt x="779" y="12"/>
                  </a:lnTo>
                  <a:lnTo>
                    <a:pt x="780" y="12"/>
                  </a:lnTo>
                  <a:lnTo>
                    <a:pt x="781" y="11"/>
                  </a:lnTo>
                  <a:lnTo>
                    <a:pt x="782" y="11"/>
                  </a:lnTo>
                  <a:lnTo>
                    <a:pt x="783" y="11"/>
                  </a:lnTo>
                  <a:lnTo>
                    <a:pt x="784" y="11"/>
                  </a:lnTo>
                  <a:lnTo>
                    <a:pt x="785" y="11"/>
                  </a:lnTo>
                  <a:lnTo>
                    <a:pt x="786" y="11"/>
                  </a:lnTo>
                  <a:lnTo>
                    <a:pt x="786" y="10"/>
                  </a:lnTo>
                  <a:lnTo>
                    <a:pt x="787" y="10"/>
                  </a:lnTo>
                  <a:lnTo>
                    <a:pt x="788" y="10"/>
                  </a:lnTo>
                  <a:lnTo>
                    <a:pt x="789" y="10"/>
                  </a:lnTo>
                  <a:lnTo>
                    <a:pt x="790" y="10"/>
                  </a:lnTo>
                  <a:lnTo>
                    <a:pt x="791" y="10"/>
                  </a:lnTo>
                  <a:lnTo>
                    <a:pt x="792" y="9"/>
                  </a:lnTo>
                  <a:lnTo>
                    <a:pt x="793" y="9"/>
                  </a:lnTo>
                  <a:lnTo>
                    <a:pt x="794" y="9"/>
                  </a:lnTo>
                  <a:lnTo>
                    <a:pt x="795" y="9"/>
                  </a:lnTo>
                  <a:lnTo>
                    <a:pt x="796" y="9"/>
                  </a:lnTo>
                  <a:lnTo>
                    <a:pt x="797" y="9"/>
                  </a:lnTo>
                  <a:lnTo>
                    <a:pt x="797" y="8"/>
                  </a:lnTo>
                  <a:lnTo>
                    <a:pt x="798" y="8"/>
                  </a:lnTo>
                  <a:lnTo>
                    <a:pt x="799" y="8"/>
                  </a:lnTo>
                  <a:lnTo>
                    <a:pt x="800" y="8"/>
                  </a:lnTo>
                  <a:lnTo>
                    <a:pt x="801" y="8"/>
                  </a:lnTo>
                  <a:lnTo>
                    <a:pt x="802" y="8"/>
                  </a:lnTo>
                  <a:lnTo>
                    <a:pt x="802" y="7"/>
                  </a:lnTo>
                  <a:lnTo>
                    <a:pt x="803" y="7"/>
                  </a:lnTo>
                  <a:lnTo>
                    <a:pt x="803" y="7"/>
                  </a:lnTo>
                  <a:lnTo>
                    <a:pt x="804" y="7"/>
                  </a:lnTo>
                  <a:lnTo>
                    <a:pt x="805" y="7"/>
                  </a:lnTo>
                  <a:lnTo>
                    <a:pt x="806" y="7"/>
                  </a:lnTo>
                  <a:lnTo>
                    <a:pt x="807" y="7"/>
                  </a:lnTo>
                  <a:lnTo>
                    <a:pt x="808" y="7"/>
                  </a:lnTo>
                  <a:lnTo>
                    <a:pt x="808" y="6"/>
                  </a:lnTo>
                  <a:lnTo>
                    <a:pt x="809" y="6"/>
                  </a:lnTo>
                  <a:lnTo>
                    <a:pt x="810" y="6"/>
                  </a:lnTo>
                  <a:lnTo>
                    <a:pt x="811" y="6"/>
                  </a:lnTo>
                  <a:lnTo>
                    <a:pt x="812" y="6"/>
                  </a:lnTo>
                  <a:lnTo>
                    <a:pt x="813" y="6"/>
                  </a:lnTo>
                  <a:lnTo>
                    <a:pt x="813" y="5"/>
                  </a:lnTo>
                  <a:lnTo>
                    <a:pt x="814" y="5"/>
                  </a:lnTo>
                  <a:lnTo>
                    <a:pt x="815" y="5"/>
                  </a:lnTo>
                  <a:lnTo>
                    <a:pt x="816" y="5"/>
                  </a:lnTo>
                  <a:lnTo>
                    <a:pt x="817" y="5"/>
                  </a:lnTo>
                  <a:lnTo>
                    <a:pt x="818" y="5"/>
                  </a:lnTo>
                  <a:lnTo>
                    <a:pt x="819" y="5"/>
                  </a:lnTo>
                  <a:lnTo>
                    <a:pt x="819" y="4"/>
                  </a:lnTo>
                  <a:lnTo>
                    <a:pt x="820" y="4"/>
                  </a:lnTo>
                  <a:lnTo>
                    <a:pt x="821" y="4"/>
                  </a:lnTo>
                  <a:lnTo>
                    <a:pt x="822" y="4"/>
                  </a:lnTo>
                  <a:lnTo>
                    <a:pt x="823" y="4"/>
                  </a:lnTo>
                  <a:lnTo>
                    <a:pt x="824" y="4"/>
                  </a:lnTo>
                  <a:lnTo>
                    <a:pt x="824" y="3"/>
                  </a:lnTo>
                  <a:lnTo>
                    <a:pt x="825" y="3"/>
                  </a:lnTo>
                  <a:lnTo>
                    <a:pt x="826" y="3"/>
                  </a:lnTo>
                  <a:lnTo>
                    <a:pt x="827" y="3"/>
                  </a:lnTo>
                  <a:lnTo>
                    <a:pt x="828" y="3"/>
                  </a:lnTo>
                  <a:lnTo>
                    <a:pt x="829" y="3"/>
                  </a:lnTo>
                  <a:lnTo>
                    <a:pt x="830" y="3"/>
                  </a:lnTo>
                  <a:lnTo>
                    <a:pt x="830" y="2"/>
                  </a:lnTo>
                  <a:lnTo>
                    <a:pt x="831" y="2"/>
                  </a:lnTo>
                  <a:lnTo>
                    <a:pt x="831" y="2"/>
                  </a:lnTo>
                  <a:lnTo>
                    <a:pt x="832" y="2"/>
                  </a:lnTo>
                  <a:lnTo>
                    <a:pt x="833" y="2"/>
                  </a:lnTo>
                  <a:lnTo>
                    <a:pt x="834" y="2"/>
                  </a:lnTo>
                  <a:lnTo>
                    <a:pt x="835" y="2"/>
                  </a:lnTo>
                  <a:lnTo>
                    <a:pt x="835" y="1"/>
                  </a:lnTo>
                  <a:lnTo>
                    <a:pt x="836" y="1"/>
                  </a:lnTo>
                  <a:lnTo>
                    <a:pt x="837" y="1"/>
                  </a:lnTo>
                  <a:lnTo>
                    <a:pt x="838" y="1"/>
                  </a:lnTo>
                  <a:lnTo>
                    <a:pt x="839" y="1"/>
                  </a:lnTo>
                  <a:lnTo>
                    <a:pt x="840" y="1"/>
                  </a:lnTo>
                  <a:lnTo>
                    <a:pt x="841" y="1"/>
                  </a:lnTo>
                  <a:lnTo>
                    <a:pt x="841" y="0"/>
                  </a:lnTo>
                  <a:lnTo>
                    <a:pt x="842" y="0"/>
                  </a:lnTo>
                  <a:lnTo>
                    <a:pt x="843" y="0"/>
                  </a:lnTo>
                  <a:lnTo>
                    <a:pt x="844"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19" name="Freeform 100">
              <a:extLst>
                <a:ext uri="{FF2B5EF4-FFF2-40B4-BE49-F238E27FC236}">
                  <a16:creationId xmlns:a16="http://schemas.microsoft.com/office/drawing/2014/main" id="{94074A96-9426-4713-82AB-21B9BC0E7B83}"/>
                </a:ext>
              </a:extLst>
            </p:cNvPr>
            <p:cNvSpPr>
              <a:spLocks/>
            </p:cNvSpPr>
            <p:nvPr/>
          </p:nvSpPr>
          <p:spPr bwMode="auto">
            <a:xfrm>
              <a:off x="14770358" y="2122204"/>
              <a:ext cx="909860" cy="168435"/>
            </a:xfrm>
            <a:custGeom>
              <a:avLst/>
              <a:gdLst>
                <a:gd name="T0" fmla="*/ 13 w 843"/>
                <a:gd name="T1" fmla="*/ 152 h 154"/>
                <a:gd name="T2" fmla="*/ 25 w 843"/>
                <a:gd name="T3" fmla="*/ 149 h 154"/>
                <a:gd name="T4" fmla="*/ 39 w 843"/>
                <a:gd name="T5" fmla="*/ 147 h 154"/>
                <a:gd name="T6" fmla="*/ 54 w 843"/>
                <a:gd name="T7" fmla="*/ 144 h 154"/>
                <a:gd name="T8" fmla="*/ 68 w 843"/>
                <a:gd name="T9" fmla="*/ 141 h 154"/>
                <a:gd name="T10" fmla="*/ 82 w 843"/>
                <a:gd name="T11" fmla="*/ 139 h 154"/>
                <a:gd name="T12" fmla="*/ 96 w 843"/>
                <a:gd name="T13" fmla="*/ 136 h 154"/>
                <a:gd name="T14" fmla="*/ 109 w 843"/>
                <a:gd name="T15" fmla="*/ 134 h 154"/>
                <a:gd name="T16" fmla="*/ 123 w 843"/>
                <a:gd name="T17" fmla="*/ 132 h 154"/>
                <a:gd name="T18" fmla="*/ 135 w 843"/>
                <a:gd name="T19" fmla="*/ 129 h 154"/>
                <a:gd name="T20" fmla="*/ 149 w 843"/>
                <a:gd name="T21" fmla="*/ 127 h 154"/>
                <a:gd name="T22" fmla="*/ 161 w 843"/>
                <a:gd name="T23" fmla="*/ 124 h 154"/>
                <a:gd name="T24" fmla="*/ 176 w 843"/>
                <a:gd name="T25" fmla="*/ 122 h 154"/>
                <a:gd name="T26" fmla="*/ 190 w 843"/>
                <a:gd name="T27" fmla="*/ 119 h 154"/>
                <a:gd name="T28" fmla="*/ 204 w 843"/>
                <a:gd name="T29" fmla="*/ 117 h 154"/>
                <a:gd name="T30" fmla="*/ 216 w 843"/>
                <a:gd name="T31" fmla="*/ 114 h 154"/>
                <a:gd name="T32" fmla="*/ 230 w 843"/>
                <a:gd name="T33" fmla="*/ 112 h 154"/>
                <a:gd name="T34" fmla="*/ 243 w 843"/>
                <a:gd name="T35" fmla="*/ 109 h 154"/>
                <a:gd name="T36" fmla="*/ 257 w 843"/>
                <a:gd name="T37" fmla="*/ 107 h 154"/>
                <a:gd name="T38" fmla="*/ 270 w 843"/>
                <a:gd name="T39" fmla="*/ 105 h 154"/>
                <a:gd name="T40" fmla="*/ 283 w 843"/>
                <a:gd name="T41" fmla="*/ 102 h 154"/>
                <a:gd name="T42" fmla="*/ 296 w 843"/>
                <a:gd name="T43" fmla="*/ 100 h 154"/>
                <a:gd name="T44" fmla="*/ 310 w 843"/>
                <a:gd name="T45" fmla="*/ 97 h 154"/>
                <a:gd name="T46" fmla="*/ 324 w 843"/>
                <a:gd name="T47" fmla="*/ 95 h 154"/>
                <a:gd name="T48" fmla="*/ 337 w 843"/>
                <a:gd name="T49" fmla="*/ 92 h 154"/>
                <a:gd name="T50" fmla="*/ 351 w 843"/>
                <a:gd name="T51" fmla="*/ 90 h 154"/>
                <a:gd name="T52" fmla="*/ 364 w 843"/>
                <a:gd name="T53" fmla="*/ 87 h 154"/>
                <a:gd name="T54" fmla="*/ 377 w 843"/>
                <a:gd name="T55" fmla="*/ 85 h 154"/>
                <a:gd name="T56" fmla="*/ 391 w 843"/>
                <a:gd name="T57" fmla="*/ 83 h 154"/>
                <a:gd name="T58" fmla="*/ 403 w 843"/>
                <a:gd name="T59" fmla="*/ 80 h 154"/>
                <a:gd name="T60" fmla="*/ 418 w 843"/>
                <a:gd name="T61" fmla="*/ 78 h 154"/>
                <a:gd name="T62" fmla="*/ 431 w 843"/>
                <a:gd name="T63" fmla="*/ 75 h 154"/>
                <a:gd name="T64" fmla="*/ 445 w 843"/>
                <a:gd name="T65" fmla="*/ 73 h 154"/>
                <a:gd name="T66" fmla="*/ 458 w 843"/>
                <a:gd name="T67" fmla="*/ 70 h 154"/>
                <a:gd name="T68" fmla="*/ 472 w 843"/>
                <a:gd name="T69" fmla="*/ 68 h 154"/>
                <a:gd name="T70" fmla="*/ 485 w 843"/>
                <a:gd name="T71" fmla="*/ 65 h 154"/>
                <a:gd name="T72" fmla="*/ 498 w 843"/>
                <a:gd name="T73" fmla="*/ 63 h 154"/>
                <a:gd name="T74" fmla="*/ 512 w 843"/>
                <a:gd name="T75" fmla="*/ 61 h 154"/>
                <a:gd name="T76" fmla="*/ 525 w 843"/>
                <a:gd name="T77" fmla="*/ 58 h 154"/>
                <a:gd name="T78" fmla="*/ 539 w 843"/>
                <a:gd name="T79" fmla="*/ 55 h 154"/>
                <a:gd name="T80" fmla="*/ 553 w 843"/>
                <a:gd name="T81" fmla="*/ 53 h 154"/>
                <a:gd name="T82" fmla="*/ 567 w 843"/>
                <a:gd name="T83" fmla="*/ 50 h 154"/>
                <a:gd name="T84" fmla="*/ 580 w 843"/>
                <a:gd name="T85" fmla="*/ 48 h 154"/>
                <a:gd name="T86" fmla="*/ 594 w 843"/>
                <a:gd name="T87" fmla="*/ 46 h 154"/>
                <a:gd name="T88" fmla="*/ 606 w 843"/>
                <a:gd name="T89" fmla="*/ 43 h 154"/>
                <a:gd name="T90" fmla="*/ 620 w 843"/>
                <a:gd name="T91" fmla="*/ 41 h 154"/>
                <a:gd name="T92" fmla="*/ 632 w 843"/>
                <a:gd name="T93" fmla="*/ 38 h 154"/>
                <a:gd name="T94" fmla="*/ 646 w 843"/>
                <a:gd name="T95" fmla="*/ 36 h 154"/>
                <a:gd name="T96" fmla="*/ 660 w 843"/>
                <a:gd name="T97" fmla="*/ 33 h 154"/>
                <a:gd name="T98" fmla="*/ 675 w 843"/>
                <a:gd name="T99" fmla="*/ 31 h 154"/>
                <a:gd name="T100" fmla="*/ 688 w 843"/>
                <a:gd name="T101" fmla="*/ 28 h 154"/>
                <a:gd name="T102" fmla="*/ 702 w 843"/>
                <a:gd name="T103" fmla="*/ 26 h 154"/>
                <a:gd name="T104" fmla="*/ 715 w 843"/>
                <a:gd name="T105" fmla="*/ 23 h 154"/>
                <a:gd name="T106" fmla="*/ 729 w 843"/>
                <a:gd name="T107" fmla="*/ 21 h 154"/>
                <a:gd name="T108" fmla="*/ 742 w 843"/>
                <a:gd name="T109" fmla="*/ 19 h 154"/>
                <a:gd name="T110" fmla="*/ 755 w 843"/>
                <a:gd name="T111" fmla="*/ 16 h 154"/>
                <a:gd name="T112" fmla="*/ 768 w 843"/>
                <a:gd name="T113" fmla="*/ 14 h 154"/>
                <a:gd name="T114" fmla="*/ 782 w 843"/>
                <a:gd name="T115" fmla="*/ 11 h 154"/>
                <a:gd name="T116" fmla="*/ 796 w 843"/>
                <a:gd name="T117" fmla="*/ 9 h 154"/>
                <a:gd name="T118" fmla="*/ 809 w 843"/>
                <a:gd name="T119" fmla="*/ 6 h 154"/>
                <a:gd name="T120" fmla="*/ 823 w 843"/>
                <a:gd name="T121" fmla="*/ 4 h 154"/>
                <a:gd name="T122" fmla="*/ 836 w 843"/>
                <a:gd name="T123"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3" h="154">
                  <a:moveTo>
                    <a:pt x="0" y="154"/>
                  </a:moveTo>
                  <a:lnTo>
                    <a:pt x="1" y="154"/>
                  </a:lnTo>
                  <a:lnTo>
                    <a:pt x="2" y="154"/>
                  </a:lnTo>
                  <a:lnTo>
                    <a:pt x="2" y="153"/>
                  </a:lnTo>
                  <a:lnTo>
                    <a:pt x="3" y="153"/>
                  </a:lnTo>
                  <a:lnTo>
                    <a:pt x="4" y="153"/>
                  </a:lnTo>
                  <a:lnTo>
                    <a:pt x="5" y="153"/>
                  </a:lnTo>
                  <a:lnTo>
                    <a:pt x="6" y="153"/>
                  </a:lnTo>
                  <a:lnTo>
                    <a:pt x="7" y="153"/>
                  </a:lnTo>
                  <a:lnTo>
                    <a:pt x="8" y="153"/>
                  </a:lnTo>
                  <a:lnTo>
                    <a:pt x="8" y="152"/>
                  </a:lnTo>
                  <a:lnTo>
                    <a:pt x="9" y="152"/>
                  </a:lnTo>
                  <a:lnTo>
                    <a:pt x="10" y="152"/>
                  </a:lnTo>
                  <a:lnTo>
                    <a:pt x="11" y="152"/>
                  </a:lnTo>
                  <a:lnTo>
                    <a:pt x="12" y="152"/>
                  </a:lnTo>
                  <a:lnTo>
                    <a:pt x="13" y="152"/>
                  </a:lnTo>
                  <a:lnTo>
                    <a:pt x="13" y="151"/>
                  </a:lnTo>
                  <a:lnTo>
                    <a:pt x="14" y="151"/>
                  </a:lnTo>
                  <a:lnTo>
                    <a:pt x="15" y="151"/>
                  </a:lnTo>
                  <a:lnTo>
                    <a:pt x="15" y="151"/>
                  </a:lnTo>
                  <a:lnTo>
                    <a:pt x="16" y="151"/>
                  </a:lnTo>
                  <a:lnTo>
                    <a:pt x="17" y="151"/>
                  </a:lnTo>
                  <a:lnTo>
                    <a:pt x="18" y="151"/>
                  </a:lnTo>
                  <a:lnTo>
                    <a:pt x="19" y="151"/>
                  </a:lnTo>
                  <a:lnTo>
                    <a:pt x="19" y="150"/>
                  </a:lnTo>
                  <a:lnTo>
                    <a:pt x="20" y="150"/>
                  </a:lnTo>
                  <a:lnTo>
                    <a:pt x="21" y="150"/>
                  </a:lnTo>
                  <a:lnTo>
                    <a:pt x="22" y="150"/>
                  </a:lnTo>
                  <a:lnTo>
                    <a:pt x="23" y="150"/>
                  </a:lnTo>
                  <a:lnTo>
                    <a:pt x="24" y="150"/>
                  </a:lnTo>
                  <a:lnTo>
                    <a:pt x="24" y="149"/>
                  </a:lnTo>
                  <a:lnTo>
                    <a:pt x="25" y="149"/>
                  </a:lnTo>
                  <a:lnTo>
                    <a:pt x="26" y="149"/>
                  </a:lnTo>
                  <a:lnTo>
                    <a:pt x="27" y="149"/>
                  </a:lnTo>
                  <a:lnTo>
                    <a:pt x="28" y="149"/>
                  </a:lnTo>
                  <a:lnTo>
                    <a:pt x="29" y="149"/>
                  </a:lnTo>
                  <a:lnTo>
                    <a:pt x="30" y="149"/>
                  </a:lnTo>
                  <a:lnTo>
                    <a:pt x="30" y="148"/>
                  </a:lnTo>
                  <a:lnTo>
                    <a:pt x="31" y="148"/>
                  </a:lnTo>
                  <a:lnTo>
                    <a:pt x="32" y="148"/>
                  </a:lnTo>
                  <a:lnTo>
                    <a:pt x="33" y="148"/>
                  </a:lnTo>
                  <a:lnTo>
                    <a:pt x="34" y="148"/>
                  </a:lnTo>
                  <a:lnTo>
                    <a:pt x="35" y="148"/>
                  </a:lnTo>
                  <a:lnTo>
                    <a:pt x="35" y="147"/>
                  </a:lnTo>
                  <a:lnTo>
                    <a:pt x="36" y="147"/>
                  </a:lnTo>
                  <a:lnTo>
                    <a:pt x="37" y="147"/>
                  </a:lnTo>
                  <a:lnTo>
                    <a:pt x="38" y="147"/>
                  </a:lnTo>
                  <a:lnTo>
                    <a:pt x="39" y="147"/>
                  </a:lnTo>
                  <a:lnTo>
                    <a:pt x="40" y="147"/>
                  </a:lnTo>
                  <a:lnTo>
                    <a:pt x="41" y="146"/>
                  </a:lnTo>
                  <a:lnTo>
                    <a:pt x="42" y="146"/>
                  </a:lnTo>
                  <a:lnTo>
                    <a:pt x="43" y="146"/>
                  </a:lnTo>
                  <a:lnTo>
                    <a:pt x="44" y="146"/>
                  </a:lnTo>
                  <a:lnTo>
                    <a:pt x="45" y="146"/>
                  </a:lnTo>
                  <a:lnTo>
                    <a:pt x="46" y="146"/>
                  </a:lnTo>
                  <a:lnTo>
                    <a:pt x="46" y="145"/>
                  </a:lnTo>
                  <a:lnTo>
                    <a:pt x="47" y="145"/>
                  </a:lnTo>
                  <a:lnTo>
                    <a:pt x="48" y="145"/>
                  </a:lnTo>
                  <a:lnTo>
                    <a:pt x="49" y="145"/>
                  </a:lnTo>
                  <a:lnTo>
                    <a:pt x="50" y="145"/>
                  </a:lnTo>
                  <a:lnTo>
                    <a:pt x="51" y="145"/>
                  </a:lnTo>
                  <a:lnTo>
                    <a:pt x="52" y="144"/>
                  </a:lnTo>
                  <a:lnTo>
                    <a:pt x="53" y="144"/>
                  </a:lnTo>
                  <a:lnTo>
                    <a:pt x="54" y="144"/>
                  </a:lnTo>
                  <a:lnTo>
                    <a:pt x="55" y="144"/>
                  </a:lnTo>
                  <a:lnTo>
                    <a:pt x="56" y="144"/>
                  </a:lnTo>
                  <a:lnTo>
                    <a:pt x="57" y="144"/>
                  </a:lnTo>
                  <a:lnTo>
                    <a:pt x="57" y="143"/>
                  </a:lnTo>
                  <a:lnTo>
                    <a:pt x="58" y="143"/>
                  </a:lnTo>
                  <a:lnTo>
                    <a:pt x="59" y="143"/>
                  </a:lnTo>
                  <a:lnTo>
                    <a:pt x="60" y="143"/>
                  </a:lnTo>
                  <a:lnTo>
                    <a:pt x="61" y="143"/>
                  </a:lnTo>
                  <a:lnTo>
                    <a:pt x="62" y="143"/>
                  </a:lnTo>
                  <a:lnTo>
                    <a:pt x="63" y="142"/>
                  </a:lnTo>
                  <a:lnTo>
                    <a:pt x="64" y="142"/>
                  </a:lnTo>
                  <a:lnTo>
                    <a:pt x="65" y="142"/>
                  </a:lnTo>
                  <a:lnTo>
                    <a:pt x="66" y="142"/>
                  </a:lnTo>
                  <a:lnTo>
                    <a:pt x="67" y="142"/>
                  </a:lnTo>
                  <a:lnTo>
                    <a:pt x="68" y="142"/>
                  </a:lnTo>
                  <a:lnTo>
                    <a:pt x="68" y="141"/>
                  </a:lnTo>
                  <a:lnTo>
                    <a:pt x="69" y="141"/>
                  </a:lnTo>
                  <a:lnTo>
                    <a:pt x="70" y="141"/>
                  </a:lnTo>
                  <a:lnTo>
                    <a:pt x="70" y="141"/>
                  </a:lnTo>
                  <a:lnTo>
                    <a:pt x="71" y="141"/>
                  </a:lnTo>
                  <a:lnTo>
                    <a:pt x="72" y="141"/>
                  </a:lnTo>
                  <a:lnTo>
                    <a:pt x="73" y="141"/>
                  </a:lnTo>
                  <a:lnTo>
                    <a:pt x="74" y="140"/>
                  </a:lnTo>
                  <a:lnTo>
                    <a:pt x="75" y="140"/>
                  </a:lnTo>
                  <a:lnTo>
                    <a:pt x="76" y="140"/>
                  </a:lnTo>
                  <a:lnTo>
                    <a:pt x="77" y="140"/>
                  </a:lnTo>
                  <a:lnTo>
                    <a:pt x="78" y="140"/>
                  </a:lnTo>
                  <a:lnTo>
                    <a:pt x="79" y="140"/>
                  </a:lnTo>
                  <a:lnTo>
                    <a:pt x="79" y="139"/>
                  </a:lnTo>
                  <a:lnTo>
                    <a:pt x="80" y="139"/>
                  </a:lnTo>
                  <a:lnTo>
                    <a:pt x="81" y="139"/>
                  </a:lnTo>
                  <a:lnTo>
                    <a:pt x="82" y="139"/>
                  </a:lnTo>
                  <a:lnTo>
                    <a:pt x="83" y="139"/>
                  </a:lnTo>
                  <a:lnTo>
                    <a:pt x="84" y="139"/>
                  </a:lnTo>
                  <a:lnTo>
                    <a:pt x="85" y="138"/>
                  </a:lnTo>
                  <a:lnTo>
                    <a:pt x="86" y="138"/>
                  </a:lnTo>
                  <a:lnTo>
                    <a:pt x="87" y="138"/>
                  </a:lnTo>
                  <a:lnTo>
                    <a:pt x="88" y="138"/>
                  </a:lnTo>
                  <a:lnTo>
                    <a:pt x="89" y="138"/>
                  </a:lnTo>
                  <a:lnTo>
                    <a:pt x="90" y="138"/>
                  </a:lnTo>
                  <a:lnTo>
                    <a:pt x="90" y="137"/>
                  </a:lnTo>
                  <a:lnTo>
                    <a:pt x="91" y="137"/>
                  </a:lnTo>
                  <a:lnTo>
                    <a:pt x="92" y="137"/>
                  </a:lnTo>
                  <a:lnTo>
                    <a:pt x="93" y="137"/>
                  </a:lnTo>
                  <a:lnTo>
                    <a:pt x="94" y="137"/>
                  </a:lnTo>
                  <a:lnTo>
                    <a:pt x="95" y="137"/>
                  </a:lnTo>
                  <a:lnTo>
                    <a:pt x="95" y="136"/>
                  </a:lnTo>
                  <a:lnTo>
                    <a:pt x="96" y="136"/>
                  </a:lnTo>
                  <a:lnTo>
                    <a:pt x="97" y="136"/>
                  </a:lnTo>
                  <a:lnTo>
                    <a:pt x="98" y="136"/>
                  </a:lnTo>
                  <a:lnTo>
                    <a:pt x="98" y="136"/>
                  </a:lnTo>
                  <a:lnTo>
                    <a:pt x="99" y="136"/>
                  </a:lnTo>
                  <a:lnTo>
                    <a:pt x="100" y="136"/>
                  </a:lnTo>
                  <a:lnTo>
                    <a:pt x="101" y="136"/>
                  </a:lnTo>
                  <a:lnTo>
                    <a:pt x="101" y="135"/>
                  </a:lnTo>
                  <a:lnTo>
                    <a:pt x="102" y="135"/>
                  </a:lnTo>
                  <a:lnTo>
                    <a:pt x="103" y="135"/>
                  </a:lnTo>
                  <a:lnTo>
                    <a:pt x="104" y="135"/>
                  </a:lnTo>
                  <a:lnTo>
                    <a:pt x="105" y="135"/>
                  </a:lnTo>
                  <a:lnTo>
                    <a:pt x="106" y="135"/>
                  </a:lnTo>
                  <a:lnTo>
                    <a:pt x="106" y="134"/>
                  </a:lnTo>
                  <a:lnTo>
                    <a:pt x="107" y="134"/>
                  </a:lnTo>
                  <a:lnTo>
                    <a:pt x="108" y="134"/>
                  </a:lnTo>
                  <a:lnTo>
                    <a:pt x="109" y="134"/>
                  </a:lnTo>
                  <a:lnTo>
                    <a:pt x="110" y="134"/>
                  </a:lnTo>
                  <a:lnTo>
                    <a:pt x="111" y="134"/>
                  </a:lnTo>
                  <a:lnTo>
                    <a:pt x="112" y="134"/>
                  </a:lnTo>
                  <a:lnTo>
                    <a:pt x="112" y="133"/>
                  </a:lnTo>
                  <a:lnTo>
                    <a:pt x="113" y="133"/>
                  </a:lnTo>
                  <a:lnTo>
                    <a:pt x="114" y="133"/>
                  </a:lnTo>
                  <a:lnTo>
                    <a:pt x="115" y="133"/>
                  </a:lnTo>
                  <a:lnTo>
                    <a:pt x="116" y="133"/>
                  </a:lnTo>
                  <a:lnTo>
                    <a:pt x="117" y="133"/>
                  </a:lnTo>
                  <a:lnTo>
                    <a:pt x="117" y="132"/>
                  </a:lnTo>
                  <a:lnTo>
                    <a:pt x="118" y="132"/>
                  </a:lnTo>
                  <a:lnTo>
                    <a:pt x="119" y="132"/>
                  </a:lnTo>
                  <a:lnTo>
                    <a:pt x="120" y="132"/>
                  </a:lnTo>
                  <a:lnTo>
                    <a:pt x="121" y="132"/>
                  </a:lnTo>
                  <a:lnTo>
                    <a:pt x="122" y="132"/>
                  </a:lnTo>
                  <a:lnTo>
                    <a:pt x="123" y="132"/>
                  </a:lnTo>
                  <a:lnTo>
                    <a:pt x="123" y="131"/>
                  </a:lnTo>
                  <a:lnTo>
                    <a:pt x="124" y="131"/>
                  </a:lnTo>
                  <a:lnTo>
                    <a:pt x="125" y="131"/>
                  </a:lnTo>
                  <a:lnTo>
                    <a:pt x="126" y="131"/>
                  </a:lnTo>
                  <a:lnTo>
                    <a:pt x="126" y="131"/>
                  </a:lnTo>
                  <a:lnTo>
                    <a:pt x="127" y="131"/>
                  </a:lnTo>
                  <a:lnTo>
                    <a:pt x="128" y="131"/>
                  </a:lnTo>
                  <a:lnTo>
                    <a:pt x="128" y="130"/>
                  </a:lnTo>
                  <a:lnTo>
                    <a:pt x="129" y="130"/>
                  </a:lnTo>
                  <a:lnTo>
                    <a:pt x="130" y="130"/>
                  </a:lnTo>
                  <a:lnTo>
                    <a:pt x="131" y="130"/>
                  </a:lnTo>
                  <a:lnTo>
                    <a:pt x="132" y="130"/>
                  </a:lnTo>
                  <a:lnTo>
                    <a:pt x="133" y="130"/>
                  </a:lnTo>
                  <a:lnTo>
                    <a:pt x="134" y="130"/>
                  </a:lnTo>
                  <a:lnTo>
                    <a:pt x="134" y="129"/>
                  </a:lnTo>
                  <a:lnTo>
                    <a:pt x="135" y="129"/>
                  </a:lnTo>
                  <a:lnTo>
                    <a:pt x="136" y="129"/>
                  </a:lnTo>
                  <a:lnTo>
                    <a:pt x="137" y="129"/>
                  </a:lnTo>
                  <a:lnTo>
                    <a:pt x="138" y="129"/>
                  </a:lnTo>
                  <a:lnTo>
                    <a:pt x="139" y="129"/>
                  </a:lnTo>
                  <a:lnTo>
                    <a:pt x="139" y="128"/>
                  </a:lnTo>
                  <a:lnTo>
                    <a:pt x="140" y="128"/>
                  </a:lnTo>
                  <a:lnTo>
                    <a:pt x="141" y="128"/>
                  </a:lnTo>
                  <a:lnTo>
                    <a:pt x="142" y="128"/>
                  </a:lnTo>
                  <a:lnTo>
                    <a:pt x="143" y="128"/>
                  </a:lnTo>
                  <a:lnTo>
                    <a:pt x="144" y="128"/>
                  </a:lnTo>
                  <a:lnTo>
                    <a:pt x="145" y="128"/>
                  </a:lnTo>
                  <a:lnTo>
                    <a:pt x="145" y="127"/>
                  </a:lnTo>
                  <a:lnTo>
                    <a:pt x="146" y="127"/>
                  </a:lnTo>
                  <a:lnTo>
                    <a:pt x="147" y="127"/>
                  </a:lnTo>
                  <a:lnTo>
                    <a:pt x="148" y="127"/>
                  </a:lnTo>
                  <a:lnTo>
                    <a:pt x="149" y="127"/>
                  </a:lnTo>
                  <a:lnTo>
                    <a:pt x="150" y="127"/>
                  </a:lnTo>
                  <a:lnTo>
                    <a:pt x="150" y="126"/>
                  </a:lnTo>
                  <a:lnTo>
                    <a:pt x="151" y="126"/>
                  </a:lnTo>
                  <a:lnTo>
                    <a:pt x="152" y="126"/>
                  </a:lnTo>
                  <a:lnTo>
                    <a:pt x="153" y="126"/>
                  </a:lnTo>
                  <a:lnTo>
                    <a:pt x="153" y="126"/>
                  </a:lnTo>
                  <a:lnTo>
                    <a:pt x="154" y="126"/>
                  </a:lnTo>
                  <a:lnTo>
                    <a:pt x="155" y="126"/>
                  </a:lnTo>
                  <a:lnTo>
                    <a:pt x="156" y="126"/>
                  </a:lnTo>
                  <a:lnTo>
                    <a:pt x="156" y="125"/>
                  </a:lnTo>
                  <a:lnTo>
                    <a:pt x="157" y="125"/>
                  </a:lnTo>
                  <a:lnTo>
                    <a:pt x="158" y="125"/>
                  </a:lnTo>
                  <a:lnTo>
                    <a:pt x="159" y="125"/>
                  </a:lnTo>
                  <a:lnTo>
                    <a:pt x="160" y="125"/>
                  </a:lnTo>
                  <a:lnTo>
                    <a:pt x="161" y="125"/>
                  </a:lnTo>
                  <a:lnTo>
                    <a:pt x="161" y="124"/>
                  </a:lnTo>
                  <a:lnTo>
                    <a:pt x="162" y="124"/>
                  </a:lnTo>
                  <a:lnTo>
                    <a:pt x="163" y="124"/>
                  </a:lnTo>
                  <a:lnTo>
                    <a:pt x="164" y="124"/>
                  </a:lnTo>
                  <a:lnTo>
                    <a:pt x="165" y="124"/>
                  </a:lnTo>
                  <a:lnTo>
                    <a:pt x="166" y="124"/>
                  </a:lnTo>
                  <a:lnTo>
                    <a:pt x="167" y="123"/>
                  </a:lnTo>
                  <a:lnTo>
                    <a:pt x="168" y="123"/>
                  </a:lnTo>
                  <a:lnTo>
                    <a:pt x="169" y="123"/>
                  </a:lnTo>
                  <a:lnTo>
                    <a:pt x="170" y="123"/>
                  </a:lnTo>
                  <a:lnTo>
                    <a:pt x="171" y="123"/>
                  </a:lnTo>
                  <a:lnTo>
                    <a:pt x="172" y="123"/>
                  </a:lnTo>
                  <a:lnTo>
                    <a:pt x="172" y="122"/>
                  </a:lnTo>
                  <a:lnTo>
                    <a:pt x="173" y="122"/>
                  </a:lnTo>
                  <a:lnTo>
                    <a:pt x="174" y="122"/>
                  </a:lnTo>
                  <a:lnTo>
                    <a:pt x="175" y="122"/>
                  </a:lnTo>
                  <a:lnTo>
                    <a:pt x="176" y="122"/>
                  </a:lnTo>
                  <a:lnTo>
                    <a:pt x="177" y="122"/>
                  </a:lnTo>
                  <a:lnTo>
                    <a:pt x="178" y="121"/>
                  </a:lnTo>
                  <a:lnTo>
                    <a:pt x="179" y="121"/>
                  </a:lnTo>
                  <a:lnTo>
                    <a:pt x="180" y="121"/>
                  </a:lnTo>
                  <a:lnTo>
                    <a:pt x="181" y="121"/>
                  </a:lnTo>
                  <a:lnTo>
                    <a:pt x="181" y="121"/>
                  </a:lnTo>
                  <a:lnTo>
                    <a:pt x="182" y="121"/>
                  </a:lnTo>
                  <a:lnTo>
                    <a:pt x="183" y="121"/>
                  </a:lnTo>
                  <a:lnTo>
                    <a:pt x="183" y="120"/>
                  </a:lnTo>
                  <a:lnTo>
                    <a:pt x="184" y="120"/>
                  </a:lnTo>
                  <a:lnTo>
                    <a:pt x="185" y="120"/>
                  </a:lnTo>
                  <a:lnTo>
                    <a:pt x="186" y="120"/>
                  </a:lnTo>
                  <a:lnTo>
                    <a:pt x="187" y="120"/>
                  </a:lnTo>
                  <a:lnTo>
                    <a:pt x="188" y="120"/>
                  </a:lnTo>
                  <a:lnTo>
                    <a:pt x="189" y="119"/>
                  </a:lnTo>
                  <a:lnTo>
                    <a:pt x="190" y="119"/>
                  </a:lnTo>
                  <a:lnTo>
                    <a:pt x="191" y="119"/>
                  </a:lnTo>
                  <a:lnTo>
                    <a:pt x="192" y="119"/>
                  </a:lnTo>
                  <a:lnTo>
                    <a:pt x="193" y="119"/>
                  </a:lnTo>
                  <a:lnTo>
                    <a:pt x="194" y="119"/>
                  </a:lnTo>
                  <a:lnTo>
                    <a:pt x="194" y="118"/>
                  </a:lnTo>
                  <a:lnTo>
                    <a:pt x="195" y="118"/>
                  </a:lnTo>
                  <a:lnTo>
                    <a:pt x="196" y="118"/>
                  </a:lnTo>
                  <a:lnTo>
                    <a:pt x="197" y="118"/>
                  </a:lnTo>
                  <a:lnTo>
                    <a:pt x="198" y="118"/>
                  </a:lnTo>
                  <a:lnTo>
                    <a:pt x="199" y="118"/>
                  </a:lnTo>
                  <a:lnTo>
                    <a:pt x="199" y="117"/>
                  </a:lnTo>
                  <a:lnTo>
                    <a:pt x="200" y="117"/>
                  </a:lnTo>
                  <a:lnTo>
                    <a:pt x="201" y="117"/>
                  </a:lnTo>
                  <a:lnTo>
                    <a:pt x="202" y="117"/>
                  </a:lnTo>
                  <a:lnTo>
                    <a:pt x="203" y="117"/>
                  </a:lnTo>
                  <a:lnTo>
                    <a:pt x="204" y="117"/>
                  </a:lnTo>
                  <a:lnTo>
                    <a:pt x="205" y="117"/>
                  </a:lnTo>
                  <a:lnTo>
                    <a:pt x="205" y="116"/>
                  </a:lnTo>
                  <a:lnTo>
                    <a:pt x="206" y="116"/>
                  </a:lnTo>
                  <a:lnTo>
                    <a:pt x="207" y="116"/>
                  </a:lnTo>
                  <a:lnTo>
                    <a:pt x="208" y="116"/>
                  </a:lnTo>
                  <a:lnTo>
                    <a:pt x="209" y="116"/>
                  </a:lnTo>
                  <a:lnTo>
                    <a:pt x="209" y="116"/>
                  </a:lnTo>
                  <a:lnTo>
                    <a:pt x="210" y="116"/>
                  </a:lnTo>
                  <a:lnTo>
                    <a:pt x="210" y="115"/>
                  </a:lnTo>
                  <a:lnTo>
                    <a:pt x="211" y="115"/>
                  </a:lnTo>
                  <a:lnTo>
                    <a:pt x="212" y="115"/>
                  </a:lnTo>
                  <a:lnTo>
                    <a:pt x="213" y="115"/>
                  </a:lnTo>
                  <a:lnTo>
                    <a:pt x="214" y="115"/>
                  </a:lnTo>
                  <a:lnTo>
                    <a:pt x="215" y="115"/>
                  </a:lnTo>
                  <a:lnTo>
                    <a:pt x="216" y="115"/>
                  </a:lnTo>
                  <a:lnTo>
                    <a:pt x="216" y="114"/>
                  </a:lnTo>
                  <a:lnTo>
                    <a:pt x="217" y="114"/>
                  </a:lnTo>
                  <a:lnTo>
                    <a:pt x="218" y="114"/>
                  </a:lnTo>
                  <a:lnTo>
                    <a:pt x="219" y="114"/>
                  </a:lnTo>
                  <a:lnTo>
                    <a:pt x="220" y="114"/>
                  </a:lnTo>
                  <a:lnTo>
                    <a:pt x="221" y="114"/>
                  </a:lnTo>
                  <a:lnTo>
                    <a:pt x="221" y="113"/>
                  </a:lnTo>
                  <a:lnTo>
                    <a:pt x="222" y="113"/>
                  </a:lnTo>
                  <a:lnTo>
                    <a:pt x="223" y="113"/>
                  </a:lnTo>
                  <a:lnTo>
                    <a:pt x="224" y="113"/>
                  </a:lnTo>
                  <a:lnTo>
                    <a:pt x="225" y="113"/>
                  </a:lnTo>
                  <a:lnTo>
                    <a:pt x="226" y="113"/>
                  </a:lnTo>
                  <a:lnTo>
                    <a:pt x="227" y="113"/>
                  </a:lnTo>
                  <a:lnTo>
                    <a:pt x="227" y="112"/>
                  </a:lnTo>
                  <a:lnTo>
                    <a:pt x="228" y="112"/>
                  </a:lnTo>
                  <a:lnTo>
                    <a:pt x="229" y="112"/>
                  </a:lnTo>
                  <a:lnTo>
                    <a:pt x="230" y="112"/>
                  </a:lnTo>
                  <a:lnTo>
                    <a:pt x="231" y="112"/>
                  </a:lnTo>
                  <a:lnTo>
                    <a:pt x="232" y="112"/>
                  </a:lnTo>
                  <a:lnTo>
                    <a:pt x="232" y="111"/>
                  </a:lnTo>
                  <a:lnTo>
                    <a:pt x="233" y="111"/>
                  </a:lnTo>
                  <a:lnTo>
                    <a:pt x="234" y="111"/>
                  </a:lnTo>
                  <a:lnTo>
                    <a:pt x="235" y="111"/>
                  </a:lnTo>
                  <a:lnTo>
                    <a:pt x="236" y="111"/>
                  </a:lnTo>
                  <a:lnTo>
                    <a:pt x="237" y="111"/>
                  </a:lnTo>
                  <a:lnTo>
                    <a:pt x="238" y="111"/>
                  </a:lnTo>
                  <a:lnTo>
                    <a:pt x="238" y="110"/>
                  </a:lnTo>
                  <a:lnTo>
                    <a:pt x="239" y="110"/>
                  </a:lnTo>
                  <a:lnTo>
                    <a:pt x="240" y="110"/>
                  </a:lnTo>
                  <a:lnTo>
                    <a:pt x="241" y="110"/>
                  </a:lnTo>
                  <a:lnTo>
                    <a:pt x="242" y="110"/>
                  </a:lnTo>
                  <a:lnTo>
                    <a:pt x="243" y="110"/>
                  </a:lnTo>
                  <a:lnTo>
                    <a:pt x="243" y="109"/>
                  </a:lnTo>
                  <a:lnTo>
                    <a:pt x="244" y="109"/>
                  </a:lnTo>
                  <a:lnTo>
                    <a:pt x="245" y="109"/>
                  </a:lnTo>
                  <a:lnTo>
                    <a:pt x="246" y="109"/>
                  </a:lnTo>
                  <a:lnTo>
                    <a:pt x="247" y="109"/>
                  </a:lnTo>
                  <a:lnTo>
                    <a:pt x="248" y="109"/>
                  </a:lnTo>
                  <a:lnTo>
                    <a:pt x="249" y="109"/>
                  </a:lnTo>
                  <a:lnTo>
                    <a:pt x="249" y="108"/>
                  </a:lnTo>
                  <a:lnTo>
                    <a:pt x="250" y="108"/>
                  </a:lnTo>
                  <a:lnTo>
                    <a:pt x="251" y="108"/>
                  </a:lnTo>
                  <a:lnTo>
                    <a:pt x="252" y="108"/>
                  </a:lnTo>
                  <a:lnTo>
                    <a:pt x="253" y="108"/>
                  </a:lnTo>
                  <a:lnTo>
                    <a:pt x="254" y="108"/>
                  </a:lnTo>
                  <a:lnTo>
                    <a:pt x="254" y="107"/>
                  </a:lnTo>
                  <a:lnTo>
                    <a:pt x="255" y="107"/>
                  </a:lnTo>
                  <a:lnTo>
                    <a:pt x="256" y="107"/>
                  </a:lnTo>
                  <a:lnTo>
                    <a:pt x="257" y="107"/>
                  </a:lnTo>
                  <a:lnTo>
                    <a:pt x="258" y="107"/>
                  </a:lnTo>
                  <a:lnTo>
                    <a:pt x="259" y="107"/>
                  </a:lnTo>
                  <a:lnTo>
                    <a:pt x="260" y="107"/>
                  </a:lnTo>
                  <a:lnTo>
                    <a:pt x="260" y="106"/>
                  </a:lnTo>
                  <a:lnTo>
                    <a:pt x="261" y="106"/>
                  </a:lnTo>
                  <a:lnTo>
                    <a:pt x="262" y="106"/>
                  </a:lnTo>
                  <a:lnTo>
                    <a:pt x="263" y="106"/>
                  </a:lnTo>
                  <a:lnTo>
                    <a:pt x="264" y="106"/>
                  </a:lnTo>
                  <a:lnTo>
                    <a:pt x="264" y="106"/>
                  </a:lnTo>
                  <a:lnTo>
                    <a:pt x="265" y="106"/>
                  </a:lnTo>
                  <a:lnTo>
                    <a:pt x="265" y="105"/>
                  </a:lnTo>
                  <a:lnTo>
                    <a:pt x="266" y="105"/>
                  </a:lnTo>
                  <a:lnTo>
                    <a:pt x="267" y="105"/>
                  </a:lnTo>
                  <a:lnTo>
                    <a:pt x="268" y="105"/>
                  </a:lnTo>
                  <a:lnTo>
                    <a:pt x="269" y="105"/>
                  </a:lnTo>
                  <a:lnTo>
                    <a:pt x="270" y="105"/>
                  </a:lnTo>
                  <a:lnTo>
                    <a:pt x="271" y="105"/>
                  </a:lnTo>
                  <a:lnTo>
                    <a:pt x="271" y="104"/>
                  </a:lnTo>
                  <a:lnTo>
                    <a:pt x="272" y="104"/>
                  </a:lnTo>
                  <a:lnTo>
                    <a:pt x="273" y="104"/>
                  </a:lnTo>
                  <a:lnTo>
                    <a:pt x="274" y="104"/>
                  </a:lnTo>
                  <a:lnTo>
                    <a:pt x="275" y="104"/>
                  </a:lnTo>
                  <a:lnTo>
                    <a:pt x="276" y="104"/>
                  </a:lnTo>
                  <a:lnTo>
                    <a:pt x="276" y="103"/>
                  </a:lnTo>
                  <a:lnTo>
                    <a:pt x="277" y="103"/>
                  </a:lnTo>
                  <a:lnTo>
                    <a:pt x="278" y="103"/>
                  </a:lnTo>
                  <a:lnTo>
                    <a:pt x="279" y="103"/>
                  </a:lnTo>
                  <a:lnTo>
                    <a:pt x="280" y="103"/>
                  </a:lnTo>
                  <a:lnTo>
                    <a:pt x="281" y="103"/>
                  </a:lnTo>
                  <a:lnTo>
                    <a:pt x="282" y="103"/>
                  </a:lnTo>
                  <a:lnTo>
                    <a:pt x="282" y="102"/>
                  </a:lnTo>
                  <a:lnTo>
                    <a:pt x="283" y="102"/>
                  </a:lnTo>
                  <a:lnTo>
                    <a:pt x="284" y="102"/>
                  </a:lnTo>
                  <a:lnTo>
                    <a:pt x="285" y="102"/>
                  </a:lnTo>
                  <a:lnTo>
                    <a:pt x="286" y="102"/>
                  </a:lnTo>
                  <a:lnTo>
                    <a:pt x="287" y="102"/>
                  </a:lnTo>
                  <a:lnTo>
                    <a:pt x="287" y="101"/>
                  </a:lnTo>
                  <a:lnTo>
                    <a:pt x="288" y="101"/>
                  </a:lnTo>
                  <a:lnTo>
                    <a:pt x="289" y="101"/>
                  </a:lnTo>
                  <a:lnTo>
                    <a:pt x="290" y="101"/>
                  </a:lnTo>
                  <a:lnTo>
                    <a:pt x="291" y="101"/>
                  </a:lnTo>
                  <a:lnTo>
                    <a:pt x="292" y="101"/>
                  </a:lnTo>
                  <a:lnTo>
                    <a:pt x="292" y="101"/>
                  </a:lnTo>
                  <a:lnTo>
                    <a:pt x="293" y="101"/>
                  </a:lnTo>
                  <a:lnTo>
                    <a:pt x="293" y="100"/>
                  </a:lnTo>
                  <a:lnTo>
                    <a:pt x="294" y="100"/>
                  </a:lnTo>
                  <a:lnTo>
                    <a:pt x="295" y="100"/>
                  </a:lnTo>
                  <a:lnTo>
                    <a:pt x="296" y="100"/>
                  </a:lnTo>
                  <a:lnTo>
                    <a:pt x="297" y="100"/>
                  </a:lnTo>
                  <a:lnTo>
                    <a:pt x="298" y="100"/>
                  </a:lnTo>
                  <a:lnTo>
                    <a:pt x="298" y="99"/>
                  </a:lnTo>
                  <a:lnTo>
                    <a:pt x="299" y="99"/>
                  </a:lnTo>
                  <a:lnTo>
                    <a:pt x="300" y="99"/>
                  </a:lnTo>
                  <a:lnTo>
                    <a:pt x="301" y="99"/>
                  </a:lnTo>
                  <a:lnTo>
                    <a:pt x="302" y="99"/>
                  </a:lnTo>
                  <a:lnTo>
                    <a:pt x="303" y="99"/>
                  </a:lnTo>
                  <a:lnTo>
                    <a:pt x="304" y="98"/>
                  </a:lnTo>
                  <a:lnTo>
                    <a:pt x="305" y="98"/>
                  </a:lnTo>
                  <a:lnTo>
                    <a:pt x="306" y="98"/>
                  </a:lnTo>
                  <a:lnTo>
                    <a:pt x="307" y="98"/>
                  </a:lnTo>
                  <a:lnTo>
                    <a:pt x="308" y="98"/>
                  </a:lnTo>
                  <a:lnTo>
                    <a:pt x="309" y="98"/>
                  </a:lnTo>
                  <a:lnTo>
                    <a:pt x="309" y="97"/>
                  </a:lnTo>
                  <a:lnTo>
                    <a:pt x="310" y="97"/>
                  </a:lnTo>
                  <a:lnTo>
                    <a:pt x="311" y="97"/>
                  </a:lnTo>
                  <a:lnTo>
                    <a:pt x="312" y="97"/>
                  </a:lnTo>
                  <a:lnTo>
                    <a:pt x="313" y="97"/>
                  </a:lnTo>
                  <a:lnTo>
                    <a:pt x="314" y="97"/>
                  </a:lnTo>
                  <a:lnTo>
                    <a:pt x="315" y="96"/>
                  </a:lnTo>
                  <a:lnTo>
                    <a:pt x="316" y="96"/>
                  </a:lnTo>
                  <a:lnTo>
                    <a:pt x="317" y="96"/>
                  </a:lnTo>
                  <a:lnTo>
                    <a:pt x="318" y="96"/>
                  </a:lnTo>
                  <a:lnTo>
                    <a:pt x="319" y="96"/>
                  </a:lnTo>
                  <a:lnTo>
                    <a:pt x="320" y="96"/>
                  </a:lnTo>
                  <a:lnTo>
                    <a:pt x="320" y="96"/>
                  </a:lnTo>
                  <a:lnTo>
                    <a:pt x="320" y="95"/>
                  </a:lnTo>
                  <a:lnTo>
                    <a:pt x="321" y="95"/>
                  </a:lnTo>
                  <a:lnTo>
                    <a:pt x="322" y="95"/>
                  </a:lnTo>
                  <a:lnTo>
                    <a:pt x="323" y="95"/>
                  </a:lnTo>
                  <a:lnTo>
                    <a:pt x="324" y="95"/>
                  </a:lnTo>
                  <a:lnTo>
                    <a:pt x="325" y="95"/>
                  </a:lnTo>
                  <a:lnTo>
                    <a:pt x="325" y="94"/>
                  </a:lnTo>
                  <a:lnTo>
                    <a:pt x="326" y="94"/>
                  </a:lnTo>
                  <a:lnTo>
                    <a:pt x="327" y="94"/>
                  </a:lnTo>
                  <a:lnTo>
                    <a:pt x="328" y="94"/>
                  </a:lnTo>
                  <a:lnTo>
                    <a:pt x="329" y="94"/>
                  </a:lnTo>
                  <a:lnTo>
                    <a:pt x="330" y="94"/>
                  </a:lnTo>
                  <a:lnTo>
                    <a:pt x="331" y="94"/>
                  </a:lnTo>
                  <a:lnTo>
                    <a:pt x="331" y="93"/>
                  </a:lnTo>
                  <a:lnTo>
                    <a:pt x="332" y="93"/>
                  </a:lnTo>
                  <a:lnTo>
                    <a:pt x="333" y="93"/>
                  </a:lnTo>
                  <a:lnTo>
                    <a:pt x="334" y="93"/>
                  </a:lnTo>
                  <a:lnTo>
                    <a:pt x="335" y="93"/>
                  </a:lnTo>
                  <a:lnTo>
                    <a:pt x="336" y="93"/>
                  </a:lnTo>
                  <a:lnTo>
                    <a:pt x="336" y="92"/>
                  </a:lnTo>
                  <a:lnTo>
                    <a:pt x="337" y="92"/>
                  </a:lnTo>
                  <a:lnTo>
                    <a:pt x="338" y="92"/>
                  </a:lnTo>
                  <a:lnTo>
                    <a:pt x="339" y="92"/>
                  </a:lnTo>
                  <a:lnTo>
                    <a:pt x="340" y="92"/>
                  </a:lnTo>
                  <a:lnTo>
                    <a:pt x="341" y="92"/>
                  </a:lnTo>
                  <a:lnTo>
                    <a:pt x="342" y="92"/>
                  </a:lnTo>
                  <a:lnTo>
                    <a:pt x="342" y="91"/>
                  </a:lnTo>
                  <a:lnTo>
                    <a:pt x="343" y="91"/>
                  </a:lnTo>
                  <a:lnTo>
                    <a:pt x="344" y="91"/>
                  </a:lnTo>
                  <a:lnTo>
                    <a:pt x="345" y="91"/>
                  </a:lnTo>
                  <a:lnTo>
                    <a:pt x="346" y="91"/>
                  </a:lnTo>
                  <a:lnTo>
                    <a:pt x="347" y="91"/>
                  </a:lnTo>
                  <a:lnTo>
                    <a:pt x="347" y="90"/>
                  </a:lnTo>
                  <a:lnTo>
                    <a:pt x="348" y="90"/>
                  </a:lnTo>
                  <a:lnTo>
                    <a:pt x="349" y="90"/>
                  </a:lnTo>
                  <a:lnTo>
                    <a:pt x="350" y="90"/>
                  </a:lnTo>
                  <a:lnTo>
                    <a:pt x="351" y="90"/>
                  </a:lnTo>
                  <a:lnTo>
                    <a:pt x="352" y="90"/>
                  </a:lnTo>
                  <a:lnTo>
                    <a:pt x="353" y="90"/>
                  </a:lnTo>
                  <a:lnTo>
                    <a:pt x="353" y="89"/>
                  </a:lnTo>
                  <a:lnTo>
                    <a:pt x="354" y="89"/>
                  </a:lnTo>
                  <a:lnTo>
                    <a:pt x="355" y="89"/>
                  </a:lnTo>
                  <a:lnTo>
                    <a:pt x="356" y="89"/>
                  </a:lnTo>
                  <a:lnTo>
                    <a:pt x="357" y="89"/>
                  </a:lnTo>
                  <a:lnTo>
                    <a:pt x="358" y="89"/>
                  </a:lnTo>
                  <a:lnTo>
                    <a:pt x="358" y="88"/>
                  </a:lnTo>
                  <a:lnTo>
                    <a:pt x="359" y="88"/>
                  </a:lnTo>
                  <a:lnTo>
                    <a:pt x="360" y="88"/>
                  </a:lnTo>
                  <a:lnTo>
                    <a:pt x="361" y="88"/>
                  </a:lnTo>
                  <a:lnTo>
                    <a:pt x="362" y="88"/>
                  </a:lnTo>
                  <a:lnTo>
                    <a:pt x="363" y="88"/>
                  </a:lnTo>
                  <a:lnTo>
                    <a:pt x="364" y="88"/>
                  </a:lnTo>
                  <a:lnTo>
                    <a:pt x="364" y="87"/>
                  </a:lnTo>
                  <a:lnTo>
                    <a:pt x="365" y="87"/>
                  </a:lnTo>
                  <a:lnTo>
                    <a:pt x="366" y="87"/>
                  </a:lnTo>
                  <a:lnTo>
                    <a:pt x="367" y="87"/>
                  </a:lnTo>
                  <a:lnTo>
                    <a:pt x="368" y="87"/>
                  </a:lnTo>
                  <a:lnTo>
                    <a:pt x="369" y="87"/>
                  </a:lnTo>
                  <a:lnTo>
                    <a:pt x="369" y="86"/>
                  </a:lnTo>
                  <a:lnTo>
                    <a:pt x="370" y="86"/>
                  </a:lnTo>
                  <a:lnTo>
                    <a:pt x="371" y="86"/>
                  </a:lnTo>
                  <a:lnTo>
                    <a:pt x="372" y="86"/>
                  </a:lnTo>
                  <a:lnTo>
                    <a:pt x="373" y="86"/>
                  </a:lnTo>
                  <a:lnTo>
                    <a:pt x="374" y="86"/>
                  </a:lnTo>
                  <a:lnTo>
                    <a:pt x="375" y="86"/>
                  </a:lnTo>
                  <a:lnTo>
                    <a:pt x="375" y="85"/>
                  </a:lnTo>
                  <a:lnTo>
                    <a:pt x="375" y="85"/>
                  </a:lnTo>
                  <a:lnTo>
                    <a:pt x="376" y="85"/>
                  </a:lnTo>
                  <a:lnTo>
                    <a:pt x="377" y="85"/>
                  </a:lnTo>
                  <a:lnTo>
                    <a:pt x="378" y="85"/>
                  </a:lnTo>
                  <a:lnTo>
                    <a:pt x="379" y="85"/>
                  </a:lnTo>
                  <a:lnTo>
                    <a:pt x="380" y="85"/>
                  </a:lnTo>
                  <a:lnTo>
                    <a:pt x="380" y="84"/>
                  </a:lnTo>
                  <a:lnTo>
                    <a:pt x="381" y="84"/>
                  </a:lnTo>
                  <a:lnTo>
                    <a:pt x="382" y="84"/>
                  </a:lnTo>
                  <a:lnTo>
                    <a:pt x="383" y="84"/>
                  </a:lnTo>
                  <a:lnTo>
                    <a:pt x="384" y="84"/>
                  </a:lnTo>
                  <a:lnTo>
                    <a:pt x="385" y="84"/>
                  </a:lnTo>
                  <a:lnTo>
                    <a:pt x="386" y="84"/>
                  </a:lnTo>
                  <a:lnTo>
                    <a:pt x="386" y="83"/>
                  </a:lnTo>
                  <a:lnTo>
                    <a:pt x="387" y="83"/>
                  </a:lnTo>
                  <a:lnTo>
                    <a:pt x="388" y="83"/>
                  </a:lnTo>
                  <a:lnTo>
                    <a:pt x="389" y="83"/>
                  </a:lnTo>
                  <a:lnTo>
                    <a:pt x="390" y="83"/>
                  </a:lnTo>
                  <a:lnTo>
                    <a:pt x="391" y="83"/>
                  </a:lnTo>
                  <a:lnTo>
                    <a:pt x="391" y="82"/>
                  </a:lnTo>
                  <a:lnTo>
                    <a:pt x="392" y="82"/>
                  </a:lnTo>
                  <a:lnTo>
                    <a:pt x="393" y="82"/>
                  </a:lnTo>
                  <a:lnTo>
                    <a:pt x="394" y="82"/>
                  </a:lnTo>
                  <a:lnTo>
                    <a:pt x="395" y="82"/>
                  </a:lnTo>
                  <a:lnTo>
                    <a:pt x="396" y="82"/>
                  </a:lnTo>
                  <a:lnTo>
                    <a:pt x="397" y="82"/>
                  </a:lnTo>
                  <a:lnTo>
                    <a:pt x="397" y="81"/>
                  </a:lnTo>
                  <a:lnTo>
                    <a:pt x="398" y="81"/>
                  </a:lnTo>
                  <a:lnTo>
                    <a:pt x="399" y="81"/>
                  </a:lnTo>
                  <a:lnTo>
                    <a:pt x="400" y="81"/>
                  </a:lnTo>
                  <a:lnTo>
                    <a:pt x="401" y="81"/>
                  </a:lnTo>
                  <a:lnTo>
                    <a:pt x="402" y="81"/>
                  </a:lnTo>
                  <a:lnTo>
                    <a:pt x="402" y="80"/>
                  </a:lnTo>
                  <a:lnTo>
                    <a:pt x="403" y="80"/>
                  </a:lnTo>
                  <a:lnTo>
                    <a:pt x="403" y="80"/>
                  </a:lnTo>
                  <a:lnTo>
                    <a:pt x="404" y="80"/>
                  </a:lnTo>
                  <a:lnTo>
                    <a:pt x="405" y="80"/>
                  </a:lnTo>
                  <a:lnTo>
                    <a:pt x="406" y="80"/>
                  </a:lnTo>
                  <a:lnTo>
                    <a:pt x="407" y="80"/>
                  </a:lnTo>
                  <a:lnTo>
                    <a:pt x="408" y="79"/>
                  </a:lnTo>
                  <a:lnTo>
                    <a:pt x="409" y="79"/>
                  </a:lnTo>
                  <a:lnTo>
                    <a:pt x="410" y="79"/>
                  </a:lnTo>
                  <a:lnTo>
                    <a:pt x="411" y="79"/>
                  </a:lnTo>
                  <a:lnTo>
                    <a:pt x="412" y="79"/>
                  </a:lnTo>
                  <a:lnTo>
                    <a:pt x="413" y="79"/>
                  </a:lnTo>
                  <a:lnTo>
                    <a:pt x="413" y="78"/>
                  </a:lnTo>
                  <a:lnTo>
                    <a:pt x="414" y="78"/>
                  </a:lnTo>
                  <a:lnTo>
                    <a:pt x="415" y="78"/>
                  </a:lnTo>
                  <a:lnTo>
                    <a:pt x="416" y="78"/>
                  </a:lnTo>
                  <a:lnTo>
                    <a:pt x="417" y="78"/>
                  </a:lnTo>
                  <a:lnTo>
                    <a:pt x="418" y="78"/>
                  </a:lnTo>
                  <a:lnTo>
                    <a:pt x="419" y="77"/>
                  </a:lnTo>
                  <a:lnTo>
                    <a:pt x="420" y="77"/>
                  </a:lnTo>
                  <a:lnTo>
                    <a:pt x="421" y="77"/>
                  </a:lnTo>
                  <a:lnTo>
                    <a:pt x="422" y="77"/>
                  </a:lnTo>
                  <a:lnTo>
                    <a:pt x="423" y="77"/>
                  </a:lnTo>
                  <a:lnTo>
                    <a:pt x="424" y="77"/>
                  </a:lnTo>
                  <a:lnTo>
                    <a:pt x="424" y="76"/>
                  </a:lnTo>
                  <a:lnTo>
                    <a:pt x="425" y="76"/>
                  </a:lnTo>
                  <a:lnTo>
                    <a:pt x="426" y="76"/>
                  </a:lnTo>
                  <a:lnTo>
                    <a:pt x="427" y="76"/>
                  </a:lnTo>
                  <a:lnTo>
                    <a:pt x="428" y="76"/>
                  </a:lnTo>
                  <a:lnTo>
                    <a:pt x="429" y="76"/>
                  </a:lnTo>
                  <a:lnTo>
                    <a:pt x="429" y="75"/>
                  </a:lnTo>
                  <a:lnTo>
                    <a:pt x="430" y="75"/>
                  </a:lnTo>
                  <a:lnTo>
                    <a:pt x="430" y="75"/>
                  </a:lnTo>
                  <a:lnTo>
                    <a:pt x="431" y="75"/>
                  </a:lnTo>
                  <a:lnTo>
                    <a:pt x="432" y="75"/>
                  </a:lnTo>
                  <a:lnTo>
                    <a:pt x="433" y="75"/>
                  </a:lnTo>
                  <a:lnTo>
                    <a:pt x="434" y="75"/>
                  </a:lnTo>
                  <a:lnTo>
                    <a:pt x="435" y="75"/>
                  </a:lnTo>
                  <a:lnTo>
                    <a:pt x="435" y="74"/>
                  </a:lnTo>
                  <a:lnTo>
                    <a:pt x="436" y="74"/>
                  </a:lnTo>
                  <a:lnTo>
                    <a:pt x="437" y="74"/>
                  </a:lnTo>
                  <a:lnTo>
                    <a:pt x="438" y="74"/>
                  </a:lnTo>
                  <a:lnTo>
                    <a:pt x="439" y="74"/>
                  </a:lnTo>
                  <a:lnTo>
                    <a:pt x="440" y="74"/>
                  </a:lnTo>
                  <a:lnTo>
                    <a:pt x="440" y="73"/>
                  </a:lnTo>
                  <a:lnTo>
                    <a:pt x="441" y="73"/>
                  </a:lnTo>
                  <a:lnTo>
                    <a:pt x="442" y="73"/>
                  </a:lnTo>
                  <a:lnTo>
                    <a:pt x="443" y="73"/>
                  </a:lnTo>
                  <a:lnTo>
                    <a:pt x="444" y="73"/>
                  </a:lnTo>
                  <a:lnTo>
                    <a:pt x="445" y="73"/>
                  </a:lnTo>
                  <a:lnTo>
                    <a:pt x="446" y="73"/>
                  </a:lnTo>
                  <a:lnTo>
                    <a:pt x="446" y="72"/>
                  </a:lnTo>
                  <a:lnTo>
                    <a:pt x="447" y="72"/>
                  </a:lnTo>
                  <a:lnTo>
                    <a:pt x="448" y="72"/>
                  </a:lnTo>
                  <a:lnTo>
                    <a:pt x="449" y="72"/>
                  </a:lnTo>
                  <a:lnTo>
                    <a:pt x="450" y="72"/>
                  </a:lnTo>
                  <a:lnTo>
                    <a:pt x="451" y="72"/>
                  </a:lnTo>
                  <a:lnTo>
                    <a:pt x="452" y="71"/>
                  </a:lnTo>
                  <a:lnTo>
                    <a:pt x="453" y="71"/>
                  </a:lnTo>
                  <a:lnTo>
                    <a:pt x="454" y="71"/>
                  </a:lnTo>
                  <a:lnTo>
                    <a:pt x="455" y="71"/>
                  </a:lnTo>
                  <a:lnTo>
                    <a:pt x="456" y="71"/>
                  </a:lnTo>
                  <a:lnTo>
                    <a:pt x="457" y="71"/>
                  </a:lnTo>
                  <a:lnTo>
                    <a:pt x="457" y="70"/>
                  </a:lnTo>
                  <a:lnTo>
                    <a:pt x="458" y="70"/>
                  </a:lnTo>
                  <a:lnTo>
                    <a:pt x="458" y="70"/>
                  </a:lnTo>
                  <a:lnTo>
                    <a:pt x="459" y="70"/>
                  </a:lnTo>
                  <a:lnTo>
                    <a:pt x="460" y="70"/>
                  </a:lnTo>
                  <a:lnTo>
                    <a:pt x="461" y="70"/>
                  </a:lnTo>
                  <a:lnTo>
                    <a:pt x="462" y="70"/>
                  </a:lnTo>
                  <a:lnTo>
                    <a:pt x="462" y="69"/>
                  </a:lnTo>
                  <a:lnTo>
                    <a:pt x="463" y="69"/>
                  </a:lnTo>
                  <a:lnTo>
                    <a:pt x="464" y="69"/>
                  </a:lnTo>
                  <a:lnTo>
                    <a:pt x="465" y="69"/>
                  </a:lnTo>
                  <a:lnTo>
                    <a:pt x="466" y="69"/>
                  </a:lnTo>
                  <a:lnTo>
                    <a:pt x="467" y="69"/>
                  </a:lnTo>
                  <a:lnTo>
                    <a:pt x="468" y="69"/>
                  </a:lnTo>
                  <a:lnTo>
                    <a:pt x="468" y="68"/>
                  </a:lnTo>
                  <a:lnTo>
                    <a:pt x="469" y="68"/>
                  </a:lnTo>
                  <a:lnTo>
                    <a:pt x="470" y="68"/>
                  </a:lnTo>
                  <a:lnTo>
                    <a:pt x="471" y="68"/>
                  </a:lnTo>
                  <a:lnTo>
                    <a:pt x="472" y="68"/>
                  </a:lnTo>
                  <a:lnTo>
                    <a:pt x="473" y="68"/>
                  </a:lnTo>
                  <a:lnTo>
                    <a:pt x="473" y="67"/>
                  </a:lnTo>
                  <a:lnTo>
                    <a:pt x="474" y="67"/>
                  </a:lnTo>
                  <a:lnTo>
                    <a:pt x="475" y="67"/>
                  </a:lnTo>
                  <a:lnTo>
                    <a:pt x="476" y="67"/>
                  </a:lnTo>
                  <a:lnTo>
                    <a:pt x="477" y="67"/>
                  </a:lnTo>
                  <a:lnTo>
                    <a:pt x="478" y="67"/>
                  </a:lnTo>
                  <a:lnTo>
                    <a:pt x="479" y="67"/>
                  </a:lnTo>
                  <a:lnTo>
                    <a:pt x="479" y="66"/>
                  </a:lnTo>
                  <a:lnTo>
                    <a:pt x="480" y="66"/>
                  </a:lnTo>
                  <a:lnTo>
                    <a:pt x="481" y="66"/>
                  </a:lnTo>
                  <a:lnTo>
                    <a:pt x="482" y="66"/>
                  </a:lnTo>
                  <a:lnTo>
                    <a:pt x="483" y="66"/>
                  </a:lnTo>
                  <a:lnTo>
                    <a:pt x="484" y="66"/>
                  </a:lnTo>
                  <a:lnTo>
                    <a:pt x="484" y="65"/>
                  </a:lnTo>
                  <a:lnTo>
                    <a:pt x="485" y="65"/>
                  </a:lnTo>
                  <a:lnTo>
                    <a:pt x="486" y="65"/>
                  </a:lnTo>
                  <a:lnTo>
                    <a:pt x="486" y="65"/>
                  </a:lnTo>
                  <a:lnTo>
                    <a:pt x="487" y="65"/>
                  </a:lnTo>
                  <a:lnTo>
                    <a:pt x="488" y="65"/>
                  </a:lnTo>
                  <a:lnTo>
                    <a:pt x="489" y="65"/>
                  </a:lnTo>
                  <a:lnTo>
                    <a:pt x="490" y="65"/>
                  </a:lnTo>
                  <a:lnTo>
                    <a:pt x="490" y="64"/>
                  </a:lnTo>
                  <a:lnTo>
                    <a:pt x="491" y="64"/>
                  </a:lnTo>
                  <a:lnTo>
                    <a:pt x="492" y="64"/>
                  </a:lnTo>
                  <a:lnTo>
                    <a:pt x="493" y="64"/>
                  </a:lnTo>
                  <a:lnTo>
                    <a:pt x="494" y="64"/>
                  </a:lnTo>
                  <a:lnTo>
                    <a:pt x="495" y="64"/>
                  </a:lnTo>
                  <a:lnTo>
                    <a:pt x="495" y="63"/>
                  </a:lnTo>
                  <a:lnTo>
                    <a:pt x="496" y="63"/>
                  </a:lnTo>
                  <a:lnTo>
                    <a:pt x="497" y="63"/>
                  </a:lnTo>
                  <a:lnTo>
                    <a:pt x="498" y="63"/>
                  </a:lnTo>
                  <a:lnTo>
                    <a:pt x="499" y="63"/>
                  </a:lnTo>
                  <a:lnTo>
                    <a:pt x="500" y="63"/>
                  </a:lnTo>
                  <a:lnTo>
                    <a:pt x="501" y="63"/>
                  </a:lnTo>
                  <a:lnTo>
                    <a:pt x="501" y="62"/>
                  </a:lnTo>
                  <a:lnTo>
                    <a:pt x="502" y="62"/>
                  </a:lnTo>
                  <a:lnTo>
                    <a:pt x="503" y="62"/>
                  </a:lnTo>
                  <a:lnTo>
                    <a:pt x="504" y="62"/>
                  </a:lnTo>
                  <a:lnTo>
                    <a:pt x="505" y="62"/>
                  </a:lnTo>
                  <a:lnTo>
                    <a:pt x="506" y="62"/>
                  </a:lnTo>
                  <a:lnTo>
                    <a:pt x="506" y="61"/>
                  </a:lnTo>
                  <a:lnTo>
                    <a:pt x="507" y="61"/>
                  </a:lnTo>
                  <a:lnTo>
                    <a:pt x="508" y="61"/>
                  </a:lnTo>
                  <a:lnTo>
                    <a:pt x="509" y="61"/>
                  </a:lnTo>
                  <a:lnTo>
                    <a:pt x="510" y="61"/>
                  </a:lnTo>
                  <a:lnTo>
                    <a:pt x="511" y="61"/>
                  </a:lnTo>
                  <a:lnTo>
                    <a:pt x="512" y="61"/>
                  </a:lnTo>
                  <a:lnTo>
                    <a:pt x="512" y="60"/>
                  </a:lnTo>
                  <a:lnTo>
                    <a:pt x="513" y="60"/>
                  </a:lnTo>
                  <a:lnTo>
                    <a:pt x="514" y="60"/>
                  </a:lnTo>
                  <a:lnTo>
                    <a:pt x="515" y="60"/>
                  </a:lnTo>
                  <a:lnTo>
                    <a:pt x="516" y="60"/>
                  </a:lnTo>
                  <a:lnTo>
                    <a:pt x="517" y="60"/>
                  </a:lnTo>
                  <a:lnTo>
                    <a:pt x="517" y="59"/>
                  </a:lnTo>
                  <a:lnTo>
                    <a:pt x="518" y="59"/>
                  </a:lnTo>
                  <a:lnTo>
                    <a:pt x="519" y="59"/>
                  </a:lnTo>
                  <a:lnTo>
                    <a:pt x="520" y="59"/>
                  </a:lnTo>
                  <a:lnTo>
                    <a:pt x="521" y="59"/>
                  </a:lnTo>
                  <a:lnTo>
                    <a:pt x="522" y="59"/>
                  </a:lnTo>
                  <a:lnTo>
                    <a:pt x="523" y="59"/>
                  </a:lnTo>
                  <a:lnTo>
                    <a:pt x="523" y="58"/>
                  </a:lnTo>
                  <a:lnTo>
                    <a:pt x="524" y="58"/>
                  </a:lnTo>
                  <a:lnTo>
                    <a:pt x="525" y="58"/>
                  </a:lnTo>
                  <a:lnTo>
                    <a:pt x="526" y="58"/>
                  </a:lnTo>
                  <a:lnTo>
                    <a:pt x="527" y="58"/>
                  </a:lnTo>
                  <a:lnTo>
                    <a:pt x="528" y="58"/>
                  </a:lnTo>
                  <a:lnTo>
                    <a:pt x="528" y="57"/>
                  </a:lnTo>
                  <a:lnTo>
                    <a:pt x="529" y="57"/>
                  </a:lnTo>
                  <a:lnTo>
                    <a:pt x="530" y="57"/>
                  </a:lnTo>
                  <a:lnTo>
                    <a:pt x="531" y="57"/>
                  </a:lnTo>
                  <a:lnTo>
                    <a:pt x="532" y="57"/>
                  </a:lnTo>
                  <a:lnTo>
                    <a:pt x="533" y="57"/>
                  </a:lnTo>
                  <a:lnTo>
                    <a:pt x="534" y="56"/>
                  </a:lnTo>
                  <a:lnTo>
                    <a:pt x="535" y="56"/>
                  </a:lnTo>
                  <a:lnTo>
                    <a:pt x="536" y="56"/>
                  </a:lnTo>
                  <a:lnTo>
                    <a:pt x="537" y="56"/>
                  </a:lnTo>
                  <a:lnTo>
                    <a:pt x="538" y="56"/>
                  </a:lnTo>
                  <a:lnTo>
                    <a:pt x="539" y="56"/>
                  </a:lnTo>
                  <a:lnTo>
                    <a:pt x="539" y="55"/>
                  </a:lnTo>
                  <a:lnTo>
                    <a:pt x="540" y="55"/>
                  </a:lnTo>
                  <a:lnTo>
                    <a:pt x="541" y="55"/>
                  </a:lnTo>
                  <a:lnTo>
                    <a:pt x="541" y="55"/>
                  </a:lnTo>
                  <a:lnTo>
                    <a:pt x="542" y="55"/>
                  </a:lnTo>
                  <a:lnTo>
                    <a:pt x="543" y="55"/>
                  </a:lnTo>
                  <a:lnTo>
                    <a:pt x="544" y="55"/>
                  </a:lnTo>
                  <a:lnTo>
                    <a:pt x="545" y="54"/>
                  </a:lnTo>
                  <a:lnTo>
                    <a:pt x="546" y="54"/>
                  </a:lnTo>
                  <a:lnTo>
                    <a:pt x="547" y="54"/>
                  </a:lnTo>
                  <a:lnTo>
                    <a:pt x="548" y="54"/>
                  </a:lnTo>
                  <a:lnTo>
                    <a:pt x="549" y="54"/>
                  </a:lnTo>
                  <a:lnTo>
                    <a:pt x="550" y="54"/>
                  </a:lnTo>
                  <a:lnTo>
                    <a:pt x="550" y="53"/>
                  </a:lnTo>
                  <a:lnTo>
                    <a:pt x="551" y="53"/>
                  </a:lnTo>
                  <a:lnTo>
                    <a:pt x="552" y="53"/>
                  </a:lnTo>
                  <a:lnTo>
                    <a:pt x="553" y="53"/>
                  </a:lnTo>
                  <a:lnTo>
                    <a:pt x="554" y="53"/>
                  </a:lnTo>
                  <a:lnTo>
                    <a:pt x="555" y="53"/>
                  </a:lnTo>
                  <a:lnTo>
                    <a:pt x="556" y="52"/>
                  </a:lnTo>
                  <a:lnTo>
                    <a:pt x="557" y="52"/>
                  </a:lnTo>
                  <a:lnTo>
                    <a:pt x="558" y="52"/>
                  </a:lnTo>
                  <a:lnTo>
                    <a:pt x="559" y="52"/>
                  </a:lnTo>
                  <a:lnTo>
                    <a:pt x="560" y="52"/>
                  </a:lnTo>
                  <a:lnTo>
                    <a:pt x="561" y="52"/>
                  </a:lnTo>
                  <a:lnTo>
                    <a:pt x="561" y="51"/>
                  </a:lnTo>
                  <a:lnTo>
                    <a:pt x="562" y="51"/>
                  </a:lnTo>
                  <a:lnTo>
                    <a:pt x="563" y="51"/>
                  </a:lnTo>
                  <a:lnTo>
                    <a:pt x="564" y="51"/>
                  </a:lnTo>
                  <a:lnTo>
                    <a:pt x="565" y="51"/>
                  </a:lnTo>
                  <a:lnTo>
                    <a:pt x="566" y="51"/>
                  </a:lnTo>
                  <a:lnTo>
                    <a:pt x="566" y="50"/>
                  </a:lnTo>
                  <a:lnTo>
                    <a:pt x="567" y="50"/>
                  </a:lnTo>
                  <a:lnTo>
                    <a:pt x="568" y="50"/>
                  </a:lnTo>
                  <a:lnTo>
                    <a:pt x="569" y="50"/>
                  </a:lnTo>
                  <a:lnTo>
                    <a:pt x="569" y="50"/>
                  </a:lnTo>
                  <a:lnTo>
                    <a:pt x="570" y="50"/>
                  </a:lnTo>
                  <a:lnTo>
                    <a:pt x="571" y="50"/>
                  </a:lnTo>
                  <a:lnTo>
                    <a:pt x="572" y="50"/>
                  </a:lnTo>
                  <a:lnTo>
                    <a:pt x="572" y="49"/>
                  </a:lnTo>
                  <a:lnTo>
                    <a:pt x="573" y="49"/>
                  </a:lnTo>
                  <a:lnTo>
                    <a:pt x="574" y="49"/>
                  </a:lnTo>
                  <a:lnTo>
                    <a:pt x="575" y="49"/>
                  </a:lnTo>
                  <a:lnTo>
                    <a:pt x="576" y="49"/>
                  </a:lnTo>
                  <a:lnTo>
                    <a:pt x="577" y="49"/>
                  </a:lnTo>
                  <a:lnTo>
                    <a:pt x="577" y="48"/>
                  </a:lnTo>
                  <a:lnTo>
                    <a:pt x="578" y="48"/>
                  </a:lnTo>
                  <a:lnTo>
                    <a:pt x="579" y="48"/>
                  </a:lnTo>
                  <a:lnTo>
                    <a:pt x="580" y="48"/>
                  </a:lnTo>
                  <a:lnTo>
                    <a:pt x="581" y="48"/>
                  </a:lnTo>
                  <a:lnTo>
                    <a:pt x="582" y="48"/>
                  </a:lnTo>
                  <a:lnTo>
                    <a:pt x="583" y="48"/>
                  </a:lnTo>
                  <a:lnTo>
                    <a:pt x="583" y="47"/>
                  </a:lnTo>
                  <a:lnTo>
                    <a:pt x="584" y="47"/>
                  </a:lnTo>
                  <a:lnTo>
                    <a:pt x="585" y="47"/>
                  </a:lnTo>
                  <a:lnTo>
                    <a:pt x="586" y="47"/>
                  </a:lnTo>
                  <a:lnTo>
                    <a:pt x="587" y="47"/>
                  </a:lnTo>
                  <a:lnTo>
                    <a:pt x="588" y="47"/>
                  </a:lnTo>
                  <a:lnTo>
                    <a:pt x="588" y="46"/>
                  </a:lnTo>
                  <a:lnTo>
                    <a:pt x="589" y="46"/>
                  </a:lnTo>
                  <a:lnTo>
                    <a:pt x="590" y="46"/>
                  </a:lnTo>
                  <a:lnTo>
                    <a:pt x="591" y="46"/>
                  </a:lnTo>
                  <a:lnTo>
                    <a:pt x="592" y="46"/>
                  </a:lnTo>
                  <a:lnTo>
                    <a:pt x="593" y="46"/>
                  </a:lnTo>
                  <a:lnTo>
                    <a:pt x="594" y="46"/>
                  </a:lnTo>
                  <a:lnTo>
                    <a:pt x="594" y="45"/>
                  </a:lnTo>
                  <a:lnTo>
                    <a:pt x="595" y="45"/>
                  </a:lnTo>
                  <a:lnTo>
                    <a:pt x="596" y="45"/>
                  </a:lnTo>
                  <a:lnTo>
                    <a:pt x="597" y="45"/>
                  </a:lnTo>
                  <a:lnTo>
                    <a:pt x="597" y="45"/>
                  </a:lnTo>
                  <a:lnTo>
                    <a:pt x="598" y="45"/>
                  </a:lnTo>
                  <a:lnTo>
                    <a:pt x="599" y="45"/>
                  </a:lnTo>
                  <a:lnTo>
                    <a:pt x="599" y="44"/>
                  </a:lnTo>
                  <a:lnTo>
                    <a:pt x="600" y="44"/>
                  </a:lnTo>
                  <a:lnTo>
                    <a:pt x="601" y="44"/>
                  </a:lnTo>
                  <a:lnTo>
                    <a:pt x="602" y="44"/>
                  </a:lnTo>
                  <a:lnTo>
                    <a:pt x="603" y="44"/>
                  </a:lnTo>
                  <a:lnTo>
                    <a:pt x="604" y="44"/>
                  </a:lnTo>
                  <a:lnTo>
                    <a:pt x="605" y="44"/>
                  </a:lnTo>
                  <a:lnTo>
                    <a:pt x="605" y="43"/>
                  </a:lnTo>
                  <a:lnTo>
                    <a:pt x="606" y="43"/>
                  </a:lnTo>
                  <a:lnTo>
                    <a:pt x="607" y="43"/>
                  </a:lnTo>
                  <a:lnTo>
                    <a:pt x="608" y="43"/>
                  </a:lnTo>
                  <a:lnTo>
                    <a:pt x="609" y="43"/>
                  </a:lnTo>
                  <a:lnTo>
                    <a:pt x="610" y="43"/>
                  </a:lnTo>
                  <a:lnTo>
                    <a:pt x="610" y="42"/>
                  </a:lnTo>
                  <a:lnTo>
                    <a:pt x="611" y="42"/>
                  </a:lnTo>
                  <a:lnTo>
                    <a:pt x="612" y="42"/>
                  </a:lnTo>
                  <a:lnTo>
                    <a:pt x="613" y="42"/>
                  </a:lnTo>
                  <a:lnTo>
                    <a:pt x="614" y="42"/>
                  </a:lnTo>
                  <a:lnTo>
                    <a:pt x="615" y="42"/>
                  </a:lnTo>
                  <a:lnTo>
                    <a:pt x="616" y="42"/>
                  </a:lnTo>
                  <a:lnTo>
                    <a:pt x="616" y="41"/>
                  </a:lnTo>
                  <a:lnTo>
                    <a:pt x="617" y="41"/>
                  </a:lnTo>
                  <a:lnTo>
                    <a:pt x="618" y="41"/>
                  </a:lnTo>
                  <a:lnTo>
                    <a:pt x="619" y="41"/>
                  </a:lnTo>
                  <a:lnTo>
                    <a:pt x="620" y="41"/>
                  </a:lnTo>
                  <a:lnTo>
                    <a:pt x="621" y="41"/>
                  </a:lnTo>
                  <a:lnTo>
                    <a:pt x="621" y="40"/>
                  </a:lnTo>
                  <a:lnTo>
                    <a:pt x="622" y="40"/>
                  </a:lnTo>
                  <a:lnTo>
                    <a:pt x="623" y="40"/>
                  </a:lnTo>
                  <a:lnTo>
                    <a:pt x="624" y="40"/>
                  </a:lnTo>
                  <a:lnTo>
                    <a:pt x="624" y="40"/>
                  </a:lnTo>
                  <a:lnTo>
                    <a:pt x="625" y="40"/>
                  </a:lnTo>
                  <a:lnTo>
                    <a:pt x="626" y="40"/>
                  </a:lnTo>
                  <a:lnTo>
                    <a:pt x="627" y="40"/>
                  </a:lnTo>
                  <a:lnTo>
                    <a:pt x="627" y="39"/>
                  </a:lnTo>
                  <a:lnTo>
                    <a:pt x="628" y="39"/>
                  </a:lnTo>
                  <a:lnTo>
                    <a:pt x="629" y="39"/>
                  </a:lnTo>
                  <a:lnTo>
                    <a:pt x="630" y="39"/>
                  </a:lnTo>
                  <a:lnTo>
                    <a:pt x="631" y="39"/>
                  </a:lnTo>
                  <a:lnTo>
                    <a:pt x="632" y="39"/>
                  </a:lnTo>
                  <a:lnTo>
                    <a:pt x="632" y="38"/>
                  </a:lnTo>
                  <a:lnTo>
                    <a:pt x="633" y="38"/>
                  </a:lnTo>
                  <a:lnTo>
                    <a:pt x="634" y="38"/>
                  </a:lnTo>
                  <a:lnTo>
                    <a:pt x="635" y="38"/>
                  </a:lnTo>
                  <a:lnTo>
                    <a:pt x="636" y="38"/>
                  </a:lnTo>
                  <a:lnTo>
                    <a:pt x="637" y="38"/>
                  </a:lnTo>
                  <a:lnTo>
                    <a:pt x="638" y="38"/>
                  </a:lnTo>
                  <a:lnTo>
                    <a:pt x="638" y="37"/>
                  </a:lnTo>
                  <a:lnTo>
                    <a:pt x="639" y="37"/>
                  </a:lnTo>
                  <a:lnTo>
                    <a:pt x="640" y="37"/>
                  </a:lnTo>
                  <a:lnTo>
                    <a:pt x="641" y="37"/>
                  </a:lnTo>
                  <a:lnTo>
                    <a:pt x="642" y="37"/>
                  </a:lnTo>
                  <a:lnTo>
                    <a:pt x="643" y="37"/>
                  </a:lnTo>
                  <a:lnTo>
                    <a:pt x="643" y="36"/>
                  </a:lnTo>
                  <a:lnTo>
                    <a:pt x="644" y="36"/>
                  </a:lnTo>
                  <a:lnTo>
                    <a:pt x="645" y="36"/>
                  </a:lnTo>
                  <a:lnTo>
                    <a:pt x="646" y="36"/>
                  </a:lnTo>
                  <a:lnTo>
                    <a:pt x="647" y="36"/>
                  </a:lnTo>
                  <a:lnTo>
                    <a:pt x="648" y="36"/>
                  </a:lnTo>
                  <a:lnTo>
                    <a:pt x="649" y="35"/>
                  </a:lnTo>
                  <a:lnTo>
                    <a:pt x="650" y="35"/>
                  </a:lnTo>
                  <a:lnTo>
                    <a:pt x="651" y="35"/>
                  </a:lnTo>
                  <a:lnTo>
                    <a:pt x="652" y="35"/>
                  </a:lnTo>
                  <a:lnTo>
                    <a:pt x="652" y="35"/>
                  </a:lnTo>
                  <a:lnTo>
                    <a:pt x="653" y="35"/>
                  </a:lnTo>
                  <a:lnTo>
                    <a:pt x="654" y="35"/>
                  </a:lnTo>
                  <a:lnTo>
                    <a:pt x="654" y="34"/>
                  </a:lnTo>
                  <a:lnTo>
                    <a:pt x="655" y="34"/>
                  </a:lnTo>
                  <a:lnTo>
                    <a:pt x="656" y="34"/>
                  </a:lnTo>
                  <a:lnTo>
                    <a:pt x="657" y="34"/>
                  </a:lnTo>
                  <a:lnTo>
                    <a:pt x="658" y="34"/>
                  </a:lnTo>
                  <a:lnTo>
                    <a:pt x="659" y="34"/>
                  </a:lnTo>
                  <a:lnTo>
                    <a:pt x="660" y="33"/>
                  </a:lnTo>
                  <a:lnTo>
                    <a:pt x="661" y="33"/>
                  </a:lnTo>
                  <a:lnTo>
                    <a:pt x="662" y="33"/>
                  </a:lnTo>
                  <a:lnTo>
                    <a:pt x="663" y="33"/>
                  </a:lnTo>
                  <a:lnTo>
                    <a:pt x="664" y="33"/>
                  </a:lnTo>
                  <a:lnTo>
                    <a:pt x="665" y="33"/>
                  </a:lnTo>
                  <a:lnTo>
                    <a:pt x="665" y="32"/>
                  </a:lnTo>
                  <a:lnTo>
                    <a:pt x="666" y="32"/>
                  </a:lnTo>
                  <a:lnTo>
                    <a:pt x="667" y="32"/>
                  </a:lnTo>
                  <a:lnTo>
                    <a:pt x="668" y="32"/>
                  </a:lnTo>
                  <a:lnTo>
                    <a:pt x="669" y="32"/>
                  </a:lnTo>
                  <a:lnTo>
                    <a:pt x="670" y="32"/>
                  </a:lnTo>
                  <a:lnTo>
                    <a:pt x="671" y="31"/>
                  </a:lnTo>
                  <a:lnTo>
                    <a:pt x="672" y="31"/>
                  </a:lnTo>
                  <a:lnTo>
                    <a:pt x="673" y="31"/>
                  </a:lnTo>
                  <a:lnTo>
                    <a:pt x="674" y="31"/>
                  </a:lnTo>
                  <a:lnTo>
                    <a:pt x="675" y="31"/>
                  </a:lnTo>
                  <a:lnTo>
                    <a:pt x="676" y="31"/>
                  </a:lnTo>
                  <a:lnTo>
                    <a:pt x="676" y="30"/>
                  </a:lnTo>
                  <a:lnTo>
                    <a:pt x="677" y="30"/>
                  </a:lnTo>
                  <a:lnTo>
                    <a:pt x="678" y="30"/>
                  </a:lnTo>
                  <a:lnTo>
                    <a:pt x="679" y="30"/>
                  </a:lnTo>
                  <a:lnTo>
                    <a:pt x="680" y="30"/>
                  </a:lnTo>
                  <a:lnTo>
                    <a:pt x="680" y="30"/>
                  </a:lnTo>
                  <a:lnTo>
                    <a:pt x="681" y="30"/>
                  </a:lnTo>
                  <a:lnTo>
                    <a:pt x="682" y="29"/>
                  </a:lnTo>
                  <a:lnTo>
                    <a:pt x="683" y="29"/>
                  </a:lnTo>
                  <a:lnTo>
                    <a:pt x="684" y="29"/>
                  </a:lnTo>
                  <a:lnTo>
                    <a:pt x="685" y="29"/>
                  </a:lnTo>
                  <a:lnTo>
                    <a:pt x="686" y="29"/>
                  </a:lnTo>
                  <a:lnTo>
                    <a:pt x="687" y="29"/>
                  </a:lnTo>
                  <a:lnTo>
                    <a:pt x="687" y="28"/>
                  </a:lnTo>
                  <a:lnTo>
                    <a:pt x="688" y="28"/>
                  </a:lnTo>
                  <a:lnTo>
                    <a:pt x="689" y="28"/>
                  </a:lnTo>
                  <a:lnTo>
                    <a:pt x="690" y="28"/>
                  </a:lnTo>
                  <a:lnTo>
                    <a:pt x="691" y="28"/>
                  </a:lnTo>
                  <a:lnTo>
                    <a:pt x="692" y="28"/>
                  </a:lnTo>
                  <a:lnTo>
                    <a:pt x="692" y="27"/>
                  </a:lnTo>
                  <a:lnTo>
                    <a:pt x="693" y="27"/>
                  </a:lnTo>
                  <a:lnTo>
                    <a:pt x="694" y="27"/>
                  </a:lnTo>
                  <a:lnTo>
                    <a:pt x="695" y="27"/>
                  </a:lnTo>
                  <a:lnTo>
                    <a:pt x="696" y="27"/>
                  </a:lnTo>
                  <a:lnTo>
                    <a:pt x="697" y="27"/>
                  </a:lnTo>
                  <a:lnTo>
                    <a:pt x="698" y="27"/>
                  </a:lnTo>
                  <a:lnTo>
                    <a:pt x="698" y="26"/>
                  </a:lnTo>
                  <a:lnTo>
                    <a:pt x="699" y="26"/>
                  </a:lnTo>
                  <a:lnTo>
                    <a:pt x="700" y="26"/>
                  </a:lnTo>
                  <a:lnTo>
                    <a:pt x="701" y="26"/>
                  </a:lnTo>
                  <a:lnTo>
                    <a:pt x="702" y="26"/>
                  </a:lnTo>
                  <a:lnTo>
                    <a:pt x="703" y="26"/>
                  </a:lnTo>
                  <a:lnTo>
                    <a:pt x="703" y="25"/>
                  </a:lnTo>
                  <a:lnTo>
                    <a:pt x="704" y="25"/>
                  </a:lnTo>
                  <a:lnTo>
                    <a:pt x="705" y="25"/>
                  </a:lnTo>
                  <a:lnTo>
                    <a:pt x="706" y="25"/>
                  </a:lnTo>
                  <a:lnTo>
                    <a:pt x="707" y="25"/>
                  </a:lnTo>
                  <a:lnTo>
                    <a:pt x="708" y="25"/>
                  </a:lnTo>
                  <a:lnTo>
                    <a:pt x="709" y="25"/>
                  </a:lnTo>
                  <a:lnTo>
                    <a:pt x="709" y="24"/>
                  </a:lnTo>
                  <a:lnTo>
                    <a:pt x="710" y="24"/>
                  </a:lnTo>
                  <a:lnTo>
                    <a:pt x="711" y="24"/>
                  </a:lnTo>
                  <a:lnTo>
                    <a:pt x="712" y="24"/>
                  </a:lnTo>
                  <a:lnTo>
                    <a:pt x="713" y="24"/>
                  </a:lnTo>
                  <a:lnTo>
                    <a:pt x="714" y="24"/>
                  </a:lnTo>
                  <a:lnTo>
                    <a:pt x="714" y="23"/>
                  </a:lnTo>
                  <a:lnTo>
                    <a:pt x="715" y="23"/>
                  </a:lnTo>
                  <a:lnTo>
                    <a:pt x="716" y="23"/>
                  </a:lnTo>
                  <a:lnTo>
                    <a:pt x="717" y="23"/>
                  </a:lnTo>
                  <a:lnTo>
                    <a:pt x="718" y="23"/>
                  </a:lnTo>
                  <a:lnTo>
                    <a:pt x="719" y="23"/>
                  </a:lnTo>
                  <a:lnTo>
                    <a:pt x="720" y="23"/>
                  </a:lnTo>
                  <a:lnTo>
                    <a:pt x="720" y="22"/>
                  </a:lnTo>
                  <a:lnTo>
                    <a:pt x="721" y="22"/>
                  </a:lnTo>
                  <a:lnTo>
                    <a:pt x="722" y="22"/>
                  </a:lnTo>
                  <a:lnTo>
                    <a:pt x="723" y="22"/>
                  </a:lnTo>
                  <a:lnTo>
                    <a:pt x="724" y="22"/>
                  </a:lnTo>
                  <a:lnTo>
                    <a:pt x="725" y="22"/>
                  </a:lnTo>
                  <a:lnTo>
                    <a:pt x="725" y="21"/>
                  </a:lnTo>
                  <a:lnTo>
                    <a:pt x="726" y="21"/>
                  </a:lnTo>
                  <a:lnTo>
                    <a:pt x="727" y="21"/>
                  </a:lnTo>
                  <a:lnTo>
                    <a:pt x="728" y="21"/>
                  </a:lnTo>
                  <a:lnTo>
                    <a:pt x="729" y="21"/>
                  </a:lnTo>
                  <a:lnTo>
                    <a:pt x="730" y="21"/>
                  </a:lnTo>
                  <a:lnTo>
                    <a:pt x="731" y="21"/>
                  </a:lnTo>
                  <a:lnTo>
                    <a:pt x="731" y="20"/>
                  </a:lnTo>
                  <a:lnTo>
                    <a:pt x="732" y="20"/>
                  </a:lnTo>
                  <a:lnTo>
                    <a:pt x="733" y="20"/>
                  </a:lnTo>
                  <a:lnTo>
                    <a:pt x="734" y="20"/>
                  </a:lnTo>
                  <a:lnTo>
                    <a:pt x="735" y="20"/>
                  </a:lnTo>
                  <a:lnTo>
                    <a:pt x="735" y="20"/>
                  </a:lnTo>
                  <a:lnTo>
                    <a:pt x="736" y="20"/>
                  </a:lnTo>
                  <a:lnTo>
                    <a:pt x="736" y="19"/>
                  </a:lnTo>
                  <a:lnTo>
                    <a:pt x="737" y="19"/>
                  </a:lnTo>
                  <a:lnTo>
                    <a:pt x="738" y="19"/>
                  </a:lnTo>
                  <a:lnTo>
                    <a:pt x="739" y="19"/>
                  </a:lnTo>
                  <a:lnTo>
                    <a:pt x="740" y="19"/>
                  </a:lnTo>
                  <a:lnTo>
                    <a:pt x="741" y="19"/>
                  </a:lnTo>
                  <a:lnTo>
                    <a:pt x="742" y="19"/>
                  </a:lnTo>
                  <a:lnTo>
                    <a:pt x="742" y="18"/>
                  </a:lnTo>
                  <a:lnTo>
                    <a:pt x="743" y="18"/>
                  </a:lnTo>
                  <a:lnTo>
                    <a:pt x="744" y="18"/>
                  </a:lnTo>
                  <a:lnTo>
                    <a:pt x="745" y="18"/>
                  </a:lnTo>
                  <a:lnTo>
                    <a:pt x="746" y="18"/>
                  </a:lnTo>
                  <a:lnTo>
                    <a:pt x="747" y="18"/>
                  </a:lnTo>
                  <a:lnTo>
                    <a:pt x="747" y="17"/>
                  </a:lnTo>
                  <a:lnTo>
                    <a:pt x="748" y="17"/>
                  </a:lnTo>
                  <a:lnTo>
                    <a:pt x="749" y="17"/>
                  </a:lnTo>
                  <a:lnTo>
                    <a:pt x="750" y="17"/>
                  </a:lnTo>
                  <a:lnTo>
                    <a:pt x="751" y="17"/>
                  </a:lnTo>
                  <a:lnTo>
                    <a:pt x="752" y="17"/>
                  </a:lnTo>
                  <a:lnTo>
                    <a:pt x="753" y="17"/>
                  </a:lnTo>
                  <a:lnTo>
                    <a:pt x="753" y="16"/>
                  </a:lnTo>
                  <a:lnTo>
                    <a:pt x="754" y="16"/>
                  </a:lnTo>
                  <a:lnTo>
                    <a:pt x="755" y="16"/>
                  </a:lnTo>
                  <a:lnTo>
                    <a:pt x="756" y="16"/>
                  </a:lnTo>
                  <a:lnTo>
                    <a:pt x="757" y="16"/>
                  </a:lnTo>
                  <a:lnTo>
                    <a:pt x="758" y="16"/>
                  </a:lnTo>
                  <a:lnTo>
                    <a:pt x="758" y="15"/>
                  </a:lnTo>
                  <a:lnTo>
                    <a:pt x="759" y="15"/>
                  </a:lnTo>
                  <a:lnTo>
                    <a:pt x="760" y="15"/>
                  </a:lnTo>
                  <a:lnTo>
                    <a:pt x="761" y="15"/>
                  </a:lnTo>
                  <a:lnTo>
                    <a:pt x="762" y="15"/>
                  </a:lnTo>
                  <a:lnTo>
                    <a:pt x="763" y="15"/>
                  </a:lnTo>
                  <a:lnTo>
                    <a:pt x="763" y="15"/>
                  </a:lnTo>
                  <a:lnTo>
                    <a:pt x="764" y="15"/>
                  </a:lnTo>
                  <a:lnTo>
                    <a:pt x="764" y="14"/>
                  </a:lnTo>
                  <a:lnTo>
                    <a:pt x="765" y="14"/>
                  </a:lnTo>
                  <a:lnTo>
                    <a:pt x="766" y="14"/>
                  </a:lnTo>
                  <a:lnTo>
                    <a:pt x="767" y="14"/>
                  </a:lnTo>
                  <a:lnTo>
                    <a:pt x="768" y="14"/>
                  </a:lnTo>
                  <a:lnTo>
                    <a:pt x="769" y="14"/>
                  </a:lnTo>
                  <a:lnTo>
                    <a:pt x="769" y="13"/>
                  </a:lnTo>
                  <a:lnTo>
                    <a:pt x="770" y="13"/>
                  </a:lnTo>
                  <a:lnTo>
                    <a:pt x="771" y="13"/>
                  </a:lnTo>
                  <a:lnTo>
                    <a:pt x="772" y="13"/>
                  </a:lnTo>
                  <a:lnTo>
                    <a:pt x="773" y="13"/>
                  </a:lnTo>
                  <a:lnTo>
                    <a:pt x="774" y="13"/>
                  </a:lnTo>
                  <a:lnTo>
                    <a:pt x="775" y="12"/>
                  </a:lnTo>
                  <a:lnTo>
                    <a:pt x="776" y="12"/>
                  </a:lnTo>
                  <a:lnTo>
                    <a:pt x="777" y="12"/>
                  </a:lnTo>
                  <a:lnTo>
                    <a:pt x="778" y="12"/>
                  </a:lnTo>
                  <a:lnTo>
                    <a:pt x="779" y="12"/>
                  </a:lnTo>
                  <a:lnTo>
                    <a:pt x="780" y="12"/>
                  </a:lnTo>
                  <a:lnTo>
                    <a:pt x="780" y="11"/>
                  </a:lnTo>
                  <a:lnTo>
                    <a:pt x="781" y="11"/>
                  </a:lnTo>
                  <a:lnTo>
                    <a:pt x="782" y="11"/>
                  </a:lnTo>
                  <a:lnTo>
                    <a:pt x="783" y="11"/>
                  </a:lnTo>
                  <a:lnTo>
                    <a:pt x="784" y="11"/>
                  </a:lnTo>
                  <a:lnTo>
                    <a:pt x="785" y="11"/>
                  </a:lnTo>
                  <a:lnTo>
                    <a:pt x="786" y="10"/>
                  </a:lnTo>
                  <a:lnTo>
                    <a:pt x="787" y="10"/>
                  </a:lnTo>
                  <a:lnTo>
                    <a:pt x="788" y="10"/>
                  </a:lnTo>
                  <a:lnTo>
                    <a:pt x="789" y="10"/>
                  </a:lnTo>
                  <a:lnTo>
                    <a:pt x="790" y="10"/>
                  </a:lnTo>
                  <a:lnTo>
                    <a:pt x="791" y="10"/>
                  </a:lnTo>
                  <a:lnTo>
                    <a:pt x="791" y="10"/>
                  </a:lnTo>
                  <a:lnTo>
                    <a:pt x="791" y="9"/>
                  </a:lnTo>
                  <a:lnTo>
                    <a:pt x="792" y="9"/>
                  </a:lnTo>
                  <a:lnTo>
                    <a:pt x="793" y="9"/>
                  </a:lnTo>
                  <a:lnTo>
                    <a:pt x="794" y="9"/>
                  </a:lnTo>
                  <a:lnTo>
                    <a:pt x="795" y="9"/>
                  </a:lnTo>
                  <a:lnTo>
                    <a:pt x="796" y="9"/>
                  </a:lnTo>
                  <a:lnTo>
                    <a:pt x="796" y="8"/>
                  </a:lnTo>
                  <a:lnTo>
                    <a:pt x="797" y="8"/>
                  </a:lnTo>
                  <a:lnTo>
                    <a:pt x="798" y="8"/>
                  </a:lnTo>
                  <a:lnTo>
                    <a:pt x="799" y="8"/>
                  </a:lnTo>
                  <a:lnTo>
                    <a:pt x="800" y="8"/>
                  </a:lnTo>
                  <a:lnTo>
                    <a:pt x="801" y="8"/>
                  </a:lnTo>
                  <a:lnTo>
                    <a:pt x="802" y="8"/>
                  </a:lnTo>
                  <a:lnTo>
                    <a:pt x="802" y="7"/>
                  </a:lnTo>
                  <a:lnTo>
                    <a:pt x="803" y="7"/>
                  </a:lnTo>
                  <a:lnTo>
                    <a:pt x="804" y="7"/>
                  </a:lnTo>
                  <a:lnTo>
                    <a:pt x="805" y="7"/>
                  </a:lnTo>
                  <a:lnTo>
                    <a:pt x="806" y="7"/>
                  </a:lnTo>
                  <a:lnTo>
                    <a:pt x="807" y="7"/>
                  </a:lnTo>
                  <a:lnTo>
                    <a:pt x="807" y="6"/>
                  </a:lnTo>
                  <a:lnTo>
                    <a:pt x="808" y="6"/>
                  </a:lnTo>
                  <a:lnTo>
                    <a:pt x="809" y="6"/>
                  </a:lnTo>
                  <a:lnTo>
                    <a:pt x="810" y="6"/>
                  </a:lnTo>
                  <a:lnTo>
                    <a:pt x="811" y="6"/>
                  </a:lnTo>
                  <a:lnTo>
                    <a:pt x="812" y="6"/>
                  </a:lnTo>
                  <a:lnTo>
                    <a:pt x="813" y="6"/>
                  </a:lnTo>
                  <a:lnTo>
                    <a:pt x="813" y="5"/>
                  </a:lnTo>
                  <a:lnTo>
                    <a:pt x="814" y="5"/>
                  </a:lnTo>
                  <a:lnTo>
                    <a:pt x="815" y="5"/>
                  </a:lnTo>
                  <a:lnTo>
                    <a:pt x="816" y="5"/>
                  </a:lnTo>
                  <a:lnTo>
                    <a:pt x="817" y="5"/>
                  </a:lnTo>
                  <a:lnTo>
                    <a:pt x="818" y="5"/>
                  </a:lnTo>
                  <a:lnTo>
                    <a:pt x="818" y="4"/>
                  </a:lnTo>
                  <a:lnTo>
                    <a:pt x="819" y="4"/>
                  </a:lnTo>
                  <a:lnTo>
                    <a:pt x="820" y="4"/>
                  </a:lnTo>
                  <a:lnTo>
                    <a:pt x="821" y="4"/>
                  </a:lnTo>
                  <a:lnTo>
                    <a:pt x="822" y="4"/>
                  </a:lnTo>
                  <a:lnTo>
                    <a:pt x="823" y="4"/>
                  </a:lnTo>
                  <a:lnTo>
                    <a:pt x="824" y="4"/>
                  </a:lnTo>
                  <a:lnTo>
                    <a:pt x="824" y="3"/>
                  </a:lnTo>
                  <a:lnTo>
                    <a:pt x="825" y="3"/>
                  </a:lnTo>
                  <a:lnTo>
                    <a:pt x="826" y="3"/>
                  </a:lnTo>
                  <a:lnTo>
                    <a:pt x="827" y="3"/>
                  </a:lnTo>
                  <a:lnTo>
                    <a:pt x="828" y="3"/>
                  </a:lnTo>
                  <a:lnTo>
                    <a:pt x="829" y="3"/>
                  </a:lnTo>
                  <a:lnTo>
                    <a:pt x="829" y="2"/>
                  </a:lnTo>
                  <a:lnTo>
                    <a:pt x="830" y="2"/>
                  </a:lnTo>
                  <a:lnTo>
                    <a:pt x="831" y="2"/>
                  </a:lnTo>
                  <a:lnTo>
                    <a:pt x="832" y="2"/>
                  </a:lnTo>
                  <a:lnTo>
                    <a:pt x="833" y="2"/>
                  </a:lnTo>
                  <a:lnTo>
                    <a:pt x="834" y="2"/>
                  </a:lnTo>
                  <a:lnTo>
                    <a:pt x="835" y="2"/>
                  </a:lnTo>
                  <a:lnTo>
                    <a:pt x="835" y="1"/>
                  </a:lnTo>
                  <a:lnTo>
                    <a:pt x="836" y="1"/>
                  </a:lnTo>
                  <a:lnTo>
                    <a:pt x="837" y="1"/>
                  </a:lnTo>
                  <a:lnTo>
                    <a:pt x="838" y="1"/>
                  </a:lnTo>
                  <a:lnTo>
                    <a:pt x="839" y="1"/>
                  </a:lnTo>
                  <a:lnTo>
                    <a:pt x="840" y="1"/>
                  </a:lnTo>
                  <a:lnTo>
                    <a:pt x="840" y="0"/>
                  </a:lnTo>
                  <a:lnTo>
                    <a:pt x="841" y="0"/>
                  </a:lnTo>
                  <a:lnTo>
                    <a:pt x="842" y="0"/>
                  </a:lnTo>
                  <a:lnTo>
                    <a:pt x="843"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0" name="Freeform 101">
              <a:extLst>
                <a:ext uri="{FF2B5EF4-FFF2-40B4-BE49-F238E27FC236}">
                  <a16:creationId xmlns:a16="http://schemas.microsoft.com/office/drawing/2014/main" id="{7FB4448B-02D9-44A6-B780-19C1F6AB8668}"/>
                </a:ext>
              </a:extLst>
            </p:cNvPr>
            <p:cNvSpPr>
              <a:spLocks/>
            </p:cNvSpPr>
            <p:nvPr/>
          </p:nvSpPr>
          <p:spPr bwMode="auto">
            <a:xfrm>
              <a:off x="15680218" y="2119026"/>
              <a:ext cx="18890" cy="3178"/>
            </a:xfrm>
            <a:custGeom>
              <a:avLst/>
              <a:gdLst>
                <a:gd name="T0" fmla="*/ 0 w 18"/>
                <a:gd name="T1" fmla="*/ 3 h 3"/>
                <a:gd name="T2" fmla="*/ 1 w 18"/>
                <a:gd name="T3" fmla="*/ 3 h 3"/>
                <a:gd name="T4" fmla="*/ 2 w 18"/>
                <a:gd name="T5" fmla="*/ 3 h 3"/>
                <a:gd name="T6" fmla="*/ 3 w 18"/>
                <a:gd name="T7" fmla="*/ 3 h 3"/>
                <a:gd name="T8" fmla="*/ 3 w 18"/>
                <a:gd name="T9" fmla="*/ 2 h 3"/>
                <a:gd name="T10" fmla="*/ 3 w 18"/>
                <a:gd name="T11" fmla="*/ 2 h 3"/>
                <a:gd name="T12" fmla="*/ 4 w 18"/>
                <a:gd name="T13" fmla="*/ 2 h 3"/>
                <a:gd name="T14" fmla="*/ 5 w 18"/>
                <a:gd name="T15" fmla="*/ 2 h 3"/>
                <a:gd name="T16" fmla="*/ 6 w 18"/>
                <a:gd name="T17" fmla="*/ 2 h 3"/>
                <a:gd name="T18" fmla="*/ 7 w 18"/>
                <a:gd name="T19" fmla="*/ 2 h 3"/>
                <a:gd name="T20" fmla="*/ 8 w 18"/>
                <a:gd name="T21" fmla="*/ 2 h 3"/>
                <a:gd name="T22" fmla="*/ 8 w 18"/>
                <a:gd name="T23" fmla="*/ 1 h 3"/>
                <a:gd name="T24" fmla="*/ 9 w 18"/>
                <a:gd name="T25" fmla="*/ 1 h 3"/>
                <a:gd name="T26" fmla="*/ 10 w 18"/>
                <a:gd name="T27" fmla="*/ 1 h 3"/>
                <a:gd name="T28" fmla="*/ 11 w 18"/>
                <a:gd name="T29" fmla="*/ 1 h 3"/>
                <a:gd name="T30" fmla="*/ 12 w 18"/>
                <a:gd name="T31" fmla="*/ 1 h 3"/>
                <a:gd name="T32" fmla="*/ 13 w 18"/>
                <a:gd name="T33" fmla="*/ 1 h 3"/>
                <a:gd name="T34" fmla="*/ 14 w 18"/>
                <a:gd name="T35" fmla="*/ 1 h 3"/>
                <a:gd name="T36" fmla="*/ 14 w 18"/>
                <a:gd name="T37" fmla="*/ 0 h 3"/>
                <a:gd name="T38" fmla="*/ 15 w 18"/>
                <a:gd name="T39" fmla="*/ 0 h 3"/>
                <a:gd name="T40" fmla="*/ 16 w 18"/>
                <a:gd name="T41" fmla="*/ 0 h 3"/>
                <a:gd name="T42" fmla="*/ 17 w 18"/>
                <a:gd name="T43" fmla="*/ 0 h 3"/>
                <a:gd name="T44" fmla="*/ 18 w 18"/>
                <a:gd name="T45" fmla="*/ 0 h 3"/>
                <a:gd name="T46" fmla="*/ 18 w 18"/>
                <a:gd name="T4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3">
                  <a:moveTo>
                    <a:pt x="0" y="3"/>
                  </a:moveTo>
                  <a:lnTo>
                    <a:pt x="1" y="3"/>
                  </a:lnTo>
                  <a:lnTo>
                    <a:pt x="2" y="3"/>
                  </a:lnTo>
                  <a:lnTo>
                    <a:pt x="3" y="3"/>
                  </a:lnTo>
                  <a:lnTo>
                    <a:pt x="3" y="2"/>
                  </a:lnTo>
                  <a:lnTo>
                    <a:pt x="3" y="2"/>
                  </a:lnTo>
                  <a:lnTo>
                    <a:pt x="4" y="2"/>
                  </a:lnTo>
                  <a:lnTo>
                    <a:pt x="5" y="2"/>
                  </a:lnTo>
                  <a:lnTo>
                    <a:pt x="6" y="2"/>
                  </a:lnTo>
                  <a:lnTo>
                    <a:pt x="7" y="2"/>
                  </a:lnTo>
                  <a:lnTo>
                    <a:pt x="8" y="2"/>
                  </a:lnTo>
                  <a:lnTo>
                    <a:pt x="8" y="1"/>
                  </a:lnTo>
                  <a:lnTo>
                    <a:pt x="9" y="1"/>
                  </a:lnTo>
                  <a:lnTo>
                    <a:pt x="10" y="1"/>
                  </a:lnTo>
                  <a:lnTo>
                    <a:pt x="11" y="1"/>
                  </a:lnTo>
                  <a:lnTo>
                    <a:pt x="12" y="1"/>
                  </a:lnTo>
                  <a:lnTo>
                    <a:pt x="13" y="1"/>
                  </a:lnTo>
                  <a:lnTo>
                    <a:pt x="14" y="1"/>
                  </a:lnTo>
                  <a:lnTo>
                    <a:pt x="14" y="0"/>
                  </a:lnTo>
                  <a:lnTo>
                    <a:pt x="15" y="0"/>
                  </a:lnTo>
                  <a:lnTo>
                    <a:pt x="16" y="0"/>
                  </a:lnTo>
                  <a:lnTo>
                    <a:pt x="17" y="0"/>
                  </a:lnTo>
                  <a:lnTo>
                    <a:pt x="18" y="0"/>
                  </a:lnTo>
                  <a:lnTo>
                    <a:pt x="18"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1" name="Freeform 102">
              <a:extLst>
                <a:ext uri="{FF2B5EF4-FFF2-40B4-BE49-F238E27FC236}">
                  <a16:creationId xmlns:a16="http://schemas.microsoft.com/office/drawing/2014/main" id="{D875FB0B-4A56-424D-B022-0E766C5A31BA}"/>
                </a:ext>
              </a:extLst>
            </p:cNvPr>
            <p:cNvSpPr>
              <a:spLocks/>
            </p:cNvSpPr>
            <p:nvPr/>
          </p:nvSpPr>
          <p:spPr bwMode="auto">
            <a:xfrm>
              <a:off x="13860498" y="2289579"/>
              <a:ext cx="913008" cy="168435"/>
            </a:xfrm>
            <a:custGeom>
              <a:avLst/>
              <a:gdLst>
                <a:gd name="T0" fmla="*/ 13 w 847"/>
                <a:gd name="T1" fmla="*/ 153 h 155"/>
                <a:gd name="T2" fmla="*/ 26 w 847"/>
                <a:gd name="T3" fmla="*/ 150 h 155"/>
                <a:gd name="T4" fmla="*/ 39 w 847"/>
                <a:gd name="T5" fmla="*/ 148 h 155"/>
                <a:gd name="T6" fmla="*/ 53 w 847"/>
                <a:gd name="T7" fmla="*/ 145 h 155"/>
                <a:gd name="T8" fmla="*/ 67 w 847"/>
                <a:gd name="T9" fmla="*/ 143 h 155"/>
                <a:gd name="T10" fmla="*/ 81 w 847"/>
                <a:gd name="T11" fmla="*/ 140 h 155"/>
                <a:gd name="T12" fmla="*/ 95 w 847"/>
                <a:gd name="T13" fmla="*/ 138 h 155"/>
                <a:gd name="T14" fmla="*/ 108 w 847"/>
                <a:gd name="T15" fmla="*/ 135 h 155"/>
                <a:gd name="T16" fmla="*/ 121 w 847"/>
                <a:gd name="T17" fmla="*/ 133 h 155"/>
                <a:gd name="T18" fmla="*/ 134 w 847"/>
                <a:gd name="T19" fmla="*/ 130 h 155"/>
                <a:gd name="T20" fmla="*/ 148 w 847"/>
                <a:gd name="T21" fmla="*/ 128 h 155"/>
                <a:gd name="T22" fmla="*/ 162 w 847"/>
                <a:gd name="T23" fmla="*/ 125 h 155"/>
                <a:gd name="T24" fmla="*/ 176 w 847"/>
                <a:gd name="T25" fmla="*/ 123 h 155"/>
                <a:gd name="T26" fmla="*/ 190 w 847"/>
                <a:gd name="T27" fmla="*/ 120 h 155"/>
                <a:gd name="T28" fmla="*/ 204 w 847"/>
                <a:gd name="T29" fmla="*/ 118 h 155"/>
                <a:gd name="T30" fmla="*/ 217 w 847"/>
                <a:gd name="T31" fmla="*/ 115 h 155"/>
                <a:gd name="T32" fmla="*/ 230 w 847"/>
                <a:gd name="T33" fmla="*/ 113 h 155"/>
                <a:gd name="T34" fmla="*/ 243 w 847"/>
                <a:gd name="T35" fmla="*/ 110 h 155"/>
                <a:gd name="T36" fmla="*/ 257 w 847"/>
                <a:gd name="T37" fmla="*/ 108 h 155"/>
                <a:gd name="T38" fmla="*/ 270 w 847"/>
                <a:gd name="T39" fmla="*/ 105 h 155"/>
                <a:gd name="T40" fmla="*/ 284 w 847"/>
                <a:gd name="T41" fmla="*/ 103 h 155"/>
                <a:gd name="T42" fmla="*/ 299 w 847"/>
                <a:gd name="T43" fmla="*/ 100 h 155"/>
                <a:gd name="T44" fmla="*/ 312 w 847"/>
                <a:gd name="T45" fmla="*/ 98 h 155"/>
                <a:gd name="T46" fmla="*/ 325 w 847"/>
                <a:gd name="T47" fmla="*/ 95 h 155"/>
                <a:gd name="T48" fmla="*/ 338 w 847"/>
                <a:gd name="T49" fmla="*/ 93 h 155"/>
                <a:gd name="T50" fmla="*/ 352 w 847"/>
                <a:gd name="T51" fmla="*/ 91 h 155"/>
                <a:gd name="T52" fmla="*/ 365 w 847"/>
                <a:gd name="T53" fmla="*/ 88 h 155"/>
                <a:gd name="T54" fmla="*/ 380 w 847"/>
                <a:gd name="T55" fmla="*/ 86 h 155"/>
                <a:gd name="T56" fmla="*/ 393 w 847"/>
                <a:gd name="T57" fmla="*/ 83 h 155"/>
                <a:gd name="T58" fmla="*/ 407 w 847"/>
                <a:gd name="T59" fmla="*/ 80 h 155"/>
                <a:gd name="T60" fmla="*/ 421 w 847"/>
                <a:gd name="T61" fmla="*/ 78 h 155"/>
                <a:gd name="T62" fmla="*/ 434 w 847"/>
                <a:gd name="T63" fmla="*/ 75 h 155"/>
                <a:gd name="T64" fmla="*/ 447 w 847"/>
                <a:gd name="T65" fmla="*/ 73 h 155"/>
                <a:gd name="T66" fmla="*/ 461 w 847"/>
                <a:gd name="T67" fmla="*/ 71 h 155"/>
                <a:gd name="T68" fmla="*/ 475 w 847"/>
                <a:gd name="T69" fmla="*/ 68 h 155"/>
                <a:gd name="T70" fmla="*/ 489 w 847"/>
                <a:gd name="T71" fmla="*/ 65 h 155"/>
                <a:gd name="T72" fmla="*/ 503 w 847"/>
                <a:gd name="T73" fmla="*/ 63 h 155"/>
                <a:gd name="T74" fmla="*/ 517 w 847"/>
                <a:gd name="T75" fmla="*/ 60 h 155"/>
                <a:gd name="T76" fmla="*/ 530 w 847"/>
                <a:gd name="T77" fmla="*/ 58 h 155"/>
                <a:gd name="T78" fmla="*/ 544 w 847"/>
                <a:gd name="T79" fmla="*/ 56 h 155"/>
                <a:gd name="T80" fmla="*/ 556 w 847"/>
                <a:gd name="T81" fmla="*/ 53 h 155"/>
                <a:gd name="T82" fmla="*/ 571 w 847"/>
                <a:gd name="T83" fmla="*/ 51 h 155"/>
                <a:gd name="T84" fmla="*/ 584 w 847"/>
                <a:gd name="T85" fmla="*/ 48 h 155"/>
                <a:gd name="T86" fmla="*/ 598 w 847"/>
                <a:gd name="T87" fmla="*/ 45 h 155"/>
                <a:gd name="T88" fmla="*/ 613 w 847"/>
                <a:gd name="T89" fmla="*/ 43 h 155"/>
                <a:gd name="T90" fmla="*/ 626 w 847"/>
                <a:gd name="T91" fmla="*/ 40 h 155"/>
                <a:gd name="T92" fmla="*/ 639 w 847"/>
                <a:gd name="T93" fmla="*/ 38 h 155"/>
                <a:gd name="T94" fmla="*/ 653 w 847"/>
                <a:gd name="T95" fmla="*/ 36 h 155"/>
                <a:gd name="T96" fmla="*/ 665 w 847"/>
                <a:gd name="T97" fmla="*/ 33 h 155"/>
                <a:gd name="T98" fmla="*/ 680 w 847"/>
                <a:gd name="T99" fmla="*/ 31 h 155"/>
                <a:gd name="T100" fmla="*/ 694 w 847"/>
                <a:gd name="T101" fmla="*/ 28 h 155"/>
                <a:gd name="T102" fmla="*/ 708 w 847"/>
                <a:gd name="T103" fmla="*/ 26 h 155"/>
                <a:gd name="T104" fmla="*/ 720 w 847"/>
                <a:gd name="T105" fmla="*/ 23 h 155"/>
                <a:gd name="T106" fmla="*/ 734 w 847"/>
                <a:gd name="T107" fmla="*/ 21 h 155"/>
                <a:gd name="T108" fmla="*/ 747 w 847"/>
                <a:gd name="T109" fmla="*/ 18 h 155"/>
                <a:gd name="T110" fmla="*/ 760 w 847"/>
                <a:gd name="T111" fmla="*/ 16 h 155"/>
                <a:gd name="T112" fmla="*/ 774 w 847"/>
                <a:gd name="T113" fmla="*/ 14 h 155"/>
                <a:gd name="T114" fmla="*/ 787 w 847"/>
                <a:gd name="T115" fmla="*/ 11 h 155"/>
                <a:gd name="T116" fmla="*/ 801 w 847"/>
                <a:gd name="T117" fmla="*/ 8 h 155"/>
                <a:gd name="T118" fmla="*/ 814 w 847"/>
                <a:gd name="T119" fmla="*/ 6 h 155"/>
                <a:gd name="T120" fmla="*/ 828 w 847"/>
                <a:gd name="T121" fmla="*/ 4 h 155"/>
                <a:gd name="T122" fmla="*/ 840 w 847"/>
                <a:gd name="T123"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7" h="155">
                  <a:moveTo>
                    <a:pt x="0" y="155"/>
                  </a:moveTo>
                  <a:lnTo>
                    <a:pt x="1" y="155"/>
                  </a:lnTo>
                  <a:lnTo>
                    <a:pt x="2" y="155"/>
                  </a:lnTo>
                  <a:lnTo>
                    <a:pt x="2" y="154"/>
                  </a:lnTo>
                  <a:lnTo>
                    <a:pt x="3" y="154"/>
                  </a:lnTo>
                  <a:lnTo>
                    <a:pt x="4" y="154"/>
                  </a:lnTo>
                  <a:lnTo>
                    <a:pt x="5" y="154"/>
                  </a:lnTo>
                  <a:lnTo>
                    <a:pt x="6" y="154"/>
                  </a:lnTo>
                  <a:lnTo>
                    <a:pt x="7" y="154"/>
                  </a:lnTo>
                  <a:lnTo>
                    <a:pt x="7" y="153"/>
                  </a:lnTo>
                  <a:lnTo>
                    <a:pt x="8" y="153"/>
                  </a:lnTo>
                  <a:lnTo>
                    <a:pt x="9" y="153"/>
                  </a:lnTo>
                  <a:lnTo>
                    <a:pt x="10" y="153"/>
                  </a:lnTo>
                  <a:lnTo>
                    <a:pt x="11" y="153"/>
                  </a:lnTo>
                  <a:lnTo>
                    <a:pt x="12" y="153"/>
                  </a:lnTo>
                  <a:lnTo>
                    <a:pt x="13" y="153"/>
                  </a:lnTo>
                  <a:lnTo>
                    <a:pt x="13" y="152"/>
                  </a:lnTo>
                  <a:lnTo>
                    <a:pt x="14" y="152"/>
                  </a:lnTo>
                  <a:lnTo>
                    <a:pt x="15" y="152"/>
                  </a:lnTo>
                  <a:lnTo>
                    <a:pt x="16" y="152"/>
                  </a:lnTo>
                  <a:lnTo>
                    <a:pt x="17" y="152"/>
                  </a:lnTo>
                  <a:lnTo>
                    <a:pt x="18" y="152"/>
                  </a:lnTo>
                  <a:lnTo>
                    <a:pt x="18" y="151"/>
                  </a:lnTo>
                  <a:lnTo>
                    <a:pt x="19" y="151"/>
                  </a:lnTo>
                  <a:lnTo>
                    <a:pt x="20" y="151"/>
                  </a:lnTo>
                  <a:lnTo>
                    <a:pt x="21" y="151"/>
                  </a:lnTo>
                  <a:lnTo>
                    <a:pt x="22" y="151"/>
                  </a:lnTo>
                  <a:lnTo>
                    <a:pt x="23" y="151"/>
                  </a:lnTo>
                  <a:lnTo>
                    <a:pt x="24" y="151"/>
                  </a:lnTo>
                  <a:lnTo>
                    <a:pt x="24" y="150"/>
                  </a:lnTo>
                  <a:lnTo>
                    <a:pt x="25" y="150"/>
                  </a:lnTo>
                  <a:lnTo>
                    <a:pt x="26" y="150"/>
                  </a:lnTo>
                  <a:lnTo>
                    <a:pt x="27" y="150"/>
                  </a:lnTo>
                  <a:lnTo>
                    <a:pt x="28" y="150"/>
                  </a:lnTo>
                  <a:lnTo>
                    <a:pt x="28" y="150"/>
                  </a:lnTo>
                  <a:lnTo>
                    <a:pt x="29" y="150"/>
                  </a:lnTo>
                  <a:lnTo>
                    <a:pt x="29" y="149"/>
                  </a:lnTo>
                  <a:lnTo>
                    <a:pt x="30" y="149"/>
                  </a:lnTo>
                  <a:lnTo>
                    <a:pt x="31" y="149"/>
                  </a:lnTo>
                  <a:lnTo>
                    <a:pt x="32" y="149"/>
                  </a:lnTo>
                  <a:lnTo>
                    <a:pt x="33" y="149"/>
                  </a:lnTo>
                  <a:lnTo>
                    <a:pt x="34" y="149"/>
                  </a:lnTo>
                  <a:lnTo>
                    <a:pt x="35" y="149"/>
                  </a:lnTo>
                  <a:lnTo>
                    <a:pt x="35" y="148"/>
                  </a:lnTo>
                  <a:lnTo>
                    <a:pt x="36" y="148"/>
                  </a:lnTo>
                  <a:lnTo>
                    <a:pt x="37" y="148"/>
                  </a:lnTo>
                  <a:lnTo>
                    <a:pt x="38" y="148"/>
                  </a:lnTo>
                  <a:lnTo>
                    <a:pt x="39" y="148"/>
                  </a:lnTo>
                  <a:lnTo>
                    <a:pt x="40" y="148"/>
                  </a:lnTo>
                  <a:lnTo>
                    <a:pt x="40" y="147"/>
                  </a:lnTo>
                  <a:lnTo>
                    <a:pt x="41" y="147"/>
                  </a:lnTo>
                  <a:lnTo>
                    <a:pt x="42" y="147"/>
                  </a:lnTo>
                  <a:lnTo>
                    <a:pt x="43" y="147"/>
                  </a:lnTo>
                  <a:lnTo>
                    <a:pt x="44" y="147"/>
                  </a:lnTo>
                  <a:lnTo>
                    <a:pt x="45" y="147"/>
                  </a:lnTo>
                  <a:lnTo>
                    <a:pt x="46" y="146"/>
                  </a:lnTo>
                  <a:lnTo>
                    <a:pt x="47" y="146"/>
                  </a:lnTo>
                  <a:lnTo>
                    <a:pt x="48" y="146"/>
                  </a:lnTo>
                  <a:lnTo>
                    <a:pt x="49" y="146"/>
                  </a:lnTo>
                  <a:lnTo>
                    <a:pt x="50" y="146"/>
                  </a:lnTo>
                  <a:lnTo>
                    <a:pt x="51" y="146"/>
                  </a:lnTo>
                  <a:lnTo>
                    <a:pt x="51" y="145"/>
                  </a:lnTo>
                  <a:lnTo>
                    <a:pt x="52" y="145"/>
                  </a:lnTo>
                  <a:lnTo>
                    <a:pt x="53" y="145"/>
                  </a:lnTo>
                  <a:lnTo>
                    <a:pt x="54" y="145"/>
                  </a:lnTo>
                  <a:lnTo>
                    <a:pt x="55" y="145"/>
                  </a:lnTo>
                  <a:lnTo>
                    <a:pt x="55" y="145"/>
                  </a:lnTo>
                  <a:lnTo>
                    <a:pt x="56" y="145"/>
                  </a:lnTo>
                  <a:lnTo>
                    <a:pt x="57" y="144"/>
                  </a:lnTo>
                  <a:lnTo>
                    <a:pt x="58" y="144"/>
                  </a:lnTo>
                  <a:lnTo>
                    <a:pt x="59" y="144"/>
                  </a:lnTo>
                  <a:lnTo>
                    <a:pt x="60" y="144"/>
                  </a:lnTo>
                  <a:lnTo>
                    <a:pt x="61" y="144"/>
                  </a:lnTo>
                  <a:lnTo>
                    <a:pt x="62" y="144"/>
                  </a:lnTo>
                  <a:lnTo>
                    <a:pt x="62" y="143"/>
                  </a:lnTo>
                  <a:lnTo>
                    <a:pt x="63" y="143"/>
                  </a:lnTo>
                  <a:lnTo>
                    <a:pt x="64" y="143"/>
                  </a:lnTo>
                  <a:lnTo>
                    <a:pt x="65" y="143"/>
                  </a:lnTo>
                  <a:lnTo>
                    <a:pt x="66" y="143"/>
                  </a:lnTo>
                  <a:lnTo>
                    <a:pt x="67" y="143"/>
                  </a:lnTo>
                  <a:lnTo>
                    <a:pt x="67" y="142"/>
                  </a:lnTo>
                  <a:lnTo>
                    <a:pt x="68" y="142"/>
                  </a:lnTo>
                  <a:lnTo>
                    <a:pt x="69" y="142"/>
                  </a:lnTo>
                  <a:lnTo>
                    <a:pt x="70" y="142"/>
                  </a:lnTo>
                  <a:lnTo>
                    <a:pt x="71" y="142"/>
                  </a:lnTo>
                  <a:lnTo>
                    <a:pt x="72" y="142"/>
                  </a:lnTo>
                  <a:lnTo>
                    <a:pt x="73" y="142"/>
                  </a:lnTo>
                  <a:lnTo>
                    <a:pt x="73" y="141"/>
                  </a:lnTo>
                  <a:lnTo>
                    <a:pt x="74" y="141"/>
                  </a:lnTo>
                  <a:lnTo>
                    <a:pt x="75" y="141"/>
                  </a:lnTo>
                  <a:lnTo>
                    <a:pt x="76" y="141"/>
                  </a:lnTo>
                  <a:lnTo>
                    <a:pt x="77" y="141"/>
                  </a:lnTo>
                  <a:lnTo>
                    <a:pt x="78" y="141"/>
                  </a:lnTo>
                  <a:lnTo>
                    <a:pt x="79" y="140"/>
                  </a:lnTo>
                  <a:lnTo>
                    <a:pt x="80" y="140"/>
                  </a:lnTo>
                  <a:lnTo>
                    <a:pt x="81" y="140"/>
                  </a:lnTo>
                  <a:lnTo>
                    <a:pt x="82" y="140"/>
                  </a:lnTo>
                  <a:lnTo>
                    <a:pt x="83" y="140"/>
                  </a:lnTo>
                  <a:lnTo>
                    <a:pt x="83" y="140"/>
                  </a:lnTo>
                  <a:lnTo>
                    <a:pt x="84" y="140"/>
                  </a:lnTo>
                  <a:lnTo>
                    <a:pt x="84" y="139"/>
                  </a:lnTo>
                  <a:lnTo>
                    <a:pt x="85" y="139"/>
                  </a:lnTo>
                  <a:lnTo>
                    <a:pt x="86" y="139"/>
                  </a:lnTo>
                  <a:lnTo>
                    <a:pt x="87" y="139"/>
                  </a:lnTo>
                  <a:lnTo>
                    <a:pt x="88" y="139"/>
                  </a:lnTo>
                  <a:lnTo>
                    <a:pt x="89" y="139"/>
                  </a:lnTo>
                  <a:lnTo>
                    <a:pt x="90" y="138"/>
                  </a:lnTo>
                  <a:lnTo>
                    <a:pt x="91" y="138"/>
                  </a:lnTo>
                  <a:lnTo>
                    <a:pt x="92" y="138"/>
                  </a:lnTo>
                  <a:lnTo>
                    <a:pt x="93" y="138"/>
                  </a:lnTo>
                  <a:lnTo>
                    <a:pt x="94" y="138"/>
                  </a:lnTo>
                  <a:lnTo>
                    <a:pt x="95" y="138"/>
                  </a:lnTo>
                  <a:lnTo>
                    <a:pt x="95" y="137"/>
                  </a:lnTo>
                  <a:lnTo>
                    <a:pt x="96" y="137"/>
                  </a:lnTo>
                  <a:lnTo>
                    <a:pt x="97" y="137"/>
                  </a:lnTo>
                  <a:lnTo>
                    <a:pt x="98" y="137"/>
                  </a:lnTo>
                  <a:lnTo>
                    <a:pt x="99" y="137"/>
                  </a:lnTo>
                  <a:lnTo>
                    <a:pt x="100" y="137"/>
                  </a:lnTo>
                  <a:lnTo>
                    <a:pt x="100" y="136"/>
                  </a:lnTo>
                  <a:lnTo>
                    <a:pt x="101" y="136"/>
                  </a:lnTo>
                  <a:lnTo>
                    <a:pt x="102" y="136"/>
                  </a:lnTo>
                  <a:lnTo>
                    <a:pt x="103" y="136"/>
                  </a:lnTo>
                  <a:lnTo>
                    <a:pt x="104" y="136"/>
                  </a:lnTo>
                  <a:lnTo>
                    <a:pt x="105" y="136"/>
                  </a:lnTo>
                  <a:lnTo>
                    <a:pt x="106" y="136"/>
                  </a:lnTo>
                  <a:lnTo>
                    <a:pt x="106" y="135"/>
                  </a:lnTo>
                  <a:lnTo>
                    <a:pt x="107" y="135"/>
                  </a:lnTo>
                  <a:lnTo>
                    <a:pt x="108" y="135"/>
                  </a:lnTo>
                  <a:lnTo>
                    <a:pt x="109" y="135"/>
                  </a:lnTo>
                  <a:lnTo>
                    <a:pt x="110" y="135"/>
                  </a:lnTo>
                  <a:lnTo>
                    <a:pt x="111" y="135"/>
                  </a:lnTo>
                  <a:lnTo>
                    <a:pt x="111" y="135"/>
                  </a:lnTo>
                  <a:lnTo>
                    <a:pt x="111" y="134"/>
                  </a:lnTo>
                  <a:lnTo>
                    <a:pt x="112" y="134"/>
                  </a:lnTo>
                  <a:lnTo>
                    <a:pt x="113" y="134"/>
                  </a:lnTo>
                  <a:lnTo>
                    <a:pt x="114" y="134"/>
                  </a:lnTo>
                  <a:lnTo>
                    <a:pt x="115" y="134"/>
                  </a:lnTo>
                  <a:lnTo>
                    <a:pt x="116" y="134"/>
                  </a:lnTo>
                  <a:lnTo>
                    <a:pt x="117" y="134"/>
                  </a:lnTo>
                  <a:lnTo>
                    <a:pt x="117" y="133"/>
                  </a:lnTo>
                  <a:lnTo>
                    <a:pt x="118" y="133"/>
                  </a:lnTo>
                  <a:lnTo>
                    <a:pt x="119" y="133"/>
                  </a:lnTo>
                  <a:lnTo>
                    <a:pt x="120" y="133"/>
                  </a:lnTo>
                  <a:lnTo>
                    <a:pt x="121" y="133"/>
                  </a:lnTo>
                  <a:lnTo>
                    <a:pt x="122" y="133"/>
                  </a:lnTo>
                  <a:lnTo>
                    <a:pt x="122" y="132"/>
                  </a:lnTo>
                  <a:lnTo>
                    <a:pt x="123" y="132"/>
                  </a:lnTo>
                  <a:lnTo>
                    <a:pt x="124" y="132"/>
                  </a:lnTo>
                  <a:lnTo>
                    <a:pt x="125" y="132"/>
                  </a:lnTo>
                  <a:lnTo>
                    <a:pt x="126" y="132"/>
                  </a:lnTo>
                  <a:lnTo>
                    <a:pt x="127" y="132"/>
                  </a:lnTo>
                  <a:lnTo>
                    <a:pt x="128" y="132"/>
                  </a:lnTo>
                  <a:lnTo>
                    <a:pt x="128" y="131"/>
                  </a:lnTo>
                  <a:lnTo>
                    <a:pt x="129" y="131"/>
                  </a:lnTo>
                  <a:lnTo>
                    <a:pt x="130" y="131"/>
                  </a:lnTo>
                  <a:lnTo>
                    <a:pt x="131" y="131"/>
                  </a:lnTo>
                  <a:lnTo>
                    <a:pt x="132" y="131"/>
                  </a:lnTo>
                  <a:lnTo>
                    <a:pt x="133" y="131"/>
                  </a:lnTo>
                  <a:lnTo>
                    <a:pt x="133" y="130"/>
                  </a:lnTo>
                  <a:lnTo>
                    <a:pt x="134" y="130"/>
                  </a:lnTo>
                  <a:lnTo>
                    <a:pt x="135" y="130"/>
                  </a:lnTo>
                  <a:lnTo>
                    <a:pt x="136" y="130"/>
                  </a:lnTo>
                  <a:lnTo>
                    <a:pt x="137" y="130"/>
                  </a:lnTo>
                  <a:lnTo>
                    <a:pt x="138" y="130"/>
                  </a:lnTo>
                  <a:lnTo>
                    <a:pt x="139" y="130"/>
                  </a:lnTo>
                  <a:lnTo>
                    <a:pt x="139" y="129"/>
                  </a:lnTo>
                  <a:lnTo>
                    <a:pt x="140" y="129"/>
                  </a:lnTo>
                  <a:lnTo>
                    <a:pt x="141" y="129"/>
                  </a:lnTo>
                  <a:lnTo>
                    <a:pt x="142" y="129"/>
                  </a:lnTo>
                  <a:lnTo>
                    <a:pt x="143" y="129"/>
                  </a:lnTo>
                  <a:lnTo>
                    <a:pt x="144" y="129"/>
                  </a:lnTo>
                  <a:lnTo>
                    <a:pt x="144" y="128"/>
                  </a:lnTo>
                  <a:lnTo>
                    <a:pt x="145" y="128"/>
                  </a:lnTo>
                  <a:lnTo>
                    <a:pt x="146" y="128"/>
                  </a:lnTo>
                  <a:lnTo>
                    <a:pt x="147" y="128"/>
                  </a:lnTo>
                  <a:lnTo>
                    <a:pt x="148" y="128"/>
                  </a:lnTo>
                  <a:lnTo>
                    <a:pt x="149" y="128"/>
                  </a:lnTo>
                  <a:lnTo>
                    <a:pt x="150" y="127"/>
                  </a:lnTo>
                  <a:lnTo>
                    <a:pt x="151" y="127"/>
                  </a:lnTo>
                  <a:lnTo>
                    <a:pt x="152" y="127"/>
                  </a:lnTo>
                  <a:lnTo>
                    <a:pt x="153" y="127"/>
                  </a:lnTo>
                  <a:lnTo>
                    <a:pt x="154" y="127"/>
                  </a:lnTo>
                  <a:lnTo>
                    <a:pt x="155" y="127"/>
                  </a:lnTo>
                  <a:lnTo>
                    <a:pt x="155" y="126"/>
                  </a:lnTo>
                  <a:lnTo>
                    <a:pt x="156" y="126"/>
                  </a:lnTo>
                  <a:lnTo>
                    <a:pt x="157" y="126"/>
                  </a:lnTo>
                  <a:lnTo>
                    <a:pt x="158" y="126"/>
                  </a:lnTo>
                  <a:lnTo>
                    <a:pt x="159" y="126"/>
                  </a:lnTo>
                  <a:lnTo>
                    <a:pt x="160" y="126"/>
                  </a:lnTo>
                  <a:lnTo>
                    <a:pt x="161" y="126"/>
                  </a:lnTo>
                  <a:lnTo>
                    <a:pt x="161" y="125"/>
                  </a:lnTo>
                  <a:lnTo>
                    <a:pt x="162" y="125"/>
                  </a:lnTo>
                  <a:lnTo>
                    <a:pt x="163" y="125"/>
                  </a:lnTo>
                  <a:lnTo>
                    <a:pt x="164" y="125"/>
                  </a:lnTo>
                  <a:lnTo>
                    <a:pt x="165" y="125"/>
                  </a:lnTo>
                  <a:lnTo>
                    <a:pt x="166" y="125"/>
                  </a:lnTo>
                  <a:lnTo>
                    <a:pt x="166" y="124"/>
                  </a:lnTo>
                  <a:lnTo>
                    <a:pt x="166" y="124"/>
                  </a:lnTo>
                  <a:lnTo>
                    <a:pt x="167" y="124"/>
                  </a:lnTo>
                  <a:lnTo>
                    <a:pt x="168" y="124"/>
                  </a:lnTo>
                  <a:lnTo>
                    <a:pt x="169" y="124"/>
                  </a:lnTo>
                  <a:lnTo>
                    <a:pt x="170" y="124"/>
                  </a:lnTo>
                  <a:lnTo>
                    <a:pt x="171" y="124"/>
                  </a:lnTo>
                  <a:lnTo>
                    <a:pt x="172" y="123"/>
                  </a:lnTo>
                  <a:lnTo>
                    <a:pt x="173" y="123"/>
                  </a:lnTo>
                  <a:lnTo>
                    <a:pt x="174" y="123"/>
                  </a:lnTo>
                  <a:lnTo>
                    <a:pt x="175" y="123"/>
                  </a:lnTo>
                  <a:lnTo>
                    <a:pt x="176" y="123"/>
                  </a:lnTo>
                  <a:lnTo>
                    <a:pt x="177" y="123"/>
                  </a:lnTo>
                  <a:lnTo>
                    <a:pt x="177" y="122"/>
                  </a:lnTo>
                  <a:lnTo>
                    <a:pt x="178" y="122"/>
                  </a:lnTo>
                  <a:lnTo>
                    <a:pt x="179" y="122"/>
                  </a:lnTo>
                  <a:lnTo>
                    <a:pt x="180" y="122"/>
                  </a:lnTo>
                  <a:lnTo>
                    <a:pt x="181" y="122"/>
                  </a:lnTo>
                  <a:lnTo>
                    <a:pt x="182" y="122"/>
                  </a:lnTo>
                  <a:lnTo>
                    <a:pt x="183" y="121"/>
                  </a:lnTo>
                  <a:lnTo>
                    <a:pt x="184" y="121"/>
                  </a:lnTo>
                  <a:lnTo>
                    <a:pt x="185" y="121"/>
                  </a:lnTo>
                  <a:lnTo>
                    <a:pt x="186" y="121"/>
                  </a:lnTo>
                  <a:lnTo>
                    <a:pt x="187" y="121"/>
                  </a:lnTo>
                  <a:lnTo>
                    <a:pt x="188" y="121"/>
                  </a:lnTo>
                  <a:lnTo>
                    <a:pt x="188" y="120"/>
                  </a:lnTo>
                  <a:lnTo>
                    <a:pt x="189" y="120"/>
                  </a:lnTo>
                  <a:lnTo>
                    <a:pt x="190" y="120"/>
                  </a:lnTo>
                  <a:lnTo>
                    <a:pt x="191" y="120"/>
                  </a:lnTo>
                  <a:lnTo>
                    <a:pt x="192" y="120"/>
                  </a:lnTo>
                  <a:lnTo>
                    <a:pt x="193" y="120"/>
                  </a:lnTo>
                  <a:lnTo>
                    <a:pt x="194" y="119"/>
                  </a:lnTo>
                  <a:lnTo>
                    <a:pt x="194" y="119"/>
                  </a:lnTo>
                  <a:lnTo>
                    <a:pt x="195" y="119"/>
                  </a:lnTo>
                  <a:lnTo>
                    <a:pt x="196" y="119"/>
                  </a:lnTo>
                  <a:lnTo>
                    <a:pt x="197" y="119"/>
                  </a:lnTo>
                  <a:lnTo>
                    <a:pt x="198" y="119"/>
                  </a:lnTo>
                  <a:lnTo>
                    <a:pt x="199" y="119"/>
                  </a:lnTo>
                  <a:lnTo>
                    <a:pt x="199" y="118"/>
                  </a:lnTo>
                  <a:lnTo>
                    <a:pt x="200" y="118"/>
                  </a:lnTo>
                  <a:lnTo>
                    <a:pt x="201" y="118"/>
                  </a:lnTo>
                  <a:lnTo>
                    <a:pt x="202" y="118"/>
                  </a:lnTo>
                  <a:lnTo>
                    <a:pt x="203" y="118"/>
                  </a:lnTo>
                  <a:lnTo>
                    <a:pt x="204" y="118"/>
                  </a:lnTo>
                  <a:lnTo>
                    <a:pt x="204" y="117"/>
                  </a:lnTo>
                  <a:lnTo>
                    <a:pt x="205" y="117"/>
                  </a:lnTo>
                  <a:lnTo>
                    <a:pt x="206" y="117"/>
                  </a:lnTo>
                  <a:lnTo>
                    <a:pt x="207" y="117"/>
                  </a:lnTo>
                  <a:lnTo>
                    <a:pt x="208" y="117"/>
                  </a:lnTo>
                  <a:lnTo>
                    <a:pt x="209" y="117"/>
                  </a:lnTo>
                  <a:lnTo>
                    <a:pt x="210" y="117"/>
                  </a:lnTo>
                  <a:lnTo>
                    <a:pt x="210" y="116"/>
                  </a:lnTo>
                  <a:lnTo>
                    <a:pt x="211" y="116"/>
                  </a:lnTo>
                  <a:lnTo>
                    <a:pt x="212" y="116"/>
                  </a:lnTo>
                  <a:lnTo>
                    <a:pt x="213" y="116"/>
                  </a:lnTo>
                  <a:lnTo>
                    <a:pt x="214" y="116"/>
                  </a:lnTo>
                  <a:lnTo>
                    <a:pt x="215" y="116"/>
                  </a:lnTo>
                  <a:lnTo>
                    <a:pt x="215" y="115"/>
                  </a:lnTo>
                  <a:lnTo>
                    <a:pt x="216" y="115"/>
                  </a:lnTo>
                  <a:lnTo>
                    <a:pt x="217" y="115"/>
                  </a:lnTo>
                  <a:lnTo>
                    <a:pt x="218" y="115"/>
                  </a:lnTo>
                  <a:lnTo>
                    <a:pt x="219" y="115"/>
                  </a:lnTo>
                  <a:lnTo>
                    <a:pt x="220" y="115"/>
                  </a:lnTo>
                  <a:lnTo>
                    <a:pt x="221" y="115"/>
                  </a:lnTo>
                  <a:lnTo>
                    <a:pt x="221" y="114"/>
                  </a:lnTo>
                  <a:lnTo>
                    <a:pt x="222" y="114"/>
                  </a:lnTo>
                  <a:lnTo>
                    <a:pt x="222" y="114"/>
                  </a:lnTo>
                  <a:lnTo>
                    <a:pt x="223" y="114"/>
                  </a:lnTo>
                  <a:lnTo>
                    <a:pt x="224" y="114"/>
                  </a:lnTo>
                  <a:lnTo>
                    <a:pt x="225" y="114"/>
                  </a:lnTo>
                  <a:lnTo>
                    <a:pt x="226" y="114"/>
                  </a:lnTo>
                  <a:lnTo>
                    <a:pt x="226" y="113"/>
                  </a:lnTo>
                  <a:lnTo>
                    <a:pt x="227" y="113"/>
                  </a:lnTo>
                  <a:lnTo>
                    <a:pt x="228" y="113"/>
                  </a:lnTo>
                  <a:lnTo>
                    <a:pt x="229" y="113"/>
                  </a:lnTo>
                  <a:lnTo>
                    <a:pt x="230" y="113"/>
                  </a:lnTo>
                  <a:lnTo>
                    <a:pt x="231" y="113"/>
                  </a:lnTo>
                  <a:lnTo>
                    <a:pt x="232" y="113"/>
                  </a:lnTo>
                  <a:lnTo>
                    <a:pt x="232" y="112"/>
                  </a:lnTo>
                  <a:lnTo>
                    <a:pt x="233" y="112"/>
                  </a:lnTo>
                  <a:lnTo>
                    <a:pt x="234" y="112"/>
                  </a:lnTo>
                  <a:lnTo>
                    <a:pt x="235" y="112"/>
                  </a:lnTo>
                  <a:lnTo>
                    <a:pt x="236" y="112"/>
                  </a:lnTo>
                  <a:lnTo>
                    <a:pt x="237" y="112"/>
                  </a:lnTo>
                  <a:lnTo>
                    <a:pt x="237" y="111"/>
                  </a:lnTo>
                  <a:lnTo>
                    <a:pt x="238" y="111"/>
                  </a:lnTo>
                  <a:lnTo>
                    <a:pt x="239" y="111"/>
                  </a:lnTo>
                  <a:lnTo>
                    <a:pt x="240" y="111"/>
                  </a:lnTo>
                  <a:lnTo>
                    <a:pt x="241" y="111"/>
                  </a:lnTo>
                  <a:lnTo>
                    <a:pt x="242" y="111"/>
                  </a:lnTo>
                  <a:lnTo>
                    <a:pt x="243" y="111"/>
                  </a:lnTo>
                  <a:lnTo>
                    <a:pt x="243" y="110"/>
                  </a:lnTo>
                  <a:lnTo>
                    <a:pt x="244" y="110"/>
                  </a:lnTo>
                  <a:lnTo>
                    <a:pt x="245" y="110"/>
                  </a:lnTo>
                  <a:lnTo>
                    <a:pt x="246" y="110"/>
                  </a:lnTo>
                  <a:lnTo>
                    <a:pt x="247" y="110"/>
                  </a:lnTo>
                  <a:lnTo>
                    <a:pt x="248" y="110"/>
                  </a:lnTo>
                  <a:lnTo>
                    <a:pt x="248" y="109"/>
                  </a:lnTo>
                  <a:lnTo>
                    <a:pt x="249" y="109"/>
                  </a:lnTo>
                  <a:lnTo>
                    <a:pt x="249" y="109"/>
                  </a:lnTo>
                  <a:lnTo>
                    <a:pt x="250" y="109"/>
                  </a:lnTo>
                  <a:lnTo>
                    <a:pt x="251" y="109"/>
                  </a:lnTo>
                  <a:lnTo>
                    <a:pt x="252" y="109"/>
                  </a:lnTo>
                  <a:lnTo>
                    <a:pt x="253" y="109"/>
                  </a:lnTo>
                  <a:lnTo>
                    <a:pt x="254" y="108"/>
                  </a:lnTo>
                  <a:lnTo>
                    <a:pt x="255" y="108"/>
                  </a:lnTo>
                  <a:lnTo>
                    <a:pt x="256" y="108"/>
                  </a:lnTo>
                  <a:lnTo>
                    <a:pt x="257" y="108"/>
                  </a:lnTo>
                  <a:lnTo>
                    <a:pt x="258" y="108"/>
                  </a:lnTo>
                  <a:lnTo>
                    <a:pt x="259" y="108"/>
                  </a:lnTo>
                  <a:lnTo>
                    <a:pt x="259" y="107"/>
                  </a:lnTo>
                  <a:lnTo>
                    <a:pt x="260" y="107"/>
                  </a:lnTo>
                  <a:lnTo>
                    <a:pt x="261" y="107"/>
                  </a:lnTo>
                  <a:lnTo>
                    <a:pt x="262" y="107"/>
                  </a:lnTo>
                  <a:lnTo>
                    <a:pt x="263" y="107"/>
                  </a:lnTo>
                  <a:lnTo>
                    <a:pt x="264" y="107"/>
                  </a:lnTo>
                  <a:lnTo>
                    <a:pt x="265" y="107"/>
                  </a:lnTo>
                  <a:lnTo>
                    <a:pt x="265" y="106"/>
                  </a:lnTo>
                  <a:lnTo>
                    <a:pt x="266" y="106"/>
                  </a:lnTo>
                  <a:lnTo>
                    <a:pt x="267" y="106"/>
                  </a:lnTo>
                  <a:lnTo>
                    <a:pt x="268" y="106"/>
                  </a:lnTo>
                  <a:lnTo>
                    <a:pt x="269" y="106"/>
                  </a:lnTo>
                  <a:lnTo>
                    <a:pt x="270" y="106"/>
                  </a:lnTo>
                  <a:lnTo>
                    <a:pt x="270" y="105"/>
                  </a:lnTo>
                  <a:lnTo>
                    <a:pt x="271" y="105"/>
                  </a:lnTo>
                  <a:lnTo>
                    <a:pt x="272" y="105"/>
                  </a:lnTo>
                  <a:lnTo>
                    <a:pt x="273" y="105"/>
                  </a:lnTo>
                  <a:lnTo>
                    <a:pt x="274" y="105"/>
                  </a:lnTo>
                  <a:lnTo>
                    <a:pt x="275" y="105"/>
                  </a:lnTo>
                  <a:lnTo>
                    <a:pt x="276" y="104"/>
                  </a:lnTo>
                  <a:lnTo>
                    <a:pt x="277" y="104"/>
                  </a:lnTo>
                  <a:lnTo>
                    <a:pt x="277" y="104"/>
                  </a:lnTo>
                  <a:lnTo>
                    <a:pt x="278" y="104"/>
                  </a:lnTo>
                  <a:lnTo>
                    <a:pt x="279" y="104"/>
                  </a:lnTo>
                  <a:lnTo>
                    <a:pt x="280" y="104"/>
                  </a:lnTo>
                  <a:lnTo>
                    <a:pt x="281" y="104"/>
                  </a:lnTo>
                  <a:lnTo>
                    <a:pt x="281" y="103"/>
                  </a:lnTo>
                  <a:lnTo>
                    <a:pt x="282" y="103"/>
                  </a:lnTo>
                  <a:lnTo>
                    <a:pt x="283" y="103"/>
                  </a:lnTo>
                  <a:lnTo>
                    <a:pt x="284" y="103"/>
                  </a:lnTo>
                  <a:lnTo>
                    <a:pt x="285" y="103"/>
                  </a:lnTo>
                  <a:lnTo>
                    <a:pt x="286" y="103"/>
                  </a:lnTo>
                  <a:lnTo>
                    <a:pt x="287" y="102"/>
                  </a:lnTo>
                  <a:lnTo>
                    <a:pt x="288" y="102"/>
                  </a:lnTo>
                  <a:lnTo>
                    <a:pt x="289" y="102"/>
                  </a:lnTo>
                  <a:lnTo>
                    <a:pt x="290" y="102"/>
                  </a:lnTo>
                  <a:lnTo>
                    <a:pt x="291" y="102"/>
                  </a:lnTo>
                  <a:lnTo>
                    <a:pt x="292" y="102"/>
                  </a:lnTo>
                  <a:lnTo>
                    <a:pt x="292" y="101"/>
                  </a:lnTo>
                  <a:lnTo>
                    <a:pt x="293" y="101"/>
                  </a:lnTo>
                  <a:lnTo>
                    <a:pt x="294" y="101"/>
                  </a:lnTo>
                  <a:lnTo>
                    <a:pt x="295" y="101"/>
                  </a:lnTo>
                  <a:lnTo>
                    <a:pt x="296" y="101"/>
                  </a:lnTo>
                  <a:lnTo>
                    <a:pt x="297" y="101"/>
                  </a:lnTo>
                  <a:lnTo>
                    <a:pt x="298" y="100"/>
                  </a:lnTo>
                  <a:lnTo>
                    <a:pt x="299" y="100"/>
                  </a:lnTo>
                  <a:lnTo>
                    <a:pt x="300" y="100"/>
                  </a:lnTo>
                  <a:lnTo>
                    <a:pt x="301" y="100"/>
                  </a:lnTo>
                  <a:lnTo>
                    <a:pt x="302" y="100"/>
                  </a:lnTo>
                  <a:lnTo>
                    <a:pt x="303" y="100"/>
                  </a:lnTo>
                  <a:lnTo>
                    <a:pt x="303" y="99"/>
                  </a:lnTo>
                  <a:lnTo>
                    <a:pt x="304" y="99"/>
                  </a:lnTo>
                  <a:lnTo>
                    <a:pt x="305" y="99"/>
                  </a:lnTo>
                  <a:lnTo>
                    <a:pt x="305" y="99"/>
                  </a:lnTo>
                  <a:lnTo>
                    <a:pt x="306" y="99"/>
                  </a:lnTo>
                  <a:lnTo>
                    <a:pt x="307" y="99"/>
                  </a:lnTo>
                  <a:lnTo>
                    <a:pt x="308" y="99"/>
                  </a:lnTo>
                  <a:lnTo>
                    <a:pt x="308" y="98"/>
                  </a:lnTo>
                  <a:lnTo>
                    <a:pt x="309" y="98"/>
                  </a:lnTo>
                  <a:lnTo>
                    <a:pt x="310" y="98"/>
                  </a:lnTo>
                  <a:lnTo>
                    <a:pt x="311" y="98"/>
                  </a:lnTo>
                  <a:lnTo>
                    <a:pt x="312" y="98"/>
                  </a:lnTo>
                  <a:lnTo>
                    <a:pt x="313" y="98"/>
                  </a:lnTo>
                  <a:lnTo>
                    <a:pt x="314" y="98"/>
                  </a:lnTo>
                  <a:lnTo>
                    <a:pt x="314" y="97"/>
                  </a:lnTo>
                  <a:lnTo>
                    <a:pt x="315" y="97"/>
                  </a:lnTo>
                  <a:lnTo>
                    <a:pt x="316" y="97"/>
                  </a:lnTo>
                  <a:lnTo>
                    <a:pt x="317" y="97"/>
                  </a:lnTo>
                  <a:lnTo>
                    <a:pt x="318" y="97"/>
                  </a:lnTo>
                  <a:lnTo>
                    <a:pt x="319" y="97"/>
                  </a:lnTo>
                  <a:lnTo>
                    <a:pt x="319" y="96"/>
                  </a:lnTo>
                  <a:lnTo>
                    <a:pt x="320" y="96"/>
                  </a:lnTo>
                  <a:lnTo>
                    <a:pt x="321" y="96"/>
                  </a:lnTo>
                  <a:lnTo>
                    <a:pt x="322" y="96"/>
                  </a:lnTo>
                  <a:lnTo>
                    <a:pt x="323" y="96"/>
                  </a:lnTo>
                  <a:lnTo>
                    <a:pt x="324" y="96"/>
                  </a:lnTo>
                  <a:lnTo>
                    <a:pt x="325" y="96"/>
                  </a:lnTo>
                  <a:lnTo>
                    <a:pt x="325" y="95"/>
                  </a:lnTo>
                  <a:lnTo>
                    <a:pt x="326" y="95"/>
                  </a:lnTo>
                  <a:lnTo>
                    <a:pt x="327" y="95"/>
                  </a:lnTo>
                  <a:lnTo>
                    <a:pt x="328" y="95"/>
                  </a:lnTo>
                  <a:lnTo>
                    <a:pt x="329" y="95"/>
                  </a:lnTo>
                  <a:lnTo>
                    <a:pt x="330" y="95"/>
                  </a:lnTo>
                  <a:lnTo>
                    <a:pt x="330" y="94"/>
                  </a:lnTo>
                  <a:lnTo>
                    <a:pt x="331" y="94"/>
                  </a:lnTo>
                  <a:lnTo>
                    <a:pt x="332" y="94"/>
                  </a:lnTo>
                  <a:lnTo>
                    <a:pt x="332" y="94"/>
                  </a:lnTo>
                  <a:lnTo>
                    <a:pt x="333" y="94"/>
                  </a:lnTo>
                  <a:lnTo>
                    <a:pt x="334" y="94"/>
                  </a:lnTo>
                  <a:lnTo>
                    <a:pt x="335" y="94"/>
                  </a:lnTo>
                  <a:lnTo>
                    <a:pt x="336" y="94"/>
                  </a:lnTo>
                  <a:lnTo>
                    <a:pt x="336" y="93"/>
                  </a:lnTo>
                  <a:lnTo>
                    <a:pt x="337" y="93"/>
                  </a:lnTo>
                  <a:lnTo>
                    <a:pt x="338" y="93"/>
                  </a:lnTo>
                  <a:lnTo>
                    <a:pt x="339" y="93"/>
                  </a:lnTo>
                  <a:lnTo>
                    <a:pt x="340" y="93"/>
                  </a:lnTo>
                  <a:lnTo>
                    <a:pt x="341" y="93"/>
                  </a:lnTo>
                  <a:lnTo>
                    <a:pt x="341" y="92"/>
                  </a:lnTo>
                  <a:lnTo>
                    <a:pt x="342" y="92"/>
                  </a:lnTo>
                  <a:lnTo>
                    <a:pt x="343" y="92"/>
                  </a:lnTo>
                  <a:lnTo>
                    <a:pt x="344" y="92"/>
                  </a:lnTo>
                  <a:lnTo>
                    <a:pt x="345" y="92"/>
                  </a:lnTo>
                  <a:lnTo>
                    <a:pt x="346" y="92"/>
                  </a:lnTo>
                  <a:lnTo>
                    <a:pt x="347" y="92"/>
                  </a:lnTo>
                  <a:lnTo>
                    <a:pt x="347" y="91"/>
                  </a:lnTo>
                  <a:lnTo>
                    <a:pt x="348" y="91"/>
                  </a:lnTo>
                  <a:lnTo>
                    <a:pt x="349" y="91"/>
                  </a:lnTo>
                  <a:lnTo>
                    <a:pt x="350" y="91"/>
                  </a:lnTo>
                  <a:lnTo>
                    <a:pt x="351" y="91"/>
                  </a:lnTo>
                  <a:lnTo>
                    <a:pt x="352" y="91"/>
                  </a:lnTo>
                  <a:lnTo>
                    <a:pt x="352" y="90"/>
                  </a:lnTo>
                  <a:lnTo>
                    <a:pt x="353" y="90"/>
                  </a:lnTo>
                  <a:lnTo>
                    <a:pt x="354" y="90"/>
                  </a:lnTo>
                  <a:lnTo>
                    <a:pt x="355" y="90"/>
                  </a:lnTo>
                  <a:lnTo>
                    <a:pt x="356" y="90"/>
                  </a:lnTo>
                  <a:lnTo>
                    <a:pt x="357" y="90"/>
                  </a:lnTo>
                  <a:lnTo>
                    <a:pt x="358" y="89"/>
                  </a:lnTo>
                  <a:lnTo>
                    <a:pt x="359" y="89"/>
                  </a:lnTo>
                  <a:lnTo>
                    <a:pt x="360" y="89"/>
                  </a:lnTo>
                  <a:lnTo>
                    <a:pt x="360" y="89"/>
                  </a:lnTo>
                  <a:lnTo>
                    <a:pt x="361" y="89"/>
                  </a:lnTo>
                  <a:lnTo>
                    <a:pt x="362" y="89"/>
                  </a:lnTo>
                  <a:lnTo>
                    <a:pt x="363" y="89"/>
                  </a:lnTo>
                  <a:lnTo>
                    <a:pt x="363" y="88"/>
                  </a:lnTo>
                  <a:lnTo>
                    <a:pt x="364" y="88"/>
                  </a:lnTo>
                  <a:lnTo>
                    <a:pt x="365" y="88"/>
                  </a:lnTo>
                  <a:lnTo>
                    <a:pt x="366" y="88"/>
                  </a:lnTo>
                  <a:lnTo>
                    <a:pt x="367" y="88"/>
                  </a:lnTo>
                  <a:lnTo>
                    <a:pt x="368" y="88"/>
                  </a:lnTo>
                  <a:lnTo>
                    <a:pt x="369" y="87"/>
                  </a:lnTo>
                  <a:lnTo>
                    <a:pt x="370" y="87"/>
                  </a:lnTo>
                  <a:lnTo>
                    <a:pt x="371" y="87"/>
                  </a:lnTo>
                  <a:lnTo>
                    <a:pt x="372" y="87"/>
                  </a:lnTo>
                  <a:lnTo>
                    <a:pt x="373" y="87"/>
                  </a:lnTo>
                  <a:lnTo>
                    <a:pt x="374" y="87"/>
                  </a:lnTo>
                  <a:lnTo>
                    <a:pt x="374" y="86"/>
                  </a:lnTo>
                  <a:lnTo>
                    <a:pt x="375" y="86"/>
                  </a:lnTo>
                  <a:lnTo>
                    <a:pt x="376" y="86"/>
                  </a:lnTo>
                  <a:lnTo>
                    <a:pt x="377" y="86"/>
                  </a:lnTo>
                  <a:lnTo>
                    <a:pt x="378" y="86"/>
                  </a:lnTo>
                  <a:lnTo>
                    <a:pt x="379" y="86"/>
                  </a:lnTo>
                  <a:lnTo>
                    <a:pt x="380" y="86"/>
                  </a:lnTo>
                  <a:lnTo>
                    <a:pt x="380" y="85"/>
                  </a:lnTo>
                  <a:lnTo>
                    <a:pt x="381" y="85"/>
                  </a:lnTo>
                  <a:lnTo>
                    <a:pt x="382" y="85"/>
                  </a:lnTo>
                  <a:lnTo>
                    <a:pt x="383" y="85"/>
                  </a:lnTo>
                  <a:lnTo>
                    <a:pt x="384" y="85"/>
                  </a:lnTo>
                  <a:lnTo>
                    <a:pt x="385" y="85"/>
                  </a:lnTo>
                  <a:lnTo>
                    <a:pt x="385" y="84"/>
                  </a:lnTo>
                  <a:lnTo>
                    <a:pt x="386" y="84"/>
                  </a:lnTo>
                  <a:lnTo>
                    <a:pt x="387" y="84"/>
                  </a:lnTo>
                  <a:lnTo>
                    <a:pt x="388" y="84"/>
                  </a:lnTo>
                  <a:lnTo>
                    <a:pt x="388" y="84"/>
                  </a:lnTo>
                  <a:lnTo>
                    <a:pt x="389" y="84"/>
                  </a:lnTo>
                  <a:lnTo>
                    <a:pt x="390" y="84"/>
                  </a:lnTo>
                  <a:lnTo>
                    <a:pt x="391" y="83"/>
                  </a:lnTo>
                  <a:lnTo>
                    <a:pt x="392" y="83"/>
                  </a:lnTo>
                  <a:lnTo>
                    <a:pt x="393" y="83"/>
                  </a:lnTo>
                  <a:lnTo>
                    <a:pt x="394" y="83"/>
                  </a:lnTo>
                  <a:lnTo>
                    <a:pt x="395" y="83"/>
                  </a:lnTo>
                  <a:lnTo>
                    <a:pt x="396" y="83"/>
                  </a:lnTo>
                  <a:lnTo>
                    <a:pt x="396" y="82"/>
                  </a:lnTo>
                  <a:lnTo>
                    <a:pt x="397" y="82"/>
                  </a:lnTo>
                  <a:lnTo>
                    <a:pt x="398" y="82"/>
                  </a:lnTo>
                  <a:lnTo>
                    <a:pt x="399" y="82"/>
                  </a:lnTo>
                  <a:lnTo>
                    <a:pt x="400" y="82"/>
                  </a:lnTo>
                  <a:lnTo>
                    <a:pt x="401" y="82"/>
                  </a:lnTo>
                  <a:lnTo>
                    <a:pt x="402" y="81"/>
                  </a:lnTo>
                  <a:lnTo>
                    <a:pt x="403" y="81"/>
                  </a:lnTo>
                  <a:lnTo>
                    <a:pt x="404" y="81"/>
                  </a:lnTo>
                  <a:lnTo>
                    <a:pt x="405" y="81"/>
                  </a:lnTo>
                  <a:lnTo>
                    <a:pt x="406" y="81"/>
                  </a:lnTo>
                  <a:lnTo>
                    <a:pt x="407" y="81"/>
                  </a:lnTo>
                  <a:lnTo>
                    <a:pt x="407" y="80"/>
                  </a:lnTo>
                  <a:lnTo>
                    <a:pt x="408" y="80"/>
                  </a:lnTo>
                  <a:lnTo>
                    <a:pt x="409" y="80"/>
                  </a:lnTo>
                  <a:lnTo>
                    <a:pt x="410" y="80"/>
                  </a:lnTo>
                  <a:lnTo>
                    <a:pt x="411" y="80"/>
                  </a:lnTo>
                  <a:lnTo>
                    <a:pt x="412" y="80"/>
                  </a:lnTo>
                  <a:lnTo>
                    <a:pt x="412" y="79"/>
                  </a:lnTo>
                  <a:lnTo>
                    <a:pt x="413" y="79"/>
                  </a:lnTo>
                  <a:lnTo>
                    <a:pt x="414" y="79"/>
                  </a:lnTo>
                  <a:lnTo>
                    <a:pt x="415" y="79"/>
                  </a:lnTo>
                  <a:lnTo>
                    <a:pt x="416" y="79"/>
                  </a:lnTo>
                  <a:lnTo>
                    <a:pt x="417" y="79"/>
                  </a:lnTo>
                  <a:lnTo>
                    <a:pt x="418" y="79"/>
                  </a:lnTo>
                  <a:lnTo>
                    <a:pt x="418" y="78"/>
                  </a:lnTo>
                  <a:lnTo>
                    <a:pt x="419" y="78"/>
                  </a:lnTo>
                  <a:lnTo>
                    <a:pt x="420" y="78"/>
                  </a:lnTo>
                  <a:lnTo>
                    <a:pt x="421" y="78"/>
                  </a:lnTo>
                  <a:lnTo>
                    <a:pt x="422" y="78"/>
                  </a:lnTo>
                  <a:lnTo>
                    <a:pt x="423" y="78"/>
                  </a:lnTo>
                  <a:lnTo>
                    <a:pt x="423" y="77"/>
                  </a:lnTo>
                  <a:lnTo>
                    <a:pt x="424" y="77"/>
                  </a:lnTo>
                  <a:lnTo>
                    <a:pt x="425" y="77"/>
                  </a:lnTo>
                  <a:lnTo>
                    <a:pt x="426" y="77"/>
                  </a:lnTo>
                  <a:lnTo>
                    <a:pt x="427" y="77"/>
                  </a:lnTo>
                  <a:lnTo>
                    <a:pt x="428" y="77"/>
                  </a:lnTo>
                  <a:lnTo>
                    <a:pt x="429" y="77"/>
                  </a:lnTo>
                  <a:lnTo>
                    <a:pt x="429" y="76"/>
                  </a:lnTo>
                  <a:lnTo>
                    <a:pt x="430" y="76"/>
                  </a:lnTo>
                  <a:lnTo>
                    <a:pt x="431" y="76"/>
                  </a:lnTo>
                  <a:lnTo>
                    <a:pt x="432" y="76"/>
                  </a:lnTo>
                  <a:lnTo>
                    <a:pt x="433" y="76"/>
                  </a:lnTo>
                  <a:lnTo>
                    <a:pt x="434" y="76"/>
                  </a:lnTo>
                  <a:lnTo>
                    <a:pt x="434" y="75"/>
                  </a:lnTo>
                  <a:lnTo>
                    <a:pt x="435" y="75"/>
                  </a:lnTo>
                  <a:lnTo>
                    <a:pt x="436" y="75"/>
                  </a:lnTo>
                  <a:lnTo>
                    <a:pt x="437" y="75"/>
                  </a:lnTo>
                  <a:lnTo>
                    <a:pt x="438" y="75"/>
                  </a:lnTo>
                  <a:lnTo>
                    <a:pt x="439" y="75"/>
                  </a:lnTo>
                  <a:lnTo>
                    <a:pt x="440" y="75"/>
                  </a:lnTo>
                  <a:lnTo>
                    <a:pt x="440" y="74"/>
                  </a:lnTo>
                  <a:lnTo>
                    <a:pt x="441" y="74"/>
                  </a:lnTo>
                  <a:lnTo>
                    <a:pt x="442" y="74"/>
                  </a:lnTo>
                  <a:lnTo>
                    <a:pt x="443" y="74"/>
                  </a:lnTo>
                  <a:lnTo>
                    <a:pt x="443" y="74"/>
                  </a:lnTo>
                  <a:lnTo>
                    <a:pt x="444" y="74"/>
                  </a:lnTo>
                  <a:lnTo>
                    <a:pt x="445" y="74"/>
                  </a:lnTo>
                  <a:lnTo>
                    <a:pt x="445" y="73"/>
                  </a:lnTo>
                  <a:lnTo>
                    <a:pt x="446" y="73"/>
                  </a:lnTo>
                  <a:lnTo>
                    <a:pt x="447" y="73"/>
                  </a:lnTo>
                  <a:lnTo>
                    <a:pt x="448" y="73"/>
                  </a:lnTo>
                  <a:lnTo>
                    <a:pt x="449" y="73"/>
                  </a:lnTo>
                  <a:lnTo>
                    <a:pt x="450" y="73"/>
                  </a:lnTo>
                  <a:lnTo>
                    <a:pt x="451" y="73"/>
                  </a:lnTo>
                  <a:lnTo>
                    <a:pt x="451" y="72"/>
                  </a:lnTo>
                  <a:lnTo>
                    <a:pt x="452" y="72"/>
                  </a:lnTo>
                  <a:lnTo>
                    <a:pt x="453" y="72"/>
                  </a:lnTo>
                  <a:lnTo>
                    <a:pt x="454" y="72"/>
                  </a:lnTo>
                  <a:lnTo>
                    <a:pt x="455" y="72"/>
                  </a:lnTo>
                  <a:lnTo>
                    <a:pt x="456" y="72"/>
                  </a:lnTo>
                  <a:lnTo>
                    <a:pt x="456" y="71"/>
                  </a:lnTo>
                  <a:lnTo>
                    <a:pt x="457" y="71"/>
                  </a:lnTo>
                  <a:lnTo>
                    <a:pt x="458" y="71"/>
                  </a:lnTo>
                  <a:lnTo>
                    <a:pt x="459" y="71"/>
                  </a:lnTo>
                  <a:lnTo>
                    <a:pt x="460" y="71"/>
                  </a:lnTo>
                  <a:lnTo>
                    <a:pt x="461" y="71"/>
                  </a:lnTo>
                  <a:lnTo>
                    <a:pt x="462" y="70"/>
                  </a:lnTo>
                  <a:lnTo>
                    <a:pt x="463" y="70"/>
                  </a:lnTo>
                  <a:lnTo>
                    <a:pt x="464" y="70"/>
                  </a:lnTo>
                  <a:lnTo>
                    <a:pt x="465" y="70"/>
                  </a:lnTo>
                  <a:lnTo>
                    <a:pt x="466" y="70"/>
                  </a:lnTo>
                  <a:lnTo>
                    <a:pt x="467" y="70"/>
                  </a:lnTo>
                  <a:lnTo>
                    <a:pt x="467" y="69"/>
                  </a:lnTo>
                  <a:lnTo>
                    <a:pt x="468" y="69"/>
                  </a:lnTo>
                  <a:lnTo>
                    <a:pt x="469" y="69"/>
                  </a:lnTo>
                  <a:lnTo>
                    <a:pt x="470" y="69"/>
                  </a:lnTo>
                  <a:lnTo>
                    <a:pt x="471" y="69"/>
                  </a:lnTo>
                  <a:lnTo>
                    <a:pt x="471" y="69"/>
                  </a:lnTo>
                  <a:lnTo>
                    <a:pt x="472" y="69"/>
                  </a:lnTo>
                  <a:lnTo>
                    <a:pt x="473" y="68"/>
                  </a:lnTo>
                  <a:lnTo>
                    <a:pt x="474" y="68"/>
                  </a:lnTo>
                  <a:lnTo>
                    <a:pt x="475" y="68"/>
                  </a:lnTo>
                  <a:lnTo>
                    <a:pt x="476" y="68"/>
                  </a:lnTo>
                  <a:lnTo>
                    <a:pt x="477" y="68"/>
                  </a:lnTo>
                  <a:lnTo>
                    <a:pt x="478" y="68"/>
                  </a:lnTo>
                  <a:lnTo>
                    <a:pt x="478" y="67"/>
                  </a:lnTo>
                  <a:lnTo>
                    <a:pt x="479" y="67"/>
                  </a:lnTo>
                  <a:lnTo>
                    <a:pt x="480" y="67"/>
                  </a:lnTo>
                  <a:lnTo>
                    <a:pt x="481" y="67"/>
                  </a:lnTo>
                  <a:lnTo>
                    <a:pt x="482" y="67"/>
                  </a:lnTo>
                  <a:lnTo>
                    <a:pt x="483" y="67"/>
                  </a:lnTo>
                  <a:lnTo>
                    <a:pt x="484" y="66"/>
                  </a:lnTo>
                  <a:lnTo>
                    <a:pt x="485" y="66"/>
                  </a:lnTo>
                  <a:lnTo>
                    <a:pt x="486" y="66"/>
                  </a:lnTo>
                  <a:lnTo>
                    <a:pt x="487" y="66"/>
                  </a:lnTo>
                  <a:lnTo>
                    <a:pt x="488" y="66"/>
                  </a:lnTo>
                  <a:lnTo>
                    <a:pt x="489" y="66"/>
                  </a:lnTo>
                  <a:lnTo>
                    <a:pt x="489" y="65"/>
                  </a:lnTo>
                  <a:lnTo>
                    <a:pt x="490" y="65"/>
                  </a:lnTo>
                  <a:lnTo>
                    <a:pt x="491" y="65"/>
                  </a:lnTo>
                  <a:lnTo>
                    <a:pt x="492" y="65"/>
                  </a:lnTo>
                  <a:lnTo>
                    <a:pt x="493" y="65"/>
                  </a:lnTo>
                  <a:lnTo>
                    <a:pt x="494" y="65"/>
                  </a:lnTo>
                  <a:lnTo>
                    <a:pt x="495" y="64"/>
                  </a:lnTo>
                  <a:lnTo>
                    <a:pt x="496" y="64"/>
                  </a:lnTo>
                  <a:lnTo>
                    <a:pt x="497" y="64"/>
                  </a:lnTo>
                  <a:lnTo>
                    <a:pt x="498" y="64"/>
                  </a:lnTo>
                  <a:lnTo>
                    <a:pt x="499" y="64"/>
                  </a:lnTo>
                  <a:lnTo>
                    <a:pt x="499" y="64"/>
                  </a:lnTo>
                  <a:lnTo>
                    <a:pt x="500" y="64"/>
                  </a:lnTo>
                  <a:lnTo>
                    <a:pt x="500" y="63"/>
                  </a:lnTo>
                  <a:lnTo>
                    <a:pt x="501" y="63"/>
                  </a:lnTo>
                  <a:lnTo>
                    <a:pt x="502" y="63"/>
                  </a:lnTo>
                  <a:lnTo>
                    <a:pt x="503" y="63"/>
                  </a:lnTo>
                  <a:lnTo>
                    <a:pt x="504" y="63"/>
                  </a:lnTo>
                  <a:lnTo>
                    <a:pt x="505" y="63"/>
                  </a:lnTo>
                  <a:lnTo>
                    <a:pt x="506" y="62"/>
                  </a:lnTo>
                  <a:lnTo>
                    <a:pt x="507" y="62"/>
                  </a:lnTo>
                  <a:lnTo>
                    <a:pt x="508" y="62"/>
                  </a:lnTo>
                  <a:lnTo>
                    <a:pt x="509" y="62"/>
                  </a:lnTo>
                  <a:lnTo>
                    <a:pt x="510" y="62"/>
                  </a:lnTo>
                  <a:lnTo>
                    <a:pt x="511" y="62"/>
                  </a:lnTo>
                  <a:lnTo>
                    <a:pt x="511" y="61"/>
                  </a:lnTo>
                  <a:lnTo>
                    <a:pt x="512" y="61"/>
                  </a:lnTo>
                  <a:lnTo>
                    <a:pt x="513" y="61"/>
                  </a:lnTo>
                  <a:lnTo>
                    <a:pt x="514" y="61"/>
                  </a:lnTo>
                  <a:lnTo>
                    <a:pt x="515" y="61"/>
                  </a:lnTo>
                  <a:lnTo>
                    <a:pt x="516" y="61"/>
                  </a:lnTo>
                  <a:lnTo>
                    <a:pt x="516" y="60"/>
                  </a:lnTo>
                  <a:lnTo>
                    <a:pt x="517" y="60"/>
                  </a:lnTo>
                  <a:lnTo>
                    <a:pt x="518" y="60"/>
                  </a:lnTo>
                  <a:lnTo>
                    <a:pt x="519" y="60"/>
                  </a:lnTo>
                  <a:lnTo>
                    <a:pt x="520" y="60"/>
                  </a:lnTo>
                  <a:lnTo>
                    <a:pt x="521" y="60"/>
                  </a:lnTo>
                  <a:lnTo>
                    <a:pt x="522" y="60"/>
                  </a:lnTo>
                  <a:lnTo>
                    <a:pt x="522" y="59"/>
                  </a:lnTo>
                  <a:lnTo>
                    <a:pt x="523" y="59"/>
                  </a:lnTo>
                  <a:lnTo>
                    <a:pt x="524" y="59"/>
                  </a:lnTo>
                  <a:lnTo>
                    <a:pt x="525" y="59"/>
                  </a:lnTo>
                  <a:lnTo>
                    <a:pt x="526" y="59"/>
                  </a:lnTo>
                  <a:lnTo>
                    <a:pt x="526" y="59"/>
                  </a:lnTo>
                  <a:lnTo>
                    <a:pt x="527" y="59"/>
                  </a:lnTo>
                  <a:lnTo>
                    <a:pt x="527" y="58"/>
                  </a:lnTo>
                  <a:lnTo>
                    <a:pt x="528" y="58"/>
                  </a:lnTo>
                  <a:lnTo>
                    <a:pt x="529" y="58"/>
                  </a:lnTo>
                  <a:lnTo>
                    <a:pt x="530" y="58"/>
                  </a:lnTo>
                  <a:lnTo>
                    <a:pt x="531" y="58"/>
                  </a:lnTo>
                  <a:lnTo>
                    <a:pt x="532" y="58"/>
                  </a:lnTo>
                  <a:lnTo>
                    <a:pt x="533" y="58"/>
                  </a:lnTo>
                  <a:lnTo>
                    <a:pt x="533" y="57"/>
                  </a:lnTo>
                  <a:lnTo>
                    <a:pt x="534" y="57"/>
                  </a:lnTo>
                  <a:lnTo>
                    <a:pt x="535" y="57"/>
                  </a:lnTo>
                  <a:lnTo>
                    <a:pt x="536" y="57"/>
                  </a:lnTo>
                  <a:lnTo>
                    <a:pt x="537" y="57"/>
                  </a:lnTo>
                  <a:lnTo>
                    <a:pt x="538" y="57"/>
                  </a:lnTo>
                  <a:lnTo>
                    <a:pt x="538" y="56"/>
                  </a:lnTo>
                  <a:lnTo>
                    <a:pt x="539" y="56"/>
                  </a:lnTo>
                  <a:lnTo>
                    <a:pt x="540" y="56"/>
                  </a:lnTo>
                  <a:lnTo>
                    <a:pt x="541" y="56"/>
                  </a:lnTo>
                  <a:lnTo>
                    <a:pt x="542" y="56"/>
                  </a:lnTo>
                  <a:lnTo>
                    <a:pt x="543" y="56"/>
                  </a:lnTo>
                  <a:lnTo>
                    <a:pt x="544" y="56"/>
                  </a:lnTo>
                  <a:lnTo>
                    <a:pt x="544" y="55"/>
                  </a:lnTo>
                  <a:lnTo>
                    <a:pt x="545" y="55"/>
                  </a:lnTo>
                  <a:lnTo>
                    <a:pt x="546" y="55"/>
                  </a:lnTo>
                  <a:lnTo>
                    <a:pt x="547" y="55"/>
                  </a:lnTo>
                  <a:lnTo>
                    <a:pt x="548" y="55"/>
                  </a:lnTo>
                  <a:lnTo>
                    <a:pt x="549" y="55"/>
                  </a:lnTo>
                  <a:lnTo>
                    <a:pt x="549" y="54"/>
                  </a:lnTo>
                  <a:lnTo>
                    <a:pt x="550" y="54"/>
                  </a:lnTo>
                  <a:lnTo>
                    <a:pt x="551" y="54"/>
                  </a:lnTo>
                  <a:lnTo>
                    <a:pt x="552" y="54"/>
                  </a:lnTo>
                  <a:lnTo>
                    <a:pt x="553" y="54"/>
                  </a:lnTo>
                  <a:lnTo>
                    <a:pt x="554" y="54"/>
                  </a:lnTo>
                  <a:lnTo>
                    <a:pt x="554" y="54"/>
                  </a:lnTo>
                  <a:lnTo>
                    <a:pt x="555" y="54"/>
                  </a:lnTo>
                  <a:lnTo>
                    <a:pt x="555" y="53"/>
                  </a:lnTo>
                  <a:lnTo>
                    <a:pt x="556" y="53"/>
                  </a:lnTo>
                  <a:lnTo>
                    <a:pt x="557" y="53"/>
                  </a:lnTo>
                  <a:lnTo>
                    <a:pt x="558" y="53"/>
                  </a:lnTo>
                  <a:lnTo>
                    <a:pt x="559" y="53"/>
                  </a:lnTo>
                  <a:lnTo>
                    <a:pt x="560" y="53"/>
                  </a:lnTo>
                  <a:lnTo>
                    <a:pt x="560" y="52"/>
                  </a:lnTo>
                  <a:lnTo>
                    <a:pt x="561" y="52"/>
                  </a:lnTo>
                  <a:lnTo>
                    <a:pt x="562" y="52"/>
                  </a:lnTo>
                  <a:lnTo>
                    <a:pt x="563" y="52"/>
                  </a:lnTo>
                  <a:lnTo>
                    <a:pt x="564" y="52"/>
                  </a:lnTo>
                  <a:lnTo>
                    <a:pt x="565" y="52"/>
                  </a:lnTo>
                  <a:lnTo>
                    <a:pt x="566" y="51"/>
                  </a:lnTo>
                  <a:lnTo>
                    <a:pt x="567" y="51"/>
                  </a:lnTo>
                  <a:lnTo>
                    <a:pt x="568" y="51"/>
                  </a:lnTo>
                  <a:lnTo>
                    <a:pt x="569" y="51"/>
                  </a:lnTo>
                  <a:lnTo>
                    <a:pt x="570" y="51"/>
                  </a:lnTo>
                  <a:lnTo>
                    <a:pt x="571" y="51"/>
                  </a:lnTo>
                  <a:lnTo>
                    <a:pt x="571" y="50"/>
                  </a:lnTo>
                  <a:lnTo>
                    <a:pt x="572" y="50"/>
                  </a:lnTo>
                  <a:lnTo>
                    <a:pt x="573" y="50"/>
                  </a:lnTo>
                  <a:lnTo>
                    <a:pt x="574" y="50"/>
                  </a:lnTo>
                  <a:lnTo>
                    <a:pt x="575" y="50"/>
                  </a:lnTo>
                  <a:lnTo>
                    <a:pt x="576" y="50"/>
                  </a:lnTo>
                  <a:lnTo>
                    <a:pt x="577" y="49"/>
                  </a:lnTo>
                  <a:lnTo>
                    <a:pt x="578" y="49"/>
                  </a:lnTo>
                  <a:lnTo>
                    <a:pt x="579" y="49"/>
                  </a:lnTo>
                  <a:lnTo>
                    <a:pt x="580" y="49"/>
                  </a:lnTo>
                  <a:lnTo>
                    <a:pt x="581" y="49"/>
                  </a:lnTo>
                  <a:lnTo>
                    <a:pt x="582" y="49"/>
                  </a:lnTo>
                  <a:lnTo>
                    <a:pt x="582" y="49"/>
                  </a:lnTo>
                  <a:lnTo>
                    <a:pt x="582" y="48"/>
                  </a:lnTo>
                  <a:lnTo>
                    <a:pt x="583" y="48"/>
                  </a:lnTo>
                  <a:lnTo>
                    <a:pt x="584" y="48"/>
                  </a:lnTo>
                  <a:lnTo>
                    <a:pt x="585" y="48"/>
                  </a:lnTo>
                  <a:lnTo>
                    <a:pt x="586" y="48"/>
                  </a:lnTo>
                  <a:lnTo>
                    <a:pt x="587" y="48"/>
                  </a:lnTo>
                  <a:lnTo>
                    <a:pt x="588" y="47"/>
                  </a:lnTo>
                  <a:lnTo>
                    <a:pt x="589" y="47"/>
                  </a:lnTo>
                  <a:lnTo>
                    <a:pt x="590" y="47"/>
                  </a:lnTo>
                  <a:lnTo>
                    <a:pt x="591" y="47"/>
                  </a:lnTo>
                  <a:lnTo>
                    <a:pt x="592" y="47"/>
                  </a:lnTo>
                  <a:lnTo>
                    <a:pt x="593" y="47"/>
                  </a:lnTo>
                  <a:lnTo>
                    <a:pt x="593" y="46"/>
                  </a:lnTo>
                  <a:lnTo>
                    <a:pt x="594" y="46"/>
                  </a:lnTo>
                  <a:lnTo>
                    <a:pt x="595" y="46"/>
                  </a:lnTo>
                  <a:lnTo>
                    <a:pt x="596" y="46"/>
                  </a:lnTo>
                  <a:lnTo>
                    <a:pt x="597" y="46"/>
                  </a:lnTo>
                  <a:lnTo>
                    <a:pt x="598" y="46"/>
                  </a:lnTo>
                  <a:lnTo>
                    <a:pt x="598" y="45"/>
                  </a:lnTo>
                  <a:lnTo>
                    <a:pt x="599" y="45"/>
                  </a:lnTo>
                  <a:lnTo>
                    <a:pt x="600" y="45"/>
                  </a:lnTo>
                  <a:lnTo>
                    <a:pt x="601" y="45"/>
                  </a:lnTo>
                  <a:lnTo>
                    <a:pt x="602" y="45"/>
                  </a:lnTo>
                  <a:lnTo>
                    <a:pt x="603" y="45"/>
                  </a:lnTo>
                  <a:lnTo>
                    <a:pt x="604" y="45"/>
                  </a:lnTo>
                  <a:lnTo>
                    <a:pt x="604" y="44"/>
                  </a:lnTo>
                  <a:lnTo>
                    <a:pt x="605" y="44"/>
                  </a:lnTo>
                  <a:lnTo>
                    <a:pt x="606" y="44"/>
                  </a:lnTo>
                  <a:lnTo>
                    <a:pt x="607" y="44"/>
                  </a:lnTo>
                  <a:lnTo>
                    <a:pt x="608" y="44"/>
                  </a:lnTo>
                  <a:lnTo>
                    <a:pt x="609" y="44"/>
                  </a:lnTo>
                  <a:lnTo>
                    <a:pt x="610" y="43"/>
                  </a:lnTo>
                  <a:lnTo>
                    <a:pt x="611" y="43"/>
                  </a:lnTo>
                  <a:lnTo>
                    <a:pt x="612" y="43"/>
                  </a:lnTo>
                  <a:lnTo>
                    <a:pt x="613" y="43"/>
                  </a:lnTo>
                  <a:lnTo>
                    <a:pt x="614" y="43"/>
                  </a:lnTo>
                  <a:lnTo>
                    <a:pt x="615" y="43"/>
                  </a:lnTo>
                  <a:lnTo>
                    <a:pt x="615" y="42"/>
                  </a:lnTo>
                  <a:lnTo>
                    <a:pt x="616" y="42"/>
                  </a:lnTo>
                  <a:lnTo>
                    <a:pt x="617" y="42"/>
                  </a:lnTo>
                  <a:lnTo>
                    <a:pt x="618" y="42"/>
                  </a:lnTo>
                  <a:lnTo>
                    <a:pt x="619" y="42"/>
                  </a:lnTo>
                  <a:lnTo>
                    <a:pt x="620" y="42"/>
                  </a:lnTo>
                  <a:lnTo>
                    <a:pt x="620" y="41"/>
                  </a:lnTo>
                  <a:lnTo>
                    <a:pt x="621" y="41"/>
                  </a:lnTo>
                  <a:lnTo>
                    <a:pt x="622" y="41"/>
                  </a:lnTo>
                  <a:lnTo>
                    <a:pt x="623" y="41"/>
                  </a:lnTo>
                  <a:lnTo>
                    <a:pt x="624" y="41"/>
                  </a:lnTo>
                  <a:lnTo>
                    <a:pt x="625" y="41"/>
                  </a:lnTo>
                  <a:lnTo>
                    <a:pt x="626" y="41"/>
                  </a:lnTo>
                  <a:lnTo>
                    <a:pt x="626" y="40"/>
                  </a:lnTo>
                  <a:lnTo>
                    <a:pt x="627" y="40"/>
                  </a:lnTo>
                  <a:lnTo>
                    <a:pt x="628" y="40"/>
                  </a:lnTo>
                  <a:lnTo>
                    <a:pt x="629" y="40"/>
                  </a:lnTo>
                  <a:lnTo>
                    <a:pt x="630" y="40"/>
                  </a:lnTo>
                  <a:lnTo>
                    <a:pt x="631" y="40"/>
                  </a:lnTo>
                  <a:lnTo>
                    <a:pt x="631" y="39"/>
                  </a:lnTo>
                  <a:lnTo>
                    <a:pt x="632" y="39"/>
                  </a:lnTo>
                  <a:lnTo>
                    <a:pt x="633" y="39"/>
                  </a:lnTo>
                  <a:lnTo>
                    <a:pt x="634" y="39"/>
                  </a:lnTo>
                  <a:lnTo>
                    <a:pt x="635" y="39"/>
                  </a:lnTo>
                  <a:lnTo>
                    <a:pt x="636" y="39"/>
                  </a:lnTo>
                  <a:lnTo>
                    <a:pt x="637" y="39"/>
                  </a:lnTo>
                  <a:lnTo>
                    <a:pt x="637" y="38"/>
                  </a:lnTo>
                  <a:lnTo>
                    <a:pt x="637" y="38"/>
                  </a:lnTo>
                  <a:lnTo>
                    <a:pt x="638" y="38"/>
                  </a:lnTo>
                  <a:lnTo>
                    <a:pt x="639" y="38"/>
                  </a:lnTo>
                  <a:lnTo>
                    <a:pt x="640" y="38"/>
                  </a:lnTo>
                  <a:lnTo>
                    <a:pt x="641" y="38"/>
                  </a:lnTo>
                  <a:lnTo>
                    <a:pt x="642" y="38"/>
                  </a:lnTo>
                  <a:lnTo>
                    <a:pt x="642" y="37"/>
                  </a:lnTo>
                  <a:lnTo>
                    <a:pt x="643" y="37"/>
                  </a:lnTo>
                  <a:lnTo>
                    <a:pt x="644" y="37"/>
                  </a:lnTo>
                  <a:lnTo>
                    <a:pt x="645" y="37"/>
                  </a:lnTo>
                  <a:lnTo>
                    <a:pt x="646" y="37"/>
                  </a:lnTo>
                  <a:lnTo>
                    <a:pt x="647" y="37"/>
                  </a:lnTo>
                  <a:lnTo>
                    <a:pt x="648" y="37"/>
                  </a:lnTo>
                  <a:lnTo>
                    <a:pt x="648" y="36"/>
                  </a:lnTo>
                  <a:lnTo>
                    <a:pt x="649" y="36"/>
                  </a:lnTo>
                  <a:lnTo>
                    <a:pt x="650" y="36"/>
                  </a:lnTo>
                  <a:lnTo>
                    <a:pt x="651" y="36"/>
                  </a:lnTo>
                  <a:lnTo>
                    <a:pt x="652" y="36"/>
                  </a:lnTo>
                  <a:lnTo>
                    <a:pt x="653" y="36"/>
                  </a:lnTo>
                  <a:lnTo>
                    <a:pt x="653" y="35"/>
                  </a:lnTo>
                  <a:lnTo>
                    <a:pt x="654" y="35"/>
                  </a:lnTo>
                  <a:lnTo>
                    <a:pt x="655" y="35"/>
                  </a:lnTo>
                  <a:lnTo>
                    <a:pt x="656" y="35"/>
                  </a:lnTo>
                  <a:lnTo>
                    <a:pt x="657" y="35"/>
                  </a:lnTo>
                  <a:lnTo>
                    <a:pt x="658" y="35"/>
                  </a:lnTo>
                  <a:lnTo>
                    <a:pt x="659" y="35"/>
                  </a:lnTo>
                  <a:lnTo>
                    <a:pt x="659" y="34"/>
                  </a:lnTo>
                  <a:lnTo>
                    <a:pt x="660" y="34"/>
                  </a:lnTo>
                  <a:lnTo>
                    <a:pt x="661" y="34"/>
                  </a:lnTo>
                  <a:lnTo>
                    <a:pt x="662" y="34"/>
                  </a:lnTo>
                  <a:lnTo>
                    <a:pt x="663" y="34"/>
                  </a:lnTo>
                  <a:lnTo>
                    <a:pt x="664" y="34"/>
                  </a:lnTo>
                  <a:lnTo>
                    <a:pt x="664" y="33"/>
                  </a:lnTo>
                  <a:lnTo>
                    <a:pt x="665" y="33"/>
                  </a:lnTo>
                  <a:lnTo>
                    <a:pt x="665" y="33"/>
                  </a:lnTo>
                  <a:lnTo>
                    <a:pt x="666" y="33"/>
                  </a:lnTo>
                  <a:lnTo>
                    <a:pt x="667" y="33"/>
                  </a:lnTo>
                  <a:lnTo>
                    <a:pt x="668" y="33"/>
                  </a:lnTo>
                  <a:lnTo>
                    <a:pt x="669" y="33"/>
                  </a:lnTo>
                  <a:lnTo>
                    <a:pt x="670" y="32"/>
                  </a:lnTo>
                  <a:lnTo>
                    <a:pt x="671" y="32"/>
                  </a:lnTo>
                  <a:lnTo>
                    <a:pt x="672" y="32"/>
                  </a:lnTo>
                  <a:lnTo>
                    <a:pt x="673" y="32"/>
                  </a:lnTo>
                  <a:lnTo>
                    <a:pt x="674" y="32"/>
                  </a:lnTo>
                  <a:lnTo>
                    <a:pt x="675" y="32"/>
                  </a:lnTo>
                  <a:lnTo>
                    <a:pt x="675" y="31"/>
                  </a:lnTo>
                  <a:lnTo>
                    <a:pt x="676" y="31"/>
                  </a:lnTo>
                  <a:lnTo>
                    <a:pt x="677" y="31"/>
                  </a:lnTo>
                  <a:lnTo>
                    <a:pt x="678" y="31"/>
                  </a:lnTo>
                  <a:lnTo>
                    <a:pt x="679" y="31"/>
                  </a:lnTo>
                  <a:lnTo>
                    <a:pt x="680" y="31"/>
                  </a:lnTo>
                  <a:lnTo>
                    <a:pt x="681" y="30"/>
                  </a:lnTo>
                  <a:lnTo>
                    <a:pt x="682" y="30"/>
                  </a:lnTo>
                  <a:lnTo>
                    <a:pt x="683" y="30"/>
                  </a:lnTo>
                  <a:lnTo>
                    <a:pt x="684" y="30"/>
                  </a:lnTo>
                  <a:lnTo>
                    <a:pt x="685" y="30"/>
                  </a:lnTo>
                  <a:lnTo>
                    <a:pt x="686" y="30"/>
                  </a:lnTo>
                  <a:lnTo>
                    <a:pt x="686" y="29"/>
                  </a:lnTo>
                  <a:lnTo>
                    <a:pt x="687" y="29"/>
                  </a:lnTo>
                  <a:lnTo>
                    <a:pt x="688" y="29"/>
                  </a:lnTo>
                  <a:lnTo>
                    <a:pt x="689" y="29"/>
                  </a:lnTo>
                  <a:lnTo>
                    <a:pt x="690" y="29"/>
                  </a:lnTo>
                  <a:lnTo>
                    <a:pt x="691" y="29"/>
                  </a:lnTo>
                  <a:lnTo>
                    <a:pt x="692" y="28"/>
                  </a:lnTo>
                  <a:lnTo>
                    <a:pt x="693" y="28"/>
                  </a:lnTo>
                  <a:lnTo>
                    <a:pt x="693" y="28"/>
                  </a:lnTo>
                  <a:lnTo>
                    <a:pt x="694" y="28"/>
                  </a:lnTo>
                  <a:lnTo>
                    <a:pt x="695" y="28"/>
                  </a:lnTo>
                  <a:lnTo>
                    <a:pt x="696" y="28"/>
                  </a:lnTo>
                  <a:lnTo>
                    <a:pt x="697" y="28"/>
                  </a:lnTo>
                  <a:lnTo>
                    <a:pt x="697" y="27"/>
                  </a:lnTo>
                  <a:lnTo>
                    <a:pt x="698" y="27"/>
                  </a:lnTo>
                  <a:lnTo>
                    <a:pt x="699" y="27"/>
                  </a:lnTo>
                  <a:lnTo>
                    <a:pt x="700" y="27"/>
                  </a:lnTo>
                  <a:lnTo>
                    <a:pt x="701" y="27"/>
                  </a:lnTo>
                  <a:lnTo>
                    <a:pt x="702" y="27"/>
                  </a:lnTo>
                  <a:lnTo>
                    <a:pt x="702" y="26"/>
                  </a:lnTo>
                  <a:lnTo>
                    <a:pt x="703" y="26"/>
                  </a:lnTo>
                  <a:lnTo>
                    <a:pt x="704" y="26"/>
                  </a:lnTo>
                  <a:lnTo>
                    <a:pt x="705" y="26"/>
                  </a:lnTo>
                  <a:lnTo>
                    <a:pt x="706" y="26"/>
                  </a:lnTo>
                  <a:lnTo>
                    <a:pt x="707" y="26"/>
                  </a:lnTo>
                  <a:lnTo>
                    <a:pt x="708" y="26"/>
                  </a:lnTo>
                  <a:lnTo>
                    <a:pt x="708" y="25"/>
                  </a:lnTo>
                  <a:lnTo>
                    <a:pt x="709" y="25"/>
                  </a:lnTo>
                  <a:lnTo>
                    <a:pt x="710" y="25"/>
                  </a:lnTo>
                  <a:lnTo>
                    <a:pt x="711" y="25"/>
                  </a:lnTo>
                  <a:lnTo>
                    <a:pt x="712" y="25"/>
                  </a:lnTo>
                  <a:lnTo>
                    <a:pt x="713" y="25"/>
                  </a:lnTo>
                  <a:lnTo>
                    <a:pt x="713" y="24"/>
                  </a:lnTo>
                  <a:lnTo>
                    <a:pt x="714" y="24"/>
                  </a:lnTo>
                  <a:lnTo>
                    <a:pt x="715" y="24"/>
                  </a:lnTo>
                  <a:lnTo>
                    <a:pt x="716" y="24"/>
                  </a:lnTo>
                  <a:lnTo>
                    <a:pt x="717" y="24"/>
                  </a:lnTo>
                  <a:lnTo>
                    <a:pt x="718" y="24"/>
                  </a:lnTo>
                  <a:lnTo>
                    <a:pt x="719" y="24"/>
                  </a:lnTo>
                  <a:lnTo>
                    <a:pt x="719" y="23"/>
                  </a:lnTo>
                  <a:lnTo>
                    <a:pt x="720" y="23"/>
                  </a:lnTo>
                  <a:lnTo>
                    <a:pt x="720" y="23"/>
                  </a:lnTo>
                  <a:lnTo>
                    <a:pt x="721" y="23"/>
                  </a:lnTo>
                  <a:lnTo>
                    <a:pt x="722" y="23"/>
                  </a:lnTo>
                  <a:lnTo>
                    <a:pt x="723" y="23"/>
                  </a:lnTo>
                  <a:lnTo>
                    <a:pt x="724" y="23"/>
                  </a:lnTo>
                  <a:lnTo>
                    <a:pt x="724" y="22"/>
                  </a:lnTo>
                  <a:lnTo>
                    <a:pt x="725" y="22"/>
                  </a:lnTo>
                  <a:lnTo>
                    <a:pt x="726" y="22"/>
                  </a:lnTo>
                  <a:lnTo>
                    <a:pt x="727" y="22"/>
                  </a:lnTo>
                  <a:lnTo>
                    <a:pt x="728" y="22"/>
                  </a:lnTo>
                  <a:lnTo>
                    <a:pt x="729" y="22"/>
                  </a:lnTo>
                  <a:lnTo>
                    <a:pt x="730" y="22"/>
                  </a:lnTo>
                  <a:lnTo>
                    <a:pt x="730" y="21"/>
                  </a:lnTo>
                  <a:lnTo>
                    <a:pt x="731" y="21"/>
                  </a:lnTo>
                  <a:lnTo>
                    <a:pt x="732" y="21"/>
                  </a:lnTo>
                  <a:lnTo>
                    <a:pt x="733" y="21"/>
                  </a:lnTo>
                  <a:lnTo>
                    <a:pt x="734" y="21"/>
                  </a:lnTo>
                  <a:lnTo>
                    <a:pt x="735" y="21"/>
                  </a:lnTo>
                  <a:lnTo>
                    <a:pt x="735" y="20"/>
                  </a:lnTo>
                  <a:lnTo>
                    <a:pt x="736" y="20"/>
                  </a:lnTo>
                  <a:lnTo>
                    <a:pt x="737" y="20"/>
                  </a:lnTo>
                  <a:lnTo>
                    <a:pt x="738" y="20"/>
                  </a:lnTo>
                  <a:lnTo>
                    <a:pt x="739" y="20"/>
                  </a:lnTo>
                  <a:lnTo>
                    <a:pt x="740" y="20"/>
                  </a:lnTo>
                  <a:lnTo>
                    <a:pt x="741" y="20"/>
                  </a:lnTo>
                  <a:lnTo>
                    <a:pt x="741" y="19"/>
                  </a:lnTo>
                  <a:lnTo>
                    <a:pt x="742" y="19"/>
                  </a:lnTo>
                  <a:lnTo>
                    <a:pt x="743" y="19"/>
                  </a:lnTo>
                  <a:lnTo>
                    <a:pt x="744" y="19"/>
                  </a:lnTo>
                  <a:lnTo>
                    <a:pt x="745" y="19"/>
                  </a:lnTo>
                  <a:lnTo>
                    <a:pt x="746" y="19"/>
                  </a:lnTo>
                  <a:lnTo>
                    <a:pt x="746" y="18"/>
                  </a:lnTo>
                  <a:lnTo>
                    <a:pt x="747" y="18"/>
                  </a:lnTo>
                  <a:lnTo>
                    <a:pt x="748" y="18"/>
                  </a:lnTo>
                  <a:lnTo>
                    <a:pt x="748" y="18"/>
                  </a:lnTo>
                  <a:lnTo>
                    <a:pt x="749" y="18"/>
                  </a:lnTo>
                  <a:lnTo>
                    <a:pt x="750" y="18"/>
                  </a:lnTo>
                  <a:lnTo>
                    <a:pt x="751" y="18"/>
                  </a:lnTo>
                  <a:lnTo>
                    <a:pt x="752" y="18"/>
                  </a:lnTo>
                  <a:lnTo>
                    <a:pt x="752" y="17"/>
                  </a:lnTo>
                  <a:lnTo>
                    <a:pt x="753" y="17"/>
                  </a:lnTo>
                  <a:lnTo>
                    <a:pt x="754" y="17"/>
                  </a:lnTo>
                  <a:lnTo>
                    <a:pt x="755" y="17"/>
                  </a:lnTo>
                  <a:lnTo>
                    <a:pt x="756" y="17"/>
                  </a:lnTo>
                  <a:lnTo>
                    <a:pt x="757" y="17"/>
                  </a:lnTo>
                  <a:lnTo>
                    <a:pt x="757" y="16"/>
                  </a:lnTo>
                  <a:lnTo>
                    <a:pt x="758" y="16"/>
                  </a:lnTo>
                  <a:lnTo>
                    <a:pt x="759" y="16"/>
                  </a:lnTo>
                  <a:lnTo>
                    <a:pt x="760" y="16"/>
                  </a:lnTo>
                  <a:lnTo>
                    <a:pt x="761" y="16"/>
                  </a:lnTo>
                  <a:lnTo>
                    <a:pt x="762" y="16"/>
                  </a:lnTo>
                  <a:lnTo>
                    <a:pt x="763" y="16"/>
                  </a:lnTo>
                  <a:lnTo>
                    <a:pt x="763" y="15"/>
                  </a:lnTo>
                  <a:lnTo>
                    <a:pt x="764" y="15"/>
                  </a:lnTo>
                  <a:lnTo>
                    <a:pt x="765" y="15"/>
                  </a:lnTo>
                  <a:lnTo>
                    <a:pt x="766" y="15"/>
                  </a:lnTo>
                  <a:lnTo>
                    <a:pt x="767" y="15"/>
                  </a:lnTo>
                  <a:lnTo>
                    <a:pt x="768" y="15"/>
                  </a:lnTo>
                  <a:lnTo>
                    <a:pt x="768" y="14"/>
                  </a:lnTo>
                  <a:lnTo>
                    <a:pt x="769" y="14"/>
                  </a:lnTo>
                  <a:lnTo>
                    <a:pt x="770" y="14"/>
                  </a:lnTo>
                  <a:lnTo>
                    <a:pt x="771" y="14"/>
                  </a:lnTo>
                  <a:lnTo>
                    <a:pt x="772" y="14"/>
                  </a:lnTo>
                  <a:lnTo>
                    <a:pt x="773" y="14"/>
                  </a:lnTo>
                  <a:lnTo>
                    <a:pt x="774" y="14"/>
                  </a:lnTo>
                  <a:lnTo>
                    <a:pt x="774" y="13"/>
                  </a:lnTo>
                  <a:lnTo>
                    <a:pt x="775" y="13"/>
                  </a:lnTo>
                  <a:lnTo>
                    <a:pt x="776" y="13"/>
                  </a:lnTo>
                  <a:lnTo>
                    <a:pt x="776" y="13"/>
                  </a:lnTo>
                  <a:lnTo>
                    <a:pt x="777" y="13"/>
                  </a:lnTo>
                  <a:lnTo>
                    <a:pt x="778" y="13"/>
                  </a:lnTo>
                  <a:lnTo>
                    <a:pt x="779" y="13"/>
                  </a:lnTo>
                  <a:lnTo>
                    <a:pt x="779" y="12"/>
                  </a:lnTo>
                  <a:lnTo>
                    <a:pt x="780" y="12"/>
                  </a:lnTo>
                  <a:lnTo>
                    <a:pt x="781" y="12"/>
                  </a:lnTo>
                  <a:lnTo>
                    <a:pt x="782" y="12"/>
                  </a:lnTo>
                  <a:lnTo>
                    <a:pt x="783" y="12"/>
                  </a:lnTo>
                  <a:lnTo>
                    <a:pt x="784" y="12"/>
                  </a:lnTo>
                  <a:lnTo>
                    <a:pt x="785" y="11"/>
                  </a:lnTo>
                  <a:lnTo>
                    <a:pt x="786" y="11"/>
                  </a:lnTo>
                  <a:lnTo>
                    <a:pt x="787" y="11"/>
                  </a:lnTo>
                  <a:lnTo>
                    <a:pt x="788" y="11"/>
                  </a:lnTo>
                  <a:lnTo>
                    <a:pt x="789" y="11"/>
                  </a:lnTo>
                  <a:lnTo>
                    <a:pt x="790" y="11"/>
                  </a:lnTo>
                  <a:lnTo>
                    <a:pt x="790" y="10"/>
                  </a:lnTo>
                  <a:lnTo>
                    <a:pt x="791" y="10"/>
                  </a:lnTo>
                  <a:lnTo>
                    <a:pt x="792" y="10"/>
                  </a:lnTo>
                  <a:lnTo>
                    <a:pt x="793" y="10"/>
                  </a:lnTo>
                  <a:lnTo>
                    <a:pt x="794" y="10"/>
                  </a:lnTo>
                  <a:lnTo>
                    <a:pt x="795" y="10"/>
                  </a:lnTo>
                  <a:lnTo>
                    <a:pt x="796" y="9"/>
                  </a:lnTo>
                  <a:lnTo>
                    <a:pt x="797" y="9"/>
                  </a:lnTo>
                  <a:lnTo>
                    <a:pt x="798" y="9"/>
                  </a:lnTo>
                  <a:lnTo>
                    <a:pt x="799" y="9"/>
                  </a:lnTo>
                  <a:lnTo>
                    <a:pt x="800" y="9"/>
                  </a:lnTo>
                  <a:lnTo>
                    <a:pt x="801" y="9"/>
                  </a:lnTo>
                  <a:lnTo>
                    <a:pt x="801" y="8"/>
                  </a:lnTo>
                  <a:lnTo>
                    <a:pt x="802" y="8"/>
                  </a:lnTo>
                  <a:lnTo>
                    <a:pt x="803" y="8"/>
                  </a:lnTo>
                  <a:lnTo>
                    <a:pt x="803" y="8"/>
                  </a:lnTo>
                  <a:lnTo>
                    <a:pt x="804" y="8"/>
                  </a:lnTo>
                  <a:lnTo>
                    <a:pt x="805" y="8"/>
                  </a:lnTo>
                  <a:lnTo>
                    <a:pt x="806" y="8"/>
                  </a:lnTo>
                  <a:lnTo>
                    <a:pt x="806" y="7"/>
                  </a:lnTo>
                  <a:lnTo>
                    <a:pt x="807" y="7"/>
                  </a:lnTo>
                  <a:lnTo>
                    <a:pt x="808" y="7"/>
                  </a:lnTo>
                  <a:lnTo>
                    <a:pt x="809" y="7"/>
                  </a:lnTo>
                  <a:lnTo>
                    <a:pt x="810" y="7"/>
                  </a:lnTo>
                  <a:lnTo>
                    <a:pt x="811" y="7"/>
                  </a:lnTo>
                  <a:lnTo>
                    <a:pt x="812" y="7"/>
                  </a:lnTo>
                  <a:lnTo>
                    <a:pt x="812" y="6"/>
                  </a:lnTo>
                  <a:lnTo>
                    <a:pt x="813" y="6"/>
                  </a:lnTo>
                  <a:lnTo>
                    <a:pt x="814" y="6"/>
                  </a:lnTo>
                  <a:lnTo>
                    <a:pt x="815" y="6"/>
                  </a:lnTo>
                  <a:lnTo>
                    <a:pt x="816" y="6"/>
                  </a:lnTo>
                  <a:lnTo>
                    <a:pt x="817" y="6"/>
                  </a:lnTo>
                  <a:lnTo>
                    <a:pt x="817" y="5"/>
                  </a:lnTo>
                  <a:lnTo>
                    <a:pt x="818" y="5"/>
                  </a:lnTo>
                  <a:lnTo>
                    <a:pt x="819" y="5"/>
                  </a:lnTo>
                  <a:lnTo>
                    <a:pt x="820" y="5"/>
                  </a:lnTo>
                  <a:lnTo>
                    <a:pt x="821" y="5"/>
                  </a:lnTo>
                  <a:lnTo>
                    <a:pt x="822" y="5"/>
                  </a:lnTo>
                  <a:lnTo>
                    <a:pt x="823" y="5"/>
                  </a:lnTo>
                  <a:lnTo>
                    <a:pt x="823" y="4"/>
                  </a:lnTo>
                  <a:lnTo>
                    <a:pt x="824" y="4"/>
                  </a:lnTo>
                  <a:lnTo>
                    <a:pt x="825" y="4"/>
                  </a:lnTo>
                  <a:lnTo>
                    <a:pt x="826" y="4"/>
                  </a:lnTo>
                  <a:lnTo>
                    <a:pt x="827" y="4"/>
                  </a:lnTo>
                  <a:lnTo>
                    <a:pt x="828" y="4"/>
                  </a:lnTo>
                  <a:lnTo>
                    <a:pt x="828" y="3"/>
                  </a:lnTo>
                  <a:lnTo>
                    <a:pt x="829" y="3"/>
                  </a:lnTo>
                  <a:lnTo>
                    <a:pt x="830" y="3"/>
                  </a:lnTo>
                  <a:lnTo>
                    <a:pt x="831" y="3"/>
                  </a:lnTo>
                  <a:lnTo>
                    <a:pt x="831" y="3"/>
                  </a:lnTo>
                  <a:lnTo>
                    <a:pt x="832" y="3"/>
                  </a:lnTo>
                  <a:lnTo>
                    <a:pt x="833" y="3"/>
                  </a:lnTo>
                  <a:lnTo>
                    <a:pt x="834" y="3"/>
                  </a:lnTo>
                  <a:lnTo>
                    <a:pt x="834" y="2"/>
                  </a:lnTo>
                  <a:lnTo>
                    <a:pt x="835" y="2"/>
                  </a:lnTo>
                  <a:lnTo>
                    <a:pt x="836" y="2"/>
                  </a:lnTo>
                  <a:lnTo>
                    <a:pt x="837" y="2"/>
                  </a:lnTo>
                  <a:lnTo>
                    <a:pt x="838" y="2"/>
                  </a:lnTo>
                  <a:lnTo>
                    <a:pt x="839" y="2"/>
                  </a:lnTo>
                  <a:lnTo>
                    <a:pt x="839" y="1"/>
                  </a:lnTo>
                  <a:lnTo>
                    <a:pt x="840" y="1"/>
                  </a:lnTo>
                  <a:lnTo>
                    <a:pt x="841" y="1"/>
                  </a:lnTo>
                  <a:lnTo>
                    <a:pt x="842" y="1"/>
                  </a:lnTo>
                  <a:lnTo>
                    <a:pt x="843" y="1"/>
                  </a:lnTo>
                  <a:lnTo>
                    <a:pt x="844" y="1"/>
                  </a:lnTo>
                  <a:lnTo>
                    <a:pt x="845" y="1"/>
                  </a:lnTo>
                  <a:lnTo>
                    <a:pt x="845" y="0"/>
                  </a:lnTo>
                  <a:lnTo>
                    <a:pt x="846" y="0"/>
                  </a:lnTo>
                  <a:lnTo>
                    <a:pt x="847"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2" name="Freeform 103">
              <a:extLst>
                <a:ext uri="{FF2B5EF4-FFF2-40B4-BE49-F238E27FC236}">
                  <a16:creationId xmlns:a16="http://schemas.microsoft.com/office/drawing/2014/main" id="{19A3D880-65D0-4D61-B406-42AF778147F9}"/>
                </a:ext>
              </a:extLst>
            </p:cNvPr>
            <p:cNvSpPr>
              <a:spLocks/>
            </p:cNvSpPr>
            <p:nvPr/>
          </p:nvSpPr>
          <p:spPr bwMode="auto">
            <a:xfrm>
              <a:off x="14773506" y="2122204"/>
              <a:ext cx="906711" cy="167375"/>
            </a:xfrm>
            <a:custGeom>
              <a:avLst/>
              <a:gdLst>
                <a:gd name="T0" fmla="*/ 12 w 840"/>
                <a:gd name="T1" fmla="*/ 151 h 153"/>
                <a:gd name="T2" fmla="*/ 25 w 840"/>
                <a:gd name="T3" fmla="*/ 148 h 153"/>
                <a:gd name="T4" fmla="*/ 39 w 840"/>
                <a:gd name="T5" fmla="*/ 146 h 153"/>
                <a:gd name="T6" fmla="*/ 54 w 840"/>
                <a:gd name="T7" fmla="*/ 143 h 153"/>
                <a:gd name="T8" fmla="*/ 67 w 840"/>
                <a:gd name="T9" fmla="*/ 141 h 153"/>
                <a:gd name="T10" fmla="*/ 80 w 840"/>
                <a:gd name="T11" fmla="*/ 138 h 153"/>
                <a:gd name="T12" fmla="*/ 94 w 840"/>
                <a:gd name="T13" fmla="*/ 136 h 153"/>
                <a:gd name="T14" fmla="*/ 107 w 840"/>
                <a:gd name="T15" fmla="*/ 134 h 153"/>
                <a:gd name="T16" fmla="*/ 120 w 840"/>
                <a:gd name="T17" fmla="*/ 131 h 153"/>
                <a:gd name="T18" fmla="*/ 133 w 840"/>
                <a:gd name="T19" fmla="*/ 129 h 153"/>
                <a:gd name="T20" fmla="*/ 147 w 840"/>
                <a:gd name="T21" fmla="*/ 126 h 153"/>
                <a:gd name="T22" fmla="*/ 161 w 840"/>
                <a:gd name="T23" fmla="*/ 124 h 153"/>
                <a:gd name="T24" fmla="*/ 174 w 840"/>
                <a:gd name="T25" fmla="*/ 121 h 153"/>
                <a:gd name="T26" fmla="*/ 187 w 840"/>
                <a:gd name="T27" fmla="*/ 119 h 153"/>
                <a:gd name="T28" fmla="*/ 200 w 840"/>
                <a:gd name="T29" fmla="*/ 116 h 153"/>
                <a:gd name="T30" fmla="*/ 214 w 840"/>
                <a:gd name="T31" fmla="*/ 114 h 153"/>
                <a:gd name="T32" fmla="*/ 228 w 840"/>
                <a:gd name="T33" fmla="*/ 112 h 153"/>
                <a:gd name="T34" fmla="*/ 241 w 840"/>
                <a:gd name="T35" fmla="*/ 109 h 153"/>
                <a:gd name="T36" fmla="*/ 255 w 840"/>
                <a:gd name="T37" fmla="*/ 106 h 153"/>
                <a:gd name="T38" fmla="*/ 269 w 840"/>
                <a:gd name="T39" fmla="*/ 104 h 153"/>
                <a:gd name="T40" fmla="*/ 282 w 840"/>
                <a:gd name="T41" fmla="*/ 101 h 153"/>
                <a:gd name="T42" fmla="*/ 295 w 840"/>
                <a:gd name="T43" fmla="*/ 99 h 153"/>
                <a:gd name="T44" fmla="*/ 309 w 840"/>
                <a:gd name="T45" fmla="*/ 97 h 153"/>
                <a:gd name="T46" fmla="*/ 321 w 840"/>
                <a:gd name="T47" fmla="*/ 94 h 153"/>
                <a:gd name="T48" fmla="*/ 335 w 840"/>
                <a:gd name="T49" fmla="*/ 92 h 153"/>
                <a:gd name="T50" fmla="*/ 348 w 840"/>
                <a:gd name="T51" fmla="*/ 90 h 153"/>
                <a:gd name="T52" fmla="*/ 362 w 840"/>
                <a:gd name="T53" fmla="*/ 87 h 153"/>
                <a:gd name="T54" fmla="*/ 375 w 840"/>
                <a:gd name="T55" fmla="*/ 84 h 153"/>
                <a:gd name="T56" fmla="*/ 389 w 840"/>
                <a:gd name="T57" fmla="*/ 82 h 153"/>
                <a:gd name="T58" fmla="*/ 402 w 840"/>
                <a:gd name="T59" fmla="*/ 80 h 153"/>
                <a:gd name="T60" fmla="*/ 415 w 840"/>
                <a:gd name="T61" fmla="*/ 77 h 153"/>
                <a:gd name="T62" fmla="*/ 428 w 840"/>
                <a:gd name="T63" fmla="*/ 75 h 153"/>
                <a:gd name="T64" fmla="*/ 441 w 840"/>
                <a:gd name="T65" fmla="*/ 72 h 153"/>
                <a:gd name="T66" fmla="*/ 455 w 840"/>
                <a:gd name="T67" fmla="*/ 70 h 153"/>
                <a:gd name="T68" fmla="*/ 469 w 840"/>
                <a:gd name="T69" fmla="*/ 67 h 153"/>
                <a:gd name="T70" fmla="*/ 483 w 840"/>
                <a:gd name="T71" fmla="*/ 65 h 153"/>
                <a:gd name="T72" fmla="*/ 496 w 840"/>
                <a:gd name="T73" fmla="*/ 63 h 153"/>
                <a:gd name="T74" fmla="*/ 509 w 840"/>
                <a:gd name="T75" fmla="*/ 60 h 153"/>
                <a:gd name="T76" fmla="*/ 523 w 840"/>
                <a:gd name="T77" fmla="*/ 58 h 153"/>
                <a:gd name="T78" fmla="*/ 536 w 840"/>
                <a:gd name="T79" fmla="*/ 55 h 153"/>
                <a:gd name="T80" fmla="*/ 549 w 840"/>
                <a:gd name="T81" fmla="*/ 53 h 153"/>
                <a:gd name="T82" fmla="*/ 563 w 840"/>
                <a:gd name="T83" fmla="*/ 50 h 153"/>
                <a:gd name="T84" fmla="*/ 577 w 840"/>
                <a:gd name="T85" fmla="*/ 48 h 153"/>
                <a:gd name="T86" fmla="*/ 590 w 840"/>
                <a:gd name="T87" fmla="*/ 45 h 153"/>
                <a:gd name="T88" fmla="*/ 603 w 840"/>
                <a:gd name="T89" fmla="*/ 43 h 153"/>
                <a:gd name="T90" fmla="*/ 616 w 840"/>
                <a:gd name="T91" fmla="*/ 40 h 153"/>
                <a:gd name="T92" fmla="*/ 629 w 840"/>
                <a:gd name="T93" fmla="*/ 38 h 153"/>
                <a:gd name="T94" fmla="*/ 643 w 840"/>
                <a:gd name="T95" fmla="*/ 36 h 153"/>
                <a:gd name="T96" fmla="*/ 656 w 840"/>
                <a:gd name="T97" fmla="*/ 33 h 153"/>
                <a:gd name="T98" fmla="*/ 671 w 840"/>
                <a:gd name="T99" fmla="*/ 31 h 153"/>
                <a:gd name="T100" fmla="*/ 684 w 840"/>
                <a:gd name="T101" fmla="*/ 28 h 153"/>
                <a:gd name="T102" fmla="*/ 698 w 840"/>
                <a:gd name="T103" fmla="*/ 25 h 153"/>
                <a:gd name="T104" fmla="*/ 712 w 840"/>
                <a:gd name="T105" fmla="*/ 23 h 153"/>
                <a:gd name="T106" fmla="*/ 726 w 840"/>
                <a:gd name="T107" fmla="*/ 21 h 153"/>
                <a:gd name="T108" fmla="*/ 738 w 840"/>
                <a:gd name="T109" fmla="*/ 18 h 153"/>
                <a:gd name="T110" fmla="*/ 752 w 840"/>
                <a:gd name="T111" fmla="*/ 16 h 153"/>
                <a:gd name="T112" fmla="*/ 764 w 840"/>
                <a:gd name="T113" fmla="*/ 13 h 153"/>
                <a:gd name="T114" fmla="*/ 779 w 840"/>
                <a:gd name="T115" fmla="*/ 11 h 153"/>
                <a:gd name="T116" fmla="*/ 793 w 840"/>
                <a:gd name="T117" fmla="*/ 8 h 153"/>
                <a:gd name="T118" fmla="*/ 807 w 840"/>
                <a:gd name="T119" fmla="*/ 6 h 153"/>
                <a:gd name="T120" fmla="*/ 819 w 840"/>
                <a:gd name="T121" fmla="*/ 3 h 153"/>
                <a:gd name="T122" fmla="*/ 833 w 840"/>
                <a:gd name="T123"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0" h="153">
                  <a:moveTo>
                    <a:pt x="0" y="153"/>
                  </a:moveTo>
                  <a:lnTo>
                    <a:pt x="1" y="153"/>
                  </a:lnTo>
                  <a:lnTo>
                    <a:pt x="2" y="153"/>
                  </a:lnTo>
                  <a:lnTo>
                    <a:pt x="3" y="153"/>
                  </a:lnTo>
                  <a:lnTo>
                    <a:pt x="3" y="152"/>
                  </a:lnTo>
                  <a:lnTo>
                    <a:pt x="4" y="152"/>
                  </a:lnTo>
                  <a:lnTo>
                    <a:pt x="5" y="152"/>
                  </a:lnTo>
                  <a:lnTo>
                    <a:pt x="6" y="152"/>
                  </a:lnTo>
                  <a:lnTo>
                    <a:pt x="7" y="152"/>
                  </a:lnTo>
                  <a:lnTo>
                    <a:pt x="8" y="152"/>
                  </a:lnTo>
                  <a:lnTo>
                    <a:pt x="9" y="152"/>
                  </a:lnTo>
                  <a:lnTo>
                    <a:pt x="9" y="151"/>
                  </a:lnTo>
                  <a:lnTo>
                    <a:pt x="10" y="151"/>
                  </a:lnTo>
                  <a:lnTo>
                    <a:pt x="11" y="151"/>
                  </a:lnTo>
                  <a:lnTo>
                    <a:pt x="12" y="151"/>
                  </a:lnTo>
                  <a:lnTo>
                    <a:pt x="12" y="151"/>
                  </a:lnTo>
                  <a:lnTo>
                    <a:pt x="13" y="151"/>
                  </a:lnTo>
                  <a:lnTo>
                    <a:pt x="14" y="151"/>
                  </a:lnTo>
                  <a:lnTo>
                    <a:pt x="14" y="150"/>
                  </a:lnTo>
                  <a:lnTo>
                    <a:pt x="15" y="150"/>
                  </a:lnTo>
                  <a:lnTo>
                    <a:pt x="16" y="150"/>
                  </a:lnTo>
                  <a:lnTo>
                    <a:pt x="17" y="150"/>
                  </a:lnTo>
                  <a:lnTo>
                    <a:pt x="18" y="150"/>
                  </a:lnTo>
                  <a:lnTo>
                    <a:pt x="19" y="150"/>
                  </a:lnTo>
                  <a:lnTo>
                    <a:pt x="20" y="150"/>
                  </a:lnTo>
                  <a:lnTo>
                    <a:pt x="20" y="149"/>
                  </a:lnTo>
                  <a:lnTo>
                    <a:pt x="21" y="149"/>
                  </a:lnTo>
                  <a:lnTo>
                    <a:pt x="22" y="149"/>
                  </a:lnTo>
                  <a:lnTo>
                    <a:pt x="23" y="149"/>
                  </a:lnTo>
                  <a:lnTo>
                    <a:pt x="24" y="149"/>
                  </a:lnTo>
                  <a:lnTo>
                    <a:pt x="25" y="149"/>
                  </a:lnTo>
                  <a:lnTo>
                    <a:pt x="25" y="148"/>
                  </a:lnTo>
                  <a:lnTo>
                    <a:pt x="26" y="148"/>
                  </a:lnTo>
                  <a:lnTo>
                    <a:pt x="27" y="148"/>
                  </a:lnTo>
                  <a:lnTo>
                    <a:pt x="28" y="148"/>
                  </a:lnTo>
                  <a:lnTo>
                    <a:pt x="29" y="148"/>
                  </a:lnTo>
                  <a:lnTo>
                    <a:pt x="30" y="148"/>
                  </a:lnTo>
                  <a:lnTo>
                    <a:pt x="31" y="148"/>
                  </a:lnTo>
                  <a:lnTo>
                    <a:pt x="31" y="147"/>
                  </a:lnTo>
                  <a:lnTo>
                    <a:pt x="32" y="147"/>
                  </a:lnTo>
                  <a:lnTo>
                    <a:pt x="33" y="147"/>
                  </a:lnTo>
                  <a:lnTo>
                    <a:pt x="34" y="147"/>
                  </a:lnTo>
                  <a:lnTo>
                    <a:pt x="35" y="147"/>
                  </a:lnTo>
                  <a:lnTo>
                    <a:pt x="36" y="147"/>
                  </a:lnTo>
                  <a:lnTo>
                    <a:pt x="36" y="146"/>
                  </a:lnTo>
                  <a:lnTo>
                    <a:pt x="37" y="146"/>
                  </a:lnTo>
                  <a:lnTo>
                    <a:pt x="38" y="146"/>
                  </a:lnTo>
                  <a:lnTo>
                    <a:pt x="39" y="146"/>
                  </a:lnTo>
                  <a:lnTo>
                    <a:pt x="40" y="146"/>
                  </a:lnTo>
                  <a:lnTo>
                    <a:pt x="41" y="146"/>
                  </a:lnTo>
                  <a:lnTo>
                    <a:pt x="42" y="145"/>
                  </a:lnTo>
                  <a:lnTo>
                    <a:pt x="43" y="145"/>
                  </a:lnTo>
                  <a:lnTo>
                    <a:pt x="44" y="145"/>
                  </a:lnTo>
                  <a:lnTo>
                    <a:pt x="45" y="145"/>
                  </a:lnTo>
                  <a:lnTo>
                    <a:pt x="46" y="145"/>
                  </a:lnTo>
                  <a:lnTo>
                    <a:pt x="47" y="145"/>
                  </a:lnTo>
                  <a:lnTo>
                    <a:pt x="47" y="144"/>
                  </a:lnTo>
                  <a:lnTo>
                    <a:pt x="48" y="144"/>
                  </a:lnTo>
                  <a:lnTo>
                    <a:pt x="49" y="144"/>
                  </a:lnTo>
                  <a:lnTo>
                    <a:pt x="50" y="144"/>
                  </a:lnTo>
                  <a:lnTo>
                    <a:pt x="51" y="144"/>
                  </a:lnTo>
                  <a:lnTo>
                    <a:pt x="52" y="144"/>
                  </a:lnTo>
                  <a:lnTo>
                    <a:pt x="53" y="143"/>
                  </a:lnTo>
                  <a:lnTo>
                    <a:pt x="54" y="143"/>
                  </a:lnTo>
                  <a:lnTo>
                    <a:pt x="55" y="143"/>
                  </a:lnTo>
                  <a:lnTo>
                    <a:pt x="56" y="143"/>
                  </a:lnTo>
                  <a:lnTo>
                    <a:pt x="57" y="143"/>
                  </a:lnTo>
                  <a:lnTo>
                    <a:pt x="58" y="143"/>
                  </a:lnTo>
                  <a:lnTo>
                    <a:pt x="58" y="142"/>
                  </a:lnTo>
                  <a:lnTo>
                    <a:pt x="59" y="142"/>
                  </a:lnTo>
                  <a:lnTo>
                    <a:pt x="60" y="142"/>
                  </a:lnTo>
                  <a:lnTo>
                    <a:pt x="61" y="142"/>
                  </a:lnTo>
                  <a:lnTo>
                    <a:pt x="62" y="142"/>
                  </a:lnTo>
                  <a:lnTo>
                    <a:pt x="63" y="142"/>
                  </a:lnTo>
                  <a:lnTo>
                    <a:pt x="63" y="141"/>
                  </a:lnTo>
                  <a:lnTo>
                    <a:pt x="64" y="141"/>
                  </a:lnTo>
                  <a:lnTo>
                    <a:pt x="65" y="141"/>
                  </a:lnTo>
                  <a:lnTo>
                    <a:pt x="66" y="141"/>
                  </a:lnTo>
                  <a:lnTo>
                    <a:pt x="67" y="141"/>
                  </a:lnTo>
                  <a:lnTo>
                    <a:pt x="67" y="141"/>
                  </a:lnTo>
                  <a:lnTo>
                    <a:pt x="68" y="141"/>
                  </a:lnTo>
                  <a:lnTo>
                    <a:pt x="69" y="141"/>
                  </a:lnTo>
                  <a:lnTo>
                    <a:pt x="69" y="140"/>
                  </a:lnTo>
                  <a:lnTo>
                    <a:pt x="70" y="140"/>
                  </a:lnTo>
                  <a:lnTo>
                    <a:pt x="71" y="140"/>
                  </a:lnTo>
                  <a:lnTo>
                    <a:pt x="72" y="140"/>
                  </a:lnTo>
                  <a:lnTo>
                    <a:pt x="73" y="140"/>
                  </a:lnTo>
                  <a:lnTo>
                    <a:pt x="74" y="140"/>
                  </a:lnTo>
                  <a:lnTo>
                    <a:pt x="74" y="139"/>
                  </a:lnTo>
                  <a:lnTo>
                    <a:pt x="75" y="139"/>
                  </a:lnTo>
                  <a:lnTo>
                    <a:pt x="76" y="139"/>
                  </a:lnTo>
                  <a:lnTo>
                    <a:pt x="77" y="139"/>
                  </a:lnTo>
                  <a:lnTo>
                    <a:pt x="78" y="139"/>
                  </a:lnTo>
                  <a:lnTo>
                    <a:pt x="79" y="139"/>
                  </a:lnTo>
                  <a:lnTo>
                    <a:pt x="80" y="139"/>
                  </a:lnTo>
                  <a:lnTo>
                    <a:pt x="80" y="138"/>
                  </a:lnTo>
                  <a:lnTo>
                    <a:pt x="81" y="138"/>
                  </a:lnTo>
                  <a:lnTo>
                    <a:pt x="82" y="138"/>
                  </a:lnTo>
                  <a:lnTo>
                    <a:pt x="83" y="138"/>
                  </a:lnTo>
                  <a:lnTo>
                    <a:pt x="84" y="138"/>
                  </a:lnTo>
                  <a:lnTo>
                    <a:pt x="85" y="138"/>
                  </a:lnTo>
                  <a:lnTo>
                    <a:pt x="85" y="137"/>
                  </a:lnTo>
                  <a:lnTo>
                    <a:pt x="86" y="137"/>
                  </a:lnTo>
                  <a:lnTo>
                    <a:pt x="87" y="137"/>
                  </a:lnTo>
                  <a:lnTo>
                    <a:pt x="88" y="137"/>
                  </a:lnTo>
                  <a:lnTo>
                    <a:pt x="89" y="137"/>
                  </a:lnTo>
                  <a:lnTo>
                    <a:pt x="90" y="137"/>
                  </a:lnTo>
                  <a:lnTo>
                    <a:pt x="91" y="137"/>
                  </a:lnTo>
                  <a:lnTo>
                    <a:pt x="91" y="136"/>
                  </a:lnTo>
                  <a:lnTo>
                    <a:pt x="92" y="136"/>
                  </a:lnTo>
                  <a:lnTo>
                    <a:pt x="93" y="136"/>
                  </a:lnTo>
                  <a:lnTo>
                    <a:pt x="94" y="136"/>
                  </a:lnTo>
                  <a:lnTo>
                    <a:pt x="95" y="136"/>
                  </a:lnTo>
                  <a:lnTo>
                    <a:pt x="95" y="136"/>
                  </a:lnTo>
                  <a:lnTo>
                    <a:pt x="96" y="136"/>
                  </a:lnTo>
                  <a:lnTo>
                    <a:pt x="96" y="135"/>
                  </a:lnTo>
                  <a:lnTo>
                    <a:pt x="97" y="135"/>
                  </a:lnTo>
                  <a:lnTo>
                    <a:pt x="98" y="135"/>
                  </a:lnTo>
                  <a:lnTo>
                    <a:pt x="99" y="135"/>
                  </a:lnTo>
                  <a:lnTo>
                    <a:pt x="100" y="135"/>
                  </a:lnTo>
                  <a:lnTo>
                    <a:pt x="101" y="135"/>
                  </a:lnTo>
                  <a:lnTo>
                    <a:pt x="102" y="135"/>
                  </a:lnTo>
                  <a:lnTo>
                    <a:pt x="102" y="134"/>
                  </a:lnTo>
                  <a:lnTo>
                    <a:pt x="103" y="134"/>
                  </a:lnTo>
                  <a:lnTo>
                    <a:pt x="104" y="134"/>
                  </a:lnTo>
                  <a:lnTo>
                    <a:pt x="105" y="134"/>
                  </a:lnTo>
                  <a:lnTo>
                    <a:pt x="106" y="134"/>
                  </a:lnTo>
                  <a:lnTo>
                    <a:pt x="107" y="134"/>
                  </a:lnTo>
                  <a:lnTo>
                    <a:pt x="107" y="133"/>
                  </a:lnTo>
                  <a:lnTo>
                    <a:pt x="108" y="133"/>
                  </a:lnTo>
                  <a:lnTo>
                    <a:pt x="109" y="133"/>
                  </a:lnTo>
                  <a:lnTo>
                    <a:pt x="110" y="133"/>
                  </a:lnTo>
                  <a:lnTo>
                    <a:pt x="111" y="133"/>
                  </a:lnTo>
                  <a:lnTo>
                    <a:pt x="112" y="133"/>
                  </a:lnTo>
                  <a:lnTo>
                    <a:pt x="113" y="133"/>
                  </a:lnTo>
                  <a:lnTo>
                    <a:pt x="113" y="132"/>
                  </a:lnTo>
                  <a:lnTo>
                    <a:pt x="114" y="132"/>
                  </a:lnTo>
                  <a:lnTo>
                    <a:pt x="115" y="132"/>
                  </a:lnTo>
                  <a:lnTo>
                    <a:pt x="116" y="132"/>
                  </a:lnTo>
                  <a:lnTo>
                    <a:pt x="117" y="132"/>
                  </a:lnTo>
                  <a:lnTo>
                    <a:pt x="118" y="132"/>
                  </a:lnTo>
                  <a:lnTo>
                    <a:pt x="118" y="131"/>
                  </a:lnTo>
                  <a:lnTo>
                    <a:pt x="119" y="131"/>
                  </a:lnTo>
                  <a:lnTo>
                    <a:pt x="120" y="131"/>
                  </a:lnTo>
                  <a:lnTo>
                    <a:pt x="121" y="131"/>
                  </a:lnTo>
                  <a:lnTo>
                    <a:pt x="122" y="131"/>
                  </a:lnTo>
                  <a:lnTo>
                    <a:pt x="123" y="131"/>
                  </a:lnTo>
                  <a:lnTo>
                    <a:pt x="123" y="131"/>
                  </a:lnTo>
                  <a:lnTo>
                    <a:pt x="124" y="131"/>
                  </a:lnTo>
                  <a:lnTo>
                    <a:pt x="124" y="130"/>
                  </a:lnTo>
                  <a:lnTo>
                    <a:pt x="125" y="130"/>
                  </a:lnTo>
                  <a:lnTo>
                    <a:pt x="126" y="130"/>
                  </a:lnTo>
                  <a:lnTo>
                    <a:pt x="127" y="130"/>
                  </a:lnTo>
                  <a:lnTo>
                    <a:pt x="128" y="130"/>
                  </a:lnTo>
                  <a:lnTo>
                    <a:pt x="129" y="130"/>
                  </a:lnTo>
                  <a:lnTo>
                    <a:pt x="129" y="129"/>
                  </a:lnTo>
                  <a:lnTo>
                    <a:pt x="130" y="129"/>
                  </a:lnTo>
                  <a:lnTo>
                    <a:pt x="131" y="129"/>
                  </a:lnTo>
                  <a:lnTo>
                    <a:pt x="132" y="129"/>
                  </a:lnTo>
                  <a:lnTo>
                    <a:pt x="133" y="129"/>
                  </a:lnTo>
                  <a:lnTo>
                    <a:pt x="134" y="129"/>
                  </a:lnTo>
                  <a:lnTo>
                    <a:pt x="135" y="129"/>
                  </a:lnTo>
                  <a:lnTo>
                    <a:pt x="135" y="128"/>
                  </a:lnTo>
                  <a:lnTo>
                    <a:pt x="136" y="128"/>
                  </a:lnTo>
                  <a:lnTo>
                    <a:pt x="137" y="128"/>
                  </a:lnTo>
                  <a:lnTo>
                    <a:pt x="138" y="128"/>
                  </a:lnTo>
                  <a:lnTo>
                    <a:pt x="139" y="128"/>
                  </a:lnTo>
                  <a:lnTo>
                    <a:pt x="140" y="128"/>
                  </a:lnTo>
                  <a:lnTo>
                    <a:pt x="140" y="127"/>
                  </a:lnTo>
                  <a:lnTo>
                    <a:pt x="141" y="127"/>
                  </a:lnTo>
                  <a:lnTo>
                    <a:pt x="142" y="127"/>
                  </a:lnTo>
                  <a:lnTo>
                    <a:pt x="143" y="127"/>
                  </a:lnTo>
                  <a:lnTo>
                    <a:pt x="144" y="127"/>
                  </a:lnTo>
                  <a:lnTo>
                    <a:pt x="145" y="127"/>
                  </a:lnTo>
                  <a:lnTo>
                    <a:pt x="146" y="126"/>
                  </a:lnTo>
                  <a:lnTo>
                    <a:pt x="147" y="126"/>
                  </a:lnTo>
                  <a:lnTo>
                    <a:pt x="148" y="126"/>
                  </a:lnTo>
                  <a:lnTo>
                    <a:pt x="149" y="126"/>
                  </a:lnTo>
                  <a:lnTo>
                    <a:pt x="150" y="126"/>
                  </a:lnTo>
                  <a:lnTo>
                    <a:pt x="150" y="126"/>
                  </a:lnTo>
                  <a:lnTo>
                    <a:pt x="151" y="126"/>
                  </a:lnTo>
                  <a:lnTo>
                    <a:pt x="151" y="125"/>
                  </a:lnTo>
                  <a:lnTo>
                    <a:pt x="152" y="125"/>
                  </a:lnTo>
                  <a:lnTo>
                    <a:pt x="153" y="125"/>
                  </a:lnTo>
                  <a:lnTo>
                    <a:pt x="154" y="125"/>
                  </a:lnTo>
                  <a:lnTo>
                    <a:pt x="155" y="125"/>
                  </a:lnTo>
                  <a:lnTo>
                    <a:pt x="156" y="125"/>
                  </a:lnTo>
                  <a:lnTo>
                    <a:pt x="157" y="124"/>
                  </a:lnTo>
                  <a:lnTo>
                    <a:pt x="158" y="124"/>
                  </a:lnTo>
                  <a:lnTo>
                    <a:pt x="159" y="124"/>
                  </a:lnTo>
                  <a:lnTo>
                    <a:pt x="160" y="124"/>
                  </a:lnTo>
                  <a:lnTo>
                    <a:pt x="161" y="124"/>
                  </a:lnTo>
                  <a:lnTo>
                    <a:pt x="162" y="124"/>
                  </a:lnTo>
                  <a:lnTo>
                    <a:pt x="162" y="123"/>
                  </a:lnTo>
                  <a:lnTo>
                    <a:pt x="163" y="123"/>
                  </a:lnTo>
                  <a:lnTo>
                    <a:pt x="164" y="123"/>
                  </a:lnTo>
                  <a:lnTo>
                    <a:pt x="165" y="123"/>
                  </a:lnTo>
                  <a:lnTo>
                    <a:pt x="166" y="123"/>
                  </a:lnTo>
                  <a:lnTo>
                    <a:pt x="167" y="123"/>
                  </a:lnTo>
                  <a:lnTo>
                    <a:pt x="167" y="122"/>
                  </a:lnTo>
                  <a:lnTo>
                    <a:pt x="168" y="122"/>
                  </a:lnTo>
                  <a:lnTo>
                    <a:pt x="169" y="122"/>
                  </a:lnTo>
                  <a:lnTo>
                    <a:pt x="170" y="122"/>
                  </a:lnTo>
                  <a:lnTo>
                    <a:pt x="171" y="122"/>
                  </a:lnTo>
                  <a:lnTo>
                    <a:pt x="172" y="122"/>
                  </a:lnTo>
                  <a:lnTo>
                    <a:pt x="173" y="122"/>
                  </a:lnTo>
                  <a:lnTo>
                    <a:pt x="173" y="121"/>
                  </a:lnTo>
                  <a:lnTo>
                    <a:pt x="174" y="121"/>
                  </a:lnTo>
                  <a:lnTo>
                    <a:pt x="175" y="121"/>
                  </a:lnTo>
                  <a:lnTo>
                    <a:pt x="176" y="121"/>
                  </a:lnTo>
                  <a:lnTo>
                    <a:pt x="177" y="121"/>
                  </a:lnTo>
                  <a:lnTo>
                    <a:pt x="178" y="121"/>
                  </a:lnTo>
                  <a:lnTo>
                    <a:pt x="178" y="121"/>
                  </a:lnTo>
                  <a:lnTo>
                    <a:pt x="178" y="120"/>
                  </a:lnTo>
                  <a:lnTo>
                    <a:pt x="179" y="120"/>
                  </a:lnTo>
                  <a:lnTo>
                    <a:pt x="180" y="120"/>
                  </a:lnTo>
                  <a:lnTo>
                    <a:pt x="181" y="120"/>
                  </a:lnTo>
                  <a:lnTo>
                    <a:pt x="182" y="120"/>
                  </a:lnTo>
                  <a:lnTo>
                    <a:pt x="183" y="120"/>
                  </a:lnTo>
                  <a:lnTo>
                    <a:pt x="184" y="120"/>
                  </a:lnTo>
                  <a:lnTo>
                    <a:pt x="184" y="119"/>
                  </a:lnTo>
                  <a:lnTo>
                    <a:pt x="185" y="119"/>
                  </a:lnTo>
                  <a:lnTo>
                    <a:pt x="186" y="119"/>
                  </a:lnTo>
                  <a:lnTo>
                    <a:pt x="187" y="119"/>
                  </a:lnTo>
                  <a:lnTo>
                    <a:pt x="188" y="119"/>
                  </a:lnTo>
                  <a:lnTo>
                    <a:pt x="189" y="119"/>
                  </a:lnTo>
                  <a:lnTo>
                    <a:pt x="189" y="118"/>
                  </a:lnTo>
                  <a:lnTo>
                    <a:pt x="190" y="118"/>
                  </a:lnTo>
                  <a:lnTo>
                    <a:pt x="191" y="118"/>
                  </a:lnTo>
                  <a:lnTo>
                    <a:pt x="192" y="118"/>
                  </a:lnTo>
                  <a:lnTo>
                    <a:pt x="193" y="118"/>
                  </a:lnTo>
                  <a:lnTo>
                    <a:pt x="194" y="118"/>
                  </a:lnTo>
                  <a:lnTo>
                    <a:pt x="195" y="118"/>
                  </a:lnTo>
                  <a:lnTo>
                    <a:pt x="195" y="117"/>
                  </a:lnTo>
                  <a:lnTo>
                    <a:pt x="196" y="117"/>
                  </a:lnTo>
                  <a:lnTo>
                    <a:pt x="197" y="117"/>
                  </a:lnTo>
                  <a:lnTo>
                    <a:pt x="198" y="117"/>
                  </a:lnTo>
                  <a:lnTo>
                    <a:pt x="199" y="117"/>
                  </a:lnTo>
                  <a:lnTo>
                    <a:pt x="200" y="117"/>
                  </a:lnTo>
                  <a:lnTo>
                    <a:pt x="200" y="116"/>
                  </a:lnTo>
                  <a:lnTo>
                    <a:pt x="201" y="116"/>
                  </a:lnTo>
                  <a:lnTo>
                    <a:pt x="202" y="116"/>
                  </a:lnTo>
                  <a:lnTo>
                    <a:pt x="203" y="116"/>
                  </a:lnTo>
                  <a:lnTo>
                    <a:pt x="204" y="116"/>
                  </a:lnTo>
                  <a:lnTo>
                    <a:pt x="205" y="116"/>
                  </a:lnTo>
                  <a:lnTo>
                    <a:pt x="206" y="116"/>
                  </a:lnTo>
                  <a:lnTo>
                    <a:pt x="206" y="115"/>
                  </a:lnTo>
                  <a:lnTo>
                    <a:pt x="207" y="115"/>
                  </a:lnTo>
                  <a:lnTo>
                    <a:pt x="208" y="115"/>
                  </a:lnTo>
                  <a:lnTo>
                    <a:pt x="209" y="115"/>
                  </a:lnTo>
                  <a:lnTo>
                    <a:pt x="210" y="115"/>
                  </a:lnTo>
                  <a:lnTo>
                    <a:pt x="211" y="115"/>
                  </a:lnTo>
                  <a:lnTo>
                    <a:pt x="211" y="114"/>
                  </a:lnTo>
                  <a:lnTo>
                    <a:pt x="212" y="114"/>
                  </a:lnTo>
                  <a:lnTo>
                    <a:pt x="213" y="114"/>
                  </a:lnTo>
                  <a:lnTo>
                    <a:pt x="214" y="114"/>
                  </a:lnTo>
                  <a:lnTo>
                    <a:pt x="215" y="114"/>
                  </a:lnTo>
                  <a:lnTo>
                    <a:pt x="216" y="114"/>
                  </a:lnTo>
                  <a:lnTo>
                    <a:pt x="217" y="114"/>
                  </a:lnTo>
                  <a:lnTo>
                    <a:pt x="217" y="113"/>
                  </a:lnTo>
                  <a:lnTo>
                    <a:pt x="218" y="113"/>
                  </a:lnTo>
                  <a:lnTo>
                    <a:pt x="219" y="113"/>
                  </a:lnTo>
                  <a:lnTo>
                    <a:pt x="220" y="113"/>
                  </a:lnTo>
                  <a:lnTo>
                    <a:pt x="221" y="113"/>
                  </a:lnTo>
                  <a:lnTo>
                    <a:pt x="222" y="113"/>
                  </a:lnTo>
                  <a:lnTo>
                    <a:pt x="222" y="112"/>
                  </a:lnTo>
                  <a:lnTo>
                    <a:pt x="223" y="112"/>
                  </a:lnTo>
                  <a:lnTo>
                    <a:pt x="224" y="112"/>
                  </a:lnTo>
                  <a:lnTo>
                    <a:pt x="225" y="112"/>
                  </a:lnTo>
                  <a:lnTo>
                    <a:pt x="226" y="112"/>
                  </a:lnTo>
                  <a:lnTo>
                    <a:pt x="227" y="112"/>
                  </a:lnTo>
                  <a:lnTo>
                    <a:pt x="228" y="112"/>
                  </a:lnTo>
                  <a:lnTo>
                    <a:pt x="228" y="111"/>
                  </a:lnTo>
                  <a:lnTo>
                    <a:pt x="229" y="111"/>
                  </a:lnTo>
                  <a:lnTo>
                    <a:pt x="230" y="111"/>
                  </a:lnTo>
                  <a:lnTo>
                    <a:pt x="231" y="111"/>
                  </a:lnTo>
                  <a:lnTo>
                    <a:pt x="232" y="111"/>
                  </a:lnTo>
                  <a:lnTo>
                    <a:pt x="233" y="111"/>
                  </a:lnTo>
                  <a:lnTo>
                    <a:pt x="233" y="110"/>
                  </a:lnTo>
                  <a:lnTo>
                    <a:pt x="234" y="110"/>
                  </a:lnTo>
                  <a:lnTo>
                    <a:pt x="235" y="110"/>
                  </a:lnTo>
                  <a:lnTo>
                    <a:pt x="236" y="110"/>
                  </a:lnTo>
                  <a:lnTo>
                    <a:pt x="237" y="110"/>
                  </a:lnTo>
                  <a:lnTo>
                    <a:pt x="238" y="110"/>
                  </a:lnTo>
                  <a:lnTo>
                    <a:pt x="239" y="110"/>
                  </a:lnTo>
                  <a:lnTo>
                    <a:pt x="239" y="109"/>
                  </a:lnTo>
                  <a:lnTo>
                    <a:pt x="240" y="109"/>
                  </a:lnTo>
                  <a:lnTo>
                    <a:pt x="241" y="109"/>
                  </a:lnTo>
                  <a:lnTo>
                    <a:pt x="242" y="109"/>
                  </a:lnTo>
                  <a:lnTo>
                    <a:pt x="243" y="109"/>
                  </a:lnTo>
                  <a:lnTo>
                    <a:pt x="244" y="109"/>
                  </a:lnTo>
                  <a:lnTo>
                    <a:pt x="244" y="108"/>
                  </a:lnTo>
                  <a:lnTo>
                    <a:pt x="245" y="108"/>
                  </a:lnTo>
                  <a:lnTo>
                    <a:pt x="246" y="108"/>
                  </a:lnTo>
                  <a:lnTo>
                    <a:pt x="247" y="108"/>
                  </a:lnTo>
                  <a:lnTo>
                    <a:pt x="248" y="108"/>
                  </a:lnTo>
                  <a:lnTo>
                    <a:pt x="249" y="108"/>
                  </a:lnTo>
                  <a:lnTo>
                    <a:pt x="250" y="107"/>
                  </a:lnTo>
                  <a:lnTo>
                    <a:pt x="251" y="107"/>
                  </a:lnTo>
                  <a:lnTo>
                    <a:pt x="252" y="107"/>
                  </a:lnTo>
                  <a:lnTo>
                    <a:pt x="253" y="107"/>
                  </a:lnTo>
                  <a:lnTo>
                    <a:pt x="254" y="107"/>
                  </a:lnTo>
                  <a:lnTo>
                    <a:pt x="255" y="107"/>
                  </a:lnTo>
                  <a:lnTo>
                    <a:pt x="255" y="106"/>
                  </a:lnTo>
                  <a:lnTo>
                    <a:pt x="256" y="106"/>
                  </a:lnTo>
                  <a:lnTo>
                    <a:pt x="257" y="106"/>
                  </a:lnTo>
                  <a:lnTo>
                    <a:pt x="258" y="106"/>
                  </a:lnTo>
                  <a:lnTo>
                    <a:pt x="259" y="106"/>
                  </a:lnTo>
                  <a:lnTo>
                    <a:pt x="260" y="106"/>
                  </a:lnTo>
                  <a:lnTo>
                    <a:pt x="261" y="105"/>
                  </a:lnTo>
                  <a:lnTo>
                    <a:pt x="261" y="105"/>
                  </a:lnTo>
                  <a:lnTo>
                    <a:pt x="262" y="105"/>
                  </a:lnTo>
                  <a:lnTo>
                    <a:pt x="263" y="105"/>
                  </a:lnTo>
                  <a:lnTo>
                    <a:pt x="264" y="105"/>
                  </a:lnTo>
                  <a:lnTo>
                    <a:pt x="265" y="105"/>
                  </a:lnTo>
                  <a:lnTo>
                    <a:pt x="266" y="105"/>
                  </a:lnTo>
                  <a:lnTo>
                    <a:pt x="266" y="104"/>
                  </a:lnTo>
                  <a:lnTo>
                    <a:pt x="267" y="104"/>
                  </a:lnTo>
                  <a:lnTo>
                    <a:pt x="268" y="104"/>
                  </a:lnTo>
                  <a:lnTo>
                    <a:pt x="269" y="104"/>
                  </a:lnTo>
                  <a:lnTo>
                    <a:pt x="270" y="104"/>
                  </a:lnTo>
                  <a:lnTo>
                    <a:pt x="271" y="104"/>
                  </a:lnTo>
                  <a:lnTo>
                    <a:pt x="271" y="103"/>
                  </a:lnTo>
                  <a:lnTo>
                    <a:pt x="272" y="103"/>
                  </a:lnTo>
                  <a:lnTo>
                    <a:pt x="273" y="103"/>
                  </a:lnTo>
                  <a:lnTo>
                    <a:pt x="274" y="103"/>
                  </a:lnTo>
                  <a:lnTo>
                    <a:pt x="275" y="103"/>
                  </a:lnTo>
                  <a:lnTo>
                    <a:pt x="276" y="103"/>
                  </a:lnTo>
                  <a:lnTo>
                    <a:pt x="277" y="103"/>
                  </a:lnTo>
                  <a:lnTo>
                    <a:pt x="277" y="102"/>
                  </a:lnTo>
                  <a:lnTo>
                    <a:pt x="278" y="102"/>
                  </a:lnTo>
                  <a:lnTo>
                    <a:pt x="279" y="102"/>
                  </a:lnTo>
                  <a:lnTo>
                    <a:pt x="280" y="102"/>
                  </a:lnTo>
                  <a:lnTo>
                    <a:pt x="281" y="102"/>
                  </a:lnTo>
                  <a:lnTo>
                    <a:pt x="282" y="102"/>
                  </a:lnTo>
                  <a:lnTo>
                    <a:pt x="282" y="101"/>
                  </a:lnTo>
                  <a:lnTo>
                    <a:pt x="283" y="101"/>
                  </a:lnTo>
                  <a:lnTo>
                    <a:pt x="284" y="101"/>
                  </a:lnTo>
                  <a:lnTo>
                    <a:pt x="285" y="101"/>
                  </a:lnTo>
                  <a:lnTo>
                    <a:pt x="286" y="101"/>
                  </a:lnTo>
                  <a:lnTo>
                    <a:pt x="287" y="101"/>
                  </a:lnTo>
                  <a:lnTo>
                    <a:pt x="288" y="101"/>
                  </a:lnTo>
                  <a:lnTo>
                    <a:pt x="288" y="100"/>
                  </a:lnTo>
                  <a:lnTo>
                    <a:pt x="289" y="100"/>
                  </a:lnTo>
                  <a:lnTo>
                    <a:pt x="289" y="100"/>
                  </a:lnTo>
                  <a:lnTo>
                    <a:pt x="290" y="100"/>
                  </a:lnTo>
                  <a:lnTo>
                    <a:pt x="291" y="100"/>
                  </a:lnTo>
                  <a:lnTo>
                    <a:pt x="292" y="100"/>
                  </a:lnTo>
                  <a:lnTo>
                    <a:pt x="293" y="100"/>
                  </a:lnTo>
                  <a:lnTo>
                    <a:pt x="293" y="99"/>
                  </a:lnTo>
                  <a:lnTo>
                    <a:pt x="294" y="99"/>
                  </a:lnTo>
                  <a:lnTo>
                    <a:pt x="295" y="99"/>
                  </a:lnTo>
                  <a:lnTo>
                    <a:pt x="296" y="99"/>
                  </a:lnTo>
                  <a:lnTo>
                    <a:pt x="297" y="99"/>
                  </a:lnTo>
                  <a:lnTo>
                    <a:pt x="298" y="99"/>
                  </a:lnTo>
                  <a:lnTo>
                    <a:pt x="299" y="99"/>
                  </a:lnTo>
                  <a:lnTo>
                    <a:pt x="299" y="98"/>
                  </a:lnTo>
                  <a:lnTo>
                    <a:pt x="300" y="98"/>
                  </a:lnTo>
                  <a:lnTo>
                    <a:pt x="301" y="98"/>
                  </a:lnTo>
                  <a:lnTo>
                    <a:pt x="302" y="98"/>
                  </a:lnTo>
                  <a:lnTo>
                    <a:pt x="303" y="98"/>
                  </a:lnTo>
                  <a:lnTo>
                    <a:pt x="304" y="98"/>
                  </a:lnTo>
                  <a:lnTo>
                    <a:pt x="304" y="97"/>
                  </a:lnTo>
                  <a:lnTo>
                    <a:pt x="305" y="97"/>
                  </a:lnTo>
                  <a:lnTo>
                    <a:pt x="306" y="97"/>
                  </a:lnTo>
                  <a:lnTo>
                    <a:pt x="307" y="97"/>
                  </a:lnTo>
                  <a:lnTo>
                    <a:pt x="308" y="97"/>
                  </a:lnTo>
                  <a:lnTo>
                    <a:pt x="309" y="97"/>
                  </a:lnTo>
                  <a:lnTo>
                    <a:pt x="310" y="97"/>
                  </a:lnTo>
                  <a:lnTo>
                    <a:pt x="310" y="96"/>
                  </a:lnTo>
                  <a:lnTo>
                    <a:pt x="311" y="96"/>
                  </a:lnTo>
                  <a:lnTo>
                    <a:pt x="312" y="96"/>
                  </a:lnTo>
                  <a:lnTo>
                    <a:pt x="313" y="96"/>
                  </a:lnTo>
                  <a:lnTo>
                    <a:pt x="314" y="96"/>
                  </a:lnTo>
                  <a:lnTo>
                    <a:pt x="315" y="96"/>
                  </a:lnTo>
                  <a:lnTo>
                    <a:pt x="315" y="95"/>
                  </a:lnTo>
                  <a:lnTo>
                    <a:pt x="316" y="95"/>
                  </a:lnTo>
                  <a:lnTo>
                    <a:pt x="317" y="95"/>
                  </a:lnTo>
                  <a:lnTo>
                    <a:pt x="317" y="95"/>
                  </a:lnTo>
                  <a:lnTo>
                    <a:pt x="318" y="95"/>
                  </a:lnTo>
                  <a:lnTo>
                    <a:pt x="319" y="95"/>
                  </a:lnTo>
                  <a:lnTo>
                    <a:pt x="320" y="95"/>
                  </a:lnTo>
                  <a:lnTo>
                    <a:pt x="321" y="95"/>
                  </a:lnTo>
                  <a:lnTo>
                    <a:pt x="321" y="94"/>
                  </a:lnTo>
                  <a:lnTo>
                    <a:pt x="322" y="94"/>
                  </a:lnTo>
                  <a:lnTo>
                    <a:pt x="323" y="94"/>
                  </a:lnTo>
                  <a:lnTo>
                    <a:pt x="324" y="94"/>
                  </a:lnTo>
                  <a:lnTo>
                    <a:pt x="325" y="94"/>
                  </a:lnTo>
                  <a:lnTo>
                    <a:pt x="326" y="94"/>
                  </a:lnTo>
                  <a:lnTo>
                    <a:pt x="326" y="93"/>
                  </a:lnTo>
                  <a:lnTo>
                    <a:pt x="327" y="93"/>
                  </a:lnTo>
                  <a:lnTo>
                    <a:pt x="328" y="93"/>
                  </a:lnTo>
                  <a:lnTo>
                    <a:pt x="329" y="93"/>
                  </a:lnTo>
                  <a:lnTo>
                    <a:pt x="330" y="93"/>
                  </a:lnTo>
                  <a:lnTo>
                    <a:pt x="331" y="93"/>
                  </a:lnTo>
                  <a:lnTo>
                    <a:pt x="332" y="93"/>
                  </a:lnTo>
                  <a:lnTo>
                    <a:pt x="332" y="92"/>
                  </a:lnTo>
                  <a:lnTo>
                    <a:pt x="333" y="92"/>
                  </a:lnTo>
                  <a:lnTo>
                    <a:pt x="334" y="92"/>
                  </a:lnTo>
                  <a:lnTo>
                    <a:pt x="335" y="92"/>
                  </a:lnTo>
                  <a:lnTo>
                    <a:pt x="336" y="92"/>
                  </a:lnTo>
                  <a:lnTo>
                    <a:pt x="337" y="92"/>
                  </a:lnTo>
                  <a:lnTo>
                    <a:pt x="337" y="91"/>
                  </a:lnTo>
                  <a:lnTo>
                    <a:pt x="338" y="91"/>
                  </a:lnTo>
                  <a:lnTo>
                    <a:pt x="339" y="91"/>
                  </a:lnTo>
                  <a:lnTo>
                    <a:pt x="340" y="91"/>
                  </a:lnTo>
                  <a:lnTo>
                    <a:pt x="341" y="91"/>
                  </a:lnTo>
                  <a:lnTo>
                    <a:pt x="342" y="91"/>
                  </a:lnTo>
                  <a:lnTo>
                    <a:pt x="343" y="91"/>
                  </a:lnTo>
                  <a:lnTo>
                    <a:pt x="343" y="90"/>
                  </a:lnTo>
                  <a:lnTo>
                    <a:pt x="344" y="90"/>
                  </a:lnTo>
                  <a:lnTo>
                    <a:pt x="344" y="90"/>
                  </a:lnTo>
                  <a:lnTo>
                    <a:pt x="345" y="90"/>
                  </a:lnTo>
                  <a:lnTo>
                    <a:pt x="346" y="90"/>
                  </a:lnTo>
                  <a:lnTo>
                    <a:pt x="347" y="90"/>
                  </a:lnTo>
                  <a:lnTo>
                    <a:pt x="348" y="90"/>
                  </a:lnTo>
                  <a:lnTo>
                    <a:pt x="348" y="89"/>
                  </a:lnTo>
                  <a:lnTo>
                    <a:pt x="349" y="89"/>
                  </a:lnTo>
                  <a:lnTo>
                    <a:pt x="350" y="89"/>
                  </a:lnTo>
                  <a:lnTo>
                    <a:pt x="351" y="89"/>
                  </a:lnTo>
                  <a:lnTo>
                    <a:pt x="352" y="89"/>
                  </a:lnTo>
                  <a:lnTo>
                    <a:pt x="353" y="89"/>
                  </a:lnTo>
                  <a:lnTo>
                    <a:pt x="354" y="88"/>
                  </a:lnTo>
                  <a:lnTo>
                    <a:pt x="355" y="88"/>
                  </a:lnTo>
                  <a:lnTo>
                    <a:pt x="356" y="88"/>
                  </a:lnTo>
                  <a:lnTo>
                    <a:pt x="357" y="88"/>
                  </a:lnTo>
                  <a:lnTo>
                    <a:pt x="358" y="88"/>
                  </a:lnTo>
                  <a:lnTo>
                    <a:pt x="359" y="88"/>
                  </a:lnTo>
                  <a:lnTo>
                    <a:pt x="359" y="87"/>
                  </a:lnTo>
                  <a:lnTo>
                    <a:pt x="360" y="87"/>
                  </a:lnTo>
                  <a:lnTo>
                    <a:pt x="361" y="87"/>
                  </a:lnTo>
                  <a:lnTo>
                    <a:pt x="362" y="87"/>
                  </a:lnTo>
                  <a:lnTo>
                    <a:pt x="363" y="87"/>
                  </a:lnTo>
                  <a:lnTo>
                    <a:pt x="364" y="87"/>
                  </a:lnTo>
                  <a:lnTo>
                    <a:pt x="365" y="86"/>
                  </a:lnTo>
                  <a:lnTo>
                    <a:pt x="366" y="86"/>
                  </a:lnTo>
                  <a:lnTo>
                    <a:pt x="367" y="86"/>
                  </a:lnTo>
                  <a:lnTo>
                    <a:pt x="368" y="86"/>
                  </a:lnTo>
                  <a:lnTo>
                    <a:pt x="369" y="86"/>
                  </a:lnTo>
                  <a:lnTo>
                    <a:pt x="370" y="86"/>
                  </a:lnTo>
                  <a:lnTo>
                    <a:pt x="370" y="85"/>
                  </a:lnTo>
                  <a:lnTo>
                    <a:pt x="371" y="85"/>
                  </a:lnTo>
                  <a:lnTo>
                    <a:pt x="372" y="85"/>
                  </a:lnTo>
                  <a:lnTo>
                    <a:pt x="372" y="85"/>
                  </a:lnTo>
                  <a:lnTo>
                    <a:pt x="373" y="85"/>
                  </a:lnTo>
                  <a:lnTo>
                    <a:pt x="374" y="85"/>
                  </a:lnTo>
                  <a:lnTo>
                    <a:pt x="375" y="85"/>
                  </a:lnTo>
                  <a:lnTo>
                    <a:pt x="375" y="84"/>
                  </a:lnTo>
                  <a:lnTo>
                    <a:pt x="376" y="84"/>
                  </a:lnTo>
                  <a:lnTo>
                    <a:pt x="377" y="84"/>
                  </a:lnTo>
                  <a:lnTo>
                    <a:pt x="378" y="84"/>
                  </a:lnTo>
                  <a:lnTo>
                    <a:pt x="379" y="84"/>
                  </a:lnTo>
                  <a:lnTo>
                    <a:pt x="380" y="84"/>
                  </a:lnTo>
                  <a:lnTo>
                    <a:pt x="381" y="84"/>
                  </a:lnTo>
                  <a:lnTo>
                    <a:pt x="381" y="83"/>
                  </a:lnTo>
                  <a:lnTo>
                    <a:pt x="382" y="83"/>
                  </a:lnTo>
                  <a:lnTo>
                    <a:pt x="383" y="83"/>
                  </a:lnTo>
                  <a:lnTo>
                    <a:pt x="384" y="83"/>
                  </a:lnTo>
                  <a:lnTo>
                    <a:pt x="385" y="83"/>
                  </a:lnTo>
                  <a:lnTo>
                    <a:pt x="386" y="83"/>
                  </a:lnTo>
                  <a:lnTo>
                    <a:pt x="386" y="82"/>
                  </a:lnTo>
                  <a:lnTo>
                    <a:pt x="387" y="82"/>
                  </a:lnTo>
                  <a:lnTo>
                    <a:pt x="388" y="82"/>
                  </a:lnTo>
                  <a:lnTo>
                    <a:pt x="389" y="82"/>
                  </a:lnTo>
                  <a:lnTo>
                    <a:pt x="390" y="82"/>
                  </a:lnTo>
                  <a:lnTo>
                    <a:pt x="391" y="82"/>
                  </a:lnTo>
                  <a:lnTo>
                    <a:pt x="392" y="82"/>
                  </a:lnTo>
                  <a:lnTo>
                    <a:pt x="392" y="81"/>
                  </a:lnTo>
                  <a:lnTo>
                    <a:pt x="393" y="81"/>
                  </a:lnTo>
                  <a:lnTo>
                    <a:pt x="394" y="81"/>
                  </a:lnTo>
                  <a:lnTo>
                    <a:pt x="395" y="81"/>
                  </a:lnTo>
                  <a:lnTo>
                    <a:pt x="396" y="81"/>
                  </a:lnTo>
                  <a:lnTo>
                    <a:pt x="397" y="81"/>
                  </a:lnTo>
                  <a:lnTo>
                    <a:pt x="397" y="80"/>
                  </a:lnTo>
                  <a:lnTo>
                    <a:pt x="398" y="80"/>
                  </a:lnTo>
                  <a:lnTo>
                    <a:pt x="399" y="80"/>
                  </a:lnTo>
                  <a:lnTo>
                    <a:pt x="400" y="80"/>
                  </a:lnTo>
                  <a:lnTo>
                    <a:pt x="400" y="80"/>
                  </a:lnTo>
                  <a:lnTo>
                    <a:pt x="401" y="80"/>
                  </a:lnTo>
                  <a:lnTo>
                    <a:pt x="402" y="80"/>
                  </a:lnTo>
                  <a:lnTo>
                    <a:pt x="403" y="80"/>
                  </a:lnTo>
                  <a:lnTo>
                    <a:pt x="403" y="79"/>
                  </a:lnTo>
                  <a:lnTo>
                    <a:pt x="404" y="79"/>
                  </a:lnTo>
                  <a:lnTo>
                    <a:pt x="405" y="79"/>
                  </a:lnTo>
                  <a:lnTo>
                    <a:pt x="406" y="79"/>
                  </a:lnTo>
                  <a:lnTo>
                    <a:pt x="407" y="79"/>
                  </a:lnTo>
                  <a:lnTo>
                    <a:pt x="408" y="79"/>
                  </a:lnTo>
                  <a:lnTo>
                    <a:pt x="408" y="78"/>
                  </a:lnTo>
                  <a:lnTo>
                    <a:pt x="409" y="78"/>
                  </a:lnTo>
                  <a:lnTo>
                    <a:pt x="410" y="78"/>
                  </a:lnTo>
                  <a:lnTo>
                    <a:pt x="411" y="78"/>
                  </a:lnTo>
                  <a:lnTo>
                    <a:pt x="412" y="78"/>
                  </a:lnTo>
                  <a:lnTo>
                    <a:pt x="413" y="78"/>
                  </a:lnTo>
                  <a:lnTo>
                    <a:pt x="414" y="78"/>
                  </a:lnTo>
                  <a:lnTo>
                    <a:pt x="414" y="77"/>
                  </a:lnTo>
                  <a:lnTo>
                    <a:pt x="415" y="77"/>
                  </a:lnTo>
                  <a:lnTo>
                    <a:pt x="416" y="77"/>
                  </a:lnTo>
                  <a:lnTo>
                    <a:pt x="417" y="77"/>
                  </a:lnTo>
                  <a:lnTo>
                    <a:pt x="418" y="77"/>
                  </a:lnTo>
                  <a:lnTo>
                    <a:pt x="419" y="77"/>
                  </a:lnTo>
                  <a:lnTo>
                    <a:pt x="419" y="76"/>
                  </a:lnTo>
                  <a:lnTo>
                    <a:pt x="420" y="76"/>
                  </a:lnTo>
                  <a:lnTo>
                    <a:pt x="421" y="76"/>
                  </a:lnTo>
                  <a:lnTo>
                    <a:pt x="422" y="76"/>
                  </a:lnTo>
                  <a:lnTo>
                    <a:pt x="423" y="76"/>
                  </a:lnTo>
                  <a:lnTo>
                    <a:pt x="424" y="76"/>
                  </a:lnTo>
                  <a:lnTo>
                    <a:pt x="425" y="76"/>
                  </a:lnTo>
                  <a:lnTo>
                    <a:pt x="425" y="75"/>
                  </a:lnTo>
                  <a:lnTo>
                    <a:pt x="426" y="75"/>
                  </a:lnTo>
                  <a:lnTo>
                    <a:pt x="427" y="75"/>
                  </a:lnTo>
                  <a:lnTo>
                    <a:pt x="427" y="75"/>
                  </a:lnTo>
                  <a:lnTo>
                    <a:pt x="428" y="75"/>
                  </a:lnTo>
                  <a:lnTo>
                    <a:pt x="429" y="75"/>
                  </a:lnTo>
                  <a:lnTo>
                    <a:pt x="430" y="75"/>
                  </a:lnTo>
                  <a:lnTo>
                    <a:pt x="430" y="74"/>
                  </a:lnTo>
                  <a:lnTo>
                    <a:pt x="431" y="74"/>
                  </a:lnTo>
                  <a:lnTo>
                    <a:pt x="432" y="74"/>
                  </a:lnTo>
                  <a:lnTo>
                    <a:pt x="433" y="74"/>
                  </a:lnTo>
                  <a:lnTo>
                    <a:pt x="434" y="74"/>
                  </a:lnTo>
                  <a:lnTo>
                    <a:pt x="435" y="74"/>
                  </a:lnTo>
                  <a:lnTo>
                    <a:pt x="436" y="74"/>
                  </a:lnTo>
                  <a:lnTo>
                    <a:pt x="436" y="73"/>
                  </a:lnTo>
                  <a:lnTo>
                    <a:pt x="437" y="73"/>
                  </a:lnTo>
                  <a:lnTo>
                    <a:pt x="438" y="73"/>
                  </a:lnTo>
                  <a:lnTo>
                    <a:pt x="439" y="73"/>
                  </a:lnTo>
                  <a:lnTo>
                    <a:pt x="440" y="73"/>
                  </a:lnTo>
                  <a:lnTo>
                    <a:pt x="441" y="73"/>
                  </a:lnTo>
                  <a:lnTo>
                    <a:pt x="441" y="72"/>
                  </a:lnTo>
                  <a:lnTo>
                    <a:pt x="442" y="72"/>
                  </a:lnTo>
                  <a:lnTo>
                    <a:pt x="443" y="72"/>
                  </a:lnTo>
                  <a:lnTo>
                    <a:pt x="444" y="72"/>
                  </a:lnTo>
                  <a:lnTo>
                    <a:pt x="445" y="72"/>
                  </a:lnTo>
                  <a:lnTo>
                    <a:pt x="446" y="72"/>
                  </a:lnTo>
                  <a:lnTo>
                    <a:pt x="447" y="72"/>
                  </a:lnTo>
                  <a:lnTo>
                    <a:pt x="447" y="71"/>
                  </a:lnTo>
                  <a:lnTo>
                    <a:pt x="448" y="71"/>
                  </a:lnTo>
                  <a:lnTo>
                    <a:pt x="449" y="71"/>
                  </a:lnTo>
                  <a:lnTo>
                    <a:pt x="450" y="71"/>
                  </a:lnTo>
                  <a:lnTo>
                    <a:pt x="451" y="71"/>
                  </a:lnTo>
                  <a:lnTo>
                    <a:pt x="452" y="71"/>
                  </a:lnTo>
                  <a:lnTo>
                    <a:pt x="452" y="70"/>
                  </a:lnTo>
                  <a:lnTo>
                    <a:pt x="453" y="70"/>
                  </a:lnTo>
                  <a:lnTo>
                    <a:pt x="454" y="70"/>
                  </a:lnTo>
                  <a:lnTo>
                    <a:pt x="455" y="70"/>
                  </a:lnTo>
                  <a:lnTo>
                    <a:pt x="455" y="70"/>
                  </a:lnTo>
                  <a:lnTo>
                    <a:pt x="456" y="70"/>
                  </a:lnTo>
                  <a:lnTo>
                    <a:pt x="457" y="70"/>
                  </a:lnTo>
                  <a:lnTo>
                    <a:pt x="458" y="69"/>
                  </a:lnTo>
                  <a:lnTo>
                    <a:pt x="459" y="69"/>
                  </a:lnTo>
                  <a:lnTo>
                    <a:pt x="460" y="69"/>
                  </a:lnTo>
                  <a:lnTo>
                    <a:pt x="461" y="69"/>
                  </a:lnTo>
                  <a:lnTo>
                    <a:pt x="462" y="69"/>
                  </a:lnTo>
                  <a:lnTo>
                    <a:pt x="463" y="69"/>
                  </a:lnTo>
                  <a:lnTo>
                    <a:pt x="463" y="68"/>
                  </a:lnTo>
                  <a:lnTo>
                    <a:pt x="464" y="68"/>
                  </a:lnTo>
                  <a:lnTo>
                    <a:pt x="465" y="68"/>
                  </a:lnTo>
                  <a:lnTo>
                    <a:pt x="466" y="68"/>
                  </a:lnTo>
                  <a:lnTo>
                    <a:pt x="467" y="68"/>
                  </a:lnTo>
                  <a:lnTo>
                    <a:pt x="468" y="68"/>
                  </a:lnTo>
                  <a:lnTo>
                    <a:pt x="469" y="67"/>
                  </a:lnTo>
                  <a:lnTo>
                    <a:pt x="470" y="67"/>
                  </a:lnTo>
                  <a:lnTo>
                    <a:pt x="471" y="67"/>
                  </a:lnTo>
                  <a:lnTo>
                    <a:pt x="472" y="67"/>
                  </a:lnTo>
                  <a:lnTo>
                    <a:pt x="473" y="67"/>
                  </a:lnTo>
                  <a:lnTo>
                    <a:pt x="474" y="67"/>
                  </a:lnTo>
                  <a:lnTo>
                    <a:pt x="474" y="66"/>
                  </a:lnTo>
                  <a:lnTo>
                    <a:pt x="475" y="66"/>
                  </a:lnTo>
                  <a:lnTo>
                    <a:pt x="476" y="66"/>
                  </a:lnTo>
                  <a:lnTo>
                    <a:pt x="477" y="66"/>
                  </a:lnTo>
                  <a:lnTo>
                    <a:pt x="478" y="66"/>
                  </a:lnTo>
                  <a:lnTo>
                    <a:pt x="479" y="66"/>
                  </a:lnTo>
                  <a:lnTo>
                    <a:pt x="479" y="65"/>
                  </a:lnTo>
                  <a:lnTo>
                    <a:pt x="480" y="65"/>
                  </a:lnTo>
                  <a:lnTo>
                    <a:pt x="481" y="65"/>
                  </a:lnTo>
                  <a:lnTo>
                    <a:pt x="482" y="65"/>
                  </a:lnTo>
                  <a:lnTo>
                    <a:pt x="483" y="65"/>
                  </a:lnTo>
                  <a:lnTo>
                    <a:pt x="483" y="65"/>
                  </a:lnTo>
                  <a:lnTo>
                    <a:pt x="484" y="65"/>
                  </a:lnTo>
                  <a:lnTo>
                    <a:pt x="485" y="65"/>
                  </a:lnTo>
                  <a:lnTo>
                    <a:pt x="485" y="64"/>
                  </a:lnTo>
                  <a:lnTo>
                    <a:pt x="486" y="64"/>
                  </a:lnTo>
                  <a:lnTo>
                    <a:pt x="487" y="64"/>
                  </a:lnTo>
                  <a:lnTo>
                    <a:pt x="488" y="64"/>
                  </a:lnTo>
                  <a:lnTo>
                    <a:pt x="489" y="64"/>
                  </a:lnTo>
                  <a:lnTo>
                    <a:pt x="490" y="64"/>
                  </a:lnTo>
                  <a:lnTo>
                    <a:pt x="490" y="63"/>
                  </a:lnTo>
                  <a:lnTo>
                    <a:pt x="491" y="63"/>
                  </a:lnTo>
                  <a:lnTo>
                    <a:pt x="492" y="63"/>
                  </a:lnTo>
                  <a:lnTo>
                    <a:pt x="493" y="63"/>
                  </a:lnTo>
                  <a:lnTo>
                    <a:pt x="494" y="63"/>
                  </a:lnTo>
                  <a:lnTo>
                    <a:pt x="495" y="63"/>
                  </a:lnTo>
                  <a:lnTo>
                    <a:pt x="496" y="63"/>
                  </a:lnTo>
                  <a:lnTo>
                    <a:pt x="496" y="62"/>
                  </a:lnTo>
                  <a:lnTo>
                    <a:pt x="497" y="62"/>
                  </a:lnTo>
                  <a:lnTo>
                    <a:pt x="498" y="62"/>
                  </a:lnTo>
                  <a:lnTo>
                    <a:pt x="499" y="62"/>
                  </a:lnTo>
                  <a:lnTo>
                    <a:pt x="500" y="62"/>
                  </a:lnTo>
                  <a:lnTo>
                    <a:pt x="501" y="62"/>
                  </a:lnTo>
                  <a:lnTo>
                    <a:pt x="501" y="61"/>
                  </a:lnTo>
                  <a:lnTo>
                    <a:pt x="502" y="61"/>
                  </a:lnTo>
                  <a:lnTo>
                    <a:pt x="503" y="61"/>
                  </a:lnTo>
                  <a:lnTo>
                    <a:pt x="504" y="61"/>
                  </a:lnTo>
                  <a:lnTo>
                    <a:pt x="505" y="61"/>
                  </a:lnTo>
                  <a:lnTo>
                    <a:pt x="506" y="61"/>
                  </a:lnTo>
                  <a:lnTo>
                    <a:pt x="507" y="61"/>
                  </a:lnTo>
                  <a:lnTo>
                    <a:pt x="507" y="60"/>
                  </a:lnTo>
                  <a:lnTo>
                    <a:pt x="508" y="60"/>
                  </a:lnTo>
                  <a:lnTo>
                    <a:pt x="509" y="60"/>
                  </a:lnTo>
                  <a:lnTo>
                    <a:pt x="510" y="60"/>
                  </a:lnTo>
                  <a:lnTo>
                    <a:pt x="511" y="60"/>
                  </a:lnTo>
                  <a:lnTo>
                    <a:pt x="512" y="60"/>
                  </a:lnTo>
                  <a:lnTo>
                    <a:pt x="512" y="59"/>
                  </a:lnTo>
                  <a:lnTo>
                    <a:pt x="513" y="59"/>
                  </a:lnTo>
                  <a:lnTo>
                    <a:pt x="514" y="59"/>
                  </a:lnTo>
                  <a:lnTo>
                    <a:pt x="515" y="59"/>
                  </a:lnTo>
                  <a:lnTo>
                    <a:pt x="516" y="59"/>
                  </a:lnTo>
                  <a:lnTo>
                    <a:pt x="517" y="59"/>
                  </a:lnTo>
                  <a:lnTo>
                    <a:pt x="518" y="59"/>
                  </a:lnTo>
                  <a:lnTo>
                    <a:pt x="518" y="58"/>
                  </a:lnTo>
                  <a:lnTo>
                    <a:pt x="519" y="58"/>
                  </a:lnTo>
                  <a:lnTo>
                    <a:pt x="520" y="58"/>
                  </a:lnTo>
                  <a:lnTo>
                    <a:pt x="521" y="58"/>
                  </a:lnTo>
                  <a:lnTo>
                    <a:pt x="522" y="58"/>
                  </a:lnTo>
                  <a:lnTo>
                    <a:pt x="523" y="58"/>
                  </a:lnTo>
                  <a:lnTo>
                    <a:pt x="523" y="57"/>
                  </a:lnTo>
                  <a:lnTo>
                    <a:pt x="524" y="57"/>
                  </a:lnTo>
                  <a:lnTo>
                    <a:pt x="525" y="57"/>
                  </a:lnTo>
                  <a:lnTo>
                    <a:pt x="526" y="57"/>
                  </a:lnTo>
                  <a:lnTo>
                    <a:pt x="527" y="57"/>
                  </a:lnTo>
                  <a:lnTo>
                    <a:pt x="528" y="57"/>
                  </a:lnTo>
                  <a:lnTo>
                    <a:pt x="529" y="57"/>
                  </a:lnTo>
                  <a:lnTo>
                    <a:pt x="529" y="56"/>
                  </a:lnTo>
                  <a:lnTo>
                    <a:pt x="530" y="56"/>
                  </a:lnTo>
                  <a:lnTo>
                    <a:pt x="531" y="56"/>
                  </a:lnTo>
                  <a:lnTo>
                    <a:pt x="532" y="56"/>
                  </a:lnTo>
                  <a:lnTo>
                    <a:pt x="533" y="56"/>
                  </a:lnTo>
                  <a:lnTo>
                    <a:pt x="534" y="56"/>
                  </a:lnTo>
                  <a:lnTo>
                    <a:pt x="534" y="55"/>
                  </a:lnTo>
                  <a:lnTo>
                    <a:pt x="535" y="55"/>
                  </a:lnTo>
                  <a:lnTo>
                    <a:pt x="536" y="55"/>
                  </a:lnTo>
                  <a:lnTo>
                    <a:pt x="537" y="55"/>
                  </a:lnTo>
                  <a:lnTo>
                    <a:pt x="538" y="55"/>
                  </a:lnTo>
                  <a:lnTo>
                    <a:pt x="538" y="55"/>
                  </a:lnTo>
                  <a:lnTo>
                    <a:pt x="539" y="55"/>
                  </a:lnTo>
                  <a:lnTo>
                    <a:pt x="540" y="55"/>
                  </a:lnTo>
                  <a:lnTo>
                    <a:pt x="540" y="54"/>
                  </a:lnTo>
                  <a:lnTo>
                    <a:pt x="541" y="54"/>
                  </a:lnTo>
                  <a:lnTo>
                    <a:pt x="542" y="54"/>
                  </a:lnTo>
                  <a:lnTo>
                    <a:pt x="543" y="54"/>
                  </a:lnTo>
                  <a:lnTo>
                    <a:pt x="544" y="54"/>
                  </a:lnTo>
                  <a:lnTo>
                    <a:pt x="545" y="54"/>
                  </a:lnTo>
                  <a:lnTo>
                    <a:pt x="545" y="53"/>
                  </a:lnTo>
                  <a:lnTo>
                    <a:pt x="546" y="53"/>
                  </a:lnTo>
                  <a:lnTo>
                    <a:pt x="547" y="53"/>
                  </a:lnTo>
                  <a:lnTo>
                    <a:pt x="548" y="53"/>
                  </a:lnTo>
                  <a:lnTo>
                    <a:pt x="549" y="53"/>
                  </a:lnTo>
                  <a:lnTo>
                    <a:pt x="550" y="53"/>
                  </a:lnTo>
                  <a:lnTo>
                    <a:pt x="551" y="53"/>
                  </a:lnTo>
                  <a:lnTo>
                    <a:pt x="551" y="52"/>
                  </a:lnTo>
                  <a:lnTo>
                    <a:pt x="552" y="52"/>
                  </a:lnTo>
                  <a:lnTo>
                    <a:pt x="553" y="52"/>
                  </a:lnTo>
                  <a:lnTo>
                    <a:pt x="554" y="52"/>
                  </a:lnTo>
                  <a:lnTo>
                    <a:pt x="555" y="52"/>
                  </a:lnTo>
                  <a:lnTo>
                    <a:pt x="556" y="52"/>
                  </a:lnTo>
                  <a:lnTo>
                    <a:pt x="556" y="51"/>
                  </a:lnTo>
                  <a:lnTo>
                    <a:pt x="557" y="51"/>
                  </a:lnTo>
                  <a:lnTo>
                    <a:pt x="558" y="51"/>
                  </a:lnTo>
                  <a:lnTo>
                    <a:pt x="559" y="51"/>
                  </a:lnTo>
                  <a:lnTo>
                    <a:pt x="560" y="51"/>
                  </a:lnTo>
                  <a:lnTo>
                    <a:pt x="561" y="51"/>
                  </a:lnTo>
                  <a:lnTo>
                    <a:pt x="562" y="50"/>
                  </a:lnTo>
                  <a:lnTo>
                    <a:pt x="563" y="50"/>
                  </a:lnTo>
                  <a:lnTo>
                    <a:pt x="564" y="50"/>
                  </a:lnTo>
                  <a:lnTo>
                    <a:pt x="565" y="50"/>
                  </a:lnTo>
                  <a:lnTo>
                    <a:pt x="566" y="50"/>
                  </a:lnTo>
                  <a:lnTo>
                    <a:pt x="566" y="50"/>
                  </a:lnTo>
                  <a:lnTo>
                    <a:pt x="567" y="50"/>
                  </a:lnTo>
                  <a:lnTo>
                    <a:pt x="567" y="49"/>
                  </a:lnTo>
                  <a:lnTo>
                    <a:pt x="568" y="49"/>
                  </a:lnTo>
                  <a:lnTo>
                    <a:pt x="569" y="49"/>
                  </a:lnTo>
                  <a:lnTo>
                    <a:pt x="570" y="49"/>
                  </a:lnTo>
                  <a:lnTo>
                    <a:pt x="571" y="49"/>
                  </a:lnTo>
                  <a:lnTo>
                    <a:pt x="572" y="49"/>
                  </a:lnTo>
                  <a:lnTo>
                    <a:pt x="573" y="48"/>
                  </a:lnTo>
                  <a:lnTo>
                    <a:pt x="574" y="48"/>
                  </a:lnTo>
                  <a:lnTo>
                    <a:pt x="575" y="48"/>
                  </a:lnTo>
                  <a:lnTo>
                    <a:pt x="576" y="48"/>
                  </a:lnTo>
                  <a:lnTo>
                    <a:pt x="577" y="48"/>
                  </a:lnTo>
                  <a:lnTo>
                    <a:pt x="578" y="48"/>
                  </a:lnTo>
                  <a:lnTo>
                    <a:pt x="578" y="47"/>
                  </a:lnTo>
                  <a:lnTo>
                    <a:pt x="579" y="47"/>
                  </a:lnTo>
                  <a:lnTo>
                    <a:pt x="580" y="47"/>
                  </a:lnTo>
                  <a:lnTo>
                    <a:pt x="581" y="47"/>
                  </a:lnTo>
                  <a:lnTo>
                    <a:pt x="582" y="47"/>
                  </a:lnTo>
                  <a:lnTo>
                    <a:pt x="583" y="47"/>
                  </a:lnTo>
                  <a:lnTo>
                    <a:pt x="583" y="46"/>
                  </a:lnTo>
                  <a:lnTo>
                    <a:pt x="584" y="46"/>
                  </a:lnTo>
                  <a:lnTo>
                    <a:pt x="585" y="46"/>
                  </a:lnTo>
                  <a:lnTo>
                    <a:pt x="586" y="46"/>
                  </a:lnTo>
                  <a:lnTo>
                    <a:pt x="587" y="46"/>
                  </a:lnTo>
                  <a:lnTo>
                    <a:pt x="588" y="46"/>
                  </a:lnTo>
                  <a:lnTo>
                    <a:pt x="589" y="46"/>
                  </a:lnTo>
                  <a:lnTo>
                    <a:pt x="589" y="45"/>
                  </a:lnTo>
                  <a:lnTo>
                    <a:pt x="590" y="45"/>
                  </a:lnTo>
                  <a:lnTo>
                    <a:pt x="591" y="45"/>
                  </a:lnTo>
                  <a:lnTo>
                    <a:pt x="592" y="45"/>
                  </a:lnTo>
                  <a:lnTo>
                    <a:pt x="593" y="45"/>
                  </a:lnTo>
                  <a:lnTo>
                    <a:pt x="594" y="45"/>
                  </a:lnTo>
                  <a:lnTo>
                    <a:pt x="594" y="45"/>
                  </a:lnTo>
                  <a:lnTo>
                    <a:pt x="594" y="44"/>
                  </a:lnTo>
                  <a:lnTo>
                    <a:pt x="595" y="44"/>
                  </a:lnTo>
                  <a:lnTo>
                    <a:pt x="596" y="44"/>
                  </a:lnTo>
                  <a:lnTo>
                    <a:pt x="597" y="44"/>
                  </a:lnTo>
                  <a:lnTo>
                    <a:pt x="598" y="44"/>
                  </a:lnTo>
                  <a:lnTo>
                    <a:pt x="599" y="44"/>
                  </a:lnTo>
                  <a:lnTo>
                    <a:pt x="600" y="44"/>
                  </a:lnTo>
                  <a:lnTo>
                    <a:pt x="600" y="43"/>
                  </a:lnTo>
                  <a:lnTo>
                    <a:pt x="601" y="43"/>
                  </a:lnTo>
                  <a:lnTo>
                    <a:pt x="602" y="43"/>
                  </a:lnTo>
                  <a:lnTo>
                    <a:pt x="603" y="43"/>
                  </a:lnTo>
                  <a:lnTo>
                    <a:pt x="604" y="43"/>
                  </a:lnTo>
                  <a:lnTo>
                    <a:pt x="605" y="43"/>
                  </a:lnTo>
                  <a:lnTo>
                    <a:pt x="605" y="42"/>
                  </a:lnTo>
                  <a:lnTo>
                    <a:pt x="606" y="42"/>
                  </a:lnTo>
                  <a:lnTo>
                    <a:pt x="607" y="42"/>
                  </a:lnTo>
                  <a:lnTo>
                    <a:pt x="608" y="42"/>
                  </a:lnTo>
                  <a:lnTo>
                    <a:pt x="609" y="42"/>
                  </a:lnTo>
                  <a:lnTo>
                    <a:pt x="610" y="42"/>
                  </a:lnTo>
                  <a:lnTo>
                    <a:pt x="611" y="42"/>
                  </a:lnTo>
                  <a:lnTo>
                    <a:pt x="611" y="41"/>
                  </a:lnTo>
                  <a:lnTo>
                    <a:pt x="612" y="41"/>
                  </a:lnTo>
                  <a:lnTo>
                    <a:pt x="613" y="41"/>
                  </a:lnTo>
                  <a:lnTo>
                    <a:pt x="614" y="41"/>
                  </a:lnTo>
                  <a:lnTo>
                    <a:pt x="615" y="41"/>
                  </a:lnTo>
                  <a:lnTo>
                    <a:pt x="616" y="41"/>
                  </a:lnTo>
                  <a:lnTo>
                    <a:pt x="616" y="40"/>
                  </a:lnTo>
                  <a:lnTo>
                    <a:pt x="617" y="40"/>
                  </a:lnTo>
                  <a:lnTo>
                    <a:pt x="618" y="40"/>
                  </a:lnTo>
                  <a:lnTo>
                    <a:pt x="619" y="40"/>
                  </a:lnTo>
                  <a:lnTo>
                    <a:pt x="620" y="40"/>
                  </a:lnTo>
                  <a:lnTo>
                    <a:pt x="621" y="40"/>
                  </a:lnTo>
                  <a:lnTo>
                    <a:pt x="621" y="40"/>
                  </a:lnTo>
                  <a:lnTo>
                    <a:pt x="622" y="40"/>
                  </a:lnTo>
                  <a:lnTo>
                    <a:pt x="622" y="39"/>
                  </a:lnTo>
                  <a:lnTo>
                    <a:pt x="623" y="39"/>
                  </a:lnTo>
                  <a:lnTo>
                    <a:pt x="624" y="39"/>
                  </a:lnTo>
                  <a:lnTo>
                    <a:pt x="625" y="39"/>
                  </a:lnTo>
                  <a:lnTo>
                    <a:pt x="626" y="39"/>
                  </a:lnTo>
                  <a:lnTo>
                    <a:pt x="627" y="39"/>
                  </a:lnTo>
                  <a:lnTo>
                    <a:pt x="627" y="38"/>
                  </a:lnTo>
                  <a:lnTo>
                    <a:pt x="628" y="38"/>
                  </a:lnTo>
                  <a:lnTo>
                    <a:pt x="629" y="38"/>
                  </a:lnTo>
                  <a:lnTo>
                    <a:pt x="630" y="38"/>
                  </a:lnTo>
                  <a:lnTo>
                    <a:pt x="631" y="38"/>
                  </a:lnTo>
                  <a:lnTo>
                    <a:pt x="632" y="38"/>
                  </a:lnTo>
                  <a:lnTo>
                    <a:pt x="633" y="38"/>
                  </a:lnTo>
                  <a:lnTo>
                    <a:pt x="633" y="37"/>
                  </a:lnTo>
                  <a:lnTo>
                    <a:pt x="634" y="37"/>
                  </a:lnTo>
                  <a:lnTo>
                    <a:pt x="635" y="37"/>
                  </a:lnTo>
                  <a:lnTo>
                    <a:pt x="636" y="37"/>
                  </a:lnTo>
                  <a:lnTo>
                    <a:pt x="637" y="37"/>
                  </a:lnTo>
                  <a:lnTo>
                    <a:pt x="638" y="37"/>
                  </a:lnTo>
                  <a:lnTo>
                    <a:pt x="638" y="36"/>
                  </a:lnTo>
                  <a:lnTo>
                    <a:pt x="639" y="36"/>
                  </a:lnTo>
                  <a:lnTo>
                    <a:pt x="640" y="36"/>
                  </a:lnTo>
                  <a:lnTo>
                    <a:pt x="641" y="36"/>
                  </a:lnTo>
                  <a:lnTo>
                    <a:pt x="642" y="36"/>
                  </a:lnTo>
                  <a:lnTo>
                    <a:pt x="643" y="36"/>
                  </a:lnTo>
                  <a:lnTo>
                    <a:pt x="644" y="36"/>
                  </a:lnTo>
                  <a:lnTo>
                    <a:pt x="644" y="35"/>
                  </a:lnTo>
                  <a:lnTo>
                    <a:pt x="645" y="35"/>
                  </a:lnTo>
                  <a:lnTo>
                    <a:pt x="646" y="35"/>
                  </a:lnTo>
                  <a:lnTo>
                    <a:pt x="647" y="35"/>
                  </a:lnTo>
                  <a:lnTo>
                    <a:pt x="648" y="35"/>
                  </a:lnTo>
                  <a:lnTo>
                    <a:pt x="649" y="35"/>
                  </a:lnTo>
                  <a:lnTo>
                    <a:pt x="649" y="34"/>
                  </a:lnTo>
                  <a:lnTo>
                    <a:pt x="650" y="34"/>
                  </a:lnTo>
                  <a:lnTo>
                    <a:pt x="651" y="34"/>
                  </a:lnTo>
                  <a:lnTo>
                    <a:pt x="652" y="34"/>
                  </a:lnTo>
                  <a:lnTo>
                    <a:pt x="653" y="34"/>
                  </a:lnTo>
                  <a:lnTo>
                    <a:pt x="654" y="34"/>
                  </a:lnTo>
                  <a:lnTo>
                    <a:pt x="655" y="34"/>
                  </a:lnTo>
                  <a:lnTo>
                    <a:pt x="655" y="33"/>
                  </a:lnTo>
                  <a:lnTo>
                    <a:pt x="656" y="33"/>
                  </a:lnTo>
                  <a:lnTo>
                    <a:pt x="657" y="33"/>
                  </a:lnTo>
                  <a:lnTo>
                    <a:pt x="658" y="33"/>
                  </a:lnTo>
                  <a:lnTo>
                    <a:pt x="659" y="33"/>
                  </a:lnTo>
                  <a:lnTo>
                    <a:pt x="660" y="33"/>
                  </a:lnTo>
                  <a:lnTo>
                    <a:pt x="660" y="32"/>
                  </a:lnTo>
                  <a:lnTo>
                    <a:pt x="661" y="32"/>
                  </a:lnTo>
                  <a:lnTo>
                    <a:pt x="662" y="32"/>
                  </a:lnTo>
                  <a:lnTo>
                    <a:pt x="663" y="32"/>
                  </a:lnTo>
                  <a:lnTo>
                    <a:pt x="664" y="32"/>
                  </a:lnTo>
                  <a:lnTo>
                    <a:pt x="665" y="32"/>
                  </a:lnTo>
                  <a:lnTo>
                    <a:pt x="666" y="31"/>
                  </a:lnTo>
                  <a:lnTo>
                    <a:pt x="667" y="31"/>
                  </a:lnTo>
                  <a:lnTo>
                    <a:pt x="668" y="31"/>
                  </a:lnTo>
                  <a:lnTo>
                    <a:pt x="669" y="31"/>
                  </a:lnTo>
                  <a:lnTo>
                    <a:pt x="670" y="31"/>
                  </a:lnTo>
                  <a:lnTo>
                    <a:pt x="671" y="31"/>
                  </a:lnTo>
                  <a:lnTo>
                    <a:pt x="671" y="30"/>
                  </a:lnTo>
                  <a:lnTo>
                    <a:pt x="672" y="30"/>
                  </a:lnTo>
                  <a:lnTo>
                    <a:pt x="673" y="30"/>
                  </a:lnTo>
                  <a:lnTo>
                    <a:pt x="674" y="30"/>
                  </a:lnTo>
                  <a:lnTo>
                    <a:pt x="675" y="30"/>
                  </a:lnTo>
                  <a:lnTo>
                    <a:pt x="676" y="30"/>
                  </a:lnTo>
                  <a:lnTo>
                    <a:pt x="677" y="29"/>
                  </a:lnTo>
                  <a:lnTo>
                    <a:pt x="677" y="29"/>
                  </a:lnTo>
                  <a:lnTo>
                    <a:pt x="678" y="29"/>
                  </a:lnTo>
                  <a:lnTo>
                    <a:pt x="679" y="29"/>
                  </a:lnTo>
                  <a:lnTo>
                    <a:pt x="680" y="29"/>
                  </a:lnTo>
                  <a:lnTo>
                    <a:pt x="681" y="29"/>
                  </a:lnTo>
                  <a:lnTo>
                    <a:pt x="682" y="29"/>
                  </a:lnTo>
                  <a:lnTo>
                    <a:pt x="682" y="28"/>
                  </a:lnTo>
                  <a:lnTo>
                    <a:pt x="683" y="28"/>
                  </a:lnTo>
                  <a:lnTo>
                    <a:pt x="684" y="28"/>
                  </a:lnTo>
                  <a:lnTo>
                    <a:pt x="685" y="28"/>
                  </a:lnTo>
                  <a:lnTo>
                    <a:pt x="686" y="28"/>
                  </a:lnTo>
                  <a:lnTo>
                    <a:pt x="687" y="28"/>
                  </a:lnTo>
                  <a:lnTo>
                    <a:pt x="688" y="27"/>
                  </a:lnTo>
                  <a:lnTo>
                    <a:pt x="689" y="27"/>
                  </a:lnTo>
                  <a:lnTo>
                    <a:pt x="690" y="27"/>
                  </a:lnTo>
                  <a:lnTo>
                    <a:pt x="691" y="27"/>
                  </a:lnTo>
                  <a:lnTo>
                    <a:pt x="692" y="27"/>
                  </a:lnTo>
                  <a:lnTo>
                    <a:pt x="693" y="27"/>
                  </a:lnTo>
                  <a:lnTo>
                    <a:pt x="693" y="26"/>
                  </a:lnTo>
                  <a:lnTo>
                    <a:pt x="694" y="26"/>
                  </a:lnTo>
                  <a:lnTo>
                    <a:pt x="695" y="26"/>
                  </a:lnTo>
                  <a:lnTo>
                    <a:pt x="696" y="26"/>
                  </a:lnTo>
                  <a:lnTo>
                    <a:pt x="697" y="26"/>
                  </a:lnTo>
                  <a:lnTo>
                    <a:pt x="698" y="26"/>
                  </a:lnTo>
                  <a:lnTo>
                    <a:pt x="698" y="25"/>
                  </a:lnTo>
                  <a:lnTo>
                    <a:pt x="699" y="25"/>
                  </a:lnTo>
                  <a:lnTo>
                    <a:pt x="700" y="25"/>
                  </a:lnTo>
                  <a:lnTo>
                    <a:pt x="701" y="25"/>
                  </a:lnTo>
                  <a:lnTo>
                    <a:pt x="702" y="25"/>
                  </a:lnTo>
                  <a:lnTo>
                    <a:pt x="703" y="25"/>
                  </a:lnTo>
                  <a:lnTo>
                    <a:pt x="704" y="25"/>
                  </a:lnTo>
                  <a:lnTo>
                    <a:pt x="704" y="24"/>
                  </a:lnTo>
                  <a:lnTo>
                    <a:pt x="705" y="24"/>
                  </a:lnTo>
                  <a:lnTo>
                    <a:pt x="706" y="24"/>
                  </a:lnTo>
                  <a:lnTo>
                    <a:pt x="707" y="24"/>
                  </a:lnTo>
                  <a:lnTo>
                    <a:pt x="708" y="24"/>
                  </a:lnTo>
                  <a:lnTo>
                    <a:pt x="709" y="24"/>
                  </a:lnTo>
                  <a:lnTo>
                    <a:pt x="709" y="23"/>
                  </a:lnTo>
                  <a:lnTo>
                    <a:pt x="710" y="23"/>
                  </a:lnTo>
                  <a:lnTo>
                    <a:pt x="711" y="23"/>
                  </a:lnTo>
                  <a:lnTo>
                    <a:pt x="712" y="23"/>
                  </a:lnTo>
                  <a:lnTo>
                    <a:pt x="713" y="23"/>
                  </a:lnTo>
                  <a:lnTo>
                    <a:pt x="714" y="23"/>
                  </a:lnTo>
                  <a:lnTo>
                    <a:pt x="715" y="23"/>
                  </a:lnTo>
                  <a:lnTo>
                    <a:pt x="715" y="22"/>
                  </a:lnTo>
                  <a:lnTo>
                    <a:pt x="716" y="22"/>
                  </a:lnTo>
                  <a:lnTo>
                    <a:pt x="717" y="22"/>
                  </a:lnTo>
                  <a:lnTo>
                    <a:pt x="718" y="22"/>
                  </a:lnTo>
                  <a:lnTo>
                    <a:pt x="719" y="22"/>
                  </a:lnTo>
                  <a:lnTo>
                    <a:pt x="720" y="22"/>
                  </a:lnTo>
                  <a:lnTo>
                    <a:pt x="720" y="21"/>
                  </a:lnTo>
                  <a:lnTo>
                    <a:pt x="721" y="21"/>
                  </a:lnTo>
                  <a:lnTo>
                    <a:pt x="722" y="21"/>
                  </a:lnTo>
                  <a:lnTo>
                    <a:pt x="723" y="21"/>
                  </a:lnTo>
                  <a:lnTo>
                    <a:pt x="724" y="21"/>
                  </a:lnTo>
                  <a:lnTo>
                    <a:pt x="725" y="21"/>
                  </a:lnTo>
                  <a:lnTo>
                    <a:pt x="726" y="21"/>
                  </a:lnTo>
                  <a:lnTo>
                    <a:pt x="726" y="20"/>
                  </a:lnTo>
                  <a:lnTo>
                    <a:pt x="727" y="20"/>
                  </a:lnTo>
                  <a:lnTo>
                    <a:pt x="728" y="20"/>
                  </a:lnTo>
                  <a:lnTo>
                    <a:pt x="729" y="20"/>
                  </a:lnTo>
                  <a:lnTo>
                    <a:pt x="730" y="20"/>
                  </a:lnTo>
                  <a:lnTo>
                    <a:pt x="731" y="20"/>
                  </a:lnTo>
                  <a:lnTo>
                    <a:pt x="731" y="19"/>
                  </a:lnTo>
                  <a:lnTo>
                    <a:pt x="732" y="19"/>
                  </a:lnTo>
                  <a:lnTo>
                    <a:pt x="732" y="19"/>
                  </a:lnTo>
                  <a:lnTo>
                    <a:pt x="733" y="19"/>
                  </a:lnTo>
                  <a:lnTo>
                    <a:pt x="734" y="19"/>
                  </a:lnTo>
                  <a:lnTo>
                    <a:pt x="735" y="19"/>
                  </a:lnTo>
                  <a:lnTo>
                    <a:pt x="736" y="19"/>
                  </a:lnTo>
                  <a:lnTo>
                    <a:pt x="737" y="19"/>
                  </a:lnTo>
                  <a:lnTo>
                    <a:pt x="737" y="18"/>
                  </a:lnTo>
                  <a:lnTo>
                    <a:pt x="738" y="18"/>
                  </a:lnTo>
                  <a:lnTo>
                    <a:pt x="739" y="18"/>
                  </a:lnTo>
                  <a:lnTo>
                    <a:pt x="740" y="18"/>
                  </a:lnTo>
                  <a:lnTo>
                    <a:pt x="741" y="18"/>
                  </a:lnTo>
                  <a:lnTo>
                    <a:pt x="742" y="18"/>
                  </a:lnTo>
                  <a:lnTo>
                    <a:pt x="742" y="17"/>
                  </a:lnTo>
                  <a:lnTo>
                    <a:pt x="743" y="17"/>
                  </a:lnTo>
                  <a:lnTo>
                    <a:pt x="744" y="17"/>
                  </a:lnTo>
                  <a:lnTo>
                    <a:pt x="745" y="17"/>
                  </a:lnTo>
                  <a:lnTo>
                    <a:pt x="746" y="17"/>
                  </a:lnTo>
                  <a:lnTo>
                    <a:pt x="747" y="17"/>
                  </a:lnTo>
                  <a:lnTo>
                    <a:pt x="748" y="17"/>
                  </a:lnTo>
                  <a:lnTo>
                    <a:pt x="748" y="16"/>
                  </a:lnTo>
                  <a:lnTo>
                    <a:pt x="749" y="16"/>
                  </a:lnTo>
                  <a:lnTo>
                    <a:pt x="750" y="16"/>
                  </a:lnTo>
                  <a:lnTo>
                    <a:pt x="751" y="16"/>
                  </a:lnTo>
                  <a:lnTo>
                    <a:pt x="752" y="16"/>
                  </a:lnTo>
                  <a:lnTo>
                    <a:pt x="753" y="16"/>
                  </a:lnTo>
                  <a:lnTo>
                    <a:pt x="753" y="15"/>
                  </a:lnTo>
                  <a:lnTo>
                    <a:pt x="754" y="15"/>
                  </a:lnTo>
                  <a:lnTo>
                    <a:pt x="755" y="15"/>
                  </a:lnTo>
                  <a:lnTo>
                    <a:pt x="756" y="15"/>
                  </a:lnTo>
                  <a:lnTo>
                    <a:pt x="757" y="15"/>
                  </a:lnTo>
                  <a:lnTo>
                    <a:pt x="758" y="15"/>
                  </a:lnTo>
                  <a:lnTo>
                    <a:pt x="759" y="15"/>
                  </a:lnTo>
                  <a:lnTo>
                    <a:pt x="759" y="14"/>
                  </a:lnTo>
                  <a:lnTo>
                    <a:pt x="760" y="14"/>
                  </a:lnTo>
                  <a:lnTo>
                    <a:pt x="760" y="14"/>
                  </a:lnTo>
                  <a:lnTo>
                    <a:pt x="761" y="14"/>
                  </a:lnTo>
                  <a:lnTo>
                    <a:pt x="762" y="14"/>
                  </a:lnTo>
                  <a:lnTo>
                    <a:pt x="763" y="14"/>
                  </a:lnTo>
                  <a:lnTo>
                    <a:pt x="764" y="14"/>
                  </a:lnTo>
                  <a:lnTo>
                    <a:pt x="764" y="13"/>
                  </a:lnTo>
                  <a:lnTo>
                    <a:pt x="765" y="13"/>
                  </a:lnTo>
                  <a:lnTo>
                    <a:pt x="766" y="13"/>
                  </a:lnTo>
                  <a:lnTo>
                    <a:pt x="767" y="13"/>
                  </a:lnTo>
                  <a:lnTo>
                    <a:pt x="768" y="13"/>
                  </a:lnTo>
                  <a:lnTo>
                    <a:pt x="769" y="13"/>
                  </a:lnTo>
                  <a:lnTo>
                    <a:pt x="770" y="12"/>
                  </a:lnTo>
                  <a:lnTo>
                    <a:pt x="771" y="12"/>
                  </a:lnTo>
                  <a:lnTo>
                    <a:pt x="772" y="12"/>
                  </a:lnTo>
                  <a:lnTo>
                    <a:pt x="773" y="12"/>
                  </a:lnTo>
                  <a:lnTo>
                    <a:pt x="774" y="12"/>
                  </a:lnTo>
                  <a:lnTo>
                    <a:pt x="775" y="12"/>
                  </a:lnTo>
                  <a:lnTo>
                    <a:pt x="775" y="11"/>
                  </a:lnTo>
                  <a:lnTo>
                    <a:pt x="776" y="11"/>
                  </a:lnTo>
                  <a:lnTo>
                    <a:pt x="777" y="11"/>
                  </a:lnTo>
                  <a:lnTo>
                    <a:pt x="778" y="11"/>
                  </a:lnTo>
                  <a:lnTo>
                    <a:pt x="779" y="11"/>
                  </a:lnTo>
                  <a:lnTo>
                    <a:pt x="780" y="11"/>
                  </a:lnTo>
                  <a:lnTo>
                    <a:pt x="781" y="10"/>
                  </a:lnTo>
                  <a:lnTo>
                    <a:pt x="782" y="10"/>
                  </a:lnTo>
                  <a:lnTo>
                    <a:pt x="783" y="10"/>
                  </a:lnTo>
                  <a:lnTo>
                    <a:pt x="784" y="10"/>
                  </a:lnTo>
                  <a:lnTo>
                    <a:pt x="785" y="10"/>
                  </a:lnTo>
                  <a:lnTo>
                    <a:pt x="786" y="10"/>
                  </a:lnTo>
                  <a:lnTo>
                    <a:pt x="786" y="9"/>
                  </a:lnTo>
                  <a:lnTo>
                    <a:pt x="787" y="9"/>
                  </a:lnTo>
                  <a:lnTo>
                    <a:pt x="788" y="9"/>
                  </a:lnTo>
                  <a:lnTo>
                    <a:pt x="788" y="9"/>
                  </a:lnTo>
                  <a:lnTo>
                    <a:pt x="789" y="9"/>
                  </a:lnTo>
                  <a:lnTo>
                    <a:pt x="790" y="9"/>
                  </a:lnTo>
                  <a:lnTo>
                    <a:pt x="791" y="9"/>
                  </a:lnTo>
                  <a:lnTo>
                    <a:pt x="792" y="8"/>
                  </a:lnTo>
                  <a:lnTo>
                    <a:pt x="793" y="8"/>
                  </a:lnTo>
                  <a:lnTo>
                    <a:pt x="794" y="8"/>
                  </a:lnTo>
                  <a:lnTo>
                    <a:pt x="795" y="8"/>
                  </a:lnTo>
                  <a:lnTo>
                    <a:pt x="796" y="8"/>
                  </a:lnTo>
                  <a:lnTo>
                    <a:pt x="797" y="8"/>
                  </a:lnTo>
                  <a:lnTo>
                    <a:pt x="797" y="7"/>
                  </a:lnTo>
                  <a:lnTo>
                    <a:pt x="798" y="7"/>
                  </a:lnTo>
                  <a:lnTo>
                    <a:pt x="799" y="7"/>
                  </a:lnTo>
                  <a:lnTo>
                    <a:pt x="800" y="7"/>
                  </a:lnTo>
                  <a:lnTo>
                    <a:pt x="801" y="7"/>
                  </a:lnTo>
                  <a:lnTo>
                    <a:pt x="802" y="7"/>
                  </a:lnTo>
                  <a:lnTo>
                    <a:pt x="802" y="6"/>
                  </a:lnTo>
                  <a:lnTo>
                    <a:pt x="803" y="6"/>
                  </a:lnTo>
                  <a:lnTo>
                    <a:pt x="804" y="6"/>
                  </a:lnTo>
                  <a:lnTo>
                    <a:pt x="805" y="6"/>
                  </a:lnTo>
                  <a:lnTo>
                    <a:pt x="806" y="6"/>
                  </a:lnTo>
                  <a:lnTo>
                    <a:pt x="807" y="6"/>
                  </a:lnTo>
                  <a:lnTo>
                    <a:pt x="808" y="6"/>
                  </a:lnTo>
                  <a:lnTo>
                    <a:pt x="808" y="5"/>
                  </a:lnTo>
                  <a:lnTo>
                    <a:pt x="809" y="5"/>
                  </a:lnTo>
                  <a:lnTo>
                    <a:pt x="810" y="5"/>
                  </a:lnTo>
                  <a:lnTo>
                    <a:pt x="811" y="5"/>
                  </a:lnTo>
                  <a:lnTo>
                    <a:pt x="812" y="5"/>
                  </a:lnTo>
                  <a:lnTo>
                    <a:pt x="813" y="5"/>
                  </a:lnTo>
                  <a:lnTo>
                    <a:pt x="813" y="4"/>
                  </a:lnTo>
                  <a:lnTo>
                    <a:pt x="814" y="4"/>
                  </a:lnTo>
                  <a:lnTo>
                    <a:pt x="815" y="4"/>
                  </a:lnTo>
                  <a:lnTo>
                    <a:pt x="815" y="4"/>
                  </a:lnTo>
                  <a:lnTo>
                    <a:pt x="816" y="4"/>
                  </a:lnTo>
                  <a:lnTo>
                    <a:pt x="817" y="4"/>
                  </a:lnTo>
                  <a:lnTo>
                    <a:pt x="818" y="4"/>
                  </a:lnTo>
                  <a:lnTo>
                    <a:pt x="819" y="4"/>
                  </a:lnTo>
                  <a:lnTo>
                    <a:pt x="819" y="3"/>
                  </a:lnTo>
                  <a:lnTo>
                    <a:pt x="820" y="3"/>
                  </a:lnTo>
                  <a:lnTo>
                    <a:pt x="821" y="3"/>
                  </a:lnTo>
                  <a:lnTo>
                    <a:pt x="822" y="3"/>
                  </a:lnTo>
                  <a:lnTo>
                    <a:pt x="823" y="3"/>
                  </a:lnTo>
                  <a:lnTo>
                    <a:pt x="824" y="3"/>
                  </a:lnTo>
                  <a:lnTo>
                    <a:pt x="824" y="2"/>
                  </a:lnTo>
                  <a:lnTo>
                    <a:pt x="825" y="2"/>
                  </a:lnTo>
                  <a:lnTo>
                    <a:pt x="826" y="2"/>
                  </a:lnTo>
                  <a:lnTo>
                    <a:pt x="827" y="2"/>
                  </a:lnTo>
                  <a:lnTo>
                    <a:pt x="828" y="2"/>
                  </a:lnTo>
                  <a:lnTo>
                    <a:pt x="829" y="2"/>
                  </a:lnTo>
                  <a:lnTo>
                    <a:pt x="830" y="2"/>
                  </a:lnTo>
                  <a:lnTo>
                    <a:pt x="830" y="1"/>
                  </a:lnTo>
                  <a:lnTo>
                    <a:pt x="831" y="1"/>
                  </a:lnTo>
                  <a:lnTo>
                    <a:pt x="832" y="1"/>
                  </a:lnTo>
                  <a:lnTo>
                    <a:pt x="833" y="1"/>
                  </a:lnTo>
                  <a:lnTo>
                    <a:pt x="834" y="1"/>
                  </a:lnTo>
                  <a:lnTo>
                    <a:pt x="835" y="1"/>
                  </a:lnTo>
                  <a:lnTo>
                    <a:pt x="835" y="0"/>
                  </a:lnTo>
                  <a:lnTo>
                    <a:pt x="836" y="0"/>
                  </a:lnTo>
                  <a:lnTo>
                    <a:pt x="837" y="0"/>
                  </a:lnTo>
                  <a:lnTo>
                    <a:pt x="838" y="0"/>
                  </a:lnTo>
                  <a:lnTo>
                    <a:pt x="839" y="0"/>
                  </a:lnTo>
                  <a:lnTo>
                    <a:pt x="840"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3" name="Freeform 104">
              <a:extLst>
                <a:ext uri="{FF2B5EF4-FFF2-40B4-BE49-F238E27FC236}">
                  <a16:creationId xmlns:a16="http://schemas.microsoft.com/office/drawing/2014/main" id="{D94D16ED-3F69-4C32-AB29-DD15E319FD11}"/>
                </a:ext>
              </a:extLst>
            </p:cNvPr>
            <p:cNvSpPr>
              <a:spLocks/>
            </p:cNvSpPr>
            <p:nvPr/>
          </p:nvSpPr>
          <p:spPr bwMode="auto">
            <a:xfrm>
              <a:off x="15680218" y="2117966"/>
              <a:ext cx="18890" cy="4237"/>
            </a:xfrm>
            <a:custGeom>
              <a:avLst/>
              <a:gdLst>
                <a:gd name="T0" fmla="*/ 0 w 18"/>
                <a:gd name="T1" fmla="*/ 4 h 4"/>
                <a:gd name="T2" fmla="*/ 1 w 18"/>
                <a:gd name="T3" fmla="*/ 4 h 4"/>
                <a:gd name="T4" fmla="*/ 1 w 18"/>
                <a:gd name="T5" fmla="*/ 3 h 4"/>
                <a:gd name="T6" fmla="*/ 2 w 18"/>
                <a:gd name="T7" fmla="*/ 3 h 4"/>
                <a:gd name="T8" fmla="*/ 3 w 18"/>
                <a:gd name="T9" fmla="*/ 3 h 4"/>
                <a:gd name="T10" fmla="*/ 3 w 18"/>
                <a:gd name="T11" fmla="*/ 3 h 4"/>
                <a:gd name="T12" fmla="*/ 4 w 18"/>
                <a:gd name="T13" fmla="*/ 3 h 4"/>
                <a:gd name="T14" fmla="*/ 5 w 18"/>
                <a:gd name="T15" fmla="*/ 3 h 4"/>
                <a:gd name="T16" fmla="*/ 6 w 18"/>
                <a:gd name="T17" fmla="*/ 3 h 4"/>
                <a:gd name="T18" fmla="*/ 6 w 18"/>
                <a:gd name="T19" fmla="*/ 2 h 4"/>
                <a:gd name="T20" fmla="*/ 7 w 18"/>
                <a:gd name="T21" fmla="*/ 2 h 4"/>
                <a:gd name="T22" fmla="*/ 8 w 18"/>
                <a:gd name="T23" fmla="*/ 2 h 4"/>
                <a:gd name="T24" fmla="*/ 9 w 18"/>
                <a:gd name="T25" fmla="*/ 2 h 4"/>
                <a:gd name="T26" fmla="*/ 10 w 18"/>
                <a:gd name="T27" fmla="*/ 2 h 4"/>
                <a:gd name="T28" fmla="*/ 11 w 18"/>
                <a:gd name="T29" fmla="*/ 2 h 4"/>
                <a:gd name="T30" fmla="*/ 12 w 18"/>
                <a:gd name="T31" fmla="*/ 2 h 4"/>
                <a:gd name="T32" fmla="*/ 12 w 18"/>
                <a:gd name="T33" fmla="*/ 1 h 4"/>
                <a:gd name="T34" fmla="*/ 13 w 18"/>
                <a:gd name="T35" fmla="*/ 1 h 4"/>
                <a:gd name="T36" fmla="*/ 14 w 18"/>
                <a:gd name="T37" fmla="*/ 1 h 4"/>
                <a:gd name="T38" fmla="*/ 15 w 18"/>
                <a:gd name="T39" fmla="*/ 1 h 4"/>
                <a:gd name="T40" fmla="*/ 16 w 18"/>
                <a:gd name="T41" fmla="*/ 1 h 4"/>
                <a:gd name="T42" fmla="*/ 17 w 18"/>
                <a:gd name="T43" fmla="*/ 1 h 4"/>
                <a:gd name="T44" fmla="*/ 17 w 18"/>
                <a:gd name="T45" fmla="*/ 0 h 4"/>
                <a:gd name="T46" fmla="*/ 18 w 18"/>
                <a:gd name="T47" fmla="*/ 0 h 4"/>
                <a:gd name="T48" fmla="*/ 18 w 18"/>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4">
                  <a:moveTo>
                    <a:pt x="0" y="4"/>
                  </a:moveTo>
                  <a:lnTo>
                    <a:pt x="1" y="4"/>
                  </a:lnTo>
                  <a:lnTo>
                    <a:pt x="1" y="3"/>
                  </a:lnTo>
                  <a:lnTo>
                    <a:pt x="2" y="3"/>
                  </a:lnTo>
                  <a:lnTo>
                    <a:pt x="3" y="3"/>
                  </a:lnTo>
                  <a:lnTo>
                    <a:pt x="3" y="3"/>
                  </a:lnTo>
                  <a:lnTo>
                    <a:pt x="4" y="3"/>
                  </a:lnTo>
                  <a:lnTo>
                    <a:pt x="5" y="3"/>
                  </a:lnTo>
                  <a:lnTo>
                    <a:pt x="6" y="3"/>
                  </a:lnTo>
                  <a:lnTo>
                    <a:pt x="6" y="2"/>
                  </a:lnTo>
                  <a:lnTo>
                    <a:pt x="7" y="2"/>
                  </a:lnTo>
                  <a:lnTo>
                    <a:pt x="8" y="2"/>
                  </a:lnTo>
                  <a:lnTo>
                    <a:pt x="9" y="2"/>
                  </a:lnTo>
                  <a:lnTo>
                    <a:pt x="10" y="2"/>
                  </a:lnTo>
                  <a:lnTo>
                    <a:pt x="11" y="2"/>
                  </a:lnTo>
                  <a:lnTo>
                    <a:pt x="12" y="2"/>
                  </a:lnTo>
                  <a:lnTo>
                    <a:pt x="12" y="1"/>
                  </a:lnTo>
                  <a:lnTo>
                    <a:pt x="13" y="1"/>
                  </a:lnTo>
                  <a:lnTo>
                    <a:pt x="14" y="1"/>
                  </a:lnTo>
                  <a:lnTo>
                    <a:pt x="15" y="1"/>
                  </a:lnTo>
                  <a:lnTo>
                    <a:pt x="16" y="1"/>
                  </a:lnTo>
                  <a:lnTo>
                    <a:pt x="17" y="1"/>
                  </a:lnTo>
                  <a:lnTo>
                    <a:pt x="17" y="0"/>
                  </a:lnTo>
                  <a:lnTo>
                    <a:pt x="18" y="0"/>
                  </a:lnTo>
                  <a:lnTo>
                    <a:pt x="18"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4" name="Freeform 105">
              <a:extLst>
                <a:ext uri="{FF2B5EF4-FFF2-40B4-BE49-F238E27FC236}">
                  <a16:creationId xmlns:a16="http://schemas.microsoft.com/office/drawing/2014/main" id="{56FD29E3-8C9E-45E8-8D6C-FD23C752096A}"/>
                </a:ext>
              </a:extLst>
            </p:cNvPr>
            <p:cNvSpPr>
              <a:spLocks/>
            </p:cNvSpPr>
            <p:nvPr/>
          </p:nvSpPr>
          <p:spPr bwMode="auto">
            <a:xfrm>
              <a:off x="13860498" y="2058644"/>
              <a:ext cx="722010" cy="399370"/>
            </a:xfrm>
            <a:custGeom>
              <a:avLst/>
              <a:gdLst>
                <a:gd name="T0" fmla="*/ 11 w 670"/>
                <a:gd name="T1" fmla="*/ 362 h 367"/>
                <a:gd name="T2" fmla="*/ 22 w 670"/>
                <a:gd name="T3" fmla="*/ 356 h 367"/>
                <a:gd name="T4" fmla="*/ 32 w 670"/>
                <a:gd name="T5" fmla="*/ 350 h 367"/>
                <a:gd name="T6" fmla="*/ 43 w 670"/>
                <a:gd name="T7" fmla="*/ 344 h 367"/>
                <a:gd name="T8" fmla="*/ 53 w 670"/>
                <a:gd name="T9" fmla="*/ 338 h 367"/>
                <a:gd name="T10" fmla="*/ 64 w 670"/>
                <a:gd name="T11" fmla="*/ 333 h 367"/>
                <a:gd name="T12" fmla="*/ 75 w 670"/>
                <a:gd name="T13" fmla="*/ 327 h 367"/>
                <a:gd name="T14" fmla="*/ 85 w 670"/>
                <a:gd name="T15" fmla="*/ 321 h 367"/>
                <a:gd name="T16" fmla="*/ 96 w 670"/>
                <a:gd name="T17" fmla="*/ 315 h 367"/>
                <a:gd name="T18" fmla="*/ 107 w 670"/>
                <a:gd name="T19" fmla="*/ 309 h 367"/>
                <a:gd name="T20" fmla="*/ 117 w 670"/>
                <a:gd name="T21" fmla="*/ 303 h 367"/>
                <a:gd name="T22" fmla="*/ 128 w 670"/>
                <a:gd name="T23" fmla="*/ 297 h 367"/>
                <a:gd name="T24" fmla="*/ 139 w 670"/>
                <a:gd name="T25" fmla="*/ 291 h 367"/>
                <a:gd name="T26" fmla="*/ 150 w 670"/>
                <a:gd name="T27" fmla="*/ 285 h 367"/>
                <a:gd name="T28" fmla="*/ 161 w 670"/>
                <a:gd name="T29" fmla="*/ 279 h 367"/>
                <a:gd name="T30" fmla="*/ 173 w 670"/>
                <a:gd name="T31" fmla="*/ 273 h 367"/>
                <a:gd name="T32" fmla="*/ 183 w 670"/>
                <a:gd name="T33" fmla="*/ 267 h 367"/>
                <a:gd name="T34" fmla="*/ 194 w 670"/>
                <a:gd name="T35" fmla="*/ 262 h 367"/>
                <a:gd name="T36" fmla="*/ 204 w 670"/>
                <a:gd name="T37" fmla="*/ 256 h 367"/>
                <a:gd name="T38" fmla="*/ 215 w 670"/>
                <a:gd name="T39" fmla="*/ 250 h 367"/>
                <a:gd name="T40" fmla="*/ 226 w 670"/>
                <a:gd name="T41" fmla="*/ 244 h 367"/>
                <a:gd name="T42" fmla="*/ 237 w 670"/>
                <a:gd name="T43" fmla="*/ 238 h 367"/>
                <a:gd name="T44" fmla="*/ 248 w 670"/>
                <a:gd name="T45" fmla="*/ 232 h 367"/>
                <a:gd name="T46" fmla="*/ 258 w 670"/>
                <a:gd name="T47" fmla="*/ 226 h 367"/>
                <a:gd name="T48" fmla="*/ 269 w 670"/>
                <a:gd name="T49" fmla="*/ 220 h 367"/>
                <a:gd name="T50" fmla="*/ 279 w 670"/>
                <a:gd name="T51" fmla="*/ 214 h 367"/>
                <a:gd name="T52" fmla="*/ 290 w 670"/>
                <a:gd name="T53" fmla="*/ 208 h 367"/>
                <a:gd name="T54" fmla="*/ 301 w 670"/>
                <a:gd name="T55" fmla="*/ 202 h 367"/>
                <a:gd name="T56" fmla="*/ 312 w 670"/>
                <a:gd name="T57" fmla="*/ 197 h 367"/>
                <a:gd name="T58" fmla="*/ 323 w 670"/>
                <a:gd name="T59" fmla="*/ 191 h 367"/>
                <a:gd name="T60" fmla="*/ 333 w 670"/>
                <a:gd name="T61" fmla="*/ 185 h 367"/>
                <a:gd name="T62" fmla="*/ 344 w 670"/>
                <a:gd name="T63" fmla="*/ 179 h 367"/>
                <a:gd name="T64" fmla="*/ 355 w 670"/>
                <a:gd name="T65" fmla="*/ 173 h 367"/>
                <a:gd name="T66" fmla="*/ 365 w 670"/>
                <a:gd name="T67" fmla="*/ 167 h 367"/>
                <a:gd name="T68" fmla="*/ 376 w 670"/>
                <a:gd name="T69" fmla="*/ 161 h 367"/>
                <a:gd name="T70" fmla="*/ 387 w 670"/>
                <a:gd name="T71" fmla="*/ 155 h 367"/>
                <a:gd name="T72" fmla="*/ 397 w 670"/>
                <a:gd name="T73" fmla="*/ 150 h 367"/>
                <a:gd name="T74" fmla="*/ 408 w 670"/>
                <a:gd name="T75" fmla="*/ 144 h 367"/>
                <a:gd name="T76" fmla="*/ 419 w 670"/>
                <a:gd name="T77" fmla="*/ 138 h 367"/>
                <a:gd name="T78" fmla="*/ 430 w 670"/>
                <a:gd name="T79" fmla="*/ 132 h 367"/>
                <a:gd name="T80" fmla="*/ 441 w 670"/>
                <a:gd name="T81" fmla="*/ 126 h 367"/>
                <a:gd name="T82" fmla="*/ 451 w 670"/>
                <a:gd name="T83" fmla="*/ 120 h 367"/>
                <a:gd name="T84" fmla="*/ 462 w 670"/>
                <a:gd name="T85" fmla="*/ 114 h 367"/>
                <a:gd name="T86" fmla="*/ 473 w 670"/>
                <a:gd name="T87" fmla="*/ 109 h 367"/>
                <a:gd name="T88" fmla="*/ 484 w 670"/>
                <a:gd name="T89" fmla="*/ 103 h 367"/>
                <a:gd name="T90" fmla="*/ 495 w 670"/>
                <a:gd name="T91" fmla="*/ 97 h 367"/>
                <a:gd name="T92" fmla="*/ 505 w 670"/>
                <a:gd name="T93" fmla="*/ 91 h 367"/>
                <a:gd name="T94" fmla="*/ 516 w 670"/>
                <a:gd name="T95" fmla="*/ 85 h 367"/>
                <a:gd name="T96" fmla="*/ 526 w 670"/>
                <a:gd name="T97" fmla="*/ 79 h 367"/>
                <a:gd name="T98" fmla="*/ 537 w 670"/>
                <a:gd name="T99" fmla="*/ 74 h 367"/>
                <a:gd name="T100" fmla="*/ 548 w 670"/>
                <a:gd name="T101" fmla="*/ 68 h 367"/>
                <a:gd name="T102" fmla="*/ 558 w 670"/>
                <a:gd name="T103" fmla="*/ 62 h 367"/>
                <a:gd name="T104" fmla="*/ 569 w 670"/>
                <a:gd name="T105" fmla="*/ 56 h 367"/>
                <a:gd name="T106" fmla="*/ 580 w 670"/>
                <a:gd name="T107" fmla="*/ 50 h 367"/>
                <a:gd name="T108" fmla="*/ 590 w 670"/>
                <a:gd name="T109" fmla="*/ 44 h 367"/>
                <a:gd name="T110" fmla="*/ 601 w 670"/>
                <a:gd name="T111" fmla="*/ 39 h 367"/>
                <a:gd name="T112" fmla="*/ 611 w 670"/>
                <a:gd name="T113" fmla="*/ 33 h 367"/>
                <a:gd name="T114" fmla="*/ 622 w 670"/>
                <a:gd name="T115" fmla="*/ 27 h 367"/>
                <a:gd name="T116" fmla="*/ 633 w 670"/>
                <a:gd name="T117" fmla="*/ 21 h 367"/>
                <a:gd name="T118" fmla="*/ 643 w 670"/>
                <a:gd name="T119" fmla="*/ 15 h 367"/>
                <a:gd name="T120" fmla="*/ 654 w 670"/>
                <a:gd name="T121" fmla="*/ 9 h 367"/>
                <a:gd name="T122" fmla="*/ 665 w 670"/>
                <a:gd name="T123" fmla="*/ 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0" h="367">
                  <a:moveTo>
                    <a:pt x="0" y="367"/>
                  </a:moveTo>
                  <a:lnTo>
                    <a:pt x="0" y="366"/>
                  </a:lnTo>
                  <a:lnTo>
                    <a:pt x="1" y="366"/>
                  </a:lnTo>
                  <a:lnTo>
                    <a:pt x="2" y="366"/>
                  </a:lnTo>
                  <a:lnTo>
                    <a:pt x="3" y="366"/>
                  </a:lnTo>
                  <a:lnTo>
                    <a:pt x="4" y="366"/>
                  </a:lnTo>
                  <a:lnTo>
                    <a:pt x="4" y="365"/>
                  </a:lnTo>
                  <a:lnTo>
                    <a:pt x="5" y="365"/>
                  </a:lnTo>
                  <a:lnTo>
                    <a:pt x="6" y="364"/>
                  </a:lnTo>
                  <a:lnTo>
                    <a:pt x="7" y="364"/>
                  </a:lnTo>
                  <a:lnTo>
                    <a:pt x="7" y="363"/>
                  </a:lnTo>
                  <a:lnTo>
                    <a:pt x="8" y="363"/>
                  </a:lnTo>
                  <a:lnTo>
                    <a:pt x="9" y="363"/>
                  </a:lnTo>
                  <a:lnTo>
                    <a:pt x="9" y="362"/>
                  </a:lnTo>
                  <a:lnTo>
                    <a:pt x="10" y="362"/>
                  </a:lnTo>
                  <a:lnTo>
                    <a:pt x="11" y="362"/>
                  </a:lnTo>
                  <a:lnTo>
                    <a:pt x="11" y="361"/>
                  </a:lnTo>
                  <a:lnTo>
                    <a:pt x="12" y="361"/>
                  </a:lnTo>
                  <a:lnTo>
                    <a:pt x="13" y="361"/>
                  </a:lnTo>
                  <a:lnTo>
                    <a:pt x="13" y="360"/>
                  </a:lnTo>
                  <a:lnTo>
                    <a:pt x="14" y="360"/>
                  </a:lnTo>
                  <a:lnTo>
                    <a:pt x="15" y="359"/>
                  </a:lnTo>
                  <a:lnTo>
                    <a:pt x="16" y="359"/>
                  </a:lnTo>
                  <a:lnTo>
                    <a:pt x="16" y="358"/>
                  </a:lnTo>
                  <a:lnTo>
                    <a:pt x="17" y="358"/>
                  </a:lnTo>
                  <a:lnTo>
                    <a:pt x="18" y="358"/>
                  </a:lnTo>
                  <a:lnTo>
                    <a:pt x="18" y="357"/>
                  </a:lnTo>
                  <a:lnTo>
                    <a:pt x="19" y="357"/>
                  </a:lnTo>
                  <a:lnTo>
                    <a:pt x="20" y="357"/>
                  </a:lnTo>
                  <a:lnTo>
                    <a:pt x="20" y="356"/>
                  </a:lnTo>
                  <a:lnTo>
                    <a:pt x="21" y="356"/>
                  </a:lnTo>
                  <a:lnTo>
                    <a:pt x="22" y="356"/>
                  </a:lnTo>
                  <a:lnTo>
                    <a:pt x="22" y="355"/>
                  </a:lnTo>
                  <a:lnTo>
                    <a:pt x="23" y="355"/>
                  </a:lnTo>
                  <a:lnTo>
                    <a:pt x="24" y="355"/>
                  </a:lnTo>
                  <a:lnTo>
                    <a:pt x="24" y="354"/>
                  </a:lnTo>
                  <a:lnTo>
                    <a:pt x="25" y="354"/>
                  </a:lnTo>
                  <a:lnTo>
                    <a:pt x="26" y="353"/>
                  </a:lnTo>
                  <a:lnTo>
                    <a:pt x="27" y="353"/>
                  </a:lnTo>
                  <a:lnTo>
                    <a:pt x="27" y="352"/>
                  </a:lnTo>
                  <a:lnTo>
                    <a:pt x="28" y="352"/>
                  </a:lnTo>
                  <a:lnTo>
                    <a:pt x="28" y="352"/>
                  </a:lnTo>
                  <a:lnTo>
                    <a:pt x="29" y="352"/>
                  </a:lnTo>
                  <a:lnTo>
                    <a:pt x="29" y="351"/>
                  </a:lnTo>
                  <a:lnTo>
                    <a:pt x="30" y="351"/>
                  </a:lnTo>
                  <a:lnTo>
                    <a:pt x="31" y="351"/>
                  </a:lnTo>
                  <a:lnTo>
                    <a:pt x="31" y="350"/>
                  </a:lnTo>
                  <a:lnTo>
                    <a:pt x="32" y="350"/>
                  </a:lnTo>
                  <a:lnTo>
                    <a:pt x="33" y="350"/>
                  </a:lnTo>
                  <a:lnTo>
                    <a:pt x="33" y="349"/>
                  </a:lnTo>
                  <a:lnTo>
                    <a:pt x="34" y="349"/>
                  </a:lnTo>
                  <a:lnTo>
                    <a:pt x="35" y="349"/>
                  </a:lnTo>
                  <a:lnTo>
                    <a:pt x="35" y="348"/>
                  </a:lnTo>
                  <a:lnTo>
                    <a:pt x="36" y="348"/>
                  </a:lnTo>
                  <a:lnTo>
                    <a:pt x="37" y="347"/>
                  </a:lnTo>
                  <a:lnTo>
                    <a:pt x="38" y="347"/>
                  </a:lnTo>
                  <a:lnTo>
                    <a:pt x="38" y="346"/>
                  </a:lnTo>
                  <a:lnTo>
                    <a:pt x="39" y="346"/>
                  </a:lnTo>
                  <a:lnTo>
                    <a:pt x="40" y="346"/>
                  </a:lnTo>
                  <a:lnTo>
                    <a:pt x="40" y="345"/>
                  </a:lnTo>
                  <a:lnTo>
                    <a:pt x="41" y="345"/>
                  </a:lnTo>
                  <a:lnTo>
                    <a:pt x="42" y="345"/>
                  </a:lnTo>
                  <a:lnTo>
                    <a:pt x="42" y="344"/>
                  </a:lnTo>
                  <a:lnTo>
                    <a:pt x="43" y="344"/>
                  </a:lnTo>
                  <a:lnTo>
                    <a:pt x="44" y="344"/>
                  </a:lnTo>
                  <a:lnTo>
                    <a:pt x="44" y="343"/>
                  </a:lnTo>
                  <a:lnTo>
                    <a:pt x="45" y="343"/>
                  </a:lnTo>
                  <a:lnTo>
                    <a:pt x="46" y="343"/>
                  </a:lnTo>
                  <a:lnTo>
                    <a:pt x="46" y="342"/>
                  </a:lnTo>
                  <a:lnTo>
                    <a:pt x="47" y="342"/>
                  </a:lnTo>
                  <a:lnTo>
                    <a:pt x="47" y="341"/>
                  </a:lnTo>
                  <a:lnTo>
                    <a:pt x="48" y="341"/>
                  </a:lnTo>
                  <a:lnTo>
                    <a:pt x="49" y="341"/>
                  </a:lnTo>
                  <a:lnTo>
                    <a:pt x="49" y="340"/>
                  </a:lnTo>
                  <a:lnTo>
                    <a:pt x="50" y="340"/>
                  </a:lnTo>
                  <a:lnTo>
                    <a:pt x="51" y="340"/>
                  </a:lnTo>
                  <a:lnTo>
                    <a:pt x="51" y="339"/>
                  </a:lnTo>
                  <a:lnTo>
                    <a:pt x="52" y="339"/>
                  </a:lnTo>
                  <a:lnTo>
                    <a:pt x="53" y="339"/>
                  </a:lnTo>
                  <a:lnTo>
                    <a:pt x="53" y="338"/>
                  </a:lnTo>
                  <a:lnTo>
                    <a:pt x="54" y="338"/>
                  </a:lnTo>
                  <a:lnTo>
                    <a:pt x="55" y="338"/>
                  </a:lnTo>
                  <a:lnTo>
                    <a:pt x="55" y="337"/>
                  </a:lnTo>
                  <a:lnTo>
                    <a:pt x="55" y="337"/>
                  </a:lnTo>
                  <a:lnTo>
                    <a:pt x="56" y="337"/>
                  </a:lnTo>
                  <a:lnTo>
                    <a:pt x="57" y="337"/>
                  </a:lnTo>
                  <a:lnTo>
                    <a:pt x="57" y="336"/>
                  </a:lnTo>
                  <a:lnTo>
                    <a:pt x="58" y="336"/>
                  </a:lnTo>
                  <a:lnTo>
                    <a:pt x="59" y="335"/>
                  </a:lnTo>
                  <a:lnTo>
                    <a:pt x="60" y="335"/>
                  </a:lnTo>
                  <a:lnTo>
                    <a:pt x="60" y="334"/>
                  </a:lnTo>
                  <a:lnTo>
                    <a:pt x="61" y="334"/>
                  </a:lnTo>
                  <a:lnTo>
                    <a:pt x="62" y="334"/>
                  </a:lnTo>
                  <a:lnTo>
                    <a:pt x="62" y="333"/>
                  </a:lnTo>
                  <a:lnTo>
                    <a:pt x="63" y="333"/>
                  </a:lnTo>
                  <a:lnTo>
                    <a:pt x="64" y="333"/>
                  </a:lnTo>
                  <a:lnTo>
                    <a:pt x="64" y="332"/>
                  </a:lnTo>
                  <a:lnTo>
                    <a:pt x="65" y="332"/>
                  </a:lnTo>
                  <a:lnTo>
                    <a:pt x="66" y="332"/>
                  </a:lnTo>
                  <a:lnTo>
                    <a:pt x="66" y="331"/>
                  </a:lnTo>
                  <a:lnTo>
                    <a:pt x="67" y="331"/>
                  </a:lnTo>
                  <a:lnTo>
                    <a:pt x="68" y="330"/>
                  </a:lnTo>
                  <a:lnTo>
                    <a:pt x="69" y="330"/>
                  </a:lnTo>
                  <a:lnTo>
                    <a:pt x="69" y="329"/>
                  </a:lnTo>
                  <a:lnTo>
                    <a:pt x="70" y="329"/>
                  </a:lnTo>
                  <a:lnTo>
                    <a:pt x="71" y="329"/>
                  </a:lnTo>
                  <a:lnTo>
                    <a:pt x="71" y="328"/>
                  </a:lnTo>
                  <a:lnTo>
                    <a:pt x="72" y="328"/>
                  </a:lnTo>
                  <a:lnTo>
                    <a:pt x="73" y="328"/>
                  </a:lnTo>
                  <a:lnTo>
                    <a:pt x="73" y="327"/>
                  </a:lnTo>
                  <a:lnTo>
                    <a:pt x="74" y="327"/>
                  </a:lnTo>
                  <a:lnTo>
                    <a:pt x="75" y="327"/>
                  </a:lnTo>
                  <a:lnTo>
                    <a:pt x="75" y="326"/>
                  </a:lnTo>
                  <a:lnTo>
                    <a:pt x="76" y="326"/>
                  </a:lnTo>
                  <a:lnTo>
                    <a:pt x="77" y="326"/>
                  </a:lnTo>
                  <a:lnTo>
                    <a:pt x="77" y="325"/>
                  </a:lnTo>
                  <a:lnTo>
                    <a:pt x="78" y="325"/>
                  </a:lnTo>
                  <a:lnTo>
                    <a:pt x="79" y="324"/>
                  </a:lnTo>
                  <a:lnTo>
                    <a:pt x="80" y="324"/>
                  </a:lnTo>
                  <a:lnTo>
                    <a:pt x="80" y="323"/>
                  </a:lnTo>
                  <a:lnTo>
                    <a:pt x="81" y="323"/>
                  </a:lnTo>
                  <a:lnTo>
                    <a:pt x="82" y="323"/>
                  </a:lnTo>
                  <a:lnTo>
                    <a:pt x="82" y="322"/>
                  </a:lnTo>
                  <a:lnTo>
                    <a:pt x="83" y="322"/>
                  </a:lnTo>
                  <a:lnTo>
                    <a:pt x="83" y="322"/>
                  </a:lnTo>
                  <a:lnTo>
                    <a:pt x="84" y="322"/>
                  </a:lnTo>
                  <a:lnTo>
                    <a:pt x="84" y="321"/>
                  </a:lnTo>
                  <a:lnTo>
                    <a:pt x="85" y="321"/>
                  </a:lnTo>
                  <a:lnTo>
                    <a:pt x="86" y="321"/>
                  </a:lnTo>
                  <a:lnTo>
                    <a:pt x="86" y="320"/>
                  </a:lnTo>
                  <a:lnTo>
                    <a:pt x="87" y="320"/>
                  </a:lnTo>
                  <a:lnTo>
                    <a:pt x="88" y="320"/>
                  </a:lnTo>
                  <a:lnTo>
                    <a:pt x="88" y="319"/>
                  </a:lnTo>
                  <a:lnTo>
                    <a:pt x="89" y="319"/>
                  </a:lnTo>
                  <a:lnTo>
                    <a:pt x="90" y="318"/>
                  </a:lnTo>
                  <a:lnTo>
                    <a:pt x="91" y="318"/>
                  </a:lnTo>
                  <a:lnTo>
                    <a:pt x="91" y="317"/>
                  </a:lnTo>
                  <a:lnTo>
                    <a:pt x="92" y="317"/>
                  </a:lnTo>
                  <a:lnTo>
                    <a:pt x="93" y="317"/>
                  </a:lnTo>
                  <a:lnTo>
                    <a:pt x="93" y="316"/>
                  </a:lnTo>
                  <a:lnTo>
                    <a:pt x="94" y="316"/>
                  </a:lnTo>
                  <a:lnTo>
                    <a:pt x="95" y="316"/>
                  </a:lnTo>
                  <a:lnTo>
                    <a:pt x="95" y="315"/>
                  </a:lnTo>
                  <a:lnTo>
                    <a:pt x="96" y="315"/>
                  </a:lnTo>
                  <a:lnTo>
                    <a:pt x="97" y="315"/>
                  </a:lnTo>
                  <a:lnTo>
                    <a:pt x="97" y="314"/>
                  </a:lnTo>
                  <a:lnTo>
                    <a:pt x="98" y="314"/>
                  </a:lnTo>
                  <a:lnTo>
                    <a:pt x="99" y="313"/>
                  </a:lnTo>
                  <a:lnTo>
                    <a:pt x="100" y="313"/>
                  </a:lnTo>
                  <a:lnTo>
                    <a:pt x="100" y="312"/>
                  </a:lnTo>
                  <a:lnTo>
                    <a:pt x="101" y="312"/>
                  </a:lnTo>
                  <a:lnTo>
                    <a:pt x="102" y="312"/>
                  </a:lnTo>
                  <a:lnTo>
                    <a:pt x="102" y="311"/>
                  </a:lnTo>
                  <a:lnTo>
                    <a:pt x="103" y="311"/>
                  </a:lnTo>
                  <a:lnTo>
                    <a:pt x="104" y="311"/>
                  </a:lnTo>
                  <a:lnTo>
                    <a:pt x="104" y="310"/>
                  </a:lnTo>
                  <a:lnTo>
                    <a:pt x="105" y="310"/>
                  </a:lnTo>
                  <a:lnTo>
                    <a:pt x="106" y="310"/>
                  </a:lnTo>
                  <a:lnTo>
                    <a:pt x="106" y="309"/>
                  </a:lnTo>
                  <a:lnTo>
                    <a:pt x="107" y="309"/>
                  </a:lnTo>
                  <a:lnTo>
                    <a:pt x="108" y="309"/>
                  </a:lnTo>
                  <a:lnTo>
                    <a:pt x="108" y="308"/>
                  </a:lnTo>
                  <a:lnTo>
                    <a:pt x="109" y="308"/>
                  </a:lnTo>
                  <a:lnTo>
                    <a:pt x="110" y="307"/>
                  </a:lnTo>
                  <a:lnTo>
                    <a:pt x="111" y="307"/>
                  </a:lnTo>
                  <a:lnTo>
                    <a:pt x="111" y="307"/>
                  </a:lnTo>
                  <a:lnTo>
                    <a:pt x="111" y="306"/>
                  </a:lnTo>
                  <a:lnTo>
                    <a:pt x="112" y="306"/>
                  </a:lnTo>
                  <a:lnTo>
                    <a:pt x="113" y="306"/>
                  </a:lnTo>
                  <a:lnTo>
                    <a:pt x="113" y="305"/>
                  </a:lnTo>
                  <a:lnTo>
                    <a:pt x="114" y="305"/>
                  </a:lnTo>
                  <a:lnTo>
                    <a:pt x="115" y="305"/>
                  </a:lnTo>
                  <a:lnTo>
                    <a:pt x="115" y="304"/>
                  </a:lnTo>
                  <a:lnTo>
                    <a:pt x="116" y="304"/>
                  </a:lnTo>
                  <a:lnTo>
                    <a:pt x="117" y="304"/>
                  </a:lnTo>
                  <a:lnTo>
                    <a:pt x="117" y="303"/>
                  </a:lnTo>
                  <a:lnTo>
                    <a:pt x="118" y="303"/>
                  </a:lnTo>
                  <a:lnTo>
                    <a:pt x="119" y="303"/>
                  </a:lnTo>
                  <a:lnTo>
                    <a:pt x="119" y="302"/>
                  </a:lnTo>
                  <a:lnTo>
                    <a:pt x="120" y="302"/>
                  </a:lnTo>
                  <a:lnTo>
                    <a:pt x="121" y="301"/>
                  </a:lnTo>
                  <a:lnTo>
                    <a:pt x="122" y="301"/>
                  </a:lnTo>
                  <a:lnTo>
                    <a:pt x="122" y="300"/>
                  </a:lnTo>
                  <a:lnTo>
                    <a:pt x="123" y="300"/>
                  </a:lnTo>
                  <a:lnTo>
                    <a:pt x="124" y="300"/>
                  </a:lnTo>
                  <a:lnTo>
                    <a:pt x="124" y="299"/>
                  </a:lnTo>
                  <a:lnTo>
                    <a:pt x="125" y="299"/>
                  </a:lnTo>
                  <a:lnTo>
                    <a:pt x="126" y="299"/>
                  </a:lnTo>
                  <a:lnTo>
                    <a:pt x="126" y="298"/>
                  </a:lnTo>
                  <a:lnTo>
                    <a:pt x="127" y="298"/>
                  </a:lnTo>
                  <a:lnTo>
                    <a:pt x="128" y="298"/>
                  </a:lnTo>
                  <a:lnTo>
                    <a:pt x="128" y="297"/>
                  </a:lnTo>
                  <a:lnTo>
                    <a:pt x="129" y="297"/>
                  </a:lnTo>
                  <a:lnTo>
                    <a:pt x="130" y="297"/>
                  </a:lnTo>
                  <a:lnTo>
                    <a:pt x="130" y="296"/>
                  </a:lnTo>
                  <a:lnTo>
                    <a:pt x="131" y="296"/>
                  </a:lnTo>
                  <a:lnTo>
                    <a:pt x="132" y="295"/>
                  </a:lnTo>
                  <a:lnTo>
                    <a:pt x="133" y="295"/>
                  </a:lnTo>
                  <a:lnTo>
                    <a:pt x="133" y="294"/>
                  </a:lnTo>
                  <a:lnTo>
                    <a:pt x="134" y="294"/>
                  </a:lnTo>
                  <a:lnTo>
                    <a:pt x="135" y="294"/>
                  </a:lnTo>
                  <a:lnTo>
                    <a:pt x="135" y="293"/>
                  </a:lnTo>
                  <a:lnTo>
                    <a:pt x="136" y="293"/>
                  </a:lnTo>
                  <a:lnTo>
                    <a:pt x="137" y="293"/>
                  </a:lnTo>
                  <a:lnTo>
                    <a:pt x="137" y="292"/>
                  </a:lnTo>
                  <a:lnTo>
                    <a:pt x="138" y="292"/>
                  </a:lnTo>
                  <a:lnTo>
                    <a:pt x="139" y="292"/>
                  </a:lnTo>
                  <a:lnTo>
                    <a:pt x="139" y="291"/>
                  </a:lnTo>
                  <a:lnTo>
                    <a:pt x="140" y="291"/>
                  </a:lnTo>
                  <a:lnTo>
                    <a:pt x="141" y="291"/>
                  </a:lnTo>
                  <a:lnTo>
                    <a:pt x="141" y="290"/>
                  </a:lnTo>
                  <a:lnTo>
                    <a:pt x="142" y="290"/>
                  </a:lnTo>
                  <a:lnTo>
                    <a:pt x="143" y="289"/>
                  </a:lnTo>
                  <a:lnTo>
                    <a:pt x="144" y="289"/>
                  </a:lnTo>
                  <a:lnTo>
                    <a:pt x="144" y="288"/>
                  </a:lnTo>
                  <a:lnTo>
                    <a:pt x="145" y="288"/>
                  </a:lnTo>
                  <a:lnTo>
                    <a:pt x="146" y="288"/>
                  </a:lnTo>
                  <a:lnTo>
                    <a:pt x="146" y="287"/>
                  </a:lnTo>
                  <a:lnTo>
                    <a:pt x="147" y="287"/>
                  </a:lnTo>
                  <a:lnTo>
                    <a:pt x="148" y="287"/>
                  </a:lnTo>
                  <a:lnTo>
                    <a:pt x="148" y="286"/>
                  </a:lnTo>
                  <a:lnTo>
                    <a:pt x="149" y="286"/>
                  </a:lnTo>
                  <a:lnTo>
                    <a:pt x="150" y="286"/>
                  </a:lnTo>
                  <a:lnTo>
                    <a:pt x="150" y="285"/>
                  </a:lnTo>
                  <a:lnTo>
                    <a:pt x="151" y="285"/>
                  </a:lnTo>
                  <a:lnTo>
                    <a:pt x="152" y="284"/>
                  </a:lnTo>
                  <a:lnTo>
                    <a:pt x="153" y="284"/>
                  </a:lnTo>
                  <a:lnTo>
                    <a:pt x="153" y="283"/>
                  </a:lnTo>
                  <a:lnTo>
                    <a:pt x="154" y="283"/>
                  </a:lnTo>
                  <a:lnTo>
                    <a:pt x="155" y="283"/>
                  </a:lnTo>
                  <a:lnTo>
                    <a:pt x="155" y="282"/>
                  </a:lnTo>
                  <a:lnTo>
                    <a:pt x="156" y="282"/>
                  </a:lnTo>
                  <a:lnTo>
                    <a:pt x="157" y="282"/>
                  </a:lnTo>
                  <a:lnTo>
                    <a:pt x="157" y="281"/>
                  </a:lnTo>
                  <a:lnTo>
                    <a:pt x="158" y="281"/>
                  </a:lnTo>
                  <a:lnTo>
                    <a:pt x="159" y="281"/>
                  </a:lnTo>
                  <a:lnTo>
                    <a:pt x="159" y="280"/>
                  </a:lnTo>
                  <a:lnTo>
                    <a:pt x="160" y="280"/>
                  </a:lnTo>
                  <a:lnTo>
                    <a:pt x="161" y="280"/>
                  </a:lnTo>
                  <a:lnTo>
                    <a:pt x="161" y="279"/>
                  </a:lnTo>
                  <a:lnTo>
                    <a:pt x="162" y="279"/>
                  </a:lnTo>
                  <a:lnTo>
                    <a:pt x="163" y="278"/>
                  </a:lnTo>
                  <a:lnTo>
                    <a:pt x="164" y="278"/>
                  </a:lnTo>
                  <a:lnTo>
                    <a:pt x="164" y="277"/>
                  </a:lnTo>
                  <a:lnTo>
                    <a:pt x="165" y="277"/>
                  </a:lnTo>
                  <a:lnTo>
                    <a:pt x="166" y="277"/>
                  </a:lnTo>
                  <a:lnTo>
                    <a:pt x="166" y="276"/>
                  </a:lnTo>
                  <a:lnTo>
                    <a:pt x="167" y="276"/>
                  </a:lnTo>
                  <a:lnTo>
                    <a:pt x="168" y="276"/>
                  </a:lnTo>
                  <a:lnTo>
                    <a:pt x="168" y="275"/>
                  </a:lnTo>
                  <a:lnTo>
                    <a:pt x="169" y="275"/>
                  </a:lnTo>
                  <a:lnTo>
                    <a:pt x="170" y="275"/>
                  </a:lnTo>
                  <a:lnTo>
                    <a:pt x="170" y="274"/>
                  </a:lnTo>
                  <a:lnTo>
                    <a:pt x="171" y="274"/>
                  </a:lnTo>
                  <a:lnTo>
                    <a:pt x="172" y="273"/>
                  </a:lnTo>
                  <a:lnTo>
                    <a:pt x="173" y="273"/>
                  </a:lnTo>
                  <a:lnTo>
                    <a:pt x="173" y="272"/>
                  </a:lnTo>
                  <a:lnTo>
                    <a:pt x="174" y="272"/>
                  </a:lnTo>
                  <a:lnTo>
                    <a:pt x="175" y="272"/>
                  </a:lnTo>
                  <a:lnTo>
                    <a:pt x="175" y="271"/>
                  </a:lnTo>
                  <a:lnTo>
                    <a:pt x="176" y="271"/>
                  </a:lnTo>
                  <a:lnTo>
                    <a:pt x="177" y="271"/>
                  </a:lnTo>
                  <a:lnTo>
                    <a:pt x="177" y="270"/>
                  </a:lnTo>
                  <a:lnTo>
                    <a:pt x="178" y="270"/>
                  </a:lnTo>
                  <a:lnTo>
                    <a:pt x="179" y="270"/>
                  </a:lnTo>
                  <a:lnTo>
                    <a:pt x="179" y="269"/>
                  </a:lnTo>
                  <a:lnTo>
                    <a:pt x="180" y="269"/>
                  </a:lnTo>
                  <a:lnTo>
                    <a:pt x="181" y="269"/>
                  </a:lnTo>
                  <a:lnTo>
                    <a:pt x="181" y="268"/>
                  </a:lnTo>
                  <a:lnTo>
                    <a:pt x="182" y="268"/>
                  </a:lnTo>
                  <a:lnTo>
                    <a:pt x="183" y="268"/>
                  </a:lnTo>
                  <a:lnTo>
                    <a:pt x="183" y="267"/>
                  </a:lnTo>
                  <a:lnTo>
                    <a:pt x="184" y="267"/>
                  </a:lnTo>
                  <a:lnTo>
                    <a:pt x="184" y="266"/>
                  </a:lnTo>
                  <a:lnTo>
                    <a:pt x="185" y="266"/>
                  </a:lnTo>
                  <a:lnTo>
                    <a:pt x="186" y="266"/>
                  </a:lnTo>
                  <a:lnTo>
                    <a:pt x="186" y="265"/>
                  </a:lnTo>
                  <a:lnTo>
                    <a:pt x="187" y="265"/>
                  </a:lnTo>
                  <a:lnTo>
                    <a:pt x="188" y="265"/>
                  </a:lnTo>
                  <a:lnTo>
                    <a:pt x="188" y="264"/>
                  </a:lnTo>
                  <a:lnTo>
                    <a:pt x="189" y="264"/>
                  </a:lnTo>
                  <a:lnTo>
                    <a:pt x="190" y="264"/>
                  </a:lnTo>
                  <a:lnTo>
                    <a:pt x="190" y="263"/>
                  </a:lnTo>
                  <a:lnTo>
                    <a:pt x="191" y="263"/>
                  </a:lnTo>
                  <a:lnTo>
                    <a:pt x="192" y="263"/>
                  </a:lnTo>
                  <a:lnTo>
                    <a:pt x="192" y="262"/>
                  </a:lnTo>
                  <a:lnTo>
                    <a:pt x="193" y="262"/>
                  </a:lnTo>
                  <a:lnTo>
                    <a:pt x="194" y="262"/>
                  </a:lnTo>
                  <a:lnTo>
                    <a:pt x="194" y="261"/>
                  </a:lnTo>
                  <a:lnTo>
                    <a:pt x="194" y="261"/>
                  </a:lnTo>
                  <a:lnTo>
                    <a:pt x="195" y="261"/>
                  </a:lnTo>
                  <a:lnTo>
                    <a:pt x="196" y="260"/>
                  </a:lnTo>
                  <a:lnTo>
                    <a:pt x="197" y="260"/>
                  </a:lnTo>
                  <a:lnTo>
                    <a:pt x="197" y="259"/>
                  </a:lnTo>
                  <a:lnTo>
                    <a:pt x="198" y="259"/>
                  </a:lnTo>
                  <a:lnTo>
                    <a:pt x="199" y="259"/>
                  </a:lnTo>
                  <a:lnTo>
                    <a:pt x="199" y="258"/>
                  </a:lnTo>
                  <a:lnTo>
                    <a:pt x="200" y="258"/>
                  </a:lnTo>
                  <a:lnTo>
                    <a:pt x="201" y="258"/>
                  </a:lnTo>
                  <a:lnTo>
                    <a:pt x="201" y="257"/>
                  </a:lnTo>
                  <a:lnTo>
                    <a:pt x="202" y="257"/>
                  </a:lnTo>
                  <a:lnTo>
                    <a:pt x="203" y="257"/>
                  </a:lnTo>
                  <a:lnTo>
                    <a:pt x="203" y="256"/>
                  </a:lnTo>
                  <a:lnTo>
                    <a:pt x="204" y="256"/>
                  </a:lnTo>
                  <a:lnTo>
                    <a:pt x="205" y="255"/>
                  </a:lnTo>
                  <a:lnTo>
                    <a:pt x="206" y="255"/>
                  </a:lnTo>
                  <a:lnTo>
                    <a:pt x="206" y="254"/>
                  </a:lnTo>
                  <a:lnTo>
                    <a:pt x="207" y="254"/>
                  </a:lnTo>
                  <a:lnTo>
                    <a:pt x="208" y="254"/>
                  </a:lnTo>
                  <a:lnTo>
                    <a:pt x="208" y="253"/>
                  </a:lnTo>
                  <a:lnTo>
                    <a:pt x="209" y="253"/>
                  </a:lnTo>
                  <a:lnTo>
                    <a:pt x="210" y="253"/>
                  </a:lnTo>
                  <a:lnTo>
                    <a:pt x="210" y="252"/>
                  </a:lnTo>
                  <a:lnTo>
                    <a:pt x="211" y="252"/>
                  </a:lnTo>
                  <a:lnTo>
                    <a:pt x="212" y="252"/>
                  </a:lnTo>
                  <a:lnTo>
                    <a:pt x="212" y="251"/>
                  </a:lnTo>
                  <a:lnTo>
                    <a:pt x="213" y="251"/>
                  </a:lnTo>
                  <a:lnTo>
                    <a:pt x="214" y="251"/>
                  </a:lnTo>
                  <a:lnTo>
                    <a:pt x="214" y="250"/>
                  </a:lnTo>
                  <a:lnTo>
                    <a:pt x="215" y="250"/>
                  </a:lnTo>
                  <a:lnTo>
                    <a:pt x="216" y="249"/>
                  </a:lnTo>
                  <a:lnTo>
                    <a:pt x="217" y="249"/>
                  </a:lnTo>
                  <a:lnTo>
                    <a:pt x="217" y="248"/>
                  </a:lnTo>
                  <a:lnTo>
                    <a:pt x="218" y="248"/>
                  </a:lnTo>
                  <a:lnTo>
                    <a:pt x="219" y="248"/>
                  </a:lnTo>
                  <a:lnTo>
                    <a:pt x="219" y="247"/>
                  </a:lnTo>
                  <a:lnTo>
                    <a:pt x="220" y="247"/>
                  </a:lnTo>
                  <a:lnTo>
                    <a:pt x="221" y="247"/>
                  </a:lnTo>
                  <a:lnTo>
                    <a:pt x="221" y="246"/>
                  </a:lnTo>
                  <a:lnTo>
                    <a:pt x="222" y="246"/>
                  </a:lnTo>
                  <a:lnTo>
                    <a:pt x="222" y="246"/>
                  </a:lnTo>
                  <a:lnTo>
                    <a:pt x="223" y="246"/>
                  </a:lnTo>
                  <a:lnTo>
                    <a:pt x="223" y="245"/>
                  </a:lnTo>
                  <a:lnTo>
                    <a:pt x="224" y="245"/>
                  </a:lnTo>
                  <a:lnTo>
                    <a:pt x="225" y="244"/>
                  </a:lnTo>
                  <a:lnTo>
                    <a:pt x="226" y="244"/>
                  </a:lnTo>
                  <a:lnTo>
                    <a:pt x="226" y="243"/>
                  </a:lnTo>
                  <a:lnTo>
                    <a:pt x="227" y="243"/>
                  </a:lnTo>
                  <a:lnTo>
                    <a:pt x="228" y="243"/>
                  </a:lnTo>
                  <a:lnTo>
                    <a:pt x="228" y="242"/>
                  </a:lnTo>
                  <a:lnTo>
                    <a:pt x="229" y="242"/>
                  </a:lnTo>
                  <a:lnTo>
                    <a:pt x="230" y="242"/>
                  </a:lnTo>
                  <a:lnTo>
                    <a:pt x="230" y="241"/>
                  </a:lnTo>
                  <a:lnTo>
                    <a:pt x="231" y="241"/>
                  </a:lnTo>
                  <a:lnTo>
                    <a:pt x="232" y="241"/>
                  </a:lnTo>
                  <a:lnTo>
                    <a:pt x="232" y="240"/>
                  </a:lnTo>
                  <a:lnTo>
                    <a:pt x="233" y="240"/>
                  </a:lnTo>
                  <a:lnTo>
                    <a:pt x="234" y="240"/>
                  </a:lnTo>
                  <a:lnTo>
                    <a:pt x="234" y="239"/>
                  </a:lnTo>
                  <a:lnTo>
                    <a:pt x="235" y="239"/>
                  </a:lnTo>
                  <a:lnTo>
                    <a:pt x="236" y="238"/>
                  </a:lnTo>
                  <a:lnTo>
                    <a:pt x="237" y="238"/>
                  </a:lnTo>
                  <a:lnTo>
                    <a:pt x="237" y="237"/>
                  </a:lnTo>
                  <a:lnTo>
                    <a:pt x="238" y="237"/>
                  </a:lnTo>
                  <a:lnTo>
                    <a:pt x="239" y="237"/>
                  </a:lnTo>
                  <a:lnTo>
                    <a:pt x="239" y="236"/>
                  </a:lnTo>
                  <a:lnTo>
                    <a:pt x="240" y="236"/>
                  </a:lnTo>
                  <a:lnTo>
                    <a:pt x="241" y="236"/>
                  </a:lnTo>
                  <a:lnTo>
                    <a:pt x="241" y="235"/>
                  </a:lnTo>
                  <a:lnTo>
                    <a:pt x="242" y="235"/>
                  </a:lnTo>
                  <a:lnTo>
                    <a:pt x="243" y="235"/>
                  </a:lnTo>
                  <a:lnTo>
                    <a:pt x="243" y="234"/>
                  </a:lnTo>
                  <a:lnTo>
                    <a:pt x="244" y="234"/>
                  </a:lnTo>
                  <a:lnTo>
                    <a:pt x="245" y="234"/>
                  </a:lnTo>
                  <a:lnTo>
                    <a:pt x="245" y="233"/>
                  </a:lnTo>
                  <a:lnTo>
                    <a:pt x="246" y="233"/>
                  </a:lnTo>
                  <a:lnTo>
                    <a:pt x="247" y="232"/>
                  </a:lnTo>
                  <a:lnTo>
                    <a:pt x="248" y="232"/>
                  </a:lnTo>
                  <a:lnTo>
                    <a:pt x="248" y="231"/>
                  </a:lnTo>
                  <a:lnTo>
                    <a:pt x="249" y="231"/>
                  </a:lnTo>
                  <a:lnTo>
                    <a:pt x="249" y="231"/>
                  </a:lnTo>
                  <a:lnTo>
                    <a:pt x="250" y="231"/>
                  </a:lnTo>
                  <a:lnTo>
                    <a:pt x="250" y="230"/>
                  </a:lnTo>
                  <a:lnTo>
                    <a:pt x="251" y="230"/>
                  </a:lnTo>
                  <a:lnTo>
                    <a:pt x="252" y="230"/>
                  </a:lnTo>
                  <a:lnTo>
                    <a:pt x="252" y="229"/>
                  </a:lnTo>
                  <a:lnTo>
                    <a:pt x="253" y="229"/>
                  </a:lnTo>
                  <a:lnTo>
                    <a:pt x="254" y="229"/>
                  </a:lnTo>
                  <a:lnTo>
                    <a:pt x="254" y="228"/>
                  </a:lnTo>
                  <a:lnTo>
                    <a:pt x="255" y="228"/>
                  </a:lnTo>
                  <a:lnTo>
                    <a:pt x="256" y="228"/>
                  </a:lnTo>
                  <a:lnTo>
                    <a:pt x="256" y="227"/>
                  </a:lnTo>
                  <a:lnTo>
                    <a:pt x="257" y="227"/>
                  </a:lnTo>
                  <a:lnTo>
                    <a:pt x="258" y="226"/>
                  </a:lnTo>
                  <a:lnTo>
                    <a:pt x="259" y="226"/>
                  </a:lnTo>
                  <a:lnTo>
                    <a:pt x="259" y="225"/>
                  </a:lnTo>
                  <a:lnTo>
                    <a:pt x="260" y="225"/>
                  </a:lnTo>
                  <a:lnTo>
                    <a:pt x="261" y="225"/>
                  </a:lnTo>
                  <a:lnTo>
                    <a:pt x="261" y="224"/>
                  </a:lnTo>
                  <a:lnTo>
                    <a:pt x="262" y="224"/>
                  </a:lnTo>
                  <a:lnTo>
                    <a:pt x="263" y="224"/>
                  </a:lnTo>
                  <a:lnTo>
                    <a:pt x="263" y="223"/>
                  </a:lnTo>
                  <a:lnTo>
                    <a:pt x="264" y="223"/>
                  </a:lnTo>
                  <a:lnTo>
                    <a:pt x="265" y="223"/>
                  </a:lnTo>
                  <a:lnTo>
                    <a:pt x="265" y="222"/>
                  </a:lnTo>
                  <a:lnTo>
                    <a:pt x="266" y="222"/>
                  </a:lnTo>
                  <a:lnTo>
                    <a:pt x="267" y="222"/>
                  </a:lnTo>
                  <a:lnTo>
                    <a:pt x="267" y="221"/>
                  </a:lnTo>
                  <a:lnTo>
                    <a:pt x="268" y="221"/>
                  </a:lnTo>
                  <a:lnTo>
                    <a:pt x="269" y="220"/>
                  </a:lnTo>
                  <a:lnTo>
                    <a:pt x="270" y="220"/>
                  </a:lnTo>
                  <a:lnTo>
                    <a:pt x="270" y="219"/>
                  </a:lnTo>
                  <a:lnTo>
                    <a:pt x="271" y="219"/>
                  </a:lnTo>
                  <a:lnTo>
                    <a:pt x="272" y="219"/>
                  </a:lnTo>
                  <a:lnTo>
                    <a:pt x="272" y="218"/>
                  </a:lnTo>
                  <a:lnTo>
                    <a:pt x="273" y="218"/>
                  </a:lnTo>
                  <a:lnTo>
                    <a:pt x="274" y="218"/>
                  </a:lnTo>
                  <a:lnTo>
                    <a:pt x="274" y="217"/>
                  </a:lnTo>
                  <a:lnTo>
                    <a:pt x="275" y="217"/>
                  </a:lnTo>
                  <a:lnTo>
                    <a:pt x="276" y="217"/>
                  </a:lnTo>
                  <a:lnTo>
                    <a:pt x="276" y="216"/>
                  </a:lnTo>
                  <a:lnTo>
                    <a:pt x="277" y="216"/>
                  </a:lnTo>
                  <a:lnTo>
                    <a:pt x="277" y="216"/>
                  </a:lnTo>
                  <a:lnTo>
                    <a:pt x="278" y="215"/>
                  </a:lnTo>
                  <a:lnTo>
                    <a:pt x="279" y="215"/>
                  </a:lnTo>
                  <a:lnTo>
                    <a:pt x="279" y="214"/>
                  </a:lnTo>
                  <a:lnTo>
                    <a:pt x="280" y="214"/>
                  </a:lnTo>
                  <a:lnTo>
                    <a:pt x="281" y="214"/>
                  </a:lnTo>
                  <a:lnTo>
                    <a:pt x="281" y="213"/>
                  </a:lnTo>
                  <a:lnTo>
                    <a:pt x="282" y="213"/>
                  </a:lnTo>
                  <a:lnTo>
                    <a:pt x="283" y="213"/>
                  </a:lnTo>
                  <a:lnTo>
                    <a:pt x="283" y="212"/>
                  </a:lnTo>
                  <a:lnTo>
                    <a:pt x="284" y="212"/>
                  </a:lnTo>
                  <a:lnTo>
                    <a:pt x="285" y="212"/>
                  </a:lnTo>
                  <a:lnTo>
                    <a:pt x="285" y="211"/>
                  </a:lnTo>
                  <a:lnTo>
                    <a:pt x="286" y="211"/>
                  </a:lnTo>
                  <a:lnTo>
                    <a:pt x="287" y="211"/>
                  </a:lnTo>
                  <a:lnTo>
                    <a:pt x="287" y="210"/>
                  </a:lnTo>
                  <a:lnTo>
                    <a:pt x="288" y="210"/>
                  </a:lnTo>
                  <a:lnTo>
                    <a:pt x="289" y="209"/>
                  </a:lnTo>
                  <a:lnTo>
                    <a:pt x="290" y="209"/>
                  </a:lnTo>
                  <a:lnTo>
                    <a:pt x="290" y="208"/>
                  </a:lnTo>
                  <a:lnTo>
                    <a:pt x="291" y="208"/>
                  </a:lnTo>
                  <a:lnTo>
                    <a:pt x="292" y="208"/>
                  </a:lnTo>
                  <a:lnTo>
                    <a:pt x="292" y="207"/>
                  </a:lnTo>
                  <a:lnTo>
                    <a:pt x="293" y="207"/>
                  </a:lnTo>
                  <a:lnTo>
                    <a:pt x="294" y="207"/>
                  </a:lnTo>
                  <a:lnTo>
                    <a:pt x="294" y="206"/>
                  </a:lnTo>
                  <a:lnTo>
                    <a:pt x="295" y="206"/>
                  </a:lnTo>
                  <a:lnTo>
                    <a:pt x="296" y="206"/>
                  </a:lnTo>
                  <a:lnTo>
                    <a:pt x="296" y="205"/>
                  </a:lnTo>
                  <a:lnTo>
                    <a:pt x="297" y="205"/>
                  </a:lnTo>
                  <a:lnTo>
                    <a:pt x="298" y="205"/>
                  </a:lnTo>
                  <a:lnTo>
                    <a:pt x="298" y="204"/>
                  </a:lnTo>
                  <a:lnTo>
                    <a:pt x="299" y="204"/>
                  </a:lnTo>
                  <a:lnTo>
                    <a:pt x="300" y="203"/>
                  </a:lnTo>
                  <a:lnTo>
                    <a:pt x="301" y="203"/>
                  </a:lnTo>
                  <a:lnTo>
                    <a:pt x="301" y="202"/>
                  </a:lnTo>
                  <a:lnTo>
                    <a:pt x="302" y="202"/>
                  </a:lnTo>
                  <a:lnTo>
                    <a:pt x="303" y="202"/>
                  </a:lnTo>
                  <a:lnTo>
                    <a:pt x="303" y="201"/>
                  </a:lnTo>
                  <a:lnTo>
                    <a:pt x="304" y="201"/>
                  </a:lnTo>
                  <a:lnTo>
                    <a:pt x="305" y="201"/>
                  </a:lnTo>
                  <a:lnTo>
                    <a:pt x="305" y="201"/>
                  </a:lnTo>
                  <a:lnTo>
                    <a:pt x="305" y="200"/>
                  </a:lnTo>
                  <a:lnTo>
                    <a:pt x="306" y="200"/>
                  </a:lnTo>
                  <a:lnTo>
                    <a:pt x="307" y="200"/>
                  </a:lnTo>
                  <a:lnTo>
                    <a:pt x="307" y="199"/>
                  </a:lnTo>
                  <a:lnTo>
                    <a:pt x="308" y="199"/>
                  </a:lnTo>
                  <a:lnTo>
                    <a:pt x="309" y="198"/>
                  </a:lnTo>
                  <a:lnTo>
                    <a:pt x="310" y="198"/>
                  </a:lnTo>
                  <a:lnTo>
                    <a:pt x="310" y="197"/>
                  </a:lnTo>
                  <a:lnTo>
                    <a:pt x="311" y="197"/>
                  </a:lnTo>
                  <a:lnTo>
                    <a:pt x="312" y="197"/>
                  </a:lnTo>
                  <a:lnTo>
                    <a:pt x="312" y="196"/>
                  </a:lnTo>
                  <a:lnTo>
                    <a:pt x="313" y="196"/>
                  </a:lnTo>
                  <a:lnTo>
                    <a:pt x="314" y="196"/>
                  </a:lnTo>
                  <a:lnTo>
                    <a:pt x="314" y="195"/>
                  </a:lnTo>
                  <a:lnTo>
                    <a:pt x="315" y="195"/>
                  </a:lnTo>
                  <a:lnTo>
                    <a:pt x="316" y="195"/>
                  </a:lnTo>
                  <a:lnTo>
                    <a:pt x="316" y="194"/>
                  </a:lnTo>
                  <a:lnTo>
                    <a:pt x="317" y="194"/>
                  </a:lnTo>
                  <a:lnTo>
                    <a:pt x="318" y="194"/>
                  </a:lnTo>
                  <a:lnTo>
                    <a:pt x="318" y="193"/>
                  </a:lnTo>
                  <a:lnTo>
                    <a:pt x="319" y="193"/>
                  </a:lnTo>
                  <a:lnTo>
                    <a:pt x="320" y="192"/>
                  </a:lnTo>
                  <a:lnTo>
                    <a:pt x="321" y="192"/>
                  </a:lnTo>
                  <a:lnTo>
                    <a:pt x="321" y="191"/>
                  </a:lnTo>
                  <a:lnTo>
                    <a:pt x="322" y="191"/>
                  </a:lnTo>
                  <a:lnTo>
                    <a:pt x="323" y="191"/>
                  </a:lnTo>
                  <a:lnTo>
                    <a:pt x="323" y="190"/>
                  </a:lnTo>
                  <a:lnTo>
                    <a:pt x="324" y="190"/>
                  </a:lnTo>
                  <a:lnTo>
                    <a:pt x="325" y="190"/>
                  </a:lnTo>
                  <a:lnTo>
                    <a:pt x="325" y="189"/>
                  </a:lnTo>
                  <a:lnTo>
                    <a:pt x="326" y="189"/>
                  </a:lnTo>
                  <a:lnTo>
                    <a:pt x="327" y="189"/>
                  </a:lnTo>
                  <a:lnTo>
                    <a:pt x="327" y="188"/>
                  </a:lnTo>
                  <a:lnTo>
                    <a:pt x="328" y="188"/>
                  </a:lnTo>
                  <a:lnTo>
                    <a:pt x="329" y="188"/>
                  </a:lnTo>
                  <a:lnTo>
                    <a:pt x="329" y="187"/>
                  </a:lnTo>
                  <a:lnTo>
                    <a:pt x="330" y="187"/>
                  </a:lnTo>
                  <a:lnTo>
                    <a:pt x="331" y="186"/>
                  </a:lnTo>
                  <a:lnTo>
                    <a:pt x="332" y="186"/>
                  </a:lnTo>
                  <a:lnTo>
                    <a:pt x="332" y="185"/>
                  </a:lnTo>
                  <a:lnTo>
                    <a:pt x="332" y="185"/>
                  </a:lnTo>
                  <a:lnTo>
                    <a:pt x="333" y="185"/>
                  </a:lnTo>
                  <a:lnTo>
                    <a:pt x="334" y="185"/>
                  </a:lnTo>
                  <a:lnTo>
                    <a:pt x="334" y="184"/>
                  </a:lnTo>
                  <a:lnTo>
                    <a:pt x="335" y="184"/>
                  </a:lnTo>
                  <a:lnTo>
                    <a:pt x="336" y="184"/>
                  </a:lnTo>
                  <a:lnTo>
                    <a:pt x="336" y="183"/>
                  </a:lnTo>
                  <a:lnTo>
                    <a:pt x="337" y="183"/>
                  </a:lnTo>
                  <a:lnTo>
                    <a:pt x="338" y="183"/>
                  </a:lnTo>
                  <a:lnTo>
                    <a:pt x="338" y="182"/>
                  </a:lnTo>
                  <a:lnTo>
                    <a:pt x="339" y="182"/>
                  </a:lnTo>
                  <a:lnTo>
                    <a:pt x="340" y="182"/>
                  </a:lnTo>
                  <a:lnTo>
                    <a:pt x="340" y="181"/>
                  </a:lnTo>
                  <a:lnTo>
                    <a:pt x="341" y="181"/>
                  </a:lnTo>
                  <a:lnTo>
                    <a:pt x="342" y="180"/>
                  </a:lnTo>
                  <a:lnTo>
                    <a:pt x="343" y="180"/>
                  </a:lnTo>
                  <a:lnTo>
                    <a:pt x="343" y="179"/>
                  </a:lnTo>
                  <a:lnTo>
                    <a:pt x="344" y="179"/>
                  </a:lnTo>
                  <a:lnTo>
                    <a:pt x="345" y="179"/>
                  </a:lnTo>
                  <a:lnTo>
                    <a:pt x="345" y="178"/>
                  </a:lnTo>
                  <a:lnTo>
                    <a:pt x="346" y="178"/>
                  </a:lnTo>
                  <a:lnTo>
                    <a:pt x="347" y="178"/>
                  </a:lnTo>
                  <a:lnTo>
                    <a:pt x="347" y="177"/>
                  </a:lnTo>
                  <a:lnTo>
                    <a:pt x="348" y="177"/>
                  </a:lnTo>
                  <a:lnTo>
                    <a:pt x="349" y="177"/>
                  </a:lnTo>
                  <a:lnTo>
                    <a:pt x="349" y="176"/>
                  </a:lnTo>
                  <a:lnTo>
                    <a:pt x="350" y="176"/>
                  </a:lnTo>
                  <a:lnTo>
                    <a:pt x="351" y="176"/>
                  </a:lnTo>
                  <a:lnTo>
                    <a:pt x="351" y="175"/>
                  </a:lnTo>
                  <a:lnTo>
                    <a:pt x="352" y="175"/>
                  </a:lnTo>
                  <a:lnTo>
                    <a:pt x="353" y="174"/>
                  </a:lnTo>
                  <a:lnTo>
                    <a:pt x="354" y="174"/>
                  </a:lnTo>
                  <a:lnTo>
                    <a:pt x="354" y="173"/>
                  </a:lnTo>
                  <a:lnTo>
                    <a:pt x="355" y="173"/>
                  </a:lnTo>
                  <a:lnTo>
                    <a:pt x="356" y="173"/>
                  </a:lnTo>
                  <a:lnTo>
                    <a:pt x="356" y="172"/>
                  </a:lnTo>
                  <a:lnTo>
                    <a:pt x="357" y="172"/>
                  </a:lnTo>
                  <a:lnTo>
                    <a:pt x="358" y="172"/>
                  </a:lnTo>
                  <a:lnTo>
                    <a:pt x="358" y="171"/>
                  </a:lnTo>
                  <a:lnTo>
                    <a:pt x="359" y="171"/>
                  </a:lnTo>
                  <a:lnTo>
                    <a:pt x="360" y="171"/>
                  </a:lnTo>
                  <a:lnTo>
                    <a:pt x="360" y="170"/>
                  </a:lnTo>
                  <a:lnTo>
                    <a:pt x="360" y="170"/>
                  </a:lnTo>
                  <a:lnTo>
                    <a:pt x="361" y="170"/>
                  </a:lnTo>
                  <a:lnTo>
                    <a:pt x="362" y="169"/>
                  </a:lnTo>
                  <a:lnTo>
                    <a:pt x="363" y="169"/>
                  </a:lnTo>
                  <a:lnTo>
                    <a:pt x="363" y="168"/>
                  </a:lnTo>
                  <a:lnTo>
                    <a:pt x="364" y="168"/>
                  </a:lnTo>
                  <a:lnTo>
                    <a:pt x="365" y="168"/>
                  </a:lnTo>
                  <a:lnTo>
                    <a:pt x="365" y="167"/>
                  </a:lnTo>
                  <a:lnTo>
                    <a:pt x="366" y="167"/>
                  </a:lnTo>
                  <a:lnTo>
                    <a:pt x="367" y="167"/>
                  </a:lnTo>
                  <a:lnTo>
                    <a:pt x="367" y="166"/>
                  </a:lnTo>
                  <a:lnTo>
                    <a:pt x="368" y="166"/>
                  </a:lnTo>
                  <a:lnTo>
                    <a:pt x="369" y="166"/>
                  </a:lnTo>
                  <a:lnTo>
                    <a:pt x="369" y="165"/>
                  </a:lnTo>
                  <a:lnTo>
                    <a:pt x="370" y="165"/>
                  </a:lnTo>
                  <a:lnTo>
                    <a:pt x="371" y="165"/>
                  </a:lnTo>
                  <a:lnTo>
                    <a:pt x="371" y="164"/>
                  </a:lnTo>
                  <a:lnTo>
                    <a:pt x="372" y="164"/>
                  </a:lnTo>
                  <a:lnTo>
                    <a:pt x="373" y="163"/>
                  </a:lnTo>
                  <a:lnTo>
                    <a:pt x="374" y="163"/>
                  </a:lnTo>
                  <a:lnTo>
                    <a:pt x="374" y="162"/>
                  </a:lnTo>
                  <a:lnTo>
                    <a:pt x="375" y="162"/>
                  </a:lnTo>
                  <a:lnTo>
                    <a:pt x="376" y="162"/>
                  </a:lnTo>
                  <a:lnTo>
                    <a:pt x="376" y="161"/>
                  </a:lnTo>
                  <a:lnTo>
                    <a:pt x="377" y="161"/>
                  </a:lnTo>
                  <a:lnTo>
                    <a:pt x="378" y="161"/>
                  </a:lnTo>
                  <a:lnTo>
                    <a:pt x="378" y="160"/>
                  </a:lnTo>
                  <a:lnTo>
                    <a:pt x="379" y="160"/>
                  </a:lnTo>
                  <a:lnTo>
                    <a:pt x="380" y="160"/>
                  </a:lnTo>
                  <a:lnTo>
                    <a:pt x="380" y="159"/>
                  </a:lnTo>
                  <a:lnTo>
                    <a:pt x="381" y="159"/>
                  </a:lnTo>
                  <a:lnTo>
                    <a:pt x="382" y="158"/>
                  </a:lnTo>
                  <a:lnTo>
                    <a:pt x="383" y="158"/>
                  </a:lnTo>
                  <a:lnTo>
                    <a:pt x="383" y="157"/>
                  </a:lnTo>
                  <a:lnTo>
                    <a:pt x="384" y="157"/>
                  </a:lnTo>
                  <a:lnTo>
                    <a:pt x="385" y="157"/>
                  </a:lnTo>
                  <a:lnTo>
                    <a:pt x="385" y="156"/>
                  </a:lnTo>
                  <a:lnTo>
                    <a:pt x="386" y="156"/>
                  </a:lnTo>
                  <a:lnTo>
                    <a:pt x="387" y="156"/>
                  </a:lnTo>
                  <a:lnTo>
                    <a:pt x="387" y="155"/>
                  </a:lnTo>
                  <a:lnTo>
                    <a:pt x="388" y="155"/>
                  </a:lnTo>
                  <a:lnTo>
                    <a:pt x="388" y="155"/>
                  </a:lnTo>
                  <a:lnTo>
                    <a:pt x="389" y="155"/>
                  </a:lnTo>
                  <a:lnTo>
                    <a:pt x="389" y="154"/>
                  </a:lnTo>
                  <a:lnTo>
                    <a:pt x="390" y="154"/>
                  </a:lnTo>
                  <a:lnTo>
                    <a:pt x="391" y="154"/>
                  </a:lnTo>
                  <a:lnTo>
                    <a:pt x="391" y="153"/>
                  </a:lnTo>
                  <a:lnTo>
                    <a:pt x="392" y="153"/>
                  </a:lnTo>
                  <a:lnTo>
                    <a:pt x="393" y="153"/>
                  </a:lnTo>
                  <a:lnTo>
                    <a:pt x="393" y="152"/>
                  </a:lnTo>
                  <a:lnTo>
                    <a:pt x="394" y="152"/>
                  </a:lnTo>
                  <a:lnTo>
                    <a:pt x="394" y="151"/>
                  </a:lnTo>
                  <a:lnTo>
                    <a:pt x="395" y="151"/>
                  </a:lnTo>
                  <a:lnTo>
                    <a:pt x="396" y="151"/>
                  </a:lnTo>
                  <a:lnTo>
                    <a:pt x="396" y="150"/>
                  </a:lnTo>
                  <a:lnTo>
                    <a:pt x="397" y="150"/>
                  </a:lnTo>
                  <a:lnTo>
                    <a:pt x="398" y="150"/>
                  </a:lnTo>
                  <a:lnTo>
                    <a:pt x="398" y="149"/>
                  </a:lnTo>
                  <a:lnTo>
                    <a:pt x="399" y="149"/>
                  </a:lnTo>
                  <a:lnTo>
                    <a:pt x="400" y="149"/>
                  </a:lnTo>
                  <a:lnTo>
                    <a:pt x="400" y="148"/>
                  </a:lnTo>
                  <a:lnTo>
                    <a:pt x="401" y="148"/>
                  </a:lnTo>
                  <a:lnTo>
                    <a:pt x="402" y="148"/>
                  </a:lnTo>
                  <a:lnTo>
                    <a:pt x="402" y="147"/>
                  </a:lnTo>
                  <a:lnTo>
                    <a:pt x="403" y="147"/>
                  </a:lnTo>
                  <a:lnTo>
                    <a:pt x="404" y="147"/>
                  </a:lnTo>
                  <a:lnTo>
                    <a:pt x="404" y="146"/>
                  </a:lnTo>
                  <a:lnTo>
                    <a:pt x="405" y="146"/>
                  </a:lnTo>
                  <a:lnTo>
                    <a:pt x="406" y="145"/>
                  </a:lnTo>
                  <a:lnTo>
                    <a:pt x="407" y="145"/>
                  </a:lnTo>
                  <a:lnTo>
                    <a:pt x="407" y="144"/>
                  </a:lnTo>
                  <a:lnTo>
                    <a:pt x="408" y="144"/>
                  </a:lnTo>
                  <a:lnTo>
                    <a:pt x="409" y="144"/>
                  </a:lnTo>
                  <a:lnTo>
                    <a:pt x="409" y="143"/>
                  </a:lnTo>
                  <a:lnTo>
                    <a:pt x="410" y="143"/>
                  </a:lnTo>
                  <a:lnTo>
                    <a:pt x="411" y="143"/>
                  </a:lnTo>
                  <a:lnTo>
                    <a:pt x="411" y="142"/>
                  </a:lnTo>
                  <a:lnTo>
                    <a:pt x="412" y="142"/>
                  </a:lnTo>
                  <a:lnTo>
                    <a:pt x="413" y="142"/>
                  </a:lnTo>
                  <a:lnTo>
                    <a:pt x="413" y="141"/>
                  </a:lnTo>
                  <a:lnTo>
                    <a:pt x="414" y="141"/>
                  </a:lnTo>
                  <a:lnTo>
                    <a:pt x="415" y="140"/>
                  </a:lnTo>
                  <a:lnTo>
                    <a:pt x="416" y="140"/>
                  </a:lnTo>
                  <a:lnTo>
                    <a:pt x="416" y="139"/>
                  </a:lnTo>
                  <a:lnTo>
                    <a:pt x="417" y="139"/>
                  </a:lnTo>
                  <a:lnTo>
                    <a:pt x="418" y="139"/>
                  </a:lnTo>
                  <a:lnTo>
                    <a:pt x="418" y="138"/>
                  </a:lnTo>
                  <a:lnTo>
                    <a:pt x="419" y="138"/>
                  </a:lnTo>
                  <a:lnTo>
                    <a:pt x="420" y="138"/>
                  </a:lnTo>
                  <a:lnTo>
                    <a:pt x="420" y="137"/>
                  </a:lnTo>
                  <a:lnTo>
                    <a:pt x="421" y="137"/>
                  </a:lnTo>
                  <a:lnTo>
                    <a:pt x="422" y="137"/>
                  </a:lnTo>
                  <a:lnTo>
                    <a:pt x="422" y="136"/>
                  </a:lnTo>
                  <a:lnTo>
                    <a:pt x="423" y="136"/>
                  </a:lnTo>
                  <a:lnTo>
                    <a:pt x="424" y="136"/>
                  </a:lnTo>
                  <a:lnTo>
                    <a:pt x="424" y="135"/>
                  </a:lnTo>
                  <a:lnTo>
                    <a:pt x="425" y="135"/>
                  </a:lnTo>
                  <a:lnTo>
                    <a:pt x="426" y="134"/>
                  </a:lnTo>
                  <a:lnTo>
                    <a:pt x="427" y="134"/>
                  </a:lnTo>
                  <a:lnTo>
                    <a:pt x="427" y="133"/>
                  </a:lnTo>
                  <a:lnTo>
                    <a:pt x="428" y="133"/>
                  </a:lnTo>
                  <a:lnTo>
                    <a:pt x="429" y="133"/>
                  </a:lnTo>
                  <a:lnTo>
                    <a:pt x="429" y="132"/>
                  </a:lnTo>
                  <a:lnTo>
                    <a:pt x="430" y="132"/>
                  </a:lnTo>
                  <a:lnTo>
                    <a:pt x="431" y="132"/>
                  </a:lnTo>
                  <a:lnTo>
                    <a:pt x="431" y="131"/>
                  </a:lnTo>
                  <a:lnTo>
                    <a:pt x="432" y="131"/>
                  </a:lnTo>
                  <a:lnTo>
                    <a:pt x="433" y="131"/>
                  </a:lnTo>
                  <a:lnTo>
                    <a:pt x="433" y="130"/>
                  </a:lnTo>
                  <a:lnTo>
                    <a:pt x="434" y="130"/>
                  </a:lnTo>
                  <a:lnTo>
                    <a:pt x="435" y="129"/>
                  </a:lnTo>
                  <a:lnTo>
                    <a:pt x="436" y="129"/>
                  </a:lnTo>
                  <a:lnTo>
                    <a:pt x="436" y="128"/>
                  </a:lnTo>
                  <a:lnTo>
                    <a:pt x="437" y="128"/>
                  </a:lnTo>
                  <a:lnTo>
                    <a:pt x="438" y="128"/>
                  </a:lnTo>
                  <a:lnTo>
                    <a:pt x="438" y="127"/>
                  </a:lnTo>
                  <a:lnTo>
                    <a:pt x="439" y="127"/>
                  </a:lnTo>
                  <a:lnTo>
                    <a:pt x="440" y="127"/>
                  </a:lnTo>
                  <a:lnTo>
                    <a:pt x="440" y="126"/>
                  </a:lnTo>
                  <a:lnTo>
                    <a:pt x="441" y="126"/>
                  </a:lnTo>
                  <a:lnTo>
                    <a:pt x="442" y="126"/>
                  </a:lnTo>
                  <a:lnTo>
                    <a:pt x="442" y="125"/>
                  </a:lnTo>
                  <a:lnTo>
                    <a:pt x="443" y="125"/>
                  </a:lnTo>
                  <a:lnTo>
                    <a:pt x="443" y="125"/>
                  </a:lnTo>
                  <a:lnTo>
                    <a:pt x="444" y="125"/>
                  </a:lnTo>
                  <a:lnTo>
                    <a:pt x="444" y="124"/>
                  </a:lnTo>
                  <a:lnTo>
                    <a:pt x="445" y="124"/>
                  </a:lnTo>
                  <a:lnTo>
                    <a:pt x="446" y="123"/>
                  </a:lnTo>
                  <a:lnTo>
                    <a:pt x="447" y="123"/>
                  </a:lnTo>
                  <a:lnTo>
                    <a:pt x="447" y="122"/>
                  </a:lnTo>
                  <a:lnTo>
                    <a:pt x="448" y="122"/>
                  </a:lnTo>
                  <a:lnTo>
                    <a:pt x="449" y="122"/>
                  </a:lnTo>
                  <a:lnTo>
                    <a:pt x="449" y="121"/>
                  </a:lnTo>
                  <a:lnTo>
                    <a:pt x="450" y="121"/>
                  </a:lnTo>
                  <a:lnTo>
                    <a:pt x="451" y="121"/>
                  </a:lnTo>
                  <a:lnTo>
                    <a:pt x="451" y="120"/>
                  </a:lnTo>
                  <a:lnTo>
                    <a:pt x="452" y="120"/>
                  </a:lnTo>
                  <a:lnTo>
                    <a:pt x="453" y="120"/>
                  </a:lnTo>
                  <a:lnTo>
                    <a:pt x="453" y="119"/>
                  </a:lnTo>
                  <a:lnTo>
                    <a:pt x="454" y="119"/>
                  </a:lnTo>
                  <a:lnTo>
                    <a:pt x="455" y="119"/>
                  </a:lnTo>
                  <a:lnTo>
                    <a:pt x="455" y="118"/>
                  </a:lnTo>
                  <a:lnTo>
                    <a:pt x="456" y="118"/>
                  </a:lnTo>
                  <a:lnTo>
                    <a:pt x="457" y="117"/>
                  </a:lnTo>
                  <a:lnTo>
                    <a:pt x="458" y="117"/>
                  </a:lnTo>
                  <a:lnTo>
                    <a:pt x="458" y="116"/>
                  </a:lnTo>
                  <a:lnTo>
                    <a:pt x="459" y="116"/>
                  </a:lnTo>
                  <a:lnTo>
                    <a:pt x="460" y="116"/>
                  </a:lnTo>
                  <a:lnTo>
                    <a:pt x="460" y="115"/>
                  </a:lnTo>
                  <a:lnTo>
                    <a:pt x="461" y="115"/>
                  </a:lnTo>
                  <a:lnTo>
                    <a:pt x="462" y="115"/>
                  </a:lnTo>
                  <a:lnTo>
                    <a:pt x="462" y="114"/>
                  </a:lnTo>
                  <a:lnTo>
                    <a:pt x="463" y="114"/>
                  </a:lnTo>
                  <a:lnTo>
                    <a:pt x="464" y="114"/>
                  </a:lnTo>
                  <a:lnTo>
                    <a:pt x="464" y="113"/>
                  </a:lnTo>
                  <a:lnTo>
                    <a:pt x="465" y="113"/>
                  </a:lnTo>
                  <a:lnTo>
                    <a:pt x="466" y="113"/>
                  </a:lnTo>
                  <a:lnTo>
                    <a:pt x="466" y="112"/>
                  </a:lnTo>
                  <a:lnTo>
                    <a:pt x="467" y="112"/>
                  </a:lnTo>
                  <a:lnTo>
                    <a:pt x="468" y="111"/>
                  </a:lnTo>
                  <a:lnTo>
                    <a:pt x="469" y="111"/>
                  </a:lnTo>
                  <a:lnTo>
                    <a:pt x="469" y="110"/>
                  </a:lnTo>
                  <a:lnTo>
                    <a:pt x="470" y="110"/>
                  </a:lnTo>
                  <a:lnTo>
                    <a:pt x="471" y="110"/>
                  </a:lnTo>
                  <a:lnTo>
                    <a:pt x="471" y="110"/>
                  </a:lnTo>
                  <a:lnTo>
                    <a:pt x="471" y="109"/>
                  </a:lnTo>
                  <a:lnTo>
                    <a:pt x="472" y="109"/>
                  </a:lnTo>
                  <a:lnTo>
                    <a:pt x="473" y="109"/>
                  </a:lnTo>
                  <a:lnTo>
                    <a:pt x="473" y="108"/>
                  </a:lnTo>
                  <a:lnTo>
                    <a:pt x="474" y="108"/>
                  </a:lnTo>
                  <a:lnTo>
                    <a:pt x="475" y="108"/>
                  </a:lnTo>
                  <a:lnTo>
                    <a:pt x="475" y="107"/>
                  </a:lnTo>
                  <a:lnTo>
                    <a:pt x="476" y="107"/>
                  </a:lnTo>
                  <a:lnTo>
                    <a:pt x="477" y="107"/>
                  </a:lnTo>
                  <a:lnTo>
                    <a:pt x="477" y="106"/>
                  </a:lnTo>
                  <a:lnTo>
                    <a:pt x="478" y="106"/>
                  </a:lnTo>
                  <a:lnTo>
                    <a:pt x="479" y="105"/>
                  </a:lnTo>
                  <a:lnTo>
                    <a:pt x="480" y="105"/>
                  </a:lnTo>
                  <a:lnTo>
                    <a:pt x="480" y="104"/>
                  </a:lnTo>
                  <a:lnTo>
                    <a:pt x="481" y="104"/>
                  </a:lnTo>
                  <a:lnTo>
                    <a:pt x="482" y="104"/>
                  </a:lnTo>
                  <a:lnTo>
                    <a:pt x="482" y="103"/>
                  </a:lnTo>
                  <a:lnTo>
                    <a:pt x="483" y="103"/>
                  </a:lnTo>
                  <a:lnTo>
                    <a:pt x="484" y="103"/>
                  </a:lnTo>
                  <a:lnTo>
                    <a:pt x="484" y="102"/>
                  </a:lnTo>
                  <a:lnTo>
                    <a:pt x="485" y="102"/>
                  </a:lnTo>
                  <a:lnTo>
                    <a:pt x="486" y="102"/>
                  </a:lnTo>
                  <a:lnTo>
                    <a:pt x="486" y="101"/>
                  </a:lnTo>
                  <a:lnTo>
                    <a:pt x="487" y="101"/>
                  </a:lnTo>
                  <a:lnTo>
                    <a:pt x="488" y="100"/>
                  </a:lnTo>
                  <a:lnTo>
                    <a:pt x="489" y="100"/>
                  </a:lnTo>
                  <a:lnTo>
                    <a:pt x="489" y="99"/>
                  </a:lnTo>
                  <a:lnTo>
                    <a:pt x="490" y="99"/>
                  </a:lnTo>
                  <a:lnTo>
                    <a:pt x="491" y="99"/>
                  </a:lnTo>
                  <a:lnTo>
                    <a:pt x="491" y="98"/>
                  </a:lnTo>
                  <a:lnTo>
                    <a:pt x="492" y="98"/>
                  </a:lnTo>
                  <a:lnTo>
                    <a:pt x="493" y="98"/>
                  </a:lnTo>
                  <a:lnTo>
                    <a:pt x="493" y="97"/>
                  </a:lnTo>
                  <a:lnTo>
                    <a:pt x="494" y="97"/>
                  </a:lnTo>
                  <a:lnTo>
                    <a:pt x="495" y="97"/>
                  </a:lnTo>
                  <a:lnTo>
                    <a:pt x="495" y="96"/>
                  </a:lnTo>
                  <a:lnTo>
                    <a:pt x="496" y="96"/>
                  </a:lnTo>
                  <a:lnTo>
                    <a:pt x="497" y="96"/>
                  </a:lnTo>
                  <a:lnTo>
                    <a:pt x="497" y="95"/>
                  </a:lnTo>
                  <a:lnTo>
                    <a:pt x="498" y="95"/>
                  </a:lnTo>
                  <a:lnTo>
                    <a:pt x="499" y="94"/>
                  </a:lnTo>
                  <a:lnTo>
                    <a:pt x="499" y="94"/>
                  </a:lnTo>
                  <a:lnTo>
                    <a:pt x="500" y="94"/>
                  </a:lnTo>
                  <a:lnTo>
                    <a:pt x="500" y="93"/>
                  </a:lnTo>
                  <a:lnTo>
                    <a:pt x="501" y="93"/>
                  </a:lnTo>
                  <a:lnTo>
                    <a:pt x="502" y="93"/>
                  </a:lnTo>
                  <a:lnTo>
                    <a:pt x="502" y="92"/>
                  </a:lnTo>
                  <a:lnTo>
                    <a:pt x="503" y="92"/>
                  </a:lnTo>
                  <a:lnTo>
                    <a:pt x="504" y="92"/>
                  </a:lnTo>
                  <a:lnTo>
                    <a:pt x="504" y="91"/>
                  </a:lnTo>
                  <a:lnTo>
                    <a:pt x="505" y="91"/>
                  </a:lnTo>
                  <a:lnTo>
                    <a:pt x="506" y="91"/>
                  </a:lnTo>
                  <a:lnTo>
                    <a:pt x="506" y="90"/>
                  </a:lnTo>
                  <a:lnTo>
                    <a:pt x="507" y="90"/>
                  </a:lnTo>
                  <a:lnTo>
                    <a:pt x="508" y="90"/>
                  </a:lnTo>
                  <a:lnTo>
                    <a:pt x="508" y="89"/>
                  </a:lnTo>
                  <a:lnTo>
                    <a:pt x="509" y="89"/>
                  </a:lnTo>
                  <a:lnTo>
                    <a:pt x="510" y="88"/>
                  </a:lnTo>
                  <a:lnTo>
                    <a:pt x="511" y="88"/>
                  </a:lnTo>
                  <a:lnTo>
                    <a:pt x="511" y="87"/>
                  </a:lnTo>
                  <a:lnTo>
                    <a:pt x="512" y="87"/>
                  </a:lnTo>
                  <a:lnTo>
                    <a:pt x="513" y="87"/>
                  </a:lnTo>
                  <a:lnTo>
                    <a:pt x="513" y="86"/>
                  </a:lnTo>
                  <a:lnTo>
                    <a:pt x="514" y="86"/>
                  </a:lnTo>
                  <a:lnTo>
                    <a:pt x="515" y="86"/>
                  </a:lnTo>
                  <a:lnTo>
                    <a:pt x="515" y="85"/>
                  </a:lnTo>
                  <a:lnTo>
                    <a:pt x="516" y="85"/>
                  </a:lnTo>
                  <a:lnTo>
                    <a:pt x="517" y="85"/>
                  </a:lnTo>
                  <a:lnTo>
                    <a:pt x="517" y="84"/>
                  </a:lnTo>
                  <a:lnTo>
                    <a:pt x="518" y="84"/>
                  </a:lnTo>
                  <a:lnTo>
                    <a:pt x="519" y="83"/>
                  </a:lnTo>
                  <a:lnTo>
                    <a:pt x="520" y="83"/>
                  </a:lnTo>
                  <a:lnTo>
                    <a:pt x="520" y="82"/>
                  </a:lnTo>
                  <a:lnTo>
                    <a:pt x="521" y="82"/>
                  </a:lnTo>
                  <a:lnTo>
                    <a:pt x="522" y="82"/>
                  </a:lnTo>
                  <a:lnTo>
                    <a:pt x="522" y="81"/>
                  </a:lnTo>
                  <a:lnTo>
                    <a:pt x="523" y="81"/>
                  </a:lnTo>
                  <a:lnTo>
                    <a:pt x="524" y="81"/>
                  </a:lnTo>
                  <a:lnTo>
                    <a:pt x="524" y="80"/>
                  </a:lnTo>
                  <a:lnTo>
                    <a:pt x="525" y="80"/>
                  </a:lnTo>
                  <a:lnTo>
                    <a:pt x="526" y="80"/>
                  </a:lnTo>
                  <a:lnTo>
                    <a:pt x="526" y="79"/>
                  </a:lnTo>
                  <a:lnTo>
                    <a:pt x="526" y="79"/>
                  </a:lnTo>
                  <a:lnTo>
                    <a:pt x="527" y="79"/>
                  </a:lnTo>
                  <a:lnTo>
                    <a:pt x="528" y="79"/>
                  </a:lnTo>
                  <a:lnTo>
                    <a:pt x="528" y="78"/>
                  </a:lnTo>
                  <a:lnTo>
                    <a:pt x="529" y="78"/>
                  </a:lnTo>
                  <a:lnTo>
                    <a:pt x="530" y="78"/>
                  </a:lnTo>
                  <a:lnTo>
                    <a:pt x="530" y="77"/>
                  </a:lnTo>
                  <a:lnTo>
                    <a:pt x="531" y="77"/>
                  </a:lnTo>
                  <a:lnTo>
                    <a:pt x="531" y="76"/>
                  </a:lnTo>
                  <a:lnTo>
                    <a:pt x="532" y="76"/>
                  </a:lnTo>
                  <a:lnTo>
                    <a:pt x="533" y="76"/>
                  </a:lnTo>
                  <a:lnTo>
                    <a:pt x="533" y="75"/>
                  </a:lnTo>
                  <a:lnTo>
                    <a:pt x="534" y="75"/>
                  </a:lnTo>
                  <a:lnTo>
                    <a:pt x="535" y="75"/>
                  </a:lnTo>
                  <a:lnTo>
                    <a:pt x="535" y="74"/>
                  </a:lnTo>
                  <a:lnTo>
                    <a:pt x="536" y="74"/>
                  </a:lnTo>
                  <a:lnTo>
                    <a:pt x="537" y="74"/>
                  </a:lnTo>
                  <a:lnTo>
                    <a:pt x="537" y="73"/>
                  </a:lnTo>
                  <a:lnTo>
                    <a:pt x="538" y="73"/>
                  </a:lnTo>
                  <a:lnTo>
                    <a:pt x="539" y="73"/>
                  </a:lnTo>
                  <a:lnTo>
                    <a:pt x="539" y="72"/>
                  </a:lnTo>
                  <a:lnTo>
                    <a:pt x="540" y="72"/>
                  </a:lnTo>
                  <a:lnTo>
                    <a:pt x="541" y="71"/>
                  </a:lnTo>
                  <a:lnTo>
                    <a:pt x="542" y="71"/>
                  </a:lnTo>
                  <a:lnTo>
                    <a:pt x="542" y="70"/>
                  </a:lnTo>
                  <a:lnTo>
                    <a:pt x="543" y="70"/>
                  </a:lnTo>
                  <a:lnTo>
                    <a:pt x="544" y="70"/>
                  </a:lnTo>
                  <a:lnTo>
                    <a:pt x="544" y="69"/>
                  </a:lnTo>
                  <a:lnTo>
                    <a:pt x="545" y="69"/>
                  </a:lnTo>
                  <a:lnTo>
                    <a:pt x="546" y="69"/>
                  </a:lnTo>
                  <a:lnTo>
                    <a:pt x="546" y="68"/>
                  </a:lnTo>
                  <a:lnTo>
                    <a:pt x="547" y="68"/>
                  </a:lnTo>
                  <a:lnTo>
                    <a:pt x="548" y="68"/>
                  </a:lnTo>
                  <a:lnTo>
                    <a:pt x="548" y="67"/>
                  </a:lnTo>
                  <a:lnTo>
                    <a:pt x="549" y="67"/>
                  </a:lnTo>
                  <a:lnTo>
                    <a:pt x="550" y="67"/>
                  </a:lnTo>
                  <a:lnTo>
                    <a:pt x="550" y="66"/>
                  </a:lnTo>
                  <a:lnTo>
                    <a:pt x="551" y="66"/>
                  </a:lnTo>
                  <a:lnTo>
                    <a:pt x="552" y="65"/>
                  </a:lnTo>
                  <a:lnTo>
                    <a:pt x="553" y="65"/>
                  </a:lnTo>
                  <a:lnTo>
                    <a:pt x="553" y="64"/>
                  </a:lnTo>
                  <a:lnTo>
                    <a:pt x="554" y="64"/>
                  </a:lnTo>
                  <a:lnTo>
                    <a:pt x="554" y="64"/>
                  </a:lnTo>
                  <a:lnTo>
                    <a:pt x="555" y="64"/>
                  </a:lnTo>
                  <a:lnTo>
                    <a:pt x="555" y="63"/>
                  </a:lnTo>
                  <a:lnTo>
                    <a:pt x="556" y="63"/>
                  </a:lnTo>
                  <a:lnTo>
                    <a:pt x="557" y="63"/>
                  </a:lnTo>
                  <a:lnTo>
                    <a:pt x="557" y="62"/>
                  </a:lnTo>
                  <a:lnTo>
                    <a:pt x="558" y="62"/>
                  </a:lnTo>
                  <a:lnTo>
                    <a:pt x="559" y="62"/>
                  </a:lnTo>
                  <a:lnTo>
                    <a:pt x="559" y="61"/>
                  </a:lnTo>
                  <a:lnTo>
                    <a:pt x="560" y="61"/>
                  </a:lnTo>
                  <a:lnTo>
                    <a:pt x="561" y="61"/>
                  </a:lnTo>
                  <a:lnTo>
                    <a:pt x="561" y="60"/>
                  </a:lnTo>
                  <a:lnTo>
                    <a:pt x="562" y="60"/>
                  </a:lnTo>
                  <a:lnTo>
                    <a:pt x="563" y="59"/>
                  </a:lnTo>
                  <a:lnTo>
                    <a:pt x="564" y="59"/>
                  </a:lnTo>
                  <a:lnTo>
                    <a:pt x="564" y="58"/>
                  </a:lnTo>
                  <a:lnTo>
                    <a:pt x="565" y="58"/>
                  </a:lnTo>
                  <a:lnTo>
                    <a:pt x="566" y="58"/>
                  </a:lnTo>
                  <a:lnTo>
                    <a:pt x="566" y="57"/>
                  </a:lnTo>
                  <a:lnTo>
                    <a:pt x="567" y="57"/>
                  </a:lnTo>
                  <a:lnTo>
                    <a:pt x="568" y="57"/>
                  </a:lnTo>
                  <a:lnTo>
                    <a:pt x="568" y="56"/>
                  </a:lnTo>
                  <a:lnTo>
                    <a:pt x="569" y="56"/>
                  </a:lnTo>
                  <a:lnTo>
                    <a:pt x="570" y="56"/>
                  </a:lnTo>
                  <a:lnTo>
                    <a:pt x="570" y="55"/>
                  </a:lnTo>
                  <a:lnTo>
                    <a:pt x="571" y="55"/>
                  </a:lnTo>
                  <a:lnTo>
                    <a:pt x="572" y="54"/>
                  </a:lnTo>
                  <a:lnTo>
                    <a:pt x="573" y="54"/>
                  </a:lnTo>
                  <a:lnTo>
                    <a:pt x="573" y="53"/>
                  </a:lnTo>
                  <a:lnTo>
                    <a:pt x="574" y="53"/>
                  </a:lnTo>
                  <a:lnTo>
                    <a:pt x="575" y="53"/>
                  </a:lnTo>
                  <a:lnTo>
                    <a:pt x="575" y="52"/>
                  </a:lnTo>
                  <a:lnTo>
                    <a:pt x="576" y="52"/>
                  </a:lnTo>
                  <a:lnTo>
                    <a:pt x="577" y="52"/>
                  </a:lnTo>
                  <a:lnTo>
                    <a:pt x="577" y="51"/>
                  </a:lnTo>
                  <a:lnTo>
                    <a:pt x="578" y="51"/>
                  </a:lnTo>
                  <a:lnTo>
                    <a:pt x="579" y="51"/>
                  </a:lnTo>
                  <a:lnTo>
                    <a:pt x="579" y="50"/>
                  </a:lnTo>
                  <a:lnTo>
                    <a:pt x="580" y="50"/>
                  </a:lnTo>
                  <a:lnTo>
                    <a:pt x="581" y="50"/>
                  </a:lnTo>
                  <a:lnTo>
                    <a:pt x="581" y="49"/>
                  </a:lnTo>
                  <a:lnTo>
                    <a:pt x="582" y="49"/>
                  </a:lnTo>
                  <a:lnTo>
                    <a:pt x="582" y="49"/>
                  </a:lnTo>
                  <a:lnTo>
                    <a:pt x="583" y="48"/>
                  </a:lnTo>
                  <a:lnTo>
                    <a:pt x="584" y="48"/>
                  </a:lnTo>
                  <a:lnTo>
                    <a:pt x="584" y="47"/>
                  </a:lnTo>
                  <a:lnTo>
                    <a:pt x="585" y="47"/>
                  </a:lnTo>
                  <a:lnTo>
                    <a:pt x="586" y="47"/>
                  </a:lnTo>
                  <a:lnTo>
                    <a:pt x="586" y="46"/>
                  </a:lnTo>
                  <a:lnTo>
                    <a:pt x="587" y="46"/>
                  </a:lnTo>
                  <a:lnTo>
                    <a:pt x="588" y="46"/>
                  </a:lnTo>
                  <a:lnTo>
                    <a:pt x="588" y="45"/>
                  </a:lnTo>
                  <a:lnTo>
                    <a:pt x="589" y="45"/>
                  </a:lnTo>
                  <a:lnTo>
                    <a:pt x="590" y="45"/>
                  </a:lnTo>
                  <a:lnTo>
                    <a:pt x="590" y="44"/>
                  </a:lnTo>
                  <a:lnTo>
                    <a:pt x="591" y="44"/>
                  </a:lnTo>
                  <a:lnTo>
                    <a:pt x="592" y="44"/>
                  </a:lnTo>
                  <a:lnTo>
                    <a:pt x="592" y="43"/>
                  </a:lnTo>
                  <a:lnTo>
                    <a:pt x="593" y="43"/>
                  </a:lnTo>
                  <a:lnTo>
                    <a:pt x="593" y="42"/>
                  </a:lnTo>
                  <a:lnTo>
                    <a:pt x="594" y="42"/>
                  </a:lnTo>
                  <a:lnTo>
                    <a:pt x="595" y="42"/>
                  </a:lnTo>
                  <a:lnTo>
                    <a:pt x="595" y="41"/>
                  </a:lnTo>
                  <a:lnTo>
                    <a:pt x="596" y="41"/>
                  </a:lnTo>
                  <a:lnTo>
                    <a:pt x="597" y="41"/>
                  </a:lnTo>
                  <a:lnTo>
                    <a:pt x="597" y="40"/>
                  </a:lnTo>
                  <a:lnTo>
                    <a:pt x="598" y="40"/>
                  </a:lnTo>
                  <a:lnTo>
                    <a:pt x="599" y="40"/>
                  </a:lnTo>
                  <a:lnTo>
                    <a:pt x="599" y="39"/>
                  </a:lnTo>
                  <a:lnTo>
                    <a:pt x="600" y="39"/>
                  </a:lnTo>
                  <a:lnTo>
                    <a:pt x="601" y="39"/>
                  </a:lnTo>
                  <a:lnTo>
                    <a:pt x="601" y="38"/>
                  </a:lnTo>
                  <a:lnTo>
                    <a:pt x="602" y="38"/>
                  </a:lnTo>
                  <a:lnTo>
                    <a:pt x="603" y="38"/>
                  </a:lnTo>
                  <a:lnTo>
                    <a:pt x="603" y="37"/>
                  </a:lnTo>
                  <a:lnTo>
                    <a:pt x="604" y="37"/>
                  </a:lnTo>
                  <a:lnTo>
                    <a:pt x="604" y="36"/>
                  </a:lnTo>
                  <a:lnTo>
                    <a:pt x="605" y="36"/>
                  </a:lnTo>
                  <a:lnTo>
                    <a:pt x="606" y="36"/>
                  </a:lnTo>
                  <a:lnTo>
                    <a:pt x="606" y="35"/>
                  </a:lnTo>
                  <a:lnTo>
                    <a:pt x="607" y="35"/>
                  </a:lnTo>
                  <a:lnTo>
                    <a:pt x="608" y="35"/>
                  </a:lnTo>
                  <a:lnTo>
                    <a:pt x="608" y="34"/>
                  </a:lnTo>
                  <a:lnTo>
                    <a:pt x="609" y="34"/>
                  </a:lnTo>
                  <a:lnTo>
                    <a:pt x="610" y="34"/>
                  </a:lnTo>
                  <a:lnTo>
                    <a:pt x="610" y="33"/>
                  </a:lnTo>
                  <a:lnTo>
                    <a:pt x="611" y="33"/>
                  </a:lnTo>
                  <a:lnTo>
                    <a:pt x="612" y="33"/>
                  </a:lnTo>
                  <a:lnTo>
                    <a:pt x="612" y="32"/>
                  </a:lnTo>
                  <a:lnTo>
                    <a:pt x="613" y="32"/>
                  </a:lnTo>
                  <a:lnTo>
                    <a:pt x="614" y="32"/>
                  </a:lnTo>
                  <a:lnTo>
                    <a:pt x="614" y="31"/>
                  </a:lnTo>
                  <a:lnTo>
                    <a:pt x="615" y="31"/>
                  </a:lnTo>
                  <a:lnTo>
                    <a:pt x="616" y="30"/>
                  </a:lnTo>
                  <a:lnTo>
                    <a:pt x="617" y="30"/>
                  </a:lnTo>
                  <a:lnTo>
                    <a:pt x="617" y="29"/>
                  </a:lnTo>
                  <a:lnTo>
                    <a:pt x="618" y="29"/>
                  </a:lnTo>
                  <a:lnTo>
                    <a:pt x="619" y="29"/>
                  </a:lnTo>
                  <a:lnTo>
                    <a:pt x="619" y="28"/>
                  </a:lnTo>
                  <a:lnTo>
                    <a:pt x="620" y="28"/>
                  </a:lnTo>
                  <a:lnTo>
                    <a:pt x="621" y="28"/>
                  </a:lnTo>
                  <a:lnTo>
                    <a:pt x="621" y="27"/>
                  </a:lnTo>
                  <a:lnTo>
                    <a:pt x="622" y="27"/>
                  </a:lnTo>
                  <a:lnTo>
                    <a:pt x="623" y="27"/>
                  </a:lnTo>
                  <a:lnTo>
                    <a:pt x="623" y="26"/>
                  </a:lnTo>
                  <a:lnTo>
                    <a:pt x="624" y="26"/>
                  </a:lnTo>
                  <a:lnTo>
                    <a:pt x="625" y="25"/>
                  </a:lnTo>
                  <a:lnTo>
                    <a:pt x="626" y="25"/>
                  </a:lnTo>
                  <a:lnTo>
                    <a:pt x="626" y="24"/>
                  </a:lnTo>
                  <a:lnTo>
                    <a:pt x="627" y="24"/>
                  </a:lnTo>
                  <a:lnTo>
                    <a:pt x="628" y="24"/>
                  </a:lnTo>
                  <a:lnTo>
                    <a:pt x="628" y="23"/>
                  </a:lnTo>
                  <a:lnTo>
                    <a:pt x="629" y="23"/>
                  </a:lnTo>
                  <a:lnTo>
                    <a:pt x="630" y="23"/>
                  </a:lnTo>
                  <a:lnTo>
                    <a:pt x="630" y="22"/>
                  </a:lnTo>
                  <a:lnTo>
                    <a:pt x="631" y="22"/>
                  </a:lnTo>
                  <a:lnTo>
                    <a:pt x="632" y="22"/>
                  </a:lnTo>
                  <a:lnTo>
                    <a:pt x="632" y="21"/>
                  </a:lnTo>
                  <a:lnTo>
                    <a:pt x="633" y="21"/>
                  </a:lnTo>
                  <a:lnTo>
                    <a:pt x="634" y="21"/>
                  </a:lnTo>
                  <a:lnTo>
                    <a:pt x="634" y="20"/>
                  </a:lnTo>
                  <a:lnTo>
                    <a:pt x="635" y="20"/>
                  </a:lnTo>
                  <a:lnTo>
                    <a:pt x="636" y="19"/>
                  </a:lnTo>
                  <a:lnTo>
                    <a:pt x="637" y="19"/>
                  </a:lnTo>
                  <a:lnTo>
                    <a:pt x="637" y="19"/>
                  </a:lnTo>
                  <a:lnTo>
                    <a:pt x="637" y="18"/>
                  </a:lnTo>
                  <a:lnTo>
                    <a:pt x="638" y="18"/>
                  </a:lnTo>
                  <a:lnTo>
                    <a:pt x="639" y="18"/>
                  </a:lnTo>
                  <a:lnTo>
                    <a:pt x="639" y="17"/>
                  </a:lnTo>
                  <a:lnTo>
                    <a:pt x="640" y="17"/>
                  </a:lnTo>
                  <a:lnTo>
                    <a:pt x="641" y="17"/>
                  </a:lnTo>
                  <a:lnTo>
                    <a:pt x="641" y="16"/>
                  </a:lnTo>
                  <a:lnTo>
                    <a:pt x="642" y="16"/>
                  </a:lnTo>
                  <a:lnTo>
                    <a:pt x="643" y="16"/>
                  </a:lnTo>
                  <a:lnTo>
                    <a:pt x="643" y="15"/>
                  </a:lnTo>
                  <a:lnTo>
                    <a:pt x="644" y="15"/>
                  </a:lnTo>
                  <a:lnTo>
                    <a:pt x="645" y="14"/>
                  </a:lnTo>
                  <a:lnTo>
                    <a:pt x="646" y="14"/>
                  </a:lnTo>
                  <a:lnTo>
                    <a:pt x="646" y="13"/>
                  </a:lnTo>
                  <a:lnTo>
                    <a:pt x="647" y="13"/>
                  </a:lnTo>
                  <a:lnTo>
                    <a:pt x="648" y="13"/>
                  </a:lnTo>
                  <a:lnTo>
                    <a:pt x="648" y="12"/>
                  </a:lnTo>
                  <a:lnTo>
                    <a:pt x="649" y="12"/>
                  </a:lnTo>
                  <a:lnTo>
                    <a:pt x="650" y="12"/>
                  </a:lnTo>
                  <a:lnTo>
                    <a:pt x="650" y="11"/>
                  </a:lnTo>
                  <a:lnTo>
                    <a:pt x="651" y="11"/>
                  </a:lnTo>
                  <a:lnTo>
                    <a:pt x="652" y="11"/>
                  </a:lnTo>
                  <a:lnTo>
                    <a:pt x="652" y="10"/>
                  </a:lnTo>
                  <a:lnTo>
                    <a:pt x="653" y="10"/>
                  </a:lnTo>
                  <a:lnTo>
                    <a:pt x="654" y="10"/>
                  </a:lnTo>
                  <a:lnTo>
                    <a:pt x="654" y="9"/>
                  </a:lnTo>
                  <a:lnTo>
                    <a:pt x="655" y="9"/>
                  </a:lnTo>
                  <a:lnTo>
                    <a:pt x="656" y="8"/>
                  </a:lnTo>
                  <a:lnTo>
                    <a:pt x="657" y="8"/>
                  </a:lnTo>
                  <a:lnTo>
                    <a:pt x="657" y="7"/>
                  </a:lnTo>
                  <a:lnTo>
                    <a:pt x="658" y="7"/>
                  </a:lnTo>
                  <a:lnTo>
                    <a:pt x="659" y="7"/>
                  </a:lnTo>
                  <a:lnTo>
                    <a:pt x="659" y="6"/>
                  </a:lnTo>
                  <a:lnTo>
                    <a:pt x="660" y="6"/>
                  </a:lnTo>
                  <a:lnTo>
                    <a:pt x="661" y="6"/>
                  </a:lnTo>
                  <a:lnTo>
                    <a:pt x="661" y="5"/>
                  </a:lnTo>
                  <a:lnTo>
                    <a:pt x="662" y="5"/>
                  </a:lnTo>
                  <a:lnTo>
                    <a:pt x="663" y="5"/>
                  </a:lnTo>
                  <a:lnTo>
                    <a:pt x="663" y="4"/>
                  </a:lnTo>
                  <a:lnTo>
                    <a:pt x="664" y="4"/>
                  </a:lnTo>
                  <a:lnTo>
                    <a:pt x="665" y="4"/>
                  </a:lnTo>
                  <a:lnTo>
                    <a:pt x="665" y="3"/>
                  </a:lnTo>
                  <a:lnTo>
                    <a:pt x="665" y="3"/>
                  </a:lnTo>
                  <a:lnTo>
                    <a:pt x="666" y="3"/>
                  </a:lnTo>
                  <a:lnTo>
                    <a:pt x="667" y="2"/>
                  </a:lnTo>
                  <a:lnTo>
                    <a:pt x="668" y="2"/>
                  </a:lnTo>
                  <a:lnTo>
                    <a:pt x="668" y="1"/>
                  </a:lnTo>
                  <a:lnTo>
                    <a:pt x="669" y="1"/>
                  </a:lnTo>
                  <a:lnTo>
                    <a:pt x="670" y="1"/>
                  </a:lnTo>
                  <a:lnTo>
                    <a:pt x="670"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5" name="Freeform 106">
              <a:extLst>
                <a:ext uri="{FF2B5EF4-FFF2-40B4-BE49-F238E27FC236}">
                  <a16:creationId xmlns:a16="http://schemas.microsoft.com/office/drawing/2014/main" id="{6CF56365-D8BF-4650-82F6-479D2073430A}"/>
                </a:ext>
              </a:extLst>
            </p:cNvPr>
            <p:cNvSpPr>
              <a:spLocks/>
            </p:cNvSpPr>
            <p:nvPr/>
          </p:nvSpPr>
          <p:spPr bwMode="auto">
            <a:xfrm>
              <a:off x="14582509" y="1660334"/>
              <a:ext cx="722010" cy="398310"/>
            </a:xfrm>
            <a:custGeom>
              <a:avLst/>
              <a:gdLst>
                <a:gd name="T0" fmla="*/ 11 w 669"/>
                <a:gd name="T1" fmla="*/ 361 h 366"/>
                <a:gd name="T2" fmla="*/ 22 w 669"/>
                <a:gd name="T3" fmla="*/ 355 h 366"/>
                <a:gd name="T4" fmla="*/ 32 w 669"/>
                <a:gd name="T5" fmla="*/ 349 h 366"/>
                <a:gd name="T6" fmla="*/ 43 w 669"/>
                <a:gd name="T7" fmla="*/ 343 h 366"/>
                <a:gd name="T8" fmla="*/ 53 w 669"/>
                <a:gd name="T9" fmla="*/ 337 h 366"/>
                <a:gd name="T10" fmla="*/ 64 w 669"/>
                <a:gd name="T11" fmla="*/ 331 h 366"/>
                <a:gd name="T12" fmla="*/ 75 w 669"/>
                <a:gd name="T13" fmla="*/ 326 h 366"/>
                <a:gd name="T14" fmla="*/ 85 w 669"/>
                <a:gd name="T15" fmla="*/ 320 h 366"/>
                <a:gd name="T16" fmla="*/ 96 w 669"/>
                <a:gd name="T17" fmla="*/ 314 h 366"/>
                <a:gd name="T18" fmla="*/ 106 w 669"/>
                <a:gd name="T19" fmla="*/ 308 h 366"/>
                <a:gd name="T20" fmla="*/ 117 w 669"/>
                <a:gd name="T21" fmla="*/ 302 h 366"/>
                <a:gd name="T22" fmla="*/ 128 w 669"/>
                <a:gd name="T23" fmla="*/ 296 h 366"/>
                <a:gd name="T24" fmla="*/ 139 w 669"/>
                <a:gd name="T25" fmla="*/ 291 h 366"/>
                <a:gd name="T26" fmla="*/ 150 w 669"/>
                <a:gd name="T27" fmla="*/ 285 h 366"/>
                <a:gd name="T28" fmla="*/ 161 w 669"/>
                <a:gd name="T29" fmla="*/ 279 h 366"/>
                <a:gd name="T30" fmla="*/ 171 w 669"/>
                <a:gd name="T31" fmla="*/ 273 h 366"/>
                <a:gd name="T32" fmla="*/ 182 w 669"/>
                <a:gd name="T33" fmla="*/ 267 h 366"/>
                <a:gd name="T34" fmla="*/ 192 w 669"/>
                <a:gd name="T35" fmla="*/ 261 h 366"/>
                <a:gd name="T36" fmla="*/ 203 w 669"/>
                <a:gd name="T37" fmla="*/ 255 h 366"/>
                <a:gd name="T38" fmla="*/ 214 w 669"/>
                <a:gd name="T39" fmla="*/ 250 h 366"/>
                <a:gd name="T40" fmla="*/ 225 w 669"/>
                <a:gd name="T41" fmla="*/ 244 h 366"/>
                <a:gd name="T42" fmla="*/ 236 w 669"/>
                <a:gd name="T43" fmla="*/ 238 h 366"/>
                <a:gd name="T44" fmla="*/ 246 w 669"/>
                <a:gd name="T45" fmla="*/ 232 h 366"/>
                <a:gd name="T46" fmla="*/ 257 w 669"/>
                <a:gd name="T47" fmla="*/ 226 h 366"/>
                <a:gd name="T48" fmla="*/ 268 w 669"/>
                <a:gd name="T49" fmla="*/ 220 h 366"/>
                <a:gd name="T50" fmla="*/ 278 w 669"/>
                <a:gd name="T51" fmla="*/ 215 h 366"/>
                <a:gd name="T52" fmla="*/ 288 w 669"/>
                <a:gd name="T53" fmla="*/ 209 h 366"/>
                <a:gd name="T54" fmla="*/ 299 w 669"/>
                <a:gd name="T55" fmla="*/ 203 h 366"/>
                <a:gd name="T56" fmla="*/ 310 w 669"/>
                <a:gd name="T57" fmla="*/ 197 h 366"/>
                <a:gd name="T58" fmla="*/ 321 w 669"/>
                <a:gd name="T59" fmla="*/ 191 h 366"/>
                <a:gd name="T60" fmla="*/ 331 w 669"/>
                <a:gd name="T61" fmla="*/ 185 h 366"/>
                <a:gd name="T62" fmla="*/ 342 w 669"/>
                <a:gd name="T63" fmla="*/ 179 h 366"/>
                <a:gd name="T64" fmla="*/ 353 w 669"/>
                <a:gd name="T65" fmla="*/ 174 h 366"/>
                <a:gd name="T66" fmla="*/ 363 w 669"/>
                <a:gd name="T67" fmla="*/ 168 h 366"/>
                <a:gd name="T68" fmla="*/ 374 w 669"/>
                <a:gd name="T69" fmla="*/ 162 h 366"/>
                <a:gd name="T70" fmla="*/ 384 w 669"/>
                <a:gd name="T71" fmla="*/ 156 h 366"/>
                <a:gd name="T72" fmla="*/ 396 w 669"/>
                <a:gd name="T73" fmla="*/ 150 h 366"/>
                <a:gd name="T74" fmla="*/ 407 w 669"/>
                <a:gd name="T75" fmla="*/ 144 h 366"/>
                <a:gd name="T76" fmla="*/ 417 w 669"/>
                <a:gd name="T77" fmla="*/ 138 h 366"/>
                <a:gd name="T78" fmla="*/ 428 w 669"/>
                <a:gd name="T79" fmla="*/ 132 h 366"/>
                <a:gd name="T80" fmla="*/ 438 w 669"/>
                <a:gd name="T81" fmla="*/ 127 h 366"/>
                <a:gd name="T82" fmla="*/ 449 w 669"/>
                <a:gd name="T83" fmla="*/ 120 h 366"/>
                <a:gd name="T84" fmla="*/ 460 w 669"/>
                <a:gd name="T85" fmla="*/ 114 h 366"/>
                <a:gd name="T86" fmla="*/ 471 w 669"/>
                <a:gd name="T87" fmla="*/ 108 h 366"/>
                <a:gd name="T88" fmla="*/ 482 w 669"/>
                <a:gd name="T89" fmla="*/ 103 h 366"/>
                <a:gd name="T90" fmla="*/ 493 w 669"/>
                <a:gd name="T91" fmla="*/ 97 h 366"/>
                <a:gd name="T92" fmla="*/ 503 w 669"/>
                <a:gd name="T93" fmla="*/ 91 h 366"/>
                <a:gd name="T94" fmla="*/ 514 w 669"/>
                <a:gd name="T95" fmla="*/ 85 h 366"/>
                <a:gd name="T96" fmla="*/ 524 w 669"/>
                <a:gd name="T97" fmla="*/ 79 h 366"/>
                <a:gd name="T98" fmla="*/ 535 w 669"/>
                <a:gd name="T99" fmla="*/ 73 h 366"/>
                <a:gd name="T100" fmla="*/ 546 w 669"/>
                <a:gd name="T101" fmla="*/ 67 h 366"/>
                <a:gd name="T102" fmla="*/ 557 w 669"/>
                <a:gd name="T103" fmla="*/ 62 h 366"/>
                <a:gd name="T104" fmla="*/ 568 w 669"/>
                <a:gd name="T105" fmla="*/ 56 h 366"/>
                <a:gd name="T106" fmla="*/ 578 w 669"/>
                <a:gd name="T107" fmla="*/ 50 h 366"/>
                <a:gd name="T108" fmla="*/ 589 w 669"/>
                <a:gd name="T109" fmla="*/ 44 h 366"/>
                <a:gd name="T110" fmla="*/ 600 w 669"/>
                <a:gd name="T111" fmla="*/ 38 h 366"/>
                <a:gd name="T112" fmla="*/ 610 w 669"/>
                <a:gd name="T113" fmla="*/ 32 h 366"/>
                <a:gd name="T114" fmla="*/ 621 w 669"/>
                <a:gd name="T115" fmla="*/ 26 h 366"/>
                <a:gd name="T116" fmla="*/ 632 w 669"/>
                <a:gd name="T117" fmla="*/ 21 h 366"/>
                <a:gd name="T118" fmla="*/ 642 w 669"/>
                <a:gd name="T119" fmla="*/ 15 h 366"/>
                <a:gd name="T120" fmla="*/ 653 w 669"/>
                <a:gd name="T121" fmla="*/ 9 h 366"/>
                <a:gd name="T122" fmla="*/ 663 w 669"/>
                <a:gd name="T123" fmla="*/ 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9" h="366">
                  <a:moveTo>
                    <a:pt x="0" y="366"/>
                  </a:moveTo>
                  <a:lnTo>
                    <a:pt x="1" y="366"/>
                  </a:lnTo>
                  <a:lnTo>
                    <a:pt x="2" y="366"/>
                  </a:lnTo>
                  <a:lnTo>
                    <a:pt x="2" y="365"/>
                  </a:lnTo>
                  <a:lnTo>
                    <a:pt x="3" y="365"/>
                  </a:lnTo>
                  <a:lnTo>
                    <a:pt x="4" y="365"/>
                  </a:lnTo>
                  <a:lnTo>
                    <a:pt x="4" y="364"/>
                  </a:lnTo>
                  <a:lnTo>
                    <a:pt x="5" y="364"/>
                  </a:lnTo>
                  <a:lnTo>
                    <a:pt x="6" y="364"/>
                  </a:lnTo>
                  <a:lnTo>
                    <a:pt x="6" y="363"/>
                  </a:lnTo>
                  <a:lnTo>
                    <a:pt x="7" y="363"/>
                  </a:lnTo>
                  <a:lnTo>
                    <a:pt x="8" y="362"/>
                  </a:lnTo>
                  <a:lnTo>
                    <a:pt x="9" y="362"/>
                  </a:lnTo>
                  <a:lnTo>
                    <a:pt x="9" y="361"/>
                  </a:lnTo>
                  <a:lnTo>
                    <a:pt x="10" y="361"/>
                  </a:lnTo>
                  <a:lnTo>
                    <a:pt x="11" y="361"/>
                  </a:lnTo>
                  <a:lnTo>
                    <a:pt x="11" y="360"/>
                  </a:lnTo>
                  <a:lnTo>
                    <a:pt x="12" y="360"/>
                  </a:lnTo>
                  <a:lnTo>
                    <a:pt x="13" y="360"/>
                  </a:lnTo>
                  <a:lnTo>
                    <a:pt x="13" y="359"/>
                  </a:lnTo>
                  <a:lnTo>
                    <a:pt x="14" y="359"/>
                  </a:lnTo>
                  <a:lnTo>
                    <a:pt x="15" y="359"/>
                  </a:lnTo>
                  <a:lnTo>
                    <a:pt x="15" y="358"/>
                  </a:lnTo>
                  <a:lnTo>
                    <a:pt x="16" y="358"/>
                  </a:lnTo>
                  <a:lnTo>
                    <a:pt x="17" y="358"/>
                  </a:lnTo>
                  <a:lnTo>
                    <a:pt x="17" y="357"/>
                  </a:lnTo>
                  <a:lnTo>
                    <a:pt x="18" y="357"/>
                  </a:lnTo>
                  <a:lnTo>
                    <a:pt x="19" y="356"/>
                  </a:lnTo>
                  <a:lnTo>
                    <a:pt x="20" y="356"/>
                  </a:lnTo>
                  <a:lnTo>
                    <a:pt x="20" y="355"/>
                  </a:lnTo>
                  <a:lnTo>
                    <a:pt x="21" y="355"/>
                  </a:lnTo>
                  <a:lnTo>
                    <a:pt x="22" y="355"/>
                  </a:lnTo>
                  <a:lnTo>
                    <a:pt x="22" y="354"/>
                  </a:lnTo>
                  <a:lnTo>
                    <a:pt x="23" y="354"/>
                  </a:lnTo>
                  <a:lnTo>
                    <a:pt x="23" y="354"/>
                  </a:lnTo>
                  <a:lnTo>
                    <a:pt x="24" y="354"/>
                  </a:lnTo>
                  <a:lnTo>
                    <a:pt x="24" y="353"/>
                  </a:lnTo>
                  <a:lnTo>
                    <a:pt x="25" y="353"/>
                  </a:lnTo>
                  <a:lnTo>
                    <a:pt x="26" y="353"/>
                  </a:lnTo>
                  <a:lnTo>
                    <a:pt x="26" y="352"/>
                  </a:lnTo>
                  <a:lnTo>
                    <a:pt x="27" y="352"/>
                  </a:lnTo>
                  <a:lnTo>
                    <a:pt x="28" y="351"/>
                  </a:lnTo>
                  <a:lnTo>
                    <a:pt x="29" y="351"/>
                  </a:lnTo>
                  <a:lnTo>
                    <a:pt x="29" y="350"/>
                  </a:lnTo>
                  <a:lnTo>
                    <a:pt x="30" y="350"/>
                  </a:lnTo>
                  <a:lnTo>
                    <a:pt x="31" y="350"/>
                  </a:lnTo>
                  <a:lnTo>
                    <a:pt x="31" y="349"/>
                  </a:lnTo>
                  <a:lnTo>
                    <a:pt x="32" y="349"/>
                  </a:lnTo>
                  <a:lnTo>
                    <a:pt x="33" y="349"/>
                  </a:lnTo>
                  <a:lnTo>
                    <a:pt x="33" y="348"/>
                  </a:lnTo>
                  <a:lnTo>
                    <a:pt x="34" y="348"/>
                  </a:lnTo>
                  <a:lnTo>
                    <a:pt x="35" y="348"/>
                  </a:lnTo>
                  <a:lnTo>
                    <a:pt x="35" y="347"/>
                  </a:lnTo>
                  <a:lnTo>
                    <a:pt x="36" y="347"/>
                  </a:lnTo>
                  <a:lnTo>
                    <a:pt x="37" y="347"/>
                  </a:lnTo>
                  <a:lnTo>
                    <a:pt x="37" y="346"/>
                  </a:lnTo>
                  <a:lnTo>
                    <a:pt x="38" y="346"/>
                  </a:lnTo>
                  <a:lnTo>
                    <a:pt x="39" y="345"/>
                  </a:lnTo>
                  <a:lnTo>
                    <a:pt x="40" y="345"/>
                  </a:lnTo>
                  <a:lnTo>
                    <a:pt x="40" y="344"/>
                  </a:lnTo>
                  <a:lnTo>
                    <a:pt x="41" y="344"/>
                  </a:lnTo>
                  <a:lnTo>
                    <a:pt x="42" y="344"/>
                  </a:lnTo>
                  <a:lnTo>
                    <a:pt x="42" y="343"/>
                  </a:lnTo>
                  <a:lnTo>
                    <a:pt x="43" y="343"/>
                  </a:lnTo>
                  <a:lnTo>
                    <a:pt x="44" y="343"/>
                  </a:lnTo>
                  <a:lnTo>
                    <a:pt x="44" y="342"/>
                  </a:lnTo>
                  <a:lnTo>
                    <a:pt x="45" y="342"/>
                  </a:lnTo>
                  <a:lnTo>
                    <a:pt x="46" y="342"/>
                  </a:lnTo>
                  <a:lnTo>
                    <a:pt x="46" y="341"/>
                  </a:lnTo>
                  <a:lnTo>
                    <a:pt x="47" y="341"/>
                  </a:lnTo>
                  <a:lnTo>
                    <a:pt x="48" y="341"/>
                  </a:lnTo>
                  <a:lnTo>
                    <a:pt x="48" y="340"/>
                  </a:lnTo>
                  <a:lnTo>
                    <a:pt x="49" y="340"/>
                  </a:lnTo>
                  <a:lnTo>
                    <a:pt x="50" y="339"/>
                  </a:lnTo>
                  <a:lnTo>
                    <a:pt x="50" y="339"/>
                  </a:lnTo>
                  <a:lnTo>
                    <a:pt x="51" y="339"/>
                  </a:lnTo>
                  <a:lnTo>
                    <a:pt x="51" y="338"/>
                  </a:lnTo>
                  <a:lnTo>
                    <a:pt x="52" y="338"/>
                  </a:lnTo>
                  <a:lnTo>
                    <a:pt x="53" y="338"/>
                  </a:lnTo>
                  <a:lnTo>
                    <a:pt x="53" y="337"/>
                  </a:lnTo>
                  <a:lnTo>
                    <a:pt x="54" y="337"/>
                  </a:lnTo>
                  <a:lnTo>
                    <a:pt x="55" y="337"/>
                  </a:lnTo>
                  <a:lnTo>
                    <a:pt x="55" y="336"/>
                  </a:lnTo>
                  <a:lnTo>
                    <a:pt x="56" y="336"/>
                  </a:lnTo>
                  <a:lnTo>
                    <a:pt x="57" y="336"/>
                  </a:lnTo>
                  <a:lnTo>
                    <a:pt x="57" y="335"/>
                  </a:lnTo>
                  <a:lnTo>
                    <a:pt x="58" y="335"/>
                  </a:lnTo>
                  <a:lnTo>
                    <a:pt x="59" y="334"/>
                  </a:lnTo>
                  <a:lnTo>
                    <a:pt x="60" y="334"/>
                  </a:lnTo>
                  <a:lnTo>
                    <a:pt x="60" y="333"/>
                  </a:lnTo>
                  <a:lnTo>
                    <a:pt x="61" y="333"/>
                  </a:lnTo>
                  <a:lnTo>
                    <a:pt x="62" y="333"/>
                  </a:lnTo>
                  <a:lnTo>
                    <a:pt x="62" y="332"/>
                  </a:lnTo>
                  <a:lnTo>
                    <a:pt x="63" y="332"/>
                  </a:lnTo>
                  <a:lnTo>
                    <a:pt x="64" y="332"/>
                  </a:lnTo>
                  <a:lnTo>
                    <a:pt x="64" y="331"/>
                  </a:lnTo>
                  <a:lnTo>
                    <a:pt x="65" y="331"/>
                  </a:lnTo>
                  <a:lnTo>
                    <a:pt x="66" y="331"/>
                  </a:lnTo>
                  <a:lnTo>
                    <a:pt x="66" y="330"/>
                  </a:lnTo>
                  <a:lnTo>
                    <a:pt x="67" y="330"/>
                  </a:lnTo>
                  <a:lnTo>
                    <a:pt x="68" y="330"/>
                  </a:lnTo>
                  <a:lnTo>
                    <a:pt x="68" y="329"/>
                  </a:lnTo>
                  <a:lnTo>
                    <a:pt x="69" y="329"/>
                  </a:lnTo>
                  <a:lnTo>
                    <a:pt x="70" y="329"/>
                  </a:lnTo>
                  <a:lnTo>
                    <a:pt x="70" y="328"/>
                  </a:lnTo>
                  <a:lnTo>
                    <a:pt x="71" y="328"/>
                  </a:lnTo>
                  <a:lnTo>
                    <a:pt x="71" y="327"/>
                  </a:lnTo>
                  <a:lnTo>
                    <a:pt x="72" y="327"/>
                  </a:lnTo>
                  <a:lnTo>
                    <a:pt x="73" y="327"/>
                  </a:lnTo>
                  <a:lnTo>
                    <a:pt x="73" y="326"/>
                  </a:lnTo>
                  <a:lnTo>
                    <a:pt x="74" y="326"/>
                  </a:lnTo>
                  <a:lnTo>
                    <a:pt x="75" y="326"/>
                  </a:lnTo>
                  <a:lnTo>
                    <a:pt x="75" y="325"/>
                  </a:lnTo>
                  <a:lnTo>
                    <a:pt x="76" y="325"/>
                  </a:lnTo>
                  <a:lnTo>
                    <a:pt x="77" y="325"/>
                  </a:lnTo>
                  <a:lnTo>
                    <a:pt x="77" y="324"/>
                  </a:lnTo>
                  <a:lnTo>
                    <a:pt x="78" y="324"/>
                  </a:lnTo>
                  <a:lnTo>
                    <a:pt x="78" y="324"/>
                  </a:lnTo>
                  <a:lnTo>
                    <a:pt x="79" y="324"/>
                  </a:lnTo>
                  <a:lnTo>
                    <a:pt x="79" y="323"/>
                  </a:lnTo>
                  <a:lnTo>
                    <a:pt x="80" y="323"/>
                  </a:lnTo>
                  <a:lnTo>
                    <a:pt x="81" y="322"/>
                  </a:lnTo>
                  <a:lnTo>
                    <a:pt x="82" y="322"/>
                  </a:lnTo>
                  <a:lnTo>
                    <a:pt x="82" y="321"/>
                  </a:lnTo>
                  <a:lnTo>
                    <a:pt x="83" y="321"/>
                  </a:lnTo>
                  <a:lnTo>
                    <a:pt x="84" y="321"/>
                  </a:lnTo>
                  <a:lnTo>
                    <a:pt x="84" y="320"/>
                  </a:lnTo>
                  <a:lnTo>
                    <a:pt x="85" y="320"/>
                  </a:lnTo>
                  <a:lnTo>
                    <a:pt x="86" y="320"/>
                  </a:lnTo>
                  <a:lnTo>
                    <a:pt x="86" y="319"/>
                  </a:lnTo>
                  <a:lnTo>
                    <a:pt x="87" y="319"/>
                  </a:lnTo>
                  <a:lnTo>
                    <a:pt x="88" y="319"/>
                  </a:lnTo>
                  <a:lnTo>
                    <a:pt x="88" y="318"/>
                  </a:lnTo>
                  <a:lnTo>
                    <a:pt x="89" y="318"/>
                  </a:lnTo>
                  <a:lnTo>
                    <a:pt x="90" y="318"/>
                  </a:lnTo>
                  <a:lnTo>
                    <a:pt x="90" y="317"/>
                  </a:lnTo>
                  <a:lnTo>
                    <a:pt x="91" y="317"/>
                  </a:lnTo>
                  <a:lnTo>
                    <a:pt x="92" y="316"/>
                  </a:lnTo>
                  <a:lnTo>
                    <a:pt x="93" y="316"/>
                  </a:lnTo>
                  <a:lnTo>
                    <a:pt x="93" y="315"/>
                  </a:lnTo>
                  <a:lnTo>
                    <a:pt x="94" y="315"/>
                  </a:lnTo>
                  <a:lnTo>
                    <a:pt x="95" y="315"/>
                  </a:lnTo>
                  <a:lnTo>
                    <a:pt x="95" y="314"/>
                  </a:lnTo>
                  <a:lnTo>
                    <a:pt x="96" y="314"/>
                  </a:lnTo>
                  <a:lnTo>
                    <a:pt x="97" y="314"/>
                  </a:lnTo>
                  <a:lnTo>
                    <a:pt x="97" y="313"/>
                  </a:lnTo>
                  <a:lnTo>
                    <a:pt x="98" y="313"/>
                  </a:lnTo>
                  <a:lnTo>
                    <a:pt x="99" y="313"/>
                  </a:lnTo>
                  <a:lnTo>
                    <a:pt x="99" y="312"/>
                  </a:lnTo>
                  <a:lnTo>
                    <a:pt x="100" y="312"/>
                  </a:lnTo>
                  <a:lnTo>
                    <a:pt x="101" y="312"/>
                  </a:lnTo>
                  <a:lnTo>
                    <a:pt x="101" y="311"/>
                  </a:lnTo>
                  <a:lnTo>
                    <a:pt x="102" y="311"/>
                  </a:lnTo>
                  <a:lnTo>
                    <a:pt x="103" y="310"/>
                  </a:lnTo>
                  <a:lnTo>
                    <a:pt x="104" y="310"/>
                  </a:lnTo>
                  <a:lnTo>
                    <a:pt x="104" y="309"/>
                  </a:lnTo>
                  <a:lnTo>
                    <a:pt x="105" y="309"/>
                  </a:lnTo>
                  <a:lnTo>
                    <a:pt x="106" y="309"/>
                  </a:lnTo>
                  <a:lnTo>
                    <a:pt x="106" y="309"/>
                  </a:lnTo>
                  <a:lnTo>
                    <a:pt x="106" y="308"/>
                  </a:lnTo>
                  <a:lnTo>
                    <a:pt x="107" y="308"/>
                  </a:lnTo>
                  <a:lnTo>
                    <a:pt x="108" y="308"/>
                  </a:lnTo>
                  <a:lnTo>
                    <a:pt x="108" y="307"/>
                  </a:lnTo>
                  <a:lnTo>
                    <a:pt x="109" y="307"/>
                  </a:lnTo>
                  <a:lnTo>
                    <a:pt x="110" y="307"/>
                  </a:lnTo>
                  <a:lnTo>
                    <a:pt x="110" y="306"/>
                  </a:lnTo>
                  <a:lnTo>
                    <a:pt x="111" y="306"/>
                  </a:lnTo>
                  <a:lnTo>
                    <a:pt x="112" y="305"/>
                  </a:lnTo>
                  <a:lnTo>
                    <a:pt x="113" y="305"/>
                  </a:lnTo>
                  <a:lnTo>
                    <a:pt x="113" y="304"/>
                  </a:lnTo>
                  <a:lnTo>
                    <a:pt x="114" y="304"/>
                  </a:lnTo>
                  <a:lnTo>
                    <a:pt x="115" y="304"/>
                  </a:lnTo>
                  <a:lnTo>
                    <a:pt x="115" y="303"/>
                  </a:lnTo>
                  <a:lnTo>
                    <a:pt x="116" y="303"/>
                  </a:lnTo>
                  <a:lnTo>
                    <a:pt x="117" y="303"/>
                  </a:lnTo>
                  <a:lnTo>
                    <a:pt x="117" y="302"/>
                  </a:lnTo>
                  <a:lnTo>
                    <a:pt x="118" y="302"/>
                  </a:lnTo>
                  <a:lnTo>
                    <a:pt x="119" y="302"/>
                  </a:lnTo>
                  <a:lnTo>
                    <a:pt x="119" y="301"/>
                  </a:lnTo>
                  <a:lnTo>
                    <a:pt x="120" y="301"/>
                  </a:lnTo>
                  <a:lnTo>
                    <a:pt x="121" y="301"/>
                  </a:lnTo>
                  <a:lnTo>
                    <a:pt x="121" y="300"/>
                  </a:lnTo>
                  <a:lnTo>
                    <a:pt x="122" y="300"/>
                  </a:lnTo>
                  <a:lnTo>
                    <a:pt x="123" y="299"/>
                  </a:lnTo>
                  <a:lnTo>
                    <a:pt x="124" y="299"/>
                  </a:lnTo>
                  <a:lnTo>
                    <a:pt x="124" y="298"/>
                  </a:lnTo>
                  <a:lnTo>
                    <a:pt x="125" y="298"/>
                  </a:lnTo>
                  <a:lnTo>
                    <a:pt x="126" y="298"/>
                  </a:lnTo>
                  <a:lnTo>
                    <a:pt x="126" y="297"/>
                  </a:lnTo>
                  <a:lnTo>
                    <a:pt x="127" y="297"/>
                  </a:lnTo>
                  <a:lnTo>
                    <a:pt x="128" y="297"/>
                  </a:lnTo>
                  <a:lnTo>
                    <a:pt x="128" y="296"/>
                  </a:lnTo>
                  <a:lnTo>
                    <a:pt x="129" y="296"/>
                  </a:lnTo>
                  <a:lnTo>
                    <a:pt x="130" y="296"/>
                  </a:lnTo>
                  <a:lnTo>
                    <a:pt x="130" y="295"/>
                  </a:lnTo>
                  <a:lnTo>
                    <a:pt x="131" y="295"/>
                  </a:lnTo>
                  <a:lnTo>
                    <a:pt x="132" y="295"/>
                  </a:lnTo>
                  <a:lnTo>
                    <a:pt x="132" y="294"/>
                  </a:lnTo>
                  <a:lnTo>
                    <a:pt x="133" y="294"/>
                  </a:lnTo>
                  <a:lnTo>
                    <a:pt x="133" y="293"/>
                  </a:lnTo>
                  <a:lnTo>
                    <a:pt x="134" y="293"/>
                  </a:lnTo>
                  <a:lnTo>
                    <a:pt x="135" y="293"/>
                  </a:lnTo>
                  <a:lnTo>
                    <a:pt x="135" y="292"/>
                  </a:lnTo>
                  <a:lnTo>
                    <a:pt x="136" y="292"/>
                  </a:lnTo>
                  <a:lnTo>
                    <a:pt x="137" y="292"/>
                  </a:lnTo>
                  <a:lnTo>
                    <a:pt x="137" y="291"/>
                  </a:lnTo>
                  <a:lnTo>
                    <a:pt x="138" y="291"/>
                  </a:lnTo>
                  <a:lnTo>
                    <a:pt x="139" y="291"/>
                  </a:lnTo>
                  <a:lnTo>
                    <a:pt x="139" y="290"/>
                  </a:lnTo>
                  <a:lnTo>
                    <a:pt x="140" y="290"/>
                  </a:lnTo>
                  <a:lnTo>
                    <a:pt x="141" y="290"/>
                  </a:lnTo>
                  <a:lnTo>
                    <a:pt x="141" y="289"/>
                  </a:lnTo>
                  <a:lnTo>
                    <a:pt x="142" y="289"/>
                  </a:lnTo>
                  <a:lnTo>
                    <a:pt x="143" y="289"/>
                  </a:lnTo>
                  <a:lnTo>
                    <a:pt x="143" y="288"/>
                  </a:lnTo>
                  <a:lnTo>
                    <a:pt x="144" y="288"/>
                  </a:lnTo>
                  <a:lnTo>
                    <a:pt x="145" y="287"/>
                  </a:lnTo>
                  <a:lnTo>
                    <a:pt x="146" y="287"/>
                  </a:lnTo>
                  <a:lnTo>
                    <a:pt x="146" y="286"/>
                  </a:lnTo>
                  <a:lnTo>
                    <a:pt x="147" y="286"/>
                  </a:lnTo>
                  <a:lnTo>
                    <a:pt x="148" y="286"/>
                  </a:lnTo>
                  <a:lnTo>
                    <a:pt x="148" y="285"/>
                  </a:lnTo>
                  <a:lnTo>
                    <a:pt x="149" y="285"/>
                  </a:lnTo>
                  <a:lnTo>
                    <a:pt x="150" y="285"/>
                  </a:lnTo>
                  <a:lnTo>
                    <a:pt x="150" y="284"/>
                  </a:lnTo>
                  <a:lnTo>
                    <a:pt x="151" y="284"/>
                  </a:lnTo>
                  <a:lnTo>
                    <a:pt x="152" y="284"/>
                  </a:lnTo>
                  <a:lnTo>
                    <a:pt x="152" y="283"/>
                  </a:lnTo>
                  <a:lnTo>
                    <a:pt x="153" y="283"/>
                  </a:lnTo>
                  <a:lnTo>
                    <a:pt x="154" y="283"/>
                  </a:lnTo>
                  <a:lnTo>
                    <a:pt x="154" y="282"/>
                  </a:lnTo>
                  <a:lnTo>
                    <a:pt x="155" y="282"/>
                  </a:lnTo>
                  <a:lnTo>
                    <a:pt x="156" y="281"/>
                  </a:lnTo>
                  <a:lnTo>
                    <a:pt x="157" y="281"/>
                  </a:lnTo>
                  <a:lnTo>
                    <a:pt x="157" y="280"/>
                  </a:lnTo>
                  <a:lnTo>
                    <a:pt x="158" y="280"/>
                  </a:lnTo>
                  <a:lnTo>
                    <a:pt x="159" y="280"/>
                  </a:lnTo>
                  <a:lnTo>
                    <a:pt x="159" y="279"/>
                  </a:lnTo>
                  <a:lnTo>
                    <a:pt x="160" y="279"/>
                  </a:lnTo>
                  <a:lnTo>
                    <a:pt x="161" y="279"/>
                  </a:lnTo>
                  <a:lnTo>
                    <a:pt x="161" y="278"/>
                  </a:lnTo>
                  <a:lnTo>
                    <a:pt x="161" y="278"/>
                  </a:lnTo>
                  <a:lnTo>
                    <a:pt x="162" y="278"/>
                  </a:lnTo>
                  <a:lnTo>
                    <a:pt x="163" y="278"/>
                  </a:lnTo>
                  <a:lnTo>
                    <a:pt x="163" y="277"/>
                  </a:lnTo>
                  <a:lnTo>
                    <a:pt x="164" y="277"/>
                  </a:lnTo>
                  <a:lnTo>
                    <a:pt x="165" y="276"/>
                  </a:lnTo>
                  <a:lnTo>
                    <a:pt x="166" y="276"/>
                  </a:lnTo>
                  <a:lnTo>
                    <a:pt x="166" y="275"/>
                  </a:lnTo>
                  <a:lnTo>
                    <a:pt x="167" y="275"/>
                  </a:lnTo>
                  <a:lnTo>
                    <a:pt x="168" y="275"/>
                  </a:lnTo>
                  <a:lnTo>
                    <a:pt x="168" y="274"/>
                  </a:lnTo>
                  <a:lnTo>
                    <a:pt x="169" y="274"/>
                  </a:lnTo>
                  <a:lnTo>
                    <a:pt x="170" y="274"/>
                  </a:lnTo>
                  <a:lnTo>
                    <a:pt x="170" y="273"/>
                  </a:lnTo>
                  <a:lnTo>
                    <a:pt x="171" y="273"/>
                  </a:lnTo>
                  <a:lnTo>
                    <a:pt x="172" y="273"/>
                  </a:lnTo>
                  <a:lnTo>
                    <a:pt x="172" y="272"/>
                  </a:lnTo>
                  <a:lnTo>
                    <a:pt x="173" y="272"/>
                  </a:lnTo>
                  <a:lnTo>
                    <a:pt x="174" y="272"/>
                  </a:lnTo>
                  <a:lnTo>
                    <a:pt x="174" y="271"/>
                  </a:lnTo>
                  <a:lnTo>
                    <a:pt x="175" y="271"/>
                  </a:lnTo>
                  <a:lnTo>
                    <a:pt x="176" y="270"/>
                  </a:lnTo>
                  <a:lnTo>
                    <a:pt x="177" y="270"/>
                  </a:lnTo>
                  <a:lnTo>
                    <a:pt x="177" y="269"/>
                  </a:lnTo>
                  <a:lnTo>
                    <a:pt x="178" y="269"/>
                  </a:lnTo>
                  <a:lnTo>
                    <a:pt x="179" y="269"/>
                  </a:lnTo>
                  <a:lnTo>
                    <a:pt x="179" y="268"/>
                  </a:lnTo>
                  <a:lnTo>
                    <a:pt x="180" y="268"/>
                  </a:lnTo>
                  <a:lnTo>
                    <a:pt x="181" y="268"/>
                  </a:lnTo>
                  <a:lnTo>
                    <a:pt x="181" y="267"/>
                  </a:lnTo>
                  <a:lnTo>
                    <a:pt x="182" y="267"/>
                  </a:lnTo>
                  <a:lnTo>
                    <a:pt x="183" y="267"/>
                  </a:lnTo>
                  <a:lnTo>
                    <a:pt x="183" y="266"/>
                  </a:lnTo>
                  <a:lnTo>
                    <a:pt x="184" y="266"/>
                  </a:lnTo>
                  <a:lnTo>
                    <a:pt x="185" y="265"/>
                  </a:lnTo>
                  <a:lnTo>
                    <a:pt x="186" y="265"/>
                  </a:lnTo>
                  <a:lnTo>
                    <a:pt x="186" y="264"/>
                  </a:lnTo>
                  <a:lnTo>
                    <a:pt x="187" y="264"/>
                  </a:lnTo>
                  <a:lnTo>
                    <a:pt x="188" y="264"/>
                  </a:lnTo>
                  <a:lnTo>
                    <a:pt x="188" y="263"/>
                  </a:lnTo>
                  <a:lnTo>
                    <a:pt x="189" y="263"/>
                  </a:lnTo>
                  <a:lnTo>
                    <a:pt x="189" y="263"/>
                  </a:lnTo>
                  <a:lnTo>
                    <a:pt x="190" y="263"/>
                  </a:lnTo>
                  <a:lnTo>
                    <a:pt x="190" y="262"/>
                  </a:lnTo>
                  <a:lnTo>
                    <a:pt x="191" y="262"/>
                  </a:lnTo>
                  <a:lnTo>
                    <a:pt x="192" y="262"/>
                  </a:lnTo>
                  <a:lnTo>
                    <a:pt x="192" y="261"/>
                  </a:lnTo>
                  <a:lnTo>
                    <a:pt x="193" y="261"/>
                  </a:lnTo>
                  <a:lnTo>
                    <a:pt x="194" y="261"/>
                  </a:lnTo>
                  <a:lnTo>
                    <a:pt x="194" y="260"/>
                  </a:lnTo>
                  <a:lnTo>
                    <a:pt x="195" y="260"/>
                  </a:lnTo>
                  <a:lnTo>
                    <a:pt x="196" y="259"/>
                  </a:lnTo>
                  <a:lnTo>
                    <a:pt x="197" y="259"/>
                  </a:lnTo>
                  <a:lnTo>
                    <a:pt x="197" y="258"/>
                  </a:lnTo>
                  <a:lnTo>
                    <a:pt x="198" y="258"/>
                  </a:lnTo>
                  <a:lnTo>
                    <a:pt x="199" y="258"/>
                  </a:lnTo>
                  <a:lnTo>
                    <a:pt x="199" y="257"/>
                  </a:lnTo>
                  <a:lnTo>
                    <a:pt x="200" y="257"/>
                  </a:lnTo>
                  <a:lnTo>
                    <a:pt x="201" y="257"/>
                  </a:lnTo>
                  <a:lnTo>
                    <a:pt x="201" y="256"/>
                  </a:lnTo>
                  <a:lnTo>
                    <a:pt x="202" y="256"/>
                  </a:lnTo>
                  <a:lnTo>
                    <a:pt x="203" y="256"/>
                  </a:lnTo>
                  <a:lnTo>
                    <a:pt x="203" y="255"/>
                  </a:lnTo>
                  <a:lnTo>
                    <a:pt x="204" y="255"/>
                  </a:lnTo>
                  <a:lnTo>
                    <a:pt x="205" y="255"/>
                  </a:lnTo>
                  <a:lnTo>
                    <a:pt x="205" y="254"/>
                  </a:lnTo>
                  <a:lnTo>
                    <a:pt x="206" y="254"/>
                  </a:lnTo>
                  <a:lnTo>
                    <a:pt x="207" y="254"/>
                  </a:lnTo>
                  <a:lnTo>
                    <a:pt x="207" y="253"/>
                  </a:lnTo>
                  <a:lnTo>
                    <a:pt x="208" y="253"/>
                  </a:lnTo>
                  <a:lnTo>
                    <a:pt x="208" y="252"/>
                  </a:lnTo>
                  <a:lnTo>
                    <a:pt x="209" y="252"/>
                  </a:lnTo>
                  <a:lnTo>
                    <a:pt x="210" y="252"/>
                  </a:lnTo>
                  <a:lnTo>
                    <a:pt x="210" y="251"/>
                  </a:lnTo>
                  <a:lnTo>
                    <a:pt x="211" y="251"/>
                  </a:lnTo>
                  <a:lnTo>
                    <a:pt x="212" y="251"/>
                  </a:lnTo>
                  <a:lnTo>
                    <a:pt x="212" y="250"/>
                  </a:lnTo>
                  <a:lnTo>
                    <a:pt x="213" y="250"/>
                  </a:lnTo>
                  <a:lnTo>
                    <a:pt x="214" y="250"/>
                  </a:lnTo>
                  <a:lnTo>
                    <a:pt x="214" y="249"/>
                  </a:lnTo>
                  <a:lnTo>
                    <a:pt x="215" y="249"/>
                  </a:lnTo>
                  <a:lnTo>
                    <a:pt x="216" y="249"/>
                  </a:lnTo>
                  <a:lnTo>
                    <a:pt x="216" y="248"/>
                  </a:lnTo>
                  <a:lnTo>
                    <a:pt x="217" y="248"/>
                  </a:lnTo>
                  <a:lnTo>
                    <a:pt x="218" y="247"/>
                  </a:lnTo>
                  <a:lnTo>
                    <a:pt x="219" y="247"/>
                  </a:lnTo>
                  <a:lnTo>
                    <a:pt x="219" y="246"/>
                  </a:lnTo>
                  <a:lnTo>
                    <a:pt x="220" y="246"/>
                  </a:lnTo>
                  <a:lnTo>
                    <a:pt x="221" y="246"/>
                  </a:lnTo>
                  <a:lnTo>
                    <a:pt x="221" y="245"/>
                  </a:lnTo>
                  <a:lnTo>
                    <a:pt x="222" y="245"/>
                  </a:lnTo>
                  <a:lnTo>
                    <a:pt x="223" y="245"/>
                  </a:lnTo>
                  <a:lnTo>
                    <a:pt x="223" y="244"/>
                  </a:lnTo>
                  <a:lnTo>
                    <a:pt x="224" y="244"/>
                  </a:lnTo>
                  <a:lnTo>
                    <a:pt x="225" y="244"/>
                  </a:lnTo>
                  <a:lnTo>
                    <a:pt x="225" y="243"/>
                  </a:lnTo>
                  <a:lnTo>
                    <a:pt x="226" y="243"/>
                  </a:lnTo>
                  <a:lnTo>
                    <a:pt x="227" y="243"/>
                  </a:lnTo>
                  <a:lnTo>
                    <a:pt x="227" y="242"/>
                  </a:lnTo>
                  <a:lnTo>
                    <a:pt x="228" y="242"/>
                  </a:lnTo>
                  <a:lnTo>
                    <a:pt x="229" y="241"/>
                  </a:lnTo>
                  <a:lnTo>
                    <a:pt x="230" y="241"/>
                  </a:lnTo>
                  <a:lnTo>
                    <a:pt x="230" y="240"/>
                  </a:lnTo>
                  <a:lnTo>
                    <a:pt x="231" y="240"/>
                  </a:lnTo>
                  <a:lnTo>
                    <a:pt x="232" y="240"/>
                  </a:lnTo>
                  <a:lnTo>
                    <a:pt x="232" y="239"/>
                  </a:lnTo>
                  <a:lnTo>
                    <a:pt x="233" y="239"/>
                  </a:lnTo>
                  <a:lnTo>
                    <a:pt x="234" y="239"/>
                  </a:lnTo>
                  <a:lnTo>
                    <a:pt x="234" y="238"/>
                  </a:lnTo>
                  <a:lnTo>
                    <a:pt x="235" y="238"/>
                  </a:lnTo>
                  <a:lnTo>
                    <a:pt x="236" y="238"/>
                  </a:lnTo>
                  <a:lnTo>
                    <a:pt x="236" y="237"/>
                  </a:lnTo>
                  <a:lnTo>
                    <a:pt x="237" y="237"/>
                  </a:lnTo>
                  <a:lnTo>
                    <a:pt x="238" y="236"/>
                  </a:lnTo>
                  <a:lnTo>
                    <a:pt x="239" y="236"/>
                  </a:lnTo>
                  <a:lnTo>
                    <a:pt x="239" y="235"/>
                  </a:lnTo>
                  <a:lnTo>
                    <a:pt x="240" y="235"/>
                  </a:lnTo>
                  <a:lnTo>
                    <a:pt x="241" y="235"/>
                  </a:lnTo>
                  <a:lnTo>
                    <a:pt x="241" y="234"/>
                  </a:lnTo>
                  <a:lnTo>
                    <a:pt x="242" y="234"/>
                  </a:lnTo>
                  <a:lnTo>
                    <a:pt x="243" y="234"/>
                  </a:lnTo>
                  <a:lnTo>
                    <a:pt x="243" y="233"/>
                  </a:lnTo>
                  <a:lnTo>
                    <a:pt x="244" y="233"/>
                  </a:lnTo>
                  <a:lnTo>
                    <a:pt x="244" y="233"/>
                  </a:lnTo>
                  <a:lnTo>
                    <a:pt x="245" y="233"/>
                  </a:lnTo>
                  <a:lnTo>
                    <a:pt x="245" y="232"/>
                  </a:lnTo>
                  <a:lnTo>
                    <a:pt x="246" y="232"/>
                  </a:lnTo>
                  <a:lnTo>
                    <a:pt x="247" y="232"/>
                  </a:lnTo>
                  <a:lnTo>
                    <a:pt x="247" y="231"/>
                  </a:lnTo>
                  <a:lnTo>
                    <a:pt x="248" y="231"/>
                  </a:lnTo>
                  <a:lnTo>
                    <a:pt x="249" y="230"/>
                  </a:lnTo>
                  <a:lnTo>
                    <a:pt x="250" y="230"/>
                  </a:lnTo>
                  <a:lnTo>
                    <a:pt x="250" y="229"/>
                  </a:lnTo>
                  <a:lnTo>
                    <a:pt x="251" y="229"/>
                  </a:lnTo>
                  <a:lnTo>
                    <a:pt x="252" y="229"/>
                  </a:lnTo>
                  <a:lnTo>
                    <a:pt x="252" y="228"/>
                  </a:lnTo>
                  <a:lnTo>
                    <a:pt x="253" y="228"/>
                  </a:lnTo>
                  <a:lnTo>
                    <a:pt x="254" y="228"/>
                  </a:lnTo>
                  <a:lnTo>
                    <a:pt x="254" y="227"/>
                  </a:lnTo>
                  <a:lnTo>
                    <a:pt x="255" y="227"/>
                  </a:lnTo>
                  <a:lnTo>
                    <a:pt x="256" y="227"/>
                  </a:lnTo>
                  <a:lnTo>
                    <a:pt x="256" y="226"/>
                  </a:lnTo>
                  <a:lnTo>
                    <a:pt x="257" y="226"/>
                  </a:lnTo>
                  <a:lnTo>
                    <a:pt x="258" y="226"/>
                  </a:lnTo>
                  <a:lnTo>
                    <a:pt x="258" y="225"/>
                  </a:lnTo>
                  <a:lnTo>
                    <a:pt x="259" y="225"/>
                  </a:lnTo>
                  <a:lnTo>
                    <a:pt x="260" y="224"/>
                  </a:lnTo>
                  <a:lnTo>
                    <a:pt x="261" y="224"/>
                  </a:lnTo>
                  <a:lnTo>
                    <a:pt x="261" y="223"/>
                  </a:lnTo>
                  <a:lnTo>
                    <a:pt x="262" y="223"/>
                  </a:lnTo>
                  <a:lnTo>
                    <a:pt x="263" y="223"/>
                  </a:lnTo>
                  <a:lnTo>
                    <a:pt x="263" y="222"/>
                  </a:lnTo>
                  <a:lnTo>
                    <a:pt x="264" y="222"/>
                  </a:lnTo>
                  <a:lnTo>
                    <a:pt x="265" y="222"/>
                  </a:lnTo>
                  <a:lnTo>
                    <a:pt x="265" y="221"/>
                  </a:lnTo>
                  <a:lnTo>
                    <a:pt x="266" y="221"/>
                  </a:lnTo>
                  <a:lnTo>
                    <a:pt x="267" y="221"/>
                  </a:lnTo>
                  <a:lnTo>
                    <a:pt x="267" y="220"/>
                  </a:lnTo>
                  <a:lnTo>
                    <a:pt x="268" y="220"/>
                  </a:lnTo>
                  <a:lnTo>
                    <a:pt x="269" y="220"/>
                  </a:lnTo>
                  <a:lnTo>
                    <a:pt x="269" y="219"/>
                  </a:lnTo>
                  <a:lnTo>
                    <a:pt x="270" y="219"/>
                  </a:lnTo>
                  <a:lnTo>
                    <a:pt x="270" y="218"/>
                  </a:lnTo>
                  <a:lnTo>
                    <a:pt x="271" y="218"/>
                  </a:lnTo>
                  <a:lnTo>
                    <a:pt x="272" y="218"/>
                  </a:lnTo>
                  <a:lnTo>
                    <a:pt x="272" y="218"/>
                  </a:lnTo>
                  <a:lnTo>
                    <a:pt x="272" y="217"/>
                  </a:lnTo>
                  <a:lnTo>
                    <a:pt x="273" y="217"/>
                  </a:lnTo>
                  <a:lnTo>
                    <a:pt x="274" y="217"/>
                  </a:lnTo>
                  <a:lnTo>
                    <a:pt x="274" y="216"/>
                  </a:lnTo>
                  <a:lnTo>
                    <a:pt x="275" y="216"/>
                  </a:lnTo>
                  <a:lnTo>
                    <a:pt x="276" y="216"/>
                  </a:lnTo>
                  <a:lnTo>
                    <a:pt x="276" y="215"/>
                  </a:lnTo>
                  <a:lnTo>
                    <a:pt x="277" y="215"/>
                  </a:lnTo>
                  <a:lnTo>
                    <a:pt x="278" y="215"/>
                  </a:lnTo>
                  <a:lnTo>
                    <a:pt x="278" y="214"/>
                  </a:lnTo>
                  <a:lnTo>
                    <a:pt x="279" y="214"/>
                  </a:lnTo>
                  <a:lnTo>
                    <a:pt x="280" y="214"/>
                  </a:lnTo>
                  <a:lnTo>
                    <a:pt x="280" y="213"/>
                  </a:lnTo>
                  <a:lnTo>
                    <a:pt x="281" y="213"/>
                  </a:lnTo>
                  <a:lnTo>
                    <a:pt x="281" y="212"/>
                  </a:lnTo>
                  <a:lnTo>
                    <a:pt x="282" y="212"/>
                  </a:lnTo>
                  <a:lnTo>
                    <a:pt x="283" y="212"/>
                  </a:lnTo>
                  <a:lnTo>
                    <a:pt x="283" y="211"/>
                  </a:lnTo>
                  <a:lnTo>
                    <a:pt x="284" y="211"/>
                  </a:lnTo>
                  <a:lnTo>
                    <a:pt x="285" y="211"/>
                  </a:lnTo>
                  <a:lnTo>
                    <a:pt x="285" y="210"/>
                  </a:lnTo>
                  <a:lnTo>
                    <a:pt x="286" y="210"/>
                  </a:lnTo>
                  <a:lnTo>
                    <a:pt x="287" y="210"/>
                  </a:lnTo>
                  <a:lnTo>
                    <a:pt x="287" y="209"/>
                  </a:lnTo>
                  <a:lnTo>
                    <a:pt x="288" y="209"/>
                  </a:lnTo>
                  <a:lnTo>
                    <a:pt x="289" y="209"/>
                  </a:lnTo>
                  <a:lnTo>
                    <a:pt x="289" y="208"/>
                  </a:lnTo>
                  <a:lnTo>
                    <a:pt x="290" y="208"/>
                  </a:lnTo>
                  <a:lnTo>
                    <a:pt x="291" y="207"/>
                  </a:lnTo>
                  <a:lnTo>
                    <a:pt x="292" y="207"/>
                  </a:lnTo>
                  <a:lnTo>
                    <a:pt x="292" y="206"/>
                  </a:lnTo>
                  <a:lnTo>
                    <a:pt x="293" y="206"/>
                  </a:lnTo>
                  <a:lnTo>
                    <a:pt x="294" y="206"/>
                  </a:lnTo>
                  <a:lnTo>
                    <a:pt x="294" y="205"/>
                  </a:lnTo>
                  <a:lnTo>
                    <a:pt x="295" y="205"/>
                  </a:lnTo>
                  <a:lnTo>
                    <a:pt x="296" y="205"/>
                  </a:lnTo>
                  <a:lnTo>
                    <a:pt x="296" y="204"/>
                  </a:lnTo>
                  <a:lnTo>
                    <a:pt x="297" y="204"/>
                  </a:lnTo>
                  <a:lnTo>
                    <a:pt x="298" y="204"/>
                  </a:lnTo>
                  <a:lnTo>
                    <a:pt x="298" y="203"/>
                  </a:lnTo>
                  <a:lnTo>
                    <a:pt x="299" y="203"/>
                  </a:lnTo>
                  <a:lnTo>
                    <a:pt x="300" y="203"/>
                  </a:lnTo>
                  <a:lnTo>
                    <a:pt x="300" y="202"/>
                  </a:lnTo>
                  <a:lnTo>
                    <a:pt x="301" y="202"/>
                  </a:lnTo>
                  <a:lnTo>
                    <a:pt x="302" y="201"/>
                  </a:lnTo>
                  <a:lnTo>
                    <a:pt x="303" y="201"/>
                  </a:lnTo>
                  <a:lnTo>
                    <a:pt x="303" y="200"/>
                  </a:lnTo>
                  <a:lnTo>
                    <a:pt x="304" y="200"/>
                  </a:lnTo>
                  <a:lnTo>
                    <a:pt x="305" y="200"/>
                  </a:lnTo>
                  <a:lnTo>
                    <a:pt x="305" y="199"/>
                  </a:lnTo>
                  <a:lnTo>
                    <a:pt x="306" y="199"/>
                  </a:lnTo>
                  <a:lnTo>
                    <a:pt x="307" y="199"/>
                  </a:lnTo>
                  <a:lnTo>
                    <a:pt x="307" y="198"/>
                  </a:lnTo>
                  <a:lnTo>
                    <a:pt x="308" y="198"/>
                  </a:lnTo>
                  <a:lnTo>
                    <a:pt x="309" y="198"/>
                  </a:lnTo>
                  <a:lnTo>
                    <a:pt x="309" y="197"/>
                  </a:lnTo>
                  <a:lnTo>
                    <a:pt x="310" y="197"/>
                  </a:lnTo>
                  <a:lnTo>
                    <a:pt x="311" y="197"/>
                  </a:lnTo>
                  <a:lnTo>
                    <a:pt x="311" y="196"/>
                  </a:lnTo>
                  <a:lnTo>
                    <a:pt x="312" y="196"/>
                  </a:lnTo>
                  <a:lnTo>
                    <a:pt x="313" y="195"/>
                  </a:lnTo>
                  <a:lnTo>
                    <a:pt x="314" y="195"/>
                  </a:lnTo>
                  <a:lnTo>
                    <a:pt x="314" y="194"/>
                  </a:lnTo>
                  <a:lnTo>
                    <a:pt x="315" y="194"/>
                  </a:lnTo>
                  <a:lnTo>
                    <a:pt x="316" y="194"/>
                  </a:lnTo>
                  <a:lnTo>
                    <a:pt x="316" y="193"/>
                  </a:lnTo>
                  <a:lnTo>
                    <a:pt x="317" y="193"/>
                  </a:lnTo>
                  <a:lnTo>
                    <a:pt x="318" y="193"/>
                  </a:lnTo>
                  <a:lnTo>
                    <a:pt x="318" y="192"/>
                  </a:lnTo>
                  <a:lnTo>
                    <a:pt x="319" y="192"/>
                  </a:lnTo>
                  <a:lnTo>
                    <a:pt x="320" y="192"/>
                  </a:lnTo>
                  <a:lnTo>
                    <a:pt x="320" y="191"/>
                  </a:lnTo>
                  <a:lnTo>
                    <a:pt x="321" y="191"/>
                  </a:lnTo>
                  <a:lnTo>
                    <a:pt x="322" y="190"/>
                  </a:lnTo>
                  <a:lnTo>
                    <a:pt x="323" y="190"/>
                  </a:lnTo>
                  <a:lnTo>
                    <a:pt x="323" y="189"/>
                  </a:lnTo>
                  <a:lnTo>
                    <a:pt x="324" y="189"/>
                  </a:lnTo>
                  <a:lnTo>
                    <a:pt x="325" y="189"/>
                  </a:lnTo>
                  <a:lnTo>
                    <a:pt x="325" y="188"/>
                  </a:lnTo>
                  <a:lnTo>
                    <a:pt x="326" y="188"/>
                  </a:lnTo>
                  <a:lnTo>
                    <a:pt x="327" y="188"/>
                  </a:lnTo>
                  <a:lnTo>
                    <a:pt x="327" y="187"/>
                  </a:lnTo>
                  <a:lnTo>
                    <a:pt x="327" y="187"/>
                  </a:lnTo>
                  <a:lnTo>
                    <a:pt x="328" y="187"/>
                  </a:lnTo>
                  <a:lnTo>
                    <a:pt x="329" y="187"/>
                  </a:lnTo>
                  <a:lnTo>
                    <a:pt x="329" y="186"/>
                  </a:lnTo>
                  <a:lnTo>
                    <a:pt x="330" y="186"/>
                  </a:lnTo>
                  <a:lnTo>
                    <a:pt x="331" y="186"/>
                  </a:lnTo>
                  <a:lnTo>
                    <a:pt x="331" y="185"/>
                  </a:lnTo>
                  <a:lnTo>
                    <a:pt x="332" y="185"/>
                  </a:lnTo>
                  <a:lnTo>
                    <a:pt x="333" y="184"/>
                  </a:lnTo>
                  <a:lnTo>
                    <a:pt x="334" y="184"/>
                  </a:lnTo>
                  <a:lnTo>
                    <a:pt x="334" y="183"/>
                  </a:lnTo>
                  <a:lnTo>
                    <a:pt x="335" y="183"/>
                  </a:lnTo>
                  <a:lnTo>
                    <a:pt x="336" y="183"/>
                  </a:lnTo>
                  <a:lnTo>
                    <a:pt x="336" y="182"/>
                  </a:lnTo>
                  <a:lnTo>
                    <a:pt x="337" y="182"/>
                  </a:lnTo>
                  <a:lnTo>
                    <a:pt x="338" y="182"/>
                  </a:lnTo>
                  <a:lnTo>
                    <a:pt x="338" y="181"/>
                  </a:lnTo>
                  <a:lnTo>
                    <a:pt x="339" y="181"/>
                  </a:lnTo>
                  <a:lnTo>
                    <a:pt x="340" y="181"/>
                  </a:lnTo>
                  <a:lnTo>
                    <a:pt x="340" y="180"/>
                  </a:lnTo>
                  <a:lnTo>
                    <a:pt x="341" y="180"/>
                  </a:lnTo>
                  <a:lnTo>
                    <a:pt x="342" y="180"/>
                  </a:lnTo>
                  <a:lnTo>
                    <a:pt x="342" y="179"/>
                  </a:lnTo>
                  <a:lnTo>
                    <a:pt x="343" y="179"/>
                  </a:lnTo>
                  <a:lnTo>
                    <a:pt x="343" y="178"/>
                  </a:lnTo>
                  <a:lnTo>
                    <a:pt x="344" y="178"/>
                  </a:lnTo>
                  <a:lnTo>
                    <a:pt x="345" y="178"/>
                  </a:lnTo>
                  <a:lnTo>
                    <a:pt x="345" y="177"/>
                  </a:lnTo>
                  <a:lnTo>
                    <a:pt x="346" y="177"/>
                  </a:lnTo>
                  <a:lnTo>
                    <a:pt x="347" y="177"/>
                  </a:lnTo>
                  <a:lnTo>
                    <a:pt x="347" y="176"/>
                  </a:lnTo>
                  <a:lnTo>
                    <a:pt x="348" y="176"/>
                  </a:lnTo>
                  <a:lnTo>
                    <a:pt x="349" y="176"/>
                  </a:lnTo>
                  <a:lnTo>
                    <a:pt x="349" y="175"/>
                  </a:lnTo>
                  <a:lnTo>
                    <a:pt x="350" y="175"/>
                  </a:lnTo>
                  <a:lnTo>
                    <a:pt x="351" y="175"/>
                  </a:lnTo>
                  <a:lnTo>
                    <a:pt x="351" y="174"/>
                  </a:lnTo>
                  <a:lnTo>
                    <a:pt x="352" y="174"/>
                  </a:lnTo>
                  <a:lnTo>
                    <a:pt x="353" y="174"/>
                  </a:lnTo>
                  <a:lnTo>
                    <a:pt x="353" y="173"/>
                  </a:lnTo>
                  <a:lnTo>
                    <a:pt x="354" y="173"/>
                  </a:lnTo>
                  <a:lnTo>
                    <a:pt x="355" y="172"/>
                  </a:lnTo>
                  <a:lnTo>
                    <a:pt x="355" y="172"/>
                  </a:lnTo>
                  <a:lnTo>
                    <a:pt x="356" y="172"/>
                  </a:lnTo>
                  <a:lnTo>
                    <a:pt x="356" y="171"/>
                  </a:lnTo>
                  <a:lnTo>
                    <a:pt x="357" y="171"/>
                  </a:lnTo>
                  <a:lnTo>
                    <a:pt x="358" y="171"/>
                  </a:lnTo>
                  <a:lnTo>
                    <a:pt x="358" y="170"/>
                  </a:lnTo>
                  <a:lnTo>
                    <a:pt x="359" y="170"/>
                  </a:lnTo>
                  <a:lnTo>
                    <a:pt x="360" y="170"/>
                  </a:lnTo>
                  <a:lnTo>
                    <a:pt x="360" y="169"/>
                  </a:lnTo>
                  <a:lnTo>
                    <a:pt x="361" y="169"/>
                  </a:lnTo>
                  <a:lnTo>
                    <a:pt x="362" y="169"/>
                  </a:lnTo>
                  <a:lnTo>
                    <a:pt x="362" y="168"/>
                  </a:lnTo>
                  <a:lnTo>
                    <a:pt x="363" y="168"/>
                  </a:lnTo>
                  <a:lnTo>
                    <a:pt x="364" y="168"/>
                  </a:lnTo>
                  <a:lnTo>
                    <a:pt x="364" y="167"/>
                  </a:lnTo>
                  <a:lnTo>
                    <a:pt x="365" y="167"/>
                  </a:lnTo>
                  <a:lnTo>
                    <a:pt x="366" y="166"/>
                  </a:lnTo>
                  <a:lnTo>
                    <a:pt x="367" y="166"/>
                  </a:lnTo>
                  <a:lnTo>
                    <a:pt x="367" y="165"/>
                  </a:lnTo>
                  <a:lnTo>
                    <a:pt x="368" y="165"/>
                  </a:lnTo>
                  <a:lnTo>
                    <a:pt x="369" y="165"/>
                  </a:lnTo>
                  <a:lnTo>
                    <a:pt x="369" y="164"/>
                  </a:lnTo>
                  <a:lnTo>
                    <a:pt x="370" y="164"/>
                  </a:lnTo>
                  <a:lnTo>
                    <a:pt x="371" y="164"/>
                  </a:lnTo>
                  <a:lnTo>
                    <a:pt x="371" y="163"/>
                  </a:lnTo>
                  <a:lnTo>
                    <a:pt x="372" y="163"/>
                  </a:lnTo>
                  <a:lnTo>
                    <a:pt x="373" y="163"/>
                  </a:lnTo>
                  <a:lnTo>
                    <a:pt x="373" y="162"/>
                  </a:lnTo>
                  <a:lnTo>
                    <a:pt x="374" y="162"/>
                  </a:lnTo>
                  <a:lnTo>
                    <a:pt x="375" y="161"/>
                  </a:lnTo>
                  <a:lnTo>
                    <a:pt x="376" y="161"/>
                  </a:lnTo>
                  <a:lnTo>
                    <a:pt x="376" y="160"/>
                  </a:lnTo>
                  <a:lnTo>
                    <a:pt x="377" y="160"/>
                  </a:lnTo>
                  <a:lnTo>
                    <a:pt x="378" y="160"/>
                  </a:lnTo>
                  <a:lnTo>
                    <a:pt x="378" y="159"/>
                  </a:lnTo>
                  <a:lnTo>
                    <a:pt x="379" y="159"/>
                  </a:lnTo>
                  <a:lnTo>
                    <a:pt x="380" y="159"/>
                  </a:lnTo>
                  <a:lnTo>
                    <a:pt x="380" y="158"/>
                  </a:lnTo>
                  <a:lnTo>
                    <a:pt x="381" y="158"/>
                  </a:lnTo>
                  <a:lnTo>
                    <a:pt x="382" y="158"/>
                  </a:lnTo>
                  <a:lnTo>
                    <a:pt x="382" y="157"/>
                  </a:lnTo>
                  <a:lnTo>
                    <a:pt x="383" y="157"/>
                  </a:lnTo>
                  <a:lnTo>
                    <a:pt x="383" y="157"/>
                  </a:lnTo>
                  <a:lnTo>
                    <a:pt x="384" y="157"/>
                  </a:lnTo>
                  <a:lnTo>
                    <a:pt x="384" y="156"/>
                  </a:lnTo>
                  <a:lnTo>
                    <a:pt x="385" y="156"/>
                  </a:lnTo>
                  <a:lnTo>
                    <a:pt x="386" y="155"/>
                  </a:lnTo>
                  <a:lnTo>
                    <a:pt x="387" y="155"/>
                  </a:lnTo>
                  <a:lnTo>
                    <a:pt x="387" y="154"/>
                  </a:lnTo>
                  <a:lnTo>
                    <a:pt x="388" y="154"/>
                  </a:lnTo>
                  <a:lnTo>
                    <a:pt x="389" y="154"/>
                  </a:lnTo>
                  <a:lnTo>
                    <a:pt x="389" y="153"/>
                  </a:lnTo>
                  <a:lnTo>
                    <a:pt x="390" y="153"/>
                  </a:lnTo>
                  <a:lnTo>
                    <a:pt x="391" y="153"/>
                  </a:lnTo>
                  <a:lnTo>
                    <a:pt x="391" y="152"/>
                  </a:lnTo>
                  <a:lnTo>
                    <a:pt x="392" y="152"/>
                  </a:lnTo>
                  <a:lnTo>
                    <a:pt x="393" y="152"/>
                  </a:lnTo>
                  <a:lnTo>
                    <a:pt x="393" y="151"/>
                  </a:lnTo>
                  <a:lnTo>
                    <a:pt x="394" y="151"/>
                  </a:lnTo>
                  <a:lnTo>
                    <a:pt x="395" y="150"/>
                  </a:lnTo>
                  <a:lnTo>
                    <a:pt x="396" y="150"/>
                  </a:lnTo>
                  <a:lnTo>
                    <a:pt x="396" y="149"/>
                  </a:lnTo>
                  <a:lnTo>
                    <a:pt x="397" y="149"/>
                  </a:lnTo>
                  <a:lnTo>
                    <a:pt x="398" y="149"/>
                  </a:lnTo>
                  <a:lnTo>
                    <a:pt x="398" y="148"/>
                  </a:lnTo>
                  <a:lnTo>
                    <a:pt x="399" y="148"/>
                  </a:lnTo>
                  <a:lnTo>
                    <a:pt x="400" y="148"/>
                  </a:lnTo>
                  <a:lnTo>
                    <a:pt x="400" y="147"/>
                  </a:lnTo>
                  <a:lnTo>
                    <a:pt x="401" y="147"/>
                  </a:lnTo>
                  <a:lnTo>
                    <a:pt x="402" y="147"/>
                  </a:lnTo>
                  <a:lnTo>
                    <a:pt x="402" y="146"/>
                  </a:lnTo>
                  <a:lnTo>
                    <a:pt x="403" y="146"/>
                  </a:lnTo>
                  <a:lnTo>
                    <a:pt x="404" y="146"/>
                  </a:lnTo>
                  <a:lnTo>
                    <a:pt x="404" y="145"/>
                  </a:lnTo>
                  <a:lnTo>
                    <a:pt x="405" y="145"/>
                  </a:lnTo>
                  <a:lnTo>
                    <a:pt x="406" y="144"/>
                  </a:lnTo>
                  <a:lnTo>
                    <a:pt x="407" y="144"/>
                  </a:lnTo>
                  <a:lnTo>
                    <a:pt x="407" y="143"/>
                  </a:lnTo>
                  <a:lnTo>
                    <a:pt x="408" y="143"/>
                  </a:lnTo>
                  <a:lnTo>
                    <a:pt x="409" y="143"/>
                  </a:lnTo>
                  <a:lnTo>
                    <a:pt x="409" y="142"/>
                  </a:lnTo>
                  <a:lnTo>
                    <a:pt x="410" y="142"/>
                  </a:lnTo>
                  <a:lnTo>
                    <a:pt x="411" y="142"/>
                  </a:lnTo>
                  <a:lnTo>
                    <a:pt x="411" y="141"/>
                  </a:lnTo>
                  <a:lnTo>
                    <a:pt x="412" y="141"/>
                  </a:lnTo>
                  <a:lnTo>
                    <a:pt x="413" y="141"/>
                  </a:lnTo>
                  <a:lnTo>
                    <a:pt x="413" y="140"/>
                  </a:lnTo>
                  <a:lnTo>
                    <a:pt x="414" y="140"/>
                  </a:lnTo>
                  <a:lnTo>
                    <a:pt x="415" y="140"/>
                  </a:lnTo>
                  <a:lnTo>
                    <a:pt x="415" y="139"/>
                  </a:lnTo>
                  <a:lnTo>
                    <a:pt x="416" y="139"/>
                  </a:lnTo>
                  <a:lnTo>
                    <a:pt x="417" y="139"/>
                  </a:lnTo>
                  <a:lnTo>
                    <a:pt x="417" y="138"/>
                  </a:lnTo>
                  <a:lnTo>
                    <a:pt x="418" y="138"/>
                  </a:lnTo>
                  <a:lnTo>
                    <a:pt x="418" y="137"/>
                  </a:lnTo>
                  <a:lnTo>
                    <a:pt x="419" y="137"/>
                  </a:lnTo>
                  <a:lnTo>
                    <a:pt x="420" y="137"/>
                  </a:lnTo>
                  <a:lnTo>
                    <a:pt x="420" y="136"/>
                  </a:lnTo>
                  <a:lnTo>
                    <a:pt x="421" y="136"/>
                  </a:lnTo>
                  <a:lnTo>
                    <a:pt x="422" y="136"/>
                  </a:lnTo>
                  <a:lnTo>
                    <a:pt x="422" y="135"/>
                  </a:lnTo>
                  <a:lnTo>
                    <a:pt x="423" y="135"/>
                  </a:lnTo>
                  <a:lnTo>
                    <a:pt x="424" y="135"/>
                  </a:lnTo>
                  <a:lnTo>
                    <a:pt x="424" y="134"/>
                  </a:lnTo>
                  <a:lnTo>
                    <a:pt x="425" y="134"/>
                  </a:lnTo>
                  <a:lnTo>
                    <a:pt x="426" y="134"/>
                  </a:lnTo>
                  <a:lnTo>
                    <a:pt x="426" y="133"/>
                  </a:lnTo>
                  <a:lnTo>
                    <a:pt x="427" y="133"/>
                  </a:lnTo>
                  <a:lnTo>
                    <a:pt x="428" y="132"/>
                  </a:lnTo>
                  <a:lnTo>
                    <a:pt x="429" y="132"/>
                  </a:lnTo>
                  <a:lnTo>
                    <a:pt x="429" y="131"/>
                  </a:lnTo>
                  <a:lnTo>
                    <a:pt x="430" y="131"/>
                  </a:lnTo>
                  <a:lnTo>
                    <a:pt x="431" y="131"/>
                  </a:lnTo>
                  <a:lnTo>
                    <a:pt x="431" y="130"/>
                  </a:lnTo>
                  <a:lnTo>
                    <a:pt x="432" y="130"/>
                  </a:lnTo>
                  <a:lnTo>
                    <a:pt x="433" y="130"/>
                  </a:lnTo>
                  <a:lnTo>
                    <a:pt x="433" y="129"/>
                  </a:lnTo>
                  <a:lnTo>
                    <a:pt x="434" y="129"/>
                  </a:lnTo>
                  <a:lnTo>
                    <a:pt x="435" y="129"/>
                  </a:lnTo>
                  <a:lnTo>
                    <a:pt x="435" y="128"/>
                  </a:lnTo>
                  <a:lnTo>
                    <a:pt x="436" y="128"/>
                  </a:lnTo>
                  <a:lnTo>
                    <a:pt x="437" y="128"/>
                  </a:lnTo>
                  <a:lnTo>
                    <a:pt x="437" y="127"/>
                  </a:lnTo>
                  <a:lnTo>
                    <a:pt x="438" y="127"/>
                  </a:lnTo>
                  <a:lnTo>
                    <a:pt x="438" y="127"/>
                  </a:lnTo>
                  <a:lnTo>
                    <a:pt x="439" y="126"/>
                  </a:lnTo>
                  <a:lnTo>
                    <a:pt x="440" y="126"/>
                  </a:lnTo>
                  <a:lnTo>
                    <a:pt x="440" y="125"/>
                  </a:lnTo>
                  <a:lnTo>
                    <a:pt x="441" y="125"/>
                  </a:lnTo>
                  <a:lnTo>
                    <a:pt x="442" y="125"/>
                  </a:lnTo>
                  <a:lnTo>
                    <a:pt x="442" y="124"/>
                  </a:lnTo>
                  <a:lnTo>
                    <a:pt x="443" y="124"/>
                  </a:lnTo>
                  <a:lnTo>
                    <a:pt x="444" y="124"/>
                  </a:lnTo>
                  <a:lnTo>
                    <a:pt x="444" y="123"/>
                  </a:lnTo>
                  <a:lnTo>
                    <a:pt x="445" y="123"/>
                  </a:lnTo>
                  <a:lnTo>
                    <a:pt x="446" y="123"/>
                  </a:lnTo>
                  <a:lnTo>
                    <a:pt x="446" y="122"/>
                  </a:lnTo>
                  <a:lnTo>
                    <a:pt x="447" y="122"/>
                  </a:lnTo>
                  <a:lnTo>
                    <a:pt x="448" y="121"/>
                  </a:lnTo>
                  <a:lnTo>
                    <a:pt x="449" y="121"/>
                  </a:lnTo>
                  <a:lnTo>
                    <a:pt x="449" y="120"/>
                  </a:lnTo>
                  <a:lnTo>
                    <a:pt x="450" y="120"/>
                  </a:lnTo>
                  <a:lnTo>
                    <a:pt x="451" y="120"/>
                  </a:lnTo>
                  <a:lnTo>
                    <a:pt x="451" y="119"/>
                  </a:lnTo>
                  <a:lnTo>
                    <a:pt x="452" y="119"/>
                  </a:lnTo>
                  <a:lnTo>
                    <a:pt x="453" y="119"/>
                  </a:lnTo>
                  <a:lnTo>
                    <a:pt x="453" y="118"/>
                  </a:lnTo>
                  <a:lnTo>
                    <a:pt x="454" y="118"/>
                  </a:lnTo>
                  <a:lnTo>
                    <a:pt x="455" y="118"/>
                  </a:lnTo>
                  <a:lnTo>
                    <a:pt x="455" y="117"/>
                  </a:lnTo>
                  <a:lnTo>
                    <a:pt x="456" y="117"/>
                  </a:lnTo>
                  <a:lnTo>
                    <a:pt x="457" y="117"/>
                  </a:lnTo>
                  <a:lnTo>
                    <a:pt x="457" y="116"/>
                  </a:lnTo>
                  <a:lnTo>
                    <a:pt x="458" y="116"/>
                  </a:lnTo>
                  <a:lnTo>
                    <a:pt x="459" y="115"/>
                  </a:lnTo>
                  <a:lnTo>
                    <a:pt x="460" y="115"/>
                  </a:lnTo>
                  <a:lnTo>
                    <a:pt x="460" y="114"/>
                  </a:lnTo>
                  <a:lnTo>
                    <a:pt x="461" y="114"/>
                  </a:lnTo>
                  <a:lnTo>
                    <a:pt x="462" y="114"/>
                  </a:lnTo>
                  <a:lnTo>
                    <a:pt x="462" y="113"/>
                  </a:lnTo>
                  <a:lnTo>
                    <a:pt x="463" y="113"/>
                  </a:lnTo>
                  <a:lnTo>
                    <a:pt x="464" y="113"/>
                  </a:lnTo>
                  <a:lnTo>
                    <a:pt x="464" y="112"/>
                  </a:lnTo>
                  <a:lnTo>
                    <a:pt x="465" y="112"/>
                  </a:lnTo>
                  <a:lnTo>
                    <a:pt x="466" y="112"/>
                  </a:lnTo>
                  <a:lnTo>
                    <a:pt x="466" y="111"/>
                  </a:lnTo>
                  <a:lnTo>
                    <a:pt x="467" y="111"/>
                  </a:lnTo>
                  <a:lnTo>
                    <a:pt x="468" y="111"/>
                  </a:lnTo>
                  <a:lnTo>
                    <a:pt x="468" y="110"/>
                  </a:lnTo>
                  <a:lnTo>
                    <a:pt x="469" y="110"/>
                  </a:lnTo>
                  <a:lnTo>
                    <a:pt x="470" y="109"/>
                  </a:lnTo>
                  <a:lnTo>
                    <a:pt x="471" y="109"/>
                  </a:lnTo>
                  <a:lnTo>
                    <a:pt x="471" y="108"/>
                  </a:lnTo>
                  <a:lnTo>
                    <a:pt x="472" y="108"/>
                  </a:lnTo>
                  <a:lnTo>
                    <a:pt x="473" y="108"/>
                  </a:lnTo>
                  <a:lnTo>
                    <a:pt x="473" y="107"/>
                  </a:lnTo>
                  <a:lnTo>
                    <a:pt x="474" y="107"/>
                  </a:lnTo>
                  <a:lnTo>
                    <a:pt x="475" y="107"/>
                  </a:lnTo>
                  <a:lnTo>
                    <a:pt x="475" y="106"/>
                  </a:lnTo>
                  <a:lnTo>
                    <a:pt x="476" y="106"/>
                  </a:lnTo>
                  <a:lnTo>
                    <a:pt x="477" y="106"/>
                  </a:lnTo>
                  <a:lnTo>
                    <a:pt x="477" y="105"/>
                  </a:lnTo>
                  <a:lnTo>
                    <a:pt x="478" y="105"/>
                  </a:lnTo>
                  <a:lnTo>
                    <a:pt x="479" y="105"/>
                  </a:lnTo>
                  <a:lnTo>
                    <a:pt x="479" y="104"/>
                  </a:lnTo>
                  <a:lnTo>
                    <a:pt x="480" y="104"/>
                  </a:lnTo>
                  <a:lnTo>
                    <a:pt x="480" y="103"/>
                  </a:lnTo>
                  <a:lnTo>
                    <a:pt x="481" y="103"/>
                  </a:lnTo>
                  <a:lnTo>
                    <a:pt x="482" y="103"/>
                  </a:lnTo>
                  <a:lnTo>
                    <a:pt x="482" y="102"/>
                  </a:lnTo>
                  <a:lnTo>
                    <a:pt x="483" y="102"/>
                  </a:lnTo>
                  <a:lnTo>
                    <a:pt x="484" y="102"/>
                  </a:lnTo>
                  <a:lnTo>
                    <a:pt x="484" y="101"/>
                  </a:lnTo>
                  <a:lnTo>
                    <a:pt x="485" y="101"/>
                  </a:lnTo>
                  <a:lnTo>
                    <a:pt x="486" y="101"/>
                  </a:lnTo>
                  <a:lnTo>
                    <a:pt x="486" y="100"/>
                  </a:lnTo>
                  <a:lnTo>
                    <a:pt x="487" y="100"/>
                  </a:lnTo>
                  <a:lnTo>
                    <a:pt x="488" y="100"/>
                  </a:lnTo>
                  <a:lnTo>
                    <a:pt x="488" y="99"/>
                  </a:lnTo>
                  <a:lnTo>
                    <a:pt x="489" y="99"/>
                  </a:lnTo>
                  <a:lnTo>
                    <a:pt x="490" y="99"/>
                  </a:lnTo>
                  <a:lnTo>
                    <a:pt x="490" y="98"/>
                  </a:lnTo>
                  <a:lnTo>
                    <a:pt x="491" y="98"/>
                  </a:lnTo>
                  <a:lnTo>
                    <a:pt x="492" y="97"/>
                  </a:lnTo>
                  <a:lnTo>
                    <a:pt x="493" y="97"/>
                  </a:lnTo>
                  <a:lnTo>
                    <a:pt x="493" y="96"/>
                  </a:lnTo>
                  <a:lnTo>
                    <a:pt x="494" y="96"/>
                  </a:lnTo>
                  <a:lnTo>
                    <a:pt x="494" y="96"/>
                  </a:lnTo>
                  <a:lnTo>
                    <a:pt x="495" y="96"/>
                  </a:lnTo>
                  <a:lnTo>
                    <a:pt x="495" y="95"/>
                  </a:lnTo>
                  <a:lnTo>
                    <a:pt x="496" y="95"/>
                  </a:lnTo>
                  <a:lnTo>
                    <a:pt x="497" y="95"/>
                  </a:lnTo>
                  <a:lnTo>
                    <a:pt x="497" y="94"/>
                  </a:lnTo>
                  <a:lnTo>
                    <a:pt x="498" y="94"/>
                  </a:lnTo>
                  <a:lnTo>
                    <a:pt x="499" y="94"/>
                  </a:lnTo>
                  <a:lnTo>
                    <a:pt x="499" y="93"/>
                  </a:lnTo>
                  <a:lnTo>
                    <a:pt x="500" y="93"/>
                  </a:lnTo>
                  <a:lnTo>
                    <a:pt x="501" y="92"/>
                  </a:lnTo>
                  <a:lnTo>
                    <a:pt x="502" y="92"/>
                  </a:lnTo>
                  <a:lnTo>
                    <a:pt x="502" y="91"/>
                  </a:lnTo>
                  <a:lnTo>
                    <a:pt x="503" y="91"/>
                  </a:lnTo>
                  <a:lnTo>
                    <a:pt x="504" y="91"/>
                  </a:lnTo>
                  <a:lnTo>
                    <a:pt x="504" y="90"/>
                  </a:lnTo>
                  <a:lnTo>
                    <a:pt x="505" y="90"/>
                  </a:lnTo>
                  <a:lnTo>
                    <a:pt x="506" y="90"/>
                  </a:lnTo>
                  <a:lnTo>
                    <a:pt x="506" y="89"/>
                  </a:lnTo>
                  <a:lnTo>
                    <a:pt x="507" y="89"/>
                  </a:lnTo>
                  <a:lnTo>
                    <a:pt x="508" y="89"/>
                  </a:lnTo>
                  <a:lnTo>
                    <a:pt x="508" y="88"/>
                  </a:lnTo>
                  <a:lnTo>
                    <a:pt x="509" y="88"/>
                  </a:lnTo>
                  <a:lnTo>
                    <a:pt x="510" y="88"/>
                  </a:lnTo>
                  <a:lnTo>
                    <a:pt x="510" y="87"/>
                  </a:lnTo>
                  <a:lnTo>
                    <a:pt x="511" y="87"/>
                  </a:lnTo>
                  <a:lnTo>
                    <a:pt x="512" y="86"/>
                  </a:lnTo>
                  <a:lnTo>
                    <a:pt x="513" y="86"/>
                  </a:lnTo>
                  <a:lnTo>
                    <a:pt x="513" y="85"/>
                  </a:lnTo>
                  <a:lnTo>
                    <a:pt x="514" y="85"/>
                  </a:lnTo>
                  <a:lnTo>
                    <a:pt x="515" y="85"/>
                  </a:lnTo>
                  <a:lnTo>
                    <a:pt x="515" y="84"/>
                  </a:lnTo>
                  <a:lnTo>
                    <a:pt x="516" y="84"/>
                  </a:lnTo>
                  <a:lnTo>
                    <a:pt x="517" y="84"/>
                  </a:lnTo>
                  <a:lnTo>
                    <a:pt x="517" y="83"/>
                  </a:lnTo>
                  <a:lnTo>
                    <a:pt x="518" y="83"/>
                  </a:lnTo>
                  <a:lnTo>
                    <a:pt x="519" y="83"/>
                  </a:lnTo>
                  <a:lnTo>
                    <a:pt x="519" y="82"/>
                  </a:lnTo>
                  <a:lnTo>
                    <a:pt x="520" y="82"/>
                  </a:lnTo>
                  <a:lnTo>
                    <a:pt x="521" y="82"/>
                  </a:lnTo>
                  <a:lnTo>
                    <a:pt x="521" y="81"/>
                  </a:lnTo>
                  <a:lnTo>
                    <a:pt x="521" y="81"/>
                  </a:lnTo>
                  <a:lnTo>
                    <a:pt x="522" y="81"/>
                  </a:lnTo>
                  <a:lnTo>
                    <a:pt x="523" y="80"/>
                  </a:lnTo>
                  <a:lnTo>
                    <a:pt x="524" y="80"/>
                  </a:lnTo>
                  <a:lnTo>
                    <a:pt x="524" y="79"/>
                  </a:lnTo>
                  <a:lnTo>
                    <a:pt x="525" y="79"/>
                  </a:lnTo>
                  <a:lnTo>
                    <a:pt x="526" y="79"/>
                  </a:lnTo>
                  <a:lnTo>
                    <a:pt x="526" y="78"/>
                  </a:lnTo>
                  <a:lnTo>
                    <a:pt x="527" y="78"/>
                  </a:lnTo>
                  <a:lnTo>
                    <a:pt x="528" y="78"/>
                  </a:lnTo>
                  <a:lnTo>
                    <a:pt x="528" y="77"/>
                  </a:lnTo>
                  <a:lnTo>
                    <a:pt x="529" y="77"/>
                  </a:lnTo>
                  <a:lnTo>
                    <a:pt x="530" y="77"/>
                  </a:lnTo>
                  <a:lnTo>
                    <a:pt x="530" y="76"/>
                  </a:lnTo>
                  <a:lnTo>
                    <a:pt x="531" y="76"/>
                  </a:lnTo>
                  <a:lnTo>
                    <a:pt x="532" y="75"/>
                  </a:lnTo>
                  <a:lnTo>
                    <a:pt x="533" y="75"/>
                  </a:lnTo>
                  <a:lnTo>
                    <a:pt x="533" y="74"/>
                  </a:lnTo>
                  <a:lnTo>
                    <a:pt x="534" y="74"/>
                  </a:lnTo>
                  <a:lnTo>
                    <a:pt x="535" y="74"/>
                  </a:lnTo>
                  <a:lnTo>
                    <a:pt x="535" y="73"/>
                  </a:lnTo>
                  <a:lnTo>
                    <a:pt x="536" y="73"/>
                  </a:lnTo>
                  <a:lnTo>
                    <a:pt x="537" y="73"/>
                  </a:lnTo>
                  <a:lnTo>
                    <a:pt x="537" y="72"/>
                  </a:lnTo>
                  <a:lnTo>
                    <a:pt x="538" y="72"/>
                  </a:lnTo>
                  <a:lnTo>
                    <a:pt x="539" y="72"/>
                  </a:lnTo>
                  <a:lnTo>
                    <a:pt x="539" y="71"/>
                  </a:lnTo>
                  <a:lnTo>
                    <a:pt x="540" y="71"/>
                  </a:lnTo>
                  <a:lnTo>
                    <a:pt x="541" y="71"/>
                  </a:lnTo>
                  <a:lnTo>
                    <a:pt x="541" y="70"/>
                  </a:lnTo>
                  <a:lnTo>
                    <a:pt x="542" y="70"/>
                  </a:lnTo>
                  <a:lnTo>
                    <a:pt x="543" y="69"/>
                  </a:lnTo>
                  <a:lnTo>
                    <a:pt x="544" y="69"/>
                  </a:lnTo>
                  <a:lnTo>
                    <a:pt x="544" y="68"/>
                  </a:lnTo>
                  <a:lnTo>
                    <a:pt x="545" y="68"/>
                  </a:lnTo>
                  <a:lnTo>
                    <a:pt x="546" y="68"/>
                  </a:lnTo>
                  <a:lnTo>
                    <a:pt x="546" y="67"/>
                  </a:lnTo>
                  <a:lnTo>
                    <a:pt x="547" y="67"/>
                  </a:lnTo>
                  <a:lnTo>
                    <a:pt x="548" y="67"/>
                  </a:lnTo>
                  <a:lnTo>
                    <a:pt x="548" y="66"/>
                  </a:lnTo>
                  <a:lnTo>
                    <a:pt x="549" y="66"/>
                  </a:lnTo>
                  <a:lnTo>
                    <a:pt x="549" y="66"/>
                  </a:lnTo>
                  <a:lnTo>
                    <a:pt x="550" y="66"/>
                  </a:lnTo>
                  <a:lnTo>
                    <a:pt x="550" y="65"/>
                  </a:lnTo>
                  <a:lnTo>
                    <a:pt x="551" y="65"/>
                  </a:lnTo>
                  <a:lnTo>
                    <a:pt x="552" y="65"/>
                  </a:lnTo>
                  <a:lnTo>
                    <a:pt x="552" y="64"/>
                  </a:lnTo>
                  <a:lnTo>
                    <a:pt x="553" y="64"/>
                  </a:lnTo>
                  <a:lnTo>
                    <a:pt x="554" y="63"/>
                  </a:lnTo>
                  <a:lnTo>
                    <a:pt x="555" y="63"/>
                  </a:lnTo>
                  <a:lnTo>
                    <a:pt x="555" y="62"/>
                  </a:lnTo>
                  <a:lnTo>
                    <a:pt x="556" y="62"/>
                  </a:lnTo>
                  <a:lnTo>
                    <a:pt x="557" y="62"/>
                  </a:lnTo>
                  <a:lnTo>
                    <a:pt x="557" y="61"/>
                  </a:lnTo>
                  <a:lnTo>
                    <a:pt x="558" y="61"/>
                  </a:lnTo>
                  <a:lnTo>
                    <a:pt x="559" y="61"/>
                  </a:lnTo>
                  <a:lnTo>
                    <a:pt x="559" y="60"/>
                  </a:lnTo>
                  <a:lnTo>
                    <a:pt x="560" y="60"/>
                  </a:lnTo>
                  <a:lnTo>
                    <a:pt x="561" y="60"/>
                  </a:lnTo>
                  <a:lnTo>
                    <a:pt x="561" y="59"/>
                  </a:lnTo>
                  <a:lnTo>
                    <a:pt x="562" y="59"/>
                  </a:lnTo>
                  <a:lnTo>
                    <a:pt x="563" y="59"/>
                  </a:lnTo>
                  <a:lnTo>
                    <a:pt x="563" y="58"/>
                  </a:lnTo>
                  <a:lnTo>
                    <a:pt x="564" y="58"/>
                  </a:lnTo>
                  <a:lnTo>
                    <a:pt x="565" y="57"/>
                  </a:lnTo>
                  <a:lnTo>
                    <a:pt x="566" y="57"/>
                  </a:lnTo>
                  <a:lnTo>
                    <a:pt x="566" y="56"/>
                  </a:lnTo>
                  <a:lnTo>
                    <a:pt x="567" y="56"/>
                  </a:lnTo>
                  <a:lnTo>
                    <a:pt x="568" y="56"/>
                  </a:lnTo>
                  <a:lnTo>
                    <a:pt x="568" y="55"/>
                  </a:lnTo>
                  <a:lnTo>
                    <a:pt x="569" y="55"/>
                  </a:lnTo>
                  <a:lnTo>
                    <a:pt x="570" y="55"/>
                  </a:lnTo>
                  <a:lnTo>
                    <a:pt x="570" y="54"/>
                  </a:lnTo>
                  <a:lnTo>
                    <a:pt x="571" y="54"/>
                  </a:lnTo>
                  <a:lnTo>
                    <a:pt x="572" y="54"/>
                  </a:lnTo>
                  <a:lnTo>
                    <a:pt x="572" y="53"/>
                  </a:lnTo>
                  <a:lnTo>
                    <a:pt x="573" y="53"/>
                  </a:lnTo>
                  <a:lnTo>
                    <a:pt x="574" y="53"/>
                  </a:lnTo>
                  <a:lnTo>
                    <a:pt x="574" y="52"/>
                  </a:lnTo>
                  <a:lnTo>
                    <a:pt x="575" y="52"/>
                  </a:lnTo>
                  <a:lnTo>
                    <a:pt x="576" y="51"/>
                  </a:lnTo>
                  <a:lnTo>
                    <a:pt x="577" y="51"/>
                  </a:lnTo>
                  <a:lnTo>
                    <a:pt x="577" y="51"/>
                  </a:lnTo>
                  <a:lnTo>
                    <a:pt x="577" y="50"/>
                  </a:lnTo>
                  <a:lnTo>
                    <a:pt x="578" y="50"/>
                  </a:lnTo>
                  <a:lnTo>
                    <a:pt x="579" y="50"/>
                  </a:lnTo>
                  <a:lnTo>
                    <a:pt x="579" y="49"/>
                  </a:lnTo>
                  <a:lnTo>
                    <a:pt x="580" y="49"/>
                  </a:lnTo>
                  <a:lnTo>
                    <a:pt x="581" y="49"/>
                  </a:lnTo>
                  <a:lnTo>
                    <a:pt x="581" y="48"/>
                  </a:lnTo>
                  <a:lnTo>
                    <a:pt x="582" y="48"/>
                  </a:lnTo>
                  <a:lnTo>
                    <a:pt x="583" y="48"/>
                  </a:lnTo>
                  <a:lnTo>
                    <a:pt x="583" y="47"/>
                  </a:lnTo>
                  <a:lnTo>
                    <a:pt x="584" y="47"/>
                  </a:lnTo>
                  <a:lnTo>
                    <a:pt x="585" y="46"/>
                  </a:lnTo>
                  <a:lnTo>
                    <a:pt x="586" y="46"/>
                  </a:lnTo>
                  <a:lnTo>
                    <a:pt x="586" y="45"/>
                  </a:lnTo>
                  <a:lnTo>
                    <a:pt x="587" y="45"/>
                  </a:lnTo>
                  <a:lnTo>
                    <a:pt x="588" y="45"/>
                  </a:lnTo>
                  <a:lnTo>
                    <a:pt x="588" y="44"/>
                  </a:lnTo>
                  <a:lnTo>
                    <a:pt x="589" y="44"/>
                  </a:lnTo>
                  <a:lnTo>
                    <a:pt x="590" y="44"/>
                  </a:lnTo>
                  <a:lnTo>
                    <a:pt x="590" y="43"/>
                  </a:lnTo>
                  <a:lnTo>
                    <a:pt x="591" y="43"/>
                  </a:lnTo>
                  <a:lnTo>
                    <a:pt x="592" y="43"/>
                  </a:lnTo>
                  <a:lnTo>
                    <a:pt x="592" y="42"/>
                  </a:lnTo>
                  <a:lnTo>
                    <a:pt x="593" y="42"/>
                  </a:lnTo>
                  <a:lnTo>
                    <a:pt x="594" y="42"/>
                  </a:lnTo>
                  <a:lnTo>
                    <a:pt x="594" y="41"/>
                  </a:lnTo>
                  <a:lnTo>
                    <a:pt x="595" y="41"/>
                  </a:lnTo>
                  <a:lnTo>
                    <a:pt x="596" y="40"/>
                  </a:lnTo>
                  <a:lnTo>
                    <a:pt x="597" y="40"/>
                  </a:lnTo>
                  <a:lnTo>
                    <a:pt x="597" y="39"/>
                  </a:lnTo>
                  <a:lnTo>
                    <a:pt x="598" y="39"/>
                  </a:lnTo>
                  <a:lnTo>
                    <a:pt x="599" y="39"/>
                  </a:lnTo>
                  <a:lnTo>
                    <a:pt x="599" y="38"/>
                  </a:lnTo>
                  <a:lnTo>
                    <a:pt x="600" y="38"/>
                  </a:lnTo>
                  <a:lnTo>
                    <a:pt x="601" y="38"/>
                  </a:lnTo>
                  <a:lnTo>
                    <a:pt x="601" y="37"/>
                  </a:lnTo>
                  <a:lnTo>
                    <a:pt x="602" y="37"/>
                  </a:lnTo>
                  <a:lnTo>
                    <a:pt x="603" y="37"/>
                  </a:lnTo>
                  <a:lnTo>
                    <a:pt x="603" y="36"/>
                  </a:lnTo>
                  <a:lnTo>
                    <a:pt x="604" y="36"/>
                  </a:lnTo>
                  <a:lnTo>
                    <a:pt x="604" y="36"/>
                  </a:lnTo>
                  <a:lnTo>
                    <a:pt x="605" y="35"/>
                  </a:lnTo>
                  <a:lnTo>
                    <a:pt x="606" y="35"/>
                  </a:lnTo>
                  <a:lnTo>
                    <a:pt x="606" y="34"/>
                  </a:lnTo>
                  <a:lnTo>
                    <a:pt x="607" y="34"/>
                  </a:lnTo>
                  <a:lnTo>
                    <a:pt x="608" y="34"/>
                  </a:lnTo>
                  <a:lnTo>
                    <a:pt x="608" y="33"/>
                  </a:lnTo>
                  <a:lnTo>
                    <a:pt x="609" y="33"/>
                  </a:lnTo>
                  <a:lnTo>
                    <a:pt x="610" y="33"/>
                  </a:lnTo>
                  <a:lnTo>
                    <a:pt x="610" y="32"/>
                  </a:lnTo>
                  <a:lnTo>
                    <a:pt x="611" y="32"/>
                  </a:lnTo>
                  <a:lnTo>
                    <a:pt x="612" y="32"/>
                  </a:lnTo>
                  <a:lnTo>
                    <a:pt x="612" y="31"/>
                  </a:lnTo>
                  <a:lnTo>
                    <a:pt x="613" y="31"/>
                  </a:lnTo>
                  <a:lnTo>
                    <a:pt x="614" y="31"/>
                  </a:lnTo>
                  <a:lnTo>
                    <a:pt x="614" y="30"/>
                  </a:lnTo>
                  <a:lnTo>
                    <a:pt x="615" y="30"/>
                  </a:lnTo>
                  <a:lnTo>
                    <a:pt x="616" y="29"/>
                  </a:lnTo>
                  <a:lnTo>
                    <a:pt x="617" y="29"/>
                  </a:lnTo>
                  <a:lnTo>
                    <a:pt x="617" y="28"/>
                  </a:lnTo>
                  <a:lnTo>
                    <a:pt x="618" y="28"/>
                  </a:lnTo>
                  <a:lnTo>
                    <a:pt x="619" y="28"/>
                  </a:lnTo>
                  <a:lnTo>
                    <a:pt x="619" y="27"/>
                  </a:lnTo>
                  <a:lnTo>
                    <a:pt x="620" y="27"/>
                  </a:lnTo>
                  <a:lnTo>
                    <a:pt x="621" y="27"/>
                  </a:lnTo>
                  <a:lnTo>
                    <a:pt x="621" y="26"/>
                  </a:lnTo>
                  <a:lnTo>
                    <a:pt x="622" y="26"/>
                  </a:lnTo>
                  <a:lnTo>
                    <a:pt x="623" y="26"/>
                  </a:lnTo>
                  <a:lnTo>
                    <a:pt x="623" y="25"/>
                  </a:lnTo>
                  <a:lnTo>
                    <a:pt x="624" y="25"/>
                  </a:lnTo>
                  <a:lnTo>
                    <a:pt x="625" y="25"/>
                  </a:lnTo>
                  <a:lnTo>
                    <a:pt x="625" y="24"/>
                  </a:lnTo>
                  <a:lnTo>
                    <a:pt x="626" y="24"/>
                  </a:lnTo>
                  <a:lnTo>
                    <a:pt x="627" y="24"/>
                  </a:lnTo>
                  <a:lnTo>
                    <a:pt x="627" y="23"/>
                  </a:lnTo>
                  <a:lnTo>
                    <a:pt x="628" y="23"/>
                  </a:lnTo>
                  <a:lnTo>
                    <a:pt x="628" y="22"/>
                  </a:lnTo>
                  <a:lnTo>
                    <a:pt x="629" y="22"/>
                  </a:lnTo>
                  <a:lnTo>
                    <a:pt x="630" y="22"/>
                  </a:lnTo>
                  <a:lnTo>
                    <a:pt x="630" y="21"/>
                  </a:lnTo>
                  <a:lnTo>
                    <a:pt x="631" y="21"/>
                  </a:lnTo>
                  <a:lnTo>
                    <a:pt x="632" y="21"/>
                  </a:lnTo>
                  <a:lnTo>
                    <a:pt x="632" y="20"/>
                  </a:lnTo>
                  <a:lnTo>
                    <a:pt x="632" y="20"/>
                  </a:lnTo>
                  <a:lnTo>
                    <a:pt x="633" y="20"/>
                  </a:lnTo>
                  <a:lnTo>
                    <a:pt x="634" y="20"/>
                  </a:lnTo>
                  <a:lnTo>
                    <a:pt x="634" y="19"/>
                  </a:lnTo>
                  <a:lnTo>
                    <a:pt x="635" y="19"/>
                  </a:lnTo>
                  <a:lnTo>
                    <a:pt x="636" y="19"/>
                  </a:lnTo>
                  <a:lnTo>
                    <a:pt x="636" y="18"/>
                  </a:lnTo>
                  <a:lnTo>
                    <a:pt x="637" y="18"/>
                  </a:lnTo>
                  <a:lnTo>
                    <a:pt x="638" y="17"/>
                  </a:lnTo>
                  <a:lnTo>
                    <a:pt x="639" y="17"/>
                  </a:lnTo>
                  <a:lnTo>
                    <a:pt x="639" y="16"/>
                  </a:lnTo>
                  <a:lnTo>
                    <a:pt x="640" y="16"/>
                  </a:lnTo>
                  <a:lnTo>
                    <a:pt x="641" y="16"/>
                  </a:lnTo>
                  <a:lnTo>
                    <a:pt x="641" y="15"/>
                  </a:lnTo>
                  <a:lnTo>
                    <a:pt x="642" y="15"/>
                  </a:lnTo>
                  <a:lnTo>
                    <a:pt x="643" y="15"/>
                  </a:lnTo>
                  <a:lnTo>
                    <a:pt x="643" y="14"/>
                  </a:lnTo>
                  <a:lnTo>
                    <a:pt x="644" y="14"/>
                  </a:lnTo>
                  <a:lnTo>
                    <a:pt x="645" y="14"/>
                  </a:lnTo>
                  <a:lnTo>
                    <a:pt x="645" y="13"/>
                  </a:lnTo>
                  <a:lnTo>
                    <a:pt x="646" y="13"/>
                  </a:lnTo>
                  <a:lnTo>
                    <a:pt x="647" y="13"/>
                  </a:lnTo>
                  <a:lnTo>
                    <a:pt x="647" y="12"/>
                  </a:lnTo>
                  <a:lnTo>
                    <a:pt x="648" y="12"/>
                  </a:lnTo>
                  <a:lnTo>
                    <a:pt x="649" y="11"/>
                  </a:lnTo>
                  <a:lnTo>
                    <a:pt x="650" y="11"/>
                  </a:lnTo>
                  <a:lnTo>
                    <a:pt x="650" y="10"/>
                  </a:lnTo>
                  <a:lnTo>
                    <a:pt x="651" y="10"/>
                  </a:lnTo>
                  <a:lnTo>
                    <a:pt x="652" y="10"/>
                  </a:lnTo>
                  <a:lnTo>
                    <a:pt x="652" y="9"/>
                  </a:lnTo>
                  <a:lnTo>
                    <a:pt x="653" y="9"/>
                  </a:lnTo>
                  <a:lnTo>
                    <a:pt x="654" y="9"/>
                  </a:lnTo>
                  <a:lnTo>
                    <a:pt x="654" y="8"/>
                  </a:lnTo>
                  <a:lnTo>
                    <a:pt x="655" y="8"/>
                  </a:lnTo>
                  <a:lnTo>
                    <a:pt x="656" y="8"/>
                  </a:lnTo>
                  <a:lnTo>
                    <a:pt x="656" y="7"/>
                  </a:lnTo>
                  <a:lnTo>
                    <a:pt x="657" y="7"/>
                  </a:lnTo>
                  <a:lnTo>
                    <a:pt x="658" y="6"/>
                  </a:lnTo>
                  <a:lnTo>
                    <a:pt x="659" y="6"/>
                  </a:lnTo>
                  <a:lnTo>
                    <a:pt x="659" y="5"/>
                  </a:lnTo>
                  <a:lnTo>
                    <a:pt x="660" y="5"/>
                  </a:lnTo>
                  <a:lnTo>
                    <a:pt x="660" y="5"/>
                  </a:lnTo>
                  <a:lnTo>
                    <a:pt x="661" y="5"/>
                  </a:lnTo>
                  <a:lnTo>
                    <a:pt x="661" y="4"/>
                  </a:lnTo>
                  <a:lnTo>
                    <a:pt x="662" y="4"/>
                  </a:lnTo>
                  <a:lnTo>
                    <a:pt x="663" y="4"/>
                  </a:lnTo>
                  <a:lnTo>
                    <a:pt x="663" y="3"/>
                  </a:lnTo>
                  <a:lnTo>
                    <a:pt x="664" y="3"/>
                  </a:lnTo>
                  <a:lnTo>
                    <a:pt x="665" y="3"/>
                  </a:lnTo>
                  <a:lnTo>
                    <a:pt x="665" y="2"/>
                  </a:lnTo>
                  <a:lnTo>
                    <a:pt x="666" y="2"/>
                  </a:lnTo>
                  <a:lnTo>
                    <a:pt x="667" y="2"/>
                  </a:lnTo>
                  <a:lnTo>
                    <a:pt x="667" y="1"/>
                  </a:lnTo>
                  <a:lnTo>
                    <a:pt x="668" y="1"/>
                  </a:lnTo>
                  <a:lnTo>
                    <a:pt x="669"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6" name="Freeform 107">
              <a:extLst>
                <a:ext uri="{FF2B5EF4-FFF2-40B4-BE49-F238E27FC236}">
                  <a16:creationId xmlns:a16="http://schemas.microsoft.com/office/drawing/2014/main" id="{7B0EF17A-8A05-4001-9A73-D0142C3729BA}"/>
                </a:ext>
              </a:extLst>
            </p:cNvPr>
            <p:cNvSpPr>
              <a:spLocks/>
            </p:cNvSpPr>
            <p:nvPr/>
          </p:nvSpPr>
          <p:spPr bwMode="auto">
            <a:xfrm>
              <a:off x="15304520" y="1551222"/>
              <a:ext cx="197294" cy="109112"/>
            </a:xfrm>
            <a:custGeom>
              <a:avLst/>
              <a:gdLst>
                <a:gd name="T0" fmla="*/ 3 w 183"/>
                <a:gd name="T1" fmla="*/ 99 h 100"/>
                <a:gd name="T2" fmla="*/ 6 w 183"/>
                <a:gd name="T3" fmla="*/ 97 h 100"/>
                <a:gd name="T4" fmla="*/ 9 w 183"/>
                <a:gd name="T5" fmla="*/ 95 h 100"/>
                <a:gd name="T6" fmla="*/ 13 w 183"/>
                <a:gd name="T7" fmla="*/ 93 h 100"/>
                <a:gd name="T8" fmla="*/ 16 w 183"/>
                <a:gd name="T9" fmla="*/ 91 h 100"/>
                <a:gd name="T10" fmla="*/ 20 w 183"/>
                <a:gd name="T11" fmla="*/ 90 h 100"/>
                <a:gd name="T12" fmla="*/ 23 w 183"/>
                <a:gd name="T13" fmla="*/ 88 h 100"/>
                <a:gd name="T14" fmla="*/ 26 w 183"/>
                <a:gd name="T15" fmla="*/ 86 h 100"/>
                <a:gd name="T16" fmla="*/ 29 w 183"/>
                <a:gd name="T17" fmla="*/ 84 h 100"/>
                <a:gd name="T18" fmla="*/ 33 w 183"/>
                <a:gd name="T19" fmla="*/ 82 h 100"/>
                <a:gd name="T20" fmla="*/ 36 w 183"/>
                <a:gd name="T21" fmla="*/ 80 h 100"/>
                <a:gd name="T22" fmla="*/ 40 w 183"/>
                <a:gd name="T23" fmla="*/ 79 h 100"/>
                <a:gd name="T24" fmla="*/ 43 w 183"/>
                <a:gd name="T25" fmla="*/ 76 h 100"/>
                <a:gd name="T26" fmla="*/ 46 w 183"/>
                <a:gd name="T27" fmla="*/ 75 h 100"/>
                <a:gd name="T28" fmla="*/ 49 w 183"/>
                <a:gd name="T29" fmla="*/ 73 h 100"/>
                <a:gd name="T30" fmla="*/ 53 w 183"/>
                <a:gd name="T31" fmla="*/ 71 h 100"/>
                <a:gd name="T32" fmla="*/ 56 w 183"/>
                <a:gd name="T33" fmla="*/ 69 h 100"/>
                <a:gd name="T34" fmla="*/ 60 w 183"/>
                <a:gd name="T35" fmla="*/ 68 h 100"/>
                <a:gd name="T36" fmla="*/ 63 w 183"/>
                <a:gd name="T37" fmla="*/ 66 h 100"/>
                <a:gd name="T38" fmla="*/ 67 w 183"/>
                <a:gd name="T39" fmla="*/ 64 h 100"/>
                <a:gd name="T40" fmla="*/ 70 w 183"/>
                <a:gd name="T41" fmla="*/ 62 h 100"/>
                <a:gd name="T42" fmla="*/ 74 w 183"/>
                <a:gd name="T43" fmla="*/ 60 h 100"/>
                <a:gd name="T44" fmla="*/ 76 w 183"/>
                <a:gd name="T45" fmla="*/ 58 h 100"/>
                <a:gd name="T46" fmla="*/ 80 w 183"/>
                <a:gd name="T47" fmla="*/ 57 h 100"/>
                <a:gd name="T48" fmla="*/ 83 w 183"/>
                <a:gd name="T49" fmla="*/ 55 h 100"/>
                <a:gd name="T50" fmla="*/ 87 w 183"/>
                <a:gd name="T51" fmla="*/ 53 h 100"/>
                <a:gd name="T52" fmla="*/ 90 w 183"/>
                <a:gd name="T53" fmla="*/ 51 h 100"/>
                <a:gd name="T54" fmla="*/ 93 w 183"/>
                <a:gd name="T55" fmla="*/ 49 h 100"/>
                <a:gd name="T56" fmla="*/ 97 w 183"/>
                <a:gd name="T57" fmla="*/ 47 h 100"/>
                <a:gd name="T58" fmla="*/ 100 w 183"/>
                <a:gd name="T59" fmla="*/ 45 h 100"/>
                <a:gd name="T60" fmla="*/ 103 w 183"/>
                <a:gd name="T61" fmla="*/ 44 h 100"/>
                <a:gd name="T62" fmla="*/ 107 w 183"/>
                <a:gd name="T63" fmla="*/ 42 h 100"/>
                <a:gd name="T64" fmla="*/ 110 w 183"/>
                <a:gd name="T65" fmla="*/ 40 h 100"/>
                <a:gd name="T66" fmla="*/ 113 w 183"/>
                <a:gd name="T67" fmla="*/ 38 h 100"/>
                <a:gd name="T68" fmla="*/ 117 w 183"/>
                <a:gd name="T69" fmla="*/ 36 h 100"/>
                <a:gd name="T70" fmla="*/ 120 w 183"/>
                <a:gd name="T71" fmla="*/ 34 h 100"/>
                <a:gd name="T72" fmla="*/ 124 w 183"/>
                <a:gd name="T73" fmla="*/ 33 h 100"/>
                <a:gd name="T74" fmla="*/ 127 w 183"/>
                <a:gd name="T75" fmla="*/ 30 h 100"/>
                <a:gd name="T76" fmla="*/ 130 w 183"/>
                <a:gd name="T77" fmla="*/ 29 h 100"/>
                <a:gd name="T78" fmla="*/ 133 w 183"/>
                <a:gd name="T79" fmla="*/ 27 h 100"/>
                <a:gd name="T80" fmla="*/ 137 w 183"/>
                <a:gd name="T81" fmla="*/ 25 h 100"/>
                <a:gd name="T82" fmla="*/ 140 w 183"/>
                <a:gd name="T83" fmla="*/ 23 h 100"/>
                <a:gd name="T84" fmla="*/ 144 w 183"/>
                <a:gd name="T85" fmla="*/ 22 h 100"/>
                <a:gd name="T86" fmla="*/ 147 w 183"/>
                <a:gd name="T87" fmla="*/ 19 h 100"/>
                <a:gd name="T88" fmla="*/ 151 w 183"/>
                <a:gd name="T89" fmla="*/ 18 h 100"/>
                <a:gd name="T90" fmla="*/ 154 w 183"/>
                <a:gd name="T91" fmla="*/ 16 h 100"/>
                <a:gd name="T92" fmla="*/ 157 w 183"/>
                <a:gd name="T93" fmla="*/ 14 h 100"/>
                <a:gd name="T94" fmla="*/ 160 w 183"/>
                <a:gd name="T95" fmla="*/ 13 h 100"/>
                <a:gd name="T96" fmla="*/ 163 w 183"/>
                <a:gd name="T97" fmla="*/ 11 h 100"/>
                <a:gd name="T98" fmla="*/ 166 w 183"/>
                <a:gd name="T99" fmla="*/ 9 h 100"/>
                <a:gd name="T100" fmla="*/ 169 w 183"/>
                <a:gd name="T101" fmla="*/ 7 h 100"/>
                <a:gd name="T102" fmla="*/ 173 w 183"/>
                <a:gd name="T103" fmla="*/ 6 h 100"/>
                <a:gd name="T104" fmla="*/ 176 w 183"/>
                <a:gd name="T105" fmla="*/ 4 h 100"/>
                <a:gd name="T106" fmla="*/ 180 w 183"/>
                <a:gd name="T107" fmla="*/ 2 h 100"/>
                <a:gd name="T108" fmla="*/ 183 w 183"/>
                <a:gd name="T10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100">
                  <a:moveTo>
                    <a:pt x="0" y="100"/>
                  </a:moveTo>
                  <a:lnTo>
                    <a:pt x="1" y="100"/>
                  </a:lnTo>
                  <a:lnTo>
                    <a:pt x="1" y="99"/>
                  </a:lnTo>
                  <a:lnTo>
                    <a:pt x="2" y="99"/>
                  </a:lnTo>
                  <a:lnTo>
                    <a:pt x="3" y="99"/>
                  </a:lnTo>
                  <a:lnTo>
                    <a:pt x="3" y="98"/>
                  </a:lnTo>
                  <a:lnTo>
                    <a:pt x="4" y="98"/>
                  </a:lnTo>
                  <a:lnTo>
                    <a:pt x="5" y="98"/>
                  </a:lnTo>
                  <a:lnTo>
                    <a:pt x="5" y="97"/>
                  </a:lnTo>
                  <a:lnTo>
                    <a:pt x="6" y="97"/>
                  </a:lnTo>
                  <a:lnTo>
                    <a:pt x="7" y="97"/>
                  </a:lnTo>
                  <a:lnTo>
                    <a:pt x="7" y="96"/>
                  </a:lnTo>
                  <a:lnTo>
                    <a:pt x="8" y="96"/>
                  </a:lnTo>
                  <a:lnTo>
                    <a:pt x="9" y="96"/>
                  </a:lnTo>
                  <a:lnTo>
                    <a:pt x="9" y="95"/>
                  </a:lnTo>
                  <a:lnTo>
                    <a:pt x="10" y="95"/>
                  </a:lnTo>
                  <a:lnTo>
                    <a:pt x="11" y="94"/>
                  </a:lnTo>
                  <a:lnTo>
                    <a:pt x="12" y="94"/>
                  </a:lnTo>
                  <a:lnTo>
                    <a:pt x="12" y="93"/>
                  </a:lnTo>
                  <a:lnTo>
                    <a:pt x="13" y="93"/>
                  </a:lnTo>
                  <a:lnTo>
                    <a:pt x="14" y="93"/>
                  </a:lnTo>
                  <a:lnTo>
                    <a:pt x="14" y="92"/>
                  </a:lnTo>
                  <a:lnTo>
                    <a:pt x="15" y="92"/>
                  </a:lnTo>
                  <a:lnTo>
                    <a:pt x="16" y="92"/>
                  </a:lnTo>
                  <a:lnTo>
                    <a:pt x="16" y="91"/>
                  </a:lnTo>
                  <a:lnTo>
                    <a:pt x="17" y="91"/>
                  </a:lnTo>
                  <a:lnTo>
                    <a:pt x="18" y="91"/>
                  </a:lnTo>
                  <a:lnTo>
                    <a:pt x="18" y="90"/>
                  </a:lnTo>
                  <a:lnTo>
                    <a:pt x="19" y="90"/>
                  </a:lnTo>
                  <a:lnTo>
                    <a:pt x="20" y="90"/>
                  </a:lnTo>
                  <a:lnTo>
                    <a:pt x="20" y="89"/>
                  </a:lnTo>
                  <a:lnTo>
                    <a:pt x="21" y="89"/>
                  </a:lnTo>
                  <a:lnTo>
                    <a:pt x="21" y="88"/>
                  </a:lnTo>
                  <a:lnTo>
                    <a:pt x="22" y="88"/>
                  </a:lnTo>
                  <a:lnTo>
                    <a:pt x="23" y="88"/>
                  </a:lnTo>
                  <a:lnTo>
                    <a:pt x="23" y="87"/>
                  </a:lnTo>
                  <a:lnTo>
                    <a:pt x="24" y="87"/>
                  </a:lnTo>
                  <a:lnTo>
                    <a:pt x="25" y="87"/>
                  </a:lnTo>
                  <a:lnTo>
                    <a:pt x="25" y="86"/>
                  </a:lnTo>
                  <a:lnTo>
                    <a:pt x="26" y="86"/>
                  </a:lnTo>
                  <a:lnTo>
                    <a:pt x="27" y="86"/>
                  </a:lnTo>
                  <a:lnTo>
                    <a:pt x="27" y="85"/>
                  </a:lnTo>
                  <a:lnTo>
                    <a:pt x="28" y="85"/>
                  </a:lnTo>
                  <a:lnTo>
                    <a:pt x="29" y="85"/>
                  </a:lnTo>
                  <a:lnTo>
                    <a:pt x="29" y="84"/>
                  </a:lnTo>
                  <a:lnTo>
                    <a:pt x="30" y="84"/>
                  </a:lnTo>
                  <a:lnTo>
                    <a:pt x="31" y="84"/>
                  </a:lnTo>
                  <a:lnTo>
                    <a:pt x="31" y="83"/>
                  </a:lnTo>
                  <a:lnTo>
                    <a:pt x="32" y="83"/>
                  </a:lnTo>
                  <a:lnTo>
                    <a:pt x="33" y="82"/>
                  </a:lnTo>
                  <a:lnTo>
                    <a:pt x="34" y="82"/>
                  </a:lnTo>
                  <a:lnTo>
                    <a:pt x="34" y="81"/>
                  </a:lnTo>
                  <a:lnTo>
                    <a:pt x="35" y="81"/>
                  </a:lnTo>
                  <a:lnTo>
                    <a:pt x="36" y="81"/>
                  </a:lnTo>
                  <a:lnTo>
                    <a:pt x="36" y="80"/>
                  </a:lnTo>
                  <a:lnTo>
                    <a:pt x="37" y="80"/>
                  </a:lnTo>
                  <a:lnTo>
                    <a:pt x="38" y="80"/>
                  </a:lnTo>
                  <a:lnTo>
                    <a:pt x="38" y="79"/>
                  </a:lnTo>
                  <a:lnTo>
                    <a:pt x="39" y="79"/>
                  </a:lnTo>
                  <a:lnTo>
                    <a:pt x="40" y="79"/>
                  </a:lnTo>
                  <a:lnTo>
                    <a:pt x="40" y="78"/>
                  </a:lnTo>
                  <a:lnTo>
                    <a:pt x="41" y="78"/>
                  </a:lnTo>
                  <a:lnTo>
                    <a:pt x="42" y="77"/>
                  </a:lnTo>
                  <a:lnTo>
                    <a:pt x="43" y="77"/>
                  </a:lnTo>
                  <a:lnTo>
                    <a:pt x="43" y="76"/>
                  </a:lnTo>
                  <a:lnTo>
                    <a:pt x="44" y="76"/>
                  </a:lnTo>
                  <a:lnTo>
                    <a:pt x="45" y="76"/>
                  </a:lnTo>
                  <a:lnTo>
                    <a:pt x="45" y="75"/>
                  </a:lnTo>
                  <a:lnTo>
                    <a:pt x="46" y="75"/>
                  </a:lnTo>
                  <a:lnTo>
                    <a:pt x="46" y="75"/>
                  </a:lnTo>
                  <a:lnTo>
                    <a:pt x="47" y="75"/>
                  </a:lnTo>
                  <a:lnTo>
                    <a:pt x="47" y="74"/>
                  </a:lnTo>
                  <a:lnTo>
                    <a:pt x="48" y="74"/>
                  </a:lnTo>
                  <a:lnTo>
                    <a:pt x="49" y="74"/>
                  </a:lnTo>
                  <a:lnTo>
                    <a:pt x="49" y="73"/>
                  </a:lnTo>
                  <a:lnTo>
                    <a:pt x="50" y="73"/>
                  </a:lnTo>
                  <a:lnTo>
                    <a:pt x="51" y="73"/>
                  </a:lnTo>
                  <a:lnTo>
                    <a:pt x="51" y="72"/>
                  </a:lnTo>
                  <a:lnTo>
                    <a:pt x="52" y="72"/>
                  </a:lnTo>
                  <a:lnTo>
                    <a:pt x="53" y="71"/>
                  </a:lnTo>
                  <a:lnTo>
                    <a:pt x="54" y="71"/>
                  </a:lnTo>
                  <a:lnTo>
                    <a:pt x="54" y="70"/>
                  </a:lnTo>
                  <a:lnTo>
                    <a:pt x="55" y="70"/>
                  </a:lnTo>
                  <a:lnTo>
                    <a:pt x="56" y="70"/>
                  </a:lnTo>
                  <a:lnTo>
                    <a:pt x="56" y="69"/>
                  </a:lnTo>
                  <a:lnTo>
                    <a:pt x="57" y="69"/>
                  </a:lnTo>
                  <a:lnTo>
                    <a:pt x="58" y="69"/>
                  </a:lnTo>
                  <a:lnTo>
                    <a:pt x="58" y="68"/>
                  </a:lnTo>
                  <a:lnTo>
                    <a:pt x="59" y="68"/>
                  </a:lnTo>
                  <a:lnTo>
                    <a:pt x="60" y="68"/>
                  </a:lnTo>
                  <a:lnTo>
                    <a:pt x="60" y="67"/>
                  </a:lnTo>
                  <a:lnTo>
                    <a:pt x="61" y="67"/>
                  </a:lnTo>
                  <a:lnTo>
                    <a:pt x="62" y="67"/>
                  </a:lnTo>
                  <a:lnTo>
                    <a:pt x="62" y="66"/>
                  </a:lnTo>
                  <a:lnTo>
                    <a:pt x="63" y="66"/>
                  </a:lnTo>
                  <a:lnTo>
                    <a:pt x="64" y="65"/>
                  </a:lnTo>
                  <a:lnTo>
                    <a:pt x="65" y="65"/>
                  </a:lnTo>
                  <a:lnTo>
                    <a:pt x="65" y="64"/>
                  </a:lnTo>
                  <a:lnTo>
                    <a:pt x="66" y="64"/>
                  </a:lnTo>
                  <a:lnTo>
                    <a:pt x="67" y="64"/>
                  </a:lnTo>
                  <a:lnTo>
                    <a:pt x="67" y="63"/>
                  </a:lnTo>
                  <a:lnTo>
                    <a:pt x="68" y="63"/>
                  </a:lnTo>
                  <a:lnTo>
                    <a:pt x="69" y="63"/>
                  </a:lnTo>
                  <a:lnTo>
                    <a:pt x="69" y="62"/>
                  </a:lnTo>
                  <a:lnTo>
                    <a:pt x="70" y="62"/>
                  </a:lnTo>
                  <a:lnTo>
                    <a:pt x="71" y="62"/>
                  </a:lnTo>
                  <a:lnTo>
                    <a:pt x="71" y="61"/>
                  </a:lnTo>
                  <a:lnTo>
                    <a:pt x="72" y="61"/>
                  </a:lnTo>
                  <a:lnTo>
                    <a:pt x="73" y="60"/>
                  </a:lnTo>
                  <a:lnTo>
                    <a:pt x="74" y="60"/>
                  </a:lnTo>
                  <a:lnTo>
                    <a:pt x="74" y="60"/>
                  </a:lnTo>
                  <a:lnTo>
                    <a:pt x="74" y="59"/>
                  </a:lnTo>
                  <a:lnTo>
                    <a:pt x="75" y="59"/>
                  </a:lnTo>
                  <a:lnTo>
                    <a:pt x="76" y="59"/>
                  </a:lnTo>
                  <a:lnTo>
                    <a:pt x="76" y="58"/>
                  </a:lnTo>
                  <a:lnTo>
                    <a:pt x="77" y="58"/>
                  </a:lnTo>
                  <a:lnTo>
                    <a:pt x="78" y="58"/>
                  </a:lnTo>
                  <a:lnTo>
                    <a:pt x="78" y="57"/>
                  </a:lnTo>
                  <a:lnTo>
                    <a:pt x="79" y="57"/>
                  </a:lnTo>
                  <a:lnTo>
                    <a:pt x="80" y="57"/>
                  </a:lnTo>
                  <a:lnTo>
                    <a:pt x="80" y="56"/>
                  </a:lnTo>
                  <a:lnTo>
                    <a:pt x="81" y="56"/>
                  </a:lnTo>
                  <a:lnTo>
                    <a:pt x="82" y="56"/>
                  </a:lnTo>
                  <a:lnTo>
                    <a:pt x="82" y="55"/>
                  </a:lnTo>
                  <a:lnTo>
                    <a:pt x="83" y="55"/>
                  </a:lnTo>
                  <a:lnTo>
                    <a:pt x="84" y="54"/>
                  </a:lnTo>
                  <a:lnTo>
                    <a:pt x="85" y="54"/>
                  </a:lnTo>
                  <a:lnTo>
                    <a:pt x="85" y="53"/>
                  </a:lnTo>
                  <a:lnTo>
                    <a:pt x="86" y="53"/>
                  </a:lnTo>
                  <a:lnTo>
                    <a:pt x="87" y="53"/>
                  </a:lnTo>
                  <a:lnTo>
                    <a:pt x="87" y="52"/>
                  </a:lnTo>
                  <a:lnTo>
                    <a:pt x="88" y="52"/>
                  </a:lnTo>
                  <a:lnTo>
                    <a:pt x="89" y="52"/>
                  </a:lnTo>
                  <a:lnTo>
                    <a:pt x="89" y="51"/>
                  </a:lnTo>
                  <a:lnTo>
                    <a:pt x="90" y="51"/>
                  </a:lnTo>
                  <a:lnTo>
                    <a:pt x="91" y="51"/>
                  </a:lnTo>
                  <a:lnTo>
                    <a:pt x="91" y="50"/>
                  </a:lnTo>
                  <a:lnTo>
                    <a:pt x="92" y="50"/>
                  </a:lnTo>
                  <a:lnTo>
                    <a:pt x="93" y="50"/>
                  </a:lnTo>
                  <a:lnTo>
                    <a:pt x="93" y="49"/>
                  </a:lnTo>
                  <a:lnTo>
                    <a:pt x="94" y="49"/>
                  </a:lnTo>
                  <a:lnTo>
                    <a:pt x="95" y="48"/>
                  </a:lnTo>
                  <a:lnTo>
                    <a:pt x="96" y="48"/>
                  </a:lnTo>
                  <a:lnTo>
                    <a:pt x="96" y="47"/>
                  </a:lnTo>
                  <a:lnTo>
                    <a:pt x="97" y="47"/>
                  </a:lnTo>
                  <a:lnTo>
                    <a:pt x="98" y="47"/>
                  </a:lnTo>
                  <a:lnTo>
                    <a:pt x="98" y="46"/>
                  </a:lnTo>
                  <a:lnTo>
                    <a:pt x="99" y="46"/>
                  </a:lnTo>
                  <a:lnTo>
                    <a:pt x="100" y="46"/>
                  </a:lnTo>
                  <a:lnTo>
                    <a:pt x="100" y="45"/>
                  </a:lnTo>
                  <a:lnTo>
                    <a:pt x="101" y="45"/>
                  </a:lnTo>
                  <a:lnTo>
                    <a:pt x="102" y="45"/>
                  </a:lnTo>
                  <a:lnTo>
                    <a:pt x="102" y="45"/>
                  </a:lnTo>
                  <a:lnTo>
                    <a:pt x="102" y="44"/>
                  </a:lnTo>
                  <a:lnTo>
                    <a:pt x="103" y="44"/>
                  </a:lnTo>
                  <a:lnTo>
                    <a:pt x="104" y="44"/>
                  </a:lnTo>
                  <a:lnTo>
                    <a:pt x="104" y="43"/>
                  </a:lnTo>
                  <a:lnTo>
                    <a:pt x="105" y="43"/>
                  </a:lnTo>
                  <a:lnTo>
                    <a:pt x="106" y="42"/>
                  </a:lnTo>
                  <a:lnTo>
                    <a:pt x="107" y="42"/>
                  </a:lnTo>
                  <a:lnTo>
                    <a:pt x="107" y="41"/>
                  </a:lnTo>
                  <a:lnTo>
                    <a:pt x="108" y="41"/>
                  </a:lnTo>
                  <a:lnTo>
                    <a:pt x="109" y="41"/>
                  </a:lnTo>
                  <a:lnTo>
                    <a:pt x="109" y="40"/>
                  </a:lnTo>
                  <a:lnTo>
                    <a:pt x="110" y="40"/>
                  </a:lnTo>
                  <a:lnTo>
                    <a:pt x="111" y="40"/>
                  </a:lnTo>
                  <a:lnTo>
                    <a:pt x="111" y="39"/>
                  </a:lnTo>
                  <a:lnTo>
                    <a:pt x="112" y="39"/>
                  </a:lnTo>
                  <a:lnTo>
                    <a:pt x="113" y="39"/>
                  </a:lnTo>
                  <a:lnTo>
                    <a:pt x="113" y="38"/>
                  </a:lnTo>
                  <a:lnTo>
                    <a:pt x="114" y="38"/>
                  </a:lnTo>
                  <a:lnTo>
                    <a:pt x="115" y="38"/>
                  </a:lnTo>
                  <a:lnTo>
                    <a:pt x="115" y="37"/>
                  </a:lnTo>
                  <a:lnTo>
                    <a:pt x="116" y="37"/>
                  </a:lnTo>
                  <a:lnTo>
                    <a:pt x="117" y="36"/>
                  </a:lnTo>
                  <a:lnTo>
                    <a:pt x="118" y="36"/>
                  </a:lnTo>
                  <a:lnTo>
                    <a:pt x="118" y="35"/>
                  </a:lnTo>
                  <a:lnTo>
                    <a:pt x="119" y="35"/>
                  </a:lnTo>
                  <a:lnTo>
                    <a:pt x="120" y="35"/>
                  </a:lnTo>
                  <a:lnTo>
                    <a:pt x="120" y="34"/>
                  </a:lnTo>
                  <a:lnTo>
                    <a:pt x="121" y="34"/>
                  </a:lnTo>
                  <a:lnTo>
                    <a:pt x="122" y="34"/>
                  </a:lnTo>
                  <a:lnTo>
                    <a:pt x="122" y="33"/>
                  </a:lnTo>
                  <a:lnTo>
                    <a:pt x="123" y="33"/>
                  </a:lnTo>
                  <a:lnTo>
                    <a:pt x="124" y="33"/>
                  </a:lnTo>
                  <a:lnTo>
                    <a:pt x="124" y="32"/>
                  </a:lnTo>
                  <a:lnTo>
                    <a:pt x="125" y="32"/>
                  </a:lnTo>
                  <a:lnTo>
                    <a:pt x="126" y="31"/>
                  </a:lnTo>
                  <a:lnTo>
                    <a:pt x="127" y="31"/>
                  </a:lnTo>
                  <a:lnTo>
                    <a:pt x="127" y="30"/>
                  </a:lnTo>
                  <a:lnTo>
                    <a:pt x="128" y="30"/>
                  </a:lnTo>
                  <a:lnTo>
                    <a:pt x="129" y="30"/>
                  </a:lnTo>
                  <a:lnTo>
                    <a:pt x="129" y="29"/>
                  </a:lnTo>
                  <a:lnTo>
                    <a:pt x="129" y="29"/>
                  </a:lnTo>
                  <a:lnTo>
                    <a:pt x="130" y="29"/>
                  </a:lnTo>
                  <a:lnTo>
                    <a:pt x="131" y="29"/>
                  </a:lnTo>
                  <a:lnTo>
                    <a:pt x="131" y="28"/>
                  </a:lnTo>
                  <a:lnTo>
                    <a:pt x="132" y="28"/>
                  </a:lnTo>
                  <a:lnTo>
                    <a:pt x="133" y="28"/>
                  </a:lnTo>
                  <a:lnTo>
                    <a:pt x="133" y="27"/>
                  </a:lnTo>
                  <a:lnTo>
                    <a:pt x="134" y="27"/>
                  </a:lnTo>
                  <a:lnTo>
                    <a:pt x="135" y="27"/>
                  </a:lnTo>
                  <a:lnTo>
                    <a:pt x="135" y="26"/>
                  </a:lnTo>
                  <a:lnTo>
                    <a:pt x="136" y="26"/>
                  </a:lnTo>
                  <a:lnTo>
                    <a:pt x="137" y="25"/>
                  </a:lnTo>
                  <a:lnTo>
                    <a:pt x="138" y="25"/>
                  </a:lnTo>
                  <a:lnTo>
                    <a:pt x="138" y="24"/>
                  </a:lnTo>
                  <a:lnTo>
                    <a:pt x="139" y="24"/>
                  </a:lnTo>
                  <a:lnTo>
                    <a:pt x="140" y="24"/>
                  </a:lnTo>
                  <a:lnTo>
                    <a:pt x="140" y="23"/>
                  </a:lnTo>
                  <a:lnTo>
                    <a:pt x="141" y="23"/>
                  </a:lnTo>
                  <a:lnTo>
                    <a:pt x="142" y="23"/>
                  </a:lnTo>
                  <a:lnTo>
                    <a:pt x="142" y="22"/>
                  </a:lnTo>
                  <a:lnTo>
                    <a:pt x="143" y="22"/>
                  </a:lnTo>
                  <a:lnTo>
                    <a:pt x="144" y="22"/>
                  </a:lnTo>
                  <a:lnTo>
                    <a:pt x="144" y="21"/>
                  </a:lnTo>
                  <a:lnTo>
                    <a:pt x="145" y="21"/>
                  </a:lnTo>
                  <a:lnTo>
                    <a:pt x="146" y="20"/>
                  </a:lnTo>
                  <a:lnTo>
                    <a:pt x="147" y="20"/>
                  </a:lnTo>
                  <a:lnTo>
                    <a:pt x="147" y="19"/>
                  </a:lnTo>
                  <a:lnTo>
                    <a:pt x="148" y="19"/>
                  </a:lnTo>
                  <a:lnTo>
                    <a:pt x="149" y="19"/>
                  </a:lnTo>
                  <a:lnTo>
                    <a:pt x="149" y="18"/>
                  </a:lnTo>
                  <a:lnTo>
                    <a:pt x="150" y="18"/>
                  </a:lnTo>
                  <a:lnTo>
                    <a:pt x="151" y="18"/>
                  </a:lnTo>
                  <a:lnTo>
                    <a:pt x="151" y="17"/>
                  </a:lnTo>
                  <a:lnTo>
                    <a:pt x="152" y="17"/>
                  </a:lnTo>
                  <a:lnTo>
                    <a:pt x="153" y="17"/>
                  </a:lnTo>
                  <a:lnTo>
                    <a:pt x="153" y="16"/>
                  </a:lnTo>
                  <a:lnTo>
                    <a:pt x="154" y="16"/>
                  </a:lnTo>
                  <a:lnTo>
                    <a:pt x="155" y="16"/>
                  </a:lnTo>
                  <a:lnTo>
                    <a:pt x="155" y="15"/>
                  </a:lnTo>
                  <a:lnTo>
                    <a:pt x="156" y="15"/>
                  </a:lnTo>
                  <a:lnTo>
                    <a:pt x="157" y="15"/>
                  </a:lnTo>
                  <a:lnTo>
                    <a:pt x="157" y="14"/>
                  </a:lnTo>
                  <a:lnTo>
                    <a:pt x="157" y="14"/>
                  </a:lnTo>
                  <a:lnTo>
                    <a:pt x="158" y="14"/>
                  </a:lnTo>
                  <a:lnTo>
                    <a:pt x="158" y="13"/>
                  </a:lnTo>
                  <a:lnTo>
                    <a:pt x="159" y="13"/>
                  </a:lnTo>
                  <a:lnTo>
                    <a:pt x="160" y="13"/>
                  </a:lnTo>
                  <a:lnTo>
                    <a:pt x="160" y="12"/>
                  </a:lnTo>
                  <a:lnTo>
                    <a:pt x="161" y="12"/>
                  </a:lnTo>
                  <a:lnTo>
                    <a:pt x="162" y="12"/>
                  </a:lnTo>
                  <a:lnTo>
                    <a:pt x="162" y="11"/>
                  </a:lnTo>
                  <a:lnTo>
                    <a:pt x="163" y="11"/>
                  </a:lnTo>
                  <a:lnTo>
                    <a:pt x="164" y="11"/>
                  </a:lnTo>
                  <a:lnTo>
                    <a:pt x="164" y="10"/>
                  </a:lnTo>
                  <a:lnTo>
                    <a:pt x="165" y="10"/>
                  </a:lnTo>
                  <a:lnTo>
                    <a:pt x="166" y="10"/>
                  </a:lnTo>
                  <a:lnTo>
                    <a:pt x="166" y="9"/>
                  </a:lnTo>
                  <a:lnTo>
                    <a:pt x="167" y="9"/>
                  </a:lnTo>
                  <a:lnTo>
                    <a:pt x="168" y="9"/>
                  </a:lnTo>
                  <a:lnTo>
                    <a:pt x="168" y="8"/>
                  </a:lnTo>
                  <a:lnTo>
                    <a:pt x="169" y="8"/>
                  </a:lnTo>
                  <a:lnTo>
                    <a:pt x="169" y="7"/>
                  </a:lnTo>
                  <a:lnTo>
                    <a:pt x="170" y="7"/>
                  </a:lnTo>
                  <a:lnTo>
                    <a:pt x="171" y="7"/>
                  </a:lnTo>
                  <a:lnTo>
                    <a:pt x="171" y="6"/>
                  </a:lnTo>
                  <a:lnTo>
                    <a:pt x="172" y="6"/>
                  </a:lnTo>
                  <a:lnTo>
                    <a:pt x="173" y="6"/>
                  </a:lnTo>
                  <a:lnTo>
                    <a:pt x="173" y="5"/>
                  </a:lnTo>
                  <a:lnTo>
                    <a:pt x="174" y="5"/>
                  </a:lnTo>
                  <a:lnTo>
                    <a:pt x="175" y="5"/>
                  </a:lnTo>
                  <a:lnTo>
                    <a:pt x="175" y="4"/>
                  </a:lnTo>
                  <a:lnTo>
                    <a:pt x="176" y="4"/>
                  </a:lnTo>
                  <a:lnTo>
                    <a:pt x="177" y="4"/>
                  </a:lnTo>
                  <a:lnTo>
                    <a:pt x="177" y="3"/>
                  </a:lnTo>
                  <a:lnTo>
                    <a:pt x="178" y="3"/>
                  </a:lnTo>
                  <a:lnTo>
                    <a:pt x="179" y="2"/>
                  </a:lnTo>
                  <a:lnTo>
                    <a:pt x="180" y="2"/>
                  </a:lnTo>
                  <a:lnTo>
                    <a:pt x="180" y="1"/>
                  </a:lnTo>
                  <a:lnTo>
                    <a:pt x="181" y="1"/>
                  </a:lnTo>
                  <a:lnTo>
                    <a:pt x="182" y="1"/>
                  </a:lnTo>
                  <a:lnTo>
                    <a:pt x="182" y="0"/>
                  </a:lnTo>
                  <a:lnTo>
                    <a:pt x="183" y="0"/>
                  </a:lnTo>
                  <a:lnTo>
                    <a:pt x="183"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7" name="Freeform 108">
              <a:extLst>
                <a:ext uri="{FF2B5EF4-FFF2-40B4-BE49-F238E27FC236}">
                  <a16:creationId xmlns:a16="http://schemas.microsoft.com/office/drawing/2014/main" id="{8059E622-F1CD-4A94-A046-C7D982E5B54C}"/>
                </a:ext>
              </a:extLst>
            </p:cNvPr>
            <p:cNvSpPr>
              <a:spLocks/>
            </p:cNvSpPr>
            <p:nvPr/>
          </p:nvSpPr>
          <p:spPr bwMode="auto">
            <a:xfrm>
              <a:off x="13860498" y="2057585"/>
              <a:ext cx="723060" cy="399370"/>
            </a:xfrm>
            <a:custGeom>
              <a:avLst/>
              <a:gdLst>
                <a:gd name="T0" fmla="*/ 11 w 671"/>
                <a:gd name="T1" fmla="*/ 362 h 367"/>
                <a:gd name="T2" fmla="*/ 22 w 671"/>
                <a:gd name="T3" fmla="*/ 356 h 367"/>
                <a:gd name="T4" fmla="*/ 32 w 671"/>
                <a:gd name="T5" fmla="*/ 350 h 367"/>
                <a:gd name="T6" fmla="*/ 43 w 671"/>
                <a:gd name="T7" fmla="*/ 344 h 367"/>
                <a:gd name="T8" fmla="*/ 54 w 671"/>
                <a:gd name="T9" fmla="*/ 338 h 367"/>
                <a:gd name="T10" fmla="*/ 65 w 671"/>
                <a:gd name="T11" fmla="*/ 333 h 367"/>
                <a:gd name="T12" fmla="*/ 76 w 671"/>
                <a:gd name="T13" fmla="*/ 327 h 367"/>
                <a:gd name="T14" fmla="*/ 87 w 671"/>
                <a:gd name="T15" fmla="*/ 321 h 367"/>
                <a:gd name="T16" fmla="*/ 97 w 671"/>
                <a:gd name="T17" fmla="*/ 315 h 367"/>
                <a:gd name="T18" fmla="*/ 108 w 671"/>
                <a:gd name="T19" fmla="*/ 309 h 367"/>
                <a:gd name="T20" fmla="*/ 118 w 671"/>
                <a:gd name="T21" fmla="*/ 303 h 367"/>
                <a:gd name="T22" fmla="*/ 129 w 671"/>
                <a:gd name="T23" fmla="*/ 297 h 367"/>
                <a:gd name="T24" fmla="*/ 140 w 671"/>
                <a:gd name="T25" fmla="*/ 291 h 367"/>
                <a:gd name="T26" fmla="*/ 152 w 671"/>
                <a:gd name="T27" fmla="*/ 285 h 367"/>
                <a:gd name="T28" fmla="*/ 162 w 671"/>
                <a:gd name="T29" fmla="*/ 279 h 367"/>
                <a:gd name="T30" fmla="*/ 172 w 671"/>
                <a:gd name="T31" fmla="*/ 274 h 367"/>
                <a:gd name="T32" fmla="*/ 183 w 671"/>
                <a:gd name="T33" fmla="*/ 268 h 367"/>
                <a:gd name="T34" fmla="*/ 194 w 671"/>
                <a:gd name="T35" fmla="*/ 262 h 367"/>
                <a:gd name="T36" fmla="*/ 205 w 671"/>
                <a:gd name="T37" fmla="*/ 256 h 367"/>
                <a:gd name="T38" fmla="*/ 216 w 671"/>
                <a:gd name="T39" fmla="*/ 250 h 367"/>
                <a:gd name="T40" fmla="*/ 226 w 671"/>
                <a:gd name="T41" fmla="*/ 244 h 367"/>
                <a:gd name="T42" fmla="*/ 236 w 671"/>
                <a:gd name="T43" fmla="*/ 238 h 367"/>
                <a:gd name="T44" fmla="*/ 247 w 671"/>
                <a:gd name="T45" fmla="*/ 233 h 367"/>
                <a:gd name="T46" fmla="*/ 258 w 671"/>
                <a:gd name="T47" fmla="*/ 227 h 367"/>
                <a:gd name="T48" fmla="*/ 269 w 671"/>
                <a:gd name="T49" fmla="*/ 221 h 367"/>
                <a:gd name="T50" fmla="*/ 279 w 671"/>
                <a:gd name="T51" fmla="*/ 215 h 367"/>
                <a:gd name="T52" fmla="*/ 290 w 671"/>
                <a:gd name="T53" fmla="*/ 209 h 367"/>
                <a:gd name="T54" fmla="*/ 301 w 671"/>
                <a:gd name="T55" fmla="*/ 203 h 367"/>
                <a:gd name="T56" fmla="*/ 311 w 671"/>
                <a:gd name="T57" fmla="*/ 198 h 367"/>
                <a:gd name="T58" fmla="*/ 322 w 671"/>
                <a:gd name="T59" fmla="*/ 192 h 367"/>
                <a:gd name="T60" fmla="*/ 332 w 671"/>
                <a:gd name="T61" fmla="*/ 186 h 367"/>
                <a:gd name="T62" fmla="*/ 343 w 671"/>
                <a:gd name="T63" fmla="*/ 180 h 367"/>
                <a:gd name="T64" fmla="*/ 354 w 671"/>
                <a:gd name="T65" fmla="*/ 174 h 367"/>
                <a:gd name="T66" fmla="*/ 364 w 671"/>
                <a:gd name="T67" fmla="*/ 168 h 367"/>
                <a:gd name="T68" fmla="*/ 375 w 671"/>
                <a:gd name="T69" fmla="*/ 162 h 367"/>
                <a:gd name="T70" fmla="*/ 386 w 671"/>
                <a:gd name="T71" fmla="*/ 157 h 367"/>
                <a:gd name="T72" fmla="*/ 396 w 671"/>
                <a:gd name="T73" fmla="*/ 151 h 367"/>
                <a:gd name="T74" fmla="*/ 407 w 671"/>
                <a:gd name="T75" fmla="*/ 145 h 367"/>
                <a:gd name="T76" fmla="*/ 418 w 671"/>
                <a:gd name="T77" fmla="*/ 139 h 367"/>
                <a:gd name="T78" fmla="*/ 429 w 671"/>
                <a:gd name="T79" fmla="*/ 133 h 367"/>
                <a:gd name="T80" fmla="*/ 440 w 671"/>
                <a:gd name="T81" fmla="*/ 127 h 367"/>
                <a:gd name="T82" fmla="*/ 450 w 671"/>
                <a:gd name="T83" fmla="*/ 121 h 367"/>
                <a:gd name="T84" fmla="*/ 461 w 671"/>
                <a:gd name="T85" fmla="*/ 115 h 367"/>
                <a:gd name="T86" fmla="*/ 472 w 671"/>
                <a:gd name="T87" fmla="*/ 110 h 367"/>
                <a:gd name="T88" fmla="*/ 483 w 671"/>
                <a:gd name="T89" fmla="*/ 104 h 367"/>
                <a:gd name="T90" fmla="*/ 494 w 671"/>
                <a:gd name="T91" fmla="*/ 98 h 367"/>
                <a:gd name="T92" fmla="*/ 504 w 671"/>
                <a:gd name="T93" fmla="*/ 92 h 367"/>
                <a:gd name="T94" fmla="*/ 515 w 671"/>
                <a:gd name="T95" fmla="*/ 86 h 367"/>
                <a:gd name="T96" fmla="*/ 526 w 671"/>
                <a:gd name="T97" fmla="*/ 80 h 367"/>
                <a:gd name="T98" fmla="*/ 536 w 671"/>
                <a:gd name="T99" fmla="*/ 74 h 367"/>
                <a:gd name="T100" fmla="*/ 547 w 671"/>
                <a:gd name="T101" fmla="*/ 69 h 367"/>
                <a:gd name="T102" fmla="*/ 558 w 671"/>
                <a:gd name="T103" fmla="*/ 63 h 367"/>
                <a:gd name="T104" fmla="*/ 569 w 671"/>
                <a:gd name="T105" fmla="*/ 57 h 367"/>
                <a:gd name="T106" fmla="*/ 580 w 671"/>
                <a:gd name="T107" fmla="*/ 51 h 367"/>
                <a:gd name="T108" fmla="*/ 590 w 671"/>
                <a:gd name="T109" fmla="*/ 45 h 367"/>
                <a:gd name="T110" fmla="*/ 601 w 671"/>
                <a:gd name="T111" fmla="*/ 39 h 367"/>
                <a:gd name="T112" fmla="*/ 612 w 671"/>
                <a:gd name="T113" fmla="*/ 33 h 367"/>
                <a:gd name="T114" fmla="*/ 623 w 671"/>
                <a:gd name="T115" fmla="*/ 27 h 367"/>
                <a:gd name="T116" fmla="*/ 634 w 671"/>
                <a:gd name="T117" fmla="*/ 21 h 367"/>
                <a:gd name="T118" fmla="*/ 645 w 671"/>
                <a:gd name="T119" fmla="*/ 15 h 367"/>
                <a:gd name="T120" fmla="*/ 656 w 671"/>
                <a:gd name="T121" fmla="*/ 9 h 367"/>
                <a:gd name="T122" fmla="*/ 666 w 671"/>
                <a:gd name="T123" fmla="*/ 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367">
                  <a:moveTo>
                    <a:pt x="0" y="367"/>
                  </a:moveTo>
                  <a:lnTo>
                    <a:pt x="1" y="367"/>
                  </a:lnTo>
                  <a:lnTo>
                    <a:pt x="2" y="367"/>
                  </a:lnTo>
                  <a:lnTo>
                    <a:pt x="3" y="366"/>
                  </a:lnTo>
                  <a:lnTo>
                    <a:pt x="4" y="366"/>
                  </a:lnTo>
                  <a:lnTo>
                    <a:pt x="4" y="365"/>
                  </a:lnTo>
                  <a:lnTo>
                    <a:pt x="5" y="365"/>
                  </a:lnTo>
                  <a:lnTo>
                    <a:pt x="6" y="365"/>
                  </a:lnTo>
                  <a:lnTo>
                    <a:pt x="6" y="364"/>
                  </a:lnTo>
                  <a:lnTo>
                    <a:pt x="7" y="364"/>
                  </a:lnTo>
                  <a:lnTo>
                    <a:pt x="8" y="364"/>
                  </a:lnTo>
                  <a:lnTo>
                    <a:pt x="8" y="363"/>
                  </a:lnTo>
                  <a:lnTo>
                    <a:pt x="9" y="363"/>
                  </a:lnTo>
                  <a:lnTo>
                    <a:pt x="10" y="363"/>
                  </a:lnTo>
                  <a:lnTo>
                    <a:pt x="10" y="362"/>
                  </a:lnTo>
                  <a:lnTo>
                    <a:pt x="11" y="362"/>
                  </a:lnTo>
                  <a:lnTo>
                    <a:pt x="12" y="362"/>
                  </a:lnTo>
                  <a:lnTo>
                    <a:pt x="12" y="361"/>
                  </a:lnTo>
                  <a:lnTo>
                    <a:pt x="13" y="361"/>
                  </a:lnTo>
                  <a:lnTo>
                    <a:pt x="14" y="360"/>
                  </a:lnTo>
                  <a:lnTo>
                    <a:pt x="15" y="360"/>
                  </a:lnTo>
                  <a:lnTo>
                    <a:pt x="15" y="359"/>
                  </a:lnTo>
                  <a:lnTo>
                    <a:pt x="16" y="359"/>
                  </a:lnTo>
                  <a:lnTo>
                    <a:pt x="17" y="359"/>
                  </a:lnTo>
                  <a:lnTo>
                    <a:pt x="17" y="358"/>
                  </a:lnTo>
                  <a:lnTo>
                    <a:pt x="18" y="358"/>
                  </a:lnTo>
                  <a:lnTo>
                    <a:pt x="19" y="358"/>
                  </a:lnTo>
                  <a:lnTo>
                    <a:pt x="19" y="357"/>
                  </a:lnTo>
                  <a:lnTo>
                    <a:pt x="20" y="357"/>
                  </a:lnTo>
                  <a:lnTo>
                    <a:pt x="21" y="357"/>
                  </a:lnTo>
                  <a:lnTo>
                    <a:pt x="21" y="356"/>
                  </a:lnTo>
                  <a:lnTo>
                    <a:pt x="22" y="356"/>
                  </a:lnTo>
                  <a:lnTo>
                    <a:pt x="23" y="356"/>
                  </a:lnTo>
                  <a:lnTo>
                    <a:pt x="23" y="355"/>
                  </a:lnTo>
                  <a:lnTo>
                    <a:pt x="24" y="355"/>
                  </a:lnTo>
                  <a:lnTo>
                    <a:pt x="25" y="355"/>
                  </a:lnTo>
                  <a:lnTo>
                    <a:pt x="25" y="354"/>
                  </a:lnTo>
                  <a:lnTo>
                    <a:pt x="26" y="354"/>
                  </a:lnTo>
                  <a:lnTo>
                    <a:pt x="27" y="353"/>
                  </a:lnTo>
                  <a:lnTo>
                    <a:pt x="28" y="353"/>
                  </a:lnTo>
                  <a:lnTo>
                    <a:pt x="28" y="353"/>
                  </a:lnTo>
                  <a:lnTo>
                    <a:pt x="28" y="352"/>
                  </a:lnTo>
                  <a:lnTo>
                    <a:pt x="29" y="352"/>
                  </a:lnTo>
                  <a:lnTo>
                    <a:pt x="30" y="352"/>
                  </a:lnTo>
                  <a:lnTo>
                    <a:pt x="30" y="351"/>
                  </a:lnTo>
                  <a:lnTo>
                    <a:pt x="31" y="351"/>
                  </a:lnTo>
                  <a:lnTo>
                    <a:pt x="32" y="351"/>
                  </a:lnTo>
                  <a:lnTo>
                    <a:pt x="32" y="350"/>
                  </a:lnTo>
                  <a:lnTo>
                    <a:pt x="33" y="350"/>
                  </a:lnTo>
                  <a:lnTo>
                    <a:pt x="34" y="350"/>
                  </a:lnTo>
                  <a:lnTo>
                    <a:pt x="34" y="349"/>
                  </a:lnTo>
                  <a:lnTo>
                    <a:pt x="35" y="349"/>
                  </a:lnTo>
                  <a:lnTo>
                    <a:pt x="36" y="349"/>
                  </a:lnTo>
                  <a:lnTo>
                    <a:pt x="36" y="348"/>
                  </a:lnTo>
                  <a:lnTo>
                    <a:pt x="37" y="348"/>
                  </a:lnTo>
                  <a:lnTo>
                    <a:pt x="38" y="347"/>
                  </a:lnTo>
                  <a:lnTo>
                    <a:pt x="39" y="347"/>
                  </a:lnTo>
                  <a:lnTo>
                    <a:pt x="39" y="346"/>
                  </a:lnTo>
                  <a:lnTo>
                    <a:pt x="40" y="346"/>
                  </a:lnTo>
                  <a:lnTo>
                    <a:pt x="41" y="346"/>
                  </a:lnTo>
                  <a:lnTo>
                    <a:pt x="41" y="345"/>
                  </a:lnTo>
                  <a:lnTo>
                    <a:pt x="42" y="345"/>
                  </a:lnTo>
                  <a:lnTo>
                    <a:pt x="43" y="345"/>
                  </a:lnTo>
                  <a:lnTo>
                    <a:pt x="43" y="344"/>
                  </a:lnTo>
                  <a:lnTo>
                    <a:pt x="44" y="344"/>
                  </a:lnTo>
                  <a:lnTo>
                    <a:pt x="45" y="344"/>
                  </a:lnTo>
                  <a:lnTo>
                    <a:pt x="45" y="343"/>
                  </a:lnTo>
                  <a:lnTo>
                    <a:pt x="46" y="343"/>
                  </a:lnTo>
                  <a:lnTo>
                    <a:pt x="47" y="342"/>
                  </a:lnTo>
                  <a:lnTo>
                    <a:pt x="48" y="342"/>
                  </a:lnTo>
                  <a:lnTo>
                    <a:pt x="48" y="341"/>
                  </a:lnTo>
                  <a:lnTo>
                    <a:pt x="49" y="341"/>
                  </a:lnTo>
                  <a:lnTo>
                    <a:pt x="50" y="341"/>
                  </a:lnTo>
                  <a:lnTo>
                    <a:pt x="50" y="340"/>
                  </a:lnTo>
                  <a:lnTo>
                    <a:pt x="51" y="340"/>
                  </a:lnTo>
                  <a:lnTo>
                    <a:pt x="52" y="340"/>
                  </a:lnTo>
                  <a:lnTo>
                    <a:pt x="52" y="339"/>
                  </a:lnTo>
                  <a:lnTo>
                    <a:pt x="53" y="339"/>
                  </a:lnTo>
                  <a:lnTo>
                    <a:pt x="54" y="339"/>
                  </a:lnTo>
                  <a:lnTo>
                    <a:pt x="54" y="338"/>
                  </a:lnTo>
                  <a:lnTo>
                    <a:pt x="55" y="338"/>
                  </a:lnTo>
                  <a:lnTo>
                    <a:pt x="55" y="338"/>
                  </a:lnTo>
                  <a:lnTo>
                    <a:pt x="56" y="338"/>
                  </a:lnTo>
                  <a:lnTo>
                    <a:pt x="56" y="337"/>
                  </a:lnTo>
                  <a:lnTo>
                    <a:pt x="57" y="337"/>
                  </a:lnTo>
                  <a:lnTo>
                    <a:pt x="58" y="336"/>
                  </a:lnTo>
                  <a:lnTo>
                    <a:pt x="59" y="336"/>
                  </a:lnTo>
                  <a:lnTo>
                    <a:pt x="59" y="335"/>
                  </a:lnTo>
                  <a:lnTo>
                    <a:pt x="60" y="335"/>
                  </a:lnTo>
                  <a:lnTo>
                    <a:pt x="61" y="335"/>
                  </a:lnTo>
                  <a:lnTo>
                    <a:pt x="61" y="334"/>
                  </a:lnTo>
                  <a:lnTo>
                    <a:pt x="62" y="334"/>
                  </a:lnTo>
                  <a:lnTo>
                    <a:pt x="63" y="334"/>
                  </a:lnTo>
                  <a:lnTo>
                    <a:pt x="63" y="333"/>
                  </a:lnTo>
                  <a:lnTo>
                    <a:pt x="64" y="333"/>
                  </a:lnTo>
                  <a:lnTo>
                    <a:pt x="65" y="333"/>
                  </a:lnTo>
                  <a:lnTo>
                    <a:pt x="65" y="332"/>
                  </a:lnTo>
                  <a:lnTo>
                    <a:pt x="66" y="332"/>
                  </a:lnTo>
                  <a:lnTo>
                    <a:pt x="67" y="331"/>
                  </a:lnTo>
                  <a:lnTo>
                    <a:pt x="68" y="331"/>
                  </a:lnTo>
                  <a:lnTo>
                    <a:pt x="68" y="330"/>
                  </a:lnTo>
                  <a:lnTo>
                    <a:pt x="69" y="330"/>
                  </a:lnTo>
                  <a:lnTo>
                    <a:pt x="70" y="330"/>
                  </a:lnTo>
                  <a:lnTo>
                    <a:pt x="70" y="329"/>
                  </a:lnTo>
                  <a:lnTo>
                    <a:pt x="71" y="329"/>
                  </a:lnTo>
                  <a:lnTo>
                    <a:pt x="72" y="329"/>
                  </a:lnTo>
                  <a:lnTo>
                    <a:pt x="72" y="328"/>
                  </a:lnTo>
                  <a:lnTo>
                    <a:pt x="73" y="328"/>
                  </a:lnTo>
                  <a:lnTo>
                    <a:pt x="74" y="328"/>
                  </a:lnTo>
                  <a:lnTo>
                    <a:pt x="74" y="327"/>
                  </a:lnTo>
                  <a:lnTo>
                    <a:pt x="75" y="327"/>
                  </a:lnTo>
                  <a:lnTo>
                    <a:pt x="76" y="327"/>
                  </a:lnTo>
                  <a:lnTo>
                    <a:pt x="76" y="326"/>
                  </a:lnTo>
                  <a:lnTo>
                    <a:pt x="77" y="326"/>
                  </a:lnTo>
                  <a:lnTo>
                    <a:pt x="78" y="325"/>
                  </a:lnTo>
                  <a:lnTo>
                    <a:pt x="79" y="325"/>
                  </a:lnTo>
                  <a:lnTo>
                    <a:pt x="79" y="324"/>
                  </a:lnTo>
                  <a:lnTo>
                    <a:pt x="80" y="324"/>
                  </a:lnTo>
                  <a:lnTo>
                    <a:pt x="81" y="324"/>
                  </a:lnTo>
                  <a:lnTo>
                    <a:pt x="81" y="323"/>
                  </a:lnTo>
                  <a:lnTo>
                    <a:pt x="82" y="323"/>
                  </a:lnTo>
                  <a:lnTo>
                    <a:pt x="83" y="323"/>
                  </a:lnTo>
                  <a:lnTo>
                    <a:pt x="83" y="322"/>
                  </a:lnTo>
                  <a:lnTo>
                    <a:pt x="84" y="322"/>
                  </a:lnTo>
                  <a:lnTo>
                    <a:pt x="85" y="322"/>
                  </a:lnTo>
                  <a:lnTo>
                    <a:pt x="85" y="321"/>
                  </a:lnTo>
                  <a:lnTo>
                    <a:pt x="86" y="321"/>
                  </a:lnTo>
                  <a:lnTo>
                    <a:pt x="87" y="321"/>
                  </a:lnTo>
                  <a:lnTo>
                    <a:pt x="87" y="320"/>
                  </a:lnTo>
                  <a:lnTo>
                    <a:pt x="88" y="320"/>
                  </a:lnTo>
                  <a:lnTo>
                    <a:pt x="89" y="320"/>
                  </a:lnTo>
                  <a:lnTo>
                    <a:pt x="89" y="319"/>
                  </a:lnTo>
                  <a:lnTo>
                    <a:pt x="90" y="319"/>
                  </a:lnTo>
                  <a:lnTo>
                    <a:pt x="90" y="318"/>
                  </a:lnTo>
                  <a:lnTo>
                    <a:pt x="91" y="318"/>
                  </a:lnTo>
                  <a:lnTo>
                    <a:pt x="92" y="318"/>
                  </a:lnTo>
                  <a:lnTo>
                    <a:pt x="92" y="317"/>
                  </a:lnTo>
                  <a:lnTo>
                    <a:pt x="93" y="317"/>
                  </a:lnTo>
                  <a:lnTo>
                    <a:pt x="94" y="317"/>
                  </a:lnTo>
                  <a:lnTo>
                    <a:pt x="94" y="316"/>
                  </a:lnTo>
                  <a:lnTo>
                    <a:pt x="95" y="316"/>
                  </a:lnTo>
                  <a:lnTo>
                    <a:pt x="96" y="316"/>
                  </a:lnTo>
                  <a:lnTo>
                    <a:pt x="96" y="315"/>
                  </a:lnTo>
                  <a:lnTo>
                    <a:pt x="97" y="315"/>
                  </a:lnTo>
                  <a:lnTo>
                    <a:pt x="98" y="315"/>
                  </a:lnTo>
                  <a:lnTo>
                    <a:pt x="98" y="314"/>
                  </a:lnTo>
                  <a:lnTo>
                    <a:pt x="99" y="314"/>
                  </a:lnTo>
                  <a:lnTo>
                    <a:pt x="100" y="313"/>
                  </a:lnTo>
                  <a:lnTo>
                    <a:pt x="101" y="313"/>
                  </a:lnTo>
                  <a:lnTo>
                    <a:pt x="101" y="312"/>
                  </a:lnTo>
                  <a:lnTo>
                    <a:pt x="102" y="312"/>
                  </a:lnTo>
                  <a:lnTo>
                    <a:pt x="103" y="312"/>
                  </a:lnTo>
                  <a:lnTo>
                    <a:pt x="103" y="311"/>
                  </a:lnTo>
                  <a:lnTo>
                    <a:pt x="104" y="311"/>
                  </a:lnTo>
                  <a:lnTo>
                    <a:pt x="105" y="311"/>
                  </a:lnTo>
                  <a:lnTo>
                    <a:pt x="105" y="310"/>
                  </a:lnTo>
                  <a:lnTo>
                    <a:pt x="106" y="310"/>
                  </a:lnTo>
                  <a:lnTo>
                    <a:pt x="107" y="310"/>
                  </a:lnTo>
                  <a:lnTo>
                    <a:pt x="107" y="309"/>
                  </a:lnTo>
                  <a:lnTo>
                    <a:pt x="108" y="309"/>
                  </a:lnTo>
                  <a:lnTo>
                    <a:pt x="109" y="309"/>
                  </a:lnTo>
                  <a:lnTo>
                    <a:pt x="109" y="308"/>
                  </a:lnTo>
                  <a:lnTo>
                    <a:pt x="110" y="308"/>
                  </a:lnTo>
                  <a:lnTo>
                    <a:pt x="111" y="307"/>
                  </a:lnTo>
                  <a:lnTo>
                    <a:pt x="111" y="307"/>
                  </a:lnTo>
                  <a:lnTo>
                    <a:pt x="112" y="307"/>
                  </a:lnTo>
                  <a:lnTo>
                    <a:pt x="112" y="306"/>
                  </a:lnTo>
                  <a:lnTo>
                    <a:pt x="113" y="306"/>
                  </a:lnTo>
                  <a:lnTo>
                    <a:pt x="114" y="306"/>
                  </a:lnTo>
                  <a:lnTo>
                    <a:pt x="114" y="305"/>
                  </a:lnTo>
                  <a:lnTo>
                    <a:pt x="115" y="305"/>
                  </a:lnTo>
                  <a:lnTo>
                    <a:pt x="116" y="305"/>
                  </a:lnTo>
                  <a:lnTo>
                    <a:pt x="116" y="304"/>
                  </a:lnTo>
                  <a:lnTo>
                    <a:pt x="117" y="304"/>
                  </a:lnTo>
                  <a:lnTo>
                    <a:pt x="118" y="304"/>
                  </a:lnTo>
                  <a:lnTo>
                    <a:pt x="118" y="303"/>
                  </a:lnTo>
                  <a:lnTo>
                    <a:pt x="119" y="303"/>
                  </a:lnTo>
                  <a:lnTo>
                    <a:pt x="120" y="302"/>
                  </a:lnTo>
                  <a:lnTo>
                    <a:pt x="121" y="302"/>
                  </a:lnTo>
                  <a:lnTo>
                    <a:pt x="121" y="301"/>
                  </a:lnTo>
                  <a:lnTo>
                    <a:pt x="122" y="301"/>
                  </a:lnTo>
                  <a:lnTo>
                    <a:pt x="123" y="301"/>
                  </a:lnTo>
                  <a:lnTo>
                    <a:pt x="123" y="300"/>
                  </a:lnTo>
                  <a:lnTo>
                    <a:pt x="124" y="300"/>
                  </a:lnTo>
                  <a:lnTo>
                    <a:pt x="125" y="300"/>
                  </a:lnTo>
                  <a:lnTo>
                    <a:pt x="125" y="299"/>
                  </a:lnTo>
                  <a:lnTo>
                    <a:pt x="126" y="299"/>
                  </a:lnTo>
                  <a:lnTo>
                    <a:pt x="127" y="299"/>
                  </a:lnTo>
                  <a:lnTo>
                    <a:pt x="127" y="298"/>
                  </a:lnTo>
                  <a:lnTo>
                    <a:pt x="128" y="298"/>
                  </a:lnTo>
                  <a:lnTo>
                    <a:pt x="129" y="298"/>
                  </a:lnTo>
                  <a:lnTo>
                    <a:pt x="129" y="297"/>
                  </a:lnTo>
                  <a:lnTo>
                    <a:pt x="130" y="297"/>
                  </a:lnTo>
                  <a:lnTo>
                    <a:pt x="131" y="296"/>
                  </a:lnTo>
                  <a:lnTo>
                    <a:pt x="132" y="296"/>
                  </a:lnTo>
                  <a:lnTo>
                    <a:pt x="132" y="295"/>
                  </a:lnTo>
                  <a:lnTo>
                    <a:pt x="133" y="295"/>
                  </a:lnTo>
                  <a:lnTo>
                    <a:pt x="134" y="295"/>
                  </a:lnTo>
                  <a:lnTo>
                    <a:pt x="134" y="294"/>
                  </a:lnTo>
                  <a:lnTo>
                    <a:pt x="135" y="294"/>
                  </a:lnTo>
                  <a:lnTo>
                    <a:pt x="136" y="294"/>
                  </a:lnTo>
                  <a:lnTo>
                    <a:pt x="136" y="293"/>
                  </a:lnTo>
                  <a:lnTo>
                    <a:pt x="137" y="293"/>
                  </a:lnTo>
                  <a:lnTo>
                    <a:pt x="138" y="293"/>
                  </a:lnTo>
                  <a:lnTo>
                    <a:pt x="138" y="292"/>
                  </a:lnTo>
                  <a:lnTo>
                    <a:pt x="139" y="292"/>
                  </a:lnTo>
                  <a:lnTo>
                    <a:pt x="140" y="292"/>
                  </a:lnTo>
                  <a:lnTo>
                    <a:pt x="140" y="291"/>
                  </a:lnTo>
                  <a:lnTo>
                    <a:pt x="141" y="291"/>
                  </a:lnTo>
                  <a:lnTo>
                    <a:pt x="142" y="290"/>
                  </a:lnTo>
                  <a:lnTo>
                    <a:pt x="143" y="290"/>
                  </a:lnTo>
                  <a:lnTo>
                    <a:pt x="143" y="289"/>
                  </a:lnTo>
                  <a:lnTo>
                    <a:pt x="144" y="289"/>
                  </a:lnTo>
                  <a:lnTo>
                    <a:pt x="145" y="289"/>
                  </a:lnTo>
                  <a:lnTo>
                    <a:pt x="145" y="288"/>
                  </a:lnTo>
                  <a:lnTo>
                    <a:pt x="146" y="288"/>
                  </a:lnTo>
                  <a:lnTo>
                    <a:pt x="147" y="288"/>
                  </a:lnTo>
                  <a:lnTo>
                    <a:pt x="147" y="287"/>
                  </a:lnTo>
                  <a:lnTo>
                    <a:pt x="148" y="287"/>
                  </a:lnTo>
                  <a:lnTo>
                    <a:pt x="149" y="287"/>
                  </a:lnTo>
                  <a:lnTo>
                    <a:pt x="149" y="286"/>
                  </a:lnTo>
                  <a:lnTo>
                    <a:pt x="150" y="286"/>
                  </a:lnTo>
                  <a:lnTo>
                    <a:pt x="151" y="285"/>
                  </a:lnTo>
                  <a:lnTo>
                    <a:pt x="152" y="285"/>
                  </a:lnTo>
                  <a:lnTo>
                    <a:pt x="152" y="284"/>
                  </a:lnTo>
                  <a:lnTo>
                    <a:pt x="153" y="284"/>
                  </a:lnTo>
                  <a:lnTo>
                    <a:pt x="154" y="284"/>
                  </a:lnTo>
                  <a:lnTo>
                    <a:pt x="154" y="283"/>
                  </a:lnTo>
                  <a:lnTo>
                    <a:pt x="155" y="283"/>
                  </a:lnTo>
                  <a:lnTo>
                    <a:pt x="156" y="283"/>
                  </a:lnTo>
                  <a:lnTo>
                    <a:pt x="156" y="282"/>
                  </a:lnTo>
                  <a:lnTo>
                    <a:pt x="157" y="282"/>
                  </a:lnTo>
                  <a:lnTo>
                    <a:pt x="158" y="282"/>
                  </a:lnTo>
                  <a:lnTo>
                    <a:pt x="158" y="281"/>
                  </a:lnTo>
                  <a:lnTo>
                    <a:pt x="159" y="281"/>
                  </a:lnTo>
                  <a:lnTo>
                    <a:pt x="160" y="281"/>
                  </a:lnTo>
                  <a:lnTo>
                    <a:pt x="160" y="280"/>
                  </a:lnTo>
                  <a:lnTo>
                    <a:pt x="161" y="280"/>
                  </a:lnTo>
                  <a:lnTo>
                    <a:pt x="162" y="280"/>
                  </a:lnTo>
                  <a:lnTo>
                    <a:pt x="162" y="279"/>
                  </a:lnTo>
                  <a:lnTo>
                    <a:pt x="163" y="279"/>
                  </a:lnTo>
                  <a:lnTo>
                    <a:pt x="163" y="278"/>
                  </a:lnTo>
                  <a:lnTo>
                    <a:pt x="164" y="278"/>
                  </a:lnTo>
                  <a:lnTo>
                    <a:pt x="165" y="278"/>
                  </a:lnTo>
                  <a:lnTo>
                    <a:pt x="165" y="277"/>
                  </a:lnTo>
                  <a:lnTo>
                    <a:pt x="166" y="277"/>
                  </a:lnTo>
                  <a:lnTo>
                    <a:pt x="166" y="277"/>
                  </a:lnTo>
                  <a:lnTo>
                    <a:pt x="167" y="277"/>
                  </a:lnTo>
                  <a:lnTo>
                    <a:pt x="167" y="276"/>
                  </a:lnTo>
                  <a:lnTo>
                    <a:pt x="168" y="276"/>
                  </a:lnTo>
                  <a:lnTo>
                    <a:pt x="169" y="276"/>
                  </a:lnTo>
                  <a:lnTo>
                    <a:pt x="169" y="275"/>
                  </a:lnTo>
                  <a:lnTo>
                    <a:pt x="170" y="275"/>
                  </a:lnTo>
                  <a:lnTo>
                    <a:pt x="171" y="275"/>
                  </a:lnTo>
                  <a:lnTo>
                    <a:pt x="171" y="274"/>
                  </a:lnTo>
                  <a:lnTo>
                    <a:pt x="172" y="274"/>
                  </a:lnTo>
                  <a:lnTo>
                    <a:pt x="173" y="273"/>
                  </a:lnTo>
                  <a:lnTo>
                    <a:pt x="174" y="273"/>
                  </a:lnTo>
                  <a:lnTo>
                    <a:pt x="174" y="272"/>
                  </a:lnTo>
                  <a:lnTo>
                    <a:pt x="175" y="272"/>
                  </a:lnTo>
                  <a:lnTo>
                    <a:pt x="176" y="272"/>
                  </a:lnTo>
                  <a:lnTo>
                    <a:pt x="176" y="271"/>
                  </a:lnTo>
                  <a:lnTo>
                    <a:pt x="177" y="271"/>
                  </a:lnTo>
                  <a:lnTo>
                    <a:pt x="178" y="271"/>
                  </a:lnTo>
                  <a:lnTo>
                    <a:pt x="178" y="270"/>
                  </a:lnTo>
                  <a:lnTo>
                    <a:pt x="179" y="270"/>
                  </a:lnTo>
                  <a:lnTo>
                    <a:pt x="180" y="270"/>
                  </a:lnTo>
                  <a:lnTo>
                    <a:pt x="180" y="269"/>
                  </a:lnTo>
                  <a:lnTo>
                    <a:pt x="181" y="269"/>
                  </a:lnTo>
                  <a:lnTo>
                    <a:pt x="182" y="269"/>
                  </a:lnTo>
                  <a:lnTo>
                    <a:pt x="182" y="268"/>
                  </a:lnTo>
                  <a:lnTo>
                    <a:pt x="183" y="268"/>
                  </a:lnTo>
                  <a:lnTo>
                    <a:pt x="184" y="267"/>
                  </a:lnTo>
                  <a:lnTo>
                    <a:pt x="185" y="267"/>
                  </a:lnTo>
                  <a:lnTo>
                    <a:pt x="185" y="266"/>
                  </a:lnTo>
                  <a:lnTo>
                    <a:pt x="186" y="266"/>
                  </a:lnTo>
                  <a:lnTo>
                    <a:pt x="187" y="266"/>
                  </a:lnTo>
                  <a:lnTo>
                    <a:pt x="187" y="265"/>
                  </a:lnTo>
                  <a:lnTo>
                    <a:pt x="188" y="265"/>
                  </a:lnTo>
                  <a:lnTo>
                    <a:pt x="189" y="265"/>
                  </a:lnTo>
                  <a:lnTo>
                    <a:pt x="189" y="264"/>
                  </a:lnTo>
                  <a:lnTo>
                    <a:pt x="190" y="264"/>
                  </a:lnTo>
                  <a:lnTo>
                    <a:pt x="191" y="264"/>
                  </a:lnTo>
                  <a:lnTo>
                    <a:pt x="191" y="263"/>
                  </a:lnTo>
                  <a:lnTo>
                    <a:pt x="192" y="263"/>
                  </a:lnTo>
                  <a:lnTo>
                    <a:pt x="193" y="263"/>
                  </a:lnTo>
                  <a:lnTo>
                    <a:pt x="193" y="262"/>
                  </a:lnTo>
                  <a:lnTo>
                    <a:pt x="194" y="262"/>
                  </a:lnTo>
                  <a:lnTo>
                    <a:pt x="194" y="262"/>
                  </a:lnTo>
                  <a:lnTo>
                    <a:pt x="195" y="261"/>
                  </a:lnTo>
                  <a:lnTo>
                    <a:pt x="196" y="261"/>
                  </a:lnTo>
                  <a:lnTo>
                    <a:pt x="196" y="260"/>
                  </a:lnTo>
                  <a:lnTo>
                    <a:pt x="197" y="260"/>
                  </a:lnTo>
                  <a:lnTo>
                    <a:pt x="198" y="260"/>
                  </a:lnTo>
                  <a:lnTo>
                    <a:pt x="198" y="259"/>
                  </a:lnTo>
                  <a:lnTo>
                    <a:pt x="199" y="259"/>
                  </a:lnTo>
                  <a:lnTo>
                    <a:pt x="200" y="259"/>
                  </a:lnTo>
                  <a:lnTo>
                    <a:pt x="200" y="258"/>
                  </a:lnTo>
                  <a:lnTo>
                    <a:pt x="201" y="258"/>
                  </a:lnTo>
                  <a:lnTo>
                    <a:pt x="202" y="258"/>
                  </a:lnTo>
                  <a:lnTo>
                    <a:pt x="202" y="257"/>
                  </a:lnTo>
                  <a:lnTo>
                    <a:pt x="203" y="257"/>
                  </a:lnTo>
                  <a:lnTo>
                    <a:pt x="204" y="256"/>
                  </a:lnTo>
                  <a:lnTo>
                    <a:pt x="205" y="256"/>
                  </a:lnTo>
                  <a:lnTo>
                    <a:pt x="205" y="255"/>
                  </a:lnTo>
                  <a:lnTo>
                    <a:pt x="206" y="255"/>
                  </a:lnTo>
                  <a:lnTo>
                    <a:pt x="207" y="255"/>
                  </a:lnTo>
                  <a:lnTo>
                    <a:pt x="207" y="254"/>
                  </a:lnTo>
                  <a:lnTo>
                    <a:pt x="208" y="254"/>
                  </a:lnTo>
                  <a:lnTo>
                    <a:pt x="209" y="254"/>
                  </a:lnTo>
                  <a:lnTo>
                    <a:pt x="209" y="253"/>
                  </a:lnTo>
                  <a:lnTo>
                    <a:pt x="210" y="253"/>
                  </a:lnTo>
                  <a:lnTo>
                    <a:pt x="211" y="253"/>
                  </a:lnTo>
                  <a:lnTo>
                    <a:pt x="211" y="252"/>
                  </a:lnTo>
                  <a:lnTo>
                    <a:pt x="212" y="252"/>
                  </a:lnTo>
                  <a:lnTo>
                    <a:pt x="213" y="252"/>
                  </a:lnTo>
                  <a:lnTo>
                    <a:pt x="213" y="251"/>
                  </a:lnTo>
                  <a:lnTo>
                    <a:pt x="214" y="251"/>
                  </a:lnTo>
                  <a:lnTo>
                    <a:pt x="215" y="250"/>
                  </a:lnTo>
                  <a:lnTo>
                    <a:pt x="216" y="250"/>
                  </a:lnTo>
                  <a:lnTo>
                    <a:pt x="216" y="249"/>
                  </a:lnTo>
                  <a:lnTo>
                    <a:pt x="217" y="249"/>
                  </a:lnTo>
                  <a:lnTo>
                    <a:pt x="218" y="249"/>
                  </a:lnTo>
                  <a:lnTo>
                    <a:pt x="218" y="248"/>
                  </a:lnTo>
                  <a:lnTo>
                    <a:pt x="219" y="248"/>
                  </a:lnTo>
                  <a:lnTo>
                    <a:pt x="220" y="248"/>
                  </a:lnTo>
                  <a:lnTo>
                    <a:pt x="220" y="247"/>
                  </a:lnTo>
                  <a:lnTo>
                    <a:pt x="221" y="247"/>
                  </a:lnTo>
                  <a:lnTo>
                    <a:pt x="222" y="247"/>
                  </a:lnTo>
                  <a:lnTo>
                    <a:pt x="222" y="247"/>
                  </a:lnTo>
                  <a:lnTo>
                    <a:pt x="222" y="246"/>
                  </a:lnTo>
                  <a:lnTo>
                    <a:pt x="223" y="246"/>
                  </a:lnTo>
                  <a:lnTo>
                    <a:pt x="224" y="245"/>
                  </a:lnTo>
                  <a:lnTo>
                    <a:pt x="225" y="245"/>
                  </a:lnTo>
                  <a:lnTo>
                    <a:pt x="225" y="244"/>
                  </a:lnTo>
                  <a:lnTo>
                    <a:pt x="226" y="244"/>
                  </a:lnTo>
                  <a:lnTo>
                    <a:pt x="227" y="244"/>
                  </a:lnTo>
                  <a:lnTo>
                    <a:pt x="227" y="243"/>
                  </a:lnTo>
                  <a:lnTo>
                    <a:pt x="228" y="243"/>
                  </a:lnTo>
                  <a:lnTo>
                    <a:pt x="229" y="243"/>
                  </a:lnTo>
                  <a:lnTo>
                    <a:pt x="229" y="242"/>
                  </a:lnTo>
                  <a:lnTo>
                    <a:pt x="230" y="242"/>
                  </a:lnTo>
                  <a:lnTo>
                    <a:pt x="231" y="242"/>
                  </a:lnTo>
                  <a:lnTo>
                    <a:pt x="231" y="241"/>
                  </a:lnTo>
                  <a:lnTo>
                    <a:pt x="232" y="241"/>
                  </a:lnTo>
                  <a:lnTo>
                    <a:pt x="233" y="241"/>
                  </a:lnTo>
                  <a:lnTo>
                    <a:pt x="233" y="240"/>
                  </a:lnTo>
                  <a:lnTo>
                    <a:pt x="234" y="240"/>
                  </a:lnTo>
                  <a:lnTo>
                    <a:pt x="235" y="240"/>
                  </a:lnTo>
                  <a:lnTo>
                    <a:pt x="235" y="239"/>
                  </a:lnTo>
                  <a:lnTo>
                    <a:pt x="236" y="239"/>
                  </a:lnTo>
                  <a:lnTo>
                    <a:pt x="236" y="238"/>
                  </a:lnTo>
                  <a:lnTo>
                    <a:pt x="237" y="238"/>
                  </a:lnTo>
                  <a:lnTo>
                    <a:pt x="238" y="238"/>
                  </a:lnTo>
                  <a:lnTo>
                    <a:pt x="238" y="237"/>
                  </a:lnTo>
                  <a:lnTo>
                    <a:pt x="239" y="237"/>
                  </a:lnTo>
                  <a:lnTo>
                    <a:pt x="240" y="237"/>
                  </a:lnTo>
                  <a:lnTo>
                    <a:pt x="240" y="236"/>
                  </a:lnTo>
                  <a:lnTo>
                    <a:pt x="241" y="236"/>
                  </a:lnTo>
                  <a:lnTo>
                    <a:pt x="242" y="236"/>
                  </a:lnTo>
                  <a:lnTo>
                    <a:pt x="242" y="235"/>
                  </a:lnTo>
                  <a:lnTo>
                    <a:pt x="243" y="235"/>
                  </a:lnTo>
                  <a:lnTo>
                    <a:pt x="244" y="235"/>
                  </a:lnTo>
                  <a:lnTo>
                    <a:pt x="244" y="234"/>
                  </a:lnTo>
                  <a:lnTo>
                    <a:pt x="245" y="234"/>
                  </a:lnTo>
                  <a:lnTo>
                    <a:pt x="246" y="234"/>
                  </a:lnTo>
                  <a:lnTo>
                    <a:pt x="246" y="233"/>
                  </a:lnTo>
                  <a:lnTo>
                    <a:pt x="247" y="233"/>
                  </a:lnTo>
                  <a:lnTo>
                    <a:pt x="248" y="232"/>
                  </a:lnTo>
                  <a:lnTo>
                    <a:pt x="249" y="232"/>
                  </a:lnTo>
                  <a:lnTo>
                    <a:pt x="249" y="231"/>
                  </a:lnTo>
                  <a:lnTo>
                    <a:pt x="249" y="231"/>
                  </a:lnTo>
                  <a:lnTo>
                    <a:pt x="250" y="231"/>
                  </a:lnTo>
                  <a:lnTo>
                    <a:pt x="251" y="231"/>
                  </a:lnTo>
                  <a:lnTo>
                    <a:pt x="251" y="230"/>
                  </a:lnTo>
                  <a:lnTo>
                    <a:pt x="252" y="230"/>
                  </a:lnTo>
                  <a:lnTo>
                    <a:pt x="253" y="230"/>
                  </a:lnTo>
                  <a:lnTo>
                    <a:pt x="253" y="229"/>
                  </a:lnTo>
                  <a:lnTo>
                    <a:pt x="254" y="229"/>
                  </a:lnTo>
                  <a:lnTo>
                    <a:pt x="255" y="229"/>
                  </a:lnTo>
                  <a:lnTo>
                    <a:pt x="255" y="228"/>
                  </a:lnTo>
                  <a:lnTo>
                    <a:pt x="256" y="228"/>
                  </a:lnTo>
                  <a:lnTo>
                    <a:pt x="257" y="227"/>
                  </a:lnTo>
                  <a:lnTo>
                    <a:pt x="258" y="227"/>
                  </a:lnTo>
                  <a:lnTo>
                    <a:pt x="258" y="226"/>
                  </a:lnTo>
                  <a:lnTo>
                    <a:pt x="259" y="226"/>
                  </a:lnTo>
                  <a:lnTo>
                    <a:pt x="260" y="226"/>
                  </a:lnTo>
                  <a:lnTo>
                    <a:pt x="260" y="225"/>
                  </a:lnTo>
                  <a:lnTo>
                    <a:pt x="261" y="225"/>
                  </a:lnTo>
                  <a:lnTo>
                    <a:pt x="262" y="225"/>
                  </a:lnTo>
                  <a:lnTo>
                    <a:pt x="262" y="224"/>
                  </a:lnTo>
                  <a:lnTo>
                    <a:pt x="263" y="224"/>
                  </a:lnTo>
                  <a:lnTo>
                    <a:pt x="264" y="224"/>
                  </a:lnTo>
                  <a:lnTo>
                    <a:pt x="264" y="223"/>
                  </a:lnTo>
                  <a:lnTo>
                    <a:pt x="265" y="223"/>
                  </a:lnTo>
                  <a:lnTo>
                    <a:pt x="266" y="223"/>
                  </a:lnTo>
                  <a:lnTo>
                    <a:pt x="266" y="222"/>
                  </a:lnTo>
                  <a:lnTo>
                    <a:pt x="267" y="222"/>
                  </a:lnTo>
                  <a:lnTo>
                    <a:pt x="268" y="221"/>
                  </a:lnTo>
                  <a:lnTo>
                    <a:pt x="269" y="221"/>
                  </a:lnTo>
                  <a:lnTo>
                    <a:pt x="269" y="220"/>
                  </a:lnTo>
                  <a:lnTo>
                    <a:pt x="270" y="220"/>
                  </a:lnTo>
                  <a:lnTo>
                    <a:pt x="271" y="220"/>
                  </a:lnTo>
                  <a:lnTo>
                    <a:pt x="271" y="219"/>
                  </a:lnTo>
                  <a:lnTo>
                    <a:pt x="272" y="219"/>
                  </a:lnTo>
                  <a:lnTo>
                    <a:pt x="273" y="219"/>
                  </a:lnTo>
                  <a:lnTo>
                    <a:pt x="273" y="218"/>
                  </a:lnTo>
                  <a:lnTo>
                    <a:pt x="274" y="218"/>
                  </a:lnTo>
                  <a:lnTo>
                    <a:pt x="275" y="218"/>
                  </a:lnTo>
                  <a:lnTo>
                    <a:pt x="275" y="217"/>
                  </a:lnTo>
                  <a:lnTo>
                    <a:pt x="276" y="217"/>
                  </a:lnTo>
                  <a:lnTo>
                    <a:pt x="277" y="216"/>
                  </a:lnTo>
                  <a:lnTo>
                    <a:pt x="277" y="216"/>
                  </a:lnTo>
                  <a:lnTo>
                    <a:pt x="278" y="216"/>
                  </a:lnTo>
                  <a:lnTo>
                    <a:pt x="278" y="215"/>
                  </a:lnTo>
                  <a:lnTo>
                    <a:pt x="279" y="215"/>
                  </a:lnTo>
                  <a:lnTo>
                    <a:pt x="280" y="215"/>
                  </a:lnTo>
                  <a:lnTo>
                    <a:pt x="280" y="214"/>
                  </a:lnTo>
                  <a:lnTo>
                    <a:pt x="281" y="214"/>
                  </a:lnTo>
                  <a:lnTo>
                    <a:pt x="282" y="214"/>
                  </a:lnTo>
                  <a:lnTo>
                    <a:pt x="282" y="213"/>
                  </a:lnTo>
                  <a:lnTo>
                    <a:pt x="283" y="213"/>
                  </a:lnTo>
                  <a:lnTo>
                    <a:pt x="284" y="213"/>
                  </a:lnTo>
                  <a:lnTo>
                    <a:pt x="284" y="212"/>
                  </a:lnTo>
                  <a:lnTo>
                    <a:pt x="285" y="212"/>
                  </a:lnTo>
                  <a:lnTo>
                    <a:pt x="286" y="212"/>
                  </a:lnTo>
                  <a:lnTo>
                    <a:pt x="286" y="211"/>
                  </a:lnTo>
                  <a:lnTo>
                    <a:pt x="287" y="211"/>
                  </a:lnTo>
                  <a:lnTo>
                    <a:pt x="288" y="210"/>
                  </a:lnTo>
                  <a:lnTo>
                    <a:pt x="289" y="210"/>
                  </a:lnTo>
                  <a:lnTo>
                    <a:pt x="289" y="209"/>
                  </a:lnTo>
                  <a:lnTo>
                    <a:pt x="290" y="209"/>
                  </a:lnTo>
                  <a:lnTo>
                    <a:pt x="291" y="209"/>
                  </a:lnTo>
                  <a:lnTo>
                    <a:pt x="291" y="208"/>
                  </a:lnTo>
                  <a:lnTo>
                    <a:pt x="292" y="208"/>
                  </a:lnTo>
                  <a:lnTo>
                    <a:pt x="293" y="208"/>
                  </a:lnTo>
                  <a:lnTo>
                    <a:pt x="293" y="207"/>
                  </a:lnTo>
                  <a:lnTo>
                    <a:pt x="294" y="207"/>
                  </a:lnTo>
                  <a:lnTo>
                    <a:pt x="295" y="207"/>
                  </a:lnTo>
                  <a:lnTo>
                    <a:pt x="295" y="206"/>
                  </a:lnTo>
                  <a:lnTo>
                    <a:pt x="296" y="206"/>
                  </a:lnTo>
                  <a:lnTo>
                    <a:pt x="297" y="206"/>
                  </a:lnTo>
                  <a:lnTo>
                    <a:pt x="297" y="205"/>
                  </a:lnTo>
                  <a:lnTo>
                    <a:pt x="298" y="205"/>
                  </a:lnTo>
                  <a:lnTo>
                    <a:pt x="299" y="204"/>
                  </a:lnTo>
                  <a:lnTo>
                    <a:pt x="300" y="204"/>
                  </a:lnTo>
                  <a:lnTo>
                    <a:pt x="300" y="203"/>
                  </a:lnTo>
                  <a:lnTo>
                    <a:pt x="301" y="203"/>
                  </a:lnTo>
                  <a:lnTo>
                    <a:pt x="302" y="203"/>
                  </a:lnTo>
                  <a:lnTo>
                    <a:pt x="302" y="202"/>
                  </a:lnTo>
                  <a:lnTo>
                    <a:pt x="303" y="202"/>
                  </a:lnTo>
                  <a:lnTo>
                    <a:pt x="304" y="202"/>
                  </a:lnTo>
                  <a:lnTo>
                    <a:pt x="304" y="201"/>
                  </a:lnTo>
                  <a:lnTo>
                    <a:pt x="305" y="201"/>
                  </a:lnTo>
                  <a:lnTo>
                    <a:pt x="305" y="201"/>
                  </a:lnTo>
                  <a:lnTo>
                    <a:pt x="306" y="201"/>
                  </a:lnTo>
                  <a:lnTo>
                    <a:pt x="306" y="200"/>
                  </a:lnTo>
                  <a:lnTo>
                    <a:pt x="307" y="200"/>
                  </a:lnTo>
                  <a:lnTo>
                    <a:pt x="308" y="200"/>
                  </a:lnTo>
                  <a:lnTo>
                    <a:pt x="308" y="199"/>
                  </a:lnTo>
                  <a:lnTo>
                    <a:pt x="309" y="199"/>
                  </a:lnTo>
                  <a:lnTo>
                    <a:pt x="309" y="198"/>
                  </a:lnTo>
                  <a:lnTo>
                    <a:pt x="310" y="198"/>
                  </a:lnTo>
                  <a:lnTo>
                    <a:pt x="311" y="198"/>
                  </a:lnTo>
                  <a:lnTo>
                    <a:pt x="311" y="197"/>
                  </a:lnTo>
                  <a:lnTo>
                    <a:pt x="312" y="197"/>
                  </a:lnTo>
                  <a:lnTo>
                    <a:pt x="313" y="197"/>
                  </a:lnTo>
                  <a:lnTo>
                    <a:pt x="313" y="196"/>
                  </a:lnTo>
                  <a:lnTo>
                    <a:pt x="314" y="196"/>
                  </a:lnTo>
                  <a:lnTo>
                    <a:pt x="315" y="196"/>
                  </a:lnTo>
                  <a:lnTo>
                    <a:pt x="315" y="195"/>
                  </a:lnTo>
                  <a:lnTo>
                    <a:pt x="316" y="195"/>
                  </a:lnTo>
                  <a:lnTo>
                    <a:pt x="317" y="195"/>
                  </a:lnTo>
                  <a:lnTo>
                    <a:pt x="317" y="194"/>
                  </a:lnTo>
                  <a:lnTo>
                    <a:pt x="318" y="194"/>
                  </a:lnTo>
                  <a:lnTo>
                    <a:pt x="319" y="194"/>
                  </a:lnTo>
                  <a:lnTo>
                    <a:pt x="319" y="193"/>
                  </a:lnTo>
                  <a:lnTo>
                    <a:pt x="320" y="193"/>
                  </a:lnTo>
                  <a:lnTo>
                    <a:pt x="321" y="192"/>
                  </a:lnTo>
                  <a:lnTo>
                    <a:pt x="322" y="192"/>
                  </a:lnTo>
                  <a:lnTo>
                    <a:pt x="322" y="191"/>
                  </a:lnTo>
                  <a:lnTo>
                    <a:pt x="323" y="191"/>
                  </a:lnTo>
                  <a:lnTo>
                    <a:pt x="324" y="191"/>
                  </a:lnTo>
                  <a:lnTo>
                    <a:pt x="324" y="190"/>
                  </a:lnTo>
                  <a:lnTo>
                    <a:pt x="325" y="190"/>
                  </a:lnTo>
                  <a:lnTo>
                    <a:pt x="326" y="190"/>
                  </a:lnTo>
                  <a:lnTo>
                    <a:pt x="326" y="189"/>
                  </a:lnTo>
                  <a:lnTo>
                    <a:pt x="327" y="189"/>
                  </a:lnTo>
                  <a:lnTo>
                    <a:pt x="328" y="189"/>
                  </a:lnTo>
                  <a:lnTo>
                    <a:pt x="328" y="188"/>
                  </a:lnTo>
                  <a:lnTo>
                    <a:pt x="329" y="188"/>
                  </a:lnTo>
                  <a:lnTo>
                    <a:pt x="330" y="187"/>
                  </a:lnTo>
                  <a:lnTo>
                    <a:pt x="331" y="187"/>
                  </a:lnTo>
                  <a:lnTo>
                    <a:pt x="331" y="186"/>
                  </a:lnTo>
                  <a:lnTo>
                    <a:pt x="332" y="186"/>
                  </a:lnTo>
                  <a:lnTo>
                    <a:pt x="332" y="186"/>
                  </a:lnTo>
                  <a:lnTo>
                    <a:pt x="333" y="186"/>
                  </a:lnTo>
                  <a:lnTo>
                    <a:pt x="333" y="185"/>
                  </a:lnTo>
                  <a:lnTo>
                    <a:pt x="334" y="185"/>
                  </a:lnTo>
                  <a:lnTo>
                    <a:pt x="335" y="185"/>
                  </a:lnTo>
                  <a:lnTo>
                    <a:pt x="335" y="184"/>
                  </a:lnTo>
                  <a:lnTo>
                    <a:pt x="336" y="184"/>
                  </a:lnTo>
                  <a:lnTo>
                    <a:pt x="337" y="184"/>
                  </a:lnTo>
                  <a:lnTo>
                    <a:pt x="337" y="183"/>
                  </a:lnTo>
                  <a:lnTo>
                    <a:pt x="338" y="183"/>
                  </a:lnTo>
                  <a:lnTo>
                    <a:pt x="339" y="183"/>
                  </a:lnTo>
                  <a:lnTo>
                    <a:pt x="339" y="182"/>
                  </a:lnTo>
                  <a:lnTo>
                    <a:pt x="340" y="182"/>
                  </a:lnTo>
                  <a:lnTo>
                    <a:pt x="341" y="181"/>
                  </a:lnTo>
                  <a:lnTo>
                    <a:pt x="342" y="181"/>
                  </a:lnTo>
                  <a:lnTo>
                    <a:pt x="342" y="180"/>
                  </a:lnTo>
                  <a:lnTo>
                    <a:pt x="343" y="180"/>
                  </a:lnTo>
                  <a:lnTo>
                    <a:pt x="344" y="180"/>
                  </a:lnTo>
                  <a:lnTo>
                    <a:pt x="344" y="179"/>
                  </a:lnTo>
                  <a:lnTo>
                    <a:pt x="345" y="179"/>
                  </a:lnTo>
                  <a:lnTo>
                    <a:pt x="346" y="179"/>
                  </a:lnTo>
                  <a:lnTo>
                    <a:pt x="346" y="178"/>
                  </a:lnTo>
                  <a:lnTo>
                    <a:pt x="347" y="178"/>
                  </a:lnTo>
                  <a:lnTo>
                    <a:pt x="348" y="178"/>
                  </a:lnTo>
                  <a:lnTo>
                    <a:pt x="348" y="177"/>
                  </a:lnTo>
                  <a:lnTo>
                    <a:pt x="349" y="177"/>
                  </a:lnTo>
                  <a:lnTo>
                    <a:pt x="350" y="177"/>
                  </a:lnTo>
                  <a:lnTo>
                    <a:pt x="350" y="176"/>
                  </a:lnTo>
                  <a:lnTo>
                    <a:pt x="351" y="176"/>
                  </a:lnTo>
                  <a:lnTo>
                    <a:pt x="352" y="175"/>
                  </a:lnTo>
                  <a:lnTo>
                    <a:pt x="353" y="175"/>
                  </a:lnTo>
                  <a:lnTo>
                    <a:pt x="353" y="174"/>
                  </a:lnTo>
                  <a:lnTo>
                    <a:pt x="354" y="174"/>
                  </a:lnTo>
                  <a:lnTo>
                    <a:pt x="355" y="174"/>
                  </a:lnTo>
                  <a:lnTo>
                    <a:pt x="355" y="173"/>
                  </a:lnTo>
                  <a:lnTo>
                    <a:pt x="356" y="173"/>
                  </a:lnTo>
                  <a:lnTo>
                    <a:pt x="357" y="173"/>
                  </a:lnTo>
                  <a:lnTo>
                    <a:pt x="357" y="172"/>
                  </a:lnTo>
                  <a:lnTo>
                    <a:pt x="358" y="172"/>
                  </a:lnTo>
                  <a:lnTo>
                    <a:pt x="359" y="172"/>
                  </a:lnTo>
                  <a:lnTo>
                    <a:pt x="359" y="171"/>
                  </a:lnTo>
                  <a:lnTo>
                    <a:pt x="360" y="171"/>
                  </a:lnTo>
                  <a:lnTo>
                    <a:pt x="360" y="171"/>
                  </a:lnTo>
                  <a:lnTo>
                    <a:pt x="361" y="170"/>
                  </a:lnTo>
                  <a:lnTo>
                    <a:pt x="362" y="170"/>
                  </a:lnTo>
                  <a:lnTo>
                    <a:pt x="362" y="169"/>
                  </a:lnTo>
                  <a:lnTo>
                    <a:pt x="363" y="169"/>
                  </a:lnTo>
                  <a:lnTo>
                    <a:pt x="364" y="169"/>
                  </a:lnTo>
                  <a:lnTo>
                    <a:pt x="364" y="168"/>
                  </a:lnTo>
                  <a:lnTo>
                    <a:pt x="365" y="168"/>
                  </a:lnTo>
                  <a:lnTo>
                    <a:pt x="366" y="168"/>
                  </a:lnTo>
                  <a:lnTo>
                    <a:pt x="366" y="167"/>
                  </a:lnTo>
                  <a:lnTo>
                    <a:pt x="367" y="167"/>
                  </a:lnTo>
                  <a:lnTo>
                    <a:pt x="368" y="167"/>
                  </a:lnTo>
                  <a:lnTo>
                    <a:pt x="368" y="166"/>
                  </a:lnTo>
                  <a:lnTo>
                    <a:pt x="369" y="166"/>
                  </a:lnTo>
                  <a:lnTo>
                    <a:pt x="370" y="166"/>
                  </a:lnTo>
                  <a:lnTo>
                    <a:pt x="370" y="165"/>
                  </a:lnTo>
                  <a:lnTo>
                    <a:pt x="371" y="165"/>
                  </a:lnTo>
                  <a:lnTo>
                    <a:pt x="372" y="164"/>
                  </a:lnTo>
                  <a:lnTo>
                    <a:pt x="373" y="164"/>
                  </a:lnTo>
                  <a:lnTo>
                    <a:pt x="373" y="163"/>
                  </a:lnTo>
                  <a:lnTo>
                    <a:pt x="374" y="163"/>
                  </a:lnTo>
                  <a:lnTo>
                    <a:pt x="375" y="163"/>
                  </a:lnTo>
                  <a:lnTo>
                    <a:pt x="375" y="162"/>
                  </a:lnTo>
                  <a:lnTo>
                    <a:pt x="376" y="162"/>
                  </a:lnTo>
                  <a:lnTo>
                    <a:pt x="377" y="162"/>
                  </a:lnTo>
                  <a:lnTo>
                    <a:pt x="377" y="161"/>
                  </a:lnTo>
                  <a:lnTo>
                    <a:pt x="378" y="161"/>
                  </a:lnTo>
                  <a:lnTo>
                    <a:pt x="379" y="161"/>
                  </a:lnTo>
                  <a:lnTo>
                    <a:pt x="379" y="160"/>
                  </a:lnTo>
                  <a:lnTo>
                    <a:pt x="380" y="160"/>
                  </a:lnTo>
                  <a:lnTo>
                    <a:pt x="381" y="160"/>
                  </a:lnTo>
                  <a:lnTo>
                    <a:pt x="381" y="159"/>
                  </a:lnTo>
                  <a:lnTo>
                    <a:pt x="382" y="159"/>
                  </a:lnTo>
                  <a:lnTo>
                    <a:pt x="382" y="158"/>
                  </a:lnTo>
                  <a:lnTo>
                    <a:pt x="383" y="158"/>
                  </a:lnTo>
                  <a:lnTo>
                    <a:pt x="384" y="158"/>
                  </a:lnTo>
                  <a:lnTo>
                    <a:pt x="384" y="157"/>
                  </a:lnTo>
                  <a:lnTo>
                    <a:pt x="385" y="157"/>
                  </a:lnTo>
                  <a:lnTo>
                    <a:pt x="386" y="157"/>
                  </a:lnTo>
                  <a:lnTo>
                    <a:pt x="386" y="156"/>
                  </a:lnTo>
                  <a:lnTo>
                    <a:pt x="387" y="156"/>
                  </a:lnTo>
                  <a:lnTo>
                    <a:pt x="388" y="156"/>
                  </a:lnTo>
                  <a:lnTo>
                    <a:pt x="388" y="156"/>
                  </a:lnTo>
                  <a:lnTo>
                    <a:pt x="388" y="155"/>
                  </a:lnTo>
                  <a:lnTo>
                    <a:pt x="389" y="155"/>
                  </a:lnTo>
                  <a:lnTo>
                    <a:pt x="390" y="155"/>
                  </a:lnTo>
                  <a:lnTo>
                    <a:pt x="390" y="154"/>
                  </a:lnTo>
                  <a:lnTo>
                    <a:pt x="391" y="154"/>
                  </a:lnTo>
                  <a:lnTo>
                    <a:pt x="392" y="154"/>
                  </a:lnTo>
                  <a:lnTo>
                    <a:pt x="392" y="153"/>
                  </a:lnTo>
                  <a:lnTo>
                    <a:pt x="393" y="153"/>
                  </a:lnTo>
                  <a:lnTo>
                    <a:pt x="394" y="152"/>
                  </a:lnTo>
                  <a:lnTo>
                    <a:pt x="395" y="152"/>
                  </a:lnTo>
                  <a:lnTo>
                    <a:pt x="395" y="151"/>
                  </a:lnTo>
                  <a:lnTo>
                    <a:pt x="396" y="151"/>
                  </a:lnTo>
                  <a:lnTo>
                    <a:pt x="397" y="151"/>
                  </a:lnTo>
                  <a:lnTo>
                    <a:pt x="397" y="150"/>
                  </a:lnTo>
                  <a:lnTo>
                    <a:pt x="398" y="150"/>
                  </a:lnTo>
                  <a:lnTo>
                    <a:pt x="399" y="150"/>
                  </a:lnTo>
                  <a:lnTo>
                    <a:pt x="399" y="149"/>
                  </a:lnTo>
                  <a:lnTo>
                    <a:pt x="400" y="149"/>
                  </a:lnTo>
                  <a:lnTo>
                    <a:pt x="401" y="149"/>
                  </a:lnTo>
                  <a:lnTo>
                    <a:pt x="401" y="148"/>
                  </a:lnTo>
                  <a:lnTo>
                    <a:pt x="402" y="148"/>
                  </a:lnTo>
                  <a:lnTo>
                    <a:pt x="403" y="148"/>
                  </a:lnTo>
                  <a:lnTo>
                    <a:pt x="403" y="147"/>
                  </a:lnTo>
                  <a:lnTo>
                    <a:pt x="404" y="147"/>
                  </a:lnTo>
                  <a:lnTo>
                    <a:pt x="405" y="146"/>
                  </a:lnTo>
                  <a:lnTo>
                    <a:pt x="406" y="146"/>
                  </a:lnTo>
                  <a:lnTo>
                    <a:pt x="406" y="145"/>
                  </a:lnTo>
                  <a:lnTo>
                    <a:pt x="407" y="145"/>
                  </a:lnTo>
                  <a:lnTo>
                    <a:pt x="408" y="145"/>
                  </a:lnTo>
                  <a:lnTo>
                    <a:pt x="408" y="144"/>
                  </a:lnTo>
                  <a:lnTo>
                    <a:pt x="409" y="144"/>
                  </a:lnTo>
                  <a:lnTo>
                    <a:pt x="410" y="144"/>
                  </a:lnTo>
                  <a:lnTo>
                    <a:pt x="410" y="143"/>
                  </a:lnTo>
                  <a:lnTo>
                    <a:pt x="411" y="143"/>
                  </a:lnTo>
                  <a:lnTo>
                    <a:pt x="412" y="143"/>
                  </a:lnTo>
                  <a:lnTo>
                    <a:pt x="412" y="142"/>
                  </a:lnTo>
                  <a:lnTo>
                    <a:pt x="413" y="142"/>
                  </a:lnTo>
                  <a:lnTo>
                    <a:pt x="414" y="141"/>
                  </a:lnTo>
                  <a:lnTo>
                    <a:pt x="415" y="141"/>
                  </a:lnTo>
                  <a:lnTo>
                    <a:pt x="415" y="140"/>
                  </a:lnTo>
                  <a:lnTo>
                    <a:pt x="416" y="140"/>
                  </a:lnTo>
                  <a:lnTo>
                    <a:pt x="417" y="140"/>
                  </a:lnTo>
                  <a:lnTo>
                    <a:pt x="417" y="139"/>
                  </a:lnTo>
                  <a:lnTo>
                    <a:pt x="418" y="139"/>
                  </a:lnTo>
                  <a:lnTo>
                    <a:pt x="419" y="139"/>
                  </a:lnTo>
                  <a:lnTo>
                    <a:pt x="419" y="138"/>
                  </a:lnTo>
                  <a:lnTo>
                    <a:pt x="420" y="138"/>
                  </a:lnTo>
                  <a:lnTo>
                    <a:pt x="421" y="138"/>
                  </a:lnTo>
                  <a:lnTo>
                    <a:pt x="421" y="137"/>
                  </a:lnTo>
                  <a:lnTo>
                    <a:pt x="422" y="137"/>
                  </a:lnTo>
                  <a:lnTo>
                    <a:pt x="423" y="137"/>
                  </a:lnTo>
                  <a:lnTo>
                    <a:pt x="423" y="136"/>
                  </a:lnTo>
                  <a:lnTo>
                    <a:pt x="424" y="136"/>
                  </a:lnTo>
                  <a:lnTo>
                    <a:pt x="425" y="135"/>
                  </a:lnTo>
                  <a:lnTo>
                    <a:pt x="426" y="135"/>
                  </a:lnTo>
                  <a:lnTo>
                    <a:pt x="426" y="134"/>
                  </a:lnTo>
                  <a:lnTo>
                    <a:pt x="427" y="134"/>
                  </a:lnTo>
                  <a:lnTo>
                    <a:pt x="428" y="134"/>
                  </a:lnTo>
                  <a:lnTo>
                    <a:pt x="428" y="133"/>
                  </a:lnTo>
                  <a:lnTo>
                    <a:pt x="429" y="133"/>
                  </a:lnTo>
                  <a:lnTo>
                    <a:pt x="430" y="133"/>
                  </a:lnTo>
                  <a:lnTo>
                    <a:pt x="430" y="132"/>
                  </a:lnTo>
                  <a:lnTo>
                    <a:pt x="431" y="132"/>
                  </a:lnTo>
                  <a:lnTo>
                    <a:pt x="432" y="132"/>
                  </a:lnTo>
                  <a:lnTo>
                    <a:pt x="432" y="131"/>
                  </a:lnTo>
                  <a:lnTo>
                    <a:pt x="433" y="131"/>
                  </a:lnTo>
                  <a:lnTo>
                    <a:pt x="434" y="130"/>
                  </a:lnTo>
                  <a:lnTo>
                    <a:pt x="435" y="130"/>
                  </a:lnTo>
                  <a:lnTo>
                    <a:pt x="435" y="129"/>
                  </a:lnTo>
                  <a:lnTo>
                    <a:pt x="436" y="129"/>
                  </a:lnTo>
                  <a:lnTo>
                    <a:pt x="437" y="129"/>
                  </a:lnTo>
                  <a:lnTo>
                    <a:pt x="437" y="128"/>
                  </a:lnTo>
                  <a:lnTo>
                    <a:pt x="438" y="128"/>
                  </a:lnTo>
                  <a:lnTo>
                    <a:pt x="439" y="128"/>
                  </a:lnTo>
                  <a:lnTo>
                    <a:pt x="439" y="127"/>
                  </a:lnTo>
                  <a:lnTo>
                    <a:pt x="440" y="127"/>
                  </a:lnTo>
                  <a:lnTo>
                    <a:pt x="441" y="127"/>
                  </a:lnTo>
                  <a:lnTo>
                    <a:pt x="441" y="126"/>
                  </a:lnTo>
                  <a:lnTo>
                    <a:pt x="442" y="126"/>
                  </a:lnTo>
                  <a:lnTo>
                    <a:pt x="443" y="126"/>
                  </a:lnTo>
                  <a:lnTo>
                    <a:pt x="443" y="125"/>
                  </a:lnTo>
                  <a:lnTo>
                    <a:pt x="443" y="125"/>
                  </a:lnTo>
                  <a:lnTo>
                    <a:pt x="444" y="125"/>
                  </a:lnTo>
                  <a:lnTo>
                    <a:pt x="445" y="124"/>
                  </a:lnTo>
                  <a:lnTo>
                    <a:pt x="446" y="124"/>
                  </a:lnTo>
                  <a:lnTo>
                    <a:pt x="446" y="123"/>
                  </a:lnTo>
                  <a:lnTo>
                    <a:pt x="447" y="123"/>
                  </a:lnTo>
                  <a:lnTo>
                    <a:pt x="448" y="123"/>
                  </a:lnTo>
                  <a:lnTo>
                    <a:pt x="448" y="122"/>
                  </a:lnTo>
                  <a:lnTo>
                    <a:pt x="449" y="122"/>
                  </a:lnTo>
                  <a:lnTo>
                    <a:pt x="450" y="122"/>
                  </a:lnTo>
                  <a:lnTo>
                    <a:pt x="450" y="121"/>
                  </a:lnTo>
                  <a:lnTo>
                    <a:pt x="451" y="121"/>
                  </a:lnTo>
                  <a:lnTo>
                    <a:pt x="452" y="121"/>
                  </a:lnTo>
                  <a:lnTo>
                    <a:pt x="452" y="120"/>
                  </a:lnTo>
                  <a:lnTo>
                    <a:pt x="453" y="120"/>
                  </a:lnTo>
                  <a:lnTo>
                    <a:pt x="454" y="120"/>
                  </a:lnTo>
                  <a:lnTo>
                    <a:pt x="454" y="119"/>
                  </a:lnTo>
                  <a:lnTo>
                    <a:pt x="455" y="119"/>
                  </a:lnTo>
                  <a:lnTo>
                    <a:pt x="456" y="118"/>
                  </a:lnTo>
                  <a:lnTo>
                    <a:pt x="457" y="118"/>
                  </a:lnTo>
                  <a:lnTo>
                    <a:pt x="457" y="117"/>
                  </a:lnTo>
                  <a:lnTo>
                    <a:pt x="458" y="117"/>
                  </a:lnTo>
                  <a:lnTo>
                    <a:pt x="459" y="117"/>
                  </a:lnTo>
                  <a:lnTo>
                    <a:pt x="459" y="116"/>
                  </a:lnTo>
                  <a:lnTo>
                    <a:pt x="460" y="116"/>
                  </a:lnTo>
                  <a:lnTo>
                    <a:pt x="461" y="116"/>
                  </a:lnTo>
                  <a:lnTo>
                    <a:pt x="461" y="115"/>
                  </a:lnTo>
                  <a:lnTo>
                    <a:pt x="462" y="115"/>
                  </a:lnTo>
                  <a:lnTo>
                    <a:pt x="463" y="115"/>
                  </a:lnTo>
                  <a:lnTo>
                    <a:pt x="463" y="114"/>
                  </a:lnTo>
                  <a:lnTo>
                    <a:pt x="464" y="114"/>
                  </a:lnTo>
                  <a:lnTo>
                    <a:pt x="465" y="114"/>
                  </a:lnTo>
                  <a:lnTo>
                    <a:pt x="465" y="113"/>
                  </a:lnTo>
                  <a:lnTo>
                    <a:pt x="466" y="113"/>
                  </a:lnTo>
                  <a:lnTo>
                    <a:pt x="467" y="112"/>
                  </a:lnTo>
                  <a:lnTo>
                    <a:pt x="468" y="112"/>
                  </a:lnTo>
                  <a:lnTo>
                    <a:pt x="468" y="111"/>
                  </a:lnTo>
                  <a:lnTo>
                    <a:pt x="469" y="111"/>
                  </a:lnTo>
                  <a:lnTo>
                    <a:pt x="470" y="111"/>
                  </a:lnTo>
                  <a:lnTo>
                    <a:pt x="470" y="110"/>
                  </a:lnTo>
                  <a:lnTo>
                    <a:pt x="471" y="110"/>
                  </a:lnTo>
                  <a:lnTo>
                    <a:pt x="471" y="110"/>
                  </a:lnTo>
                  <a:lnTo>
                    <a:pt x="472" y="110"/>
                  </a:lnTo>
                  <a:lnTo>
                    <a:pt x="472" y="109"/>
                  </a:lnTo>
                  <a:lnTo>
                    <a:pt x="473" y="109"/>
                  </a:lnTo>
                  <a:lnTo>
                    <a:pt x="474" y="109"/>
                  </a:lnTo>
                  <a:lnTo>
                    <a:pt x="474" y="108"/>
                  </a:lnTo>
                  <a:lnTo>
                    <a:pt x="475" y="108"/>
                  </a:lnTo>
                  <a:lnTo>
                    <a:pt x="476" y="108"/>
                  </a:lnTo>
                  <a:lnTo>
                    <a:pt x="476" y="107"/>
                  </a:lnTo>
                  <a:lnTo>
                    <a:pt x="477" y="107"/>
                  </a:lnTo>
                  <a:lnTo>
                    <a:pt x="478" y="106"/>
                  </a:lnTo>
                  <a:lnTo>
                    <a:pt x="479" y="106"/>
                  </a:lnTo>
                  <a:lnTo>
                    <a:pt x="479" y="105"/>
                  </a:lnTo>
                  <a:lnTo>
                    <a:pt x="480" y="105"/>
                  </a:lnTo>
                  <a:lnTo>
                    <a:pt x="481" y="105"/>
                  </a:lnTo>
                  <a:lnTo>
                    <a:pt x="481" y="104"/>
                  </a:lnTo>
                  <a:lnTo>
                    <a:pt x="482" y="104"/>
                  </a:lnTo>
                  <a:lnTo>
                    <a:pt x="483" y="104"/>
                  </a:lnTo>
                  <a:lnTo>
                    <a:pt x="483" y="103"/>
                  </a:lnTo>
                  <a:lnTo>
                    <a:pt x="484" y="103"/>
                  </a:lnTo>
                  <a:lnTo>
                    <a:pt x="485" y="103"/>
                  </a:lnTo>
                  <a:lnTo>
                    <a:pt x="485" y="102"/>
                  </a:lnTo>
                  <a:lnTo>
                    <a:pt x="486" y="102"/>
                  </a:lnTo>
                  <a:lnTo>
                    <a:pt x="487" y="101"/>
                  </a:lnTo>
                  <a:lnTo>
                    <a:pt x="488" y="101"/>
                  </a:lnTo>
                  <a:lnTo>
                    <a:pt x="488" y="100"/>
                  </a:lnTo>
                  <a:lnTo>
                    <a:pt x="489" y="100"/>
                  </a:lnTo>
                  <a:lnTo>
                    <a:pt x="490" y="100"/>
                  </a:lnTo>
                  <a:lnTo>
                    <a:pt x="490" y="99"/>
                  </a:lnTo>
                  <a:lnTo>
                    <a:pt x="491" y="99"/>
                  </a:lnTo>
                  <a:lnTo>
                    <a:pt x="492" y="99"/>
                  </a:lnTo>
                  <a:lnTo>
                    <a:pt x="492" y="98"/>
                  </a:lnTo>
                  <a:lnTo>
                    <a:pt x="493" y="98"/>
                  </a:lnTo>
                  <a:lnTo>
                    <a:pt x="494" y="98"/>
                  </a:lnTo>
                  <a:lnTo>
                    <a:pt x="494" y="97"/>
                  </a:lnTo>
                  <a:lnTo>
                    <a:pt x="495" y="97"/>
                  </a:lnTo>
                  <a:lnTo>
                    <a:pt x="496" y="97"/>
                  </a:lnTo>
                  <a:lnTo>
                    <a:pt x="496" y="96"/>
                  </a:lnTo>
                  <a:lnTo>
                    <a:pt x="497" y="96"/>
                  </a:lnTo>
                  <a:lnTo>
                    <a:pt x="498" y="95"/>
                  </a:lnTo>
                  <a:lnTo>
                    <a:pt x="499" y="95"/>
                  </a:lnTo>
                  <a:lnTo>
                    <a:pt x="499" y="95"/>
                  </a:lnTo>
                  <a:lnTo>
                    <a:pt x="499" y="94"/>
                  </a:lnTo>
                  <a:lnTo>
                    <a:pt x="500" y="94"/>
                  </a:lnTo>
                  <a:lnTo>
                    <a:pt x="501" y="94"/>
                  </a:lnTo>
                  <a:lnTo>
                    <a:pt x="501" y="93"/>
                  </a:lnTo>
                  <a:lnTo>
                    <a:pt x="502" y="93"/>
                  </a:lnTo>
                  <a:lnTo>
                    <a:pt x="503" y="93"/>
                  </a:lnTo>
                  <a:lnTo>
                    <a:pt x="503" y="92"/>
                  </a:lnTo>
                  <a:lnTo>
                    <a:pt x="504" y="92"/>
                  </a:lnTo>
                  <a:lnTo>
                    <a:pt x="505" y="92"/>
                  </a:lnTo>
                  <a:lnTo>
                    <a:pt x="505" y="91"/>
                  </a:lnTo>
                  <a:lnTo>
                    <a:pt x="506" y="91"/>
                  </a:lnTo>
                  <a:lnTo>
                    <a:pt x="507" y="91"/>
                  </a:lnTo>
                  <a:lnTo>
                    <a:pt x="507" y="90"/>
                  </a:lnTo>
                  <a:lnTo>
                    <a:pt x="508" y="90"/>
                  </a:lnTo>
                  <a:lnTo>
                    <a:pt x="509" y="89"/>
                  </a:lnTo>
                  <a:lnTo>
                    <a:pt x="510" y="89"/>
                  </a:lnTo>
                  <a:lnTo>
                    <a:pt x="510" y="88"/>
                  </a:lnTo>
                  <a:lnTo>
                    <a:pt x="511" y="88"/>
                  </a:lnTo>
                  <a:lnTo>
                    <a:pt x="512" y="88"/>
                  </a:lnTo>
                  <a:lnTo>
                    <a:pt x="512" y="87"/>
                  </a:lnTo>
                  <a:lnTo>
                    <a:pt x="513" y="87"/>
                  </a:lnTo>
                  <a:lnTo>
                    <a:pt x="514" y="87"/>
                  </a:lnTo>
                  <a:lnTo>
                    <a:pt x="514" y="86"/>
                  </a:lnTo>
                  <a:lnTo>
                    <a:pt x="515" y="86"/>
                  </a:lnTo>
                  <a:lnTo>
                    <a:pt x="516" y="86"/>
                  </a:lnTo>
                  <a:lnTo>
                    <a:pt x="516" y="85"/>
                  </a:lnTo>
                  <a:lnTo>
                    <a:pt x="517" y="85"/>
                  </a:lnTo>
                  <a:lnTo>
                    <a:pt x="518" y="84"/>
                  </a:lnTo>
                  <a:lnTo>
                    <a:pt x="519" y="84"/>
                  </a:lnTo>
                  <a:lnTo>
                    <a:pt x="519" y="83"/>
                  </a:lnTo>
                  <a:lnTo>
                    <a:pt x="520" y="83"/>
                  </a:lnTo>
                  <a:lnTo>
                    <a:pt x="521" y="83"/>
                  </a:lnTo>
                  <a:lnTo>
                    <a:pt x="521" y="82"/>
                  </a:lnTo>
                  <a:lnTo>
                    <a:pt x="522" y="82"/>
                  </a:lnTo>
                  <a:lnTo>
                    <a:pt x="523" y="82"/>
                  </a:lnTo>
                  <a:lnTo>
                    <a:pt x="523" y="81"/>
                  </a:lnTo>
                  <a:lnTo>
                    <a:pt x="524" y="81"/>
                  </a:lnTo>
                  <a:lnTo>
                    <a:pt x="525" y="81"/>
                  </a:lnTo>
                  <a:lnTo>
                    <a:pt x="525" y="80"/>
                  </a:lnTo>
                  <a:lnTo>
                    <a:pt x="526" y="80"/>
                  </a:lnTo>
                  <a:lnTo>
                    <a:pt x="526" y="80"/>
                  </a:lnTo>
                  <a:lnTo>
                    <a:pt x="527" y="80"/>
                  </a:lnTo>
                  <a:lnTo>
                    <a:pt x="527" y="79"/>
                  </a:lnTo>
                  <a:lnTo>
                    <a:pt x="528" y="79"/>
                  </a:lnTo>
                  <a:lnTo>
                    <a:pt x="529" y="78"/>
                  </a:lnTo>
                  <a:lnTo>
                    <a:pt x="530" y="78"/>
                  </a:lnTo>
                  <a:lnTo>
                    <a:pt x="530" y="77"/>
                  </a:lnTo>
                  <a:lnTo>
                    <a:pt x="531" y="77"/>
                  </a:lnTo>
                  <a:lnTo>
                    <a:pt x="532" y="77"/>
                  </a:lnTo>
                  <a:lnTo>
                    <a:pt x="532" y="76"/>
                  </a:lnTo>
                  <a:lnTo>
                    <a:pt x="533" y="76"/>
                  </a:lnTo>
                  <a:lnTo>
                    <a:pt x="534" y="76"/>
                  </a:lnTo>
                  <a:lnTo>
                    <a:pt x="534" y="75"/>
                  </a:lnTo>
                  <a:lnTo>
                    <a:pt x="535" y="75"/>
                  </a:lnTo>
                  <a:lnTo>
                    <a:pt x="536" y="75"/>
                  </a:lnTo>
                  <a:lnTo>
                    <a:pt x="536" y="74"/>
                  </a:lnTo>
                  <a:lnTo>
                    <a:pt x="537" y="74"/>
                  </a:lnTo>
                  <a:lnTo>
                    <a:pt x="538" y="74"/>
                  </a:lnTo>
                  <a:lnTo>
                    <a:pt x="538" y="73"/>
                  </a:lnTo>
                  <a:lnTo>
                    <a:pt x="539" y="73"/>
                  </a:lnTo>
                  <a:lnTo>
                    <a:pt x="539" y="72"/>
                  </a:lnTo>
                  <a:lnTo>
                    <a:pt x="540" y="72"/>
                  </a:lnTo>
                  <a:lnTo>
                    <a:pt x="541" y="72"/>
                  </a:lnTo>
                  <a:lnTo>
                    <a:pt x="541" y="71"/>
                  </a:lnTo>
                  <a:lnTo>
                    <a:pt x="542" y="71"/>
                  </a:lnTo>
                  <a:lnTo>
                    <a:pt x="543" y="71"/>
                  </a:lnTo>
                  <a:lnTo>
                    <a:pt x="543" y="70"/>
                  </a:lnTo>
                  <a:lnTo>
                    <a:pt x="544" y="70"/>
                  </a:lnTo>
                  <a:lnTo>
                    <a:pt x="545" y="70"/>
                  </a:lnTo>
                  <a:lnTo>
                    <a:pt x="545" y="69"/>
                  </a:lnTo>
                  <a:lnTo>
                    <a:pt x="546" y="69"/>
                  </a:lnTo>
                  <a:lnTo>
                    <a:pt x="547" y="69"/>
                  </a:lnTo>
                  <a:lnTo>
                    <a:pt x="547" y="68"/>
                  </a:lnTo>
                  <a:lnTo>
                    <a:pt x="548" y="68"/>
                  </a:lnTo>
                  <a:lnTo>
                    <a:pt x="549" y="68"/>
                  </a:lnTo>
                  <a:lnTo>
                    <a:pt x="549" y="67"/>
                  </a:lnTo>
                  <a:lnTo>
                    <a:pt x="550" y="67"/>
                  </a:lnTo>
                  <a:lnTo>
                    <a:pt x="551" y="66"/>
                  </a:lnTo>
                  <a:lnTo>
                    <a:pt x="552" y="66"/>
                  </a:lnTo>
                  <a:lnTo>
                    <a:pt x="552" y="65"/>
                  </a:lnTo>
                  <a:lnTo>
                    <a:pt x="553" y="65"/>
                  </a:lnTo>
                  <a:lnTo>
                    <a:pt x="554" y="65"/>
                  </a:lnTo>
                  <a:lnTo>
                    <a:pt x="554" y="64"/>
                  </a:lnTo>
                  <a:lnTo>
                    <a:pt x="555" y="64"/>
                  </a:lnTo>
                  <a:lnTo>
                    <a:pt x="556" y="64"/>
                  </a:lnTo>
                  <a:lnTo>
                    <a:pt x="556" y="63"/>
                  </a:lnTo>
                  <a:lnTo>
                    <a:pt x="557" y="63"/>
                  </a:lnTo>
                  <a:lnTo>
                    <a:pt x="558" y="63"/>
                  </a:lnTo>
                  <a:lnTo>
                    <a:pt x="558" y="62"/>
                  </a:lnTo>
                  <a:lnTo>
                    <a:pt x="559" y="62"/>
                  </a:lnTo>
                  <a:lnTo>
                    <a:pt x="560" y="62"/>
                  </a:lnTo>
                  <a:lnTo>
                    <a:pt x="560" y="61"/>
                  </a:lnTo>
                  <a:lnTo>
                    <a:pt x="561" y="61"/>
                  </a:lnTo>
                  <a:lnTo>
                    <a:pt x="562" y="60"/>
                  </a:lnTo>
                  <a:lnTo>
                    <a:pt x="563" y="60"/>
                  </a:lnTo>
                  <a:lnTo>
                    <a:pt x="563" y="59"/>
                  </a:lnTo>
                  <a:lnTo>
                    <a:pt x="564" y="59"/>
                  </a:lnTo>
                  <a:lnTo>
                    <a:pt x="565" y="59"/>
                  </a:lnTo>
                  <a:lnTo>
                    <a:pt x="565" y="58"/>
                  </a:lnTo>
                  <a:lnTo>
                    <a:pt x="566" y="58"/>
                  </a:lnTo>
                  <a:lnTo>
                    <a:pt x="567" y="58"/>
                  </a:lnTo>
                  <a:lnTo>
                    <a:pt x="567" y="57"/>
                  </a:lnTo>
                  <a:lnTo>
                    <a:pt x="568" y="57"/>
                  </a:lnTo>
                  <a:lnTo>
                    <a:pt x="569" y="57"/>
                  </a:lnTo>
                  <a:lnTo>
                    <a:pt x="569" y="56"/>
                  </a:lnTo>
                  <a:lnTo>
                    <a:pt x="570" y="56"/>
                  </a:lnTo>
                  <a:lnTo>
                    <a:pt x="571" y="55"/>
                  </a:lnTo>
                  <a:lnTo>
                    <a:pt x="572" y="55"/>
                  </a:lnTo>
                  <a:lnTo>
                    <a:pt x="572" y="54"/>
                  </a:lnTo>
                  <a:lnTo>
                    <a:pt x="573" y="54"/>
                  </a:lnTo>
                  <a:lnTo>
                    <a:pt x="574" y="54"/>
                  </a:lnTo>
                  <a:lnTo>
                    <a:pt x="574" y="53"/>
                  </a:lnTo>
                  <a:lnTo>
                    <a:pt x="575" y="53"/>
                  </a:lnTo>
                  <a:lnTo>
                    <a:pt x="576" y="53"/>
                  </a:lnTo>
                  <a:lnTo>
                    <a:pt x="576" y="52"/>
                  </a:lnTo>
                  <a:lnTo>
                    <a:pt x="577" y="52"/>
                  </a:lnTo>
                  <a:lnTo>
                    <a:pt x="578" y="52"/>
                  </a:lnTo>
                  <a:lnTo>
                    <a:pt x="578" y="51"/>
                  </a:lnTo>
                  <a:lnTo>
                    <a:pt x="579" y="51"/>
                  </a:lnTo>
                  <a:lnTo>
                    <a:pt x="580" y="51"/>
                  </a:lnTo>
                  <a:lnTo>
                    <a:pt x="580" y="50"/>
                  </a:lnTo>
                  <a:lnTo>
                    <a:pt x="581" y="50"/>
                  </a:lnTo>
                  <a:lnTo>
                    <a:pt x="582" y="49"/>
                  </a:lnTo>
                  <a:lnTo>
                    <a:pt x="582" y="49"/>
                  </a:lnTo>
                  <a:lnTo>
                    <a:pt x="583" y="49"/>
                  </a:lnTo>
                  <a:lnTo>
                    <a:pt x="583" y="48"/>
                  </a:lnTo>
                  <a:lnTo>
                    <a:pt x="584" y="48"/>
                  </a:lnTo>
                  <a:lnTo>
                    <a:pt x="585" y="48"/>
                  </a:lnTo>
                  <a:lnTo>
                    <a:pt x="585" y="47"/>
                  </a:lnTo>
                  <a:lnTo>
                    <a:pt x="586" y="47"/>
                  </a:lnTo>
                  <a:lnTo>
                    <a:pt x="587" y="47"/>
                  </a:lnTo>
                  <a:lnTo>
                    <a:pt x="587" y="46"/>
                  </a:lnTo>
                  <a:lnTo>
                    <a:pt x="588" y="46"/>
                  </a:lnTo>
                  <a:lnTo>
                    <a:pt x="589" y="46"/>
                  </a:lnTo>
                  <a:lnTo>
                    <a:pt x="589" y="45"/>
                  </a:lnTo>
                  <a:lnTo>
                    <a:pt x="590" y="45"/>
                  </a:lnTo>
                  <a:lnTo>
                    <a:pt x="591" y="44"/>
                  </a:lnTo>
                  <a:lnTo>
                    <a:pt x="592" y="44"/>
                  </a:lnTo>
                  <a:lnTo>
                    <a:pt x="592" y="43"/>
                  </a:lnTo>
                  <a:lnTo>
                    <a:pt x="593" y="43"/>
                  </a:lnTo>
                  <a:lnTo>
                    <a:pt x="594" y="43"/>
                  </a:lnTo>
                  <a:lnTo>
                    <a:pt x="594" y="42"/>
                  </a:lnTo>
                  <a:lnTo>
                    <a:pt x="595" y="42"/>
                  </a:lnTo>
                  <a:lnTo>
                    <a:pt x="596" y="42"/>
                  </a:lnTo>
                  <a:lnTo>
                    <a:pt x="596" y="41"/>
                  </a:lnTo>
                  <a:lnTo>
                    <a:pt x="597" y="41"/>
                  </a:lnTo>
                  <a:lnTo>
                    <a:pt x="598" y="41"/>
                  </a:lnTo>
                  <a:lnTo>
                    <a:pt x="598" y="40"/>
                  </a:lnTo>
                  <a:lnTo>
                    <a:pt x="599" y="40"/>
                  </a:lnTo>
                  <a:lnTo>
                    <a:pt x="600" y="40"/>
                  </a:lnTo>
                  <a:lnTo>
                    <a:pt x="600" y="39"/>
                  </a:lnTo>
                  <a:lnTo>
                    <a:pt x="601" y="39"/>
                  </a:lnTo>
                  <a:lnTo>
                    <a:pt x="602" y="38"/>
                  </a:lnTo>
                  <a:lnTo>
                    <a:pt x="603" y="38"/>
                  </a:lnTo>
                  <a:lnTo>
                    <a:pt x="603" y="37"/>
                  </a:lnTo>
                  <a:lnTo>
                    <a:pt x="604" y="37"/>
                  </a:lnTo>
                  <a:lnTo>
                    <a:pt x="605" y="37"/>
                  </a:lnTo>
                  <a:lnTo>
                    <a:pt x="605" y="36"/>
                  </a:lnTo>
                  <a:lnTo>
                    <a:pt x="606" y="36"/>
                  </a:lnTo>
                  <a:lnTo>
                    <a:pt x="607" y="36"/>
                  </a:lnTo>
                  <a:lnTo>
                    <a:pt x="607" y="35"/>
                  </a:lnTo>
                  <a:lnTo>
                    <a:pt x="608" y="35"/>
                  </a:lnTo>
                  <a:lnTo>
                    <a:pt x="609" y="35"/>
                  </a:lnTo>
                  <a:lnTo>
                    <a:pt x="609" y="34"/>
                  </a:lnTo>
                  <a:lnTo>
                    <a:pt x="610" y="34"/>
                  </a:lnTo>
                  <a:lnTo>
                    <a:pt x="611" y="34"/>
                  </a:lnTo>
                  <a:lnTo>
                    <a:pt x="611" y="33"/>
                  </a:lnTo>
                  <a:lnTo>
                    <a:pt x="612" y="33"/>
                  </a:lnTo>
                  <a:lnTo>
                    <a:pt x="613" y="32"/>
                  </a:lnTo>
                  <a:lnTo>
                    <a:pt x="614" y="32"/>
                  </a:lnTo>
                  <a:lnTo>
                    <a:pt x="614" y="31"/>
                  </a:lnTo>
                  <a:lnTo>
                    <a:pt x="615" y="31"/>
                  </a:lnTo>
                  <a:lnTo>
                    <a:pt x="616" y="31"/>
                  </a:lnTo>
                  <a:lnTo>
                    <a:pt x="616" y="30"/>
                  </a:lnTo>
                  <a:lnTo>
                    <a:pt x="617" y="30"/>
                  </a:lnTo>
                  <a:lnTo>
                    <a:pt x="618" y="30"/>
                  </a:lnTo>
                  <a:lnTo>
                    <a:pt x="618" y="29"/>
                  </a:lnTo>
                  <a:lnTo>
                    <a:pt x="619" y="29"/>
                  </a:lnTo>
                  <a:lnTo>
                    <a:pt x="620" y="29"/>
                  </a:lnTo>
                  <a:lnTo>
                    <a:pt x="620" y="28"/>
                  </a:lnTo>
                  <a:lnTo>
                    <a:pt x="621" y="28"/>
                  </a:lnTo>
                  <a:lnTo>
                    <a:pt x="622" y="28"/>
                  </a:lnTo>
                  <a:lnTo>
                    <a:pt x="622" y="27"/>
                  </a:lnTo>
                  <a:lnTo>
                    <a:pt x="623" y="27"/>
                  </a:lnTo>
                  <a:lnTo>
                    <a:pt x="624" y="26"/>
                  </a:lnTo>
                  <a:lnTo>
                    <a:pt x="625" y="26"/>
                  </a:lnTo>
                  <a:lnTo>
                    <a:pt x="625" y="25"/>
                  </a:lnTo>
                  <a:lnTo>
                    <a:pt x="626" y="25"/>
                  </a:lnTo>
                  <a:lnTo>
                    <a:pt x="627" y="25"/>
                  </a:lnTo>
                  <a:lnTo>
                    <a:pt x="627" y="24"/>
                  </a:lnTo>
                  <a:lnTo>
                    <a:pt x="628" y="24"/>
                  </a:lnTo>
                  <a:lnTo>
                    <a:pt x="629" y="24"/>
                  </a:lnTo>
                  <a:lnTo>
                    <a:pt x="629" y="23"/>
                  </a:lnTo>
                  <a:lnTo>
                    <a:pt x="630" y="23"/>
                  </a:lnTo>
                  <a:lnTo>
                    <a:pt x="631" y="23"/>
                  </a:lnTo>
                  <a:lnTo>
                    <a:pt x="631" y="22"/>
                  </a:lnTo>
                  <a:lnTo>
                    <a:pt x="632" y="22"/>
                  </a:lnTo>
                  <a:lnTo>
                    <a:pt x="633" y="22"/>
                  </a:lnTo>
                  <a:lnTo>
                    <a:pt x="633" y="21"/>
                  </a:lnTo>
                  <a:lnTo>
                    <a:pt x="634" y="21"/>
                  </a:lnTo>
                  <a:lnTo>
                    <a:pt x="635" y="20"/>
                  </a:lnTo>
                  <a:lnTo>
                    <a:pt x="636" y="20"/>
                  </a:lnTo>
                  <a:lnTo>
                    <a:pt x="636" y="19"/>
                  </a:lnTo>
                  <a:lnTo>
                    <a:pt x="637" y="19"/>
                  </a:lnTo>
                  <a:lnTo>
                    <a:pt x="637" y="19"/>
                  </a:lnTo>
                  <a:lnTo>
                    <a:pt x="638" y="19"/>
                  </a:lnTo>
                  <a:lnTo>
                    <a:pt x="638" y="18"/>
                  </a:lnTo>
                  <a:lnTo>
                    <a:pt x="639" y="18"/>
                  </a:lnTo>
                  <a:lnTo>
                    <a:pt x="640" y="18"/>
                  </a:lnTo>
                  <a:lnTo>
                    <a:pt x="640" y="17"/>
                  </a:lnTo>
                  <a:lnTo>
                    <a:pt x="641" y="17"/>
                  </a:lnTo>
                  <a:lnTo>
                    <a:pt x="642" y="17"/>
                  </a:lnTo>
                  <a:lnTo>
                    <a:pt x="642" y="16"/>
                  </a:lnTo>
                  <a:lnTo>
                    <a:pt x="643" y="16"/>
                  </a:lnTo>
                  <a:lnTo>
                    <a:pt x="644" y="15"/>
                  </a:lnTo>
                  <a:lnTo>
                    <a:pt x="645" y="15"/>
                  </a:lnTo>
                  <a:lnTo>
                    <a:pt x="645" y="14"/>
                  </a:lnTo>
                  <a:lnTo>
                    <a:pt x="646" y="14"/>
                  </a:lnTo>
                  <a:lnTo>
                    <a:pt x="647" y="14"/>
                  </a:lnTo>
                  <a:lnTo>
                    <a:pt x="647" y="13"/>
                  </a:lnTo>
                  <a:lnTo>
                    <a:pt x="648" y="13"/>
                  </a:lnTo>
                  <a:lnTo>
                    <a:pt x="649" y="13"/>
                  </a:lnTo>
                  <a:lnTo>
                    <a:pt x="649" y="12"/>
                  </a:lnTo>
                  <a:lnTo>
                    <a:pt x="650" y="12"/>
                  </a:lnTo>
                  <a:lnTo>
                    <a:pt x="651" y="12"/>
                  </a:lnTo>
                  <a:lnTo>
                    <a:pt x="651" y="11"/>
                  </a:lnTo>
                  <a:lnTo>
                    <a:pt x="652" y="11"/>
                  </a:lnTo>
                  <a:lnTo>
                    <a:pt x="653" y="11"/>
                  </a:lnTo>
                  <a:lnTo>
                    <a:pt x="653" y="10"/>
                  </a:lnTo>
                  <a:lnTo>
                    <a:pt x="654" y="10"/>
                  </a:lnTo>
                  <a:lnTo>
                    <a:pt x="655" y="9"/>
                  </a:lnTo>
                  <a:lnTo>
                    <a:pt x="656" y="9"/>
                  </a:lnTo>
                  <a:lnTo>
                    <a:pt x="656" y="8"/>
                  </a:lnTo>
                  <a:lnTo>
                    <a:pt x="657" y="8"/>
                  </a:lnTo>
                  <a:lnTo>
                    <a:pt x="658" y="8"/>
                  </a:lnTo>
                  <a:lnTo>
                    <a:pt x="658" y="7"/>
                  </a:lnTo>
                  <a:lnTo>
                    <a:pt x="659" y="7"/>
                  </a:lnTo>
                  <a:lnTo>
                    <a:pt x="660" y="7"/>
                  </a:lnTo>
                  <a:lnTo>
                    <a:pt x="660" y="6"/>
                  </a:lnTo>
                  <a:lnTo>
                    <a:pt x="661" y="6"/>
                  </a:lnTo>
                  <a:lnTo>
                    <a:pt x="662" y="6"/>
                  </a:lnTo>
                  <a:lnTo>
                    <a:pt x="662" y="5"/>
                  </a:lnTo>
                  <a:lnTo>
                    <a:pt x="663" y="5"/>
                  </a:lnTo>
                  <a:lnTo>
                    <a:pt x="664" y="5"/>
                  </a:lnTo>
                  <a:lnTo>
                    <a:pt x="664" y="4"/>
                  </a:lnTo>
                  <a:lnTo>
                    <a:pt x="665" y="4"/>
                  </a:lnTo>
                  <a:lnTo>
                    <a:pt x="665" y="4"/>
                  </a:lnTo>
                  <a:lnTo>
                    <a:pt x="666" y="3"/>
                  </a:lnTo>
                  <a:lnTo>
                    <a:pt x="667" y="3"/>
                  </a:lnTo>
                  <a:lnTo>
                    <a:pt x="667" y="2"/>
                  </a:lnTo>
                  <a:lnTo>
                    <a:pt x="668" y="2"/>
                  </a:lnTo>
                  <a:lnTo>
                    <a:pt x="669" y="2"/>
                  </a:lnTo>
                  <a:lnTo>
                    <a:pt x="669" y="1"/>
                  </a:lnTo>
                  <a:lnTo>
                    <a:pt x="670" y="1"/>
                  </a:lnTo>
                  <a:lnTo>
                    <a:pt x="671" y="1"/>
                  </a:lnTo>
                  <a:lnTo>
                    <a:pt x="671"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8" name="Freeform 109">
              <a:extLst>
                <a:ext uri="{FF2B5EF4-FFF2-40B4-BE49-F238E27FC236}">
                  <a16:creationId xmlns:a16="http://schemas.microsoft.com/office/drawing/2014/main" id="{B4678162-9F80-40DB-B476-170D4C72B913}"/>
                </a:ext>
              </a:extLst>
            </p:cNvPr>
            <p:cNvSpPr>
              <a:spLocks/>
            </p:cNvSpPr>
            <p:nvPr/>
          </p:nvSpPr>
          <p:spPr bwMode="auto">
            <a:xfrm>
              <a:off x="14583558" y="1662452"/>
              <a:ext cx="716764" cy="395132"/>
            </a:xfrm>
            <a:custGeom>
              <a:avLst/>
              <a:gdLst>
                <a:gd name="T0" fmla="*/ 11 w 664"/>
                <a:gd name="T1" fmla="*/ 358 h 363"/>
                <a:gd name="T2" fmla="*/ 22 w 664"/>
                <a:gd name="T3" fmla="*/ 352 h 363"/>
                <a:gd name="T4" fmla="*/ 32 w 664"/>
                <a:gd name="T5" fmla="*/ 346 h 363"/>
                <a:gd name="T6" fmla="*/ 43 w 664"/>
                <a:gd name="T7" fmla="*/ 340 h 363"/>
                <a:gd name="T8" fmla="*/ 54 w 664"/>
                <a:gd name="T9" fmla="*/ 334 h 363"/>
                <a:gd name="T10" fmla="*/ 65 w 664"/>
                <a:gd name="T11" fmla="*/ 328 h 363"/>
                <a:gd name="T12" fmla="*/ 76 w 664"/>
                <a:gd name="T13" fmla="*/ 322 h 363"/>
                <a:gd name="T14" fmla="*/ 86 w 664"/>
                <a:gd name="T15" fmla="*/ 317 h 363"/>
                <a:gd name="T16" fmla="*/ 97 w 664"/>
                <a:gd name="T17" fmla="*/ 311 h 363"/>
                <a:gd name="T18" fmla="*/ 106 w 664"/>
                <a:gd name="T19" fmla="*/ 305 h 363"/>
                <a:gd name="T20" fmla="*/ 117 w 664"/>
                <a:gd name="T21" fmla="*/ 299 h 363"/>
                <a:gd name="T22" fmla="*/ 128 w 664"/>
                <a:gd name="T23" fmla="*/ 293 h 363"/>
                <a:gd name="T24" fmla="*/ 139 w 664"/>
                <a:gd name="T25" fmla="*/ 288 h 363"/>
                <a:gd name="T26" fmla="*/ 150 w 664"/>
                <a:gd name="T27" fmla="*/ 282 h 363"/>
                <a:gd name="T28" fmla="*/ 160 w 664"/>
                <a:gd name="T29" fmla="*/ 276 h 363"/>
                <a:gd name="T30" fmla="*/ 171 w 664"/>
                <a:gd name="T31" fmla="*/ 270 h 363"/>
                <a:gd name="T32" fmla="*/ 181 w 664"/>
                <a:gd name="T33" fmla="*/ 264 h 363"/>
                <a:gd name="T34" fmla="*/ 192 w 664"/>
                <a:gd name="T35" fmla="*/ 259 h 363"/>
                <a:gd name="T36" fmla="*/ 203 w 664"/>
                <a:gd name="T37" fmla="*/ 253 h 363"/>
                <a:gd name="T38" fmla="*/ 214 w 664"/>
                <a:gd name="T39" fmla="*/ 246 h 363"/>
                <a:gd name="T40" fmla="*/ 225 w 664"/>
                <a:gd name="T41" fmla="*/ 240 h 363"/>
                <a:gd name="T42" fmla="*/ 235 w 664"/>
                <a:gd name="T43" fmla="*/ 234 h 363"/>
                <a:gd name="T44" fmla="*/ 245 w 664"/>
                <a:gd name="T45" fmla="*/ 229 h 363"/>
                <a:gd name="T46" fmla="*/ 256 w 664"/>
                <a:gd name="T47" fmla="*/ 224 h 363"/>
                <a:gd name="T48" fmla="*/ 266 w 664"/>
                <a:gd name="T49" fmla="*/ 218 h 363"/>
                <a:gd name="T50" fmla="*/ 276 w 664"/>
                <a:gd name="T51" fmla="*/ 212 h 363"/>
                <a:gd name="T52" fmla="*/ 288 w 664"/>
                <a:gd name="T53" fmla="*/ 206 h 363"/>
                <a:gd name="T54" fmla="*/ 299 w 664"/>
                <a:gd name="T55" fmla="*/ 200 h 363"/>
                <a:gd name="T56" fmla="*/ 309 w 664"/>
                <a:gd name="T57" fmla="*/ 194 h 363"/>
                <a:gd name="T58" fmla="*/ 319 w 664"/>
                <a:gd name="T59" fmla="*/ 188 h 363"/>
                <a:gd name="T60" fmla="*/ 329 w 664"/>
                <a:gd name="T61" fmla="*/ 183 h 363"/>
                <a:gd name="T62" fmla="*/ 340 w 664"/>
                <a:gd name="T63" fmla="*/ 177 h 363"/>
                <a:gd name="T64" fmla="*/ 351 w 664"/>
                <a:gd name="T65" fmla="*/ 171 h 363"/>
                <a:gd name="T66" fmla="*/ 361 w 664"/>
                <a:gd name="T67" fmla="*/ 166 h 363"/>
                <a:gd name="T68" fmla="*/ 372 w 664"/>
                <a:gd name="T69" fmla="*/ 159 h 363"/>
                <a:gd name="T70" fmla="*/ 383 w 664"/>
                <a:gd name="T71" fmla="*/ 154 h 363"/>
                <a:gd name="T72" fmla="*/ 393 w 664"/>
                <a:gd name="T73" fmla="*/ 148 h 363"/>
                <a:gd name="T74" fmla="*/ 403 w 664"/>
                <a:gd name="T75" fmla="*/ 142 h 363"/>
                <a:gd name="T76" fmla="*/ 414 w 664"/>
                <a:gd name="T77" fmla="*/ 137 h 363"/>
                <a:gd name="T78" fmla="*/ 425 w 664"/>
                <a:gd name="T79" fmla="*/ 130 h 363"/>
                <a:gd name="T80" fmla="*/ 436 w 664"/>
                <a:gd name="T81" fmla="*/ 124 h 363"/>
                <a:gd name="T82" fmla="*/ 446 w 664"/>
                <a:gd name="T83" fmla="*/ 119 h 363"/>
                <a:gd name="T84" fmla="*/ 457 w 664"/>
                <a:gd name="T85" fmla="*/ 113 h 363"/>
                <a:gd name="T86" fmla="*/ 467 w 664"/>
                <a:gd name="T87" fmla="*/ 107 h 363"/>
                <a:gd name="T88" fmla="*/ 478 w 664"/>
                <a:gd name="T89" fmla="*/ 102 h 363"/>
                <a:gd name="T90" fmla="*/ 489 w 664"/>
                <a:gd name="T91" fmla="*/ 96 h 363"/>
                <a:gd name="T92" fmla="*/ 499 w 664"/>
                <a:gd name="T93" fmla="*/ 90 h 363"/>
                <a:gd name="T94" fmla="*/ 510 w 664"/>
                <a:gd name="T95" fmla="*/ 84 h 363"/>
                <a:gd name="T96" fmla="*/ 521 w 664"/>
                <a:gd name="T97" fmla="*/ 78 h 363"/>
                <a:gd name="T98" fmla="*/ 532 w 664"/>
                <a:gd name="T99" fmla="*/ 72 h 363"/>
                <a:gd name="T100" fmla="*/ 543 w 664"/>
                <a:gd name="T101" fmla="*/ 66 h 363"/>
                <a:gd name="T102" fmla="*/ 553 w 664"/>
                <a:gd name="T103" fmla="*/ 61 h 363"/>
                <a:gd name="T104" fmla="*/ 564 w 664"/>
                <a:gd name="T105" fmla="*/ 55 h 363"/>
                <a:gd name="T106" fmla="*/ 575 w 664"/>
                <a:gd name="T107" fmla="*/ 49 h 363"/>
                <a:gd name="T108" fmla="*/ 585 w 664"/>
                <a:gd name="T109" fmla="*/ 43 h 363"/>
                <a:gd name="T110" fmla="*/ 596 w 664"/>
                <a:gd name="T111" fmla="*/ 37 h 363"/>
                <a:gd name="T112" fmla="*/ 606 w 664"/>
                <a:gd name="T113" fmla="*/ 32 h 363"/>
                <a:gd name="T114" fmla="*/ 617 w 664"/>
                <a:gd name="T115" fmla="*/ 26 h 363"/>
                <a:gd name="T116" fmla="*/ 628 w 664"/>
                <a:gd name="T117" fmla="*/ 20 h 363"/>
                <a:gd name="T118" fmla="*/ 638 w 664"/>
                <a:gd name="T119" fmla="*/ 14 h 363"/>
                <a:gd name="T120" fmla="*/ 649 w 664"/>
                <a:gd name="T121" fmla="*/ 8 h 363"/>
                <a:gd name="T122" fmla="*/ 659 w 664"/>
                <a:gd name="T123" fmla="*/ 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363">
                  <a:moveTo>
                    <a:pt x="0" y="363"/>
                  </a:moveTo>
                  <a:lnTo>
                    <a:pt x="1" y="363"/>
                  </a:lnTo>
                  <a:lnTo>
                    <a:pt x="2" y="363"/>
                  </a:lnTo>
                  <a:lnTo>
                    <a:pt x="2" y="362"/>
                  </a:lnTo>
                  <a:lnTo>
                    <a:pt x="3" y="362"/>
                  </a:lnTo>
                  <a:lnTo>
                    <a:pt x="4" y="361"/>
                  </a:lnTo>
                  <a:lnTo>
                    <a:pt x="5" y="361"/>
                  </a:lnTo>
                  <a:lnTo>
                    <a:pt x="5" y="360"/>
                  </a:lnTo>
                  <a:lnTo>
                    <a:pt x="6" y="360"/>
                  </a:lnTo>
                  <a:lnTo>
                    <a:pt x="7" y="360"/>
                  </a:lnTo>
                  <a:lnTo>
                    <a:pt x="7" y="359"/>
                  </a:lnTo>
                  <a:lnTo>
                    <a:pt x="8" y="359"/>
                  </a:lnTo>
                  <a:lnTo>
                    <a:pt x="9" y="359"/>
                  </a:lnTo>
                  <a:lnTo>
                    <a:pt x="9" y="358"/>
                  </a:lnTo>
                  <a:lnTo>
                    <a:pt x="10" y="358"/>
                  </a:lnTo>
                  <a:lnTo>
                    <a:pt x="11" y="358"/>
                  </a:lnTo>
                  <a:lnTo>
                    <a:pt x="11" y="357"/>
                  </a:lnTo>
                  <a:lnTo>
                    <a:pt x="12" y="357"/>
                  </a:lnTo>
                  <a:lnTo>
                    <a:pt x="13" y="357"/>
                  </a:lnTo>
                  <a:lnTo>
                    <a:pt x="13" y="356"/>
                  </a:lnTo>
                  <a:lnTo>
                    <a:pt x="14" y="356"/>
                  </a:lnTo>
                  <a:lnTo>
                    <a:pt x="15" y="355"/>
                  </a:lnTo>
                  <a:lnTo>
                    <a:pt x="16" y="355"/>
                  </a:lnTo>
                  <a:lnTo>
                    <a:pt x="16" y="354"/>
                  </a:lnTo>
                  <a:lnTo>
                    <a:pt x="17" y="354"/>
                  </a:lnTo>
                  <a:lnTo>
                    <a:pt x="18" y="354"/>
                  </a:lnTo>
                  <a:lnTo>
                    <a:pt x="18" y="353"/>
                  </a:lnTo>
                  <a:lnTo>
                    <a:pt x="19" y="353"/>
                  </a:lnTo>
                  <a:lnTo>
                    <a:pt x="20" y="353"/>
                  </a:lnTo>
                  <a:lnTo>
                    <a:pt x="20" y="352"/>
                  </a:lnTo>
                  <a:lnTo>
                    <a:pt x="21" y="352"/>
                  </a:lnTo>
                  <a:lnTo>
                    <a:pt x="22" y="352"/>
                  </a:lnTo>
                  <a:lnTo>
                    <a:pt x="22" y="352"/>
                  </a:lnTo>
                  <a:lnTo>
                    <a:pt x="22" y="351"/>
                  </a:lnTo>
                  <a:lnTo>
                    <a:pt x="23" y="351"/>
                  </a:lnTo>
                  <a:lnTo>
                    <a:pt x="24" y="351"/>
                  </a:lnTo>
                  <a:lnTo>
                    <a:pt x="24" y="350"/>
                  </a:lnTo>
                  <a:lnTo>
                    <a:pt x="25" y="350"/>
                  </a:lnTo>
                  <a:lnTo>
                    <a:pt x="26" y="349"/>
                  </a:lnTo>
                  <a:lnTo>
                    <a:pt x="27" y="349"/>
                  </a:lnTo>
                  <a:lnTo>
                    <a:pt x="27" y="348"/>
                  </a:lnTo>
                  <a:lnTo>
                    <a:pt x="28" y="348"/>
                  </a:lnTo>
                  <a:lnTo>
                    <a:pt x="29" y="348"/>
                  </a:lnTo>
                  <a:lnTo>
                    <a:pt x="29" y="347"/>
                  </a:lnTo>
                  <a:lnTo>
                    <a:pt x="30" y="347"/>
                  </a:lnTo>
                  <a:lnTo>
                    <a:pt x="31" y="347"/>
                  </a:lnTo>
                  <a:lnTo>
                    <a:pt x="31" y="346"/>
                  </a:lnTo>
                  <a:lnTo>
                    <a:pt x="32" y="346"/>
                  </a:lnTo>
                  <a:lnTo>
                    <a:pt x="33" y="346"/>
                  </a:lnTo>
                  <a:lnTo>
                    <a:pt x="33" y="345"/>
                  </a:lnTo>
                  <a:lnTo>
                    <a:pt x="34" y="345"/>
                  </a:lnTo>
                  <a:lnTo>
                    <a:pt x="35" y="345"/>
                  </a:lnTo>
                  <a:lnTo>
                    <a:pt x="35" y="344"/>
                  </a:lnTo>
                  <a:lnTo>
                    <a:pt x="36" y="344"/>
                  </a:lnTo>
                  <a:lnTo>
                    <a:pt x="37" y="343"/>
                  </a:lnTo>
                  <a:lnTo>
                    <a:pt x="38" y="343"/>
                  </a:lnTo>
                  <a:lnTo>
                    <a:pt x="38" y="342"/>
                  </a:lnTo>
                  <a:lnTo>
                    <a:pt x="39" y="342"/>
                  </a:lnTo>
                  <a:lnTo>
                    <a:pt x="40" y="342"/>
                  </a:lnTo>
                  <a:lnTo>
                    <a:pt x="40" y="341"/>
                  </a:lnTo>
                  <a:lnTo>
                    <a:pt x="41" y="341"/>
                  </a:lnTo>
                  <a:lnTo>
                    <a:pt x="42" y="341"/>
                  </a:lnTo>
                  <a:lnTo>
                    <a:pt x="42" y="340"/>
                  </a:lnTo>
                  <a:lnTo>
                    <a:pt x="43" y="340"/>
                  </a:lnTo>
                  <a:lnTo>
                    <a:pt x="44" y="340"/>
                  </a:lnTo>
                  <a:lnTo>
                    <a:pt x="44" y="339"/>
                  </a:lnTo>
                  <a:lnTo>
                    <a:pt x="45" y="339"/>
                  </a:lnTo>
                  <a:lnTo>
                    <a:pt x="46" y="339"/>
                  </a:lnTo>
                  <a:lnTo>
                    <a:pt x="46" y="338"/>
                  </a:lnTo>
                  <a:lnTo>
                    <a:pt x="47" y="338"/>
                  </a:lnTo>
                  <a:lnTo>
                    <a:pt x="48" y="337"/>
                  </a:lnTo>
                  <a:lnTo>
                    <a:pt x="49" y="337"/>
                  </a:lnTo>
                  <a:lnTo>
                    <a:pt x="49" y="336"/>
                  </a:lnTo>
                  <a:lnTo>
                    <a:pt x="50" y="336"/>
                  </a:lnTo>
                  <a:lnTo>
                    <a:pt x="51" y="336"/>
                  </a:lnTo>
                  <a:lnTo>
                    <a:pt x="51" y="335"/>
                  </a:lnTo>
                  <a:lnTo>
                    <a:pt x="52" y="335"/>
                  </a:lnTo>
                  <a:lnTo>
                    <a:pt x="53" y="335"/>
                  </a:lnTo>
                  <a:lnTo>
                    <a:pt x="53" y="334"/>
                  </a:lnTo>
                  <a:lnTo>
                    <a:pt x="54" y="334"/>
                  </a:lnTo>
                  <a:lnTo>
                    <a:pt x="55" y="334"/>
                  </a:lnTo>
                  <a:lnTo>
                    <a:pt x="55" y="333"/>
                  </a:lnTo>
                  <a:lnTo>
                    <a:pt x="56" y="333"/>
                  </a:lnTo>
                  <a:lnTo>
                    <a:pt x="57" y="332"/>
                  </a:lnTo>
                  <a:lnTo>
                    <a:pt x="58" y="332"/>
                  </a:lnTo>
                  <a:lnTo>
                    <a:pt x="58" y="331"/>
                  </a:lnTo>
                  <a:lnTo>
                    <a:pt x="59" y="331"/>
                  </a:lnTo>
                  <a:lnTo>
                    <a:pt x="60" y="331"/>
                  </a:lnTo>
                  <a:lnTo>
                    <a:pt x="60" y="330"/>
                  </a:lnTo>
                  <a:lnTo>
                    <a:pt x="61" y="330"/>
                  </a:lnTo>
                  <a:lnTo>
                    <a:pt x="62" y="330"/>
                  </a:lnTo>
                  <a:lnTo>
                    <a:pt x="62" y="329"/>
                  </a:lnTo>
                  <a:lnTo>
                    <a:pt x="63" y="329"/>
                  </a:lnTo>
                  <a:lnTo>
                    <a:pt x="64" y="329"/>
                  </a:lnTo>
                  <a:lnTo>
                    <a:pt x="64" y="328"/>
                  </a:lnTo>
                  <a:lnTo>
                    <a:pt x="65" y="328"/>
                  </a:lnTo>
                  <a:lnTo>
                    <a:pt x="66" y="328"/>
                  </a:lnTo>
                  <a:lnTo>
                    <a:pt x="66" y="327"/>
                  </a:lnTo>
                  <a:lnTo>
                    <a:pt x="67" y="327"/>
                  </a:lnTo>
                  <a:lnTo>
                    <a:pt x="68" y="326"/>
                  </a:lnTo>
                  <a:lnTo>
                    <a:pt x="69" y="326"/>
                  </a:lnTo>
                  <a:lnTo>
                    <a:pt x="69" y="325"/>
                  </a:lnTo>
                  <a:lnTo>
                    <a:pt x="70" y="325"/>
                  </a:lnTo>
                  <a:lnTo>
                    <a:pt x="71" y="325"/>
                  </a:lnTo>
                  <a:lnTo>
                    <a:pt x="71" y="324"/>
                  </a:lnTo>
                  <a:lnTo>
                    <a:pt x="72" y="324"/>
                  </a:lnTo>
                  <a:lnTo>
                    <a:pt x="73" y="324"/>
                  </a:lnTo>
                  <a:lnTo>
                    <a:pt x="73" y="323"/>
                  </a:lnTo>
                  <a:lnTo>
                    <a:pt x="74" y="323"/>
                  </a:lnTo>
                  <a:lnTo>
                    <a:pt x="75" y="323"/>
                  </a:lnTo>
                  <a:lnTo>
                    <a:pt x="75" y="322"/>
                  </a:lnTo>
                  <a:lnTo>
                    <a:pt x="76" y="322"/>
                  </a:lnTo>
                  <a:lnTo>
                    <a:pt x="77" y="322"/>
                  </a:lnTo>
                  <a:lnTo>
                    <a:pt x="77" y="321"/>
                  </a:lnTo>
                  <a:lnTo>
                    <a:pt x="77" y="321"/>
                  </a:lnTo>
                  <a:lnTo>
                    <a:pt x="78" y="321"/>
                  </a:lnTo>
                  <a:lnTo>
                    <a:pt x="78" y="320"/>
                  </a:lnTo>
                  <a:lnTo>
                    <a:pt x="79" y="320"/>
                  </a:lnTo>
                  <a:lnTo>
                    <a:pt x="80" y="320"/>
                  </a:lnTo>
                  <a:lnTo>
                    <a:pt x="80" y="319"/>
                  </a:lnTo>
                  <a:lnTo>
                    <a:pt x="81" y="319"/>
                  </a:lnTo>
                  <a:lnTo>
                    <a:pt x="82" y="319"/>
                  </a:lnTo>
                  <a:lnTo>
                    <a:pt x="82" y="318"/>
                  </a:lnTo>
                  <a:lnTo>
                    <a:pt x="83" y="318"/>
                  </a:lnTo>
                  <a:lnTo>
                    <a:pt x="84" y="318"/>
                  </a:lnTo>
                  <a:lnTo>
                    <a:pt x="84" y="317"/>
                  </a:lnTo>
                  <a:lnTo>
                    <a:pt x="85" y="317"/>
                  </a:lnTo>
                  <a:lnTo>
                    <a:pt x="86" y="317"/>
                  </a:lnTo>
                  <a:lnTo>
                    <a:pt x="86" y="316"/>
                  </a:lnTo>
                  <a:lnTo>
                    <a:pt x="87" y="316"/>
                  </a:lnTo>
                  <a:lnTo>
                    <a:pt x="88" y="315"/>
                  </a:lnTo>
                  <a:lnTo>
                    <a:pt x="89" y="315"/>
                  </a:lnTo>
                  <a:lnTo>
                    <a:pt x="89" y="314"/>
                  </a:lnTo>
                  <a:lnTo>
                    <a:pt x="90" y="314"/>
                  </a:lnTo>
                  <a:lnTo>
                    <a:pt x="91" y="314"/>
                  </a:lnTo>
                  <a:lnTo>
                    <a:pt x="91" y="313"/>
                  </a:lnTo>
                  <a:lnTo>
                    <a:pt x="92" y="313"/>
                  </a:lnTo>
                  <a:lnTo>
                    <a:pt x="93" y="313"/>
                  </a:lnTo>
                  <a:lnTo>
                    <a:pt x="93" y="312"/>
                  </a:lnTo>
                  <a:lnTo>
                    <a:pt x="94" y="312"/>
                  </a:lnTo>
                  <a:lnTo>
                    <a:pt x="95" y="312"/>
                  </a:lnTo>
                  <a:lnTo>
                    <a:pt x="95" y="311"/>
                  </a:lnTo>
                  <a:lnTo>
                    <a:pt x="96" y="311"/>
                  </a:lnTo>
                  <a:lnTo>
                    <a:pt x="97" y="311"/>
                  </a:lnTo>
                  <a:lnTo>
                    <a:pt x="97" y="310"/>
                  </a:lnTo>
                  <a:lnTo>
                    <a:pt x="98" y="310"/>
                  </a:lnTo>
                  <a:lnTo>
                    <a:pt x="99" y="310"/>
                  </a:lnTo>
                  <a:lnTo>
                    <a:pt x="99" y="309"/>
                  </a:lnTo>
                  <a:lnTo>
                    <a:pt x="100" y="309"/>
                  </a:lnTo>
                  <a:lnTo>
                    <a:pt x="100" y="308"/>
                  </a:lnTo>
                  <a:lnTo>
                    <a:pt x="101" y="308"/>
                  </a:lnTo>
                  <a:lnTo>
                    <a:pt x="102" y="308"/>
                  </a:lnTo>
                  <a:lnTo>
                    <a:pt x="102" y="307"/>
                  </a:lnTo>
                  <a:lnTo>
                    <a:pt x="103" y="307"/>
                  </a:lnTo>
                  <a:lnTo>
                    <a:pt x="104" y="307"/>
                  </a:lnTo>
                  <a:lnTo>
                    <a:pt x="104" y="306"/>
                  </a:lnTo>
                  <a:lnTo>
                    <a:pt x="105" y="306"/>
                  </a:lnTo>
                  <a:lnTo>
                    <a:pt x="105" y="306"/>
                  </a:lnTo>
                  <a:lnTo>
                    <a:pt x="106" y="306"/>
                  </a:lnTo>
                  <a:lnTo>
                    <a:pt x="106" y="305"/>
                  </a:lnTo>
                  <a:lnTo>
                    <a:pt x="107" y="305"/>
                  </a:lnTo>
                  <a:lnTo>
                    <a:pt x="108" y="305"/>
                  </a:lnTo>
                  <a:lnTo>
                    <a:pt x="108" y="304"/>
                  </a:lnTo>
                  <a:lnTo>
                    <a:pt x="109" y="304"/>
                  </a:lnTo>
                  <a:lnTo>
                    <a:pt x="110" y="303"/>
                  </a:lnTo>
                  <a:lnTo>
                    <a:pt x="111" y="303"/>
                  </a:lnTo>
                  <a:lnTo>
                    <a:pt x="111" y="302"/>
                  </a:lnTo>
                  <a:lnTo>
                    <a:pt x="112" y="302"/>
                  </a:lnTo>
                  <a:lnTo>
                    <a:pt x="113" y="302"/>
                  </a:lnTo>
                  <a:lnTo>
                    <a:pt x="113" y="301"/>
                  </a:lnTo>
                  <a:lnTo>
                    <a:pt x="114" y="301"/>
                  </a:lnTo>
                  <a:lnTo>
                    <a:pt x="115" y="301"/>
                  </a:lnTo>
                  <a:lnTo>
                    <a:pt x="115" y="300"/>
                  </a:lnTo>
                  <a:lnTo>
                    <a:pt x="116" y="300"/>
                  </a:lnTo>
                  <a:lnTo>
                    <a:pt x="117" y="300"/>
                  </a:lnTo>
                  <a:lnTo>
                    <a:pt x="117" y="299"/>
                  </a:lnTo>
                  <a:lnTo>
                    <a:pt x="118" y="299"/>
                  </a:lnTo>
                  <a:lnTo>
                    <a:pt x="119" y="299"/>
                  </a:lnTo>
                  <a:lnTo>
                    <a:pt x="119" y="298"/>
                  </a:lnTo>
                  <a:lnTo>
                    <a:pt x="120" y="298"/>
                  </a:lnTo>
                  <a:lnTo>
                    <a:pt x="121" y="297"/>
                  </a:lnTo>
                  <a:lnTo>
                    <a:pt x="122" y="297"/>
                  </a:lnTo>
                  <a:lnTo>
                    <a:pt x="122" y="296"/>
                  </a:lnTo>
                  <a:lnTo>
                    <a:pt x="123" y="296"/>
                  </a:lnTo>
                  <a:lnTo>
                    <a:pt x="124" y="296"/>
                  </a:lnTo>
                  <a:lnTo>
                    <a:pt x="124" y="295"/>
                  </a:lnTo>
                  <a:lnTo>
                    <a:pt x="125" y="295"/>
                  </a:lnTo>
                  <a:lnTo>
                    <a:pt x="126" y="295"/>
                  </a:lnTo>
                  <a:lnTo>
                    <a:pt x="126" y="294"/>
                  </a:lnTo>
                  <a:lnTo>
                    <a:pt x="127" y="294"/>
                  </a:lnTo>
                  <a:lnTo>
                    <a:pt x="128" y="294"/>
                  </a:lnTo>
                  <a:lnTo>
                    <a:pt x="128" y="293"/>
                  </a:lnTo>
                  <a:lnTo>
                    <a:pt x="129" y="293"/>
                  </a:lnTo>
                  <a:lnTo>
                    <a:pt x="130" y="292"/>
                  </a:lnTo>
                  <a:lnTo>
                    <a:pt x="131" y="292"/>
                  </a:lnTo>
                  <a:lnTo>
                    <a:pt x="131" y="291"/>
                  </a:lnTo>
                  <a:lnTo>
                    <a:pt x="132" y="291"/>
                  </a:lnTo>
                  <a:lnTo>
                    <a:pt x="132" y="291"/>
                  </a:lnTo>
                  <a:lnTo>
                    <a:pt x="133" y="291"/>
                  </a:lnTo>
                  <a:lnTo>
                    <a:pt x="133" y="290"/>
                  </a:lnTo>
                  <a:lnTo>
                    <a:pt x="134" y="290"/>
                  </a:lnTo>
                  <a:lnTo>
                    <a:pt x="135" y="290"/>
                  </a:lnTo>
                  <a:lnTo>
                    <a:pt x="135" y="289"/>
                  </a:lnTo>
                  <a:lnTo>
                    <a:pt x="136" y="289"/>
                  </a:lnTo>
                  <a:lnTo>
                    <a:pt x="137" y="289"/>
                  </a:lnTo>
                  <a:lnTo>
                    <a:pt x="137" y="288"/>
                  </a:lnTo>
                  <a:lnTo>
                    <a:pt x="138" y="288"/>
                  </a:lnTo>
                  <a:lnTo>
                    <a:pt x="139" y="288"/>
                  </a:lnTo>
                  <a:lnTo>
                    <a:pt x="139" y="287"/>
                  </a:lnTo>
                  <a:lnTo>
                    <a:pt x="140" y="287"/>
                  </a:lnTo>
                  <a:lnTo>
                    <a:pt x="141" y="286"/>
                  </a:lnTo>
                  <a:lnTo>
                    <a:pt x="142" y="286"/>
                  </a:lnTo>
                  <a:lnTo>
                    <a:pt x="142" y="285"/>
                  </a:lnTo>
                  <a:lnTo>
                    <a:pt x="143" y="285"/>
                  </a:lnTo>
                  <a:lnTo>
                    <a:pt x="144" y="285"/>
                  </a:lnTo>
                  <a:lnTo>
                    <a:pt x="144" y="284"/>
                  </a:lnTo>
                  <a:lnTo>
                    <a:pt x="145" y="284"/>
                  </a:lnTo>
                  <a:lnTo>
                    <a:pt x="146" y="284"/>
                  </a:lnTo>
                  <a:lnTo>
                    <a:pt x="146" y="283"/>
                  </a:lnTo>
                  <a:lnTo>
                    <a:pt x="147" y="283"/>
                  </a:lnTo>
                  <a:lnTo>
                    <a:pt x="148" y="283"/>
                  </a:lnTo>
                  <a:lnTo>
                    <a:pt x="148" y="282"/>
                  </a:lnTo>
                  <a:lnTo>
                    <a:pt x="149" y="282"/>
                  </a:lnTo>
                  <a:lnTo>
                    <a:pt x="150" y="282"/>
                  </a:lnTo>
                  <a:lnTo>
                    <a:pt x="150" y="281"/>
                  </a:lnTo>
                  <a:lnTo>
                    <a:pt x="151" y="281"/>
                  </a:lnTo>
                  <a:lnTo>
                    <a:pt x="152" y="280"/>
                  </a:lnTo>
                  <a:lnTo>
                    <a:pt x="153" y="280"/>
                  </a:lnTo>
                  <a:lnTo>
                    <a:pt x="153" y="279"/>
                  </a:lnTo>
                  <a:lnTo>
                    <a:pt x="154" y="279"/>
                  </a:lnTo>
                  <a:lnTo>
                    <a:pt x="155" y="279"/>
                  </a:lnTo>
                  <a:lnTo>
                    <a:pt x="155" y="278"/>
                  </a:lnTo>
                  <a:lnTo>
                    <a:pt x="156" y="278"/>
                  </a:lnTo>
                  <a:lnTo>
                    <a:pt x="157" y="278"/>
                  </a:lnTo>
                  <a:lnTo>
                    <a:pt x="157" y="277"/>
                  </a:lnTo>
                  <a:lnTo>
                    <a:pt x="158" y="277"/>
                  </a:lnTo>
                  <a:lnTo>
                    <a:pt x="159" y="277"/>
                  </a:lnTo>
                  <a:lnTo>
                    <a:pt x="159" y="276"/>
                  </a:lnTo>
                  <a:lnTo>
                    <a:pt x="160" y="276"/>
                  </a:lnTo>
                  <a:lnTo>
                    <a:pt x="160" y="276"/>
                  </a:lnTo>
                  <a:lnTo>
                    <a:pt x="161" y="275"/>
                  </a:lnTo>
                  <a:lnTo>
                    <a:pt x="162" y="275"/>
                  </a:lnTo>
                  <a:lnTo>
                    <a:pt x="162" y="274"/>
                  </a:lnTo>
                  <a:lnTo>
                    <a:pt x="163" y="274"/>
                  </a:lnTo>
                  <a:lnTo>
                    <a:pt x="164" y="274"/>
                  </a:lnTo>
                  <a:lnTo>
                    <a:pt x="164" y="273"/>
                  </a:lnTo>
                  <a:lnTo>
                    <a:pt x="165" y="273"/>
                  </a:lnTo>
                  <a:lnTo>
                    <a:pt x="166" y="273"/>
                  </a:lnTo>
                  <a:lnTo>
                    <a:pt x="166" y="272"/>
                  </a:lnTo>
                  <a:lnTo>
                    <a:pt x="167" y="272"/>
                  </a:lnTo>
                  <a:lnTo>
                    <a:pt x="168" y="272"/>
                  </a:lnTo>
                  <a:lnTo>
                    <a:pt x="168" y="271"/>
                  </a:lnTo>
                  <a:lnTo>
                    <a:pt x="169" y="271"/>
                  </a:lnTo>
                  <a:lnTo>
                    <a:pt x="170" y="271"/>
                  </a:lnTo>
                  <a:lnTo>
                    <a:pt x="170" y="270"/>
                  </a:lnTo>
                  <a:lnTo>
                    <a:pt x="171" y="270"/>
                  </a:lnTo>
                  <a:lnTo>
                    <a:pt x="172" y="270"/>
                  </a:lnTo>
                  <a:lnTo>
                    <a:pt x="172" y="269"/>
                  </a:lnTo>
                  <a:lnTo>
                    <a:pt x="173" y="269"/>
                  </a:lnTo>
                  <a:lnTo>
                    <a:pt x="173" y="268"/>
                  </a:lnTo>
                  <a:lnTo>
                    <a:pt x="174" y="268"/>
                  </a:lnTo>
                  <a:lnTo>
                    <a:pt x="175" y="268"/>
                  </a:lnTo>
                  <a:lnTo>
                    <a:pt x="175" y="267"/>
                  </a:lnTo>
                  <a:lnTo>
                    <a:pt x="176" y="267"/>
                  </a:lnTo>
                  <a:lnTo>
                    <a:pt x="177" y="267"/>
                  </a:lnTo>
                  <a:lnTo>
                    <a:pt x="177" y="266"/>
                  </a:lnTo>
                  <a:lnTo>
                    <a:pt x="178" y="266"/>
                  </a:lnTo>
                  <a:lnTo>
                    <a:pt x="179" y="266"/>
                  </a:lnTo>
                  <a:lnTo>
                    <a:pt x="179" y="265"/>
                  </a:lnTo>
                  <a:lnTo>
                    <a:pt x="180" y="265"/>
                  </a:lnTo>
                  <a:lnTo>
                    <a:pt x="181" y="265"/>
                  </a:lnTo>
                  <a:lnTo>
                    <a:pt x="181" y="264"/>
                  </a:lnTo>
                  <a:lnTo>
                    <a:pt x="182" y="264"/>
                  </a:lnTo>
                  <a:lnTo>
                    <a:pt x="183" y="263"/>
                  </a:lnTo>
                  <a:lnTo>
                    <a:pt x="184" y="263"/>
                  </a:lnTo>
                  <a:lnTo>
                    <a:pt x="184" y="262"/>
                  </a:lnTo>
                  <a:lnTo>
                    <a:pt x="185" y="262"/>
                  </a:lnTo>
                  <a:lnTo>
                    <a:pt x="186" y="262"/>
                  </a:lnTo>
                  <a:lnTo>
                    <a:pt x="186" y="261"/>
                  </a:lnTo>
                  <a:lnTo>
                    <a:pt x="187" y="261"/>
                  </a:lnTo>
                  <a:lnTo>
                    <a:pt x="188" y="261"/>
                  </a:lnTo>
                  <a:lnTo>
                    <a:pt x="188" y="261"/>
                  </a:lnTo>
                  <a:lnTo>
                    <a:pt x="188" y="260"/>
                  </a:lnTo>
                  <a:lnTo>
                    <a:pt x="189" y="260"/>
                  </a:lnTo>
                  <a:lnTo>
                    <a:pt x="190" y="260"/>
                  </a:lnTo>
                  <a:lnTo>
                    <a:pt x="190" y="259"/>
                  </a:lnTo>
                  <a:lnTo>
                    <a:pt x="191" y="259"/>
                  </a:lnTo>
                  <a:lnTo>
                    <a:pt x="192" y="259"/>
                  </a:lnTo>
                  <a:lnTo>
                    <a:pt x="192" y="258"/>
                  </a:lnTo>
                  <a:lnTo>
                    <a:pt x="193" y="258"/>
                  </a:lnTo>
                  <a:lnTo>
                    <a:pt x="194" y="257"/>
                  </a:lnTo>
                  <a:lnTo>
                    <a:pt x="195" y="257"/>
                  </a:lnTo>
                  <a:lnTo>
                    <a:pt x="195" y="256"/>
                  </a:lnTo>
                  <a:lnTo>
                    <a:pt x="196" y="256"/>
                  </a:lnTo>
                  <a:lnTo>
                    <a:pt x="197" y="256"/>
                  </a:lnTo>
                  <a:lnTo>
                    <a:pt x="197" y="255"/>
                  </a:lnTo>
                  <a:lnTo>
                    <a:pt x="198" y="255"/>
                  </a:lnTo>
                  <a:lnTo>
                    <a:pt x="199" y="255"/>
                  </a:lnTo>
                  <a:lnTo>
                    <a:pt x="199" y="254"/>
                  </a:lnTo>
                  <a:lnTo>
                    <a:pt x="200" y="254"/>
                  </a:lnTo>
                  <a:lnTo>
                    <a:pt x="201" y="254"/>
                  </a:lnTo>
                  <a:lnTo>
                    <a:pt x="201" y="253"/>
                  </a:lnTo>
                  <a:lnTo>
                    <a:pt x="202" y="253"/>
                  </a:lnTo>
                  <a:lnTo>
                    <a:pt x="203" y="253"/>
                  </a:lnTo>
                  <a:lnTo>
                    <a:pt x="203" y="252"/>
                  </a:lnTo>
                  <a:lnTo>
                    <a:pt x="204" y="252"/>
                  </a:lnTo>
                  <a:lnTo>
                    <a:pt x="205" y="251"/>
                  </a:lnTo>
                  <a:lnTo>
                    <a:pt x="206" y="251"/>
                  </a:lnTo>
                  <a:lnTo>
                    <a:pt x="206" y="250"/>
                  </a:lnTo>
                  <a:lnTo>
                    <a:pt x="207" y="250"/>
                  </a:lnTo>
                  <a:lnTo>
                    <a:pt x="208" y="250"/>
                  </a:lnTo>
                  <a:lnTo>
                    <a:pt x="208" y="249"/>
                  </a:lnTo>
                  <a:lnTo>
                    <a:pt x="209" y="249"/>
                  </a:lnTo>
                  <a:lnTo>
                    <a:pt x="210" y="249"/>
                  </a:lnTo>
                  <a:lnTo>
                    <a:pt x="210" y="248"/>
                  </a:lnTo>
                  <a:lnTo>
                    <a:pt x="211" y="248"/>
                  </a:lnTo>
                  <a:lnTo>
                    <a:pt x="212" y="248"/>
                  </a:lnTo>
                  <a:lnTo>
                    <a:pt x="212" y="247"/>
                  </a:lnTo>
                  <a:lnTo>
                    <a:pt x="213" y="247"/>
                  </a:lnTo>
                  <a:lnTo>
                    <a:pt x="214" y="246"/>
                  </a:lnTo>
                  <a:lnTo>
                    <a:pt x="215" y="246"/>
                  </a:lnTo>
                  <a:lnTo>
                    <a:pt x="215" y="245"/>
                  </a:lnTo>
                  <a:lnTo>
                    <a:pt x="216" y="245"/>
                  </a:lnTo>
                  <a:lnTo>
                    <a:pt x="217" y="245"/>
                  </a:lnTo>
                  <a:lnTo>
                    <a:pt x="217" y="244"/>
                  </a:lnTo>
                  <a:lnTo>
                    <a:pt x="218" y="244"/>
                  </a:lnTo>
                  <a:lnTo>
                    <a:pt x="219" y="244"/>
                  </a:lnTo>
                  <a:lnTo>
                    <a:pt x="219" y="243"/>
                  </a:lnTo>
                  <a:lnTo>
                    <a:pt x="220" y="243"/>
                  </a:lnTo>
                  <a:lnTo>
                    <a:pt x="221" y="243"/>
                  </a:lnTo>
                  <a:lnTo>
                    <a:pt x="221" y="242"/>
                  </a:lnTo>
                  <a:lnTo>
                    <a:pt x="222" y="242"/>
                  </a:lnTo>
                  <a:lnTo>
                    <a:pt x="223" y="242"/>
                  </a:lnTo>
                  <a:lnTo>
                    <a:pt x="223" y="241"/>
                  </a:lnTo>
                  <a:lnTo>
                    <a:pt x="224" y="241"/>
                  </a:lnTo>
                  <a:lnTo>
                    <a:pt x="225" y="240"/>
                  </a:lnTo>
                  <a:lnTo>
                    <a:pt x="226" y="240"/>
                  </a:lnTo>
                  <a:lnTo>
                    <a:pt x="226" y="239"/>
                  </a:lnTo>
                  <a:lnTo>
                    <a:pt x="227" y="239"/>
                  </a:lnTo>
                  <a:lnTo>
                    <a:pt x="228" y="239"/>
                  </a:lnTo>
                  <a:lnTo>
                    <a:pt x="228" y="238"/>
                  </a:lnTo>
                  <a:lnTo>
                    <a:pt x="229" y="238"/>
                  </a:lnTo>
                  <a:lnTo>
                    <a:pt x="230" y="238"/>
                  </a:lnTo>
                  <a:lnTo>
                    <a:pt x="230" y="237"/>
                  </a:lnTo>
                  <a:lnTo>
                    <a:pt x="231" y="237"/>
                  </a:lnTo>
                  <a:lnTo>
                    <a:pt x="232" y="237"/>
                  </a:lnTo>
                  <a:lnTo>
                    <a:pt x="232" y="236"/>
                  </a:lnTo>
                  <a:lnTo>
                    <a:pt x="233" y="236"/>
                  </a:lnTo>
                  <a:lnTo>
                    <a:pt x="234" y="236"/>
                  </a:lnTo>
                  <a:lnTo>
                    <a:pt x="234" y="235"/>
                  </a:lnTo>
                  <a:lnTo>
                    <a:pt x="235" y="235"/>
                  </a:lnTo>
                  <a:lnTo>
                    <a:pt x="235" y="234"/>
                  </a:lnTo>
                  <a:lnTo>
                    <a:pt x="236" y="234"/>
                  </a:lnTo>
                  <a:lnTo>
                    <a:pt x="237" y="234"/>
                  </a:lnTo>
                  <a:lnTo>
                    <a:pt x="237" y="233"/>
                  </a:lnTo>
                  <a:lnTo>
                    <a:pt x="238" y="233"/>
                  </a:lnTo>
                  <a:lnTo>
                    <a:pt x="239" y="233"/>
                  </a:lnTo>
                  <a:lnTo>
                    <a:pt x="239" y="232"/>
                  </a:lnTo>
                  <a:lnTo>
                    <a:pt x="240" y="232"/>
                  </a:lnTo>
                  <a:lnTo>
                    <a:pt x="241" y="232"/>
                  </a:lnTo>
                  <a:lnTo>
                    <a:pt x="241" y="231"/>
                  </a:lnTo>
                  <a:lnTo>
                    <a:pt x="242" y="231"/>
                  </a:lnTo>
                  <a:lnTo>
                    <a:pt x="243" y="231"/>
                  </a:lnTo>
                  <a:lnTo>
                    <a:pt x="243" y="230"/>
                  </a:lnTo>
                  <a:lnTo>
                    <a:pt x="243" y="230"/>
                  </a:lnTo>
                  <a:lnTo>
                    <a:pt x="244" y="230"/>
                  </a:lnTo>
                  <a:lnTo>
                    <a:pt x="245" y="230"/>
                  </a:lnTo>
                  <a:lnTo>
                    <a:pt x="245" y="229"/>
                  </a:lnTo>
                  <a:lnTo>
                    <a:pt x="246" y="229"/>
                  </a:lnTo>
                  <a:lnTo>
                    <a:pt x="246" y="228"/>
                  </a:lnTo>
                  <a:lnTo>
                    <a:pt x="247" y="228"/>
                  </a:lnTo>
                  <a:lnTo>
                    <a:pt x="248" y="228"/>
                  </a:lnTo>
                  <a:lnTo>
                    <a:pt x="248" y="227"/>
                  </a:lnTo>
                  <a:lnTo>
                    <a:pt x="249" y="227"/>
                  </a:lnTo>
                  <a:lnTo>
                    <a:pt x="250" y="227"/>
                  </a:lnTo>
                  <a:lnTo>
                    <a:pt x="250" y="226"/>
                  </a:lnTo>
                  <a:lnTo>
                    <a:pt x="251" y="226"/>
                  </a:lnTo>
                  <a:lnTo>
                    <a:pt x="252" y="226"/>
                  </a:lnTo>
                  <a:lnTo>
                    <a:pt x="252" y="225"/>
                  </a:lnTo>
                  <a:lnTo>
                    <a:pt x="253" y="225"/>
                  </a:lnTo>
                  <a:lnTo>
                    <a:pt x="254" y="225"/>
                  </a:lnTo>
                  <a:lnTo>
                    <a:pt x="254" y="224"/>
                  </a:lnTo>
                  <a:lnTo>
                    <a:pt x="255" y="224"/>
                  </a:lnTo>
                  <a:lnTo>
                    <a:pt x="256" y="224"/>
                  </a:lnTo>
                  <a:lnTo>
                    <a:pt x="256" y="223"/>
                  </a:lnTo>
                  <a:lnTo>
                    <a:pt x="257" y="223"/>
                  </a:lnTo>
                  <a:lnTo>
                    <a:pt x="257" y="222"/>
                  </a:lnTo>
                  <a:lnTo>
                    <a:pt x="258" y="222"/>
                  </a:lnTo>
                  <a:lnTo>
                    <a:pt x="259" y="222"/>
                  </a:lnTo>
                  <a:lnTo>
                    <a:pt x="259" y="221"/>
                  </a:lnTo>
                  <a:lnTo>
                    <a:pt x="260" y="221"/>
                  </a:lnTo>
                  <a:lnTo>
                    <a:pt x="261" y="221"/>
                  </a:lnTo>
                  <a:lnTo>
                    <a:pt x="261" y="220"/>
                  </a:lnTo>
                  <a:lnTo>
                    <a:pt x="262" y="220"/>
                  </a:lnTo>
                  <a:lnTo>
                    <a:pt x="263" y="220"/>
                  </a:lnTo>
                  <a:lnTo>
                    <a:pt x="263" y="219"/>
                  </a:lnTo>
                  <a:lnTo>
                    <a:pt x="264" y="219"/>
                  </a:lnTo>
                  <a:lnTo>
                    <a:pt x="265" y="219"/>
                  </a:lnTo>
                  <a:lnTo>
                    <a:pt x="265" y="218"/>
                  </a:lnTo>
                  <a:lnTo>
                    <a:pt x="266" y="218"/>
                  </a:lnTo>
                  <a:lnTo>
                    <a:pt x="267" y="217"/>
                  </a:lnTo>
                  <a:lnTo>
                    <a:pt x="268" y="217"/>
                  </a:lnTo>
                  <a:lnTo>
                    <a:pt x="268" y="216"/>
                  </a:lnTo>
                  <a:lnTo>
                    <a:pt x="269" y="216"/>
                  </a:lnTo>
                  <a:lnTo>
                    <a:pt x="270" y="216"/>
                  </a:lnTo>
                  <a:lnTo>
                    <a:pt x="270" y="215"/>
                  </a:lnTo>
                  <a:lnTo>
                    <a:pt x="271" y="215"/>
                  </a:lnTo>
                  <a:lnTo>
                    <a:pt x="271" y="215"/>
                  </a:lnTo>
                  <a:lnTo>
                    <a:pt x="272" y="215"/>
                  </a:lnTo>
                  <a:lnTo>
                    <a:pt x="272" y="214"/>
                  </a:lnTo>
                  <a:lnTo>
                    <a:pt x="273" y="214"/>
                  </a:lnTo>
                  <a:lnTo>
                    <a:pt x="274" y="214"/>
                  </a:lnTo>
                  <a:lnTo>
                    <a:pt x="274" y="213"/>
                  </a:lnTo>
                  <a:lnTo>
                    <a:pt x="275" y="213"/>
                  </a:lnTo>
                  <a:lnTo>
                    <a:pt x="276" y="213"/>
                  </a:lnTo>
                  <a:lnTo>
                    <a:pt x="276" y="212"/>
                  </a:lnTo>
                  <a:lnTo>
                    <a:pt x="277" y="212"/>
                  </a:lnTo>
                  <a:lnTo>
                    <a:pt x="278" y="211"/>
                  </a:lnTo>
                  <a:lnTo>
                    <a:pt x="279" y="211"/>
                  </a:lnTo>
                  <a:lnTo>
                    <a:pt x="279" y="210"/>
                  </a:lnTo>
                  <a:lnTo>
                    <a:pt x="280" y="210"/>
                  </a:lnTo>
                  <a:lnTo>
                    <a:pt x="281" y="210"/>
                  </a:lnTo>
                  <a:lnTo>
                    <a:pt x="281" y="209"/>
                  </a:lnTo>
                  <a:lnTo>
                    <a:pt x="282" y="209"/>
                  </a:lnTo>
                  <a:lnTo>
                    <a:pt x="283" y="209"/>
                  </a:lnTo>
                  <a:lnTo>
                    <a:pt x="283" y="208"/>
                  </a:lnTo>
                  <a:lnTo>
                    <a:pt x="284" y="208"/>
                  </a:lnTo>
                  <a:lnTo>
                    <a:pt x="285" y="208"/>
                  </a:lnTo>
                  <a:lnTo>
                    <a:pt x="285" y="207"/>
                  </a:lnTo>
                  <a:lnTo>
                    <a:pt x="286" y="207"/>
                  </a:lnTo>
                  <a:lnTo>
                    <a:pt x="287" y="206"/>
                  </a:lnTo>
                  <a:lnTo>
                    <a:pt x="288" y="206"/>
                  </a:lnTo>
                  <a:lnTo>
                    <a:pt x="288" y="205"/>
                  </a:lnTo>
                  <a:lnTo>
                    <a:pt x="289" y="205"/>
                  </a:lnTo>
                  <a:lnTo>
                    <a:pt x="290" y="205"/>
                  </a:lnTo>
                  <a:lnTo>
                    <a:pt x="290" y="204"/>
                  </a:lnTo>
                  <a:lnTo>
                    <a:pt x="291" y="204"/>
                  </a:lnTo>
                  <a:lnTo>
                    <a:pt x="292" y="204"/>
                  </a:lnTo>
                  <a:lnTo>
                    <a:pt x="292" y="203"/>
                  </a:lnTo>
                  <a:lnTo>
                    <a:pt x="293" y="203"/>
                  </a:lnTo>
                  <a:lnTo>
                    <a:pt x="294" y="203"/>
                  </a:lnTo>
                  <a:lnTo>
                    <a:pt x="294" y="202"/>
                  </a:lnTo>
                  <a:lnTo>
                    <a:pt x="295" y="202"/>
                  </a:lnTo>
                  <a:lnTo>
                    <a:pt x="296" y="202"/>
                  </a:lnTo>
                  <a:lnTo>
                    <a:pt x="296" y="201"/>
                  </a:lnTo>
                  <a:lnTo>
                    <a:pt x="297" y="201"/>
                  </a:lnTo>
                  <a:lnTo>
                    <a:pt x="298" y="200"/>
                  </a:lnTo>
                  <a:lnTo>
                    <a:pt x="299" y="200"/>
                  </a:lnTo>
                  <a:lnTo>
                    <a:pt x="299" y="200"/>
                  </a:lnTo>
                  <a:lnTo>
                    <a:pt x="299" y="199"/>
                  </a:lnTo>
                  <a:lnTo>
                    <a:pt x="300" y="199"/>
                  </a:lnTo>
                  <a:lnTo>
                    <a:pt x="301" y="199"/>
                  </a:lnTo>
                  <a:lnTo>
                    <a:pt x="301" y="198"/>
                  </a:lnTo>
                  <a:lnTo>
                    <a:pt x="302" y="198"/>
                  </a:lnTo>
                  <a:lnTo>
                    <a:pt x="303" y="198"/>
                  </a:lnTo>
                  <a:lnTo>
                    <a:pt x="303" y="197"/>
                  </a:lnTo>
                  <a:lnTo>
                    <a:pt x="304" y="197"/>
                  </a:lnTo>
                  <a:lnTo>
                    <a:pt x="305" y="197"/>
                  </a:lnTo>
                  <a:lnTo>
                    <a:pt x="305" y="196"/>
                  </a:lnTo>
                  <a:lnTo>
                    <a:pt x="306" y="196"/>
                  </a:lnTo>
                  <a:lnTo>
                    <a:pt x="307" y="196"/>
                  </a:lnTo>
                  <a:lnTo>
                    <a:pt x="307" y="195"/>
                  </a:lnTo>
                  <a:lnTo>
                    <a:pt x="308" y="195"/>
                  </a:lnTo>
                  <a:lnTo>
                    <a:pt x="309" y="194"/>
                  </a:lnTo>
                  <a:lnTo>
                    <a:pt x="310" y="194"/>
                  </a:lnTo>
                  <a:lnTo>
                    <a:pt x="310" y="193"/>
                  </a:lnTo>
                  <a:lnTo>
                    <a:pt x="311" y="193"/>
                  </a:lnTo>
                  <a:lnTo>
                    <a:pt x="312" y="193"/>
                  </a:lnTo>
                  <a:lnTo>
                    <a:pt x="312" y="192"/>
                  </a:lnTo>
                  <a:lnTo>
                    <a:pt x="313" y="192"/>
                  </a:lnTo>
                  <a:lnTo>
                    <a:pt x="314" y="192"/>
                  </a:lnTo>
                  <a:lnTo>
                    <a:pt x="314" y="191"/>
                  </a:lnTo>
                  <a:lnTo>
                    <a:pt x="315" y="191"/>
                  </a:lnTo>
                  <a:lnTo>
                    <a:pt x="316" y="191"/>
                  </a:lnTo>
                  <a:lnTo>
                    <a:pt x="316" y="190"/>
                  </a:lnTo>
                  <a:lnTo>
                    <a:pt x="317" y="190"/>
                  </a:lnTo>
                  <a:lnTo>
                    <a:pt x="318" y="190"/>
                  </a:lnTo>
                  <a:lnTo>
                    <a:pt x="318" y="189"/>
                  </a:lnTo>
                  <a:lnTo>
                    <a:pt x="319" y="189"/>
                  </a:lnTo>
                  <a:lnTo>
                    <a:pt x="319" y="188"/>
                  </a:lnTo>
                  <a:lnTo>
                    <a:pt x="320" y="188"/>
                  </a:lnTo>
                  <a:lnTo>
                    <a:pt x="321" y="188"/>
                  </a:lnTo>
                  <a:lnTo>
                    <a:pt x="321" y="187"/>
                  </a:lnTo>
                  <a:lnTo>
                    <a:pt x="322" y="187"/>
                  </a:lnTo>
                  <a:lnTo>
                    <a:pt x="323" y="187"/>
                  </a:lnTo>
                  <a:lnTo>
                    <a:pt x="323" y="186"/>
                  </a:lnTo>
                  <a:lnTo>
                    <a:pt x="324" y="186"/>
                  </a:lnTo>
                  <a:lnTo>
                    <a:pt x="325" y="186"/>
                  </a:lnTo>
                  <a:lnTo>
                    <a:pt x="325" y="185"/>
                  </a:lnTo>
                  <a:lnTo>
                    <a:pt x="326" y="185"/>
                  </a:lnTo>
                  <a:lnTo>
                    <a:pt x="326" y="185"/>
                  </a:lnTo>
                  <a:lnTo>
                    <a:pt x="327" y="185"/>
                  </a:lnTo>
                  <a:lnTo>
                    <a:pt x="327" y="184"/>
                  </a:lnTo>
                  <a:lnTo>
                    <a:pt x="328" y="184"/>
                  </a:lnTo>
                  <a:lnTo>
                    <a:pt x="329" y="184"/>
                  </a:lnTo>
                  <a:lnTo>
                    <a:pt x="329" y="183"/>
                  </a:lnTo>
                  <a:lnTo>
                    <a:pt x="330" y="183"/>
                  </a:lnTo>
                  <a:lnTo>
                    <a:pt x="330" y="182"/>
                  </a:lnTo>
                  <a:lnTo>
                    <a:pt x="331" y="182"/>
                  </a:lnTo>
                  <a:lnTo>
                    <a:pt x="332" y="182"/>
                  </a:lnTo>
                  <a:lnTo>
                    <a:pt x="332" y="181"/>
                  </a:lnTo>
                  <a:lnTo>
                    <a:pt x="333" y="181"/>
                  </a:lnTo>
                  <a:lnTo>
                    <a:pt x="334" y="181"/>
                  </a:lnTo>
                  <a:lnTo>
                    <a:pt x="334" y="180"/>
                  </a:lnTo>
                  <a:lnTo>
                    <a:pt x="335" y="180"/>
                  </a:lnTo>
                  <a:lnTo>
                    <a:pt x="336" y="180"/>
                  </a:lnTo>
                  <a:lnTo>
                    <a:pt x="336" y="179"/>
                  </a:lnTo>
                  <a:lnTo>
                    <a:pt x="337" y="179"/>
                  </a:lnTo>
                  <a:lnTo>
                    <a:pt x="338" y="179"/>
                  </a:lnTo>
                  <a:lnTo>
                    <a:pt x="338" y="178"/>
                  </a:lnTo>
                  <a:lnTo>
                    <a:pt x="339" y="178"/>
                  </a:lnTo>
                  <a:lnTo>
                    <a:pt x="340" y="177"/>
                  </a:lnTo>
                  <a:lnTo>
                    <a:pt x="341" y="177"/>
                  </a:lnTo>
                  <a:lnTo>
                    <a:pt x="341" y="176"/>
                  </a:lnTo>
                  <a:lnTo>
                    <a:pt x="342" y="176"/>
                  </a:lnTo>
                  <a:lnTo>
                    <a:pt x="343" y="176"/>
                  </a:lnTo>
                  <a:lnTo>
                    <a:pt x="343" y="175"/>
                  </a:lnTo>
                  <a:lnTo>
                    <a:pt x="344" y="175"/>
                  </a:lnTo>
                  <a:lnTo>
                    <a:pt x="345" y="175"/>
                  </a:lnTo>
                  <a:lnTo>
                    <a:pt x="345" y="174"/>
                  </a:lnTo>
                  <a:lnTo>
                    <a:pt x="346" y="174"/>
                  </a:lnTo>
                  <a:lnTo>
                    <a:pt x="347" y="174"/>
                  </a:lnTo>
                  <a:lnTo>
                    <a:pt x="347" y="173"/>
                  </a:lnTo>
                  <a:lnTo>
                    <a:pt x="348" y="173"/>
                  </a:lnTo>
                  <a:lnTo>
                    <a:pt x="349" y="173"/>
                  </a:lnTo>
                  <a:lnTo>
                    <a:pt x="349" y="172"/>
                  </a:lnTo>
                  <a:lnTo>
                    <a:pt x="350" y="172"/>
                  </a:lnTo>
                  <a:lnTo>
                    <a:pt x="351" y="171"/>
                  </a:lnTo>
                  <a:lnTo>
                    <a:pt x="352" y="171"/>
                  </a:lnTo>
                  <a:lnTo>
                    <a:pt x="352" y="170"/>
                  </a:lnTo>
                  <a:lnTo>
                    <a:pt x="353" y="170"/>
                  </a:lnTo>
                  <a:lnTo>
                    <a:pt x="354" y="170"/>
                  </a:lnTo>
                  <a:lnTo>
                    <a:pt x="354" y="170"/>
                  </a:lnTo>
                  <a:lnTo>
                    <a:pt x="354" y="169"/>
                  </a:lnTo>
                  <a:lnTo>
                    <a:pt x="355" y="169"/>
                  </a:lnTo>
                  <a:lnTo>
                    <a:pt x="356" y="169"/>
                  </a:lnTo>
                  <a:lnTo>
                    <a:pt x="356" y="168"/>
                  </a:lnTo>
                  <a:lnTo>
                    <a:pt x="357" y="168"/>
                  </a:lnTo>
                  <a:lnTo>
                    <a:pt x="358" y="168"/>
                  </a:lnTo>
                  <a:lnTo>
                    <a:pt x="358" y="167"/>
                  </a:lnTo>
                  <a:lnTo>
                    <a:pt x="359" y="167"/>
                  </a:lnTo>
                  <a:lnTo>
                    <a:pt x="360" y="167"/>
                  </a:lnTo>
                  <a:lnTo>
                    <a:pt x="360" y="166"/>
                  </a:lnTo>
                  <a:lnTo>
                    <a:pt x="361" y="166"/>
                  </a:lnTo>
                  <a:lnTo>
                    <a:pt x="362" y="165"/>
                  </a:lnTo>
                  <a:lnTo>
                    <a:pt x="363" y="165"/>
                  </a:lnTo>
                  <a:lnTo>
                    <a:pt x="363" y="164"/>
                  </a:lnTo>
                  <a:lnTo>
                    <a:pt x="364" y="164"/>
                  </a:lnTo>
                  <a:lnTo>
                    <a:pt x="365" y="164"/>
                  </a:lnTo>
                  <a:lnTo>
                    <a:pt x="365" y="163"/>
                  </a:lnTo>
                  <a:lnTo>
                    <a:pt x="366" y="163"/>
                  </a:lnTo>
                  <a:lnTo>
                    <a:pt x="367" y="163"/>
                  </a:lnTo>
                  <a:lnTo>
                    <a:pt x="367" y="162"/>
                  </a:lnTo>
                  <a:lnTo>
                    <a:pt x="368" y="162"/>
                  </a:lnTo>
                  <a:lnTo>
                    <a:pt x="369" y="162"/>
                  </a:lnTo>
                  <a:lnTo>
                    <a:pt x="369" y="161"/>
                  </a:lnTo>
                  <a:lnTo>
                    <a:pt x="370" y="161"/>
                  </a:lnTo>
                  <a:lnTo>
                    <a:pt x="371" y="160"/>
                  </a:lnTo>
                  <a:lnTo>
                    <a:pt x="372" y="160"/>
                  </a:lnTo>
                  <a:lnTo>
                    <a:pt x="372" y="159"/>
                  </a:lnTo>
                  <a:lnTo>
                    <a:pt x="373" y="159"/>
                  </a:lnTo>
                  <a:lnTo>
                    <a:pt x="374" y="159"/>
                  </a:lnTo>
                  <a:lnTo>
                    <a:pt x="374" y="158"/>
                  </a:lnTo>
                  <a:lnTo>
                    <a:pt x="375" y="158"/>
                  </a:lnTo>
                  <a:lnTo>
                    <a:pt x="376" y="158"/>
                  </a:lnTo>
                  <a:lnTo>
                    <a:pt x="376" y="157"/>
                  </a:lnTo>
                  <a:lnTo>
                    <a:pt x="377" y="157"/>
                  </a:lnTo>
                  <a:lnTo>
                    <a:pt x="378" y="157"/>
                  </a:lnTo>
                  <a:lnTo>
                    <a:pt x="378" y="156"/>
                  </a:lnTo>
                  <a:lnTo>
                    <a:pt x="379" y="156"/>
                  </a:lnTo>
                  <a:lnTo>
                    <a:pt x="380" y="156"/>
                  </a:lnTo>
                  <a:lnTo>
                    <a:pt x="380" y="155"/>
                  </a:lnTo>
                  <a:lnTo>
                    <a:pt x="381" y="155"/>
                  </a:lnTo>
                  <a:lnTo>
                    <a:pt x="382" y="154"/>
                  </a:lnTo>
                  <a:lnTo>
                    <a:pt x="382" y="154"/>
                  </a:lnTo>
                  <a:lnTo>
                    <a:pt x="383" y="154"/>
                  </a:lnTo>
                  <a:lnTo>
                    <a:pt x="383" y="153"/>
                  </a:lnTo>
                  <a:lnTo>
                    <a:pt x="384" y="153"/>
                  </a:lnTo>
                  <a:lnTo>
                    <a:pt x="385" y="153"/>
                  </a:lnTo>
                  <a:lnTo>
                    <a:pt x="385" y="152"/>
                  </a:lnTo>
                  <a:lnTo>
                    <a:pt x="386" y="152"/>
                  </a:lnTo>
                  <a:lnTo>
                    <a:pt x="387" y="152"/>
                  </a:lnTo>
                  <a:lnTo>
                    <a:pt x="387" y="151"/>
                  </a:lnTo>
                  <a:lnTo>
                    <a:pt x="388" y="151"/>
                  </a:lnTo>
                  <a:lnTo>
                    <a:pt x="389" y="151"/>
                  </a:lnTo>
                  <a:lnTo>
                    <a:pt x="389" y="150"/>
                  </a:lnTo>
                  <a:lnTo>
                    <a:pt x="390" y="150"/>
                  </a:lnTo>
                  <a:lnTo>
                    <a:pt x="391" y="150"/>
                  </a:lnTo>
                  <a:lnTo>
                    <a:pt x="391" y="149"/>
                  </a:lnTo>
                  <a:lnTo>
                    <a:pt x="392" y="149"/>
                  </a:lnTo>
                  <a:lnTo>
                    <a:pt x="392" y="148"/>
                  </a:lnTo>
                  <a:lnTo>
                    <a:pt x="393" y="148"/>
                  </a:lnTo>
                  <a:lnTo>
                    <a:pt x="394" y="148"/>
                  </a:lnTo>
                  <a:lnTo>
                    <a:pt x="394" y="147"/>
                  </a:lnTo>
                  <a:lnTo>
                    <a:pt x="395" y="147"/>
                  </a:lnTo>
                  <a:lnTo>
                    <a:pt x="396" y="147"/>
                  </a:lnTo>
                  <a:lnTo>
                    <a:pt x="396" y="146"/>
                  </a:lnTo>
                  <a:lnTo>
                    <a:pt x="397" y="146"/>
                  </a:lnTo>
                  <a:lnTo>
                    <a:pt x="398" y="146"/>
                  </a:lnTo>
                  <a:lnTo>
                    <a:pt x="398" y="145"/>
                  </a:lnTo>
                  <a:lnTo>
                    <a:pt x="399" y="145"/>
                  </a:lnTo>
                  <a:lnTo>
                    <a:pt x="400" y="145"/>
                  </a:lnTo>
                  <a:lnTo>
                    <a:pt x="400" y="144"/>
                  </a:lnTo>
                  <a:lnTo>
                    <a:pt x="401" y="144"/>
                  </a:lnTo>
                  <a:lnTo>
                    <a:pt x="402" y="144"/>
                  </a:lnTo>
                  <a:lnTo>
                    <a:pt x="402" y="143"/>
                  </a:lnTo>
                  <a:lnTo>
                    <a:pt x="403" y="143"/>
                  </a:lnTo>
                  <a:lnTo>
                    <a:pt x="403" y="142"/>
                  </a:lnTo>
                  <a:lnTo>
                    <a:pt x="404" y="142"/>
                  </a:lnTo>
                  <a:lnTo>
                    <a:pt x="405" y="142"/>
                  </a:lnTo>
                  <a:lnTo>
                    <a:pt x="405" y="141"/>
                  </a:lnTo>
                  <a:lnTo>
                    <a:pt x="406" y="141"/>
                  </a:lnTo>
                  <a:lnTo>
                    <a:pt x="407" y="141"/>
                  </a:lnTo>
                  <a:lnTo>
                    <a:pt x="407" y="140"/>
                  </a:lnTo>
                  <a:lnTo>
                    <a:pt x="408" y="140"/>
                  </a:lnTo>
                  <a:lnTo>
                    <a:pt x="409" y="140"/>
                  </a:lnTo>
                  <a:lnTo>
                    <a:pt x="409" y="139"/>
                  </a:lnTo>
                  <a:lnTo>
                    <a:pt x="410" y="139"/>
                  </a:lnTo>
                  <a:lnTo>
                    <a:pt x="411" y="139"/>
                  </a:lnTo>
                  <a:lnTo>
                    <a:pt x="411" y="138"/>
                  </a:lnTo>
                  <a:lnTo>
                    <a:pt x="412" y="138"/>
                  </a:lnTo>
                  <a:lnTo>
                    <a:pt x="413" y="138"/>
                  </a:lnTo>
                  <a:lnTo>
                    <a:pt x="413" y="137"/>
                  </a:lnTo>
                  <a:lnTo>
                    <a:pt x="414" y="137"/>
                  </a:lnTo>
                  <a:lnTo>
                    <a:pt x="415" y="136"/>
                  </a:lnTo>
                  <a:lnTo>
                    <a:pt x="416" y="136"/>
                  </a:lnTo>
                  <a:lnTo>
                    <a:pt x="416" y="135"/>
                  </a:lnTo>
                  <a:lnTo>
                    <a:pt x="417" y="135"/>
                  </a:lnTo>
                  <a:lnTo>
                    <a:pt x="418" y="135"/>
                  </a:lnTo>
                  <a:lnTo>
                    <a:pt x="418" y="134"/>
                  </a:lnTo>
                  <a:lnTo>
                    <a:pt x="419" y="134"/>
                  </a:lnTo>
                  <a:lnTo>
                    <a:pt x="420" y="134"/>
                  </a:lnTo>
                  <a:lnTo>
                    <a:pt x="420" y="133"/>
                  </a:lnTo>
                  <a:lnTo>
                    <a:pt x="421" y="133"/>
                  </a:lnTo>
                  <a:lnTo>
                    <a:pt x="422" y="133"/>
                  </a:lnTo>
                  <a:lnTo>
                    <a:pt x="422" y="132"/>
                  </a:lnTo>
                  <a:lnTo>
                    <a:pt x="423" y="132"/>
                  </a:lnTo>
                  <a:lnTo>
                    <a:pt x="424" y="131"/>
                  </a:lnTo>
                  <a:lnTo>
                    <a:pt x="425" y="131"/>
                  </a:lnTo>
                  <a:lnTo>
                    <a:pt x="425" y="130"/>
                  </a:lnTo>
                  <a:lnTo>
                    <a:pt x="426" y="130"/>
                  </a:lnTo>
                  <a:lnTo>
                    <a:pt x="427" y="130"/>
                  </a:lnTo>
                  <a:lnTo>
                    <a:pt x="427" y="129"/>
                  </a:lnTo>
                  <a:lnTo>
                    <a:pt x="428" y="129"/>
                  </a:lnTo>
                  <a:lnTo>
                    <a:pt x="429" y="129"/>
                  </a:lnTo>
                  <a:lnTo>
                    <a:pt x="429" y="128"/>
                  </a:lnTo>
                  <a:lnTo>
                    <a:pt x="430" y="128"/>
                  </a:lnTo>
                  <a:lnTo>
                    <a:pt x="431" y="128"/>
                  </a:lnTo>
                  <a:lnTo>
                    <a:pt x="431" y="127"/>
                  </a:lnTo>
                  <a:lnTo>
                    <a:pt x="432" y="127"/>
                  </a:lnTo>
                  <a:lnTo>
                    <a:pt x="433" y="127"/>
                  </a:lnTo>
                  <a:lnTo>
                    <a:pt x="433" y="126"/>
                  </a:lnTo>
                  <a:lnTo>
                    <a:pt x="434" y="126"/>
                  </a:lnTo>
                  <a:lnTo>
                    <a:pt x="435" y="125"/>
                  </a:lnTo>
                  <a:lnTo>
                    <a:pt x="436" y="125"/>
                  </a:lnTo>
                  <a:lnTo>
                    <a:pt x="436" y="124"/>
                  </a:lnTo>
                  <a:lnTo>
                    <a:pt x="437" y="124"/>
                  </a:lnTo>
                  <a:lnTo>
                    <a:pt x="437" y="124"/>
                  </a:lnTo>
                  <a:lnTo>
                    <a:pt x="438" y="124"/>
                  </a:lnTo>
                  <a:lnTo>
                    <a:pt x="438" y="123"/>
                  </a:lnTo>
                  <a:lnTo>
                    <a:pt x="439" y="123"/>
                  </a:lnTo>
                  <a:lnTo>
                    <a:pt x="440" y="123"/>
                  </a:lnTo>
                  <a:lnTo>
                    <a:pt x="440" y="122"/>
                  </a:lnTo>
                  <a:lnTo>
                    <a:pt x="441" y="122"/>
                  </a:lnTo>
                  <a:lnTo>
                    <a:pt x="442" y="122"/>
                  </a:lnTo>
                  <a:lnTo>
                    <a:pt x="442" y="121"/>
                  </a:lnTo>
                  <a:lnTo>
                    <a:pt x="443" y="121"/>
                  </a:lnTo>
                  <a:lnTo>
                    <a:pt x="444" y="121"/>
                  </a:lnTo>
                  <a:lnTo>
                    <a:pt x="444" y="120"/>
                  </a:lnTo>
                  <a:lnTo>
                    <a:pt x="445" y="120"/>
                  </a:lnTo>
                  <a:lnTo>
                    <a:pt x="445" y="119"/>
                  </a:lnTo>
                  <a:lnTo>
                    <a:pt x="446" y="119"/>
                  </a:lnTo>
                  <a:lnTo>
                    <a:pt x="447" y="119"/>
                  </a:lnTo>
                  <a:lnTo>
                    <a:pt x="447" y="118"/>
                  </a:lnTo>
                  <a:lnTo>
                    <a:pt x="448" y="118"/>
                  </a:lnTo>
                  <a:lnTo>
                    <a:pt x="449" y="118"/>
                  </a:lnTo>
                  <a:lnTo>
                    <a:pt x="449" y="117"/>
                  </a:lnTo>
                  <a:lnTo>
                    <a:pt x="450" y="117"/>
                  </a:lnTo>
                  <a:lnTo>
                    <a:pt x="451" y="117"/>
                  </a:lnTo>
                  <a:lnTo>
                    <a:pt x="451" y="116"/>
                  </a:lnTo>
                  <a:lnTo>
                    <a:pt x="452" y="116"/>
                  </a:lnTo>
                  <a:lnTo>
                    <a:pt x="453" y="116"/>
                  </a:lnTo>
                  <a:lnTo>
                    <a:pt x="453" y="115"/>
                  </a:lnTo>
                  <a:lnTo>
                    <a:pt x="454" y="115"/>
                  </a:lnTo>
                  <a:lnTo>
                    <a:pt x="455" y="114"/>
                  </a:lnTo>
                  <a:lnTo>
                    <a:pt x="456" y="114"/>
                  </a:lnTo>
                  <a:lnTo>
                    <a:pt x="456" y="113"/>
                  </a:lnTo>
                  <a:lnTo>
                    <a:pt x="457" y="113"/>
                  </a:lnTo>
                  <a:lnTo>
                    <a:pt x="458" y="113"/>
                  </a:lnTo>
                  <a:lnTo>
                    <a:pt x="458" y="112"/>
                  </a:lnTo>
                  <a:lnTo>
                    <a:pt x="459" y="112"/>
                  </a:lnTo>
                  <a:lnTo>
                    <a:pt x="460" y="112"/>
                  </a:lnTo>
                  <a:lnTo>
                    <a:pt x="460" y="111"/>
                  </a:lnTo>
                  <a:lnTo>
                    <a:pt x="461" y="111"/>
                  </a:lnTo>
                  <a:lnTo>
                    <a:pt x="462" y="111"/>
                  </a:lnTo>
                  <a:lnTo>
                    <a:pt x="462" y="110"/>
                  </a:lnTo>
                  <a:lnTo>
                    <a:pt x="463" y="110"/>
                  </a:lnTo>
                  <a:lnTo>
                    <a:pt x="464" y="110"/>
                  </a:lnTo>
                  <a:lnTo>
                    <a:pt x="464" y="109"/>
                  </a:lnTo>
                  <a:lnTo>
                    <a:pt x="465" y="109"/>
                  </a:lnTo>
                  <a:lnTo>
                    <a:pt x="465" y="109"/>
                  </a:lnTo>
                  <a:lnTo>
                    <a:pt x="466" y="108"/>
                  </a:lnTo>
                  <a:lnTo>
                    <a:pt x="467" y="108"/>
                  </a:lnTo>
                  <a:lnTo>
                    <a:pt x="467" y="107"/>
                  </a:lnTo>
                  <a:lnTo>
                    <a:pt x="468" y="107"/>
                  </a:lnTo>
                  <a:lnTo>
                    <a:pt x="469" y="107"/>
                  </a:lnTo>
                  <a:lnTo>
                    <a:pt x="469" y="106"/>
                  </a:lnTo>
                  <a:lnTo>
                    <a:pt x="470" y="106"/>
                  </a:lnTo>
                  <a:lnTo>
                    <a:pt x="471" y="106"/>
                  </a:lnTo>
                  <a:lnTo>
                    <a:pt x="471" y="105"/>
                  </a:lnTo>
                  <a:lnTo>
                    <a:pt x="472" y="105"/>
                  </a:lnTo>
                  <a:lnTo>
                    <a:pt x="473" y="105"/>
                  </a:lnTo>
                  <a:lnTo>
                    <a:pt x="473" y="104"/>
                  </a:lnTo>
                  <a:lnTo>
                    <a:pt x="474" y="104"/>
                  </a:lnTo>
                  <a:lnTo>
                    <a:pt x="475" y="104"/>
                  </a:lnTo>
                  <a:lnTo>
                    <a:pt x="475" y="103"/>
                  </a:lnTo>
                  <a:lnTo>
                    <a:pt x="476" y="103"/>
                  </a:lnTo>
                  <a:lnTo>
                    <a:pt x="476" y="102"/>
                  </a:lnTo>
                  <a:lnTo>
                    <a:pt x="477" y="102"/>
                  </a:lnTo>
                  <a:lnTo>
                    <a:pt x="478" y="102"/>
                  </a:lnTo>
                  <a:lnTo>
                    <a:pt x="478" y="101"/>
                  </a:lnTo>
                  <a:lnTo>
                    <a:pt x="479" y="101"/>
                  </a:lnTo>
                  <a:lnTo>
                    <a:pt x="480" y="101"/>
                  </a:lnTo>
                  <a:lnTo>
                    <a:pt x="480" y="100"/>
                  </a:lnTo>
                  <a:lnTo>
                    <a:pt x="481" y="100"/>
                  </a:lnTo>
                  <a:lnTo>
                    <a:pt x="482" y="100"/>
                  </a:lnTo>
                  <a:lnTo>
                    <a:pt x="482" y="99"/>
                  </a:lnTo>
                  <a:lnTo>
                    <a:pt x="483" y="99"/>
                  </a:lnTo>
                  <a:lnTo>
                    <a:pt x="484" y="99"/>
                  </a:lnTo>
                  <a:lnTo>
                    <a:pt x="484" y="98"/>
                  </a:lnTo>
                  <a:lnTo>
                    <a:pt x="485" y="98"/>
                  </a:lnTo>
                  <a:lnTo>
                    <a:pt x="486" y="98"/>
                  </a:lnTo>
                  <a:lnTo>
                    <a:pt x="486" y="97"/>
                  </a:lnTo>
                  <a:lnTo>
                    <a:pt x="487" y="97"/>
                  </a:lnTo>
                  <a:lnTo>
                    <a:pt x="488" y="96"/>
                  </a:lnTo>
                  <a:lnTo>
                    <a:pt x="489" y="96"/>
                  </a:lnTo>
                  <a:lnTo>
                    <a:pt x="489" y="95"/>
                  </a:lnTo>
                  <a:lnTo>
                    <a:pt x="490" y="95"/>
                  </a:lnTo>
                  <a:lnTo>
                    <a:pt x="491" y="95"/>
                  </a:lnTo>
                  <a:lnTo>
                    <a:pt x="491" y="94"/>
                  </a:lnTo>
                  <a:lnTo>
                    <a:pt x="492" y="94"/>
                  </a:lnTo>
                  <a:lnTo>
                    <a:pt x="493" y="94"/>
                  </a:lnTo>
                  <a:lnTo>
                    <a:pt x="493" y="94"/>
                  </a:lnTo>
                  <a:lnTo>
                    <a:pt x="493" y="93"/>
                  </a:lnTo>
                  <a:lnTo>
                    <a:pt x="494" y="93"/>
                  </a:lnTo>
                  <a:lnTo>
                    <a:pt x="495" y="93"/>
                  </a:lnTo>
                  <a:lnTo>
                    <a:pt x="495" y="92"/>
                  </a:lnTo>
                  <a:lnTo>
                    <a:pt x="496" y="92"/>
                  </a:lnTo>
                  <a:lnTo>
                    <a:pt x="497" y="91"/>
                  </a:lnTo>
                  <a:lnTo>
                    <a:pt x="498" y="91"/>
                  </a:lnTo>
                  <a:lnTo>
                    <a:pt x="498" y="90"/>
                  </a:lnTo>
                  <a:lnTo>
                    <a:pt x="499" y="90"/>
                  </a:lnTo>
                  <a:lnTo>
                    <a:pt x="500" y="90"/>
                  </a:lnTo>
                  <a:lnTo>
                    <a:pt x="500" y="89"/>
                  </a:lnTo>
                  <a:lnTo>
                    <a:pt x="501" y="89"/>
                  </a:lnTo>
                  <a:lnTo>
                    <a:pt x="502" y="89"/>
                  </a:lnTo>
                  <a:lnTo>
                    <a:pt x="502" y="88"/>
                  </a:lnTo>
                  <a:lnTo>
                    <a:pt x="503" y="88"/>
                  </a:lnTo>
                  <a:lnTo>
                    <a:pt x="504" y="88"/>
                  </a:lnTo>
                  <a:lnTo>
                    <a:pt x="504" y="87"/>
                  </a:lnTo>
                  <a:lnTo>
                    <a:pt x="505" y="87"/>
                  </a:lnTo>
                  <a:lnTo>
                    <a:pt x="506" y="87"/>
                  </a:lnTo>
                  <a:lnTo>
                    <a:pt x="506" y="86"/>
                  </a:lnTo>
                  <a:lnTo>
                    <a:pt x="507" y="86"/>
                  </a:lnTo>
                  <a:lnTo>
                    <a:pt x="508" y="85"/>
                  </a:lnTo>
                  <a:lnTo>
                    <a:pt x="509" y="85"/>
                  </a:lnTo>
                  <a:lnTo>
                    <a:pt x="509" y="84"/>
                  </a:lnTo>
                  <a:lnTo>
                    <a:pt x="510" y="84"/>
                  </a:lnTo>
                  <a:lnTo>
                    <a:pt x="511" y="84"/>
                  </a:lnTo>
                  <a:lnTo>
                    <a:pt x="511" y="83"/>
                  </a:lnTo>
                  <a:lnTo>
                    <a:pt x="512" y="83"/>
                  </a:lnTo>
                  <a:lnTo>
                    <a:pt x="513" y="83"/>
                  </a:lnTo>
                  <a:lnTo>
                    <a:pt x="513" y="82"/>
                  </a:lnTo>
                  <a:lnTo>
                    <a:pt x="514" y="82"/>
                  </a:lnTo>
                  <a:lnTo>
                    <a:pt x="515" y="82"/>
                  </a:lnTo>
                  <a:lnTo>
                    <a:pt x="515" y="81"/>
                  </a:lnTo>
                  <a:lnTo>
                    <a:pt x="516" y="81"/>
                  </a:lnTo>
                  <a:lnTo>
                    <a:pt x="517" y="81"/>
                  </a:lnTo>
                  <a:lnTo>
                    <a:pt x="517" y="80"/>
                  </a:lnTo>
                  <a:lnTo>
                    <a:pt x="518" y="80"/>
                  </a:lnTo>
                  <a:lnTo>
                    <a:pt x="519" y="79"/>
                  </a:lnTo>
                  <a:lnTo>
                    <a:pt x="520" y="79"/>
                  </a:lnTo>
                  <a:lnTo>
                    <a:pt x="520" y="78"/>
                  </a:lnTo>
                  <a:lnTo>
                    <a:pt x="521" y="78"/>
                  </a:lnTo>
                  <a:lnTo>
                    <a:pt x="522" y="78"/>
                  </a:lnTo>
                  <a:lnTo>
                    <a:pt x="522" y="77"/>
                  </a:lnTo>
                  <a:lnTo>
                    <a:pt x="523" y="77"/>
                  </a:lnTo>
                  <a:lnTo>
                    <a:pt x="524" y="77"/>
                  </a:lnTo>
                  <a:lnTo>
                    <a:pt x="524" y="76"/>
                  </a:lnTo>
                  <a:lnTo>
                    <a:pt x="525" y="76"/>
                  </a:lnTo>
                  <a:lnTo>
                    <a:pt x="526" y="76"/>
                  </a:lnTo>
                  <a:lnTo>
                    <a:pt x="526" y="75"/>
                  </a:lnTo>
                  <a:lnTo>
                    <a:pt x="527" y="75"/>
                  </a:lnTo>
                  <a:lnTo>
                    <a:pt x="528" y="74"/>
                  </a:lnTo>
                  <a:lnTo>
                    <a:pt x="529" y="74"/>
                  </a:lnTo>
                  <a:lnTo>
                    <a:pt x="529" y="73"/>
                  </a:lnTo>
                  <a:lnTo>
                    <a:pt x="530" y="73"/>
                  </a:lnTo>
                  <a:lnTo>
                    <a:pt x="531" y="73"/>
                  </a:lnTo>
                  <a:lnTo>
                    <a:pt x="531" y="72"/>
                  </a:lnTo>
                  <a:lnTo>
                    <a:pt x="532" y="72"/>
                  </a:lnTo>
                  <a:lnTo>
                    <a:pt x="533" y="72"/>
                  </a:lnTo>
                  <a:lnTo>
                    <a:pt x="533" y="71"/>
                  </a:lnTo>
                  <a:lnTo>
                    <a:pt x="534" y="71"/>
                  </a:lnTo>
                  <a:lnTo>
                    <a:pt x="535" y="71"/>
                  </a:lnTo>
                  <a:lnTo>
                    <a:pt x="535" y="70"/>
                  </a:lnTo>
                  <a:lnTo>
                    <a:pt x="536" y="70"/>
                  </a:lnTo>
                  <a:lnTo>
                    <a:pt x="537" y="70"/>
                  </a:lnTo>
                  <a:lnTo>
                    <a:pt x="537" y="69"/>
                  </a:lnTo>
                  <a:lnTo>
                    <a:pt x="538" y="69"/>
                  </a:lnTo>
                  <a:lnTo>
                    <a:pt x="539" y="68"/>
                  </a:lnTo>
                  <a:lnTo>
                    <a:pt x="540" y="68"/>
                  </a:lnTo>
                  <a:lnTo>
                    <a:pt x="540" y="67"/>
                  </a:lnTo>
                  <a:lnTo>
                    <a:pt x="541" y="67"/>
                  </a:lnTo>
                  <a:lnTo>
                    <a:pt x="542" y="67"/>
                  </a:lnTo>
                  <a:lnTo>
                    <a:pt x="542" y="66"/>
                  </a:lnTo>
                  <a:lnTo>
                    <a:pt x="543" y="66"/>
                  </a:lnTo>
                  <a:lnTo>
                    <a:pt x="544" y="66"/>
                  </a:lnTo>
                  <a:lnTo>
                    <a:pt x="544" y="65"/>
                  </a:lnTo>
                  <a:lnTo>
                    <a:pt x="545" y="65"/>
                  </a:lnTo>
                  <a:lnTo>
                    <a:pt x="546" y="65"/>
                  </a:lnTo>
                  <a:lnTo>
                    <a:pt x="546" y="64"/>
                  </a:lnTo>
                  <a:lnTo>
                    <a:pt x="547" y="64"/>
                  </a:lnTo>
                  <a:lnTo>
                    <a:pt x="548" y="64"/>
                  </a:lnTo>
                  <a:lnTo>
                    <a:pt x="548" y="63"/>
                  </a:lnTo>
                  <a:lnTo>
                    <a:pt x="548" y="63"/>
                  </a:lnTo>
                  <a:lnTo>
                    <a:pt x="549" y="63"/>
                  </a:lnTo>
                  <a:lnTo>
                    <a:pt x="549" y="62"/>
                  </a:lnTo>
                  <a:lnTo>
                    <a:pt x="550" y="62"/>
                  </a:lnTo>
                  <a:lnTo>
                    <a:pt x="551" y="62"/>
                  </a:lnTo>
                  <a:lnTo>
                    <a:pt x="551" y="61"/>
                  </a:lnTo>
                  <a:lnTo>
                    <a:pt x="552" y="61"/>
                  </a:lnTo>
                  <a:lnTo>
                    <a:pt x="553" y="61"/>
                  </a:lnTo>
                  <a:lnTo>
                    <a:pt x="553" y="60"/>
                  </a:lnTo>
                  <a:lnTo>
                    <a:pt x="554" y="60"/>
                  </a:lnTo>
                  <a:lnTo>
                    <a:pt x="555" y="60"/>
                  </a:lnTo>
                  <a:lnTo>
                    <a:pt x="555" y="59"/>
                  </a:lnTo>
                  <a:lnTo>
                    <a:pt x="556" y="59"/>
                  </a:lnTo>
                  <a:lnTo>
                    <a:pt x="557" y="59"/>
                  </a:lnTo>
                  <a:lnTo>
                    <a:pt x="557" y="58"/>
                  </a:lnTo>
                  <a:lnTo>
                    <a:pt x="558" y="58"/>
                  </a:lnTo>
                  <a:lnTo>
                    <a:pt x="559" y="58"/>
                  </a:lnTo>
                  <a:lnTo>
                    <a:pt x="559" y="57"/>
                  </a:lnTo>
                  <a:lnTo>
                    <a:pt x="560" y="57"/>
                  </a:lnTo>
                  <a:lnTo>
                    <a:pt x="561" y="56"/>
                  </a:lnTo>
                  <a:lnTo>
                    <a:pt x="562" y="56"/>
                  </a:lnTo>
                  <a:lnTo>
                    <a:pt x="562" y="55"/>
                  </a:lnTo>
                  <a:lnTo>
                    <a:pt x="563" y="55"/>
                  </a:lnTo>
                  <a:lnTo>
                    <a:pt x="564" y="55"/>
                  </a:lnTo>
                  <a:lnTo>
                    <a:pt x="564" y="54"/>
                  </a:lnTo>
                  <a:lnTo>
                    <a:pt x="565" y="54"/>
                  </a:lnTo>
                  <a:lnTo>
                    <a:pt x="566" y="54"/>
                  </a:lnTo>
                  <a:lnTo>
                    <a:pt x="566" y="53"/>
                  </a:lnTo>
                  <a:lnTo>
                    <a:pt x="567" y="53"/>
                  </a:lnTo>
                  <a:lnTo>
                    <a:pt x="568" y="53"/>
                  </a:lnTo>
                  <a:lnTo>
                    <a:pt x="568" y="52"/>
                  </a:lnTo>
                  <a:lnTo>
                    <a:pt x="569" y="52"/>
                  </a:lnTo>
                  <a:lnTo>
                    <a:pt x="570" y="52"/>
                  </a:lnTo>
                  <a:lnTo>
                    <a:pt x="570" y="51"/>
                  </a:lnTo>
                  <a:lnTo>
                    <a:pt x="571" y="51"/>
                  </a:lnTo>
                  <a:lnTo>
                    <a:pt x="572" y="50"/>
                  </a:lnTo>
                  <a:lnTo>
                    <a:pt x="573" y="50"/>
                  </a:lnTo>
                  <a:lnTo>
                    <a:pt x="573" y="49"/>
                  </a:lnTo>
                  <a:lnTo>
                    <a:pt x="574" y="49"/>
                  </a:lnTo>
                  <a:lnTo>
                    <a:pt x="575" y="49"/>
                  </a:lnTo>
                  <a:lnTo>
                    <a:pt x="575" y="48"/>
                  </a:lnTo>
                  <a:lnTo>
                    <a:pt x="576" y="48"/>
                  </a:lnTo>
                  <a:lnTo>
                    <a:pt x="576" y="48"/>
                  </a:lnTo>
                  <a:lnTo>
                    <a:pt x="577" y="48"/>
                  </a:lnTo>
                  <a:lnTo>
                    <a:pt x="577" y="47"/>
                  </a:lnTo>
                  <a:lnTo>
                    <a:pt x="578" y="47"/>
                  </a:lnTo>
                  <a:lnTo>
                    <a:pt x="579" y="47"/>
                  </a:lnTo>
                  <a:lnTo>
                    <a:pt x="579" y="46"/>
                  </a:lnTo>
                  <a:lnTo>
                    <a:pt x="580" y="46"/>
                  </a:lnTo>
                  <a:lnTo>
                    <a:pt x="581" y="45"/>
                  </a:lnTo>
                  <a:lnTo>
                    <a:pt x="582" y="45"/>
                  </a:lnTo>
                  <a:lnTo>
                    <a:pt x="582" y="44"/>
                  </a:lnTo>
                  <a:lnTo>
                    <a:pt x="583" y="44"/>
                  </a:lnTo>
                  <a:lnTo>
                    <a:pt x="584" y="44"/>
                  </a:lnTo>
                  <a:lnTo>
                    <a:pt x="584" y="43"/>
                  </a:lnTo>
                  <a:lnTo>
                    <a:pt x="585" y="43"/>
                  </a:lnTo>
                  <a:lnTo>
                    <a:pt x="586" y="43"/>
                  </a:lnTo>
                  <a:lnTo>
                    <a:pt x="586" y="42"/>
                  </a:lnTo>
                  <a:lnTo>
                    <a:pt x="587" y="42"/>
                  </a:lnTo>
                  <a:lnTo>
                    <a:pt x="588" y="42"/>
                  </a:lnTo>
                  <a:lnTo>
                    <a:pt x="588" y="41"/>
                  </a:lnTo>
                  <a:lnTo>
                    <a:pt x="589" y="41"/>
                  </a:lnTo>
                  <a:lnTo>
                    <a:pt x="590" y="41"/>
                  </a:lnTo>
                  <a:lnTo>
                    <a:pt x="590" y="40"/>
                  </a:lnTo>
                  <a:lnTo>
                    <a:pt x="591" y="40"/>
                  </a:lnTo>
                  <a:lnTo>
                    <a:pt x="592" y="39"/>
                  </a:lnTo>
                  <a:lnTo>
                    <a:pt x="593" y="39"/>
                  </a:lnTo>
                  <a:lnTo>
                    <a:pt x="593" y="38"/>
                  </a:lnTo>
                  <a:lnTo>
                    <a:pt x="594" y="38"/>
                  </a:lnTo>
                  <a:lnTo>
                    <a:pt x="595" y="38"/>
                  </a:lnTo>
                  <a:lnTo>
                    <a:pt x="595" y="37"/>
                  </a:lnTo>
                  <a:lnTo>
                    <a:pt x="596" y="37"/>
                  </a:lnTo>
                  <a:lnTo>
                    <a:pt x="597" y="37"/>
                  </a:lnTo>
                  <a:lnTo>
                    <a:pt x="597" y="36"/>
                  </a:lnTo>
                  <a:lnTo>
                    <a:pt x="598" y="36"/>
                  </a:lnTo>
                  <a:lnTo>
                    <a:pt x="599" y="36"/>
                  </a:lnTo>
                  <a:lnTo>
                    <a:pt x="599" y="35"/>
                  </a:lnTo>
                  <a:lnTo>
                    <a:pt x="600" y="35"/>
                  </a:lnTo>
                  <a:lnTo>
                    <a:pt x="601" y="35"/>
                  </a:lnTo>
                  <a:lnTo>
                    <a:pt x="601" y="34"/>
                  </a:lnTo>
                  <a:lnTo>
                    <a:pt x="602" y="34"/>
                  </a:lnTo>
                  <a:lnTo>
                    <a:pt x="602" y="33"/>
                  </a:lnTo>
                  <a:lnTo>
                    <a:pt x="603" y="33"/>
                  </a:lnTo>
                  <a:lnTo>
                    <a:pt x="603" y="33"/>
                  </a:lnTo>
                  <a:lnTo>
                    <a:pt x="604" y="33"/>
                  </a:lnTo>
                  <a:lnTo>
                    <a:pt x="604" y="32"/>
                  </a:lnTo>
                  <a:lnTo>
                    <a:pt x="605" y="32"/>
                  </a:lnTo>
                  <a:lnTo>
                    <a:pt x="606" y="32"/>
                  </a:lnTo>
                  <a:lnTo>
                    <a:pt x="606" y="31"/>
                  </a:lnTo>
                  <a:lnTo>
                    <a:pt x="607" y="31"/>
                  </a:lnTo>
                  <a:lnTo>
                    <a:pt x="608" y="31"/>
                  </a:lnTo>
                  <a:lnTo>
                    <a:pt x="608" y="30"/>
                  </a:lnTo>
                  <a:lnTo>
                    <a:pt x="609" y="30"/>
                  </a:lnTo>
                  <a:lnTo>
                    <a:pt x="610" y="30"/>
                  </a:lnTo>
                  <a:lnTo>
                    <a:pt x="610" y="29"/>
                  </a:lnTo>
                  <a:lnTo>
                    <a:pt x="611" y="29"/>
                  </a:lnTo>
                  <a:lnTo>
                    <a:pt x="612" y="28"/>
                  </a:lnTo>
                  <a:lnTo>
                    <a:pt x="613" y="28"/>
                  </a:lnTo>
                  <a:lnTo>
                    <a:pt x="613" y="27"/>
                  </a:lnTo>
                  <a:lnTo>
                    <a:pt x="614" y="27"/>
                  </a:lnTo>
                  <a:lnTo>
                    <a:pt x="615" y="27"/>
                  </a:lnTo>
                  <a:lnTo>
                    <a:pt x="615" y="26"/>
                  </a:lnTo>
                  <a:lnTo>
                    <a:pt x="616" y="26"/>
                  </a:lnTo>
                  <a:lnTo>
                    <a:pt x="617" y="26"/>
                  </a:lnTo>
                  <a:lnTo>
                    <a:pt x="617" y="25"/>
                  </a:lnTo>
                  <a:lnTo>
                    <a:pt x="618" y="25"/>
                  </a:lnTo>
                  <a:lnTo>
                    <a:pt x="619" y="25"/>
                  </a:lnTo>
                  <a:lnTo>
                    <a:pt x="619" y="24"/>
                  </a:lnTo>
                  <a:lnTo>
                    <a:pt x="620" y="24"/>
                  </a:lnTo>
                  <a:lnTo>
                    <a:pt x="621" y="24"/>
                  </a:lnTo>
                  <a:lnTo>
                    <a:pt x="621" y="23"/>
                  </a:lnTo>
                  <a:lnTo>
                    <a:pt x="622" y="23"/>
                  </a:lnTo>
                  <a:lnTo>
                    <a:pt x="623" y="22"/>
                  </a:lnTo>
                  <a:lnTo>
                    <a:pt x="624" y="22"/>
                  </a:lnTo>
                  <a:lnTo>
                    <a:pt x="624" y="21"/>
                  </a:lnTo>
                  <a:lnTo>
                    <a:pt x="625" y="21"/>
                  </a:lnTo>
                  <a:lnTo>
                    <a:pt x="626" y="21"/>
                  </a:lnTo>
                  <a:lnTo>
                    <a:pt x="626" y="20"/>
                  </a:lnTo>
                  <a:lnTo>
                    <a:pt x="627" y="20"/>
                  </a:lnTo>
                  <a:lnTo>
                    <a:pt x="628" y="20"/>
                  </a:lnTo>
                  <a:lnTo>
                    <a:pt x="628" y="19"/>
                  </a:lnTo>
                  <a:lnTo>
                    <a:pt x="629" y="19"/>
                  </a:lnTo>
                  <a:lnTo>
                    <a:pt x="630" y="19"/>
                  </a:lnTo>
                  <a:lnTo>
                    <a:pt x="630" y="18"/>
                  </a:lnTo>
                  <a:lnTo>
                    <a:pt x="631" y="18"/>
                  </a:lnTo>
                  <a:lnTo>
                    <a:pt x="631" y="18"/>
                  </a:lnTo>
                  <a:lnTo>
                    <a:pt x="632" y="18"/>
                  </a:lnTo>
                  <a:lnTo>
                    <a:pt x="632" y="17"/>
                  </a:lnTo>
                  <a:lnTo>
                    <a:pt x="633" y="17"/>
                  </a:lnTo>
                  <a:lnTo>
                    <a:pt x="634" y="16"/>
                  </a:lnTo>
                  <a:lnTo>
                    <a:pt x="635" y="16"/>
                  </a:lnTo>
                  <a:lnTo>
                    <a:pt x="635" y="15"/>
                  </a:lnTo>
                  <a:lnTo>
                    <a:pt x="636" y="15"/>
                  </a:lnTo>
                  <a:lnTo>
                    <a:pt x="637" y="15"/>
                  </a:lnTo>
                  <a:lnTo>
                    <a:pt x="637" y="14"/>
                  </a:lnTo>
                  <a:lnTo>
                    <a:pt x="638" y="14"/>
                  </a:lnTo>
                  <a:lnTo>
                    <a:pt x="639" y="14"/>
                  </a:lnTo>
                  <a:lnTo>
                    <a:pt x="639" y="13"/>
                  </a:lnTo>
                  <a:lnTo>
                    <a:pt x="640" y="13"/>
                  </a:lnTo>
                  <a:lnTo>
                    <a:pt x="641" y="13"/>
                  </a:lnTo>
                  <a:lnTo>
                    <a:pt x="641" y="12"/>
                  </a:lnTo>
                  <a:lnTo>
                    <a:pt x="642" y="12"/>
                  </a:lnTo>
                  <a:lnTo>
                    <a:pt x="643" y="12"/>
                  </a:lnTo>
                  <a:lnTo>
                    <a:pt x="643" y="11"/>
                  </a:lnTo>
                  <a:lnTo>
                    <a:pt x="644" y="11"/>
                  </a:lnTo>
                  <a:lnTo>
                    <a:pt x="645" y="10"/>
                  </a:lnTo>
                  <a:lnTo>
                    <a:pt x="646" y="10"/>
                  </a:lnTo>
                  <a:lnTo>
                    <a:pt x="646" y="9"/>
                  </a:lnTo>
                  <a:lnTo>
                    <a:pt x="647" y="9"/>
                  </a:lnTo>
                  <a:lnTo>
                    <a:pt x="648" y="9"/>
                  </a:lnTo>
                  <a:lnTo>
                    <a:pt x="648" y="8"/>
                  </a:lnTo>
                  <a:lnTo>
                    <a:pt x="649" y="8"/>
                  </a:lnTo>
                  <a:lnTo>
                    <a:pt x="650" y="8"/>
                  </a:lnTo>
                  <a:lnTo>
                    <a:pt x="650" y="7"/>
                  </a:lnTo>
                  <a:lnTo>
                    <a:pt x="651" y="7"/>
                  </a:lnTo>
                  <a:lnTo>
                    <a:pt x="652" y="7"/>
                  </a:lnTo>
                  <a:lnTo>
                    <a:pt x="652" y="6"/>
                  </a:lnTo>
                  <a:lnTo>
                    <a:pt x="653" y="6"/>
                  </a:lnTo>
                  <a:lnTo>
                    <a:pt x="654" y="6"/>
                  </a:lnTo>
                  <a:lnTo>
                    <a:pt x="654" y="5"/>
                  </a:lnTo>
                  <a:lnTo>
                    <a:pt x="655" y="5"/>
                  </a:lnTo>
                  <a:lnTo>
                    <a:pt x="655" y="4"/>
                  </a:lnTo>
                  <a:lnTo>
                    <a:pt x="656" y="4"/>
                  </a:lnTo>
                  <a:lnTo>
                    <a:pt x="657" y="4"/>
                  </a:lnTo>
                  <a:lnTo>
                    <a:pt x="657" y="3"/>
                  </a:lnTo>
                  <a:lnTo>
                    <a:pt x="658" y="3"/>
                  </a:lnTo>
                  <a:lnTo>
                    <a:pt x="659" y="3"/>
                  </a:lnTo>
                  <a:lnTo>
                    <a:pt x="659" y="3"/>
                  </a:lnTo>
                  <a:lnTo>
                    <a:pt x="659" y="2"/>
                  </a:lnTo>
                  <a:lnTo>
                    <a:pt x="660" y="2"/>
                  </a:lnTo>
                  <a:lnTo>
                    <a:pt x="661" y="2"/>
                  </a:lnTo>
                  <a:lnTo>
                    <a:pt x="661" y="1"/>
                  </a:lnTo>
                  <a:lnTo>
                    <a:pt x="662" y="1"/>
                  </a:lnTo>
                  <a:lnTo>
                    <a:pt x="663" y="1"/>
                  </a:lnTo>
                  <a:lnTo>
                    <a:pt x="663" y="0"/>
                  </a:lnTo>
                  <a:lnTo>
                    <a:pt x="664"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29" name="Freeform 110">
              <a:extLst>
                <a:ext uri="{FF2B5EF4-FFF2-40B4-BE49-F238E27FC236}">
                  <a16:creationId xmlns:a16="http://schemas.microsoft.com/office/drawing/2014/main" id="{21C4B153-F560-4677-9B46-07B926E68CDA}"/>
                </a:ext>
              </a:extLst>
            </p:cNvPr>
            <p:cNvSpPr>
              <a:spLocks/>
            </p:cNvSpPr>
            <p:nvPr/>
          </p:nvSpPr>
          <p:spPr bwMode="auto">
            <a:xfrm>
              <a:off x="15300322" y="1551222"/>
              <a:ext cx="200442" cy="111231"/>
            </a:xfrm>
            <a:custGeom>
              <a:avLst/>
              <a:gdLst>
                <a:gd name="T0" fmla="*/ 3 w 186"/>
                <a:gd name="T1" fmla="*/ 100 h 102"/>
                <a:gd name="T2" fmla="*/ 6 w 186"/>
                <a:gd name="T3" fmla="*/ 98 h 102"/>
                <a:gd name="T4" fmla="*/ 10 w 186"/>
                <a:gd name="T5" fmla="*/ 97 h 102"/>
                <a:gd name="T6" fmla="*/ 13 w 186"/>
                <a:gd name="T7" fmla="*/ 94 h 102"/>
                <a:gd name="T8" fmla="*/ 17 w 186"/>
                <a:gd name="T9" fmla="*/ 93 h 102"/>
                <a:gd name="T10" fmla="*/ 20 w 186"/>
                <a:gd name="T11" fmla="*/ 91 h 102"/>
                <a:gd name="T12" fmla="*/ 24 w 186"/>
                <a:gd name="T13" fmla="*/ 89 h 102"/>
                <a:gd name="T14" fmla="*/ 27 w 186"/>
                <a:gd name="T15" fmla="*/ 87 h 102"/>
                <a:gd name="T16" fmla="*/ 30 w 186"/>
                <a:gd name="T17" fmla="*/ 85 h 102"/>
                <a:gd name="T18" fmla="*/ 34 w 186"/>
                <a:gd name="T19" fmla="*/ 83 h 102"/>
                <a:gd name="T20" fmla="*/ 37 w 186"/>
                <a:gd name="T21" fmla="*/ 81 h 102"/>
                <a:gd name="T22" fmla="*/ 41 w 186"/>
                <a:gd name="T23" fmla="*/ 80 h 102"/>
                <a:gd name="T24" fmla="*/ 44 w 186"/>
                <a:gd name="T25" fmla="*/ 77 h 102"/>
                <a:gd name="T26" fmla="*/ 48 w 186"/>
                <a:gd name="T27" fmla="*/ 76 h 102"/>
                <a:gd name="T28" fmla="*/ 50 w 186"/>
                <a:gd name="T29" fmla="*/ 74 h 102"/>
                <a:gd name="T30" fmla="*/ 54 w 186"/>
                <a:gd name="T31" fmla="*/ 72 h 102"/>
                <a:gd name="T32" fmla="*/ 57 w 186"/>
                <a:gd name="T33" fmla="*/ 70 h 102"/>
                <a:gd name="T34" fmla="*/ 61 w 186"/>
                <a:gd name="T35" fmla="*/ 69 h 102"/>
                <a:gd name="T36" fmla="*/ 64 w 186"/>
                <a:gd name="T37" fmla="*/ 67 h 102"/>
                <a:gd name="T38" fmla="*/ 68 w 186"/>
                <a:gd name="T39" fmla="*/ 65 h 102"/>
                <a:gd name="T40" fmla="*/ 71 w 186"/>
                <a:gd name="T41" fmla="*/ 63 h 102"/>
                <a:gd name="T42" fmla="*/ 75 w 186"/>
                <a:gd name="T43" fmla="*/ 61 h 102"/>
                <a:gd name="T44" fmla="*/ 78 w 186"/>
                <a:gd name="T45" fmla="*/ 59 h 102"/>
                <a:gd name="T46" fmla="*/ 81 w 186"/>
                <a:gd name="T47" fmla="*/ 58 h 102"/>
                <a:gd name="T48" fmla="*/ 84 w 186"/>
                <a:gd name="T49" fmla="*/ 56 h 102"/>
                <a:gd name="T50" fmla="*/ 88 w 186"/>
                <a:gd name="T51" fmla="*/ 54 h 102"/>
                <a:gd name="T52" fmla="*/ 91 w 186"/>
                <a:gd name="T53" fmla="*/ 52 h 102"/>
                <a:gd name="T54" fmla="*/ 94 w 186"/>
                <a:gd name="T55" fmla="*/ 50 h 102"/>
                <a:gd name="T56" fmla="*/ 97 w 186"/>
                <a:gd name="T57" fmla="*/ 48 h 102"/>
                <a:gd name="T58" fmla="*/ 101 w 186"/>
                <a:gd name="T59" fmla="*/ 47 h 102"/>
                <a:gd name="T60" fmla="*/ 104 w 186"/>
                <a:gd name="T61" fmla="*/ 45 h 102"/>
                <a:gd name="T62" fmla="*/ 107 w 186"/>
                <a:gd name="T63" fmla="*/ 43 h 102"/>
                <a:gd name="T64" fmla="*/ 110 w 186"/>
                <a:gd name="T65" fmla="*/ 41 h 102"/>
                <a:gd name="T66" fmla="*/ 114 w 186"/>
                <a:gd name="T67" fmla="*/ 40 h 102"/>
                <a:gd name="T68" fmla="*/ 117 w 186"/>
                <a:gd name="T69" fmla="*/ 37 h 102"/>
                <a:gd name="T70" fmla="*/ 121 w 186"/>
                <a:gd name="T71" fmla="*/ 36 h 102"/>
                <a:gd name="T72" fmla="*/ 124 w 186"/>
                <a:gd name="T73" fmla="*/ 34 h 102"/>
                <a:gd name="T74" fmla="*/ 128 w 186"/>
                <a:gd name="T75" fmla="*/ 32 h 102"/>
                <a:gd name="T76" fmla="*/ 131 w 186"/>
                <a:gd name="T77" fmla="*/ 30 h 102"/>
                <a:gd name="T78" fmla="*/ 134 w 186"/>
                <a:gd name="T79" fmla="*/ 29 h 102"/>
                <a:gd name="T80" fmla="*/ 137 w 186"/>
                <a:gd name="T81" fmla="*/ 27 h 102"/>
                <a:gd name="T82" fmla="*/ 141 w 186"/>
                <a:gd name="T83" fmla="*/ 25 h 102"/>
                <a:gd name="T84" fmla="*/ 144 w 186"/>
                <a:gd name="T85" fmla="*/ 23 h 102"/>
                <a:gd name="T86" fmla="*/ 147 w 186"/>
                <a:gd name="T87" fmla="*/ 21 h 102"/>
                <a:gd name="T88" fmla="*/ 150 w 186"/>
                <a:gd name="T89" fmla="*/ 19 h 102"/>
                <a:gd name="T90" fmla="*/ 154 w 186"/>
                <a:gd name="T91" fmla="*/ 18 h 102"/>
                <a:gd name="T92" fmla="*/ 157 w 186"/>
                <a:gd name="T93" fmla="*/ 16 h 102"/>
                <a:gd name="T94" fmla="*/ 161 w 186"/>
                <a:gd name="T95" fmla="*/ 14 h 102"/>
                <a:gd name="T96" fmla="*/ 163 w 186"/>
                <a:gd name="T97" fmla="*/ 12 h 102"/>
                <a:gd name="T98" fmla="*/ 167 w 186"/>
                <a:gd name="T99" fmla="*/ 11 h 102"/>
                <a:gd name="T100" fmla="*/ 170 w 186"/>
                <a:gd name="T101" fmla="*/ 8 h 102"/>
                <a:gd name="T102" fmla="*/ 174 w 186"/>
                <a:gd name="T103" fmla="*/ 7 h 102"/>
                <a:gd name="T104" fmla="*/ 177 w 186"/>
                <a:gd name="T105" fmla="*/ 5 h 102"/>
                <a:gd name="T106" fmla="*/ 181 w 186"/>
                <a:gd name="T107" fmla="*/ 3 h 102"/>
                <a:gd name="T108" fmla="*/ 184 w 186"/>
                <a:gd name="T109"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102">
                  <a:moveTo>
                    <a:pt x="0" y="102"/>
                  </a:moveTo>
                  <a:lnTo>
                    <a:pt x="1" y="101"/>
                  </a:lnTo>
                  <a:lnTo>
                    <a:pt x="2" y="101"/>
                  </a:lnTo>
                  <a:lnTo>
                    <a:pt x="2" y="100"/>
                  </a:lnTo>
                  <a:lnTo>
                    <a:pt x="3" y="100"/>
                  </a:lnTo>
                  <a:lnTo>
                    <a:pt x="4" y="100"/>
                  </a:lnTo>
                  <a:lnTo>
                    <a:pt x="4" y="99"/>
                  </a:lnTo>
                  <a:lnTo>
                    <a:pt x="5" y="99"/>
                  </a:lnTo>
                  <a:lnTo>
                    <a:pt x="6" y="99"/>
                  </a:lnTo>
                  <a:lnTo>
                    <a:pt x="6" y="98"/>
                  </a:lnTo>
                  <a:lnTo>
                    <a:pt x="7" y="98"/>
                  </a:lnTo>
                  <a:lnTo>
                    <a:pt x="8" y="98"/>
                  </a:lnTo>
                  <a:lnTo>
                    <a:pt x="8" y="97"/>
                  </a:lnTo>
                  <a:lnTo>
                    <a:pt x="9" y="97"/>
                  </a:lnTo>
                  <a:lnTo>
                    <a:pt x="10" y="97"/>
                  </a:lnTo>
                  <a:lnTo>
                    <a:pt x="10" y="96"/>
                  </a:lnTo>
                  <a:lnTo>
                    <a:pt x="11" y="96"/>
                  </a:lnTo>
                  <a:lnTo>
                    <a:pt x="12" y="95"/>
                  </a:lnTo>
                  <a:lnTo>
                    <a:pt x="13" y="95"/>
                  </a:lnTo>
                  <a:lnTo>
                    <a:pt x="13" y="94"/>
                  </a:lnTo>
                  <a:lnTo>
                    <a:pt x="14" y="94"/>
                  </a:lnTo>
                  <a:lnTo>
                    <a:pt x="15" y="94"/>
                  </a:lnTo>
                  <a:lnTo>
                    <a:pt x="15" y="93"/>
                  </a:lnTo>
                  <a:lnTo>
                    <a:pt x="16" y="93"/>
                  </a:lnTo>
                  <a:lnTo>
                    <a:pt x="17" y="93"/>
                  </a:lnTo>
                  <a:lnTo>
                    <a:pt x="17" y="92"/>
                  </a:lnTo>
                  <a:lnTo>
                    <a:pt x="18" y="92"/>
                  </a:lnTo>
                  <a:lnTo>
                    <a:pt x="19" y="92"/>
                  </a:lnTo>
                  <a:lnTo>
                    <a:pt x="19" y="91"/>
                  </a:lnTo>
                  <a:lnTo>
                    <a:pt x="20" y="91"/>
                  </a:lnTo>
                  <a:lnTo>
                    <a:pt x="21" y="90"/>
                  </a:lnTo>
                  <a:lnTo>
                    <a:pt x="22" y="90"/>
                  </a:lnTo>
                  <a:lnTo>
                    <a:pt x="22" y="89"/>
                  </a:lnTo>
                  <a:lnTo>
                    <a:pt x="23" y="89"/>
                  </a:lnTo>
                  <a:lnTo>
                    <a:pt x="24" y="89"/>
                  </a:lnTo>
                  <a:lnTo>
                    <a:pt x="24" y="88"/>
                  </a:lnTo>
                  <a:lnTo>
                    <a:pt x="25" y="88"/>
                  </a:lnTo>
                  <a:lnTo>
                    <a:pt x="26" y="88"/>
                  </a:lnTo>
                  <a:lnTo>
                    <a:pt x="26" y="87"/>
                  </a:lnTo>
                  <a:lnTo>
                    <a:pt x="27" y="87"/>
                  </a:lnTo>
                  <a:lnTo>
                    <a:pt x="28" y="87"/>
                  </a:lnTo>
                  <a:lnTo>
                    <a:pt x="28" y="86"/>
                  </a:lnTo>
                  <a:lnTo>
                    <a:pt x="29" y="86"/>
                  </a:lnTo>
                  <a:lnTo>
                    <a:pt x="30" y="86"/>
                  </a:lnTo>
                  <a:lnTo>
                    <a:pt x="30" y="85"/>
                  </a:lnTo>
                  <a:lnTo>
                    <a:pt x="31" y="85"/>
                  </a:lnTo>
                  <a:lnTo>
                    <a:pt x="32" y="84"/>
                  </a:lnTo>
                  <a:lnTo>
                    <a:pt x="33" y="84"/>
                  </a:lnTo>
                  <a:lnTo>
                    <a:pt x="33" y="83"/>
                  </a:lnTo>
                  <a:lnTo>
                    <a:pt x="34" y="83"/>
                  </a:lnTo>
                  <a:lnTo>
                    <a:pt x="35" y="83"/>
                  </a:lnTo>
                  <a:lnTo>
                    <a:pt x="35" y="82"/>
                  </a:lnTo>
                  <a:lnTo>
                    <a:pt x="36" y="82"/>
                  </a:lnTo>
                  <a:lnTo>
                    <a:pt x="37" y="82"/>
                  </a:lnTo>
                  <a:lnTo>
                    <a:pt x="37" y="81"/>
                  </a:lnTo>
                  <a:lnTo>
                    <a:pt x="38" y="81"/>
                  </a:lnTo>
                  <a:lnTo>
                    <a:pt x="39" y="81"/>
                  </a:lnTo>
                  <a:lnTo>
                    <a:pt x="39" y="80"/>
                  </a:lnTo>
                  <a:lnTo>
                    <a:pt x="40" y="80"/>
                  </a:lnTo>
                  <a:lnTo>
                    <a:pt x="41" y="80"/>
                  </a:lnTo>
                  <a:lnTo>
                    <a:pt x="41" y="79"/>
                  </a:lnTo>
                  <a:lnTo>
                    <a:pt x="42" y="79"/>
                  </a:lnTo>
                  <a:lnTo>
                    <a:pt x="43" y="78"/>
                  </a:lnTo>
                  <a:lnTo>
                    <a:pt x="44" y="78"/>
                  </a:lnTo>
                  <a:lnTo>
                    <a:pt x="44" y="77"/>
                  </a:lnTo>
                  <a:lnTo>
                    <a:pt x="45" y="77"/>
                  </a:lnTo>
                  <a:lnTo>
                    <a:pt x="46" y="77"/>
                  </a:lnTo>
                  <a:lnTo>
                    <a:pt x="46" y="76"/>
                  </a:lnTo>
                  <a:lnTo>
                    <a:pt x="47" y="76"/>
                  </a:lnTo>
                  <a:lnTo>
                    <a:pt x="48" y="76"/>
                  </a:lnTo>
                  <a:lnTo>
                    <a:pt x="48" y="75"/>
                  </a:lnTo>
                  <a:lnTo>
                    <a:pt x="49" y="75"/>
                  </a:lnTo>
                  <a:lnTo>
                    <a:pt x="50" y="75"/>
                  </a:lnTo>
                  <a:lnTo>
                    <a:pt x="50" y="74"/>
                  </a:lnTo>
                  <a:lnTo>
                    <a:pt x="50" y="74"/>
                  </a:lnTo>
                  <a:lnTo>
                    <a:pt x="51" y="74"/>
                  </a:lnTo>
                  <a:lnTo>
                    <a:pt x="52" y="74"/>
                  </a:lnTo>
                  <a:lnTo>
                    <a:pt x="52" y="73"/>
                  </a:lnTo>
                  <a:lnTo>
                    <a:pt x="53" y="73"/>
                  </a:lnTo>
                  <a:lnTo>
                    <a:pt x="54" y="72"/>
                  </a:lnTo>
                  <a:lnTo>
                    <a:pt x="55" y="72"/>
                  </a:lnTo>
                  <a:lnTo>
                    <a:pt x="55" y="71"/>
                  </a:lnTo>
                  <a:lnTo>
                    <a:pt x="56" y="71"/>
                  </a:lnTo>
                  <a:lnTo>
                    <a:pt x="57" y="71"/>
                  </a:lnTo>
                  <a:lnTo>
                    <a:pt x="57" y="70"/>
                  </a:lnTo>
                  <a:lnTo>
                    <a:pt x="58" y="70"/>
                  </a:lnTo>
                  <a:lnTo>
                    <a:pt x="59" y="70"/>
                  </a:lnTo>
                  <a:lnTo>
                    <a:pt x="59" y="69"/>
                  </a:lnTo>
                  <a:lnTo>
                    <a:pt x="60" y="69"/>
                  </a:lnTo>
                  <a:lnTo>
                    <a:pt x="61" y="69"/>
                  </a:lnTo>
                  <a:lnTo>
                    <a:pt x="61" y="68"/>
                  </a:lnTo>
                  <a:lnTo>
                    <a:pt x="62" y="68"/>
                  </a:lnTo>
                  <a:lnTo>
                    <a:pt x="63" y="68"/>
                  </a:lnTo>
                  <a:lnTo>
                    <a:pt x="63" y="67"/>
                  </a:lnTo>
                  <a:lnTo>
                    <a:pt x="64" y="67"/>
                  </a:lnTo>
                  <a:lnTo>
                    <a:pt x="65" y="66"/>
                  </a:lnTo>
                  <a:lnTo>
                    <a:pt x="66" y="66"/>
                  </a:lnTo>
                  <a:lnTo>
                    <a:pt x="66" y="65"/>
                  </a:lnTo>
                  <a:lnTo>
                    <a:pt x="67" y="65"/>
                  </a:lnTo>
                  <a:lnTo>
                    <a:pt x="68" y="65"/>
                  </a:lnTo>
                  <a:lnTo>
                    <a:pt x="68" y="64"/>
                  </a:lnTo>
                  <a:lnTo>
                    <a:pt x="69" y="64"/>
                  </a:lnTo>
                  <a:lnTo>
                    <a:pt x="70" y="64"/>
                  </a:lnTo>
                  <a:lnTo>
                    <a:pt x="70" y="63"/>
                  </a:lnTo>
                  <a:lnTo>
                    <a:pt x="71" y="63"/>
                  </a:lnTo>
                  <a:lnTo>
                    <a:pt x="72" y="63"/>
                  </a:lnTo>
                  <a:lnTo>
                    <a:pt x="72" y="62"/>
                  </a:lnTo>
                  <a:lnTo>
                    <a:pt x="73" y="62"/>
                  </a:lnTo>
                  <a:lnTo>
                    <a:pt x="74" y="61"/>
                  </a:lnTo>
                  <a:lnTo>
                    <a:pt x="75" y="61"/>
                  </a:lnTo>
                  <a:lnTo>
                    <a:pt x="75" y="60"/>
                  </a:lnTo>
                  <a:lnTo>
                    <a:pt x="76" y="60"/>
                  </a:lnTo>
                  <a:lnTo>
                    <a:pt x="77" y="60"/>
                  </a:lnTo>
                  <a:lnTo>
                    <a:pt x="77" y="59"/>
                  </a:lnTo>
                  <a:lnTo>
                    <a:pt x="78" y="59"/>
                  </a:lnTo>
                  <a:lnTo>
                    <a:pt x="78" y="59"/>
                  </a:lnTo>
                  <a:lnTo>
                    <a:pt x="79" y="59"/>
                  </a:lnTo>
                  <a:lnTo>
                    <a:pt x="79" y="58"/>
                  </a:lnTo>
                  <a:lnTo>
                    <a:pt x="80" y="58"/>
                  </a:lnTo>
                  <a:lnTo>
                    <a:pt x="81" y="58"/>
                  </a:lnTo>
                  <a:lnTo>
                    <a:pt x="81" y="57"/>
                  </a:lnTo>
                  <a:lnTo>
                    <a:pt x="82" y="57"/>
                  </a:lnTo>
                  <a:lnTo>
                    <a:pt x="83" y="57"/>
                  </a:lnTo>
                  <a:lnTo>
                    <a:pt x="83" y="56"/>
                  </a:lnTo>
                  <a:lnTo>
                    <a:pt x="84" y="56"/>
                  </a:lnTo>
                  <a:lnTo>
                    <a:pt x="85" y="55"/>
                  </a:lnTo>
                  <a:lnTo>
                    <a:pt x="86" y="55"/>
                  </a:lnTo>
                  <a:lnTo>
                    <a:pt x="86" y="54"/>
                  </a:lnTo>
                  <a:lnTo>
                    <a:pt x="87" y="54"/>
                  </a:lnTo>
                  <a:lnTo>
                    <a:pt x="88" y="54"/>
                  </a:lnTo>
                  <a:lnTo>
                    <a:pt x="88" y="53"/>
                  </a:lnTo>
                  <a:lnTo>
                    <a:pt x="89" y="53"/>
                  </a:lnTo>
                  <a:lnTo>
                    <a:pt x="90" y="53"/>
                  </a:lnTo>
                  <a:lnTo>
                    <a:pt x="90" y="52"/>
                  </a:lnTo>
                  <a:lnTo>
                    <a:pt x="91" y="52"/>
                  </a:lnTo>
                  <a:lnTo>
                    <a:pt x="92" y="52"/>
                  </a:lnTo>
                  <a:lnTo>
                    <a:pt x="92" y="51"/>
                  </a:lnTo>
                  <a:lnTo>
                    <a:pt x="93" y="51"/>
                  </a:lnTo>
                  <a:lnTo>
                    <a:pt x="94" y="51"/>
                  </a:lnTo>
                  <a:lnTo>
                    <a:pt x="94" y="50"/>
                  </a:lnTo>
                  <a:lnTo>
                    <a:pt x="95" y="50"/>
                  </a:lnTo>
                  <a:lnTo>
                    <a:pt x="95" y="49"/>
                  </a:lnTo>
                  <a:lnTo>
                    <a:pt x="96" y="49"/>
                  </a:lnTo>
                  <a:lnTo>
                    <a:pt x="97" y="49"/>
                  </a:lnTo>
                  <a:lnTo>
                    <a:pt x="97" y="48"/>
                  </a:lnTo>
                  <a:lnTo>
                    <a:pt x="98" y="48"/>
                  </a:lnTo>
                  <a:lnTo>
                    <a:pt x="99" y="48"/>
                  </a:lnTo>
                  <a:lnTo>
                    <a:pt x="99" y="47"/>
                  </a:lnTo>
                  <a:lnTo>
                    <a:pt x="100" y="47"/>
                  </a:lnTo>
                  <a:lnTo>
                    <a:pt x="101" y="47"/>
                  </a:lnTo>
                  <a:lnTo>
                    <a:pt x="101" y="46"/>
                  </a:lnTo>
                  <a:lnTo>
                    <a:pt x="102" y="46"/>
                  </a:lnTo>
                  <a:lnTo>
                    <a:pt x="103" y="46"/>
                  </a:lnTo>
                  <a:lnTo>
                    <a:pt x="103" y="45"/>
                  </a:lnTo>
                  <a:lnTo>
                    <a:pt x="104" y="45"/>
                  </a:lnTo>
                  <a:lnTo>
                    <a:pt x="105" y="44"/>
                  </a:lnTo>
                  <a:lnTo>
                    <a:pt x="106" y="44"/>
                  </a:lnTo>
                  <a:lnTo>
                    <a:pt x="106" y="44"/>
                  </a:lnTo>
                  <a:lnTo>
                    <a:pt x="106" y="43"/>
                  </a:lnTo>
                  <a:lnTo>
                    <a:pt x="107" y="43"/>
                  </a:lnTo>
                  <a:lnTo>
                    <a:pt x="108" y="43"/>
                  </a:lnTo>
                  <a:lnTo>
                    <a:pt x="108" y="42"/>
                  </a:lnTo>
                  <a:lnTo>
                    <a:pt x="109" y="42"/>
                  </a:lnTo>
                  <a:lnTo>
                    <a:pt x="110" y="42"/>
                  </a:lnTo>
                  <a:lnTo>
                    <a:pt x="110" y="41"/>
                  </a:lnTo>
                  <a:lnTo>
                    <a:pt x="111" y="41"/>
                  </a:lnTo>
                  <a:lnTo>
                    <a:pt x="112" y="41"/>
                  </a:lnTo>
                  <a:lnTo>
                    <a:pt x="112" y="40"/>
                  </a:lnTo>
                  <a:lnTo>
                    <a:pt x="113" y="40"/>
                  </a:lnTo>
                  <a:lnTo>
                    <a:pt x="114" y="40"/>
                  </a:lnTo>
                  <a:lnTo>
                    <a:pt x="114" y="39"/>
                  </a:lnTo>
                  <a:lnTo>
                    <a:pt x="115" y="39"/>
                  </a:lnTo>
                  <a:lnTo>
                    <a:pt x="116" y="38"/>
                  </a:lnTo>
                  <a:lnTo>
                    <a:pt x="117" y="38"/>
                  </a:lnTo>
                  <a:lnTo>
                    <a:pt x="117" y="37"/>
                  </a:lnTo>
                  <a:lnTo>
                    <a:pt x="118" y="37"/>
                  </a:lnTo>
                  <a:lnTo>
                    <a:pt x="119" y="37"/>
                  </a:lnTo>
                  <a:lnTo>
                    <a:pt x="119" y="36"/>
                  </a:lnTo>
                  <a:lnTo>
                    <a:pt x="120" y="36"/>
                  </a:lnTo>
                  <a:lnTo>
                    <a:pt x="121" y="36"/>
                  </a:lnTo>
                  <a:lnTo>
                    <a:pt x="121" y="35"/>
                  </a:lnTo>
                  <a:lnTo>
                    <a:pt x="122" y="35"/>
                  </a:lnTo>
                  <a:lnTo>
                    <a:pt x="123" y="35"/>
                  </a:lnTo>
                  <a:lnTo>
                    <a:pt x="123" y="34"/>
                  </a:lnTo>
                  <a:lnTo>
                    <a:pt x="124" y="34"/>
                  </a:lnTo>
                  <a:lnTo>
                    <a:pt x="125" y="34"/>
                  </a:lnTo>
                  <a:lnTo>
                    <a:pt x="125" y="33"/>
                  </a:lnTo>
                  <a:lnTo>
                    <a:pt x="126" y="33"/>
                  </a:lnTo>
                  <a:lnTo>
                    <a:pt x="127" y="32"/>
                  </a:lnTo>
                  <a:lnTo>
                    <a:pt x="128" y="32"/>
                  </a:lnTo>
                  <a:lnTo>
                    <a:pt x="128" y="31"/>
                  </a:lnTo>
                  <a:lnTo>
                    <a:pt x="129" y="31"/>
                  </a:lnTo>
                  <a:lnTo>
                    <a:pt x="130" y="31"/>
                  </a:lnTo>
                  <a:lnTo>
                    <a:pt x="130" y="30"/>
                  </a:lnTo>
                  <a:lnTo>
                    <a:pt x="131" y="30"/>
                  </a:lnTo>
                  <a:lnTo>
                    <a:pt x="132" y="30"/>
                  </a:lnTo>
                  <a:lnTo>
                    <a:pt x="132" y="29"/>
                  </a:lnTo>
                  <a:lnTo>
                    <a:pt x="133" y="29"/>
                  </a:lnTo>
                  <a:lnTo>
                    <a:pt x="133" y="29"/>
                  </a:lnTo>
                  <a:lnTo>
                    <a:pt x="134" y="29"/>
                  </a:lnTo>
                  <a:lnTo>
                    <a:pt x="134" y="28"/>
                  </a:lnTo>
                  <a:lnTo>
                    <a:pt x="135" y="28"/>
                  </a:lnTo>
                  <a:lnTo>
                    <a:pt x="136" y="28"/>
                  </a:lnTo>
                  <a:lnTo>
                    <a:pt x="136" y="27"/>
                  </a:lnTo>
                  <a:lnTo>
                    <a:pt x="137" y="27"/>
                  </a:lnTo>
                  <a:lnTo>
                    <a:pt x="138" y="26"/>
                  </a:lnTo>
                  <a:lnTo>
                    <a:pt x="139" y="26"/>
                  </a:lnTo>
                  <a:lnTo>
                    <a:pt x="139" y="25"/>
                  </a:lnTo>
                  <a:lnTo>
                    <a:pt x="140" y="25"/>
                  </a:lnTo>
                  <a:lnTo>
                    <a:pt x="141" y="25"/>
                  </a:lnTo>
                  <a:lnTo>
                    <a:pt x="141" y="24"/>
                  </a:lnTo>
                  <a:lnTo>
                    <a:pt x="142" y="24"/>
                  </a:lnTo>
                  <a:lnTo>
                    <a:pt x="143" y="24"/>
                  </a:lnTo>
                  <a:lnTo>
                    <a:pt x="143" y="23"/>
                  </a:lnTo>
                  <a:lnTo>
                    <a:pt x="144" y="23"/>
                  </a:lnTo>
                  <a:lnTo>
                    <a:pt x="145" y="23"/>
                  </a:lnTo>
                  <a:lnTo>
                    <a:pt x="145" y="22"/>
                  </a:lnTo>
                  <a:lnTo>
                    <a:pt x="146" y="22"/>
                  </a:lnTo>
                  <a:lnTo>
                    <a:pt x="147" y="22"/>
                  </a:lnTo>
                  <a:lnTo>
                    <a:pt x="147" y="21"/>
                  </a:lnTo>
                  <a:lnTo>
                    <a:pt x="148" y="21"/>
                  </a:lnTo>
                  <a:lnTo>
                    <a:pt x="148" y="20"/>
                  </a:lnTo>
                  <a:lnTo>
                    <a:pt x="149" y="20"/>
                  </a:lnTo>
                  <a:lnTo>
                    <a:pt x="150" y="20"/>
                  </a:lnTo>
                  <a:lnTo>
                    <a:pt x="150" y="19"/>
                  </a:lnTo>
                  <a:lnTo>
                    <a:pt x="151" y="19"/>
                  </a:lnTo>
                  <a:lnTo>
                    <a:pt x="152" y="19"/>
                  </a:lnTo>
                  <a:lnTo>
                    <a:pt x="152" y="18"/>
                  </a:lnTo>
                  <a:lnTo>
                    <a:pt x="153" y="18"/>
                  </a:lnTo>
                  <a:lnTo>
                    <a:pt x="154" y="18"/>
                  </a:lnTo>
                  <a:lnTo>
                    <a:pt x="154" y="17"/>
                  </a:lnTo>
                  <a:lnTo>
                    <a:pt x="155" y="17"/>
                  </a:lnTo>
                  <a:lnTo>
                    <a:pt x="156" y="17"/>
                  </a:lnTo>
                  <a:lnTo>
                    <a:pt x="156" y="16"/>
                  </a:lnTo>
                  <a:lnTo>
                    <a:pt x="157" y="16"/>
                  </a:lnTo>
                  <a:lnTo>
                    <a:pt x="158" y="15"/>
                  </a:lnTo>
                  <a:lnTo>
                    <a:pt x="159" y="15"/>
                  </a:lnTo>
                  <a:lnTo>
                    <a:pt x="159" y="14"/>
                  </a:lnTo>
                  <a:lnTo>
                    <a:pt x="160" y="14"/>
                  </a:lnTo>
                  <a:lnTo>
                    <a:pt x="161" y="14"/>
                  </a:lnTo>
                  <a:lnTo>
                    <a:pt x="161" y="14"/>
                  </a:lnTo>
                  <a:lnTo>
                    <a:pt x="161" y="13"/>
                  </a:lnTo>
                  <a:lnTo>
                    <a:pt x="162" y="13"/>
                  </a:lnTo>
                  <a:lnTo>
                    <a:pt x="163" y="13"/>
                  </a:lnTo>
                  <a:lnTo>
                    <a:pt x="163" y="12"/>
                  </a:lnTo>
                  <a:lnTo>
                    <a:pt x="164" y="12"/>
                  </a:lnTo>
                  <a:lnTo>
                    <a:pt x="165" y="12"/>
                  </a:lnTo>
                  <a:lnTo>
                    <a:pt x="165" y="11"/>
                  </a:lnTo>
                  <a:lnTo>
                    <a:pt x="166" y="11"/>
                  </a:lnTo>
                  <a:lnTo>
                    <a:pt x="167" y="11"/>
                  </a:lnTo>
                  <a:lnTo>
                    <a:pt x="167" y="10"/>
                  </a:lnTo>
                  <a:lnTo>
                    <a:pt x="168" y="10"/>
                  </a:lnTo>
                  <a:lnTo>
                    <a:pt x="169" y="9"/>
                  </a:lnTo>
                  <a:lnTo>
                    <a:pt x="170" y="9"/>
                  </a:lnTo>
                  <a:lnTo>
                    <a:pt x="170" y="8"/>
                  </a:lnTo>
                  <a:lnTo>
                    <a:pt x="171" y="8"/>
                  </a:lnTo>
                  <a:lnTo>
                    <a:pt x="172" y="8"/>
                  </a:lnTo>
                  <a:lnTo>
                    <a:pt x="172" y="7"/>
                  </a:lnTo>
                  <a:lnTo>
                    <a:pt x="173" y="7"/>
                  </a:lnTo>
                  <a:lnTo>
                    <a:pt x="174" y="7"/>
                  </a:lnTo>
                  <a:lnTo>
                    <a:pt x="174" y="6"/>
                  </a:lnTo>
                  <a:lnTo>
                    <a:pt x="175" y="6"/>
                  </a:lnTo>
                  <a:lnTo>
                    <a:pt x="176" y="6"/>
                  </a:lnTo>
                  <a:lnTo>
                    <a:pt x="176" y="5"/>
                  </a:lnTo>
                  <a:lnTo>
                    <a:pt x="177" y="5"/>
                  </a:lnTo>
                  <a:lnTo>
                    <a:pt x="178" y="4"/>
                  </a:lnTo>
                  <a:lnTo>
                    <a:pt x="179" y="4"/>
                  </a:lnTo>
                  <a:lnTo>
                    <a:pt x="179" y="3"/>
                  </a:lnTo>
                  <a:lnTo>
                    <a:pt x="180" y="3"/>
                  </a:lnTo>
                  <a:lnTo>
                    <a:pt x="181" y="3"/>
                  </a:lnTo>
                  <a:lnTo>
                    <a:pt x="181" y="2"/>
                  </a:lnTo>
                  <a:lnTo>
                    <a:pt x="182" y="2"/>
                  </a:lnTo>
                  <a:lnTo>
                    <a:pt x="183" y="2"/>
                  </a:lnTo>
                  <a:lnTo>
                    <a:pt x="183" y="1"/>
                  </a:lnTo>
                  <a:lnTo>
                    <a:pt x="184" y="1"/>
                  </a:lnTo>
                  <a:lnTo>
                    <a:pt x="185" y="1"/>
                  </a:lnTo>
                  <a:lnTo>
                    <a:pt x="185" y="0"/>
                  </a:lnTo>
                  <a:lnTo>
                    <a:pt x="186" y="0"/>
                  </a:lnTo>
                  <a:lnTo>
                    <a:pt x="186"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30" name="Freeform 111">
              <a:extLst>
                <a:ext uri="{FF2B5EF4-FFF2-40B4-BE49-F238E27FC236}">
                  <a16:creationId xmlns:a16="http://schemas.microsoft.com/office/drawing/2014/main" id="{09CB2ECC-45D3-4B51-B8CD-E3E7751275B1}"/>
                </a:ext>
              </a:extLst>
            </p:cNvPr>
            <p:cNvSpPr>
              <a:spLocks/>
            </p:cNvSpPr>
            <p:nvPr/>
          </p:nvSpPr>
          <p:spPr bwMode="auto">
            <a:xfrm>
              <a:off x="13860498" y="2058644"/>
              <a:ext cx="720961" cy="398310"/>
            </a:xfrm>
            <a:custGeom>
              <a:avLst/>
              <a:gdLst>
                <a:gd name="T0" fmla="*/ 11 w 669"/>
                <a:gd name="T1" fmla="*/ 360 h 366"/>
                <a:gd name="T2" fmla="*/ 22 w 669"/>
                <a:gd name="T3" fmla="*/ 354 h 366"/>
                <a:gd name="T4" fmla="*/ 33 w 669"/>
                <a:gd name="T5" fmla="*/ 349 h 366"/>
                <a:gd name="T6" fmla="*/ 43 w 669"/>
                <a:gd name="T7" fmla="*/ 343 h 366"/>
                <a:gd name="T8" fmla="*/ 54 w 669"/>
                <a:gd name="T9" fmla="*/ 337 h 366"/>
                <a:gd name="T10" fmla="*/ 64 w 669"/>
                <a:gd name="T11" fmla="*/ 331 h 366"/>
                <a:gd name="T12" fmla="*/ 75 w 669"/>
                <a:gd name="T13" fmla="*/ 325 h 366"/>
                <a:gd name="T14" fmla="*/ 86 w 669"/>
                <a:gd name="T15" fmla="*/ 320 h 366"/>
                <a:gd name="T16" fmla="*/ 97 w 669"/>
                <a:gd name="T17" fmla="*/ 314 h 366"/>
                <a:gd name="T18" fmla="*/ 108 w 669"/>
                <a:gd name="T19" fmla="*/ 308 h 366"/>
                <a:gd name="T20" fmla="*/ 117 w 669"/>
                <a:gd name="T21" fmla="*/ 302 h 366"/>
                <a:gd name="T22" fmla="*/ 128 w 669"/>
                <a:gd name="T23" fmla="*/ 296 h 366"/>
                <a:gd name="T24" fmla="*/ 139 w 669"/>
                <a:gd name="T25" fmla="*/ 290 h 366"/>
                <a:gd name="T26" fmla="*/ 150 w 669"/>
                <a:gd name="T27" fmla="*/ 284 h 366"/>
                <a:gd name="T28" fmla="*/ 161 w 669"/>
                <a:gd name="T29" fmla="*/ 278 h 366"/>
                <a:gd name="T30" fmla="*/ 173 w 669"/>
                <a:gd name="T31" fmla="*/ 272 h 366"/>
                <a:gd name="T32" fmla="*/ 184 w 669"/>
                <a:gd name="T33" fmla="*/ 266 h 366"/>
                <a:gd name="T34" fmla="*/ 194 w 669"/>
                <a:gd name="T35" fmla="*/ 260 h 366"/>
                <a:gd name="T36" fmla="*/ 204 w 669"/>
                <a:gd name="T37" fmla="*/ 255 h 366"/>
                <a:gd name="T38" fmla="*/ 215 w 669"/>
                <a:gd name="T39" fmla="*/ 249 h 366"/>
                <a:gd name="T40" fmla="*/ 226 w 669"/>
                <a:gd name="T41" fmla="*/ 243 h 366"/>
                <a:gd name="T42" fmla="*/ 237 w 669"/>
                <a:gd name="T43" fmla="*/ 237 h 366"/>
                <a:gd name="T44" fmla="*/ 248 w 669"/>
                <a:gd name="T45" fmla="*/ 231 h 366"/>
                <a:gd name="T46" fmla="*/ 258 w 669"/>
                <a:gd name="T47" fmla="*/ 225 h 366"/>
                <a:gd name="T48" fmla="*/ 269 w 669"/>
                <a:gd name="T49" fmla="*/ 219 h 366"/>
                <a:gd name="T50" fmla="*/ 279 w 669"/>
                <a:gd name="T51" fmla="*/ 214 h 366"/>
                <a:gd name="T52" fmla="*/ 290 w 669"/>
                <a:gd name="T53" fmla="*/ 208 h 366"/>
                <a:gd name="T54" fmla="*/ 301 w 669"/>
                <a:gd name="T55" fmla="*/ 202 h 366"/>
                <a:gd name="T56" fmla="*/ 311 w 669"/>
                <a:gd name="T57" fmla="*/ 196 h 366"/>
                <a:gd name="T58" fmla="*/ 322 w 669"/>
                <a:gd name="T59" fmla="*/ 190 h 366"/>
                <a:gd name="T60" fmla="*/ 332 w 669"/>
                <a:gd name="T61" fmla="*/ 184 h 366"/>
                <a:gd name="T62" fmla="*/ 343 w 669"/>
                <a:gd name="T63" fmla="*/ 178 h 366"/>
                <a:gd name="T64" fmla="*/ 354 w 669"/>
                <a:gd name="T65" fmla="*/ 172 h 366"/>
                <a:gd name="T66" fmla="*/ 364 w 669"/>
                <a:gd name="T67" fmla="*/ 167 h 366"/>
                <a:gd name="T68" fmla="*/ 375 w 669"/>
                <a:gd name="T69" fmla="*/ 161 h 366"/>
                <a:gd name="T70" fmla="*/ 386 w 669"/>
                <a:gd name="T71" fmla="*/ 155 h 366"/>
                <a:gd name="T72" fmla="*/ 396 w 669"/>
                <a:gd name="T73" fmla="*/ 149 h 366"/>
                <a:gd name="T74" fmla="*/ 407 w 669"/>
                <a:gd name="T75" fmla="*/ 143 h 366"/>
                <a:gd name="T76" fmla="*/ 418 w 669"/>
                <a:gd name="T77" fmla="*/ 137 h 366"/>
                <a:gd name="T78" fmla="*/ 429 w 669"/>
                <a:gd name="T79" fmla="*/ 131 h 366"/>
                <a:gd name="T80" fmla="*/ 440 w 669"/>
                <a:gd name="T81" fmla="*/ 126 h 366"/>
                <a:gd name="T82" fmla="*/ 449 w 669"/>
                <a:gd name="T83" fmla="*/ 120 h 366"/>
                <a:gd name="T84" fmla="*/ 460 w 669"/>
                <a:gd name="T85" fmla="*/ 115 h 366"/>
                <a:gd name="T86" fmla="*/ 471 w 669"/>
                <a:gd name="T87" fmla="*/ 109 h 366"/>
                <a:gd name="T88" fmla="*/ 482 w 669"/>
                <a:gd name="T89" fmla="*/ 103 h 366"/>
                <a:gd name="T90" fmla="*/ 493 w 669"/>
                <a:gd name="T91" fmla="*/ 97 h 366"/>
                <a:gd name="T92" fmla="*/ 503 w 669"/>
                <a:gd name="T93" fmla="*/ 91 h 366"/>
                <a:gd name="T94" fmla="*/ 514 w 669"/>
                <a:gd name="T95" fmla="*/ 85 h 366"/>
                <a:gd name="T96" fmla="*/ 525 w 669"/>
                <a:gd name="T97" fmla="*/ 79 h 366"/>
                <a:gd name="T98" fmla="*/ 535 w 669"/>
                <a:gd name="T99" fmla="*/ 73 h 366"/>
                <a:gd name="T100" fmla="*/ 546 w 669"/>
                <a:gd name="T101" fmla="*/ 67 h 366"/>
                <a:gd name="T102" fmla="*/ 557 w 669"/>
                <a:gd name="T103" fmla="*/ 62 h 366"/>
                <a:gd name="T104" fmla="*/ 568 w 669"/>
                <a:gd name="T105" fmla="*/ 56 h 366"/>
                <a:gd name="T106" fmla="*/ 579 w 669"/>
                <a:gd name="T107" fmla="*/ 50 h 366"/>
                <a:gd name="T108" fmla="*/ 589 w 669"/>
                <a:gd name="T109" fmla="*/ 44 h 366"/>
                <a:gd name="T110" fmla="*/ 599 w 669"/>
                <a:gd name="T111" fmla="*/ 38 h 366"/>
                <a:gd name="T112" fmla="*/ 610 w 669"/>
                <a:gd name="T113" fmla="*/ 32 h 366"/>
                <a:gd name="T114" fmla="*/ 621 w 669"/>
                <a:gd name="T115" fmla="*/ 26 h 366"/>
                <a:gd name="T116" fmla="*/ 632 w 669"/>
                <a:gd name="T117" fmla="*/ 20 h 366"/>
                <a:gd name="T118" fmla="*/ 643 w 669"/>
                <a:gd name="T119" fmla="*/ 15 h 366"/>
                <a:gd name="T120" fmla="*/ 653 w 669"/>
                <a:gd name="T121" fmla="*/ 9 h 366"/>
                <a:gd name="T122" fmla="*/ 664 w 669"/>
                <a:gd name="T123" fmla="*/ 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9" h="366">
                  <a:moveTo>
                    <a:pt x="0" y="366"/>
                  </a:moveTo>
                  <a:lnTo>
                    <a:pt x="1" y="366"/>
                  </a:lnTo>
                  <a:lnTo>
                    <a:pt x="2" y="366"/>
                  </a:lnTo>
                  <a:lnTo>
                    <a:pt x="2" y="365"/>
                  </a:lnTo>
                  <a:lnTo>
                    <a:pt x="3" y="365"/>
                  </a:lnTo>
                  <a:lnTo>
                    <a:pt x="4" y="364"/>
                  </a:lnTo>
                  <a:lnTo>
                    <a:pt x="5" y="364"/>
                  </a:lnTo>
                  <a:lnTo>
                    <a:pt x="6" y="363"/>
                  </a:lnTo>
                  <a:lnTo>
                    <a:pt x="7" y="363"/>
                  </a:lnTo>
                  <a:lnTo>
                    <a:pt x="7" y="362"/>
                  </a:lnTo>
                  <a:lnTo>
                    <a:pt x="8" y="362"/>
                  </a:lnTo>
                  <a:lnTo>
                    <a:pt x="9" y="362"/>
                  </a:lnTo>
                  <a:lnTo>
                    <a:pt x="9" y="361"/>
                  </a:lnTo>
                  <a:lnTo>
                    <a:pt x="10" y="361"/>
                  </a:lnTo>
                  <a:lnTo>
                    <a:pt x="11" y="361"/>
                  </a:lnTo>
                  <a:lnTo>
                    <a:pt x="11" y="360"/>
                  </a:lnTo>
                  <a:lnTo>
                    <a:pt x="12" y="360"/>
                  </a:lnTo>
                  <a:lnTo>
                    <a:pt x="13" y="360"/>
                  </a:lnTo>
                  <a:lnTo>
                    <a:pt x="13" y="359"/>
                  </a:lnTo>
                  <a:lnTo>
                    <a:pt x="14" y="359"/>
                  </a:lnTo>
                  <a:lnTo>
                    <a:pt x="15" y="358"/>
                  </a:lnTo>
                  <a:lnTo>
                    <a:pt x="16" y="358"/>
                  </a:lnTo>
                  <a:lnTo>
                    <a:pt x="16" y="357"/>
                  </a:lnTo>
                  <a:lnTo>
                    <a:pt x="17" y="357"/>
                  </a:lnTo>
                  <a:lnTo>
                    <a:pt x="18" y="357"/>
                  </a:lnTo>
                  <a:lnTo>
                    <a:pt x="18" y="356"/>
                  </a:lnTo>
                  <a:lnTo>
                    <a:pt x="19" y="356"/>
                  </a:lnTo>
                  <a:lnTo>
                    <a:pt x="20" y="356"/>
                  </a:lnTo>
                  <a:lnTo>
                    <a:pt x="20" y="355"/>
                  </a:lnTo>
                  <a:lnTo>
                    <a:pt x="21" y="355"/>
                  </a:lnTo>
                  <a:lnTo>
                    <a:pt x="22" y="355"/>
                  </a:lnTo>
                  <a:lnTo>
                    <a:pt x="22" y="354"/>
                  </a:lnTo>
                  <a:lnTo>
                    <a:pt x="23" y="354"/>
                  </a:lnTo>
                  <a:lnTo>
                    <a:pt x="24" y="354"/>
                  </a:lnTo>
                  <a:lnTo>
                    <a:pt x="24" y="353"/>
                  </a:lnTo>
                  <a:lnTo>
                    <a:pt x="25" y="353"/>
                  </a:lnTo>
                  <a:lnTo>
                    <a:pt x="26" y="352"/>
                  </a:lnTo>
                  <a:lnTo>
                    <a:pt x="27" y="352"/>
                  </a:lnTo>
                  <a:lnTo>
                    <a:pt x="27" y="351"/>
                  </a:lnTo>
                  <a:lnTo>
                    <a:pt x="28" y="351"/>
                  </a:lnTo>
                  <a:lnTo>
                    <a:pt x="28" y="351"/>
                  </a:lnTo>
                  <a:lnTo>
                    <a:pt x="29" y="351"/>
                  </a:lnTo>
                  <a:lnTo>
                    <a:pt x="29" y="350"/>
                  </a:lnTo>
                  <a:lnTo>
                    <a:pt x="30" y="350"/>
                  </a:lnTo>
                  <a:lnTo>
                    <a:pt x="31" y="350"/>
                  </a:lnTo>
                  <a:lnTo>
                    <a:pt x="31" y="349"/>
                  </a:lnTo>
                  <a:lnTo>
                    <a:pt x="32" y="349"/>
                  </a:lnTo>
                  <a:lnTo>
                    <a:pt x="33" y="349"/>
                  </a:lnTo>
                  <a:lnTo>
                    <a:pt x="33" y="348"/>
                  </a:lnTo>
                  <a:lnTo>
                    <a:pt x="34" y="348"/>
                  </a:lnTo>
                  <a:lnTo>
                    <a:pt x="35" y="348"/>
                  </a:lnTo>
                  <a:lnTo>
                    <a:pt x="35" y="347"/>
                  </a:lnTo>
                  <a:lnTo>
                    <a:pt x="36" y="347"/>
                  </a:lnTo>
                  <a:lnTo>
                    <a:pt x="37" y="347"/>
                  </a:lnTo>
                  <a:lnTo>
                    <a:pt x="37" y="346"/>
                  </a:lnTo>
                  <a:lnTo>
                    <a:pt x="38" y="346"/>
                  </a:lnTo>
                  <a:lnTo>
                    <a:pt x="38" y="345"/>
                  </a:lnTo>
                  <a:lnTo>
                    <a:pt x="39" y="345"/>
                  </a:lnTo>
                  <a:lnTo>
                    <a:pt x="40" y="345"/>
                  </a:lnTo>
                  <a:lnTo>
                    <a:pt x="40" y="344"/>
                  </a:lnTo>
                  <a:lnTo>
                    <a:pt x="41" y="344"/>
                  </a:lnTo>
                  <a:lnTo>
                    <a:pt x="42" y="344"/>
                  </a:lnTo>
                  <a:lnTo>
                    <a:pt x="42" y="343"/>
                  </a:lnTo>
                  <a:lnTo>
                    <a:pt x="43" y="343"/>
                  </a:lnTo>
                  <a:lnTo>
                    <a:pt x="44" y="343"/>
                  </a:lnTo>
                  <a:lnTo>
                    <a:pt x="44" y="342"/>
                  </a:lnTo>
                  <a:lnTo>
                    <a:pt x="45" y="342"/>
                  </a:lnTo>
                  <a:lnTo>
                    <a:pt x="46" y="342"/>
                  </a:lnTo>
                  <a:lnTo>
                    <a:pt x="46" y="341"/>
                  </a:lnTo>
                  <a:lnTo>
                    <a:pt x="47" y="341"/>
                  </a:lnTo>
                  <a:lnTo>
                    <a:pt x="48" y="340"/>
                  </a:lnTo>
                  <a:lnTo>
                    <a:pt x="49" y="340"/>
                  </a:lnTo>
                  <a:lnTo>
                    <a:pt x="49" y="339"/>
                  </a:lnTo>
                  <a:lnTo>
                    <a:pt x="50" y="339"/>
                  </a:lnTo>
                  <a:lnTo>
                    <a:pt x="51" y="339"/>
                  </a:lnTo>
                  <a:lnTo>
                    <a:pt x="51" y="338"/>
                  </a:lnTo>
                  <a:lnTo>
                    <a:pt x="52" y="338"/>
                  </a:lnTo>
                  <a:lnTo>
                    <a:pt x="53" y="338"/>
                  </a:lnTo>
                  <a:lnTo>
                    <a:pt x="53" y="337"/>
                  </a:lnTo>
                  <a:lnTo>
                    <a:pt x="54" y="337"/>
                  </a:lnTo>
                  <a:lnTo>
                    <a:pt x="55" y="337"/>
                  </a:lnTo>
                  <a:lnTo>
                    <a:pt x="55" y="336"/>
                  </a:lnTo>
                  <a:lnTo>
                    <a:pt x="55" y="336"/>
                  </a:lnTo>
                  <a:lnTo>
                    <a:pt x="56" y="336"/>
                  </a:lnTo>
                  <a:lnTo>
                    <a:pt x="57" y="336"/>
                  </a:lnTo>
                  <a:lnTo>
                    <a:pt x="57" y="335"/>
                  </a:lnTo>
                  <a:lnTo>
                    <a:pt x="58" y="335"/>
                  </a:lnTo>
                  <a:lnTo>
                    <a:pt x="59" y="334"/>
                  </a:lnTo>
                  <a:lnTo>
                    <a:pt x="60" y="334"/>
                  </a:lnTo>
                  <a:lnTo>
                    <a:pt x="60" y="333"/>
                  </a:lnTo>
                  <a:lnTo>
                    <a:pt x="61" y="333"/>
                  </a:lnTo>
                  <a:lnTo>
                    <a:pt x="62" y="333"/>
                  </a:lnTo>
                  <a:lnTo>
                    <a:pt x="62" y="332"/>
                  </a:lnTo>
                  <a:lnTo>
                    <a:pt x="63" y="332"/>
                  </a:lnTo>
                  <a:lnTo>
                    <a:pt x="64" y="332"/>
                  </a:lnTo>
                  <a:lnTo>
                    <a:pt x="64" y="331"/>
                  </a:lnTo>
                  <a:lnTo>
                    <a:pt x="65" y="331"/>
                  </a:lnTo>
                  <a:lnTo>
                    <a:pt x="66" y="331"/>
                  </a:lnTo>
                  <a:lnTo>
                    <a:pt x="66" y="330"/>
                  </a:lnTo>
                  <a:lnTo>
                    <a:pt x="67" y="330"/>
                  </a:lnTo>
                  <a:lnTo>
                    <a:pt x="68" y="329"/>
                  </a:lnTo>
                  <a:lnTo>
                    <a:pt x="69" y="329"/>
                  </a:lnTo>
                  <a:lnTo>
                    <a:pt x="69" y="328"/>
                  </a:lnTo>
                  <a:lnTo>
                    <a:pt x="70" y="328"/>
                  </a:lnTo>
                  <a:lnTo>
                    <a:pt x="71" y="328"/>
                  </a:lnTo>
                  <a:lnTo>
                    <a:pt x="71" y="327"/>
                  </a:lnTo>
                  <a:lnTo>
                    <a:pt x="72" y="327"/>
                  </a:lnTo>
                  <a:lnTo>
                    <a:pt x="73" y="327"/>
                  </a:lnTo>
                  <a:lnTo>
                    <a:pt x="73" y="326"/>
                  </a:lnTo>
                  <a:lnTo>
                    <a:pt x="74" y="326"/>
                  </a:lnTo>
                  <a:lnTo>
                    <a:pt x="75" y="326"/>
                  </a:lnTo>
                  <a:lnTo>
                    <a:pt x="75" y="325"/>
                  </a:lnTo>
                  <a:lnTo>
                    <a:pt x="76" y="325"/>
                  </a:lnTo>
                  <a:lnTo>
                    <a:pt x="77" y="325"/>
                  </a:lnTo>
                  <a:lnTo>
                    <a:pt x="77" y="324"/>
                  </a:lnTo>
                  <a:lnTo>
                    <a:pt x="78" y="324"/>
                  </a:lnTo>
                  <a:lnTo>
                    <a:pt x="79" y="323"/>
                  </a:lnTo>
                  <a:lnTo>
                    <a:pt x="80" y="323"/>
                  </a:lnTo>
                  <a:lnTo>
                    <a:pt x="80" y="322"/>
                  </a:lnTo>
                  <a:lnTo>
                    <a:pt x="81" y="322"/>
                  </a:lnTo>
                  <a:lnTo>
                    <a:pt x="82" y="322"/>
                  </a:lnTo>
                  <a:lnTo>
                    <a:pt x="82" y="321"/>
                  </a:lnTo>
                  <a:lnTo>
                    <a:pt x="83" y="321"/>
                  </a:lnTo>
                  <a:lnTo>
                    <a:pt x="83" y="321"/>
                  </a:lnTo>
                  <a:lnTo>
                    <a:pt x="84" y="321"/>
                  </a:lnTo>
                  <a:lnTo>
                    <a:pt x="84" y="320"/>
                  </a:lnTo>
                  <a:lnTo>
                    <a:pt x="85" y="320"/>
                  </a:lnTo>
                  <a:lnTo>
                    <a:pt x="86" y="320"/>
                  </a:lnTo>
                  <a:lnTo>
                    <a:pt x="86" y="319"/>
                  </a:lnTo>
                  <a:lnTo>
                    <a:pt x="87" y="319"/>
                  </a:lnTo>
                  <a:lnTo>
                    <a:pt x="88" y="319"/>
                  </a:lnTo>
                  <a:lnTo>
                    <a:pt x="88" y="318"/>
                  </a:lnTo>
                  <a:lnTo>
                    <a:pt x="89" y="318"/>
                  </a:lnTo>
                  <a:lnTo>
                    <a:pt x="90" y="317"/>
                  </a:lnTo>
                  <a:lnTo>
                    <a:pt x="91" y="317"/>
                  </a:lnTo>
                  <a:lnTo>
                    <a:pt x="91" y="316"/>
                  </a:lnTo>
                  <a:lnTo>
                    <a:pt x="92" y="316"/>
                  </a:lnTo>
                  <a:lnTo>
                    <a:pt x="93" y="316"/>
                  </a:lnTo>
                  <a:lnTo>
                    <a:pt x="93" y="315"/>
                  </a:lnTo>
                  <a:lnTo>
                    <a:pt x="94" y="315"/>
                  </a:lnTo>
                  <a:lnTo>
                    <a:pt x="95" y="315"/>
                  </a:lnTo>
                  <a:lnTo>
                    <a:pt x="95" y="314"/>
                  </a:lnTo>
                  <a:lnTo>
                    <a:pt x="96" y="314"/>
                  </a:lnTo>
                  <a:lnTo>
                    <a:pt x="97" y="314"/>
                  </a:lnTo>
                  <a:lnTo>
                    <a:pt x="97" y="313"/>
                  </a:lnTo>
                  <a:lnTo>
                    <a:pt x="98" y="313"/>
                  </a:lnTo>
                  <a:lnTo>
                    <a:pt x="99" y="312"/>
                  </a:lnTo>
                  <a:lnTo>
                    <a:pt x="100" y="312"/>
                  </a:lnTo>
                  <a:lnTo>
                    <a:pt x="100" y="311"/>
                  </a:lnTo>
                  <a:lnTo>
                    <a:pt x="101" y="311"/>
                  </a:lnTo>
                  <a:lnTo>
                    <a:pt x="102" y="311"/>
                  </a:lnTo>
                  <a:lnTo>
                    <a:pt x="102" y="310"/>
                  </a:lnTo>
                  <a:lnTo>
                    <a:pt x="103" y="310"/>
                  </a:lnTo>
                  <a:lnTo>
                    <a:pt x="104" y="310"/>
                  </a:lnTo>
                  <a:lnTo>
                    <a:pt x="104" y="309"/>
                  </a:lnTo>
                  <a:lnTo>
                    <a:pt x="105" y="309"/>
                  </a:lnTo>
                  <a:lnTo>
                    <a:pt x="106" y="309"/>
                  </a:lnTo>
                  <a:lnTo>
                    <a:pt x="106" y="308"/>
                  </a:lnTo>
                  <a:lnTo>
                    <a:pt x="107" y="308"/>
                  </a:lnTo>
                  <a:lnTo>
                    <a:pt x="108" y="308"/>
                  </a:lnTo>
                  <a:lnTo>
                    <a:pt x="108" y="307"/>
                  </a:lnTo>
                  <a:lnTo>
                    <a:pt x="109" y="307"/>
                  </a:lnTo>
                  <a:lnTo>
                    <a:pt x="110" y="307"/>
                  </a:lnTo>
                  <a:lnTo>
                    <a:pt x="110" y="306"/>
                  </a:lnTo>
                  <a:lnTo>
                    <a:pt x="111" y="306"/>
                  </a:lnTo>
                  <a:lnTo>
                    <a:pt x="111" y="306"/>
                  </a:lnTo>
                  <a:lnTo>
                    <a:pt x="111" y="305"/>
                  </a:lnTo>
                  <a:lnTo>
                    <a:pt x="112" y="305"/>
                  </a:lnTo>
                  <a:lnTo>
                    <a:pt x="113" y="305"/>
                  </a:lnTo>
                  <a:lnTo>
                    <a:pt x="113" y="304"/>
                  </a:lnTo>
                  <a:lnTo>
                    <a:pt x="114" y="304"/>
                  </a:lnTo>
                  <a:lnTo>
                    <a:pt x="115" y="304"/>
                  </a:lnTo>
                  <a:lnTo>
                    <a:pt x="115" y="303"/>
                  </a:lnTo>
                  <a:lnTo>
                    <a:pt x="116" y="303"/>
                  </a:lnTo>
                  <a:lnTo>
                    <a:pt x="117" y="303"/>
                  </a:lnTo>
                  <a:lnTo>
                    <a:pt x="117" y="302"/>
                  </a:lnTo>
                  <a:lnTo>
                    <a:pt x="118" y="302"/>
                  </a:lnTo>
                  <a:lnTo>
                    <a:pt x="119" y="302"/>
                  </a:lnTo>
                  <a:lnTo>
                    <a:pt x="119" y="301"/>
                  </a:lnTo>
                  <a:lnTo>
                    <a:pt x="120" y="301"/>
                  </a:lnTo>
                  <a:lnTo>
                    <a:pt x="121" y="300"/>
                  </a:lnTo>
                  <a:lnTo>
                    <a:pt x="122" y="300"/>
                  </a:lnTo>
                  <a:lnTo>
                    <a:pt x="122" y="299"/>
                  </a:lnTo>
                  <a:lnTo>
                    <a:pt x="123" y="299"/>
                  </a:lnTo>
                  <a:lnTo>
                    <a:pt x="124" y="299"/>
                  </a:lnTo>
                  <a:lnTo>
                    <a:pt x="124" y="298"/>
                  </a:lnTo>
                  <a:lnTo>
                    <a:pt x="125" y="298"/>
                  </a:lnTo>
                  <a:lnTo>
                    <a:pt x="126" y="298"/>
                  </a:lnTo>
                  <a:lnTo>
                    <a:pt x="126" y="297"/>
                  </a:lnTo>
                  <a:lnTo>
                    <a:pt x="127" y="297"/>
                  </a:lnTo>
                  <a:lnTo>
                    <a:pt x="128" y="297"/>
                  </a:lnTo>
                  <a:lnTo>
                    <a:pt x="128" y="296"/>
                  </a:lnTo>
                  <a:lnTo>
                    <a:pt x="129" y="296"/>
                  </a:lnTo>
                  <a:lnTo>
                    <a:pt x="130" y="296"/>
                  </a:lnTo>
                  <a:lnTo>
                    <a:pt x="130" y="295"/>
                  </a:lnTo>
                  <a:lnTo>
                    <a:pt x="131" y="295"/>
                  </a:lnTo>
                  <a:lnTo>
                    <a:pt x="132" y="294"/>
                  </a:lnTo>
                  <a:lnTo>
                    <a:pt x="133" y="294"/>
                  </a:lnTo>
                  <a:lnTo>
                    <a:pt x="133" y="293"/>
                  </a:lnTo>
                  <a:lnTo>
                    <a:pt x="134" y="293"/>
                  </a:lnTo>
                  <a:lnTo>
                    <a:pt x="135" y="293"/>
                  </a:lnTo>
                  <a:lnTo>
                    <a:pt x="135" y="292"/>
                  </a:lnTo>
                  <a:lnTo>
                    <a:pt x="136" y="292"/>
                  </a:lnTo>
                  <a:lnTo>
                    <a:pt x="137" y="292"/>
                  </a:lnTo>
                  <a:lnTo>
                    <a:pt x="137" y="291"/>
                  </a:lnTo>
                  <a:lnTo>
                    <a:pt x="138" y="291"/>
                  </a:lnTo>
                  <a:lnTo>
                    <a:pt x="139" y="291"/>
                  </a:lnTo>
                  <a:lnTo>
                    <a:pt x="139" y="290"/>
                  </a:lnTo>
                  <a:lnTo>
                    <a:pt x="140" y="290"/>
                  </a:lnTo>
                  <a:lnTo>
                    <a:pt x="141" y="290"/>
                  </a:lnTo>
                  <a:lnTo>
                    <a:pt x="141" y="289"/>
                  </a:lnTo>
                  <a:lnTo>
                    <a:pt x="142" y="289"/>
                  </a:lnTo>
                  <a:lnTo>
                    <a:pt x="143" y="288"/>
                  </a:lnTo>
                  <a:lnTo>
                    <a:pt x="144" y="288"/>
                  </a:lnTo>
                  <a:lnTo>
                    <a:pt x="144" y="287"/>
                  </a:lnTo>
                  <a:lnTo>
                    <a:pt x="145" y="287"/>
                  </a:lnTo>
                  <a:lnTo>
                    <a:pt x="146" y="287"/>
                  </a:lnTo>
                  <a:lnTo>
                    <a:pt x="146" y="286"/>
                  </a:lnTo>
                  <a:lnTo>
                    <a:pt x="147" y="286"/>
                  </a:lnTo>
                  <a:lnTo>
                    <a:pt x="148" y="286"/>
                  </a:lnTo>
                  <a:lnTo>
                    <a:pt x="148" y="285"/>
                  </a:lnTo>
                  <a:lnTo>
                    <a:pt x="149" y="285"/>
                  </a:lnTo>
                  <a:lnTo>
                    <a:pt x="150" y="285"/>
                  </a:lnTo>
                  <a:lnTo>
                    <a:pt x="150" y="284"/>
                  </a:lnTo>
                  <a:lnTo>
                    <a:pt x="151" y="284"/>
                  </a:lnTo>
                  <a:lnTo>
                    <a:pt x="152" y="283"/>
                  </a:lnTo>
                  <a:lnTo>
                    <a:pt x="153" y="283"/>
                  </a:lnTo>
                  <a:lnTo>
                    <a:pt x="153" y="282"/>
                  </a:lnTo>
                  <a:lnTo>
                    <a:pt x="154" y="282"/>
                  </a:lnTo>
                  <a:lnTo>
                    <a:pt x="155" y="282"/>
                  </a:lnTo>
                  <a:lnTo>
                    <a:pt x="155" y="281"/>
                  </a:lnTo>
                  <a:lnTo>
                    <a:pt x="156" y="281"/>
                  </a:lnTo>
                  <a:lnTo>
                    <a:pt x="157" y="281"/>
                  </a:lnTo>
                  <a:lnTo>
                    <a:pt x="157" y="280"/>
                  </a:lnTo>
                  <a:lnTo>
                    <a:pt x="158" y="280"/>
                  </a:lnTo>
                  <a:lnTo>
                    <a:pt x="159" y="280"/>
                  </a:lnTo>
                  <a:lnTo>
                    <a:pt x="159" y="279"/>
                  </a:lnTo>
                  <a:lnTo>
                    <a:pt x="160" y="279"/>
                  </a:lnTo>
                  <a:lnTo>
                    <a:pt x="161" y="279"/>
                  </a:lnTo>
                  <a:lnTo>
                    <a:pt x="161" y="278"/>
                  </a:lnTo>
                  <a:lnTo>
                    <a:pt x="162" y="278"/>
                  </a:lnTo>
                  <a:lnTo>
                    <a:pt x="163" y="277"/>
                  </a:lnTo>
                  <a:lnTo>
                    <a:pt x="164" y="277"/>
                  </a:lnTo>
                  <a:lnTo>
                    <a:pt x="164" y="276"/>
                  </a:lnTo>
                  <a:lnTo>
                    <a:pt x="165" y="276"/>
                  </a:lnTo>
                  <a:lnTo>
                    <a:pt x="166" y="276"/>
                  </a:lnTo>
                  <a:lnTo>
                    <a:pt x="166" y="275"/>
                  </a:lnTo>
                  <a:lnTo>
                    <a:pt x="167" y="275"/>
                  </a:lnTo>
                  <a:lnTo>
                    <a:pt x="168" y="275"/>
                  </a:lnTo>
                  <a:lnTo>
                    <a:pt x="168" y="274"/>
                  </a:lnTo>
                  <a:lnTo>
                    <a:pt x="169" y="274"/>
                  </a:lnTo>
                  <a:lnTo>
                    <a:pt x="170" y="274"/>
                  </a:lnTo>
                  <a:lnTo>
                    <a:pt x="170" y="273"/>
                  </a:lnTo>
                  <a:lnTo>
                    <a:pt x="171" y="273"/>
                  </a:lnTo>
                  <a:lnTo>
                    <a:pt x="172" y="272"/>
                  </a:lnTo>
                  <a:lnTo>
                    <a:pt x="173" y="272"/>
                  </a:lnTo>
                  <a:lnTo>
                    <a:pt x="173" y="271"/>
                  </a:lnTo>
                  <a:lnTo>
                    <a:pt x="174" y="271"/>
                  </a:lnTo>
                  <a:lnTo>
                    <a:pt x="175" y="271"/>
                  </a:lnTo>
                  <a:lnTo>
                    <a:pt x="175" y="270"/>
                  </a:lnTo>
                  <a:lnTo>
                    <a:pt x="176" y="270"/>
                  </a:lnTo>
                  <a:lnTo>
                    <a:pt x="177" y="270"/>
                  </a:lnTo>
                  <a:lnTo>
                    <a:pt x="177" y="269"/>
                  </a:lnTo>
                  <a:lnTo>
                    <a:pt x="178" y="269"/>
                  </a:lnTo>
                  <a:lnTo>
                    <a:pt x="179" y="269"/>
                  </a:lnTo>
                  <a:lnTo>
                    <a:pt x="179" y="268"/>
                  </a:lnTo>
                  <a:lnTo>
                    <a:pt x="180" y="268"/>
                  </a:lnTo>
                  <a:lnTo>
                    <a:pt x="181" y="268"/>
                  </a:lnTo>
                  <a:lnTo>
                    <a:pt x="181" y="267"/>
                  </a:lnTo>
                  <a:lnTo>
                    <a:pt x="182" y="267"/>
                  </a:lnTo>
                  <a:lnTo>
                    <a:pt x="183" y="266"/>
                  </a:lnTo>
                  <a:lnTo>
                    <a:pt x="184" y="266"/>
                  </a:lnTo>
                  <a:lnTo>
                    <a:pt x="184" y="265"/>
                  </a:lnTo>
                  <a:lnTo>
                    <a:pt x="185" y="265"/>
                  </a:lnTo>
                  <a:lnTo>
                    <a:pt x="186" y="265"/>
                  </a:lnTo>
                  <a:lnTo>
                    <a:pt x="186" y="264"/>
                  </a:lnTo>
                  <a:lnTo>
                    <a:pt x="187" y="264"/>
                  </a:lnTo>
                  <a:lnTo>
                    <a:pt x="188" y="264"/>
                  </a:lnTo>
                  <a:lnTo>
                    <a:pt x="188" y="263"/>
                  </a:lnTo>
                  <a:lnTo>
                    <a:pt x="189" y="263"/>
                  </a:lnTo>
                  <a:lnTo>
                    <a:pt x="190" y="263"/>
                  </a:lnTo>
                  <a:lnTo>
                    <a:pt x="190" y="262"/>
                  </a:lnTo>
                  <a:lnTo>
                    <a:pt x="191" y="262"/>
                  </a:lnTo>
                  <a:lnTo>
                    <a:pt x="192" y="262"/>
                  </a:lnTo>
                  <a:lnTo>
                    <a:pt x="192" y="261"/>
                  </a:lnTo>
                  <a:lnTo>
                    <a:pt x="193" y="261"/>
                  </a:lnTo>
                  <a:lnTo>
                    <a:pt x="194" y="261"/>
                  </a:lnTo>
                  <a:lnTo>
                    <a:pt x="194" y="260"/>
                  </a:lnTo>
                  <a:lnTo>
                    <a:pt x="194" y="260"/>
                  </a:lnTo>
                  <a:lnTo>
                    <a:pt x="195" y="260"/>
                  </a:lnTo>
                  <a:lnTo>
                    <a:pt x="195" y="259"/>
                  </a:lnTo>
                  <a:lnTo>
                    <a:pt x="196" y="259"/>
                  </a:lnTo>
                  <a:lnTo>
                    <a:pt x="197" y="259"/>
                  </a:lnTo>
                  <a:lnTo>
                    <a:pt x="197" y="258"/>
                  </a:lnTo>
                  <a:lnTo>
                    <a:pt x="198" y="258"/>
                  </a:lnTo>
                  <a:lnTo>
                    <a:pt x="199" y="258"/>
                  </a:lnTo>
                  <a:lnTo>
                    <a:pt x="199" y="257"/>
                  </a:lnTo>
                  <a:lnTo>
                    <a:pt x="200" y="257"/>
                  </a:lnTo>
                  <a:lnTo>
                    <a:pt x="201" y="257"/>
                  </a:lnTo>
                  <a:lnTo>
                    <a:pt x="201" y="256"/>
                  </a:lnTo>
                  <a:lnTo>
                    <a:pt x="202" y="256"/>
                  </a:lnTo>
                  <a:lnTo>
                    <a:pt x="203" y="256"/>
                  </a:lnTo>
                  <a:lnTo>
                    <a:pt x="203" y="255"/>
                  </a:lnTo>
                  <a:lnTo>
                    <a:pt x="204" y="255"/>
                  </a:lnTo>
                  <a:lnTo>
                    <a:pt x="205" y="254"/>
                  </a:lnTo>
                  <a:lnTo>
                    <a:pt x="206" y="254"/>
                  </a:lnTo>
                  <a:lnTo>
                    <a:pt x="206" y="253"/>
                  </a:lnTo>
                  <a:lnTo>
                    <a:pt x="207" y="253"/>
                  </a:lnTo>
                  <a:lnTo>
                    <a:pt x="208" y="253"/>
                  </a:lnTo>
                  <a:lnTo>
                    <a:pt x="208" y="252"/>
                  </a:lnTo>
                  <a:lnTo>
                    <a:pt x="209" y="252"/>
                  </a:lnTo>
                  <a:lnTo>
                    <a:pt x="210" y="252"/>
                  </a:lnTo>
                  <a:lnTo>
                    <a:pt x="210" y="251"/>
                  </a:lnTo>
                  <a:lnTo>
                    <a:pt x="211" y="251"/>
                  </a:lnTo>
                  <a:lnTo>
                    <a:pt x="212" y="251"/>
                  </a:lnTo>
                  <a:lnTo>
                    <a:pt x="212" y="250"/>
                  </a:lnTo>
                  <a:lnTo>
                    <a:pt x="213" y="250"/>
                  </a:lnTo>
                  <a:lnTo>
                    <a:pt x="214" y="250"/>
                  </a:lnTo>
                  <a:lnTo>
                    <a:pt x="214" y="249"/>
                  </a:lnTo>
                  <a:lnTo>
                    <a:pt x="215" y="249"/>
                  </a:lnTo>
                  <a:lnTo>
                    <a:pt x="216" y="248"/>
                  </a:lnTo>
                  <a:lnTo>
                    <a:pt x="217" y="248"/>
                  </a:lnTo>
                  <a:lnTo>
                    <a:pt x="217" y="247"/>
                  </a:lnTo>
                  <a:lnTo>
                    <a:pt x="218" y="247"/>
                  </a:lnTo>
                  <a:lnTo>
                    <a:pt x="219" y="247"/>
                  </a:lnTo>
                  <a:lnTo>
                    <a:pt x="219" y="246"/>
                  </a:lnTo>
                  <a:lnTo>
                    <a:pt x="220" y="246"/>
                  </a:lnTo>
                  <a:lnTo>
                    <a:pt x="221" y="246"/>
                  </a:lnTo>
                  <a:lnTo>
                    <a:pt x="221" y="245"/>
                  </a:lnTo>
                  <a:lnTo>
                    <a:pt x="222" y="245"/>
                  </a:lnTo>
                  <a:lnTo>
                    <a:pt x="222" y="245"/>
                  </a:lnTo>
                  <a:lnTo>
                    <a:pt x="223" y="245"/>
                  </a:lnTo>
                  <a:lnTo>
                    <a:pt x="223" y="244"/>
                  </a:lnTo>
                  <a:lnTo>
                    <a:pt x="224" y="244"/>
                  </a:lnTo>
                  <a:lnTo>
                    <a:pt x="225" y="243"/>
                  </a:lnTo>
                  <a:lnTo>
                    <a:pt x="226" y="243"/>
                  </a:lnTo>
                  <a:lnTo>
                    <a:pt x="226" y="242"/>
                  </a:lnTo>
                  <a:lnTo>
                    <a:pt x="227" y="242"/>
                  </a:lnTo>
                  <a:lnTo>
                    <a:pt x="228" y="242"/>
                  </a:lnTo>
                  <a:lnTo>
                    <a:pt x="228" y="241"/>
                  </a:lnTo>
                  <a:lnTo>
                    <a:pt x="229" y="241"/>
                  </a:lnTo>
                  <a:lnTo>
                    <a:pt x="230" y="241"/>
                  </a:lnTo>
                  <a:lnTo>
                    <a:pt x="230" y="240"/>
                  </a:lnTo>
                  <a:lnTo>
                    <a:pt x="231" y="240"/>
                  </a:lnTo>
                  <a:lnTo>
                    <a:pt x="232" y="240"/>
                  </a:lnTo>
                  <a:lnTo>
                    <a:pt x="232" y="239"/>
                  </a:lnTo>
                  <a:lnTo>
                    <a:pt x="233" y="239"/>
                  </a:lnTo>
                  <a:lnTo>
                    <a:pt x="234" y="239"/>
                  </a:lnTo>
                  <a:lnTo>
                    <a:pt x="234" y="238"/>
                  </a:lnTo>
                  <a:lnTo>
                    <a:pt x="235" y="238"/>
                  </a:lnTo>
                  <a:lnTo>
                    <a:pt x="236" y="237"/>
                  </a:lnTo>
                  <a:lnTo>
                    <a:pt x="237" y="237"/>
                  </a:lnTo>
                  <a:lnTo>
                    <a:pt x="237" y="236"/>
                  </a:lnTo>
                  <a:lnTo>
                    <a:pt x="238" y="236"/>
                  </a:lnTo>
                  <a:lnTo>
                    <a:pt x="239" y="236"/>
                  </a:lnTo>
                  <a:lnTo>
                    <a:pt x="239" y="235"/>
                  </a:lnTo>
                  <a:lnTo>
                    <a:pt x="240" y="235"/>
                  </a:lnTo>
                  <a:lnTo>
                    <a:pt x="241" y="235"/>
                  </a:lnTo>
                  <a:lnTo>
                    <a:pt x="241" y="234"/>
                  </a:lnTo>
                  <a:lnTo>
                    <a:pt x="242" y="234"/>
                  </a:lnTo>
                  <a:lnTo>
                    <a:pt x="243" y="234"/>
                  </a:lnTo>
                  <a:lnTo>
                    <a:pt x="243" y="233"/>
                  </a:lnTo>
                  <a:lnTo>
                    <a:pt x="244" y="233"/>
                  </a:lnTo>
                  <a:lnTo>
                    <a:pt x="245" y="233"/>
                  </a:lnTo>
                  <a:lnTo>
                    <a:pt x="245" y="232"/>
                  </a:lnTo>
                  <a:lnTo>
                    <a:pt x="246" y="232"/>
                  </a:lnTo>
                  <a:lnTo>
                    <a:pt x="247" y="231"/>
                  </a:lnTo>
                  <a:lnTo>
                    <a:pt x="248" y="231"/>
                  </a:lnTo>
                  <a:lnTo>
                    <a:pt x="248" y="230"/>
                  </a:lnTo>
                  <a:lnTo>
                    <a:pt x="249" y="230"/>
                  </a:lnTo>
                  <a:lnTo>
                    <a:pt x="249" y="230"/>
                  </a:lnTo>
                  <a:lnTo>
                    <a:pt x="250" y="230"/>
                  </a:lnTo>
                  <a:lnTo>
                    <a:pt x="250" y="229"/>
                  </a:lnTo>
                  <a:lnTo>
                    <a:pt x="251" y="229"/>
                  </a:lnTo>
                  <a:lnTo>
                    <a:pt x="252" y="229"/>
                  </a:lnTo>
                  <a:lnTo>
                    <a:pt x="252" y="228"/>
                  </a:lnTo>
                  <a:lnTo>
                    <a:pt x="253" y="228"/>
                  </a:lnTo>
                  <a:lnTo>
                    <a:pt x="254" y="228"/>
                  </a:lnTo>
                  <a:lnTo>
                    <a:pt x="254" y="227"/>
                  </a:lnTo>
                  <a:lnTo>
                    <a:pt x="255" y="227"/>
                  </a:lnTo>
                  <a:lnTo>
                    <a:pt x="256" y="226"/>
                  </a:lnTo>
                  <a:lnTo>
                    <a:pt x="257" y="226"/>
                  </a:lnTo>
                  <a:lnTo>
                    <a:pt x="257" y="225"/>
                  </a:lnTo>
                  <a:lnTo>
                    <a:pt x="258" y="225"/>
                  </a:lnTo>
                  <a:lnTo>
                    <a:pt x="259" y="225"/>
                  </a:lnTo>
                  <a:lnTo>
                    <a:pt x="259" y="224"/>
                  </a:lnTo>
                  <a:lnTo>
                    <a:pt x="260" y="224"/>
                  </a:lnTo>
                  <a:lnTo>
                    <a:pt x="261" y="224"/>
                  </a:lnTo>
                  <a:lnTo>
                    <a:pt x="261" y="223"/>
                  </a:lnTo>
                  <a:lnTo>
                    <a:pt x="262" y="223"/>
                  </a:lnTo>
                  <a:lnTo>
                    <a:pt x="263" y="223"/>
                  </a:lnTo>
                  <a:lnTo>
                    <a:pt x="263" y="222"/>
                  </a:lnTo>
                  <a:lnTo>
                    <a:pt x="264" y="222"/>
                  </a:lnTo>
                  <a:lnTo>
                    <a:pt x="265" y="222"/>
                  </a:lnTo>
                  <a:lnTo>
                    <a:pt x="265" y="221"/>
                  </a:lnTo>
                  <a:lnTo>
                    <a:pt x="266" y="221"/>
                  </a:lnTo>
                  <a:lnTo>
                    <a:pt x="267" y="220"/>
                  </a:lnTo>
                  <a:lnTo>
                    <a:pt x="268" y="220"/>
                  </a:lnTo>
                  <a:lnTo>
                    <a:pt x="268" y="219"/>
                  </a:lnTo>
                  <a:lnTo>
                    <a:pt x="269" y="219"/>
                  </a:lnTo>
                  <a:lnTo>
                    <a:pt x="270" y="219"/>
                  </a:lnTo>
                  <a:lnTo>
                    <a:pt x="270" y="218"/>
                  </a:lnTo>
                  <a:lnTo>
                    <a:pt x="271" y="218"/>
                  </a:lnTo>
                  <a:lnTo>
                    <a:pt x="272" y="218"/>
                  </a:lnTo>
                  <a:lnTo>
                    <a:pt x="272" y="217"/>
                  </a:lnTo>
                  <a:lnTo>
                    <a:pt x="273" y="217"/>
                  </a:lnTo>
                  <a:lnTo>
                    <a:pt x="274" y="217"/>
                  </a:lnTo>
                  <a:lnTo>
                    <a:pt x="274" y="216"/>
                  </a:lnTo>
                  <a:lnTo>
                    <a:pt x="275" y="216"/>
                  </a:lnTo>
                  <a:lnTo>
                    <a:pt x="276" y="216"/>
                  </a:lnTo>
                  <a:lnTo>
                    <a:pt x="276" y="215"/>
                  </a:lnTo>
                  <a:lnTo>
                    <a:pt x="277" y="215"/>
                  </a:lnTo>
                  <a:lnTo>
                    <a:pt x="277" y="215"/>
                  </a:lnTo>
                  <a:lnTo>
                    <a:pt x="277" y="214"/>
                  </a:lnTo>
                  <a:lnTo>
                    <a:pt x="278" y="214"/>
                  </a:lnTo>
                  <a:lnTo>
                    <a:pt x="279" y="214"/>
                  </a:lnTo>
                  <a:lnTo>
                    <a:pt x="279" y="213"/>
                  </a:lnTo>
                  <a:lnTo>
                    <a:pt x="280" y="213"/>
                  </a:lnTo>
                  <a:lnTo>
                    <a:pt x="281" y="213"/>
                  </a:lnTo>
                  <a:lnTo>
                    <a:pt x="281" y="212"/>
                  </a:lnTo>
                  <a:lnTo>
                    <a:pt x="282" y="212"/>
                  </a:lnTo>
                  <a:lnTo>
                    <a:pt x="283" y="212"/>
                  </a:lnTo>
                  <a:lnTo>
                    <a:pt x="283" y="211"/>
                  </a:lnTo>
                  <a:lnTo>
                    <a:pt x="284" y="211"/>
                  </a:lnTo>
                  <a:lnTo>
                    <a:pt x="285" y="211"/>
                  </a:lnTo>
                  <a:lnTo>
                    <a:pt x="285" y="210"/>
                  </a:lnTo>
                  <a:lnTo>
                    <a:pt x="286" y="210"/>
                  </a:lnTo>
                  <a:lnTo>
                    <a:pt x="287" y="210"/>
                  </a:lnTo>
                  <a:lnTo>
                    <a:pt x="287" y="209"/>
                  </a:lnTo>
                  <a:lnTo>
                    <a:pt x="288" y="209"/>
                  </a:lnTo>
                  <a:lnTo>
                    <a:pt x="289" y="208"/>
                  </a:lnTo>
                  <a:lnTo>
                    <a:pt x="290" y="208"/>
                  </a:lnTo>
                  <a:lnTo>
                    <a:pt x="290" y="207"/>
                  </a:lnTo>
                  <a:lnTo>
                    <a:pt x="291" y="207"/>
                  </a:lnTo>
                  <a:lnTo>
                    <a:pt x="292" y="207"/>
                  </a:lnTo>
                  <a:lnTo>
                    <a:pt x="292" y="206"/>
                  </a:lnTo>
                  <a:lnTo>
                    <a:pt x="293" y="206"/>
                  </a:lnTo>
                  <a:lnTo>
                    <a:pt x="294" y="206"/>
                  </a:lnTo>
                  <a:lnTo>
                    <a:pt x="294" y="205"/>
                  </a:lnTo>
                  <a:lnTo>
                    <a:pt x="295" y="205"/>
                  </a:lnTo>
                  <a:lnTo>
                    <a:pt x="296" y="205"/>
                  </a:lnTo>
                  <a:lnTo>
                    <a:pt x="296" y="204"/>
                  </a:lnTo>
                  <a:lnTo>
                    <a:pt x="297" y="204"/>
                  </a:lnTo>
                  <a:lnTo>
                    <a:pt x="298" y="204"/>
                  </a:lnTo>
                  <a:lnTo>
                    <a:pt x="298" y="203"/>
                  </a:lnTo>
                  <a:lnTo>
                    <a:pt x="299" y="203"/>
                  </a:lnTo>
                  <a:lnTo>
                    <a:pt x="300" y="202"/>
                  </a:lnTo>
                  <a:lnTo>
                    <a:pt x="301" y="202"/>
                  </a:lnTo>
                  <a:lnTo>
                    <a:pt x="301" y="201"/>
                  </a:lnTo>
                  <a:lnTo>
                    <a:pt x="302" y="201"/>
                  </a:lnTo>
                  <a:lnTo>
                    <a:pt x="303" y="201"/>
                  </a:lnTo>
                  <a:lnTo>
                    <a:pt x="303" y="200"/>
                  </a:lnTo>
                  <a:lnTo>
                    <a:pt x="304" y="200"/>
                  </a:lnTo>
                  <a:lnTo>
                    <a:pt x="305" y="200"/>
                  </a:lnTo>
                  <a:lnTo>
                    <a:pt x="305" y="200"/>
                  </a:lnTo>
                  <a:lnTo>
                    <a:pt x="305" y="199"/>
                  </a:lnTo>
                  <a:lnTo>
                    <a:pt x="306" y="199"/>
                  </a:lnTo>
                  <a:lnTo>
                    <a:pt x="307" y="199"/>
                  </a:lnTo>
                  <a:lnTo>
                    <a:pt x="307" y="198"/>
                  </a:lnTo>
                  <a:lnTo>
                    <a:pt x="308" y="198"/>
                  </a:lnTo>
                  <a:lnTo>
                    <a:pt x="309" y="197"/>
                  </a:lnTo>
                  <a:lnTo>
                    <a:pt x="310" y="197"/>
                  </a:lnTo>
                  <a:lnTo>
                    <a:pt x="310" y="196"/>
                  </a:lnTo>
                  <a:lnTo>
                    <a:pt x="311" y="196"/>
                  </a:lnTo>
                  <a:lnTo>
                    <a:pt x="312" y="196"/>
                  </a:lnTo>
                  <a:lnTo>
                    <a:pt x="312" y="195"/>
                  </a:lnTo>
                  <a:lnTo>
                    <a:pt x="313" y="195"/>
                  </a:lnTo>
                  <a:lnTo>
                    <a:pt x="314" y="195"/>
                  </a:lnTo>
                  <a:lnTo>
                    <a:pt x="314" y="194"/>
                  </a:lnTo>
                  <a:lnTo>
                    <a:pt x="315" y="194"/>
                  </a:lnTo>
                  <a:lnTo>
                    <a:pt x="316" y="194"/>
                  </a:lnTo>
                  <a:lnTo>
                    <a:pt x="316" y="193"/>
                  </a:lnTo>
                  <a:lnTo>
                    <a:pt x="317" y="193"/>
                  </a:lnTo>
                  <a:lnTo>
                    <a:pt x="318" y="193"/>
                  </a:lnTo>
                  <a:lnTo>
                    <a:pt x="318" y="192"/>
                  </a:lnTo>
                  <a:lnTo>
                    <a:pt x="319" y="192"/>
                  </a:lnTo>
                  <a:lnTo>
                    <a:pt x="320" y="191"/>
                  </a:lnTo>
                  <a:lnTo>
                    <a:pt x="321" y="191"/>
                  </a:lnTo>
                  <a:lnTo>
                    <a:pt x="321" y="190"/>
                  </a:lnTo>
                  <a:lnTo>
                    <a:pt x="322" y="190"/>
                  </a:lnTo>
                  <a:lnTo>
                    <a:pt x="323" y="190"/>
                  </a:lnTo>
                  <a:lnTo>
                    <a:pt x="323" y="189"/>
                  </a:lnTo>
                  <a:lnTo>
                    <a:pt x="324" y="189"/>
                  </a:lnTo>
                  <a:lnTo>
                    <a:pt x="325" y="189"/>
                  </a:lnTo>
                  <a:lnTo>
                    <a:pt x="325" y="188"/>
                  </a:lnTo>
                  <a:lnTo>
                    <a:pt x="326" y="188"/>
                  </a:lnTo>
                  <a:lnTo>
                    <a:pt x="327" y="188"/>
                  </a:lnTo>
                  <a:lnTo>
                    <a:pt x="327" y="187"/>
                  </a:lnTo>
                  <a:lnTo>
                    <a:pt x="328" y="187"/>
                  </a:lnTo>
                  <a:lnTo>
                    <a:pt x="329" y="186"/>
                  </a:lnTo>
                  <a:lnTo>
                    <a:pt x="330" y="186"/>
                  </a:lnTo>
                  <a:lnTo>
                    <a:pt x="330" y="185"/>
                  </a:lnTo>
                  <a:lnTo>
                    <a:pt x="331" y="185"/>
                  </a:lnTo>
                  <a:lnTo>
                    <a:pt x="332" y="185"/>
                  </a:lnTo>
                  <a:lnTo>
                    <a:pt x="332" y="184"/>
                  </a:lnTo>
                  <a:lnTo>
                    <a:pt x="332" y="184"/>
                  </a:lnTo>
                  <a:lnTo>
                    <a:pt x="333" y="184"/>
                  </a:lnTo>
                  <a:lnTo>
                    <a:pt x="334" y="184"/>
                  </a:lnTo>
                  <a:lnTo>
                    <a:pt x="334" y="183"/>
                  </a:lnTo>
                  <a:lnTo>
                    <a:pt x="335" y="183"/>
                  </a:lnTo>
                  <a:lnTo>
                    <a:pt x="336" y="183"/>
                  </a:lnTo>
                  <a:lnTo>
                    <a:pt x="336" y="182"/>
                  </a:lnTo>
                  <a:lnTo>
                    <a:pt x="337" y="182"/>
                  </a:lnTo>
                  <a:lnTo>
                    <a:pt x="338" y="182"/>
                  </a:lnTo>
                  <a:lnTo>
                    <a:pt x="338" y="181"/>
                  </a:lnTo>
                  <a:lnTo>
                    <a:pt x="339" y="181"/>
                  </a:lnTo>
                  <a:lnTo>
                    <a:pt x="340" y="180"/>
                  </a:lnTo>
                  <a:lnTo>
                    <a:pt x="341" y="180"/>
                  </a:lnTo>
                  <a:lnTo>
                    <a:pt x="341" y="179"/>
                  </a:lnTo>
                  <a:lnTo>
                    <a:pt x="342" y="179"/>
                  </a:lnTo>
                  <a:lnTo>
                    <a:pt x="343" y="179"/>
                  </a:lnTo>
                  <a:lnTo>
                    <a:pt x="343" y="178"/>
                  </a:lnTo>
                  <a:lnTo>
                    <a:pt x="344" y="178"/>
                  </a:lnTo>
                  <a:lnTo>
                    <a:pt x="345" y="178"/>
                  </a:lnTo>
                  <a:lnTo>
                    <a:pt x="345" y="177"/>
                  </a:lnTo>
                  <a:lnTo>
                    <a:pt x="346" y="177"/>
                  </a:lnTo>
                  <a:lnTo>
                    <a:pt x="347" y="177"/>
                  </a:lnTo>
                  <a:lnTo>
                    <a:pt x="347" y="176"/>
                  </a:lnTo>
                  <a:lnTo>
                    <a:pt x="348" y="176"/>
                  </a:lnTo>
                  <a:lnTo>
                    <a:pt x="349" y="176"/>
                  </a:lnTo>
                  <a:lnTo>
                    <a:pt x="349" y="175"/>
                  </a:lnTo>
                  <a:lnTo>
                    <a:pt x="350" y="175"/>
                  </a:lnTo>
                  <a:lnTo>
                    <a:pt x="351" y="174"/>
                  </a:lnTo>
                  <a:lnTo>
                    <a:pt x="352" y="174"/>
                  </a:lnTo>
                  <a:lnTo>
                    <a:pt x="352" y="173"/>
                  </a:lnTo>
                  <a:lnTo>
                    <a:pt x="353" y="173"/>
                  </a:lnTo>
                  <a:lnTo>
                    <a:pt x="354" y="173"/>
                  </a:lnTo>
                  <a:lnTo>
                    <a:pt x="354" y="172"/>
                  </a:lnTo>
                  <a:lnTo>
                    <a:pt x="355" y="172"/>
                  </a:lnTo>
                  <a:lnTo>
                    <a:pt x="356" y="172"/>
                  </a:lnTo>
                  <a:lnTo>
                    <a:pt x="356" y="171"/>
                  </a:lnTo>
                  <a:lnTo>
                    <a:pt x="357" y="171"/>
                  </a:lnTo>
                  <a:lnTo>
                    <a:pt x="358" y="171"/>
                  </a:lnTo>
                  <a:lnTo>
                    <a:pt x="358" y="170"/>
                  </a:lnTo>
                  <a:lnTo>
                    <a:pt x="359" y="170"/>
                  </a:lnTo>
                  <a:lnTo>
                    <a:pt x="360" y="170"/>
                  </a:lnTo>
                  <a:lnTo>
                    <a:pt x="360" y="169"/>
                  </a:lnTo>
                  <a:lnTo>
                    <a:pt x="360" y="169"/>
                  </a:lnTo>
                  <a:lnTo>
                    <a:pt x="361" y="169"/>
                  </a:lnTo>
                  <a:lnTo>
                    <a:pt x="361" y="168"/>
                  </a:lnTo>
                  <a:lnTo>
                    <a:pt x="362" y="168"/>
                  </a:lnTo>
                  <a:lnTo>
                    <a:pt x="363" y="168"/>
                  </a:lnTo>
                  <a:lnTo>
                    <a:pt x="363" y="167"/>
                  </a:lnTo>
                  <a:lnTo>
                    <a:pt x="364" y="167"/>
                  </a:lnTo>
                  <a:lnTo>
                    <a:pt x="365" y="167"/>
                  </a:lnTo>
                  <a:lnTo>
                    <a:pt x="365" y="166"/>
                  </a:lnTo>
                  <a:lnTo>
                    <a:pt x="366" y="166"/>
                  </a:lnTo>
                  <a:lnTo>
                    <a:pt x="367" y="166"/>
                  </a:lnTo>
                  <a:lnTo>
                    <a:pt x="367" y="165"/>
                  </a:lnTo>
                  <a:lnTo>
                    <a:pt x="368" y="165"/>
                  </a:lnTo>
                  <a:lnTo>
                    <a:pt x="369" y="165"/>
                  </a:lnTo>
                  <a:lnTo>
                    <a:pt x="369" y="164"/>
                  </a:lnTo>
                  <a:lnTo>
                    <a:pt x="370" y="164"/>
                  </a:lnTo>
                  <a:lnTo>
                    <a:pt x="371" y="164"/>
                  </a:lnTo>
                  <a:lnTo>
                    <a:pt x="371" y="163"/>
                  </a:lnTo>
                  <a:lnTo>
                    <a:pt x="372" y="163"/>
                  </a:lnTo>
                  <a:lnTo>
                    <a:pt x="373" y="162"/>
                  </a:lnTo>
                  <a:lnTo>
                    <a:pt x="374" y="162"/>
                  </a:lnTo>
                  <a:lnTo>
                    <a:pt x="374" y="161"/>
                  </a:lnTo>
                  <a:lnTo>
                    <a:pt x="375" y="161"/>
                  </a:lnTo>
                  <a:lnTo>
                    <a:pt x="376" y="161"/>
                  </a:lnTo>
                  <a:lnTo>
                    <a:pt x="376" y="160"/>
                  </a:lnTo>
                  <a:lnTo>
                    <a:pt x="377" y="160"/>
                  </a:lnTo>
                  <a:lnTo>
                    <a:pt x="378" y="160"/>
                  </a:lnTo>
                  <a:lnTo>
                    <a:pt x="378" y="159"/>
                  </a:lnTo>
                  <a:lnTo>
                    <a:pt x="379" y="159"/>
                  </a:lnTo>
                  <a:lnTo>
                    <a:pt x="380" y="159"/>
                  </a:lnTo>
                  <a:lnTo>
                    <a:pt x="380" y="158"/>
                  </a:lnTo>
                  <a:lnTo>
                    <a:pt x="381" y="158"/>
                  </a:lnTo>
                  <a:lnTo>
                    <a:pt x="382" y="157"/>
                  </a:lnTo>
                  <a:lnTo>
                    <a:pt x="383" y="157"/>
                  </a:lnTo>
                  <a:lnTo>
                    <a:pt x="383" y="156"/>
                  </a:lnTo>
                  <a:lnTo>
                    <a:pt x="384" y="156"/>
                  </a:lnTo>
                  <a:lnTo>
                    <a:pt x="385" y="156"/>
                  </a:lnTo>
                  <a:lnTo>
                    <a:pt x="385" y="155"/>
                  </a:lnTo>
                  <a:lnTo>
                    <a:pt x="386" y="155"/>
                  </a:lnTo>
                  <a:lnTo>
                    <a:pt x="387" y="155"/>
                  </a:lnTo>
                  <a:lnTo>
                    <a:pt x="387" y="154"/>
                  </a:lnTo>
                  <a:lnTo>
                    <a:pt x="388" y="154"/>
                  </a:lnTo>
                  <a:lnTo>
                    <a:pt x="388" y="154"/>
                  </a:lnTo>
                  <a:lnTo>
                    <a:pt x="389" y="154"/>
                  </a:lnTo>
                  <a:lnTo>
                    <a:pt x="389" y="153"/>
                  </a:lnTo>
                  <a:lnTo>
                    <a:pt x="390" y="153"/>
                  </a:lnTo>
                  <a:lnTo>
                    <a:pt x="391" y="153"/>
                  </a:lnTo>
                  <a:lnTo>
                    <a:pt x="391" y="152"/>
                  </a:lnTo>
                  <a:lnTo>
                    <a:pt x="392" y="152"/>
                  </a:lnTo>
                  <a:lnTo>
                    <a:pt x="393" y="151"/>
                  </a:lnTo>
                  <a:lnTo>
                    <a:pt x="394" y="151"/>
                  </a:lnTo>
                  <a:lnTo>
                    <a:pt x="394" y="150"/>
                  </a:lnTo>
                  <a:lnTo>
                    <a:pt x="395" y="150"/>
                  </a:lnTo>
                  <a:lnTo>
                    <a:pt x="396" y="150"/>
                  </a:lnTo>
                  <a:lnTo>
                    <a:pt x="396" y="149"/>
                  </a:lnTo>
                  <a:lnTo>
                    <a:pt x="397" y="149"/>
                  </a:lnTo>
                  <a:lnTo>
                    <a:pt x="398" y="149"/>
                  </a:lnTo>
                  <a:lnTo>
                    <a:pt x="398" y="148"/>
                  </a:lnTo>
                  <a:lnTo>
                    <a:pt x="399" y="148"/>
                  </a:lnTo>
                  <a:lnTo>
                    <a:pt x="400" y="148"/>
                  </a:lnTo>
                  <a:lnTo>
                    <a:pt x="400" y="147"/>
                  </a:lnTo>
                  <a:lnTo>
                    <a:pt x="401" y="147"/>
                  </a:lnTo>
                  <a:lnTo>
                    <a:pt x="402" y="147"/>
                  </a:lnTo>
                  <a:lnTo>
                    <a:pt x="402" y="146"/>
                  </a:lnTo>
                  <a:lnTo>
                    <a:pt x="403" y="146"/>
                  </a:lnTo>
                  <a:lnTo>
                    <a:pt x="404" y="145"/>
                  </a:lnTo>
                  <a:lnTo>
                    <a:pt x="405" y="145"/>
                  </a:lnTo>
                  <a:lnTo>
                    <a:pt x="405" y="144"/>
                  </a:lnTo>
                  <a:lnTo>
                    <a:pt x="406" y="144"/>
                  </a:lnTo>
                  <a:lnTo>
                    <a:pt x="407" y="144"/>
                  </a:lnTo>
                  <a:lnTo>
                    <a:pt x="407" y="143"/>
                  </a:lnTo>
                  <a:lnTo>
                    <a:pt x="408" y="143"/>
                  </a:lnTo>
                  <a:lnTo>
                    <a:pt x="409" y="143"/>
                  </a:lnTo>
                  <a:lnTo>
                    <a:pt x="409" y="142"/>
                  </a:lnTo>
                  <a:lnTo>
                    <a:pt x="410" y="142"/>
                  </a:lnTo>
                  <a:lnTo>
                    <a:pt x="411" y="142"/>
                  </a:lnTo>
                  <a:lnTo>
                    <a:pt x="411" y="141"/>
                  </a:lnTo>
                  <a:lnTo>
                    <a:pt x="412" y="141"/>
                  </a:lnTo>
                  <a:lnTo>
                    <a:pt x="413" y="140"/>
                  </a:lnTo>
                  <a:lnTo>
                    <a:pt x="414" y="140"/>
                  </a:lnTo>
                  <a:lnTo>
                    <a:pt x="414" y="139"/>
                  </a:lnTo>
                  <a:lnTo>
                    <a:pt x="415" y="139"/>
                  </a:lnTo>
                  <a:lnTo>
                    <a:pt x="416" y="139"/>
                  </a:lnTo>
                  <a:lnTo>
                    <a:pt x="416" y="138"/>
                  </a:lnTo>
                  <a:lnTo>
                    <a:pt x="417" y="138"/>
                  </a:lnTo>
                  <a:lnTo>
                    <a:pt x="418" y="138"/>
                  </a:lnTo>
                  <a:lnTo>
                    <a:pt x="418" y="137"/>
                  </a:lnTo>
                  <a:lnTo>
                    <a:pt x="419" y="137"/>
                  </a:lnTo>
                  <a:lnTo>
                    <a:pt x="420" y="137"/>
                  </a:lnTo>
                  <a:lnTo>
                    <a:pt x="420" y="136"/>
                  </a:lnTo>
                  <a:lnTo>
                    <a:pt x="421" y="136"/>
                  </a:lnTo>
                  <a:lnTo>
                    <a:pt x="422" y="136"/>
                  </a:lnTo>
                  <a:lnTo>
                    <a:pt x="422" y="135"/>
                  </a:lnTo>
                  <a:lnTo>
                    <a:pt x="423" y="135"/>
                  </a:lnTo>
                  <a:lnTo>
                    <a:pt x="424" y="134"/>
                  </a:lnTo>
                  <a:lnTo>
                    <a:pt x="425" y="134"/>
                  </a:lnTo>
                  <a:lnTo>
                    <a:pt x="425" y="133"/>
                  </a:lnTo>
                  <a:lnTo>
                    <a:pt x="426" y="133"/>
                  </a:lnTo>
                  <a:lnTo>
                    <a:pt x="427" y="133"/>
                  </a:lnTo>
                  <a:lnTo>
                    <a:pt x="427" y="132"/>
                  </a:lnTo>
                  <a:lnTo>
                    <a:pt x="428" y="132"/>
                  </a:lnTo>
                  <a:lnTo>
                    <a:pt x="429" y="132"/>
                  </a:lnTo>
                  <a:lnTo>
                    <a:pt x="429" y="131"/>
                  </a:lnTo>
                  <a:lnTo>
                    <a:pt x="430" y="131"/>
                  </a:lnTo>
                  <a:lnTo>
                    <a:pt x="431" y="131"/>
                  </a:lnTo>
                  <a:lnTo>
                    <a:pt x="431" y="130"/>
                  </a:lnTo>
                  <a:lnTo>
                    <a:pt x="432" y="130"/>
                  </a:lnTo>
                  <a:lnTo>
                    <a:pt x="433" y="130"/>
                  </a:lnTo>
                  <a:lnTo>
                    <a:pt x="433" y="129"/>
                  </a:lnTo>
                  <a:lnTo>
                    <a:pt x="434" y="129"/>
                  </a:lnTo>
                  <a:lnTo>
                    <a:pt x="434" y="128"/>
                  </a:lnTo>
                  <a:lnTo>
                    <a:pt x="435" y="128"/>
                  </a:lnTo>
                  <a:lnTo>
                    <a:pt x="436" y="128"/>
                  </a:lnTo>
                  <a:lnTo>
                    <a:pt x="436" y="127"/>
                  </a:lnTo>
                  <a:lnTo>
                    <a:pt x="437" y="127"/>
                  </a:lnTo>
                  <a:lnTo>
                    <a:pt x="438" y="127"/>
                  </a:lnTo>
                  <a:lnTo>
                    <a:pt x="438" y="126"/>
                  </a:lnTo>
                  <a:lnTo>
                    <a:pt x="439" y="126"/>
                  </a:lnTo>
                  <a:lnTo>
                    <a:pt x="440" y="126"/>
                  </a:lnTo>
                  <a:lnTo>
                    <a:pt x="440" y="125"/>
                  </a:lnTo>
                  <a:lnTo>
                    <a:pt x="441" y="125"/>
                  </a:lnTo>
                  <a:lnTo>
                    <a:pt x="442" y="125"/>
                  </a:lnTo>
                  <a:lnTo>
                    <a:pt x="442" y="124"/>
                  </a:lnTo>
                  <a:lnTo>
                    <a:pt x="443" y="124"/>
                  </a:lnTo>
                  <a:lnTo>
                    <a:pt x="443" y="124"/>
                  </a:lnTo>
                  <a:lnTo>
                    <a:pt x="444" y="124"/>
                  </a:lnTo>
                  <a:lnTo>
                    <a:pt x="444" y="123"/>
                  </a:lnTo>
                  <a:lnTo>
                    <a:pt x="445" y="123"/>
                  </a:lnTo>
                  <a:lnTo>
                    <a:pt x="445" y="122"/>
                  </a:lnTo>
                  <a:lnTo>
                    <a:pt x="446" y="122"/>
                  </a:lnTo>
                  <a:lnTo>
                    <a:pt x="447" y="122"/>
                  </a:lnTo>
                  <a:lnTo>
                    <a:pt x="447" y="121"/>
                  </a:lnTo>
                  <a:lnTo>
                    <a:pt x="448" y="121"/>
                  </a:lnTo>
                  <a:lnTo>
                    <a:pt x="449" y="121"/>
                  </a:lnTo>
                  <a:lnTo>
                    <a:pt x="449" y="120"/>
                  </a:lnTo>
                  <a:lnTo>
                    <a:pt x="450" y="120"/>
                  </a:lnTo>
                  <a:lnTo>
                    <a:pt x="451" y="120"/>
                  </a:lnTo>
                  <a:lnTo>
                    <a:pt x="451" y="119"/>
                  </a:lnTo>
                  <a:lnTo>
                    <a:pt x="452" y="119"/>
                  </a:lnTo>
                  <a:lnTo>
                    <a:pt x="453" y="119"/>
                  </a:lnTo>
                  <a:lnTo>
                    <a:pt x="453" y="118"/>
                  </a:lnTo>
                  <a:lnTo>
                    <a:pt x="454" y="118"/>
                  </a:lnTo>
                  <a:lnTo>
                    <a:pt x="455" y="118"/>
                  </a:lnTo>
                  <a:lnTo>
                    <a:pt x="455" y="117"/>
                  </a:lnTo>
                  <a:lnTo>
                    <a:pt x="456" y="117"/>
                  </a:lnTo>
                  <a:lnTo>
                    <a:pt x="456" y="116"/>
                  </a:lnTo>
                  <a:lnTo>
                    <a:pt x="457" y="116"/>
                  </a:lnTo>
                  <a:lnTo>
                    <a:pt x="458" y="116"/>
                  </a:lnTo>
                  <a:lnTo>
                    <a:pt x="458" y="115"/>
                  </a:lnTo>
                  <a:lnTo>
                    <a:pt x="459" y="115"/>
                  </a:lnTo>
                  <a:lnTo>
                    <a:pt x="460" y="115"/>
                  </a:lnTo>
                  <a:lnTo>
                    <a:pt x="460" y="114"/>
                  </a:lnTo>
                  <a:lnTo>
                    <a:pt x="461" y="114"/>
                  </a:lnTo>
                  <a:lnTo>
                    <a:pt x="462" y="114"/>
                  </a:lnTo>
                  <a:lnTo>
                    <a:pt x="462" y="113"/>
                  </a:lnTo>
                  <a:lnTo>
                    <a:pt x="463" y="113"/>
                  </a:lnTo>
                  <a:lnTo>
                    <a:pt x="464" y="113"/>
                  </a:lnTo>
                  <a:lnTo>
                    <a:pt x="464" y="112"/>
                  </a:lnTo>
                  <a:lnTo>
                    <a:pt x="465" y="112"/>
                  </a:lnTo>
                  <a:lnTo>
                    <a:pt x="466" y="111"/>
                  </a:lnTo>
                  <a:lnTo>
                    <a:pt x="467" y="111"/>
                  </a:lnTo>
                  <a:lnTo>
                    <a:pt x="467" y="110"/>
                  </a:lnTo>
                  <a:lnTo>
                    <a:pt x="468" y="110"/>
                  </a:lnTo>
                  <a:lnTo>
                    <a:pt x="469" y="110"/>
                  </a:lnTo>
                  <a:lnTo>
                    <a:pt x="469" y="109"/>
                  </a:lnTo>
                  <a:lnTo>
                    <a:pt x="470" y="109"/>
                  </a:lnTo>
                  <a:lnTo>
                    <a:pt x="471" y="109"/>
                  </a:lnTo>
                  <a:lnTo>
                    <a:pt x="471" y="108"/>
                  </a:lnTo>
                  <a:lnTo>
                    <a:pt x="472" y="108"/>
                  </a:lnTo>
                  <a:lnTo>
                    <a:pt x="473" y="108"/>
                  </a:lnTo>
                  <a:lnTo>
                    <a:pt x="473" y="107"/>
                  </a:lnTo>
                  <a:lnTo>
                    <a:pt x="474" y="107"/>
                  </a:lnTo>
                  <a:lnTo>
                    <a:pt x="475" y="107"/>
                  </a:lnTo>
                  <a:lnTo>
                    <a:pt x="475" y="106"/>
                  </a:lnTo>
                  <a:lnTo>
                    <a:pt x="476" y="106"/>
                  </a:lnTo>
                  <a:lnTo>
                    <a:pt x="477" y="105"/>
                  </a:lnTo>
                  <a:lnTo>
                    <a:pt x="478" y="105"/>
                  </a:lnTo>
                  <a:lnTo>
                    <a:pt x="478" y="104"/>
                  </a:lnTo>
                  <a:lnTo>
                    <a:pt x="479" y="104"/>
                  </a:lnTo>
                  <a:lnTo>
                    <a:pt x="480" y="104"/>
                  </a:lnTo>
                  <a:lnTo>
                    <a:pt x="480" y="103"/>
                  </a:lnTo>
                  <a:lnTo>
                    <a:pt x="481" y="103"/>
                  </a:lnTo>
                  <a:lnTo>
                    <a:pt x="482" y="103"/>
                  </a:lnTo>
                  <a:lnTo>
                    <a:pt x="482" y="102"/>
                  </a:lnTo>
                  <a:lnTo>
                    <a:pt x="483" y="102"/>
                  </a:lnTo>
                  <a:lnTo>
                    <a:pt x="484" y="102"/>
                  </a:lnTo>
                  <a:lnTo>
                    <a:pt x="484" y="101"/>
                  </a:lnTo>
                  <a:lnTo>
                    <a:pt x="485" y="101"/>
                  </a:lnTo>
                  <a:lnTo>
                    <a:pt x="486" y="100"/>
                  </a:lnTo>
                  <a:lnTo>
                    <a:pt x="487" y="100"/>
                  </a:lnTo>
                  <a:lnTo>
                    <a:pt x="487" y="99"/>
                  </a:lnTo>
                  <a:lnTo>
                    <a:pt x="488" y="99"/>
                  </a:lnTo>
                  <a:lnTo>
                    <a:pt x="489" y="99"/>
                  </a:lnTo>
                  <a:lnTo>
                    <a:pt x="489" y="98"/>
                  </a:lnTo>
                  <a:lnTo>
                    <a:pt x="490" y="98"/>
                  </a:lnTo>
                  <a:lnTo>
                    <a:pt x="491" y="98"/>
                  </a:lnTo>
                  <a:lnTo>
                    <a:pt x="491" y="97"/>
                  </a:lnTo>
                  <a:lnTo>
                    <a:pt x="492" y="97"/>
                  </a:lnTo>
                  <a:lnTo>
                    <a:pt x="493" y="97"/>
                  </a:lnTo>
                  <a:lnTo>
                    <a:pt x="493" y="96"/>
                  </a:lnTo>
                  <a:lnTo>
                    <a:pt x="494" y="96"/>
                  </a:lnTo>
                  <a:lnTo>
                    <a:pt x="495" y="96"/>
                  </a:lnTo>
                  <a:lnTo>
                    <a:pt x="495" y="95"/>
                  </a:lnTo>
                  <a:lnTo>
                    <a:pt x="496" y="95"/>
                  </a:lnTo>
                  <a:lnTo>
                    <a:pt x="497" y="94"/>
                  </a:lnTo>
                  <a:lnTo>
                    <a:pt x="498" y="94"/>
                  </a:lnTo>
                  <a:lnTo>
                    <a:pt x="498" y="93"/>
                  </a:lnTo>
                  <a:lnTo>
                    <a:pt x="499" y="93"/>
                  </a:lnTo>
                  <a:lnTo>
                    <a:pt x="499" y="93"/>
                  </a:lnTo>
                  <a:lnTo>
                    <a:pt x="500" y="93"/>
                  </a:lnTo>
                  <a:lnTo>
                    <a:pt x="500" y="92"/>
                  </a:lnTo>
                  <a:lnTo>
                    <a:pt x="501" y="92"/>
                  </a:lnTo>
                  <a:lnTo>
                    <a:pt x="502" y="92"/>
                  </a:lnTo>
                  <a:lnTo>
                    <a:pt x="502" y="91"/>
                  </a:lnTo>
                  <a:lnTo>
                    <a:pt x="503" y="91"/>
                  </a:lnTo>
                  <a:lnTo>
                    <a:pt x="504" y="91"/>
                  </a:lnTo>
                  <a:lnTo>
                    <a:pt x="504" y="90"/>
                  </a:lnTo>
                  <a:lnTo>
                    <a:pt x="505" y="90"/>
                  </a:lnTo>
                  <a:lnTo>
                    <a:pt x="506" y="90"/>
                  </a:lnTo>
                  <a:lnTo>
                    <a:pt x="506" y="89"/>
                  </a:lnTo>
                  <a:lnTo>
                    <a:pt x="507" y="89"/>
                  </a:lnTo>
                  <a:lnTo>
                    <a:pt x="508" y="88"/>
                  </a:lnTo>
                  <a:lnTo>
                    <a:pt x="509" y="88"/>
                  </a:lnTo>
                  <a:lnTo>
                    <a:pt x="509" y="87"/>
                  </a:lnTo>
                  <a:lnTo>
                    <a:pt x="510" y="87"/>
                  </a:lnTo>
                  <a:lnTo>
                    <a:pt x="511" y="87"/>
                  </a:lnTo>
                  <a:lnTo>
                    <a:pt x="511" y="86"/>
                  </a:lnTo>
                  <a:lnTo>
                    <a:pt x="512" y="86"/>
                  </a:lnTo>
                  <a:lnTo>
                    <a:pt x="513" y="86"/>
                  </a:lnTo>
                  <a:lnTo>
                    <a:pt x="513" y="85"/>
                  </a:lnTo>
                  <a:lnTo>
                    <a:pt x="514" y="85"/>
                  </a:lnTo>
                  <a:lnTo>
                    <a:pt x="515" y="85"/>
                  </a:lnTo>
                  <a:lnTo>
                    <a:pt x="515" y="84"/>
                  </a:lnTo>
                  <a:lnTo>
                    <a:pt x="516" y="84"/>
                  </a:lnTo>
                  <a:lnTo>
                    <a:pt x="517" y="83"/>
                  </a:lnTo>
                  <a:lnTo>
                    <a:pt x="518" y="83"/>
                  </a:lnTo>
                  <a:lnTo>
                    <a:pt x="518" y="82"/>
                  </a:lnTo>
                  <a:lnTo>
                    <a:pt x="519" y="82"/>
                  </a:lnTo>
                  <a:lnTo>
                    <a:pt x="520" y="82"/>
                  </a:lnTo>
                  <a:lnTo>
                    <a:pt x="520" y="81"/>
                  </a:lnTo>
                  <a:lnTo>
                    <a:pt x="521" y="81"/>
                  </a:lnTo>
                  <a:lnTo>
                    <a:pt x="522" y="81"/>
                  </a:lnTo>
                  <a:lnTo>
                    <a:pt x="522" y="80"/>
                  </a:lnTo>
                  <a:lnTo>
                    <a:pt x="523" y="80"/>
                  </a:lnTo>
                  <a:lnTo>
                    <a:pt x="524" y="80"/>
                  </a:lnTo>
                  <a:lnTo>
                    <a:pt x="524" y="79"/>
                  </a:lnTo>
                  <a:lnTo>
                    <a:pt x="525" y="79"/>
                  </a:lnTo>
                  <a:lnTo>
                    <a:pt x="526" y="79"/>
                  </a:lnTo>
                  <a:lnTo>
                    <a:pt x="526" y="78"/>
                  </a:lnTo>
                  <a:lnTo>
                    <a:pt x="526" y="78"/>
                  </a:lnTo>
                  <a:lnTo>
                    <a:pt x="527" y="78"/>
                  </a:lnTo>
                  <a:lnTo>
                    <a:pt x="528" y="77"/>
                  </a:lnTo>
                  <a:lnTo>
                    <a:pt x="529" y="77"/>
                  </a:lnTo>
                  <a:lnTo>
                    <a:pt x="529" y="76"/>
                  </a:lnTo>
                  <a:lnTo>
                    <a:pt x="530" y="76"/>
                  </a:lnTo>
                  <a:lnTo>
                    <a:pt x="531" y="76"/>
                  </a:lnTo>
                  <a:lnTo>
                    <a:pt x="531" y="75"/>
                  </a:lnTo>
                  <a:lnTo>
                    <a:pt x="532" y="75"/>
                  </a:lnTo>
                  <a:lnTo>
                    <a:pt x="533" y="75"/>
                  </a:lnTo>
                  <a:lnTo>
                    <a:pt x="533" y="74"/>
                  </a:lnTo>
                  <a:lnTo>
                    <a:pt x="534" y="74"/>
                  </a:lnTo>
                  <a:lnTo>
                    <a:pt x="535" y="74"/>
                  </a:lnTo>
                  <a:lnTo>
                    <a:pt x="535" y="73"/>
                  </a:lnTo>
                  <a:lnTo>
                    <a:pt x="536" y="73"/>
                  </a:lnTo>
                  <a:lnTo>
                    <a:pt x="537" y="73"/>
                  </a:lnTo>
                  <a:lnTo>
                    <a:pt x="537" y="72"/>
                  </a:lnTo>
                  <a:lnTo>
                    <a:pt x="538" y="72"/>
                  </a:lnTo>
                  <a:lnTo>
                    <a:pt x="539" y="71"/>
                  </a:lnTo>
                  <a:lnTo>
                    <a:pt x="540" y="71"/>
                  </a:lnTo>
                  <a:lnTo>
                    <a:pt x="540" y="70"/>
                  </a:lnTo>
                  <a:lnTo>
                    <a:pt x="541" y="70"/>
                  </a:lnTo>
                  <a:lnTo>
                    <a:pt x="542" y="70"/>
                  </a:lnTo>
                  <a:lnTo>
                    <a:pt x="542" y="69"/>
                  </a:lnTo>
                  <a:lnTo>
                    <a:pt x="543" y="69"/>
                  </a:lnTo>
                  <a:lnTo>
                    <a:pt x="544" y="69"/>
                  </a:lnTo>
                  <a:lnTo>
                    <a:pt x="544" y="68"/>
                  </a:lnTo>
                  <a:lnTo>
                    <a:pt x="545" y="68"/>
                  </a:lnTo>
                  <a:lnTo>
                    <a:pt x="546" y="68"/>
                  </a:lnTo>
                  <a:lnTo>
                    <a:pt x="546" y="67"/>
                  </a:lnTo>
                  <a:lnTo>
                    <a:pt x="547" y="67"/>
                  </a:lnTo>
                  <a:lnTo>
                    <a:pt x="548" y="67"/>
                  </a:lnTo>
                  <a:lnTo>
                    <a:pt x="548" y="66"/>
                  </a:lnTo>
                  <a:lnTo>
                    <a:pt x="549" y="66"/>
                  </a:lnTo>
                  <a:lnTo>
                    <a:pt x="550" y="65"/>
                  </a:lnTo>
                  <a:lnTo>
                    <a:pt x="551" y="65"/>
                  </a:lnTo>
                  <a:lnTo>
                    <a:pt x="551" y="64"/>
                  </a:lnTo>
                  <a:lnTo>
                    <a:pt x="552" y="64"/>
                  </a:lnTo>
                  <a:lnTo>
                    <a:pt x="553" y="64"/>
                  </a:lnTo>
                  <a:lnTo>
                    <a:pt x="553" y="63"/>
                  </a:lnTo>
                  <a:lnTo>
                    <a:pt x="554" y="63"/>
                  </a:lnTo>
                  <a:lnTo>
                    <a:pt x="554" y="63"/>
                  </a:lnTo>
                  <a:lnTo>
                    <a:pt x="555" y="63"/>
                  </a:lnTo>
                  <a:lnTo>
                    <a:pt x="555" y="62"/>
                  </a:lnTo>
                  <a:lnTo>
                    <a:pt x="556" y="62"/>
                  </a:lnTo>
                  <a:lnTo>
                    <a:pt x="557" y="62"/>
                  </a:lnTo>
                  <a:lnTo>
                    <a:pt x="557" y="61"/>
                  </a:lnTo>
                  <a:lnTo>
                    <a:pt x="558" y="61"/>
                  </a:lnTo>
                  <a:lnTo>
                    <a:pt x="559" y="61"/>
                  </a:lnTo>
                  <a:lnTo>
                    <a:pt x="559" y="60"/>
                  </a:lnTo>
                  <a:lnTo>
                    <a:pt x="560" y="60"/>
                  </a:lnTo>
                  <a:lnTo>
                    <a:pt x="561" y="59"/>
                  </a:lnTo>
                  <a:lnTo>
                    <a:pt x="562" y="59"/>
                  </a:lnTo>
                  <a:lnTo>
                    <a:pt x="562" y="58"/>
                  </a:lnTo>
                  <a:lnTo>
                    <a:pt x="563" y="58"/>
                  </a:lnTo>
                  <a:lnTo>
                    <a:pt x="564" y="58"/>
                  </a:lnTo>
                  <a:lnTo>
                    <a:pt x="564" y="57"/>
                  </a:lnTo>
                  <a:lnTo>
                    <a:pt x="565" y="57"/>
                  </a:lnTo>
                  <a:lnTo>
                    <a:pt x="566" y="57"/>
                  </a:lnTo>
                  <a:lnTo>
                    <a:pt x="566" y="56"/>
                  </a:lnTo>
                  <a:lnTo>
                    <a:pt x="567" y="56"/>
                  </a:lnTo>
                  <a:lnTo>
                    <a:pt x="568" y="56"/>
                  </a:lnTo>
                  <a:lnTo>
                    <a:pt x="568" y="55"/>
                  </a:lnTo>
                  <a:lnTo>
                    <a:pt x="569" y="55"/>
                  </a:lnTo>
                  <a:lnTo>
                    <a:pt x="570" y="54"/>
                  </a:lnTo>
                  <a:lnTo>
                    <a:pt x="571" y="54"/>
                  </a:lnTo>
                  <a:lnTo>
                    <a:pt x="571" y="53"/>
                  </a:lnTo>
                  <a:lnTo>
                    <a:pt x="572" y="53"/>
                  </a:lnTo>
                  <a:lnTo>
                    <a:pt x="573" y="53"/>
                  </a:lnTo>
                  <a:lnTo>
                    <a:pt x="573" y="52"/>
                  </a:lnTo>
                  <a:lnTo>
                    <a:pt x="574" y="52"/>
                  </a:lnTo>
                  <a:lnTo>
                    <a:pt x="575" y="52"/>
                  </a:lnTo>
                  <a:lnTo>
                    <a:pt x="575" y="51"/>
                  </a:lnTo>
                  <a:lnTo>
                    <a:pt x="576" y="51"/>
                  </a:lnTo>
                  <a:lnTo>
                    <a:pt x="577" y="51"/>
                  </a:lnTo>
                  <a:lnTo>
                    <a:pt x="577" y="50"/>
                  </a:lnTo>
                  <a:lnTo>
                    <a:pt x="578" y="50"/>
                  </a:lnTo>
                  <a:lnTo>
                    <a:pt x="579" y="50"/>
                  </a:lnTo>
                  <a:lnTo>
                    <a:pt x="579" y="49"/>
                  </a:lnTo>
                  <a:lnTo>
                    <a:pt x="580" y="49"/>
                  </a:lnTo>
                  <a:lnTo>
                    <a:pt x="581" y="48"/>
                  </a:lnTo>
                  <a:lnTo>
                    <a:pt x="582" y="48"/>
                  </a:lnTo>
                  <a:lnTo>
                    <a:pt x="582" y="48"/>
                  </a:lnTo>
                  <a:lnTo>
                    <a:pt x="582" y="47"/>
                  </a:lnTo>
                  <a:lnTo>
                    <a:pt x="583" y="47"/>
                  </a:lnTo>
                  <a:lnTo>
                    <a:pt x="584" y="47"/>
                  </a:lnTo>
                  <a:lnTo>
                    <a:pt x="584" y="46"/>
                  </a:lnTo>
                  <a:lnTo>
                    <a:pt x="585" y="46"/>
                  </a:lnTo>
                  <a:lnTo>
                    <a:pt x="586" y="46"/>
                  </a:lnTo>
                  <a:lnTo>
                    <a:pt x="586" y="45"/>
                  </a:lnTo>
                  <a:lnTo>
                    <a:pt x="587" y="45"/>
                  </a:lnTo>
                  <a:lnTo>
                    <a:pt x="588" y="45"/>
                  </a:lnTo>
                  <a:lnTo>
                    <a:pt x="588" y="44"/>
                  </a:lnTo>
                  <a:lnTo>
                    <a:pt x="589" y="44"/>
                  </a:lnTo>
                  <a:lnTo>
                    <a:pt x="590" y="44"/>
                  </a:lnTo>
                  <a:lnTo>
                    <a:pt x="590" y="43"/>
                  </a:lnTo>
                  <a:lnTo>
                    <a:pt x="591" y="43"/>
                  </a:lnTo>
                  <a:lnTo>
                    <a:pt x="591" y="42"/>
                  </a:lnTo>
                  <a:lnTo>
                    <a:pt x="592" y="42"/>
                  </a:lnTo>
                  <a:lnTo>
                    <a:pt x="593" y="42"/>
                  </a:lnTo>
                  <a:lnTo>
                    <a:pt x="593" y="41"/>
                  </a:lnTo>
                  <a:lnTo>
                    <a:pt x="594" y="41"/>
                  </a:lnTo>
                  <a:lnTo>
                    <a:pt x="595" y="41"/>
                  </a:lnTo>
                  <a:lnTo>
                    <a:pt x="595" y="40"/>
                  </a:lnTo>
                  <a:lnTo>
                    <a:pt x="596" y="40"/>
                  </a:lnTo>
                  <a:lnTo>
                    <a:pt x="597" y="40"/>
                  </a:lnTo>
                  <a:lnTo>
                    <a:pt x="597" y="39"/>
                  </a:lnTo>
                  <a:lnTo>
                    <a:pt x="598" y="39"/>
                  </a:lnTo>
                  <a:lnTo>
                    <a:pt x="599" y="39"/>
                  </a:lnTo>
                  <a:lnTo>
                    <a:pt x="599" y="38"/>
                  </a:lnTo>
                  <a:lnTo>
                    <a:pt x="600" y="38"/>
                  </a:lnTo>
                  <a:lnTo>
                    <a:pt x="601" y="37"/>
                  </a:lnTo>
                  <a:lnTo>
                    <a:pt x="602" y="37"/>
                  </a:lnTo>
                  <a:lnTo>
                    <a:pt x="602" y="36"/>
                  </a:lnTo>
                  <a:lnTo>
                    <a:pt x="603" y="36"/>
                  </a:lnTo>
                  <a:lnTo>
                    <a:pt x="604" y="36"/>
                  </a:lnTo>
                  <a:lnTo>
                    <a:pt x="604" y="35"/>
                  </a:lnTo>
                  <a:lnTo>
                    <a:pt x="605" y="35"/>
                  </a:lnTo>
                  <a:lnTo>
                    <a:pt x="606" y="35"/>
                  </a:lnTo>
                  <a:lnTo>
                    <a:pt x="606" y="34"/>
                  </a:lnTo>
                  <a:lnTo>
                    <a:pt x="607" y="34"/>
                  </a:lnTo>
                  <a:lnTo>
                    <a:pt x="608" y="34"/>
                  </a:lnTo>
                  <a:lnTo>
                    <a:pt x="608" y="33"/>
                  </a:lnTo>
                  <a:lnTo>
                    <a:pt x="609" y="33"/>
                  </a:lnTo>
                  <a:lnTo>
                    <a:pt x="610" y="33"/>
                  </a:lnTo>
                  <a:lnTo>
                    <a:pt x="610" y="32"/>
                  </a:lnTo>
                  <a:lnTo>
                    <a:pt x="611" y="32"/>
                  </a:lnTo>
                  <a:lnTo>
                    <a:pt x="612" y="31"/>
                  </a:lnTo>
                  <a:lnTo>
                    <a:pt x="613" y="31"/>
                  </a:lnTo>
                  <a:lnTo>
                    <a:pt x="613" y="30"/>
                  </a:lnTo>
                  <a:lnTo>
                    <a:pt x="614" y="30"/>
                  </a:lnTo>
                  <a:lnTo>
                    <a:pt x="615" y="30"/>
                  </a:lnTo>
                  <a:lnTo>
                    <a:pt x="615" y="29"/>
                  </a:lnTo>
                  <a:lnTo>
                    <a:pt x="616" y="29"/>
                  </a:lnTo>
                  <a:lnTo>
                    <a:pt x="617" y="29"/>
                  </a:lnTo>
                  <a:lnTo>
                    <a:pt x="617" y="28"/>
                  </a:lnTo>
                  <a:lnTo>
                    <a:pt x="618" y="28"/>
                  </a:lnTo>
                  <a:lnTo>
                    <a:pt x="619" y="28"/>
                  </a:lnTo>
                  <a:lnTo>
                    <a:pt x="619" y="27"/>
                  </a:lnTo>
                  <a:lnTo>
                    <a:pt x="620" y="27"/>
                  </a:lnTo>
                  <a:lnTo>
                    <a:pt x="621" y="27"/>
                  </a:lnTo>
                  <a:lnTo>
                    <a:pt x="621" y="26"/>
                  </a:lnTo>
                  <a:lnTo>
                    <a:pt x="622" y="26"/>
                  </a:lnTo>
                  <a:lnTo>
                    <a:pt x="623" y="25"/>
                  </a:lnTo>
                  <a:lnTo>
                    <a:pt x="624" y="25"/>
                  </a:lnTo>
                  <a:lnTo>
                    <a:pt x="624" y="24"/>
                  </a:lnTo>
                  <a:lnTo>
                    <a:pt x="625" y="24"/>
                  </a:lnTo>
                  <a:lnTo>
                    <a:pt x="626" y="24"/>
                  </a:lnTo>
                  <a:lnTo>
                    <a:pt x="626" y="23"/>
                  </a:lnTo>
                  <a:lnTo>
                    <a:pt x="627" y="23"/>
                  </a:lnTo>
                  <a:lnTo>
                    <a:pt x="628" y="23"/>
                  </a:lnTo>
                  <a:lnTo>
                    <a:pt x="628" y="22"/>
                  </a:lnTo>
                  <a:lnTo>
                    <a:pt x="629" y="22"/>
                  </a:lnTo>
                  <a:lnTo>
                    <a:pt x="630" y="22"/>
                  </a:lnTo>
                  <a:lnTo>
                    <a:pt x="630" y="21"/>
                  </a:lnTo>
                  <a:lnTo>
                    <a:pt x="631" y="21"/>
                  </a:lnTo>
                  <a:lnTo>
                    <a:pt x="632" y="21"/>
                  </a:lnTo>
                  <a:lnTo>
                    <a:pt x="632" y="20"/>
                  </a:lnTo>
                  <a:lnTo>
                    <a:pt x="633" y="20"/>
                  </a:lnTo>
                  <a:lnTo>
                    <a:pt x="634" y="19"/>
                  </a:lnTo>
                  <a:lnTo>
                    <a:pt x="635" y="19"/>
                  </a:lnTo>
                  <a:lnTo>
                    <a:pt x="635" y="18"/>
                  </a:lnTo>
                  <a:lnTo>
                    <a:pt x="636" y="18"/>
                  </a:lnTo>
                  <a:lnTo>
                    <a:pt x="637" y="18"/>
                  </a:lnTo>
                  <a:lnTo>
                    <a:pt x="637" y="17"/>
                  </a:lnTo>
                  <a:lnTo>
                    <a:pt x="637" y="17"/>
                  </a:lnTo>
                  <a:lnTo>
                    <a:pt x="638" y="17"/>
                  </a:lnTo>
                  <a:lnTo>
                    <a:pt x="639" y="17"/>
                  </a:lnTo>
                  <a:lnTo>
                    <a:pt x="639" y="16"/>
                  </a:lnTo>
                  <a:lnTo>
                    <a:pt x="640" y="16"/>
                  </a:lnTo>
                  <a:lnTo>
                    <a:pt x="641" y="16"/>
                  </a:lnTo>
                  <a:lnTo>
                    <a:pt x="641" y="15"/>
                  </a:lnTo>
                  <a:lnTo>
                    <a:pt x="642" y="15"/>
                  </a:lnTo>
                  <a:lnTo>
                    <a:pt x="643" y="15"/>
                  </a:lnTo>
                  <a:lnTo>
                    <a:pt x="643" y="14"/>
                  </a:lnTo>
                  <a:lnTo>
                    <a:pt x="644" y="14"/>
                  </a:lnTo>
                  <a:lnTo>
                    <a:pt x="644" y="13"/>
                  </a:lnTo>
                  <a:lnTo>
                    <a:pt x="645" y="13"/>
                  </a:lnTo>
                  <a:lnTo>
                    <a:pt x="646" y="13"/>
                  </a:lnTo>
                  <a:lnTo>
                    <a:pt x="646" y="12"/>
                  </a:lnTo>
                  <a:lnTo>
                    <a:pt x="647" y="12"/>
                  </a:lnTo>
                  <a:lnTo>
                    <a:pt x="648" y="12"/>
                  </a:lnTo>
                  <a:lnTo>
                    <a:pt x="648" y="11"/>
                  </a:lnTo>
                  <a:lnTo>
                    <a:pt x="649" y="11"/>
                  </a:lnTo>
                  <a:lnTo>
                    <a:pt x="650" y="11"/>
                  </a:lnTo>
                  <a:lnTo>
                    <a:pt x="650" y="10"/>
                  </a:lnTo>
                  <a:lnTo>
                    <a:pt x="651" y="10"/>
                  </a:lnTo>
                  <a:lnTo>
                    <a:pt x="652" y="10"/>
                  </a:lnTo>
                  <a:lnTo>
                    <a:pt x="652" y="9"/>
                  </a:lnTo>
                  <a:lnTo>
                    <a:pt x="653" y="9"/>
                  </a:lnTo>
                  <a:lnTo>
                    <a:pt x="654" y="8"/>
                  </a:lnTo>
                  <a:lnTo>
                    <a:pt x="655" y="8"/>
                  </a:lnTo>
                  <a:lnTo>
                    <a:pt x="655" y="7"/>
                  </a:lnTo>
                  <a:lnTo>
                    <a:pt x="656" y="7"/>
                  </a:lnTo>
                  <a:lnTo>
                    <a:pt x="657" y="7"/>
                  </a:lnTo>
                  <a:lnTo>
                    <a:pt x="657" y="6"/>
                  </a:lnTo>
                  <a:lnTo>
                    <a:pt x="658" y="6"/>
                  </a:lnTo>
                  <a:lnTo>
                    <a:pt x="659" y="6"/>
                  </a:lnTo>
                  <a:lnTo>
                    <a:pt x="659" y="5"/>
                  </a:lnTo>
                  <a:lnTo>
                    <a:pt x="660" y="5"/>
                  </a:lnTo>
                  <a:lnTo>
                    <a:pt x="661" y="5"/>
                  </a:lnTo>
                  <a:lnTo>
                    <a:pt x="661" y="4"/>
                  </a:lnTo>
                  <a:lnTo>
                    <a:pt x="662" y="4"/>
                  </a:lnTo>
                  <a:lnTo>
                    <a:pt x="663" y="4"/>
                  </a:lnTo>
                  <a:lnTo>
                    <a:pt x="663" y="3"/>
                  </a:lnTo>
                  <a:lnTo>
                    <a:pt x="664" y="3"/>
                  </a:lnTo>
                  <a:lnTo>
                    <a:pt x="665" y="2"/>
                  </a:lnTo>
                  <a:lnTo>
                    <a:pt x="665" y="2"/>
                  </a:lnTo>
                  <a:lnTo>
                    <a:pt x="666" y="2"/>
                  </a:lnTo>
                  <a:lnTo>
                    <a:pt x="666" y="1"/>
                  </a:lnTo>
                  <a:lnTo>
                    <a:pt x="667" y="1"/>
                  </a:lnTo>
                  <a:lnTo>
                    <a:pt x="668" y="1"/>
                  </a:lnTo>
                  <a:lnTo>
                    <a:pt x="668" y="0"/>
                  </a:lnTo>
                  <a:lnTo>
                    <a:pt x="669"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31" name="Freeform 112">
              <a:extLst>
                <a:ext uri="{FF2B5EF4-FFF2-40B4-BE49-F238E27FC236}">
                  <a16:creationId xmlns:a16="http://schemas.microsoft.com/office/drawing/2014/main" id="{59BB72C6-B707-480C-A7C6-FD0E8AE38B81}"/>
                </a:ext>
              </a:extLst>
            </p:cNvPr>
            <p:cNvSpPr>
              <a:spLocks/>
            </p:cNvSpPr>
            <p:nvPr/>
          </p:nvSpPr>
          <p:spPr bwMode="auto">
            <a:xfrm>
              <a:off x="14581460" y="1662452"/>
              <a:ext cx="717813" cy="396191"/>
            </a:xfrm>
            <a:custGeom>
              <a:avLst/>
              <a:gdLst>
                <a:gd name="T0" fmla="*/ 10 w 665"/>
                <a:gd name="T1" fmla="*/ 358 h 364"/>
                <a:gd name="T2" fmla="*/ 21 w 665"/>
                <a:gd name="T3" fmla="*/ 352 h 364"/>
                <a:gd name="T4" fmla="*/ 31 w 665"/>
                <a:gd name="T5" fmla="*/ 347 h 364"/>
                <a:gd name="T6" fmla="*/ 41 w 665"/>
                <a:gd name="T7" fmla="*/ 341 h 364"/>
                <a:gd name="T8" fmla="*/ 52 w 665"/>
                <a:gd name="T9" fmla="*/ 336 h 364"/>
                <a:gd name="T10" fmla="*/ 63 w 665"/>
                <a:gd name="T11" fmla="*/ 330 h 364"/>
                <a:gd name="T12" fmla="*/ 74 w 665"/>
                <a:gd name="T13" fmla="*/ 324 h 364"/>
                <a:gd name="T14" fmla="*/ 83 w 665"/>
                <a:gd name="T15" fmla="*/ 318 h 364"/>
                <a:gd name="T16" fmla="*/ 94 w 665"/>
                <a:gd name="T17" fmla="*/ 312 h 364"/>
                <a:gd name="T18" fmla="*/ 105 w 665"/>
                <a:gd name="T19" fmla="*/ 306 h 364"/>
                <a:gd name="T20" fmla="*/ 115 w 665"/>
                <a:gd name="T21" fmla="*/ 301 h 364"/>
                <a:gd name="T22" fmla="*/ 125 w 665"/>
                <a:gd name="T23" fmla="*/ 295 h 364"/>
                <a:gd name="T24" fmla="*/ 135 w 665"/>
                <a:gd name="T25" fmla="*/ 290 h 364"/>
                <a:gd name="T26" fmla="*/ 146 w 665"/>
                <a:gd name="T27" fmla="*/ 284 h 364"/>
                <a:gd name="T28" fmla="*/ 157 w 665"/>
                <a:gd name="T29" fmla="*/ 278 h 364"/>
                <a:gd name="T30" fmla="*/ 167 w 665"/>
                <a:gd name="T31" fmla="*/ 272 h 364"/>
                <a:gd name="T32" fmla="*/ 178 w 665"/>
                <a:gd name="T33" fmla="*/ 266 h 364"/>
                <a:gd name="T34" fmla="*/ 189 w 665"/>
                <a:gd name="T35" fmla="*/ 260 h 364"/>
                <a:gd name="T36" fmla="*/ 200 w 665"/>
                <a:gd name="T37" fmla="*/ 255 h 364"/>
                <a:gd name="T38" fmla="*/ 210 w 665"/>
                <a:gd name="T39" fmla="*/ 249 h 364"/>
                <a:gd name="T40" fmla="*/ 221 w 665"/>
                <a:gd name="T41" fmla="*/ 243 h 364"/>
                <a:gd name="T42" fmla="*/ 232 w 665"/>
                <a:gd name="T43" fmla="*/ 237 h 364"/>
                <a:gd name="T44" fmla="*/ 242 w 665"/>
                <a:gd name="T45" fmla="*/ 231 h 364"/>
                <a:gd name="T46" fmla="*/ 253 w 665"/>
                <a:gd name="T47" fmla="*/ 226 h 364"/>
                <a:gd name="T48" fmla="*/ 264 w 665"/>
                <a:gd name="T49" fmla="*/ 220 h 364"/>
                <a:gd name="T50" fmla="*/ 275 w 665"/>
                <a:gd name="T51" fmla="*/ 214 h 364"/>
                <a:gd name="T52" fmla="*/ 286 w 665"/>
                <a:gd name="T53" fmla="*/ 208 h 364"/>
                <a:gd name="T54" fmla="*/ 297 w 665"/>
                <a:gd name="T55" fmla="*/ 202 h 364"/>
                <a:gd name="T56" fmla="*/ 307 w 665"/>
                <a:gd name="T57" fmla="*/ 196 h 364"/>
                <a:gd name="T58" fmla="*/ 318 w 665"/>
                <a:gd name="T59" fmla="*/ 190 h 364"/>
                <a:gd name="T60" fmla="*/ 328 w 665"/>
                <a:gd name="T61" fmla="*/ 184 h 364"/>
                <a:gd name="T62" fmla="*/ 339 w 665"/>
                <a:gd name="T63" fmla="*/ 178 h 364"/>
                <a:gd name="T64" fmla="*/ 351 w 665"/>
                <a:gd name="T65" fmla="*/ 172 h 364"/>
                <a:gd name="T66" fmla="*/ 361 w 665"/>
                <a:gd name="T67" fmla="*/ 166 h 364"/>
                <a:gd name="T68" fmla="*/ 371 w 665"/>
                <a:gd name="T69" fmla="*/ 160 h 364"/>
                <a:gd name="T70" fmla="*/ 382 w 665"/>
                <a:gd name="T71" fmla="*/ 155 h 364"/>
                <a:gd name="T72" fmla="*/ 392 w 665"/>
                <a:gd name="T73" fmla="*/ 149 h 364"/>
                <a:gd name="T74" fmla="*/ 403 w 665"/>
                <a:gd name="T75" fmla="*/ 143 h 364"/>
                <a:gd name="T76" fmla="*/ 414 w 665"/>
                <a:gd name="T77" fmla="*/ 137 h 364"/>
                <a:gd name="T78" fmla="*/ 425 w 665"/>
                <a:gd name="T79" fmla="*/ 131 h 364"/>
                <a:gd name="T80" fmla="*/ 436 w 665"/>
                <a:gd name="T81" fmla="*/ 125 h 364"/>
                <a:gd name="T82" fmla="*/ 446 w 665"/>
                <a:gd name="T83" fmla="*/ 119 h 364"/>
                <a:gd name="T84" fmla="*/ 457 w 665"/>
                <a:gd name="T85" fmla="*/ 114 h 364"/>
                <a:gd name="T86" fmla="*/ 467 w 665"/>
                <a:gd name="T87" fmla="*/ 108 h 364"/>
                <a:gd name="T88" fmla="*/ 477 w 665"/>
                <a:gd name="T89" fmla="*/ 102 h 364"/>
                <a:gd name="T90" fmla="*/ 488 w 665"/>
                <a:gd name="T91" fmla="*/ 96 h 364"/>
                <a:gd name="T92" fmla="*/ 499 w 665"/>
                <a:gd name="T93" fmla="*/ 91 h 364"/>
                <a:gd name="T94" fmla="*/ 510 w 665"/>
                <a:gd name="T95" fmla="*/ 85 h 364"/>
                <a:gd name="T96" fmla="*/ 521 w 665"/>
                <a:gd name="T97" fmla="*/ 79 h 364"/>
                <a:gd name="T98" fmla="*/ 531 w 665"/>
                <a:gd name="T99" fmla="*/ 73 h 364"/>
                <a:gd name="T100" fmla="*/ 541 w 665"/>
                <a:gd name="T101" fmla="*/ 67 h 364"/>
                <a:gd name="T102" fmla="*/ 551 w 665"/>
                <a:gd name="T103" fmla="*/ 62 h 364"/>
                <a:gd name="T104" fmla="*/ 562 w 665"/>
                <a:gd name="T105" fmla="*/ 56 h 364"/>
                <a:gd name="T106" fmla="*/ 573 w 665"/>
                <a:gd name="T107" fmla="*/ 50 h 364"/>
                <a:gd name="T108" fmla="*/ 584 w 665"/>
                <a:gd name="T109" fmla="*/ 44 h 364"/>
                <a:gd name="T110" fmla="*/ 595 w 665"/>
                <a:gd name="T111" fmla="*/ 38 h 364"/>
                <a:gd name="T112" fmla="*/ 605 w 665"/>
                <a:gd name="T113" fmla="*/ 32 h 364"/>
                <a:gd name="T114" fmla="*/ 616 w 665"/>
                <a:gd name="T115" fmla="*/ 26 h 364"/>
                <a:gd name="T116" fmla="*/ 627 w 665"/>
                <a:gd name="T117" fmla="*/ 20 h 364"/>
                <a:gd name="T118" fmla="*/ 638 w 665"/>
                <a:gd name="T119" fmla="*/ 15 h 364"/>
                <a:gd name="T120" fmla="*/ 649 w 665"/>
                <a:gd name="T121" fmla="*/ 9 h 364"/>
                <a:gd name="T122" fmla="*/ 660 w 665"/>
                <a:gd name="T123" fmla="*/ 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5" h="364">
                  <a:moveTo>
                    <a:pt x="0" y="364"/>
                  </a:moveTo>
                  <a:lnTo>
                    <a:pt x="1" y="364"/>
                  </a:lnTo>
                  <a:lnTo>
                    <a:pt x="1" y="363"/>
                  </a:lnTo>
                  <a:lnTo>
                    <a:pt x="2" y="363"/>
                  </a:lnTo>
                  <a:lnTo>
                    <a:pt x="3" y="363"/>
                  </a:lnTo>
                  <a:lnTo>
                    <a:pt x="3" y="362"/>
                  </a:lnTo>
                  <a:lnTo>
                    <a:pt x="4" y="362"/>
                  </a:lnTo>
                  <a:lnTo>
                    <a:pt x="5" y="361"/>
                  </a:lnTo>
                  <a:lnTo>
                    <a:pt x="6" y="361"/>
                  </a:lnTo>
                  <a:lnTo>
                    <a:pt x="6" y="360"/>
                  </a:lnTo>
                  <a:lnTo>
                    <a:pt x="7" y="360"/>
                  </a:lnTo>
                  <a:lnTo>
                    <a:pt x="8" y="360"/>
                  </a:lnTo>
                  <a:lnTo>
                    <a:pt x="8" y="359"/>
                  </a:lnTo>
                  <a:lnTo>
                    <a:pt x="9" y="359"/>
                  </a:lnTo>
                  <a:lnTo>
                    <a:pt x="10" y="359"/>
                  </a:lnTo>
                  <a:lnTo>
                    <a:pt x="10" y="358"/>
                  </a:lnTo>
                  <a:lnTo>
                    <a:pt x="11" y="358"/>
                  </a:lnTo>
                  <a:lnTo>
                    <a:pt x="12" y="358"/>
                  </a:lnTo>
                  <a:lnTo>
                    <a:pt x="12" y="357"/>
                  </a:lnTo>
                  <a:lnTo>
                    <a:pt x="13" y="357"/>
                  </a:lnTo>
                  <a:lnTo>
                    <a:pt x="14" y="357"/>
                  </a:lnTo>
                  <a:lnTo>
                    <a:pt x="14" y="356"/>
                  </a:lnTo>
                  <a:lnTo>
                    <a:pt x="15" y="356"/>
                  </a:lnTo>
                  <a:lnTo>
                    <a:pt x="16" y="355"/>
                  </a:lnTo>
                  <a:lnTo>
                    <a:pt x="17" y="355"/>
                  </a:lnTo>
                  <a:lnTo>
                    <a:pt x="17" y="354"/>
                  </a:lnTo>
                  <a:lnTo>
                    <a:pt x="18" y="354"/>
                  </a:lnTo>
                  <a:lnTo>
                    <a:pt x="19" y="354"/>
                  </a:lnTo>
                  <a:lnTo>
                    <a:pt x="19" y="353"/>
                  </a:lnTo>
                  <a:lnTo>
                    <a:pt x="20" y="353"/>
                  </a:lnTo>
                  <a:lnTo>
                    <a:pt x="21" y="353"/>
                  </a:lnTo>
                  <a:lnTo>
                    <a:pt x="21" y="352"/>
                  </a:lnTo>
                  <a:lnTo>
                    <a:pt x="22" y="352"/>
                  </a:lnTo>
                  <a:lnTo>
                    <a:pt x="23" y="352"/>
                  </a:lnTo>
                  <a:lnTo>
                    <a:pt x="23" y="351"/>
                  </a:lnTo>
                  <a:lnTo>
                    <a:pt x="24" y="351"/>
                  </a:lnTo>
                  <a:lnTo>
                    <a:pt x="24" y="351"/>
                  </a:lnTo>
                  <a:lnTo>
                    <a:pt x="25" y="351"/>
                  </a:lnTo>
                  <a:lnTo>
                    <a:pt x="25" y="350"/>
                  </a:lnTo>
                  <a:lnTo>
                    <a:pt x="26" y="350"/>
                  </a:lnTo>
                  <a:lnTo>
                    <a:pt x="26" y="349"/>
                  </a:lnTo>
                  <a:lnTo>
                    <a:pt x="27" y="349"/>
                  </a:lnTo>
                  <a:lnTo>
                    <a:pt x="28" y="349"/>
                  </a:lnTo>
                  <a:lnTo>
                    <a:pt x="28" y="348"/>
                  </a:lnTo>
                  <a:lnTo>
                    <a:pt x="29" y="348"/>
                  </a:lnTo>
                  <a:lnTo>
                    <a:pt x="30" y="348"/>
                  </a:lnTo>
                  <a:lnTo>
                    <a:pt x="30" y="347"/>
                  </a:lnTo>
                  <a:lnTo>
                    <a:pt x="31" y="347"/>
                  </a:lnTo>
                  <a:lnTo>
                    <a:pt x="32" y="347"/>
                  </a:lnTo>
                  <a:lnTo>
                    <a:pt x="32" y="346"/>
                  </a:lnTo>
                  <a:lnTo>
                    <a:pt x="33" y="346"/>
                  </a:lnTo>
                  <a:lnTo>
                    <a:pt x="34" y="346"/>
                  </a:lnTo>
                  <a:lnTo>
                    <a:pt x="34" y="345"/>
                  </a:lnTo>
                  <a:lnTo>
                    <a:pt x="35" y="345"/>
                  </a:lnTo>
                  <a:lnTo>
                    <a:pt x="36" y="345"/>
                  </a:lnTo>
                  <a:lnTo>
                    <a:pt x="36" y="344"/>
                  </a:lnTo>
                  <a:lnTo>
                    <a:pt x="37" y="344"/>
                  </a:lnTo>
                  <a:lnTo>
                    <a:pt x="37" y="343"/>
                  </a:lnTo>
                  <a:lnTo>
                    <a:pt x="38" y="343"/>
                  </a:lnTo>
                  <a:lnTo>
                    <a:pt x="39" y="343"/>
                  </a:lnTo>
                  <a:lnTo>
                    <a:pt x="39" y="342"/>
                  </a:lnTo>
                  <a:lnTo>
                    <a:pt x="40" y="342"/>
                  </a:lnTo>
                  <a:lnTo>
                    <a:pt x="41" y="342"/>
                  </a:lnTo>
                  <a:lnTo>
                    <a:pt x="41" y="341"/>
                  </a:lnTo>
                  <a:lnTo>
                    <a:pt x="42" y="341"/>
                  </a:lnTo>
                  <a:lnTo>
                    <a:pt x="43" y="341"/>
                  </a:lnTo>
                  <a:lnTo>
                    <a:pt x="43" y="340"/>
                  </a:lnTo>
                  <a:lnTo>
                    <a:pt x="44" y="340"/>
                  </a:lnTo>
                  <a:lnTo>
                    <a:pt x="45" y="340"/>
                  </a:lnTo>
                  <a:lnTo>
                    <a:pt x="45" y="339"/>
                  </a:lnTo>
                  <a:lnTo>
                    <a:pt x="46" y="339"/>
                  </a:lnTo>
                  <a:lnTo>
                    <a:pt x="47" y="339"/>
                  </a:lnTo>
                  <a:lnTo>
                    <a:pt x="47" y="338"/>
                  </a:lnTo>
                  <a:lnTo>
                    <a:pt x="48" y="338"/>
                  </a:lnTo>
                  <a:lnTo>
                    <a:pt x="49" y="337"/>
                  </a:lnTo>
                  <a:lnTo>
                    <a:pt x="50" y="337"/>
                  </a:lnTo>
                  <a:lnTo>
                    <a:pt x="50" y="336"/>
                  </a:lnTo>
                  <a:lnTo>
                    <a:pt x="51" y="336"/>
                  </a:lnTo>
                  <a:lnTo>
                    <a:pt x="51" y="336"/>
                  </a:lnTo>
                  <a:lnTo>
                    <a:pt x="52" y="336"/>
                  </a:lnTo>
                  <a:lnTo>
                    <a:pt x="52" y="335"/>
                  </a:lnTo>
                  <a:lnTo>
                    <a:pt x="53" y="335"/>
                  </a:lnTo>
                  <a:lnTo>
                    <a:pt x="54" y="335"/>
                  </a:lnTo>
                  <a:lnTo>
                    <a:pt x="54" y="334"/>
                  </a:lnTo>
                  <a:lnTo>
                    <a:pt x="55" y="334"/>
                  </a:lnTo>
                  <a:lnTo>
                    <a:pt x="56" y="334"/>
                  </a:lnTo>
                  <a:lnTo>
                    <a:pt x="56" y="333"/>
                  </a:lnTo>
                  <a:lnTo>
                    <a:pt x="57" y="333"/>
                  </a:lnTo>
                  <a:lnTo>
                    <a:pt x="58" y="332"/>
                  </a:lnTo>
                  <a:lnTo>
                    <a:pt x="59" y="332"/>
                  </a:lnTo>
                  <a:lnTo>
                    <a:pt x="59" y="331"/>
                  </a:lnTo>
                  <a:lnTo>
                    <a:pt x="60" y="331"/>
                  </a:lnTo>
                  <a:lnTo>
                    <a:pt x="61" y="331"/>
                  </a:lnTo>
                  <a:lnTo>
                    <a:pt x="61" y="330"/>
                  </a:lnTo>
                  <a:lnTo>
                    <a:pt x="62" y="330"/>
                  </a:lnTo>
                  <a:lnTo>
                    <a:pt x="63" y="330"/>
                  </a:lnTo>
                  <a:lnTo>
                    <a:pt x="63" y="329"/>
                  </a:lnTo>
                  <a:lnTo>
                    <a:pt x="64" y="329"/>
                  </a:lnTo>
                  <a:lnTo>
                    <a:pt x="65" y="329"/>
                  </a:lnTo>
                  <a:lnTo>
                    <a:pt x="65" y="328"/>
                  </a:lnTo>
                  <a:lnTo>
                    <a:pt x="66" y="328"/>
                  </a:lnTo>
                  <a:lnTo>
                    <a:pt x="67" y="328"/>
                  </a:lnTo>
                  <a:lnTo>
                    <a:pt x="67" y="327"/>
                  </a:lnTo>
                  <a:lnTo>
                    <a:pt x="68" y="327"/>
                  </a:lnTo>
                  <a:lnTo>
                    <a:pt x="69" y="326"/>
                  </a:lnTo>
                  <a:lnTo>
                    <a:pt x="70" y="326"/>
                  </a:lnTo>
                  <a:lnTo>
                    <a:pt x="70" y="325"/>
                  </a:lnTo>
                  <a:lnTo>
                    <a:pt x="71" y="325"/>
                  </a:lnTo>
                  <a:lnTo>
                    <a:pt x="72" y="325"/>
                  </a:lnTo>
                  <a:lnTo>
                    <a:pt x="72" y="324"/>
                  </a:lnTo>
                  <a:lnTo>
                    <a:pt x="73" y="324"/>
                  </a:lnTo>
                  <a:lnTo>
                    <a:pt x="74" y="324"/>
                  </a:lnTo>
                  <a:lnTo>
                    <a:pt x="74" y="323"/>
                  </a:lnTo>
                  <a:lnTo>
                    <a:pt x="75" y="323"/>
                  </a:lnTo>
                  <a:lnTo>
                    <a:pt x="76" y="323"/>
                  </a:lnTo>
                  <a:lnTo>
                    <a:pt x="76" y="322"/>
                  </a:lnTo>
                  <a:lnTo>
                    <a:pt x="77" y="322"/>
                  </a:lnTo>
                  <a:lnTo>
                    <a:pt x="78" y="322"/>
                  </a:lnTo>
                  <a:lnTo>
                    <a:pt x="78" y="321"/>
                  </a:lnTo>
                  <a:lnTo>
                    <a:pt x="79" y="321"/>
                  </a:lnTo>
                  <a:lnTo>
                    <a:pt x="79" y="321"/>
                  </a:lnTo>
                  <a:lnTo>
                    <a:pt x="79" y="320"/>
                  </a:lnTo>
                  <a:lnTo>
                    <a:pt x="80" y="320"/>
                  </a:lnTo>
                  <a:lnTo>
                    <a:pt x="81" y="320"/>
                  </a:lnTo>
                  <a:lnTo>
                    <a:pt x="81" y="319"/>
                  </a:lnTo>
                  <a:lnTo>
                    <a:pt x="82" y="319"/>
                  </a:lnTo>
                  <a:lnTo>
                    <a:pt x="83" y="319"/>
                  </a:lnTo>
                  <a:lnTo>
                    <a:pt x="83" y="318"/>
                  </a:lnTo>
                  <a:lnTo>
                    <a:pt x="84" y="318"/>
                  </a:lnTo>
                  <a:lnTo>
                    <a:pt x="85" y="318"/>
                  </a:lnTo>
                  <a:lnTo>
                    <a:pt x="85" y="317"/>
                  </a:lnTo>
                  <a:lnTo>
                    <a:pt x="86" y="317"/>
                  </a:lnTo>
                  <a:lnTo>
                    <a:pt x="87" y="317"/>
                  </a:lnTo>
                  <a:lnTo>
                    <a:pt x="87" y="316"/>
                  </a:lnTo>
                  <a:lnTo>
                    <a:pt x="88" y="316"/>
                  </a:lnTo>
                  <a:lnTo>
                    <a:pt x="89" y="315"/>
                  </a:lnTo>
                  <a:lnTo>
                    <a:pt x="90" y="315"/>
                  </a:lnTo>
                  <a:lnTo>
                    <a:pt x="90" y="314"/>
                  </a:lnTo>
                  <a:lnTo>
                    <a:pt x="91" y="314"/>
                  </a:lnTo>
                  <a:lnTo>
                    <a:pt x="92" y="314"/>
                  </a:lnTo>
                  <a:lnTo>
                    <a:pt x="92" y="313"/>
                  </a:lnTo>
                  <a:lnTo>
                    <a:pt x="93" y="313"/>
                  </a:lnTo>
                  <a:lnTo>
                    <a:pt x="94" y="313"/>
                  </a:lnTo>
                  <a:lnTo>
                    <a:pt x="94" y="312"/>
                  </a:lnTo>
                  <a:lnTo>
                    <a:pt x="95" y="312"/>
                  </a:lnTo>
                  <a:lnTo>
                    <a:pt x="96" y="312"/>
                  </a:lnTo>
                  <a:lnTo>
                    <a:pt x="96" y="311"/>
                  </a:lnTo>
                  <a:lnTo>
                    <a:pt x="97" y="311"/>
                  </a:lnTo>
                  <a:lnTo>
                    <a:pt x="98" y="311"/>
                  </a:lnTo>
                  <a:lnTo>
                    <a:pt x="98" y="310"/>
                  </a:lnTo>
                  <a:lnTo>
                    <a:pt x="99" y="310"/>
                  </a:lnTo>
                  <a:lnTo>
                    <a:pt x="100" y="309"/>
                  </a:lnTo>
                  <a:lnTo>
                    <a:pt x="101" y="309"/>
                  </a:lnTo>
                  <a:lnTo>
                    <a:pt x="101" y="308"/>
                  </a:lnTo>
                  <a:lnTo>
                    <a:pt x="102" y="308"/>
                  </a:lnTo>
                  <a:lnTo>
                    <a:pt x="103" y="308"/>
                  </a:lnTo>
                  <a:lnTo>
                    <a:pt x="103" y="307"/>
                  </a:lnTo>
                  <a:lnTo>
                    <a:pt x="104" y="307"/>
                  </a:lnTo>
                  <a:lnTo>
                    <a:pt x="105" y="307"/>
                  </a:lnTo>
                  <a:lnTo>
                    <a:pt x="105" y="306"/>
                  </a:lnTo>
                  <a:lnTo>
                    <a:pt x="106" y="306"/>
                  </a:lnTo>
                  <a:lnTo>
                    <a:pt x="107" y="306"/>
                  </a:lnTo>
                  <a:lnTo>
                    <a:pt x="107" y="306"/>
                  </a:lnTo>
                  <a:lnTo>
                    <a:pt x="107" y="305"/>
                  </a:lnTo>
                  <a:lnTo>
                    <a:pt x="108" y="305"/>
                  </a:lnTo>
                  <a:lnTo>
                    <a:pt x="109" y="305"/>
                  </a:lnTo>
                  <a:lnTo>
                    <a:pt x="109" y="304"/>
                  </a:lnTo>
                  <a:lnTo>
                    <a:pt x="110" y="304"/>
                  </a:lnTo>
                  <a:lnTo>
                    <a:pt x="110" y="303"/>
                  </a:lnTo>
                  <a:lnTo>
                    <a:pt x="111" y="303"/>
                  </a:lnTo>
                  <a:lnTo>
                    <a:pt x="112" y="303"/>
                  </a:lnTo>
                  <a:lnTo>
                    <a:pt x="112" y="302"/>
                  </a:lnTo>
                  <a:lnTo>
                    <a:pt x="113" y="302"/>
                  </a:lnTo>
                  <a:lnTo>
                    <a:pt x="114" y="302"/>
                  </a:lnTo>
                  <a:lnTo>
                    <a:pt x="114" y="301"/>
                  </a:lnTo>
                  <a:lnTo>
                    <a:pt x="115" y="301"/>
                  </a:lnTo>
                  <a:lnTo>
                    <a:pt x="116" y="301"/>
                  </a:lnTo>
                  <a:lnTo>
                    <a:pt x="116" y="300"/>
                  </a:lnTo>
                  <a:lnTo>
                    <a:pt x="117" y="300"/>
                  </a:lnTo>
                  <a:lnTo>
                    <a:pt x="118" y="300"/>
                  </a:lnTo>
                  <a:lnTo>
                    <a:pt x="118" y="299"/>
                  </a:lnTo>
                  <a:lnTo>
                    <a:pt x="119" y="299"/>
                  </a:lnTo>
                  <a:lnTo>
                    <a:pt x="120" y="299"/>
                  </a:lnTo>
                  <a:lnTo>
                    <a:pt x="120" y="298"/>
                  </a:lnTo>
                  <a:lnTo>
                    <a:pt x="121" y="298"/>
                  </a:lnTo>
                  <a:lnTo>
                    <a:pt x="121" y="297"/>
                  </a:lnTo>
                  <a:lnTo>
                    <a:pt x="122" y="297"/>
                  </a:lnTo>
                  <a:lnTo>
                    <a:pt x="123" y="297"/>
                  </a:lnTo>
                  <a:lnTo>
                    <a:pt x="123" y="296"/>
                  </a:lnTo>
                  <a:lnTo>
                    <a:pt x="124" y="296"/>
                  </a:lnTo>
                  <a:lnTo>
                    <a:pt x="125" y="296"/>
                  </a:lnTo>
                  <a:lnTo>
                    <a:pt x="125" y="295"/>
                  </a:lnTo>
                  <a:lnTo>
                    <a:pt x="126" y="295"/>
                  </a:lnTo>
                  <a:lnTo>
                    <a:pt x="127" y="295"/>
                  </a:lnTo>
                  <a:lnTo>
                    <a:pt x="127" y="294"/>
                  </a:lnTo>
                  <a:lnTo>
                    <a:pt x="128" y="294"/>
                  </a:lnTo>
                  <a:lnTo>
                    <a:pt x="129" y="294"/>
                  </a:lnTo>
                  <a:lnTo>
                    <a:pt x="129" y="293"/>
                  </a:lnTo>
                  <a:lnTo>
                    <a:pt x="130" y="293"/>
                  </a:lnTo>
                  <a:lnTo>
                    <a:pt x="131" y="293"/>
                  </a:lnTo>
                  <a:lnTo>
                    <a:pt x="131" y="292"/>
                  </a:lnTo>
                  <a:lnTo>
                    <a:pt x="132" y="292"/>
                  </a:lnTo>
                  <a:lnTo>
                    <a:pt x="132" y="291"/>
                  </a:lnTo>
                  <a:lnTo>
                    <a:pt x="133" y="291"/>
                  </a:lnTo>
                  <a:lnTo>
                    <a:pt x="134" y="291"/>
                  </a:lnTo>
                  <a:lnTo>
                    <a:pt x="134" y="290"/>
                  </a:lnTo>
                  <a:lnTo>
                    <a:pt x="134" y="290"/>
                  </a:lnTo>
                  <a:lnTo>
                    <a:pt x="135" y="290"/>
                  </a:lnTo>
                  <a:lnTo>
                    <a:pt x="136" y="290"/>
                  </a:lnTo>
                  <a:lnTo>
                    <a:pt x="136" y="289"/>
                  </a:lnTo>
                  <a:lnTo>
                    <a:pt x="137" y="289"/>
                  </a:lnTo>
                  <a:lnTo>
                    <a:pt x="138" y="289"/>
                  </a:lnTo>
                  <a:lnTo>
                    <a:pt x="138" y="288"/>
                  </a:lnTo>
                  <a:lnTo>
                    <a:pt x="139" y="288"/>
                  </a:lnTo>
                  <a:lnTo>
                    <a:pt x="140" y="288"/>
                  </a:lnTo>
                  <a:lnTo>
                    <a:pt x="140" y="287"/>
                  </a:lnTo>
                  <a:lnTo>
                    <a:pt x="141" y="287"/>
                  </a:lnTo>
                  <a:lnTo>
                    <a:pt x="142" y="286"/>
                  </a:lnTo>
                  <a:lnTo>
                    <a:pt x="143" y="286"/>
                  </a:lnTo>
                  <a:lnTo>
                    <a:pt x="143" y="285"/>
                  </a:lnTo>
                  <a:lnTo>
                    <a:pt x="144" y="285"/>
                  </a:lnTo>
                  <a:lnTo>
                    <a:pt x="145" y="285"/>
                  </a:lnTo>
                  <a:lnTo>
                    <a:pt x="145" y="284"/>
                  </a:lnTo>
                  <a:lnTo>
                    <a:pt x="146" y="284"/>
                  </a:lnTo>
                  <a:lnTo>
                    <a:pt x="147" y="284"/>
                  </a:lnTo>
                  <a:lnTo>
                    <a:pt x="147" y="283"/>
                  </a:lnTo>
                  <a:lnTo>
                    <a:pt x="148" y="283"/>
                  </a:lnTo>
                  <a:lnTo>
                    <a:pt x="149" y="283"/>
                  </a:lnTo>
                  <a:lnTo>
                    <a:pt x="149" y="282"/>
                  </a:lnTo>
                  <a:lnTo>
                    <a:pt x="150" y="282"/>
                  </a:lnTo>
                  <a:lnTo>
                    <a:pt x="151" y="282"/>
                  </a:lnTo>
                  <a:lnTo>
                    <a:pt x="151" y="281"/>
                  </a:lnTo>
                  <a:lnTo>
                    <a:pt x="152" y="281"/>
                  </a:lnTo>
                  <a:lnTo>
                    <a:pt x="153" y="280"/>
                  </a:lnTo>
                  <a:lnTo>
                    <a:pt x="154" y="280"/>
                  </a:lnTo>
                  <a:lnTo>
                    <a:pt x="154" y="279"/>
                  </a:lnTo>
                  <a:lnTo>
                    <a:pt x="155" y="279"/>
                  </a:lnTo>
                  <a:lnTo>
                    <a:pt x="156" y="279"/>
                  </a:lnTo>
                  <a:lnTo>
                    <a:pt x="156" y="278"/>
                  </a:lnTo>
                  <a:lnTo>
                    <a:pt x="157" y="278"/>
                  </a:lnTo>
                  <a:lnTo>
                    <a:pt x="158" y="278"/>
                  </a:lnTo>
                  <a:lnTo>
                    <a:pt x="158" y="277"/>
                  </a:lnTo>
                  <a:lnTo>
                    <a:pt x="159" y="277"/>
                  </a:lnTo>
                  <a:lnTo>
                    <a:pt x="160" y="277"/>
                  </a:lnTo>
                  <a:lnTo>
                    <a:pt x="160" y="276"/>
                  </a:lnTo>
                  <a:lnTo>
                    <a:pt x="161" y="276"/>
                  </a:lnTo>
                  <a:lnTo>
                    <a:pt x="162" y="275"/>
                  </a:lnTo>
                  <a:lnTo>
                    <a:pt x="162" y="275"/>
                  </a:lnTo>
                  <a:lnTo>
                    <a:pt x="163" y="275"/>
                  </a:lnTo>
                  <a:lnTo>
                    <a:pt x="163" y="274"/>
                  </a:lnTo>
                  <a:lnTo>
                    <a:pt x="164" y="274"/>
                  </a:lnTo>
                  <a:lnTo>
                    <a:pt x="165" y="274"/>
                  </a:lnTo>
                  <a:lnTo>
                    <a:pt x="165" y="273"/>
                  </a:lnTo>
                  <a:lnTo>
                    <a:pt x="166" y="273"/>
                  </a:lnTo>
                  <a:lnTo>
                    <a:pt x="167" y="273"/>
                  </a:lnTo>
                  <a:lnTo>
                    <a:pt x="167" y="272"/>
                  </a:lnTo>
                  <a:lnTo>
                    <a:pt x="168" y="272"/>
                  </a:lnTo>
                  <a:lnTo>
                    <a:pt x="169" y="272"/>
                  </a:lnTo>
                  <a:lnTo>
                    <a:pt x="169" y="271"/>
                  </a:lnTo>
                  <a:lnTo>
                    <a:pt x="170" y="271"/>
                  </a:lnTo>
                  <a:lnTo>
                    <a:pt x="171" y="271"/>
                  </a:lnTo>
                  <a:lnTo>
                    <a:pt x="171" y="270"/>
                  </a:lnTo>
                  <a:lnTo>
                    <a:pt x="172" y="270"/>
                  </a:lnTo>
                  <a:lnTo>
                    <a:pt x="173" y="269"/>
                  </a:lnTo>
                  <a:lnTo>
                    <a:pt x="174" y="269"/>
                  </a:lnTo>
                  <a:lnTo>
                    <a:pt x="174" y="268"/>
                  </a:lnTo>
                  <a:lnTo>
                    <a:pt x="175" y="268"/>
                  </a:lnTo>
                  <a:lnTo>
                    <a:pt x="176" y="268"/>
                  </a:lnTo>
                  <a:lnTo>
                    <a:pt x="176" y="267"/>
                  </a:lnTo>
                  <a:lnTo>
                    <a:pt x="177" y="267"/>
                  </a:lnTo>
                  <a:lnTo>
                    <a:pt x="178" y="267"/>
                  </a:lnTo>
                  <a:lnTo>
                    <a:pt x="178" y="266"/>
                  </a:lnTo>
                  <a:lnTo>
                    <a:pt x="179" y="266"/>
                  </a:lnTo>
                  <a:lnTo>
                    <a:pt x="180" y="266"/>
                  </a:lnTo>
                  <a:lnTo>
                    <a:pt x="180" y="265"/>
                  </a:lnTo>
                  <a:lnTo>
                    <a:pt x="181" y="265"/>
                  </a:lnTo>
                  <a:lnTo>
                    <a:pt x="182" y="265"/>
                  </a:lnTo>
                  <a:lnTo>
                    <a:pt x="182" y="264"/>
                  </a:lnTo>
                  <a:lnTo>
                    <a:pt x="183" y="264"/>
                  </a:lnTo>
                  <a:lnTo>
                    <a:pt x="184" y="263"/>
                  </a:lnTo>
                  <a:lnTo>
                    <a:pt x="185" y="263"/>
                  </a:lnTo>
                  <a:lnTo>
                    <a:pt x="185" y="262"/>
                  </a:lnTo>
                  <a:lnTo>
                    <a:pt x="186" y="262"/>
                  </a:lnTo>
                  <a:lnTo>
                    <a:pt x="187" y="262"/>
                  </a:lnTo>
                  <a:lnTo>
                    <a:pt x="187" y="261"/>
                  </a:lnTo>
                  <a:lnTo>
                    <a:pt x="188" y="261"/>
                  </a:lnTo>
                  <a:lnTo>
                    <a:pt x="189" y="261"/>
                  </a:lnTo>
                  <a:lnTo>
                    <a:pt x="189" y="260"/>
                  </a:lnTo>
                  <a:lnTo>
                    <a:pt x="190" y="260"/>
                  </a:lnTo>
                  <a:lnTo>
                    <a:pt x="190" y="260"/>
                  </a:lnTo>
                  <a:lnTo>
                    <a:pt x="191" y="260"/>
                  </a:lnTo>
                  <a:lnTo>
                    <a:pt x="191" y="259"/>
                  </a:lnTo>
                  <a:lnTo>
                    <a:pt x="192" y="259"/>
                  </a:lnTo>
                  <a:lnTo>
                    <a:pt x="193" y="258"/>
                  </a:lnTo>
                  <a:lnTo>
                    <a:pt x="194" y="258"/>
                  </a:lnTo>
                  <a:lnTo>
                    <a:pt x="194" y="257"/>
                  </a:lnTo>
                  <a:lnTo>
                    <a:pt x="195" y="257"/>
                  </a:lnTo>
                  <a:lnTo>
                    <a:pt x="196" y="257"/>
                  </a:lnTo>
                  <a:lnTo>
                    <a:pt x="196" y="256"/>
                  </a:lnTo>
                  <a:lnTo>
                    <a:pt x="197" y="256"/>
                  </a:lnTo>
                  <a:lnTo>
                    <a:pt x="198" y="256"/>
                  </a:lnTo>
                  <a:lnTo>
                    <a:pt x="198" y="255"/>
                  </a:lnTo>
                  <a:lnTo>
                    <a:pt x="199" y="255"/>
                  </a:lnTo>
                  <a:lnTo>
                    <a:pt x="200" y="255"/>
                  </a:lnTo>
                  <a:lnTo>
                    <a:pt x="200" y="254"/>
                  </a:lnTo>
                  <a:lnTo>
                    <a:pt x="201" y="254"/>
                  </a:lnTo>
                  <a:lnTo>
                    <a:pt x="202" y="254"/>
                  </a:lnTo>
                  <a:lnTo>
                    <a:pt x="202" y="253"/>
                  </a:lnTo>
                  <a:lnTo>
                    <a:pt x="203" y="253"/>
                  </a:lnTo>
                  <a:lnTo>
                    <a:pt x="204" y="253"/>
                  </a:lnTo>
                  <a:lnTo>
                    <a:pt x="204" y="252"/>
                  </a:lnTo>
                  <a:lnTo>
                    <a:pt x="205" y="252"/>
                  </a:lnTo>
                  <a:lnTo>
                    <a:pt x="205" y="251"/>
                  </a:lnTo>
                  <a:lnTo>
                    <a:pt x="206" y="251"/>
                  </a:lnTo>
                  <a:lnTo>
                    <a:pt x="207" y="251"/>
                  </a:lnTo>
                  <a:lnTo>
                    <a:pt x="207" y="250"/>
                  </a:lnTo>
                  <a:lnTo>
                    <a:pt x="208" y="250"/>
                  </a:lnTo>
                  <a:lnTo>
                    <a:pt x="209" y="250"/>
                  </a:lnTo>
                  <a:lnTo>
                    <a:pt x="209" y="249"/>
                  </a:lnTo>
                  <a:lnTo>
                    <a:pt x="210" y="249"/>
                  </a:lnTo>
                  <a:lnTo>
                    <a:pt x="211" y="249"/>
                  </a:lnTo>
                  <a:lnTo>
                    <a:pt x="211" y="248"/>
                  </a:lnTo>
                  <a:lnTo>
                    <a:pt x="212" y="248"/>
                  </a:lnTo>
                  <a:lnTo>
                    <a:pt x="213" y="248"/>
                  </a:lnTo>
                  <a:lnTo>
                    <a:pt x="213" y="247"/>
                  </a:lnTo>
                  <a:lnTo>
                    <a:pt x="214" y="247"/>
                  </a:lnTo>
                  <a:lnTo>
                    <a:pt x="215" y="246"/>
                  </a:lnTo>
                  <a:lnTo>
                    <a:pt x="216" y="246"/>
                  </a:lnTo>
                  <a:lnTo>
                    <a:pt x="216" y="245"/>
                  </a:lnTo>
                  <a:lnTo>
                    <a:pt x="217" y="245"/>
                  </a:lnTo>
                  <a:lnTo>
                    <a:pt x="218" y="245"/>
                  </a:lnTo>
                  <a:lnTo>
                    <a:pt x="218" y="244"/>
                  </a:lnTo>
                  <a:lnTo>
                    <a:pt x="219" y="244"/>
                  </a:lnTo>
                  <a:lnTo>
                    <a:pt x="220" y="244"/>
                  </a:lnTo>
                  <a:lnTo>
                    <a:pt x="220" y="243"/>
                  </a:lnTo>
                  <a:lnTo>
                    <a:pt x="221" y="243"/>
                  </a:lnTo>
                  <a:lnTo>
                    <a:pt x="222" y="243"/>
                  </a:lnTo>
                  <a:lnTo>
                    <a:pt x="222" y="242"/>
                  </a:lnTo>
                  <a:lnTo>
                    <a:pt x="223" y="242"/>
                  </a:lnTo>
                  <a:lnTo>
                    <a:pt x="224" y="242"/>
                  </a:lnTo>
                  <a:lnTo>
                    <a:pt x="224" y="241"/>
                  </a:lnTo>
                  <a:lnTo>
                    <a:pt x="225" y="241"/>
                  </a:lnTo>
                  <a:lnTo>
                    <a:pt x="226" y="240"/>
                  </a:lnTo>
                  <a:lnTo>
                    <a:pt x="227" y="240"/>
                  </a:lnTo>
                  <a:lnTo>
                    <a:pt x="227" y="239"/>
                  </a:lnTo>
                  <a:lnTo>
                    <a:pt x="228" y="239"/>
                  </a:lnTo>
                  <a:lnTo>
                    <a:pt x="229" y="239"/>
                  </a:lnTo>
                  <a:lnTo>
                    <a:pt x="229" y="238"/>
                  </a:lnTo>
                  <a:lnTo>
                    <a:pt x="230" y="238"/>
                  </a:lnTo>
                  <a:lnTo>
                    <a:pt x="231" y="238"/>
                  </a:lnTo>
                  <a:lnTo>
                    <a:pt x="231" y="237"/>
                  </a:lnTo>
                  <a:lnTo>
                    <a:pt x="232" y="237"/>
                  </a:lnTo>
                  <a:lnTo>
                    <a:pt x="233" y="237"/>
                  </a:lnTo>
                  <a:lnTo>
                    <a:pt x="233" y="236"/>
                  </a:lnTo>
                  <a:lnTo>
                    <a:pt x="234" y="236"/>
                  </a:lnTo>
                  <a:lnTo>
                    <a:pt x="235" y="236"/>
                  </a:lnTo>
                  <a:lnTo>
                    <a:pt x="235" y="235"/>
                  </a:lnTo>
                  <a:lnTo>
                    <a:pt x="236" y="235"/>
                  </a:lnTo>
                  <a:lnTo>
                    <a:pt x="236" y="234"/>
                  </a:lnTo>
                  <a:lnTo>
                    <a:pt x="237" y="234"/>
                  </a:lnTo>
                  <a:lnTo>
                    <a:pt x="238" y="234"/>
                  </a:lnTo>
                  <a:lnTo>
                    <a:pt x="238" y="233"/>
                  </a:lnTo>
                  <a:lnTo>
                    <a:pt x="239" y="233"/>
                  </a:lnTo>
                  <a:lnTo>
                    <a:pt x="240" y="233"/>
                  </a:lnTo>
                  <a:lnTo>
                    <a:pt x="240" y="232"/>
                  </a:lnTo>
                  <a:lnTo>
                    <a:pt x="241" y="232"/>
                  </a:lnTo>
                  <a:lnTo>
                    <a:pt x="242" y="232"/>
                  </a:lnTo>
                  <a:lnTo>
                    <a:pt x="242" y="231"/>
                  </a:lnTo>
                  <a:lnTo>
                    <a:pt x="243" y="231"/>
                  </a:lnTo>
                  <a:lnTo>
                    <a:pt x="244" y="231"/>
                  </a:lnTo>
                  <a:lnTo>
                    <a:pt x="244" y="230"/>
                  </a:lnTo>
                  <a:lnTo>
                    <a:pt x="245" y="230"/>
                  </a:lnTo>
                  <a:lnTo>
                    <a:pt x="245" y="230"/>
                  </a:lnTo>
                  <a:lnTo>
                    <a:pt x="246" y="229"/>
                  </a:lnTo>
                  <a:lnTo>
                    <a:pt x="247" y="229"/>
                  </a:lnTo>
                  <a:lnTo>
                    <a:pt x="247" y="228"/>
                  </a:lnTo>
                  <a:lnTo>
                    <a:pt x="248" y="228"/>
                  </a:lnTo>
                  <a:lnTo>
                    <a:pt x="249" y="228"/>
                  </a:lnTo>
                  <a:lnTo>
                    <a:pt x="249" y="227"/>
                  </a:lnTo>
                  <a:lnTo>
                    <a:pt x="250" y="227"/>
                  </a:lnTo>
                  <a:lnTo>
                    <a:pt x="251" y="227"/>
                  </a:lnTo>
                  <a:lnTo>
                    <a:pt x="251" y="226"/>
                  </a:lnTo>
                  <a:lnTo>
                    <a:pt x="252" y="226"/>
                  </a:lnTo>
                  <a:lnTo>
                    <a:pt x="253" y="226"/>
                  </a:lnTo>
                  <a:lnTo>
                    <a:pt x="253" y="225"/>
                  </a:lnTo>
                  <a:lnTo>
                    <a:pt x="254" y="225"/>
                  </a:lnTo>
                  <a:lnTo>
                    <a:pt x="255" y="225"/>
                  </a:lnTo>
                  <a:lnTo>
                    <a:pt x="255" y="224"/>
                  </a:lnTo>
                  <a:lnTo>
                    <a:pt x="256" y="224"/>
                  </a:lnTo>
                  <a:lnTo>
                    <a:pt x="257" y="223"/>
                  </a:lnTo>
                  <a:lnTo>
                    <a:pt x="258" y="223"/>
                  </a:lnTo>
                  <a:lnTo>
                    <a:pt x="258" y="222"/>
                  </a:lnTo>
                  <a:lnTo>
                    <a:pt x="259" y="222"/>
                  </a:lnTo>
                  <a:lnTo>
                    <a:pt x="260" y="222"/>
                  </a:lnTo>
                  <a:lnTo>
                    <a:pt x="260" y="221"/>
                  </a:lnTo>
                  <a:lnTo>
                    <a:pt x="261" y="221"/>
                  </a:lnTo>
                  <a:lnTo>
                    <a:pt x="262" y="221"/>
                  </a:lnTo>
                  <a:lnTo>
                    <a:pt x="262" y="220"/>
                  </a:lnTo>
                  <a:lnTo>
                    <a:pt x="263" y="220"/>
                  </a:lnTo>
                  <a:lnTo>
                    <a:pt x="264" y="220"/>
                  </a:lnTo>
                  <a:lnTo>
                    <a:pt x="264" y="219"/>
                  </a:lnTo>
                  <a:lnTo>
                    <a:pt x="265" y="219"/>
                  </a:lnTo>
                  <a:lnTo>
                    <a:pt x="266" y="218"/>
                  </a:lnTo>
                  <a:lnTo>
                    <a:pt x="267" y="218"/>
                  </a:lnTo>
                  <a:lnTo>
                    <a:pt x="267" y="217"/>
                  </a:lnTo>
                  <a:lnTo>
                    <a:pt x="268" y="217"/>
                  </a:lnTo>
                  <a:lnTo>
                    <a:pt x="269" y="217"/>
                  </a:lnTo>
                  <a:lnTo>
                    <a:pt x="269" y="216"/>
                  </a:lnTo>
                  <a:lnTo>
                    <a:pt x="270" y="216"/>
                  </a:lnTo>
                  <a:lnTo>
                    <a:pt x="271" y="216"/>
                  </a:lnTo>
                  <a:lnTo>
                    <a:pt x="271" y="215"/>
                  </a:lnTo>
                  <a:lnTo>
                    <a:pt x="272" y="215"/>
                  </a:lnTo>
                  <a:lnTo>
                    <a:pt x="273" y="215"/>
                  </a:lnTo>
                  <a:lnTo>
                    <a:pt x="273" y="214"/>
                  </a:lnTo>
                  <a:lnTo>
                    <a:pt x="274" y="214"/>
                  </a:lnTo>
                  <a:lnTo>
                    <a:pt x="275" y="214"/>
                  </a:lnTo>
                  <a:lnTo>
                    <a:pt x="275" y="213"/>
                  </a:lnTo>
                  <a:lnTo>
                    <a:pt x="276" y="213"/>
                  </a:lnTo>
                  <a:lnTo>
                    <a:pt x="277" y="212"/>
                  </a:lnTo>
                  <a:lnTo>
                    <a:pt x="278" y="212"/>
                  </a:lnTo>
                  <a:lnTo>
                    <a:pt x="278" y="211"/>
                  </a:lnTo>
                  <a:lnTo>
                    <a:pt x="279" y="211"/>
                  </a:lnTo>
                  <a:lnTo>
                    <a:pt x="280" y="211"/>
                  </a:lnTo>
                  <a:lnTo>
                    <a:pt x="280" y="210"/>
                  </a:lnTo>
                  <a:lnTo>
                    <a:pt x="281" y="210"/>
                  </a:lnTo>
                  <a:lnTo>
                    <a:pt x="282" y="210"/>
                  </a:lnTo>
                  <a:lnTo>
                    <a:pt x="282" y="209"/>
                  </a:lnTo>
                  <a:lnTo>
                    <a:pt x="283" y="209"/>
                  </a:lnTo>
                  <a:lnTo>
                    <a:pt x="284" y="209"/>
                  </a:lnTo>
                  <a:lnTo>
                    <a:pt x="284" y="208"/>
                  </a:lnTo>
                  <a:lnTo>
                    <a:pt x="285" y="208"/>
                  </a:lnTo>
                  <a:lnTo>
                    <a:pt x="286" y="208"/>
                  </a:lnTo>
                  <a:lnTo>
                    <a:pt x="286" y="207"/>
                  </a:lnTo>
                  <a:lnTo>
                    <a:pt x="287" y="207"/>
                  </a:lnTo>
                  <a:lnTo>
                    <a:pt x="288" y="206"/>
                  </a:lnTo>
                  <a:lnTo>
                    <a:pt x="289" y="206"/>
                  </a:lnTo>
                  <a:lnTo>
                    <a:pt x="289" y="205"/>
                  </a:lnTo>
                  <a:lnTo>
                    <a:pt x="290" y="205"/>
                  </a:lnTo>
                  <a:lnTo>
                    <a:pt x="291" y="205"/>
                  </a:lnTo>
                  <a:lnTo>
                    <a:pt x="291" y="204"/>
                  </a:lnTo>
                  <a:lnTo>
                    <a:pt x="292" y="204"/>
                  </a:lnTo>
                  <a:lnTo>
                    <a:pt x="293" y="204"/>
                  </a:lnTo>
                  <a:lnTo>
                    <a:pt x="293" y="203"/>
                  </a:lnTo>
                  <a:lnTo>
                    <a:pt x="294" y="203"/>
                  </a:lnTo>
                  <a:lnTo>
                    <a:pt x="295" y="203"/>
                  </a:lnTo>
                  <a:lnTo>
                    <a:pt x="295" y="202"/>
                  </a:lnTo>
                  <a:lnTo>
                    <a:pt x="296" y="202"/>
                  </a:lnTo>
                  <a:lnTo>
                    <a:pt x="297" y="202"/>
                  </a:lnTo>
                  <a:lnTo>
                    <a:pt x="297" y="201"/>
                  </a:lnTo>
                  <a:lnTo>
                    <a:pt x="298" y="201"/>
                  </a:lnTo>
                  <a:lnTo>
                    <a:pt x="299" y="200"/>
                  </a:lnTo>
                  <a:lnTo>
                    <a:pt x="300" y="200"/>
                  </a:lnTo>
                  <a:lnTo>
                    <a:pt x="300" y="199"/>
                  </a:lnTo>
                  <a:lnTo>
                    <a:pt x="301" y="199"/>
                  </a:lnTo>
                  <a:lnTo>
                    <a:pt x="301" y="199"/>
                  </a:lnTo>
                  <a:lnTo>
                    <a:pt x="302" y="199"/>
                  </a:lnTo>
                  <a:lnTo>
                    <a:pt x="302" y="198"/>
                  </a:lnTo>
                  <a:lnTo>
                    <a:pt x="303" y="198"/>
                  </a:lnTo>
                  <a:lnTo>
                    <a:pt x="304" y="198"/>
                  </a:lnTo>
                  <a:lnTo>
                    <a:pt x="304" y="197"/>
                  </a:lnTo>
                  <a:lnTo>
                    <a:pt x="305" y="197"/>
                  </a:lnTo>
                  <a:lnTo>
                    <a:pt x="306" y="197"/>
                  </a:lnTo>
                  <a:lnTo>
                    <a:pt x="306" y="196"/>
                  </a:lnTo>
                  <a:lnTo>
                    <a:pt x="307" y="196"/>
                  </a:lnTo>
                  <a:lnTo>
                    <a:pt x="308" y="196"/>
                  </a:lnTo>
                  <a:lnTo>
                    <a:pt x="308" y="195"/>
                  </a:lnTo>
                  <a:lnTo>
                    <a:pt x="309" y="195"/>
                  </a:lnTo>
                  <a:lnTo>
                    <a:pt x="310" y="194"/>
                  </a:lnTo>
                  <a:lnTo>
                    <a:pt x="311" y="194"/>
                  </a:lnTo>
                  <a:lnTo>
                    <a:pt x="311" y="193"/>
                  </a:lnTo>
                  <a:lnTo>
                    <a:pt x="312" y="193"/>
                  </a:lnTo>
                  <a:lnTo>
                    <a:pt x="313" y="193"/>
                  </a:lnTo>
                  <a:lnTo>
                    <a:pt x="313" y="192"/>
                  </a:lnTo>
                  <a:lnTo>
                    <a:pt x="314" y="192"/>
                  </a:lnTo>
                  <a:lnTo>
                    <a:pt x="315" y="192"/>
                  </a:lnTo>
                  <a:lnTo>
                    <a:pt x="315" y="191"/>
                  </a:lnTo>
                  <a:lnTo>
                    <a:pt x="316" y="191"/>
                  </a:lnTo>
                  <a:lnTo>
                    <a:pt x="317" y="191"/>
                  </a:lnTo>
                  <a:lnTo>
                    <a:pt x="317" y="190"/>
                  </a:lnTo>
                  <a:lnTo>
                    <a:pt x="318" y="190"/>
                  </a:lnTo>
                  <a:lnTo>
                    <a:pt x="319" y="189"/>
                  </a:lnTo>
                  <a:lnTo>
                    <a:pt x="320" y="189"/>
                  </a:lnTo>
                  <a:lnTo>
                    <a:pt x="320" y="188"/>
                  </a:lnTo>
                  <a:lnTo>
                    <a:pt x="321" y="188"/>
                  </a:lnTo>
                  <a:lnTo>
                    <a:pt x="322" y="188"/>
                  </a:lnTo>
                  <a:lnTo>
                    <a:pt x="322" y="187"/>
                  </a:lnTo>
                  <a:lnTo>
                    <a:pt x="323" y="187"/>
                  </a:lnTo>
                  <a:lnTo>
                    <a:pt x="324" y="187"/>
                  </a:lnTo>
                  <a:lnTo>
                    <a:pt x="324" y="186"/>
                  </a:lnTo>
                  <a:lnTo>
                    <a:pt x="325" y="186"/>
                  </a:lnTo>
                  <a:lnTo>
                    <a:pt x="326" y="186"/>
                  </a:lnTo>
                  <a:lnTo>
                    <a:pt x="326" y="185"/>
                  </a:lnTo>
                  <a:lnTo>
                    <a:pt x="327" y="185"/>
                  </a:lnTo>
                  <a:lnTo>
                    <a:pt x="328" y="185"/>
                  </a:lnTo>
                  <a:lnTo>
                    <a:pt x="328" y="184"/>
                  </a:lnTo>
                  <a:lnTo>
                    <a:pt x="328" y="184"/>
                  </a:lnTo>
                  <a:lnTo>
                    <a:pt x="329" y="184"/>
                  </a:lnTo>
                  <a:lnTo>
                    <a:pt x="330" y="183"/>
                  </a:lnTo>
                  <a:lnTo>
                    <a:pt x="331" y="183"/>
                  </a:lnTo>
                  <a:lnTo>
                    <a:pt x="331" y="182"/>
                  </a:lnTo>
                  <a:lnTo>
                    <a:pt x="332" y="182"/>
                  </a:lnTo>
                  <a:lnTo>
                    <a:pt x="333" y="182"/>
                  </a:lnTo>
                  <a:lnTo>
                    <a:pt x="333" y="181"/>
                  </a:lnTo>
                  <a:lnTo>
                    <a:pt x="334" y="181"/>
                  </a:lnTo>
                  <a:lnTo>
                    <a:pt x="335" y="181"/>
                  </a:lnTo>
                  <a:lnTo>
                    <a:pt x="335" y="180"/>
                  </a:lnTo>
                  <a:lnTo>
                    <a:pt x="336" y="180"/>
                  </a:lnTo>
                  <a:lnTo>
                    <a:pt x="337" y="180"/>
                  </a:lnTo>
                  <a:lnTo>
                    <a:pt x="337" y="179"/>
                  </a:lnTo>
                  <a:lnTo>
                    <a:pt x="338" y="179"/>
                  </a:lnTo>
                  <a:lnTo>
                    <a:pt x="339" y="179"/>
                  </a:lnTo>
                  <a:lnTo>
                    <a:pt x="339" y="178"/>
                  </a:lnTo>
                  <a:lnTo>
                    <a:pt x="340" y="178"/>
                  </a:lnTo>
                  <a:lnTo>
                    <a:pt x="341" y="177"/>
                  </a:lnTo>
                  <a:lnTo>
                    <a:pt x="342" y="177"/>
                  </a:lnTo>
                  <a:lnTo>
                    <a:pt x="342" y="176"/>
                  </a:lnTo>
                  <a:lnTo>
                    <a:pt x="343" y="176"/>
                  </a:lnTo>
                  <a:lnTo>
                    <a:pt x="344" y="176"/>
                  </a:lnTo>
                  <a:lnTo>
                    <a:pt x="344" y="175"/>
                  </a:lnTo>
                  <a:lnTo>
                    <a:pt x="345" y="175"/>
                  </a:lnTo>
                  <a:lnTo>
                    <a:pt x="346" y="175"/>
                  </a:lnTo>
                  <a:lnTo>
                    <a:pt x="346" y="174"/>
                  </a:lnTo>
                  <a:lnTo>
                    <a:pt x="347" y="174"/>
                  </a:lnTo>
                  <a:lnTo>
                    <a:pt x="348" y="174"/>
                  </a:lnTo>
                  <a:lnTo>
                    <a:pt x="348" y="173"/>
                  </a:lnTo>
                  <a:lnTo>
                    <a:pt x="349" y="173"/>
                  </a:lnTo>
                  <a:lnTo>
                    <a:pt x="350" y="172"/>
                  </a:lnTo>
                  <a:lnTo>
                    <a:pt x="351" y="172"/>
                  </a:lnTo>
                  <a:lnTo>
                    <a:pt x="351" y="171"/>
                  </a:lnTo>
                  <a:lnTo>
                    <a:pt x="352" y="171"/>
                  </a:lnTo>
                  <a:lnTo>
                    <a:pt x="353" y="171"/>
                  </a:lnTo>
                  <a:lnTo>
                    <a:pt x="353" y="170"/>
                  </a:lnTo>
                  <a:lnTo>
                    <a:pt x="354" y="170"/>
                  </a:lnTo>
                  <a:lnTo>
                    <a:pt x="355" y="170"/>
                  </a:lnTo>
                  <a:lnTo>
                    <a:pt x="355" y="169"/>
                  </a:lnTo>
                  <a:lnTo>
                    <a:pt x="356" y="169"/>
                  </a:lnTo>
                  <a:lnTo>
                    <a:pt x="356" y="169"/>
                  </a:lnTo>
                  <a:lnTo>
                    <a:pt x="357" y="169"/>
                  </a:lnTo>
                  <a:lnTo>
                    <a:pt x="357" y="168"/>
                  </a:lnTo>
                  <a:lnTo>
                    <a:pt x="358" y="168"/>
                  </a:lnTo>
                  <a:lnTo>
                    <a:pt x="359" y="168"/>
                  </a:lnTo>
                  <a:lnTo>
                    <a:pt x="359" y="167"/>
                  </a:lnTo>
                  <a:lnTo>
                    <a:pt x="360" y="167"/>
                  </a:lnTo>
                  <a:lnTo>
                    <a:pt x="361" y="166"/>
                  </a:lnTo>
                  <a:lnTo>
                    <a:pt x="362" y="166"/>
                  </a:lnTo>
                  <a:lnTo>
                    <a:pt x="362" y="165"/>
                  </a:lnTo>
                  <a:lnTo>
                    <a:pt x="363" y="165"/>
                  </a:lnTo>
                  <a:lnTo>
                    <a:pt x="364" y="165"/>
                  </a:lnTo>
                  <a:lnTo>
                    <a:pt x="364" y="164"/>
                  </a:lnTo>
                  <a:lnTo>
                    <a:pt x="365" y="164"/>
                  </a:lnTo>
                  <a:lnTo>
                    <a:pt x="366" y="164"/>
                  </a:lnTo>
                  <a:lnTo>
                    <a:pt x="366" y="163"/>
                  </a:lnTo>
                  <a:lnTo>
                    <a:pt x="367" y="163"/>
                  </a:lnTo>
                  <a:lnTo>
                    <a:pt x="368" y="163"/>
                  </a:lnTo>
                  <a:lnTo>
                    <a:pt x="368" y="162"/>
                  </a:lnTo>
                  <a:lnTo>
                    <a:pt x="369" y="162"/>
                  </a:lnTo>
                  <a:lnTo>
                    <a:pt x="370" y="162"/>
                  </a:lnTo>
                  <a:lnTo>
                    <a:pt x="370" y="161"/>
                  </a:lnTo>
                  <a:lnTo>
                    <a:pt x="371" y="161"/>
                  </a:lnTo>
                  <a:lnTo>
                    <a:pt x="371" y="160"/>
                  </a:lnTo>
                  <a:lnTo>
                    <a:pt x="372" y="160"/>
                  </a:lnTo>
                  <a:lnTo>
                    <a:pt x="373" y="160"/>
                  </a:lnTo>
                  <a:lnTo>
                    <a:pt x="373" y="159"/>
                  </a:lnTo>
                  <a:lnTo>
                    <a:pt x="374" y="159"/>
                  </a:lnTo>
                  <a:lnTo>
                    <a:pt x="375" y="159"/>
                  </a:lnTo>
                  <a:lnTo>
                    <a:pt x="375" y="158"/>
                  </a:lnTo>
                  <a:lnTo>
                    <a:pt x="376" y="158"/>
                  </a:lnTo>
                  <a:lnTo>
                    <a:pt x="377" y="158"/>
                  </a:lnTo>
                  <a:lnTo>
                    <a:pt x="377" y="157"/>
                  </a:lnTo>
                  <a:lnTo>
                    <a:pt x="378" y="157"/>
                  </a:lnTo>
                  <a:lnTo>
                    <a:pt x="379" y="157"/>
                  </a:lnTo>
                  <a:lnTo>
                    <a:pt x="379" y="156"/>
                  </a:lnTo>
                  <a:lnTo>
                    <a:pt x="380" y="156"/>
                  </a:lnTo>
                  <a:lnTo>
                    <a:pt x="381" y="156"/>
                  </a:lnTo>
                  <a:lnTo>
                    <a:pt x="381" y="155"/>
                  </a:lnTo>
                  <a:lnTo>
                    <a:pt x="382" y="155"/>
                  </a:lnTo>
                  <a:lnTo>
                    <a:pt x="383" y="154"/>
                  </a:lnTo>
                  <a:lnTo>
                    <a:pt x="384" y="154"/>
                  </a:lnTo>
                  <a:lnTo>
                    <a:pt x="384" y="154"/>
                  </a:lnTo>
                  <a:lnTo>
                    <a:pt x="384" y="153"/>
                  </a:lnTo>
                  <a:lnTo>
                    <a:pt x="385" y="153"/>
                  </a:lnTo>
                  <a:lnTo>
                    <a:pt x="386" y="153"/>
                  </a:lnTo>
                  <a:lnTo>
                    <a:pt x="386" y="152"/>
                  </a:lnTo>
                  <a:lnTo>
                    <a:pt x="387" y="152"/>
                  </a:lnTo>
                  <a:lnTo>
                    <a:pt x="388" y="152"/>
                  </a:lnTo>
                  <a:lnTo>
                    <a:pt x="388" y="151"/>
                  </a:lnTo>
                  <a:lnTo>
                    <a:pt x="389" y="151"/>
                  </a:lnTo>
                  <a:lnTo>
                    <a:pt x="390" y="151"/>
                  </a:lnTo>
                  <a:lnTo>
                    <a:pt x="390" y="150"/>
                  </a:lnTo>
                  <a:lnTo>
                    <a:pt x="391" y="150"/>
                  </a:lnTo>
                  <a:lnTo>
                    <a:pt x="392" y="150"/>
                  </a:lnTo>
                  <a:lnTo>
                    <a:pt x="392" y="149"/>
                  </a:lnTo>
                  <a:lnTo>
                    <a:pt x="393" y="149"/>
                  </a:lnTo>
                  <a:lnTo>
                    <a:pt x="393" y="148"/>
                  </a:lnTo>
                  <a:lnTo>
                    <a:pt x="394" y="148"/>
                  </a:lnTo>
                  <a:lnTo>
                    <a:pt x="395" y="148"/>
                  </a:lnTo>
                  <a:lnTo>
                    <a:pt x="395" y="147"/>
                  </a:lnTo>
                  <a:lnTo>
                    <a:pt x="396" y="147"/>
                  </a:lnTo>
                  <a:lnTo>
                    <a:pt x="397" y="147"/>
                  </a:lnTo>
                  <a:lnTo>
                    <a:pt x="397" y="146"/>
                  </a:lnTo>
                  <a:lnTo>
                    <a:pt x="398" y="146"/>
                  </a:lnTo>
                  <a:lnTo>
                    <a:pt x="399" y="146"/>
                  </a:lnTo>
                  <a:lnTo>
                    <a:pt x="399" y="145"/>
                  </a:lnTo>
                  <a:lnTo>
                    <a:pt x="400" y="145"/>
                  </a:lnTo>
                  <a:lnTo>
                    <a:pt x="401" y="145"/>
                  </a:lnTo>
                  <a:lnTo>
                    <a:pt x="401" y="144"/>
                  </a:lnTo>
                  <a:lnTo>
                    <a:pt x="402" y="144"/>
                  </a:lnTo>
                  <a:lnTo>
                    <a:pt x="403" y="143"/>
                  </a:lnTo>
                  <a:lnTo>
                    <a:pt x="404" y="143"/>
                  </a:lnTo>
                  <a:lnTo>
                    <a:pt x="404" y="142"/>
                  </a:lnTo>
                  <a:lnTo>
                    <a:pt x="405" y="142"/>
                  </a:lnTo>
                  <a:lnTo>
                    <a:pt x="406" y="142"/>
                  </a:lnTo>
                  <a:lnTo>
                    <a:pt x="406" y="141"/>
                  </a:lnTo>
                  <a:lnTo>
                    <a:pt x="407" y="141"/>
                  </a:lnTo>
                  <a:lnTo>
                    <a:pt x="408" y="141"/>
                  </a:lnTo>
                  <a:lnTo>
                    <a:pt x="408" y="140"/>
                  </a:lnTo>
                  <a:lnTo>
                    <a:pt x="409" y="140"/>
                  </a:lnTo>
                  <a:lnTo>
                    <a:pt x="410" y="140"/>
                  </a:lnTo>
                  <a:lnTo>
                    <a:pt x="410" y="139"/>
                  </a:lnTo>
                  <a:lnTo>
                    <a:pt x="411" y="139"/>
                  </a:lnTo>
                  <a:lnTo>
                    <a:pt x="412" y="139"/>
                  </a:lnTo>
                  <a:lnTo>
                    <a:pt x="412" y="138"/>
                  </a:lnTo>
                  <a:lnTo>
                    <a:pt x="413" y="138"/>
                  </a:lnTo>
                  <a:lnTo>
                    <a:pt x="414" y="137"/>
                  </a:lnTo>
                  <a:lnTo>
                    <a:pt x="415" y="137"/>
                  </a:lnTo>
                  <a:lnTo>
                    <a:pt x="415" y="136"/>
                  </a:lnTo>
                  <a:lnTo>
                    <a:pt x="416" y="136"/>
                  </a:lnTo>
                  <a:lnTo>
                    <a:pt x="417" y="136"/>
                  </a:lnTo>
                  <a:lnTo>
                    <a:pt x="417" y="135"/>
                  </a:lnTo>
                  <a:lnTo>
                    <a:pt x="418" y="135"/>
                  </a:lnTo>
                  <a:lnTo>
                    <a:pt x="419" y="135"/>
                  </a:lnTo>
                  <a:lnTo>
                    <a:pt x="419" y="134"/>
                  </a:lnTo>
                  <a:lnTo>
                    <a:pt x="420" y="134"/>
                  </a:lnTo>
                  <a:lnTo>
                    <a:pt x="421" y="134"/>
                  </a:lnTo>
                  <a:lnTo>
                    <a:pt x="421" y="133"/>
                  </a:lnTo>
                  <a:lnTo>
                    <a:pt x="422" y="133"/>
                  </a:lnTo>
                  <a:lnTo>
                    <a:pt x="423" y="132"/>
                  </a:lnTo>
                  <a:lnTo>
                    <a:pt x="424" y="132"/>
                  </a:lnTo>
                  <a:lnTo>
                    <a:pt x="424" y="131"/>
                  </a:lnTo>
                  <a:lnTo>
                    <a:pt x="425" y="131"/>
                  </a:lnTo>
                  <a:lnTo>
                    <a:pt x="426" y="131"/>
                  </a:lnTo>
                  <a:lnTo>
                    <a:pt x="426" y="130"/>
                  </a:lnTo>
                  <a:lnTo>
                    <a:pt x="427" y="130"/>
                  </a:lnTo>
                  <a:lnTo>
                    <a:pt x="428" y="130"/>
                  </a:lnTo>
                  <a:lnTo>
                    <a:pt x="428" y="129"/>
                  </a:lnTo>
                  <a:lnTo>
                    <a:pt x="429" y="129"/>
                  </a:lnTo>
                  <a:lnTo>
                    <a:pt x="430" y="129"/>
                  </a:lnTo>
                  <a:lnTo>
                    <a:pt x="430" y="128"/>
                  </a:lnTo>
                  <a:lnTo>
                    <a:pt x="431" y="128"/>
                  </a:lnTo>
                  <a:lnTo>
                    <a:pt x="432" y="128"/>
                  </a:lnTo>
                  <a:lnTo>
                    <a:pt x="432" y="127"/>
                  </a:lnTo>
                  <a:lnTo>
                    <a:pt x="433" y="127"/>
                  </a:lnTo>
                  <a:lnTo>
                    <a:pt x="434" y="126"/>
                  </a:lnTo>
                  <a:lnTo>
                    <a:pt x="435" y="126"/>
                  </a:lnTo>
                  <a:lnTo>
                    <a:pt x="435" y="125"/>
                  </a:lnTo>
                  <a:lnTo>
                    <a:pt x="436" y="125"/>
                  </a:lnTo>
                  <a:lnTo>
                    <a:pt x="437" y="125"/>
                  </a:lnTo>
                  <a:lnTo>
                    <a:pt x="437" y="124"/>
                  </a:lnTo>
                  <a:lnTo>
                    <a:pt x="438" y="124"/>
                  </a:lnTo>
                  <a:lnTo>
                    <a:pt x="439" y="124"/>
                  </a:lnTo>
                  <a:lnTo>
                    <a:pt x="439" y="123"/>
                  </a:lnTo>
                  <a:lnTo>
                    <a:pt x="439" y="123"/>
                  </a:lnTo>
                  <a:lnTo>
                    <a:pt x="440" y="123"/>
                  </a:lnTo>
                  <a:lnTo>
                    <a:pt x="441" y="123"/>
                  </a:lnTo>
                  <a:lnTo>
                    <a:pt x="441" y="122"/>
                  </a:lnTo>
                  <a:lnTo>
                    <a:pt x="442" y="122"/>
                  </a:lnTo>
                  <a:lnTo>
                    <a:pt x="443" y="122"/>
                  </a:lnTo>
                  <a:lnTo>
                    <a:pt x="443" y="121"/>
                  </a:lnTo>
                  <a:lnTo>
                    <a:pt x="444" y="121"/>
                  </a:lnTo>
                  <a:lnTo>
                    <a:pt x="445" y="120"/>
                  </a:lnTo>
                  <a:lnTo>
                    <a:pt x="446" y="120"/>
                  </a:lnTo>
                  <a:lnTo>
                    <a:pt x="446" y="119"/>
                  </a:lnTo>
                  <a:lnTo>
                    <a:pt x="447" y="119"/>
                  </a:lnTo>
                  <a:lnTo>
                    <a:pt x="448" y="119"/>
                  </a:lnTo>
                  <a:lnTo>
                    <a:pt x="448" y="118"/>
                  </a:lnTo>
                  <a:lnTo>
                    <a:pt x="449" y="118"/>
                  </a:lnTo>
                  <a:lnTo>
                    <a:pt x="450" y="118"/>
                  </a:lnTo>
                  <a:lnTo>
                    <a:pt x="450" y="117"/>
                  </a:lnTo>
                  <a:lnTo>
                    <a:pt x="451" y="117"/>
                  </a:lnTo>
                  <a:lnTo>
                    <a:pt x="452" y="117"/>
                  </a:lnTo>
                  <a:lnTo>
                    <a:pt x="452" y="116"/>
                  </a:lnTo>
                  <a:lnTo>
                    <a:pt x="453" y="116"/>
                  </a:lnTo>
                  <a:lnTo>
                    <a:pt x="454" y="116"/>
                  </a:lnTo>
                  <a:lnTo>
                    <a:pt x="454" y="115"/>
                  </a:lnTo>
                  <a:lnTo>
                    <a:pt x="455" y="115"/>
                  </a:lnTo>
                  <a:lnTo>
                    <a:pt x="455" y="114"/>
                  </a:lnTo>
                  <a:lnTo>
                    <a:pt x="456" y="114"/>
                  </a:lnTo>
                  <a:lnTo>
                    <a:pt x="457" y="114"/>
                  </a:lnTo>
                  <a:lnTo>
                    <a:pt x="457" y="113"/>
                  </a:lnTo>
                  <a:lnTo>
                    <a:pt x="458" y="113"/>
                  </a:lnTo>
                  <a:lnTo>
                    <a:pt x="459" y="113"/>
                  </a:lnTo>
                  <a:lnTo>
                    <a:pt x="459" y="112"/>
                  </a:lnTo>
                  <a:lnTo>
                    <a:pt x="460" y="112"/>
                  </a:lnTo>
                  <a:lnTo>
                    <a:pt x="461" y="112"/>
                  </a:lnTo>
                  <a:lnTo>
                    <a:pt x="461" y="111"/>
                  </a:lnTo>
                  <a:lnTo>
                    <a:pt x="462" y="111"/>
                  </a:lnTo>
                  <a:lnTo>
                    <a:pt x="463" y="111"/>
                  </a:lnTo>
                  <a:lnTo>
                    <a:pt x="463" y="110"/>
                  </a:lnTo>
                  <a:lnTo>
                    <a:pt x="464" y="110"/>
                  </a:lnTo>
                  <a:lnTo>
                    <a:pt x="465" y="110"/>
                  </a:lnTo>
                  <a:lnTo>
                    <a:pt x="465" y="109"/>
                  </a:lnTo>
                  <a:lnTo>
                    <a:pt x="466" y="109"/>
                  </a:lnTo>
                  <a:lnTo>
                    <a:pt x="466" y="108"/>
                  </a:lnTo>
                  <a:lnTo>
                    <a:pt x="467" y="108"/>
                  </a:lnTo>
                  <a:lnTo>
                    <a:pt x="467" y="108"/>
                  </a:lnTo>
                  <a:lnTo>
                    <a:pt x="468" y="108"/>
                  </a:lnTo>
                  <a:lnTo>
                    <a:pt x="468" y="107"/>
                  </a:lnTo>
                  <a:lnTo>
                    <a:pt x="469" y="107"/>
                  </a:lnTo>
                  <a:lnTo>
                    <a:pt x="470" y="107"/>
                  </a:lnTo>
                  <a:lnTo>
                    <a:pt x="470" y="106"/>
                  </a:lnTo>
                  <a:lnTo>
                    <a:pt x="471" y="106"/>
                  </a:lnTo>
                  <a:lnTo>
                    <a:pt x="472" y="106"/>
                  </a:lnTo>
                  <a:lnTo>
                    <a:pt x="472" y="105"/>
                  </a:lnTo>
                  <a:lnTo>
                    <a:pt x="473" y="105"/>
                  </a:lnTo>
                  <a:lnTo>
                    <a:pt x="474" y="105"/>
                  </a:lnTo>
                  <a:lnTo>
                    <a:pt x="474" y="104"/>
                  </a:lnTo>
                  <a:lnTo>
                    <a:pt x="475" y="104"/>
                  </a:lnTo>
                  <a:lnTo>
                    <a:pt x="476" y="103"/>
                  </a:lnTo>
                  <a:lnTo>
                    <a:pt x="477" y="103"/>
                  </a:lnTo>
                  <a:lnTo>
                    <a:pt x="477" y="102"/>
                  </a:lnTo>
                  <a:lnTo>
                    <a:pt x="478" y="102"/>
                  </a:lnTo>
                  <a:lnTo>
                    <a:pt x="479" y="102"/>
                  </a:lnTo>
                  <a:lnTo>
                    <a:pt x="479" y="101"/>
                  </a:lnTo>
                  <a:lnTo>
                    <a:pt x="480" y="101"/>
                  </a:lnTo>
                  <a:lnTo>
                    <a:pt x="481" y="101"/>
                  </a:lnTo>
                  <a:lnTo>
                    <a:pt x="481" y="100"/>
                  </a:lnTo>
                  <a:lnTo>
                    <a:pt x="482" y="100"/>
                  </a:lnTo>
                  <a:lnTo>
                    <a:pt x="483" y="100"/>
                  </a:lnTo>
                  <a:lnTo>
                    <a:pt x="483" y="99"/>
                  </a:lnTo>
                  <a:lnTo>
                    <a:pt x="484" y="99"/>
                  </a:lnTo>
                  <a:lnTo>
                    <a:pt x="485" y="99"/>
                  </a:lnTo>
                  <a:lnTo>
                    <a:pt x="485" y="98"/>
                  </a:lnTo>
                  <a:lnTo>
                    <a:pt x="486" y="98"/>
                  </a:lnTo>
                  <a:lnTo>
                    <a:pt x="487" y="97"/>
                  </a:lnTo>
                  <a:lnTo>
                    <a:pt x="488" y="97"/>
                  </a:lnTo>
                  <a:lnTo>
                    <a:pt x="488" y="96"/>
                  </a:lnTo>
                  <a:lnTo>
                    <a:pt x="489" y="96"/>
                  </a:lnTo>
                  <a:lnTo>
                    <a:pt x="490" y="96"/>
                  </a:lnTo>
                  <a:lnTo>
                    <a:pt x="490" y="95"/>
                  </a:lnTo>
                  <a:lnTo>
                    <a:pt x="491" y="95"/>
                  </a:lnTo>
                  <a:lnTo>
                    <a:pt x="492" y="95"/>
                  </a:lnTo>
                  <a:lnTo>
                    <a:pt x="492" y="94"/>
                  </a:lnTo>
                  <a:lnTo>
                    <a:pt x="493" y="94"/>
                  </a:lnTo>
                  <a:lnTo>
                    <a:pt x="494" y="94"/>
                  </a:lnTo>
                  <a:lnTo>
                    <a:pt x="494" y="93"/>
                  </a:lnTo>
                  <a:lnTo>
                    <a:pt x="495" y="93"/>
                  </a:lnTo>
                  <a:lnTo>
                    <a:pt x="495" y="93"/>
                  </a:lnTo>
                  <a:lnTo>
                    <a:pt x="496" y="93"/>
                  </a:lnTo>
                  <a:lnTo>
                    <a:pt x="496" y="92"/>
                  </a:lnTo>
                  <a:lnTo>
                    <a:pt x="497" y="92"/>
                  </a:lnTo>
                  <a:lnTo>
                    <a:pt x="498" y="91"/>
                  </a:lnTo>
                  <a:lnTo>
                    <a:pt x="499" y="91"/>
                  </a:lnTo>
                  <a:lnTo>
                    <a:pt x="499" y="90"/>
                  </a:lnTo>
                  <a:lnTo>
                    <a:pt x="500" y="90"/>
                  </a:lnTo>
                  <a:lnTo>
                    <a:pt x="501" y="90"/>
                  </a:lnTo>
                  <a:lnTo>
                    <a:pt x="501" y="89"/>
                  </a:lnTo>
                  <a:lnTo>
                    <a:pt x="502" y="89"/>
                  </a:lnTo>
                  <a:lnTo>
                    <a:pt x="503" y="89"/>
                  </a:lnTo>
                  <a:lnTo>
                    <a:pt x="503" y="88"/>
                  </a:lnTo>
                  <a:lnTo>
                    <a:pt x="504" y="88"/>
                  </a:lnTo>
                  <a:lnTo>
                    <a:pt x="505" y="88"/>
                  </a:lnTo>
                  <a:lnTo>
                    <a:pt x="505" y="87"/>
                  </a:lnTo>
                  <a:lnTo>
                    <a:pt x="506" y="87"/>
                  </a:lnTo>
                  <a:lnTo>
                    <a:pt x="507" y="86"/>
                  </a:lnTo>
                  <a:lnTo>
                    <a:pt x="508" y="86"/>
                  </a:lnTo>
                  <a:lnTo>
                    <a:pt x="508" y="85"/>
                  </a:lnTo>
                  <a:lnTo>
                    <a:pt x="509" y="85"/>
                  </a:lnTo>
                  <a:lnTo>
                    <a:pt x="510" y="85"/>
                  </a:lnTo>
                  <a:lnTo>
                    <a:pt x="510" y="84"/>
                  </a:lnTo>
                  <a:lnTo>
                    <a:pt x="511" y="84"/>
                  </a:lnTo>
                  <a:lnTo>
                    <a:pt x="512" y="84"/>
                  </a:lnTo>
                  <a:lnTo>
                    <a:pt x="512" y="83"/>
                  </a:lnTo>
                  <a:lnTo>
                    <a:pt x="513" y="83"/>
                  </a:lnTo>
                  <a:lnTo>
                    <a:pt x="514" y="83"/>
                  </a:lnTo>
                  <a:lnTo>
                    <a:pt x="514" y="82"/>
                  </a:lnTo>
                  <a:lnTo>
                    <a:pt x="515" y="82"/>
                  </a:lnTo>
                  <a:lnTo>
                    <a:pt x="516" y="82"/>
                  </a:lnTo>
                  <a:lnTo>
                    <a:pt x="516" y="81"/>
                  </a:lnTo>
                  <a:lnTo>
                    <a:pt x="517" y="81"/>
                  </a:lnTo>
                  <a:lnTo>
                    <a:pt x="518" y="80"/>
                  </a:lnTo>
                  <a:lnTo>
                    <a:pt x="519" y="80"/>
                  </a:lnTo>
                  <a:lnTo>
                    <a:pt x="519" y="79"/>
                  </a:lnTo>
                  <a:lnTo>
                    <a:pt x="520" y="79"/>
                  </a:lnTo>
                  <a:lnTo>
                    <a:pt x="521" y="79"/>
                  </a:lnTo>
                  <a:lnTo>
                    <a:pt x="521" y="78"/>
                  </a:lnTo>
                  <a:lnTo>
                    <a:pt x="522" y="78"/>
                  </a:lnTo>
                  <a:lnTo>
                    <a:pt x="522" y="78"/>
                  </a:lnTo>
                  <a:lnTo>
                    <a:pt x="523" y="78"/>
                  </a:lnTo>
                  <a:lnTo>
                    <a:pt x="523" y="77"/>
                  </a:lnTo>
                  <a:lnTo>
                    <a:pt x="524" y="77"/>
                  </a:lnTo>
                  <a:lnTo>
                    <a:pt x="525" y="77"/>
                  </a:lnTo>
                  <a:lnTo>
                    <a:pt x="525" y="76"/>
                  </a:lnTo>
                  <a:lnTo>
                    <a:pt x="526" y="76"/>
                  </a:lnTo>
                  <a:lnTo>
                    <a:pt x="527" y="75"/>
                  </a:lnTo>
                  <a:lnTo>
                    <a:pt x="528" y="75"/>
                  </a:lnTo>
                  <a:lnTo>
                    <a:pt x="528" y="74"/>
                  </a:lnTo>
                  <a:lnTo>
                    <a:pt x="529" y="74"/>
                  </a:lnTo>
                  <a:lnTo>
                    <a:pt x="530" y="74"/>
                  </a:lnTo>
                  <a:lnTo>
                    <a:pt x="530" y="73"/>
                  </a:lnTo>
                  <a:lnTo>
                    <a:pt x="531" y="73"/>
                  </a:lnTo>
                  <a:lnTo>
                    <a:pt x="532" y="73"/>
                  </a:lnTo>
                  <a:lnTo>
                    <a:pt x="532" y="72"/>
                  </a:lnTo>
                  <a:lnTo>
                    <a:pt x="533" y="72"/>
                  </a:lnTo>
                  <a:lnTo>
                    <a:pt x="534" y="72"/>
                  </a:lnTo>
                  <a:lnTo>
                    <a:pt x="534" y="71"/>
                  </a:lnTo>
                  <a:lnTo>
                    <a:pt x="535" y="71"/>
                  </a:lnTo>
                  <a:lnTo>
                    <a:pt x="536" y="71"/>
                  </a:lnTo>
                  <a:lnTo>
                    <a:pt x="536" y="70"/>
                  </a:lnTo>
                  <a:lnTo>
                    <a:pt x="537" y="70"/>
                  </a:lnTo>
                  <a:lnTo>
                    <a:pt x="538" y="70"/>
                  </a:lnTo>
                  <a:lnTo>
                    <a:pt x="538" y="69"/>
                  </a:lnTo>
                  <a:lnTo>
                    <a:pt x="539" y="69"/>
                  </a:lnTo>
                  <a:lnTo>
                    <a:pt x="539" y="68"/>
                  </a:lnTo>
                  <a:lnTo>
                    <a:pt x="540" y="68"/>
                  </a:lnTo>
                  <a:lnTo>
                    <a:pt x="541" y="68"/>
                  </a:lnTo>
                  <a:lnTo>
                    <a:pt x="541" y="67"/>
                  </a:lnTo>
                  <a:lnTo>
                    <a:pt x="542" y="67"/>
                  </a:lnTo>
                  <a:lnTo>
                    <a:pt x="543" y="67"/>
                  </a:lnTo>
                  <a:lnTo>
                    <a:pt x="543" y="66"/>
                  </a:lnTo>
                  <a:lnTo>
                    <a:pt x="544" y="66"/>
                  </a:lnTo>
                  <a:lnTo>
                    <a:pt x="545" y="66"/>
                  </a:lnTo>
                  <a:lnTo>
                    <a:pt x="545" y="65"/>
                  </a:lnTo>
                  <a:lnTo>
                    <a:pt x="546" y="65"/>
                  </a:lnTo>
                  <a:lnTo>
                    <a:pt x="547" y="65"/>
                  </a:lnTo>
                  <a:lnTo>
                    <a:pt x="547" y="64"/>
                  </a:lnTo>
                  <a:lnTo>
                    <a:pt x="548" y="64"/>
                  </a:lnTo>
                  <a:lnTo>
                    <a:pt x="549" y="64"/>
                  </a:lnTo>
                  <a:lnTo>
                    <a:pt x="549" y="63"/>
                  </a:lnTo>
                  <a:lnTo>
                    <a:pt x="550" y="63"/>
                  </a:lnTo>
                  <a:lnTo>
                    <a:pt x="550" y="63"/>
                  </a:lnTo>
                  <a:lnTo>
                    <a:pt x="550" y="62"/>
                  </a:lnTo>
                  <a:lnTo>
                    <a:pt x="551" y="62"/>
                  </a:lnTo>
                  <a:lnTo>
                    <a:pt x="552" y="62"/>
                  </a:lnTo>
                  <a:lnTo>
                    <a:pt x="552" y="61"/>
                  </a:lnTo>
                  <a:lnTo>
                    <a:pt x="553" y="61"/>
                  </a:lnTo>
                  <a:lnTo>
                    <a:pt x="554" y="61"/>
                  </a:lnTo>
                  <a:lnTo>
                    <a:pt x="554" y="60"/>
                  </a:lnTo>
                  <a:lnTo>
                    <a:pt x="555" y="60"/>
                  </a:lnTo>
                  <a:lnTo>
                    <a:pt x="556" y="60"/>
                  </a:lnTo>
                  <a:lnTo>
                    <a:pt x="556" y="59"/>
                  </a:lnTo>
                  <a:lnTo>
                    <a:pt x="557" y="59"/>
                  </a:lnTo>
                  <a:lnTo>
                    <a:pt x="558" y="59"/>
                  </a:lnTo>
                  <a:lnTo>
                    <a:pt x="558" y="58"/>
                  </a:lnTo>
                  <a:lnTo>
                    <a:pt x="559" y="58"/>
                  </a:lnTo>
                  <a:lnTo>
                    <a:pt x="560" y="57"/>
                  </a:lnTo>
                  <a:lnTo>
                    <a:pt x="561" y="57"/>
                  </a:lnTo>
                  <a:lnTo>
                    <a:pt x="561" y="56"/>
                  </a:lnTo>
                  <a:lnTo>
                    <a:pt x="562" y="56"/>
                  </a:lnTo>
                  <a:lnTo>
                    <a:pt x="563" y="56"/>
                  </a:lnTo>
                  <a:lnTo>
                    <a:pt x="563" y="55"/>
                  </a:lnTo>
                  <a:lnTo>
                    <a:pt x="564" y="55"/>
                  </a:lnTo>
                  <a:lnTo>
                    <a:pt x="565" y="55"/>
                  </a:lnTo>
                  <a:lnTo>
                    <a:pt x="565" y="54"/>
                  </a:lnTo>
                  <a:lnTo>
                    <a:pt x="566" y="54"/>
                  </a:lnTo>
                  <a:lnTo>
                    <a:pt x="567" y="54"/>
                  </a:lnTo>
                  <a:lnTo>
                    <a:pt x="567" y="53"/>
                  </a:lnTo>
                  <a:lnTo>
                    <a:pt x="568" y="53"/>
                  </a:lnTo>
                  <a:lnTo>
                    <a:pt x="569" y="53"/>
                  </a:lnTo>
                  <a:lnTo>
                    <a:pt x="569" y="52"/>
                  </a:lnTo>
                  <a:lnTo>
                    <a:pt x="570" y="52"/>
                  </a:lnTo>
                  <a:lnTo>
                    <a:pt x="571" y="51"/>
                  </a:lnTo>
                  <a:lnTo>
                    <a:pt x="572" y="51"/>
                  </a:lnTo>
                  <a:lnTo>
                    <a:pt x="572" y="50"/>
                  </a:lnTo>
                  <a:lnTo>
                    <a:pt x="573" y="50"/>
                  </a:lnTo>
                  <a:lnTo>
                    <a:pt x="574" y="50"/>
                  </a:lnTo>
                  <a:lnTo>
                    <a:pt x="574" y="49"/>
                  </a:lnTo>
                  <a:lnTo>
                    <a:pt x="575" y="49"/>
                  </a:lnTo>
                  <a:lnTo>
                    <a:pt x="576" y="49"/>
                  </a:lnTo>
                  <a:lnTo>
                    <a:pt x="576" y="48"/>
                  </a:lnTo>
                  <a:lnTo>
                    <a:pt x="577" y="48"/>
                  </a:lnTo>
                  <a:lnTo>
                    <a:pt x="578" y="48"/>
                  </a:lnTo>
                  <a:lnTo>
                    <a:pt x="578" y="47"/>
                  </a:lnTo>
                  <a:lnTo>
                    <a:pt x="579" y="47"/>
                  </a:lnTo>
                  <a:lnTo>
                    <a:pt x="580" y="46"/>
                  </a:lnTo>
                  <a:lnTo>
                    <a:pt x="581" y="46"/>
                  </a:lnTo>
                  <a:lnTo>
                    <a:pt x="581" y="45"/>
                  </a:lnTo>
                  <a:lnTo>
                    <a:pt x="582" y="45"/>
                  </a:lnTo>
                  <a:lnTo>
                    <a:pt x="583" y="45"/>
                  </a:lnTo>
                  <a:lnTo>
                    <a:pt x="583" y="44"/>
                  </a:lnTo>
                  <a:lnTo>
                    <a:pt x="584" y="44"/>
                  </a:lnTo>
                  <a:lnTo>
                    <a:pt x="585" y="44"/>
                  </a:lnTo>
                  <a:lnTo>
                    <a:pt x="585" y="43"/>
                  </a:lnTo>
                  <a:lnTo>
                    <a:pt x="586" y="43"/>
                  </a:lnTo>
                  <a:lnTo>
                    <a:pt x="587" y="43"/>
                  </a:lnTo>
                  <a:lnTo>
                    <a:pt x="587" y="42"/>
                  </a:lnTo>
                  <a:lnTo>
                    <a:pt x="588" y="42"/>
                  </a:lnTo>
                  <a:lnTo>
                    <a:pt x="589" y="42"/>
                  </a:lnTo>
                  <a:lnTo>
                    <a:pt x="589" y="41"/>
                  </a:lnTo>
                  <a:lnTo>
                    <a:pt x="590" y="41"/>
                  </a:lnTo>
                  <a:lnTo>
                    <a:pt x="591" y="40"/>
                  </a:lnTo>
                  <a:lnTo>
                    <a:pt x="592" y="40"/>
                  </a:lnTo>
                  <a:lnTo>
                    <a:pt x="592" y="39"/>
                  </a:lnTo>
                  <a:lnTo>
                    <a:pt x="593" y="39"/>
                  </a:lnTo>
                  <a:lnTo>
                    <a:pt x="594" y="39"/>
                  </a:lnTo>
                  <a:lnTo>
                    <a:pt x="594" y="38"/>
                  </a:lnTo>
                  <a:lnTo>
                    <a:pt x="595" y="38"/>
                  </a:lnTo>
                  <a:lnTo>
                    <a:pt x="596" y="38"/>
                  </a:lnTo>
                  <a:lnTo>
                    <a:pt x="596" y="37"/>
                  </a:lnTo>
                  <a:lnTo>
                    <a:pt x="597" y="37"/>
                  </a:lnTo>
                  <a:lnTo>
                    <a:pt x="598" y="37"/>
                  </a:lnTo>
                  <a:lnTo>
                    <a:pt x="598" y="36"/>
                  </a:lnTo>
                  <a:lnTo>
                    <a:pt x="599" y="36"/>
                  </a:lnTo>
                  <a:lnTo>
                    <a:pt x="600" y="36"/>
                  </a:lnTo>
                  <a:lnTo>
                    <a:pt x="600" y="35"/>
                  </a:lnTo>
                  <a:lnTo>
                    <a:pt x="601" y="35"/>
                  </a:lnTo>
                  <a:lnTo>
                    <a:pt x="602" y="34"/>
                  </a:lnTo>
                  <a:lnTo>
                    <a:pt x="603" y="34"/>
                  </a:lnTo>
                  <a:lnTo>
                    <a:pt x="603" y="33"/>
                  </a:lnTo>
                  <a:lnTo>
                    <a:pt x="604" y="33"/>
                  </a:lnTo>
                  <a:lnTo>
                    <a:pt x="605" y="33"/>
                  </a:lnTo>
                  <a:lnTo>
                    <a:pt x="605" y="32"/>
                  </a:lnTo>
                  <a:lnTo>
                    <a:pt x="605" y="32"/>
                  </a:lnTo>
                  <a:lnTo>
                    <a:pt x="606" y="32"/>
                  </a:lnTo>
                  <a:lnTo>
                    <a:pt x="607" y="32"/>
                  </a:lnTo>
                  <a:lnTo>
                    <a:pt x="607" y="31"/>
                  </a:lnTo>
                  <a:lnTo>
                    <a:pt x="608" y="31"/>
                  </a:lnTo>
                  <a:lnTo>
                    <a:pt x="609" y="31"/>
                  </a:lnTo>
                  <a:lnTo>
                    <a:pt x="609" y="30"/>
                  </a:lnTo>
                  <a:lnTo>
                    <a:pt x="610" y="30"/>
                  </a:lnTo>
                  <a:lnTo>
                    <a:pt x="611" y="29"/>
                  </a:lnTo>
                  <a:lnTo>
                    <a:pt x="612" y="29"/>
                  </a:lnTo>
                  <a:lnTo>
                    <a:pt x="612" y="28"/>
                  </a:lnTo>
                  <a:lnTo>
                    <a:pt x="613" y="28"/>
                  </a:lnTo>
                  <a:lnTo>
                    <a:pt x="614" y="28"/>
                  </a:lnTo>
                  <a:lnTo>
                    <a:pt x="614" y="27"/>
                  </a:lnTo>
                  <a:lnTo>
                    <a:pt x="615" y="27"/>
                  </a:lnTo>
                  <a:lnTo>
                    <a:pt x="616" y="27"/>
                  </a:lnTo>
                  <a:lnTo>
                    <a:pt x="616" y="26"/>
                  </a:lnTo>
                  <a:lnTo>
                    <a:pt x="617" y="26"/>
                  </a:lnTo>
                  <a:lnTo>
                    <a:pt x="618" y="26"/>
                  </a:lnTo>
                  <a:lnTo>
                    <a:pt x="618" y="25"/>
                  </a:lnTo>
                  <a:lnTo>
                    <a:pt x="619" y="25"/>
                  </a:lnTo>
                  <a:lnTo>
                    <a:pt x="620" y="25"/>
                  </a:lnTo>
                  <a:lnTo>
                    <a:pt x="620" y="24"/>
                  </a:lnTo>
                  <a:lnTo>
                    <a:pt x="621" y="24"/>
                  </a:lnTo>
                  <a:lnTo>
                    <a:pt x="622" y="23"/>
                  </a:lnTo>
                  <a:lnTo>
                    <a:pt x="623" y="23"/>
                  </a:lnTo>
                  <a:lnTo>
                    <a:pt x="623" y="22"/>
                  </a:lnTo>
                  <a:lnTo>
                    <a:pt x="624" y="22"/>
                  </a:lnTo>
                  <a:lnTo>
                    <a:pt x="625" y="22"/>
                  </a:lnTo>
                  <a:lnTo>
                    <a:pt x="625" y="21"/>
                  </a:lnTo>
                  <a:lnTo>
                    <a:pt x="626" y="21"/>
                  </a:lnTo>
                  <a:lnTo>
                    <a:pt x="627" y="21"/>
                  </a:lnTo>
                  <a:lnTo>
                    <a:pt x="627" y="20"/>
                  </a:lnTo>
                  <a:lnTo>
                    <a:pt x="628" y="20"/>
                  </a:lnTo>
                  <a:lnTo>
                    <a:pt x="629" y="20"/>
                  </a:lnTo>
                  <a:lnTo>
                    <a:pt x="629" y="19"/>
                  </a:lnTo>
                  <a:lnTo>
                    <a:pt x="630" y="19"/>
                  </a:lnTo>
                  <a:lnTo>
                    <a:pt x="631" y="19"/>
                  </a:lnTo>
                  <a:lnTo>
                    <a:pt x="631" y="18"/>
                  </a:lnTo>
                  <a:lnTo>
                    <a:pt x="632" y="18"/>
                  </a:lnTo>
                  <a:lnTo>
                    <a:pt x="633" y="17"/>
                  </a:lnTo>
                  <a:lnTo>
                    <a:pt x="633" y="17"/>
                  </a:lnTo>
                  <a:lnTo>
                    <a:pt x="634" y="17"/>
                  </a:lnTo>
                  <a:lnTo>
                    <a:pt x="634" y="16"/>
                  </a:lnTo>
                  <a:lnTo>
                    <a:pt x="635" y="16"/>
                  </a:lnTo>
                  <a:lnTo>
                    <a:pt x="636" y="16"/>
                  </a:lnTo>
                  <a:lnTo>
                    <a:pt x="636" y="15"/>
                  </a:lnTo>
                  <a:lnTo>
                    <a:pt x="637" y="15"/>
                  </a:lnTo>
                  <a:lnTo>
                    <a:pt x="638" y="15"/>
                  </a:lnTo>
                  <a:lnTo>
                    <a:pt x="638" y="14"/>
                  </a:lnTo>
                  <a:lnTo>
                    <a:pt x="639" y="14"/>
                  </a:lnTo>
                  <a:lnTo>
                    <a:pt x="640" y="14"/>
                  </a:lnTo>
                  <a:lnTo>
                    <a:pt x="640" y="13"/>
                  </a:lnTo>
                  <a:lnTo>
                    <a:pt x="641" y="13"/>
                  </a:lnTo>
                  <a:lnTo>
                    <a:pt x="642" y="13"/>
                  </a:lnTo>
                  <a:lnTo>
                    <a:pt x="642" y="12"/>
                  </a:lnTo>
                  <a:lnTo>
                    <a:pt x="643" y="12"/>
                  </a:lnTo>
                  <a:lnTo>
                    <a:pt x="644" y="11"/>
                  </a:lnTo>
                  <a:lnTo>
                    <a:pt x="645" y="11"/>
                  </a:lnTo>
                  <a:lnTo>
                    <a:pt x="645" y="10"/>
                  </a:lnTo>
                  <a:lnTo>
                    <a:pt x="646" y="10"/>
                  </a:lnTo>
                  <a:lnTo>
                    <a:pt x="647" y="10"/>
                  </a:lnTo>
                  <a:lnTo>
                    <a:pt x="647" y="9"/>
                  </a:lnTo>
                  <a:lnTo>
                    <a:pt x="648" y="9"/>
                  </a:lnTo>
                  <a:lnTo>
                    <a:pt x="649" y="9"/>
                  </a:lnTo>
                  <a:lnTo>
                    <a:pt x="649" y="8"/>
                  </a:lnTo>
                  <a:lnTo>
                    <a:pt x="650" y="8"/>
                  </a:lnTo>
                  <a:lnTo>
                    <a:pt x="651" y="8"/>
                  </a:lnTo>
                  <a:lnTo>
                    <a:pt x="651" y="7"/>
                  </a:lnTo>
                  <a:lnTo>
                    <a:pt x="652" y="7"/>
                  </a:lnTo>
                  <a:lnTo>
                    <a:pt x="653" y="7"/>
                  </a:lnTo>
                  <a:lnTo>
                    <a:pt x="653" y="6"/>
                  </a:lnTo>
                  <a:lnTo>
                    <a:pt x="654" y="6"/>
                  </a:lnTo>
                  <a:lnTo>
                    <a:pt x="655" y="5"/>
                  </a:lnTo>
                  <a:lnTo>
                    <a:pt x="656" y="5"/>
                  </a:lnTo>
                  <a:lnTo>
                    <a:pt x="656" y="4"/>
                  </a:lnTo>
                  <a:lnTo>
                    <a:pt x="657" y="4"/>
                  </a:lnTo>
                  <a:lnTo>
                    <a:pt x="658" y="4"/>
                  </a:lnTo>
                  <a:lnTo>
                    <a:pt x="658" y="3"/>
                  </a:lnTo>
                  <a:lnTo>
                    <a:pt x="659" y="3"/>
                  </a:lnTo>
                  <a:lnTo>
                    <a:pt x="660" y="3"/>
                  </a:lnTo>
                  <a:lnTo>
                    <a:pt x="660" y="2"/>
                  </a:lnTo>
                  <a:lnTo>
                    <a:pt x="661" y="2"/>
                  </a:lnTo>
                  <a:lnTo>
                    <a:pt x="661" y="2"/>
                  </a:lnTo>
                  <a:lnTo>
                    <a:pt x="662" y="2"/>
                  </a:lnTo>
                  <a:lnTo>
                    <a:pt x="662" y="1"/>
                  </a:lnTo>
                  <a:lnTo>
                    <a:pt x="663" y="1"/>
                  </a:lnTo>
                  <a:lnTo>
                    <a:pt x="664" y="0"/>
                  </a:lnTo>
                  <a:lnTo>
                    <a:pt x="665"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sp>
          <p:nvSpPr>
            <p:cNvPr id="132" name="Freeform 113">
              <a:extLst>
                <a:ext uri="{FF2B5EF4-FFF2-40B4-BE49-F238E27FC236}">
                  <a16:creationId xmlns:a16="http://schemas.microsoft.com/office/drawing/2014/main" id="{A0EF6FF6-1793-4A67-BFE1-8303CBE33317}"/>
                </a:ext>
              </a:extLst>
            </p:cNvPr>
            <p:cNvSpPr>
              <a:spLocks/>
            </p:cNvSpPr>
            <p:nvPr/>
          </p:nvSpPr>
          <p:spPr bwMode="auto">
            <a:xfrm>
              <a:off x="15299272" y="1551222"/>
              <a:ext cx="200442" cy="111231"/>
            </a:xfrm>
            <a:custGeom>
              <a:avLst/>
              <a:gdLst>
                <a:gd name="T0" fmla="*/ 2 w 186"/>
                <a:gd name="T1" fmla="*/ 100 h 102"/>
                <a:gd name="T2" fmla="*/ 6 w 186"/>
                <a:gd name="T3" fmla="*/ 99 h 102"/>
                <a:gd name="T4" fmla="*/ 9 w 186"/>
                <a:gd name="T5" fmla="*/ 97 h 102"/>
                <a:gd name="T6" fmla="*/ 13 w 186"/>
                <a:gd name="T7" fmla="*/ 95 h 102"/>
                <a:gd name="T8" fmla="*/ 16 w 186"/>
                <a:gd name="T9" fmla="*/ 93 h 102"/>
                <a:gd name="T10" fmla="*/ 20 w 186"/>
                <a:gd name="T11" fmla="*/ 91 h 102"/>
                <a:gd name="T12" fmla="*/ 23 w 186"/>
                <a:gd name="T13" fmla="*/ 89 h 102"/>
                <a:gd name="T14" fmla="*/ 26 w 186"/>
                <a:gd name="T15" fmla="*/ 87 h 102"/>
                <a:gd name="T16" fmla="*/ 30 w 186"/>
                <a:gd name="T17" fmla="*/ 85 h 102"/>
                <a:gd name="T18" fmla="*/ 33 w 186"/>
                <a:gd name="T19" fmla="*/ 83 h 102"/>
                <a:gd name="T20" fmla="*/ 37 w 186"/>
                <a:gd name="T21" fmla="*/ 82 h 102"/>
                <a:gd name="T22" fmla="*/ 40 w 186"/>
                <a:gd name="T23" fmla="*/ 80 h 102"/>
                <a:gd name="T24" fmla="*/ 44 w 186"/>
                <a:gd name="T25" fmla="*/ 78 h 102"/>
                <a:gd name="T26" fmla="*/ 47 w 186"/>
                <a:gd name="T27" fmla="*/ 76 h 102"/>
                <a:gd name="T28" fmla="*/ 50 w 186"/>
                <a:gd name="T29" fmla="*/ 74 h 102"/>
                <a:gd name="T30" fmla="*/ 53 w 186"/>
                <a:gd name="T31" fmla="*/ 73 h 102"/>
                <a:gd name="T32" fmla="*/ 56 w 186"/>
                <a:gd name="T33" fmla="*/ 71 h 102"/>
                <a:gd name="T34" fmla="*/ 59 w 186"/>
                <a:gd name="T35" fmla="*/ 69 h 102"/>
                <a:gd name="T36" fmla="*/ 63 w 186"/>
                <a:gd name="T37" fmla="*/ 67 h 102"/>
                <a:gd name="T38" fmla="*/ 66 w 186"/>
                <a:gd name="T39" fmla="*/ 65 h 102"/>
                <a:gd name="T40" fmla="*/ 70 w 186"/>
                <a:gd name="T41" fmla="*/ 64 h 102"/>
                <a:gd name="T42" fmla="*/ 73 w 186"/>
                <a:gd name="T43" fmla="*/ 61 h 102"/>
                <a:gd name="T44" fmla="*/ 77 w 186"/>
                <a:gd name="T45" fmla="*/ 60 h 102"/>
                <a:gd name="T46" fmla="*/ 79 w 186"/>
                <a:gd name="T47" fmla="*/ 58 h 102"/>
                <a:gd name="T48" fmla="*/ 83 w 186"/>
                <a:gd name="T49" fmla="*/ 56 h 102"/>
                <a:gd name="T50" fmla="*/ 86 w 186"/>
                <a:gd name="T51" fmla="*/ 54 h 102"/>
                <a:gd name="T52" fmla="*/ 90 w 186"/>
                <a:gd name="T53" fmla="*/ 53 h 102"/>
                <a:gd name="T54" fmla="*/ 93 w 186"/>
                <a:gd name="T55" fmla="*/ 51 h 102"/>
                <a:gd name="T56" fmla="*/ 97 w 186"/>
                <a:gd name="T57" fmla="*/ 49 h 102"/>
                <a:gd name="T58" fmla="*/ 100 w 186"/>
                <a:gd name="T59" fmla="*/ 47 h 102"/>
                <a:gd name="T60" fmla="*/ 104 w 186"/>
                <a:gd name="T61" fmla="*/ 45 h 102"/>
                <a:gd name="T62" fmla="*/ 107 w 186"/>
                <a:gd name="T63" fmla="*/ 43 h 102"/>
                <a:gd name="T64" fmla="*/ 110 w 186"/>
                <a:gd name="T65" fmla="*/ 42 h 102"/>
                <a:gd name="T66" fmla="*/ 113 w 186"/>
                <a:gd name="T67" fmla="*/ 40 h 102"/>
                <a:gd name="T68" fmla="*/ 117 w 186"/>
                <a:gd name="T69" fmla="*/ 38 h 102"/>
                <a:gd name="T70" fmla="*/ 120 w 186"/>
                <a:gd name="T71" fmla="*/ 36 h 102"/>
                <a:gd name="T72" fmla="*/ 123 w 186"/>
                <a:gd name="T73" fmla="*/ 34 h 102"/>
                <a:gd name="T74" fmla="*/ 126 w 186"/>
                <a:gd name="T75" fmla="*/ 32 h 102"/>
                <a:gd name="T76" fmla="*/ 130 w 186"/>
                <a:gd name="T77" fmla="*/ 31 h 102"/>
                <a:gd name="T78" fmla="*/ 133 w 186"/>
                <a:gd name="T79" fmla="*/ 29 h 102"/>
                <a:gd name="T80" fmla="*/ 135 w 186"/>
                <a:gd name="T81" fmla="*/ 27 h 102"/>
                <a:gd name="T82" fmla="*/ 139 w 186"/>
                <a:gd name="T83" fmla="*/ 26 h 102"/>
                <a:gd name="T84" fmla="*/ 142 w 186"/>
                <a:gd name="T85" fmla="*/ 24 h 102"/>
                <a:gd name="T86" fmla="*/ 145 w 186"/>
                <a:gd name="T87" fmla="*/ 22 h 102"/>
                <a:gd name="T88" fmla="*/ 149 w 186"/>
                <a:gd name="T89" fmla="*/ 20 h 102"/>
                <a:gd name="T90" fmla="*/ 152 w 186"/>
                <a:gd name="T91" fmla="*/ 18 h 102"/>
                <a:gd name="T92" fmla="*/ 156 w 186"/>
                <a:gd name="T93" fmla="*/ 16 h 102"/>
                <a:gd name="T94" fmla="*/ 159 w 186"/>
                <a:gd name="T95" fmla="*/ 14 h 102"/>
                <a:gd name="T96" fmla="*/ 162 w 186"/>
                <a:gd name="T97" fmla="*/ 13 h 102"/>
                <a:gd name="T98" fmla="*/ 165 w 186"/>
                <a:gd name="T99" fmla="*/ 11 h 102"/>
                <a:gd name="T100" fmla="*/ 169 w 186"/>
                <a:gd name="T101" fmla="*/ 9 h 102"/>
                <a:gd name="T102" fmla="*/ 172 w 186"/>
                <a:gd name="T103" fmla="*/ 7 h 102"/>
                <a:gd name="T104" fmla="*/ 176 w 186"/>
                <a:gd name="T105" fmla="*/ 5 h 102"/>
                <a:gd name="T106" fmla="*/ 179 w 186"/>
                <a:gd name="T107" fmla="*/ 3 h 102"/>
                <a:gd name="T108" fmla="*/ 183 w 186"/>
                <a:gd name="T109" fmla="*/ 2 h 102"/>
                <a:gd name="T110" fmla="*/ 186 w 186"/>
                <a:gd name="T11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6" h="102">
                  <a:moveTo>
                    <a:pt x="0" y="102"/>
                  </a:moveTo>
                  <a:lnTo>
                    <a:pt x="0" y="101"/>
                  </a:lnTo>
                  <a:lnTo>
                    <a:pt x="1" y="101"/>
                  </a:lnTo>
                  <a:lnTo>
                    <a:pt x="2" y="101"/>
                  </a:lnTo>
                  <a:lnTo>
                    <a:pt x="2" y="100"/>
                  </a:lnTo>
                  <a:lnTo>
                    <a:pt x="3" y="100"/>
                  </a:lnTo>
                  <a:lnTo>
                    <a:pt x="4" y="100"/>
                  </a:lnTo>
                  <a:lnTo>
                    <a:pt x="4" y="99"/>
                  </a:lnTo>
                  <a:lnTo>
                    <a:pt x="5" y="99"/>
                  </a:lnTo>
                  <a:lnTo>
                    <a:pt x="6" y="99"/>
                  </a:lnTo>
                  <a:lnTo>
                    <a:pt x="6" y="98"/>
                  </a:lnTo>
                  <a:lnTo>
                    <a:pt x="7" y="98"/>
                  </a:lnTo>
                  <a:lnTo>
                    <a:pt x="8" y="98"/>
                  </a:lnTo>
                  <a:lnTo>
                    <a:pt x="8" y="97"/>
                  </a:lnTo>
                  <a:lnTo>
                    <a:pt x="9" y="97"/>
                  </a:lnTo>
                  <a:lnTo>
                    <a:pt x="10" y="96"/>
                  </a:lnTo>
                  <a:lnTo>
                    <a:pt x="11" y="96"/>
                  </a:lnTo>
                  <a:lnTo>
                    <a:pt x="11" y="95"/>
                  </a:lnTo>
                  <a:lnTo>
                    <a:pt x="12" y="95"/>
                  </a:lnTo>
                  <a:lnTo>
                    <a:pt x="13" y="95"/>
                  </a:lnTo>
                  <a:lnTo>
                    <a:pt x="13" y="94"/>
                  </a:lnTo>
                  <a:lnTo>
                    <a:pt x="14" y="94"/>
                  </a:lnTo>
                  <a:lnTo>
                    <a:pt x="15" y="94"/>
                  </a:lnTo>
                  <a:lnTo>
                    <a:pt x="15" y="93"/>
                  </a:lnTo>
                  <a:lnTo>
                    <a:pt x="16" y="93"/>
                  </a:lnTo>
                  <a:lnTo>
                    <a:pt x="17" y="93"/>
                  </a:lnTo>
                  <a:lnTo>
                    <a:pt x="17" y="92"/>
                  </a:lnTo>
                  <a:lnTo>
                    <a:pt x="18" y="92"/>
                  </a:lnTo>
                  <a:lnTo>
                    <a:pt x="19" y="91"/>
                  </a:lnTo>
                  <a:lnTo>
                    <a:pt x="20" y="91"/>
                  </a:lnTo>
                  <a:lnTo>
                    <a:pt x="20" y="90"/>
                  </a:lnTo>
                  <a:lnTo>
                    <a:pt x="21" y="90"/>
                  </a:lnTo>
                  <a:lnTo>
                    <a:pt x="22" y="90"/>
                  </a:lnTo>
                  <a:lnTo>
                    <a:pt x="22" y="89"/>
                  </a:lnTo>
                  <a:lnTo>
                    <a:pt x="23" y="89"/>
                  </a:lnTo>
                  <a:lnTo>
                    <a:pt x="24" y="89"/>
                  </a:lnTo>
                  <a:lnTo>
                    <a:pt x="24" y="88"/>
                  </a:lnTo>
                  <a:lnTo>
                    <a:pt x="25" y="88"/>
                  </a:lnTo>
                  <a:lnTo>
                    <a:pt x="26" y="88"/>
                  </a:lnTo>
                  <a:lnTo>
                    <a:pt x="26" y="87"/>
                  </a:lnTo>
                  <a:lnTo>
                    <a:pt x="27" y="87"/>
                  </a:lnTo>
                  <a:lnTo>
                    <a:pt x="28" y="87"/>
                  </a:lnTo>
                  <a:lnTo>
                    <a:pt x="28" y="86"/>
                  </a:lnTo>
                  <a:lnTo>
                    <a:pt x="29" y="86"/>
                  </a:lnTo>
                  <a:lnTo>
                    <a:pt x="30" y="85"/>
                  </a:lnTo>
                  <a:lnTo>
                    <a:pt x="31" y="85"/>
                  </a:lnTo>
                  <a:lnTo>
                    <a:pt x="31" y="84"/>
                  </a:lnTo>
                  <a:lnTo>
                    <a:pt x="32" y="84"/>
                  </a:lnTo>
                  <a:lnTo>
                    <a:pt x="33" y="84"/>
                  </a:lnTo>
                  <a:lnTo>
                    <a:pt x="33" y="83"/>
                  </a:lnTo>
                  <a:lnTo>
                    <a:pt x="34" y="83"/>
                  </a:lnTo>
                  <a:lnTo>
                    <a:pt x="35" y="83"/>
                  </a:lnTo>
                  <a:lnTo>
                    <a:pt x="35" y="82"/>
                  </a:lnTo>
                  <a:lnTo>
                    <a:pt x="36" y="82"/>
                  </a:lnTo>
                  <a:lnTo>
                    <a:pt x="37" y="82"/>
                  </a:lnTo>
                  <a:lnTo>
                    <a:pt x="37" y="81"/>
                  </a:lnTo>
                  <a:lnTo>
                    <a:pt x="38" y="81"/>
                  </a:lnTo>
                  <a:lnTo>
                    <a:pt x="39" y="81"/>
                  </a:lnTo>
                  <a:lnTo>
                    <a:pt x="39" y="80"/>
                  </a:lnTo>
                  <a:lnTo>
                    <a:pt x="40" y="80"/>
                  </a:lnTo>
                  <a:lnTo>
                    <a:pt x="41" y="79"/>
                  </a:lnTo>
                  <a:lnTo>
                    <a:pt x="42" y="79"/>
                  </a:lnTo>
                  <a:lnTo>
                    <a:pt x="42" y="78"/>
                  </a:lnTo>
                  <a:lnTo>
                    <a:pt x="43" y="78"/>
                  </a:lnTo>
                  <a:lnTo>
                    <a:pt x="44" y="78"/>
                  </a:lnTo>
                  <a:lnTo>
                    <a:pt x="44" y="77"/>
                  </a:lnTo>
                  <a:lnTo>
                    <a:pt x="45" y="77"/>
                  </a:lnTo>
                  <a:lnTo>
                    <a:pt x="46" y="77"/>
                  </a:lnTo>
                  <a:lnTo>
                    <a:pt x="46" y="76"/>
                  </a:lnTo>
                  <a:lnTo>
                    <a:pt x="47" y="76"/>
                  </a:lnTo>
                  <a:lnTo>
                    <a:pt x="48" y="76"/>
                  </a:lnTo>
                  <a:lnTo>
                    <a:pt x="48" y="75"/>
                  </a:lnTo>
                  <a:lnTo>
                    <a:pt x="49" y="75"/>
                  </a:lnTo>
                  <a:lnTo>
                    <a:pt x="50" y="75"/>
                  </a:lnTo>
                  <a:lnTo>
                    <a:pt x="50" y="74"/>
                  </a:lnTo>
                  <a:lnTo>
                    <a:pt x="51" y="74"/>
                  </a:lnTo>
                  <a:lnTo>
                    <a:pt x="51" y="74"/>
                  </a:lnTo>
                  <a:lnTo>
                    <a:pt x="51" y="73"/>
                  </a:lnTo>
                  <a:lnTo>
                    <a:pt x="52" y="73"/>
                  </a:lnTo>
                  <a:lnTo>
                    <a:pt x="53" y="73"/>
                  </a:lnTo>
                  <a:lnTo>
                    <a:pt x="53" y="72"/>
                  </a:lnTo>
                  <a:lnTo>
                    <a:pt x="54" y="72"/>
                  </a:lnTo>
                  <a:lnTo>
                    <a:pt x="55" y="72"/>
                  </a:lnTo>
                  <a:lnTo>
                    <a:pt x="55" y="71"/>
                  </a:lnTo>
                  <a:lnTo>
                    <a:pt x="56" y="71"/>
                  </a:lnTo>
                  <a:lnTo>
                    <a:pt x="57" y="71"/>
                  </a:lnTo>
                  <a:lnTo>
                    <a:pt x="57" y="70"/>
                  </a:lnTo>
                  <a:lnTo>
                    <a:pt x="58" y="70"/>
                  </a:lnTo>
                  <a:lnTo>
                    <a:pt x="59" y="70"/>
                  </a:lnTo>
                  <a:lnTo>
                    <a:pt x="59" y="69"/>
                  </a:lnTo>
                  <a:lnTo>
                    <a:pt x="60" y="69"/>
                  </a:lnTo>
                  <a:lnTo>
                    <a:pt x="61" y="69"/>
                  </a:lnTo>
                  <a:lnTo>
                    <a:pt x="61" y="68"/>
                  </a:lnTo>
                  <a:lnTo>
                    <a:pt x="62" y="68"/>
                  </a:lnTo>
                  <a:lnTo>
                    <a:pt x="63" y="67"/>
                  </a:lnTo>
                  <a:lnTo>
                    <a:pt x="64" y="67"/>
                  </a:lnTo>
                  <a:lnTo>
                    <a:pt x="64" y="66"/>
                  </a:lnTo>
                  <a:lnTo>
                    <a:pt x="65" y="66"/>
                  </a:lnTo>
                  <a:lnTo>
                    <a:pt x="66" y="66"/>
                  </a:lnTo>
                  <a:lnTo>
                    <a:pt x="66" y="65"/>
                  </a:lnTo>
                  <a:lnTo>
                    <a:pt x="67" y="65"/>
                  </a:lnTo>
                  <a:lnTo>
                    <a:pt x="68" y="65"/>
                  </a:lnTo>
                  <a:lnTo>
                    <a:pt x="68" y="64"/>
                  </a:lnTo>
                  <a:lnTo>
                    <a:pt x="69" y="64"/>
                  </a:lnTo>
                  <a:lnTo>
                    <a:pt x="70" y="64"/>
                  </a:lnTo>
                  <a:lnTo>
                    <a:pt x="70" y="63"/>
                  </a:lnTo>
                  <a:lnTo>
                    <a:pt x="71" y="63"/>
                  </a:lnTo>
                  <a:lnTo>
                    <a:pt x="72" y="62"/>
                  </a:lnTo>
                  <a:lnTo>
                    <a:pt x="73" y="62"/>
                  </a:lnTo>
                  <a:lnTo>
                    <a:pt x="73" y="61"/>
                  </a:lnTo>
                  <a:lnTo>
                    <a:pt x="74" y="61"/>
                  </a:lnTo>
                  <a:lnTo>
                    <a:pt x="75" y="61"/>
                  </a:lnTo>
                  <a:lnTo>
                    <a:pt x="75" y="60"/>
                  </a:lnTo>
                  <a:lnTo>
                    <a:pt x="76" y="60"/>
                  </a:lnTo>
                  <a:lnTo>
                    <a:pt x="77" y="60"/>
                  </a:lnTo>
                  <a:lnTo>
                    <a:pt x="77" y="59"/>
                  </a:lnTo>
                  <a:lnTo>
                    <a:pt x="78" y="59"/>
                  </a:lnTo>
                  <a:lnTo>
                    <a:pt x="79" y="59"/>
                  </a:lnTo>
                  <a:lnTo>
                    <a:pt x="79" y="58"/>
                  </a:lnTo>
                  <a:lnTo>
                    <a:pt x="79" y="58"/>
                  </a:lnTo>
                  <a:lnTo>
                    <a:pt x="80" y="58"/>
                  </a:lnTo>
                  <a:lnTo>
                    <a:pt x="81" y="58"/>
                  </a:lnTo>
                  <a:lnTo>
                    <a:pt x="81" y="57"/>
                  </a:lnTo>
                  <a:lnTo>
                    <a:pt x="82" y="57"/>
                  </a:lnTo>
                  <a:lnTo>
                    <a:pt x="83" y="56"/>
                  </a:lnTo>
                  <a:lnTo>
                    <a:pt x="84" y="56"/>
                  </a:lnTo>
                  <a:lnTo>
                    <a:pt x="84" y="55"/>
                  </a:lnTo>
                  <a:lnTo>
                    <a:pt x="85" y="55"/>
                  </a:lnTo>
                  <a:lnTo>
                    <a:pt x="86" y="55"/>
                  </a:lnTo>
                  <a:lnTo>
                    <a:pt x="86" y="54"/>
                  </a:lnTo>
                  <a:lnTo>
                    <a:pt x="87" y="54"/>
                  </a:lnTo>
                  <a:lnTo>
                    <a:pt x="88" y="54"/>
                  </a:lnTo>
                  <a:lnTo>
                    <a:pt x="88" y="53"/>
                  </a:lnTo>
                  <a:lnTo>
                    <a:pt x="89" y="53"/>
                  </a:lnTo>
                  <a:lnTo>
                    <a:pt x="90" y="53"/>
                  </a:lnTo>
                  <a:lnTo>
                    <a:pt x="90" y="52"/>
                  </a:lnTo>
                  <a:lnTo>
                    <a:pt x="91" y="52"/>
                  </a:lnTo>
                  <a:lnTo>
                    <a:pt x="92" y="52"/>
                  </a:lnTo>
                  <a:lnTo>
                    <a:pt x="92" y="51"/>
                  </a:lnTo>
                  <a:lnTo>
                    <a:pt x="93" y="51"/>
                  </a:lnTo>
                  <a:lnTo>
                    <a:pt x="94" y="50"/>
                  </a:lnTo>
                  <a:lnTo>
                    <a:pt x="95" y="50"/>
                  </a:lnTo>
                  <a:lnTo>
                    <a:pt x="95" y="49"/>
                  </a:lnTo>
                  <a:lnTo>
                    <a:pt x="96" y="49"/>
                  </a:lnTo>
                  <a:lnTo>
                    <a:pt x="97" y="49"/>
                  </a:lnTo>
                  <a:lnTo>
                    <a:pt x="97" y="48"/>
                  </a:lnTo>
                  <a:lnTo>
                    <a:pt x="98" y="48"/>
                  </a:lnTo>
                  <a:lnTo>
                    <a:pt x="99" y="48"/>
                  </a:lnTo>
                  <a:lnTo>
                    <a:pt x="99" y="47"/>
                  </a:lnTo>
                  <a:lnTo>
                    <a:pt x="100" y="47"/>
                  </a:lnTo>
                  <a:lnTo>
                    <a:pt x="101" y="47"/>
                  </a:lnTo>
                  <a:lnTo>
                    <a:pt x="101" y="46"/>
                  </a:lnTo>
                  <a:lnTo>
                    <a:pt x="102" y="46"/>
                  </a:lnTo>
                  <a:lnTo>
                    <a:pt x="103" y="45"/>
                  </a:lnTo>
                  <a:lnTo>
                    <a:pt x="104" y="45"/>
                  </a:lnTo>
                  <a:lnTo>
                    <a:pt x="104" y="44"/>
                  </a:lnTo>
                  <a:lnTo>
                    <a:pt x="105" y="44"/>
                  </a:lnTo>
                  <a:lnTo>
                    <a:pt x="106" y="44"/>
                  </a:lnTo>
                  <a:lnTo>
                    <a:pt x="106" y="43"/>
                  </a:lnTo>
                  <a:lnTo>
                    <a:pt x="107" y="43"/>
                  </a:lnTo>
                  <a:lnTo>
                    <a:pt x="107" y="43"/>
                  </a:lnTo>
                  <a:lnTo>
                    <a:pt x="108" y="43"/>
                  </a:lnTo>
                  <a:lnTo>
                    <a:pt x="108" y="42"/>
                  </a:lnTo>
                  <a:lnTo>
                    <a:pt x="109" y="42"/>
                  </a:lnTo>
                  <a:lnTo>
                    <a:pt x="110" y="42"/>
                  </a:lnTo>
                  <a:lnTo>
                    <a:pt x="110" y="41"/>
                  </a:lnTo>
                  <a:lnTo>
                    <a:pt x="111" y="41"/>
                  </a:lnTo>
                  <a:lnTo>
                    <a:pt x="112" y="41"/>
                  </a:lnTo>
                  <a:lnTo>
                    <a:pt x="112" y="40"/>
                  </a:lnTo>
                  <a:lnTo>
                    <a:pt x="113" y="40"/>
                  </a:lnTo>
                  <a:lnTo>
                    <a:pt x="114" y="39"/>
                  </a:lnTo>
                  <a:lnTo>
                    <a:pt x="115" y="39"/>
                  </a:lnTo>
                  <a:lnTo>
                    <a:pt x="115" y="38"/>
                  </a:lnTo>
                  <a:lnTo>
                    <a:pt x="116" y="38"/>
                  </a:lnTo>
                  <a:lnTo>
                    <a:pt x="117" y="38"/>
                  </a:lnTo>
                  <a:lnTo>
                    <a:pt x="117" y="37"/>
                  </a:lnTo>
                  <a:lnTo>
                    <a:pt x="118" y="37"/>
                  </a:lnTo>
                  <a:lnTo>
                    <a:pt x="119" y="37"/>
                  </a:lnTo>
                  <a:lnTo>
                    <a:pt x="119" y="36"/>
                  </a:lnTo>
                  <a:lnTo>
                    <a:pt x="120" y="36"/>
                  </a:lnTo>
                  <a:lnTo>
                    <a:pt x="121" y="36"/>
                  </a:lnTo>
                  <a:lnTo>
                    <a:pt x="121" y="35"/>
                  </a:lnTo>
                  <a:lnTo>
                    <a:pt x="122" y="35"/>
                  </a:lnTo>
                  <a:lnTo>
                    <a:pt x="123" y="35"/>
                  </a:lnTo>
                  <a:lnTo>
                    <a:pt x="123" y="34"/>
                  </a:lnTo>
                  <a:lnTo>
                    <a:pt x="124" y="34"/>
                  </a:lnTo>
                  <a:lnTo>
                    <a:pt x="124" y="33"/>
                  </a:lnTo>
                  <a:lnTo>
                    <a:pt x="125" y="33"/>
                  </a:lnTo>
                  <a:lnTo>
                    <a:pt x="126" y="33"/>
                  </a:lnTo>
                  <a:lnTo>
                    <a:pt x="126" y="32"/>
                  </a:lnTo>
                  <a:lnTo>
                    <a:pt x="127" y="32"/>
                  </a:lnTo>
                  <a:lnTo>
                    <a:pt x="128" y="32"/>
                  </a:lnTo>
                  <a:lnTo>
                    <a:pt x="128" y="31"/>
                  </a:lnTo>
                  <a:lnTo>
                    <a:pt x="129" y="31"/>
                  </a:lnTo>
                  <a:lnTo>
                    <a:pt x="130" y="31"/>
                  </a:lnTo>
                  <a:lnTo>
                    <a:pt x="130" y="30"/>
                  </a:lnTo>
                  <a:lnTo>
                    <a:pt x="131" y="30"/>
                  </a:lnTo>
                  <a:lnTo>
                    <a:pt x="132" y="30"/>
                  </a:lnTo>
                  <a:lnTo>
                    <a:pt x="132" y="29"/>
                  </a:lnTo>
                  <a:lnTo>
                    <a:pt x="133" y="29"/>
                  </a:lnTo>
                  <a:lnTo>
                    <a:pt x="134" y="29"/>
                  </a:lnTo>
                  <a:lnTo>
                    <a:pt x="134" y="28"/>
                  </a:lnTo>
                  <a:lnTo>
                    <a:pt x="134" y="28"/>
                  </a:lnTo>
                  <a:lnTo>
                    <a:pt x="135" y="28"/>
                  </a:lnTo>
                  <a:lnTo>
                    <a:pt x="135" y="27"/>
                  </a:lnTo>
                  <a:lnTo>
                    <a:pt x="136" y="27"/>
                  </a:lnTo>
                  <a:lnTo>
                    <a:pt x="137" y="27"/>
                  </a:lnTo>
                  <a:lnTo>
                    <a:pt x="137" y="26"/>
                  </a:lnTo>
                  <a:lnTo>
                    <a:pt x="138" y="26"/>
                  </a:lnTo>
                  <a:lnTo>
                    <a:pt x="139" y="26"/>
                  </a:lnTo>
                  <a:lnTo>
                    <a:pt x="139" y="25"/>
                  </a:lnTo>
                  <a:lnTo>
                    <a:pt x="140" y="25"/>
                  </a:lnTo>
                  <a:lnTo>
                    <a:pt x="141" y="25"/>
                  </a:lnTo>
                  <a:lnTo>
                    <a:pt x="141" y="24"/>
                  </a:lnTo>
                  <a:lnTo>
                    <a:pt x="142" y="24"/>
                  </a:lnTo>
                  <a:lnTo>
                    <a:pt x="143" y="24"/>
                  </a:lnTo>
                  <a:lnTo>
                    <a:pt x="143" y="23"/>
                  </a:lnTo>
                  <a:lnTo>
                    <a:pt x="144" y="23"/>
                  </a:lnTo>
                  <a:lnTo>
                    <a:pt x="145" y="23"/>
                  </a:lnTo>
                  <a:lnTo>
                    <a:pt x="145" y="22"/>
                  </a:lnTo>
                  <a:lnTo>
                    <a:pt x="146" y="22"/>
                  </a:lnTo>
                  <a:lnTo>
                    <a:pt x="147" y="21"/>
                  </a:lnTo>
                  <a:lnTo>
                    <a:pt x="148" y="21"/>
                  </a:lnTo>
                  <a:lnTo>
                    <a:pt x="148" y="20"/>
                  </a:lnTo>
                  <a:lnTo>
                    <a:pt x="149" y="20"/>
                  </a:lnTo>
                  <a:lnTo>
                    <a:pt x="150" y="20"/>
                  </a:lnTo>
                  <a:lnTo>
                    <a:pt x="150" y="19"/>
                  </a:lnTo>
                  <a:lnTo>
                    <a:pt x="151" y="19"/>
                  </a:lnTo>
                  <a:lnTo>
                    <a:pt x="152" y="19"/>
                  </a:lnTo>
                  <a:lnTo>
                    <a:pt x="152" y="18"/>
                  </a:lnTo>
                  <a:lnTo>
                    <a:pt x="153" y="18"/>
                  </a:lnTo>
                  <a:lnTo>
                    <a:pt x="154" y="18"/>
                  </a:lnTo>
                  <a:lnTo>
                    <a:pt x="154" y="17"/>
                  </a:lnTo>
                  <a:lnTo>
                    <a:pt x="155" y="17"/>
                  </a:lnTo>
                  <a:lnTo>
                    <a:pt x="156" y="16"/>
                  </a:lnTo>
                  <a:lnTo>
                    <a:pt x="157" y="16"/>
                  </a:lnTo>
                  <a:lnTo>
                    <a:pt x="157" y="15"/>
                  </a:lnTo>
                  <a:lnTo>
                    <a:pt x="158" y="15"/>
                  </a:lnTo>
                  <a:lnTo>
                    <a:pt x="159" y="15"/>
                  </a:lnTo>
                  <a:lnTo>
                    <a:pt x="159" y="14"/>
                  </a:lnTo>
                  <a:lnTo>
                    <a:pt x="160" y="14"/>
                  </a:lnTo>
                  <a:lnTo>
                    <a:pt x="161" y="14"/>
                  </a:lnTo>
                  <a:lnTo>
                    <a:pt x="161" y="13"/>
                  </a:lnTo>
                  <a:lnTo>
                    <a:pt x="162" y="13"/>
                  </a:lnTo>
                  <a:lnTo>
                    <a:pt x="162" y="13"/>
                  </a:lnTo>
                  <a:lnTo>
                    <a:pt x="163" y="13"/>
                  </a:lnTo>
                  <a:lnTo>
                    <a:pt x="163" y="12"/>
                  </a:lnTo>
                  <a:lnTo>
                    <a:pt x="164" y="12"/>
                  </a:lnTo>
                  <a:lnTo>
                    <a:pt x="165" y="12"/>
                  </a:lnTo>
                  <a:lnTo>
                    <a:pt x="165" y="11"/>
                  </a:lnTo>
                  <a:lnTo>
                    <a:pt x="166" y="11"/>
                  </a:lnTo>
                  <a:lnTo>
                    <a:pt x="167" y="10"/>
                  </a:lnTo>
                  <a:lnTo>
                    <a:pt x="168" y="10"/>
                  </a:lnTo>
                  <a:lnTo>
                    <a:pt x="168" y="9"/>
                  </a:lnTo>
                  <a:lnTo>
                    <a:pt x="169" y="9"/>
                  </a:lnTo>
                  <a:lnTo>
                    <a:pt x="170" y="9"/>
                  </a:lnTo>
                  <a:lnTo>
                    <a:pt x="170" y="8"/>
                  </a:lnTo>
                  <a:lnTo>
                    <a:pt x="171" y="8"/>
                  </a:lnTo>
                  <a:lnTo>
                    <a:pt x="172" y="8"/>
                  </a:lnTo>
                  <a:lnTo>
                    <a:pt x="172" y="7"/>
                  </a:lnTo>
                  <a:lnTo>
                    <a:pt x="173" y="7"/>
                  </a:lnTo>
                  <a:lnTo>
                    <a:pt x="174" y="7"/>
                  </a:lnTo>
                  <a:lnTo>
                    <a:pt x="174" y="6"/>
                  </a:lnTo>
                  <a:lnTo>
                    <a:pt x="175" y="6"/>
                  </a:lnTo>
                  <a:lnTo>
                    <a:pt x="176" y="5"/>
                  </a:lnTo>
                  <a:lnTo>
                    <a:pt x="177" y="5"/>
                  </a:lnTo>
                  <a:lnTo>
                    <a:pt x="177" y="4"/>
                  </a:lnTo>
                  <a:lnTo>
                    <a:pt x="178" y="4"/>
                  </a:lnTo>
                  <a:lnTo>
                    <a:pt x="179" y="4"/>
                  </a:lnTo>
                  <a:lnTo>
                    <a:pt x="179" y="3"/>
                  </a:lnTo>
                  <a:lnTo>
                    <a:pt x="180" y="3"/>
                  </a:lnTo>
                  <a:lnTo>
                    <a:pt x="181" y="3"/>
                  </a:lnTo>
                  <a:lnTo>
                    <a:pt x="181" y="2"/>
                  </a:lnTo>
                  <a:lnTo>
                    <a:pt x="182" y="2"/>
                  </a:lnTo>
                  <a:lnTo>
                    <a:pt x="183" y="2"/>
                  </a:lnTo>
                  <a:lnTo>
                    <a:pt x="183" y="1"/>
                  </a:lnTo>
                  <a:lnTo>
                    <a:pt x="184" y="1"/>
                  </a:lnTo>
                  <a:lnTo>
                    <a:pt x="185" y="1"/>
                  </a:lnTo>
                  <a:lnTo>
                    <a:pt x="185" y="0"/>
                  </a:lnTo>
                  <a:lnTo>
                    <a:pt x="186" y="0"/>
                  </a:lnTo>
                  <a:lnTo>
                    <a:pt x="186" y="0"/>
                  </a:lnTo>
                </a:path>
              </a:pathLst>
            </a:custGeom>
            <a:noFill/>
            <a:ln w="12700" cap="flat">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endParaRPr lang="ja-JP" altLang="en-US" sz="1400">
                <a:latin typeface="Times New Roman" panose="02020603050405020304" pitchFamily="18" charset="0"/>
                <a:cs typeface="Times New Roman" panose="02020603050405020304" pitchFamily="18" charset="0"/>
              </a:endParaRPr>
            </a:p>
          </p:txBody>
        </p:sp>
        <p:cxnSp>
          <p:nvCxnSpPr>
            <p:cNvPr id="135" name="直線矢印コネクタ 134">
              <a:extLst>
                <a:ext uri="{FF2B5EF4-FFF2-40B4-BE49-F238E27FC236}">
                  <a16:creationId xmlns:a16="http://schemas.microsoft.com/office/drawing/2014/main" id="{C87BD8E8-58F7-48C9-9E11-C57A0059EF8A}"/>
                </a:ext>
              </a:extLst>
            </p:cNvPr>
            <p:cNvCxnSpPr/>
            <p:nvPr/>
          </p:nvCxnSpPr>
          <p:spPr>
            <a:xfrm flipV="1">
              <a:off x="14236016" y="2456570"/>
              <a:ext cx="0" cy="2196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6" name="グループ化 135">
              <a:extLst>
                <a:ext uri="{FF2B5EF4-FFF2-40B4-BE49-F238E27FC236}">
                  <a16:creationId xmlns:a16="http://schemas.microsoft.com/office/drawing/2014/main" id="{F22EB224-638D-4C89-8959-910B0DD7E662}"/>
                </a:ext>
              </a:extLst>
            </p:cNvPr>
            <p:cNvGrpSpPr/>
            <p:nvPr/>
          </p:nvGrpSpPr>
          <p:grpSpPr>
            <a:xfrm>
              <a:off x="13861199" y="2457342"/>
              <a:ext cx="713965" cy="2193531"/>
              <a:chOff x="1219172" y="1315199"/>
              <a:chExt cx="2343469" cy="2193531"/>
            </a:xfrm>
          </p:grpSpPr>
          <p:cxnSp>
            <p:nvCxnSpPr>
              <p:cNvPr id="157" name="直線コネクタ 156">
                <a:extLst>
                  <a:ext uri="{FF2B5EF4-FFF2-40B4-BE49-F238E27FC236}">
                    <a16:creationId xmlns:a16="http://schemas.microsoft.com/office/drawing/2014/main" id="{D04175E9-E292-4FF5-8126-67D0266A45BC}"/>
                  </a:ext>
                </a:extLst>
              </p:cNvPr>
              <p:cNvCxnSpPr/>
              <p:nvPr/>
            </p:nvCxnSpPr>
            <p:spPr>
              <a:xfrm>
                <a:off x="1222641" y="3508730"/>
                <a:ext cx="234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8" name="直線コネクタ 157">
                <a:extLst>
                  <a:ext uri="{FF2B5EF4-FFF2-40B4-BE49-F238E27FC236}">
                    <a16:creationId xmlns:a16="http://schemas.microsoft.com/office/drawing/2014/main" id="{B9C90789-35A1-41AF-B29D-72F830945CBB}"/>
                  </a:ext>
                </a:extLst>
              </p:cNvPr>
              <p:cNvCxnSpPr/>
              <p:nvPr/>
            </p:nvCxnSpPr>
            <p:spPr>
              <a:xfrm>
                <a:off x="1219172" y="1315199"/>
                <a:ext cx="234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5" name="テキスト ボックス 144">
                  <a:extLst>
                    <a:ext uri="{FF2B5EF4-FFF2-40B4-BE49-F238E27FC236}">
                      <a16:creationId xmlns:a16="http://schemas.microsoft.com/office/drawing/2014/main" id="{E7999924-F45F-4513-B0C9-074E277D829A}"/>
                    </a:ext>
                  </a:extLst>
                </p:cNvPr>
                <p:cNvSpPr txBox="1"/>
                <p:nvPr/>
              </p:nvSpPr>
              <p:spPr>
                <a:xfrm rot="16200000">
                  <a:off x="12674565" y="2319927"/>
                  <a:ext cx="1217512" cy="297248"/>
                </a:xfrm>
                <a:prstGeom prst="rect">
                  <a:avLst/>
                </a:prstGeom>
                <a:noFill/>
              </p:spPr>
              <p:txBody>
                <a:bodyPr wrap="none" rtlCol="0">
                  <a:spAutoFit/>
                </a:bodyPr>
                <a:lstStyle/>
                <a:p>
                  <a14:m>
                    <m:oMath xmlns:m="http://schemas.openxmlformats.org/officeDocument/2006/math">
                      <m:sPre>
                        <m:sPrePr>
                          <m:ctrlPr>
                            <a:rPr kumimoji="1" lang="en-US" altLang="ja-JP" sz="1600" i="1" smtClean="0">
                              <a:latin typeface="Cambria Math" panose="02040503050406030204" pitchFamily="18" charset="0"/>
                            </a:rPr>
                          </m:ctrlPr>
                        </m:sPrePr>
                        <m:sub/>
                        <m:sup>
                          <m:r>
                            <a:rPr lang="en-US" altLang="ja-JP" sz="1600" b="0" i="1" smtClean="0">
                              <a:latin typeface="Cambria Math" panose="02040503050406030204" pitchFamily="18" charset="0"/>
                            </a:rPr>
                            <m:t>2</m:t>
                          </m:r>
                        </m:sup>
                        <m:e>
                          <m:sSub>
                            <m:sSubPr>
                              <m:ctrlPr>
                                <a:rPr lang="en-US" altLang="ja-JP" sz="1600" b="0" i="1" smtClean="0">
                                  <a:latin typeface="Cambria Math" panose="02040503050406030204" pitchFamily="18" charset="0"/>
                                </a:rPr>
                              </m:ctrlPr>
                            </m:sSubPr>
                            <m:e>
                              <m:r>
                                <a:rPr lang="en-US" altLang="ja-JP" sz="1600" b="0" i="1" smtClean="0">
                                  <a:latin typeface="Cambria Math" panose="02040503050406030204" pitchFamily="18" charset="0"/>
                                </a:rPr>
                                <m:t>𝑃</m:t>
                              </m:r>
                            </m:e>
                            <m:sub>
                              <m:r>
                                <a:rPr lang="en-US" altLang="ja-JP" sz="1600" b="0" i="1" smtClean="0">
                                  <a:latin typeface="Cambria Math" panose="02040503050406030204" pitchFamily="18" charset="0"/>
                                </a:rPr>
                                <m:t>3/2</m:t>
                              </m:r>
                            </m:sub>
                          </m:sSub>
                        </m:e>
                      </m:sPre>
                    </m:oMath>
                  </a14:m>
                  <a:r>
                    <a:rPr kumimoji="1" lang="ja-JP" altLang="en-US" sz="1600" dirty="0">
                      <a:latin typeface="Times New Roman" panose="02020603050405020304" pitchFamily="18" charset="0"/>
                      <a:cs typeface="Times New Roman" panose="02020603050405020304" pitchFamily="18" charset="0"/>
                    </a:rPr>
                    <a:t> </a:t>
                  </a:r>
                  <a:r>
                    <a:rPr kumimoji="1" lang="en-US" altLang="ja-JP" sz="1600" dirty="0">
                      <a:latin typeface="Times New Roman" panose="02020603050405020304" pitchFamily="18" charset="0"/>
                      <a:cs typeface="Times New Roman" panose="02020603050405020304" pitchFamily="18" charset="0"/>
                    </a:rPr>
                    <a:t>[MHz]</a:t>
                  </a:r>
                  <a:endParaRPr kumimoji="1" lang="ja-JP" altLang="en-US" sz="1600" dirty="0">
                    <a:latin typeface="Times New Roman" panose="02020603050405020304" pitchFamily="18" charset="0"/>
                    <a:cs typeface="Times New Roman" panose="02020603050405020304" pitchFamily="18" charset="0"/>
                  </a:endParaRPr>
                </a:p>
              </p:txBody>
            </p:sp>
          </mc:Choice>
          <mc:Fallback xmlns="">
            <p:sp>
              <p:nvSpPr>
                <p:cNvPr id="145" name="テキスト ボックス 144">
                  <a:extLst>
                    <a:ext uri="{FF2B5EF4-FFF2-40B4-BE49-F238E27FC236}">
                      <a16:creationId xmlns:a16="http://schemas.microsoft.com/office/drawing/2014/main" id="{E7999924-F45F-4513-B0C9-074E277D829A}"/>
                    </a:ext>
                  </a:extLst>
                </p:cNvPr>
                <p:cNvSpPr txBox="1">
                  <a:spLocks noRot="1" noChangeAspect="1" noMove="1" noResize="1" noEditPoints="1" noAdjustHandles="1" noChangeArrowheads="1" noChangeShapeType="1" noTextEdit="1"/>
                </p:cNvSpPr>
                <p:nvPr/>
              </p:nvSpPr>
              <p:spPr>
                <a:xfrm rot="16200000">
                  <a:off x="12674565" y="2319927"/>
                  <a:ext cx="1217512" cy="297248"/>
                </a:xfrm>
                <a:prstGeom prst="rect">
                  <a:avLst/>
                </a:prstGeom>
                <a:blipFill>
                  <a:blip r:embed="rId10"/>
                  <a:stretch>
                    <a:fillRect t="-467" r="-597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6" name="テキスト ボックス 145">
                  <a:extLst>
                    <a:ext uri="{FF2B5EF4-FFF2-40B4-BE49-F238E27FC236}">
                      <a16:creationId xmlns:a16="http://schemas.microsoft.com/office/drawing/2014/main" id="{70C4402B-350A-4C7E-BDBC-5019437B774C}"/>
                    </a:ext>
                  </a:extLst>
                </p:cNvPr>
                <p:cNvSpPr txBox="1"/>
                <p:nvPr/>
              </p:nvSpPr>
              <p:spPr>
                <a:xfrm rot="16200000">
                  <a:off x="12678944" y="4503945"/>
                  <a:ext cx="1208756" cy="297248"/>
                </a:xfrm>
                <a:prstGeom prst="rect">
                  <a:avLst/>
                </a:prstGeom>
                <a:noFill/>
              </p:spPr>
              <p:txBody>
                <a:bodyPr wrap="none" rtlCol="0">
                  <a:spAutoFit/>
                </a:bodyPr>
                <a:lstStyle/>
                <a:p>
                  <a14:m>
                    <m:oMath xmlns:m="http://schemas.openxmlformats.org/officeDocument/2006/math">
                      <m:sPre>
                        <m:sPrePr>
                          <m:ctrlPr>
                            <a:rPr kumimoji="1" lang="en-US" altLang="ja-JP" sz="1600" i="1" smtClean="0">
                              <a:latin typeface="Cambria Math" panose="02040503050406030204" pitchFamily="18" charset="0"/>
                            </a:rPr>
                          </m:ctrlPr>
                        </m:sPrePr>
                        <m:sub/>
                        <m:sup>
                          <m:r>
                            <a:rPr lang="en-US" altLang="ja-JP" sz="1600" b="0" i="1" smtClean="0">
                              <a:latin typeface="Cambria Math" panose="02040503050406030204" pitchFamily="18" charset="0"/>
                            </a:rPr>
                            <m:t>2</m:t>
                          </m:r>
                        </m:sup>
                        <m:e>
                          <m:sSub>
                            <m:sSubPr>
                              <m:ctrlPr>
                                <a:rPr lang="en-US" altLang="ja-JP" sz="1600" b="0" i="1" smtClean="0">
                                  <a:latin typeface="Cambria Math" panose="02040503050406030204" pitchFamily="18" charset="0"/>
                                </a:rPr>
                              </m:ctrlPr>
                            </m:sSubPr>
                            <m:e>
                              <m:r>
                                <a:rPr lang="en-US" altLang="ja-JP" sz="1600" b="0" i="1" smtClean="0">
                                  <a:latin typeface="Cambria Math" panose="02040503050406030204" pitchFamily="18" charset="0"/>
                                </a:rPr>
                                <m:t>𝑆</m:t>
                              </m:r>
                            </m:e>
                            <m:sub>
                              <m:r>
                                <a:rPr lang="en-US" altLang="ja-JP" sz="1600" b="0" i="1" smtClean="0">
                                  <a:latin typeface="Cambria Math" panose="02040503050406030204" pitchFamily="18" charset="0"/>
                                </a:rPr>
                                <m:t>1/2</m:t>
                              </m:r>
                            </m:sub>
                          </m:sSub>
                        </m:e>
                      </m:sPre>
                    </m:oMath>
                  </a14:m>
                  <a:r>
                    <a:rPr kumimoji="1" lang="ja-JP" altLang="en-US" sz="1600" dirty="0">
                      <a:latin typeface="Times New Roman" panose="02020603050405020304" pitchFamily="18" charset="0"/>
                      <a:cs typeface="Times New Roman" panose="02020603050405020304" pitchFamily="18" charset="0"/>
                    </a:rPr>
                    <a:t> </a:t>
                  </a:r>
                  <a:r>
                    <a:rPr kumimoji="1" lang="en-US" altLang="ja-JP" sz="1600" dirty="0">
                      <a:latin typeface="Times New Roman" panose="02020603050405020304" pitchFamily="18" charset="0"/>
                      <a:cs typeface="Times New Roman" panose="02020603050405020304" pitchFamily="18" charset="0"/>
                    </a:rPr>
                    <a:t>[MHz]</a:t>
                  </a:r>
                  <a:endParaRPr kumimoji="1" lang="ja-JP" altLang="en-US" sz="1600" dirty="0">
                    <a:latin typeface="Times New Roman" panose="02020603050405020304" pitchFamily="18" charset="0"/>
                    <a:cs typeface="Times New Roman" panose="02020603050405020304" pitchFamily="18" charset="0"/>
                  </a:endParaRPr>
                </a:p>
              </p:txBody>
            </p:sp>
          </mc:Choice>
          <mc:Fallback xmlns="">
            <p:sp>
              <p:nvSpPr>
                <p:cNvPr id="146" name="テキスト ボックス 145">
                  <a:extLst>
                    <a:ext uri="{FF2B5EF4-FFF2-40B4-BE49-F238E27FC236}">
                      <a16:creationId xmlns:a16="http://schemas.microsoft.com/office/drawing/2014/main" id="{70C4402B-350A-4C7E-BDBC-5019437B774C}"/>
                    </a:ext>
                  </a:extLst>
                </p:cNvPr>
                <p:cNvSpPr txBox="1">
                  <a:spLocks noRot="1" noChangeAspect="1" noMove="1" noResize="1" noEditPoints="1" noAdjustHandles="1" noChangeArrowheads="1" noChangeShapeType="1" noTextEdit="1"/>
                </p:cNvSpPr>
                <p:nvPr/>
              </p:nvSpPr>
              <p:spPr>
                <a:xfrm rot="16200000">
                  <a:off x="12678944" y="4503945"/>
                  <a:ext cx="1208756" cy="297248"/>
                </a:xfrm>
                <a:prstGeom prst="rect">
                  <a:avLst/>
                </a:prstGeom>
                <a:blipFill>
                  <a:blip r:embed="rId11"/>
                  <a:stretch>
                    <a:fillRect t="-472" r="-5970"/>
                  </a:stretch>
                </a:blipFill>
              </p:spPr>
              <p:txBody>
                <a:bodyPr/>
                <a:lstStyle/>
                <a:p>
                  <a:r>
                    <a:rPr lang="ja-JP" altLang="en-US">
                      <a:noFill/>
                    </a:rPr>
                    <a:t> </a:t>
                  </a:r>
                </a:p>
              </p:txBody>
            </p:sp>
          </mc:Fallback>
        </mc:AlternateContent>
        <p:cxnSp>
          <p:nvCxnSpPr>
            <p:cNvPr id="147" name="直線矢印コネクタ 146">
              <a:extLst>
                <a:ext uri="{FF2B5EF4-FFF2-40B4-BE49-F238E27FC236}">
                  <a16:creationId xmlns:a16="http://schemas.microsoft.com/office/drawing/2014/main" id="{4B57C661-2160-45B3-B0D2-18FC7C88DDB4}"/>
                </a:ext>
              </a:extLst>
            </p:cNvPr>
            <p:cNvCxnSpPr/>
            <p:nvPr/>
          </p:nvCxnSpPr>
          <p:spPr>
            <a:xfrm flipV="1">
              <a:off x="14843118" y="2994445"/>
              <a:ext cx="0" cy="198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8" name="テキスト ボックス 147">
                  <a:extLst>
                    <a:ext uri="{FF2B5EF4-FFF2-40B4-BE49-F238E27FC236}">
                      <a16:creationId xmlns:a16="http://schemas.microsoft.com/office/drawing/2014/main" id="{67655445-576A-41E9-B316-D906F1D3AB37}"/>
                    </a:ext>
                  </a:extLst>
                </p:cNvPr>
                <p:cNvSpPr txBox="1"/>
                <p:nvPr/>
              </p:nvSpPr>
              <p:spPr>
                <a:xfrm>
                  <a:off x="14165884" y="3458024"/>
                  <a:ext cx="357479" cy="3454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𝜈</m:t>
                            </m:r>
                          </m:e>
                          <m:sub>
                            <m:r>
                              <a:rPr kumimoji="1" lang="en-US" altLang="ja-JP" b="0" i="1" smtClean="0">
                                <a:latin typeface="Cambria Math" panose="02040503050406030204" pitchFamily="18" charset="0"/>
                              </a:rPr>
                              <m:t>0</m:t>
                            </m:r>
                          </m:sub>
                        </m:sSub>
                      </m:oMath>
                    </m:oMathPara>
                  </a14:m>
                  <a:endParaRPr kumimoji="1" lang="ja-JP" altLang="en-US" dirty="0"/>
                </a:p>
              </p:txBody>
            </p:sp>
          </mc:Choice>
          <mc:Fallback xmlns="">
            <p:sp>
              <p:nvSpPr>
                <p:cNvPr id="148" name="テキスト ボックス 147">
                  <a:extLst>
                    <a:ext uri="{FF2B5EF4-FFF2-40B4-BE49-F238E27FC236}">
                      <a16:creationId xmlns:a16="http://schemas.microsoft.com/office/drawing/2014/main" id="{67655445-576A-41E9-B316-D906F1D3AB37}"/>
                    </a:ext>
                  </a:extLst>
                </p:cNvPr>
                <p:cNvSpPr txBox="1">
                  <a:spLocks noRot="1" noChangeAspect="1" noMove="1" noResize="1" noEditPoints="1" noAdjustHandles="1" noChangeArrowheads="1" noChangeShapeType="1" noTextEdit="1"/>
                </p:cNvSpPr>
                <p:nvPr/>
              </p:nvSpPr>
              <p:spPr>
                <a:xfrm>
                  <a:off x="14165884" y="3458024"/>
                  <a:ext cx="357479" cy="345428"/>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9" name="テキスト ボックス 148">
                  <a:extLst>
                    <a:ext uri="{FF2B5EF4-FFF2-40B4-BE49-F238E27FC236}">
                      <a16:creationId xmlns:a16="http://schemas.microsoft.com/office/drawing/2014/main" id="{0E00F569-E70C-4CC8-8ABA-EB54062BBE26}"/>
                    </a:ext>
                  </a:extLst>
                </p:cNvPr>
                <p:cNvSpPr txBox="1"/>
                <p:nvPr/>
              </p:nvSpPr>
              <p:spPr>
                <a:xfrm>
                  <a:off x="14794872" y="3712983"/>
                  <a:ext cx="337876" cy="3685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solidFill>
                                  <a:srgbClr val="FF0000"/>
                                </a:solidFill>
                                <a:latin typeface="Cambria Math" panose="02040503050406030204" pitchFamily="18" charset="0"/>
                              </a:rPr>
                            </m:ctrlPr>
                          </m:sSubPr>
                          <m:e>
                            <m:r>
                              <a:rPr kumimoji="1" lang="en-US" altLang="ja-JP" b="0" i="1" smtClean="0">
                                <a:solidFill>
                                  <a:srgbClr val="FF0000"/>
                                </a:solidFill>
                                <a:latin typeface="Cambria Math" panose="02040503050406030204" pitchFamily="18" charset="0"/>
                              </a:rPr>
                              <m:t>𝜈</m:t>
                            </m:r>
                          </m:e>
                          <m:sub>
                            <m:r>
                              <m:rPr>
                                <m:sty m:val="p"/>
                              </m:rPr>
                              <a:rPr kumimoji="1" lang="en-US" altLang="ja-JP" b="0" i="0" smtClean="0">
                                <a:solidFill>
                                  <a:srgbClr val="FF0000"/>
                                </a:solidFill>
                                <a:latin typeface="Cambria Math" panose="02040503050406030204" pitchFamily="18" charset="0"/>
                              </a:rPr>
                              <m:t>p</m:t>
                            </m:r>
                          </m:sub>
                        </m:sSub>
                      </m:oMath>
                    </m:oMathPara>
                  </a14:m>
                  <a:endParaRPr kumimoji="1" lang="ja-JP" altLang="en-US" dirty="0"/>
                </a:p>
              </p:txBody>
            </p:sp>
          </mc:Choice>
          <mc:Fallback xmlns="">
            <p:sp>
              <p:nvSpPr>
                <p:cNvPr id="149" name="テキスト ボックス 148">
                  <a:extLst>
                    <a:ext uri="{FF2B5EF4-FFF2-40B4-BE49-F238E27FC236}">
                      <a16:creationId xmlns:a16="http://schemas.microsoft.com/office/drawing/2014/main" id="{0E00F569-E70C-4CC8-8ABA-EB54062BBE26}"/>
                    </a:ext>
                  </a:extLst>
                </p:cNvPr>
                <p:cNvSpPr txBox="1">
                  <a:spLocks noRot="1" noChangeAspect="1" noMove="1" noResize="1" noEditPoints="1" noAdjustHandles="1" noChangeArrowheads="1" noChangeShapeType="1" noTextEdit="1"/>
                </p:cNvSpPr>
                <p:nvPr/>
              </p:nvSpPr>
              <p:spPr>
                <a:xfrm>
                  <a:off x="14794872" y="3712983"/>
                  <a:ext cx="337876" cy="368517"/>
                </a:xfrm>
                <a:prstGeom prst="rect">
                  <a:avLst/>
                </a:prstGeom>
                <a:blipFill>
                  <a:blip r:embed="rId13"/>
                  <a:stretch>
                    <a:fillRect b="-46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0" name="テキスト ボックス 149">
                  <a:extLst>
                    <a:ext uri="{FF2B5EF4-FFF2-40B4-BE49-F238E27FC236}">
                      <a16:creationId xmlns:a16="http://schemas.microsoft.com/office/drawing/2014/main" id="{496110BD-5AFD-413F-B828-772DEF241572}"/>
                    </a:ext>
                  </a:extLst>
                </p:cNvPr>
                <p:cNvSpPr txBox="1"/>
                <p:nvPr/>
              </p:nvSpPr>
              <p:spPr>
                <a:xfrm>
                  <a:off x="15073563" y="3587129"/>
                  <a:ext cx="1128108" cy="546926"/>
                </a:xfrm>
                <a:prstGeom prst="rect">
                  <a:avLst/>
                </a:prstGeom>
                <a:noFill/>
              </p:spPr>
              <p:txBody>
                <a:bodyPr wrap="none" rtlCol="0">
                  <a:spAutoFit/>
                </a:bodyPr>
                <a:lstStyle/>
                <a:p>
                  <a14:m>
                    <m:oMath xmlns:m="http://schemas.openxmlformats.org/officeDocument/2006/math">
                      <m:r>
                        <a:rPr kumimoji="1" lang="en-US" altLang="ja-JP" sz="1600" b="0" i="1" smtClean="0">
                          <a:latin typeface="Cambria Math" panose="02040503050406030204" pitchFamily="18" charset="0"/>
                        </a:rPr>
                        <m:t>𝜆</m:t>
                      </m:r>
                      <m:r>
                        <a:rPr kumimoji="1" lang="en-US" altLang="ja-JP" sz="1600" b="0" i="1" smtClean="0">
                          <a:latin typeface="Cambria Math" panose="02040503050406030204" pitchFamily="18" charset="0"/>
                        </a:rPr>
                        <m:t>=671</m:t>
                      </m:r>
                    </m:oMath>
                  </a14:m>
                  <a:r>
                    <a:rPr kumimoji="1" lang="en-US" altLang="ja-JP" sz="1600" b="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ja-JP" sz="1600" i="0">
                          <a:latin typeface="Cambria Math" panose="02040503050406030204" pitchFamily="18" charset="0"/>
                        </a:rPr>
                        <m:t>nm</m:t>
                      </m:r>
                    </m:oMath>
                  </a14:m>
                  <a:endParaRPr kumimoji="1" lang="en-US" altLang="ja-JP" sz="1600" b="0" dirty="0">
                    <a:latin typeface="Times New Roman" panose="02020603050405020304" pitchFamily="18" charset="0"/>
                    <a:cs typeface="Times New Roman" panose="02020603050405020304" pitchFamily="18" charset="0"/>
                  </a:endParaRPr>
                </a:p>
                <a:p>
                  <a14:m>
                    <m:oMath xmlns:m="http://schemas.openxmlformats.org/officeDocument/2006/math">
                      <m:sSup>
                        <m:sSupPr>
                          <m:ctrlPr>
                            <a:rPr kumimoji="1" lang="en-US" altLang="ja-JP" sz="1600" b="0" i="1" smtClean="0">
                              <a:latin typeface="Cambria Math" panose="02040503050406030204" pitchFamily="18" charset="0"/>
                            </a:rPr>
                          </m:ctrlPr>
                        </m:sSupPr>
                        <m:e>
                          <m:r>
                            <m:rPr>
                              <m:sty m:val="p"/>
                            </m:rPr>
                            <a:rPr kumimoji="1" lang="en-US" altLang="ja-JP" sz="1600" b="0" i="0" smtClean="0">
                              <a:latin typeface="Cambria Math" panose="02040503050406030204" pitchFamily="18" charset="0"/>
                            </a:rPr>
                            <m:t>σ</m:t>
                          </m:r>
                        </m:e>
                        <m:sup>
                          <m:r>
                            <a:rPr kumimoji="1" lang="en-US" altLang="ja-JP" sz="1600" b="0" i="1" smtClean="0">
                              <a:latin typeface="Cambria Math" panose="02040503050406030204" pitchFamily="18" charset="0"/>
                            </a:rPr>
                            <m:t>−</m:t>
                          </m:r>
                        </m:sup>
                      </m:sSup>
                    </m:oMath>
                  </a14:m>
                  <a:r>
                    <a:rPr kumimoji="1" lang="ja-JP" altLang="en-US" sz="1600" dirty="0">
                      <a:latin typeface="Times New Roman" panose="02020603050405020304" pitchFamily="18" charset="0"/>
                      <a:cs typeface="Times New Roman" panose="02020603050405020304" pitchFamily="18" charset="0"/>
                    </a:rPr>
                    <a:t> </a:t>
                  </a:r>
                  <a:r>
                    <a:rPr kumimoji="1" lang="en-US" altLang="ja-JP" sz="1600" dirty="0">
                      <a:latin typeface="Times New Roman" panose="02020603050405020304" pitchFamily="18" charset="0"/>
                      <a:cs typeface="Times New Roman" panose="02020603050405020304" pitchFamily="18" charset="0"/>
                    </a:rPr>
                    <a:t>polalization</a:t>
                  </a:r>
                  <a:endParaRPr kumimoji="1" lang="ja-JP" altLang="en-US" sz="1600" dirty="0">
                    <a:latin typeface="Times New Roman" panose="02020603050405020304" pitchFamily="18" charset="0"/>
                    <a:cs typeface="Times New Roman" panose="02020603050405020304" pitchFamily="18" charset="0"/>
                  </a:endParaRPr>
                </a:p>
              </p:txBody>
            </p:sp>
          </mc:Choice>
          <mc:Fallback xmlns="">
            <p:sp>
              <p:nvSpPr>
                <p:cNvPr id="150" name="テキスト ボックス 149">
                  <a:extLst>
                    <a:ext uri="{FF2B5EF4-FFF2-40B4-BE49-F238E27FC236}">
                      <a16:creationId xmlns:a16="http://schemas.microsoft.com/office/drawing/2014/main" id="{496110BD-5AFD-413F-B828-772DEF241572}"/>
                    </a:ext>
                  </a:extLst>
                </p:cNvPr>
                <p:cNvSpPr txBox="1">
                  <a:spLocks noRot="1" noChangeAspect="1" noMove="1" noResize="1" noEditPoints="1" noAdjustHandles="1" noChangeArrowheads="1" noChangeShapeType="1" noTextEdit="1"/>
                </p:cNvSpPr>
                <p:nvPr/>
              </p:nvSpPr>
              <p:spPr>
                <a:xfrm>
                  <a:off x="15073563" y="3587129"/>
                  <a:ext cx="1128108" cy="546926"/>
                </a:xfrm>
                <a:prstGeom prst="rect">
                  <a:avLst/>
                </a:prstGeom>
                <a:blipFill>
                  <a:blip r:embed="rId14"/>
                  <a:stretch>
                    <a:fillRect b="-1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2" name="テキスト ボックス 151">
                  <a:extLst>
                    <a:ext uri="{FF2B5EF4-FFF2-40B4-BE49-F238E27FC236}">
                      <a16:creationId xmlns:a16="http://schemas.microsoft.com/office/drawing/2014/main" id="{59086172-5327-4190-A818-338D012A4CF1}"/>
                    </a:ext>
                  </a:extLst>
                </p:cNvPr>
                <p:cNvSpPr txBox="1"/>
                <p:nvPr/>
              </p:nvSpPr>
              <p:spPr>
                <a:xfrm>
                  <a:off x="13904727" y="5107411"/>
                  <a:ext cx="1781882" cy="368517"/>
                </a:xfrm>
                <a:prstGeom prst="rect">
                  <a:avLst/>
                </a:prstGeom>
                <a:noFill/>
              </p:spPr>
              <p:txBody>
                <a:bodyPr wrap="none" rtlCol="0">
                  <a:spAutoFit/>
                </a:bodyPr>
                <a:lstStyle/>
                <a:p>
                  <a:r>
                    <a:rPr kumimoji="1" lang="en-US" altLang="ja-JP" b="0" dirty="0">
                      <a:solidFill>
                        <a:srgbClr val="FF0000"/>
                      </a:solidFill>
                    </a:rPr>
                    <a:t>Detuning</a:t>
                  </a:r>
                  <a:r>
                    <a:rPr kumimoji="1" lang="ja-JP" altLang="en-US" b="0">
                      <a:solidFill>
                        <a:srgbClr val="FF0000"/>
                      </a:solidFill>
                    </a:rPr>
                    <a:t>：</a:t>
                  </a:r>
                  <a14:m>
                    <m:oMath xmlns:m="http://schemas.openxmlformats.org/officeDocument/2006/math">
                      <m:r>
                        <a:rPr kumimoji="1" lang="en-US" altLang="ja-JP" b="0" i="1" smtClean="0">
                          <a:solidFill>
                            <a:srgbClr val="FF0000"/>
                          </a:solidFill>
                          <a:latin typeface="Cambria Math" panose="02040503050406030204" pitchFamily="18" charset="0"/>
                        </a:rPr>
                        <m:t>𝛿𝜈</m:t>
                      </m:r>
                      <m:r>
                        <a:rPr kumimoji="1" lang="en-US" altLang="ja-JP" b="0" i="1" smtClean="0">
                          <a:solidFill>
                            <a:srgbClr val="FF0000"/>
                          </a:solidFill>
                          <a:latin typeface="Cambria Math" panose="02040503050406030204" pitchFamily="18" charset="0"/>
                        </a:rPr>
                        <m:t>≡</m:t>
                      </m:r>
                      <m:sSub>
                        <m:sSubPr>
                          <m:ctrlPr>
                            <a:rPr kumimoji="1" lang="en-US" altLang="ja-JP" b="0" i="1" smtClean="0">
                              <a:solidFill>
                                <a:srgbClr val="FF0000"/>
                              </a:solidFill>
                              <a:latin typeface="Cambria Math" panose="02040503050406030204" pitchFamily="18" charset="0"/>
                            </a:rPr>
                          </m:ctrlPr>
                        </m:sSubPr>
                        <m:e>
                          <m:r>
                            <a:rPr kumimoji="1" lang="en-US" altLang="ja-JP" b="0" i="1" smtClean="0">
                              <a:solidFill>
                                <a:srgbClr val="FF0000"/>
                              </a:solidFill>
                              <a:latin typeface="Cambria Math" panose="02040503050406030204" pitchFamily="18" charset="0"/>
                            </a:rPr>
                            <m:t>𝜈</m:t>
                          </m:r>
                        </m:e>
                        <m:sub>
                          <m:r>
                            <m:rPr>
                              <m:sty m:val="p"/>
                            </m:rPr>
                            <a:rPr kumimoji="1" lang="en-US" altLang="ja-JP" b="0" i="0" smtClean="0">
                              <a:solidFill>
                                <a:srgbClr val="FF0000"/>
                              </a:solidFill>
                              <a:latin typeface="Cambria Math" panose="02040503050406030204" pitchFamily="18" charset="0"/>
                            </a:rPr>
                            <m:t>p</m:t>
                          </m:r>
                        </m:sub>
                      </m:sSub>
                      <m:r>
                        <a:rPr kumimoji="1" lang="en-US" altLang="ja-JP" b="0" i="1" smtClean="0">
                          <a:solidFill>
                            <a:srgbClr val="FF0000"/>
                          </a:solidFill>
                          <a:latin typeface="Cambria Math" panose="02040503050406030204" pitchFamily="18" charset="0"/>
                        </a:rPr>
                        <m:t>−</m:t>
                      </m:r>
                      <m:sSub>
                        <m:sSubPr>
                          <m:ctrlPr>
                            <a:rPr kumimoji="1" lang="en-US" altLang="ja-JP" b="0" i="1" smtClean="0">
                              <a:solidFill>
                                <a:srgbClr val="FF0000"/>
                              </a:solidFill>
                              <a:latin typeface="Cambria Math" panose="02040503050406030204" pitchFamily="18" charset="0"/>
                            </a:rPr>
                          </m:ctrlPr>
                        </m:sSubPr>
                        <m:e>
                          <m:r>
                            <a:rPr kumimoji="1" lang="en-US" altLang="ja-JP" b="0" i="1" smtClean="0">
                              <a:solidFill>
                                <a:srgbClr val="FF0000"/>
                              </a:solidFill>
                              <a:latin typeface="Cambria Math" panose="02040503050406030204" pitchFamily="18" charset="0"/>
                            </a:rPr>
                            <m:t>𝜈</m:t>
                          </m:r>
                        </m:e>
                        <m:sub>
                          <m:r>
                            <a:rPr kumimoji="1" lang="en-US" altLang="ja-JP" b="0" i="1" smtClean="0">
                              <a:solidFill>
                                <a:srgbClr val="FF0000"/>
                              </a:solidFill>
                              <a:latin typeface="Cambria Math" panose="02040503050406030204" pitchFamily="18" charset="0"/>
                            </a:rPr>
                            <m:t>0</m:t>
                          </m:r>
                        </m:sub>
                      </m:sSub>
                    </m:oMath>
                  </a14:m>
                  <a:endParaRPr kumimoji="1" lang="ja-JP" altLang="en-US" dirty="0">
                    <a:solidFill>
                      <a:srgbClr val="FF0000"/>
                    </a:solidFill>
                  </a:endParaRPr>
                </a:p>
              </p:txBody>
            </p:sp>
          </mc:Choice>
          <mc:Fallback xmlns="">
            <p:sp>
              <p:nvSpPr>
                <p:cNvPr id="152" name="テキスト ボックス 151">
                  <a:extLst>
                    <a:ext uri="{FF2B5EF4-FFF2-40B4-BE49-F238E27FC236}">
                      <a16:creationId xmlns:a16="http://schemas.microsoft.com/office/drawing/2014/main" id="{59086172-5327-4190-A818-338D012A4CF1}"/>
                    </a:ext>
                  </a:extLst>
                </p:cNvPr>
                <p:cNvSpPr txBox="1">
                  <a:spLocks noRot="1" noChangeAspect="1" noMove="1" noResize="1" noEditPoints="1" noAdjustHandles="1" noChangeArrowheads="1" noChangeShapeType="1" noTextEdit="1"/>
                </p:cNvSpPr>
                <p:nvPr/>
              </p:nvSpPr>
              <p:spPr>
                <a:xfrm>
                  <a:off x="13904727" y="5107411"/>
                  <a:ext cx="1781882" cy="368517"/>
                </a:xfrm>
                <a:prstGeom prst="rect">
                  <a:avLst/>
                </a:prstGeom>
                <a:blipFill>
                  <a:blip r:embed="rId15"/>
                  <a:stretch>
                    <a:fillRect l="-1554" t="-9375" b="-15625"/>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1F3BD6E7-BF39-4BC5-A9EB-574F82F5FD79}"/>
                  </a:ext>
                </a:extLst>
              </p:cNvPr>
              <p:cNvSpPr txBox="1"/>
              <p:nvPr/>
            </p:nvSpPr>
            <p:spPr>
              <a:xfrm>
                <a:off x="695518" y="4517229"/>
                <a:ext cx="1839552" cy="923330"/>
              </a:xfrm>
              <a:prstGeom prst="rect">
                <a:avLst/>
              </a:prstGeom>
              <a:noFill/>
            </p:spPr>
            <p:txBody>
              <a:bodyPr wrap="square" rtlCol="0">
                <a:spAutoFit/>
              </a:bodyPr>
              <a:lstStyle/>
              <a:p>
                <a:r>
                  <a:rPr kumimoji="1" lang="en-US" altLang="ja-JP" dirty="0"/>
                  <a:t>Superposition of </a:t>
                </a:r>
                <a14:m>
                  <m:oMath xmlns:m="http://schemas.openxmlformats.org/officeDocument/2006/math">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𝜎</m:t>
                        </m:r>
                      </m:e>
                      <m:sup>
                        <m:r>
                          <a:rPr kumimoji="1" lang="en-US" altLang="ja-JP" b="0" i="1" smtClean="0">
                            <a:latin typeface="Cambria Math" panose="02040503050406030204" pitchFamily="18" charset="0"/>
                          </a:rPr>
                          <m:t>+</m:t>
                        </m:r>
                      </m:sup>
                    </m:sSup>
                  </m:oMath>
                </a14:m>
                <a:r>
                  <a:rPr kumimoji="1" lang="en-US" altLang="ja-JP" dirty="0"/>
                  <a:t> and </a:t>
                </a:r>
                <a14:m>
                  <m:oMath xmlns:m="http://schemas.openxmlformats.org/officeDocument/2006/math">
                    <m:sSup>
                      <m:sSupPr>
                        <m:ctrlPr>
                          <a:rPr lang="en-US" altLang="ja-JP" i="1">
                            <a:latin typeface="Cambria Math" panose="02040503050406030204" pitchFamily="18" charset="0"/>
                          </a:rPr>
                        </m:ctrlPr>
                      </m:sSupPr>
                      <m:e>
                        <m:r>
                          <a:rPr lang="en-US" altLang="ja-JP" i="1">
                            <a:latin typeface="Cambria Math" panose="02040503050406030204" pitchFamily="18" charset="0"/>
                          </a:rPr>
                          <m:t>𝜎</m:t>
                        </m:r>
                      </m:e>
                      <m:sup>
                        <m:r>
                          <a:rPr lang="en-US" altLang="ja-JP" i="1">
                            <a:latin typeface="Cambria Math" panose="02040503050406030204" pitchFamily="18" charset="0"/>
                          </a:rPr>
                          <m:t>−</m:t>
                        </m:r>
                      </m:sup>
                    </m:sSup>
                  </m:oMath>
                </a14:m>
                <a:r>
                  <a:rPr kumimoji="1" lang="en-US" altLang="ja-JP" dirty="0"/>
                  <a:t> polalizations</a:t>
                </a:r>
                <a:endParaRPr kumimoji="1" lang="ja-JP" altLang="en-US" dirty="0"/>
              </a:p>
            </p:txBody>
          </p:sp>
        </mc:Choice>
        <mc:Fallback xmlns="">
          <p:sp>
            <p:nvSpPr>
              <p:cNvPr id="18" name="テキスト ボックス 17">
                <a:extLst>
                  <a:ext uri="{FF2B5EF4-FFF2-40B4-BE49-F238E27FC236}">
                    <a16:creationId xmlns:a16="http://schemas.microsoft.com/office/drawing/2014/main" id="{1F3BD6E7-BF39-4BC5-A9EB-574F82F5FD79}"/>
                  </a:ext>
                </a:extLst>
              </p:cNvPr>
              <p:cNvSpPr txBox="1">
                <a:spLocks noRot="1" noChangeAspect="1" noMove="1" noResize="1" noEditPoints="1" noAdjustHandles="1" noChangeArrowheads="1" noChangeShapeType="1" noTextEdit="1"/>
              </p:cNvSpPr>
              <p:nvPr/>
            </p:nvSpPr>
            <p:spPr>
              <a:xfrm>
                <a:off x="695518" y="4517229"/>
                <a:ext cx="1839552" cy="923330"/>
              </a:xfrm>
              <a:prstGeom prst="rect">
                <a:avLst/>
              </a:prstGeom>
              <a:blipFill>
                <a:blip r:embed="rId16"/>
                <a:stretch>
                  <a:fillRect l="-2740" t="-2740" b="-9589"/>
                </a:stretch>
              </a:blipFill>
            </p:spPr>
            <p:txBody>
              <a:bodyPr/>
              <a:lstStyle/>
              <a:p>
                <a:r>
                  <a:rPr lang="ja-JP" altLang="en-US">
                    <a:noFill/>
                  </a:rPr>
                  <a:t> </a:t>
                </a:r>
              </a:p>
            </p:txBody>
          </p:sp>
        </mc:Fallback>
      </mc:AlternateContent>
      <p:cxnSp>
        <p:nvCxnSpPr>
          <p:cNvPr id="21" name="直線コネクタ 20">
            <a:extLst>
              <a:ext uri="{FF2B5EF4-FFF2-40B4-BE49-F238E27FC236}">
                <a16:creationId xmlns:a16="http://schemas.microsoft.com/office/drawing/2014/main" id="{A0DC822E-D504-4CC4-BFD6-45826F84B12E}"/>
              </a:ext>
            </a:extLst>
          </p:cNvPr>
          <p:cNvCxnSpPr>
            <a:cxnSpLocks/>
          </p:cNvCxnSpPr>
          <p:nvPr/>
        </p:nvCxnSpPr>
        <p:spPr>
          <a:xfrm flipH="1">
            <a:off x="5619754" y="2759562"/>
            <a:ext cx="339348" cy="872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12878115-8D7B-45ED-86D2-482B053DA247}"/>
              </a:ext>
            </a:extLst>
          </p:cNvPr>
          <p:cNvCxnSpPr>
            <a:cxnSpLocks/>
          </p:cNvCxnSpPr>
          <p:nvPr/>
        </p:nvCxnSpPr>
        <p:spPr>
          <a:xfrm flipH="1">
            <a:off x="3200397" y="3964474"/>
            <a:ext cx="808228" cy="15613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矢印: 上 23">
            <a:extLst>
              <a:ext uri="{FF2B5EF4-FFF2-40B4-BE49-F238E27FC236}">
                <a16:creationId xmlns:a16="http://schemas.microsoft.com/office/drawing/2014/main" id="{CA7534E1-9DFB-4B8F-B5CA-4B5A6853AF12}"/>
              </a:ext>
            </a:extLst>
          </p:cNvPr>
          <p:cNvSpPr/>
          <p:nvPr/>
        </p:nvSpPr>
        <p:spPr>
          <a:xfrm>
            <a:off x="2040133" y="2504251"/>
            <a:ext cx="484632" cy="978408"/>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760F00F5-1A79-4184-9669-0B82EC10790A}"/>
                  </a:ext>
                </a:extLst>
              </p:cNvPr>
              <p:cNvSpPr txBox="1"/>
              <p:nvPr/>
            </p:nvSpPr>
            <p:spPr>
              <a:xfrm>
                <a:off x="2075827" y="2043296"/>
                <a:ext cx="41755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𝐵</m:t>
                      </m:r>
                    </m:oMath>
                  </m:oMathPara>
                </a14:m>
                <a:endParaRPr kumimoji="1" lang="ja-JP" altLang="en-US" sz="2000" dirty="0"/>
              </a:p>
            </p:txBody>
          </p:sp>
        </mc:Choice>
        <mc:Fallback xmlns="">
          <p:sp>
            <p:nvSpPr>
              <p:cNvPr id="25" name="テキスト ボックス 24">
                <a:extLst>
                  <a:ext uri="{FF2B5EF4-FFF2-40B4-BE49-F238E27FC236}">
                    <a16:creationId xmlns:a16="http://schemas.microsoft.com/office/drawing/2014/main" id="{760F00F5-1A79-4184-9669-0B82EC10790A}"/>
                  </a:ext>
                </a:extLst>
              </p:cNvPr>
              <p:cNvSpPr txBox="1">
                <a:spLocks noRot="1" noChangeAspect="1" noMove="1" noResize="1" noEditPoints="1" noAdjustHandles="1" noChangeArrowheads="1" noChangeShapeType="1" noTextEdit="1"/>
              </p:cNvSpPr>
              <p:nvPr/>
            </p:nvSpPr>
            <p:spPr>
              <a:xfrm>
                <a:off x="2075827" y="2043296"/>
                <a:ext cx="417550" cy="400110"/>
              </a:xfrm>
              <a:prstGeom prst="rect">
                <a:avLst/>
              </a:prstGeom>
              <a:blipFill>
                <a:blip r:embed="rId17"/>
                <a:stretch>
                  <a:fillRect/>
                </a:stretch>
              </a:blipFill>
            </p:spPr>
            <p:txBody>
              <a:bodyPr/>
              <a:lstStyle/>
              <a:p>
                <a:r>
                  <a:rPr lang="ja-JP" altLang="en-US">
                    <a:noFill/>
                  </a:rPr>
                  <a:t> </a:t>
                </a:r>
              </a:p>
            </p:txBody>
          </p:sp>
        </mc:Fallback>
      </mc:AlternateContent>
      <p:sp>
        <p:nvSpPr>
          <p:cNvPr id="138" name="テキスト ボックス 137">
            <a:extLst>
              <a:ext uri="{FF2B5EF4-FFF2-40B4-BE49-F238E27FC236}">
                <a16:creationId xmlns:a16="http://schemas.microsoft.com/office/drawing/2014/main" id="{ADF56621-3E0F-2345-9908-2CFBF40E6299}"/>
              </a:ext>
            </a:extLst>
          </p:cNvPr>
          <p:cNvSpPr txBox="1"/>
          <p:nvPr/>
        </p:nvSpPr>
        <p:spPr>
          <a:xfrm>
            <a:off x="2568512" y="120770"/>
            <a:ext cx="7166834" cy="523220"/>
          </a:xfrm>
          <a:prstGeom prst="rect">
            <a:avLst/>
          </a:prstGeom>
          <a:noFill/>
        </p:spPr>
        <p:txBody>
          <a:bodyPr wrap="none" rtlCol="0">
            <a:spAutoFit/>
          </a:bodyPr>
          <a:lstStyle/>
          <a:p>
            <a:r>
              <a:rPr lang="en-US" altLang="ja-JP" sz="2800" dirty="0">
                <a:solidFill>
                  <a:schemeClr val="bg1"/>
                </a:solidFill>
              </a:rPr>
              <a:t>Experimental setup for absorption spectroscopy</a:t>
            </a:r>
          </a:p>
        </p:txBody>
      </p:sp>
      <mc:AlternateContent xmlns:mc="http://schemas.openxmlformats.org/markup-compatibility/2006" xmlns:a14="http://schemas.microsoft.com/office/drawing/2010/main">
        <mc:Choice Requires="a14">
          <p:sp>
            <p:nvSpPr>
              <p:cNvPr id="3" name="正方形/長方形 2">
                <a:extLst>
                  <a:ext uri="{FF2B5EF4-FFF2-40B4-BE49-F238E27FC236}">
                    <a16:creationId xmlns:a16="http://schemas.microsoft.com/office/drawing/2014/main" id="{494BE029-E6F1-3749-B18B-3FB30BD1696F}"/>
                  </a:ext>
                </a:extLst>
              </p:cNvPr>
              <p:cNvSpPr/>
              <p:nvPr/>
            </p:nvSpPr>
            <p:spPr>
              <a:xfrm>
                <a:off x="94025" y="4076180"/>
                <a:ext cx="5785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𝐼</m:t>
                          </m:r>
                        </m:e>
                        <m:sub>
                          <m:r>
                            <m:rPr>
                              <m:sty m:val="p"/>
                            </m:rPr>
                            <a:rPr lang="en-US" altLang="ja-JP" sz="2400">
                              <a:latin typeface="Cambria Math" panose="02040503050406030204" pitchFamily="18" charset="0"/>
                            </a:rPr>
                            <m:t>in</m:t>
                          </m:r>
                        </m:sub>
                      </m:sSub>
                    </m:oMath>
                  </m:oMathPara>
                </a14:m>
                <a:endParaRPr lang="ja-JP" altLang="en-US" sz="2400"/>
              </a:p>
            </p:txBody>
          </p:sp>
        </mc:Choice>
        <mc:Fallback xmlns="">
          <p:sp>
            <p:nvSpPr>
              <p:cNvPr id="3" name="正方形/長方形 2">
                <a:extLst>
                  <a:ext uri="{FF2B5EF4-FFF2-40B4-BE49-F238E27FC236}">
                    <a16:creationId xmlns:a16="http://schemas.microsoft.com/office/drawing/2014/main" id="{494BE029-E6F1-3749-B18B-3FB30BD1696F}"/>
                  </a:ext>
                </a:extLst>
              </p:cNvPr>
              <p:cNvSpPr>
                <a:spLocks noRot="1" noChangeAspect="1" noMove="1" noResize="1" noEditPoints="1" noAdjustHandles="1" noChangeArrowheads="1" noChangeShapeType="1" noTextEdit="1"/>
              </p:cNvSpPr>
              <p:nvPr/>
            </p:nvSpPr>
            <p:spPr>
              <a:xfrm>
                <a:off x="94025" y="4076180"/>
                <a:ext cx="578556" cy="461665"/>
              </a:xfrm>
              <a:prstGeom prst="rect">
                <a:avLst/>
              </a:prstGeom>
              <a:blipFill>
                <a:blip r:embed="rId18"/>
                <a:stretch>
                  <a:fillRect b="-27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FE8E1F20-D998-464C-8E11-06783553510C}"/>
                  </a:ext>
                </a:extLst>
              </p:cNvPr>
              <p:cNvSpPr/>
              <p:nvPr/>
            </p:nvSpPr>
            <p:spPr>
              <a:xfrm>
                <a:off x="6279799" y="3080911"/>
                <a:ext cx="7276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𝐼</m:t>
                          </m:r>
                        </m:e>
                        <m:sub>
                          <m:r>
                            <m:rPr>
                              <m:sty m:val="p"/>
                            </m:rPr>
                            <a:rPr lang="en-US" altLang="ja-JP" sz="2400">
                              <a:latin typeface="Cambria Math" panose="02040503050406030204" pitchFamily="18" charset="0"/>
                            </a:rPr>
                            <m:t>out</m:t>
                          </m:r>
                        </m:sub>
                      </m:sSub>
                    </m:oMath>
                  </m:oMathPara>
                </a14:m>
                <a:endParaRPr lang="ja-JP" altLang="en-US" sz="2400"/>
              </a:p>
            </p:txBody>
          </p:sp>
        </mc:Choice>
        <mc:Fallback xmlns="">
          <p:sp>
            <p:nvSpPr>
              <p:cNvPr id="4" name="正方形/長方形 3">
                <a:extLst>
                  <a:ext uri="{FF2B5EF4-FFF2-40B4-BE49-F238E27FC236}">
                    <a16:creationId xmlns:a16="http://schemas.microsoft.com/office/drawing/2014/main" id="{FE8E1F20-D998-464C-8E11-06783553510C}"/>
                  </a:ext>
                </a:extLst>
              </p:cNvPr>
              <p:cNvSpPr>
                <a:spLocks noRot="1" noChangeAspect="1" noMove="1" noResize="1" noEditPoints="1" noAdjustHandles="1" noChangeArrowheads="1" noChangeShapeType="1" noTextEdit="1"/>
              </p:cNvSpPr>
              <p:nvPr/>
            </p:nvSpPr>
            <p:spPr>
              <a:xfrm>
                <a:off x="6279799" y="3080911"/>
                <a:ext cx="727635" cy="461665"/>
              </a:xfrm>
              <a:prstGeom prst="rect">
                <a:avLst/>
              </a:prstGeom>
              <a:blipFill>
                <a:blip r:embed="rId19"/>
                <a:stretch>
                  <a:fillRect/>
                </a:stretch>
              </a:blipFill>
            </p:spPr>
            <p:txBody>
              <a:bodyPr/>
              <a:lstStyle/>
              <a:p>
                <a:r>
                  <a:rPr lang="ja-JP" altLang="en-US">
                    <a:noFill/>
                  </a:rPr>
                  <a:t> </a:t>
                </a:r>
              </a:p>
            </p:txBody>
          </p:sp>
        </mc:Fallback>
      </mc:AlternateContent>
      <p:sp>
        <p:nvSpPr>
          <p:cNvPr id="160" name="テキスト ボックス 159">
            <a:extLst>
              <a:ext uri="{FF2B5EF4-FFF2-40B4-BE49-F238E27FC236}">
                <a16:creationId xmlns:a16="http://schemas.microsoft.com/office/drawing/2014/main" id="{FF902FFD-F9AF-1248-B2B1-88A6EB1CC28B}"/>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13363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5">
            <a:extLst>
              <a:ext uri="{FF2B5EF4-FFF2-40B4-BE49-F238E27FC236}">
                <a16:creationId xmlns:a16="http://schemas.microsoft.com/office/drawing/2014/main" id="{E3ADE399-3B76-45FD-943A-9969401343EF}"/>
              </a:ext>
            </a:extLst>
          </p:cNvPr>
          <p:cNvSpPr>
            <a:spLocks noChangeShapeType="1"/>
          </p:cNvSpPr>
          <p:nvPr/>
        </p:nvSpPr>
        <p:spPr bwMode="auto">
          <a:xfrm>
            <a:off x="3348566" y="1723698"/>
            <a:ext cx="0" cy="391731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6" name="Rectangle 7">
            <a:extLst>
              <a:ext uri="{FF2B5EF4-FFF2-40B4-BE49-F238E27FC236}">
                <a16:creationId xmlns:a16="http://schemas.microsoft.com/office/drawing/2014/main" id="{0F5C99D9-DDAC-4E48-85A3-A4E65676AB91}"/>
              </a:ext>
            </a:extLst>
          </p:cNvPr>
          <p:cNvSpPr>
            <a:spLocks noChangeArrowheads="1"/>
          </p:cNvSpPr>
          <p:nvPr/>
        </p:nvSpPr>
        <p:spPr bwMode="auto">
          <a:xfrm>
            <a:off x="2718230" y="5464124"/>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-5000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9">
            <a:extLst>
              <a:ext uri="{FF2B5EF4-FFF2-40B4-BE49-F238E27FC236}">
                <a16:creationId xmlns:a16="http://schemas.microsoft.com/office/drawing/2014/main" id="{DCE54148-26DE-4C62-AB9C-511892F8A340}"/>
              </a:ext>
            </a:extLst>
          </p:cNvPr>
          <p:cNvSpPr>
            <a:spLocks noChangeArrowheads="1"/>
          </p:cNvSpPr>
          <p:nvPr/>
        </p:nvSpPr>
        <p:spPr bwMode="auto">
          <a:xfrm>
            <a:off x="2718230" y="5073223"/>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-4000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11">
            <a:extLst>
              <a:ext uri="{FF2B5EF4-FFF2-40B4-BE49-F238E27FC236}">
                <a16:creationId xmlns:a16="http://schemas.microsoft.com/office/drawing/2014/main" id="{B0372222-2C8B-4918-8229-DC1BB52BE8B0}"/>
              </a:ext>
            </a:extLst>
          </p:cNvPr>
          <p:cNvSpPr>
            <a:spLocks noChangeArrowheads="1"/>
          </p:cNvSpPr>
          <p:nvPr/>
        </p:nvSpPr>
        <p:spPr bwMode="auto">
          <a:xfrm>
            <a:off x="2718230" y="4683364"/>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13">
            <a:extLst>
              <a:ext uri="{FF2B5EF4-FFF2-40B4-BE49-F238E27FC236}">
                <a16:creationId xmlns:a16="http://schemas.microsoft.com/office/drawing/2014/main" id="{60A589E3-51CF-4DD7-A988-74809D09128E}"/>
              </a:ext>
            </a:extLst>
          </p:cNvPr>
          <p:cNvSpPr>
            <a:spLocks noChangeArrowheads="1"/>
          </p:cNvSpPr>
          <p:nvPr/>
        </p:nvSpPr>
        <p:spPr bwMode="auto">
          <a:xfrm>
            <a:off x="2718230" y="4293504"/>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Rectangle 15">
            <a:extLst>
              <a:ext uri="{FF2B5EF4-FFF2-40B4-BE49-F238E27FC236}">
                <a16:creationId xmlns:a16="http://schemas.microsoft.com/office/drawing/2014/main" id="{647BF27F-8668-468A-9CF3-AC6C5190B863}"/>
              </a:ext>
            </a:extLst>
          </p:cNvPr>
          <p:cNvSpPr>
            <a:spLocks noChangeArrowheads="1"/>
          </p:cNvSpPr>
          <p:nvPr/>
        </p:nvSpPr>
        <p:spPr bwMode="auto">
          <a:xfrm>
            <a:off x="2718230" y="3903642"/>
            <a:ext cx="53860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17">
            <a:extLst>
              <a:ext uri="{FF2B5EF4-FFF2-40B4-BE49-F238E27FC236}">
                <a16:creationId xmlns:a16="http://schemas.microsoft.com/office/drawing/2014/main" id="{06569192-4EE2-4EFB-B00E-F753CDC6C8B5}"/>
              </a:ext>
            </a:extLst>
          </p:cNvPr>
          <p:cNvSpPr>
            <a:spLocks noChangeArrowheads="1"/>
          </p:cNvSpPr>
          <p:nvPr/>
        </p:nvSpPr>
        <p:spPr bwMode="auto">
          <a:xfrm>
            <a:off x="3124625" y="3513782"/>
            <a:ext cx="115416"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9">
            <a:extLst>
              <a:ext uri="{FF2B5EF4-FFF2-40B4-BE49-F238E27FC236}">
                <a16:creationId xmlns:a16="http://schemas.microsoft.com/office/drawing/2014/main" id="{D761BCB6-34CB-425B-9E10-964ECBC250E9}"/>
              </a:ext>
            </a:extLst>
          </p:cNvPr>
          <p:cNvSpPr>
            <a:spLocks noChangeArrowheads="1"/>
          </p:cNvSpPr>
          <p:nvPr/>
        </p:nvSpPr>
        <p:spPr bwMode="auto">
          <a:xfrm>
            <a:off x="2792119" y="3122882"/>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Rectangle 21">
            <a:extLst>
              <a:ext uri="{FF2B5EF4-FFF2-40B4-BE49-F238E27FC236}">
                <a16:creationId xmlns:a16="http://schemas.microsoft.com/office/drawing/2014/main" id="{44543DCF-7023-4BB2-B0D3-D766E3299C48}"/>
              </a:ext>
            </a:extLst>
          </p:cNvPr>
          <p:cNvSpPr>
            <a:spLocks noChangeArrowheads="1"/>
          </p:cNvSpPr>
          <p:nvPr/>
        </p:nvSpPr>
        <p:spPr bwMode="auto">
          <a:xfrm>
            <a:off x="2792119" y="2733021"/>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2000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23">
            <a:extLst>
              <a:ext uri="{FF2B5EF4-FFF2-40B4-BE49-F238E27FC236}">
                <a16:creationId xmlns:a16="http://schemas.microsoft.com/office/drawing/2014/main" id="{4E654735-B346-451D-A6E6-BC6505816AAC}"/>
              </a:ext>
            </a:extLst>
          </p:cNvPr>
          <p:cNvSpPr>
            <a:spLocks noChangeArrowheads="1"/>
          </p:cNvSpPr>
          <p:nvPr/>
        </p:nvSpPr>
        <p:spPr bwMode="auto">
          <a:xfrm>
            <a:off x="2792119" y="2343162"/>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Rectangle 25">
            <a:extLst>
              <a:ext uri="{FF2B5EF4-FFF2-40B4-BE49-F238E27FC236}">
                <a16:creationId xmlns:a16="http://schemas.microsoft.com/office/drawing/2014/main" id="{B3DC9598-7742-4FC1-A029-D8A98B61AD5F}"/>
              </a:ext>
            </a:extLst>
          </p:cNvPr>
          <p:cNvSpPr>
            <a:spLocks noChangeArrowheads="1"/>
          </p:cNvSpPr>
          <p:nvPr/>
        </p:nvSpPr>
        <p:spPr bwMode="auto">
          <a:xfrm>
            <a:off x="2792119" y="1953300"/>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4000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グループ化 15">
            <a:extLst>
              <a:ext uri="{FF2B5EF4-FFF2-40B4-BE49-F238E27FC236}">
                <a16:creationId xmlns:a16="http://schemas.microsoft.com/office/drawing/2014/main" id="{8049B4A8-09F5-4AA9-A9CB-BA4EF197E28C}"/>
              </a:ext>
            </a:extLst>
          </p:cNvPr>
          <p:cNvGrpSpPr/>
          <p:nvPr/>
        </p:nvGrpSpPr>
        <p:grpSpPr>
          <a:xfrm flipH="1">
            <a:off x="3352789" y="1730975"/>
            <a:ext cx="97235" cy="3901724"/>
            <a:chOff x="1629683" y="5760517"/>
            <a:chExt cx="156681" cy="1808828"/>
          </a:xfrm>
        </p:grpSpPr>
        <p:sp>
          <p:nvSpPr>
            <p:cNvPr id="95" name="Line 6">
              <a:extLst>
                <a:ext uri="{FF2B5EF4-FFF2-40B4-BE49-F238E27FC236}">
                  <a16:creationId xmlns:a16="http://schemas.microsoft.com/office/drawing/2014/main" id="{B19A8B63-4737-4136-8753-CFA9C3EABF34}"/>
                </a:ext>
              </a:extLst>
            </p:cNvPr>
            <p:cNvSpPr>
              <a:spLocks noChangeShapeType="1"/>
            </p:cNvSpPr>
            <p:nvPr/>
          </p:nvSpPr>
          <p:spPr bwMode="auto">
            <a:xfrm>
              <a:off x="1629683" y="7569345"/>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6" name="Line 8">
              <a:extLst>
                <a:ext uri="{FF2B5EF4-FFF2-40B4-BE49-F238E27FC236}">
                  <a16:creationId xmlns:a16="http://schemas.microsoft.com/office/drawing/2014/main" id="{29F8F7B3-5FA1-4203-9077-265A8F189D5C}"/>
                </a:ext>
              </a:extLst>
            </p:cNvPr>
            <p:cNvSpPr>
              <a:spLocks noChangeShapeType="1"/>
            </p:cNvSpPr>
            <p:nvPr/>
          </p:nvSpPr>
          <p:spPr bwMode="auto">
            <a:xfrm>
              <a:off x="1629683" y="7388124"/>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7" name="Line 10">
              <a:extLst>
                <a:ext uri="{FF2B5EF4-FFF2-40B4-BE49-F238E27FC236}">
                  <a16:creationId xmlns:a16="http://schemas.microsoft.com/office/drawing/2014/main" id="{B85756F4-08FB-493E-BC2F-817124AF1AF0}"/>
                </a:ext>
              </a:extLst>
            </p:cNvPr>
            <p:cNvSpPr>
              <a:spLocks noChangeShapeType="1"/>
            </p:cNvSpPr>
            <p:nvPr/>
          </p:nvSpPr>
          <p:spPr bwMode="auto">
            <a:xfrm>
              <a:off x="1629683" y="7207386"/>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8" name="Line 12">
              <a:extLst>
                <a:ext uri="{FF2B5EF4-FFF2-40B4-BE49-F238E27FC236}">
                  <a16:creationId xmlns:a16="http://schemas.microsoft.com/office/drawing/2014/main" id="{D2DB7030-EAB6-4127-9782-C259ED238327}"/>
                </a:ext>
              </a:extLst>
            </p:cNvPr>
            <p:cNvSpPr>
              <a:spLocks noChangeShapeType="1"/>
            </p:cNvSpPr>
            <p:nvPr/>
          </p:nvSpPr>
          <p:spPr bwMode="auto">
            <a:xfrm>
              <a:off x="1629683" y="7027130"/>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9" name="Line 14">
              <a:extLst>
                <a:ext uri="{FF2B5EF4-FFF2-40B4-BE49-F238E27FC236}">
                  <a16:creationId xmlns:a16="http://schemas.microsoft.com/office/drawing/2014/main" id="{B244EE44-2D1B-430B-88D3-8C5FE06C1B2E}"/>
                </a:ext>
              </a:extLst>
            </p:cNvPr>
            <p:cNvSpPr>
              <a:spLocks noChangeShapeType="1"/>
            </p:cNvSpPr>
            <p:nvPr/>
          </p:nvSpPr>
          <p:spPr bwMode="auto">
            <a:xfrm>
              <a:off x="1629683" y="6845910"/>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0" name="Line 16">
              <a:extLst>
                <a:ext uri="{FF2B5EF4-FFF2-40B4-BE49-F238E27FC236}">
                  <a16:creationId xmlns:a16="http://schemas.microsoft.com/office/drawing/2014/main" id="{2632339F-B885-4E2B-9D95-C90660517B18}"/>
                </a:ext>
              </a:extLst>
            </p:cNvPr>
            <p:cNvSpPr>
              <a:spLocks noChangeShapeType="1"/>
            </p:cNvSpPr>
            <p:nvPr/>
          </p:nvSpPr>
          <p:spPr bwMode="auto">
            <a:xfrm>
              <a:off x="1629683" y="6665172"/>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1" name="Line 18">
              <a:extLst>
                <a:ext uri="{FF2B5EF4-FFF2-40B4-BE49-F238E27FC236}">
                  <a16:creationId xmlns:a16="http://schemas.microsoft.com/office/drawing/2014/main" id="{426434B6-AE9F-4B9A-A6A4-03E488B5A60C}"/>
                </a:ext>
              </a:extLst>
            </p:cNvPr>
            <p:cNvSpPr>
              <a:spLocks noChangeShapeType="1"/>
            </p:cNvSpPr>
            <p:nvPr/>
          </p:nvSpPr>
          <p:spPr bwMode="auto">
            <a:xfrm>
              <a:off x="1629683" y="6483951"/>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2" name="Line 20">
              <a:extLst>
                <a:ext uri="{FF2B5EF4-FFF2-40B4-BE49-F238E27FC236}">
                  <a16:creationId xmlns:a16="http://schemas.microsoft.com/office/drawing/2014/main" id="{93D42220-2F9E-4606-AFC3-D16A67AEA236}"/>
                </a:ext>
              </a:extLst>
            </p:cNvPr>
            <p:cNvSpPr>
              <a:spLocks noChangeShapeType="1"/>
            </p:cNvSpPr>
            <p:nvPr/>
          </p:nvSpPr>
          <p:spPr bwMode="auto">
            <a:xfrm>
              <a:off x="1629683" y="6303213"/>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3" name="Line 22">
              <a:extLst>
                <a:ext uri="{FF2B5EF4-FFF2-40B4-BE49-F238E27FC236}">
                  <a16:creationId xmlns:a16="http://schemas.microsoft.com/office/drawing/2014/main" id="{36373A60-0667-4A19-BB0E-29802796B8E8}"/>
                </a:ext>
              </a:extLst>
            </p:cNvPr>
            <p:cNvSpPr>
              <a:spLocks noChangeShapeType="1"/>
            </p:cNvSpPr>
            <p:nvPr/>
          </p:nvSpPr>
          <p:spPr bwMode="auto">
            <a:xfrm>
              <a:off x="1629683" y="6122475"/>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4" name="Line 24">
              <a:extLst>
                <a:ext uri="{FF2B5EF4-FFF2-40B4-BE49-F238E27FC236}">
                  <a16:creationId xmlns:a16="http://schemas.microsoft.com/office/drawing/2014/main" id="{D2F3EB78-BB02-4013-B1B4-9AC50D9A0CEB}"/>
                </a:ext>
              </a:extLst>
            </p:cNvPr>
            <p:cNvSpPr>
              <a:spLocks noChangeShapeType="1"/>
            </p:cNvSpPr>
            <p:nvPr/>
          </p:nvSpPr>
          <p:spPr bwMode="auto">
            <a:xfrm>
              <a:off x="1629683" y="5941737"/>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05" name="Line 26">
              <a:extLst>
                <a:ext uri="{FF2B5EF4-FFF2-40B4-BE49-F238E27FC236}">
                  <a16:creationId xmlns:a16="http://schemas.microsoft.com/office/drawing/2014/main" id="{A45FE57F-CEDD-49AC-8984-2B137816A00F}"/>
                </a:ext>
              </a:extLst>
            </p:cNvPr>
            <p:cNvSpPr>
              <a:spLocks noChangeShapeType="1"/>
            </p:cNvSpPr>
            <p:nvPr/>
          </p:nvSpPr>
          <p:spPr bwMode="auto">
            <a:xfrm>
              <a:off x="1629683" y="5760517"/>
              <a:ext cx="156681"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grpSp>
      <p:sp>
        <p:nvSpPr>
          <p:cNvPr id="17" name="Rectangle 27">
            <a:extLst>
              <a:ext uri="{FF2B5EF4-FFF2-40B4-BE49-F238E27FC236}">
                <a16:creationId xmlns:a16="http://schemas.microsoft.com/office/drawing/2014/main" id="{F7DA7C91-BFAA-4F4F-BD99-8DE73E8BB26D}"/>
              </a:ext>
            </a:extLst>
          </p:cNvPr>
          <p:cNvSpPr>
            <a:spLocks noChangeArrowheads="1"/>
          </p:cNvSpPr>
          <p:nvPr/>
        </p:nvSpPr>
        <p:spPr bwMode="auto">
          <a:xfrm>
            <a:off x="2792119" y="1562400"/>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5000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Line 28">
            <a:extLst>
              <a:ext uri="{FF2B5EF4-FFF2-40B4-BE49-F238E27FC236}">
                <a16:creationId xmlns:a16="http://schemas.microsoft.com/office/drawing/2014/main" id="{113BC7DB-53FF-411C-88DC-D73DD7F00ECF}"/>
              </a:ext>
            </a:extLst>
          </p:cNvPr>
          <p:cNvSpPr>
            <a:spLocks noChangeShapeType="1"/>
          </p:cNvSpPr>
          <p:nvPr/>
        </p:nvSpPr>
        <p:spPr bwMode="auto">
          <a:xfrm>
            <a:off x="3364020" y="3682356"/>
            <a:ext cx="5741338"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19" name="Line 55">
            <a:extLst>
              <a:ext uri="{FF2B5EF4-FFF2-40B4-BE49-F238E27FC236}">
                <a16:creationId xmlns:a16="http://schemas.microsoft.com/office/drawing/2014/main" id="{77C6F5D7-4384-4591-8053-240A48B2388F}"/>
              </a:ext>
            </a:extLst>
          </p:cNvPr>
          <p:cNvSpPr>
            <a:spLocks noChangeShapeType="1"/>
          </p:cNvSpPr>
          <p:nvPr/>
        </p:nvSpPr>
        <p:spPr bwMode="auto">
          <a:xfrm>
            <a:off x="3329246" y="5644133"/>
            <a:ext cx="580702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0" name="Line 56">
            <a:extLst>
              <a:ext uri="{FF2B5EF4-FFF2-40B4-BE49-F238E27FC236}">
                <a16:creationId xmlns:a16="http://schemas.microsoft.com/office/drawing/2014/main" id="{B0DD5E61-D9F6-4C8C-AE56-6A4D10E3345A}"/>
              </a:ext>
            </a:extLst>
          </p:cNvPr>
          <p:cNvSpPr>
            <a:spLocks noChangeShapeType="1"/>
          </p:cNvSpPr>
          <p:nvPr/>
        </p:nvSpPr>
        <p:spPr bwMode="auto">
          <a:xfrm>
            <a:off x="3329246" y="1719539"/>
            <a:ext cx="580702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1" name="Line 57">
            <a:extLst>
              <a:ext uri="{FF2B5EF4-FFF2-40B4-BE49-F238E27FC236}">
                <a16:creationId xmlns:a16="http://schemas.microsoft.com/office/drawing/2014/main" id="{14C5D97E-9F49-48D1-9EF5-FA10C0C48129}"/>
              </a:ext>
            </a:extLst>
          </p:cNvPr>
          <p:cNvSpPr>
            <a:spLocks noChangeShapeType="1"/>
          </p:cNvSpPr>
          <p:nvPr/>
        </p:nvSpPr>
        <p:spPr bwMode="auto">
          <a:xfrm>
            <a:off x="9074449"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2" name="Line 58">
            <a:extLst>
              <a:ext uri="{FF2B5EF4-FFF2-40B4-BE49-F238E27FC236}">
                <a16:creationId xmlns:a16="http://schemas.microsoft.com/office/drawing/2014/main" id="{B38AFB9D-8687-4024-AF45-ACAF81B2888F}"/>
              </a:ext>
            </a:extLst>
          </p:cNvPr>
          <p:cNvSpPr>
            <a:spLocks noChangeShapeType="1"/>
          </p:cNvSpPr>
          <p:nvPr/>
        </p:nvSpPr>
        <p:spPr bwMode="auto">
          <a:xfrm flipV="1">
            <a:off x="9074449"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3" name="Rectangle 59">
            <a:extLst>
              <a:ext uri="{FF2B5EF4-FFF2-40B4-BE49-F238E27FC236}">
                <a16:creationId xmlns:a16="http://schemas.microsoft.com/office/drawing/2014/main" id="{3D2EA729-8C81-468A-8908-42EA93F0B115}"/>
              </a:ext>
            </a:extLst>
          </p:cNvPr>
          <p:cNvSpPr>
            <a:spLocks noChangeArrowheads="1"/>
          </p:cNvSpPr>
          <p:nvPr/>
        </p:nvSpPr>
        <p:spPr bwMode="auto">
          <a:xfrm>
            <a:off x="8825519" y="5681560"/>
            <a:ext cx="46166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Line 60">
            <a:extLst>
              <a:ext uri="{FF2B5EF4-FFF2-40B4-BE49-F238E27FC236}">
                <a16:creationId xmlns:a16="http://schemas.microsoft.com/office/drawing/2014/main" id="{A6819F89-88F4-4A7A-8022-BADBB515D19F}"/>
              </a:ext>
            </a:extLst>
          </p:cNvPr>
          <p:cNvSpPr>
            <a:spLocks noChangeShapeType="1"/>
          </p:cNvSpPr>
          <p:nvPr/>
        </p:nvSpPr>
        <p:spPr bwMode="auto">
          <a:xfrm>
            <a:off x="8367405" y="1715379"/>
            <a:ext cx="0" cy="374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5" name="Line 61">
            <a:extLst>
              <a:ext uri="{FF2B5EF4-FFF2-40B4-BE49-F238E27FC236}">
                <a16:creationId xmlns:a16="http://schemas.microsoft.com/office/drawing/2014/main" id="{B5FCEE7D-1148-4F78-AD63-38E7C350D3EE}"/>
              </a:ext>
            </a:extLst>
          </p:cNvPr>
          <p:cNvSpPr>
            <a:spLocks noChangeShapeType="1"/>
          </p:cNvSpPr>
          <p:nvPr/>
        </p:nvSpPr>
        <p:spPr bwMode="auto">
          <a:xfrm flipV="1">
            <a:off x="8367405"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6" name="Line 62">
            <a:extLst>
              <a:ext uri="{FF2B5EF4-FFF2-40B4-BE49-F238E27FC236}">
                <a16:creationId xmlns:a16="http://schemas.microsoft.com/office/drawing/2014/main" id="{CB0997C7-3073-48B8-BF8D-96F67C8D6DFB}"/>
              </a:ext>
            </a:extLst>
          </p:cNvPr>
          <p:cNvSpPr>
            <a:spLocks noChangeShapeType="1"/>
          </p:cNvSpPr>
          <p:nvPr/>
        </p:nvSpPr>
        <p:spPr bwMode="auto">
          <a:xfrm>
            <a:off x="7652637"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7" name="Line 63">
            <a:extLst>
              <a:ext uri="{FF2B5EF4-FFF2-40B4-BE49-F238E27FC236}">
                <a16:creationId xmlns:a16="http://schemas.microsoft.com/office/drawing/2014/main" id="{9F751293-8A70-4CE8-AD13-66CCBB337BD5}"/>
              </a:ext>
            </a:extLst>
          </p:cNvPr>
          <p:cNvSpPr>
            <a:spLocks noChangeShapeType="1"/>
          </p:cNvSpPr>
          <p:nvPr/>
        </p:nvSpPr>
        <p:spPr bwMode="auto">
          <a:xfrm flipV="1">
            <a:off x="7652637"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28" name="Rectangle 64">
            <a:extLst>
              <a:ext uri="{FF2B5EF4-FFF2-40B4-BE49-F238E27FC236}">
                <a16:creationId xmlns:a16="http://schemas.microsoft.com/office/drawing/2014/main" id="{1EFB2805-42F2-405B-963D-C664AB808D44}"/>
              </a:ext>
            </a:extLst>
          </p:cNvPr>
          <p:cNvSpPr>
            <a:spLocks noChangeArrowheads="1"/>
          </p:cNvSpPr>
          <p:nvPr/>
        </p:nvSpPr>
        <p:spPr bwMode="auto">
          <a:xfrm>
            <a:off x="7475426"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800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9" name="Line 65">
            <a:extLst>
              <a:ext uri="{FF2B5EF4-FFF2-40B4-BE49-F238E27FC236}">
                <a16:creationId xmlns:a16="http://schemas.microsoft.com/office/drawing/2014/main" id="{2F7765FB-FBD3-476D-A587-2E890B22E630}"/>
              </a:ext>
            </a:extLst>
          </p:cNvPr>
          <p:cNvSpPr>
            <a:spLocks noChangeShapeType="1"/>
          </p:cNvSpPr>
          <p:nvPr/>
        </p:nvSpPr>
        <p:spPr bwMode="auto">
          <a:xfrm>
            <a:off x="6945595" y="1715379"/>
            <a:ext cx="0" cy="374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0" name="Line 66">
            <a:extLst>
              <a:ext uri="{FF2B5EF4-FFF2-40B4-BE49-F238E27FC236}">
                <a16:creationId xmlns:a16="http://schemas.microsoft.com/office/drawing/2014/main" id="{0AF8A38B-8217-4E4D-925C-A63E0657824B}"/>
              </a:ext>
            </a:extLst>
          </p:cNvPr>
          <p:cNvSpPr>
            <a:spLocks noChangeShapeType="1"/>
          </p:cNvSpPr>
          <p:nvPr/>
        </p:nvSpPr>
        <p:spPr bwMode="auto">
          <a:xfrm flipV="1">
            <a:off x="6945595"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1" name="Line 67">
            <a:extLst>
              <a:ext uri="{FF2B5EF4-FFF2-40B4-BE49-F238E27FC236}">
                <a16:creationId xmlns:a16="http://schemas.microsoft.com/office/drawing/2014/main" id="{B8C1004D-1795-4AF9-A59B-9616D31A12FC}"/>
              </a:ext>
            </a:extLst>
          </p:cNvPr>
          <p:cNvSpPr>
            <a:spLocks noChangeShapeType="1"/>
          </p:cNvSpPr>
          <p:nvPr/>
        </p:nvSpPr>
        <p:spPr bwMode="auto">
          <a:xfrm>
            <a:off x="6234689"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2" name="Line 68">
            <a:extLst>
              <a:ext uri="{FF2B5EF4-FFF2-40B4-BE49-F238E27FC236}">
                <a16:creationId xmlns:a16="http://schemas.microsoft.com/office/drawing/2014/main" id="{03BA0F96-1E4B-483A-AC9B-BC912E0681E0}"/>
              </a:ext>
            </a:extLst>
          </p:cNvPr>
          <p:cNvSpPr>
            <a:spLocks noChangeShapeType="1"/>
          </p:cNvSpPr>
          <p:nvPr/>
        </p:nvSpPr>
        <p:spPr bwMode="auto">
          <a:xfrm flipV="1">
            <a:off x="6234689"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3" name="Rectangle 69">
            <a:extLst>
              <a:ext uri="{FF2B5EF4-FFF2-40B4-BE49-F238E27FC236}">
                <a16:creationId xmlns:a16="http://schemas.microsoft.com/office/drawing/2014/main" id="{8326C780-B431-47C9-8F66-8BCDBC890030}"/>
              </a:ext>
            </a:extLst>
          </p:cNvPr>
          <p:cNvSpPr>
            <a:spLocks noChangeArrowheads="1"/>
          </p:cNvSpPr>
          <p:nvPr/>
        </p:nvSpPr>
        <p:spPr bwMode="auto">
          <a:xfrm>
            <a:off x="6058983"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600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4" name="Line 70">
            <a:extLst>
              <a:ext uri="{FF2B5EF4-FFF2-40B4-BE49-F238E27FC236}">
                <a16:creationId xmlns:a16="http://schemas.microsoft.com/office/drawing/2014/main" id="{806F35D2-2403-4405-A07E-932993BEC9F2}"/>
              </a:ext>
            </a:extLst>
          </p:cNvPr>
          <p:cNvSpPr>
            <a:spLocks noChangeShapeType="1"/>
          </p:cNvSpPr>
          <p:nvPr/>
        </p:nvSpPr>
        <p:spPr bwMode="auto">
          <a:xfrm>
            <a:off x="5523783" y="1715379"/>
            <a:ext cx="0" cy="374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5" name="Line 71">
            <a:extLst>
              <a:ext uri="{FF2B5EF4-FFF2-40B4-BE49-F238E27FC236}">
                <a16:creationId xmlns:a16="http://schemas.microsoft.com/office/drawing/2014/main" id="{A029509F-210F-4BD9-BB7D-A929AD2A06DD}"/>
              </a:ext>
            </a:extLst>
          </p:cNvPr>
          <p:cNvSpPr>
            <a:spLocks noChangeShapeType="1"/>
          </p:cNvSpPr>
          <p:nvPr/>
        </p:nvSpPr>
        <p:spPr bwMode="auto">
          <a:xfrm flipV="1">
            <a:off x="5523783"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6" name="Line 72">
            <a:extLst>
              <a:ext uri="{FF2B5EF4-FFF2-40B4-BE49-F238E27FC236}">
                <a16:creationId xmlns:a16="http://schemas.microsoft.com/office/drawing/2014/main" id="{A556EA6B-C4B3-40C0-AE0F-B07B6B7A6CDB}"/>
              </a:ext>
            </a:extLst>
          </p:cNvPr>
          <p:cNvSpPr>
            <a:spLocks noChangeShapeType="1"/>
          </p:cNvSpPr>
          <p:nvPr/>
        </p:nvSpPr>
        <p:spPr bwMode="auto">
          <a:xfrm>
            <a:off x="4812877"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7" name="Line 73">
            <a:extLst>
              <a:ext uri="{FF2B5EF4-FFF2-40B4-BE49-F238E27FC236}">
                <a16:creationId xmlns:a16="http://schemas.microsoft.com/office/drawing/2014/main" id="{A4696787-01B2-4B49-88FC-F3B2B972D210}"/>
              </a:ext>
            </a:extLst>
          </p:cNvPr>
          <p:cNvSpPr>
            <a:spLocks noChangeShapeType="1"/>
          </p:cNvSpPr>
          <p:nvPr/>
        </p:nvSpPr>
        <p:spPr bwMode="auto">
          <a:xfrm flipV="1">
            <a:off x="4812877"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38" name="Rectangle 74">
            <a:extLst>
              <a:ext uri="{FF2B5EF4-FFF2-40B4-BE49-F238E27FC236}">
                <a16:creationId xmlns:a16="http://schemas.microsoft.com/office/drawing/2014/main" id="{E9903C1F-BB61-4AD2-AF55-C16B8E8EC32A}"/>
              </a:ext>
            </a:extLst>
          </p:cNvPr>
          <p:cNvSpPr>
            <a:spLocks noChangeArrowheads="1"/>
          </p:cNvSpPr>
          <p:nvPr/>
        </p:nvSpPr>
        <p:spPr bwMode="auto">
          <a:xfrm>
            <a:off x="4631310"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9" name="Line 75">
            <a:extLst>
              <a:ext uri="{FF2B5EF4-FFF2-40B4-BE49-F238E27FC236}">
                <a16:creationId xmlns:a16="http://schemas.microsoft.com/office/drawing/2014/main" id="{77B9403A-56C9-4338-BCFD-744E0103D206}"/>
              </a:ext>
            </a:extLst>
          </p:cNvPr>
          <p:cNvSpPr>
            <a:spLocks noChangeShapeType="1"/>
          </p:cNvSpPr>
          <p:nvPr/>
        </p:nvSpPr>
        <p:spPr bwMode="auto">
          <a:xfrm>
            <a:off x="4101971" y="1715379"/>
            <a:ext cx="0" cy="374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0" name="Line 76">
            <a:extLst>
              <a:ext uri="{FF2B5EF4-FFF2-40B4-BE49-F238E27FC236}">
                <a16:creationId xmlns:a16="http://schemas.microsoft.com/office/drawing/2014/main" id="{998B3716-4E76-4A66-8059-EB05CFA69AE3}"/>
              </a:ext>
            </a:extLst>
          </p:cNvPr>
          <p:cNvSpPr>
            <a:spLocks noChangeShapeType="1"/>
          </p:cNvSpPr>
          <p:nvPr/>
        </p:nvSpPr>
        <p:spPr bwMode="auto">
          <a:xfrm flipV="1">
            <a:off x="4101971" y="5611905"/>
            <a:ext cx="0" cy="3638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1" name="Line 77">
            <a:extLst>
              <a:ext uri="{FF2B5EF4-FFF2-40B4-BE49-F238E27FC236}">
                <a16:creationId xmlns:a16="http://schemas.microsoft.com/office/drawing/2014/main" id="{F330BBD4-B7EA-4EFA-AC6B-C76A5791B482}"/>
              </a:ext>
            </a:extLst>
          </p:cNvPr>
          <p:cNvSpPr>
            <a:spLocks noChangeShapeType="1"/>
          </p:cNvSpPr>
          <p:nvPr/>
        </p:nvSpPr>
        <p:spPr bwMode="auto">
          <a:xfrm>
            <a:off x="3394930" y="1715379"/>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2" name="Line 78">
            <a:extLst>
              <a:ext uri="{FF2B5EF4-FFF2-40B4-BE49-F238E27FC236}">
                <a16:creationId xmlns:a16="http://schemas.microsoft.com/office/drawing/2014/main" id="{E03C499E-91F0-40EE-A4E0-20B629D3093E}"/>
              </a:ext>
            </a:extLst>
          </p:cNvPr>
          <p:cNvSpPr>
            <a:spLocks noChangeShapeType="1"/>
          </p:cNvSpPr>
          <p:nvPr/>
        </p:nvSpPr>
        <p:spPr bwMode="auto">
          <a:xfrm flipV="1">
            <a:off x="3394930" y="5582795"/>
            <a:ext cx="0" cy="6549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3" name="Rectangle 79">
            <a:extLst>
              <a:ext uri="{FF2B5EF4-FFF2-40B4-BE49-F238E27FC236}">
                <a16:creationId xmlns:a16="http://schemas.microsoft.com/office/drawing/2014/main" id="{C2287A23-FB09-4D7B-A36D-24621780A4B4}"/>
              </a:ext>
            </a:extLst>
          </p:cNvPr>
          <p:cNvSpPr>
            <a:spLocks noChangeArrowheads="1"/>
          </p:cNvSpPr>
          <p:nvPr/>
        </p:nvSpPr>
        <p:spPr bwMode="auto">
          <a:xfrm>
            <a:off x="3231713"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4" name="Rectangle 80">
            <a:extLst>
              <a:ext uri="{FF2B5EF4-FFF2-40B4-BE49-F238E27FC236}">
                <a16:creationId xmlns:a16="http://schemas.microsoft.com/office/drawing/2014/main" id="{7037239F-2215-4B60-AB5F-FD093835BE61}"/>
              </a:ext>
            </a:extLst>
          </p:cNvPr>
          <p:cNvSpPr>
            <a:spLocks noChangeArrowheads="1"/>
          </p:cNvSpPr>
          <p:nvPr/>
        </p:nvSpPr>
        <p:spPr bwMode="auto">
          <a:xfrm>
            <a:off x="5037741" y="6073568"/>
            <a:ext cx="2359620"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Magnetic field [Gauss]</a:t>
            </a:r>
            <a:endParaRPr kumimoji="0" lang="ja-JP" altLang="ja-JP"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5" name="Line 81">
            <a:extLst>
              <a:ext uri="{FF2B5EF4-FFF2-40B4-BE49-F238E27FC236}">
                <a16:creationId xmlns:a16="http://schemas.microsoft.com/office/drawing/2014/main" id="{8C4624D0-F211-4C95-9F1C-CDF3068CD02E}"/>
              </a:ext>
            </a:extLst>
          </p:cNvPr>
          <p:cNvSpPr>
            <a:spLocks noChangeShapeType="1"/>
          </p:cNvSpPr>
          <p:nvPr/>
        </p:nvSpPr>
        <p:spPr bwMode="auto">
          <a:xfrm>
            <a:off x="9120813" y="1723698"/>
            <a:ext cx="0" cy="391731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46" name="Rectangle 83">
            <a:extLst>
              <a:ext uri="{FF2B5EF4-FFF2-40B4-BE49-F238E27FC236}">
                <a16:creationId xmlns:a16="http://schemas.microsoft.com/office/drawing/2014/main" id="{3A3F819B-07FF-46E5-B4E5-5A1213FB88B1}"/>
              </a:ext>
            </a:extLst>
          </p:cNvPr>
          <p:cNvSpPr>
            <a:spLocks noChangeArrowheads="1"/>
          </p:cNvSpPr>
          <p:nvPr/>
        </p:nvSpPr>
        <p:spPr bwMode="auto">
          <a:xfrm>
            <a:off x="9178150" y="5435357"/>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7" name="Rectangle 85">
            <a:extLst>
              <a:ext uri="{FF2B5EF4-FFF2-40B4-BE49-F238E27FC236}">
                <a16:creationId xmlns:a16="http://schemas.microsoft.com/office/drawing/2014/main" id="{DECB3320-8F5D-4B39-8AA0-AF687F170B16}"/>
              </a:ext>
            </a:extLst>
          </p:cNvPr>
          <p:cNvSpPr>
            <a:spLocks noChangeArrowheads="1"/>
          </p:cNvSpPr>
          <p:nvPr/>
        </p:nvSpPr>
        <p:spPr bwMode="auto">
          <a:xfrm>
            <a:off x="9178150" y="5044458"/>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-0.8</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8" name="Rectangle 87">
            <a:extLst>
              <a:ext uri="{FF2B5EF4-FFF2-40B4-BE49-F238E27FC236}">
                <a16:creationId xmlns:a16="http://schemas.microsoft.com/office/drawing/2014/main" id="{45433BDD-502A-419A-B671-0AE378F245FD}"/>
              </a:ext>
            </a:extLst>
          </p:cNvPr>
          <p:cNvSpPr>
            <a:spLocks noChangeArrowheads="1"/>
          </p:cNvSpPr>
          <p:nvPr/>
        </p:nvSpPr>
        <p:spPr bwMode="auto">
          <a:xfrm>
            <a:off x="9178150" y="4654597"/>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-0.6</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49" name="Rectangle 89">
            <a:extLst>
              <a:ext uri="{FF2B5EF4-FFF2-40B4-BE49-F238E27FC236}">
                <a16:creationId xmlns:a16="http://schemas.microsoft.com/office/drawing/2014/main" id="{CD23C8C1-9AB1-4C6B-875A-F5D8A972EC07}"/>
              </a:ext>
            </a:extLst>
          </p:cNvPr>
          <p:cNvSpPr>
            <a:spLocks noChangeArrowheads="1"/>
          </p:cNvSpPr>
          <p:nvPr/>
        </p:nvSpPr>
        <p:spPr bwMode="auto">
          <a:xfrm>
            <a:off x="9178150" y="4264738"/>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-0.4</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0" name="Rectangle 91">
            <a:extLst>
              <a:ext uri="{FF2B5EF4-FFF2-40B4-BE49-F238E27FC236}">
                <a16:creationId xmlns:a16="http://schemas.microsoft.com/office/drawing/2014/main" id="{D7066304-40DE-46BD-841A-16E1739EFD8E}"/>
              </a:ext>
            </a:extLst>
          </p:cNvPr>
          <p:cNvSpPr>
            <a:spLocks noChangeArrowheads="1"/>
          </p:cNvSpPr>
          <p:nvPr/>
        </p:nvSpPr>
        <p:spPr bwMode="auto">
          <a:xfrm>
            <a:off x="9178150" y="3874876"/>
            <a:ext cx="365485"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-0.2</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1" name="Rectangle 93">
            <a:extLst>
              <a:ext uri="{FF2B5EF4-FFF2-40B4-BE49-F238E27FC236}">
                <a16:creationId xmlns:a16="http://schemas.microsoft.com/office/drawing/2014/main" id="{C67E80C4-E9CC-4DFE-B225-D8B18476FBCC}"/>
              </a:ext>
            </a:extLst>
          </p:cNvPr>
          <p:cNvSpPr>
            <a:spLocks noChangeArrowheads="1"/>
          </p:cNvSpPr>
          <p:nvPr/>
        </p:nvSpPr>
        <p:spPr bwMode="auto">
          <a:xfrm>
            <a:off x="9252037" y="3485015"/>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2" name="Rectangle 95">
            <a:extLst>
              <a:ext uri="{FF2B5EF4-FFF2-40B4-BE49-F238E27FC236}">
                <a16:creationId xmlns:a16="http://schemas.microsoft.com/office/drawing/2014/main" id="{FB453BD6-2A39-4ACB-BE7A-48D499B31282}"/>
              </a:ext>
            </a:extLst>
          </p:cNvPr>
          <p:cNvSpPr>
            <a:spLocks noChangeArrowheads="1"/>
          </p:cNvSpPr>
          <p:nvPr/>
        </p:nvSpPr>
        <p:spPr bwMode="auto">
          <a:xfrm>
            <a:off x="9252037" y="3094116"/>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0.2</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3" name="Rectangle 97">
            <a:extLst>
              <a:ext uri="{FF2B5EF4-FFF2-40B4-BE49-F238E27FC236}">
                <a16:creationId xmlns:a16="http://schemas.microsoft.com/office/drawing/2014/main" id="{E3D191A9-87F3-4303-ADC6-87F357ED8C35}"/>
              </a:ext>
            </a:extLst>
          </p:cNvPr>
          <p:cNvSpPr>
            <a:spLocks noChangeArrowheads="1"/>
          </p:cNvSpPr>
          <p:nvPr/>
        </p:nvSpPr>
        <p:spPr bwMode="auto">
          <a:xfrm>
            <a:off x="9252037" y="2704256"/>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0.4</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4" name="Rectangle 99">
            <a:extLst>
              <a:ext uri="{FF2B5EF4-FFF2-40B4-BE49-F238E27FC236}">
                <a16:creationId xmlns:a16="http://schemas.microsoft.com/office/drawing/2014/main" id="{B626B53A-5712-4170-A05F-8554843E105D}"/>
              </a:ext>
            </a:extLst>
          </p:cNvPr>
          <p:cNvSpPr>
            <a:spLocks noChangeArrowheads="1"/>
          </p:cNvSpPr>
          <p:nvPr/>
        </p:nvSpPr>
        <p:spPr bwMode="auto">
          <a:xfrm>
            <a:off x="9252037" y="2314395"/>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0.6</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5" name="Rectangle 101">
            <a:extLst>
              <a:ext uri="{FF2B5EF4-FFF2-40B4-BE49-F238E27FC236}">
                <a16:creationId xmlns:a16="http://schemas.microsoft.com/office/drawing/2014/main" id="{A6BD2972-D1C7-424F-9314-B280406171D7}"/>
              </a:ext>
            </a:extLst>
          </p:cNvPr>
          <p:cNvSpPr>
            <a:spLocks noChangeArrowheads="1"/>
          </p:cNvSpPr>
          <p:nvPr/>
        </p:nvSpPr>
        <p:spPr bwMode="auto">
          <a:xfrm>
            <a:off x="9252037" y="1924533"/>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0.8</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56" name="グループ化 55">
            <a:extLst>
              <a:ext uri="{FF2B5EF4-FFF2-40B4-BE49-F238E27FC236}">
                <a16:creationId xmlns:a16="http://schemas.microsoft.com/office/drawing/2014/main" id="{B0DA6864-C0BA-4FB7-B731-F543FAB14B4F}"/>
              </a:ext>
            </a:extLst>
          </p:cNvPr>
          <p:cNvGrpSpPr/>
          <p:nvPr/>
        </p:nvGrpSpPr>
        <p:grpSpPr>
          <a:xfrm flipH="1">
            <a:off x="9002280" y="1730975"/>
            <a:ext cx="103078" cy="3901724"/>
            <a:chOff x="5424302" y="5760517"/>
            <a:chExt cx="154234" cy="1808828"/>
          </a:xfrm>
        </p:grpSpPr>
        <p:sp>
          <p:nvSpPr>
            <p:cNvPr id="84" name="Line 82">
              <a:extLst>
                <a:ext uri="{FF2B5EF4-FFF2-40B4-BE49-F238E27FC236}">
                  <a16:creationId xmlns:a16="http://schemas.microsoft.com/office/drawing/2014/main" id="{0D6D2CD5-9A15-4192-9AD6-2DF4DF6298ED}"/>
                </a:ext>
              </a:extLst>
            </p:cNvPr>
            <p:cNvSpPr>
              <a:spLocks noChangeShapeType="1"/>
            </p:cNvSpPr>
            <p:nvPr/>
          </p:nvSpPr>
          <p:spPr bwMode="auto">
            <a:xfrm flipH="1">
              <a:off x="5424302" y="7569345"/>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5" name="Line 84">
              <a:extLst>
                <a:ext uri="{FF2B5EF4-FFF2-40B4-BE49-F238E27FC236}">
                  <a16:creationId xmlns:a16="http://schemas.microsoft.com/office/drawing/2014/main" id="{A28374D3-F090-4A96-A0C3-B46AA4FBEF36}"/>
                </a:ext>
              </a:extLst>
            </p:cNvPr>
            <p:cNvSpPr>
              <a:spLocks noChangeShapeType="1"/>
            </p:cNvSpPr>
            <p:nvPr/>
          </p:nvSpPr>
          <p:spPr bwMode="auto">
            <a:xfrm flipH="1">
              <a:off x="5424302" y="7388124"/>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6" name="Line 86">
              <a:extLst>
                <a:ext uri="{FF2B5EF4-FFF2-40B4-BE49-F238E27FC236}">
                  <a16:creationId xmlns:a16="http://schemas.microsoft.com/office/drawing/2014/main" id="{56617A6A-5F1A-44FF-B43F-C501E9DE9127}"/>
                </a:ext>
              </a:extLst>
            </p:cNvPr>
            <p:cNvSpPr>
              <a:spLocks noChangeShapeType="1"/>
            </p:cNvSpPr>
            <p:nvPr/>
          </p:nvSpPr>
          <p:spPr bwMode="auto">
            <a:xfrm flipH="1">
              <a:off x="5424302" y="7207386"/>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7" name="Line 88">
              <a:extLst>
                <a:ext uri="{FF2B5EF4-FFF2-40B4-BE49-F238E27FC236}">
                  <a16:creationId xmlns:a16="http://schemas.microsoft.com/office/drawing/2014/main" id="{29725ECC-69F5-4FFE-821A-F17F78C66F44}"/>
                </a:ext>
              </a:extLst>
            </p:cNvPr>
            <p:cNvSpPr>
              <a:spLocks noChangeShapeType="1"/>
            </p:cNvSpPr>
            <p:nvPr/>
          </p:nvSpPr>
          <p:spPr bwMode="auto">
            <a:xfrm flipH="1">
              <a:off x="5424302" y="7027130"/>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8" name="Line 90">
              <a:extLst>
                <a:ext uri="{FF2B5EF4-FFF2-40B4-BE49-F238E27FC236}">
                  <a16:creationId xmlns:a16="http://schemas.microsoft.com/office/drawing/2014/main" id="{C1970764-6F24-4039-B5DA-0D7E46740B36}"/>
                </a:ext>
              </a:extLst>
            </p:cNvPr>
            <p:cNvSpPr>
              <a:spLocks noChangeShapeType="1"/>
            </p:cNvSpPr>
            <p:nvPr/>
          </p:nvSpPr>
          <p:spPr bwMode="auto">
            <a:xfrm flipH="1">
              <a:off x="5424302" y="6845910"/>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89" name="Line 92">
              <a:extLst>
                <a:ext uri="{FF2B5EF4-FFF2-40B4-BE49-F238E27FC236}">
                  <a16:creationId xmlns:a16="http://schemas.microsoft.com/office/drawing/2014/main" id="{2457A6F0-6927-4907-B300-EB27AC050A77}"/>
                </a:ext>
              </a:extLst>
            </p:cNvPr>
            <p:cNvSpPr>
              <a:spLocks noChangeShapeType="1"/>
            </p:cNvSpPr>
            <p:nvPr/>
          </p:nvSpPr>
          <p:spPr bwMode="auto">
            <a:xfrm flipH="1">
              <a:off x="5424302" y="6665172"/>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0" name="Line 94">
              <a:extLst>
                <a:ext uri="{FF2B5EF4-FFF2-40B4-BE49-F238E27FC236}">
                  <a16:creationId xmlns:a16="http://schemas.microsoft.com/office/drawing/2014/main" id="{53CA6DAD-5556-4F1C-A3F4-8D088DD0F9A1}"/>
                </a:ext>
              </a:extLst>
            </p:cNvPr>
            <p:cNvSpPr>
              <a:spLocks noChangeShapeType="1"/>
            </p:cNvSpPr>
            <p:nvPr/>
          </p:nvSpPr>
          <p:spPr bwMode="auto">
            <a:xfrm flipH="1">
              <a:off x="5424302" y="6483951"/>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1" name="Line 96">
              <a:extLst>
                <a:ext uri="{FF2B5EF4-FFF2-40B4-BE49-F238E27FC236}">
                  <a16:creationId xmlns:a16="http://schemas.microsoft.com/office/drawing/2014/main" id="{AEC79BEF-3783-4696-9FE0-07D8B0D6A275}"/>
                </a:ext>
              </a:extLst>
            </p:cNvPr>
            <p:cNvSpPr>
              <a:spLocks noChangeShapeType="1"/>
            </p:cNvSpPr>
            <p:nvPr/>
          </p:nvSpPr>
          <p:spPr bwMode="auto">
            <a:xfrm flipH="1">
              <a:off x="5424302" y="6303213"/>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2" name="Line 98">
              <a:extLst>
                <a:ext uri="{FF2B5EF4-FFF2-40B4-BE49-F238E27FC236}">
                  <a16:creationId xmlns:a16="http://schemas.microsoft.com/office/drawing/2014/main" id="{D8CF7CB2-1787-44BE-869A-7E77B22AC5A4}"/>
                </a:ext>
              </a:extLst>
            </p:cNvPr>
            <p:cNvSpPr>
              <a:spLocks noChangeShapeType="1"/>
            </p:cNvSpPr>
            <p:nvPr/>
          </p:nvSpPr>
          <p:spPr bwMode="auto">
            <a:xfrm flipH="1">
              <a:off x="5424302" y="6122475"/>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3" name="Line 100">
              <a:extLst>
                <a:ext uri="{FF2B5EF4-FFF2-40B4-BE49-F238E27FC236}">
                  <a16:creationId xmlns:a16="http://schemas.microsoft.com/office/drawing/2014/main" id="{D6445AA5-49DF-4FF6-8E59-834AE0895E4D}"/>
                </a:ext>
              </a:extLst>
            </p:cNvPr>
            <p:cNvSpPr>
              <a:spLocks noChangeShapeType="1"/>
            </p:cNvSpPr>
            <p:nvPr/>
          </p:nvSpPr>
          <p:spPr bwMode="auto">
            <a:xfrm flipH="1">
              <a:off x="5424302" y="5941737"/>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94" name="Line 102">
              <a:extLst>
                <a:ext uri="{FF2B5EF4-FFF2-40B4-BE49-F238E27FC236}">
                  <a16:creationId xmlns:a16="http://schemas.microsoft.com/office/drawing/2014/main" id="{A5921C33-4F11-4F57-8396-4221A38A3882}"/>
                </a:ext>
              </a:extLst>
            </p:cNvPr>
            <p:cNvSpPr>
              <a:spLocks noChangeShapeType="1"/>
            </p:cNvSpPr>
            <p:nvPr/>
          </p:nvSpPr>
          <p:spPr bwMode="auto">
            <a:xfrm flipH="1">
              <a:off x="5424302" y="5760517"/>
              <a:ext cx="15423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grpSp>
      <p:sp>
        <p:nvSpPr>
          <p:cNvPr id="57" name="Rectangle 103">
            <a:extLst>
              <a:ext uri="{FF2B5EF4-FFF2-40B4-BE49-F238E27FC236}">
                <a16:creationId xmlns:a16="http://schemas.microsoft.com/office/drawing/2014/main" id="{B455A6BE-BFAB-4EDC-84B4-3202199DB1DB}"/>
              </a:ext>
            </a:extLst>
          </p:cNvPr>
          <p:cNvSpPr>
            <a:spLocks noChangeArrowheads="1"/>
          </p:cNvSpPr>
          <p:nvPr/>
        </p:nvSpPr>
        <p:spPr bwMode="auto">
          <a:xfrm>
            <a:off x="9252037" y="1533634"/>
            <a:ext cx="288541"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1.0</a:t>
            </a:r>
            <a:endParaRPr kumimoji="0" lang="ja-JP" altLang="ja-JP"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58" name="Freeform 124">
            <a:extLst>
              <a:ext uri="{FF2B5EF4-FFF2-40B4-BE49-F238E27FC236}">
                <a16:creationId xmlns:a16="http://schemas.microsoft.com/office/drawing/2014/main" id="{DD7C4E8A-A616-4CC9-A411-15E13FD5D2DF}"/>
              </a:ext>
            </a:extLst>
          </p:cNvPr>
          <p:cNvSpPr>
            <a:spLocks/>
          </p:cNvSpPr>
          <p:nvPr/>
        </p:nvSpPr>
        <p:spPr bwMode="auto">
          <a:xfrm>
            <a:off x="3394930" y="1730975"/>
            <a:ext cx="4037482" cy="2063663"/>
          </a:xfrm>
          <a:custGeom>
            <a:avLst/>
            <a:gdLst>
              <a:gd name="T0" fmla="*/ 14 w 1045"/>
              <a:gd name="T1" fmla="*/ 1964 h 1985"/>
              <a:gd name="T2" fmla="*/ 31 w 1045"/>
              <a:gd name="T3" fmla="*/ 1967 h 1985"/>
              <a:gd name="T4" fmla="*/ 48 w 1045"/>
              <a:gd name="T5" fmla="*/ 1970 h 1985"/>
              <a:gd name="T6" fmla="*/ 64 w 1045"/>
              <a:gd name="T7" fmla="*/ 1973 h 1985"/>
              <a:gd name="T8" fmla="*/ 80 w 1045"/>
              <a:gd name="T9" fmla="*/ 1976 h 1985"/>
              <a:gd name="T10" fmla="*/ 97 w 1045"/>
              <a:gd name="T11" fmla="*/ 1977 h 1985"/>
              <a:gd name="T12" fmla="*/ 114 w 1045"/>
              <a:gd name="T13" fmla="*/ 1979 h 1985"/>
              <a:gd name="T14" fmla="*/ 130 w 1045"/>
              <a:gd name="T15" fmla="*/ 1981 h 1985"/>
              <a:gd name="T16" fmla="*/ 146 w 1045"/>
              <a:gd name="T17" fmla="*/ 1982 h 1985"/>
              <a:gd name="T18" fmla="*/ 163 w 1045"/>
              <a:gd name="T19" fmla="*/ 1983 h 1985"/>
              <a:gd name="T20" fmla="*/ 180 w 1045"/>
              <a:gd name="T21" fmla="*/ 1984 h 1985"/>
              <a:gd name="T22" fmla="*/ 196 w 1045"/>
              <a:gd name="T23" fmla="*/ 1985 h 1985"/>
              <a:gd name="T24" fmla="*/ 213 w 1045"/>
              <a:gd name="T25" fmla="*/ 1985 h 1985"/>
              <a:gd name="T26" fmla="*/ 229 w 1045"/>
              <a:gd name="T27" fmla="*/ 1985 h 1985"/>
              <a:gd name="T28" fmla="*/ 245 w 1045"/>
              <a:gd name="T29" fmla="*/ 1985 h 1985"/>
              <a:gd name="T30" fmla="*/ 263 w 1045"/>
              <a:gd name="T31" fmla="*/ 1985 h 1985"/>
              <a:gd name="T32" fmla="*/ 279 w 1045"/>
              <a:gd name="T33" fmla="*/ 1984 h 1985"/>
              <a:gd name="T34" fmla="*/ 295 w 1045"/>
              <a:gd name="T35" fmla="*/ 1982 h 1985"/>
              <a:gd name="T36" fmla="*/ 312 w 1045"/>
              <a:gd name="T37" fmla="*/ 1981 h 1985"/>
              <a:gd name="T38" fmla="*/ 329 w 1045"/>
              <a:gd name="T39" fmla="*/ 1978 h 1985"/>
              <a:gd name="T40" fmla="*/ 345 w 1045"/>
              <a:gd name="T41" fmla="*/ 1977 h 1985"/>
              <a:gd name="T42" fmla="*/ 362 w 1045"/>
              <a:gd name="T43" fmla="*/ 1974 h 1985"/>
              <a:gd name="T44" fmla="*/ 378 w 1045"/>
              <a:gd name="T45" fmla="*/ 1971 h 1985"/>
              <a:gd name="T46" fmla="*/ 394 w 1045"/>
              <a:gd name="T47" fmla="*/ 1967 h 1985"/>
              <a:gd name="T48" fmla="*/ 412 w 1045"/>
              <a:gd name="T49" fmla="*/ 1963 h 1985"/>
              <a:gd name="T50" fmla="*/ 428 w 1045"/>
              <a:gd name="T51" fmla="*/ 1959 h 1985"/>
              <a:gd name="T52" fmla="*/ 444 w 1045"/>
              <a:gd name="T53" fmla="*/ 1953 h 1985"/>
              <a:gd name="T54" fmla="*/ 461 w 1045"/>
              <a:gd name="T55" fmla="*/ 1949 h 1985"/>
              <a:gd name="T56" fmla="*/ 478 w 1045"/>
              <a:gd name="T57" fmla="*/ 1942 h 1985"/>
              <a:gd name="T58" fmla="*/ 494 w 1045"/>
              <a:gd name="T59" fmla="*/ 1936 h 1985"/>
              <a:gd name="T60" fmla="*/ 511 w 1045"/>
              <a:gd name="T61" fmla="*/ 1929 h 1985"/>
              <a:gd name="T62" fmla="*/ 527 w 1045"/>
              <a:gd name="T63" fmla="*/ 1921 h 1985"/>
              <a:gd name="T64" fmla="*/ 543 w 1045"/>
              <a:gd name="T65" fmla="*/ 1912 h 1985"/>
              <a:gd name="T66" fmla="*/ 560 w 1045"/>
              <a:gd name="T67" fmla="*/ 1904 h 1985"/>
              <a:gd name="T68" fmla="*/ 577 w 1045"/>
              <a:gd name="T69" fmla="*/ 1893 h 1985"/>
              <a:gd name="T70" fmla="*/ 593 w 1045"/>
              <a:gd name="T71" fmla="*/ 1882 h 1985"/>
              <a:gd name="T72" fmla="*/ 609 w 1045"/>
              <a:gd name="T73" fmla="*/ 1870 h 1985"/>
              <a:gd name="T74" fmla="*/ 627 w 1045"/>
              <a:gd name="T75" fmla="*/ 1856 h 1985"/>
              <a:gd name="T76" fmla="*/ 643 w 1045"/>
              <a:gd name="T77" fmla="*/ 1844 h 1985"/>
              <a:gd name="T78" fmla="*/ 659 w 1045"/>
              <a:gd name="T79" fmla="*/ 1829 h 1985"/>
              <a:gd name="T80" fmla="*/ 676 w 1045"/>
              <a:gd name="T81" fmla="*/ 1812 h 1985"/>
              <a:gd name="T82" fmla="*/ 692 w 1045"/>
              <a:gd name="T83" fmla="*/ 1795 h 1985"/>
              <a:gd name="T84" fmla="*/ 709 w 1045"/>
              <a:gd name="T85" fmla="*/ 1775 h 1985"/>
              <a:gd name="T86" fmla="*/ 726 w 1045"/>
              <a:gd name="T87" fmla="*/ 1754 h 1985"/>
              <a:gd name="T88" fmla="*/ 742 w 1045"/>
              <a:gd name="T89" fmla="*/ 1731 h 1985"/>
              <a:gd name="T90" fmla="*/ 758 w 1045"/>
              <a:gd name="T91" fmla="*/ 1706 h 1985"/>
              <a:gd name="T92" fmla="*/ 776 w 1045"/>
              <a:gd name="T93" fmla="*/ 1678 h 1985"/>
              <a:gd name="T94" fmla="*/ 792 w 1045"/>
              <a:gd name="T95" fmla="*/ 1647 h 1985"/>
              <a:gd name="T96" fmla="*/ 808 w 1045"/>
              <a:gd name="T97" fmla="*/ 1614 h 1985"/>
              <a:gd name="T98" fmla="*/ 825 w 1045"/>
              <a:gd name="T99" fmla="*/ 1577 h 1985"/>
              <a:gd name="T100" fmla="*/ 841 w 1045"/>
              <a:gd name="T101" fmla="*/ 1536 h 1985"/>
              <a:gd name="T102" fmla="*/ 858 w 1045"/>
              <a:gd name="T103" fmla="*/ 1489 h 1985"/>
              <a:gd name="T104" fmla="*/ 875 w 1045"/>
              <a:gd name="T105" fmla="*/ 1437 h 1985"/>
              <a:gd name="T106" fmla="*/ 891 w 1045"/>
              <a:gd name="T107" fmla="*/ 1378 h 1985"/>
              <a:gd name="T108" fmla="*/ 907 w 1045"/>
              <a:gd name="T109" fmla="*/ 1312 h 1985"/>
              <a:gd name="T110" fmla="*/ 924 w 1045"/>
              <a:gd name="T111" fmla="*/ 1236 h 1985"/>
              <a:gd name="T112" fmla="*/ 941 w 1045"/>
              <a:gd name="T113" fmla="*/ 1148 h 1985"/>
              <a:gd name="T114" fmla="*/ 957 w 1045"/>
              <a:gd name="T115" fmla="*/ 1045 h 1985"/>
              <a:gd name="T116" fmla="*/ 973 w 1045"/>
              <a:gd name="T117" fmla="*/ 924 h 1985"/>
              <a:gd name="T118" fmla="*/ 991 w 1045"/>
              <a:gd name="T119" fmla="*/ 778 h 1985"/>
              <a:gd name="T120" fmla="*/ 1007 w 1045"/>
              <a:gd name="T121" fmla="*/ 601 h 1985"/>
              <a:gd name="T122" fmla="*/ 1023 w 1045"/>
              <a:gd name="T123" fmla="*/ 383 h 1985"/>
              <a:gd name="T124" fmla="*/ 1040 w 1045"/>
              <a:gd name="T125" fmla="*/ 103 h 1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45" h="1985">
                <a:moveTo>
                  <a:pt x="0" y="1961"/>
                </a:moveTo>
                <a:lnTo>
                  <a:pt x="1" y="1961"/>
                </a:lnTo>
                <a:lnTo>
                  <a:pt x="3" y="1961"/>
                </a:lnTo>
                <a:lnTo>
                  <a:pt x="5" y="1962"/>
                </a:lnTo>
                <a:lnTo>
                  <a:pt x="7" y="1962"/>
                </a:lnTo>
                <a:lnTo>
                  <a:pt x="9" y="1963"/>
                </a:lnTo>
                <a:lnTo>
                  <a:pt x="10" y="1963"/>
                </a:lnTo>
                <a:lnTo>
                  <a:pt x="12" y="1963"/>
                </a:lnTo>
                <a:lnTo>
                  <a:pt x="14" y="1964"/>
                </a:lnTo>
                <a:lnTo>
                  <a:pt x="16" y="1964"/>
                </a:lnTo>
                <a:lnTo>
                  <a:pt x="18" y="1965"/>
                </a:lnTo>
                <a:lnTo>
                  <a:pt x="20" y="1965"/>
                </a:lnTo>
                <a:lnTo>
                  <a:pt x="22" y="1965"/>
                </a:lnTo>
                <a:lnTo>
                  <a:pt x="24" y="1966"/>
                </a:lnTo>
                <a:lnTo>
                  <a:pt x="25" y="1966"/>
                </a:lnTo>
                <a:lnTo>
                  <a:pt x="27" y="1966"/>
                </a:lnTo>
                <a:lnTo>
                  <a:pt x="29" y="1967"/>
                </a:lnTo>
                <a:lnTo>
                  <a:pt x="31" y="1967"/>
                </a:lnTo>
                <a:lnTo>
                  <a:pt x="32" y="1967"/>
                </a:lnTo>
                <a:lnTo>
                  <a:pt x="34" y="1968"/>
                </a:lnTo>
                <a:lnTo>
                  <a:pt x="36" y="1968"/>
                </a:lnTo>
                <a:lnTo>
                  <a:pt x="38" y="1968"/>
                </a:lnTo>
                <a:lnTo>
                  <a:pt x="40" y="1969"/>
                </a:lnTo>
                <a:lnTo>
                  <a:pt x="42" y="1969"/>
                </a:lnTo>
                <a:lnTo>
                  <a:pt x="44" y="1969"/>
                </a:lnTo>
                <a:lnTo>
                  <a:pt x="46" y="1970"/>
                </a:lnTo>
                <a:lnTo>
                  <a:pt x="48" y="1970"/>
                </a:lnTo>
                <a:lnTo>
                  <a:pt x="49" y="1971"/>
                </a:lnTo>
                <a:lnTo>
                  <a:pt x="51" y="1971"/>
                </a:lnTo>
                <a:lnTo>
                  <a:pt x="52" y="1971"/>
                </a:lnTo>
                <a:lnTo>
                  <a:pt x="54" y="1971"/>
                </a:lnTo>
                <a:lnTo>
                  <a:pt x="56" y="1972"/>
                </a:lnTo>
                <a:lnTo>
                  <a:pt x="58" y="1972"/>
                </a:lnTo>
                <a:lnTo>
                  <a:pt x="60" y="1972"/>
                </a:lnTo>
                <a:lnTo>
                  <a:pt x="62" y="1973"/>
                </a:lnTo>
                <a:lnTo>
                  <a:pt x="64" y="1973"/>
                </a:lnTo>
                <a:lnTo>
                  <a:pt x="66" y="1973"/>
                </a:lnTo>
                <a:lnTo>
                  <a:pt x="68" y="1974"/>
                </a:lnTo>
                <a:lnTo>
                  <a:pt x="70" y="1974"/>
                </a:lnTo>
                <a:lnTo>
                  <a:pt x="72" y="1974"/>
                </a:lnTo>
                <a:lnTo>
                  <a:pt x="73" y="1974"/>
                </a:lnTo>
                <a:lnTo>
                  <a:pt x="74" y="1975"/>
                </a:lnTo>
                <a:lnTo>
                  <a:pt x="76" y="1975"/>
                </a:lnTo>
                <a:lnTo>
                  <a:pt x="78" y="1975"/>
                </a:lnTo>
                <a:lnTo>
                  <a:pt x="80" y="1976"/>
                </a:lnTo>
                <a:lnTo>
                  <a:pt x="82" y="1976"/>
                </a:lnTo>
                <a:lnTo>
                  <a:pt x="84" y="1976"/>
                </a:lnTo>
                <a:lnTo>
                  <a:pt x="86" y="1976"/>
                </a:lnTo>
                <a:lnTo>
                  <a:pt x="88" y="1977"/>
                </a:lnTo>
                <a:lnTo>
                  <a:pt x="90" y="1977"/>
                </a:lnTo>
                <a:lnTo>
                  <a:pt x="92" y="1977"/>
                </a:lnTo>
                <a:lnTo>
                  <a:pt x="94" y="1977"/>
                </a:lnTo>
                <a:lnTo>
                  <a:pt x="96" y="1977"/>
                </a:lnTo>
                <a:lnTo>
                  <a:pt x="97" y="1977"/>
                </a:lnTo>
                <a:lnTo>
                  <a:pt x="98" y="1977"/>
                </a:lnTo>
                <a:lnTo>
                  <a:pt x="100" y="1977"/>
                </a:lnTo>
                <a:lnTo>
                  <a:pt x="102" y="1978"/>
                </a:lnTo>
                <a:lnTo>
                  <a:pt x="104" y="1978"/>
                </a:lnTo>
                <a:lnTo>
                  <a:pt x="106" y="1978"/>
                </a:lnTo>
                <a:lnTo>
                  <a:pt x="108" y="1978"/>
                </a:lnTo>
                <a:lnTo>
                  <a:pt x="110" y="1979"/>
                </a:lnTo>
                <a:lnTo>
                  <a:pt x="112" y="1979"/>
                </a:lnTo>
                <a:lnTo>
                  <a:pt x="114" y="1979"/>
                </a:lnTo>
                <a:lnTo>
                  <a:pt x="116" y="1979"/>
                </a:lnTo>
                <a:lnTo>
                  <a:pt x="117" y="1979"/>
                </a:lnTo>
                <a:lnTo>
                  <a:pt x="119" y="1980"/>
                </a:lnTo>
                <a:lnTo>
                  <a:pt x="121" y="1980"/>
                </a:lnTo>
                <a:lnTo>
                  <a:pt x="122" y="1980"/>
                </a:lnTo>
                <a:lnTo>
                  <a:pt x="124" y="1980"/>
                </a:lnTo>
                <a:lnTo>
                  <a:pt x="126" y="1980"/>
                </a:lnTo>
                <a:lnTo>
                  <a:pt x="128" y="1981"/>
                </a:lnTo>
                <a:lnTo>
                  <a:pt x="130" y="1981"/>
                </a:lnTo>
                <a:lnTo>
                  <a:pt x="132" y="1981"/>
                </a:lnTo>
                <a:lnTo>
                  <a:pt x="134" y="1981"/>
                </a:lnTo>
                <a:lnTo>
                  <a:pt x="136" y="1981"/>
                </a:lnTo>
                <a:lnTo>
                  <a:pt x="138" y="1981"/>
                </a:lnTo>
                <a:lnTo>
                  <a:pt x="139" y="1982"/>
                </a:lnTo>
                <a:lnTo>
                  <a:pt x="141" y="1982"/>
                </a:lnTo>
                <a:lnTo>
                  <a:pt x="143" y="1982"/>
                </a:lnTo>
                <a:lnTo>
                  <a:pt x="145" y="1982"/>
                </a:lnTo>
                <a:lnTo>
                  <a:pt x="146" y="1982"/>
                </a:lnTo>
                <a:lnTo>
                  <a:pt x="148" y="1982"/>
                </a:lnTo>
                <a:lnTo>
                  <a:pt x="150" y="1983"/>
                </a:lnTo>
                <a:lnTo>
                  <a:pt x="152" y="1983"/>
                </a:lnTo>
                <a:lnTo>
                  <a:pt x="154" y="1983"/>
                </a:lnTo>
                <a:lnTo>
                  <a:pt x="156" y="1983"/>
                </a:lnTo>
                <a:lnTo>
                  <a:pt x="158" y="1983"/>
                </a:lnTo>
                <a:lnTo>
                  <a:pt x="159" y="1983"/>
                </a:lnTo>
                <a:lnTo>
                  <a:pt x="161" y="1983"/>
                </a:lnTo>
                <a:lnTo>
                  <a:pt x="163" y="1983"/>
                </a:lnTo>
                <a:lnTo>
                  <a:pt x="165" y="1984"/>
                </a:lnTo>
                <a:lnTo>
                  <a:pt x="167" y="1984"/>
                </a:lnTo>
                <a:lnTo>
                  <a:pt x="169" y="1984"/>
                </a:lnTo>
                <a:lnTo>
                  <a:pt x="170" y="1984"/>
                </a:lnTo>
                <a:lnTo>
                  <a:pt x="172" y="1984"/>
                </a:lnTo>
                <a:lnTo>
                  <a:pt x="174" y="1984"/>
                </a:lnTo>
                <a:lnTo>
                  <a:pt x="176" y="1984"/>
                </a:lnTo>
                <a:lnTo>
                  <a:pt x="178" y="1984"/>
                </a:lnTo>
                <a:lnTo>
                  <a:pt x="180" y="1984"/>
                </a:lnTo>
                <a:lnTo>
                  <a:pt x="181" y="1985"/>
                </a:lnTo>
                <a:lnTo>
                  <a:pt x="183" y="1985"/>
                </a:lnTo>
                <a:lnTo>
                  <a:pt x="185" y="1985"/>
                </a:lnTo>
                <a:lnTo>
                  <a:pt x="187" y="1985"/>
                </a:lnTo>
                <a:lnTo>
                  <a:pt x="189" y="1985"/>
                </a:lnTo>
                <a:lnTo>
                  <a:pt x="191" y="1985"/>
                </a:lnTo>
                <a:lnTo>
                  <a:pt x="193" y="1985"/>
                </a:lnTo>
                <a:lnTo>
                  <a:pt x="195" y="1985"/>
                </a:lnTo>
                <a:lnTo>
                  <a:pt x="196" y="1985"/>
                </a:lnTo>
                <a:lnTo>
                  <a:pt x="198" y="1985"/>
                </a:lnTo>
                <a:lnTo>
                  <a:pt x="200" y="1985"/>
                </a:lnTo>
                <a:lnTo>
                  <a:pt x="202" y="1985"/>
                </a:lnTo>
                <a:lnTo>
                  <a:pt x="203" y="1985"/>
                </a:lnTo>
                <a:lnTo>
                  <a:pt x="205" y="1985"/>
                </a:lnTo>
                <a:lnTo>
                  <a:pt x="207" y="1985"/>
                </a:lnTo>
                <a:lnTo>
                  <a:pt x="209" y="1985"/>
                </a:lnTo>
                <a:lnTo>
                  <a:pt x="211" y="1985"/>
                </a:lnTo>
                <a:lnTo>
                  <a:pt x="213" y="1985"/>
                </a:lnTo>
                <a:lnTo>
                  <a:pt x="215" y="1985"/>
                </a:lnTo>
                <a:lnTo>
                  <a:pt x="217" y="1985"/>
                </a:lnTo>
                <a:lnTo>
                  <a:pt x="219" y="1985"/>
                </a:lnTo>
                <a:lnTo>
                  <a:pt x="220" y="1985"/>
                </a:lnTo>
                <a:lnTo>
                  <a:pt x="222" y="1985"/>
                </a:lnTo>
                <a:lnTo>
                  <a:pt x="223" y="1985"/>
                </a:lnTo>
                <a:lnTo>
                  <a:pt x="225" y="1985"/>
                </a:lnTo>
                <a:lnTo>
                  <a:pt x="227" y="1985"/>
                </a:lnTo>
                <a:lnTo>
                  <a:pt x="229" y="1985"/>
                </a:lnTo>
                <a:lnTo>
                  <a:pt x="231" y="1985"/>
                </a:lnTo>
                <a:lnTo>
                  <a:pt x="233" y="1985"/>
                </a:lnTo>
                <a:lnTo>
                  <a:pt x="235" y="1985"/>
                </a:lnTo>
                <a:lnTo>
                  <a:pt x="237" y="1985"/>
                </a:lnTo>
                <a:lnTo>
                  <a:pt x="239" y="1985"/>
                </a:lnTo>
                <a:lnTo>
                  <a:pt x="241" y="1985"/>
                </a:lnTo>
                <a:lnTo>
                  <a:pt x="243" y="1985"/>
                </a:lnTo>
                <a:lnTo>
                  <a:pt x="244" y="1985"/>
                </a:lnTo>
                <a:lnTo>
                  <a:pt x="245" y="1985"/>
                </a:lnTo>
                <a:lnTo>
                  <a:pt x="247" y="1985"/>
                </a:lnTo>
                <a:lnTo>
                  <a:pt x="249" y="1985"/>
                </a:lnTo>
                <a:lnTo>
                  <a:pt x="251" y="1985"/>
                </a:lnTo>
                <a:lnTo>
                  <a:pt x="253" y="1985"/>
                </a:lnTo>
                <a:lnTo>
                  <a:pt x="255" y="1985"/>
                </a:lnTo>
                <a:lnTo>
                  <a:pt x="257" y="1985"/>
                </a:lnTo>
                <a:lnTo>
                  <a:pt x="259" y="1985"/>
                </a:lnTo>
                <a:lnTo>
                  <a:pt x="261" y="1985"/>
                </a:lnTo>
                <a:lnTo>
                  <a:pt x="263" y="1985"/>
                </a:lnTo>
                <a:lnTo>
                  <a:pt x="265" y="1984"/>
                </a:lnTo>
                <a:lnTo>
                  <a:pt x="266" y="1984"/>
                </a:lnTo>
                <a:lnTo>
                  <a:pt x="268" y="1984"/>
                </a:lnTo>
                <a:lnTo>
                  <a:pt x="269" y="1984"/>
                </a:lnTo>
                <a:lnTo>
                  <a:pt x="271" y="1984"/>
                </a:lnTo>
                <a:lnTo>
                  <a:pt x="273" y="1984"/>
                </a:lnTo>
                <a:lnTo>
                  <a:pt x="275" y="1984"/>
                </a:lnTo>
                <a:lnTo>
                  <a:pt x="277" y="1984"/>
                </a:lnTo>
                <a:lnTo>
                  <a:pt x="279" y="1984"/>
                </a:lnTo>
                <a:lnTo>
                  <a:pt x="281" y="1983"/>
                </a:lnTo>
                <a:lnTo>
                  <a:pt x="283" y="1983"/>
                </a:lnTo>
                <a:lnTo>
                  <a:pt x="285" y="1983"/>
                </a:lnTo>
                <a:lnTo>
                  <a:pt x="287" y="1983"/>
                </a:lnTo>
                <a:lnTo>
                  <a:pt x="288" y="1983"/>
                </a:lnTo>
                <a:lnTo>
                  <a:pt x="290" y="1983"/>
                </a:lnTo>
                <a:lnTo>
                  <a:pt x="292" y="1983"/>
                </a:lnTo>
                <a:lnTo>
                  <a:pt x="293" y="1982"/>
                </a:lnTo>
                <a:lnTo>
                  <a:pt x="295" y="1982"/>
                </a:lnTo>
                <a:lnTo>
                  <a:pt x="297" y="1982"/>
                </a:lnTo>
                <a:lnTo>
                  <a:pt x="299" y="1982"/>
                </a:lnTo>
                <a:lnTo>
                  <a:pt x="301" y="1982"/>
                </a:lnTo>
                <a:lnTo>
                  <a:pt x="303" y="1982"/>
                </a:lnTo>
                <a:lnTo>
                  <a:pt x="305" y="1981"/>
                </a:lnTo>
                <a:lnTo>
                  <a:pt x="307" y="1981"/>
                </a:lnTo>
                <a:lnTo>
                  <a:pt x="309" y="1981"/>
                </a:lnTo>
                <a:lnTo>
                  <a:pt x="310" y="1981"/>
                </a:lnTo>
                <a:lnTo>
                  <a:pt x="312" y="1981"/>
                </a:lnTo>
                <a:lnTo>
                  <a:pt x="314" y="1980"/>
                </a:lnTo>
                <a:lnTo>
                  <a:pt x="316" y="1980"/>
                </a:lnTo>
                <a:lnTo>
                  <a:pt x="317" y="1980"/>
                </a:lnTo>
                <a:lnTo>
                  <a:pt x="319" y="1980"/>
                </a:lnTo>
                <a:lnTo>
                  <a:pt x="321" y="1979"/>
                </a:lnTo>
                <a:lnTo>
                  <a:pt x="323" y="1979"/>
                </a:lnTo>
                <a:lnTo>
                  <a:pt x="325" y="1979"/>
                </a:lnTo>
                <a:lnTo>
                  <a:pt x="327" y="1979"/>
                </a:lnTo>
                <a:lnTo>
                  <a:pt x="329" y="1978"/>
                </a:lnTo>
                <a:lnTo>
                  <a:pt x="330" y="1978"/>
                </a:lnTo>
                <a:lnTo>
                  <a:pt x="332" y="1978"/>
                </a:lnTo>
                <a:lnTo>
                  <a:pt x="334" y="1978"/>
                </a:lnTo>
                <a:lnTo>
                  <a:pt x="336" y="1977"/>
                </a:lnTo>
                <a:lnTo>
                  <a:pt x="338" y="1977"/>
                </a:lnTo>
                <a:lnTo>
                  <a:pt x="340" y="1977"/>
                </a:lnTo>
                <a:lnTo>
                  <a:pt x="341" y="1977"/>
                </a:lnTo>
                <a:lnTo>
                  <a:pt x="343" y="1977"/>
                </a:lnTo>
                <a:lnTo>
                  <a:pt x="345" y="1977"/>
                </a:lnTo>
                <a:lnTo>
                  <a:pt x="347" y="1977"/>
                </a:lnTo>
                <a:lnTo>
                  <a:pt x="349" y="1976"/>
                </a:lnTo>
                <a:lnTo>
                  <a:pt x="351" y="1976"/>
                </a:lnTo>
                <a:lnTo>
                  <a:pt x="352" y="1976"/>
                </a:lnTo>
                <a:lnTo>
                  <a:pt x="354" y="1976"/>
                </a:lnTo>
                <a:lnTo>
                  <a:pt x="356" y="1975"/>
                </a:lnTo>
                <a:lnTo>
                  <a:pt x="358" y="1975"/>
                </a:lnTo>
                <a:lnTo>
                  <a:pt x="360" y="1975"/>
                </a:lnTo>
                <a:lnTo>
                  <a:pt x="362" y="1974"/>
                </a:lnTo>
                <a:lnTo>
                  <a:pt x="364" y="1974"/>
                </a:lnTo>
                <a:lnTo>
                  <a:pt x="365" y="1974"/>
                </a:lnTo>
                <a:lnTo>
                  <a:pt x="367" y="1973"/>
                </a:lnTo>
                <a:lnTo>
                  <a:pt x="369" y="1973"/>
                </a:lnTo>
                <a:lnTo>
                  <a:pt x="371" y="1972"/>
                </a:lnTo>
                <a:lnTo>
                  <a:pt x="372" y="1972"/>
                </a:lnTo>
                <a:lnTo>
                  <a:pt x="374" y="1972"/>
                </a:lnTo>
                <a:lnTo>
                  <a:pt x="376" y="1971"/>
                </a:lnTo>
                <a:lnTo>
                  <a:pt x="378" y="1971"/>
                </a:lnTo>
                <a:lnTo>
                  <a:pt x="380" y="1971"/>
                </a:lnTo>
                <a:lnTo>
                  <a:pt x="382" y="1970"/>
                </a:lnTo>
                <a:lnTo>
                  <a:pt x="384" y="1970"/>
                </a:lnTo>
                <a:lnTo>
                  <a:pt x="386" y="1969"/>
                </a:lnTo>
                <a:lnTo>
                  <a:pt x="388" y="1969"/>
                </a:lnTo>
                <a:lnTo>
                  <a:pt x="389" y="1969"/>
                </a:lnTo>
                <a:lnTo>
                  <a:pt x="391" y="1968"/>
                </a:lnTo>
                <a:lnTo>
                  <a:pt x="393" y="1968"/>
                </a:lnTo>
                <a:lnTo>
                  <a:pt x="394" y="1967"/>
                </a:lnTo>
                <a:lnTo>
                  <a:pt x="396" y="1967"/>
                </a:lnTo>
                <a:lnTo>
                  <a:pt x="398" y="1966"/>
                </a:lnTo>
                <a:lnTo>
                  <a:pt x="400" y="1966"/>
                </a:lnTo>
                <a:lnTo>
                  <a:pt x="402" y="1966"/>
                </a:lnTo>
                <a:lnTo>
                  <a:pt x="404" y="1965"/>
                </a:lnTo>
                <a:lnTo>
                  <a:pt x="406" y="1965"/>
                </a:lnTo>
                <a:lnTo>
                  <a:pt x="408" y="1964"/>
                </a:lnTo>
                <a:lnTo>
                  <a:pt x="410" y="1964"/>
                </a:lnTo>
                <a:lnTo>
                  <a:pt x="412" y="1963"/>
                </a:lnTo>
                <a:lnTo>
                  <a:pt x="414" y="1963"/>
                </a:lnTo>
                <a:lnTo>
                  <a:pt x="415" y="1962"/>
                </a:lnTo>
                <a:lnTo>
                  <a:pt x="416" y="1962"/>
                </a:lnTo>
                <a:lnTo>
                  <a:pt x="418" y="1961"/>
                </a:lnTo>
                <a:lnTo>
                  <a:pt x="420" y="1961"/>
                </a:lnTo>
                <a:lnTo>
                  <a:pt x="422" y="1960"/>
                </a:lnTo>
                <a:lnTo>
                  <a:pt x="424" y="1960"/>
                </a:lnTo>
                <a:lnTo>
                  <a:pt x="426" y="1959"/>
                </a:lnTo>
                <a:lnTo>
                  <a:pt x="428" y="1959"/>
                </a:lnTo>
                <a:lnTo>
                  <a:pt x="430" y="1958"/>
                </a:lnTo>
                <a:lnTo>
                  <a:pt x="432" y="1957"/>
                </a:lnTo>
                <a:lnTo>
                  <a:pt x="434" y="1957"/>
                </a:lnTo>
                <a:lnTo>
                  <a:pt x="436" y="1956"/>
                </a:lnTo>
                <a:lnTo>
                  <a:pt x="437" y="1956"/>
                </a:lnTo>
                <a:lnTo>
                  <a:pt x="438" y="1955"/>
                </a:lnTo>
                <a:lnTo>
                  <a:pt x="440" y="1955"/>
                </a:lnTo>
                <a:lnTo>
                  <a:pt x="442" y="1954"/>
                </a:lnTo>
                <a:lnTo>
                  <a:pt x="444" y="1953"/>
                </a:lnTo>
                <a:lnTo>
                  <a:pt x="446" y="1953"/>
                </a:lnTo>
                <a:lnTo>
                  <a:pt x="448" y="1953"/>
                </a:lnTo>
                <a:lnTo>
                  <a:pt x="450" y="1953"/>
                </a:lnTo>
                <a:lnTo>
                  <a:pt x="452" y="1952"/>
                </a:lnTo>
                <a:lnTo>
                  <a:pt x="454" y="1951"/>
                </a:lnTo>
                <a:lnTo>
                  <a:pt x="456" y="1951"/>
                </a:lnTo>
                <a:lnTo>
                  <a:pt x="458" y="1950"/>
                </a:lnTo>
                <a:lnTo>
                  <a:pt x="459" y="1949"/>
                </a:lnTo>
                <a:lnTo>
                  <a:pt x="461" y="1949"/>
                </a:lnTo>
                <a:lnTo>
                  <a:pt x="462" y="1948"/>
                </a:lnTo>
                <a:lnTo>
                  <a:pt x="464" y="1947"/>
                </a:lnTo>
                <a:lnTo>
                  <a:pt x="466" y="1947"/>
                </a:lnTo>
                <a:lnTo>
                  <a:pt x="468" y="1946"/>
                </a:lnTo>
                <a:lnTo>
                  <a:pt x="470" y="1945"/>
                </a:lnTo>
                <a:lnTo>
                  <a:pt x="472" y="1945"/>
                </a:lnTo>
                <a:lnTo>
                  <a:pt x="474" y="1944"/>
                </a:lnTo>
                <a:lnTo>
                  <a:pt x="476" y="1943"/>
                </a:lnTo>
                <a:lnTo>
                  <a:pt x="478" y="1942"/>
                </a:lnTo>
                <a:lnTo>
                  <a:pt x="479" y="1942"/>
                </a:lnTo>
                <a:lnTo>
                  <a:pt x="481" y="1941"/>
                </a:lnTo>
                <a:lnTo>
                  <a:pt x="483" y="1940"/>
                </a:lnTo>
                <a:lnTo>
                  <a:pt x="485" y="1939"/>
                </a:lnTo>
                <a:lnTo>
                  <a:pt x="487" y="1939"/>
                </a:lnTo>
                <a:lnTo>
                  <a:pt x="488" y="1938"/>
                </a:lnTo>
                <a:lnTo>
                  <a:pt x="490" y="1937"/>
                </a:lnTo>
                <a:lnTo>
                  <a:pt x="492" y="1936"/>
                </a:lnTo>
                <a:lnTo>
                  <a:pt x="494" y="1936"/>
                </a:lnTo>
                <a:lnTo>
                  <a:pt x="496" y="1935"/>
                </a:lnTo>
                <a:lnTo>
                  <a:pt x="498" y="1934"/>
                </a:lnTo>
                <a:lnTo>
                  <a:pt x="500" y="1933"/>
                </a:lnTo>
                <a:lnTo>
                  <a:pt x="501" y="1932"/>
                </a:lnTo>
                <a:lnTo>
                  <a:pt x="503" y="1932"/>
                </a:lnTo>
                <a:lnTo>
                  <a:pt x="505" y="1931"/>
                </a:lnTo>
                <a:lnTo>
                  <a:pt x="507" y="1930"/>
                </a:lnTo>
                <a:lnTo>
                  <a:pt x="509" y="1929"/>
                </a:lnTo>
                <a:lnTo>
                  <a:pt x="511" y="1929"/>
                </a:lnTo>
                <a:lnTo>
                  <a:pt x="512" y="1928"/>
                </a:lnTo>
                <a:lnTo>
                  <a:pt x="514" y="1927"/>
                </a:lnTo>
                <a:lnTo>
                  <a:pt x="516" y="1927"/>
                </a:lnTo>
                <a:lnTo>
                  <a:pt x="518" y="1926"/>
                </a:lnTo>
                <a:lnTo>
                  <a:pt x="520" y="1925"/>
                </a:lnTo>
                <a:lnTo>
                  <a:pt x="522" y="1924"/>
                </a:lnTo>
                <a:lnTo>
                  <a:pt x="523" y="1923"/>
                </a:lnTo>
                <a:lnTo>
                  <a:pt x="525" y="1922"/>
                </a:lnTo>
                <a:lnTo>
                  <a:pt x="527" y="1921"/>
                </a:lnTo>
                <a:lnTo>
                  <a:pt x="529" y="1920"/>
                </a:lnTo>
                <a:lnTo>
                  <a:pt x="531" y="1919"/>
                </a:lnTo>
                <a:lnTo>
                  <a:pt x="533" y="1918"/>
                </a:lnTo>
                <a:lnTo>
                  <a:pt x="535" y="1917"/>
                </a:lnTo>
                <a:lnTo>
                  <a:pt x="536" y="1916"/>
                </a:lnTo>
                <a:lnTo>
                  <a:pt x="538" y="1915"/>
                </a:lnTo>
                <a:lnTo>
                  <a:pt x="540" y="1914"/>
                </a:lnTo>
                <a:lnTo>
                  <a:pt x="542" y="1913"/>
                </a:lnTo>
                <a:lnTo>
                  <a:pt x="543" y="1912"/>
                </a:lnTo>
                <a:lnTo>
                  <a:pt x="545" y="1911"/>
                </a:lnTo>
                <a:lnTo>
                  <a:pt x="547" y="1910"/>
                </a:lnTo>
                <a:lnTo>
                  <a:pt x="549" y="1909"/>
                </a:lnTo>
                <a:lnTo>
                  <a:pt x="551" y="1908"/>
                </a:lnTo>
                <a:lnTo>
                  <a:pt x="553" y="1907"/>
                </a:lnTo>
                <a:lnTo>
                  <a:pt x="555" y="1906"/>
                </a:lnTo>
                <a:lnTo>
                  <a:pt x="557" y="1905"/>
                </a:lnTo>
                <a:lnTo>
                  <a:pt x="559" y="1905"/>
                </a:lnTo>
                <a:lnTo>
                  <a:pt x="560" y="1904"/>
                </a:lnTo>
                <a:lnTo>
                  <a:pt x="562" y="1902"/>
                </a:lnTo>
                <a:lnTo>
                  <a:pt x="564" y="1901"/>
                </a:lnTo>
                <a:lnTo>
                  <a:pt x="565" y="1900"/>
                </a:lnTo>
                <a:lnTo>
                  <a:pt x="567" y="1899"/>
                </a:lnTo>
                <a:lnTo>
                  <a:pt x="569" y="1898"/>
                </a:lnTo>
                <a:lnTo>
                  <a:pt x="571" y="1897"/>
                </a:lnTo>
                <a:lnTo>
                  <a:pt x="573" y="1896"/>
                </a:lnTo>
                <a:lnTo>
                  <a:pt x="575" y="1894"/>
                </a:lnTo>
                <a:lnTo>
                  <a:pt x="577" y="1893"/>
                </a:lnTo>
                <a:lnTo>
                  <a:pt x="579" y="1892"/>
                </a:lnTo>
                <a:lnTo>
                  <a:pt x="581" y="1891"/>
                </a:lnTo>
                <a:lnTo>
                  <a:pt x="583" y="1889"/>
                </a:lnTo>
                <a:lnTo>
                  <a:pt x="584" y="1888"/>
                </a:lnTo>
                <a:lnTo>
                  <a:pt x="585" y="1887"/>
                </a:lnTo>
                <a:lnTo>
                  <a:pt x="587" y="1886"/>
                </a:lnTo>
                <a:lnTo>
                  <a:pt x="589" y="1884"/>
                </a:lnTo>
                <a:lnTo>
                  <a:pt x="591" y="1883"/>
                </a:lnTo>
                <a:lnTo>
                  <a:pt x="593" y="1882"/>
                </a:lnTo>
                <a:lnTo>
                  <a:pt x="595" y="1880"/>
                </a:lnTo>
                <a:lnTo>
                  <a:pt x="597" y="1880"/>
                </a:lnTo>
                <a:lnTo>
                  <a:pt x="599" y="1879"/>
                </a:lnTo>
                <a:lnTo>
                  <a:pt x="601" y="1877"/>
                </a:lnTo>
                <a:lnTo>
                  <a:pt x="603" y="1876"/>
                </a:lnTo>
                <a:lnTo>
                  <a:pt x="605" y="1875"/>
                </a:lnTo>
                <a:lnTo>
                  <a:pt x="607" y="1873"/>
                </a:lnTo>
                <a:lnTo>
                  <a:pt x="608" y="1872"/>
                </a:lnTo>
                <a:lnTo>
                  <a:pt x="609" y="1870"/>
                </a:lnTo>
                <a:lnTo>
                  <a:pt x="611" y="1869"/>
                </a:lnTo>
                <a:lnTo>
                  <a:pt x="613" y="1868"/>
                </a:lnTo>
                <a:lnTo>
                  <a:pt x="615" y="1866"/>
                </a:lnTo>
                <a:lnTo>
                  <a:pt x="617" y="1865"/>
                </a:lnTo>
                <a:lnTo>
                  <a:pt x="619" y="1863"/>
                </a:lnTo>
                <a:lnTo>
                  <a:pt x="621" y="1861"/>
                </a:lnTo>
                <a:lnTo>
                  <a:pt x="623" y="1860"/>
                </a:lnTo>
                <a:lnTo>
                  <a:pt x="625" y="1858"/>
                </a:lnTo>
                <a:lnTo>
                  <a:pt x="627" y="1856"/>
                </a:lnTo>
                <a:lnTo>
                  <a:pt x="629" y="1855"/>
                </a:lnTo>
                <a:lnTo>
                  <a:pt x="630" y="1849"/>
                </a:lnTo>
                <a:lnTo>
                  <a:pt x="632" y="1857"/>
                </a:lnTo>
                <a:lnTo>
                  <a:pt x="633" y="1854"/>
                </a:lnTo>
                <a:lnTo>
                  <a:pt x="635" y="1851"/>
                </a:lnTo>
                <a:lnTo>
                  <a:pt x="637" y="1849"/>
                </a:lnTo>
                <a:lnTo>
                  <a:pt x="639" y="1848"/>
                </a:lnTo>
                <a:lnTo>
                  <a:pt x="641" y="1846"/>
                </a:lnTo>
                <a:lnTo>
                  <a:pt x="643" y="1844"/>
                </a:lnTo>
                <a:lnTo>
                  <a:pt x="645" y="1842"/>
                </a:lnTo>
                <a:lnTo>
                  <a:pt x="647" y="1841"/>
                </a:lnTo>
                <a:lnTo>
                  <a:pt x="649" y="1839"/>
                </a:lnTo>
                <a:lnTo>
                  <a:pt x="650" y="1837"/>
                </a:lnTo>
                <a:lnTo>
                  <a:pt x="652" y="1836"/>
                </a:lnTo>
                <a:lnTo>
                  <a:pt x="654" y="1834"/>
                </a:lnTo>
                <a:lnTo>
                  <a:pt x="656" y="1832"/>
                </a:lnTo>
                <a:lnTo>
                  <a:pt x="657" y="1831"/>
                </a:lnTo>
                <a:lnTo>
                  <a:pt x="659" y="1829"/>
                </a:lnTo>
                <a:lnTo>
                  <a:pt x="661" y="1827"/>
                </a:lnTo>
                <a:lnTo>
                  <a:pt x="663" y="1826"/>
                </a:lnTo>
                <a:lnTo>
                  <a:pt x="665" y="1824"/>
                </a:lnTo>
                <a:lnTo>
                  <a:pt x="667" y="1822"/>
                </a:lnTo>
                <a:lnTo>
                  <a:pt x="669" y="1820"/>
                </a:lnTo>
                <a:lnTo>
                  <a:pt x="671" y="1818"/>
                </a:lnTo>
                <a:lnTo>
                  <a:pt x="672" y="1816"/>
                </a:lnTo>
                <a:lnTo>
                  <a:pt x="674" y="1814"/>
                </a:lnTo>
                <a:lnTo>
                  <a:pt x="676" y="1812"/>
                </a:lnTo>
                <a:lnTo>
                  <a:pt x="678" y="1810"/>
                </a:lnTo>
                <a:lnTo>
                  <a:pt x="680" y="1808"/>
                </a:lnTo>
                <a:lnTo>
                  <a:pt x="681" y="1807"/>
                </a:lnTo>
                <a:lnTo>
                  <a:pt x="683" y="1805"/>
                </a:lnTo>
                <a:lnTo>
                  <a:pt x="685" y="1803"/>
                </a:lnTo>
                <a:lnTo>
                  <a:pt x="687" y="1801"/>
                </a:lnTo>
                <a:lnTo>
                  <a:pt x="689" y="1799"/>
                </a:lnTo>
                <a:lnTo>
                  <a:pt x="691" y="1797"/>
                </a:lnTo>
                <a:lnTo>
                  <a:pt x="692" y="1795"/>
                </a:lnTo>
                <a:lnTo>
                  <a:pt x="694" y="1792"/>
                </a:lnTo>
                <a:lnTo>
                  <a:pt x="696" y="1790"/>
                </a:lnTo>
                <a:lnTo>
                  <a:pt x="698" y="1788"/>
                </a:lnTo>
                <a:lnTo>
                  <a:pt x="700" y="1786"/>
                </a:lnTo>
                <a:lnTo>
                  <a:pt x="702" y="1784"/>
                </a:lnTo>
                <a:lnTo>
                  <a:pt x="704" y="1782"/>
                </a:lnTo>
                <a:lnTo>
                  <a:pt x="705" y="1780"/>
                </a:lnTo>
                <a:lnTo>
                  <a:pt x="707" y="1778"/>
                </a:lnTo>
                <a:lnTo>
                  <a:pt x="709" y="1775"/>
                </a:lnTo>
                <a:lnTo>
                  <a:pt x="711" y="1773"/>
                </a:lnTo>
                <a:lnTo>
                  <a:pt x="713" y="1771"/>
                </a:lnTo>
                <a:lnTo>
                  <a:pt x="714" y="1768"/>
                </a:lnTo>
                <a:lnTo>
                  <a:pt x="716" y="1766"/>
                </a:lnTo>
                <a:lnTo>
                  <a:pt x="718" y="1763"/>
                </a:lnTo>
                <a:lnTo>
                  <a:pt x="720" y="1761"/>
                </a:lnTo>
                <a:lnTo>
                  <a:pt x="722" y="1760"/>
                </a:lnTo>
                <a:lnTo>
                  <a:pt x="724" y="1757"/>
                </a:lnTo>
                <a:lnTo>
                  <a:pt x="726" y="1754"/>
                </a:lnTo>
                <a:lnTo>
                  <a:pt x="728" y="1752"/>
                </a:lnTo>
                <a:lnTo>
                  <a:pt x="730" y="1749"/>
                </a:lnTo>
                <a:lnTo>
                  <a:pt x="731" y="1747"/>
                </a:lnTo>
                <a:lnTo>
                  <a:pt x="733" y="1744"/>
                </a:lnTo>
                <a:lnTo>
                  <a:pt x="735" y="1741"/>
                </a:lnTo>
                <a:lnTo>
                  <a:pt x="736" y="1739"/>
                </a:lnTo>
                <a:lnTo>
                  <a:pt x="738" y="1736"/>
                </a:lnTo>
                <a:lnTo>
                  <a:pt x="740" y="1734"/>
                </a:lnTo>
                <a:lnTo>
                  <a:pt x="742" y="1731"/>
                </a:lnTo>
                <a:lnTo>
                  <a:pt x="744" y="1729"/>
                </a:lnTo>
                <a:lnTo>
                  <a:pt x="746" y="1726"/>
                </a:lnTo>
                <a:lnTo>
                  <a:pt x="748" y="1723"/>
                </a:lnTo>
                <a:lnTo>
                  <a:pt x="750" y="1720"/>
                </a:lnTo>
                <a:lnTo>
                  <a:pt x="752" y="1717"/>
                </a:lnTo>
                <a:lnTo>
                  <a:pt x="754" y="1714"/>
                </a:lnTo>
                <a:lnTo>
                  <a:pt x="755" y="1711"/>
                </a:lnTo>
                <a:lnTo>
                  <a:pt x="756" y="1709"/>
                </a:lnTo>
                <a:lnTo>
                  <a:pt x="758" y="1706"/>
                </a:lnTo>
                <a:lnTo>
                  <a:pt x="760" y="1703"/>
                </a:lnTo>
                <a:lnTo>
                  <a:pt x="762" y="1700"/>
                </a:lnTo>
                <a:lnTo>
                  <a:pt x="764" y="1697"/>
                </a:lnTo>
                <a:lnTo>
                  <a:pt x="766" y="1694"/>
                </a:lnTo>
                <a:lnTo>
                  <a:pt x="768" y="1690"/>
                </a:lnTo>
                <a:lnTo>
                  <a:pt x="770" y="1687"/>
                </a:lnTo>
                <a:lnTo>
                  <a:pt x="772" y="1685"/>
                </a:lnTo>
                <a:lnTo>
                  <a:pt x="774" y="1682"/>
                </a:lnTo>
                <a:lnTo>
                  <a:pt x="776" y="1678"/>
                </a:lnTo>
                <a:lnTo>
                  <a:pt x="778" y="1675"/>
                </a:lnTo>
                <a:lnTo>
                  <a:pt x="778" y="1671"/>
                </a:lnTo>
                <a:lnTo>
                  <a:pt x="780" y="1668"/>
                </a:lnTo>
                <a:lnTo>
                  <a:pt x="782" y="1665"/>
                </a:lnTo>
                <a:lnTo>
                  <a:pt x="784" y="1662"/>
                </a:lnTo>
                <a:lnTo>
                  <a:pt x="786" y="1658"/>
                </a:lnTo>
                <a:lnTo>
                  <a:pt x="788" y="1655"/>
                </a:lnTo>
                <a:lnTo>
                  <a:pt x="790" y="1651"/>
                </a:lnTo>
                <a:lnTo>
                  <a:pt x="792" y="1647"/>
                </a:lnTo>
                <a:lnTo>
                  <a:pt x="794" y="1644"/>
                </a:lnTo>
                <a:lnTo>
                  <a:pt x="796" y="1640"/>
                </a:lnTo>
                <a:lnTo>
                  <a:pt x="798" y="1637"/>
                </a:lnTo>
                <a:lnTo>
                  <a:pt x="799" y="1633"/>
                </a:lnTo>
                <a:lnTo>
                  <a:pt x="801" y="1629"/>
                </a:lnTo>
                <a:lnTo>
                  <a:pt x="803" y="1626"/>
                </a:lnTo>
                <a:lnTo>
                  <a:pt x="804" y="1622"/>
                </a:lnTo>
                <a:lnTo>
                  <a:pt x="806" y="1618"/>
                </a:lnTo>
                <a:lnTo>
                  <a:pt x="808" y="1614"/>
                </a:lnTo>
                <a:lnTo>
                  <a:pt x="810" y="1610"/>
                </a:lnTo>
                <a:lnTo>
                  <a:pt x="812" y="1606"/>
                </a:lnTo>
                <a:lnTo>
                  <a:pt x="814" y="1602"/>
                </a:lnTo>
                <a:lnTo>
                  <a:pt x="816" y="1598"/>
                </a:lnTo>
                <a:lnTo>
                  <a:pt x="818" y="1593"/>
                </a:lnTo>
                <a:lnTo>
                  <a:pt x="820" y="1590"/>
                </a:lnTo>
                <a:lnTo>
                  <a:pt x="821" y="1586"/>
                </a:lnTo>
                <a:lnTo>
                  <a:pt x="823" y="1581"/>
                </a:lnTo>
                <a:lnTo>
                  <a:pt x="825" y="1577"/>
                </a:lnTo>
                <a:lnTo>
                  <a:pt x="827" y="1572"/>
                </a:lnTo>
                <a:lnTo>
                  <a:pt x="828" y="1567"/>
                </a:lnTo>
                <a:lnTo>
                  <a:pt x="830" y="1564"/>
                </a:lnTo>
                <a:lnTo>
                  <a:pt x="832" y="1559"/>
                </a:lnTo>
                <a:lnTo>
                  <a:pt x="834" y="1554"/>
                </a:lnTo>
                <a:lnTo>
                  <a:pt x="836" y="1549"/>
                </a:lnTo>
                <a:lnTo>
                  <a:pt x="838" y="1545"/>
                </a:lnTo>
                <a:lnTo>
                  <a:pt x="840" y="1541"/>
                </a:lnTo>
                <a:lnTo>
                  <a:pt x="841" y="1536"/>
                </a:lnTo>
                <a:lnTo>
                  <a:pt x="843" y="1530"/>
                </a:lnTo>
                <a:lnTo>
                  <a:pt x="845" y="1525"/>
                </a:lnTo>
                <a:lnTo>
                  <a:pt x="847" y="1520"/>
                </a:lnTo>
                <a:lnTo>
                  <a:pt x="849" y="1516"/>
                </a:lnTo>
                <a:lnTo>
                  <a:pt x="851" y="1510"/>
                </a:lnTo>
                <a:lnTo>
                  <a:pt x="852" y="1505"/>
                </a:lnTo>
                <a:lnTo>
                  <a:pt x="854" y="1500"/>
                </a:lnTo>
                <a:lnTo>
                  <a:pt x="856" y="1494"/>
                </a:lnTo>
                <a:lnTo>
                  <a:pt x="858" y="1489"/>
                </a:lnTo>
                <a:lnTo>
                  <a:pt x="860" y="1484"/>
                </a:lnTo>
                <a:lnTo>
                  <a:pt x="862" y="1478"/>
                </a:lnTo>
                <a:lnTo>
                  <a:pt x="863" y="1472"/>
                </a:lnTo>
                <a:lnTo>
                  <a:pt x="865" y="1467"/>
                </a:lnTo>
                <a:lnTo>
                  <a:pt x="867" y="1461"/>
                </a:lnTo>
                <a:lnTo>
                  <a:pt x="869" y="1455"/>
                </a:lnTo>
                <a:lnTo>
                  <a:pt x="871" y="1449"/>
                </a:lnTo>
                <a:lnTo>
                  <a:pt x="873" y="1444"/>
                </a:lnTo>
                <a:lnTo>
                  <a:pt x="875" y="1437"/>
                </a:lnTo>
                <a:lnTo>
                  <a:pt x="876" y="1431"/>
                </a:lnTo>
                <a:lnTo>
                  <a:pt x="878" y="1424"/>
                </a:lnTo>
                <a:lnTo>
                  <a:pt x="880" y="1419"/>
                </a:lnTo>
                <a:lnTo>
                  <a:pt x="882" y="1412"/>
                </a:lnTo>
                <a:lnTo>
                  <a:pt x="884" y="1405"/>
                </a:lnTo>
                <a:lnTo>
                  <a:pt x="885" y="1398"/>
                </a:lnTo>
                <a:lnTo>
                  <a:pt x="887" y="1392"/>
                </a:lnTo>
                <a:lnTo>
                  <a:pt x="889" y="1385"/>
                </a:lnTo>
                <a:lnTo>
                  <a:pt x="891" y="1378"/>
                </a:lnTo>
                <a:lnTo>
                  <a:pt x="893" y="1372"/>
                </a:lnTo>
                <a:lnTo>
                  <a:pt x="895" y="1365"/>
                </a:lnTo>
                <a:lnTo>
                  <a:pt x="897" y="1357"/>
                </a:lnTo>
                <a:lnTo>
                  <a:pt x="899" y="1350"/>
                </a:lnTo>
                <a:lnTo>
                  <a:pt x="900" y="1343"/>
                </a:lnTo>
                <a:lnTo>
                  <a:pt x="902" y="1335"/>
                </a:lnTo>
                <a:lnTo>
                  <a:pt x="904" y="1327"/>
                </a:lnTo>
                <a:lnTo>
                  <a:pt x="905" y="1320"/>
                </a:lnTo>
                <a:lnTo>
                  <a:pt x="907" y="1312"/>
                </a:lnTo>
                <a:lnTo>
                  <a:pt x="909" y="1304"/>
                </a:lnTo>
                <a:lnTo>
                  <a:pt x="911" y="1296"/>
                </a:lnTo>
                <a:lnTo>
                  <a:pt x="913" y="1288"/>
                </a:lnTo>
                <a:lnTo>
                  <a:pt x="915" y="1279"/>
                </a:lnTo>
                <a:lnTo>
                  <a:pt x="917" y="1271"/>
                </a:lnTo>
                <a:lnTo>
                  <a:pt x="919" y="1262"/>
                </a:lnTo>
                <a:lnTo>
                  <a:pt x="921" y="1253"/>
                </a:lnTo>
                <a:lnTo>
                  <a:pt x="923" y="1245"/>
                </a:lnTo>
                <a:lnTo>
                  <a:pt x="924" y="1236"/>
                </a:lnTo>
                <a:lnTo>
                  <a:pt x="926" y="1227"/>
                </a:lnTo>
                <a:lnTo>
                  <a:pt x="927" y="1217"/>
                </a:lnTo>
                <a:lnTo>
                  <a:pt x="929" y="1207"/>
                </a:lnTo>
                <a:lnTo>
                  <a:pt x="931" y="1198"/>
                </a:lnTo>
                <a:lnTo>
                  <a:pt x="933" y="1188"/>
                </a:lnTo>
                <a:lnTo>
                  <a:pt x="935" y="1179"/>
                </a:lnTo>
                <a:lnTo>
                  <a:pt x="937" y="1168"/>
                </a:lnTo>
                <a:lnTo>
                  <a:pt x="939" y="1158"/>
                </a:lnTo>
                <a:lnTo>
                  <a:pt x="941" y="1148"/>
                </a:lnTo>
                <a:lnTo>
                  <a:pt x="943" y="1137"/>
                </a:lnTo>
                <a:lnTo>
                  <a:pt x="945" y="1126"/>
                </a:lnTo>
                <a:lnTo>
                  <a:pt x="947" y="1115"/>
                </a:lnTo>
                <a:lnTo>
                  <a:pt x="948" y="1104"/>
                </a:lnTo>
                <a:lnTo>
                  <a:pt x="949" y="1093"/>
                </a:lnTo>
                <a:lnTo>
                  <a:pt x="951" y="1081"/>
                </a:lnTo>
                <a:lnTo>
                  <a:pt x="953" y="1069"/>
                </a:lnTo>
                <a:lnTo>
                  <a:pt x="955" y="1058"/>
                </a:lnTo>
                <a:lnTo>
                  <a:pt x="957" y="1045"/>
                </a:lnTo>
                <a:lnTo>
                  <a:pt x="959" y="1033"/>
                </a:lnTo>
                <a:lnTo>
                  <a:pt x="961" y="1020"/>
                </a:lnTo>
                <a:lnTo>
                  <a:pt x="963" y="1007"/>
                </a:lnTo>
                <a:lnTo>
                  <a:pt x="965" y="993"/>
                </a:lnTo>
                <a:lnTo>
                  <a:pt x="967" y="980"/>
                </a:lnTo>
                <a:lnTo>
                  <a:pt x="969" y="966"/>
                </a:lnTo>
                <a:lnTo>
                  <a:pt x="970" y="953"/>
                </a:lnTo>
                <a:lnTo>
                  <a:pt x="972" y="939"/>
                </a:lnTo>
                <a:lnTo>
                  <a:pt x="973" y="924"/>
                </a:lnTo>
                <a:lnTo>
                  <a:pt x="975" y="909"/>
                </a:lnTo>
                <a:lnTo>
                  <a:pt x="977" y="893"/>
                </a:lnTo>
                <a:lnTo>
                  <a:pt x="979" y="878"/>
                </a:lnTo>
                <a:lnTo>
                  <a:pt x="981" y="863"/>
                </a:lnTo>
                <a:lnTo>
                  <a:pt x="983" y="846"/>
                </a:lnTo>
                <a:lnTo>
                  <a:pt x="985" y="830"/>
                </a:lnTo>
                <a:lnTo>
                  <a:pt x="987" y="814"/>
                </a:lnTo>
                <a:lnTo>
                  <a:pt x="989" y="796"/>
                </a:lnTo>
                <a:lnTo>
                  <a:pt x="991" y="778"/>
                </a:lnTo>
                <a:lnTo>
                  <a:pt x="992" y="761"/>
                </a:lnTo>
                <a:lnTo>
                  <a:pt x="994" y="743"/>
                </a:lnTo>
                <a:lnTo>
                  <a:pt x="996" y="723"/>
                </a:lnTo>
                <a:lnTo>
                  <a:pt x="997" y="704"/>
                </a:lnTo>
                <a:lnTo>
                  <a:pt x="999" y="685"/>
                </a:lnTo>
                <a:lnTo>
                  <a:pt x="1001" y="665"/>
                </a:lnTo>
                <a:lnTo>
                  <a:pt x="1003" y="645"/>
                </a:lnTo>
                <a:lnTo>
                  <a:pt x="1005" y="624"/>
                </a:lnTo>
                <a:lnTo>
                  <a:pt x="1007" y="601"/>
                </a:lnTo>
                <a:lnTo>
                  <a:pt x="1009" y="580"/>
                </a:lnTo>
                <a:lnTo>
                  <a:pt x="1011" y="557"/>
                </a:lnTo>
                <a:lnTo>
                  <a:pt x="1012" y="534"/>
                </a:lnTo>
                <a:lnTo>
                  <a:pt x="1014" y="510"/>
                </a:lnTo>
                <a:lnTo>
                  <a:pt x="1016" y="486"/>
                </a:lnTo>
                <a:lnTo>
                  <a:pt x="1018" y="461"/>
                </a:lnTo>
                <a:lnTo>
                  <a:pt x="1020" y="435"/>
                </a:lnTo>
                <a:lnTo>
                  <a:pt x="1022" y="409"/>
                </a:lnTo>
                <a:lnTo>
                  <a:pt x="1023" y="383"/>
                </a:lnTo>
                <a:lnTo>
                  <a:pt x="1025" y="355"/>
                </a:lnTo>
                <a:lnTo>
                  <a:pt x="1027" y="326"/>
                </a:lnTo>
                <a:lnTo>
                  <a:pt x="1029" y="297"/>
                </a:lnTo>
                <a:lnTo>
                  <a:pt x="1031" y="267"/>
                </a:lnTo>
                <a:lnTo>
                  <a:pt x="1033" y="236"/>
                </a:lnTo>
                <a:lnTo>
                  <a:pt x="1034" y="204"/>
                </a:lnTo>
                <a:lnTo>
                  <a:pt x="1036" y="171"/>
                </a:lnTo>
                <a:lnTo>
                  <a:pt x="1038" y="138"/>
                </a:lnTo>
                <a:lnTo>
                  <a:pt x="1040" y="103"/>
                </a:lnTo>
                <a:lnTo>
                  <a:pt x="1042" y="67"/>
                </a:lnTo>
                <a:lnTo>
                  <a:pt x="1044" y="30"/>
                </a:lnTo>
                <a:lnTo>
                  <a:pt x="1045" y="0"/>
                </a:lnTo>
              </a:path>
            </a:pathLst>
          </a:custGeom>
          <a:noFill/>
          <a:ln w="9525"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59" name="Line 125">
            <a:extLst>
              <a:ext uri="{FF2B5EF4-FFF2-40B4-BE49-F238E27FC236}">
                <a16:creationId xmlns:a16="http://schemas.microsoft.com/office/drawing/2014/main" id="{553B2908-3287-4EAA-88C6-57582B3C6FD9}"/>
              </a:ext>
            </a:extLst>
          </p:cNvPr>
          <p:cNvSpPr>
            <a:spLocks noChangeShapeType="1"/>
          </p:cNvSpPr>
          <p:nvPr/>
        </p:nvSpPr>
        <p:spPr bwMode="auto">
          <a:xfrm>
            <a:off x="7888317" y="1730975"/>
            <a:ext cx="0" cy="3901724"/>
          </a:xfrm>
          <a:prstGeom prst="line">
            <a:avLst/>
          </a:prstGeom>
          <a:noFill/>
          <a:ln w="6350" cap="flat">
            <a:solidFill>
              <a:srgbClr val="DA27B7"/>
            </a:solidFill>
            <a:prstDash val="dash"/>
            <a:bevel/>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60" name="Freeform 126">
            <a:extLst>
              <a:ext uri="{FF2B5EF4-FFF2-40B4-BE49-F238E27FC236}">
                <a16:creationId xmlns:a16="http://schemas.microsoft.com/office/drawing/2014/main" id="{0322E273-3B71-410F-A68A-2675FC4A29A6}"/>
              </a:ext>
            </a:extLst>
          </p:cNvPr>
          <p:cNvSpPr>
            <a:spLocks/>
          </p:cNvSpPr>
          <p:nvPr/>
        </p:nvSpPr>
        <p:spPr bwMode="auto">
          <a:xfrm>
            <a:off x="8757631" y="5294819"/>
            <a:ext cx="316817" cy="337880"/>
          </a:xfrm>
          <a:custGeom>
            <a:avLst/>
            <a:gdLst>
              <a:gd name="T0" fmla="*/ 0 w 82"/>
              <a:gd name="T1" fmla="*/ 325 h 325"/>
              <a:gd name="T2" fmla="*/ 1 w 82"/>
              <a:gd name="T3" fmla="*/ 323 h 325"/>
              <a:gd name="T4" fmla="*/ 3 w 82"/>
              <a:gd name="T5" fmla="*/ 313 h 325"/>
              <a:gd name="T6" fmla="*/ 5 w 82"/>
              <a:gd name="T7" fmla="*/ 304 h 325"/>
              <a:gd name="T8" fmla="*/ 7 w 82"/>
              <a:gd name="T9" fmla="*/ 294 h 325"/>
              <a:gd name="T10" fmla="*/ 8 w 82"/>
              <a:gd name="T11" fmla="*/ 285 h 325"/>
              <a:gd name="T12" fmla="*/ 10 w 82"/>
              <a:gd name="T13" fmla="*/ 275 h 325"/>
              <a:gd name="T14" fmla="*/ 12 w 82"/>
              <a:gd name="T15" fmla="*/ 266 h 325"/>
              <a:gd name="T16" fmla="*/ 14 w 82"/>
              <a:gd name="T17" fmla="*/ 257 h 325"/>
              <a:gd name="T18" fmla="*/ 16 w 82"/>
              <a:gd name="T19" fmla="*/ 248 h 325"/>
              <a:gd name="T20" fmla="*/ 18 w 82"/>
              <a:gd name="T21" fmla="*/ 239 h 325"/>
              <a:gd name="T22" fmla="*/ 20 w 82"/>
              <a:gd name="T23" fmla="*/ 231 h 325"/>
              <a:gd name="T24" fmla="*/ 22 w 82"/>
              <a:gd name="T25" fmla="*/ 222 h 325"/>
              <a:gd name="T26" fmla="*/ 23 w 82"/>
              <a:gd name="T27" fmla="*/ 214 h 325"/>
              <a:gd name="T28" fmla="*/ 25 w 82"/>
              <a:gd name="T29" fmla="*/ 206 h 325"/>
              <a:gd name="T30" fmla="*/ 27 w 82"/>
              <a:gd name="T31" fmla="*/ 197 h 325"/>
              <a:gd name="T32" fmla="*/ 29 w 82"/>
              <a:gd name="T33" fmla="*/ 190 h 325"/>
              <a:gd name="T34" fmla="*/ 30 w 82"/>
              <a:gd name="T35" fmla="*/ 182 h 325"/>
              <a:gd name="T36" fmla="*/ 32 w 82"/>
              <a:gd name="T37" fmla="*/ 174 h 325"/>
              <a:gd name="T38" fmla="*/ 34 w 82"/>
              <a:gd name="T39" fmla="*/ 167 h 325"/>
              <a:gd name="T40" fmla="*/ 36 w 82"/>
              <a:gd name="T41" fmla="*/ 159 h 325"/>
              <a:gd name="T42" fmla="*/ 38 w 82"/>
              <a:gd name="T43" fmla="*/ 151 h 325"/>
              <a:gd name="T44" fmla="*/ 40 w 82"/>
              <a:gd name="T45" fmla="*/ 144 h 325"/>
              <a:gd name="T46" fmla="*/ 42 w 82"/>
              <a:gd name="T47" fmla="*/ 137 h 325"/>
              <a:gd name="T48" fmla="*/ 44 w 82"/>
              <a:gd name="T49" fmla="*/ 130 h 325"/>
              <a:gd name="T50" fmla="*/ 46 w 82"/>
              <a:gd name="T51" fmla="*/ 122 h 325"/>
              <a:gd name="T52" fmla="*/ 47 w 82"/>
              <a:gd name="T53" fmla="*/ 116 h 325"/>
              <a:gd name="T54" fmla="*/ 49 w 82"/>
              <a:gd name="T55" fmla="*/ 109 h 325"/>
              <a:gd name="T56" fmla="*/ 50 w 82"/>
              <a:gd name="T57" fmla="*/ 102 h 325"/>
              <a:gd name="T58" fmla="*/ 52 w 82"/>
              <a:gd name="T59" fmla="*/ 95 h 325"/>
              <a:gd name="T60" fmla="*/ 54 w 82"/>
              <a:gd name="T61" fmla="*/ 89 h 325"/>
              <a:gd name="T62" fmla="*/ 56 w 82"/>
              <a:gd name="T63" fmla="*/ 83 h 325"/>
              <a:gd name="T64" fmla="*/ 58 w 82"/>
              <a:gd name="T65" fmla="*/ 76 h 325"/>
              <a:gd name="T66" fmla="*/ 60 w 82"/>
              <a:gd name="T67" fmla="*/ 70 h 325"/>
              <a:gd name="T68" fmla="*/ 62 w 82"/>
              <a:gd name="T69" fmla="*/ 64 h 325"/>
              <a:gd name="T70" fmla="*/ 64 w 82"/>
              <a:gd name="T71" fmla="*/ 58 h 325"/>
              <a:gd name="T72" fmla="*/ 66 w 82"/>
              <a:gd name="T73" fmla="*/ 51 h 325"/>
              <a:gd name="T74" fmla="*/ 68 w 82"/>
              <a:gd name="T75" fmla="*/ 46 h 325"/>
              <a:gd name="T76" fmla="*/ 70 w 82"/>
              <a:gd name="T77" fmla="*/ 40 h 325"/>
              <a:gd name="T78" fmla="*/ 71 w 82"/>
              <a:gd name="T79" fmla="*/ 34 h 325"/>
              <a:gd name="T80" fmla="*/ 72 w 82"/>
              <a:gd name="T81" fmla="*/ 28 h 325"/>
              <a:gd name="T82" fmla="*/ 74 w 82"/>
              <a:gd name="T83" fmla="*/ 22 h 325"/>
              <a:gd name="T84" fmla="*/ 76 w 82"/>
              <a:gd name="T85" fmla="*/ 17 h 325"/>
              <a:gd name="T86" fmla="*/ 78 w 82"/>
              <a:gd name="T87" fmla="*/ 11 h 325"/>
              <a:gd name="T88" fmla="*/ 80 w 82"/>
              <a:gd name="T89" fmla="*/ 5 h 325"/>
              <a:gd name="T90" fmla="*/ 82 w 82"/>
              <a:gd name="T91" fmla="*/ 0 h 325"/>
              <a:gd name="T92" fmla="*/ 82 w 82"/>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 h="325">
                <a:moveTo>
                  <a:pt x="0" y="325"/>
                </a:moveTo>
                <a:lnTo>
                  <a:pt x="1" y="323"/>
                </a:lnTo>
                <a:lnTo>
                  <a:pt x="3" y="313"/>
                </a:lnTo>
                <a:lnTo>
                  <a:pt x="5" y="304"/>
                </a:lnTo>
                <a:lnTo>
                  <a:pt x="7" y="294"/>
                </a:lnTo>
                <a:lnTo>
                  <a:pt x="8" y="285"/>
                </a:lnTo>
                <a:lnTo>
                  <a:pt x="10" y="275"/>
                </a:lnTo>
                <a:lnTo>
                  <a:pt x="12" y="266"/>
                </a:lnTo>
                <a:lnTo>
                  <a:pt x="14" y="257"/>
                </a:lnTo>
                <a:lnTo>
                  <a:pt x="16" y="248"/>
                </a:lnTo>
                <a:lnTo>
                  <a:pt x="18" y="239"/>
                </a:lnTo>
                <a:lnTo>
                  <a:pt x="20" y="231"/>
                </a:lnTo>
                <a:lnTo>
                  <a:pt x="22" y="222"/>
                </a:lnTo>
                <a:lnTo>
                  <a:pt x="23" y="214"/>
                </a:lnTo>
                <a:lnTo>
                  <a:pt x="25" y="206"/>
                </a:lnTo>
                <a:lnTo>
                  <a:pt x="27" y="197"/>
                </a:lnTo>
                <a:lnTo>
                  <a:pt x="29" y="190"/>
                </a:lnTo>
                <a:lnTo>
                  <a:pt x="30" y="182"/>
                </a:lnTo>
                <a:lnTo>
                  <a:pt x="32" y="174"/>
                </a:lnTo>
                <a:lnTo>
                  <a:pt x="34" y="167"/>
                </a:lnTo>
                <a:lnTo>
                  <a:pt x="36" y="159"/>
                </a:lnTo>
                <a:lnTo>
                  <a:pt x="38" y="151"/>
                </a:lnTo>
                <a:lnTo>
                  <a:pt x="40" y="144"/>
                </a:lnTo>
                <a:lnTo>
                  <a:pt x="42" y="137"/>
                </a:lnTo>
                <a:lnTo>
                  <a:pt x="44" y="130"/>
                </a:lnTo>
                <a:lnTo>
                  <a:pt x="46" y="122"/>
                </a:lnTo>
                <a:lnTo>
                  <a:pt x="47" y="116"/>
                </a:lnTo>
                <a:lnTo>
                  <a:pt x="49" y="109"/>
                </a:lnTo>
                <a:lnTo>
                  <a:pt x="50" y="102"/>
                </a:lnTo>
                <a:lnTo>
                  <a:pt x="52" y="95"/>
                </a:lnTo>
                <a:lnTo>
                  <a:pt x="54" y="89"/>
                </a:lnTo>
                <a:lnTo>
                  <a:pt x="56" y="83"/>
                </a:lnTo>
                <a:lnTo>
                  <a:pt x="58" y="76"/>
                </a:lnTo>
                <a:lnTo>
                  <a:pt x="60" y="70"/>
                </a:lnTo>
                <a:lnTo>
                  <a:pt x="62" y="64"/>
                </a:lnTo>
                <a:lnTo>
                  <a:pt x="64" y="58"/>
                </a:lnTo>
                <a:lnTo>
                  <a:pt x="66" y="51"/>
                </a:lnTo>
                <a:lnTo>
                  <a:pt x="68" y="46"/>
                </a:lnTo>
                <a:lnTo>
                  <a:pt x="70" y="40"/>
                </a:lnTo>
                <a:lnTo>
                  <a:pt x="71" y="34"/>
                </a:lnTo>
                <a:lnTo>
                  <a:pt x="72" y="28"/>
                </a:lnTo>
                <a:lnTo>
                  <a:pt x="74" y="22"/>
                </a:lnTo>
                <a:lnTo>
                  <a:pt x="76" y="17"/>
                </a:lnTo>
                <a:lnTo>
                  <a:pt x="78" y="11"/>
                </a:lnTo>
                <a:lnTo>
                  <a:pt x="80" y="5"/>
                </a:lnTo>
                <a:lnTo>
                  <a:pt x="82" y="0"/>
                </a:lnTo>
                <a:lnTo>
                  <a:pt x="82" y="0"/>
                </a:lnTo>
              </a:path>
            </a:pathLst>
          </a:custGeom>
          <a:noFill/>
          <a:ln w="9525"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61" name="Freeform 127">
            <a:extLst>
              <a:ext uri="{FF2B5EF4-FFF2-40B4-BE49-F238E27FC236}">
                <a16:creationId xmlns:a16="http://schemas.microsoft.com/office/drawing/2014/main" id="{41092D4B-3777-412F-8C85-4808706E9632}"/>
              </a:ext>
            </a:extLst>
          </p:cNvPr>
          <p:cNvSpPr>
            <a:spLocks/>
          </p:cNvSpPr>
          <p:nvPr/>
        </p:nvSpPr>
        <p:spPr bwMode="auto">
          <a:xfrm>
            <a:off x="6566960" y="3682356"/>
            <a:ext cx="2507489" cy="1950341"/>
          </a:xfrm>
          <a:custGeom>
            <a:avLst/>
            <a:gdLst>
              <a:gd name="T0" fmla="*/ 7 w 649"/>
              <a:gd name="T1" fmla="*/ 1663 h 1876"/>
              <a:gd name="T2" fmla="*/ 19 w 649"/>
              <a:gd name="T3" fmla="*/ 1400 h 1876"/>
              <a:gd name="T4" fmla="*/ 30 w 649"/>
              <a:gd name="T5" fmla="*/ 1181 h 1876"/>
              <a:gd name="T6" fmla="*/ 41 w 649"/>
              <a:gd name="T7" fmla="*/ 997 h 1876"/>
              <a:gd name="T8" fmla="*/ 52 w 649"/>
              <a:gd name="T9" fmla="*/ 844 h 1876"/>
              <a:gd name="T10" fmla="*/ 63 w 649"/>
              <a:gd name="T11" fmla="*/ 714 h 1876"/>
              <a:gd name="T12" fmla="*/ 74 w 649"/>
              <a:gd name="T13" fmla="*/ 604 h 1876"/>
              <a:gd name="T14" fmla="*/ 84 w 649"/>
              <a:gd name="T15" fmla="*/ 510 h 1876"/>
              <a:gd name="T16" fmla="*/ 96 w 649"/>
              <a:gd name="T17" fmla="*/ 432 h 1876"/>
              <a:gd name="T18" fmla="*/ 106 w 649"/>
              <a:gd name="T19" fmla="*/ 365 h 1876"/>
              <a:gd name="T20" fmla="*/ 118 w 649"/>
              <a:gd name="T21" fmla="*/ 307 h 1876"/>
              <a:gd name="T22" fmla="*/ 128 w 649"/>
              <a:gd name="T23" fmla="*/ 258 h 1876"/>
              <a:gd name="T24" fmla="*/ 140 w 649"/>
              <a:gd name="T25" fmla="*/ 216 h 1876"/>
              <a:gd name="T26" fmla="*/ 151 w 649"/>
              <a:gd name="T27" fmla="*/ 180 h 1876"/>
              <a:gd name="T28" fmla="*/ 162 w 649"/>
              <a:gd name="T29" fmla="*/ 149 h 1876"/>
              <a:gd name="T30" fmla="*/ 173 w 649"/>
              <a:gd name="T31" fmla="*/ 123 h 1876"/>
              <a:gd name="T32" fmla="*/ 184 w 649"/>
              <a:gd name="T33" fmla="*/ 100 h 1876"/>
              <a:gd name="T34" fmla="*/ 195 w 649"/>
              <a:gd name="T35" fmla="*/ 81 h 1876"/>
              <a:gd name="T36" fmla="*/ 206 w 649"/>
              <a:gd name="T37" fmla="*/ 66 h 1876"/>
              <a:gd name="T38" fmla="*/ 217 w 649"/>
              <a:gd name="T39" fmla="*/ 52 h 1876"/>
              <a:gd name="T40" fmla="*/ 228 w 649"/>
              <a:gd name="T41" fmla="*/ 41 h 1876"/>
              <a:gd name="T42" fmla="*/ 239 w 649"/>
              <a:gd name="T43" fmla="*/ 31 h 1876"/>
              <a:gd name="T44" fmla="*/ 250 w 649"/>
              <a:gd name="T45" fmla="*/ 24 h 1876"/>
              <a:gd name="T46" fmla="*/ 261 w 649"/>
              <a:gd name="T47" fmla="*/ 17 h 1876"/>
              <a:gd name="T48" fmla="*/ 273 w 649"/>
              <a:gd name="T49" fmla="*/ 12 h 1876"/>
              <a:gd name="T50" fmla="*/ 283 w 649"/>
              <a:gd name="T51" fmla="*/ 7 h 1876"/>
              <a:gd name="T52" fmla="*/ 295 w 649"/>
              <a:gd name="T53" fmla="*/ 4 h 1876"/>
              <a:gd name="T54" fmla="*/ 305 w 649"/>
              <a:gd name="T55" fmla="*/ 3 h 1876"/>
              <a:gd name="T56" fmla="*/ 317 w 649"/>
              <a:gd name="T57" fmla="*/ 1 h 1876"/>
              <a:gd name="T58" fmla="*/ 327 w 649"/>
              <a:gd name="T59" fmla="*/ 0 h 1876"/>
              <a:gd name="T60" fmla="*/ 339 w 649"/>
              <a:gd name="T61" fmla="*/ 0 h 1876"/>
              <a:gd name="T62" fmla="*/ 349 w 649"/>
              <a:gd name="T63" fmla="*/ 0 h 1876"/>
              <a:gd name="T64" fmla="*/ 361 w 649"/>
              <a:gd name="T65" fmla="*/ 0 h 1876"/>
              <a:gd name="T66" fmla="*/ 371 w 649"/>
              <a:gd name="T67" fmla="*/ 0 h 1876"/>
              <a:gd name="T68" fmla="*/ 383 w 649"/>
              <a:gd name="T69" fmla="*/ 0 h 1876"/>
              <a:gd name="T70" fmla="*/ 394 w 649"/>
              <a:gd name="T71" fmla="*/ 0 h 1876"/>
              <a:gd name="T72" fmla="*/ 404 w 649"/>
              <a:gd name="T73" fmla="*/ 0 h 1876"/>
              <a:gd name="T74" fmla="*/ 416 w 649"/>
              <a:gd name="T75" fmla="*/ 0 h 1876"/>
              <a:gd name="T76" fmla="*/ 426 w 649"/>
              <a:gd name="T77" fmla="*/ 0 h 1876"/>
              <a:gd name="T78" fmla="*/ 438 w 649"/>
              <a:gd name="T79" fmla="*/ 0 h 1876"/>
              <a:gd name="T80" fmla="*/ 448 w 649"/>
              <a:gd name="T81" fmla="*/ 0 h 1876"/>
              <a:gd name="T82" fmla="*/ 460 w 649"/>
              <a:gd name="T83" fmla="*/ 0 h 1876"/>
              <a:gd name="T84" fmla="*/ 470 w 649"/>
              <a:gd name="T85" fmla="*/ 0 h 1876"/>
              <a:gd name="T86" fmla="*/ 482 w 649"/>
              <a:gd name="T87" fmla="*/ 0 h 1876"/>
              <a:gd name="T88" fmla="*/ 492 w 649"/>
              <a:gd name="T89" fmla="*/ 0 h 1876"/>
              <a:gd name="T90" fmla="*/ 504 w 649"/>
              <a:gd name="T91" fmla="*/ 0 h 1876"/>
              <a:gd name="T92" fmla="*/ 515 w 649"/>
              <a:gd name="T93" fmla="*/ 0 h 1876"/>
              <a:gd name="T94" fmla="*/ 526 w 649"/>
              <a:gd name="T95" fmla="*/ 0 h 1876"/>
              <a:gd name="T96" fmla="*/ 537 w 649"/>
              <a:gd name="T97" fmla="*/ 0 h 1876"/>
              <a:gd name="T98" fmla="*/ 548 w 649"/>
              <a:gd name="T99" fmla="*/ 0 h 1876"/>
              <a:gd name="T100" fmla="*/ 559 w 649"/>
              <a:gd name="T101" fmla="*/ 0 h 1876"/>
              <a:gd name="T102" fmla="*/ 570 w 649"/>
              <a:gd name="T103" fmla="*/ 0 h 1876"/>
              <a:gd name="T104" fmla="*/ 581 w 649"/>
              <a:gd name="T105" fmla="*/ 0 h 1876"/>
              <a:gd name="T106" fmla="*/ 592 w 649"/>
              <a:gd name="T107" fmla="*/ 0 h 1876"/>
              <a:gd name="T108" fmla="*/ 603 w 649"/>
              <a:gd name="T109" fmla="*/ 0 h 1876"/>
              <a:gd name="T110" fmla="*/ 614 w 649"/>
              <a:gd name="T111" fmla="*/ 0 h 1876"/>
              <a:gd name="T112" fmla="*/ 625 w 649"/>
              <a:gd name="T113" fmla="*/ 0 h 1876"/>
              <a:gd name="T114" fmla="*/ 637 w 649"/>
              <a:gd name="T115" fmla="*/ 0 h 1876"/>
              <a:gd name="T116" fmla="*/ 647 w 649"/>
              <a:gd name="T117" fmla="*/ 0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9" h="1876">
                <a:moveTo>
                  <a:pt x="0" y="1876"/>
                </a:moveTo>
                <a:lnTo>
                  <a:pt x="0" y="1868"/>
                </a:lnTo>
                <a:lnTo>
                  <a:pt x="2" y="1814"/>
                </a:lnTo>
                <a:lnTo>
                  <a:pt x="4" y="1763"/>
                </a:lnTo>
                <a:lnTo>
                  <a:pt x="6" y="1712"/>
                </a:lnTo>
                <a:lnTo>
                  <a:pt x="7" y="1663"/>
                </a:lnTo>
                <a:lnTo>
                  <a:pt x="9" y="1616"/>
                </a:lnTo>
                <a:lnTo>
                  <a:pt x="11" y="1570"/>
                </a:lnTo>
                <a:lnTo>
                  <a:pt x="13" y="1525"/>
                </a:lnTo>
                <a:lnTo>
                  <a:pt x="15" y="1482"/>
                </a:lnTo>
                <a:lnTo>
                  <a:pt x="17" y="1440"/>
                </a:lnTo>
                <a:lnTo>
                  <a:pt x="19" y="1400"/>
                </a:lnTo>
                <a:lnTo>
                  <a:pt x="20" y="1360"/>
                </a:lnTo>
                <a:lnTo>
                  <a:pt x="22" y="1323"/>
                </a:lnTo>
                <a:lnTo>
                  <a:pt x="24" y="1285"/>
                </a:lnTo>
                <a:lnTo>
                  <a:pt x="26" y="1250"/>
                </a:lnTo>
                <a:lnTo>
                  <a:pt x="28" y="1214"/>
                </a:lnTo>
                <a:lnTo>
                  <a:pt x="30" y="1181"/>
                </a:lnTo>
                <a:lnTo>
                  <a:pt x="31" y="1148"/>
                </a:lnTo>
                <a:lnTo>
                  <a:pt x="33" y="1116"/>
                </a:lnTo>
                <a:lnTo>
                  <a:pt x="35" y="1085"/>
                </a:lnTo>
                <a:lnTo>
                  <a:pt x="37" y="1055"/>
                </a:lnTo>
                <a:lnTo>
                  <a:pt x="39" y="1026"/>
                </a:lnTo>
                <a:lnTo>
                  <a:pt x="41" y="997"/>
                </a:lnTo>
                <a:lnTo>
                  <a:pt x="42" y="969"/>
                </a:lnTo>
                <a:lnTo>
                  <a:pt x="44" y="944"/>
                </a:lnTo>
                <a:lnTo>
                  <a:pt x="46" y="918"/>
                </a:lnTo>
                <a:lnTo>
                  <a:pt x="48" y="892"/>
                </a:lnTo>
                <a:lnTo>
                  <a:pt x="50" y="868"/>
                </a:lnTo>
                <a:lnTo>
                  <a:pt x="52" y="844"/>
                </a:lnTo>
                <a:lnTo>
                  <a:pt x="54" y="821"/>
                </a:lnTo>
                <a:lnTo>
                  <a:pt x="55" y="798"/>
                </a:lnTo>
                <a:lnTo>
                  <a:pt x="57" y="776"/>
                </a:lnTo>
                <a:lnTo>
                  <a:pt x="59" y="754"/>
                </a:lnTo>
                <a:lnTo>
                  <a:pt x="61" y="734"/>
                </a:lnTo>
                <a:lnTo>
                  <a:pt x="63" y="714"/>
                </a:lnTo>
                <a:lnTo>
                  <a:pt x="64" y="694"/>
                </a:lnTo>
                <a:lnTo>
                  <a:pt x="66" y="676"/>
                </a:lnTo>
                <a:lnTo>
                  <a:pt x="68" y="656"/>
                </a:lnTo>
                <a:lnTo>
                  <a:pt x="70" y="638"/>
                </a:lnTo>
                <a:lnTo>
                  <a:pt x="72" y="621"/>
                </a:lnTo>
                <a:lnTo>
                  <a:pt x="74" y="604"/>
                </a:lnTo>
                <a:lnTo>
                  <a:pt x="76" y="587"/>
                </a:lnTo>
                <a:lnTo>
                  <a:pt x="78" y="571"/>
                </a:lnTo>
                <a:lnTo>
                  <a:pt x="79" y="556"/>
                </a:lnTo>
                <a:lnTo>
                  <a:pt x="81" y="540"/>
                </a:lnTo>
                <a:lnTo>
                  <a:pt x="83" y="526"/>
                </a:lnTo>
                <a:lnTo>
                  <a:pt x="84" y="510"/>
                </a:lnTo>
                <a:lnTo>
                  <a:pt x="86" y="497"/>
                </a:lnTo>
                <a:lnTo>
                  <a:pt x="88" y="483"/>
                </a:lnTo>
                <a:lnTo>
                  <a:pt x="90" y="470"/>
                </a:lnTo>
                <a:lnTo>
                  <a:pt x="92" y="457"/>
                </a:lnTo>
                <a:lnTo>
                  <a:pt x="94" y="444"/>
                </a:lnTo>
                <a:lnTo>
                  <a:pt x="96" y="432"/>
                </a:lnTo>
                <a:lnTo>
                  <a:pt x="98" y="419"/>
                </a:lnTo>
                <a:lnTo>
                  <a:pt x="100" y="408"/>
                </a:lnTo>
                <a:lnTo>
                  <a:pt x="102" y="396"/>
                </a:lnTo>
                <a:lnTo>
                  <a:pt x="103" y="386"/>
                </a:lnTo>
                <a:lnTo>
                  <a:pt x="105" y="375"/>
                </a:lnTo>
                <a:lnTo>
                  <a:pt x="106" y="365"/>
                </a:lnTo>
                <a:lnTo>
                  <a:pt x="108" y="354"/>
                </a:lnTo>
                <a:lnTo>
                  <a:pt x="110" y="344"/>
                </a:lnTo>
                <a:lnTo>
                  <a:pt x="112" y="335"/>
                </a:lnTo>
                <a:lnTo>
                  <a:pt x="114" y="325"/>
                </a:lnTo>
                <a:lnTo>
                  <a:pt x="116" y="316"/>
                </a:lnTo>
                <a:lnTo>
                  <a:pt x="118" y="307"/>
                </a:lnTo>
                <a:lnTo>
                  <a:pt x="120" y="298"/>
                </a:lnTo>
                <a:lnTo>
                  <a:pt x="122" y="290"/>
                </a:lnTo>
                <a:lnTo>
                  <a:pt x="124" y="281"/>
                </a:lnTo>
                <a:lnTo>
                  <a:pt x="126" y="273"/>
                </a:lnTo>
                <a:lnTo>
                  <a:pt x="127" y="266"/>
                </a:lnTo>
                <a:lnTo>
                  <a:pt x="128" y="258"/>
                </a:lnTo>
                <a:lnTo>
                  <a:pt x="130" y="250"/>
                </a:lnTo>
                <a:lnTo>
                  <a:pt x="132" y="243"/>
                </a:lnTo>
                <a:lnTo>
                  <a:pt x="134" y="236"/>
                </a:lnTo>
                <a:lnTo>
                  <a:pt x="136" y="229"/>
                </a:lnTo>
                <a:lnTo>
                  <a:pt x="138" y="222"/>
                </a:lnTo>
                <a:lnTo>
                  <a:pt x="140" y="216"/>
                </a:lnTo>
                <a:lnTo>
                  <a:pt x="142" y="209"/>
                </a:lnTo>
                <a:lnTo>
                  <a:pt x="144" y="203"/>
                </a:lnTo>
                <a:lnTo>
                  <a:pt x="146" y="197"/>
                </a:lnTo>
                <a:lnTo>
                  <a:pt x="148" y="191"/>
                </a:lnTo>
                <a:lnTo>
                  <a:pt x="149" y="185"/>
                </a:lnTo>
                <a:lnTo>
                  <a:pt x="151" y="180"/>
                </a:lnTo>
                <a:lnTo>
                  <a:pt x="152" y="174"/>
                </a:lnTo>
                <a:lnTo>
                  <a:pt x="154" y="169"/>
                </a:lnTo>
                <a:lnTo>
                  <a:pt x="156" y="164"/>
                </a:lnTo>
                <a:lnTo>
                  <a:pt x="158" y="159"/>
                </a:lnTo>
                <a:lnTo>
                  <a:pt x="160" y="154"/>
                </a:lnTo>
                <a:lnTo>
                  <a:pt x="162" y="149"/>
                </a:lnTo>
                <a:lnTo>
                  <a:pt x="164" y="145"/>
                </a:lnTo>
                <a:lnTo>
                  <a:pt x="166" y="140"/>
                </a:lnTo>
                <a:lnTo>
                  <a:pt x="168" y="135"/>
                </a:lnTo>
                <a:lnTo>
                  <a:pt x="170" y="131"/>
                </a:lnTo>
                <a:lnTo>
                  <a:pt x="171" y="127"/>
                </a:lnTo>
                <a:lnTo>
                  <a:pt x="173" y="123"/>
                </a:lnTo>
                <a:lnTo>
                  <a:pt x="175" y="119"/>
                </a:lnTo>
                <a:lnTo>
                  <a:pt x="176" y="115"/>
                </a:lnTo>
                <a:lnTo>
                  <a:pt x="178" y="111"/>
                </a:lnTo>
                <a:lnTo>
                  <a:pt x="180" y="107"/>
                </a:lnTo>
                <a:lnTo>
                  <a:pt x="182" y="104"/>
                </a:lnTo>
                <a:lnTo>
                  <a:pt x="184" y="100"/>
                </a:lnTo>
                <a:lnTo>
                  <a:pt x="186" y="98"/>
                </a:lnTo>
                <a:lnTo>
                  <a:pt x="188" y="94"/>
                </a:lnTo>
                <a:lnTo>
                  <a:pt x="190" y="91"/>
                </a:lnTo>
                <a:lnTo>
                  <a:pt x="191" y="88"/>
                </a:lnTo>
                <a:lnTo>
                  <a:pt x="193" y="84"/>
                </a:lnTo>
                <a:lnTo>
                  <a:pt x="195" y="81"/>
                </a:lnTo>
                <a:lnTo>
                  <a:pt x="197" y="78"/>
                </a:lnTo>
                <a:lnTo>
                  <a:pt x="199" y="76"/>
                </a:lnTo>
                <a:lnTo>
                  <a:pt x="201" y="74"/>
                </a:lnTo>
                <a:lnTo>
                  <a:pt x="202" y="71"/>
                </a:lnTo>
                <a:lnTo>
                  <a:pt x="204" y="68"/>
                </a:lnTo>
                <a:lnTo>
                  <a:pt x="206" y="66"/>
                </a:lnTo>
                <a:lnTo>
                  <a:pt x="208" y="63"/>
                </a:lnTo>
                <a:lnTo>
                  <a:pt x="210" y="61"/>
                </a:lnTo>
                <a:lnTo>
                  <a:pt x="212" y="58"/>
                </a:lnTo>
                <a:lnTo>
                  <a:pt x="213" y="56"/>
                </a:lnTo>
                <a:lnTo>
                  <a:pt x="215" y="54"/>
                </a:lnTo>
                <a:lnTo>
                  <a:pt x="217" y="52"/>
                </a:lnTo>
                <a:lnTo>
                  <a:pt x="219" y="50"/>
                </a:lnTo>
                <a:lnTo>
                  <a:pt x="221" y="48"/>
                </a:lnTo>
                <a:lnTo>
                  <a:pt x="223" y="46"/>
                </a:lnTo>
                <a:lnTo>
                  <a:pt x="225" y="44"/>
                </a:lnTo>
                <a:lnTo>
                  <a:pt x="226" y="43"/>
                </a:lnTo>
                <a:lnTo>
                  <a:pt x="228" y="41"/>
                </a:lnTo>
                <a:lnTo>
                  <a:pt x="230" y="39"/>
                </a:lnTo>
                <a:lnTo>
                  <a:pt x="232" y="37"/>
                </a:lnTo>
                <a:lnTo>
                  <a:pt x="233" y="36"/>
                </a:lnTo>
                <a:lnTo>
                  <a:pt x="235" y="34"/>
                </a:lnTo>
                <a:lnTo>
                  <a:pt x="237" y="32"/>
                </a:lnTo>
                <a:lnTo>
                  <a:pt x="239" y="31"/>
                </a:lnTo>
                <a:lnTo>
                  <a:pt x="241" y="29"/>
                </a:lnTo>
                <a:lnTo>
                  <a:pt x="243" y="28"/>
                </a:lnTo>
                <a:lnTo>
                  <a:pt x="245" y="28"/>
                </a:lnTo>
                <a:lnTo>
                  <a:pt x="247" y="26"/>
                </a:lnTo>
                <a:lnTo>
                  <a:pt x="249" y="25"/>
                </a:lnTo>
                <a:lnTo>
                  <a:pt x="250" y="24"/>
                </a:lnTo>
                <a:lnTo>
                  <a:pt x="252" y="23"/>
                </a:lnTo>
                <a:lnTo>
                  <a:pt x="254" y="21"/>
                </a:lnTo>
                <a:lnTo>
                  <a:pt x="255" y="20"/>
                </a:lnTo>
                <a:lnTo>
                  <a:pt x="257" y="19"/>
                </a:lnTo>
                <a:lnTo>
                  <a:pt x="259" y="18"/>
                </a:lnTo>
                <a:lnTo>
                  <a:pt x="261" y="17"/>
                </a:lnTo>
                <a:lnTo>
                  <a:pt x="263" y="16"/>
                </a:lnTo>
                <a:lnTo>
                  <a:pt x="265" y="15"/>
                </a:lnTo>
                <a:lnTo>
                  <a:pt x="267" y="14"/>
                </a:lnTo>
                <a:lnTo>
                  <a:pt x="269" y="13"/>
                </a:lnTo>
                <a:lnTo>
                  <a:pt x="271" y="13"/>
                </a:lnTo>
                <a:lnTo>
                  <a:pt x="273" y="12"/>
                </a:lnTo>
                <a:lnTo>
                  <a:pt x="274" y="11"/>
                </a:lnTo>
                <a:lnTo>
                  <a:pt x="276" y="10"/>
                </a:lnTo>
                <a:lnTo>
                  <a:pt x="277" y="9"/>
                </a:lnTo>
                <a:lnTo>
                  <a:pt x="279" y="9"/>
                </a:lnTo>
                <a:lnTo>
                  <a:pt x="281" y="8"/>
                </a:lnTo>
                <a:lnTo>
                  <a:pt x="283" y="7"/>
                </a:lnTo>
                <a:lnTo>
                  <a:pt x="285" y="7"/>
                </a:lnTo>
                <a:lnTo>
                  <a:pt x="287" y="6"/>
                </a:lnTo>
                <a:lnTo>
                  <a:pt x="289" y="6"/>
                </a:lnTo>
                <a:lnTo>
                  <a:pt x="291" y="5"/>
                </a:lnTo>
                <a:lnTo>
                  <a:pt x="293" y="5"/>
                </a:lnTo>
                <a:lnTo>
                  <a:pt x="295" y="4"/>
                </a:lnTo>
                <a:lnTo>
                  <a:pt x="297" y="4"/>
                </a:lnTo>
                <a:lnTo>
                  <a:pt x="298" y="3"/>
                </a:lnTo>
                <a:lnTo>
                  <a:pt x="299" y="3"/>
                </a:lnTo>
                <a:lnTo>
                  <a:pt x="301" y="3"/>
                </a:lnTo>
                <a:lnTo>
                  <a:pt x="303" y="3"/>
                </a:lnTo>
                <a:lnTo>
                  <a:pt x="305" y="3"/>
                </a:lnTo>
                <a:lnTo>
                  <a:pt x="307" y="3"/>
                </a:lnTo>
                <a:lnTo>
                  <a:pt x="309" y="2"/>
                </a:lnTo>
                <a:lnTo>
                  <a:pt x="311" y="2"/>
                </a:lnTo>
                <a:lnTo>
                  <a:pt x="313" y="2"/>
                </a:lnTo>
                <a:lnTo>
                  <a:pt x="315" y="2"/>
                </a:lnTo>
                <a:lnTo>
                  <a:pt x="317" y="1"/>
                </a:lnTo>
                <a:lnTo>
                  <a:pt x="319" y="1"/>
                </a:lnTo>
                <a:lnTo>
                  <a:pt x="320" y="1"/>
                </a:lnTo>
                <a:lnTo>
                  <a:pt x="322" y="1"/>
                </a:lnTo>
                <a:lnTo>
                  <a:pt x="323" y="1"/>
                </a:lnTo>
                <a:lnTo>
                  <a:pt x="325" y="0"/>
                </a:lnTo>
                <a:lnTo>
                  <a:pt x="327" y="0"/>
                </a:lnTo>
                <a:lnTo>
                  <a:pt x="329" y="0"/>
                </a:lnTo>
                <a:lnTo>
                  <a:pt x="331" y="0"/>
                </a:lnTo>
                <a:lnTo>
                  <a:pt x="333" y="0"/>
                </a:lnTo>
                <a:lnTo>
                  <a:pt x="335" y="0"/>
                </a:lnTo>
                <a:lnTo>
                  <a:pt x="337" y="0"/>
                </a:lnTo>
                <a:lnTo>
                  <a:pt x="339" y="0"/>
                </a:lnTo>
                <a:lnTo>
                  <a:pt x="340" y="0"/>
                </a:lnTo>
                <a:lnTo>
                  <a:pt x="342" y="0"/>
                </a:lnTo>
                <a:lnTo>
                  <a:pt x="344" y="0"/>
                </a:lnTo>
                <a:lnTo>
                  <a:pt x="346" y="0"/>
                </a:lnTo>
                <a:lnTo>
                  <a:pt x="347" y="0"/>
                </a:lnTo>
                <a:lnTo>
                  <a:pt x="349" y="0"/>
                </a:lnTo>
                <a:lnTo>
                  <a:pt x="351" y="0"/>
                </a:lnTo>
                <a:lnTo>
                  <a:pt x="353" y="0"/>
                </a:lnTo>
                <a:lnTo>
                  <a:pt x="355" y="0"/>
                </a:lnTo>
                <a:lnTo>
                  <a:pt x="357" y="0"/>
                </a:lnTo>
                <a:lnTo>
                  <a:pt x="359" y="0"/>
                </a:lnTo>
                <a:lnTo>
                  <a:pt x="361" y="0"/>
                </a:lnTo>
                <a:lnTo>
                  <a:pt x="362" y="0"/>
                </a:lnTo>
                <a:lnTo>
                  <a:pt x="364" y="0"/>
                </a:lnTo>
                <a:lnTo>
                  <a:pt x="366" y="0"/>
                </a:lnTo>
                <a:lnTo>
                  <a:pt x="368" y="0"/>
                </a:lnTo>
                <a:lnTo>
                  <a:pt x="370" y="0"/>
                </a:lnTo>
                <a:lnTo>
                  <a:pt x="371" y="0"/>
                </a:lnTo>
                <a:lnTo>
                  <a:pt x="373" y="0"/>
                </a:lnTo>
                <a:lnTo>
                  <a:pt x="375" y="0"/>
                </a:lnTo>
                <a:lnTo>
                  <a:pt x="377" y="0"/>
                </a:lnTo>
                <a:lnTo>
                  <a:pt x="379" y="0"/>
                </a:lnTo>
                <a:lnTo>
                  <a:pt x="381" y="0"/>
                </a:lnTo>
                <a:lnTo>
                  <a:pt x="383" y="0"/>
                </a:lnTo>
                <a:lnTo>
                  <a:pt x="384" y="0"/>
                </a:lnTo>
                <a:lnTo>
                  <a:pt x="386" y="0"/>
                </a:lnTo>
                <a:lnTo>
                  <a:pt x="388" y="0"/>
                </a:lnTo>
                <a:lnTo>
                  <a:pt x="390" y="0"/>
                </a:lnTo>
                <a:lnTo>
                  <a:pt x="392" y="0"/>
                </a:lnTo>
                <a:lnTo>
                  <a:pt x="394" y="0"/>
                </a:lnTo>
                <a:lnTo>
                  <a:pt x="395" y="0"/>
                </a:lnTo>
                <a:lnTo>
                  <a:pt x="397" y="0"/>
                </a:lnTo>
                <a:lnTo>
                  <a:pt x="399" y="0"/>
                </a:lnTo>
                <a:lnTo>
                  <a:pt x="401" y="0"/>
                </a:lnTo>
                <a:lnTo>
                  <a:pt x="403" y="0"/>
                </a:lnTo>
                <a:lnTo>
                  <a:pt x="404" y="0"/>
                </a:lnTo>
                <a:lnTo>
                  <a:pt x="406" y="0"/>
                </a:lnTo>
                <a:lnTo>
                  <a:pt x="408" y="0"/>
                </a:lnTo>
                <a:lnTo>
                  <a:pt x="410" y="0"/>
                </a:lnTo>
                <a:lnTo>
                  <a:pt x="412" y="0"/>
                </a:lnTo>
                <a:lnTo>
                  <a:pt x="414" y="0"/>
                </a:lnTo>
                <a:lnTo>
                  <a:pt x="416" y="0"/>
                </a:lnTo>
                <a:lnTo>
                  <a:pt x="418" y="0"/>
                </a:lnTo>
                <a:lnTo>
                  <a:pt x="419" y="0"/>
                </a:lnTo>
                <a:lnTo>
                  <a:pt x="421" y="0"/>
                </a:lnTo>
                <a:lnTo>
                  <a:pt x="423" y="0"/>
                </a:lnTo>
                <a:lnTo>
                  <a:pt x="425" y="0"/>
                </a:lnTo>
                <a:lnTo>
                  <a:pt x="426" y="0"/>
                </a:lnTo>
                <a:lnTo>
                  <a:pt x="428" y="0"/>
                </a:lnTo>
                <a:lnTo>
                  <a:pt x="430" y="0"/>
                </a:lnTo>
                <a:lnTo>
                  <a:pt x="432" y="0"/>
                </a:lnTo>
                <a:lnTo>
                  <a:pt x="434" y="0"/>
                </a:lnTo>
                <a:lnTo>
                  <a:pt x="436" y="0"/>
                </a:lnTo>
                <a:lnTo>
                  <a:pt x="438" y="0"/>
                </a:lnTo>
                <a:lnTo>
                  <a:pt x="440" y="0"/>
                </a:lnTo>
                <a:lnTo>
                  <a:pt x="442" y="0"/>
                </a:lnTo>
                <a:lnTo>
                  <a:pt x="444" y="0"/>
                </a:lnTo>
                <a:lnTo>
                  <a:pt x="445" y="0"/>
                </a:lnTo>
                <a:lnTo>
                  <a:pt x="446" y="0"/>
                </a:lnTo>
                <a:lnTo>
                  <a:pt x="448" y="0"/>
                </a:lnTo>
                <a:lnTo>
                  <a:pt x="450" y="0"/>
                </a:lnTo>
                <a:lnTo>
                  <a:pt x="452" y="0"/>
                </a:lnTo>
                <a:lnTo>
                  <a:pt x="454" y="0"/>
                </a:lnTo>
                <a:lnTo>
                  <a:pt x="456" y="0"/>
                </a:lnTo>
                <a:lnTo>
                  <a:pt x="458" y="0"/>
                </a:lnTo>
                <a:lnTo>
                  <a:pt x="460" y="0"/>
                </a:lnTo>
                <a:lnTo>
                  <a:pt x="462" y="0"/>
                </a:lnTo>
                <a:lnTo>
                  <a:pt x="464" y="0"/>
                </a:lnTo>
                <a:lnTo>
                  <a:pt x="466" y="0"/>
                </a:lnTo>
                <a:lnTo>
                  <a:pt x="468" y="0"/>
                </a:lnTo>
                <a:lnTo>
                  <a:pt x="468" y="0"/>
                </a:lnTo>
                <a:lnTo>
                  <a:pt x="470" y="0"/>
                </a:lnTo>
                <a:lnTo>
                  <a:pt x="472" y="0"/>
                </a:lnTo>
                <a:lnTo>
                  <a:pt x="474" y="0"/>
                </a:lnTo>
                <a:lnTo>
                  <a:pt x="476" y="0"/>
                </a:lnTo>
                <a:lnTo>
                  <a:pt x="478" y="0"/>
                </a:lnTo>
                <a:lnTo>
                  <a:pt x="480" y="0"/>
                </a:lnTo>
                <a:lnTo>
                  <a:pt x="482" y="0"/>
                </a:lnTo>
                <a:lnTo>
                  <a:pt x="484" y="0"/>
                </a:lnTo>
                <a:lnTo>
                  <a:pt x="486" y="0"/>
                </a:lnTo>
                <a:lnTo>
                  <a:pt x="488" y="0"/>
                </a:lnTo>
                <a:lnTo>
                  <a:pt x="490" y="0"/>
                </a:lnTo>
                <a:lnTo>
                  <a:pt x="491" y="0"/>
                </a:lnTo>
                <a:lnTo>
                  <a:pt x="492" y="0"/>
                </a:lnTo>
                <a:lnTo>
                  <a:pt x="494" y="0"/>
                </a:lnTo>
                <a:lnTo>
                  <a:pt x="496" y="0"/>
                </a:lnTo>
                <a:lnTo>
                  <a:pt x="498" y="0"/>
                </a:lnTo>
                <a:lnTo>
                  <a:pt x="500" y="0"/>
                </a:lnTo>
                <a:lnTo>
                  <a:pt x="502" y="0"/>
                </a:lnTo>
                <a:lnTo>
                  <a:pt x="504" y="0"/>
                </a:lnTo>
                <a:lnTo>
                  <a:pt x="506" y="0"/>
                </a:lnTo>
                <a:lnTo>
                  <a:pt x="508" y="0"/>
                </a:lnTo>
                <a:lnTo>
                  <a:pt x="510" y="0"/>
                </a:lnTo>
                <a:lnTo>
                  <a:pt x="511" y="0"/>
                </a:lnTo>
                <a:lnTo>
                  <a:pt x="513" y="0"/>
                </a:lnTo>
                <a:lnTo>
                  <a:pt x="515" y="0"/>
                </a:lnTo>
                <a:lnTo>
                  <a:pt x="517" y="0"/>
                </a:lnTo>
                <a:lnTo>
                  <a:pt x="518" y="0"/>
                </a:lnTo>
                <a:lnTo>
                  <a:pt x="520" y="0"/>
                </a:lnTo>
                <a:lnTo>
                  <a:pt x="522" y="0"/>
                </a:lnTo>
                <a:lnTo>
                  <a:pt x="524" y="0"/>
                </a:lnTo>
                <a:lnTo>
                  <a:pt x="526" y="0"/>
                </a:lnTo>
                <a:lnTo>
                  <a:pt x="528" y="0"/>
                </a:lnTo>
                <a:lnTo>
                  <a:pt x="530" y="0"/>
                </a:lnTo>
                <a:lnTo>
                  <a:pt x="532" y="0"/>
                </a:lnTo>
                <a:lnTo>
                  <a:pt x="533" y="0"/>
                </a:lnTo>
                <a:lnTo>
                  <a:pt x="535" y="0"/>
                </a:lnTo>
                <a:lnTo>
                  <a:pt x="537" y="0"/>
                </a:lnTo>
                <a:lnTo>
                  <a:pt x="539" y="0"/>
                </a:lnTo>
                <a:lnTo>
                  <a:pt x="541" y="0"/>
                </a:lnTo>
                <a:lnTo>
                  <a:pt x="542" y="0"/>
                </a:lnTo>
                <a:lnTo>
                  <a:pt x="544" y="0"/>
                </a:lnTo>
                <a:lnTo>
                  <a:pt x="546" y="0"/>
                </a:lnTo>
                <a:lnTo>
                  <a:pt x="548" y="0"/>
                </a:lnTo>
                <a:lnTo>
                  <a:pt x="550" y="0"/>
                </a:lnTo>
                <a:lnTo>
                  <a:pt x="552" y="0"/>
                </a:lnTo>
                <a:lnTo>
                  <a:pt x="553" y="0"/>
                </a:lnTo>
                <a:lnTo>
                  <a:pt x="555" y="0"/>
                </a:lnTo>
                <a:lnTo>
                  <a:pt x="557" y="0"/>
                </a:lnTo>
                <a:lnTo>
                  <a:pt x="559" y="0"/>
                </a:lnTo>
                <a:lnTo>
                  <a:pt x="561" y="0"/>
                </a:lnTo>
                <a:lnTo>
                  <a:pt x="563" y="0"/>
                </a:lnTo>
                <a:lnTo>
                  <a:pt x="565" y="0"/>
                </a:lnTo>
                <a:lnTo>
                  <a:pt x="566" y="0"/>
                </a:lnTo>
                <a:lnTo>
                  <a:pt x="568" y="0"/>
                </a:lnTo>
                <a:lnTo>
                  <a:pt x="570" y="0"/>
                </a:lnTo>
                <a:lnTo>
                  <a:pt x="572" y="0"/>
                </a:lnTo>
                <a:lnTo>
                  <a:pt x="574" y="0"/>
                </a:lnTo>
                <a:lnTo>
                  <a:pt x="575" y="0"/>
                </a:lnTo>
                <a:lnTo>
                  <a:pt x="577" y="0"/>
                </a:lnTo>
                <a:lnTo>
                  <a:pt x="579" y="0"/>
                </a:lnTo>
                <a:lnTo>
                  <a:pt x="581" y="0"/>
                </a:lnTo>
                <a:lnTo>
                  <a:pt x="583" y="0"/>
                </a:lnTo>
                <a:lnTo>
                  <a:pt x="585" y="0"/>
                </a:lnTo>
                <a:lnTo>
                  <a:pt x="587" y="0"/>
                </a:lnTo>
                <a:lnTo>
                  <a:pt x="589" y="0"/>
                </a:lnTo>
                <a:lnTo>
                  <a:pt x="590" y="0"/>
                </a:lnTo>
                <a:lnTo>
                  <a:pt x="592" y="0"/>
                </a:lnTo>
                <a:lnTo>
                  <a:pt x="594" y="0"/>
                </a:lnTo>
                <a:lnTo>
                  <a:pt x="596" y="0"/>
                </a:lnTo>
                <a:lnTo>
                  <a:pt x="597" y="0"/>
                </a:lnTo>
                <a:lnTo>
                  <a:pt x="599" y="0"/>
                </a:lnTo>
                <a:lnTo>
                  <a:pt x="601" y="0"/>
                </a:lnTo>
                <a:lnTo>
                  <a:pt x="603" y="0"/>
                </a:lnTo>
                <a:lnTo>
                  <a:pt x="605" y="0"/>
                </a:lnTo>
                <a:lnTo>
                  <a:pt x="607" y="0"/>
                </a:lnTo>
                <a:lnTo>
                  <a:pt x="609" y="0"/>
                </a:lnTo>
                <a:lnTo>
                  <a:pt x="611" y="0"/>
                </a:lnTo>
                <a:lnTo>
                  <a:pt x="613" y="0"/>
                </a:lnTo>
                <a:lnTo>
                  <a:pt x="614" y="0"/>
                </a:lnTo>
                <a:lnTo>
                  <a:pt x="616" y="0"/>
                </a:lnTo>
                <a:lnTo>
                  <a:pt x="617" y="0"/>
                </a:lnTo>
                <a:lnTo>
                  <a:pt x="619" y="0"/>
                </a:lnTo>
                <a:lnTo>
                  <a:pt x="621" y="0"/>
                </a:lnTo>
                <a:lnTo>
                  <a:pt x="623" y="0"/>
                </a:lnTo>
                <a:lnTo>
                  <a:pt x="625" y="0"/>
                </a:lnTo>
                <a:lnTo>
                  <a:pt x="627" y="0"/>
                </a:lnTo>
                <a:lnTo>
                  <a:pt x="629" y="0"/>
                </a:lnTo>
                <a:lnTo>
                  <a:pt x="631" y="0"/>
                </a:lnTo>
                <a:lnTo>
                  <a:pt x="633" y="0"/>
                </a:lnTo>
                <a:lnTo>
                  <a:pt x="635" y="0"/>
                </a:lnTo>
                <a:lnTo>
                  <a:pt x="637" y="0"/>
                </a:lnTo>
                <a:lnTo>
                  <a:pt x="638" y="0"/>
                </a:lnTo>
                <a:lnTo>
                  <a:pt x="639" y="0"/>
                </a:lnTo>
                <a:lnTo>
                  <a:pt x="641" y="0"/>
                </a:lnTo>
                <a:lnTo>
                  <a:pt x="643" y="0"/>
                </a:lnTo>
                <a:lnTo>
                  <a:pt x="645" y="0"/>
                </a:lnTo>
                <a:lnTo>
                  <a:pt x="647" y="0"/>
                </a:lnTo>
                <a:lnTo>
                  <a:pt x="649" y="0"/>
                </a:lnTo>
                <a:lnTo>
                  <a:pt x="649" y="0"/>
                </a:lnTo>
              </a:path>
            </a:pathLst>
          </a:custGeom>
          <a:noFill/>
          <a:ln w="19050" cap="flat">
            <a:solidFill>
              <a:srgbClr val="FF0000"/>
            </a:solidFill>
            <a:prstDash val="sys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ja-JP" altLang="en-US">
              <a:latin typeface="Times New Roman" panose="02020603050405020304" pitchFamily="18" charset="0"/>
              <a:cs typeface="Times New Roman" panose="02020603050405020304" pitchFamily="18" charset="0"/>
            </a:endParaRPr>
          </a:p>
        </p:txBody>
      </p:sp>
      <p:sp>
        <p:nvSpPr>
          <p:cNvPr id="62" name="Rectangle 64">
            <a:extLst>
              <a:ext uri="{FF2B5EF4-FFF2-40B4-BE49-F238E27FC236}">
                <a16:creationId xmlns:a16="http://schemas.microsoft.com/office/drawing/2014/main" id="{A7AD4116-0781-4D8F-A6E6-071612375022}"/>
              </a:ext>
            </a:extLst>
          </p:cNvPr>
          <p:cNvSpPr>
            <a:spLocks noChangeArrowheads="1"/>
          </p:cNvSpPr>
          <p:nvPr/>
        </p:nvSpPr>
        <p:spPr bwMode="auto">
          <a:xfrm>
            <a:off x="8197685"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a:t>
            </a: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3" name="Rectangle 69">
            <a:extLst>
              <a:ext uri="{FF2B5EF4-FFF2-40B4-BE49-F238E27FC236}">
                <a16:creationId xmlns:a16="http://schemas.microsoft.com/office/drawing/2014/main" id="{92C69F93-1A95-4063-8387-3106BBC96346}"/>
              </a:ext>
            </a:extLst>
          </p:cNvPr>
          <p:cNvSpPr>
            <a:spLocks noChangeArrowheads="1"/>
          </p:cNvSpPr>
          <p:nvPr/>
        </p:nvSpPr>
        <p:spPr bwMode="auto">
          <a:xfrm>
            <a:off x="6770012"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a:t>
            </a: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4" name="Rectangle 74">
            <a:extLst>
              <a:ext uri="{FF2B5EF4-FFF2-40B4-BE49-F238E27FC236}">
                <a16:creationId xmlns:a16="http://schemas.microsoft.com/office/drawing/2014/main" id="{FF546B3D-6556-490C-AAD5-94EAB495317A}"/>
              </a:ext>
            </a:extLst>
          </p:cNvPr>
          <p:cNvSpPr>
            <a:spLocks noChangeArrowheads="1"/>
          </p:cNvSpPr>
          <p:nvPr/>
        </p:nvSpPr>
        <p:spPr bwMode="auto">
          <a:xfrm>
            <a:off x="5353569"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a:t>
            </a: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5" name="Rectangle 79">
            <a:extLst>
              <a:ext uri="{FF2B5EF4-FFF2-40B4-BE49-F238E27FC236}">
                <a16:creationId xmlns:a16="http://schemas.microsoft.com/office/drawing/2014/main" id="{D357545A-C031-48D4-AB66-9D29805F46E6}"/>
              </a:ext>
            </a:extLst>
          </p:cNvPr>
          <p:cNvSpPr>
            <a:spLocks noChangeArrowheads="1"/>
          </p:cNvSpPr>
          <p:nvPr/>
        </p:nvSpPr>
        <p:spPr bwMode="auto">
          <a:xfrm>
            <a:off x="3931511" y="5681560"/>
            <a:ext cx="346249"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a:t>
            </a:r>
            <a:r>
              <a:rPr kumimoji="0" lang="ja-JP" altLang="ja-JP"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00</a:t>
            </a:r>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6" name="Rectangle 80">
                <a:extLst>
                  <a:ext uri="{FF2B5EF4-FFF2-40B4-BE49-F238E27FC236}">
                    <a16:creationId xmlns:a16="http://schemas.microsoft.com/office/drawing/2014/main" id="{7594C826-67E4-4598-BDD1-1B56B6F0640B}"/>
                  </a:ext>
                </a:extLst>
              </p:cNvPr>
              <p:cNvSpPr>
                <a:spLocks noChangeArrowheads="1"/>
              </p:cNvSpPr>
              <p:nvPr/>
            </p:nvSpPr>
            <p:spPr bwMode="auto">
              <a:xfrm rot="16200000">
                <a:off x="1022055" y="3394469"/>
                <a:ext cx="2781082"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dirty="0">
                    <a:solidFill>
                      <a:srgbClr val="000000"/>
                    </a:solidFill>
                    <a:latin typeface="Times New Roman" panose="02020603050405020304" pitchFamily="18" charset="0"/>
                    <a:cs typeface="Times New Roman" panose="02020603050405020304" pitchFamily="18" charset="0"/>
                  </a:rPr>
                  <a:t>Scattering length : </a:t>
                </a:r>
                <a14:m>
                  <m:oMath xmlns:m="http://schemas.openxmlformats.org/officeDocument/2006/math">
                    <m:sSub>
                      <m:sSubPr>
                        <m:ctrlPr>
                          <a:rPr kumimoji="0" lang="en-US" altLang="ja-JP" sz="2000" b="0" i="1" smtClean="0">
                            <a:solidFill>
                              <a:srgbClr val="000000"/>
                            </a:solidFill>
                            <a:latin typeface="Cambria Math" panose="02040503050406030204" pitchFamily="18" charset="0"/>
                            <a:cs typeface="Times New Roman" panose="02020603050405020304" pitchFamily="18" charset="0"/>
                          </a:rPr>
                        </m:ctrlPr>
                      </m:sSubPr>
                      <m:e>
                        <m:r>
                          <a:rPr kumimoji="0" lang="en-US" altLang="ja-JP" sz="2000" b="0" i="1" smtClean="0">
                            <a:solidFill>
                              <a:srgbClr val="000000"/>
                            </a:solidFill>
                            <a:latin typeface="Cambria Math" panose="02040503050406030204" pitchFamily="18" charset="0"/>
                            <a:cs typeface="Times New Roman" panose="02020603050405020304" pitchFamily="18" charset="0"/>
                          </a:rPr>
                          <m:t>𝑎</m:t>
                        </m:r>
                      </m:e>
                      <m:sub>
                        <m:r>
                          <a:rPr kumimoji="0" lang="en-US" altLang="ja-JP" sz="2000" b="0" i="1" smtClean="0">
                            <a:solidFill>
                              <a:srgbClr val="000000"/>
                            </a:solidFill>
                            <a:latin typeface="Cambria Math" panose="02040503050406030204" pitchFamily="18" charset="0"/>
                            <a:cs typeface="Times New Roman" panose="02020603050405020304" pitchFamily="18" charset="0"/>
                          </a:rPr>
                          <m:t>12</m:t>
                        </m:r>
                      </m:sub>
                    </m:sSub>
                  </m:oMath>
                </a14:m>
                <a:r>
                  <a:rPr kumimoji="0" lang="ja-JP" altLang="ja-JP"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ja-JP" altLang="ja-JP"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r>
                  <a:rPr kumimoji="0" lang="en-US" altLang="ja-JP"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a:t>
                </a:r>
                <a:r>
                  <a:rPr kumimoji="0" lang="en-US" altLang="ja-JP" sz="2000" b="0" i="0" u="none" strike="noStrike" cap="none" normalizeH="0" baseline="-25000" dirty="0">
                    <a:ln>
                      <a:noFill/>
                    </a:ln>
                    <a:solidFill>
                      <a:srgbClr val="000000"/>
                    </a:solidFill>
                    <a:effectLst/>
                    <a:latin typeface="Times New Roman" panose="02020603050405020304" pitchFamily="18" charset="0"/>
                    <a:cs typeface="Times New Roman" panose="02020603050405020304" pitchFamily="18" charset="0"/>
                  </a:rPr>
                  <a:t>0</a:t>
                </a:r>
                <a:r>
                  <a:rPr kumimoji="0" lang="ja-JP" altLang="ja-JP" sz="2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ja-JP" altLang="ja-JP"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66" name="Rectangle 80">
                <a:extLst>
                  <a:ext uri="{FF2B5EF4-FFF2-40B4-BE49-F238E27FC236}">
                    <a16:creationId xmlns:a16="http://schemas.microsoft.com/office/drawing/2014/main" id="{7594C826-67E4-4598-BDD1-1B56B6F0640B}"/>
                  </a:ext>
                </a:extLst>
              </p:cNvPr>
              <p:cNvSpPr>
                <a:spLocks noRot="1" noChangeAspect="1" noMove="1" noResize="1" noEditPoints="1" noAdjustHandles="1" noChangeArrowheads="1" noChangeShapeType="1" noTextEdit="1"/>
              </p:cNvSpPr>
              <p:nvPr/>
            </p:nvSpPr>
            <p:spPr bwMode="auto">
              <a:xfrm rot="16200000">
                <a:off x="1022055" y="3394469"/>
                <a:ext cx="2781082" cy="307777"/>
              </a:xfrm>
              <a:prstGeom prst="rect">
                <a:avLst/>
              </a:prstGeom>
              <a:blipFill>
                <a:blip r:embed="rId3"/>
                <a:stretch>
                  <a:fillRect l="-24000" t="-4091" r="-48000" b="-40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Rectangle 80">
                <a:extLst>
                  <a:ext uri="{FF2B5EF4-FFF2-40B4-BE49-F238E27FC236}">
                    <a16:creationId xmlns:a16="http://schemas.microsoft.com/office/drawing/2014/main" id="{63EE17AA-787D-46BA-94FD-24A39EAC3B89}"/>
                  </a:ext>
                </a:extLst>
              </p:cNvPr>
              <p:cNvSpPr>
                <a:spLocks noChangeArrowheads="1"/>
              </p:cNvSpPr>
              <p:nvPr/>
            </p:nvSpPr>
            <p:spPr bwMode="auto">
              <a:xfrm rot="5400000">
                <a:off x="8269661" y="3520755"/>
                <a:ext cx="3250698" cy="3077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2000" dirty="0">
                    <a:solidFill>
                      <a:srgbClr val="FF0000"/>
                    </a:solidFill>
                    <a:latin typeface="Times New Roman" panose="02020603050405020304" pitchFamily="18" charset="0"/>
                    <a:cs typeface="Times New Roman" panose="02020603050405020304" pitchFamily="18" charset="0"/>
                  </a:rPr>
                  <a:t>Binding energy : </a:t>
                </a:r>
                <a14:m>
                  <m:oMath xmlns:m="http://schemas.openxmlformats.org/officeDocument/2006/math">
                    <m:sSub>
                      <m:sSubPr>
                        <m:ctrlPr>
                          <a:rPr kumimoji="0" lang="en-US" altLang="ja-JP" sz="2000" b="0" i="1" smtClean="0">
                            <a:solidFill>
                              <a:srgbClr val="FF0000"/>
                            </a:solidFill>
                            <a:latin typeface="Cambria Math" panose="02040503050406030204" pitchFamily="18" charset="0"/>
                            <a:cs typeface="Times New Roman" panose="02020603050405020304" pitchFamily="18" charset="0"/>
                          </a:rPr>
                        </m:ctrlPr>
                      </m:sSubPr>
                      <m:e>
                        <m:r>
                          <a:rPr kumimoji="0" lang="en-US" altLang="ja-JP" sz="2000" b="0" i="1" smtClean="0">
                            <a:solidFill>
                              <a:srgbClr val="FF0000"/>
                            </a:solidFill>
                            <a:latin typeface="Cambria Math" panose="02040503050406030204" pitchFamily="18" charset="0"/>
                            <a:cs typeface="Times New Roman" panose="02020603050405020304" pitchFamily="18" charset="0"/>
                          </a:rPr>
                          <m:t>𝐸</m:t>
                        </m:r>
                      </m:e>
                      <m:sub>
                        <m:r>
                          <m:rPr>
                            <m:sty m:val="p"/>
                          </m:rPr>
                          <a:rPr kumimoji="0" lang="en-US" altLang="ja-JP" sz="2000" b="0" i="0" smtClean="0">
                            <a:solidFill>
                              <a:srgbClr val="FF0000"/>
                            </a:solidFill>
                            <a:latin typeface="Cambria Math" panose="02040503050406030204" pitchFamily="18" charset="0"/>
                            <a:cs typeface="Times New Roman" panose="02020603050405020304" pitchFamily="18" charset="0"/>
                          </a:rPr>
                          <m:t>FM</m:t>
                        </m:r>
                      </m:sub>
                    </m:sSub>
                    <m:r>
                      <a:rPr kumimoji="0" lang="en-US" altLang="ja-JP" sz="2000" b="0" i="1" smtClean="0">
                        <a:solidFill>
                          <a:srgbClr val="FF0000"/>
                        </a:solidFill>
                        <a:latin typeface="Cambria Math" panose="02040503050406030204" pitchFamily="18" charset="0"/>
                        <a:cs typeface="Times New Roman" panose="02020603050405020304" pitchFamily="18" charset="0"/>
                      </a:rPr>
                      <m:t>/</m:t>
                    </m:r>
                    <m:r>
                      <a:rPr kumimoji="0" lang="en-US" altLang="ja-JP" sz="2000" b="0" i="1" smtClean="0">
                        <a:solidFill>
                          <a:srgbClr val="FF0000"/>
                        </a:solidFill>
                        <a:latin typeface="Cambria Math" panose="02040503050406030204" pitchFamily="18" charset="0"/>
                        <a:cs typeface="Times New Roman" panose="02020603050405020304" pitchFamily="18" charset="0"/>
                      </a:rPr>
                      <m:t>h</m:t>
                    </m:r>
                  </m:oMath>
                </a14:m>
                <a:r>
                  <a:rPr kumimoji="0" lang="ja-JP"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MHz</a:t>
                </a:r>
                <a:r>
                  <a:rPr kumimoji="0" lang="ja-JP" altLang="ja-JP"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p:txBody>
          </p:sp>
        </mc:Choice>
        <mc:Fallback xmlns="">
          <p:sp>
            <p:nvSpPr>
              <p:cNvPr id="67" name="Rectangle 80">
                <a:extLst>
                  <a:ext uri="{FF2B5EF4-FFF2-40B4-BE49-F238E27FC236}">
                    <a16:creationId xmlns:a16="http://schemas.microsoft.com/office/drawing/2014/main" id="{63EE17AA-787D-46BA-94FD-24A39EAC3B89}"/>
                  </a:ext>
                </a:extLst>
              </p:cNvPr>
              <p:cNvSpPr>
                <a:spLocks noRot="1" noChangeAspect="1" noMove="1" noResize="1" noEditPoints="1" noAdjustHandles="1" noChangeArrowheads="1" noChangeShapeType="1" noTextEdit="1"/>
              </p:cNvSpPr>
              <p:nvPr/>
            </p:nvSpPr>
            <p:spPr bwMode="auto">
              <a:xfrm rot="5400000">
                <a:off x="8269661" y="3520755"/>
                <a:ext cx="3250698" cy="307778"/>
              </a:xfrm>
              <a:prstGeom prst="rect">
                <a:avLst/>
              </a:prstGeom>
              <a:blipFill>
                <a:blip r:embed="rId4"/>
                <a:stretch>
                  <a:fillRect l="-44000" t="-3891" r="-24000" b="-428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p:cxnSp>
        <p:nvCxnSpPr>
          <p:cNvPr id="68" name="直線コネクタ 67">
            <a:extLst>
              <a:ext uri="{FF2B5EF4-FFF2-40B4-BE49-F238E27FC236}">
                <a16:creationId xmlns:a16="http://schemas.microsoft.com/office/drawing/2014/main" id="{995AF2A1-7F54-4479-A4AC-159B08AEEE27}"/>
              </a:ext>
            </a:extLst>
          </p:cNvPr>
          <p:cNvCxnSpPr/>
          <p:nvPr/>
        </p:nvCxnSpPr>
        <p:spPr>
          <a:xfrm>
            <a:off x="6799308" y="1752808"/>
            <a:ext cx="0" cy="3882682"/>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ectangle 80">
                <a:extLst>
                  <a:ext uri="{FF2B5EF4-FFF2-40B4-BE49-F238E27FC236}">
                    <a16:creationId xmlns:a16="http://schemas.microsoft.com/office/drawing/2014/main" id="{A8B468A9-8F52-492F-B22B-261D6A6B0359}"/>
                  </a:ext>
                </a:extLst>
              </p:cNvPr>
              <p:cNvSpPr>
                <a:spLocks noChangeArrowheads="1"/>
              </p:cNvSpPr>
              <p:nvPr/>
            </p:nvSpPr>
            <p:spPr bwMode="auto">
              <a:xfrm>
                <a:off x="7801540" y="1315281"/>
                <a:ext cx="892297" cy="2769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ctrlPr>
                      </m:sSubPr>
                      <m:e>
                        <m: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t>𝐵</m:t>
                        </m:r>
                      </m:e>
                      <m:sub>
                        <m:r>
                          <a:rPr kumimoji="0" lang="en-US" altLang="ja-JP" b="0" i="1" u="none" strike="noStrike" cap="none" normalizeH="0" baseline="0" smtClean="0">
                            <a:ln>
                              <a:noFill/>
                            </a:ln>
                            <a:solidFill>
                              <a:srgbClr val="DA27B7"/>
                            </a:solidFill>
                            <a:effectLst/>
                            <a:latin typeface="Cambria Math" panose="02040503050406030204" pitchFamily="18" charset="0"/>
                            <a:cs typeface="Times New Roman" panose="02020603050405020304" pitchFamily="18" charset="0"/>
                          </a:rPr>
                          <m:t>0</m:t>
                        </m:r>
                      </m:sub>
                    </m:sSub>
                  </m:oMath>
                </a14:m>
                <a:r>
                  <a:rPr kumimoji="0" lang="en-US" altLang="ja-JP" b="0" i="0" u="none" strike="noStrike" cap="none" normalizeH="0" baseline="0" dirty="0">
                    <a:ln>
                      <a:noFill/>
                    </a:ln>
                    <a:solidFill>
                      <a:srgbClr val="DA27B7"/>
                    </a:solidFill>
                    <a:effectLst/>
                    <a:latin typeface="Times New Roman" panose="02020603050405020304" pitchFamily="18" charset="0"/>
                    <a:cs typeface="Times New Roman" panose="02020603050405020304" pitchFamily="18" charset="0"/>
                  </a:rPr>
                  <a:t>=832G</a:t>
                </a:r>
                <a:endParaRPr kumimoji="0" lang="ja-JP" altLang="ja-JP" b="0" i="0" u="none" strike="noStrike" cap="none" normalizeH="0" baseline="0" dirty="0">
                  <a:ln>
                    <a:noFill/>
                  </a:ln>
                  <a:solidFill>
                    <a:srgbClr val="DA27B7"/>
                  </a:solidFill>
                  <a:effectLst/>
                  <a:latin typeface="Times New Roman" panose="02020603050405020304" pitchFamily="18" charset="0"/>
                  <a:cs typeface="Times New Roman" panose="02020603050405020304" pitchFamily="18" charset="0"/>
                </a:endParaRPr>
              </a:p>
            </p:txBody>
          </p:sp>
        </mc:Choice>
        <mc:Fallback xmlns="">
          <p:sp>
            <p:nvSpPr>
              <p:cNvPr id="69" name="Rectangle 80">
                <a:extLst>
                  <a:ext uri="{FF2B5EF4-FFF2-40B4-BE49-F238E27FC236}">
                    <a16:creationId xmlns:a16="http://schemas.microsoft.com/office/drawing/2014/main" id="{A8B468A9-8F52-492F-B22B-261D6A6B0359}"/>
                  </a:ext>
                </a:extLst>
              </p:cNvPr>
              <p:cNvSpPr>
                <a:spLocks noRot="1" noChangeAspect="1" noMove="1" noResize="1" noEditPoints="1" noAdjustHandles="1" noChangeArrowheads="1" noChangeShapeType="1" noTextEdit="1"/>
              </p:cNvSpPr>
              <p:nvPr/>
            </p:nvSpPr>
            <p:spPr bwMode="auto">
              <a:xfrm>
                <a:off x="7801540" y="1315281"/>
                <a:ext cx="892297" cy="276999"/>
              </a:xfrm>
              <a:prstGeom prst="rect">
                <a:avLst/>
              </a:prstGeom>
              <a:blipFill>
                <a:blip r:embed="rId5"/>
                <a:stretch>
                  <a:fillRect l="-6944" t="-27273" r="-13889" b="-454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Rectangle 80">
                <a:extLst>
                  <a:ext uri="{FF2B5EF4-FFF2-40B4-BE49-F238E27FC236}">
                    <a16:creationId xmlns:a16="http://schemas.microsoft.com/office/drawing/2014/main" id="{C5456BEC-B12C-4263-B184-85FD3AD88619}"/>
                  </a:ext>
                </a:extLst>
              </p:cNvPr>
              <p:cNvSpPr>
                <a:spLocks noChangeArrowheads="1"/>
              </p:cNvSpPr>
              <p:nvPr/>
            </p:nvSpPr>
            <p:spPr bwMode="auto">
              <a:xfrm>
                <a:off x="6520462" y="1315281"/>
                <a:ext cx="622479" cy="2769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ja-JP"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sSubPr>
                        <m:e>
                          <m:r>
                            <a:rPr kumimoji="0" lang="en-US" altLang="ja-JP"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𝐵</m:t>
                          </m:r>
                        </m:e>
                        <m:sub>
                          <m:r>
                            <m:rPr>
                              <m:sty m:val="p"/>
                            </m:rPr>
                            <a:rPr kumimoji="0" lang="en-US" altLang="ja-JP" b="0" i="0"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meas</m:t>
                          </m:r>
                        </m:sub>
                      </m:sSub>
                    </m:oMath>
                  </m:oMathPara>
                </a14:m>
                <a:endParaRPr kumimoji="0" lang="ja-JP" altLang="ja-JP"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70" name="Rectangle 80">
                <a:extLst>
                  <a:ext uri="{FF2B5EF4-FFF2-40B4-BE49-F238E27FC236}">
                    <a16:creationId xmlns:a16="http://schemas.microsoft.com/office/drawing/2014/main" id="{C5456BEC-B12C-4263-B184-85FD3AD88619}"/>
                  </a:ext>
                </a:extLst>
              </p:cNvPr>
              <p:cNvSpPr>
                <a:spLocks noRot="1" noChangeAspect="1" noMove="1" noResize="1" noEditPoints="1" noAdjustHandles="1" noChangeArrowheads="1" noChangeShapeType="1" noTextEdit="1"/>
              </p:cNvSpPr>
              <p:nvPr/>
            </p:nvSpPr>
            <p:spPr bwMode="auto">
              <a:xfrm>
                <a:off x="6520462" y="1315281"/>
                <a:ext cx="622479" cy="276998"/>
              </a:xfrm>
              <a:prstGeom prst="rect">
                <a:avLst/>
              </a:prstGeom>
              <a:blipFill>
                <a:blip r:embed="rId6"/>
                <a:stretch>
                  <a:fillRect l="-10000" b="-90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p:cxnSp>
        <p:nvCxnSpPr>
          <p:cNvPr id="71" name="直線矢印コネクタ 70">
            <a:extLst>
              <a:ext uri="{FF2B5EF4-FFF2-40B4-BE49-F238E27FC236}">
                <a16:creationId xmlns:a16="http://schemas.microsoft.com/office/drawing/2014/main" id="{C21C70F1-DD36-485D-AA80-D7F984430087}"/>
              </a:ext>
            </a:extLst>
          </p:cNvPr>
          <p:cNvCxnSpPr/>
          <p:nvPr/>
        </p:nvCxnSpPr>
        <p:spPr>
          <a:xfrm>
            <a:off x="4138280" y="3632926"/>
            <a:ext cx="2272586"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フリーフォーム 711">
            <a:extLst>
              <a:ext uri="{FF2B5EF4-FFF2-40B4-BE49-F238E27FC236}">
                <a16:creationId xmlns:a16="http://schemas.microsoft.com/office/drawing/2014/main" id="{04FD2770-4675-460A-A599-E4B00ED40F72}"/>
              </a:ext>
            </a:extLst>
          </p:cNvPr>
          <p:cNvSpPr/>
          <p:nvPr/>
        </p:nvSpPr>
        <p:spPr>
          <a:xfrm>
            <a:off x="6936394" y="3768790"/>
            <a:ext cx="708910" cy="516614"/>
          </a:xfrm>
          <a:custGeom>
            <a:avLst/>
            <a:gdLst>
              <a:gd name="connsiteX0" fmla="*/ 530139 w 530139"/>
              <a:gd name="connsiteY0" fmla="*/ 0 h 355797"/>
              <a:gd name="connsiteX1" fmla="*/ 387820 w 530139"/>
              <a:gd name="connsiteY1" fmla="*/ 17789 h 355797"/>
              <a:gd name="connsiteX2" fmla="*/ 256175 w 530139"/>
              <a:gd name="connsiteY2" fmla="*/ 56927 h 355797"/>
              <a:gd name="connsiteX3" fmla="*/ 160109 w 530139"/>
              <a:gd name="connsiteY3" fmla="*/ 124529 h 355797"/>
              <a:gd name="connsiteX4" fmla="*/ 81834 w 530139"/>
              <a:gd name="connsiteY4" fmla="*/ 213478 h 355797"/>
              <a:gd name="connsiteX5" fmla="*/ 35580 w 530139"/>
              <a:gd name="connsiteY5" fmla="*/ 281080 h 355797"/>
              <a:gd name="connsiteX6" fmla="*/ 0 w 530139"/>
              <a:gd name="connsiteY6" fmla="*/ 355797 h 35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139" h="355797">
                <a:moveTo>
                  <a:pt x="530139" y="0"/>
                </a:moveTo>
                <a:cubicBezTo>
                  <a:pt x="481810" y="4150"/>
                  <a:pt x="433481" y="8301"/>
                  <a:pt x="387820" y="17789"/>
                </a:cubicBezTo>
                <a:cubicBezTo>
                  <a:pt x="342159" y="27277"/>
                  <a:pt x="294127" y="39137"/>
                  <a:pt x="256175" y="56927"/>
                </a:cubicBezTo>
                <a:cubicBezTo>
                  <a:pt x="218223" y="74717"/>
                  <a:pt x="189166" y="98437"/>
                  <a:pt x="160109" y="124529"/>
                </a:cubicBezTo>
                <a:cubicBezTo>
                  <a:pt x="131052" y="150621"/>
                  <a:pt x="102589" y="187386"/>
                  <a:pt x="81834" y="213478"/>
                </a:cubicBezTo>
                <a:cubicBezTo>
                  <a:pt x="61079" y="239570"/>
                  <a:pt x="49219" y="257360"/>
                  <a:pt x="35580" y="281080"/>
                </a:cubicBezTo>
                <a:cubicBezTo>
                  <a:pt x="21941" y="304800"/>
                  <a:pt x="10970" y="330298"/>
                  <a:pt x="0" y="355797"/>
                </a:cubicBezTo>
              </a:path>
            </a:pathLst>
          </a:custGeom>
          <a:no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743">
            <a:extLst>
              <a:ext uri="{FF2B5EF4-FFF2-40B4-BE49-F238E27FC236}">
                <a16:creationId xmlns:a16="http://schemas.microsoft.com/office/drawing/2014/main" id="{2981BB9D-C41C-4F3C-B8DB-EB5DC487AEDB}"/>
              </a:ext>
            </a:extLst>
          </p:cNvPr>
          <p:cNvSpPr/>
          <p:nvPr/>
        </p:nvSpPr>
        <p:spPr>
          <a:xfrm>
            <a:off x="6382248" y="3510408"/>
            <a:ext cx="340888" cy="340888"/>
          </a:xfrm>
          <a:prstGeom prst="ellipse">
            <a:avLst/>
          </a:prstGeom>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3" name="テキスト ボックス 82">
                <a:extLst>
                  <a:ext uri="{FF2B5EF4-FFF2-40B4-BE49-F238E27FC236}">
                    <a16:creationId xmlns:a16="http://schemas.microsoft.com/office/drawing/2014/main" id="{ADA5D45C-16D5-49A0-B3FB-36B0D50CDF25}"/>
                  </a:ext>
                </a:extLst>
              </p:cNvPr>
              <p:cNvSpPr txBox="1"/>
              <p:nvPr/>
            </p:nvSpPr>
            <p:spPr>
              <a:xfrm>
                <a:off x="6299251" y="3480489"/>
                <a:ext cx="521809" cy="369331"/>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solidFill>
                                <a:schemeClr val="bg1"/>
                              </a:solidFill>
                              <a:latin typeface="Cambria Math" panose="02040503050406030204" pitchFamily="18" charset="0"/>
                            </a:rPr>
                          </m:ctrlPr>
                        </m:dPr>
                        <m:e>
                          <m:d>
                            <m:dPr>
                              <m:begChr m:val="|"/>
                              <m:endChr m:val=""/>
                              <m:ctrlPr>
                                <a:rPr lang="en-US" altLang="ja-JP" i="1">
                                  <a:solidFill>
                                    <a:schemeClr val="bg1"/>
                                  </a:solidFill>
                                  <a:latin typeface="Cambria Math" panose="02040503050406030204" pitchFamily="18" charset="0"/>
                                </a:rPr>
                              </m:ctrlPr>
                            </m:dPr>
                            <m:e>
                              <m:r>
                                <a:rPr lang="en-US" altLang="ja-JP" i="1">
                                  <a:solidFill>
                                    <a:schemeClr val="bg1"/>
                                  </a:solidFill>
                                  <a:latin typeface="Cambria Math" panose="02040503050406030204" pitchFamily="18" charset="0"/>
                                </a:rPr>
                                <m:t>1</m:t>
                              </m:r>
                            </m:e>
                          </m:d>
                        </m:e>
                      </m:d>
                    </m:oMath>
                  </m:oMathPara>
                </a14:m>
                <a:endParaRPr kumimoji="1" lang="ja-JP" altLang="en-US" dirty="0">
                  <a:solidFill>
                    <a:schemeClr val="bg1"/>
                  </a:solidFill>
                </a:endParaRPr>
              </a:p>
            </p:txBody>
          </p:sp>
        </mc:Choice>
        <mc:Fallback xmlns="">
          <p:sp>
            <p:nvSpPr>
              <p:cNvPr id="83" name="テキスト ボックス 82">
                <a:extLst>
                  <a:ext uri="{FF2B5EF4-FFF2-40B4-BE49-F238E27FC236}">
                    <a16:creationId xmlns:a16="http://schemas.microsoft.com/office/drawing/2014/main" id="{ADA5D45C-16D5-49A0-B3FB-36B0D50CDF25}"/>
                  </a:ext>
                </a:extLst>
              </p:cNvPr>
              <p:cNvSpPr txBox="1">
                <a:spLocks noRot="1" noChangeAspect="1" noMove="1" noResize="1" noEditPoints="1" noAdjustHandles="1" noChangeArrowheads="1" noChangeShapeType="1" noTextEdit="1"/>
              </p:cNvSpPr>
              <p:nvPr/>
            </p:nvSpPr>
            <p:spPr>
              <a:xfrm>
                <a:off x="6299251" y="3480489"/>
                <a:ext cx="521809" cy="369331"/>
              </a:xfrm>
              <a:prstGeom prst="rect">
                <a:avLst/>
              </a:prstGeom>
              <a:blipFill>
                <a:blip r:embed="rId7"/>
                <a:stretch>
                  <a:fillRect l="-52381" t="-110000" r="-38095" b="-166667"/>
                </a:stretch>
              </a:blipFill>
              <a:ln w="6350">
                <a:noFill/>
              </a:ln>
            </p:spPr>
            <p:txBody>
              <a:bodyPr/>
              <a:lstStyle/>
              <a:p>
                <a:r>
                  <a:rPr lang="ja-JP" altLang="en-US">
                    <a:noFill/>
                  </a:rPr>
                  <a:t> </a:t>
                </a:r>
              </a:p>
            </p:txBody>
          </p:sp>
        </mc:Fallback>
      </mc:AlternateContent>
      <p:grpSp>
        <p:nvGrpSpPr>
          <p:cNvPr id="76" name="グループ化 75">
            <a:extLst>
              <a:ext uri="{FF2B5EF4-FFF2-40B4-BE49-F238E27FC236}">
                <a16:creationId xmlns:a16="http://schemas.microsoft.com/office/drawing/2014/main" id="{9BC01CE3-D064-4C7E-B9EE-6B4EF2F18B0D}"/>
              </a:ext>
            </a:extLst>
          </p:cNvPr>
          <p:cNvGrpSpPr/>
          <p:nvPr/>
        </p:nvGrpSpPr>
        <p:grpSpPr>
          <a:xfrm>
            <a:off x="6825870" y="3480489"/>
            <a:ext cx="521809" cy="370807"/>
            <a:chOff x="5602116" y="3851831"/>
            <a:chExt cx="330639" cy="234958"/>
          </a:xfrm>
        </p:grpSpPr>
        <p:sp>
          <p:nvSpPr>
            <p:cNvPr id="80" name="円/楕円 746">
              <a:extLst>
                <a:ext uri="{FF2B5EF4-FFF2-40B4-BE49-F238E27FC236}">
                  <a16:creationId xmlns:a16="http://schemas.microsoft.com/office/drawing/2014/main" id="{297291C5-A404-4A68-BD9A-2066D9D0CA45}"/>
                </a:ext>
              </a:extLst>
            </p:cNvPr>
            <p:cNvSpPr/>
            <p:nvPr/>
          </p:nvSpPr>
          <p:spPr>
            <a:xfrm>
              <a:off x="5660520" y="3870789"/>
              <a:ext cx="216000" cy="216000"/>
            </a:xfrm>
            <a:prstGeom prst="ellipse">
              <a:avLst/>
            </a:prstGeom>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1" name="テキスト ボックス 80">
                  <a:extLst>
                    <a:ext uri="{FF2B5EF4-FFF2-40B4-BE49-F238E27FC236}">
                      <a16:creationId xmlns:a16="http://schemas.microsoft.com/office/drawing/2014/main" id="{3B6B512E-F496-4273-973A-96A443E5E905}"/>
                    </a:ext>
                  </a:extLst>
                </p:cNvPr>
                <p:cNvSpPr txBox="1"/>
                <p:nvPr/>
              </p:nvSpPr>
              <p:spPr>
                <a:xfrm>
                  <a:off x="5602116" y="3851831"/>
                  <a:ext cx="330639" cy="234023"/>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solidFill>
                                  <a:schemeClr val="bg1"/>
                                </a:solidFill>
                                <a:latin typeface="Cambria Math" panose="02040503050406030204" pitchFamily="18" charset="0"/>
                              </a:rPr>
                            </m:ctrlPr>
                          </m:dPr>
                          <m:e>
                            <m:d>
                              <m:dPr>
                                <m:begChr m:val="|"/>
                                <m:endChr m:val=""/>
                                <m:ctrlPr>
                                  <a:rPr lang="en-US" altLang="ja-JP" i="1">
                                    <a:solidFill>
                                      <a:schemeClr val="bg1"/>
                                    </a:solidFill>
                                    <a:latin typeface="Cambria Math" panose="02040503050406030204" pitchFamily="18" charset="0"/>
                                  </a:rPr>
                                </m:ctrlPr>
                              </m:dPr>
                              <m:e>
                                <m:r>
                                  <a:rPr lang="en-US" altLang="ja-JP" b="0" i="1" smtClean="0">
                                    <a:solidFill>
                                      <a:schemeClr val="bg1"/>
                                    </a:solidFill>
                                    <a:latin typeface="Cambria Math" panose="02040503050406030204" pitchFamily="18" charset="0"/>
                                  </a:rPr>
                                  <m:t>2</m:t>
                                </m:r>
                              </m:e>
                            </m:d>
                          </m:e>
                        </m:d>
                      </m:oMath>
                    </m:oMathPara>
                  </a14:m>
                  <a:endParaRPr kumimoji="1" lang="ja-JP" altLang="en-US" dirty="0">
                    <a:solidFill>
                      <a:schemeClr val="bg1"/>
                    </a:solidFill>
                  </a:endParaRPr>
                </a:p>
              </p:txBody>
            </p:sp>
          </mc:Choice>
          <mc:Fallback xmlns="">
            <p:sp>
              <p:nvSpPr>
                <p:cNvPr id="81" name="テキスト ボックス 80">
                  <a:extLst>
                    <a:ext uri="{FF2B5EF4-FFF2-40B4-BE49-F238E27FC236}">
                      <a16:creationId xmlns:a16="http://schemas.microsoft.com/office/drawing/2014/main" id="{3B6B512E-F496-4273-973A-96A443E5E905}"/>
                    </a:ext>
                  </a:extLst>
                </p:cNvPr>
                <p:cNvSpPr txBox="1">
                  <a:spLocks noRot="1" noChangeAspect="1" noMove="1" noResize="1" noEditPoints="1" noAdjustHandles="1" noChangeArrowheads="1" noChangeShapeType="1" noTextEdit="1"/>
                </p:cNvSpPr>
                <p:nvPr/>
              </p:nvSpPr>
              <p:spPr>
                <a:xfrm>
                  <a:off x="5602116" y="3851831"/>
                  <a:ext cx="330639" cy="234023"/>
                </a:xfrm>
                <a:prstGeom prst="rect">
                  <a:avLst/>
                </a:prstGeom>
                <a:blipFill>
                  <a:blip r:embed="rId8"/>
                  <a:stretch>
                    <a:fillRect l="-58140" t="-119672" r="-90698" b="-183607"/>
                  </a:stretch>
                </a:blipFill>
                <a:ln w="6350">
                  <a:noFill/>
                </a:ln>
              </p:spPr>
              <p:txBody>
                <a:bodyPr/>
                <a:lstStyle/>
                <a:p>
                  <a:r>
                    <a:rPr lang="ja-JP" altLang="en-US">
                      <a:noFill/>
                    </a:rPr>
                    <a:t> </a:t>
                  </a:r>
                </a:p>
              </p:txBody>
            </p:sp>
          </mc:Fallback>
        </mc:AlternateContent>
      </p:grpSp>
      <p:sp>
        <p:nvSpPr>
          <p:cNvPr id="78" name="円/楕円 749">
            <a:extLst>
              <a:ext uri="{FF2B5EF4-FFF2-40B4-BE49-F238E27FC236}">
                <a16:creationId xmlns:a16="http://schemas.microsoft.com/office/drawing/2014/main" id="{9FFA5FBC-E2EA-4235-838C-2EFBD7D179A3}"/>
              </a:ext>
            </a:extLst>
          </p:cNvPr>
          <p:cNvSpPr/>
          <p:nvPr/>
        </p:nvSpPr>
        <p:spPr>
          <a:xfrm>
            <a:off x="6393320" y="4324812"/>
            <a:ext cx="815110" cy="636324"/>
          </a:xfrm>
          <a:prstGeom prst="ellipse">
            <a:avLst/>
          </a:prstGeom>
          <a:ln w="63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9" name="テキスト ボックス 78">
                <a:extLst>
                  <a:ext uri="{FF2B5EF4-FFF2-40B4-BE49-F238E27FC236}">
                    <a16:creationId xmlns:a16="http://schemas.microsoft.com/office/drawing/2014/main" id="{AB6D4700-C6E3-4B2B-A42D-F37862B51034}"/>
                  </a:ext>
                </a:extLst>
              </p:cNvPr>
              <p:cNvSpPr txBox="1"/>
              <p:nvPr/>
            </p:nvSpPr>
            <p:spPr>
              <a:xfrm>
                <a:off x="6430522" y="4462077"/>
                <a:ext cx="763799"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solidFill>
                                <a:schemeClr val="bg1"/>
                              </a:solidFill>
                              <a:latin typeface="Cambria Math" panose="02040503050406030204" pitchFamily="18" charset="0"/>
                            </a:rPr>
                          </m:ctrlPr>
                        </m:sSubPr>
                        <m:e>
                          <m:d>
                            <m:dPr>
                              <m:begChr m:val=""/>
                              <m:endChr m:val="⟩"/>
                              <m:ctrlPr>
                                <a:rPr kumimoji="1" lang="en-US" altLang="ja-JP" b="0" i="1" smtClean="0">
                                  <a:solidFill>
                                    <a:schemeClr val="bg1"/>
                                  </a:solidFill>
                                  <a:latin typeface="Cambria Math" panose="02040503050406030204" pitchFamily="18" charset="0"/>
                                </a:rPr>
                              </m:ctrlPr>
                            </m:dPr>
                            <m:e>
                              <m:d>
                                <m:dPr>
                                  <m:begChr m:val="|"/>
                                  <m:endChr m:val=""/>
                                  <m:ctrlPr>
                                    <a:rPr kumimoji="1" lang="en-US" altLang="ja-JP" b="0" i="1" smtClean="0">
                                      <a:solidFill>
                                        <a:schemeClr val="bg1"/>
                                      </a:solidFill>
                                      <a:latin typeface="Cambria Math" panose="02040503050406030204" pitchFamily="18" charset="0"/>
                                    </a:rPr>
                                  </m:ctrlPr>
                                </m:dPr>
                                <m:e>
                                  <m:r>
                                    <a:rPr kumimoji="1" lang="en-US" altLang="ja-JP" b="0" i="1" smtClean="0">
                                      <a:solidFill>
                                        <a:schemeClr val="bg1"/>
                                      </a:solidFill>
                                      <a:latin typeface="Cambria Math" panose="02040503050406030204" pitchFamily="18" charset="0"/>
                                    </a:rPr>
                                    <m:t>12</m:t>
                                  </m:r>
                                </m:e>
                              </m:d>
                            </m:e>
                          </m:d>
                        </m:e>
                        <m:sub>
                          <m:r>
                            <m:rPr>
                              <m:sty m:val="p"/>
                            </m:rPr>
                            <a:rPr kumimoji="1" lang="en-US" altLang="ja-JP" b="0" i="0" smtClean="0">
                              <a:solidFill>
                                <a:schemeClr val="bg1"/>
                              </a:solidFill>
                              <a:latin typeface="Cambria Math" panose="02040503050406030204" pitchFamily="18" charset="0"/>
                            </a:rPr>
                            <m:t>b</m:t>
                          </m:r>
                        </m:sub>
                      </m:sSub>
                    </m:oMath>
                  </m:oMathPara>
                </a14:m>
                <a:endParaRPr kumimoji="1" lang="ja-JP" altLang="en-US" dirty="0">
                  <a:solidFill>
                    <a:schemeClr val="bg1"/>
                  </a:solidFill>
                </a:endParaRPr>
              </a:p>
            </p:txBody>
          </p:sp>
        </mc:Choice>
        <mc:Fallback xmlns="">
          <p:sp>
            <p:nvSpPr>
              <p:cNvPr id="79" name="テキスト ボックス 78">
                <a:extLst>
                  <a:ext uri="{FF2B5EF4-FFF2-40B4-BE49-F238E27FC236}">
                    <a16:creationId xmlns:a16="http://schemas.microsoft.com/office/drawing/2014/main" id="{AB6D4700-C6E3-4B2B-A42D-F37862B51034}"/>
                  </a:ext>
                </a:extLst>
              </p:cNvPr>
              <p:cNvSpPr txBox="1">
                <a:spLocks noRot="1" noChangeAspect="1" noMove="1" noResize="1" noEditPoints="1" noAdjustHandles="1" noChangeArrowheads="1" noChangeShapeType="1" noTextEdit="1"/>
              </p:cNvSpPr>
              <p:nvPr/>
            </p:nvSpPr>
            <p:spPr>
              <a:xfrm>
                <a:off x="6430522" y="4462077"/>
                <a:ext cx="763799" cy="369332"/>
              </a:xfrm>
              <a:prstGeom prst="rect">
                <a:avLst/>
              </a:prstGeom>
              <a:blipFill>
                <a:blip r:embed="rId9"/>
                <a:stretch>
                  <a:fillRect l="-36066" t="-110000" r="-13115" b="-166667"/>
                </a:stretch>
              </a:blipFill>
              <a:ln w="635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A9F54976-4680-4E9D-BA8F-0F2BA46B6D01}"/>
                  </a:ext>
                </a:extLst>
              </p:cNvPr>
              <p:cNvSpPr txBox="1"/>
              <p:nvPr/>
            </p:nvSpPr>
            <p:spPr>
              <a:xfrm>
                <a:off x="3319322" y="888159"/>
                <a:ext cx="5755999" cy="400110"/>
              </a:xfrm>
              <a:prstGeom prst="rect">
                <a:avLst/>
              </a:prstGeom>
              <a:noFill/>
            </p:spPr>
            <p:txBody>
              <a:bodyPr wrap="none" rtlCol="0">
                <a:spAutoFit/>
              </a:bodyPr>
              <a:lstStyle/>
              <a:p>
                <a:r>
                  <a:rPr kumimoji="1" lang="en-US" altLang="ja-JP" sz="2000" dirty="0"/>
                  <a:t>Feshbach resonance between </a:t>
                </a:r>
                <a14:m>
                  <m:oMath xmlns:m="http://schemas.openxmlformats.org/officeDocument/2006/math">
                    <m:d>
                      <m:dPr>
                        <m:begChr m:val=""/>
                        <m:endChr m:val="⟩"/>
                        <m:ctrlPr>
                          <a:rPr lang="en-US" altLang="ja-JP" sz="2000" i="1" smtClean="0">
                            <a:solidFill>
                              <a:schemeClr val="tx1"/>
                            </a:solidFill>
                            <a:latin typeface="Cambria Math" panose="02040503050406030204" pitchFamily="18" charset="0"/>
                          </a:rPr>
                        </m:ctrlPr>
                      </m:dPr>
                      <m:e>
                        <m:d>
                          <m:dPr>
                            <m:begChr m:val="|"/>
                            <m:endChr m:val=""/>
                            <m:ctrlPr>
                              <a:rPr lang="en-US" altLang="ja-JP" sz="2000" i="1">
                                <a:solidFill>
                                  <a:schemeClr val="tx1"/>
                                </a:solidFill>
                                <a:latin typeface="Cambria Math" panose="02040503050406030204" pitchFamily="18" charset="0"/>
                              </a:rPr>
                            </m:ctrlPr>
                          </m:dPr>
                          <m:e>
                            <m:r>
                              <a:rPr lang="en-US" altLang="ja-JP" sz="2000" i="1">
                                <a:solidFill>
                                  <a:schemeClr val="tx1"/>
                                </a:solidFill>
                                <a:latin typeface="Cambria Math" panose="02040503050406030204" pitchFamily="18" charset="0"/>
                              </a:rPr>
                              <m:t>1</m:t>
                            </m:r>
                          </m:e>
                        </m:d>
                      </m:e>
                    </m:d>
                  </m:oMath>
                </a14:m>
                <a:r>
                  <a:rPr kumimoji="1" lang="en-US" altLang="ja-JP" sz="2000" dirty="0"/>
                  <a:t> and </a:t>
                </a:r>
                <a14:m>
                  <m:oMath xmlns:m="http://schemas.openxmlformats.org/officeDocument/2006/math">
                    <m:d>
                      <m:dPr>
                        <m:begChr m:val=""/>
                        <m:endChr m:val="⟩"/>
                        <m:ctrlPr>
                          <a:rPr lang="en-US" altLang="ja-JP" sz="2000" i="1">
                            <a:latin typeface="Cambria Math" panose="02040503050406030204" pitchFamily="18" charset="0"/>
                          </a:rPr>
                        </m:ctrlPr>
                      </m:dPr>
                      <m:e>
                        <m:d>
                          <m:dPr>
                            <m:begChr m:val="|"/>
                            <m:endChr m:val=""/>
                            <m:ctrlPr>
                              <a:rPr lang="en-US" altLang="ja-JP" sz="2000" i="1">
                                <a:latin typeface="Cambria Math" panose="02040503050406030204" pitchFamily="18" charset="0"/>
                              </a:rPr>
                            </m:ctrlPr>
                          </m:dPr>
                          <m:e>
                            <m:r>
                              <a:rPr lang="en-US" altLang="ja-JP" sz="2000" b="0" i="1" smtClean="0">
                                <a:latin typeface="Cambria Math" panose="02040503050406030204" pitchFamily="18" charset="0"/>
                              </a:rPr>
                              <m:t>2</m:t>
                            </m:r>
                          </m:e>
                        </m:d>
                      </m:e>
                    </m:d>
                  </m:oMath>
                </a14:m>
                <a:r>
                  <a:rPr kumimoji="1" lang="en-US" altLang="ja-JP" sz="2000" dirty="0"/>
                  <a:t> of </a:t>
                </a:r>
                <a:r>
                  <a:rPr kumimoji="1" lang="en-US" altLang="ja-JP" sz="2000" baseline="30000" dirty="0"/>
                  <a:t>6</a:t>
                </a:r>
                <a:r>
                  <a:rPr kumimoji="1" lang="en-US" altLang="ja-JP" sz="2000" dirty="0"/>
                  <a:t>Li atom</a:t>
                </a:r>
                <a:endParaRPr kumimoji="1" lang="ja-JP" altLang="en-US" sz="2000" dirty="0"/>
              </a:p>
            </p:txBody>
          </p:sp>
        </mc:Choice>
        <mc:Fallback xmlns="">
          <p:sp>
            <p:nvSpPr>
              <p:cNvPr id="2" name="テキスト ボックス 1">
                <a:extLst>
                  <a:ext uri="{FF2B5EF4-FFF2-40B4-BE49-F238E27FC236}">
                    <a16:creationId xmlns:a16="http://schemas.microsoft.com/office/drawing/2014/main" id="{A9F54976-4680-4E9D-BA8F-0F2BA46B6D01}"/>
                  </a:ext>
                </a:extLst>
              </p:cNvPr>
              <p:cNvSpPr txBox="1">
                <a:spLocks noRot="1" noChangeAspect="1" noMove="1" noResize="1" noEditPoints="1" noAdjustHandles="1" noChangeArrowheads="1" noChangeShapeType="1" noTextEdit="1"/>
              </p:cNvSpPr>
              <p:nvPr/>
            </p:nvSpPr>
            <p:spPr>
              <a:xfrm>
                <a:off x="3319322" y="888159"/>
                <a:ext cx="5755999" cy="400110"/>
              </a:xfrm>
              <a:prstGeom prst="rect">
                <a:avLst/>
              </a:prstGeom>
              <a:blipFill>
                <a:blip r:embed="rId10"/>
                <a:stretch>
                  <a:fillRect l="-879" t="-115625" b="-178125"/>
                </a:stretch>
              </a:blipFill>
            </p:spPr>
            <p:txBody>
              <a:bodyPr/>
              <a:lstStyle/>
              <a:p>
                <a:r>
                  <a:rPr lang="ja-JP" altLang="en-US">
                    <a:noFill/>
                  </a:rPr>
                  <a:t> </a:t>
                </a:r>
              </a:p>
            </p:txBody>
          </p:sp>
        </mc:Fallback>
      </mc:AlternateContent>
      <p:sp>
        <p:nvSpPr>
          <p:cNvPr id="107" name="テキスト ボックス 106">
            <a:extLst>
              <a:ext uri="{FF2B5EF4-FFF2-40B4-BE49-F238E27FC236}">
                <a16:creationId xmlns:a16="http://schemas.microsoft.com/office/drawing/2014/main" id="{BD3131B5-643A-4BE4-A0B4-EFE38FD63D63}"/>
              </a:ext>
            </a:extLst>
          </p:cNvPr>
          <p:cNvSpPr txBox="1"/>
          <p:nvPr/>
        </p:nvSpPr>
        <p:spPr>
          <a:xfrm>
            <a:off x="3610500" y="2671735"/>
            <a:ext cx="1442824" cy="646331"/>
          </a:xfrm>
          <a:prstGeom prst="rect">
            <a:avLst/>
          </a:prstGeom>
          <a:noFill/>
        </p:spPr>
        <p:txBody>
          <a:bodyPr wrap="square" rtlCol="0">
            <a:spAutoFit/>
          </a:bodyPr>
          <a:lstStyle/>
          <a:p>
            <a:r>
              <a:rPr lang="en-US" altLang="ja-JP" dirty="0"/>
              <a:t>C</a:t>
            </a:r>
            <a:r>
              <a:rPr kumimoji="1" lang="en-US" altLang="ja-JP" dirty="0"/>
              <a:t>old atoms at 300G</a:t>
            </a:r>
          </a:p>
        </p:txBody>
      </p:sp>
      <p:sp>
        <p:nvSpPr>
          <p:cNvPr id="108" name="テキスト ボックス 107">
            <a:extLst>
              <a:ext uri="{FF2B5EF4-FFF2-40B4-BE49-F238E27FC236}">
                <a16:creationId xmlns:a16="http://schemas.microsoft.com/office/drawing/2014/main" id="{24CFB7ED-DEC3-4EB0-8228-6A58870FCF44}"/>
              </a:ext>
            </a:extLst>
          </p:cNvPr>
          <p:cNvSpPr txBox="1"/>
          <p:nvPr/>
        </p:nvSpPr>
        <p:spPr>
          <a:xfrm>
            <a:off x="7088840" y="2671735"/>
            <a:ext cx="1985608" cy="646331"/>
          </a:xfrm>
          <a:prstGeom prst="rect">
            <a:avLst/>
          </a:prstGeom>
          <a:noFill/>
        </p:spPr>
        <p:txBody>
          <a:bodyPr wrap="square" rtlCol="0">
            <a:spAutoFit/>
          </a:bodyPr>
          <a:lstStyle/>
          <a:p>
            <a:r>
              <a:rPr kumimoji="1" lang="en-US" altLang="ja-JP" dirty="0"/>
              <a:t>Cold FB molecules at 800G</a:t>
            </a:r>
            <a:endParaRPr kumimoji="1" lang="ja-JP" altLang="en-US" dirty="0"/>
          </a:p>
        </p:txBody>
      </p:sp>
      <p:sp>
        <p:nvSpPr>
          <p:cNvPr id="109" name="テキスト ボックス 108">
            <a:extLst>
              <a:ext uri="{FF2B5EF4-FFF2-40B4-BE49-F238E27FC236}">
                <a16:creationId xmlns:a16="http://schemas.microsoft.com/office/drawing/2014/main" id="{70F23305-275C-CF40-A2AD-8ECAFCDB001F}"/>
              </a:ext>
            </a:extLst>
          </p:cNvPr>
          <p:cNvSpPr txBox="1"/>
          <p:nvPr/>
        </p:nvSpPr>
        <p:spPr>
          <a:xfrm>
            <a:off x="1435450" y="120770"/>
            <a:ext cx="9425209" cy="523220"/>
          </a:xfrm>
          <a:prstGeom prst="rect">
            <a:avLst/>
          </a:prstGeom>
          <a:noFill/>
        </p:spPr>
        <p:txBody>
          <a:bodyPr wrap="none" rtlCol="0">
            <a:spAutoFit/>
          </a:bodyPr>
          <a:lstStyle/>
          <a:p>
            <a:r>
              <a:rPr lang="en-US" altLang="ja-JP" sz="2800" dirty="0">
                <a:solidFill>
                  <a:schemeClr val="bg1"/>
                </a:solidFill>
              </a:rPr>
              <a:t>Preparation of atoms or FB molecules at various magnetic field</a:t>
            </a:r>
          </a:p>
        </p:txBody>
      </p:sp>
      <p:cxnSp>
        <p:nvCxnSpPr>
          <p:cNvPr id="4" name="直線矢印コネクタ 3">
            <a:extLst>
              <a:ext uri="{FF2B5EF4-FFF2-40B4-BE49-F238E27FC236}">
                <a16:creationId xmlns:a16="http://schemas.microsoft.com/office/drawing/2014/main" id="{E843FE14-2F0C-4A41-8ECB-8DCE38CB1188}"/>
              </a:ext>
            </a:extLst>
          </p:cNvPr>
          <p:cNvCxnSpPr>
            <a:cxnSpLocks/>
          </p:cNvCxnSpPr>
          <p:nvPr/>
        </p:nvCxnSpPr>
        <p:spPr>
          <a:xfrm flipH="1">
            <a:off x="4138280" y="3352020"/>
            <a:ext cx="0" cy="288000"/>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矢印コネクタ 110">
            <a:extLst>
              <a:ext uri="{FF2B5EF4-FFF2-40B4-BE49-F238E27FC236}">
                <a16:creationId xmlns:a16="http://schemas.microsoft.com/office/drawing/2014/main" id="{61B0AC9B-0D0D-5448-9315-3A537133A32C}"/>
              </a:ext>
            </a:extLst>
          </p:cNvPr>
          <p:cNvCxnSpPr>
            <a:cxnSpLocks/>
          </p:cNvCxnSpPr>
          <p:nvPr/>
        </p:nvCxnSpPr>
        <p:spPr>
          <a:xfrm flipH="1">
            <a:off x="7652637" y="3352020"/>
            <a:ext cx="0" cy="288000"/>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1EE8662C-E302-3849-82F7-56F8D71CB8B0}"/>
                  </a:ext>
                </a:extLst>
              </p:cNvPr>
              <p:cNvSpPr txBox="1"/>
              <p:nvPr/>
            </p:nvSpPr>
            <p:spPr>
              <a:xfrm>
                <a:off x="9977854" y="5835399"/>
                <a:ext cx="19207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0" dirty="0" smtClean="0">
                          <a:latin typeface="Cambria Math" panose="02040503050406030204" pitchFamily="18" charset="0"/>
                        </a:rPr>
                        <m:t>(1</m:t>
                      </m:r>
                      <m:r>
                        <a:rPr kumimoji="1" lang="en-US" altLang="ja-JP" b="0" i="0" dirty="0" smtClean="0">
                          <a:latin typeface="Cambria Math" panose="02040503050406030204" pitchFamily="18" charset="0"/>
                        </a:rPr>
                        <m:t> </m:t>
                      </m:r>
                      <m:r>
                        <m:rPr>
                          <m:sty m:val="p"/>
                        </m:rPr>
                        <a:rPr kumimoji="1" lang="en-US" altLang="ja-JP" i="0" dirty="0" smtClean="0">
                          <a:latin typeface="Cambria Math" panose="02040503050406030204" pitchFamily="18" charset="0"/>
                        </a:rPr>
                        <m:t>MHz</m:t>
                      </m:r>
                      <m:r>
                        <a:rPr kumimoji="1" lang="en-US" altLang="ja-JP" i="0" dirty="0" smtClean="0">
                          <a:latin typeface="Cambria Math" panose="02040503050406030204" pitchFamily="18" charset="0"/>
                        </a:rPr>
                        <m:t>=4 </m:t>
                      </m:r>
                      <m:r>
                        <m:rPr>
                          <m:sty m:val="p"/>
                        </m:rPr>
                        <a:rPr kumimoji="1" lang="en-US" altLang="ja-JP" i="0" dirty="0" smtClean="0">
                          <a:latin typeface="Cambria Math" panose="02040503050406030204" pitchFamily="18" charset="0"/>
                        </a:rPr>
                        <m:t>neV</m:t>
                      </m:r>
                      <m:r>
                        <a:rPr kumimoji="1" lang="en-US" altLang="ja-JP" i="0" dirty="0" smtClean="0">
                          <a:latin typeface="Cambria Math" panose="02040503050406030204" pitchFamily="18" charset="0"/>
                        </a:rPr>
                        <m:t>)</m:t>
                      </m:r>
                    </m:oMath>
                  </m:oMathPara>
                </a14:m>
                <a:endParaRPr kumimoji="1" lang="ja-JP" altLang="en-US"/>
              </a:p>
            </p:txBody>
          </p:sp>
        </mc:Choice>
        <mc:Fallback xmlns="">
          <p:sp>
            <p:nvSpPr>
              <p:cNvPr id="74" name="テキスト ボックス 73">
                <a:extLst>
                  <a:ext uri="{FF2B5EF4-FFF2-40B4-BE49-F238E27FC236}">
                    <a16:creationId xmlns:a16="http://schemas.microsoft.com/office/drawing/2014/main" id="{1EE8662C-E302-3849-82F7-56F8D71CB8B0}"/>
                  </a:ext>
                </a:extLst>
              </p:cNvPr>
              <p:cNvSpPr txBox="1">
                <a:spLocks noRot="1" noChangeAspect="1" noMove="1" noResize="1" noEditPoints="1" noAdjustHandles="1" noChangeArrowheads="1" noChangeShapeType="1" noTextEdit="1"/>
              </p:cNvSpPr>
              <p:nvPr/>
            </p:nvSpPr>
            <p:spPr>
              <a:xfrm>
                <a:off x="9977854" y="5835399"/>
                <a:ext cx="1920718" cy="369332"/>
              </a:xfrm>
              <a:prstGeom prst="rect">
                <a:avLst/>
              </a:prstGeom>
              <a:blipFill>
                <a:blip r:embed="rId11"/>
                <a:stretch>
                  <a:fillRect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2" name="テキスト ボックス 111">
                <a:extLst>
                  <a:ext uri="{FF2B5EF4-FFF2-40B4-BE49-F238E27FC236}">
                    <a16:creationId xmlns:a16="http://schemas.microsoft.com/office/drawing/2014/main" id="{9035F3EE-AAF8-3E42-A17F-4EED54143235}"/>
                  </a:ext>
                </a:extLst>
              </p:cNvPr>
              <p:cNvSpPr txBox="1"/>
              <p:nvPr/>
            </p:nvSpPr>
            <p:spPr>
              <a:xfrm>
                <a:off x="9977854" y="5429482"/>
                <a:ext cx="19415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0" dirty="0" smtClean="0">
                          <a:latin typeface="Cambria Math" panose="02040503050406030204" pitchFamily="18" charset="0"/>
                        </a:rPr>
                        <m:t>(1</m:t>
                      </m:r>
                      <m:r>
                        <a:rPr kumimoji="1" lang="en-US" altLang="ja-JP" b="0" i="0" dirty="0" smtClean="0">
                          <a:latin typeface="Cambria Math" panose="02040503050406030204" pitchFamily="18" charset="0"/>
                        </a:rPr>
                        <m:t> </m:t>
                      </m:r>
                      <m:r>
                        <m:rPr>
                          <m:sty m:val="p"/>
                        </m:rPr>
                        <a:rPr kumimoji="1" lang="en-US" altLang="ja-JP" i="0" dirty="0" smtClean="0">
                          <a:latin typeface="Cambria Math" panose="02040503050406030204" pitchFamily="18" charset="0"/>
                        </a:rPr>
                        <m:t>MHz</m:t>
                      </m:r>
                      <m:r>
                        <a:rPr kumimoji="1" lang="en-US" altLang="ja-JP" i="0" dirty="0" smtClean="0">
                          <a:latin typeface="Cambria Math" panose="02040503050406030204" pitchFamily="18" charset="0"/>
                        </a:rPr>
                        <m:t>=50 </m:t>
                      </m:r>
                      <m:r>
                        <m:rPr>
                          <m:sty m:val="p"/>
                        </m:rPr>
                        <a:rPr kumimoji="1" lang="en-US" altLang="ja-JP" b="0" i="0" dirty="0" smtClean="0">
                          <a:latin typeface="Cambria Math" panose="02040503050406030204" pitchFamily="18" charset="0"/>
                        </a:rPr>
                        <m:t>μK</m:t>
                      </m:r>
                      <m:r>
                        <a:rPr kumimoji="1" lang="en-US" altLang="ja-JP" i="0" dirty="0" smtClean="0">
                          <a:latin typeface="Cambria Math" panose="02040503050406030204" pitchFamily="18" charset="0"/>
                        </a:rPr>
                        <m:t>)</m:t>
                      </m:r>
                    </m:oMath>
                  </m:oMathPara>
                </a14:m>
                <a:endParaRPr kumimoji="1" lang="ja-JP" altLang="en-US"/>
              </a:p>
            </p:txBody>
          </p:sp>
        </mc:Choice>
        <mc:Fallback xmlns="">
          <p:sp>
            <p:nvSpPr>
              <p:cNvPr id="112" name="テキスト ボックス 111">
                <a:extLst>
                  <a:ext uri="{FF2B5EF4-FFF2-40B4-BE49-F238E27FC236}">
                    <a16:creationId xmlns:a16="http://schemas.microsoft.com/office/drawing/2014/main" id="{9035F3EE-AAF8-3E42-A17F-4EED54143235}"/>
                  </a:ext>
                </a:extLst>
              </p:cNvPr>
              <p:cNvSpPr txBox="1">
                <a:spLocks noRot="1" noChangeAspect="1" noMove="1" noResize="1" noEditPoints="1" noAdjustHandles="1" noChangeArrowheads="1" noChangeShapeType="1" noTextEdit="1"/>
              </p:cNvSpPr>
              <p:nvPr/>
            </p:nvSpPr>
            <p:spPr>
              <a:xfrm>
                <a:off x="9977854" y="5429482"/>
                <a:ext cx="1941557" cy="369332"/>
              </a:xfrm>
              <a:prstGeom prst="rect">
                <a:avLst/>
              </a:prstGeom>
              <a:blipFill>
                <a:blip r:embed="rId12"/>
                <a:stretch>
                  <a:fillRect b="-13333"/>
                </a:stretch>
              </a:blipFill>
            </p:spPr>
            <p:txBody>
              <a:bodyPr/>
              <a:lstStyle/>
              <a:p>
                <a:r>
                  <a:rPr lang="ja-JP" altLang="en-US">
                    <a:noFill/>
                  </a:rPr>
                  <a:t> </a:t>
                </a:r>
              </a:p>
            </p:txBody>
          </p:sp>
        </mc:Fallback>
      </mc:AlternateContent>
      <p:sp>
        <p:nvSpPr>
          <p:cNvPr id="113" name="テキスト ボックス 112">
            <a:extLst>
              <a:ext uri="{FF2B5EF4-FFF2-40B4-BE49-F238E27FC236}">
                <a16:creationId xmlns:a16="http://schemas.microsoft.com/office/drawing/2014/main" id="{82783BB1-98A6-4544-9843-F14FAF799390}"/>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33569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10CFFF9-4318-4655-97ED-A4D0A3910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59" y="823738"/>
            <a:ext cx="5210175" cy="5524500"/>
          </a:xfrm>
          <a:prstGeom prst="rect">
            <a:avLst/>
          </a:prstGeom>
        </p:spPr>
      </p:pic>
      <mc:AlternateContent xmlns:mc="http://schemas.openxmlformats.org/markup-compatibility/2006" xmlns:a14="http://schemas.microsoft.com/office/drawing/2010/main">
        <mc:Choice Requires="a14">
          <p:sp>
            <p:nvSpPr>
              <p:cNvPr id="144" name="テキスト ボックス 143">
                <a:extLst>
                  <a:ext uri="{FF2B5EF4-FFF2-40B4-BE49-F238E27FC236}">
                    <a16:creationId xmlns:a16="http://schemas.microsoft.com/office/drawing/2014/main" id="{55DCDF16-701B-4D1F-97D6-E7526D5F7E24}"/>
                  </a:ext>
                </a:extLst>
              </p:cNvPr>
              <p:cNvSpPr txBox="1"/>
              <p:nvPr/>
            </p:nvSpPr>
            <p:spPr>
              <a:xfrm>
                <a:off x="8820801" y="5119467"/>
                <a:ext cx="1673398" cy="760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a:rPr lang="en-US" altLang="ja-JP" sz="1400" i="1">
                                  <a:solidFill>
                                    <a:schemeClr val="tx1"/>
                                  </a:solidFill>
                                  <a:latin typeface="Cambria Math" panose="02040503050406030204" pitchFamily="18" charset="0"/>
                                </a:rPr>
                                <m:t>1</m:t>
                              </m:r>
                            </m:e>
                          </m:d>
                        </m:e>
                      </m:d>
                      <m:r>
                        <a:rPr lang="en-US" altLang="ja-JP" sz="1400" b="0" i="1" smtClean="0">
                          <a:solidFill>
                            <a:schemeClr val="tx1"/>
                          </a:solidFill>
                          <a:latin typeface="Cambria Math" panose="02040503050406030204" pitchFamily="18" charset="0"/>
                        </a:rPr>
                        <m:t>=</m:t>
                      </m:r>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a:rPr lang="en-US" altLang="ja-JP" sz="1400" b="0" i="1" smtClean="0">
                                  <a:solidFill>
                                    <a:schemeClr val="tx1"/>
                                  </a:solidFill>
                                  <a:latin typeface="Cambria Math" panose="02040503050406030204" pitchFamily="18" charset="0"/>
                                </a:rPr>
                                <m:t>−</m:t>
                              </m:r>
                              <m:f>
                                <m:fPr>
                                  <m:ctrlPr>
                                    <a:rPr lang="en-US" altLang="ja-JP" sz="1400" b="0" i="1" smtClean="0">
                                      <a:solidFill>
                                        <a:schemeClr val="tx1"/>
                                      </a:solidFill>
                                      <a:latin typeface="Cambria Math" panose="02040503050406030204" pitchFamily="18" charset="0"/>
                                    </a:rPr>
                                  </m:ctrlPr>
                                </m:fPr>
                                <m:num>
                                  <m:r>
                                    <a:rPr lang="en-US" altLang="ja-JP" sz="1400" b="0" i="1" smtClean="0">
                                      <a:solidFill>
                                        <a:schemeClr val="tx1"/>
                                      </a:solidFill>
                                      <a:latin typeface="Cambria Math" panose="02040503050406030204" pitchFamily="18" charset="0"/>
                                    </a:rPr>
                                    <m:t>1</m:t>
                                  </m:r>
                                </m:num>
                                <m:den>
                                  <m:r>
                                    <a:rPr lang="en-US" altLang="ja-JP" sz="1400" b="0" i="1" smtClean="0">
                                      <a:solidFill>
                                        <a:schemeClr val="tx1"/>
                                      </a:solidFill>
                                      <a:latin typeface="Cambria Math" panose="02040503050406030204" pitchFamily="18" charset="0"/>
                                    </a:rPr>
                                    <m:t>2</m:t>
                                  </m:r>
                                </m:den>
                              </m:f>
                              <m:r>
                                <a:rPr lang="en-US" altLang="ja-JP" sz="1400" b="0" i="1" smtClean="0">
                                  <a:solidFill>
                                    <a:schemeClr val="tx1"/>
                                  </a:solidFill>
                                  <a:latin typeface="Cambria Math" panose="02040503050406030204" pitchFamily="18" charset="0"/>
                                </a:rPr>
                                <m:t>,+1</m:t>
                              </m:r>
                            </m:e>
                          </m:d>
                        </m:e>
                      </m:d>
                    </m:oMath>
                  </m:oMathPara>
                </a14:m>
                <a:endParaRPr kumimoji="1" lang="ja-JP"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4" name="テキスト ボックス 143">
                <a:extLst>
                  <a:ext uri="{FF2B5EF4-FFF2-40B4-BE49-F238E27FC236}">
                    <a16:creationId xmlns:a16="http://schemas.microsoft.com/office/drawing/2014/main" id="{55DCDF16-701B-4D1F-97D6-E7526D5F7E24}"/>
                  </a:ext>
                </a:extLst>
              </p:cNvPr>
              <p:cNvSpPr txBox="1">
                <a:spLocks noRot="1" noChangeAspect="1" noMove="1" noResize="1" noEditPoints="1" noAdjustHandles="1" noChangeArrowheads="1" noChangeShapeType="1" noTextEdit="1"/>
              </p:cNvSpPr>
              <p:nvPr/>
            </p:nvSpPr>
            <p:spPr>
              <a:xfrm>
                <a:off x="8820801" y="5119467"/>
                <a:ext cx="1673398" cy="760934"/>
              </a:xfrm>
              <a:prstGeom prst="rect">
                <a:avLst/>
              </a:prstGeom>
              <a:blipFill>
                <a:blip r:embed="rId4"/>
                <a:stretch>
                  <a:fillRect l="-4545" t="-101639" r="-21970" b="-1213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5" name="テキスト ボックス 144">
                <a:extLst>
                  <a:ext uri="{FF2B5EF4-FFF2-40B4-BE49-F238E27FC236}">
                    <a16:creationId xmlns:a16="http://schemas.microsoft.com/office/drawing/2014/main" id="{355B9BE3-0990-4ED3-BA5A-12463605AC39}"/>
                  </a:ext>
                </a:extLst>
              </p:cNvPr>
              <p:cNvSpPr txBox="1"/>
              <p:nvPr/>
            </p:nvSpPr>
            <p:spPr>
              <a:xfrm>
                <a:off x="8820801" y="4496001"/>
                <a:ext cx="1513330" cy="760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smtClean="0">
                                  <a:solidFill>
                                    <a:schemeClr val="tx1"/>
                                  </a:solidFill>
                                  <a:latin typeface="Cambria Math" panose="02040503050406030204" pitchFamily="18" charset="0"/>
                                </a:rPr>
                              </m:ctrlPr>
                            </m:dPr>
                            <m:e>
                              <m:r>
                                <a:rPr lang="en-US" altLang="ja-JP" sz="1400" b="0" i="1" smtClean="0">
                                  <a:solidFill>
                                    <a:schemeClr val="tx1"/>
                                  </a:solidFill>
                                  <a:latin typeface="Cambria Math" panose="02040503050406030204" pitchFamily="18" charset="0"/>
                                </a:rPr>
                                <m:t>2</m:t>
                              </m:r>
                            </m:e>
                          </m:d>
                        </m:e>
                      </m:d>
                      <m:r>
                        <a:rPr lang="en-US" altLang="ja-JP" sz="1400" b="0" i="1" smtClean="0">
                          <a:solidFill>
                            <a:schemeClr val="tx1"/>
                          </a:solidFill>
                          <a:latin typeface="Cambria Math" panose="02040503050406030204" pitchFamily="18" charset="0"/>
                        </a:rPr>
                        <m:t>=</m:t>
                      </m:r>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a:rPr lang="en-US" altLang="ja-JP" sz="1400" b="0" i="1" smtClean="0">
                                  <a:solidFill>
                                    <a:schemeClr val="tx1"/>
                                  </a:solidFill>
                                  <a:latin typeface="Cambria Math" panose="02040503050406030204" pitchFamily="18" charset="0"/>
                                </a:rPr>
                                <m:t>−</m:t>
                              </m:r>
                              <m:f>
                                <m:fPr>
                                  <m:ctrlPr>
                                    <a:rPr lang="en-US" altLang="ja-JP" sz="1400" b="0" i="1" smtClean="0">
                                      <a:solidFill>
                                        <a:schemeClr val="tx1"/>
                                      </a:solidFill>
                                      <a:latin typeface="Cambria Math" panose="02040503050406030204" pitchFamily="18" charset="0"/>
                                    </a:rPr>
                                  </m:ctrlPr>
                                </m:fPr>
                                <m:num>
                                  <m:r>
                                    <a:rPr lang="en-US" altLang="ja-JP" sz="1400" b="0" i="1" smtClean="0">
                                      <a:solidFill>
                                        <a:schemeClr val="tx1"/>
                                      </a:solidFill>
                                      <a:latin typeface="Cambria Math" panose="02040503050406030204" pitchFamily="18" charset="0"/>
                                    </a:rPr>
                                    <m:t>1</m:t>
                                  </m:r>
                                </m:num>
                                <m:den>
                                  <m:r>
                                    <a:rPr lang="en-US" altLang="ja-JP" sz="1400" b="0" i="1" smtClean="0">
                                      <a:solidFill>
                                        <a:schemeClr val="tx1"/>
                                      </a:solidFill>
                                      <a:latin typeface="Cambria Math" panose="02040503050406030204" pitchFamily="18" charset="0"/>
                                    </a:rPr>
                                    <m:t>2</m:t>
                                  </m:r>
                                </m:den>
                              </m:f>
                              <m:r>
                                <a:rPr lang="en-US" altLang="ja-JP" sz="1400" b="0" i="1" smtClean="0">
                                  <a:solidFill>
                                    <a:schemeClr val="tx1"/>
                                  </a:solidFill>
                                  <a:latin typeface="Cambria Math" panose="02040503050406030204" pitchFamily="18" charset="0"/>
                                </a:rPr>
                                <m:t>,0</m:t>
                              </m:r>
                            </m:e>
                          </m:d>
                        </m:e>
                      </m:d>
                    </m:oMath>
                  </m:oMathPara>
                </a14:m>
                <a:endParaRPr kumimoji="1" lang="ja-JP"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5" name="テキスト ボックス 144">
                <a:extLst>
                  <a:ext uri="{FF2B5EF4-FFF2-40B4-BE49-F238E27FC236}">
                    <a16:creationId xmlns:a16="http://schemas.microsoft.com/office/drawing/2014/main" id="{355B9BE3-0990-4ED3-BA5A-12463605AC39}"/>
                  </a:ext>
                </a:extLst>
              </p:cNvPr>
              <p:cNvSpPr txBox="1">
                <a:spLocks noRot="1" noChangeAspect="1" noMove="1" noResize="1" noEditPoints="1" noAdjustHandles="1" noChangeArrowheads="1" noChangeShapeType="1" noTextEdit="1"/>
              </p:cNvSpPr>
              <p:nvPr/>
            </p:nvSpPr>
            <p:spPr>
              <a:xfrm>
                <a:off x="8820801" y="4496001"/>
                <a:ext cx="1513330" cy="760934"/>
              </a:xfrm>
              <a:prstGeom prst="rect">
                <a:avLst/>
              </a:prstGeom>
              <a:blipFill>
                <a:blip r:embed="rId5"/>
                <a:stretch>
                  <a:fillRect l="-5833" t="-101639" r="-24167" b="-11967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6" name="テキスト ボックス 145">
                <a:extLst>
                  <a:ext uri="{FF2B5EF4-FFF2-40B4-BE49-F238E27FC236}">
                    <a16:creationId xmlns:a16="http://schemas.microsoft.com/office/drawing/2014/main" id="{1179A8AB-D8EE-4345-8199-93519D80A6C5}"/>
                  </a:ext>
                </a:extLst>
              </p:cNvPr>
              <p:cNvSpPr txBox="1"/>
              <p:nvPr/>
            </p:nvSpPr>
            <p:spPr>
              <a:xfrm>
                <a:off x="8820801" y="3872537"/>
                <a:ext cx="1673398" cy="760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a:rPr lang="en-US" altLang="ja-JP" sz="1400" b="0" i="1" smtClean="0">
                                  <a:solidFill>
                                    <a:schemeClr val="tx1"/>
                                  </a:solidFill>
                                  <a:latin typeface="Cambria Math" panose="02040503050406030204" pitchFamily="18" charset="0"/>
                                </a:rPr>
                                <m:t>3</m:t>
                              </m:r>
                            </m:e>
                          </m:d>
                        </m:e>
                      </m:d>
                      <m:r>
                        <a:rPr lang="en-US" altLang="ja-JP" sz="1400" b="0" i="1" smtClean="0">
                          <a:solidFill>
                            <a:schemeClr val="tx1"/>
                          </a:solidFill>
                          <a:latin typeface="Cambria Math" panose="02040503050406030204" pitchFamily="18" charset="0"/>
                        </a:rPr>
                        <m:t>=</m:t>
                      </m:r>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a:rPr lang="en-US" altLang="ja-JP" sz="1400" b="0" i="1" smtClean="0">
                                  <a:solidFill>
                                    <a:schemeClr val="tx1"/>
                                  </a:solidFill>
                                  <a:latin typeface="Cambria Math" panose="02040503050406030204" pitchFamily="18" charset="0"/>
                                </a:rPr>
                                <m:t>−</m:t>
                              </m:r>
                              <m:f>
                                <m:fPr>
                                  <m:ctrlPr>
                                    <a:rPr lang="en-US" altLang="ja-JP" sz="1400" b="0" i="1" smtClean="0">
                                      <a:solidFill>
                                        <a:schemeClr val="tx1"/>
                                      </a:solidFill>
                                      <a:latin typeface="Cambria Math" panose="02040503050406030204" pitchFamily="18" charset="0"/>
                                    </a:rPr>
                                  </m:ctrlPr>
                                </m:fPr>
                                <m:num>
                                  <m:r>
                                    <a:rPr lang="en-US" altLang="ja-JP" sz="1400" b="0" i="1" smtClean="0">
                                      <a:solidFill>
                                        <a:schemeClr val="tx1"/>
                                      </a:solidFill>
                                      <a:latin typeface="Cambria Math" panose="02040503050406030204" pitchFamily="18" charset="0"/>
                                    </a:rPr>
                                    <m:t>1</m:t>
                                  </m:r>
                                </m:num>
                                <m:den>
                                  <m:r>
                                    <a:rPr lang="en-US" altLang="ja-JP" sz="1400" b="0" i="1" smtClean="0">
                                      <a:solidFill>
                                        <a:schemeClr val="tx1"/>
                                      </a:solidFill>
                                      <a:latin typeface="Cambria Math" panose="02040503050406030204" pitchFamily="18" charset="0"/>
                                    </a:rPr>
                                    <m:t>2</m:t>
                                  </m:r>
                                </m:den>
                              </m:f>
                              <m:r>
                                <a:rPr lang="en-US" altLang="ja-JP" sz="1400" b="0" i="1" smtClean="0">
                                  <a:solidFill>
                                    <a:schemeClr val="tx1"/>
                                  </a:solidFill>
                                  <a:latin typeface="Cambria Math" panose="02040503050406030204" pitchFamily="18" charset="0"/>
                                </a:rPr>
                                <m:t>,−1</m:t>
                              </m:r>
                            </m:e>
                          </m:d>
                        </m:e>
                      </m:d>
                    </m:oMath>
                  </m:oMathPara>
                </a14:m>
                <a:endParaRPr kumimoji="1" lang="ja-JP"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6" name="テキスト ボックス 145">
                <a:extLst>
                  <a:ext uri="{FF2B5EF4-FFF2-40B4-BE49-F238E27FC236}">
                    <a16:creationId xmlns:a16="http://schemas.microsoft.com/office/drawing/2014/main" id="{1179A8AB-D8EE-4345-8199-93519D80A6C5}"/>
                  </a:ext>
                </a:extLst>
              </p:cNvPr>
              <p:cNvSpPr txBox="1">
                <a:spLocks noRot="1" noChangeAspect="1" noMove="1" noResize="1" noEditPoints="1" noAdjustHandles="1" noChangeArrowheads="1" noChangeShapeType="1" noTextEdit="1"/>
              </p:cNvSpPr>
              <p:nvPr/>
            </p:nvSpPr>
            <p:spPr>
              <a:xfrm>
                <a:off x="8820801" y="3872537"/>
                <a:ext cx="1673398" cy="760934"/>
              </a:xfrm>
              <a:prstGeom prst="rect">
                <a:avLst/>
              </a:prstGeom>
              <a:blipFill>
                <a:blip r:embed="rId6"/>
                <a:stretch>
                  <a:fillRect l="-4545" t="-101639" r="-21970" b="-11967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7" name="テキスト ボックス 146">
                <a:extLst>
                  <a:ext uri="{FF2B5EF4-FFF2-40B4-BE49-F238E27FC236}">
                    <a16:creationId xmlns:a16="http://schemas.microsoft.com/office/drawing/2014/main" id="{69BEEA2D-6517-4222-B81B-3E84C47A2945}"/>
                  </a:ext>
                </a:extLst>
              </p:cNvPr>
              <p:cNvSpPr txBox="1"/>
              <p:nvPr/>
            </p:nvSpPr>
            <p:spPr>
              <a:xfrm>
                <a:off x="8820801" y="2452506"/>
                <a:ext cx="1688643" cy="760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m:rPr>
                                  <m:sty m:val="p"/>
                                </m:rPr>
                                <a:rPr lang="en-US" altLang="ja-JP" sz="1400" b="0" i="0" smtClean="0">
                                  <a:solidFill>
                                    <a:schemeClr val="tx1"/>
                                  </a:solidFill>
                                  <a:latin typeface="Cambria Math" panose="02040503050406030204" pitchFamily="18" charset="0"/>
                                </a:rPr>
                                <m:t>A</m:t>
                              </m:r>
                            </m:e>
                          </m:d>
                        </m:e>
                      </m:d>
                      <m:r>
                        <a:rPr lang="en-US" altLang="ja-JP" sz="1400" b="0" i="0" smtClean="0">
                          <a:solidFill>
                            <a:schemeClr val="tx1"/>
                          </a:solidFill>
                          <a:latin typeface="Cambria Math" panose="02040503050406030204" pitchFamily="18" charset="0"/>
                        </a:rPr>
                        <m:t>=</m:t>
                      </m:r>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a:rPr lang="en-US" altLang="ja-JP" sz="1400" b="0" i="0" smtClean="0">
                                  <a:solidFill>
                                    <a:schemeClr val="tx1"/>
                                  </a:solidFill>
                                  <a:latin typeface="Cambria Math" panose="02040503050406030204" pitchFamily="18" charset="0"/>
                                </a:rPr>
                                <m:t>−</m:t>
                              </m:r>
                              <m:f>
                                <m:fPr>
                                  <m:ctrlPr>
                                    <a:rPr lang="en-US" altLang="ja-JP" sz="1400" b="0" i="1" smtClean="0">
                                      <a:solidFill>
                                        <a:schemeClr val="tx1"/>
                                      </a:solidFill>
                                      <a:latin typeface="Cambria Math" panose="02040503050406030204" pitchFamily="18" charset="0"/>
                                    </a:rPr>
                                  </m:ctrlPr>
                                </m:fPr>
                                <m:num>
                                  <m:r>
                                    <a:rPr lang="en-US" altLang="ja-JP" sz="1400" b="0" i="0" smtClean="0">
                                      <a:solidFill>
                                        <a:schemeClr val="tx1"/>
                                      </a:solidFill>
                                      <a:latin typeface="Cambria Math" panose="02040503050406030204" pitchFamily="18" charset="0"/>
                                    </a:rPr>
                                    <m:t>3</m:t>
                                  </m:r>
                                </m:num>
                                <m:den>
                                  <m:r>
                                    <a:rPr lang="en-US" altLang="ja-JP" sz="1400" b="0" i="0" smtClean="0">
                                      <a:solidFill>
                                        <a:schemeClr val="tx1"/>
                                      </a:solidFill>
                                      <a:latin typeface="Cambria Math" panose="02040503050406030204" pitchFamily="18" charset="0"/>
                                    </a:rPr>
                                    <m:t>2</m:t>
                                  </m:r>
                                </m:den>
                              </m:f>
                              <m:r>
                                <a:rPr lang="en-US" altLang="ja-JP" sz="1400" b="0" i="0" smtClean="0">
                                  <a:solidFill>
                                    <a:schemeClr val="tx1"/>
                                  </a:solidFill>
                                  <a:latin typeface="Cambria Math" panose="02040503050406030204" pitchFamily="18" charset="0"/>
                                </a:rPr>
                                <m:t>,−1</m:t>
                              </m:r>
                            </m:e>
                          </m:d>
                        </m:e>
                      </m:d>
                    </m:oMath>
                  </m:oMathPara>
                </a14:m>
                <a:endParaRPr kumimoji="1" lang="ja-JP"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7" name="テキスト ボックス 146">
                <a:extLst>
                  <a:ext uri="{FF2B5EF4-FFF2-40B4-BE49-F238E27FC236}">
                    <a16:creationId xmlns:a16="http://schemas.microsoft.com/office/drawing/2014/main" id="{69BEEA2D-6517-4222-B81B-3E84C47A2945}"/>
                  </a:ext>
                </a:extLst>
              </p:cNvPr>
              <p:cNvSpPr txBox="1">
                <a:spLocks noRot="1" noChangeAspect="1" noMove="1" noResize="1" noEditPoints="1" noAdjustHandles="1" noChangeArrowheads="1" noChangeShapeType="1" noTextEdit="1"/>
              </p:cNvSpPr>
              <p:nvPr/>
            </p:nvSpPr>
            <p:spPr>
              <a:xfrm>
                <a:off x="8820801" y="2452506"/>
                <a:ext cx="1688643" cy="760934"/>
              </a:xfrm>
              <a:prstGeom prst="rect">
                <a:avLst/>
              </a:prstGeom>
              <a:blipFill>
                <a:blip r:embed="rId7"/>
                <a:stretch>
                  <a:fillRect l="-4478" t="-101639" r="-20896" b="-11967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8" name="テキスト ボックス 147">
                <a:extLst>
                  <a:ext uri="{FF2B5EF4-FFF2-40B4-BE49-F238E27FC236}">
                    <a16:creationId xmlns:a16="http://schemas.microsoft.com/office/drawing/2014/main" id="{49E48E5C-3F83-4FD2-A768-66BB6E9FAA9A}"/>
                  </a:ext>
                </a:extLst>
              </p:cNvPr>
              <p:cNvSpPr txBox="1"/>
              <p:nvPr/>
            </p:nvSpPr>
            <p:spPr>
              <a:xfrm>
                <a:off x="8820801" y="1829041"/>
                <a:ext cx="1524764" cy="760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smtClean="0">
                                  <a:solidFill>
                                    <a:schemeClr val="tx1"/>
                                  </a:solidFill>
                                  <a:latin typeface="Cambria Math" panose="02040503050406030204" pitchFamily="18" charset="0"/>
                                </a:rPr>
                              </m:ctrlPr>
                            </m:dPr>
                            <m:e>
                              <m:r>
                                <m:rPr>
                                  <m:sty m:val="p"/>
                                </m:rPr>
                                <a:rPr lang="en-US" altLang="ja-JP" sz="1400" b="0" i="0" smtClean="0">
                                  <a:solidFill>
                                    <a:schemeClr val="tx1"/>
                                  </a:solidFill>
                                  <a:latin typeface="Cambria Math" panose="02040503050406030204" pitchFamily="18" charset="0"/>
                                </a:rPr>
                                <m:t>B</m:t>
                              </m:r>
                            </m:e>
                          </m:d>
                        </m:e>
                      </m:d>
                      <m:r>
                        <a:rPr lang="en-US" altLang="ja-JP" sz="1400" b="0" i="0" smtClean="0">
                          <a:solidFill>
                            <a:schemeClr val="tx1"/>
                          </a:solidFill>
                          <a:latin typeface="Cambria Math" panose="02040503050406030204" pitchFamily="18" charset="0"/>
                        </a:rPr>
                        <m:t>=</m:t>
                      </m:r>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a:rPr lang="en-US" altLang="ja-JP" sz="1400" b="0" i="0" smtClean="0">
                                  <a:solidFill>
                                    <a:schemeClr val="tx1"/>
                                  </a:solidFill>
                                  <a:latin typeface="Cambria Math" panose="02040503050406030204" pitchFamily="18" charset="0"/>
                                </a:rPr>
                                <m:t>−</m:t>
                              </m:r>
                              <m:f>
                                <m:fPr>
                                  <m:ctrlPr>
                                    <a:rPr lang="en-US" altLang="ja-JP" sz="1400" b="0" i="1" smtClean="0">
                                      <a:solidFill>
                                        <a:schemeClr val="tx1"/>
                                      </a:solidFill>
                                      <a:latin typeface="Cambria Math" panose="02040503050406030204" pitchFamily="18" charset="0"/>
                                    </a:rPr>
                                  </m:ctrlPr>
                                </m:fPr>
                                <m:num>
                                  <m:r>
                                    <a:rPr lang="en-US" altLang="ja-JP" sz="1400" b="0" i="0" smtClean="0">
                                      <a:solidFill>
                                        <a:schemeClr val="tx1"/>
                                      </a:solidFill>
                                      <a:latin typeface="Cambria Math" panose="02040503050406030204" pitchFamily="18" charset="0"/>
                                    </a:rPr>
                                    <m:t>3</m:t>
                                  </m:r>
                                </m:num>
                                <m:den>
                                  <m:r>
                                    <a:rPr lang="en-US" altLang="ja-JP" sz="1400" b="0" i="0" smtClean="0">
                                      <a:solidFill>
                                        <a:schemeClr val="tx1"/>
                                      </a:solidFill>
                                      <a:latin typeface="Cambria Math" panose="02040503050406030204" pitchFamily="18" charset="0"/>
                                    </a:rPr>
                                    <m:t>2</m:t>
                                  </m:r>
                                </m:den>
                              </m:f>
                              <m:r>
                                <a:rPr lang="en-US" altLang="ja-JP" sz="1400" b="0" i="0" smtClean="0">
                                  <a:solidFill>
                                    <a:schemeClr val="tx1"/>
                                  </a:solidFill>
                                  <a:latin typeface="Cambria Math" panose="02040503050406030204" pitchFamily="18" charset="0"/>
                                </a:rPr>
                                <m:t>,0</m:t>
                              </m:r>
                            </m:e>
                          </m:d>
                        </m:e>
                      </m:d>
                    </m:oMath>
                  </m:oMathPara>
                </a14:m>
                <a:endParaRPr kumimoji="1" lang="ja-JP"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8" name="テキスト ボックス 147">
                <a:extLst>
                  <a:ext uri="{FF2B5EF4-FFF2-40B4-BE49-F238E27FC236}">
                    <a16:creationId xmlns:a16="http://schemas.microsoft.com/office/drawing/2014/main" id="{49E48E5C-3F83-4FD2-A768-66BB6E9FAA9A}"/>
                  </a:ext>
                </a:extLst>
              </p:cNvPr>
              <p:cNvSpPr txBox="1">
                <a:spLocks noRot="1" noChangeAspect="1" noMove="1" noResize="1" noEditPoints="1" noAdjustHandles="1" noChangeArrowheads="1" noChangeShapeType="1" noTextEdit="1"/>
              </p:cNvSpPr>
              <p:nvPr/>
            </p:nvSpPr>
            <p:spPr>
              <a:xfrm>
                <a:off x="8820801" y="1829041"/>
                <a:ext cx="1524764" cy="760934"/>
              </a:xfrm>
              <a:prstGeom prst="rect">
                <a:avLst/>
              </a:prstGeom>
              <a:blipFill>
                <a:blip r:embed="rId8"/>
                <a:stretch>
                  <a:fillRect l="-5785" t="-105000" r="-23967" b="-12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9" name="テキスト ボックス 148">
                <a:extLst>
                  <a:ext uri="{FF2B5EF4-FFF2-40B4-BE49-F238E27FC236}">
                    <a16:creationId xmlns:a16="http://schemas.microsoft.com/office/drawing/2014/main" id="{0B44D17E-7290-4DEE-B7C2-E8269B186660}"/>
                  </a:ext>
                </a:extLst>
              </p:cNvPr>
              <p:cNvSpPr txBox="1"/>
              <p:nvPr/>
            </p:nvSpPr>
            <p:spPr>
              <a:xfrm>
                <a:off x="8820801" y="1205576"/>
                <a:ext cx="1675305" cy="7609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m:rPr>
                                  <m:sty m:val="p"/>
                                </m:rPr>
                                <a:rPr lang="en-US" altLang="ja-JP" sz="1400" b="0" i="0" smtClean="0">
                                  <a:solidFill>
                                    <a:schemeClr val="tx1"/>
                                  </a:solidFill>
                                  <a:latin typeface="Cambria Math" panose="02040503050406030204" pitchFamily="18" charset="0"/>
                                </a:rPr>
                                <m:t>C</m:t>
                              </m:r>
                            </m:e>
                          </m:d>
                        </m:e>
                      </m:d>
                      <m:r>
                        <a:rPr lang="en-US" altLang="ja-JP" sz="1400" b="0" i="0" smtClean="0">
                          <a:solidFill>
                            <a:schemeClr val="tx1"/>
                          </a:solidFill>
                          <a:latin typeface="Cambria Math" panose="02040503050406030204" pitchFamily="18" charset="0"/>
                        </a:rPr>
                        <m:t>=</m:t>
                      </m:r>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r>
                                <a:rPr lang="en-US" altLang="ja-JP" sz="1400" b="0" i="0" smtClean="0">
                                  <a:solidFill>
                                    <a:schemeClr val="tx1"/>
                                  </a:solidFill>
                                  <a:latin typeface="Cambria Math" panose="02040503050406030204" pitchFamily="18" charset="0"/>
                                </a:rPr>
                                <m:t>−</m:t>
                              </m:r>
                              <m:f>
                                <m:fPr>
                                  <m:ctrlPr>
                                    <a:rPr lang="en-US" altLang="ja-JP" sz="1400" b="0" i="1" smtClean="0">
                                      <a:solidFill>
                                        <a:schemeClr val="tx1"/>
                                      </a:solidFill>
                                      <a:latin typeface="Cambria Math" panose="02040503050406030204" pitchFamily="18" charset="0"/>
                                    </a:rPr>
                                  </m:ctrlPr>
                                </m:fPr>
                                <m:num>
                                  <m:r>
                                    <a:rPr lang="en-US" altLang="ja-JP" sz="1400" b="0" i="0" smtClean="0">
                                      <a:solidFill>
                                        <a:schemeClr val="tx1"/>
                                      </a:solidFill>
                                      <a:latin typeface="Cambria Math" panose="02040503050406030204" pitchFamily="18" charset="0"/>
                                    </a:rPr>
                                    <m:t>3</m:t>
                                  </m:r>
                                </m:num>
                                <m:den>
                                  <m:r>
                                    <a:rPr lang="en-US" altLang="ja-JP" sz="1400" b="0" i="0" smtClean="0">
                                      <a:solidFill>
                                        <a:schemeClr val="tx1"/>
                                      </a:solidFill>
                                      <a:latin typeface="Cambria Math" panose="02040503050406030204" pitchFamily="18" charset="0"/>
                                    </a:rPr>
                                    <m:t>2</m:t>
                                  </m:r>
                                </m:den>
                              </m:f>
                              <m:r>
                                <a:rPr lang="en-US" altLang="ja-JP" sz="1400" b="0" i="0" smtClean="0">
                                  <a:solidFill>
                                    <a:schemeClr val="tx1"/>
                                  </a:solidFill>
                                  <a:latin typeface="Cambria Math" panose="02040503050406030204" pitchFamily="18" charset="0"/>
                                </a:rPr>
                                <m:t>,+1</m:t>
                              </m:r>
                            </m:e>
                          </m:d>
                        </m:e>
                      </m:d>
                    </m:oMath>
                  </m:oMathPara>
                </a14:m>
                <a:endParaRPr kumimoji="1" lang="ja-JP" altLang="en-US" sz="1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9" name="テキスト ボックス 148">
                <a:extLst>
                  <a:ext uri="{FF2B5EF4-FFF2-40B4-BE49-F238E27FC236}">
                    <a16:creationId xmlns:a16="http://schemas.microsoft.com/office/drawing/2014/main" id="{0B44D17E-7290-4DEE-B7C2-E8269B186660}"/>
                  </a:ext>
                </a:extLst>
              </p:cNvPr>
              <p:cNvSpPr txBox="1">
                <a:spLocks noRot="1" noChangeAspect="1" noMove="1" noResize="1" noEditPoints="1" noAdjustHandles="1" noChangeArrowheads="1" noChangeShapeType="1" noTextEdit="1"/>
              </p:cNvSpPr>
              <p:nvPr/>
            </p:nvSpPr>
            <p:spPr>
              <a:xfrm>
                <a:off x="8820801" y="1205576"/>
                <a:ext cx="1675305" cy="760934"/>
              </a:xfrm>
              <a:prstGeom prst="rect">
                <a:avLst/>
              </a:prstGeom>
              <a:blipFill>
                <a:blip r:embed="rId9"/>
                <a:stretch>
                  <a:fillRect l="-4545" t="-101639" r="-21970" b="-11967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0" name="テキスト ボックス 149">
                <a:extLst>
                  <a:ext uri="{FF2B5EF4-FFF2-40B4-BE49-F238E27FC236}">
                    <a16:creationId xmlns:a16="http://schemas.microsoft.com/office/drawing/2014/main" id="{4B16D4DC-79E9-4EFD-905C-B04466D4C96D}"/>
                  </a:ext>
                </a:extLst>
              </p:cNvPr>
              <p:cNvSpPr txBox="1"/>
              <p:nvPr/>
            </p:nvSpPr>
            <p:spPr>
              <a:xfrm>
                <a:off x="9372196" y="5684286"/>
                <a:ext cx="1006447" cy="553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1400" i="1" smtClean="0">
                              <a:solidFill>
                                <a:schemeClr val="tx1"/>
                              </a:solidFill>
                              <a:latin typeface="Cambria Math" panose="02040503050406030204" pitchFamily="18" charset="0"/>
                            </a:rPr>
                          </m:ctrlPr>
                        </m:dPr>
                        <m:e>
                          <m:d>
                            <m:dPr>
                              <m:begChr m:val="|"/>
                              <m:endChr m:val=""/>
                              <m:ctrlPr>
                                <a:rPr lang="en-US" altLang="ja-JP" sz="1400" i="1">
                                  <a:solidFill>
                                    <a:schemeClr val="tx1"/>
                                  </a:solidFill>
                                  <a:latin typeface="Cambria Math" panose="02040503050406030204" pitchFamily="18" charset="0"/>
                                </a:rPr>
                              </m:ctrlPr>
                            </m:dPr>
                            <m:e>
                              <m:sSub>
                                <m:sSubPr>
                                  <m:ctrlPr>
                                    <a:rPr lang="en-US" altLang="ja-JP" sz="1400" b="0" i="1" smtClean="0">
                                      <a:solidFill>
                                        <a:schemeClr val="tx1"/>
                                      </a:solidFill>
                                      <a:latin typeface="Cambria Math" panose="02040503050406030204" pitchFamily="18" charset="0"/>
                                    </a:rPr>
                                  </m:ctrlPr>
                                </m:sSubPr>
                                <m:e>
                                  <m:r>
                                    <a:rPr lang="en-US" altLang="ja-JP" sz="1400" b="0" i="1" smtClean="0">
                                      <a:solidFill>
                                        <a:schemeClr val="tx1"/>
                                      </a:solidFill>
                                      <a:latin typeface="Cambria Math" panose="02040503050406030204" pitchFamily="18" charset="0"/>
                                    </a:rPr>
                                    <m:t>𝑚</m:t>
                                  </m:r>
                                </m:e>
                                <m:sub>
                                  <m:r>
                                    <a:rPr lang="en-US" altLang="ja-JP" sz="1400" b="0" i="1" smtClean="0">
                                      <a:solidFill>
                                        <a:schemeClr val="tx1"/>
                                      </a:solidFill>
                                      <a:latin typeface="Cambria Math" panose="02040503050406030204" pitchFamily="18" charset="0"/>
                                    </a:rPr>
                                    <m:t>𝐽</m:t>
                                  </m:r>
                                </m:sub>
                              </m:sSub>
                              <m:r>
                                <a:rPr lang="en-US" altLang="ja-JP" sz="1400" b="0" i="1" smtClean="0">
                                  <a:solidFill>
                                    <a:schemeClr val="tx1"/>
                                  </a:solidFill>
                                  <a:latin typeface="Cambria Math" panose="02040503050406030204" pitchFamily="18" charset="0"/>
                                </a:rPr>
                                <m:t>,</m:t>
                              </m:r>
                              <m:sSub>
                                <m:sSubPr>
                                  <m:ctrlPr>
                                    <a:rPr lang="en-US" altLang="ja-JP" sz="1400" b="0" i="1" smtClean="0">
                                      <a:solidFill>
                                        <a:schemeClr val="tx1"/>
                                      </a:solidFill>
                                      <a:latin typeface="Cambria Math" panose="02040503050406030204" pitchFamily="18" charset="0"/>
                                    </a:rPr>
                                  </m:ctrlPr>
                                </m:sSubPr>
                                <m:e>
                                  <m:r>
                                    <a:rPr lang="en-US" altLang="ja-JP" sz="1400" b="0" i="1" smtClean="0">
                                      <a:solidFill>
                                        <a:schemeClr val="tx1"/>
                                      </a:solidFill>
                                      <a:latin typeface="Cambria Math" panose="02040503050406030204" pitchFamily="18" charset="0"/>
                                    </a:rPr>
                                    <m:t>𝑚</m:t>
                                  </m:r>
                                </m:e>
                                <m:sub>
                                  <m:r>
                                    <a:rPr lang="en-US" altLang="ja-JP" sz="1400" b="0" i="1" smtClean="0">
                                      <a:solidFill>
                                        <a:schemeClr val="tx1"/>
                                      </a:solidFill>
                                      <a:latin typeface="Cambria Math" panose="02040503050406030204" pitchFamily="18" charset="0"/>
                                    </a:rPr>
                                    <m:t>𝐼</m:t>
                                  </m:r>
                                </m:sub>
                              </m:sSub>
                            </m:e>
                          </m:d>
                        </m:e>
                      </m:d>
                    </m:oMath>
                  </m:oMathPara>
                </a14:m>
                <a:endParaRPr kumimoji="1" lang="ja-JP" altLang="en-US" sz="14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0" name="テキスト ボックス 149">
                <a:extLst>
                  <a:ext uri="{FF2B5EF4-FFF2-40B4-BE49-F238E27FC236}">
                    <a16:creationId xmlns:a16="http://schemas.microsoft.com/office/drawing/2014/main" id="{4B16D4DC-79E9-4EFD-905C-B04466D4C96D}"/>
                  </a:ext>
                </a:extLst>
              </p:cNvPr>
              <p:cNvSpPr txBox="1">
                <a:spLocks noRot="1" noChangeAspect="1" noMove="1" noResize="1" noEditPoints="1" noAdjustHandles="1" noChangeArrowheads="1" noChangeShapeType="1" noTextEdit="1"/>
              </p:cNvSpPr>
              <p:nvPr/>
            </p:nvSpPr>
            <p:spPr>
              <a:xfrm>
                <a:off x="9372196" y="5684286"/>
                <a:ext cx="1006447" cy="553378"/>
              </a:xfrm>
              <a:prstGeom prst="rect">
                <a:avLst/>
              </a:prstGeom>
              <a:blipFill>
                <a:blip r:embed="rId10"/>
                <a:stretch>
                  <a:fillRect l="-37500" t="-140909" r="-42500" b="-19090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1" name="テキスト ボックス 260">
                <a:extLst>
                  <a:ext uri="{FF2B5EF4-FFF2-40B4-BE49-F238E27FC236}">
                    <a16:creationId xmlns:a16="http://schemas.microsoft.com/office/drawing/2014/main" id="{C2C8C861-DF5A-4038-9F96-F43A584AAD7E}"/>
                  </a:ext>
                </a:extLst>
              </p:cNvPr>
              <p:cNvSpPr txBox="1"/>
              <p:nvPr/>
            </p:nvSpPr>
            <p:spPr>
              <a:xfrm>
                <a:off x="6006666" y="4844700"/>
                <a:ext cx="1404295" cy="369332"/>
              </a:xfrm>
              <a:prstGeom prst="rect">
                <a:avLst/>
              </a:prstGeom>
              <a:noFill/>
            </p:spPr>
            <p:txBody>
              <a:bodyPr wrap="none" rtlCol="0">
                <a:spAutoFit/>
              </a:bodyPr>
              <a:lstStyle/>
              <a:p>
                <a:pPr algn="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𝜈</m:t>
                        </m:r>
                      </m:e>
                      <m:sub>
                        <m:r>
                          <a:rPr kumimoji="1" lang="en-US" altLang="ja-JP" b="0" i="1" smtClean="0">
                            <a:latin typeface="Cambria Math" panose="02040503050406030204" pitchFamily="18" charset="0"/>
                          </a:rPr>
                          <m:t>12</m:t>
                        </m:r>
                      </m:sub>
                    </m:sSub>
                    <m:r>
                      <a:rPr kumimoji="1" lang="en-US" altLang="ja-JP" b="0" i="1" smtClean="0">
                        <a:latin typeface="Cambria Math" panose="02040503050406030204" pitchFamily="18" charset="0"/>
                      </a:rPr>
                      <m:t>~76</m:t>
                    </m:r>
                  </m:oMath>
                </a14:m>
                <a:r>
                  <a:rPr kumimoji="1" lang="ja-JP" altLang="en-US" dirty="0"/>
                  <a:t> </a:t>
                </a:r>
                <a:r>
                  <a:rPr kumimoji="1" lang="en-US" altLang="ja-JP" dirty="0"/>
                  <a:t>MHz</a:t>
                </a:r>
                <a:endParaRPr kumimoji="1" lang="ja-JP" altLang="en-US" dirty="0"/>
              </a:p>
            </p:txBody>
          </p:sp>
        </mc:Choice>
        <mc:Fallback xmlns="">
          <p:sp>
            <p:nvSpPr>
              <p:cNvPr id="261" name="テキスト ボックス 260">
                <a:extLst>
                  <a:ext uri="{FF2B5EF4-FFF2-40B4-BE49-F238E27FC236}">
                    <a16:creationId xmlns:a16="http://schemas.microsoft.com/office/drawing/2014/main" id="{C2C8C861-DF5A-4038-9F96-F43A584AAD7E}"/>
                  </a:ext>
                </a:extLst>
              </p:cNvPr>
              <p:cNvSpPr txBox="1">
                <a:spLocks noRot="1" noChangeAspect="1" noMove="1" noResize="1" noEditPoints="1" noAdjustHandles="1" noChangeArrowheads="1" noChangeShapeType="1" noTextEdit="1"/>
              </p:cNvSpPr>
              <p:nvPr/>
            </p:nvSpPr>
            <p:spPr>
              <a:xfrm>
                <a:off x="6006666" y="4844700"/>
                <a:ext cx="1404295" cy="369332"/>
              </a:xfrm>
              <a:prstGeom prst="rect">
                <a:avLst/>
              </a:prstGeom>
              <a:blipFill>
                <a:blip r:embed="rId11"/>
                <a:stretch>
                  <a:fillRect t="-3226" r="-2679" b="-225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2" name="テキスト ボックス 261">
                <a:extLst>
                  <a:ext uri="{FF2B5EF4-FFF2-40B4-BE49-F238E27FC236}">
                    <a16:creationId xmlns:a16="http://schemas.microsoft.com/office/drawing/2014/main" id="{32D4289E-9B4F-46B0-B79B-396785F213A0}"/>
                  </a:ext>
                </a:extLst>
              </p:cNvPr>
              <p:cNvSpPr txBox="1"/>
              <p:nvPr/>
            </p:nvSpPr>
            <p:spPr>
              <a:xfrm>
                <a:off x="6156835" y="1369220"/>
                <a:ext cx="1254126" cy="369332"/>
              </a:xfrm>
              <a:prstGeom prst="rect">
                <a:avLst/>
              </a:prstGeom>
              <a:noFill/>
            </p:spPr>
            <p:txBody>
              <a:bodyPr wrap="none" rtlCol="0">
                <a:spAutoFit/>
              </a:bodyPr>
              <a:lstStyle/>
              <a:p>
                <a:pPr algn="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𝜈</m:t>
                        </m:r>
                      </m:e>
                      <m:sub>
                        <m:r>
                          <m:rPr>
                            <m:sty m:val="p"/>
                          </m:rPr>
                          <a:rPr kumimoji="1" lang="en-US" altLang="ja-JP" b="0" i="0" smtClean="0">
                            <a:latin typeface="Cambria Math" panose="02040503050406030204" pitchFamily="18" charset="0"/>
                          </a:rPr>
                          <m:t>BC</m:t>
                        </m:r>
                      </m:sub>
                    </m:sSub>
                    <m:r>
                      <a:rPr kumimoji="1" lang="en-US" altLang="ja-JP" b="0" i="1" smtClean="0">
                        <a:latin typeface="Cambria Math" panose="02040503050406030204" pitchFamily="18" charset="0"/>
                      </a:rPr>
                      <m:t>~1</m:t>
                    </m:r>
                  </m:oMath>
                </a14:m>
                <a:r>
                  <a:rPr kumimoji="1" lang="en-US" altLang="ja-JP" dirty="0"/>
                  <a:t>MHz</a:t>
                </a:r>
                <a:endParaRPr kumimoji="1" lang="ja-JP" altLang="en-US" dirty="0"/>
              </a:p>
            </p:txBody>
          </p:sp>
        </mc:Choice>
        <mc:Fallback xmlns="">
          <p:sp>
            <p:nvSpPr>
              <p:cNvPr id="262" name="テキスト ボックス 261">
                <a:extLst>
                  <a:ext uri="{FF2B5EF4-FFF2-40B4-BE49-F238E27FC236}">
                    <a16:creationId xmlns:a16="http://schemas.microsoft.com/office/drawing/2014/main" id="{32D4289E-9B4F-46B0-B79B-396785F213A0}"/>
                  </a:ext>
                </a:extLst>
              </p:cNvPr>
              <p:cNvSpPr txBox="1">
                <a:spLocks noRot="1" noChangeAspect="1" noMove="1" noResize="1" noEditPoints="1" noAdjustHandles="1" noChangeArrowheads="1" noChangeShapeType="1" noTextEdit="1"/>
              </p:cNvSpPr>
              <p:nvPr/>
            </p:nvSpPr>
            <p:spPr>
              <a:xfrm>
                <a:off x="6156835" y="1369220"/>
                <a:ext cx="1254126" cy="369332"/>
              </a:xfrm>
              <a:prstGeom prst="rect">
                <a:avLst/>
              </a:prstGeom>
              <a:blipFill>
                <a:blip r:embed="rId12"/>
                <a:stretch>
                  <a:fillRect t="-10345" r="-3000" b="-24138"/>
                </a:stretch>
              </a:blipFill>
            </p:spPr>
            <p:txBody>
              <a:bodyPr/>
              <a:lstStyle/>
              <a:p>
                <a:r>
                  <a:rPr lang="ja-JP" altLang="en-US">
                    <a:noFill/>
                  </a:rPr>
                  <a:t> </a:t>
                </a:r>
              </a:p>
            </p:txBody>
          </p:sp>
        </mc:Fallback>
      </mc:AlternateContent>
      <p:cxnSp>
        <p:nvCxnSpPr>
          <p:cNvPr id="151" name="直線コネクタ 150">
            <a:extLst>
              <a:ext uri="{FF2B5EF4-FFF2-40B4-BE49-F238E27FC236}">
                <a16:creationId xmlns:a16="http://schemas.microsoft.com/office/drawing/2014/main" id="{A49A3BCE-6135-4E47-A8F9-29B16DDA9A6E}"/>
              </a:ext>
            </a:extLst>
          </p:cNvPr>
          <p:cNvCxnSpPr/>
          <p:nvPr/>
        </p:nvCxnSpPr>
        <p:spPr>
          <a:xfrm>
            <a:off x="7440852" y="5276049"/>
            <a:ext cx="1325545" cy="157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BCAB3138-03B2-4085-8B50-D992BB92200F}"/>
              </a:ext>
            </a:extLst>
          </p:cNvPr>
          <p:cNvCxnSpPr/>
          <p:nvPr/>
        </p:nvCxnSpPr>
        <p:spPr>
          <a:xfrm>
            <a:off x="7440852" y="2451703"/>
            <a:ext cx="1318504" cy="30490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4AFB3299-5931-4792-8C57-5523C2F6734E}"/>
              </a:ext>
            </a:extLst>
          </p:cNvPr>
          <p:cNvCxnSpPr/>
          <p:nvPr/>
        </p:nvCxnSpPr>
        <p:spPr>
          <a:xfrm>
            <a:off x="7440852" y="4659104"/>
            <a:ext cx="1325545" cy="157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F932BE4D-8548-4FF4-8E8D-76EBC3CEB8ED}"/>
              </a:ext>
            </a:extLst>
          </p:cNvPr>
          <p:cNvCxnSpPr/>
          <p:nvPr/>
        </p:nvCxnSpPr>
        <p:spPr>
          <a:xfrm>
            <a:off x="7440852" y="4035638"/>
            <a:ext cx="1325545" cy="15797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2800A81D-491A-4601-9045-0A5C3FB1FA16}"/>
              </a:ext>
            </a:extLst>
          </p:cNvPr>
          <p:cNvCxnSpPr/>
          <p:nvPr/>
        </p:nvCxnSpPr>
        <p:spPr>
          <a:xfrm>
            <a:off x="7440852" y="1205576"/>
            <a:ext cx="1318504" cy="3049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941E31DA-BA64-48D6-8F35-43CD5433358D}"/>
              </a:ext>
            </a:extLst>
          </p:cNvPr>
          <p:cNvCxnSpPr/>
          <p:nvPr/>
        </p:nvCxnSpPr>
        <p:spPr>
          <a:xfrm>
            <a:off x="7440852" y="1827586"/>
            <a:ext cx="1318504" cy="30490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60" name="直線矢印コネクタ 259">
            <a:extLst>
              <a:ext uri="{FF2B5EF4-FFF2-40B4-BE49-F238E27FC236}">
                <a16:creationId xmlns:a16="http://schemas.microsoft.com/office/drawing/2014/main" id="{C1A4B106-0661-410D-A109-3CA6C7EE1690}"/>
              </a:ext>
            </a:extLst>
          </p:cNvPr>
          <p:cNvCxnSpPr/>
          <p:nvPr/>
        </p:nvCxnSpPr>
        <p:spPr>
          <a:xfrm flipV="1">
            <a:off x="7410466" y="4694163"/>
            <a:ext cx="0" cy="576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3" name="直線矢印コネクタ 262">
            <a:extLst>
              <a:ext uri="{FF2B5EF4-FFF2-40B4-BE49-F238E27FC236}">
                <a16:creationId xmlns:a16="http://schemas.microsoft.com/office/drawing/2014/main" id="{499A9D10-7E24-4AF8-A101-D41B38E814A8}"/>
              </a:ext>
            </a:extLst>
          </p:cNvPr>
          <p:cNvCxnSpPr/>
          <p:nvPr/>
        </p:nvCxnSpPr>
        <p:spPr>
          <a:xfrm flipV="1">
            <a:off x="7410466" y="1226070"/>
            <a:ext cx="0" cy="576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7" name="直線矢印コネクタ 286">
            <a:extLst>
              <a:ext uri="{FF2B5EF4-FFF2-40B4-BE49-F238E27FC236}">
                <a16:creationId xmlns:a16="http://schemas.microsoft.com/office/drawing/2014/main" id="{67CF316D-3705-406F-AAC9-4E982D7DC510}"/>
              </a:ext>
            </a:extLst>
          </p:cNvPr>
          <p:cNvCxnSpPr/>
          <p:nvPr/>
        </p:nvCxnSpPr>
        <p:spPr>
          <a:xfrm flipH="1">
            <a:off x="4750555" y="3719023"/>
            <a:ext cx="3240000" cy="0"/>
          </a:xfrm>
          <a:prstGeom prst="straightConnector1">
            <a:avLst/>
          </a:prstGeom>
          <a:ln w="95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9" name="テキスト ボックス 288">
                <a:extLst>
                  <a:ext uri="{FF2B5EF4-FFF2-40B4-BE49-F238E27FC236}">
                    <a16:creationId xmlns:a16="http://schemas.microsoft.com/office/drawing/2014/main" id="{AA902894-F53D-456D-94BB-AF6EC6A27A44}"/>
                  </a:ext>
                </a:extLst>
              </p:cNvPr>
              <p:cNvSpPr txBox="1"/>
              <p:nvPr/>
            </p:nvSpPr>
            <p:spPr>
              <a:xfrm>
                <a:off x="8365837" y="3181317"/>
                <a:ext cx="1282146" cy="523220"/>
              </a:xfrm>
              <a:prstGeom prst="rect">
                <a:avLst/>
              </a:prstGeom>
              <a:noFill/>
            </p:spPr>
            <p:txBody>
              <a:bodyPr wrap="none" rtlCol="0">
                <a:spAutoFit/>
              </a:bodyPr>
              <a:lstStyle/>
              <a:p>
                <a14:m>
                  <m:oMath xmlns:m="http://schemas.openxmlformats.org/officeDocument/2006/math">
                    <m:r>
                      <a:rPr kumimoji="1" lang="en-US" altLang="ja-JP" sz="1400" b="0" i="1" smtClean="0">
                        <a:latin typeface="Cambria Math" panose="02040503050406030204" pitchFamily="18" charset="0"/>
                      </a:rPr>
                      <m:t>𝜆</m:t>
                    </m:r>
                    <m:r>
                      <a:rPr kumimoji="1" lang="en-US" altLang="ja-JP" sz="1400" b="0" i="1" smtClean="0">
                        <a:latin typeface="Cambria Math" panose="02040503050406030204" pitchFamily="18" charset="0"/>
                      </a:rPr>
                      <m:t>=671</m:t>
                    </m:r>
                  </m:oMath>
                </a14:m>
                <a:r>
                  <a:rPr kumimoji="1" lang="en-US" altLang="ja-JP" sz="1400" b="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ja-JP" sz="1400" i="0">
                        <a:latin typeface="Cambria Math" panose="02040503050406030204" pitchFamily="18" charset="0"/>
                      </a:rPr>
                      <m:t>nm</m:t>
                    </m:r>
                  </m:oMath>
                </a14:m>
                <a:endParaRPr kumimoji="1" lang="en-US" altLang="ja-JP" sz="1400" b="0" dirty="0">
                  <a:latin typeface="Times New Roman" panose="02020603050405020304" pitchFamily="18" charset="0"/>
                  <a:cs typeface="Times New Roman" panose="02020603050405020304" pitchFamily="18" charset="0"/>
                </a:endParaRPr>
              </a:p>
              <a:p>
                <a14:m>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σ</m:t>
                        </m:r>
                      </m:e>
                      <m:sup>
                        <m:r>
                          <a:rPr kumimoji="1" lang="en-US" altLang="ja-JP" sz="1400" b="0" i="1" smtClean="0">
                            <a:latin typeface="Cambria Math" panose="02040503050406030204" pitchFamily="18" charset="0"/>
                          </a:rPr>
                          <m:t>−</m:t>
                        </m:r>
                      </m:sup>
                    </m:sSup>
                  </m:oMath>
                </a14:m>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polalization</a:t>
                </a:r>
                <a:endParaRPr kumimoji="1" lang="ja-JP" altLang="en-US" sz="1400" dirty="0">
                  <a:latin typeface="Times New Roman" panose="02020603050405020304" pitchFamily="18" charset="0"/>
                  <a:cs typeface="Times New Roman" panose="02020603050405020304" pitchFamily="18" charset="0"/>
                </a:endParaRPr>
              </a:p>
            </p:txBody>
          </p:sp>
        </mc:Choice>
        <mc:Fallback xmlns="">
          <p:sp>
            <p:nvSpPr>
              <p:cNvPr id="289" name="テキスト ボックス 288">
                <a:extLst>
                  <a:ext uri="{FF2B5EF4-FFF2-40B4-BE49-F238E27FC236}">
                    <a16:creationId xmlns:a16="http://schemas.microsoft.com/office/drawing/2014/main" id="{AA902894-F53D-456D-94BB-AF6EC6A27A44}"/>
                  </a:ext>
                </a:extLst>
              </p:cNvPr>
              <p:cNvSpPr txBox="1">
                <a:spLocks noRot="1" noChangeAspect="1" noMove="1" noResize="1" noEditPoints="1" noAdjustHandles="1" noChangeArrowheads="1" noChangeShapeType="1" noTextEdit="1"/>
              </p:cNvSpPr>
              <p:nvPr/>
            </p:nvSpPr>
            <p:spPr>
              <a:xfrm>
                <a:off x="8365837" y="3181317"/>
                <a:ext cx="1282146" cy="523220"/>
              </a:xfrm>
              <a:prstGeom prst="rect">
                <a:avLst/>
              </a:prstGeom>
              <a:blipFill>
                <a:blip r:embed="rId13"/>
                <a:stretch>
                  <a:fillRect b="-6977"/>
                </a:stretch>
              </a:blipFill>
            </p:spPr>
            <p:txBody>
              <a:bodyPr/>
              <a:lstStyle/>
              <a:p>
                <a:r>
                  <a:rPr lang="ja-JP" altLang="en-US">
                    <a:noFill/>
                  </a:rPr>
                  <a:t> </a:t>
                </a:r>
              </a:p>
            </p:txBody>
          </p:sp>
        </mc:Fallback>
      </mc:AlternateContent>
      <p:cxnSp>
        <p:nvCxnSpPr>
          <p:cNvPr id="290" name="直線矢印コネクタ 289">
            <a:extLst>
              <a:ext uri="{FF2B5EF4-FFF2-40B4-BE49-F238E27FC236}">
                <a16:creationId xmlns:a16="http://schemas.microsoft.com/office/drawing/2014/main" id="{FB7276D1-CE53-4AEC-989A-3C2BB370CD17}"/>
              </a:ext>
            </a:extLst>
          </p:cNvPr>
          <p:cNvCxnSpPr/>
          <p:nvPr/>
        </p:nvCxnSpPr>
        <p:spPr>
          <a:xfrm flipH="1">
            <a:off x="4374890" y="3094099"/>
            <a:ext cx="3924000" cy="0"/>
          </a:xfrm>
          <a:prstGeom prst="straightConnector1">
            <a:avLst/>
          </a:prstGeom>
          <a:ln w="9525">
            <a:solidFill>
              <a:srgbClr val="008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1" name="テキスト ボックス 290">
                <a:extLst>
                  <a:ext uri="{FF2B5EF4-FFF2-40B4-BE49-F238E27FC236}">
                    <a16:creationId xmlns:a16="http://schemas.microsoft.com/office/drawing/2014/main" id="{FCD0086B-3F5C-4C33-ACF2-67B62D167BC5}"/>
                  </a:ext>
                </a:extLst>
              </p:cNvPr>
              <p:cNvSpPr txBox="1"/>
              <p:nvPr/>
            </p:nvSpPr>
            <p:spPr>
              <a:xfrm rot="16200000">
                <a:off x="4462942" y="1932572"/>
                <a:ext cx="9451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a:latin typeface="Cambria Math" panose="02040503050406030204" pitchFamily="18" charset="0"/>
                                </a:rPr>
                                <m:t>C</m:t>
                              </m:r>
                            </m:e>
                          </m:d>
                        </m:e>
                      </m:d>
                    </m:oMath>
                  </m:oMathPara>
                </a14:m>
                <a:endParaRPr kumimoji="1" lang="ja-JP" altLang="en-US" dirty="0"/>
              </a:p>
            </p:txBody>
          </p:sp>
        </mc:Choice>
        <mc:Fallback xmlns="">
          <p:sp>
            <p:nvSpPr>
              <p:cNvPr id="291" name="テキスト ボックス 290">
                <a:extLst>
                  <a:ext uri="{FF2B5EF4-FFF2-40B4-BE49-F238E27FC236}">
                    <a16:creationId xmlns:a16="http://schemas.microsoft.com/office/drawing/2014/main" id="{FCD0086B-3F5C-4C33-ACF2-67B62D167BC5}"/>
                  </a:ext>
                </a:extLst>
              </p:cNvPr>
              <p:cNvSpPr txBox="1">
                <a:spLocks noRot="1" noChangeAspect="1" noMove="1" noResize="1" noEditPoints="1" noAdjustHandles="1" noChangeArrowheads="1" noChangeShapeType="1" noTextEdit="1"/>
              </p:cNvSpPr>
              <p:nvPr/>
            </p:nvSpPr>
            <p:spPr>
              <a:xfrm rot="16200000">
                <a:off x="4462942" y="1932572"/>
                <a:ext cx="945195" cy="276999"/>
              </a:xfrm>
              <a:prstGeom prst="rect">
                <a:avLst/>
              </a:prstGeom>
              <a:blipFill>
                <a:blip r:embed="rId14"/>
                <a:stretch>
                  <a:fillRect l="-160870" t="-30667" r="-230435" b="-38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2" name="テキスト ボックス 291">
                <a:extLst>
                  <a:ext uri="{FF2B5EF4-FFF2-40B4-BE49-F238E27FC236}">
                    <a16:creationId xmlns:a16="http://schemas.microsoft.com/office/drawing/2014/main" id="{8CE739EE-542A-4279-B54F-3FE90D60FB46}"/>
                  </a:ext>
                </a:extLst>
              </p:cNvPr>
              <p:cNvSpPr txBox="1"/>
              <p:nvPr/>
            </p:nvSpPr>
            <p:spPr>
              <a:xfrm rot="16200000">
                <a:off x="3555391" y="1926961"/>
                <a:ext cx="956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2</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b="0" i="0" smtClean="0">
                                  <a:latin typeface="Cambria Math" panose="02040503050406030204" pitchFamily="18" charset="0"/>
                                </a:rPr>
                                <m:t>B</m:t>
                              </m:r>
                            </m:e>
                          </m:d>
                        </m:e>
                      </m:d>
                    </m:oMath>
                  </m:oMathPara>
                </a14:m>
                <a:endParaRPr kumimoji="1" lang="ja-JP" altLang="en-US" dirty="0"/>
              </a:p>
            </p:txBody>
          </p:sp>
        </mc:Choice>
        <mc:Fallback xmlns="">
          <p:sp>
            <p:nvSpPr>
              <p:cNvPr id="292" name="テキスト ボックス 291">
                <a:extLst>
                  <a:ext uri="{FF2B5EF4-FFF2-40B4-BE49-F238E27FC236}">
                    <a16:creationId xmlns:a16="http://schemas.microsoft.com/office/drawing/2014/main" id="{8CE739EE-542A-4279-B54F-3FE90D60FB46}"/>
                  </a:ext>
                </a:extLst>
              </p:cNvPr>
              <p:cNvSpPr txBox="1">
                <a:spLocks noRot="1" noChangeAspect="1" noMove="1" noResize="1" noEditPoints="1" noAdjustHandles="1" noChangeArrowheads="1" noChangeShapeType="1" noTextEdit="1"/>
              </p:cNvSpPr>
              <p:nvPr/>
            </p:nvSpPr>
            <p:spPr>
              <a:xfrm rot="16200000">
                <a:off x="3555391" y="1926961"/>
                <a:ext cx="956416" cy="276999"/>
              </a:xfrm>
              <a:prstGeom prst="rect">
                <a:avLst/>
              </a:prstGeom>
              <a:blipFill>
                <a:blip r:embed="rId15"/>
                <a:stretch>
                  <a:fillRect l="-160870" t="-30263" r="-230435" b="-38158"/>
                </a:stretch>
              </a:blipFill>
            </p:spPr>
            <p:txBody>
              <a:bodyPr/>
              <a:lstStyle/>
              <a:p>
                <a:r>
                  <a:rPr lang="ja-JP" altLang="en-US">
                    <a:noFill/>
                  </a:rPr>
                  <a:t> </a:t>
                </a:r>
              </a:p>
            </p:txBody>
          </p:sp>
        </mc:Fallback>
      </mc:AlternateContent>
      <p:cxnSp>
        <p:nvCxnSpPr>
          <p:cNvPr id="3" name="直線矢印コネクタ 2">
            <a:extLst>
              <a:ext uri="{FF2B5EF4-FFF2-40B4-BE49-F238E27FC236}">
                <a16:creationId xmlns:a16="http://schemas.microsoft.com/office/drawing/2014/main" id="{119CD3AA-4295-44E4-B58E-D78AE9DA3BFA}"/>
              </a:ext>
            </a:extLst>
          </p:cNvPr>
          <p:cNvCxnSpPr/>
          <p:nvPr/>
        </p:nvCxnSpPr>
        <p:spPr>
          <a:xfrm>
            <a:off x="7497225" y="6034664"/>
            <a:ext cx="123852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3DDE23D6-1717-4BC0-A51A-86EB3DA1D392}"/>
                  </a:ext>
                </a:extLst>
              </p:cNvPr>
              <p:cNvSpPr txBox="1"/>
              <p:nvPr/>
            </p:nvSpPr>
            <p:spPr>
              <a:xfrm>
                <a:off x="8759356" y="5868332"/>
                <a:ext cx="3960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𝐵</m:t>
                      </m:r>
                    </m:oMath>
                  </m:oMathPara>
                </a14:m>
                <a:endParaRPr kumimoji="1" lang="ja-JP" altLang="en-US" dirty="0"/>
              </a:p>
            </p:txBody>
          </p:sp>
        </mc:Choice>
        <mc:Fallback xmlns="">
          <p:sp>
            <p:nvSpPr>
              <p:cNvPr id="4" name="テキスト ボックス 3">
                <a:extLst>
                  <a:ext uri="{FF2B5EF4-FFF2-40B4-BE49-F238E27FC236}">
                    <a16:creationId xmlns:a16="http://schemas.microsoft.com/office/drawing/2014/main" id="{3DDE23D6-1717-4BC0-A51A-86EB3DA1D392}"/>
                  </a:ext>
                </a:extLst>
              </p:cNvPr>
              <p:cNvSpPr txBox="1">
                <a:spLocks noRot="1" noChangeAspect="1" noMove="1" noResize="1" noEditPoints="1" noAdjustHandles="1" noChangeArrowheads="1" noChangeShapeType="1" noTextEdit="1"/>
              </p:cNvSpPr>
              <p:nvPr/>
            </p:nvSpPr>
            <p:spPr>
              <a:xfrm>
                <a:off x="8759356" y="5868332"/>
                <a:ext cx="396069" cy="369332"/>
              </a:xfrm>
              <a:prstGeom prst="rect">
                <a:avLst/>
              </a:prstGeom>
              <a:blipFill>
                <a:blip r:embed="rId16"/>
                <a:stretch>
                  <a:fillRect/>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C7147985-D3BA-433B-9E53-33EDF3874211}"/>
              </a:ext>
            </a:extLst>
          </p:cNvPr>
          <p:cNvSpPr txBox="1"/>
          <p:nvPr/>
        </p:nvSpPr>
        <p:spPr>
          <a:xfrm>
            <a:off x="2045817" y="2796595"/>
            <a:ext cx="2016899" cy="646331"/>
          </a:xfrm>
          <a:prstGeom prst="rect">
            <a:avLst/>
          </a:prstGeom>
          <a:noFill/>
        </p:spPr>
        <p:txBody>
          <a:bodyPr wrap="none" rtlCol="0">
            <a:spAutoFit/>
          </a:bodyPr>
          <a:lstStyle/>
          <a:p>
            <a:pPr algn="r"/>
            <a:r>
              <a:rPr kumimoji="1" lang="en-US" altLang="ja-JP" dirty="0"/>
              <a:t>Line width</a:t>
            </a:r>
            <a:r>
              <a:rPr kumimoji="1" lang="ja-JP" altLang="en-US"/>
              <a:t> </a:t>
            </a:r>
            <a:r>
              <a:rPr lang="en-US" altLang="ja-JP" dirty="0"/>
              <a:t>(FWHM</a:t>
            </a:r>
            <a:r>
              <a:rPr lang="en-US" altLang="ja-JP" dirty="0">
                <a:latin typeface="Times New Roman" panose="02020603050405020304" pitchFamily="18" charset="0"/>
                <a:cs typeface="Times New Roman" panose="02020603050405020304" pitchFamily="18" charset="0"/>
              </a:rPr>
              <a:t>)</a:t>
            </a:r>
          </a:p>
          <a:p>
            <a:pPr algn="r"/>
            <a:r>
              <a:rPr lang="en-US" altLang="ja-JP" dirty="0">
                <a:latin typeface="Times New Roman" panose="02020603050405020304" pitchFamily="18" charset="0"/>
                <a:cs typeface="Times New Roman" panose="02020603050405020304" pitchFamily="18" charset="0"/>
              </a:rPr>
              <a:t>~</a:t>
            </a:r>
            <a:r>
              <a:rPr kumimoji="1" lang="en-US" altLang="ja-JP" dirty="0">
                <a:latin typeface="Times New Roman" panose="02020603050405020304" pitchFamily="18" charset="0"/>
                <a:cs typeface="Times New Roman" panose="02020603050405020304" pitchFamily="18" charset="0"/>
              </a:rPr>
              <a:t>6MHz</a:t>
            </a:r>
            <a:endParaRPr kumimoji="1" lang="ja-JP" altLang="en-US" dirty="0">
              <a:latin typeface="Times New Roman" panose="02020603050405020304" pitchFamily="18" charset="0"/>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F1FCC30F-8E2B-2E4F-8F8A-A10C78F1DA49}"/>
              </a:ext>
            </a:extLst>
          </p:cNvPr>
          <p:cNvSpPr txBox="1"/>
          <p:nvPr/>
        </p:nvSpPr>
        <p:spPr>
          <a:xfrm>
            <a:off x="4079804" y="120770"/>
            <a:ext cx="4117474" cy="523220"/>
          </a:xfrm>
          <a:prstGeom prst="rect">
            <a:avLst/>
          </a:prstGeom>
          <a:noFill/>
        </p:spPr>
        <p:txBody>
          <a:bodyPr wrap="none" rtlCol="0">
            <a:spAutoFit/>
          </a:bodyPr>
          <a:lstStyle/>
          <a:p>
            <a:r>
              <a:rPr lang="en-US" altLang="ja-JP" sz="2800" dirty="0">
                <a:solidFill>
                  <a:schemeClr val="bg1"/>
                </a:solidFill>
              </a:rPr>
              <a:t>Spectra taken at 650 Gauss</a:t>
            </a:r>
          </a:p>
        </p:txBody>
      </p:sp>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63568141-52DF-E343-9083-FDFA4B880B8A}"/>
                  </a:ext>
                </a:extLst>
              </p:cNvPr>
              <p:cNvSpPr txBox="1"/>
              <p:nvPr/>
            </p:nvSpPr>
            <p:spPr>
              <a:xfrm rot="16200000">
                <a:off x="-851586" y="3000387"/>
                <a:ext cx="3287760" cy="87132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400" b="0" i="0" smtClean="0">
                          <a:latin typeface="Cambria Math" panose="02040503050406030204" pitchFamily="18" charset="0"/>
                        </a:rPr>
                        <m:t>Relative</m:t>
                      </m:r>
                      <m:r>
                        <a:rPr kumimoji="1" lang="en-US" altLang="ja-JP" sz="2400" b="0" i="1" smtClean="0">
                          <a:latin typeface="Cambria Math" panose="02040503050406030204" pitchFamily="18" charset="0"/>
                        </a:rPr>
                        <m:t> </m:t>
                      </m:r>
                      <m:r>
                        <a:rPr kumimoji="1" lang="en-US" altLang="ja-JP" sz="2400" b="0" i="1" smtClean="0">
                          <a:latin typeface="Cambria Math" panose="02040503050406030204" pitchFamily="18" charset="0"/>
                        </a:rPr>
                        <m:t>𝑂𝐷</m:t>
                      </m:r>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𝑂𝐷</m:t>
                          </m:r>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𝛿</m:t>
                              </m:r>
                            </m:e>
                          </m:d>
                        </m:num>
                        <m:den>
                          <m:r>
                            <a:rPr kumimoji="1" lang="en-US" altLang="ja-JP" sz="2400" b="0" i="1" smtClean="0">
                              <a:latin typeface="Cambria Math" panose="02040503050406030204" pitchFamily="18" charset="0"/>
                            </a:rPr>
                            <m:t>∑</m:t>
                          </m:r>
                          <m:r>
                            <a:rPr lang="en-US" altLang="ja-JP" sz="2400" i="1">
                              <a:latin typeface="Cambria Math" panose="02040503050406030204" pitchFamily="18" charset="0"/>
                            </a:rPr>
                            <m:t>𝑂𝐷</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𝛿</m:t>
                              </m:r>
                            </m:e>
                          </m:d>
                        </m:den>
                      </m:f>
                    </m:oMath>
                  </m:oMathPara>
                </a14:m>
                <a:endParaRPr kumimoji="1" lang="ja-JP" altLang="en-US" sz="2400"/>
              </a:p>
            </p:txBody>
          </p:sp>
        </mc:Choice>
        <mc:Fallback xmlns="">
          <p:sp>
            <p:nvSpPr>
              <p:cNvPr id="2" name="テキスト ボックス 1">
                <a:extLst>
                  <a:ext uri="{FF2B5EF4-FFF2-40B4-BE49-F238E27FC236}">
                    <a16:creationId xmlns:a16="http://schemas.microsoft.com/office/drawing/2014/main" id="{63568141-52DF-E343-9083-FDFA4B880B8A}"/>
                  </a:ext>
                </a:extLst>
              </p:cNvPr>
              <p:cNvSpPr txBox="1">
                <a:spLocks noRot="1" noChangeAspect="1" noMove="1" noResize="1" noEditPoints="1" noAdjustHandles="1" noChangeArrowheads="1" noChangeShapeType="1" noTextEdit="1"/>
              </p:cNvSpPr>
              <p:nvPr/>
            </p:nvSpPr>
            <p:spPr>
              <a:xfrm rot="16200000">
                <a:off x="-851586" y="3000387"/>
                <a:ext cx="3287760" cy="871329"/>
              </a:xfrm>
              <a:prstGeom prst="rect">
                <a:avLst/>
              </a:prstGeom>
              <a:blipFill>
                <a:blip r:embed="rId17"/>
                <a:stretch>
                  <a:fillRect r="-10000"/>
                </a:stretch>
              </a:blipFill>
            </p:spPr>
            <p:txBody>
              <a:bodyPr/>
              <a:lstStyle/>
              <a:p>
                <a:r>
                  <a:rPr lang="ja-JP" altLang="en-US">
                    <a:noFill/>
                  </a:rPr>
                  <a:t> </a:t>
                </a:r>
              </a:p>
            </p:txBody>
          </p:sp>
        </mc:Fallback>
      </mc:AlternateContent>
      <p:sp>
        <p:nvSpPr>
          <p:cNvPr id="216" name="Freeform 2005">
            <a:extLst>
              <a:ext uri="{FF2B5EF4-FFF2-40B4-BE49-F238E27FC236}">
                <a16:creationId xmlns:a16="http://schemas.microsoft.com/office/drawing/2014/main" id="{A7D55D7A-4944-554B-9245-0B8BE63E317F}"/>
              </a:ext>
            </a:extLst>
          </p:cNvPr>
          <p:cNvSpPr>
            <a:spLocks/>
          </p:cNvSpPr>
          <p:nvPr/>
        </p:nvSpPr>
        <p:spPr bwMode="auto">
          <a:xfrm>
            <a:off x="15600268" y="4287644"/>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7" name="Freeform 2006">
            <a:extLst>
              <a:ext uri="{FF2B5EF4-FFF2-40B4-BE49-F238E27FC236}">
                <a16:creationId xmlns:a16="http://schemas.microsoft.com/office/drawing/2014/main" id="{9203AA34-2659-2F43-827A-080A00B9F324}"/>
              </a:ext>
            </a:extLst>
          </p:cNvPr>
          <p:cNvSpPr>
            <a:spLocks/>
          </p:cNvSpPr>
          <p:nvPr/>
        </p:nvSpPr>
        <p:spPr bwMode="auto">
          <a:xfrm>
            <a:off x="16855619" y="4287644"/>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18" name="グループ化 217">
            <a:extLst>
              <a:ext uri="{FF2B5EF4-FFF2-40B4-BE49-F238E27FC236}">
                <a16:creationId xmlns:a16="http://schemas.microsoft.com/office/drawing/2014/main" id="{99F57619-DD31-D540-8531-E53EBDDB1049}"/>
              </a:ext>
            </a:extLst>
          </p:cNvPr>
          <p:cNvGrpSpPr>
            <a:grpSpLocks noChangeAspect="1"/>
          </p:cNvGrpSpPr>
          <p:nvPr/>
        </p:nvGrpSpPr>
        <p:grpSpPr>
          <a:xfrm>
            <a:off x="15843186" y="4586410"/>
            <a:ext cx="258292" cy="258290"/>
            <a:chOff x="5263110" y="5000823"/>
            <a:chExt cx="360000" cy="360000"/>
          </a:xfrm>
        </p:grpSpPr>
        <p:sp>
          <p:nvSpPr>
            <p:cNvPr id="219" name="楕円 331">
              <a:extLst>
                <a:ext uri="{FF2B5EF4-FFF2-40B4-BE49-F238E27FC236}">
                  <a16:creationId xmlns:a16="http://schemas.microsoft.com/office/drawing/2014/main" id="{45A9DB3B-5771-7F45-BBA7-4A36260C5AF2}"/>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0" name="楕円 332">
              <a:extLst>
                <a:ext uri="{FF2B5EF4-FFF2-40B4-BE49-F238E27FC236}">
                  <a16:creationId xmlns:a16="http://schemas.microsoft.com/office/drawing/2014/main" id="{4D69762D-D0E4-4146-B4A3-485CF7B0F355}"/>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1" name="楕円 333">
              <a:extLst>
                <a:ext uri="{FF2B5EF4-FFF2-40B4-BE49-F238E27FC236}">
                  <a16:creationId xmlns:a16="http://schemas.microsoft.com/office/drawing/2014/main" id="{FE3544EC-631D-544C-A14E-E67094E2FB46}"/>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2" name="楕円 334">
              <a:extLst>
                <a:ext uri="{FF2B5EF4-FFF2-40B4-BE49-F238E27FC236}">
                  <a16:creationId xmlns:a16="http://schemas.microsoft.com/office/drawing/2014/main" id="{F7ADFF1A-BE6F-CF40-83FE-231CDDE3A248}"/>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3" name="楕円 335">
              <a:extLst>
                <a:ext uri="{FF2B5EF4-FFF2-40B4-BE49-F238E27FC236}">
                  <a16:creationId xmlns:a16="http://schemas.microsoft.com/office/drawing/2014/main" id="{F407A52A-45EF-FB4E-9926-03C64AFDE8BB}"/>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4" name="楕円 336">
              <a:extLst>
                <a:ext uri="{FF2B5EF4-FFF2-40B4-BE49-F238E27FC236}">
                  <a16:creationId xmlns:a16="http://schemas.microsoft.com/office/drawing/2014/main" id="{8AD5C167-68E1-E04F-BFF4-9266C32C0576}"/>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5" name="楕円 337">
              <a:extLst>
                <a:ext uri="{FF2B5EF4-FFF2-40B4-BE49-F238E27FC236}">
                  <a16:creationId xmlns:a16="http://schemas.microsoft.com/office/drawing/2014/main" id="{3B6C9CEE-3C4F-E444-B087-B2E24A2EF064}"/>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6" name="楕円 338">
              <a:extLst>
                <a:ext uri="{FF2B5EF4-FFF2-40B4-BE49-F238E27FC236}">
                  <a16:creationId xmlns:a16="http://schemas.microsoft.com/office/drawing/2014/main" id="{0FAF261D-4E4F-6E43-A9EE-FBF1476F8779}"/>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7" name="楕円 339">
              <a:extLst>
                <a:ext uri="{FF2B5EF4-FFF2-40B4-BE49-F238E27FC236}">
                  <a16:creationId xmlns:a16="http://schemas.microsoft.com/office/drawing/2014/main" id="{15626979-277F-9841-8CC3-51AC01DB9DC2}"/>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8" name="楕円 340">
              <a:extLst>
                <a:ext uri="{FF2B5EF4-FFF2-40B4-BE49-F238E27FC236}">
                  <a16:creationId xmlns:a16="http://schemas.microsoft.com/office/drawing/2014/main" id="{BE9627E3-CB72-F74E-A6FA-6C548A2B939A}"/>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9" name="楕円 341">
              <a:extLst>
                <a:ext uri="{FF2B5EF4-FFF2-40B4-BE49-F238E27FC236}">
                  <a16:creationId xmlns:a16="http://schemas.microsoft.com/office/drawing/2014/main" id="{DB1AC025-A383-7744-A8A2-4527B605320B}"/>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0" name="楕円 342">
              <a:extLst>
                <a:ext uri="{FF2B5EF4-FFF2-40B4-BE49-F238E27FC236}">
                  <a16:creationId xmlns:a16="http://schemas.microsoft.com/office/drawing/2014/main" id="{8CE32C51-CDEE-9245-9D8F-B08E55E407F6}"/>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1" name="楕円 343">
              <a:extLst>
                <a:ext uri="{FF2B5EF4-FFF2-40B4-BE49-F238E27FC236}">
                  <a16:creationId xmlns:a16="http://schemas.microsoft.com/office/drawing/2014/main" id="{DC55C721-485C-A742-8649-47464C7A0391}"/>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2" name="楕円 344">
              <a:extLst>
                <a:ext uri="{FF2B5EF4-FFF2-40B4-BE49-F238E27FC236}">
                  <a16:creationId xmlns:a16="http://schemas.microsoft.com/office/drawing/2014/main" id="{6CF47891-C242-C340-B368-F4375944E5A6}"/>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3" name="楕円 345">
              <a:extLst>
                <a:ext uri="{FF2B5EF4-FFF2-40B4-BE49-F238E27FC236}">
                  <a16:creationId xmlns:a16="http://schemas.microsoft.com/office/drawing/2014/main" id="{A925708B-A66F-374E-9DEF-FF8BDB18E29C}"/>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4" name="楕円 346">
              <a:extLst>
                <a:ext uri="{FF2B5EF4-FFF2-40B4-BE49-F238E27FC236}">
                  <a16:creationId xmlns:a16="http://schemas.microsoft.com/office/drawing/2014/main" id="{61314181-22F4-7447-8FCB-F515A522B418}"/>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5" name="楕円 347">
              <a:extLst>
                <a:ext uri="{FF2B5EF4-FFF2-40B4-BE49-F238E27FC236}">
                  <a16:creationId xmlns:a16="http://schemas.microsoft.com/office/drawing/2014/main" id="{94C43905-2D76-584A-99CB-35129F969827}"/>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36" name="楕円 304">
            <a:extLst>
              <a:ext uri="{FF2B5EF4-FFF2-40B4-BE49-F238E27FC236}">
                <a16:creationId xmlns:a16="http://schemas.microsoft.com/office/drawing/2014/main" id="{F6EEF5FF-E028-FB4F-AF4D-B0F3F2A76941}"/>
              </a:ext>
            </a:extLst>
          </p:cNvPr>
          <p:cNvSpPr>
            <a:spLocks noChangeAspect="1"/>
          </p:cNvSpPr>
          <p:nvPr/>
        </p:nvSpPr>
        <p:spPr>
          <a:xfrm>
            <a:off x="15703278" y="447433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37" name="楕円 306">
            <a:extLst>
              <a:ext uri="{FF2B5EF4-FFF2-40B4-BE49-F238E27FC236}">
                <a16:creationId xmlns:a16="http://schemas.microsoft.com/office/drawing/2014/main" id="{FE3BE3E9-6033-5747-939E-5899D2D3599E}"/>
              </a:ext>
            </a:extLst>
          </p:cNvPr>
          <p:cNvSpPr>
            <a:spLocks noChangeAspect="1"/>
          </p:cNvSpPr>
          <p:nvPr/>
        </p:nvSpPr>
        <p:spPr>
          <a:xfrm>
            <a:off x="16118784" y="4806843"/>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38" name="楕円 307">
            <a:extLst>
              <a:ext uri="{FF2B5EF4-FFF2-40B4-BE49-F238E27FC236}">
                <a16:creationId xmlns:a16="http://schemas.microsoft.com/office/drawing/2014/main" id="{30AB24E0-843E-A24B-9236-BA593E098C21}"/>
              </a:ext>
            </a:extLst>
          </p:cNvPr>
          <p:cNvSpPr>
            <a:spLocks noChangeAspect="1"/>
          </p:cNvSpPr>
          <p:nvPr/>
        </p:nvSpPr>
        <p:spPr>
          <a:xfrm>
            <a:off x="15697784" y="453105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239" name="グループ化 238">
            <a:extLst>
              <a:ext uri="{FF2B5EF4-FFF2-40B4-BE49-F238E27FC236}">
                <a16:creationId xmlns:a16="http://schemas.microsoft.com/office/drawing/2014/main" id="{295463F9-676C-1643-9AE6-34D4BA745712}"/>
              </a:ext>
            </a:extLst>
          </p:cNvPr>
          <p:cNvGrpSpPr>
            <a:grpSpLocks noChangeAspect="1"/>
          </p:cNvGrpSpPr>
          <p:nvPr/>
        </p:nvGrpSpPr>
        <p:grpSpPr>
          <a:xfrm>
            <a:off x="17109015" y="4586410"/>
            <a:ext cx="258292" cy="258290"/>
            <a:chOff x="5263110" y="5000823"/>
            <a:chExt cx="360000" cy="360000"/>
          </a:xfrm>
        </p:grpSpPr>
        <p:sp>
          <p:nvSpPr>
            <p:cNvPr id="240" name="楕円 331">
              <a:extLst>
                <a:ext uri="{FF2B5EF4-FFF2-40B4-BE49-F238E27FC236}">
                  <a16:creationId xmlns:a16="http://schemas.microsoft.com/office/drawing/2014/main" id="{F56753C8-0F96-1543-94F9-EA234F5B90A3}"/>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1" name="楕円 332">
              <a:extLst>
                <a:ext uri="{FF2B5EF4-FFF2-40B4-BE49-F238E27FC236}">
                  <a16:creationId xmlns:a16="http://schemas.microsoft.com/office/drawing/2014/main" id="{F86B9CA5-0072-E444-839E-B654BCC2E239}"/>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2" name="楕円 333">
              <a:extLst>
                <a:ext uri="{FF2B5EF4-FFF2-40B4-BE49-F238E27FC236}">
                  <a16:creationId xmlns:a16="http://schemas.microsoft.com/office/drawing/2014/main" id="{6F95D31C-EE25-344E-9605-64731D29CBC8}"/>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3" name="楕円 334">
              <a:extLst>
                <a:ext uri="{FF2B5EF4-FFF2-40B4-BE49-F238E27FC236}">
                  <a16:creationId xmlns:a16="http://schemas.microsoft.com/office/drawing/2014/main" id="{29B7EC5E-C7FA-4148-82C5-BB8F649377DA}"/>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4" name="楕円 335">
              <a:extLst>
                <a:ext uri="{FF2B5EF4-FFF2-40B4-BE49-F238E27FC236}">
                  <a16:creationId xmlns:a16="http://schemas.microsoft.com/office/drawing/2014/main" id="{1A018856-03EF-5341-8787-79B417472F7C}"/>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5" name="楕円 336">
              <a:extLst>
                <a:ext uri="{FF2B5EF4-FFF2-40B4-BE49-F238E27FC236}">
                  <a16:creationId xmlns:a16="http://schemas.microsoft.com/office/drawing/2014/main" id="{9D5ED348-0E35-8446-AFC9-83639FB50972}"/>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6" name="楕円 337">
              <a:extLst>
                <a:ext uri="{FF2B5EF4-FFF2-40B4-BE49-F238E27FC236}">
                  <a16:creationId xmlns:a16="http://schemas.microsoft.com/office/drawing/2014/main" id="{88DA338D-843C-2541-895B-0D5B0B888F28}"/>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7" name="楕円 338">
              <a:extLst>
                <a:ext uri="{FF2B5EF4-FFF2-40B4-BE49-F238E27FC236}">
                  <a16:creationId xmlns:a16="http://schemas.microsoft.com/office/drawing/2014/main" id="{A0F94309-74F2-8045-B348-FA43B83DB192}"/>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8" name="楕円 339">
              <a:extLst>
                <a:ext uri="{FF2B5EF4-FFF2-40B4-BE49-F238E27FC236}">
                  <a16:creationId xmlns:a16="http://schemas.microsoft.com/office/drawing/2014/main" id="{6FCFD134-A6B2-1545-A7B5-9A94DDB5A6CA}"/>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9" name="楕円 340">
              <a:extLst>
                <a:ext uri="{FF2B5EF4-FFF2-40B4-BE49-F238E27FC236}">
                  <a16:creationId xmlns:a16="http://schemas.microsoft.com/office/drawing/2014/main" id="{CF408ABD-ACB4-8340-9A36-3E529B38B013}"/>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50" name="楕円 341">
              <a:extLst>
                <a:ext uri="{FF2B5EF4-FFF2-40B4-BE49-F238E27FC236}">
                  <a16:creationId xmlns:a16="http://schemas.microsoft.com/office/drawing/2014/main" id="{DFD115BF-31C7-0044-86B6-30F07E8956AA}"/>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51" name="楕円 342">
              <a:extLst>
                <a:ext uri="{FF2B5EF4-FFF2-40B4-BE49-F238E27FC236}">
                  <a16:creationId xmlns:a16="http://schemas.microsoft.com/office/drawing/2014/main" id="{A670D6CA-5FFC-404B-9290-72685E697C2B}"/>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52" name="楕円 343">
              <a:extLst>
                <a:ext uri="{FF2B5EF4-FFF2-40B4-BE49-F238E27FC236}">
                  <a16:creationId xmlns:a16="http://schemas.microsoft.com/office/drawing/2014/main" id="{196C3F58-BC7C-7B4F-8A9E-D045D9245DFE}"/>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53" name="楕円 344">
              <a:extLst>
                <a:ext uri="{FF2B5EF4-FFF2-40B4-BE49-F238E27FC236}">
                  <a16:creationId xmlns:a16="http://schemas.microsoft.com/office/drawing/2014/main" id="{ECA7AB9E-0D04-594C-AB97-FC450F7773A5}"/>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54" name="楕円 345">
              <a:extLst>
                <a:ext uri="{FF2B5EF4-FFF2-40B4-BE49-F238E27FC236}">
                  <a16:creationId xmlns:a16="http://schemas.microsoft.com/office/drawing/2014/main" id="{3453805A-8DF5-3F47-8846-A3AC41F670AC}"/>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55" name="楕円 346">
              <a:extLst>
                <a:ext uri="{FF2B5EF4-FFF2-40B4-BE49-F238E27FC236}">
                  <a16:creationId xmlns:a16="http://schemas.microsoft.com/office/drawing/2014/main" id="{484B0597-CEAE-8F45-AC97-D4FB3F8F7139}"/>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56" name="楕円 347">
              <a:extLst>
                <a:ext uri="{FF2B5EF4-FFF2-40B4-BE49-F238E27FC236}">
                  <a16:creationId xmlns:a16="http://schemas.microsoft.com/office/drawing/2014/main" id="{88A80D47-56B8-2345-87F9-B0A7F9CCEA89}"/>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57" name="楕円 304">
            <a:extLst>
              <a:ext uri="{FF2B5EF4-FFF2-40B4-BE49-F238E27FC236}">
                <a16:creationId xmlns:a16="http://schemas.microsoft.com/office/drawing/2014/main" id="{EA8D97DE-F9B2-F045-848B-6067D14DACB6}"/>
              </a:ext>
            </a:extLst>
          </p:cNvPr>
          <p:cNvSpPr>
            <a:spLocks noChangeAspect="1"/>
          </p:cNvSpPr>
          <p:nvPr/>
        </p:nvSpPr>
        <p:spPr>
          <a:xfrm>
            <a:off x="16969107" y="447433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58" name="楕円 306">
            <a:extLst>
              <a:ext uri="{FF2B5EF4-FFF2-40B4-BE49-F238E27FC236}">
                <a16:creationId xmlns:a16="http://schemas.microsoft.com/office/drawing/2014/main" id="{AA6CF273-4AAC-384B-A963-1A32D21DEDA1}"/>
              </a:ext>
            </a:extLst>
          </p:cNvPr>
          <p:cNvSpPr>
            <a:spLocks noChangeAspect="1"/>
          </p:cNvSpPr>
          <p:nvPr/>
        </p:nvSpPr>
        <p:spPr>
          <a:xfrm>
            <a:off x="17358487" y="4819906"/>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59" name="楕円 307">
            <a:extLst>
              <a:ext uri="{FF2B5EF4-FFF2-40B4-BE49-F238E27FC236}">
                <a16:creationId xmlns:a16="http://schemas.microsoft.com/office/drawing/2014/main" id="{F3573558-9EB2-AE48-B5EB-78F26F77916F}"/>
              </a:ext>
            </a:extLst>
          </p:cNvPr>
          <p:cNvSpPr>
            <a:spLocks noChangeAspect="1"/>
          </p:cNvSpPr>
          <p:nvPr/>
        </p:nvSpPr>
        <p:spPr>
          <a:xfrm>
            <a:off x="16989739" y="4452672"/>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64" name="楕円 313">
            <a:extLst>
              <a:ext uri="{FF2B5EF4-FFF2-40B4-BE49-F238E27FC236}">
                <a16:creationId xmlns:a16="http://schemas.microsoft.com/office/drawing/2014/main" id="{0FC4E324-B5AF-804B-AE6D-39913E54B6C7}"/>
              </a:ext>
            </a:extLst>
          </p:cNvPr>
          <p:cNvSpPr>
            <a:spLocks noChangeAspect="1"/>
          </p:cNvSpPr>
          <p:nvPr/>
        </p:nvSpPr>
        <p:spPr>
          <a:xfrm>
            <a:off x="17439785" y="4292794"/>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65" name="楕円 313">
            <a:extLst>
              <a:ext uri="{FF2B5EF4-FFF2-40B4-BE49-F238E27FC236}">
                <a16:creationId xmlns:a16="http://schemas.microsoft.com/office/drawing/2014/main" id="{AAC8974F-B435-684B-BFB5-A69E2A37A408}"/>
              </a:ext>
            </a:extLst>
          </p:cNvPr>
          <p:cNvSpPr>
            <a:spLocks noChangeAspect="1"/>
          </p:cNvSpPr>
          <p:nvPr/>
        </p:nvSpPr>
        <p:spPr>
          <a:xfrm>
            <a:off x="15628596" y="496505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266" name="直線矢印コネクタ 265">
            <a:extLst>
              <a:ext uri="{FF2B5EF4-FFF2-40B4-BE49-F238E27FC236}">
                <a16:creationId xmlns:a16="http://schemas.microsoft.com/office/drawing/2014/main" id="{45892741-5B78-F148-9DBA-55239E71CBD6}"/>
              </a:ext>
            </a:extLst>
          </p:cNvPr>
          <p:cNvCxnSpPr>
            <a:cxnSpLocks/>
          </p:cNvCxnSpPr>
          <p:nvPr/>
        </p:nvCxnSpPr>
        <p:spPr>
          <a:xfrm flipH="1">
            <a:off x="17511819" y="422315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直線矢印コネクタ 266">
            <a:extLst>
              <a:ext uri="{FF2B5EF4-FFF2-40B4-BE49-F238E27FC236}">
                <a16:creationId xmlns:a16="http://schemas.microsoft.com/office/drawing/2014/main" id="{2F94A002-D9AB-2144-A5BA-09253AAEA1B2}"/>
              </a:ext>
            </a:extLst>
          </p:cNvPr>
          <p:cNvCxnSpPr>
            <a:cxnSpLocks/>
          </p:cNvCxnSpPr>
          <p:nvPr/>
        </p:nvCxnSpPr>
        <p:spPr>
          <a:xfrm flipH="1">
            <a:off x="15694749" y="4924410"/>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直線矢印コネクタ 267">
            <a:extLst>
              <a:ext uri="{FF2B5EF4-FFF2-40B4-BE49-F238E27FC236}">
                <a16:creationId xmlns:a16="http://schemas.microsoft.com/office/drawing/2014/main" id="{4A27CAD3-8ADD-3E40-ACD8-3FBF434B83F2}"/>
              </a:ext>
            </a:extLst>
          </p:cNvPr>
          <p:cNvCxnSpPr>
            <a:cxnSpLocks/>
          </p:cNvCxnSpPr>
          <p:nvPr/>
        </p:nvCxnSpPr>
        <p:spPr>
          <a:xfrm flipV="1">
            <a:off x="15978802" y="4561239"/>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直線矢印コネクタ 268">
            <a:extLst>
              <a:ext uri="{FF2B5EF4-FFF2-40B4-BE49-F238E27FC236}">
                <a16:creationId xmlns:a16="http://schemas.microsoft.com/office/drawing/2014/main" id="{8D088DC8-36D7-8442-9751-6606C1E78114}"/>
              </a:ext>
            </a:extLst>
          </p:cNvPr>
          <p:cNvCxnSpPr>
            <a:cxnSpLocks/>
          </p:cNvCxnSpPr>
          <p:nvPr/>
        </p:nvCxnSpPr>
        <p:spPr>
          <a:xfrm rot="5400000" flipV="1">
            <a:off x="17268092" y="4568435"/>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3" name="Freeform 2006">
            <a:extLst>
              <a:ext uri="{FF2B5EF4-FFF2-40B4-BE49-F238E27FC236}">
                <a16:creationId xmlns:a16="http://schemas.microsoft.com/office/drawing/2014/main" id="{D6C0E54D-8BAD-664F-A1EB-BA55F760102E}"/>
              </a:ext>
            </a:extLst>
          </p:cNvPr>
          <p:cNvSpPr>
            <a:spLocks/>
          </p:cNvSpPr>
          <p:nvPr/>
        </p:nvSpPr>
        <p:spPr bwMode="auto">
          <a:xfrm>
            <a:off x="15335656" y="2408193"/>
            <a:ext cx="1617417" cy="377266"/>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02" name="グループ化 301">
            <a:extLst>
              <a:ext uri="{FF2B5EF4-FFF2-40B4-BE49-F238E27FC236}">
                <a16:creationId xmlns:a16="http://schemas.microsoft.com/office/drawing/2014/main" id="{795E303D-B23D-634F-8095-37963FEC45A2}"/>
              </a:ext>
            </a:extLst>
          </p:cNvPr>
          <p:cNvGrpSpPr>
            <a:grpSpLocks noChangeAspect="1"/>
          </p:cNvGrpSpPr>
          <p:nvPr/>
        </p:nvGrpSpPr>
        <p:grpSpPr>
          <a:xfrm>
            <a:off x="15983840" y="2442142"/>
            <a:ext cx="258292" cy="258290"/>
            <a:chOff x="5263110" y="5000823"/>
            <a:chExt cx="360000" cy="360000"/>
          </a:xfrm>
        </p:grpSpPr>
        <p:sp>
          <p:nvSpPr>
            <p:cNvPr id="303" name="楕円 331">
              <a:extLst>
                <a:ext uri="{FF2B5EF4-FFF2-40B4-BE49-F238E27FC236}">
                  <a16:creationId xmlns:a16="http://schemas.microsoft.com/office/drawing/2014/main" id="{A36115E0-8951-6F42-B476-9374B5A7929D}"/>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4" name="楕円 332">
              <a:extLst>
                <a:ext uri="{FF2B5EF4-FFF2-40B4-BE49-F238E27FC236}">
                  <a16:creationId xmlns:a16="http://schemas.microsoft.com/office/drawing/2014/main" id="{19BE0B4E-DEDB-E541-9438-C6AD51D028C2}"/>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5" name="楕円 333">
              <a:extLst>
                <a:ext uri="{FF2B5EF4-FFF2-40B4-BE49-F238E27FC236}">
                  <a16:creationId xmlns:a16="http://schemas.microsoft.com/office/drawing/2014/main" id="{758003C2-C38A-1947-9DC8-59FD4933D32F}"/>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6" name="楕円 334">
              <a:extLst>
                <a:ext uri="{FF2B5EF4-FFF2-40B4-BE49-F238E27FC236}">
                  <a16:creationId xmlns:a16="http://schemas.microsoft.com/office/drawing/2014/main" id="{B08AD591-D010-E34C-8E02-605815DB5FCB}"/>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7" name="楕円 335">
              <a:extLst>
                <a:ext uri="{FF2B5EF4-FFF2-40B4-BE49-F238E27FC236}">
                  <a16:creationId xmlns:a16="http://schemas.microsoft.com/office/drawing/2014/main" id="{D9D9DCD6-88C7-5C48-814B-4D09C0CC06D1}"/>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8" name="楕円 336">
              <a:extLst>
                <a:ext uri="{FF2B5EF4-FFF2-40B4-BE49-F238E27FC236}">
                  <a16:creationId xmlns:a16="http://schemas.microsoft.com/office/drawing/2014/main" id="{0AD5E583-24D0-E048-BB3D-E626F525FE0E}"/>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9" name="楕円 337">
              <a:extLst>
                <a:ext uri="{FF2B5EF4-FFF2-40B4-BE49-F238E27FC236}">
                  <a16:creationId xmlns:a16="http://schemas.microsoft.com/office/drawing/2014/main" id="{0EAC6B47-FA27-A840-9C26-014D1C992012}"/>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0" name="楕円 338">
              <a:extLst>
                <a:ext uri="{FF2B5EF4-FFF2-40B4-BE49-F238E27FC236}">
                  <a16:creationId xmlns:a16="http://schemas.microsoft.com/office/drawing/2014/main" id="{659A2489-E2D5-4E42-8ACD-F8E8C2B1EC25}"/>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1" name="楕円 339">
              <a:extLst>
                <a:ext uri="{FF2B5EF4-FFF2-40B4-BE49-F238E27FC236}">
                  <a16:creationId xmlns:a16="http://schemas.microsoft.com/office/drawing/2014/main" id="{E5579678-1DB7-744F-9D95-307818C00731}"/>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2" name="楕円 340">
              <a:extLst>
                <a:ext uri="{FF2B5EF4-FFF2-40B4-BE49-F238E27FC236}">
                  <a16:creationId xmlns:a16="http://schemas.microsoft.com/office/drawing/2014/main" id="{B0D790DC-50A9-CA4E-AAB0-3CFE30E8F57E}"/>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3" name="楕円 341">
              <a:extLst>
                <a:ext uri="{FF2B5EF4-FFF2-40B4-BE49-F238E27FC236}">
                  <a16:creationId xmlns:a16="http://schemas.microsoft.com/office/drawing/2014/main" id="{0480BB82-98CD-424E-AF42-99722BD7ADA6}"/>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4" name="楕円 342">
              <a:extLst>
                <a:ext uri="{FF2B5EF4-FFF2-40B4-BE49-F238E27FC236}">
                  <a16:creationId xmlns:a16="http://schemas.microsoft.com/office/drawing/2014/main" id="{ADB93EC0-B906-904E-9B67-0A7AF9D6E92B}"/>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5" name="楕円 343">
              <a:extLst>
                <a:ext uri="{FF2B5EF4-FFF2-40B4-BE49-F238E27FC236}">
                  <a16:creationId xmlns:a16="http://schemas.microsoft.com/office/drawing/2014/main" id="{1A83B3AB-F2A5-8747-9367-6764105393DC}"/>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6" name="楕円 344">
              <a:extLst>
                <a:ext uri="{FF2B5EF4-FFF2-40B4-BE49-F238E27FC236}">
                  <a16:creationId xmlns:a16="http://schemas.microsoft.com/office/drawing/2014/main" id="{0E66A3E4-CEAC-C848-AE22-776688BE3B2C}"/>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7" name="楕円 345">
              <a:extLst>
                <a:ext uri="{FF2B5EF4-FFF2-40B4-BE49-F238E27FC236}">
                  <a16:creationId xmlns:a16="http://schemas.microsoft.com/office/drawing/2014/main" id="{024CDB48-9E5E-1A46-B813-72A16023304D}"/>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8" name="楕円 346">
              <a:extLst>
                <a:ext uri="{FF2B5EF4-FFF2-40B4-BE49-F238E27FC236}">
                  <a16:creationId xmlns:a16="http://schemas.microsoft.com/office/drawing/2014/main" id="{53931025-8595-5B49-B5D6-CC50DFF0B7C2}"/>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9" name="楕円 347">
              <a:extLst>
                <a:ext uri="{FF2B5EF4-FFF2-40B4-BE49-F238E27FC236}">
                  <a16:creationId xmlns:a16="http://schemas.microsoft.com/office/drawing/2014/main" id="{9CF80AF2-6F0A-5B46-9A56-1BE9F45FBAF4}"/>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20" name="楕円 304">
            <a:extLst>
              <a:ext uri="{FF2B5EF4-FFF2-40B4-BE49-F238E27FC236}">
                <a16:creationId xmlns:a16="http://schemas.microsoft.com/office/drawing/2014/main" id="{833E4943-EEBB-2E41-9637-C504F4615C62}"/>
              </a:ext>
            </a:extLst>
          </p:cNvPr>
          <p:cNvSpPr>
            <a:spLocks noChangeAspect="1"/>
          </p:cNvSpPr>
          <p:nvPr/>
        </p:nvSpPr>
        <p:spPr>
          <a:xfrm>
            <a:off x="15843932" y="2330067"/>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21" name="楕円 306">
            <a:extLst>
              <a:ext uri="{FF2B5EF4-FFF2-40B4-BE49-F238E27FC236}">
                <a16:creationId xmlns:a16="http://schemas.microsoft.com/office/drawing/2014/main" id="{7D9644F7-1AE3-0C42-B5C8-22E777FBE9C3}"/>
              </a:ext>
            </a:extLst>
          </p:cNvPr>
          <p:cNvSpPr>
            <a:spLocks noChangeAspect="1"/>
          </p:cNvSpPr>
          <p:nvPr/>
        </p:nvSpPr>
        <p:spPr>
          <a:xfrm>
            <a:off x="16285564" y="2623386"/>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22" name="楕円 307">
            <a:extLst>
              <a:ext uri="{FF2B5EF4-FFF2-40B4-BE49-F238E27FC236}">
                <a16:creationId xmlns:a16="http://schemas.microsoft.com/office/drawing/2014/main" id="{303675D9-254A-044B-BE7E-CF9E7BCABA3D}"/>
              </a:ext>
            </a:extLst>
          </p:cNvPr>
          <p:cNvSpPr>
            <a:spLocks noChangeAspect="1"/>
          </p:cNvSpPr>
          <p:nvPr/>
        </p:nvSpPr>
        <p:spPr>
          <a:xfrm>
            <a:off x="15773123" y="2439034"/>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23" name="楕円 313">
            <a:extLst>
              <a:ext uri="{FF2B5EF4-FFF2-40B4-BE49-F238E27FC236}">
                <a16:creationId xmlns:a16="http://schemas.microsoft.com/office/drawing/2014/main" id="{FE864F9E-0907-8F4A-BD93-19F3B7E1BB24}"/>
              </a:ext>
            </a:extLst>
          </p:cNvPr>
          <p:cNvSpPr>
            <a:spLocks noChangeAspect="1"/>
          </p:cNvSpPr>
          <p:nvPr/>
        </p:nvSpPr>
        <p:spPr>
          <a:xfrm>
            <a:off x="16579652" y="236056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325" name="直線矢印コネクタ 324">
            <a:extLst>
              <a:ext uri="{FF2B5EF4-FFF2-40B4-BE49-F238E27FC236}">
                <a16:creationId xmlns:a16="http://schemas.microsoft.com/office/drawing/2014/main" id="{13514B53-C47A-044D-A8BE-770BE24C56D7}"/>
              </a:ext>
            </a:extLst>
          </p:cNvPr>
          <p:cNvCxnSpPr>
            <a:cxnSpLocks/>
          </p:cNvCxnSpPr>
          <p:nvPr/>
        </p:nvCxnSpPr>
        <p:spPr>
          <a:xfrm flipH="1">
            <a:off x="16651686" y="2290922"/>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8" name="直線矢印コネクタ 327">
            <a:extLst>
              <a:ext uri="{FF2B5EF4-FFF2-40B4-BE49-F238E27FC236}">
                <a16:creationId xmlns:a16="http://schemas.microsoft.com/office/drawing/2014/main" id="{D403A078-6376-EC49-8EA5-BA8C35E65E49}"/>
              </a:ext>
            </a:extLst>
          </p:cNvPr>
          <p:cNvCxnSpPr>
            <a:cxnSpLocks/>
          </p:cNvCxnSpPr>
          <p:nvPr/>
        </p:nvCxnSpPr>
        <p:spPr>
          <a:xfrm rot="5400000" flipV="1">
            <a:off x="16142917" y="2424167"/>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1" name="Freeform 2006">
            <a:extLst>
              <a:ext uri="{FF2B5EF4-FFF2-40B4-BE49-F238E27FC236}">
                <a16:creationId xmlns:a16="http://schemas.microsoft.com/office/drawing/2014/main" id="{9560423A-F5BA-A342-B310-90E766D9AAD6}"/>
              </a:ext>
            </a:extLst>
          </p:cNvPr>
          <p:cNvSpPr>
            <a:spLocks/>
          </p:cNvSpPr>
          <p:nvPr/>
        </p:nvSpPr>
        <p:spPr bwMode="auto">
          <a:xfrm>
            <a:off x="15723816" y="2158366"/>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332" name="直線矢印コネクタ 331">
            <a:extLst>
              <a:ext uri="{FF2B5EF4-FFF2-40B4-BE49-F238E27FC236}">
                <a16:creationId xmlns:a16="http://schemas.microsoft.com/office/drawing/2014/main" id="{1101D7F6-3280-894D-9FA7-28B4D6683552}"/>
              </a:ext>
            </a:extLst>
          </p:cNvPr>
          <p:cNvCxnSpPr>
            <a:cxnSpLocks/>
          </p:cNvCxnSpPr>
          <p:nvPr/>
        </p:nvCxnSpPr>
        <p:spPr>
          <a:xfrm flipH="1">
            <a:off x="16115876" y="2640586"/>
            <a:ext cx="1" cy="720000"/>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3" name="Freeform 2006">
            <a:extLst>
              <a:ext uri="{FF2B5EF4-FFF2-40B4-BE49-F238E27FC236}">
                <a16:creationId xmlns:a16="http://schemas.microsoft.com/office/drawing/2014/main" id="{5B5C96E2-C247-1B4D-83E6-FEF1437328F4}"/>
              </a:ext>
            </a:extLst>
          </p:cNvPr>
          <p:cNvSpPr>
            <a:spLocks/>
          </p:cNvSpPr>
          <p:nvPr/>
        </p:nvSpPr>
        <p:spPr bwMode="auto">
          <a:xfrm>
            <a:off x="14451448" y="466851"/>
            <a:ext cx="1617417" cy="377266"/>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4" name="グループ化 333">
            <a:extLst>
              <a:ext uri="{FF2B5EF4-FFF2-40B4-BE49-F238E27FC236}">
                <a16:creationId xmlns:a16="http://schemas.microsoft.com/office/drawing/2014/main" id="{69A7E3EA-3190-F64F-9705-1115D97EC481}"/>
              </a:ext>
            </a:extLst>
          </p:cNvPr>
          <p:cNvGrpSpPr>
            <a:grpSpLocks noChangeAspect="1"/>
          </p:cNvGrpSpPr>
          <p:nvPr/>
        </p:nvGrpSpPr>
        <p:grpSpPr>
          <a:xfrm>
            <a:off x="15116885" y="500800"/>
            <a:ext cx="258292" cy="258290"/>
            <a:chOff x="5263110" y="5000823"/>
            <a:chExt cx="360000" cy="360000"/>
          </a:xfrm>
        </p:grpSpPr>
        <p:sp>
          <p:nvSpPr>
            <p:cNvPr id="335" name="楕円 331">
              <a:extLst>
                <a:ext uri="{FF2B5EF4-FFF2-40B4-BE49-F238E27FC236}">
                  <a16:creationId xmlns:a16="http://schemas.microsoft.com/office/drawing/2014/main" id="{8BBF003E-E6A2-4E49-9A7C-AA4E3890CDF2}"/>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6" name="楕円 332">
              <a:extLst>
                <a:ext uri="{FF2B5EF4-FFF2-40B4-BE49-F238E27FC236}">
                  <a16:creationId xmlns:a16="http://schemas.microsoft.com/office/drawing/2014/main" id="{C7EFF2F9-5BA5-7245-908C-940C31FD2E56}"/>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37" name="楕円 333">
              <a:extLst>
                <a:ext uri="{FF2B5EF4-FFF2-40B4-BE49-F238E27FC236}">
                  <a16:creationId xmlns:a16="http://schemas.microsoft.com/office/drawing/2014/main" id="{26DA7199-7DB4-F94B-ADC1-7E6761DB8ED5}"/>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38" name="楕円 334">
              <a:extLst>
                <a:ext uri="{FF2B5EF4-FFF2-40B4-BE49-F238E27FC236}">
                  <a16:creationId xmlns:a16="http://schemas.microsoft.com/office/drawing/2014/main" id="{F3CD7324-737E-FB48-A8C9-76129C4D219B}"/>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39" name="楕円 335">
              <a:extLst>
                <a:ext uri="{FF2B5EF4-FFF2-40B4-BE49-F238E27FC236}">
                  <a16:creationId xmlns:a16="http://schemas.microsoft.com/office/drawing/2014/main" id="{6A31284D-BDF3-C740-A5E7-5604D10F7114}"/>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0" name="楕円 336">
              <a:extLst>
                <a:ext uri="{FF2B5EF4-FFF2-40B4-BE49-F238E27FC236}">
                  <a16:creationId xmlns:a16="http://schemas.microsoft.com/office/drawing/2014/main" id="{05F8AA26-D5D2-C148-9DBA-E5AD186518BD}"/>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1" name="楕円 337">
              <a:extLst>
                <a:ext uri="{FF2B5EF4-FFF2-40B4-BE49-F238E27FC236}">
                  <a16:creationId xmlns:a16="http://schemas.microsoft.com/office/drawing/2014/main" id="{5319FEEA-954A-2041-ADFD-31B8BA09CADE}"/>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2" name="楕円 338">
              <a:extLst>
                <a:ext uri="{FF2B5EF4-FFF2-40B4-BE49-F238E27FC236}">
                  <a16:creationId xmlns:a16="http://schemas.microsoft.com/office/drawing/2014/main" id="{30300660-0F4D-F64C-A130-48B597ECA5E0}"/>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3" name="楕円 339">
              <a:extLst>
                <a:ext uri="{FF2B5EF4-FFF2-40B4-BE49-F238E27FC236}">
                  <a16:creationId xmlns:a16="http://schemas.microsoft.com/office/drawing/2014/main" id="{54007DB2-52FD-BB4B-8829-FEB1458F29E9}"/>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4" name="楕円 340">
              <a:extLst>
                <a:ext uri="{FF2B5EF4-FFF2-40B4-BE49-F238E27FC236}">
                  <a16:creationId xmlns:a16="http://schemas.microsoft.com/office/drawing/2014/main" id="{A402BDC3-FD36-9E4D-822A-A25BBBEC354D}"/>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5" name="楕円 341">
              <a:extLst>
                <a:ext uri="{FF2B5EF4-FFF2-40B4-BE49-F238E27FC236}">
                  <a16:creationId xmlns:a16="http://schemas.microsoft.com/office/drawing/2014/main" id="{74742679-B7C2-7D46-BE55-A174F8DB2D5F}"/>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6" name="楕円 342">
              <a:extLst>
                <a:ext uri="{FF2B5EF4-FFF2-40B4-BE49-F238E27FC236}">
                  <a16:creationId xmlns:a16="http://schemas.microsoft.com/office/drawing/2014/main" id="{936DD9C9-2DAA-D34B-A9BA-29A88B01F389}"/>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7" name="楕円 343">
              <a:extLst>
                <a:ext uri="{FF2B5EF4-FFF2-40B4-BE49-F238E27FC236}">
                  <a16:creationId xmlns:a16="http://schemas.microsoft.com/office/drawing/2014/main" id="{63EFFCBF-C7AD-5543-958C-2F06F12ABCA6}"/>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8" name="楕円 344">
              <a:extLst>
                <a:ext uri="{FF2B5EF4-FFF2-40B4-BE49-F238E27FC236}">
                  <a16:creationId xmlns:a16="http://schemas.microsoft.com/office/drawing/2014/main" id="{96F6A2D3-DE96-934A-B5CF-FD3B75E50E64}"/>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9" name="楕円 345">
              <a:extLst>
                <a:ext uri="{FF2B5EF4-FFF2-40B4-BE49-F238E27FC236}">
                  <a16:creationId xmlns:a16="http://schemas.microsoft.com/office/drawing/2014/main" id="{B5A7EA0B-26F9-424F-8119-A8B01C652DAE}"/>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0" name="楕円 346">
              <a:extLst>
                <a:ext uri="{FF2B5EF4-FFF2-40B4-BE49-F238E27FC236}">
                  <a16:creationId xmlns:a16="http://schemas.microsoft.com/office/drawing/2014/main" id="{55EB97DC-3F0C-0C48-921D-FCFBF170E796}"/>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1" name="楕円 347">
              <a:extLst>
                <a:ext uri="{FF2B5EF4-FFF2-40B4-BE49-F238E27FC236}">
                  <a16:creationId xmlns:a16="http://schemas.microsoft.com/office/drawing/2014/main" id="{841BD65B-89D6-434A-AF9F-93F44CCB9BB4}"/>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52" name="楕円 304">
            <a:extLst>
              <a:ext uri="{FF2B5EF4-FFF2-40B4-BE49-F238E27FC236}">
                <a16:creationId xmlns:a16="http://schemas.microsoft.com/office/drawing/2014/main" id="{759076B6-7AB3-784F-BB58-15A4DB43F610}"/>
              </a:ext>
            </a:extLst>
          </p:cNvPr>
          <p:cNvSpPr>
            <a:spLocks noChangeAspect="1"/>
          </p:cNvSpPr>
          <p:nvPr/>
        </p:nvSpPr>
        <p:spPr>
          <a:xfrm>
            <a:off x="14976977" y="38872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53" name="楕円 306">
            <a:extLst>
              <a:ext uri="{FF2B5EF4-FFF2-40B4-BE49-F238E27FC236}">
                <a16:creationId xmlns:a16="http://schemas.microsoft.com/office/drawing/2014/main" id="{19BF005D-28A3-8245-8411-ABBF835D0D70}"/>
              </a:ext>
            </a:extLst>
          </p:cNvPr>
          <p:cNvSpPr>
            <a:spLocks noChangeAspect="1"/>
          </p:cNvSpPr>
          <p:nvPr/>
        </p:nvSpPr>
        <p:spPr>
          <a:xfrm>
            <a:off x="15418609" y="682044"/>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54" name="楕円 307">
            <a:extLst>
              <a:ext uri="{FF2B5EF4-FFF2-40B4-BE49-F238E27FC236}">
                <a16:creationId xmlns:a16="http://schemas.microsoft.com/office/drawing/2014/main" id="{0B41F347-F129-0A4C-97C9-02F99684D56A}"/>
              </a:ext>
            </a:extLst>
          </p:cNvPr>
          <p:cNvSpPr>
            <a:spLocks noChangeAspect="1"/>
          </p:cNvSpPr>
          <p:nvPr/>
        </p:nvSpPr>
        <p:spPr>
          <a:xfrm>
            <a:off x="14906168" y="497692"/>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55" name="楕円 313">
            <a:extLst>
              <a:ext uri="{FF2B5EF4-FFF2-40B4-BE49-F238E27FC236}">
                <a16:creationId xmlns:a16="http://schemas.microsoft.com/office/drawing/2014/main" id="{50F4430E-1DE0-AE42-84E0-C01156CBDD0C}"/>
              </a:ext>
            </a:extLst>
          </p:cNvPr>
          <p:cNvSpPr>
            <a:spLocks noChangeAspect="1"/>
          </p:cNvSpPr>
          <p:nvPr/>
        </p:nvSpPr>
        <p:spPr>
          <a:xfrm>
            <a:off x="15712697" y="41921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356" name="直線矢印コネクタ 355">
            <a:extLst>
              <a:ext uri="{FF2B5EF4-FFF2-40B4-BE49-F238E27FC236}">
                <a16:creationId xmlns:a16="http://schemas.microsoft.com/office/drawing/2014/main" id="{CD9B3C78-13F9-5B4E-B8C5-C7E783F2D293}"/>
              </a:ext>
            </a:extLst>
          </p:cNvPr>
          <p:cNvCxnSpPr>
            <a:cxnSpLocks/>
          </p:cNvCxnSpPr>
          <p:nvPr/>
        </p:nvCxnSpPr>
        <p:spPr>
          <a:xfrm flipH="1">
            <a:off x="15784731" y="349580"/>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直線矢印コネクタ 356">
            <a:extLst>
              <a:ext uri="{FF2B5EF4-FFF2-40B4-BE49-F238E27FC236}">
                <a16:creationId xmlns:a16="http://schemas.microsoft.com/office/drawing/2014/main" id="{2B0E3980-854D-9F48-8EDF-CEA263F028E1}"/>
              </a:ext>
            </a:extLst>
          </p:cNvPr>
          <p:cNvCxnSpPr>
            <a:cxnSpLocks/>
          </p:cNvCxnSpPr>
          <p:nvPr/>
        </p:nvCxnSpPr>
        <p:spPr>
          <a:xfrm flipV="1">
            <a:off x="15246652" y="482825"/>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8" name="Freeform 2006">
            <a:extLst>
              <a:ext uri="{FF2B5EF4-FFF2-40B4-BE49-F238E27FC236}">
                <a16:creationId xmlns:a16="http://schemas.microsoft.com/office/drawing/2014/main" id="{E2116900-ECD0-9F44-B981-C24716A71E8E}"/>
              </a:ext>
            </a:extLst>
          </p:cNvPr>
          <p:cNvSpPr>
            <a:spLocks/>
          </p:cNvSpPr>
          <p:nvPr/>
        </p:nvSpPr>
        <p:spPr bwMode="auto">
          <a:xfrm>
            <a:off x="14856861" y="217024"/>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359" name="直線矢印コネクタ 358">
            <a:extLst>
              <a:ext uri="{FF2B5EF4-FFF2-40B4-BE49-F238E27FC236}">
                <a16:creationId xmlns:a16="http://schemas.microsoft.com/office/drawing/2014/main" id="{44E0063A-E54C-6A4B-BB1B-6EE42FFF0ECE}"/>
              </a:ext>
            </a:extLst>
          </p:cNvPr>
          <p:cNvCxnSpPr>
            <a:cxnSpLocks/>
          </p:cNvCxnSpPr>
          <p:nvPr/>
        </p:nvCxnSpPr>
        <p:spPr>
          <a:xfrm flipH="1">
            <a:off x="15248921" y="699244"/>
            <a:ext cx="1" cy="720000"/>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0" name="Freeform 1843">
            <a:extLst>
              <a:ext uri="{FF2B5EF4-FFF2-40B4-BE49-F238E27FC236}">
                <a16:creationId xmlns:a16="http://schemas.microsoft.com/office/drawing/2014/main" id="{1C87D5A1-836D-C447-85D1-E8DDAD79E002}"/>
              </a:ext>
            </a:extLst>
          </p:cNvPr>
          <p:cNvSpPr>
            <a:spLocks/>
          </p:cNvSpPr>
          <p:nvPr/>
        </p:nvSpPr>
        <p:spPr bwMode="auto">
          <a:xfrm>
            <a:off x="15344801" y="6301287"/>
            <a:ext cx="1659393" cy="873845"/>
          </a:xfrm>
          <a:custGeom>
            <a:avLst/>
            <a:gdLst>
              <a:gd name="T0" fmla="*/ 510 w 2578"/>
              <a:gd name="T1" fmla="*/ 1253 h 1273"/>
              <a:gd name="T2" fmla="*/ 409 w 2578"/>
              <a:gd name="T3" fmla="*/ 1221 h 1273"/>
              <a:gd name="T4" fmla="*/ 320 w 2578"/>
              <a:gd name="T5" fmla="*/ 1177 h 1273"/>
              <a:gd name="T6" fmla="*/ 242 w 2578"/>
              <a:gd name="T7" fmla="*/ 1124 h 1273"/>
              <a:gd name="T8" fmla="*/ 175 w 2578"/>
              <a:gd name="T9" fmla="*/ 1064 h 1273"/>
              <a:gd name="T10" fmla="*/ 116 w 2578"/>
              <a:gd name="T11" fmla="*/ 994 h 1273"/>
              <a:gd name="T12" fmla="*/ 66 w 2578"/>
              <a:gd name="T13" fmla="*/ 909 h 1273"/>
              <a:gd name="T14" fmla="*/ 30 w 2578"/>
              <a:gd name="T15" fmla="*/ 825 h 1273"/>
              <a:gd name="T16" fmla="*/ 6 w 2578"/>
              <a:gd name="T17" fmla="*/ 721 h 1273"/>
              <a:gd name="T18" fmla="*/ 5 w 2578"/>
              <a:gd name="T19" fmla="*/ 563 h 1273"/>
              <a:gd name="T20" fmla="*/ 27 w 2578"/>
              <a:gd name="T21" fmla="*/ 459 h 1273"/>
              <a:gd name="T22" fmla="*/ 64 w 2578"/>
              <a:gd name="T23" fmla="*/ 367 h 1273"/>
              <a:gd name="T24" fmla="*/ 109 w 2578"/>
              <a:gd name="T25" fmla="*/ 291 h 1273"/>
              <a:gd name="T26" fmla="*/ 168 w 2578"/>
              <a:gd name="T27" fmla="*/ 218 h 1273"/>
              <a:gd name="T28" fmla="*/ 235 w 2578"/>
              <a:gd name="T29" fmla="*/ 155 h 1273"/>
              <a:gd name="T30" fmla="*/ 310 w 2578"/>
              <a:gd name="T31" fmla="*/ 102 h 1273"/>
              <a:gd name="T32" fmla="*/ 398 w 2578"/>
              <a:gd name="T33" fmla="*/ 57 h 1273"/>
              <a:gd name="T34" fmla="*/ 498 w 2578"/>
              <a:gd name="T35" fmla="*/ 23 h 1273"/>
              <a:gd name="T36" fmla="*/ 610 w 2578"/>
              <a:gd name="T37" fmla="*/ 3 h 1273"/>
              <a:gd name="T38" fmla="*/ 744 w 2578"/>
              <a:gd name="T39" fmla="*/ 3 h 1273"/>
              <a:gd name="T40" fmla="*/ 855 w 2578"/>
              <a:gd name="T41" fmla="*/ 23 h 1273"/>
              <a:gd name="T42" fmla="*/ 955 w 2578"/>
              <a:gd name="T43" fmla="*/ 54 h 1273"/>
              <a:gd name="T44" fmla="*/ 1044 w 2578"/>
              <a:gd name="T45" fmla="*/ 95 h 1273"/>
              <a:gd name="T46" fmla="*/ 1136 w 2578"/>
              <a:gd name="T47" fmla="*/ 145 h 1273"/>
              <a:gd name="T48" fmla="*/ 1228 w 2578"/>
              <a:gd name="T49" fmla="*/ 186 h 1273"/>
              <a:gd name="T50" fmla="*/ 1350 w 2578"/>
              <a:gd name="T51" fmla="*/ 186 h 1273"/>
              <a:gd name="T52" fmla="*/ 1442 w 2578"/>
              <a:gd name="T53" fmla="*/ 145 h 1273"/>
              <a:gd name="T54" fmla="*/ 1534 w 2578"/>
              <a:gd name="T55" fmla="*/ 95 h 1273"/>
              <a:gd name="T56" fmla="*/ 1624 w 2578"/>
              <a:gd name="T57" fmla="*/ 54 h 1273"/>
              <a:gd name="T58" fmla="*/ 1723 w 2578"/>
              <a:gd name="T59" fmla="*/ 23 h 1273"/>
              <a:gd name="T60" fmla="*/ 1835 w 2578"/>
              <a:gd name="T61" fmla="*/ 3 h 1273"/>
              <a:gd name="T62" fmla="*/ 1969 w 2578"/>
              <a:gd name="T63" fmla="*/ 3 h 1273"/>
              <a:gd name="T64" fmla="*/ 2080 w 2578"/>
              <a:gd name="T65" fmla="*/ 23 h 1273"/>
              <a:gd name="T66" fmla="*/ 2180 w 2578"/>
              <a:gd name="T67" fmla="*/ 57 h 1273"/>
              <a:gd name="T68" fmla="*/ 2268 w 2578"/>
              <a:gd name="T69" fmla="*/ 102 h 1273"/>
              <a:gd name="T70" fmla="*/ 2343 w 2578"/>
              <a:gd name="T71" fmla="*/ 155 h 1273"/>
              <a:gd name="T72" fmla="*/ 2410 w 2578"/>
              <a:gd name="T73" fmla="*/ 218 h 1273"/>
              <a:gd name="T74" fmla="*/ 2470 w 2578"/>
              <a:gd name="T75" fmla="*/ 291 h 1273"/>
              <a:gd name="T76" fmla="*/ 2515 w 2578"/>
              <a:gd name="T77" fmla="*/ 367 h 1273"/>
              <a:gd name="T78" fmla="*/ 2551 w 2578"/>
              <a:gd name="T79" fmla="*/ 459 h 1273"/>
              <a:gd name="T80" fmla="*/ 2573 w 2578"/>
              <a:gd name="T81" fmla="*/ 563 h 1273"/>
              <a:gd name="T82" fmla="*/ 2572 w 2578"/>
              <a:gd name="T83" fmla="*/ 721 h 1273"/>
              <a:gd name="T84" fmla="*/ 2548 w 2578"/>
              <a:gd name="T85" fmla="*/ 825 h 1273"/>
              <a:gd name="T86" fmla="*/ 2513 w 2578"/>
              <a:gd name="T87" fmla="*/ 909 h 1273"/>
              <a:gd name="T88" fmla="*/ 2462 w 2578"/>
              <a:gd name="T89" fmla="*/ 994 h 1273"/>
              <a:gd name="T90" fmla="*/ 2404 w 2578"/>
              <a:gd name="T91" fmla="*/ 1064 h 1273"/>
              <a:gd name="T92" fmla="*/ 2336 w 2578"/>
              <a:gd name="T93" fmla="*/ 1124 h 1273"/>
              <a:gd name="T94" fmla="*/ 2259 w 2578"/>
              <a:gd name="T95" fmla="*/ 1177 h 1273"/>
              <a:gd name="T96" fmla="*/ 2169 w 2578"/>
              <a:gd name="T97" fmla="*/ 1221 h 1273"/>
              <a:gd name="T98" fmla="*/ 2069 w 2578"/>
              <a:gd name="T99" fmla="*/ 1253 h 1273"/>
              <a:gd name="T100" fmla="*/ 1957 w 2578"/>
              <a:gd name="T101" fmla="*/ 1271 h 1273"/>
              <a:gd name="T102" fmla="*/ 1824 w 2578"/>
              <a:gd name="T103" fmla="*/ 1270 h 1273"/>
              <a:gd name="T104" fmla="*/ 1713 w 2578"/>
              <a:gd name="T105" fmla="*/ 1248 h 1273"/>
              <a:gd name="T106" fmla="*/ 1612 w 2578"/>
              <a:gd name="T107" fmla="*/ 1215 h 1273"/>
              <a:gd name="T108" fmla="*/ 1523 w 2578"/>
              <a:gd name="T109" fmla="*/ 1173 h 1273"/>
              <a:gd name="T110" fmla="*/ 1434 w 2578"/>
              <a:gd name="T111" fmla="*/ 1125 h 1273"/>
              <a:gd name="T112" fmla="*/ 1345 w 2578"/>
              <a:gd name="T113" fmla="*/ 1086 h 1273"/>
              <a:gd name="T114" fmla="*/ 1223 w 2578"/>
              <a:gd name="T115" fmla="*/ 1090 h 1273"/>
              <a:gd name="T116" fmla="*/ 1133 w 2578"/>
              <a:gd name="T117" fmla="*/ 1131 h 1273"/>
              <a:gd name="T118" fmla="*/ 1037 w 2578"/>
              <a:gd name="T119" fmla="*/ 1182 h 1273"/>
              <a:gd name="T120" fmla="*/ 944 w 2578"/>
              <a:gd name="T121" fmla="*/ 1223 h 1273"/>
              <a:gd name="T122" fmla="*/ 844 w 2578"/>
              <a:gd name="T123" fmla="*/ 1254 h 1273"/>
              <a:gd name="T124" fmla="*/ 732 w 2578"/>
              <a:gd name="T125" fmla="*/ 127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8" h="1273">
                <a:moveTo>
                  <a:pt x="610" y="1270"/>
                </a:moveTo>
                <a:lnTo>
                  <a:pt x="599" y="1270"/>
                </a:lnTo>
                <a:lnTo>
                  <a:pt x="587" y="1268"/>
                </a:lnTo>
                <a:lnTo>
                  <a:pt x="576" y="1267"/>
                </a:lnTo>
                <a:lnTo>
                  <a:pt x="574" y="1266"/>
                </a:lnTo>
                <a:lnTo>
                  <a:pt x="565" y="1265"/>
                </a:lnTo>
                <a:lnTo>
                  <a:pt x="554" y="1263"/>
                </a:lnTo>
                <a:lnTo>
                  <a:pt x="543" y="1261"/>
                </a:lnTo>
                <a:lnTo>
                  <a:pt x="532" y="1259"/>
                </a:lnTo>
                <a:lnTo>
                  <a:pt x="520" y="1256"/>
                </a:lnTo>
                <a:lnTo>
                  <a:pt x="517" y="1255"/>
                </a:lnTo>
                <a:lnTo>
                  <a:pt x="510" y="1253"/>
                </a:lnTo>
                <a:lnTo>
                  <a:pt x="498" y="1251"/>
                </a:lnTo>
                <a:lnTo>
                  <a:pt x="487" y="1247"/>
                </a:lnTo>
                <a:lnTo>
                  <a:pt x="477" y="1245"/>
                </a:lnTo>
                <a:lnTo>
                  <a:pt x="476" y="1245"/>
                </a:lnTo>
                <a:lnTo>
                  <a:pt x="465" y="1242"/>
                </a:lnTo>
                <a:lnTo>
                  <a:pt x="454" y="1238"/>
                </a:lnTo>
                <a:lnTo>
                  <a:pt x="444" y="1235"/>
                </a:lnTo>
                <a:lnTo>
                  <a:pt x="443" y="1234"/>
                </a:lnTo>
                <a:lnTo>
                  <a:pt x="431" y="1230"/>
                </a:lnTo>
                <a:lnTo>
                  <a:pt x="421" y="1226"/>
                </a:lnTo>
                <a:lnTo>
                  <a:pt x="416" y="1224"/>
                </a:lnTo>
                <a:lnTo>
                  <a:pt x="409" y="1221"/>
                </a:lnTo>
                <a:lnTo>
                  <a:pt x="398" y="1217"/>
                </a:lnTo>
                <a:lnTo>
                  <a:pt x="391" y="1214"/>
                </a:lnTo>
                <a:lnTo>
                  <a:pt x="387" y="1212"/>
                </a:lnTo>
                <a:lnTo>
                  <a:pt x="375" y="1207"/>
                </a:lnTo>
                <a:lnTo>
                  <a:pt x="368" y="1203"/>
                </a:lnTo>
                <a:lnTo>
                  <a:pt x="365" y="1201"/>
                </a:lnTo>
                <a:lnTo>
                  <a:pt x="353" y="1196"/>
                </a:lnTo>
                <a:lnTo>
                  <a:pt x="347" y="1193"/>
                </a:lnTo>
                <a:lnTo>
                  <a:pt x="343" y="1190"/>
                </a:lnTo>
                <a:lnTo>
                  <a:pt x="331" y="1184"/>
                </a:lnTo>
                <a:lnTo>
                  <a:pt x="327" y="1182"/>
                </a:lnTo>
                <a:lnTo>
                  <a:pt x="320" y="1177"/>
                </a:lnTo>
                <a:lnTo>
                  <a:pt x="310" y="1172"/>
                </a:lnTo>
                <a:lnTo>
                  <a:pt x="309" y="1171"/>
                </a:lnTo>
                <a:lnTo>
                  <a:pt x="298" y="1164"/>
                </a:lnTo>
                <a:lnTo>
                  <a:pt x="293" y="1161"/>
                </a:lnTo>
                <a:lnTo>
                  <a:pt x="286" y="1157"/>
                </a:lnTo>
                <a:lnTo>
                  <a:pt x="278" y="1150"/>
                </a:lnTo>
                <a:lnTo>
                  <a:pt x="276" y="1149"/>
                </a:lnTo>
                <a:lnTo>
                  <a:pt x="264" y="1142"/>
                </a:lnTo>
                <a:lnTo>
                  <a:pt x="262" y="1140"/>
                </a:lnTo>
                <a:lnTo>
                  <a:pt x="254" y="1133"/>
                </a:lnTo>
                <a:lnTo>
                  <a:pt x="249" y="1129"/>
                </a:lnTo>
                <a:lnTo>
                  <a:pt x="242" y="1124"/>
                </a:lnTo>
                <a:lnTo>
                  <a:pt x="235" y="1119"/>
                </a:lnTo>
                <a:lnTo>
                  <a:pt x="231" y="1116"/>
                </a:lnTo>
                <a:lnTo>
                  <a:pt x="223" y="1109"/>
                </a:lnTo>
                <a:lnTo>
                  <a:pt x="220" y="1106"/>
                </a:lnTo>
                <a:lnTo>
                  <a:pt x="210" y="1098"/>
                </a:lnTo>
                <a:lnTo>
                  <a:pt x="208" y="1097"/>
                </a:lnTo>
                <a:lnTo>
                  <a:pt x="199" y="1088"/>
                </a:lnTo>
                <a:lnTo>
                  <a:pt x="198" y="1086"/>
                </a:lnTo>
                <a:lnTo>
                  <a:pt x="188" y="1077"/>
                </a:lnTo>
                <a:lnTo>
                  <a:pt x="186" y="1075"/>
                </a:lnTo>
                <a:lnTo>
                  <a:pt x="178" y="1067"/>
                </a:lnTo>
                <a:lnTo>
                  <a:pt x="175" y="1064"/>
                </a:lnTo>
                <a:lnTo>
                  <a:pt x="168" y="1056"/>
                </a:lnTo>
                <a:lnTo>
                  <a:pt x="164" y="1052"/>
                </a:lnTo>
                <a:lnTo>
                  <a:pt x="159" y="1046"/>
                </a:lnTo>
                <a:lnTo>
                  <a:pt x="153" y="1040"/>
                </a:lnTo>
                <a:lnTo>
                  <a:pt x="149" y="1035"/>
                </a:lnTo>
                <a:lnTo>
                  <a:pt x="142" y="1026"/>
                </a:lnTo>
                <a:lnTo>
                  <a:pt x="140" y="1025"/>
                </a:lnTo>
                <a:lnTo>
                  <a:pt x="132" y="1014"/>
                </a:lnTo>
                <a:lnTo>
                  <a:pt x="131" y="1012"/>
                </a:lnTo>
                <a:lnTo>
                  <a:pt x="124" y="1003"/>
                </a:lnTo>
                <a:lnTo>
                  <a:pt x="119" y="998"/>
                </a:lnTo>
                <a:lnTo>
                  <a:pt x="116" y="994"/>
                </a:lnTo>
                <a:lnTo>
                  <a:pt x="109" y="983"/>
                </a:lnTo>
                <a:lnTo>
                  <a:pt x="109" y="982"/>
                </a:lnTo>
                <a:lnTo>
                  <a:pt x="102" y="973"/>
                </a:lnTo>
                <a:lnTo>
                  <a:pt x="97" y="965"/>
                </a:lnTo>
                <a:lnTo>
                  <a:pt x="95" y="962"/>
                </a:lnTo>
                <a:lnTo>
                  <a:pt x="89" y="952"/>
                </a:lnTo>
                <a:lnTo>
                  <a:pt x="86" y="947"/>
                </a:lnTo>
                <a:lnTo>
                  <a:pt x="83" y="941"/>
                </a:lnTo>
                <a:lnTo>
                  <a:pt x="77" y="930"/>
                </a:lnTo>
                <a:lnTo>
                  <a:pt x="75" y="927"/>
                </a:lnTo>
                <a:lnTo>
                  <a:pt x="71" y="920"/>
                </a:lnTo>
                <a:lnTo>
                  <a:pt x="66" y="909"/>
                </a:lnTo>
                <a:lnTo>
                  <a:pt x="64" y="906"/>
                </a:lnTo>
                <a:lnTo>
                  <a:pt x="61" y="899"/>
                </a:lnTo>
                <a:lnTo>
                  <a:pt x="55" y="888"/>
                </a:lnTo>
                <a:lnTo>
                  <a:pt x="53" y="882"/>
                </a:lnTo>
                <a:lnTo>
                  <a:pt x="51" y="878"/>
                </a:lnTo>
                <a:lnTo>
                  <a:pt x="46" y="868"/>
                </a:lnTo>
                <a:lnTo>
                  <a:pt x="43" y="857"/>
                </a:lnTo>
                <a:lnTo>
                  <a:pt x="42" y="855"/>
                </a:lnTo>
                <a:lnTo>
                  <a:pt x="38" y="847"/>
                </a:lnTo>
                <a:lnTo>
                  <a:pt x="34" y="836"/>
                </a:lnTo>
                <a:lnTo>
                  <a:pt x="31" y="826"/>
                </a:lnTo>
                <a:lnTo>
                  <a:pt x="30" y="825"/>
                </a:lnTo>
                <a:lnTo>
                  <a:pt x="27" y="815"/>
                </a:lnTo>
                <a:lnTo>
                  <a:pt x="24" y="805"/>
                </a:lnTo>
                <a:lnTo>
                  <a:pt x="21" y="794"/>
                </a:lnTo>
                <a:lnTo>
                  <a:pt x="19" y="786"/>
                </a:lnTo>
                <a:lnTo>
                  <a:pt x="19" y="783"/>
                </a:lnTo>
                <a:lnTo>
                  <a:pt x="16" y="773"/>
                </a:lnTo>
                <a:lnTo>
                  <a:pt x="14" y="762"/>
                </a:lnTo>
                <a:lnTo>
                  <a:pt x="12" y="753"/>
                </a:lnTo>
                <a:lnTo>
                  <a:pt x="10" y="742"/>
                </a:lnTo>
                <a:lnTo>
                  <a:pt x="8" y="733"/>
                </a:lnTo>
                <a:lnTo>
                  <a:pt x="8" y="732"/>
                </a:lnTo>
                <a:lnTo>
                  <a:pt x="6" y="721"/>
                </a:lnTo>
                <a:lnTo>
                  <a:pt x="5" y="710"/>
                </a:lnTo>
                <a:lnTo>
                  <a:pt x="3" y="700"/>
                </a:lnTo>
                <a:lnTo>
                  <a:pt x="2" y="689"/>
                </a:lnTo>
                <a:lnTo>
                  <a:pt x="2" y="679"/>
                </a:lnTo>
                <a:lnTo>
                  <a:pt x="1" y="668"/>
                </a:lnTo>
                <a:lnTo>
                  <a:pt x="0" y="658"/>
                </a:lnTo>
                <a:lnTo>
                  <a:pt x="0" y="616"/>
                </a:lnTo>
                <a:lnTo>
                  <a:pt x="1" y="606"/>
                </a:lnTo>
                <a:lnTo>
                  <a:pt x="2" y="595"/>
                </a:lnTo>
                <a:lnTo>
                  <a:pt x="2" y="585"/>
                </a:lnTo>
                <a:lnTo>
                  <a:pt x="3" y="574"/>
                </a:lnTo>
                <a:lnTo>
                  <a:pt x="5" y="563"/>
                </a:lnTo>
                <a:lnTo>
                  <a:pt x="6" y="553"/>
                </a:lnTo>
                <a:lnTo>
                  <a:pt x="8" y="542"/>
                </a:lnTo>
                <a:lnTo>
                  <a:pt x="8" y="540"/>
                </a:lnTo>
                <a:lnTo>
                  <a:pt x="10" y="532"/>
                </a:lnTo>
                <a:lnTo>
                  <a:pt x="12" y="521"/>
                </a:lnTo>
                <a:lnTo>
                  <a:pt x="14" y="512"/>
                </a:lnTo>
                <a:lnTo>
                  <a:pt x="16" y="501"/>
                </a:lnTo>
                <a:lnTo>
                  <a:pt x="19" y="490"/>
                </a:lnTo>
                <a:lnTo>
                  <a:pt x="19" y="487"/>
                </a:lnTo>
                <a:lnTo>
                  <a:pt x="21" y="480"/>
                </a:lnTo>
                <a:lnTo>
                  <a:pt x="24" y="469"/>
                </a:lnTo>
                <a:lnTo>
                  <a:pt x="27" y="459"/>
                </a:lnTo>
                <a:lnTo>
                  <a:pt x="30" y="449"/>
                </a:lnTo>
                <a:lnTo>
                  <a:pt x="31" y="448"/>
                </a:lnTo>
                <a:lnTo>
                  <a:pt x="34" y="438"/>
                </a:lnTo>
                <a:lnTo>
                  <a:pt x="38" y="427"/>
                </a:lnTo>
                <a:lnTo>
                  <a:pt x="42" y="418"/>
                </a:lnTo>
                <a:lnTo>
                  <a:pt x="43" y="416"/>
                </a:lnTo>
                <a:lnTo>
                  <a:pt x="46" y="406"/>
                </a:lnTo>
                <a:lnTo>
                  <a:pt x="51" y="396"/>
                </a:lnTo>
                <a:lnTo>
                  <a:pt x="53" y="391"/>
                </a:lnTo>
                <a:lnTo>
                  <a:pt x="55" y="386"/>
                </a:lnTo>
                <a:lnTo>
                  <a:pt x="61" y="375"/>
                </a:lnTo>
                <a:lnTo>
                  <a:pt x="64" y="367"/>
                </a:lnTo>
                <a:lnTo>
                  <a:pt x="66" y="365"/>
                </a:lnTo>
                <a:lnTo>
                  <a:pt x="71" y="354"/>
                </a:lnTo>
                <a:lnTo>
                  <a:pt x="75" y="346"/>
                </a:lnTo>
                <a:lnTo>
                  <a:pt x="77" y="343"/>
                </a:lnTo>
                <a:lnTo>
                  <a:pt x="83" y="333"/>
                </a:lnTo>
                <a:lnTo>
                  <a:pt x="86" y="327"/>
                </a:lnTo>
                <a:lnTo>
                  <a:pt x="89" y="322"/>
                </a:lnTo>
                <a:lnTo>
                  <a:pt x="95" y="312"/>
                </a:lnTo>
                <a:lnTo>
                  <a:pt x="97" y="309"/>
                </a:lnTo>
                <a:lnTo>
                  <a:pt x="102" y="301"/>
                </a:lnTo>
                <a:lnTo>
                  <a:pt x="109" y="292"/>
                </a:lnTo>
                <a:lnTo>
                  <a:pt x="109" y="291"/>
                </a:lnTo>
                <a:lnTo>
                  <a:pt x="116" y="280"/>
                </a:lnTo>
                <a:lnTo>
                  <a:pt x="119" y="276"/>
                </a:lnTo>
                <a:lnTo>
                  <a:pt x="124" y="270"/>
                </a:lnTo>
                <a:lnTo>
                  <a:pt x="131" y="262"/>
                </a:lnTo>
                <a:lnTo>
                  <a:pt x="132" y="260"/>
                </a:lnTo>
                <a:lnTo>
                  <a:pt x="140" y="249"/>
                </a:lnTo>
                <a:lnTo>
                  <a:pt x="142" y="247"/>
                </a:lnTo>
                <a:lnTo>
                  <a:pt x="149" y="239"/>
                </a:lnTo>
                <a:lnTo>
                  <a:pt x="153" y="234"/>
                </a:lnTo>
                <a:lnTo>
                  <a:pt x="159" y="228"/>
                </a:lnTo>
                <a:lnTo>
                  <a:pt x="164" y="221"/>
                </a:lnTo>
                <a:lnTo>
                  <a:pt x="168" y="218"/>
                </a:lnTo>
                <a:lnTo>
                  <a:pt x="175" y="210"/>
                </a:lnTo>
                <a:lnTo>
                  <a:pt x="178" y="207"/>
                </a:lnTo>
                <a:lnTo>
                  <a:pt x="186" y="198"/>
                </a:lnTo>
                <a:lnTo>
                  <a:pt x="188" y="196"/>
                </a:lnTo>
                <a:lnTo>
                  <a:pt x="198" y="188"/>
                </a:lnTo>
                <a:lnTo>
                  <a:pt x="199" y="186"/>
                </a:lnTo>
                <a:lnTo>
                  <a:pt x="208" y="177"/>
                </a:lnTo>
                <a:lnTo>
                  <a:pt x="210" y="175"/>
                </a:lnTo>
                <a:lnTo>
                  <a:pt x="220" y="168"/>
                </a:lnTo>
                <a:lnTo>
                  <a:pt x="223" y="165"/>
                </a:lnTo>
                <a:lnTo>
                  <a:pt x="231" y="158"/>
                </a:lnTo>
                <a:lnTo>
                  <a:pt x="235" y="155"/>
                </a:lnTo>
                <a:lnTo>
                  <a:pt x="242" y="149"/>
                </a:lnTo>
                <a:lnTo>
                  <a:pt x="249" y="145"/>
                </a:lnTo>
                <a:lnTo>
                  <a:pt x="254" y="141"/>
                </a:lnTo>
                <a:lnTo>
                  <a:pt x="262" y="134"/>
                </a:lnTo>
                <a:lnTo>
                  <a:pt x="264" y="132"/>
                </a:lnTo>
                <a:lnTo>
                  <a:pt x="276" y="124"/>
                </a:lnTo>
                <a:lnTo>
                  <a:pt x="278" y="123"/>
                </a:lnTo>
                <a:lnTo>
                  <a:pt x="286" y="117"/>
                </a:lnTo>
                <a:lnTo>
                  <a:pt x="293" y="113"/>
                </a:lnTo>
                <a:lnTo>
                  <a:pt x="298" y="110"/>
                </a:lnTo>
                <a:lnTo>
                  <a:pt x="309" y="103"/>
                </a:lnTo>
                <a:lnTo>
                  <a:pt x="310" y="102"/>
                </a:lnTo>
                <a:lnTo>
                  <a:pt x="320" y="96"/>
                </a:lnTo>
                <a:lnTo>
                  <a:pt x="327" y="92"/>
                </a:lnTo>
                <a:lnTo>
                  <a:pt x="331" y="90"/>
                </a:lnTo>
                <a:lnTo>
                  <a:pt x="343" y="84"/>
                </a:lnTo>
                <a:lnTo>
                  <a:pt x="347" y="81"/>
                </a:lnTo>
                <a:lnTo>
                  <a:pt x="353" y="78"/>
                </a:lnTo>
                <a:lnTo>
                  <a:pt x="365" y="72"/>
                </a:lnTo>
                <a:lnTo>
                  <a:pt x="368" y="71"/>
                </a:lnTo>
                <a:lnTo>
                  <a:pt x="375" y="67"/>
                </a:lnTo>
                <a:lnTo>
                  <a:pt x="387" y="62"/>
                </a:lnTo>
                <a:lnTo>
                  <a:pt x="391" y="60"/>
                </a:lnTo>
                <a:lnTo>
                  <a:pt x="398" y="57"/>
                </a:lnTo>
                <a:lnTo>
                  <a:pt x="409" y="52"/>
                </a:lnTo>
                <a:lnTo>
                  <a:pt x="416" y="49"/>
                </a:lnTo>
                <a:lnTo>
                  <a:pt x="421" y="47"/>
                </a:lnTo>
                <a:lnTo>
                  <a:pt x="431" y="44"/>
                </a:lnTo>
                <a:lnTo>
                  <a:pt x="443" y="40"/>
                </a:lnTo>
                <a:lnTo>
                  <a:pt x="444" y="39"/>
                </a:lnTo>
                <a:lnTo>
                  <a:pt x="454" y="36"/>
                </a:lnTo>
                <a:lnTo>
                  <a:pt x="465" y="32"/>
                </a:lnTo>
                <a:lnTo>
                  <a:pt x="476" y="29"/>
                </a:lnTo>
                <a:lnTo>
                  <a:pt x="477" y="29"/>
                </a:lnTo>
                <a:lnTo>
                  <a:pt x="487" y="26"/>
                </a:lnTo>
                <a:lnTo>
                  <a:pt x="498" y="23"/>
                </a:lnTo>
                <a:lnTo>
                  <a:pt x="510" y="21"/>
                </a:lnTo>
                <a:lnTo>
                  <a:pt x="517" y="19"/>
                </a:lnTo>
                <a:lnTo>
                  <a:pt x="520" y="18"/>
                </a:lnTo>
                <a:lnTo>
                  <a:pt x="532" y="15"/>
                </a:lnTo>
                <a:lnTo>
                  <a:pt x="543" y="13"/>
                </a:lnTo>
                <a:lnTo>
                  <a:pt x="554" y="11"/>
                </a:lnTo>
                <a:lnTo>
                  <a:pt x="565" y="9"/>
                </a:lnTo>
                <a:lnTo>
                  <a:pt x="574" y="8"/>
                </a:lnTo>
                <a:lnTo>
                  <a:pt x="576" y="7"/>
                </a:lnTo>
                <a:lnTo>
                  <a:pt x="587" y="6"/>
                </a:lnTo>
                <a:lnTo>
                  <a:pt x="599" y="4"/>
                </a:lnTo>
                <a:lnTo>
                  <a:pt x="610" y="3"/>
                </a:lnTo>
                <a:lnTo>
                  <a:pt x="621" y="2"/>
                </a:lnTo>
                <a:lnTo>
                  <a:pt x="632" y="1"/>
                </a:lnTo>
                <a:lnTo>
                  <a:pt x="643" y="1"/>
                </a:lnTo>
                <a:lnTo>
                  <a:pt x="655" y="0"/>
                </a:lnTo>
                <a:lnTo>
                  <a:pt x="665" y="0"/>
                </a:lnTo>
                <a:lnTo>
                  <a:pt x="677" y="0"/>
                </a:lnTo>
                <a:lnTo>
                  <a:pt x="687" y="0"/>
                </a:lnTo>
                <a:lnTo>
                  <a:pt x="699" y="0"/>
                </a:lnTo>
                <a:lnTo>
                  <a:pt x="710" y="1"/>
                </a:lnTo>
                <a:lnTo>
                  <a:pt x="721" y="1"/>
                </a:lnTo>
                <a:lnTo>
                  <a:pt x="732" y="2"/>
                </a:lnTo>
                <a:lnTo>
                  <a:pt x="744" y="3"/>
                </a:lnTo>
                <a:lnTo>
                  <a:pt x="754" y="4"/>
                </a:lnTo>
                <a:lnTo>
                  <a:pt x="766" y="6"/>
                </a:lnTo>
                <a:lnTo>
                  <a:pt x="776" y="7"/>
                </a:lnTo>
                <a:lnTo>
                  <a:pt x="780" y="8"/>
                </a:lnTo>
                <a:lnTo>
                  <a:pt x="788" y="9"/>
                </a:lnTo>
                <a:lnTo>
                  <a:pt x="799" y="11"/>
                </a:lnTo>
                <a:lnTo>
                  <a:pt x="810" y="13"/>
                </a:lnTo>
                <a:lnTo>
                  <a:pt x="822" y="15"/>
                </a:lnTo>
                <a:lnTo>
                  <a:pt x="832" y="17"/>
                </a:lnTo>
                <a:lnTo>
                  <a:pt x="838" y="19"/>
                </a:lnTo>
                <a:lnTo>
                  <a:pt x="844" y="20"/>
                </a:lnTo>
                <a:lnTo>
                  <a:pt x="855" y="23"/>
                </a:lnTo>
                <a:lnTo>
                  <a:pt x="866" y="25"/>
                </a:lnTo>
                <a:lnTo>
                  <a:pt x="877" y="28"/>
                </a:lnTo>
                <a:lnTo>
                  <a:pt x="879" y="29"/>
                </a:lnTo>
                <a:lnTo>
                  <a:pt x="888" y="31"/>
                </a:lnTo>
                <a:lnTo>
                  <a:pt x="899" y="35"/>
                </a:lnTo>
                <a:lnTo>
                  <a:pt x="911" y="39"/>
                </a:lnTo>
                <a:lnTo>
                  <a:pt x="913" y="39"/>
                </a:lnTo>
                <a:lnTo>
                  <a:pt x="921" y="42"/>
                </a:lnTo>
                <a:lnTo>
                  <a:pt x="933" y="47"/>
                </a:lnTo>
                <a:lnTo>
                  <a:pt x="942" y="49"/>
                </a:lnTo>
                <a:lnTo>
                  <a:pt x="944" y="50"/>
                </a:lnTo>
                <a:lnTo>
                  <a:pt x="955" y="54"/>
                </a:lnTo>
                <a:lnTo>
                  <a:pt x="966" y="59"/>
                </a:lnTo>
                <a:lnTo>
                  <a:pt x="969" y="60"/>
                </a:lnTo>
                <a:lnTo>
                  <a:pt x="977" y="64"/>
                </a:lnTo>
                <a:lnTo>
                  <a:pt x="988" y="69"/>
                </a:lnTo>
                <a:lnTo>
                  <a:pt x="993" y="71"/>
                </a:lnTo>
                <a:lnTo>
                  <a:pt x="1000" y="73"/>
                </a:lnTo>
                <a:lnTo>
                  <a:pt x="1011" y="78"/>
                </a:lnTo>
                <a:lnTo>
                  <a:pt x="1016" y="81"/>
                </a:lnTo>
                <a:lnTo>
                  <a:pt x="1022" y="84"/>
                </a:lnTo>
                <a:lnTo>
                  <a:pt x="1033" y="90"/>
                </a:lnTo>
                <a:lnTo>
                  <a:pt x="1037" y="92"/>
                </a:lnTo>
                <a:lnTo>
                  <a:pt x="1044" y="95"/>
                </a:lnTo>
                <a:lnTo>
                  <a:pt x="1056" y="100"/>
                </a:lnTo>
                <a:lnTo>
                  <a:pt x="1058" y="102"/>
                </a:lnTo>
                <a:lnTo>
                  <a:pt x="1066" y="106"/>
                </a:lnTo>
                <a:lnTo>
                  <a:pt x="1078" y="113"/>
                </a:lnTo>
                <a:lnTo>
                  <a:pt x="1088" y="119"/>
                </a:lnTo>
                <a:lnTo>
                  <a:pt x="1097" y="123"/>
                </a:lnTo>
                <a:lnTo>
                  <a:pt x="1100" y="124"/>
                </a:lnTo>
                <a:lnTo>
                  <a:pt x="1111" y="131"/>
                </a:lnTo>
                <a:lnTo>
                  <a:pt x="1116" y="134"/>
                </a:lnTo>
                <a:lnTo>
                  <a:pt x="1122" y="137"/>
                </a:lnTo>
                <a:lnTo>
                  <a:pt x="1133" y="143"/>
                </a:lnTo>
                <a:lnTo>
                  <a:pt x="1136" y="145"/>
                </a:lnTo>
                <a:lnTo>
                  <a:pt x="1145" y="148"/>
                </a:lnTo>
                <a:lnTo>
                  <a:pt x="1155" y="154"/>
                </a:lnTo>
                <a:lnTo>
                  <a:pt x="1155" y="155"/>
                </a:lnTo>
                <a:lnTo>
                  <a:pt x="1167" y="160"/>
                </a:lnTo>
                <a:lnTo>
                  <a:pt x="1176" y="165"/>
                </a:lnTo>
                <a:lnTo>
                  <a:pt x="1177" y="166"/>
                </a:lnTo>
                <a:lnTo>
                  <a:pt x="1189" y="170"/>
                </a:lnTo>
                <a:lnTo>
                  <a:pt x="1200" y="175"/>
                </a:lnTo>
                <a:lnTo>
                  <a:pt x="1200" y="175"/>
                </a:lnTo>
                <a:lnTo>
                  <a:pt x="1211" y="180"/>
                </a:lnTo>
                <a:lnTo>
                  <a:pt x="1223" y="184"/>
                </a:lnTo>
                <a:lnTo>
                  <a:pt x="1228" y="186"/>
                </a:lnTo>
                <a:lnTo>
                  <a:pt x="1233" y="188"/>
                </a:lnTo>
                <a:lnTo>
                  <a:pt x="1245" y="191"/>
                </a:lnTo>
                <a:lnTo>
                  <a:pt x="1256" y="193"/>
                </a:lnTo>
                <a:lnTo>
                  <a:pt x="1267" y="194"/>
                </a:lnTo>
                <a:lnTo>
                  <a:pt x="1278" y="195"/>
                </a:lnTo>
                <a:lnTo>
                  <a:pt x="1290" y="196"/>
                </a:lnTo>
                <a:lnTo>
                  <a:pt x="1300" y="195"/>
                </a:lnTo>
                <a:lnTo>
                  <a:pt x="1312" y="194"/>
                </a:lnTo>
                <a:lnTo>
                  <a:pt x="1322" y="193"/>
                </a:lnTo>
                <a:lnTo>
                  <a:pt x="1334" y="191"/>
                </a:lnTo>
                <a:lnTo>
                  <a:pt x="1345" y="188"/>
                </a:lnTo>
                <a:lnTo>
                  <a:pt x="1350" y="186"/>
                </a:lnTo>
                <a:lnTo>
                  <a:pt x="1356" y="184"/>
                </a:lnTo>
                <a:lnTo>
                  <a:pt x="1367" y="180"/>
                </a:lnTo>
                <a:lnTo>
                  <a:pt x="1378" y="175"/>
                </a:lnTo>
                <a:lnTo>
                  <a:pt x="1379" y="175"/>
                </a:lnTo>
                <a:lnTo>
                  <a:pt x="1389" y="170"/>
                </a:lnTo>
                <a:lnTo>
                  <a:pt x="1401" y="166"/>
                </a:lnTo>
                <a:lnTo>
                  <a:pt x="1402" y="165"/>
                </a:lnTo>
                <a:lnTo>
                  <a:pt x="1412" y="160"/>
                </a:lnTo>
                <a:lnTo>
                  <a:pt x="1423" y="155"/>
                </a:lnTo>
                <a:lnTo>
                  <a:pt x="1423" y="154"/>
                </a:lnTo>
                <a:lnTo>
                  <a:pt x="1434" y="148"/>
                </a:lnTo>
                <a:lnTo>
                  <a:pt x="1442" y="145"/>
                </a:lnTo>
                <a:lnTo>
                  <a:pt x="1445" y="143"/>
                </a:lnTo>
                <a:lnTo>
                  <a:pt x="1457" y="137"/>
                </a:lnTo>
                <a:lnTo>
                  <a:pt x="1462" y="134"/>
                </a:lnTo>
                <a:lnTo>
                  <a:pt x="1467" y="131"/>
                </a:lnTo>
                <a:lnTo>
                  <a:pt x="1479" y="124"/>
                </a:lnTo>
                <a:lnTo>
                  <a:pt x="1482" y="123"/>
                </a:lnTo>
                <a:lnTo>
                  <a:pt x="1490" y="119"/>
                </a:lnTo>
                <a:lnTo>
                  <a:pt x="1501" y="113"/>
                </a:lnTo>
                <a:lnTo>
                  <a:pt x="1512" y="106"/>
                </a:lnTo>
                <a:lnTo>
                  <a:pt x="1520" y="102"/>
                </a:lnTo>
                <a:lnTo>
                  <a:pt x="1523" y="100"/>
                </a:lnTo>
                <a:lnTo>
                  <a:pt x="1534" y="95"/>
                </a:lnTo>
                <a:lnTo>
                  <a:pt x="1541" y="92"/>
                </a:lnTo>
                <a:lnTo>
                  <a:pt x="1546" y="90"/>
                </a:lnTo>
                <a:lnTo>
                  <a:pt x="1556" y="84"/>
                </a:lnTo>
                <a:lnTo>
                  <a:pt x="1562" y="81"/>
                </a:lnTo>
                <a:lnTo>
                  <a:pt x="1568" y="78"/>
                </a:lnTo>
                <a:lnTo>
                  <a:pt x="1578" y="73"/>
                </a:lnTo>
                <a:lnTo>
                  <a:pt x="1585" y="71"/>
                </a:lnTo>
                <a:lnTo>
                  <a:pt x="1590" y="69"/>
                </a:lnTo>
                <a:lnTo>
                  <a:pt x="1602" y="64"/>
                </a:lnTo>
                <a:lnTo>
                  <a:pt x="1609" y="60"/>
                </a:lnTo>
                <a:lnTo>
                  <a:pt x="1612" y="59"/>
                </a:lnTo>
                <a:lnTo>
                  <a:pt x="1624" y="54"/>
                </a:lnTo>
                <a:lnTo>
                  <a:pt x="1634" y="50"/>
                </a:lnTo>
                <a:lnTo>
                  <a:pt x="1636" y="49"/>
                </a:lnTo>
                <a:lnTo>
                  <a:pt x="1646" y="47"/>
                </a:lnTo>
                <a:lnTo>
                  <a:pt x="1657" y="42"/>
                </a:lnTo>
                <a:lnTo>
                  <a:pt x="1666" y="39"/>
                </a:lnTo>
                <a:lnTo>
                  <a:pt x="1668" y="39"/>
                </a:lnTo>
                <a:lnTo>
                  <a:pt x="1679" y="35"/>
                </a:lnTo>
                <a:lnTo>
                  <a:pt x="1691" y="31"/>
                </a:lnTo>
                <a:lnTo>
                  <a:pt x="1699" y="29"/>
                </a:lnTo>
                <a:lnTo>
                  <a:pt x="1701" y="28"/>
                </a:lnTo>
                <a:lnTo>
                  <a:pt x="1713" y="25"/>
                </a:lnTo>
                <a:lnTo>
                  <a:pt x="1723" y="23"/>
                </a:lnTo>
                <a:lnTo>
                  <a:pt x="1735" y="20"/>
                </a:lnTo>
                <a:lnTo>
                  <a:pt x="1741" y="19"/>
                </a:lnTo>
                <a:lnTo>
                  <a:pt x="1746" y="17"/>
                </a:lnTo>
                <a:lnTo>
                  <a:pt x="1757" y="15"/>
                </a:lnTo>
                <a:lnTo>
                  <a:pt x="1768" y="13"/>
                </a:lnTo>
                <a:lnTo>
                  <a:pt x="1779" y="11"/>
                </a:lnTo>
                <a:lnTo>
                  <a:pt x="1790" y="9"/>
                </a:lnTo>
                <a:lnTo>
                  <a:pt x="1798" y="8"/>
                </a:lnTo>
                <a:lnTo>
                  <a:pt x="1802" y="7"/>
                </a:lnTo>
                <a:lnTo>
                  <a:pt x="1813" y="6"/>
                </a:lnTo>
                <a:lnTo>
                  <a:pt x="1824" y="4"/>
                </a:lnTo>
                <a:lnTo>
                  <a:pt x="1835" y="3"/>
                </a:lnTo>
                <a:lnTo>
                  <a:pt x="1846" y="2"/>
                </a:lnTo>
                <a:lnTo>
                  <a:pt x="1858" y="1"/>
                </a:lnTo>
                <a:lnTo>
                  <a:pt x="1868" y="1"/>
                </a:lnTo>
                <a:lnTo>
                  <a:pt x="1880" y="0"/>
                </a:lnTo>
                <a:lnTo>
                  <a:pt x="1891" y="0"/>
                </a:lnTo>
                <a:lnTo>
                  <a:pt x="1902" y="0"/>
                </a:lnTo>
                <a:lnTo>
                  <a:pt x="1913" y="0"/>
                </a:lnTo>
                <a:lnTo>
                  <a:pt x="1924" y="0"/>
                </a:lnTo>
                <a:lnTo>
                  <a:pt x="1935" y="1"/>
                </a:lnTo>
                <a:lnTo>
                  <a:pt x="1947" y="1"/>
                </a:lnTo>
                <a:lnTo>
                  <a:pt x="1957" y="2"/>
                </a:lnTo>
                <a:lnTo>
                  <a:pt x="1969" y="3"/>
                </a:lnTo>
                <a:lnTo>
                  <a:pt x="1979" y="4"/>
                </a:lnTo>
                <a:lnTo>
                  <a:pt x="1991" y="6"/>
                </a:lnTo>
                <a:lnTo>
                  <a:pt x="2003" y="7"/>
                </a:lnTo>
                <a:lnTo>
                  <a:pt x="2004" y="8"/>
                </a:lnTo>
                <a:lnTo>
                  <a:pt x="2013" y="9"/>
                </a:lnTo>
                <a:lnTo>
                  <a:pt x="2025" y="11"/>
                </a:lnTo>
                <a:lnTo>
                  <a:pt x="2035" y="13"/>
                </a:lnTo>
                <a:lnTo>
                  <a:pt x="2047" y="15"/>
                </a:lnTo>
                <a:lnTo>
                  <a:pt x="2058" y="18"/>
                </a:lnTo>
                <a:lnTo>
                  <a:pt x="2061" y="19"/>
                </a:lnTo>
                <a:lnTo>
                  <a:pt x="2069" y="21"/>
                </a:lnTo>
                <a:lnTo>
                  <a:pt x="2080" y="23"/>
                </a:lnTo>
                <a:lnTo>
                  <a:pt x="2092" y="26"/>
                </a:lnTo>
                <a:lnTo>
                  <a:pt x="2101" y="29"/>
                </a:lnTo>
                <a:lnTo>
                  <a:pt x="2102" y="29"/>
                </a:lnTo>
                <a:lnTo>
                  <a:pt x="2114" y="32"/>
                </a:lnTo>
                <a:lnTo>
                  <a:pt x="2124" y="36"/>
                </a:lnTo>
                <a:lnTo>
                  <a:pt x="2134" y="39"/>
                </a:lnTo>
                <a:lnTo>
                  <a:pt x="2136" y="40"/>
                </a:lnTo>
                <a:lnTo>
                  <a:pt x="2147" y="44"/>
                </a:lnTo>
                <a:lnTo>
                  <a:pt x="2158" y="47"/>
                </a:lnTo>
                <a:lnTo>
                  <a:pt x="2163" y="49"/>
                </a:lnTo>
                <a:lnTo>
                  <a:pt x="2169" y="52"/>
                </a:lnTo>
                <a:lnTo>
                  <a:pt x="2180" y="57"/>
                </a:lnTo>
                <a:lnTo>
                  <a:pt x="2188" y="60"/>
                </a:lnTo>
                <a:lnTo>
                  <a:pt x="2192" y="62"/>
                </a:lnTo>
                <a:lnTo>
                  <a:pt x="2203" y="67"/>
                </a:lnTo>
                <a:lnTo>
                  <a:pt x="2211" y="71"/>
                </a:lnTo>
                <a:lnTo>
                  <a:pt x="2214" y="72"/>
                </a:lnTo>
                <a:lnTo>
                  <a:pt x="2225" y="78"/>
                </a:lnTo>
                <a:lnTo>
                  <a:pt x="2232" y="81"/>
                </a:lnTo>
                <a:lnTo>
                  <a:pt x="2236" y="84"/>
                </a:lnTo>
                <a:lnTo>
                  <a:pt x="2247" y="90"/>
                </a:lnTo>
                <a:lnTo>
                  <a:pt x="2251" y="92"/>
                </a:lnTo>
                <a:lnTo>
                  <a:pt x="2259" y="96"/>
                </a:lnTo>
                <a:lnTo>
                  <a:pt x="2268" y="102"/>
                </a:lnTo>
                <a:lnTo>
                  <a:pt x="2269" y="103"/>
                </a:lnTo>
                <a:lnTo>
                  <a:pt x="2281" y="110"/>
                </a:lnTo>
                <a:lnTo>
                  <a:pt x="2286" y="113"/>
                </a:lnTo>
                <a:lnTo>
                  <a:pt x="2292" y="117"/>
                </a:lnTo>
                <a:lnTo>
                  <a:pt x="2301" y="123"/>
                </a:lnTo>
                <a:lnTo>
                  <a:pt x="2303" y="124"/>
                </a:lnTo>
                <a:lnTo>
                  <a:pt x="2314" y="132"/>
                </a:lnTo>
                <a:lnTo>
                  <a:pt x="2316" y="134"/>
                </a:lnTo>
                <a:lnTo>
                  <a:pt x="2325" y="141"/>
                </a:lnTo>
                <a:lnTo>
                  <a:pt x="2330" y="145"/>
                </a:lnTo>
                <a:lnTo>
                  <a:pt x="2336" y="149"/>
                </a:lnTo>
                <a:lnTo>
                  <a:pt x="2343" y="155"/>
                </a:lnTo>
                <a:lnTo>
                  <a:pt x="2348" y="158"/>
                </a:lnTo>
                <a:lnTo>
                  <a:pt x="2356" y="165"/>
                </a:lnTo>
                <a:lnTo>
                  <a:pt x="2358" y="168"/>
                </a:lnTo>
                <a:lnTo>
                  <a:pt x="2368" y="175"/>
                </a:lnTo>
                <a:lnTo>
                  <a:pt x="2370" y="177"/>
                </a:lnTo>
                <a:lnTo>
                  <a:pt x="2380" y="186"/>
                </a:lnTo>
                <a:lnTo>
                  <a:pt x="2381" y="188"/>
                </a:lnTo>
                <a:lnTo>
                  <a:pt x="2390" y="196"/>
                </a:lnTo>
                <a:lnTo>
                  <a:pt x="2392" y="198"/>
                </a:lnTo>
                <a:lnTo>
                  <a:pt x="2401" y="207"/>
                </a:lnTo>
                <a:lnTo>
                  <a:pt x="2404" y="210"/>
                </a:lnTo>
                <a:lnTo>
                  <a:pt x="2410" y="218"/>
                </a:lnTo>
                <a:lnTo>
                  <a:pt x="2414" y="221"/>
                </a:lnTo>
                <a:lnTo>
                  <a:pt x="2420" y="228"/>
                </a:lnTo>
                <a:lnTo>
                  <a:pt x="2426" y="234"/>
                </a:lnTo>
                <a:lnTo>
                  <a:pt x="2429" y="239"/>
                </a:lnTo>
                <a:lnTo>
                  <a:pt x="2436" y="247"/>
                </a:lnTo>
                <a:lnTo>
                  <a:pt x="2438" y="249"/>
                </a:lnTo>
                <a:lnTo>
                  <a:pt x="2447" y="260"/>
                </a:lnTo>
                <a:lnTo>
                  <a:pt x="2448" y="262"/>
                </a:lnTo>
                <a:lnTo>
                  <a:pt x="2454" y="270"/>
                </a:lnTo>
                <a:lnTo>
                  <a:pt x="2459" y="276"/>
                </a:lnTo>
                <a:lnTo>
                  <a:pt x="2462" y="280"/>
                </a:lnTo>
                <a:lnTo>
                  <a:pt x="2470" y="291"/>
                </a:lnTo>
                <a:lnTo>
                  <a:pt x="2470" y="292"/>
                </a:lnTo>
                <a:lnTo>
                  <a:pt x="2476" y="301"/>
                </a:lnTo>
                <a:lnTo>
                  <a:pt x="2481" y="309"/>
                </a:lnTo>
                <a:lnTo>
                  <a:pt x="2483" y="312"/>
                </a:lnTo>
                <a:lnTo>
                  <a:pt x="2490" y="322"/>
                </a:lnTo>
                <a:lnTo>
                  <a:pt x="2493" y="327"/>
                </a:lnTo>
                <a:lnTo>
                  <a:pt x="2496" y="333"/>
                </a:lnTo>
                <a:lnTo>
                  <a:pt x="2501" y="343"/>
                </a:lnTo>
                <a:lnTo>
                  <a:pt x="2503" y="346"/>
                </a:lnTo>
                <a:lnTo>
                  <a:pt x="2507" y="354"/>
                </a:lnTo>
                <a:lnTo>
                  <a:pt x="2513" y="365"/>
                </a:lnTo>
                <a:lnTo>
                  <a:pt x="2515" y="367"/>
                </a:lnTo>
                <a:lnTo>
                  <a:pt x="2518" y="375"/>
                </a:lnTo>
                <a:lnTo>
                  <a:pt x="2523" y="386"/>
                </a:lnTo>
                <a:lnTo>
                  <a:pt x="2525" y="391"/>
                </a:lnTo>
                <a:lnTo>
                  <a:pt x="2527" y="396"/>
                </a:lnTo>
                <a:lnTo>
                  <a:pt x="2532" y="406"/>
                </a:lnTo>
                <a:lnTo>
                  <a:pt x="2536" y="416"/>
                </a:lnTo>
                <a:lnTo>
                  <a:pt x="2537" y="418"/>
                </a:lnTo>
                <a:lnTo>
                  <a:pt x="2541" y="427"/>
                </a:lnTo>
                <a:lnTo>
                  <a:pt x="2545" y="438"/>
                </a:lnTo>
                <a:lnTo>
                  <a:pt x="2547" y="448"/>
                </a:lnTo>
                <a:lnTo>
                  <a:pt x="2548" y="449"/>
                </a:lnTo>
                <a:lnTo>
                  <a:pt x="2551" y="459"/>
                </a:lnTo>
                <a:lnTo>
                  <a:pt x="2554" y="469"/>
                </a:lnTo>
                <a:lnTo>
                  <a:pt x="2557" y="480"/>
                </a:lnTo>
                <a:lnTo>
                  <a:pt x="2559" y="487"/>
                </a:lnTo>
                <a:lnTo>
                  <a:pt x="2560" y="490"/>
                </a:lnTo>
                <a:lnTo>
                  <a:pt x="2563" y="501"/>
                </a:lnTo>
                <a:lnTo>
                  <a:pt x="2565" y="512"/>
                </a:lnTo>
                <a:lnTo>
                  <a:pt x="2567" y="521"/>
                </a:lnTo>
                <a:lnTo>
                  <a:pt x="2569" y="532"/>
                </a:lnTo>
                <a:lnTo>
                  <a:pt x="2570" y="540"/>
                </a:lnTo>
                <a:lnTo>
                  <a:pt x="2570" y="542"/>
                </a:lnTo>
                <a:lnTo>
                  <a:pt x="2572" y="553"/>
                </a:lnTo>
                <a:lnTo>
                  <a:pt x="2573" y="563"/>
                </a:lnTo>
                <a:lnTo>
                  <a:pt x="2575" y="574"/>
                </a:lnTo>
                <a:lnTo>
                  <a:pt x="2576" y="585"/>
                </a:lnTo>
                <a:lnTo>
                  <a:pt x="2576" y="595"/>
                </a:lnTo>
                <a:lnTo>
                  <a:pt x="2577" y="606"/>
                </a:lnTo>
                <a:lnTo>
                  <a:pt x="2578" y="616"/>
                </a:lnTo>
                <a:lnTo>
                  <a:pt x="2578" y="658"/>
                </a:lnTo>
                <a:lnTo>
                  <a:pt x="2577" y="668"/>
                </a:lnTo>
                <a:lnTo>
                  <a:pt x="2576" y="679"/>
                </a:lnTo>
                <a:lnTo>
                  <a:pt x="2576" y="689"/>
                </a:lnTo>
                <a:lnTo>
                  <a:pt x="2575" y="700"/>
                </a:lnTo>
                <a:lnTo>
                  <a:pt x="2573" y="710"/>
                </a:lnTo>
                <a:lnTo>
                  <a:pt x="2572" y="721"/>
                </a:lnTo>
                <a:lnTo>
                  <a:pt x="2570" y="732"/>
                </a:lnTo>
                <a:lnTo>
                  <a:pt x="2570" y="733"/>
                </a:lnTo>
                <a:lnTo>
                  <a:pt x="2569" y="742"/>
                </a:lnTo>
                <a:lnTo>
                  <a:pt x="2567" y="753"/>
                </a:lnTo>
                <a:lnTo>
                  <a:pt x="2565" y="762"/>
                </a:lnTo>
                <a:lnTo>
                  <a:pt x="2563" y="773"/>
                </a:lnTo>
                <a:lnTo>
                  <a:pt x="2560" y="783"/>
                </a:lnTo>
                <a:lnTo>
                  <a:pt x="2559" y="786"/>
                </a:lnTo>
                <a:lnTo>
                  <a:pt x="2557" y="794"/>
                </a:lnTo>
                <a:lnTo>
                  <a:pt x="2554" y="805"/>
                </a:lnTo>
                <a:lnTo>
                  <a:pt x="2551" y="815"/>
                </a:lnTo>
                <a:lnTo>
                  <a:pt x="2548" y="825"/>
                </a:lnTo>
                <a:lnTo>
                  <a:pt x="2547" y="826"/>
                </a:lnTo>
                <a:lnTo>
                  <a:pt x="2545" y="836"/>
                </a:lnTo>
                <a:lnTo>
                  <a:pt x="2541" y="847"/>
                </a:lnTo>
                <a:lnTo>
                  <a:pt x="2537" y="855"/>
                </a:lnTo>
                <a:lnTo>
                  <a:pt x="2536" y="857"/>
                </a:lnTo>
                <a:lnTo>
                  <a:pt x="2532" y="868"/>
                </a:lnTo>
                <a:lnTo>
                  <a:pt x="2527" y="878"/>
                </a:lnTo>
                <a:lnTo>
                  <a:pt x="2525" y="882"/>
                </a:lnTo>
                <a:lnTo>
                  <a:pt x="2523" y="888"/>
                </a:lnTo>
                <a:lnTo>
                  <a:pt x="2518" y="899"/>
                </a:lnTo>
                <a:lnTo>
                  <a:pt x="2515" y="906"/>
                </a:lnTo>
                <a:lnTo>
                  <a:pt x="2513" y="909"/>
                </a:lnTo>
                <a:lnTo>
                  <a:pt x="2507" y="920"/>
                </a:lnTo>
                <a:lnTo>
                  <a:pt x="2503" y="927"/>
                </a:lnTo>
                <a:lnTo>
                  <a:pt x="2501" y="930"/>
                </a:lnTo>
                <a:lnTo>
                  <a:pt x="2496" y="941"/>
                </a:lnTo>
                <a:lnTo>
                  <a:pt x="2493" y="947"/>
                </a:lnTo>
                <a:lnTo>
                  <a:pt x="2490" y="952"/>
                </a:lnTo>
                <a:lnTo>
                  <a:pt x="2483" y="962"/>
                </a:lnTo>
                <a:lnTo>
                  <a:pt x="2481" y="965"/>
                </a:lnTo>
                <a:lnTo>
                  <a:pt x="2476" y="973"/>
                </a:lnTo>
                <a:lnTo>
                  <a:pt x="2470" y="982"/>
                </a:lnTo>
                <a:lnTo>
                  <a:pt x="2470" y="983"/>
                </a:lnTo>
                <a:lnTo>
                  <a:pt x="2462" y="994"/>
                </a:lnTo>
                <a:lnTo>
                  <a:pt x="2459" y="998"/>
                </a:lnTo>
                <a:lnTo>
                  <a:pt x="2454" y="1003"/>
                </a:lnTo>
                <a:lnTo>
                  <a:pt x="2448" y="1012"/>
                </a:lnTo>
                <a:lnTo>
                  <a:pt x="2447" y="1014"/>
                </a:lnTo>
                <a:lnTo>
                  <a:pt x="2438" y="1025"/>
                </a:lnTo>
                <a:lnTo>
                  <a:pt x="2436" y="1026"/>
                </a:lnTo>
                <a:lnTo>
                  <a:pt x="2429" y="1035"/>
                </a:lnTo>
                <a:lnTo>
                  <a:pt x="2426" y="1040"/>
                </a:lnTo>
                <a:lnTo>
                  <a:pt x="2420" y="1046"/>
                </a:lnTo>
                <a:lnTo>
                  <a:pt x="2414" y="1052"/>
                </a:lnTo>
                <a:lnTo>
                  <a:pt x="2410" y="1056"/>
                </a:lnTo>
                <a:lnTo>
                  <a:pt x="2404" y="1064"/>
                </a:lnTo>
                <a:lnTo>
                  <a:pt x="2401" y="1067"/>
                </a:lnTo>
                <a:lnTo>
                  <a:pt x="2392" y="1075"/>
                </a:lnTo>
                <a:lnTo>
                  <a:pt x="2390" y="1077"/>
                </a:lnTo>
                <a:lnTo>
                  <a:pt x="2381" y="1086"/>
                </a:lnTo>
                <a:lnTo>
                  <a:pt x="2380" y="1088"/>
                </a:lnTo>
                <a:lnTo>
                  <a:pt x="2370" y="1097"/>
                </a:lnTo>
                <a:lnTo>
                  <a:pt x="2368" y="1098"/>
                </a:lnTo>
                <a:lnTo>
                  <a:pt x="2358" y="1106"/>
                </a:lnTo>
                <a:lnTo>
                  <a:pt x="2356" y="1109"/>
                </a:lnTo>
                <a:lnTo>
                  <a:pt x="2348" y="1116"/>
                </a:lnTo>
                <a:lnTo>
                  <a:pt x="2343" y="1119"/>
                </a:lnTo>
                <a:lnTo>
                  <a:pt x="2336" y="1124"/>
                </a:lnTo>
                <a:lnTo>
                  <a:pt x="2330" y="1129"/>
                </a:lnTo>
                <a:lnTo>
                  <a:pt x="2325" y="1133"/>
                </a:lnTo>
                <a:lnTo>
                  <a:pt x="2316" y="1140"/>
                </a:lnTo>
                <a:lnTo>
                  <a:pt x="2314" y="1142"/>
                </a:lnTo>
                <a:lnTo>
                  <a:pt x="2303" y="1149"/>
                </a:lnTo>
                <a:lnTo>
                  <a:pt x="2301" y="1150"/>
                </a:lnTo>
                <a:lnTo>
                  <a:pt x="2292" y="1157"/>
                </a:lnTo>
                <a:lnTo>
                  <a:pt x="2286" y="1161"/>
                </a:lnTo>
                <a:lnTo>
                  <a:pt x="2281" y="1164"/>
                </a:lnTo>
                <a:lnTo>
                  <a:pt x="2269" y="1171"/>
                </a:lnTo>
                <a:lnTo>
                  <a:pt x="2268" y="1172"/>
                </a:lnTo>
                <a:lnTo>
                  <a:pt x="2259" y="1177"/>
                </a:lnTo>
                <a:lnTo>
                  <a:pt x="2251" y="1182"/>
                </a:lnTo>
                <a:lnTo>
                  <a:pt x="2247" y="1184"/>
                </a:lnTo>
                <a:lnTo>
                  <a:pt x="2236" y="1190"/>
                </a:lnTo>
                <a:lnTo>
                  <a:pt x="2232" y="1193"/>
                </a:lnTo>
                <a:lnTo>
                  <a:pt x="2225" y="1196"/>
                </a:lnTo>
                <a:lnTo>
                  <a:pt x="2214" y="1201"/>
                </a:lnTo>
                <a:lnTo>
                  <a:pt x="2211" y="1203"/>
                </a:lnTo>
                <a:lnTo>
                  <a:pt x="2203" y="1207"/>
                </a:lnTo>
                <a:lnTo>
                  <a:pt x="2192" y="1212"/>
                </a:lnTo>
                <a:lnTo>
                  <a:pt x="2188" y="1214"/>
                </a:lnTo>
                <a:lnTo>
                  <a:pt x="2180" y="1217"/>
                </a:lnTo>
                <a:lnTo>
                  <a:pt x="2169" y="1221"/>
                </a:lnTo>
                <a:lnTo>
                  <a:pt x="2163" y="1224"/>
                </a:lnTo>
                <a:lnTo>
                  <a:pt x="2158" y="1226"/>
                </a:lnTo>
                <a:lnTo>
                  <a:pt x="2147" y="1230"/>
                </a:lnTo>
                <a:lnTo>
                  <a:pt x="2136" y="1234"/>
                </a:lnTo>
                <a:lnTo>
                  <a:pt x="2134" y="1235"/>
                </a:lnTo>
                <a:lnTo>
                  <a:pt x="2124" y="1238"/>
                </a:lnTo>
                <a:lnTo>
                  <a:pt x="2114" y="1242"/>
                </a:lnTo>
                <a:lnTo>
                  <a:pt x="2102" y="1245"/>
                </a:lnTo>
                <a:lnTo>
                  <a:pt x="2101" y="1245"/>
                </a:lnTo>
                <a:lnTo>
                  <a:pt x="2092" y="1247"/>
                </a:lnTo>
                <a:lnTo>
                  <a:pt x="2080" y="1251"/>
                </a:lnTo>
                <a:lnTo>
                  <a:pt x="2069" y="1253"/>
                </a:lnTo>
                <a:lnTo>
                  <a:pt x="2061" y="1255"/>
                </a:lnTo>
                <a:lnTo>
                  <a:pt x="2058" y="1256"/>
                </a:lnTo>
                <a:lnTo>
                  <a:pt x="2047" y="1259"/>
                </a:lnTo>
                <a:lnTo>
                  <a:pt x="2035" y="1261"/>
                </a:lnTo>
                <a:lnTo>
                  <a:pt x="2025" y="1263"/>
                </a:lnTo>
                <a:lnTo>
                  <a:pt x="2013" y="1265"/>
                </a:lnTo>
                <a:lnTo>
                  <a:pt x="2004" y="1266"/>
                </a:lnTo>
                <a:lnTo>
                  <a:pt x="2003" y="1267"/>
                </a:lnTo>
                <a:lnTo>
                  <a:pt x="1991" y="1268"/>
                </a:lnTo>
                <a:lnTo>
                  <a:pt x="1979" y="1270"/>
                </a:lnTo>
                <a:lnTo>
                  <a:pt x="1969" y="1270"/>
                </a:lnTo>
                <a:lnTo>
                  <a:pt x="1957" y="1271"/>
                </a:lnTo>
                <a:lnTo>
                  <a:pt x="1947" y="1272"/>
                </a:lnTo>
                <a:lnTo>
                  <a:pt x="1935" y="1272"/>
                </a:lnTo>
                <a:lnTo>
                  <a:pt x="1924" y="1273"/>
                </a:lnTo>
                <a:lnTo>
                  <a:pt x="1913" y="1273"/>
                </a:lnTo>
                <a:lnTo>
                  <a:pt x="1902" y="1273"/>
                </a:lnTo>
                <a:lnTo>
                  <a:pt x="1891" y="1273"/>
                </a:lnTo>
                <a:lnTo>
                  <a:pt x="1880" y="1273"/>
                </a:lnTo>
                <a:lnTo>
                  <a:pt x="1868" y="1272"/>
                </a:lnTo>
                <a:lnTo>
                  <a:pt x="1858" y="1272"/>
                </a:lnTo>
                <a:lnTo>
                  <a:pt x="1846" y="1271"/>
                </a:lnTo>
                <a:lnTo>
                  <a:pt x="1835" y="1270"/>
                </a:lnTo>
                <a:lnTo>
                  <a:pt x="1824" y="1270"/>
                </a:lnTo>
                <a:lnTo>
                  <a:pt x="1813" y="1268"/>
                </a:lnTo>
                <a:lnTo>
                  <a:pt x="1802" y="1267"/>
                </a:lnTo>
                <a:lnTo>
                  <a:pt x="1798" y="1266"/>
                </a:lnTo>
                <a:lnTo>
                  <a:pt x="1790" y="1265"/>
                </a:lnTo>
                <a:lnTo>
                  <a:pt x="1779" y="1263"/>
                </a:lnTo>
                <a:lnTo>
                  <a:pt x="1768" y="1261"/>
                </a:lnTo>
                <a:lnTo>
                  <a:pt x="1757" y="1259"/>
                </a:lnTo>
                <a:lnTo>
                  <a:pt x="1746" y="1257"/>
                </a:lnTo>
                <a:lnTo>
                  <a:pt x="1741" y="1255"/>
                </a:lnTo>
                <a:lnTo>
                  <a:pt x="1735" y="1254"/>
                </a:lnTo>
                <a:lnTo>
                  <a:pt x="1723" y="1251"/>
                </a:lnTo>
                <a:lnTo>
                  <a:pt x="1713" y="1248"/>
                </a:lnTo>
                <a:lnTo>
                  <a:pt x="1701" y="1245"/>
                </a:lnTo>
                <a:lnTo>
                  <a:pt x="1699" y="1245"/>
                </a:lnTo>
                <a:lnTo>
                  <a:pt x="1691" y="1243"/>
                </a:lnTo>
                <a:lnTo>
                  <a:pt x="1679" y="1239"/>
                </a:lnTo>
                <a:lnTo>
                  <a:pt x="1668" y="1235"/>
                </a:lnTo>
                <a:lnTo>
                  <a:pt x="1666" y="1235"/>
                </a:lnTo>
                <a:lnTo>
                  <a:pt x="1657" y="1232"/>
                </a:lnTo>
                <a:lnTo>
                  <a:pt x="1646" y="1227"/>
                </a:lnTo>
                <a:lnTo>
                  <a:pt x="1636" y="1224"/>
                </a:lnTo>
                <a:lnTo>
                  <a:pt x="1634" y="1223"/>
                </a:lnTo>
                <a:lnTo>
                  <a:pt x="1624" y="1220"/>
                </a:lnTo>
                <a:lnTo>
                  <a:pt x="1612" y="1215"/>
                </a:lnTo>
                <a:lnTo>
                  <a:pt x="1609" y="1214"/>
                </a:lnTo>
                <a:lnTo>
                  <a:pt x="1602" y="1210"/>
                </a:lnTo>
                <a:lnTo>
                  <a:pt x="1590" y="1205"/>
                </a:lnTo>
                <a:lnTo>
                  <a:pt x="1585" y="1203"/>
                </a:lnTo>
                <a:lnTo>
                  <a:pt x="1578" y="1200"/>
                </a:lnTo>
                <a:lnTo>
                  <a:pt x="1568" y="1196"/>
                </a:lnTo>
                <a:lnTo>
                  <a:pt x="1562" y="1193"/>
                </a:lnTo>
                <a:lnTo>
                  <a:pt x="1556" y="1190"/>
                </a:lnTo>
                <a:lnTo>
                  <a:pt x="1546" y="1184"/>
                </a:lnTo>
                <a:lnTo>
                  <a:pt x="1541" y="1182"/>
                </a:lnTo>
                <a:lnTo>
                  <a:pt x="1534" y="1179"/>
                </a:lnTo>
                <a:lnTo>
                  <a:pt x="1523" y="1173"/>
                </a:lnTo>
                <a:lnTo>
                  <a:pt x="1520" y="1172"/>
                </a:lnTo>
                <a:lnTo>
                  <a:pt x="1512" y="1168"/>
                </a:lnTo>
                <a:lnTo>
                  <a:pt x="1501" y="1161"/>
                </a:lnTo>
                <a:lnTo>
                  <a:pt x="1490" y="1155"/>
                </a:lnTo>
                <a:lnTo>
                  <a:pt x="1482" y="1150"/>
                </a:lnTo>
                <a:lnTo>
                  <a:pt x="1479" y="1149"/>
                </a:lnTo>
                <a:lnTo>
                  <a:pt x="1467" y="1143"/>
                </a:lnTo>
                <a:lnTo>
                  <a:pt x="1462" y="1140"/>
                </a:lnTo>
                <a:lnTo>
                  <a:pt x="1457" y="1137"/>
                </a:lnTo>
                <a:lnTo>
                  <a:pt x="1445" y="1131"/>
                </a:lnTo>
                <a:lnTo>
                  <a:pt x="1442" y="1129"/>
                </a:lnTo>
                <a:lnTo>
                  <a:pt x="1434" y="1125"/>
                </a:lnTo>
                <a:lnTo>
                  <a:pt x="1423" y="1120"/>
                </a:lnTo>
                <a:lnTo>
                  <a:pt x="1423" y="1119"/>
                </a:lnTo>
                <a:lnTo>
                  <a:pt x="1412" y="1114"/>
                </a:lnTo>
                <a:lnTo>
                  <a:pt x="1402" y="1109"/>
                </a:lnTo>
                <a:lnTo>
                  <a:pt x="1401" y="1108"/>
                </a:lnTo>
                <a:lnTo>
                  <a:pt x="1389" y="1103"/>
                </a:lnTo>
                <a:lnTo>
                  <a:pt x="1379" y="1098"/>
                </a:lnTo>
                <a:lnTo>
                  <a:pt x="1378" y="1098"/>
                </a:lnTo>
                <a:lnTo>
                  <a:pt x="1367" y="1094"/>
                </a:lnTo>
                <a:lnTo>
                  <a:pt x="1356" y="1090"/>
                </a:lnTo>
                <a:lnTo>
                  <a:pt x="1350" y="1088"/>
                </a:lnTo>
                <a:lnTo>
                  <a:pt x="1345" y="1086"/>
                </a:lnTo>
                <a:lnTo>
                  <a:pt x="1334" y="1083"/>
                </a:lnTo>
                <a:lnTo>
                  <a:pt x="1322" y="1081"/>
                </a:lnTo>
                <a:lnTo>
                  <a:pt x="1312" y="1079"/>
                </a:lnTo>
                <a:lnTo>
                  <a:pt x="1300" y="1078"/>
                </a:lnTo>
                <a:lnTo>
                  <a:pt x="1290" y="1077"/>
                </a:lnTo>
                <a:lnTo>
                  <a:pt x="1278" y="1078"/>
                </a:lnTo>
                <a:lnTo>
                  <a:pt x="1267" y="1079"/>
                </a:lnTo>
                <a:lnTo>
                  <a:pt x="1256" y="1081"/>
                </a:lnTo>
                <a:lnTo>
                  <a:pt x="1245" y="1083"/>
                </a:lnTo>
                <a:lnTo>
                  <a:pt x="1233" y="1086"/>
                </a:lnTo>
                <a:lnTo>
                  <a:pt x="1228" y="1088"/>
                </a:lnTo>
                <a:lnTo>
                  <a:pt x="1223" y="1090"/>
                </a:lnTo>
                <a:lnTo>
                  <a:pt x="1211" y="1094"/>
                </a:lnTo>
                <a:lnTo>
                  <a:pt x="1200" y="1098"/>
                </a:lnTo>
                <a:lnTo>
                  <a:pt x="1200" y="1098"/>
                </a:lnTo>
                <a:lnTo>
                  <a:pt x="1189" y="1103"/>
                </a:lnTo>
                <a:lnTo>
                  <a:pt x="1177" y="1108"/>
                </a:lnTo>
                <a:lnTo>
                  <a:pt x="1176" y="1109"/>
                </a:lnTo>
                <a:lnTo>
                  <a:pt x="1167" y="1114"/>
                </a:lnTo>
                <a:lnTo>
                  <a:pt x="1155" y="1119"/>
                </a:lnTo>
                <a:lnTo>
                  <a:pt x="1155" y="1120"/>
                </a:lnTo>
                <a:lnTo>
                  <a:pt x="1145" y="1125"/>
                </a:lnTo>
                <a:lnTo>
                  <a:pt x="1136" y="1129"/>
                </a:lnTo>
                <a:lnTo>
                  <a:pt x="1133" y="1131"/>
                </a:lnTo>
                <a:lnTo>
                  <a:pt x="1122" y="1137"/>
                </a:lnTo>
                <a:lnTo>
                  <a:pt x="1116" y="1140"/>
                </a:lnTo>
                <a:lnTo>
                  <a:pt x="1111" y="1143"/>
                </a:lnTo>
                <a:lnTo>
                  <a:pt x="1100" y="1149"/>
                </a:lnTo>
                <a:lnTo>
                  <a:pt x="1097" y="1150"/>
                </a:lnTo>
                <a:lnTo>
                  <a:pt x="1088" y="1155"/>
                </a:lnTo>
                <a:lnTo>
                  <a:pt x="1078" y="1161"/>
                </a:lnTo>
                <a:lnTo>
                  <a:pt x="1066" y="1168"/>
                </a:lnTo>
                <a:lnTo>
                  <a:pt x="1058" y="1172"/>
                </a:lnTo>
                <a:lnTo>
                  <a:pt x="1056" y="1173"/>
                </a:lnTo>
                <a:lnTo>
                  <a:pt x="1044" y="1179"/>
                </a:lnTo>
                <a:lnTo>
                  <a:pt x="1037" y="1182"/>
                </a:lnTo>
                <a:lnTo>
                  <a:pt x="1033" y="1184"/>
                </a:lnTo>
                <a:lnTo>
                  <a:pt x="1022" y="1190"/>
                </a:lnTo>
                <a:lnTo>
                  <a:pt x="1016" y="1193"/>
                </a:lnTo>
                <a:lnTo>
                  <a:pt x="1011" y="1196"/>
                </a:lnTo>
                <a:lnTo>
                  <a:pt x="1000" y="1200"/>
                </a:lnTo>
                <a:lnTo>
                  <a:pt x="993" y="1203"/>
                </a:lnTo>
                <a:lnTo>
                  <a:pt x="988" y="1205"/>
                </a:lnTo>
                <a:lnTo>
                  <a:pt x="977" y="1210"/>
                </a:lnTo>
                <a:lnTo>
                  <a:pt x="969" y="1214"/>
                </a:lnTo>
                <a:lnTo>
                  <a:pt x="966" y="1215"/>
                </a:lnTo>
                <a:lnTo>
                  <a:pt x="955" y="1220"/>
                </a:lnTo>
                <a:lnTo>
                  <a:pt x="944" y="1223"/>
                </a:lnTo>
                <a:lnTo>
                  <a:pt x="942" y="1224"/>
                </a:lnTo>
                <a:lnTo>
                  <a:pt x="933" y="1227"/>
                </a:lnTo>
                <a:lnTo>
                  <a:pt x="921" y="1232"/>
                </a:lnTo>
                <a:lnTo>
                  <a:pt x="913" y="1235"/>
                </a:lnTo>
                <a:lnTo>
                  <a:pt x="911" y="1235"/>
                </a:lnTo>
                <a:lnTo>
                  <a:pt x="899" y="1239"/>
                </a:lnTo>
                <a:lnTo>
                  <a:pt x="888" y="1243"/>
                </a:lnTo>
                <a:lnTo>
                  <a:pt x="879" y="1245"/>
                </a:lnTo>
                <a:lnTo>
                  <a:pt x="877" y="1245"/>
                </a:lnTo>
                <a:lnTo>
                  <a:pt x="866" y="1248"/>
                </a:lnTo>
                <a:lnTo>
                  <a:pt x="855" y="1251"/>
                </a:lnTo>
                <a:lnTo>
                  <a:pt x="844" y="1254"/>
                </a:lnTo>
                <a:lnTo>
                  <a:pt x="838" y="1255"/>
                </a:lnTo>
                <a:lnTo>
                  <a:pt x="832" y="1257"/>
                </a:lnTo>
                <a:lnTo>
                  <a:pt x="822" y="1259"/>
                </a:lnTo>
                <a:lnTo>
                  <a:pt x="810" y="1261"/>
                </a:lnTo>
                <a:lnTo>
                  <a:pt x="799" y="1263"/>
                </a:lnTo>
                <a:lnTo>
                  <a:pt x="788" y="1265"/>
                </a:lnTo>
                <a:lnTo>
                  <a:pt x="780" y="1266"/>
                </a:lnTo>
                <a:lnTo>
                  <a:pt x="776" y="1267"/>
                </a:lnTo>
                <a:lnTo>
                  <a:pt x="766" y="1268"/>
                </a:lnTo>
                <a:lnTo>
                  <a:pt x="754" y="1270"/>
                </a:lnTo>
                <a:lnTo>
                  <a:pt x="744" y="1270"/>
                </a:lnTo>
                <a:lnTo>
                  <a:pt x="732" y="1271"/>
                </a:lnTo>
                <a:lnTo>
                  <a:pt x="721" y="1272"/>
                </a:lnTo>
                <a:lnTo>
                  <a:pt x="710" y="1272"/>
                </a:lnTo>
                <a:lnTo>
                  <a:pt x="699" y="1273"/>
                </a:lnTo>
                <a:lnTo>
                  <a:pt x="687" y="1273"/>
                </a:lnTo>
                <a:lnTo>
                  <a:pt x="677" y="1273"/>
                </a:lnTo>
                <a:lnTo>
                  <a:pt x="665" y="1273"/>
                </a:lnTo>
                <a:lnTo>
                  <a:pt x="655" y="1273"/>
                </a:lnTo>
                <a:lnTo>
                  <a:pt x="643" y="1272"/>
                </a:lnTo>
                <a:lnTo>
                  <a:pt x="632" y="1272"/>
                </a:lnTo>
                <a:lnTo>
                  <a:pt x="621" y="1271"/>
                </a:lnTo>
                <a:lnTo>
                  <a:pt x="610" y="1270"/>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61" name="グループ化 360">
            <a:extLst>
              <a:ext uri="{FF2B5EF4-FFF2-40B4-BE49-F238E27FC236}">
                <a16:creationId xmlns:a16="http://schemas.microsoft.com/office/drawing/2014/main" id="{4F1BDDC1-732B-A149-A5E4-33D6F8CBE1B4}"/>
              </a:ext>
            </a:extLst>
          </p:cNvPr>
          <p:cNvGrpSpPr>
            <a:grpSpLocks noChangeAspect="1"/>
          </p:cNvGrpSpPr>
          <p:nvPr/>
        </p:nvGrpSpPr>
        <p:grpSpPr>
          <a:xfrm>
            <a:off x="15740996" y="6599710"/>
            <a:ext cx="258292" cy="258290"/>
            <a:chOff x="5263110" y="5000823"/>
            <a:chExt cx="360000" cy="360000"/>
          </a:xfrm>
        </p:grpSpPr>
        <p:sp>
          <p:nvSpPr>
            <p:cNvPr id="362" name="楕円 331">
              <a:extLst>
                <a:ext uri="{FF2B5EF4-FFF2-40B4-BE49-F238E27FC236}">
                  <a16:creationId xmlns:a16="http://schemas.microsoft.com/office/drawing/2014/main" id="{76B57953-45A7-D145-B5B1-7EA018AEBD6F}"/>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63" name="楕円 332">
              <a:extLst>
                <a:ext uri="{FF2B5EF4-FFF2-40B4-BE49-F238E27FC236}">
                  <a16:creationId xmlns:a16="http://schemas.microsoft.com/office/drawing/2014/main" id="{E168C7C7-F5CF-7C44-8229-4C0B1266EACB}"/>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4" name="楕円 333">
              <a:extLst>
                <a:ext uri="{FF2B5EF4-FFF2-40B4-BE49-F238E27FC236}">
                  <a16:creationId xmlns:a16="http://schemas.microsoft.com/office/drawing/2014/main" id="{06433439-8372-014B-A467-4DF8EE6C0472}"/>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5" name="楕円 334">
              <a:extLst>
                <a:ext uri="{FF2B5EF4-FFF2-40B4-BE49-F238E27FC236}">
                  <a16:creationId xmlns:a16="http://schemas.microsoft.com/office/drawing/2014/main" id="{6D06A76B-7B16-404B-8408-0512B5F85F5C}"/>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6" name="楕円 335">
              <a:extLst>
                <a:ext uri="{FF2B5EF4-FFF2-40B4-BE49-F238E27FC236}">
                  <a16:creationId xmlns:a16="http://schemas.microsoft.com/office/drawing/2014/main" id="{396E87F7-AFAB-9F48-AA27-8E689ECB81E0}"/>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7" name="楕円 336">
              <a:extLst>
                <a:ext uri="{FF2B5EF4-FFF2-40B4-BE49-F238E27FC236}">
                  <a16:creationId xmlns:a16="http://schemas.microsoft.com/office/drawing/2014/main" id="{01E7FFD9-2DCE-5D45-9391-1527CE2F7633}"/>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8" name="楕円 337">
              <a:extLst>
                <a:ext uri="{FF2B5EF4-FFF2-40B4-BE49-F238E27FC236}">
                  <a16:creationId xmlns:a16="http://schemas.microsoft.com/office/drawing/2014/main" id="{C8D56C29-3CEB-6B42-808D-A3990BF338F0}"/>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9" name="楕円 338">
              <a:extLst>
                <a:ext uri="{FF2B5EF4-FFF2-40B4-BE49-F238E27FC236}">
                  <a16:creationId xmlns:a16="http://schemas.microsoft.com/office/drawing/2014/main" id="{1CA087D4-0EAB-7D44-A45F-01CB783FE0E4}"/>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0" name="楕円 339">
              <a:extLst>
                <a:ext uri="{FF2B5EF4-FFF2-40B4-BE49-F238E27FC236}">
                  <a16:creationId xmlns:a16="http://schemas.microsoft.com/office/drawing/2014/main" id="{BE7740BE-E421-3B4B-82DF-5D5B839F7076}"/>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1" name="楕円 340">
              <a:extLst>
                <a:ext uri="{FF2B5EF4-FFF2-40B4-BE49-F238E27FC236}">
                  <a16:creationId xmlns:a16="http://schemas.microsoft.com/office/drawing/2014/main" id="{DE33C581-6962-9A47-A59F-1A78B0E84A64}"/>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2" name="楕円 341">
              <a:extLst>
                <a:ext uri="{FF2B5EF4-FFF2-40B4-BE49-F238E27FC236}">
                  <a16:creationId xmlns:a16="http://schemas.microsoft.com/office/drawing/2014/main" id="{FD9346EE-6E96-864C-8831-98768C49556E}"/>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3" name="楕円 342">
              <a:extLst>
                <a:ext uri="{FF2B5EF4-FFF2-40B4-BE49-F238E27FC236}">
                  <a16:creationId xmlns:a16="http://schemas.microsoft.com/office/drawing/2014/main" id="{0F25714A-AFDC-3847-9523-19C2DB20C95A}"/>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4" name="楕円 343">
              <a:extLst>
                <a:ext uri="{FF2B5EF4-FFF2-40B4-BE49-F238E27FC236}">
                  <a16:creationId xmlns:a16="http://schemas.microsoft.com/office/drawing/2014/main" id="{6CFA9448-519B-FF4B-A498-8A723E0BC441}"/>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5" name="楕円 344">
              <a:extLst>
                <a:ext uri="{FF2B5EF4-FFF2-40B4-BE49-F238E27FC236}">
                  <a16:creationId xmlns:a16="http://schemas.microsoft.com/office/drawing/2014/main" id="{3F639EA7-1663-1949-8BCC-2C8F65360FE7}"/>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6" name="楕円 345">
              <a:extLst>
                <a:ext uri="{FF2B5EF4-FFF2-40B4-BE49-F238E27FC236}">
                  <a16:creationId xmlns:a16="http://schemas.microsoft.com/office/drawing/2014/main" id="{52BA9679-3712-1A49-9D53-444FC98FED1B}"/>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7" name="楕円 346">
              <a:extLst>
                <a:ext uri="{FF2B5EF4-FFF2-40B4-BE49-F238E27FC236}">
                  <a16:creationId xmlns:a16="http://schemas.microsoft.com/office/drawing/2014/main" id="{5E5E4F4F-6ABE-E744-AACA-B4E3F3C9DA8D}"/>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8" name="楕円 347">
              <a:extLst>
                <a:ext uri="{FF2B5EF4-FFF2-40B4-BE49-F238E27FC236}">
                  <a16:creationId xmlns:a16="http://schemas.microsoft.com/office/drawing/2014/main" id="{D9C1CE53-D378-FF42-875F-D32C0B3B8121}"/>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79" name="楕円 304">
            <a:extLst>
              <a:ext uri="{FF2B5EF4-FFF2-40B4-BE49-F238E27FC236}">
                <a16:creationId xmlns:a16="http://schemas.microsoft.com/office/drawing/2014/main" id="{55171088-C823-294C-82C2-DC59BC4F4EDC}"/>
              </a:ext>
            </a:extLst>
          </p:cNvPr>
          <p:cNvSpPr>
            <a:spLocks noChangeAspect="1"/>
          </p:cNvSpPr>
          <p:nvPr/>
        </p:nvSpPr>
        <p:spPr>
          <a:xfrm>
            <a:off x="15601088" y="648763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80" name="楕円 306">
            <a:extLst>
              <a:ext uri="{FF2B5EF4-FFF2-40B4-BE49-F238E27FC236}">
                <a16:creationId xmlns:a16="http://schemas.microsoft.com/office/drawing/2014/main" id="{3B81249D-D598-3A46-8033-7BFF2CFAC2F6}"/>
              </a:ext>
            </a:extLst>
          </p:cNvPr>
          <p:cNvSpPr>
            <a:spLocks noChangeAspect="1"/>
          </p:cNvSpPr>
          <p:nvPr/>
        </p:nvSpPr>
        <p:spPr>
          <a:xfrm>
            <a:off x="16016594" y="684626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81" name="楕円 307">
            <a:extLst>
              <a:ext uri="{FF2B5EF4-FFF2-40B4-BE49-F238E27FC236}">
                <a16:creationId xmlns:a16="http://schemas.microsoft.com/office/drawing/2014/main" id="{773F7D4C-50EF-0043-A945-2E75293F30FA}"/>
              </a:ext>
            </a:extLst>
          </p:cNvPr>
          <p:cNvSpPr>
            <a:spLocks noChangeAspect="1"/>
          </p:cNvSpPr>
          <p:nvPr/>
        </p:nvSpPr>
        <p:spPr>
          <a:xfrm>
            <a:off x="15569468" y="654435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382" name="グループ化 381">
            <a:extLst>
              <a:ext uri="{FF2B5EF4-FFF2-40B4-BE49-F238E27FC236}">
                <a16:creationId xmlns:a16="http://schemas.microsoft.com/office/drawing/2014/main" id="{21AC4443-EC81-D341-B47E-5776B967145D}"/>
              </a:ext>
            </a:extLst>
          </p:cNvPr>
          <p:cNvGrpSpPr>
            <a:grpSpLocks noChangeAspect="1"/>
          </p:cNvGrpSpPr>
          <p:nvPr/>
        </p:nvGrpSpPr>
        <p:grpSpPr>
          <a:xfrm>
            <a:off x="16368718" y="6599710"/>
            <a:ext cx="258292" cy="258290"/>
            <a:chOff x="5263110" y="5000823"/>
            <a:chExt cx="360000" cy="360000"/>
          </a:xfrm>
        </p:grpSpPr>
        <p:sp>
          <p:nvSpPr>
            <p:cNvPr id="383" name="楕円 331">
              <a:extLst>
                <a:ext uri="{FF2B5EF4-FFF2-40B4-BE49-F238E27FC236}">
                  <a16:creationId xmlns:a16="http://schemas.microsoft.com/office/drawing/2014/main" id="{EBB3E4C6-2C9E-FD4C-9369-8B0AA88DCB60}"/>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4" name="楕円 332">
              <a:extLst>
                <a:ext uri="{FF2B5EF4-FFF2-40B4-BE49-F238E27FC236}">
                  <a16:creationId xmlns:a16="http://schemas.microsoft.com/office/drawing/2014/main" id="{68F393C9-120D-B945-88D0-A637AA32373D}"/>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5" name="楕円 333">
              <a:extLst>
                <a:ext uri="{FF2B5EF4-FFF2-40B4-BE49-F238E27FC236}">
                  <a16:creationId xmlns:a16="http://schemas.microsoft.com/office/drawing/2014/main" id="{67E95003-4F86-454A-AAD1-6267D48F1EC5}"/>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6" name="楕円 334">
              <a:extLst>
                <a:ext uri="{FF2B5EF4-FFF2-40B4-BE49-F238E27FC236}">
                  <a16:creationId xmlns:a16="http://schemas.microsoft.com/office/drawing/2014/main" id="{1F4CFFAA-FFC7-7A4B-B8CC-551A0B1DE797}"/>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7" name="楕円 335">
              <a:extLst>
                <a:ext uri="{FF2B5EF4-FFF2-40B4-BE49-F238E27FC236}">
                  <a16:creationId xmlns:a16="http://schemas.microsoft.com/office/drawing/2014/main" id="{3DCF5DCF-FA5F-F94B-8767-A16CC456E9E3}"/>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8" name="楕円 336">
              <a:extLst>
                <a:ext uri="{FF2B5EF4-FFF2-40B4-BE49-F238E27FC236}">
                  <a16:creationId xmlns:a16="http://schemas.microsoft.com/office/drawing/2014/main" id="{06447537-E836-3E42-87F1-CFE7B7E281F6}"/>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9" name="楕円 337">
              <a:extLst>
                <a:ext uri="{FF2B5EF4-FFF2-40B4-BE49-F238E27FC236}">
                  <a16:creationId xmlns:a16="http://schemas.microsoft.com/office/drawing/2014/main" id="{E5F197E9-EA67-B544-A5B9-18FE4DC481F4}"/>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0" name="楕円 338">
              <a:extLst>
                <a:ext uri="{FF2B5EF4-FFF2-40B4-BE49-F238E27FC236}">
                  <a16:creationId xmlns:a16="http://schemas.microsoft.com/office/drawing/2014/main" id="{EC01965D-0CD3-9D43-A11F-39011B83EB74}"/>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1" name="楕円 339">
              <a:extLst>
                <a:ext uri="{FF2B5EF4-FFF2-40B4-BE49-F238E27FC236}">
                  <a16:creationId xmlns:a16="http://schemas.microsoft.com/office/drawing/2014/main" id="{DB2F19C0-9668-AF40-AD13-D60F5D088B04}"/>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2" name="楕円 340">
              <a:extLst>
                <a:ext uri="{FF2B5EF4-FFF2-40B4-BE49-F238E27FC236}">
                  <a16:creationId xmlns:a16="http://schemas.microsoft.com/office/drawing/2014/main" id="{CFB69C8A-C9C2-E444-8FE8-A09B9B5DAD83}"/>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3" name="楕円 341">
              <a:extLst>
                <a:ext uri="{FF2B5EF4-FFF2-40B4-BE49-F238E27FC236}">
                  <a16:creationId xmlns:a16="http://schemas.microsoft.com/office/drawing/2014/main" id="{5AEF84BD-CF69-9D49-9C39-59FF6C9E69AE}"/>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4" name="楕円 342">
              <a:extLst>
                <a:ext uri="{FF2B5EF4-FFF2-40B4-BE49-F238E27FC236}">
                  <a16:creationId xmlns:a16="http://schemas.microsoft.com/office/drawing/2014/main" id="{C13982FB-A54C-0049-8C30-1AA3BDEB0ED0}"/>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5" name="楕円 343">
              <a:extLst>
                <a:ext uri="{FF2B5EF4-FFF2-40B4-BE49-F238E27FC236}">
                  <a16:creationId xmlns:a16="http://schemas.microsoft.com/office/drawing/2014/main" id="{AFDAB103-17FD-DD44-AAE2-34EF314B52AF}"/>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6" name="楕円 344">
              <a:extLst>
                <a:ext uri="{FF2B5EF4-FFF2-40B4-BE49-F238E27FC236}">
                  <a16:creationId xmlns:a16="http://schemas.microsoft.com/office/drawing/2014/main" id="{08BD2572-48D9-3A44-AD6E-135A0771E9C4}"/>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7" name="楕円 345">
              <a:extLst>
                <a:ext uri="{FF2B5EF4-FFF2-40B4-BE49-F238E27FC236}">
                  <a16:creationId xmlns:a16="http://schemas.microsoft.com/office/drawing/2014/main" id="{9BA0FC9E-3C6E-3245-8FE2-5033F7810385}"/>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8" name="楕円 346">
              <a:extLst>
                <a:ext uri="{FF2B5EF4-FFF2-40B4-BE49-F238E27FC236}">
                  <a16:creationId xmlns:a16="http://schemas.microsoft.com/office/drawing/2014/main" id="{801BA502-784F-A14D-A7B3-3AECB06F6E33}"/>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9" name="楕円 347">
              <a:extLst>
                <a:ext uri="{FF2B5EF4-FFF2-40B4-BE49-F238E27FC236}">
                  <a16:creationId xmlns:a16="http://schemas.microsoft.com/office/drawing/2014/main" id="{59C75AFB-7387-4848-BA26-42FE4A7F4595}"/>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400" name="楕円 304">
            <a:extLst>
              <a:ext uri="{FF2B5EF4-FFF2-40B4-BE49-F238E27FC236}">
                <a16:creationId xmlns:a16="http://schemas.microsoft.com/office/drawing/2014/main" id="{ADB5109A-74A3-E34B-BD26-AE5015A77EFD}"/>
              </a:ext>
            </a:extLst>
          </p:cNvPr>
          <p:cNvSpPr>
            <a:spLocks noChangeAspect="1"/>
          </p:cNvSpPr>
          <p:nvPr/>
        </p:nvSpPr>
        <p:spPr>
          <a:xfrm>
            <a:off x="16228810" y="648763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01" name="楕円 306">
            <a:extLst>
              <a:ext uri="{FF2B5EF4-FFF2-40B4-BE49-F238E27FC236}">
                <a16:creationId xmlns:a16="http://schemas.microsoft.com/office/drawing/2014/main" id="{9F61E42B-ABC4-284D-894B-E2C032AEBA2A}"/>
              </a:ext>
            </a:extLst>
          </p:cNvPr>
          <p:cNvSpPr>
            <a:spLocks noChangeAspect="1"/>
          </p:cNvSpPr>
          <p:nvPr/>
        </p:nvSpPr>
        <p:spPr>
          <a:xfrm>
            <a:off x="16644316" y="680708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02" name="楕円 307">
            <a:extLst>
              <a:ext uri="{FF2B5EF4-FFF2-40B4-BE49-F238E27FC236}">
                <a16:creationId xmlns:a16="http://schemas.microsoft.com/office/drawing/2014/main" id="{99FEFE56-505F-1A43-A39D-C4904DFE146B}"/>
              </a:ext>
            </a:extLst>
          </p:cNvPr>
          <p:cNvSpPr>
            <a:spLocks noChangeAspect="1"/>
          </p:cNvSpPr>
          <p:nvPr/>
        </p:nvSpPr>
        <p:spPr>
          <a:xfrm>
            <a:off x="16197190" y="65312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03" name="楕円 313">
            <a:extLst>
              <a:ext uri="{FF2B5EF4-FFF2-40B4-BE49-F238E27FC236}">
                <a16:creationId xmlns:a16="http://schemas.microsoft.com/office/drawing/2014/main" id="{2B82F3A2-A8A4-9B43-AD7E-4889975AB80B}"/>
              </a:ext>
            </a:extLst>
          </p:cNvPr>
          <p:cNvSpPr>
            <a:spLocks noChangeAspect="1"/>
          </p:cNvSpPr>
          <p:nvPr/>
        </p:nvSpPr>
        <p:spPr>
          <a:xfrm>
            <a:off x="16737141" y="627510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04" name="楕円 313">
            <a:extLst>
              <a:ext uri="{FF2B5EF4-FFF2-40B4-BE49-F238E27FC236}">
                <a16:creationId xmlns:a16="http://schemas.microsoft.com/office/drawing/2014/main" id="{0F17E306-3155-8E44-AF4C-BA7AF93AB8E9}"/>
              </a:ext>
            </a:extLst>
          </p:cNvPr>
          <p:cNvSpPr>
            <a:spLocks noChangeAspect="1"/>
          </p:cNvSpPr>
          <p:nvPr/>
        </p:nvSpPr>
        <p:spPr>
          <a:xfrm>
            <a:off x="15469131" y="70430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405" name="直線矢印コネクタ 404">
            <a:extLst>
              <a:ext uri="{FF2B5EF4-FFF2-40B4-BE49-F238E27FC236}">
                <a16:creationId xmlns:a16="http://schemas.microsoft.com/office/drawing/2014/main" id="{7A8B0195-78E7-4240-9F11-8A85A881D4D1}"/>
              </a:ext>
            </a:extLst>
          </p:cNvPr>
          <p:cNvCxnSpPr>
            <a:cxnSpLocks/>
          </p:cNvCxnSpPr>
          <p:nvPr/>
        </p:nvCxnSpPr>
        <p:spPr>
          <a:xfrm flipH="1">
            <a:off x="16807581" y="621919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6" name="直線矢印コネクタ 405">
            <a:extLst>
              <a:ext uri="{FF2B5EF4-FFF2-40B4-BE49-F238E27FC236}">
                <a16:creationId xmlns:a16="http://schemas.microsoft.com/office/drawing/2014/main" id="{16BAAA53-451B-1F43-B5F9-EE4F0D05AE3B}"/>
              </a:ext>
            </a:extLst>
          </p:cNvPr>
          <p:cNvCxnSpPr>
            <a:cxnSpLocks/>
          </p:cNvCxnSpPr>
          <p:nvPr/>
        </p:nvCxnSpPr>
        <p:spPr>
          <a:xfrm flipH="1">
            <a:off x="15537011" y="6991482"/>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7" name="直線矢印コネクタ 406">
            <a:extLst>
              <a:ext uri="{FF2B5EF4-FFF2-40B4-BE49-F238E27FC236}">
                <a16:creationId xmlns:a16="http://schemas.microsoft.com/office/drawing/2014/main" id="{956E4913-A30F-3243-81CB-BE6BB4FDA452}"/>
              </a:ext>
            </a:extLst>
          </p:cNvPr>
          <p:cNvCxnSpPr>
            <a:cxnSpLocks/>
          </p:cNvCxnSpPr>
          <p:nvPr/>
        </p:nvCxnSpPr>
        <p:spPr>
          <a:xfrm flipV="1">
            <a:off x="15874686" y="656404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8" name="直線矢印コネクタ 407">
            <a:extLst>
              <a:ext uri="{FF2B5EF4-FFF2-40B4-BE49-F238E27FC236}">
                <a16:creationId xmlns:a16="http://schemas.microsoft.com/office/drawing/2014/main" id="{0B970FFF-4D41-A942-AF19-437763B3EECB}"/>
              </a:ext>
            </a:extLst>
          </p:cNvPr>
          <p:cNvCxnSpPr>
            <a:cxnSpLocks/>
          </p:cNvCxnSpPr>
          <p:nvPr/>
        </p:nvCxnSpPr>
        <p:spPr>
          <a:xfrm rot="5400000" flipV="1">
            <a:off x="16504009" y="6571240"/>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B05FCC86-6374-9F44-BDB8-5884D821734C}"/>
              </a:ext>
            </a:extLst>
          </p:cNvPr>
          <p:cNvPicPr>
            <a:picLocks noChangeAspect="1"/>
          </p:cNvPicPr>
          <p:nvPr/>
        </p:nvPicPr>
        <p:blipFill>
          <a:blip r:embed="rId18"/>
          <a:stretch>
            <a:fillRect/>
          </a:stretch>
        </p:blipFill>
        <p:spPr>
          <a:xfrm>
            <a:off x="12941047" y="6237664"/>
            <a:ext cx="1676400" cy="1358900"/>
          </a:xfrm>
          <a:prstGeom prst="rect">
            <a:avLst/>
          </a:prstGeom>
        </p:spPr>
      </p:pic>
      <p:pic>
        <p:nvPicPr>
          <p:cNvPr id="10" name="図 9">
            <a:extLst>
              <a:ext uri="{FF2B5EF4-FFF2-40B4-BE49-F238E27FC236}">
                <a16:creationId xmlns:a16="http://schemas.microsoft.com/office/drawing/2014/main" id="{A22BE455-6B67-A346-BBDD-A8A57103A62C}"/>
              </a:ext>
            </a:extLst>
          </p:cNvPr>
          <p:cNvPicPr>
            <a:picLocks noChangeAspect="1"/>
          </p:cNvPicPr>
          <p:nvPr/>
        </p:nvPicPr>
        <p:blipFill>
          <a:blip r:embed="rId19"/>
          <a:stretch>
            <a:fillRect/>
          </a:stretch>
        </p:blipFill>
        <p:spPr>
          <a:xfrm>
            <a:off x="7690711" y="5044371"/>
            <a:ext cx="569595" cy="759460"/>
          </a:xfrm>
          <a:prstGeom prst="rect">
            <a:avLst/>
          </a:prstGeom>
        </p:spPr>
      </p:pic>
      <p:pic>
        <p:nvPicPr>
          <p:cNvPr id="11" name="図 10">
            <a:extLst>
              <a:ext uri="{FF2B5EF4-FFF2-40B4-BE49-F238E27FC236}">
                <a16:creationId xmlns:a16="http://schemas.microsoft.com/office/drawing/2014/main" id="{EBA2B112-C146-0A42-B552-FD7FE676AE65}"/>
              </a:ext>
            </a:extLst>
          </p:cNvPr>
          <p:cNvPicPr>
            <a:picLocks noChangeAspect="1"/>
          </p:cNvPicPr>
          <p:nvPr/>
        </p:nvPicPr>
        <p:blipFill>
          <a:blip r:embed="rId20"/>
          <a:stretch>
            <a:fillRect/>
          </a:stretch>
        </p:blipFill>
        <p:spPr>
          <a:xfrm>
            <a:off x="8046553" y="4409712"/>
            <a:ext cx="553085" cy="635635"/>
          </a:xfrm>
          <a:prstGeom prst="rect">
            <a:avLst/>
          </a:prstGeom>
        </p:spPr>
      </p:pic>
      <p:pic>
        <p:nvPicPr>
          <p:cNvPr id="16" name="図 15">
            <a:extLst>
              <a:ext uri="{FF2B5EF4-FFF2-40B4-BE49-F238E27FC236}">
                <a16:creationId xmlns:a16="http://schemas.microsoft.com/office/drawing/2014/main" id="{F52AE1D5-EA63-9642-AF16-3B74AB63485D}"/>
              </a:ext>
            </a:extLst>
          </p:cNvPr>
          <p:cNvPicPr>
            <a:picLocks noChangeAspect="1"/>
          </p:cNvPicPr>
          <p:nvPr/>
        </p:nvPicPr>
        <p:blipFill>
          <a:blip r:embed="rId21"/>
          <a:stretch>
            <a:fillRect/>
          </a:stretch>
        </p:blipFill>
        <p:spPr>
          <a:xfrm>
            <a:off x="7821059" y="1733477"/>
            <a:ext cx="1056640" cy="883285"/>
          </a:xfrm>
          <a:prstGeom prst="rect">
            <a:avLst/>
          </a:prstGeom>
        </p:spPr>
      </p:pic>
      <p:pic>
        <p:nvPicPr>
          <p:cNvPr id="19" name="図 18">
            <a:extLst>
              <a:ext uri="{FF2B5EF4-FFF2-40B4-BE49-F238E27FC236}">
                <a16:creationId xmlns:a16="http://schemas.microsoft.com/office/drawing/2014/main" id="{0BE41CA0-EA78-FF48-A1D8-8FA43F94B0D6}"/>
              </a:ext>
            </a:extLst>
          </p:cNvPr>
          <p:cNvPicPr>
            <a:picLocks noChangeAspect="1"/>
          </p:cNvPicPr>
          <p:nvPr/>
        </p:nvPicPr>
        <p:blipFill>
          <a:blip r:embed="rId22"/>
          <a:stretch>
            <a:fillRect/>
          </a:stretch>
        </p:blipFill>
        <p:spPr>
          <a:xfrm>
            <a:off x="7486819" y="1083225"/>
            <a:ext cx="1056640" cy="883285"/>
          </a:xfrm>
          <a:prstGeom prst="rect">
            <a:avLst/>
          </a:prstGeom>
        </p:spPr>
      </p:pic>
      <p:cxnSp>
        <p:nvCxnSpPr>
          <p:cNvPr id="158" name="直線矢印コネクタ 157">
            <a:extLst>
              <a:ext uri="{FF2B5EF4-FFF2-40B4-BE49-F238E27FC236}">
                <a16:creationId xmlns:a16="http://schemas.microsoft.com/office/drawing/2014/main" id="{05D947C1-C164-41FB-9709-205CBFEF0285}"/>
              </a:ext>
            </a:extLst>
          </p:cNvPr>
          <p:cNvCxnSpPr/>
          <p:nvPr/>
        </p:nvCxnSpPr>
        <p:spPr>
          <a:xfrm flipV="1">
            <a:off x="7992216" y="1395825"/>
            <a:ext cx="0" cy="3924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7" name="直線矢印コネクタ 156">
            <a:extLst>
              <a:ext uri="{FF2B5EF4-FFF2-40B4-BE49-F238E27FC236}">
                <a16:creationId xmlns:a16="http://schemas.microsoft.com/office/drawing/2014/main" id="{E7919316-E18A-4D41-A60A-A713ABDFC3E2}"/>
              </a:ext>
            </a:extLst>
          </p:cNvPr>
          <p:cNvCxnSpPr/>
          <p:nvPr/>
        </p:nvCxnSpPr>
        <p:spPr>
          <a:xfrm flipV="1">
            <a:off x="8304391" y="2065797"/>
            <a:ext cx="0" cy="2696089"/>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643" name="テキスト ボックス 642">
            <a:extLst>
              <a:ext uri="{FF2B5EF4-FFF2-40B4-BE49-F238E27FC236}">
                <a16:creationId xmlns:a16="http://schemas.microsoft.com/office/drawing/2014/main" id="{20F767C1-CC6D-D54F-ACC4-826E7E04B8F3}"/>
              </a:ext>
            </a:extLst>
          </p:cNvPr>
          <p:cNvSpPr txBox="1"/>
          <p:nvPr/>
        </p:nvSpPr>
        <p:spPr>
          <a:xfrm>
            <a:off x="2602915" y="1286131"/>
            <a:ext cx="751103" cy="400110"/>
          </a:xfrm>
          <a:prstGeom prst="rect">
            <a:avLst/>
          </a:prstGeom>
          <a:noFill/>
        </p:spPr>
        <p:txBody>
          <a:bodyPr wrap="none" rtlCol="0">
            <a:spAutoFit/>
          </a:bodyPr>
          <a:lstStyle/>
          <a:p>
            <a:r>
              <a:rPr kumimoji="1" lang="en-US" altLang="ja-JP" sz="2000" dirty="0">
                <a:solidFill>
                  <a:srgbClr val="0000FF"/>
                </a:solidFill>
              </a:rPr>
              <a:t>Atom</a:t>
            </a:r>
            <a:endParaRPr kumimoji="1" lang="ja-JP" altLang="en-US" sz="2000" dirty="0">
              <a:solidFill>
                <a:srgbClr val="0000FF"/>
              </a:solidFill>
            </a:endParaRPr>
          </a:p>
        </p:txBody>
      </p:sp>
      <p:sp>
        <p:nvSpPr>
          <p:cNvPr id="192" name="テキスト ボックス 191">
            <a:extLst>
              <a:ext uri="{FF2B5EF4-FFF2-40B4-BE49-F238E27FC236}">
                <a16:creationId xmlns:a16="http://schemas.microsoft.com/office/drawing/2014/main" id="{7CEEC5F9-BCE0-3346-9F53-8D9625553FBC}"/>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5697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10CFFF9-4318-4655-97ED-A4D0A3910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59" y="823738"/>
            <a:ext cx="5210175" cy="5524500"/>
          </a:xfrm>
          <a:prstGeom prst="rect">
            <a:avLst/>
          </a:prstGeom>
        </p:spPr>
      </p:pic>
      <p:sp>
        <p:nvSpPr>
          <p:cNvPr id="18" name="テキスト ボックス 17">
            <a:extLst>
              <a:ext uri="{FF2B5EF4-FFF2-40B4-BE49-F238E27FC236}">
                <a16:creationId xmlns:a16="http://schemas.microsoft.com/office/drawing/2014/main" id="{4113CC02-A45D-4D52-8734-1484D65E8E3E}"/>
              </a:ext>
            </a:extLst>
          </p:cNvPr>
          <p:cNvSpPr txBox="1"/>
          <p:nvPr/>
        </p:nvSpPr>
        <p:spPr>
          <a:xfrm>
            <a:off x="2602915" y="1286131"/>
            <a:ext cx="751103" cy="400110"/>
          </a:xfrm>
          <a:prstGeom prst="rect">
            <a:avLst/>
          </a:prstGeom>
          <a:noFill/>
        </p:spPr>
        <p:txBody>
          <a:bodyPr wrap="none" rtlCol="0">
            <a:spAutoFit/>
          </a:bodyPr>
          <a:lstStyle/>
          <a:p>
            <a:r>
              <a:rPr kumimoji="1" lang="en-US" altLang="ja-JP" sz="2000" dirty="0">
                <a:solidFill>
                  <a:srgbClr val="0000FF"/>
                </a:solidFill>
              </a:rPr>
              <a:t>Atom</a:t>
            </a:r>
            <a:endParaRPr kumimoji="1" lang="ja-JP" altLang="en-US" sz="2000" dirty="0">
              <a:solidFill>
                <a:srgbClr val="0000FF"/>
              </a:solidFill>
            </a:endParaRPr>
          </a:p>
        </p:txBody>
      </p:sp>
      <mc:AlternateContent xmlns:mc="http://schemas.openxmlformats.org/markup-compatibility/2006" xmlns:a14="http://schemas.microsoft.com/office/drawing/2010/main">
        <mc:Choice Requires="a14">
          <p:sp>
            <p:nvSpPr>
              <p:cNvPr id="291" name="テキスト ボックス 290">
                <a:extLst>
                  <a:ext uri="{FF2B5EF4-FFF2-40B4-BE49-F238E27FC236}">
                    <a16:creationId xmlns:a16="http://schemas.microsoft.com/office/drawing/2014/main" id="{FCD0086B-3F5C-4C33-ACF2-67B62D167BC5}"/>
                  </a:ext>
                </a:extLst>
              </p:cNvPr>
              <p:cNvSpPr txBox="1"/>
              <p:nvPr/>
            </p:nvSpPr>
            <p:spPr>
              <a:xfrm rot="16200000">
                <a:off x="4462942" y="1932572"/>
                <a:ext cx="9451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a:latin typeface="Cambria Math" panose="02040503050406030204" pitchFamily="18" charset="0"/>
                                </a:rPr>
                                <m:t>C</m:t>
                              </m:r>
                            </m:e>
                          </m:d>
                        </m:e>
                      </m:d>
                    </m:oMath>
                  </m:oMathPara>
                </a14:m>
                <a:endParaRPr kumimoji="1" lang="ja-JP" altLang="en-US" dirty="0"/>
              </a:p>
            </p:txBody>
          </p:sp>
        </mc:Choice>
        <mc:Fallback xmlns="">
          <p:sp>
            <p:nvSpPr>
              <p:cNvPr id="291" name="テキスト ボックス 290">
                <a:extLst>
                  <a:ext uri="{FF2B5EF4-FFF2-40B4-BE49-F238E27FC236}">
                    <a16:creationId xmlns:a16="http://schemas.microsoft.com/office/drawing/2014/main" id="{FCD0086B-3F5C-4C33-ACF2-67B62D167BC5}"/>
                  </a:ext>
                </a:extLst>
              </p:cNvPr>
              <p:cNvSpPr txBox="1">
                <a:spLocks noRot="1" noChangeAspect="1" noMove="1" noResize="1" noEditPoints="1" noAdjustHandles="1" noChangeArrowheads="1" noChangeShapeType="1" noTextEdit="1"/>
              </p:cNvSpPr>
              <p:nvPr/>
            </p:nvSpPr>
            <p:spPr>
              <a:xfrm rot="16200000">
                <a:off x="4462942" y="1932572"/>
                <a:ext cx="945195" cy="276999"/>
              </a:xfrm>
              <a:prstGeom prst="rect">
                <a:avLst/>
              </a:prstGeom>
              <a:blipFill>
                <a:blip r:embed="rId4"/>
                <a:stretch>
                  <a:fillRect l="-160870" t="-30667" r="-230435" b="-38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2" name="テキスト ボックス 291">
                <a:extLst>
                  <a:ext uri="{FF2B5EF4-FFF2-40B4-BE49-F238E27FC236}">
                    <a16:creationId xmlns:a16="http://schemas.microsoft.com/office/drawing/2014/main" id="{8CE739EE-542A-4279-B54F-3FE90D60FB46}"/>
                  </a:ext>
                </a:extLst>
              </p:cNvPr>
              <p:cNvSpPr txBox="1"/>
              <p:nvPr/>
            </p:nvSpPr>
            <p:spPr>
              <a:xfrm rot="16200000">
                <a:off x="3555391" y="1926961"/>
                <a:ext cx="956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2</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b="0" i="0" smtClean="0">
                                  <a:latin typeface="Cambria Math" panose="02040503050406030204" pitchFamily="18" charset="0"/>
                                </a:rPr>
                                <m:t>B</m:t>
                              </m:r>
                            </m:e>
                          </m:d>
                        </m:e>
                      </m:d>
                    </m:oMath>
                  </m:oMathPara>
                </a14:m>
                <a:endParaRPr kumimoji="1" lang="ja-JP" altLang="en-US" dirty="0"/>
              </a:p>
            </p:txBody>
          </p:sp>
        </mc:Choice>
        <mc:Fallback xmlns="">
          <p:sp>
            <p:nvSpPr>
              <p:cNvPr id="292" name="テキスト ボックス 291">
                <a:extLst>
                  <a:ext uri="{FF2B5EF4-FFF2-40B4-BE49-F238E27FC236}">
                    <a16:creationId xmlns:a16="http://schemas.microsoft.com/office/drawing/2014/main" id="{8CE739EE-542A-4279-B54F-3FE90D60FB46}"/>
                  </a:ext>
                </a:extLst>
              </p:cNvPr>
              <p:cNvSpPr txBox="1">
                <a:spLocks noRot="1" noChangeAspect="1" noMove="1" noResize="1" noEditPoints="1" noAdjustHandles="1" noChangeArrowheads="1" noChangeShapeType="1" noTextEdit="1"/>
              </p:cNvSpPr>
              <p:nvPr/>
            </p:nvSpPr>
            <p:spPr>
              <a:xfrm rot="16200000">
                <a:off x="3555391" y="1926961"/>
                <a:ext cx="956416" cy="276999"/>
              </a:xfrm>
              <a:prstGeom prst="rect">
                <a:avLst/>
              </a:prstGeom>
              <a:blipFill>
                <a:blip r:embed="rId5"/>
                <a:stretch>
                  <a:fillRect l="-160870" t="-30263" r="-230435" b="-38158"/>
                </a:stretch>
              </a:blipFill>
            </p:spPr>
            <p:txBody>
              <a:bodyPr/>
              <a:lstStyle/>
              <a:p>
                <a:r>
                  <a:rPr lang="ja-JP" altLang="en-US">
                    <a:noFill/>
                  </a:rPr>
                  <a:t> </a:t>
                </a:r>
              </a:p>
            </p:txBody>
          </p:sp>
        </mc:Fallback>
      </mc:AlternateContent>
      <p:pic>
        <p:nvPicPr>
          <p:cNvPr id="3" name="図 2">
            <a:extLst>
              <a:ext uri="{FF2B5EF4-FFF2-40B4-BE49-F238E27FC236}">
                <a16:creationId xmlns:a16="http://schemas.microsoft.com/office/drawing/2014/main" id="{CB5DB4BE-A09B-4BCD-9357-93880CC13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598" y="823738"/>
            <a:ext cx="5210175" cy="5524500"/>
          </a:xfrm>
          <a:prstGeom prst="rect">
            <a:avLst/>
          </a:prstGeom>
        </p:spPr>
      </p:pic>
      <p:sp>
        <p:nvSpPr>
          <p:cNvPr id="32" name="テキスト ボックス 31">
            <a:extLst>
              <a:ext uri="{FF2B5EF4-FFF2-40B4-BE49-F238E27FC236}">
                <a16:creationId xmlns:a16="http://schemas.microsoft.com/office/drawing/2014/main" id="{12EBB13E-4262-441E-B661-60A29DBACBEA}"/>
              </a:ext>
            </a:extLst>
          </p:cNvPr>
          <p:cNvSpPr txBox="1"/>
          <p:nvPr/>
        </p:nvSpPr>
        <p:spPr>
          <a:xfrm>
            <a:off x="7929710" y="1286131"/>
            <a:ext cx="2181431" cy="400110"/>
          </a:xfrm>
          <a:prstGeom prst="rect">
            <a:avLst/>
          </a:prstGeom>
          <a:noFill/>
        </p:spPr>
        <p:txBody>
          <a:bodyPr wrap="none" rtlCol="0">
            <a:spAutoFit/>
          </a:bodyPr>
          <a:lstStyle/>
          <a:p>
            <a:r>
              <a:rPr lang="en-US" altLang="ja-JP" sz="2000" dirty="0">
                <a:solidFill>
                  <a:srgbClr val="FF0000"/>
                </a:solidFill>
              </a:rPr>
              <a:t>Feshbach molecule</a:t>
            </a:r>
            <a:endParaRPr kumimoji="1" lang="ja-JP" altLang="en-US" sz="2000" dirty="0">
              <a:solidFill>
                <a:srgbClr val="FF0000"/>
              </a:solidFill>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22C4E520-CC67-4691-95C5-AC6EFFE1B338}"/>
                  </a:ext>
                </a:extLst>
              </p:cNvPr>
              <p:cNvSpPr txBox="1"/>
              <p:nvPr/>
            </p:nvSpPr>
            <p:spPr>
              <a:xfrm>
                <a:off x="2045817" y="2796595"/>
                <a:ext cx="2016899" cy="646331"/>
              </a:xfrm>
              <a:prstGeom prst="rect">
                <a:avLst/>
              </a:prstGeom>
              <a:noFill/>
            </p:spPr>
            <p:txBody>
              <a:bodyPr wrap="none" rtlCol="0">
                <a:spAutoFit/>
              </a:bodyPr>
              <a:lstStyle/>
              <a:p>
                <a:pPr algn="r"/>
                <a:r>
                  <a:rPr lang="en-US" altLang="ja-JP" dirty="0"/>
                  <a:t>Line width (FWHM</a:t>
                </a:r>
                <a:r>
                  <a:rPr lang="en-US" altLang="ja-JP" dirty="0">
                    <a:latin typeface="Times New Roman" panose="02020603050405020304" pitchFamily="18" charset="0"/>
                    <a:cs typeface="Times New Roman" panose="02020603050405020304" pitchFamily="18" charset="0"/>
                  </a:rPr>
                  <a:t>)</a:t>
                </a:r>
              </a:p>
              <a:p>
                <a:pPr algn="r"/>
                <a14:m>
                  <m:oMath xmlns:m="http://schemas.openxmlformats.org/officeDocument/2006/math">
                    <m:r>
                      <a:rPr lang="en-US" altLang="ja-JP" i="1" dirty="0" smtClean="0">
                        <a:latin typeface="Cambria Math" panose="02040503050406030204" pitchFamily="18" charset="0"/>
                        <a:cs typeface="Times New Roman" panose="02020603050405020304" pitchFamily="18" charset="0"/>
                      </a:rPr>
                      <m:t>~</m:t>
                    </m:r>
                    <m:r>
                      <a:rPr kumimoji="1" lang="en-US" altLang="ja-JP" i="1" dirty="0">
                        <a:latin typeface="Cambria Math" panose="02040503050406030204" pitchFamily="18" charset="0"/>
                        <a:cs typeface="Times New Roman" panose="02020603050405020304" pitchFamily="18" charset="0"/>
                      </a:rPr>
                      <m:t>6</m:t>
                    </m:r>
                  </m:oMath>
                </a14:m>
                <a:r>
                  <a:rPr kumimoji="1" lang="en-US" altLang="ja-JP" dirty="0">
                    <a:latin typeface="Times New Roman" panose="02020603050405020304" pitchFamily="18" charset="0"/>
                    <a:cs typeface="Times New Roman" panose="02020603050405020304" pitchFamily="18" charset="0"/>
                  </a:rPr>
                  <a:t>MHz</a:t>
                </a:r>
                <a:endParaRPr kumimoji="1" lang="ja-JP" altLang="en-US" dirty="0">
                  <a:latin typeface="Times New Roman" panose="02020603050405020304" pitchFamily="18" charset="0"/>
                  <a:cs typeface="Times New Roman" panose="02020603050405020304" pitchFamily="18" charset="0"/>
                </a:endParaRPr>
              </a:p>
            </p:txBody>
          </p:sp>
        </mc:Choice>
        <mc:Fallback xmlns="">
          <p:sp>
            <p:nvSpPr>
              <p:cNvPr id="9" name="テキスト ボックス 8">
                <a:extLst>
                  <a:ext uri="{FF2B5EF4-FFF2-40B4-BE49-F238E27FC236}">
                    <a16:creationId xmlns:a16="http://schemas.microsoft.com/office/drawing/2014/main" id="{22C4E520-CC67-4691-95C5-AC6EFFE1B338}"/>
                  </a:ext>
                </a:extLst>
              </p:cNvPr>
              <p:cNvSpPr txBox="1">
                <a:spLocks noRot="1" noChangeAspect="1" noMove="1" noResize="1" noEditPoints="1" noAdjustHandles="1" noChangeArrowheads="1" noChangeShapeType="1" noTextEdit="1"/>
              </p:cNvSpPr>
              <p:nvPr/>
            </p:nvSpPr>
            <p:spPr>
              <a:xfrm>
                <a:off x="2045817" y="2796595"/>
                <a:ext cx="2016899" cy="646331"/>
              </a:xfrm>
              <a:prstGeom prst="rect">
                <a:avLst/>
              </a:prstGeom>
              <a:blipFill>
                <a:blip r:embed="rId7"/>
                <a:stretch>
                  <a:fillRect l="-1250" t="-3846" r="-2500" b="-11538"/>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91414F34-AB49-3C4E-964D-843C944E28D1}"/>
              </a:ext>
            </a:extLst>
          </p:cNvPr>
          <p:cNvSpPr txBox="1"/>
          <p:nvPr/>
        </p:nvSpPr>
        <p:spPr>
          <a:xfrm>
            <a:off x="4079804" y="120770"/>
            <a:ext cx="4117474" cy="523220"/>
          </a:xfrm>
          <a:prstGeom prst="rect">
            <a:avLst/>
          </a:prstGeom>
          <a:noFill/>
        </p:spPr>
        <p:txBody>
          <a:bodyPr wrap="none" rtlCol="0">
            <a:spAutoFit/>
          </a:bodyPr>
          <a:lstStyle/>
          <a:p>
            <a:r>
              <a:rPr lang="en-US" altLang="ja-JP" sz="2800" dirty="0">
                <a:solidFill>
                  <a:schemeClr val="bg1"/>
                </a:solidFill>
              </a:rPr>
              <a:t>Spectra taken at 650 Gauss</a:t>
            </a:r>
          </a:p>
        </p:txBody>
      </p:sp>
      <p:pic>
        <p:nvPicPr>
          <p:cNvPr id="11" name="図 10">
            <a:extLst>
              <a:ext uri="{FF2B5EF4-FFF2-40B4-BE49-F238E27FC236}">
                <a16:creationId xmlns:a16="http://schemas.microsoft.com/office/drawing/2014/main" id="{89A733A0-813D-2E42-882C-452950268C63}"/>
              </a:ext>
            </a:extLst>
          </p:cNvPr>
          <p:cNvPicPr>
            <a:picLocks noChangeAspect="1"/>
          </p:cNvPicPr>
          <p:nvPr/>
        </p:nvPicPr>
        <p:blipFill>
          <a:blip r:embed="rId8"/>
          <a:stretch>
            <a:fillRect/>
          </a:stretch>
        </p:blipFill>
        <p:spPr>
          <a:xfrm>
            <a:off x="7929710" y="3726796"/>
            <a:ext cx="1173480" cy="951230"/>
          </a:xfrm>
          <a:prstGeom prst="rect">
            <a:avLst/>
          </a:prstGeom>
        </p:spPr>
      </p:pic>
      <p:cxnSp>
        <p:nvCxnSpPr>
          <p:cNvPr id="12" name="直線矢印コネクタ 11">
            <a:extLst>
              <a:ext uri="{FF2B5EF4-FFF2-40B4-BE49-F238E27FC236}">
                <a16:creationId xmlns:a16="http://schemas.microsoft.com/office/drawing/2014/main" id="{7BBC26DC-F522-F246-BFC7-ED8822E5750C}"/>
              </a:ext>
            </a:extLst>
          </p:cNvPr>
          <p:cNvCxnSpPr/>
          <p:nvPr/>
        </p:nvCxnSpPr>
        <p:spPr>
          <a:xfrm flipV="1">
            <a:off x="8518041" y="1980971"/>
            <a:ext cx="0" cy="198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4A6105C-30F0-4243-B0CB-8C47CA4BA0CC}"/>
                  </a:ext>
                </a:extLst>
              </p:cNvPr>
              <p:cNvSpPr txBox="1"/>
              <p:nvPr/>
            </p:nvSpPr>
            <p:spPr>
              <a:xfrm>
                <a:off x="8625145" y="2709361"/>
                <a:ext cx="1282146" cy="523220"/>
              </a:xfrm>
              <a:prstGeom prst="rect">
                <a:avLst/>
              </a:prstGeom>
              <a:noFill/>
            </p:spPr>
            <p:txBody>
              <a:bodyPr wrap="none" rtlCol="0">
                <a:spAutoFit/>
              </a:bodyPr>
              <a:lstStyle/>
              <a:p>
                <a14:m>
                  <m:oMath xmlns:m="http://schemas.openxmlformats.org/officeDocument/2006/math">
                    <m:r>
                      <a:rPr kumimoji="1" lang="en-US" altLang="ja-JP" sz="1400" b="0" i="1" smtClean="0">
                        <a:latin typeface="Cambria Math" panose="02040503050406030204" pitchFamily="18" charset="0"/>
                      </a:rPr>
                      <m:t>𝜆</m:t>
                    </m:r>
                    <m:r>
                      <a:rPr kumimoji="1" lang="en-US" altLang="ja-JP" sz="1400" b="0" i="1" smtClean="0">
                        <a:latin typeface="Cambria Math" panose="02040503050406030204" pitchFamily="18" charset="0"/>
                      </a:rPr>
                      <m:t>=671</m:t>
                    </m:r>
                  </m:oMath>
                </a14:m>
                <a:r>
                  <a:rPr kumimoji="1" lang="en-US" altLang="ja-JP" sz="1400" b="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ja-JP" sz="1400" i="0">
                        <a:latin typeface="Cambria Math" panose="02040503050406030204" pitchFamily="18" charset="0"/>
                      </a:rPr>
                      <m:t>nm</m:t>
                    </m:r>
                  </m:oMath>
                </a14:m>
                <a:endParaRPr kumimoji="1" lang="en-US" altLang="ja-JP" sz="1400" b="0" dirty="0">
                  <a:latin typeface="Times New Roman" panose="02020603050405020304" pitchFamily="18" charset="0"/>
                  <a:cs typeface="Times New Roman" panose="02020603050405020304" pitchFamily="18" charset="0"/>
                </a:endParaRPr>
              </a:p>
              <a:p>
                <a14:m>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σ</m:t>
                        </m:r>
                      </m:e>
                      <m:sup>
                        <m:r>
                          <a:rPr kumimoji="1" lang="en-US" altLang="ja-JP" sz="1400" b="0" i="1" smtClean="0">
                            <a:latin typeface="Cambria Math" panose="02040503050406030204" pitchFamily="18" charset="0"/>
                          </a:rPr>
                          <m:t>−</m:t>
                        </m:r>
                      </m:sup>
                    </m:sSup>
                  </m:oMath>
                </a14:m>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polalization</a:t>
                </a:r>
                <a:endParaRPr kumimoji="1" lang="ja-JP" altLang="en-US" sz="1400" dirty="0">
                  <a:latin typeface="Times New Roman" panose="02020603050405020304" pitchFamily="18" charset="0"/>
                  <a:cs typeface="Times New Roman" panose="02020603050405020304" pitchFamily="18" charset="0"/>
                </a:endParaRPr>
              </a:p>
            </p:txBody>
          </p:sp>
        </mc:Choice>
        <mc:Fallback xmlns="">
          <p:sp>
            <p:nvSpPr>
              <p:cNvPr id="13" name="テキスト ボックス 12">
                <a:extLst>
                  <a:ext uri="{FF2B5EF4-FFF2-40B4-BE49-F238E27FC236}">
                    <a16:creationId xmlns:a16="http://schemas.microsoft.com/office/drawing/2014/main" id="{94A6105C-30F0-4243-B0CB-8C47CA4BA0CC}"/>
                  </a:ext>
                </a:extLst>
              </p:cNvPr>
              <p:cNvSpPr txBox="1">
                <a:spLocks noRot="1" noChangeAspect="1" noMove="1" noResize="1" noEditPoints="1" noAdjustHandles="1" noChangeArrowheads="1" noChangeShapeType="1" noTextEdit="1"/>
              </p:cNvSpPr>
              <p:nvPr/>
            </p:nvSpPr>
            <p:spPr>
              <a:xfrm>
                <a:off x="8625145" y="2709361"/>
                <a:ext cx="1282146" cy="523220"/>
              </a:xfrm>
              <a:prstGeom prst="rect">
                <a:avLst/>
              </a:prstGeom>
              <a:blipFill>
                <a:blip r:embed="rId9"/>
                <a:stretch>
                  <a:fillRect b="-6977"/>
                </a:stretch>
              </a:blipFill>
            </p:spPr>
            <p:txBody>
              <a:bodyPr/>
              <a:lstStyle/>
              <a:p>
                <a:r>
                  <a:rPr lang="ja-JP" altLang="en-US">
                    <a:noFill/>
                  </a:rPr>
                  <a:t> </a:t>
                </a:r>
              </a:p>
            </p:txBody>
          </p:sp>
        </mc:Fallback>
      </mc:AlternateContent>
      <p:sp>
        <p:nvSpPr>
          <p:cNvPr id="16" name="テキスト ボックス 15">
            <a:extLst>
              <a:ext uri="{FF2B5EF4-FFF2-40B4-BE49-F238E27FC236}">
                <a16:creationId xmlns:a16="http://schemas.microsoft.com/office/drawing/2014/main" id="{2DA5642A-2E1D-B249-8320-FAE3F8393A52}"/>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42330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AC3329E-43DC-4B3F-9D9B-AB2AE0AE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997" y="848453"/>
            <a:ext cx="8810625" cy="5524500"/>
          </a:xfrm>
          <a:prstGeom prst="rect">
            <a:avLst/>
          </a:prstGeom>
        </p:spPr>
      </p:pic>
      <p:cxnSp>
        <p:nvCxnSpPr>
          <p:cNvPr id="15" name="直線コネクタ 14">
            <a:extLst>
              <a:ext uri="{FF2B5EF4-FFF2-40B4-BE49-F238E27FC236}">
                <a16:creationId xmlns:a16="http://schemas.microsoft.com/office/drawing/2014/main" id="{DB537F7A-11D8-4BDE-ADB7-4ADCD8DB7EC5}"/>
              </a:ext>
            </a:extLst>
          </p:cNvPr>
          <p:cNvCxnSpPr>
            <a:cxnSpLocks/>
          </p:cNvCxnSpPr>
          <p:nvPr/>
        </p:nvCxnSpPr>
        <p:spPr>
          <a:xfrm>
            <a:off x="3269975" y="1636192"/>
            <a:ext cx="4572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2D26463-10D0-471A-B5D8-F4177048683E}"/>
              </a:ext>
            </a:extLst>
          </p:cNvPr>
          <p:cNvCxnSpPr>
            <a:cxnSpLocks/>
          </p:cNvCxnSpPr>
          <p:nvPr/>
        </p:nvCxnSpPr>
        <p:spPr>
          <a:xfrm>
            <a:off x="3269975" y="2076828"/>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D6FCBF2-CBCD-4267-AB41-150132126331}"/>
              </a:ext>
            </a:extLst>
          </p:cNvPr>
          <p:cNvSpPr txBox="1"/>
          <p:nvPr/>
        </p:nvSpPr>
        <p:spPr>
          <a:xfrm>
            <a:off x="3814451" y="1436137"/>
            <a:ext cx="751103" cy="400110"/>
          </a:xfrm>
          <a:prstGeom prst="rect">
            <a:avLst/>
          </a:prstGeom>
          <a:noFill/>
        </p:spPr>
        <p:txBody>
          <a:bodyPr wrap="none" rtlCol="0">
            <a:spAutoFit/>
          </a:bodyPr>
          <a:lstStyle/>
          <a:p>
            <a:r>
              <a:rPr kumimoji="1" lang="en-US" altLang="ja-JP" sz="2000" dirty="0">
                <a:solidFill>
                  <a:srgbClr val="0000FF"/>
                </a:solidFill>
              </a:rPr>
              <a:t>Atom</a:t>
            </a:r>
            <a:endParaRPr kumimoji="1" lang="ja-JP" altLang="en-US" sz="2000" dirty="0">
              <a:solidFill>
                <a:srgbClr val="0000FF"/>
              </a:solidFill>
            </a:endParaRPr>
          </a:p>
        </p:txBody>
      </p:sp>
      <p:sp>
        <p:nvSpPr>
          <p:cNvPr id="22" name="テキスト ボックス 21">
            <a:extLst>
              <a:ext uri="{FF2B5EF4-FFF2-40B4-BE49-F238E27FC236}">
                <a16:creationId xmlns:a16="http://schemas.microsoft.com/office/drawing/2014/main" id="{2E802D89-7E17-4FAF-9A2B-9BEC3F474947}"/>
              </a:ext>
            </a:extLst>
          </p:cNvPr>
          <p:cNvSpPr txBox="1"/>
          <p:nvPr/>
        </p:nvSpPr>
        <p:spPr>
          <a:xfrm>
            <a:off x="3804058" y="1876773"/>
            <a:ext cx="2181431" cy="400110"/>
          </a:xfrm>
          <a:prstGeom prst="rect">
            <a:avLst/>
          </a:prstGeom>
          <a:noFill/>
        </p:spPr>
        <p:txBody>
          <a:bodyPr wrap="none" rtlCol="0">
            <a:spAutoFit/>
          </a:bodyPr>
          <a:lstStyle/>
          <a:p>
            <a:r>
              <a:rPr lang="en-US" altLang="ja-JP" sz="2000" dirty="0">
                <a:solidFill>
                  <a:srgbClr val="FF0000"/>
                </a:solidFill>
              </a:rPr>
              <a:t>Feshbach molecule</a:t>
            </a:r>
            <a:endParaRPr kumimoji="1" lang="ja-JP" altLang="en-US" sz="2000" dirty="0">
              <a:solidFill>
                <a:srgbClr val="FF0000"/>
              </a:solidFill>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E67C197D-9583-4B49-A6EC-C926504E771A}"/>
                  </a:ext>
                </a:extLst>
              </p:cNvPr>
              <p:cNvSpPr txBox="1"/>
              <p:nvPr/>
            </p:nvSpPr>
            <p:spPr>
              <a:xfrm rot="16200000">
                <a:off x="8299446" y="1718748"/>
                <a:ext cx="9451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a:latin typeface="Cambria Math" panose="02040503050406030204" pitchFamily="18" charset="0"/>
                                </a:rPr>
                                <m:t>C</m:t>
                              </m:r>
                            </m:e>
                          </m:d>
                        </m:e>
                      </m:d>
                    </m:oMath>
                  </m:oMathPara>
                </a14:m>
                <a:endParaRPr kumimoji="1" lang="ja-JP" altLang="en-US" dirty="0"/>
              </a:p>
            </p:txBody>
          </p:sp>
        </mc:Choice>
        <mc:Fallback xmlns="">
          <p:sp>
            <p:nvSpPr>
              <p:cNvPr id="24" name="テキスト ボックス 23">
                <a:extLst>
                  <a:ext uri="{FF2B5EF4-FFF2-40B4-BE49-F238E27FC236}">
                    <a16:creationId xmlns:a16="http://schemas.microsoft.com/office/drawing/2014/main" id="{E67C197D-9583-4B49-A6EC-C926504E771A}"/>
                  </a:ext>
                </a:extLst>
              </p:cNvPr>
              <p:cNvSpPr txBox="1">
                <a:spLocks noRot="1" noChangeAspect="1" noMove="1" noResize="1" noEditPoints="1" noAdjustHandles="1" noChangeArrowheads="1" noChangeShapeType="1" noTextEdit="1"/>
              </p:cNvSpPr>
              <p:nvPr/>
            </p:nvSpPr>
            <p:spPr>
              <a:xfrm rot="16200000">
                <a:off x="8299446" y="1718748"/>
                <a:ext cx="945195" cy="276999"/>
              </a:xfrm>
              <a:prstGeom prst="rect">
                <a:avLst/>
              </a:prstGeom>
              <a:blipFill>
                <a:blip r:embed="rId4"/>
                <a:stretch>
                  <a:fillRect l="-160870" t="-30667" r="-230435"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12E6B4A4-2867-45DE-B072-4BBA624DC24C}"/>
                  </a:ext>
                </a:extLst>
              </p:cNvPr>
              <p:cNvSpPr txBox="1"/>
              <p:nvPr/>
            </p:nvSpPr>
            <p:spPr>
              <a:xfrm rot="16200000">
                <a:off x="7531045" y="1713137"/>
                <a:ext cx="956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2</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b="0" i="0" smtClean="0">
                                  <a:latin typeface="Cambria Math" panose="02040503050406030204" pitchFamily="18" charset="0"/>
                                </a:rPr>
                                <m:t>B</m:t>
                              </m:r>
                            </m:e>
                          </m:d>
                        </m:e>
                      </m:d>
                    </m:oMath>
                  </m:oMathPara>
                </a14:m>
                <a:endParaRPr kumimoji="1" lang="ja-JP" altLang="en-US" dirty="0"/>
              </a:p>
            </p:txBody>
          </p:sp>
        </mc:Choice>
        <mc:Fallback xmlns="">
          <p:sp>
            <p:nvSpPr>
              <p:cNvPr id="25" name="テキスト ボックス 24">
                <a:extLst>
                  <a:ext uri="{FF2B5EF4-FFF2-40B4-BE49-F238E27FC236}">
                    <a16:creationId xmlns:a16="http://schemas.microsoft.com/office/drawing/2014/main" id="{12E6B4A4-2867-45DE-B072-4BBA624DC24C}"/>
                  </a:ext>
                </a:extLst>
              </p:cNvPr>
              <p:cNvSpPr txBox="1">
                <a:spLocks noRot="1" noChangeAspect="1" noMove="1" noResize="1" noEditPoints="1" noAdjustHandles="1" noChangeArrowheads="1" noChangeShapeType="1" noTextEdit="1"/>
              </p:cNvSpPr>
              <p:nvPr/>
            </p:nvSpPr>
            <p:spPr>
              <a:xfrm rot="16200000">
                <a:off x="7531045" y="1713137"/>
                <a:ext cx="956416" cy="276999"/>
              </a:xfrm>
              <a:prstGeom prst="rect">
                <a:avLst/>
              </a:prstGeom>
              <a:blipFill>
                <a:blip r:embed="rId5"/>
                <a:stretch>
                  <a:fillRect l="-160870" t="-32000" r="-230435" b="-40000"/>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id="{4BC6C4E5-29C1-4EFC-9589-0806D6F58E45}"/>
              </a:ext>
            </a:extLst>
          </p:cNvPr>
          <p:cNvSpPr txBox="1"/>
          <p:nvPr/>
        </p:nvSpPr>
        <p:spPr>
          <a:xfrm>
            <a:off x="2804478" y="2410072"/>
            <a:ext cx="3410457" cy="1015663"/>
          </a:xfrm>
          <a:prstGeom prst="rect">
            <a:avLst/>
          </a:prstGeom>
          <a:noFill/>
        </p:spPr>
        <p:txBody>
          <a:bodyPr wrap="square" rtlCol="0">
            <a:spAutoFit/>
          </a:bodyPr>
          <a:lstStyle/>
          <a:p>
            <a:pPr marL="285750" indent="-285750">
              <a:buFont typeface="Arial" panose="020B0604020202020204" pitchFamily="34" charset="0"/>
              <a:buChar char="•"/>
            </a:pPr>
            <a:r>
              <a:rPr lang="en-US" altLang="ja-JP" sz="2000" dirty="0"/>
              <a:t>Decrease of the transition strength at the atomic resonant frequencies</a:t>
            </a:r>
          </a:p>
        </p:txBody>
      </p:sp>
      <p:sp>
        <p:nvSpPr>
          <p:cNvPr id="13" name="テキスト ボックス 12">
            <a:extLst>
              <a:ext uri="{FF2B5EF4-FFF2-40B4-BE49-F238E27FC236}">
                <a16:creationId xmlns:a16="http://schemas.microsoft.com/office/drawing/2014/main" id="{2FC8D431-62F5-3343-85A9-7B51F2685ACD}"/>
              </a:ext>
            </a:extLst>
          </p:cNvPr>
          <p:cNvSpPr txBox="1"/>
          <p:nvPr/>
        </p:nvSpPr>
        <p:spPr>
          <a:xfrm>
            <a:off x="4079804" y="120770"/>
            <a:ext cx="4117474" cy="523220"/>
          </a:xfrm>
          <a:prstGeom prst="rect">
            <a:avLst/>
          </a:prstGeom>
          <a:noFill/>
        </p:spPr>
        <p:txBody>
          <a:bodyPr wrap="none" rtlCol="0">
            <a:spAutoFit/>
          </a:bodyPr>
          <a:lstStyle/>
          <a:p>
            <a:r>
              <a:rPr lang="en-US" altLang="ja-JP" sz="2800" dirty="0">
                <a:solidFill>
                  <a:schemeClr val="bg1"/>
                </a:solidFill>
              </a:rPr>
              <a:t>Spectra taken at 650 Gauss</a:t>
            </a:r>
          </a:p>
        </p:txBody>
      </p:sp>
      <p:sp>
        <p:nvSpPr>
          <p:cNvPr id="16" name="テキスト ボックス 15">
            <a:extLst>
              <a:ext uri="{FF2B5EF4-FFF2-40B4-BE49-F238E27FC236}">
                <a16:creationId xmlns:a16="http://schemas.microsoft.com/office/drawing/2014/main" id="{28619B11-5DD7-1A45-8386-D81238B58348}"/>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4409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D0131B-1771-49F6-8ADC-F131D870E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996" y="852565"/>
            <a:ext cx="8810625" cy="5524500"/>
          </a:xfrm>
          <a:prstGeom prst="rect">
            <a:avLst/>
          </a:prstGeom>
        </p:spPr>
      </p:pic>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73B5878A-8E5D-420A-A6D8-ECEAA7646A38}"/>
                  </a:ext>
                </a:extLst>
              </p:cNvPr>
              <p:cNvSpPr txBox="1"/>
              <p:nvPr/>
            </p:nvSpPr>
            <p:spPr>
              <a:xfrm rot="16200000">
                <a:off x="8299446" y="1718153"/>
                <a:ext cx="9451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a:latin typeface="Cambria Math" panose="02040503050406030204" pitchFamily="18" charset="0"/>
                                </a:rPr>
                                <m:t>C</m:t>
                              </m:r>
                            </m:e>
                          </m:d>
                        </m:e>
                      </m:d>
                    </m:oMath>
                  </m:oMathPara>
                </a14:m>
                <a:endParaRPr kumimoji="1" lang="ja-JP" altLang="en-US" dirty="0"/>
              </a:p>
            </p:txBody>
          </p:sp>
        </mc:Choice>
        <mc:Fallback xmlns="">
          <p:sp>
            <p:nvSpPr>
              <p:cNvPr id="12" name="テキスト ボックス 11">
                <a:extLst>
                  <a:ext uri="{FF2B5EF4-FFF2-40B4-BE49-F238E27FC236}">
                    <a16:creationId xmlns:a16="http://schemas.microsoft.com/office/drawing/2014/main" id="{73B5878A-8E5D-420A-A6D8-ECEAA7646A38}"/>
                  </a:ext>
                </a:extLst>
              </p:cNvPr>
              <p:cNvSpPr txBox="1">
                <a:spLocks noRot="1" noChangeAspect="1" noMove="1" noResize="1" noEditPoints="1" noAdjustHandles="1" noChangeArrowheads="1" noChangeShapeType="1" noTextEdit="1"/>
              </p:cNvSpPr>
              <p:nvPr/>
            </p:nvSpPr>
            <p:spPr>
              <a:xfrm rot="16200000">
                <a:off x="8299446" y="1718153"/>
                <a:ext cx="945195" cy="276999"/>
              </a:xfrm>
              <a:prstGeom prst="rect">
                <a:avLst/>
              </a:prstGeom>
              <a:blipFill>
                <a:blip r:embed="rId4"/>
                <a:stretch>
                  <a:fillRect l="-160870" t="-30667" r="-230435"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2A8FFA68-2868-4A22-8C92-3B7E48EBE48A}"/>
                  </a:ext>
                </a:extLst>
              </p:cNvPr>
              <p:cNvSpPr txBox="1"/>
              <p:nvPr/>
            </p:nvSpPr>
            <p:spPr>
              <a:xfrm rot="16200000">
                <a:off x="7531045" y="1712542"/>
                <a:ext cx="956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2</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b="0" i="0" smtClean="0">
                                  <a:latin typeface="Cambria Math" panose="02040503050406030204" pitchFamily="18" charset="0"/>
                                </a:rPr>
                                <m:t>B</m:t>
                              </m:r>
                            </m:e>
                          </m:d>
                        </m:e>
                      </m:d>
                    </m:oMath>
                  </m:oMathPara>
                </a14:m>
                <a:endParaRPr kumimoji="1" lang="ja-JP" altLang="en-US" dirty="0"/>
              </a:p>
            </p:txBody>
          </p:sp>
        </mc:Choice>
        <mc:Fallback xmlns="">
          <p:sp>
            <p:nvSpPr>
              <p:cNvPr id="13" name="テキスト ボックス 12">
                <a:extLst>
                  <a:ext uri="{FF2B5EF4-FFF2-40B4-BE49-F238E27FC236}">
                    <a16:creationId xmlns:a16="http://schemas.microsoft.com/office/drawing/2014/main" id="{2A8FFA68-2868-4A22-8C92-3B7E48EBE48A}"/>
                  </a:ext>
                </a:extLst>
              </p:cNvPr>
              <p:cNvSpPr txBox="1">
                <a:spLocks noRot="1" noChangeAspect="1" noMove="1" noResize="1" noEditPoints="1" noAdjustHandles="1" noChangeArrowheads="1" noChangeShapeType="1" noTextEdit="1"/>
              </p:cNvSpPr>
              <p:nvPr/>
            </p:nvSpPr>
            <p:spPr>
              <a:xfrm rot="16200000">
                <a:off x="7531045" y="1712542"/>
                <a:ext cx="956416" cy="276999"/>
              </a:xfrm>
              <a:prstGeom prst="rect">
                <a:avLst/>
              </a:prstGeom>
              <a:blipFill>
                <a:blip r:embed="rId5"/>
                <a:stretch>
                  <a:fillRect l="-160870" t="-32000" r="-230435" b="-40000"/>
                </a:stretch>
              </a:blipFill>
            </p:spPr>
            <p:txBody>
              <a:bodyPr/>
              <a:lstStyle/>
              <a:p>
                <a:r>
                  <a:rPr lang="ja-JP" altLang="en-US">
                    <a:noFill/>
                  </a:rPr>
                  <a:t> </a:t>
                </a:r>
              </a:p>
            </p:txBody>
          </p:sp>
        </mc:Fallback>
      </mc:AlternateContent>
      <p:cxnSp>
        <p:nvCxnSpPr>
          <p:cNvPr id="15" name="直線コネクタ 14">
            <a:extLst>
              <a:ext uri="{FF2B5EF4-FFF2-40B4-BE49-F238E27FC236}">
                <a16:creationId xmlns:a16="http://schemas.microsoft.com/office/drawing/2014/main" id="{DB537F7A-11D8-4BDE-ADB7-4ADCD8DB7EC5}"/>
              </a:ext>
            </a:extLst>
          </p:cNvPr>
          <p:cNvCxnSpPr>
            <a:cxnSpLocks/>
          </p:cNvCxnSpPr>
          <p:nvPr/>
        </p:nvCxnSpPr>
        <p:spPr>
          <a:xfrm>
            <a:off x="3269975" y="1635597"/>
            <a:ext cx="45720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2D26463-10D0-471A-B5D8-F4177048683E}"/>
              </a:ext>
            </a:extLst>
          </p:cNvPr>
          <p:cNvCxnSpPr>
            <a:cxnSpLocks/>
          </p:cNvCxnSpPr>
          <p:nvPr/>
        </p:nvCxnSpPr>
        <p:spPr>
          <a:xfrm>
            <a:off x="3269975" y="2076233"/>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D6FCBF2-CBCD-4267-AB41-150132126331}"/>
              </a:ext>
            </a:extLst>
          </p:cNvPr>
          <p:cNvSpPr txBox="1"/>
          <p:nvPr/>
        </p:nvSpPr>
        <p:spPr>
          <a:xfrm>
            <a:off x="3814451" y="1435542"/>
            <a:ext cx="751103" cy="400110"/>
          </a:xfrm>
          <a:prstGeom prst="rect">
            <a:avLst/>
          </a:prstGeom>
          <a:noFill/>
        </p:spPr>
        <p:txBody>
          <a:bodyPr wrap="none" rtlCol="0">
            <a:spAutoFit/>
          </a:bodyPr>
          <a:lstStyle/>
          <a:p>
            <a:r>
              <a:rPr kumimoji="1" lang="en-US" altLang="ja-JP" sz="2000" dirty="0">
                <a:solidFill>
                  <a:srgbClr val="0000FF"/>
                </a:solidFill>
              </a:rPr>
              <a:t>Atom</a:t>
            </a:r>
            <a:endParaRPr kumimoji="1" lang="ja-JP" altLang="en-US" sz="2000" dirty="0">
              <a:solidFill>
                <a:srgbClr val="0000FF"/>
              </a:solidFill>
            </a:endParaRPr>
          </a:p>
        </p:txBody>
      </p:sp>
      <p:sp>
        <p:nvSpPr>
          <p:cNvPr id="22" name="テキスト ボックス 21">
            <a:extLst>
              <a:ext uri="{FF2B5EF4-FFF2-40B4-BE49-F238E27FC236}">
                <a16:creationId xmlns:a16="http://schemas.microsoft.com/office/drawing/2014/main" id="{2E802D89-7E17-4FAF-9A2B-9BEC3F474947}"/>
              </a:ext>
            </a:extLst>
          </p:cNvPr>
          <p:cNvSpPr txBox="1"/>
          <p:nvPr/>
        </p:nvSpPr>
        <p:spPr>
          <a:xfrm>
            <a:off x="3804058" y="1876178"/>
            <a:ext cx="2824235" cy="400110"/>
          </a:xfrm>
          <a:prstGeom prst="rect">
            <a:avLst/>
          </a:prstGeom>
          <a:noFill/>
        </p:spPr>
        <p:txBody>
          <a:bodyPr wrap="none" rtlCol="0">
            <a:spAutoFit/>
          </a:bodyPr>
          <a:lstStyle/>
          <a:p>
            <a:r>
              <a:rPr lang="en-US" altLang="ja-JP" sz="2000" dirty="0">
                <a:solidFill>
                  <a:srgbClr val="FF0000"/>
                </a:solidFill>
              </a:rPr>
              <a:t>Feshbach molecule</a:t>
            </a:r>
            <a:r>
              <a:rPr lang="ja-JP" altLang="en-US" sz="2000">
                <a:solidFill>
                  <a:srgbClr val="FF0000"/>
                </a:solidFill>
              </a:rPr>
              <a:t>（</a:t>
            </a:r>
            <a:r>
              <a:rPr lang="en-US" altLang="ja-JP" sz="2000" dirty="0">
                <a:solidFill>
                  <a:srgbClr val="FF0000"/>
                </a:solidFill>
              </a:rPr>
              <a:t>×3</a:t>
            </a:r>
            <a:r>
              <a:rPr lang="ja-JP" altLang="en-US" sz="2000" dirty="0">
                <a:solidFill>
                  <a:srgbClr val="FF0000"/>
                </a:solidFill>
              </a:rPr>
              <a:t>）</a:t>
            </a:r>
            <a:endParaRPr kumimoji="1" lang="ja-JP" altLang="en-US" sz="2000" dirty="0">
              <a:solidFill>
                <a:srgbClr val="FF0000"/>
              </a:solidFill>
            </a:endParaRPr>
          </a:p>
        </p:txBody>
      </p:sp>
      <p:sp>
        <p:nvSpPr>
          <p:cNvPr id="4" name="楕円 3">
            <a:extLst>
              <a:ext uri="{FF2B5EF4-FFF2-40B4-BE49-F238E27FC236}">
                <a16:creationId xmlns:a16="http://schemas.microsoft.com/office/drawing/2014/main" id="{A09CD85F-58D6-4974-8878-125FD4381406}"/>
              </a:ext>
            </a:extLst>
          </p:cNvPr>
          <p:cNvSpPr>
            <a:spLocks noChangeAspect="1"/>
          </p:cNvSpPr>
          <p:nvPr/>
        </p:nvSpPr>
        <p:spPr>
          <a:xfrm>
            <a:off x="8147753" y="3508993"/>
            <a:ext cx="1688328" cy="1688328"/>
          </a:xfrm>
          <a:prstGeom prst="ellipse">
            <a:avLst/>
          </a:prstGeom>
          <a:noFill/>
          <a:ln w="19050">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2FED59C6-FB10-4706-ABB5-4A0D18D93E2C}"/>
              </a:ext>
            </a:extLst>
          </p:cNvPr>
          <p:cNvSpPr/>
          <p:nvPr/>
        </p:nvSpPr>
        <p:spPr>
          <a:xfrm>
            <a:off x="7591387" y="1364468"/>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下 15">
            <a:extLst>
              <a:ext uri="{FF2B5EF4-FFF2-40B4-BE49-F238E27FC236}">
                <a16:creationId xmlns:a16="http://schemas.microsoft.com/office/drawing/2014/main" id="{6AA9B346-FE14-454B-85DB-8F1B2C873A35}"/>
              </a:ext>
            </a:extLst>
          </p:cNvPr>
          <p:cNvSpPr/>
          <p:nvPr/>
        </p:nvSpPr>
        <p:spPr>
          <a:xfrm>
            <a:off x="7222677" y="4191243"/>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下 16">
            <a:extLst>
              <a:ext uri="{FF2B5EF4-FFF2-40B4-BE49-F238E27FC236}">
                <a16:creationId xmlns:a16="http://schemas.microsoft.com/office/drawing/2014/main" id="{759390A4-8D1E-4A18-9C32-F6074D87E9FD}"/>
              </a:ext>
            </a:extLst>
          </p:cNvPr>
          <p:cNvSpPr/>
          <p:nvPr/>
        </p:nvSpPr>
        <p:spPr>
          <a:xfrm>
            <a:off x="6633803" y="3768034"/>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下 17">
            <a:extLst>
              <a:ext uri="{FF2B5EF4-FFF2-40B4-BE49-F238E27FC236}">
                <a16:creationId xmlns:a16="http://schemas.microsoft.com/office/drawing/2014/main" id="{4656EA2C-024F-4650-84D8-AD72B5BCC0D8}"/>
              </a:ext>
            </a:extLst>
          </p:cNvPr>
          <p:cNvSpPr/>
          <p:nvPr/>
        </p:nvSpPr>
        <p:spPr>
          <a:xfrm>
            <a:off x="6123695" y="2977711"/>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下 18">
            <a:extLst>
              <a:ext uri="{FF2B5EF4-FFF2-40B4-BE49-F238E27FC236}">
                <a16:creationId xmlns:a16="http://schemas.microsoft.com/office/drawing/2014/main" id="{00484DDB-6770-4D0B-999B-B5FBF4446FA4}"/>
              </a:ext>
            </a:extLst>
          </p:cNvPr>
          <p:cNvSpPr/>
          <p:nvPr/>
        </p:nvSpPr>
        <p:spPr>
          <a:xfrm>
            <a:off x="3354295" y="4313163"/>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下 23">
            <a:extLst>
              <a:ext uri="{FF2B5EF4-FFF2-40B4-BE49-F238E27FC236}">
                <a16:creationId xmlns:a16="http://schemas.microsoft.com/office/drawing/2014/main" id="{9F9848E6-DF10-4B14-85EC-2C64A1BF427A}"/>
              </a:ext>
            </a:extLst>
          </p:cNvPr>
          <p:cNvSpPr/>
          <p:nvPr/>
        </p:nvSpPr>
        <p:spPr>
          <a:xfrm>
            <a:off x="3110713" y="4138762"/>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B62E5A8D-CD31-1E4F-ADA8-5A184AC834F2}"/>
              </a:ext>
            </a:extLst>
          </p:cNvPr>
          <p:cNvSpPr txBox="1"/>
          <p:nvPr/>
        </p:nvSpPr>
        <p:spPr>
          <a:xfrm>
            <a:off x="2804478" y="2410072"/>
            <a:ext cx="3410457" cy="1015663"/>
          </a:xfrm>
          <a:prstGeom prst="rect">
            <a:avLst/>
          </a:prstGeom>
          <a:noFill/>
        </p:spPr>
        <p:txBody>
          <a:bodyPr wrap="square" rtlCol="0">
            <a:spAutoFit/>
          </a:bodyPr>
          <a:lstStyle/>
          <a:p>
            <a:pPr marL="285750" indent="-285750">
              <a:buFont typeface="Arial" panose="020B0604020202020204" pitchFamily="34" charset="0"/>
              <a:buChar char="•"/>
            </a:pPr>
            <a:r>
              <a:rPr lang="en-US" altLang="ja-JP" sz="2000" dirty="0"/>
              <a:t>New peaks caused by the bound-bound transitions</a:t>
            </a:r>
          </a:p>
          <a:p>
            <a:pPr marL="285750" indent="-285750">
              <a:buFont typeface="Arial" panose="020B0604020202020204" pitchFamily="34" charset="0"/>
              <a:buChar char="•"/>
            </a:pPr>
            <a:r>
              <a:rPr lang="en-US" altLang="ja-JP" sz="2000" dirty="0"/>
              <a:t>An asymmetric line shape</a:t>
            </a:r>
          </a:p>
        </p:txBody>
      </p:sp>
      <p:sp>
        <p:nvSpPr>
          <p:cNvPr id="26" name="テキスト ボックス 25">
            <a:extLst>
              <a:ext uri="{FF2B5EF4-FFF2-40B4-BE49-F238E27FC236}">
                <a16:creationId xmlns:a16="http://schemas.microsoft.com/office/drawing/2014/main" id="{8A504A5E-3001-7A43-B6C5-66FB44C04EA3}"/>
              </a:ext>
            </a:extLst>
          </p:cNvPr>
          <p:cNvSpPr txBox="1"/>
          <p:nvPr/>
        </p:nvSpPr>
        <p:spPr>
          <a:xfrm>
            <a:off x="4079804" y="120770"/>
            <a:ext cx="4117474" cy="523220"/>
          </a:xfrm>
          <a:prstGeom prst="rect">
            <a:avLst/>
          </a:prstGeom>
          <a:noFill/>
        </p:spPr>
        <p:txBody>
          <a:bodyPr wrap="none" rtlCol="0">
            <a:spAutoFit/>
          </a:bodyPr>
          <a:lstStyle/>
          <a:p>
            <a:r>
              <a:rPr lang="en-US" altLang="ja-JP" sz="2800" dirty="0">
                <a:solidFill>
                  <a:schemeClr val="bg1"/>
                </a:solidFill>
              </a:rPr>
              <a:t>Spectra taken at 650 Gauss</a:t>
            </a:r>
          </a:p>
        </p:txBody>
      </p:sp>
      <p:sp>
        <p:nvSpPr>
          <p:cNvPr id="23" name="テキスト ボックス 22">
            <a:extLst>
              <a:ext uri="{FF2B5EF4-FFF2-40B4-BE49-F238E27FC236}">
                <a16:creationId xmlns:a16="http://schemas.microsoft.com/office/drawing/2014/main" id="{38669753-B728-B740-A60C-9A6E0EC51EFA}"/>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673666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図 300">
            <a:extLst>
              <a:ext uri="{FF2B5EF4-FFF2-40B4-BE49-F238E27FC236}">
                <a16:creationId xmlns:a16="http://schemas.microsoft.com/office/drawing/2014/main" id="{CE9791E7-DE6E-46F0-887E-0D76236E83D6}"/>
              </a:ext>
            </a:extLst>
          </p:cNvPr>
          <p:cNvPicPr>
            <a:picLocks noChangeAspect="1"/>
          </p:cNvPicPr>
          <p:nvPr/>
        </p:nvPicPr>
        <p:blipFill rotWithShape="1">
          <a:blip r:embed="rId3">
            <a:extLst>
              <a:ext uri="{28A0092B-C50C-407E-A947-70E740481C1C}">
                <a14:useLocalDpi xmlns:a14="http://schemas.microsoft.com/office/drawing/2010/main" val="0"/>
              </a:ext>
            </a:extLst>
          </a:blip>
          <a:srcRect r="5526"/>
          <a:stretch/>
        </p:blipFill>
        <p:spPr>
          <a:xfrm>
            <a:off x="6288333" y="2008963"/>
            <a:ext cx="3239532" cy="3543300"/>
          </a:xfrm>
          <a:prstGeom prst="rect">
            <a:avLst/>
          </a:prstGeom>
        </p:spPr>
      </p:pic>
      <p:pic>
        <p:nvPicPr>
          <p:cNvPr id="303" name="図 302">
            <a:extLst>
              <a:ext uri="{FF2B5EF4-FFF2-40B4-BE49-F238E27FC236}">
                <a16:creationId xmlns:a16="http://schemas.microsoft.com/office/drawing/2014/main" id="{33E8EF25-6198-432F-973C-16EA3EAC5152}"/>
              </a:ext>
            </a:extLst>
          </p:cNvPr>
          <p:cNvPicPr>
            <a:picLocks noChangeAspect="1"/>
          </p:cNvPicPr>
          <p:nvPr/>
        </p:nvPicPr>
        <p:blipFill rotWithShape="1">
          <a:blip r:embed="rId4">
            <a:extLst>
              <a:ext uri="{28A0092B-C50C-407E-A947-70E740481C1C}">
                <a14:useLocalDpi xmlns:a14="http://schemas.microsoft.com/office/drawing/2010/main" val="0"/>
              </a:ext>
            </a:extLst>
          </a:blip>
          <a:srcRect r="10301"/>
          <a:stretch/>
        </p:blipFill>
        <p:spPr>
          <a:xfrm>
            <a:off x="4174616" y="2008963"/>
            <a:ext cx="3075798" cy="3543300"/>
          </a:xfrm>
          <a:prstGeom prst="rect">
            <a:avLst/>
          </a:prstGeom>
        </p:spPr>
      </p:pic>
      <p:pic>
        <p:nvPicPr>
          <p:cNvPr id="305" name="図 304">
            <a:extLst>
              <a:ext uri="{FF2B5EF4-FFF2-40B4-BE49-F238E27FC236}">
                <a16:creationId xmlns:a16="http://schemas.microsoft.com/office/drawing/2014/main" id="{60823A53-0373-462D-851F-38F477265326}"/>
              </a:ext>
            </a:extLst>
          </p:cNvPr>
          <p:cNvPicPr>
            <a:picLocks noChangeAspect="1"/>
          </p:cNvPicPr>
          <p:nvPr/>
        </p:nvPicPr>
        <p:blipFill rotWithShape="1">
          <a:blip r:embed="rId5">
            <a:extLst>
              <a:ext uri="{28A0092B-C50C-407E-A947-70E740481C1C}">
                <a14:useLocalDpi xmlns:a14="http://schemas.microsoft.com/office/drawing/2010/main" val="0"/>
              </a:ext>
            </a:extLst>
          </a:blip>
          <a:srcRect r="10399"/>
          <a:stretch/>
        </p:blipFill>
        <p:spPr>
          <a:xfrm>
            <a:off x="2064294" y="2008963"/>
            <a:ext cx="3072403" cy="3543300"/>
          </a:xfrm>
          <a:prstGeom prst="rect">
            <a:avLst/>
          </a:prstGeom>
        </p:spPr>
      </p:pic>
      <p:pic>
        <p:nvPicPr>
          <p:cNvPr id="307" name="図 306">
            <a:extLst>
              <a:ext uri="{FF2B5EF4-FFF2-40B4-BE49-F238E27FC236}">
                <a16:creationId xmlns:a16="http://schemas.microsoft.com/office/drawing/2014/main" id="{C656138C-B868-4F46-A867-074A8FA444B8}"/>
              </a:ext>
            </a:extLst>
          </p:cNvPr>
          <p:cNvPicPr>
            <a:picLocks noChangeAspect="1"/>
          </p:cNvPicPr>
          <p:nvPr/>
        </p:nvPicPr>
        <p:blipFill rotWithShape="1">
          <a:blip r:embed="rId6">
            <a:extLst>
              <a:ext uri="{28A0092B-C50C-407E-A947-70E740481C1C}">
                <a14:useLocalDpi xmlns:a14="http://schemas.microsoft.com/office/drawing/2010/main" val="0"/>
              </a:ext>
            </a:extLst>
          </a:blip>
          <a:srcRect r="10399"/>
          <a:stretch/>
        </p:blipFill>
        <p:spPr>
          <a:xfrm>
            <a:off x="-46028" y="2008963"/>
            <a:ext cx="3072403" cy="3543300"/>
          </a:xfrm>
          <a:prstGeom prst="rect">
            <a:avLst/>
          </a:prstGeom>
        </p:spPr>
      </p:pic>
      <mc:AlternateContent xmlns:mc="http://schemas.openxmlformats.org/markup-compatibility/2006" xmlns:a14="http://schemas.microsoft.com/office/drawing/2010/main">
        <mc:Choice Requires="a14">
          <p:sp>
            <p:nvSpPr>
              <p:cNvPr id="277" name="テキスト ボックス 276">
                <a:extLst>
                  <a:ext uri="{FF2B5EF4-FFF2-40B4-BE49-F238E27FC236}">
                    <a16:creationId xmlns:a16="http://schemas.microsoft.com/office/drawing/2014/main" id="{F9D23014-6F82-4FC2-8698-6668C1F3DD2E}"/>
                  </a:ext>
                </a:extLst>
              </p:cNvPr>
              <p:cNvSpPr txBox="1"/>
              <p:nvPr/>
            </p:nvSpPr>
            <p:spPr>
              <a:xfrm>
                <a:off x="7458505" y="1059880"/>
                <a:ext cx="1732205" cy="923330"/>
              </a:xfrm>
              <a:prstGeom prst="rect">
                <a:avLst/>
              </a:prstGeom>
              <a:noFill/>
            </p:spPr>
            <p:txBody>
              <a:bodyPr wrap="none" rtlCol="0">
                <a:spAutoFit/>
              </a:bodyPr>
              <a:lstStyle/>
              <a:p>
                <a:pPr algn="ctr"/>
                <a:r>
                  <a:rPr kumimoji="1" lang="en-US" altLang="ja-JP" dirty="0"/>
                  <a:t>800Gauss</a:t>
                </a:r>
              </a:p>
              <a:p>
                <a:pPr algn="ct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𝑎</m:t>
                          </m:r>
                        </m:e>
                        <m:sub>
                          <m:r>
                            <a:rPr lang="en-US" altLang="ja-JP" i="1">
                              <a:latin typeface="Cambria Math" panose="02040503050406030204" pitchFamily="18" charset="0"/>
                            </a:rPr>
                            <m:t>12</m:t>
                          </m:r>
                        </m:sub>
                      </m:sSub>
                      <m:r>
                        <a:rPr lang="en-US" altLang="ja-JP">
                          <a:latin typeface="Cambria Math" panose="02040503050406030204" pitchFamily="18" charset="0"/>
                        </a:rPr>
                        <m:t>=</m:t>
                      </m:r>
                      <m:r>
                        <a:rPr lang="en-US" altLang="ja-JP" b="0" i="0" smtClean="0">
                          <a:latin typeface="Cambria Math" panose="02040503050406030204" pitchFamily="18" charset="0"/>
                        </a:rPr>
                        <m:t>11000</m:t>
                      </m:r>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a</m:t>
                          </m:r>
                        </m:e>
                        <m:sub>
                          <m:r>
                            <a:rPr lang="en-US" altLang="ja-JP">
                              <a:latin typeface="Cambria Math" panose="02040503050406030204" pitchFamily="18" charset="0"/>
                            </a:rPr>
                            <m:t>0</m:t>
                          </m:r>
                        </m:sub>
                      </m:sSub>
                    </m:oMath>
                  </m:oMathPara>
                </a14:m>
                <a:endParaRPr kumimoji="1" lang="en-US" altLang="ja-JP" dirty="0"/>
              </a:p>
              <a:p>
                <a:pPr algn="ctr"/>
                <a14:m>
                  <m:oMathPara xmlns:m="http://schemas.openxmlformats.org/officeDocument/2006/math">
                    <m:oMathParaPr>
                      <m:jc m:val="centerGroup"/>
                    </m:oMathParaPr>
                    <m:oMath xmlns:m="http://schemas.openxmlformats.org/officeDocument/2006/math">
                      <m:d>
                        <m:dPr>
                          <m:begChr m:val="|"/>
                          <m:endChr m:val="|"/>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a:rPr lang="en-US" altLang="ja-JP" i="1">
                                  <a:latin typeface="Cambria Math" panose="02040503050406030204" pitchFamily="18" charset="0"/>
                                </a:rPr>
                                <m:t>𝑏</m:t>
                              </m:r>
                            </m:sub>
                          </m:sSub>
                        </m:e>
                      </m:d>
                      <m:r>
                        <a:rPr lang="en-US" altLang="ja-JP" b="0" i="1" smtClean="0">
                          <a:latin typeface="Cambria Math" panose="02040503050406030204" pitchFamily="18" charset="0"/>
                        </a:rPr>
                        <m:t>/</m:t>
                      </m:r>
                      <m:r>
                        <a:rPr lang="en-US" altLang="ja-JP" b="0" i="1" smtClean="0">
                          <a:latin typeface="Cambria Math" panose="02040503050406030204" pitchFamily="18" charset="0"/>
                        </a:rPr>
                        <m:t>h</m:t>
                      </m:r>
                      <m:r>
                        <a:rPr lang="en-US" altLang="ja-JP" i="1">
                          <a:latin typeface="Cambria Math" panose="02040503050406030204" pitchFamily="18" charset="0"/>
                        </a:rPr>
                        <m:t>=</m:t>
                      </m:r>
                      <m:r>
                        <a:rPr lang="en-US" altLang="ja-JP" b="0" i="1" smtClean="0">
                          <a:latin typeface="Cambria Math" panose="02040503050406030204" pitchFamily="18" charset="0"/>
                        </a:rPr>
                        <m:t>5</m:t>
                      </m:r>
                      <m:r>
                        <m:rPr>
                          <m:sty m:val="p"/>
                        </m:rPr>
                        <a:rPr lang="en-US" altLang="ja-JP">
                          <a:latin typeface="Cambria Math" panose="02040503050406030204" pitchFamily="18" charset="0"/>
                        </a:rPr>
                        <m:t>kHz</m:t>
                      </m:r>
                    </m:oMath>
                  </m:oMathPara>
                </a14:m>
                <a:endParaRPr lang="en-US" altLang="ja-JP" dirty="0"/>
              </a:p>
            </p:txBody>
          </p:sp>
        </mc:Choice>
        <mc:Fallback xmlns="">
          <p:sp>
            <p:nvSpPr>
              <p:cNvPr id="277" name="テキスト ボックス 276">
                <a:extLst>
                  <a:ext uri="{FF2B5EF4-FFF2-40B4-BE49-F238E27FC236}">
                    <a16:creationId xmlns:a16="http://schemas.microsoft.com/office/drawing/2014/main" xmlns:a14="http://schemas.microsoft.com/office/drawing/2010/main" xmlns="" id="{F9D23014-6F82-4FC2-8698-6668C1F3DD2E}"/>
                  </a:ext>
                </a:extLst>
              </p:cNvPr>
              <p:cNvSpPr txBox="1">
                <a:spLocks noRot="1" noChangeAspect="1" noMove="1" noResize="1" noEditPoints="1" noAdjustHandles="1" noChangeArrowheads="1" noChangeShapeType="1" noTextEdit="1"/>
              </p:cNvSpPr>
              <p:nvPr/>
            </p:nvSpPr>
            <p:spPr>
              <a:xfrm>
                <a:off x="7458505" y="1059880"/>
                <a:ext cx="1732205" cy="923330"/>
              </a:xfrm>
              <a:prstGeom prst="rect">
                <a:avLst/>
              </a:prstGeom>
              <a:blipFill rotWithShape="0">
                <a:blip r:embed="rId7"/>
                <a:stretch>
                  <a:fillRect t="-3974" b="-4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8" name="テキスト ボックス 277">
                <a:extLst>
                  <a:ext uri="{FF2B5EF4-FFF2-40B4-BE49-F238E27FC236}">
                    <a16:creationId xmlns:a16="http://schemas.microsoft.com/office/drawing/2014/main" id="{51B9D716-8ACD-4600-8C7A-EB500909D31B}"/>
                  </a:ext>
                </a:extLst>
              </p:cNvPr>
              <p:cNvSpPr txBox="1"/>
              <p:nvPr/>
            </p:nvSpPr>
            <p:spPr>
              <a:xfrm>
                <a:off x="5306971" y="1059880"/>
                <a:ext cx="1819152" cy="923330"/>
              </a:xfrm>
              <a:prstGeom prst="rect">
                <a:avLst/>
              </a:prstGeom>
              <a:noFill/>
            </p:spPr>
            <p:txBody>
              <a:bodyPr wrap="none" rtlCol="0">
                <a:spAutoFit/>
              </a:bodyPr>
              <a:lstStyle/>
              <a:p>
                <a:pPr algn="ctr"/>
                <a:r>
                  <a:rPr kumimoji="1" lang="en-US" altLang="ja-JP" dirty="0"/>
                  <a:t>750Gauss</a:t>
                </a:r>
              </a:p>
              <a:p>
                <a:pPr algn="ct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𝑎</m:t>
                          </m:r>
                        </m:e>
                        <m:sub>
                          <m:r>
                            <a:rPr lang="en-US" altLang="ja-JP" i="1">
                              <a:latin typeface="Cambria Math" panose="02040503050406030204" pitchFamily="18" charset="0"/>
                            </a:rPr>
                            <m:t>12</m:t>
                          </m:r>
                        </m:sub>
                      </m:sSub>
                      <m:r>
                        <a:rPr lang="en-US" altLang="ja-JP">
                          <a:latin typeface="Cambria Math" panose="02040503050406030204" pitchFamily="18" charset="0"/>
                        </a:rPr>
                        <m:t>=</m:t>
                      </m:r>
                      <m:r>
                        <a:rPr lang="en-US" altLang="ja-JP" b="0" i="0" smtClean="0">
                          <a:latin typeface="Cambria Math" panose="02040503050406030204" pitchFamily="18" charset="0"/>
                        </a:rPr>
                        <m:t>350</m:t>
                      </m:r>
                      <m:r>
                        <a:rPr lang="en-US" altLang="ja-JP">
                          <a:latin typeface="Cambria Math" panose="02040503050406030204" pitchFamily="18" charset="0"/>
                        </a:rPr>
                        <m:t>0</m:t>
                      </m:r>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a</m:t>
                          </m:r>
                        </m:e>
                        <m:sub>
                          <m:r>
                            <a:rPr lang="en-US" altLang="ja-JP">
                              <a:latin typeface="Cambria Math" panose="02040503050406030204" pitchFamily="18" charset="0"/>
                            </a:rPr>
                            <m:t>0</m:t>
                          </m:r>
                        </m:sub>
                      </m:sSub>
                    </m:oMath>
                  </m:oMathPara>
                </a14:m>
                <a:endParaRPr kumimoji="1" lang="en-US" altLang="ja-JP" dirty="0"/>
              </a:p>
              <a:p>
                <a:pPr algn="ctr"/>
                <a14:m>
                  <m:oMathPara xmlns:m="http://schemas.openxmlformats.org/officeDocument/2006/math">
                    <m:oMathParaPr>
                      <m:jc m:val="centerGroup"/>
                    </m:oMathParaPr>
                    <m:oMath xmlns:m="http://schemas.openxmlformats.org/officeDocument/2006/math">
                      <m:d>
                        <m:dPr>
                          <m:begChr m:val="|"/>
                          <m:endChr m:val="|"/>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a:rPr lang="en-US" altLang="ja-JP" i="1">
                                  <a:latin typeface="Cambria Math" panose="02040503050406030204" pitchFamily="18" charset="0"/>
                                </a:rPr>
                                <m:t>𝑏</m:t>
                              </m:r>
                            </m:sub>
                          </m:sSub>
                        </m:e>
                      </m:d>
                      <m:r>
                        <a:rPr lang="en-US" altLang="ja-JP" b="0" i="1" smtClean="0">
                          <a:latin typeface="Cambria Math" panose="02040503050406030204" pitchFamily="18" charset="0"/>
                        </a:rPr>
                        <m:t>/</m:t>
                      </m:r>
                      <m:r>
                        <a:rPr lang="en-US" altLang="ja-JP" b="0" i="1" smtClean="0">
                          <a:latin typeface="Cambria Math" panose="02040503050406030204" pitchFamily="18" charset="0"/>
                        </a:rPr>
                        <m:t>h</m:t>
                      </m:r>
                      <m:r>
                        <a:rPr lang="en-US" altLang="ja-JP" i="1">
                          <a:latin typeface="Cambria Math" panose="02040503050406030204" pitchFamily="18" charset="0"/>
                        </a:rPr>
                        <m:t>=</m:t>
                      </m:r>
                      <m:r>
                        <a:rPr lang="en-US" altLang="ja-JP" b="0" i="1" smtClean="0">
                          <a:latin typeface="Cambria Math" panose="02040503050406030204" pitchFamily="18" charset="0"/>
                        </a:rPr>
                        <m:t>5</m:t>
                      </m:r>
                      <m:r>
                        <a:rPr lang="en-US" altLang="ja-JP" i="1">
                          <a:latin typeface="Cambria Math" panose="02040503050406030204" pitchFamily="18" charset="0"/>
                        </a:rPr>
                        <m:t>0</m:t>
                      </m:r>
                      <m:r>
                        <m:rPr>
                          <m:sty m:val="p"/>
                        </m:rPr>
                        <a:rPr lang="en-US" altLang="ja-JP">
                          <a:latin typeface="Cambria Math" panose="02040503050406030204" pitchFamily="18" charset="0"/>
                        </a:rPr>
                        <m:t>kHz</m:t>
                      </m:r>
                    </m:oMath>
                  </m:oMathPara>
                </a14:m>
                <a:endParaRPr lang="en-US" altLang="ja-JP" dirty="0"/>
              </a:p>
            </p:txBody>
          </p:sp>
        </mc:Choice>
        <mc:Fallback xmlns="">
          <p:sp>
            <p:nvSpPr>
              <p:cNvPr id="278" name="テキスト ボックス 277">
                <a:extLst>
                  <a:ext uri="{FF2B5EF4-FFF2-40B4-BE49-F238E27FC236}">
                    <a16:creationId xmlns:a16="http://schemas.microsoft.com/office/drawing/2014/main" xmlns:a14="http://schemas.microsoft.com/office/drawing/2010/main" xmlns="" id="{51B9D716-8ACD-4600-8C7A-EB500909D31B}"/>
                  </a:ext>
                </a:extLst>
              </p:cNvPr>
              <p:cNvSpPr txBox="1">
                <a:spLocks noRot="1" noChangeAspect="1" noMove="1" noResize="1" noEditPoints="1" noAdjustHandles="1" noChangeArrowheads="1" noChangeShapeType="1" noTextEdit="1"/>
              </p:cNvSpPr>
              <p:nvPr/>
            </p:nvSpPr>
            <p:spPr>
              <a:xfrm>
                <a:off x="5306971" y="1059880"/>
                <a:ext cx="1819152" cy="923330"/>
              </a:xfrm>
              <a:prstGeom prst="rect">
                <a:avLst/>
              </a:prstGeom>
              <a:blipFill rotWithShape="0">
                <a:blip r:embed="rId8"/>
                <a:stretch>
                  <a:fillRect t="-3974" b="-4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9" name="テキスト ボックス 278">
                <a:extLst>
                  <a:ext uri="{FF2B5EF4-FFF2-40B4-BE49-F238E27FC236}">
                    <a16:creationId xmlns:a16="http://schemas.microsoft.com/office/drawing/2014/main" id="{EAE307C7-81C2-487B-95D1-F045E3183ADA}"/>
                  </a:ext>
                </a:extLst>
              </p:cNvPr>
              <p:cNvSpPr txBox="1"/>
              <p:nvPr/>
            </p:nvSpPr>
            <p:spPr>
              <a:xfrm>
                <a:off x="3120853" y="1059880"/>
                <a:ext cx="1947393" cy="923330"/>
              </a:xfrm>
              <a:prstGeom prst="rect">
                <a:avLst/>
              </a:prstGeom>
              <a:noFill/>
            </p:spPr>
            <p:txBody>
              <a:bodyPr wrap="none" rtlCol="0">
                <a:spAutoFit/>
              </a:bodyPr>
              <a:lstStyle/>
              <a:p>
                <a:pPr algn="ctr"/>
                <a:r>
                  <a:rPr kumimoji="1" lang="en-US" altLang="ja-JP" dirty="0"/>
                  <a:t>700Gauss</a:t>
                </a:r>
              </a:p>
              <a:p>
                <a:pPr algn="ct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𝑎</m:t>
                          </m:r>
                        </m:e>
                        <m:sub>
                          <m:r>
                            <a:rPr lang="en-US" altLang="ja-JP" i="1">
                              <a:latin typeface="Cambria Math" panose="02040503050406030204" pitchFamily="18" charset="0"/>
                            </a:rPr>
                            <m:t>12</m:t>
                          </m:r>
                        </m:sub>
                      </m:sSub>
                      <m:r>
                        <a:rPr lang="en-US" altLang="ja-JP">
                          <a:latin typeface="Cambria Math" panose="02040503050406030204" pitchFamily="18" charset="0"/>
                        </a:rPr>
                        <m:t>=</m:t>
                      </m:r>
                      <m:r>
                        <a:rPr lang="en-US" altLang="ja-JP" b="0" i="0" smtClean="0">
                          <a:latin typeface="Cambria Math" panose="02040503050406030204" pitchFamily="18" charset="0"/>
                        </a:rPr>
                        <m:t>160</m:t>
                      </m:r>
                      <m:r>
                        <a:rPr lang="en-US" altLang="ja-JP">
                          <a:latin typeface="Cambria Math" panose="02040503050406030204" pitchFamily="18" charset="0"/>
                        </a:rPr>
                        <m:t>0</m:t>
                      </m:r>
                      <m:sSub>
                        <m:sSubPr>
                          <m:ctrlPr>
                            <a:rPr lang="en-US" altLang="ja-JP" i="1">
                              <a:latin typeface="Cambria Math" panose="02040503050406030204" pitchFamily="18" charset="0"/>
                            </a:rPr>
                          </m:ctrlPr>
                        </m:sSubPr>
                        <m:e>
                          <m:r>
                            <m:rPr>
                              <m:sty m:val="p"/>
                            </m:rPr>
                            <a:rPr lang="en-US" altLang="ja-JP">
                              <a:latin typeface="Cambria Math" panose="02040503050406030204" pitchFamily="18" charset="0"/>
                            </a:rPr>
                            <m:t>a</m:t>
                          </m:r>
                        </m:e>
                        <m:sub>
                          <m:r>
                            <a:rPr lang="en-US" altLang="ja-JP">
                              <a:latin typeface="Cambria Math" panose="02040503050406030204" pitchFamily="18" charset="0"/>
                            </a:rPr>
                            <m:t>0</m:t>
                          </m:r>
                        </m:sub>
                      </m:sSub>
                    </m:oMath>
                  </m:oMathPara>
                </a14:m>
                <a:endParaRPr kumimoji="1" lang="en-US" altLang="ja-JP" dirty="0"/>
              </a:p>
              <a:p>
                <a:pPr algn="ctr"/>
                <a14:m>
                  <m:oMathPara xmlns:m="http://schemas.openxmlformats.org/officeDocument/2006/math">
                    <m:oMathParaPr>
                      <m:jc m:val="centerGroup"/>
                    </m:oMathParaPr>
                    <m:oMath xmlns:m="http://schemas.openxmlformats.org/officeDocument/2006/math">
                      <m:d>
                        <m:dPr>
                          <m:begChr m:val="|"/>
                          <m:endChr m:val="|"/>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a:rPr lang="en-US" altLang="ja-JP" i="1">
                                  <a:latin typeface="Cambria Math" panose="02040503050406030204" pitchFamily="18" charset="0"/>
                                </a:rPr>
                                <m:t>𝑏</m:t>
                              </m:r>
                            </m:sub>
                          </m:sSub>
                        </m:e>
                      </m:d>
                      <m:r>
                        <a:rPr lang="en-US" altLang="ja-JP" b="0" i="1" smtClean="0">
                          <a:latin typeface="Cambria Math" panose="02040503050406030204" pitchFamily="18" charset="0"/>
                        </a:rPr>
                        <m:t>/</m:t>
                      </m:r>
                      <m:r>
                        <a:rPr lang="en-US" altLang="ja-JP" b="0" i="1" smtClean="0">
                          <a:latin typeface="Cambria Math" panose="02040503050406030204" pitchFamily="18" charset="0"/>
                        </a:rPr>
                        <m:t>h</m:t>
                      </m:r>
                      <m:r>
                        <a:rPr lang="en-US" altLang="ja-JP" i="1">
                          <a:latin typeface="Cambria Math" panose="02040503050406030204" pitchFamily="18" charset="0"/>
                        </a:rPr>
                        <m:t>=</m:t>
                      </m:r>
                      <m:r>
                        <a:rPr lang="en-US" altLang="ja-JP" b="0" i="1" smtClean="0">
                          <a:latin typeface="Cambria Math" panose="02040503050406030204" pitchFamily="18" charset="0"/>
                        </a:rPr>
                        <m:t>22</m:t>
                      </m:r>
                      <m:r>
                        <a:rPr lang="en-US" altLang="ja-JP" i="1">
                          <a:latin typeface="Cambria Math" panose="02040503050406030204" pitchFamily="18" charset="0"/>
                        </a:rPr>
                        <m:t>0</m:t>
                      </m:r>
                      <m:r>
                        <m:rPr>
                          <m:sty m:val="p"/>
                        </m:rPr>
                        <a:rPr lang="en-US" altLang="ja-JP">
                          <a:latin typeface="Cambria Math" panose="02040503050406030204" pitchFamily="18" charset="0"/>
                        </a:rPr>
                        <m:t>kHz</m:t>
                      </m:r>
                    </m:oMath>
                  </m:oMathPara>
                </a14:m>
                <a:endParaRPr lang="en-US" altLang="ja-JP" dirty="0"/>
              </a:p>
            </p:txBody>
          </p:sp>
        </mc:Choice>
        <mc:Fallback xmlns="">
          <p:sp>
            <p:nvSpPr>
              <p:cNvPr id="279" name="テキスト ボックス 278">
                <a:extLst>
                  <a:ext uri="{FF2B5EF4-FFF2-40B4-BE49-F238E27FC236}">
                    <a16:creationId xmlns:a16="http://schemas.microsoft.com/office/drawing/2014/main" xmlns:a14="http://schemas.microsoft.com/office/drawing/2010/main" xmlns="" id="{EAE307C7-81C2-487B-95D1-F045E3183ADA}"/>
                  </a:ext>
                </a:extLst>
              </p:cNvPr>
              <p:cNvSpPr txBox="1">
                <a:spLocks noRot="1" noChangeAspect="1" noMove="1" noResize="1" noEditPoints="1" noAdjustHandles="1" noChangeArrowheads="1" noChangeShapeType="1" noTextEdit="1"/>
              </p:cNvSpPr>
              <p:nvPr/>
            </p:nvSpPr>
            <p:spPr>
              <a:xfrm>
                <a:off x="3120853" y="1059880"/>
                <a:ext cx="1947393" cy="923330"/>
              </a:xfrm>
              <a:prstGeom prst="rect">
                <a:avLst/>
              </a:prstGeom>
              <a:blipFill rotWithShape="0">
                <a:blip r:embed="rId9"/>
                <a:stretch>
                  <a:fillRect t="-3974" b="-4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0" name="テキスト ボックス 279">
                <a:extLst>
                  <a:ext uri="{FF2B5EF4-FFF2-40B4-BE49-F238E27FC236}">
                    <a16:creationId xmlns:a16="http://schemas.microsoft.com/office/drawing/2014/main" id="{0C0998D7-A159-4494-AE54-4901700D6A4C}"/>
                  </a:ext>
                </a:extLst>
              </p:cNvPr>
              <p:cNvSpPr txBox="1"/>
              <p:nvPr/>
            </p:nvSpPr>
            <p:spPr>
              <a:xfrm>
                <a:off x="1006177" y="1059880"/>
                <a:ext cx="1947393" cy="923330"/>
              </a:xfrm>
              <a:prstGeom prst="rect">
                <a:avLst/>
              </a:prstGeom>
              <a:noFill/>
            </p:spPr>
            <p:txBody>
              <a:bodyPr wrap="none" rtlCol="0">
                <a:spAutoFit/>
              </a:bodyPr>
              <a:lstStyle/>
              <a:p>
                <a:pPr algn="ctr"/>
                <a:r>
                  <a:rPr kumimoji="1" lang="en-US" altLang="ja-JP" dirty="0"/>
                  <a:t>650Gauss</a:t>
                </a:r>
              </a:p>
              <a:p>
                <a:pPr algn="ct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𝑎</m:t>
                          </m:r>
                        </m:e>
                        <m:sub>
                          <m:r>
                            <a:rPr lang="en-US" altLang="ja-JP" i="1">
                              <a:latin typeface="Cambria Math" panose="02040503050406030204" pitchFamily="18" charset="0"/>
                            </a:rPr>
                            <m:t>12</m:t>
                          </m:r>
                        </m:sub>
                      </m:sSub>
                      <m:r>
                        <a:rPr lang="en-US" altLang="ja-JP" b="0" i="0" smtClean="0">
                          <a:latin typeface="Cambria Math" panose="02040503050406030204" pitchFamily="18" charset="0"/>
                        </a:rPr>
                        <m:t>=810</m:t>
                      </m:r>
                      <m:sSub>
                        <m:sSubPr>
                          <m:ctrlPr>
                            <a:rPr lang="en-US" altLang="ja-JP" b="0" i="1" smtClean="0">
                              <a:latin typeface="Cambria Math" panose="02040503050406030204" pitchFamily="18" charset="0"/>
                            </a:rPr>
                          </m:ctrlPr>
                        </m:sSubPr>
                        <m:e>
                          <m:r>
                            <m:rPr>
                              <m:sty m:val="p"/>
                            </m:rPr>
                            <a:rPr lang="en-US" altLang="ja-JP" b="0" i="0" smtClean="0">
                              <a:latin typeface="Cambria Math" panose="02040503050406030204" pitchFamily="18" charset="0"/>
                            </a:rPr>
                            <m:t>a</m:t>
                          </m:r>
                        </m:e>
                        <m:sub>
                          <m:r>
                            <a:rPr lang="en-US" altLang="ja-JP" b="0" i="0" smtClean="0">
                              <a:latin typeface="Cambria Math" panose="02040503050406030204" pitchFamily="18" charset="0"/>
                            </a:rPr>
                            <m:t>0</m:t>
                          </m:r>
                        </m:sub>
                      </m:sSub>
                    </m:oMath>
                  </m:oMathPara>
                </a14:m>
                <a:endParaRPr kumimoji="1" lang="en-US" altLang="ja-JP" dirty="0"/>
              </a:p>
              <a:p>
                <a:pPr algn="ctr"/>
                <a14:m>
                  <m:oMathPara xmlns:m="http://schemas.openxmlformats.org/officeDocument/2006/math">
                    <m:oMathParaPr>
                      <m:jc m:val="centerGroup"/>
                    </m:oMathParaPr>
                    <m:oMath xmlns:m="http://schemas.openxmlformats.org/officeDocument/2006/math">
                      <m:d>
                        <m:dPr>
                          <m:begChr m:val="|"/>
                          <m:endChr m:val="|"/>
                          <m:ctrlPr>
                            <a:rPr kumimoji="1" lang="en-US" altLang="ja-JP" i="1" smtClean="0">
                              <a:latin typeface="Cambria Math" panose="02040503050406030204" pitchFamily="18" charset="0"/>
                            </a:rPr>
                          </m:ctrlPr>
                        </m:dPr>
                        <m:e>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𝐸</m:t>
                              </m:r>
                            </m:e>
                            <m:sub>
                              <m:r>
                                <a:rPr kumimoji="1" lang="en-US" altLang="ja-JP" b="0" i="1" smtClean="0">
                                  <a:latin typeface="Cambria Math" panose="02040503050406030204" pitchFamily="18" charset="0"/>
                                </a:rPr>
                                <m:t>𝑏</m:t>
                              </m:r>
                            </m:sub>
                          </m:sSub>
                        </m:e>
                      </m:d>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h</m:t>
                      </m:r>
                      <m:r>
                        <a:rPr kumimoji="1" lang="en-US" altLang="ja-JP" b="0" i="1" smtClean="0">
                          <a:latin typeface="Cambria Math" panose="02040503050406030204" pitchFamily="18" charset="0"/>
                        </a:rPr>
                        <m:t>=910</m:t>
                      </m:r>
                      <m:r>
                        <m:rPr>
                          <m:sty m:val="p"/>
                        </m:rPr>
                        <a:rPr kumimoji="1" lang="en-US" altLang="ja-JP" b="0" i="0" smtClean="0">
                          <a:latin typeface="Cambria Math" panose="02040503050406030204" pitchFamily="18" charset="0"/>
                        </a:rPr>
                        <m:t>kHz</m:t>
                      </m:r>
                    </m:oMath>
                  </m:oMathPara>
                </a14:m>
                <a:endParaRPr kumimoji="1" lang="en-US" altLang="ja-JP" dirty="0"/>
              </a:p>
            </p:txBody>
          </p:sp>
        </mc:Choice>
        <mc:Fallback xmlns="">
          <p:sp>
            <p:nvSpPr>
              <p:cNvPr id="280" name="テキスト ボックス 279">
                <a:extLst>
                  <a:ext uri="{FF2B5EF4-FFF2-40B4-BE49-F238E27FC236}">
                    <a16:creationId xmlns:a16="http://schemas.microsoft.com/office/drawing/2014/main" xmlns:a14="http://schemas.microsoft.com/office/drawing/2010/main" xmlns="" id="{0C0998D7-A159-4494-AE54-4901700D6A4C}"/>
                  </a:ext>
                </a:extLst>
              </p:cNvPr>
              <p:cNvSpPr txBox="1">
                <a:spLocks noRot="1" noChangeAspect="1" noMove="1" noResize="1" noEditPoints="1" noAdjustHandles="1" noChangeArrowheads="1" noChangeShapeType="1" noTextEdit="1"/>
              </p:cNvSpPr>
              <p:nvPr/>
            </p:nvSpPr>
            <p:spPr>
              <a:xfrm>
                <a:off x="1006177" y="1059880"/>
                <a:ext cx="1947393" cy="923330"/>
              </a:xfrm>
              <a:prstGeom prst="rect">
                <a:avLst/>
              </a:prstGeom>
              <a:blipFill rotWithShape="0">
                <a:blip r:embed="rId10"/>
                <a:stretch>
                  <a:fillRect t="-3974" b="-4636"/>
                </a:stretch>
              </a:blipFill>
            </p:spPr>
            <p:txBody>
              <a:bodyPr/>
              <a:lstStyle/>
              <a:p>
                <a:r>
                  <a:rPr lang="ja-JP" altLang="en-US">
                    <a:noFill/>
                  </a:rPr>
                  <a:t> </a:t>
                </a:r>
              </a:p>
            </p:txBody>
          </p:sp>
        </mc:Fallback>
      </mc:AlternateContent>
      <p:grpSp>
        <p:nvGrpSpPr>
          <p:cNvPr id="6" name="グループ化 5">
            <a:extLst>
              <a:ext uri="{FF2B5EF4-FFF2-40B4-BE49-F238E27FC236}">
                <a16:creationId xmlns:a16="http://schemas.microsoft.com/office/drawing/2014/main" id="{ECE1D643-12B1-AB41-935E-85D1A3B77733}"/>
              </a:ext>
            </a:extLst>
          </p:cNvPr>
          <p:cNvGrpSpPr/>
          <p:nvPr/>
        </p:nvGrpSpPr>
        <p:grpSpPr>
          <a:xfrm>
            <a:off x="9556441" y="4336315"/>
            <a:ext cx="265625" cy="449760"/>
            <a:chOff x="9585017" y="5210894"/>
            <a:chExt cx="485536" cy="449760"/>
          </a:xfrm>
        </p:grpSpPr>
        <p:cxnSp>
          <p:nvCxnSpPr>
            <p:cNvPr id="281" name="直線コネクタ 280">
              <a:extLst>
                <a:ext uri="{FF2B5EF4-FFF2-40B4-BE49-F238E27FC236}">
                  <a16:creationId xmlns:a16="http://schemas.microsoft.com/office/drawing/2014/main" id="{3507700C-4CB8-4764-9161-73D06E29AEEE}"/>
                </a:ext>
              </a:extLst>
            </p:cNvPr>
            <p:cNvCxnSpPr>
              <a:cxnSpLocks/>
            </p:cNvCxnSpPr>
            <p:nvPr/>
          </p:nvCxnSpPr>
          <p:spPr>
            <a:xfrm>
              <a:off x="9585017" y="5210894"/>
              <a:ext cx="48553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2" name="直線コネクタ 281">
              <a:extLst>
                <a:ext uri="{FF2B5EF4-FFF2-40B4-BE49-F238E27FC236}">
                  <a16:creationId xmlns:a16="http://schemas.microsoft.com/office/drawing/2014/main" id="{18AE4FAE-3004-403E-851E-F82CC27FCA2F}"/>
                </a:ext>
              </a:extLst>
            </p:cNvPr>
            <p:cNvCxnSpPr>
              <a:cxnSpLocks/>
            </p:cNvCxnSpPr>
            <p:nvPr/>
          </p:nvCxnSpPr>
          <p:spPr>
            <a:xfrm>
              <a:off x="9585017" y="5660654"/>
              <a:ext cx="4855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3" name="テキスト ボックス 282">
            <a:extLst>
              <a:ext uri="{FF2B5EF4-FFF2-40B4-BE49-F238E27FC236}">
                <a16:creationId xmlns:a16="http://schemas.microsoft.com/office/drawing/2014/main" id="{848F5A6F-72B8-4DA1-B6A4-7541EA0525F7}"/>
              </a:ext>
            </a:extLst>
          </p:cNvPr>
          <p:cNvSpPr txBox="1"/>
          <p:nvPr/>
        </p:nvSpPr>
        <p:spPr>
          <a:xfrm>
            <a:off x="9867042" y="4145384"/>
            <a:ext cx="751103" cy="400110"/>
          </a:xfrm>
          <a:prstGeom prst="rect">
            <a:avLst/>
          </a:prstGeom>
          <a:noFill/>
        </p:spPr>
        <p:txBody>
          <a:bodyPr wrap="none" rtlCol="0">
            <a:spAutoFit/>
          </a:bodyPr>
          <a:lstStyle/>
          <a:p>
            <a:r>
              <a:rPr kumimoji="1" lang="en-US" altLang="ja-JP" sz="2000" dirty="0">
                <a:solidFill>
                  <a:srgbClr val="0000FF"/>
                </a:solidFill>
              </a:rPr>
              <a:t>Atom</a:t>
            </a:r>
            <a:endParaRPr kumimoji="1" lang="ja-JP" altLang="en-US" sz="2000" dirty="0">
              <a:solidFill>
                <a:srgbClr val="0000FF"/>
              </a:solidFill>
            </a:endParaRPr>
          </a:p>
        </p:txBody>
      </p:sp>
      <p:sp>
        <p:nvSpPr>
          <p:cNvPr id="284" name="テキスト ボックス 283">
            <a:extLst>
              <a:ext uri="{FF2B5EF4-FFF2-40B4-BE49-F238E27FC236}">
                <a16:creationId xmlns:a16="http://schemas.microsoft.com/office/drawing/2014/main" id="{DA5A80BE-1EE0-4289-AB06-876F9292DA9B}"/>
              </a:ext>
            </a:extLst>
          </p:cNvPr>
          <p:cNvSpPr txBox="1"/>
          <p:nvPr/>
        </p:nvSpPr>
        <p:spPr>
          <a:xfrm>
            <a:off x="9856649" y="4586020"/>
            <a:ext cx="2181431" cy="400110"/>
          </a:xfrm>
          <a:prstGeom prst="rect">
            <a:avLst/>
          </a:prstGeom>
          <a:noFill/>
        </p:spPr>
        <p:txBody>
          <a:bodyPr wrap="none" rtlCol="0">
            <a:spAutoFit/>
          </a:bodyPr>
          <a:lstStyle/>
          <a:p>
            <a:r>
              <a:rPr lang="en-US" altLang="ja-JP" sz="2000" dirty="0">
                <a:solidFill>
                  <a:srgbClr val="FF0000"/>
                </a:solidFill>
              </a:rPr>
              <a:t>Feshbach molecule</a:t>
            </a:r>
            <a:endParaRPr kumimoji="1" lang="ja-JP" altLang="en-US" sz="2000" dirty="0">
              <a:solidFill>
                <a:srgbClr val="FF0000"/>
              </a:solidFill>
            </a:endParaRPr>
          </a:p>
        </p:txBody>
      </p:sp>
      <p:sp>
        <p:nvSpPr>
          <p:cNvPr id="292" name="矢印: 左右 291">
            <a:extLst>
              <a:ext uri="{FF2B5EF4-FFF2-40B4-BE49-F238E27FC236}">
                <a16:creationId xmlns:a16="http://schemas.microsoft.com/office/drawing/2014/main" id="{D6171F69-68C4-4D64-B8A8-7353887E532B}"/>
              </a:ext>
            </a:extLst>
          </p:cNvPr>
          <p:cNvSpPr/>
          <p:nvPr/>
        </p:nvSpPr>
        <p:spPr>
          <a:xfrm>
            <a:off x="2972285" y="5867799"/>
            <a:ext cx="4752000" cy="249161"/>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テキスト ボックス 293">
            <a:extLst>
              <a:ext uri="{FF2B5EF4-FFF2-40B4-BE49-F238E27FC236}">
                <a16:creationId xmlns:a16="http://schemas.microsoft.com/office/drawing/2014/main" id="{292EF104-EA48-4F3A-97ED-C30143DED31E}"/>
              </a:ext>
            </a:extLst>
          </p:cNvPr>
          <p:cNvSpPr txBox="1"/>
          <p:nvPr/>
        </p:nvSpPr>
        <p:spPr>
          <a:xfrm>
            <a:off x="-7021" y="5797659"/>
            <a:ext cx="3010696" cy="400110"/>
          </a:xfrm>
          <a:prstGeom prst="rect">
            <a:avLst/>
          </a:prstGeom>
          <a:noFill/>
        </p:spPr>
        <p:txBody>
          <a:bodyPr wrap="none" rtlCol="0">
            <a:spAutoFit/>
          </a:bodyPr>
          <a:lstStyle/>
          <a:p>
            <a:r>
              <a:rPr lang="en-US" altLang="ja-JP" sz="2000" dirty="0"/>
              <a:t>Molecular (compositeness)</a:t>
            </a:r>
            <a:endParaRPr kumimoji="1" lang="ja-JP" altLang="en-US" sz="2000" dirty="0"/>
          </a:p>
        </p:txBody>
      </p:sp>
      <p:sp>
        <p:nvSpPr>
          <p:cNvPr id="295" name="テキスト ボックス 294">
            <a:extLst>
              <a:ext uri="{FF2B5EF4-FFF2-40B4-BE49-F238E27FC236}">
                <a16:creationId xmlns:a16="http://schemas.microsoft.com/office/drawing/2014/main" id="{3009B18F-C395-4AB5-9399-10D325956A79}"/>
              </a:ext>
            </a:extLst>
          </p:cNvPr>
          <p:cNvSpPr txBox="1"/>
          <p:nvPr/>
        </p:nvSpPr>
        <p:spPr>
          <a:xfrm>
            <a:off x="7738334" y="5782492"/>
            <a:ext cx="2389372" cy="400110"/>
          </a:xfrm>
          <a:prstGeom prst="rect">
            <a:avLst/>
          </a:prstGeom>
          <a:noFill/>
        </p:spPr>
        <p:txBody>
          <a:bodyPr wrap="none" rtlCol="0">
            <a:spAutoFit/>
          </a:bodyPr>
          <a:lstStyle/>
          <a:p>
            <a:r>
              <a:rPr lang="en-US" altLang="ja-JP" sz="2000" dirty="0"/>
              <a:t>Atomic (</a:t>
            </a:r>
            <a:r>
              <a:rPr lang="en-US" altLang="ja-JP" sz="2000" dirty="0" err="1"/>
              <a:t>particleness</a:t>
            </a:r>
            <a:r>
              <a:rPr lang="en-US" altLang="ja-JP" sz="2000" dirty="0"/>
              <a:t>)</a:t>
            </a:r>
            <a:endParaRPr kumimoji="1" lang="ja-JP" altLang="en-US" sz="2000" dirty="0"/>
          </a:p>
        </p:txBody>
      </p:sp>
      <p:sp>
        <p:nvSpPr>
          <p:cNvPr id="26" name="テキスト ボックス 25">
            <a:extLst>
              <a:ext uri="{FF2B5EF4-FFF2-40B4-BE49-F238E27FC236}">
                <a16:creationId xmlns:a16="http://schemas.microsoft.com/office/drawing/2014/main" id="{29642D5A-D295-5744-BC89-743D8214F60B}"/>
              </a:ext>
            </a:extLst>
          </p:cNvPr>
          <p:cNvSpPr txBox="1"/>
          <p:nvPr/>
        </p:nvSpPr>
        <p:spPr>
          <a:xfrm>
            <a:off x="3864987" y="120770"/>
            <a:ext cx="4535409" cy="523220"/>
          </a:xfrm>
          <a:prstGeom prst="rect">
            <a:avLst/>
          </a:prstGeom>
          <a:noFill/>
        </p:spPr>
        <p:txBody>
          <a:bodyPr wrap="none" rtlCol="0">
            <a:spAutoFit/>
          </a:bodyPr>
          <a:lstStyle/>
          <a:p>
            <a:r>
              <a:rPr lang="en-US" altLang="ja-JP" sz="2800" dirty="0">
                <a:solidFill>
                  <a:schemeClr val="bg1"/>
                </a:solidFill>
              </a:rPr>
              <a:t>Scattering length dependence</a:t>
            </a: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E645800C-6D91-1B4F-8D11-61296D9D2891}"/>
                  </a:ext>
                </a:extLst>
              </p:cNvPr>
              <p:cNvSpPr txBox="1"/>
              <p:nvPr/>
            </p:nvSpPr>
            <p:spPr>
              <a:xfrm>
                <a:off x="9139365" y="1605814"/>
                <a:ext cx="246112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0" smtClean="0">
                          <a:latin typeface="Cambria Math" panose="02040503050406030204" pitchFamily="18" charset="0"/>
                        </a:rPr>
                        <m:t>≪ </m:t>
                      </m:r>
                      <m:r>
                        <m:rPr>
                          <m:sty m:val="p"/>
                        </m:rPr>
                        <a:rPr kumimoji="1" lang="en-US" altLang="ja-JP" b="0" i="0" smtClean="0">
                          <a:latin typeface="Cambria Math" panose="02040503050406030204" pitchFamily="18" charset="0"/>
                        </a:rPr>
                        <m:t>Line</m:t>
                      </m:r>
                      <m:r>
                        <a:rPr kumimoji="1" lang="en-US" altLang="ja-JP" b="0" i="0" smtClean="0">
                          <a:latin typeface="Cambria Math" panose="02040503050406030204" pitchFamily="18" charset="0"/>
                        </a:rPr>
                        <m:t> </m:t>
                      </m:r>
                      <m:r>
                        <m:rPr>
                          <m:sty m:val="p"/>
                        </m:rPr>
                        <a:rPr kumimoji="1" lang="en-US" altLang="ja-JP" b="0" i="0" smtClean="0">
                          <a:latin typeface="Cambria Math" panose="02040503050406030204" pitchFamily="18" charset="0"/>
                        </a:rPr>
                        <m:t>width</m:t>
                      </m:r>
                      <m:r>
                        <a:rPr kumimoji="1" lang="en-US" altLang="ja-JP" b="0" i="0" smtClean="0">
                          <a:latin typeface="Cambria Math" panose="02040503050406030204" pitchFamily="18" charset="0"/>
                        </a:rPr>
                        <m:t> (6</m:t>
                      </m:r>
                      <m:r>
                        <m:rPr>
                          <m:sty m:val="p"/>
                        </m:rPr>
                        <a:rPr kumimoji="1" lang="en-US" altLang="ja-JP" b="0" i="0" smtClean="0">
                          <a:latin typeface="Cambria Math" panose="02040503050406030204" pitchFamily="18" charset="0"/>
                        </a:rPr>
                        <m:t>MHz</m:t>
                      </m:r>
                      <m:r>
                        <a:rPr kumimoji="1" lang="en-US" altLang="ja-JP" b="0" i="0" smtClean="0">
                          <a:latin typeface="Cambria Math" panose="02040503050406030204" pitchFamily="18" charset="0"/>
                        </a:rPr>
                        <m:t>)</m:t>
                      </m:r>
                    </m:oMath>
                  </m:oMathPara>
                </a14:m>
                <a:endParaRPr kumimoji="1" lang="ja-JP" altLang="en-US"/>
              </a:p>
            </p:txBody>
          </p:sp>
        </mc:Choice>
        <mc:Fallback xmlns="">
          <p:sp>
            <p:nvSpPr>
              <p:cNvPr id="18" name="テキスト ボックス 17">
                <a:extLst>
                  <a:ext uri="{FF2B5EF4-FFF2-40B4-BE49-F238E27FC236}">
                    <a16:creationId xmlns:a16="http://schemas.microsoft.com/office/drawing/2014/main" xmlns:a14="http://schemas.microsoft.com/office/drawing/2010/main" xmlns="" id="{E645800C-6D91-1B4F-8D11-61296D9D2891}"/>
                  </a:ext>
                </a:extLst>
              </p:cNvPr>
              <p:cNvSpPr txBox="1">
                <a:spLocks noRot="1" noChangeAspect="1" noMove="1" noResize="1" noEditPoints="1" noAdjustHandles="1" noChangeArrowheads="1" noChangeShapeType="1" noTextEdit="1"/>
              </p:cNvSpPr>
              <p:nvPr/>
            </p:nvSpPr>
            <p:spPr>
              <a:xfrm>
                <a:off x="9139365" y="1605814"/>
                <a:ext cx="2461123" cy="369332"/>
              </a:xfrm>
              <a:prstGeom prst="rect">
                <a:avLst/>
              </a:prstGeom>
              <a:blipFill rotWithShape="0">
                <a:blip r:embed="rId11"/>
                <a:stretch>
                  <a:fillRect b="-13115"/>
                </a:stretch>
              </a:blipFill>
            </p:spPr>
            <p:txBody>
              <a:bodyPr/>
              <a:lstStyle/>
              <a:p>
                <a:r>
                  <a:rPr lang="ja-JP" altLang="en-US">
                    <a:noFill/>
                  </a:rPr>
                  <a:t> </a:t>
                </a:r>
              </a:p>
            </p:txBody>
          </p:sp>
        </mc:Fallback>
      </mc:AlternateContent>
      <p:sp>
        <p:nvSpPr>
          <p:cNvPr id="21" name="テキスト ボックス 20">
            <a:extLst>
              <a:ext uri="{FF2B5EF4-FFF2-40B4-BE49-F238E27FC236}">
                <a16:creationId xmlns:a16="http://schemas.microsoft.com/office/drawing/2014/main" id="{BFAF03BB-43EB-CF43-BEED-573971EC719E}"/>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82775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角丸四角形 247"/>
          <p:cNvSpPr/>
          <p:nvPr/>
        </p:nvSpPr>
        <p:spPr>
          <a:xfrm>
            <a:off x="7886700" y="3719801"/>
            <a:ext cx="3676650" cy="1624013"/>
          </a:xfrm>
          <a:prstGeom prst="round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Freeform 456">
            <a:extLst>
              <a:ext uri="{FF2B5EF4-FFF2-40B4-BE49-F238E27FC236}">
                <a16:creationId xmlns:a16="http://schemas.microsoft.com/office/drawing/2014/main" id="{7A90C58E-528B-D144-A90F-D1FD05F1AEBE}"/>
              </a:ext>
            </a:extLst>
          </p:cNvPr>
          <p:cNvSpPr>
            <a:spLocks/>
          </p:cNvSpPr>
          <p:nvPr/>
        </p:nvSpPr>
        <p:spPr bwMode="auto">
          <a:xfrm flipV="1">
            <a:off x="7799238" y="2275704"/>
            <a:ext cx="4002396" cy="681570"/>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5"/>
              <a:gd name="connsiteY0" fmla="*/ 0 h 10000"/>
              <a:gd name="connsiteX1" fmla="*/ 1433 w 8575"/>
              <a:gd name="connsiteY1" fmla="*/ 10000 h 10000"/>
              <a:gd name="connsiteX2" fmla="*/ 2858 w 8575"/>
              <a:gd name="connsiteY2" fmla="*/ 0 h 10000"/>
              <a:gd name="connsiteX3" fmla="*/ 4291 w 8575"/>
              <a:gd name="connsiteY3" fmla="*/ 10000 h 10000"/>
              <a:gd name="connsiteX4" fmla="*/ 5717 w 8575"/>
              <a:gd name="connsiteY4" fmla="*/ 0 h 10000"/>
              <a:gd name="connsiteX5" fmla="*/ 7149 w 8575"/>
              <a:gd name="connsiteY5" fmla="*/ 10000 h 10000"/>
              <a:gd name="connsiteX6" fmla="*/ 8575 w 8575"/>
              <a:gd name="connsiteY6" fmla="*/ 0 h 10000"/>
              <a:gd name="connsiteX0" fmla="*/ 0 w 8337"/>
              <a:gd name="connsiteY0" fmla="*/ 0 h 10000"/>
              <a:gd name="connsiteX1" fmla="*/ 1671 w 8337"/>
              <a:gd name="connsiteY1" fmla="*/ 10000 h 10000"/>
              <a:gd name="connsiteX2" fmla="*/ 3333 w 8337"/>
              <a:gd name="connsiteY2" fmla="*/ 0 h 10000"/>
              <a:gd name="connsiteX3" fmla="*/ 5004 w 8337"/>
              <a:gd name="connsiteY3" fmla="*/ 10000 h 10000"/>
              <a:gd name="connsiteX4" fmla="*/ 6667 w 8337"/>
              <a:gd name="connsiteY4" fmla="*/ 0 h 10000"/>
              <a:gd name="connsiteX5" fmla="*/ 8337 w 8337"/>
              <a:gd name="connsiteY5" fmla="*/ 10000 h 10000"/>
              <a:gd name="connsiteX0" fmla="*/ 0 w 7996"/>
              <a:gd name="connsiteY0" fmla="*/ 10000 h 10000"/>
              <a:gd name="connsiteX1" fmla="*/ 1994 w 7996"/>
              <a:gd name="connsiteY1" fmla="*/ 0 h 10000"/>
              <a:gd name="connsiteX2" fmla="*/ 3998 w 7996"/>
              <a:gd name="connsiteY2" fmla="*/ 10000 h 10000"/>
              <a:gd name="connsiteX3" fmla="*/ 5993 w 7996"/>
              <a:gd name="connsiteY3" fmla="*/ 0 h 10000"/>
              <a:gd name="connsiteX4" fmla="*/ 7996 w 7996"/>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 h="10000">
                <a:moveTo>
                  <a:pt x="0" y="10000"/>
                </a:moveTo>
                <a:cubicBezTo>
                  <a:pt x="661" y="10000"/>
                  <a:pt x="1334" y="0"/>
                  <a:pt x="1994" y="0"/>
                </a:cubicBezTo>
                <a:cubicBezTo>
                  <a:pt x="2656" y="0"/>
                  <a:pt x="3338" y="10000"/>
                  <a:pt x="3998" y="10000"/>
                </a:cubicBezTo>
                <a:cubicBezTo>
                  <a:pt x="4660" y="10000"/>
                  <a:pt x="5331" y="0"/>
                  <a:pt x="5993" y="0"/>
                </a:cubicBezTo>
                <a:cubicBezTo>
                  <a:pt x="6651" y="0"/>
                  <a:pt x="7336" y="10000"/>
                  <a:pt x="7996" y="10000"/>
                </a:cubicBezTo>
              </a:path>
            </a:pathLst>
          </a:custGeom>
          <a:noFill/>
          <a:ln w="31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27" name="図 226">
            <a:extLst>
              <a:ext uri="{FF2B5EF4-FFF2-40B4-BE49-F238E27FC236}">
                <a16:creationId xmlns:a16="http://schemas.microsoft.com/office/drawing/2014/main" id="{03C7D470-7685-F443-A972-459CA4022133}"/>
              </a:ext>
            </a:extLst>
          </p:cNvPr>
          <p:cNvPicPr>
            <a:picLocks noChangeAspect="1"/>
          </p:cNvPicPr>
          <p:nvPr/>
        </p:nvPicPr>
        <p:blipFill>
          <a:blip r:embed="rId2"/>
          <a:stretch>
            <a:fillRect/>
          </a:stretch>
        </p:blipFill>
        <p:spPr>
          <a:xfrm>
            <a:off x="9469020" y="2453460"/>
            <a:ext cx="662832" cy="537296"/>
          </a:xfrm>
          <a:prstGeom prst="rect">
            <a:avLst/>
          </a:prstGeom>
        </p:spPr>
      </p:pic>
      <mc:AlternateContent xmlns:mc="http://schemas.openxmlformats.org/markup-compatibility/2006" xmlns:a14="http://schemas.microsoft.com/office/drawing/2010/main">
        <mc:Choice Requires="a14">
          <p:sp>
            <p:nvSpPr>
              <p:cNvPr id="228" name="正方形/長方形 227">
                <a:extLst>
                  <a:ext uri="{FF2B5EF4-FFF2-40B4-BE49-F238E27FC236}">
                    <a16:creationId xmlns:a16="http://schemas.microsoft.com/office/drawing/2014/main" id="{417FCE34-73C5-FB44-B1F9-7AC50FAF3525}"/>
                  </a:ext>
                </a:extLst>
              </p:cNvPr>
              <p:cNvSpPr/>
              <p:nvPr/>
            </p:nvSpPr>
            <p:spPr>
              <a:xfrm>
                <a:off x="9323747" y="2997800"/>
                <a:ext cx="100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𝑑</m:t>
                          </m:r>
                          <m:r>
                            <a:rPr lang="en-US" altLang="ja-JP" b="0" i="1" smtClean="0">
                              <a:latin typeface="Cambria Math" panose="02040503050406030204" pitchFamily="18" charset="0"/>
                            </a:rPr>
                            <m:t>=</m:t>
                          </m:r>
                          <m:r>
                            <a:rPr lang="en-US" altLang="ja-JP" i="1">
                              <a:latin typeface="Cambria Math" panose="02040503050406030204" pitchFamily="18" charset="0"/>
                            </a:rPr>
                            <m:t>𝑎</m:t>
                          </m:r>
                        </m:e>
                        <m:sub>
                          <m:r>
                            <a:rPr lang="en-US" altLang="ja-JP" i="1">
                              <a:latin typeface="Cambria Math" panose="02040503050406030204" pitchFamily="18" charset="0"/>
                            </a:rPr>
                            <m:t>12</m:t>
                          </m:r>
                        </m:sub>
                      </m:sSub>
                    </m:oMath>
                  </m:oMathPara>
                </a14:m>
                <a:endParaRPr lang="ja-JP" altLang="en-US" dirty="0"/>
              </a:p>
            </p:txBody>
          </p:sp>
        </mc:Choice>
        <mc:Fallback xmlns="">
          <p:sp>
            <p:nvSpPr>
              <p:cNvPr id="228" name="正方形/長方形 227">
                <a:extLst>
                  <a:ext uri="{FF2B5EF4-FFF2-40B4-BE49-F238E27FC236}">
                    <a16:creationId xmlns:a16="http://schemas.microsoft.com/office/drawing/2014/main" xmlns:a14="http://schemas.microsoft.com/office/drawing/2010/main" xmlns="" id="{417FCE34-73C5-FB44-B1F9-7AC50FAF3525}"/>
                  </a:ext>
                </a:extLst>
              </p:cNvPr>
              <p:cNvSpPr>
                <a:spLocks noRot="1" noChangeAspect="1" noMove="1" noResize="1" noEditPoints="1" noAdjustHandles="1" noChangeArrowheads="1" noChangeShapeType="1" noTextEdit="1"/>
              </p:cNvSpPr>
              <p:nvPr/>
            </p:nvSpPr>
            <p:spPr>
              <a:xfrm>
                <a:off x="9323747" y="2997800"/>
                <a:ext cx="1007327" cy="369332"/>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229" name="直線矢印コネクタ 228">
            <a:extLst>
              <a:ext uri="{FF2B5EF4-FFF2-40B4-BE49-F238E27FC236}">
                <a16:creationId xmlns:a16="http://schemas.microsoft.com/office/drawing/2014/main" id="{87E8B10B-42A1-EF47-8B7A-289885DC50C4}"/>
              </a:ext>
            </a:extLst>
          </p:cNvPr>
          <p:cNvCxnSpPr>
            <a:cxnSpLocks/>
          </p:cNvCxnSpPr>
          <p:nvPr/>
        </p:nvCxnSpPr>
        <p:spPr>
          <a:xfrm flipH="1">
            <a:off x="9308892" y="2163035"/>
            <a:ext cx="972000" cy="3955"/>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0" name="正方形/長方形 229">
                <a:extLst>
                  <a:ext uri="{FF2B5EF4-FFF2-40B4-BE49-F238E27FC236}">
                    <a16:creationId xmlns:a16="http://schemas.microsoft.com/office/drawing/2014/main" id="{ED5398B6-B44D-8D4B-94E5-18980F5B09E3}"/>
                  </a:ext>
                </a:extLst>
              </p:cNvPr>
              <p:cNvSpPr/>
              <p:nvPr/>
            </p:nvSpPr>
            <p:spPr>
              <a:xfrm>
                <a:off x="9364483" y="1760221"/>
                <a:ext cx="90274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0000"/>
                              </a:solidFill>
                              <a:latin typeface="Cambria Math" panose="02040503050406030204" pitchFamily="18" charset="0"/>
                            </a:rPr>
                          </m:ctrlPr>
                        </m:sSubPr>
                        <m:e>
                          <m:r>
                            <a:rPr lang="en-US" altLang="ja-JP" i="1">
                              <a:solidFill>
                                <a:srgbClr val="FF0000"/>
                              </a:solidFill>
                              <a:latin typeface="Cambria Math" panose="02040503050406030204" pitchFamily="18" charset="0"/>
                            </a:rPr>
                            <m:t>𝜆</m:t>
                          </m:r>
                        </m:e>
                        <m:sub>
                          <m:r>
                            <a:rPr lang="en-US" altLang="ja-JP" i="1">
                              <a:solidFill>
                                <a:srgbClr val="FF0000"/>
                              </a:solidFill>
                              <a:latin typeface="Cambria Math" panose="02040503050406030204" pitchFamily="18" charset="0"/>
                            </a:rPr>
                            <m:t>671</m:t>
                          </m:r>
                        </m:sub>
                      </m:sSub>
                      <m:r>
                        <a:rPr lang="en-US" altLang="ja-JP" i="1">
                          <a:solidFill>
                            <a:srgbClr val="FF0000"/>
                          </a:solidFill>
                          <a:latin typeface="Cambria Math" panose="02040503050406030204" pitchFamily="18" charset="0"/>
                        </a:rPr>
                        <m:t>/2</m:t>
                      </m:r>
                    </m:oMath>
                  </m:oMathPara>
                </a14:m>
                <a:endParaRPr lang="ja-JP" altLang="en-US">
                  <a:solidFill>
                    <a:srgbClr val="FF0000"/>
                  </a:solidFill>
                </a:endParaRPr>
              </a:p>
            </p:txBody>
          </p:sp>
        </mc:Choice>
        <mc:Fallback xmlns="">
          <p:sp>
            <p:nvSpPr>
              <p:cNvPr id="230" name="正方形/長方形 229">
                <a:extLst>
                  <a:ext uri="{FF2B5EF4-FFF2-40B4-BE49-F238E27FC236}">
                    <a16:creationId xmlns:a16="http://schemas.microsoft.com/office/drawing/2014/main" xmlns:a14="http://schemas.microsoft.com/office/drawing/2010/main" xmlns="" id="{ED5398B6-B44D-8D4B-94E5-18980F5B09E3}"/>
                  </a:ext>
                </a:extLst>
              </p:cNvPr>
              <p:cNvSpPr>
                <a:spLocks noRot="1" noChangeAspect="1" noMove="1" noResize="1" noEditPoints="1" noAdjustHandles="1" noChangeArrowheads="1" noChangeShapeType="1" noTextEdit="1"/>
              </p:cNvSpPr>
              <p:nvPr/>
            </p:nvSpPr>
            <p:spPr>
              <a:xfrm>
                <a:off x="9364483" y="1760221"/>
                <a:ext cx="902747" cy="369332"/>
              </a:xfrm>
              <a:prstGeom prst="rect">
                <a:avLst/>
              </a:prstGeom>
              <a:blipFill rotWithShape="0">
                <a:blip r:embed="rId4"/>
                <a:stretch>
                  <a:fillRect b="-13333"/>
                </a:stretch>
              </a:blipFill>
            </p:spPr>
            <p:txBody>
              <a:bodyPr/>
              <a:lstStyle/>
              <a:p>
                <a:r>
                  <a:rPr lang="ja-JP" altLang="en-US">
                    <a:noFill/>
                  </a:rPr>
                  <a:t> </a:t>
                </a:r>
              </a:p>
            </p:txBody>
          </p:sp>
        </mc:Fallback>
      </mc:AlternateContent>
      <p:cxnSp>
        <p:nvCxnSpPr>
          <p:cNvPr id="231" name="直線矢印コネクタ 230">
            <a:extLst>
              <a:ext uri="{FF2B5EF4-FFF2-40B4-BE49-F238E27FC236}">
                <a16:creationId xmlns:a16="http://schemas.microsoft.com/office/drawing/2014/main" id="{CDB23DA5-5890-934F-A8A4-0415CB422B22}"/>
              </a:ext>
            </a:extLst>
          </p:cNvPr>
          <p:cNvCxnSpPr>
            <a:cxnSpLocks/>
          </p:cNvCxnSpPr>
          <p:nvPr/>
        </p:nvCxnSpPr>
        <p:spPr>
          <a:xfrm flipH="1">
            <a:off x="9578892" y="3016085"/>
            <a:ext cx="432000" cy="395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38" name="グループ化 237"/>
          <p:cNvGrpSpPr/>
          <p:nvPr/>
        </p:nvGrpSpPr>
        <p:grpSpPr>
          <a:xfrm>
            <a:off x="703688" y="1770062"/>
            <a:ext cx="3570506" cy="3949144"/>
            <a:chOff x="294113" y="1722437"/>
            <a:chExt cx="3570506" cy="3949144"/>
          </a:xfrm>
        </p:grpSpPr>
        <p:sp>
          <p:nvSpPr>
            <p:cNvPr id="139" name="Line 137"/>
            <p:cNvSpPr>
              <a:spLocks noChangeShapeType="1"/>
            </p:cNvSpPr>
            <p:nvPr/>
          </p:nvSpPr>
          <p:spPr bwMode="auto">
            <a:xfrm>
              <a:off x="1319856" y="1854200"/>
              <a:ext cx="0" cy="314007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Line 138"/>
            <p:cNvSpPr>
              <a:spLocks noChangeShapeType="1"/>
            </p:cNvSpPr>
            <p:nvPr/>
          </p:nvSpPr>
          <p:spPr bwMode="auto">
            <a:xfrm>
              <a:off x="3856681" y="1854200"/>
              <a:ext cx="0" cy="3140075"/>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Line 139"/>
            <p:cNvSpPr>
              <a:spLocks noChangeShapeType="1"/>
            </p:cNvSpPr>
            <p:nvPr/>
          </p:nvSpPr>
          <p:spPr bwMode="auto">
            <a:xfrm flipH="1">
              <a:off x="3761431" y="1892300"/>
              <a:ext cx="1016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Line 140"/>
            <p:cNvSpPr>
              <a:spLocks noChangeShapeType="1"/>
            </p:cNvSpPr>
            <p:nvPr/>
          </p:nvSpPr>
          <p:spPr bwMode="auto">
            <a:xfrm>
              <a:off x="1313506" y="1892300"/>
              <a:ext cx="100012"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Rectangle 141"/>
            <p:cNvSpPr>
              <a:spLocks noChangeArrowheads="1"/>
            </p:cNvSpPr>
            <p:nvPr/>
          </p:nvSpPr>
          <p:spPr bwMode="auto">
            <a:xfrm>
              <a:off x="1092844" y="1819275"/>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1.0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4" name="Line 142"/>
            <p:cNvSpPr>
              <a:spLocks noChangeShapeType="1"/>
            </p:cNvSpPr>
            <p:nvPr/>
          </p:nvSpPr>
          <p:spPr bwMode="auto">
            <a:xfrm flipH="1">
              <a:off x="3761431" y="2505075"/>
              <a:ext cx="1016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Line 143"/>
            <p:cNvSpPr>
              <a:spLocks noChangeShapeType="1"/>
            </p:cNvSpPr>
            <p:nvPr/>
          </p:nvSpPr>
          <p:spPr bwMode="auto">
            <a:xfrm>
              <a:off x="1313506" y="2505075"/>
              <a:ext cx="100012"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Rectangle 144"/>
            <p:cNvSpPr>
              <a:spLocks noChangeArrowheads="1"/>
            </p:cNvSpPr>
            <p:nvPr/>
          </p:nvSpPr>
          <p:spPr bwMode="auto">
            <a:xfrm>
              <a:off x="1092844" y="2432050"/>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47" name="Line 145"/>
            <p:cNvSpPr>
              <a:spLocks noChangeShapeType="1"/>
            </p:cNvSpPr>
            <p:nvPr/>
          </p:nvSpPr>
          <p:spPr bwMode="auto">
            <a:xfrm flipH="1">
              <a:off x="3761431" y="3117850"/>
              <a:ext cx="1016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Line 146"/>
            <p:cNvSpPr>
              <a:spLocks noChangeShapeType="1"/>
            </p:cNvSpPr>
            <p:nvPr/>
          </p:nvSpPr>
          <p:spPr bwMode="auto">
            <a:xfrm>
              <a:off x="1313506" y="3117850"/>
              <a:ext cx="100012"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Rectangle 147"/>
            <p:cNvSpPr>
              <a:spLocks noChangeArrowheads="1"/>
            </p:cNvSpPr>
            <p:nvPr/>
          </p:nvSpPr>
          <p:spPr bwMode="auto">
            <a:xfrm>
              <a:off x="1092844" y="3044825"/>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0" name="Line 148"/>
            <p:cNvSpPr>
              <a:spLocks noChangeShapeType="1"/>
            </p:cNvSpPr>
            <p:nvPr/>
          </p:nvSpPr>
          <p:spPr bwMode="auto">
            <a:xfrm flipH="1">
              <a:off x="3761431" y="3730625"/>
              <a:ext cx="1016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Line 149"/>
            <p:cNvSpPr>
              <a:spLocks noChangeShapeType="1"/>
            </p:cNvSpPr>
            <p:nvPr/>
          </p:nvSpPr>
          <p:spPr bwMode="auto">
            <a:xfrm>
              <a:off x="1313506" y="3730625"/>
              <a:ext cx="100012"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Rectangle 150"/>
            <p:cNvSpPr>
              <a:spLocks noChangeArrowheads="1"/>
            </p:cNvSpPr>
            <p:nvPr/>
          </p:nvSpPr>
          <p:spPr bwMode="auto">
            <a:xfrm>
              <a:off x="1092844" y="3657600"/>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3" name="Line 151"/>
            <p:cNvSpPr>
              <a:spLocks noChangeShapeType="1"/>
            </p:cNvSpPr>
            <p:nvPr/>
          </p:nvSpPr>
          <p:spPr bwMode="auto">
            <a:xfrm flipH="1">
              <a:off x="3761431" y="4343400"/>
              <a:ext cx="1016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Line 152"/>
            <p:cNvSpPr>
              <a:spLocks noChangeShapeType="1"/>
            </p:cNvSpPr>
            <p:nvPr/>
          </p:nvSpPr>
          <p:spPr bwMode="auto">
            <a:xfrm>
              <a:off x="1313506" y="4343400"/>
              <a:ext cx="100012"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Rectangle 153"/>
            <p:cNvSpPr>
              <a:spLocks noChangeArrowheads="1"/>
            </p:cNvSpPr>
            <p:nvPr/>
          </p:nvSpPr>
          <p:spPr bwMode="auto">
            <a:xfrm>
              <a:off x="1092844" y="4270375"/>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56" name="Line 154"/>
            <p:cNvSpPr>
              <a:spLocks noChangeShapeType="1"/>
            </p:cNvSpPr>
            <p:nvPr/>
          </p:nvSpPr>
          <p:spPr bwMode="auto">
            <a:xfrm flipH="1">
              <a:off x="3761431" y="4956175"/>
              <a:ext cx="1016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Line 155"/>
            <p:cNvSpPr>
              <a:spLocks noChangeShapeType="1"/>
            </p:cNvSpPr>
            <p:nvPr/>
          </p:nvSpPr>
          <p:spPr bwMode="auto">
            <a:xfrm>
              <a:off x="1313506" y="4956175"/>
              <a:ext cx="100012"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Rectangle 156"/>
            <p:cNvSpPr>
              <a:spLocks noChangeArrowheads="1"/>
            </p:cNvSpPr>
            <p:nvPr/>
          </p:nvSpPr>
          <p:spPr bwMode="auto">
            <a:xfrm>
              <a:off x="1092844" y="4883150"/>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0" name="Line 168"/>
            <p:cNvSpPr>
              <a:spLocks noChangeShapeType="1"/>
            </p:cNvSpPr>
            <p:nvPr/>
          </p:nvSpPr>
          <p:spPr bwMode="auto">
            <a:xfrm>
              <a:off x="1311919" y="5000625"/>
              <a:ext cx="25527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Line 169"/>
            <p:cNvSpPr>
              <a:spLocks noChangeShapeType="1"/>
            </p:cNvSpPr>
            <p:nvPr/>
          </p:nvSpPr>
          <p:spPr bwMode="auto">
            <a:xfrm>
              <a:off x="1311919" y="1849438"/>
              <a:ext cx="25527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Line 170"/>
            <p:cNvSpPr>
              <a:spLocks noChangeShapeType="1"/>
            </p:cNvSpPr>
            <p:nvPr/>
          </p:nvSpPr>
          <p:spPr bwMode="auto">
            <a:xfrm>
              <a:off x="3555056" y="1843088"/>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3" name="Line 171"/>
            <p:cNvSpPr>
              <a:spLocks noChangeShapeType="1"/>
            </p:cNvSpPr>
            <p:nvPr/>
          </p:nvSpPr>
          <p:spPr bwMode="auto">
            <a:xfrm flipV="1">
              <a:off x="3555056" y="4906963"/>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Rectangle 172"/>
            <p:cNvSpPr>
              <a:spLocks noChangeArrowheads="1"/>
            </p:cNvSpPr>
            <p:nvPr/>
          </p:nvSpPr>
          <p:spPr bwMode="auto">
            <a:xfrm>
              <a:off x="3448694" y="5057775"/>
              <a:ext cx="2651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800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5" name="Line 173"/>
            <p:cNvSpPr>
              <a:spLocks noChangeShapeType="1"/>
            </p:cNvSpPr>
            <p:nvPr/>
          </p:nvSpPr>
          <p:spPr bwMode="auto">
            <a:xfrm>
              <a:off x="2908944" y="1843088"/>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Line 174"/>
            <p:cNvSpPr>
              <a:spLocks noChangeShapeType="1"/>
            </p:cNvSpPr>
            <p:nvPr/>
          </p:nvSpPr>
          <p:spPr bwMode="auto">
            <a:xfrm flipV="1">
              <a:off x="2908944" y="4906963"/>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7" name="Rectangle 175"/>
            <p:cNvSpPr>
              <a:spLocks noChangeArrowheads="1"/>
            </p:cNvSpPr>
            <p:nvPr/>
          </p:nvSpPr>
          <p:spPr bwMode="auto">
            <a:xfrm>
              <a:off x="2804169" y="5057775"/>
              <a:ext cx="2651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750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8" name="Line 176"/>
            <p:cNvSpPr>
              <a:spLocks noChangeShapeType="1"/>
            </p:cNvSpPr>
            <p:nvPr/>
          </p:nvSpPr>
          <p:spPr bwMode="auto">
            <a:xfrm>
              <a:off x="2266006" y="1843088"/>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9" name="Line 177"/>
            <p:cNvSpPr>
              <a:spLocks noChangeShapeType="1"/>
            </p:cNvSpPr>
            <p:nvPr/>
          </p:nvSpPr>
          <p:spPr bwMode="auto">
            <a:xfrm flipV="1">
              <a:off x="2266006" y="4906963"/>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0" name="Rectangle 178"/>
            <p:cNvSpPr>
              <a:spLocks noChangeArrowheads="1"/>
            </p:cNvSpPr>
            <p:nvPr/>
          </p:nvSpPr>
          <p:spPr bwMode="auto">
            <a:xfrm>
              <a:off x="2161231" y="5057775"/>
              <a:ext cx="2651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700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1" name="Line 179"/>
            <p:cNvSpPr>
              <a:spLocks noChangeShapeType="1"/>
            </p:cNvSpPr>
            <p:nvPr/>
          </p:nvSpPr>
          <p:spPr bwMode="auto">
            <a:xfrm>
              <a:off x="1621481" y="1843088"/>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2" name="Line 180"/>
            <p:cNvSpPr>
              <a:spLocks noChangeShapeType="1"/>
            </p:cNvSpPr>
            <p:nvPr/>
          </p:nvSpPr>
          <p:spPr bwMode="auto">
            <a:xfrm flipV="1">
              <a:off x="1621481" y="4906963"/>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3" name="Rectangle 181"/>
            <p:cNvSpPr>
              <a:spLocks noChangeArrowheads="1"/>
            </p:cNvSpPr>
            <p:nvPr/>
          </p:nvSpPr>
          <p:spPr bwMode="auto">
            <a:xfrm>
              <a:off x="1516706" y="5057775"/>
              <a:ext cx="2651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650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5" name="Freeform 183"/>
            <p:cNvSpPr>
              <a:spLocks/>
            </p:cNvSpPr>
            <p:nvPr/>
          </p:nvSpPr>
          <p:spPr bwMode="auto">
            <a:xfrm>
              <a:off x="1364306" y="2225675"/>
              <a:ext cx="2447925" cy="1257300"/>
            </a:xfrm>
            <a:custGeom>
              <a:avLst/>
              <a:gdLst>
                <a:gd name="T0" fmla="*/ 0 w 1542"/>
                <a:gd name="T1" fmla="*/ 792 h 792"/>
                <a:gd name="T2" fmla="*/ 81 w 1542"/>
                <a:gd name="T3" fmla="*/ 774 h 792"/>
                <a:gd name="T4" fmla="*/ 162 w 1542"/>
                <a:gd name="T5" fmla="*/ 663 h 792"/>
                <a:gd name="T6" fmla="*/ 244 w 1542"/>
                <a:gd name="T7" fmla="*/ 607 h 792"/>
                <a:gd name="T8" fmla="*/ 324 w 1542"/>
                <a:gd name="T9" fmla="*/ 552 h 792"/>
                <a:gd name="T10" fmla="*/ 406 w 1542"/>
                <a:gd name="T11" fmla="*/ 549 h 792"/>
                <a:gd name="T12" fmla="*/ 487 w 1542"/>
                <a:gd name="T13" fmla="*/ 463 h 792"/>
                <a:gd name="T14" fmla="*/ 568 w 1542"/>
                <a:gd name="T15" fmla="*/ 416 h 792"/>
                <a:gd name="T16" fmla="*/ 649 w 1542"/>
                <a:gd name="T17" fmla="*/ 429 h 792"/>
                <a:gd name="T18" fmla="*/ 730 w 1542"/>
                <a:gd name="T19" fmla="*/ 374 h 792"/>
                <a:gd name="T20" fmla="*/ 811 w 1542"/>
                <a:gd name="T21" fmla="*/ 301 h 792"/>
                <a:gd name="T22" fmla="*/ 893 w 1542"/>
                <a:gd name="T23" fmla="*/ 211 h 792"/>
                <a:gd name="T24" fmla="*/ 973 w 1542"/>
                <a:gd name="T25" fmla="*/ 140 h 792"/>
                <a:gd name="T26" fmla="*/ 1055 w 1542"/>
                <a:gd name="T27" fmla="*/ 93 h 792"/>
                <a:gd name="T28" fmla="*/ 1136 w 1542"/>
                <a:gd name="T29" fmla="*/ 75 h 792"/>
                <a:gd name="T30" fmla="*/ 1217 w 1542"/>
                <a:gd name="T31" fmla="*/ 108 h 792"/>
                <a:gd name="T32" fmla="*/ 1298 w 1542"/>
                <a:gd name="T33" fmla="*/ 69 h 792"/>
                <a:gd name="T34" fmla="*/ 1380 w 1542"/>
                <a:gd name="T35" fmla="*/ 0 h 792"/>
                <a:gd name="T36" fmla="*/ 1460 w 1542"/>
                <a:gd name="T37" fmla="*/ 86 h 792"/>
                <a:gd name="T38" fmla="*/ 1542 w 1542"/>
                <a:gd name="T39" fmla="*/ 97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42" h="792">
                  <a:moveTo>
                    <a:pt x="0" y="792"/>
                  </a:moveTo>
                  <a:lnTo>
                    <a:pt x="81" y="774"/>
                  </a:lnTo>
                  <a:lnTo>
                    <a:pt x="162" y="663"/>
                  </a:lnTo>
                  <a:lnTo>
                    <a:pt x="244" y="607"/>
                  </a:lnTo>
                  <a:lnTo>
                    <a:pt x="324" y="552"/>
                  </a:lnTo>
                  <a:lnTo>
                    <a:pt x="406" y="549"/>
                  </a:lnTo>
                  <a:lnTo>
                    <a:pt x="487" y="463"/>
                  </a:lnTo>
                  <a:lnTo>
                    <a:pt x="568" y="416"/>
                  </a:lnTo>
                  <a:lnTo>
                    <a:pt x="649" y="429"/>
                  </a:lnTo>
                  <a:lnTo>
                    <a:pt x="730" y="374"/>
                  </a:lnTo>
                  <a:lnTo>
                    <a:pt x="811" y="301"/>
                  </a:lnTo>
                  <a:lnTo>
                    <a:pt x="893" y="211"/>
                  </a:lnTo>
                  <a:lnTo>
                    <a:pt x="973" y="140"/>
                  </a:lnTo>
                  <a:lnTo>
                    <a:pt x="1055" y="93"/>
                  </a:lnTo>
                  <a:lnTo>
                    <a:pt x="1136" y="75"/>
                  </a:lnTo>
                  <a:lnTo>
                    <a:pt x="1217" y="108"/>
                  </a:lnTo>
                  <a:lnTo>
                    <a:pt x="1298" y="69"/>
                  </a:lnTo>
                  <a:lnTo>
                    <a:pt x="1380" y="0"/>
                  </a:lnTo>
                  <a:lnTo>
                    <a:pt x="1460" y="86"/>
                  </a:lnTo>
                  <a:lnTo>
                    <a:pt x="1542" y="97"/>
                  </a:lnTo>
                </a:path>
              </a:pathLst>
            </a:custGeom>
            <a:noFill/>
            <a:ln w="127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6" name="Oval 184"/>
            <p:cNvSpPr>
              <a:spLocks noChangeArrowheads="1"/>
            </p:cNvSpPr>
            <p:nvPr/>
          </p:nvSpPr>
          <p:spPr bwMode="auto">
            <a:xfrm>
              <a:off x="1337319" y="3457575"/>
              <a:ext cx="52387"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7" name="Oval 185"/>
            <p:cNvSpPr>
              <a:spLocks noChangeArrowheads="1"/>
            </p:cNvSpPr>
            <p:nvPr/>
          </p:nvSpPr>
          <p:spPr bwMode="auto">
            <a:xfrm>
              <a:off x="1337319" y="3457575"/>
              <a:ext cx="52387"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8" name="Oval 186"/>
            <p:cNvSpPr>
              <a:spLocks noChangeArrowheads="1"/>
            </p:cNvSpPr>
            <p:nvPr/>
          </p:nvSpPr>
          <p:spPr bwMode="auto">
            <a:xfrm>
              <a:off x="1467494" y="3427413"/>
              <a:ext cx="52387"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9" name="Oval 187"/>
            <p:cNvSpPr>
              <a:spLocks noChangeArrowheads="1"/>
            </p:cNvSpPr>
            <p:nvPr/>
          </p:nvSpPr>
          <p:spPr bwMode="auto">
            <a:xfrm>
              <a:off x="1467494" y="3427413"/>
              <a:ext cx="52387"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Oval 188"/>
            <p:cNvSpPr>
              <a:spLocks noChangeArrowheads="1"/>
            </p:cNvSpPr>
            <p:nvPr/>
          </p:nvSpPr>
          <p:spPr bwMode="auto">
            <a:xfrm>
              <a:off x="1596081" y="3252788"/>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1" name="Oval 189"/>
            <p:cNvSpPr>
              <a:spLocks noChangeArrowheads="1"/>
            </p:cNvSpPr>
            <p:nvPr/>
          </p:nvSpPr>
          <p:spPr bwMode="auto">
            <a:xfrm>
              <a:off x="1596081" y="3252788"/>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2" name="Oval 190"/>
            <p:cNvSpPr>
              <a:spLocks noChangeArrowheads="1"/>
            </p:cNvSpPr>
            <p:nvPr/>
          </p:nvSpPr>
          <p:spPr bwMode="auto">
            <a:xfrm>
              <a:off x="1724669" y="3162300"/>
              <a:ext cx="52387"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3" name="Oval 191"/>
            <p:cNvSpPr>
              <a:spLocks noChangeArrowheads="1"/>
            </p:cNvSpPr>
            <p:nvPr/>
          </p:nvSpPr>
          <p:spPr bwMode="auto">
            <a:xfrm>
              <a:off x="1724669" y="3162300"/>
              <a:ext cx="52387"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4" name="Oval 192"/>
            <p:cNvSpPr>
              <a:spLocks noChangeArrowheads="1"/>
            </p:cNvSpPr>
            <p:nvPr/>
          </p:nvSpPr>
          <p:spPr bwMode="auto">
            <a:xfrm>
              <a:off x="1853256" y="3074988"/>
              <a:ext cx="52387"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5" name="Oval 193"/>
            <p:cNvSpPr>
              <a:spLocks noChangeArrowheads="1"/>
            </p:cNvSpPr>
            <p:nvPr/>
          </p:nvSpPr>
          <p:spPr bwMode="auto">
            <a:xfrm>
              <a:off x="1853256" y="3074988"/>
              <a:ext cx="52387"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6" name="Oval 194"/>
            <p:cNvSpPr>
              <a:spLocks noChangeArrowheads="1"/>
            </p:cNvSpPr>
            <p:nvPr/>
          </p:nvSpPr>
          <p:spPr bwMode="auto">
            <a:xfrm>
              <a:off x="1983431" y="3071813"/>
              <a:ext cx="50800"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7" name="Oval 195"/>
            <p:cNvSpPr>
              <a:spLocks noChangeArrowheads="1"/>
            </p:cNvSpPr>
            <p:nvPr/>
          </p:nvSpPr>
          <p:spPr bwMode="auto">
            <a:xfrm>
              <a:off x="1983431" y="3071813"/>
              <a:ext cx="50800"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8" name="Oval 196"/>
            <p:cNvSpPr>
              <a:spLocks noChangeArrowheads="1"/>
            </p:cNvSpPr>
            <p:nvPr/>
          </p:nvSpPr>
          <p:spPr bwMode="auto">
            <a:xfrm>
              <a:off x="2110431" y="2933700"/>
              <a:ext cx="52387"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9" name="Oval 197"/>
            <p:cNvSpPr>
              <a:spLocks noChangeArrowheads="1"/>
            </p:cNvSpPr>
            <p:nvPr/>
          </p:nvSpPr>
          <p:spPr bwMode="auto">
            <a:xfrm>
              <a:off x="2110431" y="2933700"/>
              <a:ext cx="52387"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0" name="Oval 198"/>
            <p:cNvSpPr>
              <a:spLocks noChangeArrowheads="1"/>
            </p:cNvSpPr>
            <p:nvPr/>
          </p:nvSpPr>
          <p:spPr bwMode="auto">
            <a:xfrm>
              <a:off x="2240606" y="2860675"/>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1" name="Oval 199"/>
            <p:cNvSpPr>
              <a:spLocks noChangeArrowheads="1"/>
            </p:cNvSpPr>
            <p:nvPr/>
          </p:nvSpPr>
          <p:spPr bwMode="auto">
            <a:xfrm>
              <a:off x="2240606" y="2860675"/>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Oval 200"/>
            <p:cNvSpPr>
              <a:spLocks noChangeArrowheads="1"/>
            </p:cNvSpPr>
            <p:nvPr/>
          </p:nvSpPr>
          <p:spPr bwMode="auto">
            <a:xfrm>
              <a:off x="2369194" y="2881313"/>
              <a:ext cx="50800"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3" name="Oval 201"/>
            <p:cNvSpPr>
              <a:spLocks noChangeArrowheads="1"/>
            </p:cNvSpPr>
            <p:nvPr/>
          </p:nvSpPr>
          <p:spPr bwMode="auto">
            <a:xfrm>
              <a:off x="2369194" y="2881313"/>
              <a:ext cx="50800"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4" name="Oval 202"/>
            <p:cNvSpPr>
              <a:spLocks noChangeArrowheads="1"/>
            </p:cNvSpPr>
            <p:nvPr/>
          </p:nvSpPr>
          <p:spPr bwMode="auto">
            <a:xfrm>
              <a:off x="2497781" y="2794000"/>
              <a:ext cx="52387"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5" name="Oval 203"/>
            <p:cNvSpPr>
              <a:spLocks noChangeArrowheads="1"/>
            </p:cNvSpPr>
            <p:nvPr/>
          </p:nvSpPr>
          <p:spPr bwMode="auto">
            <a:xfrm>
              <a:off x="2497781" y="2794000"/>
              <a:ext cx="52387"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6" name="Oval 204"/>
            <p:cNvSpPr>
              <a:spLocks noChangeArrowheads="1"/>
            </p:cNvSpPr>
            <p:nvPr/>
          </p:nvSpPr>
          <p:spPr bwMode="auto">
            <a:xfrm>
              <a:off x="2626369" y="2678113"/>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7" name="Oval 205"/>
            <p:cNvSpPr>
              <a:spLocks noChangeArrowheads="1"/>
            </p:cNvSpPr>
            <p:nvPr/>
          </p:nvSpPr>
          <p:spPr bwMode="auto">
            <a:xfrm>
              <a:off x="2626369" y="2678113"/>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8" name="Oval 206"/>
            <p:cNvSpPr>
              <a:spLocks noChangeArrowheads="1"/>
            </p:cNvSpPr>
            <p:nvPr/>
          </p:nvSpPr>
          <p:spPr bwMode="auto">
            <a:xfrm>
              <a:off x="2754956" y="2535238"/>
              <a:ext cx="52387"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9" name="Oval 207"/>
            <p:cNvSpPr>
              <a:spLocks noChangeArrowheads="1"/>
            </p:cNvSpPr>
            <p:nvPr/>
          </p:nvSpPr>
          <p:spPr bwMode="auto">
            <a:xfrm>
              <a:off x="2754956" y="2535238"/>
              <a:ext cx="52387"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0" name="Oval 208"/>
            <p:cNvSpPr>
              <a:spLocks noChangeArrowheads="1"/>
            </p:cNvSpPr>
            <p:nvPr/>
          </p:nvSpPr>
          <p:spPr bwMode="auto">
            <a:xfrm>
              <a:off x="2883544" y="2422525"/>
              <a:ext cx="52387"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1" name="Oval 209"/>
            <p:cNvSpPr>
              <a:spLocks noChangeArrowheads="1"/>
            </p:cNvSpPr>
            <p:nvPr/>
          </p:nvSpPr>
          <p:spPr bwMode="auto">
            <a:xfrm>
              <a:off x="2883544" y="2422525"/>
              <a:ext cx="52387"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2" name="Oval 210"/>
            <p:cNvSpPr>
              <a:spLocks noChangeArrowheads="1"/>
            </p:cNvSpPr>
            <p:nvPr/>
          </p:nvSpPr>
          <p:spPr bwMode="auto">
            <a:xfrm>
              <a:off x="3013719" y="2347913"/>
              <a:ext cx="50800"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3" name="Oval 211"/>
            <p:cNvSpPr>
              <a:spLocks noChangeArrowheads="1"/>
            </p:cNvSpPr>
            <p:nvPr/>
          </p:nvSpPr>
          <p:spPr bwMode="auto">
            <a:xfrm>
              <a:off x="3013719" y="2347913"/>
              <a:ext cx="50800"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4" name="Oval 212"/>
            <p:cNvSpPr>
              <a:spLocks noChangeArrowheads="1"/>
            </p:cNvSpPr>
            <p:nvPr/>
          </p:nvSpPr>
          <p:spPr bwMode="auto">
            <a:xfrm>
              <a:off x="3140719" y="2317750"/>
              <a:ext cx="52387"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5" name="Oval 213"/>
            <p:cNvSpPr>
              <a:spLocks noChangeArrowheads="1"/>
            </p:cNvSpPr>
            <p:nvPr/>
          </p:nvSpPr>
          <p:spPr bwMode="auto">
            <a:xfrm>
              <a:off x="3140719" y="2317750"/>
              <a:ext cx="52387"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6" name="Oval 214"/>
            <p:cNvSpPr>
              <a:spLocks noChangeArrowheads="1"/>
            </p:cNvSpPr>
            <p:nvPr/>
          </p:nvSpPr>
          <p:spPr bwMode="auto">
            <a:xfrm>
              <a:off x="3270894" y="2371725"/>
              <a:ext cx="52387"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7" name="Oval 215"/>
            <p:cNvSpPr>
              <a:spLocks noChangeArrowheads="1"/>
            </p:cNvSpPr>
            <p:nvPr/>
          </p:nvSpPr>
          <p:spPr bwMode="auto">
            <a:xfrm>
              <a:off x="3270894" y="2371725"/>
              <a:ext cx="52387"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8" name="Oval 216"/>
            <p:cNvSpPr>
              <a:spLocks noChangeArrowheads="1"/>
            </p:cNvSpPr>
            <p:nvPr/>
          </p:nvSpPr>
          <p:spPr bwMode="auto">
            <a:xfrm>
              <a:off x="3399481" y="2309813"/>
              <a:ext cx="50800"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19" name="Oval 217"/>
            <p:cNvSpPr>
              <a:spLocks noChangeArrowheads="1"/>
            </p:cNvSpPr>
            <p:nvPr/>
          </p:nvSpPr>
          <p:spPr bwMode="auto">
            <a:xfrm>
              <a:off x="3399481" y="2309813"/>
              <a:ext cx="50800"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0" name="Oval 218"/>
            <p:cNvSpPr>
              <a:spLocks noChangeArrowheads="1"/>
            </p:cNvSpPr>
            <p:nvPr/>
          </p:nvSpPr>
          <p:spPr bwMode="auto">
            <a:xfrm>
              <a:off x="3528069" y="2198688"/>
              <a:ext cx="52387"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1" name="Oval 219"/>
            <p:cNvSpPr>
              <a:spLocks noChangeArrowheads="1"/>
            </p:cNvSpPr>
            <p:nvPr/>
          </p:nvSpPr>
          <p:spPr bwMode="auto">
            <a:xfrm>
              <a:off x="3528069" y="2198688"/>
              <a:ext cx="52387"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2" name="Oval 220"/>
            <p:cNvSpPr>
              <a:spLocks noChangeArrowheads="1"/>
            </p:cNvSpPr>
            <p:nvPr/>
          </p:nvSpPr>
          <p:spPr bwMode="auto">
            <a:xfrm>
              <a:off x="3656656" y="2336800"/>
              <a:ext cx="52387"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3" name="Oval 221"/>
            <p:cNvSpPr>
              <a:spLocks noChangeArrowheads="1"/>
            </p:cNvSpPr>
            <p:nvPr/>
          </p:nvSpPr>
          <p:spPr bwMode="auto">
            <a:xfrm>
              <a:off x="3656656" y="2336800"/>
              <a:ext cx="52387"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4" name="Oval 222"/>
            <p:cNvSpPr>
              <a:spLocks noChangeArrowheads="1"/>
            </p:cNvSpPr>
            <p:nvPr/>
          </p:nvSpPr>
          <p:spPr bwMode="auto">
            <a:xfrm>
              <a:off x="3786831" y="2352675"/>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5" name="Oval 223"/>
            <p:cNvSpPr>
              <a:spLocks noChangeArrowheads="1"/>
            </p:cNvSpPr>
            <p:nvPr/>
          </p:nvSpPr>
          <p:spPr bwMode="auto">
            <a:xfrm>
              <a:off x="3786831" y="2352675"/>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4" name="正方形/長方形 233"/>
            <p:cNvSpPr/>
            <p:nvPr/>
          </p:nvSpPr>
          <p:spPr>
            <a:xfrm>
              <a:off x="1427528" y="5302249"/>
              <a:ext cx="2283382" cy="369332"/>
            </a:xfrm>
            <a:prstGeom prst="rect">
              <a:avLst/>
            </a:prstGeom>
          </p:spPr>
          <p:txBody>
            <a:bodyPr wrap="none">
              <a:spAutoFit/>
            </a:bodyPr>
            <a:lstStyle/>
            <a:p>
              <a:r>
                <a:rPr lang="en-US" altLang="ja-JP" dirty="0"/>
                <a:t>Magnetic field [Gauss]</a:t>
              </a:r>
              <a:endParaRPr lang="ja-JP" altLang="en-US" dirty="0"/>
            </a:p>
          </p:txBody>
        </p:sp>
        <p:sp>
          <p:nvSpPr>
            <p:cNvPr id="235" name="テキスト ボックス 234"/>
            <p:cNvSpPr txBox="1"/>
            <p:nvPr/>
          </p:nvSpPr>
          <p:spPr>
            <a:xfrm rot="16200000">
              <a:off x="-988478" y="3005028"/>
              <a:ext cx="3211513" cy="646331"/>
            </a:xfrm>
            <a:prstGeom prst="rect">
              <a:avLst/>
            </a:prstGeom>
            <a:noFill/>
          </p:spPr>
          <p:txBody>
            <a:bodyPr wrap="square" rtlCol="0">
              <a:spAutoFit/>
            </a:bodyPr>
            <a:lstStyle/>
            <a:p>
              <a:r>
                <a:rPr lang="en-US" altLang="ja-JP" dirty="0"/>
                <a:t>Overlapping between Spectra of atom and Feshbach molecule</a:t>
              </a:r>
              <a:endParaRPr kumimoji="1" lang="ja-JP" altLang="en-US" dirty="0"/>
            </a:p>
          </p:txBody>
        </p:sp>
      </p:grpSp>
      <p:grpSp>
        <p:nvGrpSpPr>
          <p:cNvPr id="237" name="グループ化 236"/>
          <p:cNvGrpSpPr/>
          <p:nvPr/>
        </p:nvGrpSpPr>
        <p:grpSpPr>
          <a:xfrm>
            <a:off x="4641699" y="1865601"/>
            <a:ext cx="2898775" cy="3824803"/>
            <a:chOff x="5156588" y="1808956"/>
            <a:chExt cx="2898775" cy="3824803"/>
          </a:xfrm>
        </p:grpSpPr>
        <p:sp>
          <p:nvSpPr>
            <p:cNvPr id="8" name="Line 5"/>
            <p:cNvSpPr>
              <a:spLocks noChangeShapeType="1"/>
            </p:cNvSpPr>
            <p:nvPr/>
          </p:nvSpPr>
          <p:spPr bwMode="auto">
            <a:xfrm>
              <a:off x="5383601" y="1843881"/>
              <a:ext cx="0" cy="31670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Line 6"/>
            <p:cNvSpPr>
              <a:spLocks noChangeShapeType="1"/>
            </p:cNvSpPr>
            <p:nvPr/>
          </p:nvSpPr>
          <p:spPr bwMode="auto">
            <a:xfrm>
              <a:off x="8034726" y="1843881"/>
              <a:ext cx="0" cy="31670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Line 7"/>
            <p:cNvSpPr>
              <a:spLocks noChangeShapeType="1"/>
            </p:cNvSpPr>
            <p:nvPr/>
          </p:nvSpPr>
          <p:spPr bwMode="auto">
            <a:xfrm flipH="1">
              <a:off x="7941063" y="1881981"/>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Line 8"/>
            <p:cNvSpPr>
              <a:spLocks noChangeShapeType="1"/>
            </p:cNvSpPr>
            <p:nvPr/>
          </p:nvSpPr>
          <p:spPr bwMode="auto">
            <a:xfrm>
              <a:off x="5377251" y="1881981"/>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Rectangle 9"/>
            <p:cNvSpPr>
              <a:spLocks noChangeArrowheads="1"/>
            </p:cNvSpPr>
            <p:nvPr/>
          </p:nvSpPr>
          <p:spPr bwMode="auto">
            <a:xfrm>
              <a:off x="5156588" y="1808956"/>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1.0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3" name="Line 10"/>
            <p:cNvSpPr>
              <a:spLocks noChangeShapeType="1"/>
            </p:cNvSpPr>
            <p:nvPr/>
          </p:nvSpPr>
          <p:spPr bwMode="auto">
            <a:xfrm flipH="1">
              <a:off x="7941063" y="2499519"/>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11"/>
            <p:cNvSpPr>
              <a:spLocks noChangeShapeType="1"/>
            </p:cNvSpPr>
            <p:nvPr/>
          </p:nvSpPr>
          <p:spPr bwMode="auto">
            <a:xfrm>
              <a:off x="5377251" y="2499519"/>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Rectangle 12"/>
            <p:cNvSpPr>
              <a:spLocks noChangeArrowheads="1"/>
            </p:cNvSpPr>
            <p:nvPr/>
          </p:nvSpPr>
          <p:spPr bwMode="auto">
            <a:xfrm>
              <a:off x="5156588" y="2426494"/>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0.8</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 name="Line 13"/>
            <p:cNvSpPr>
              <a:spLocks noChangeShapeType="1"/>
            </p:cNvSpPr>
            <p:nvPr/>
          </p:nvSpPr>
          <p:spPr bwMode="auto">
            <a:xfrm flipH="1">
              <a:off x="7941063" y="3118644"/>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Line 14"/>
            <p:cNvSpPr>
              <a:spLocks noChangeShapeType="1"/>
            </p:cNvSpPr>
            <p:nvPr/>
          </p:nvSpPr>
          <p:spPr bwMode="auto">
            <a:xfrm>
              <a:off x="5377251" y="3118644"/>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Rectangle 15"/>
            <p:cNvSpPr>
              <a:spLocks noChangeArrowheads="1"/>
            </p:cNvSpPr>
            <p:nvPr/>
          </p:nvSpPr>
          <p:spPr bwMode="auto">
            <a:xfrm>
              <a:off x="5156588" y="3045619"/>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 name="Line 16"/>
            <p:cNvSpPr>
              <a:spLocks noChangeShapeType="1"/>
            </p:cNvSpPr>
            <p:nvPr/>
          </p:nvSpPr>
          <p:spPr bwMode="auto">
            <a:xfrm flipH="1">
              <a:off x="7941063" y="3736181"/>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Line 17"/>
            <p:cNvSpPr>
              <a:spLocks noChangeShapeType="1"/>
            </p:cNvSpPr>
            <p:nvPr/>
          </p:nvSpPr>
          <p:spPr bwMode="auto">
            <a:xfrm>
              <a:off x="5377251" y="3736181"/>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18"/>
            <p:cNvSpPr>
              <a:spLocks noChangeArrowheads="1"/>
            </p:cNvSpPr>
            <p:nvPr/>
          </p:nvSpPr>
          <p:spPr bwMode="auto">
            <a:xfrm>
              <a:off x="5156588" y="3663156"/>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 name="Line 19"/>
            <p:cNvSpPr>
              <a:spLocks noChangeShapeType="1"/>
            </p:cNvSpPr>
            <p:nvPr/>
          </p:nvSpPr>
          <p:spPr bwMode="auto">
            <a:xfrm flipH="1">
              <a:off x="7941063" y="4355306"/>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Line 20"/>
            <p:cNvSpPr>
              <a:spLocks noChangeShapeType="1"/>
            </p:cNvSpPr>
            <p:nvPr/>
          </p:nvSpPr>
          <p:spPr bwMode="auto">
            <a:xfrm>
              <a:off x="5377251" y="4355306"/>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Rectangle 21"/>
            <p:cNvSpPr>
              <a:spLocks noChangeArrowheads="1"/>
            </p:cNvSpPr>
            <p:nvPr/>
          </p:nvSpPr>
          <p:spPr bwMode="auto">
            <a:xfrm>
              <a:off x="5156588" y="4282281"/>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Line 22"/>
            <p:cNvSpPr>
              <a:spLocks noChangeShapeType="1"/>
            </p:cNvSpPr>
            <p:nvPr/>
          </p:nvSpPr>
          <p:spPr bwMode="auto">
            <a:xfrm flipH="1">
              <a:off x="7941063" y="4972844"/>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Line 23"/>
            <p:cNvSpPr>
              <a:spLocks noChangeShapeType="1"/>
            </p:cNvSpPr>
            <p:nvPr/>
          </p:nvSpPr>
          <p:spPr bwMode="auto">
            <a:xfrm>
              <a:off x="5377251" y="4972844"/>
              <a:ext cx="100013"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Rectangle 24"/>
            <p:cNvSpPr>
              <a:spLocks noChangeArrowheads="1"/>
            </p:cNvSpPr>
            <p:nvPr/>
          </p:nvSpPr>
          <p:spPr bwMode="auto">
            <a:xfrm>
              <a:off x="5156588" y="4899819"/>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9" name="Line 36"/>
            <p:cNvSpPr>
              <a:spLocks noChangeShapeType="1"/>
            </p:cNvSpPr>
            <p:nvPr/>
          </p:nvSpPr>
          <p:spPr bwMode="auto">
            <a:xfrm>
              <a:off x="5375663" y="5017294"/>
              <a:ext cx="26670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Line 37"/>
            <p:cNvSpPr>
              <a:spLocks noChangeShapeType="1"/>
            </p:cNvSpPr>
            <p:nvPr/>
          </p:nvSpPr>
          <p:spPr bwMode="auto">
            <a:xfrm>
              <a:off x="5375663" y="1839119"/>
              <a:ext cx="26670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Line 38"/>
            <p:cNvSpPr>
              <a:spLocks noChangeShapeType="1"/>
            </p:cNvSpPr>
            <p:nvPr/>
          </p:nvSpPr>
          <p:spPr bwMode="auto">
            <a:xfrm>
              <a:off x="5428051" y="1832769"/>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Line 39"/>
            <p:cNvSpPr>
              <a:spLocks noChangeShapeType="1"/>
            </p:cNvSpPr>
            <p:nvPr/>
          </p:nvSpPr>
          <p:spPr bwMode="auto">
            <a:xfrm flipV="1">
              <a:off x="5428051" y="4923631"/>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Rectangle 40"/>
            <p:cNvSpPr>
              <a:spLocks noChangeArrowheads="1"/>
            </p:cNvSpPr>
            <p:nvPr/>
          </p:nvSpPr>
          <p:spPr bwMode="auto">
            <a:xfrm>
              <a:off x="5339151" y="5117306"/>
              <a:ext cx="23177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0.1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4" name="Line 41"/>
            <p:cNvSpPr>
              <a:spLocks noChangeShapeType="1"/>
            </p:cNvSpPr>
            <p:nvPr/>
          </p:nvSpPr>
          <p:spPr bwMode="auto">
            <a:xfrm>
              <a:off x="5763013"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Line 42"/>
            <p:cNvSpPr>
              <a:spLocks noChangeShapeType="1"/>
            </p:cNvSpPr>
            <p:nvPr/>
          </p:nvSpPr>
          <p:spPr bwMode="auto">
            <a:xfrm flipV="1">
              <a:off x="5763013"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Rectangle 43"/>
            <p:cNvSpPr>
              <a:spLocks noChangeArrowheads="1"/>
            </p:cNvSpPr>
            <p:nvPr/>
          </p:nvSpPr>
          <p:spPr bwMode="auto">
            <a:xfrm>
              <a:off x="5739201"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7" name="Line 44"/>
            <p:cNvSpPr>
              <a:spLocks noChangeShapeType="1"/>
            </p:cNvSpPr>
            <p:nvPr/>
          </p:nvSpPr>
          <p:spPr bwMode="auto">
            <a:xfrm>
              <a:off x="5959863"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Line 45"/>
            <p:cNvSpPr>
              <a:spLocks noChangeShapeType="1"/>
            </p:cNvSpPr>
            <p:nvPr/>
          </p:nvSpPr>
          <p:spPr bwMode="auto">
            <a:xfrm flipV="1">
              <a:off x="5959863"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Rectangle 46"/>
            <p:cNvSpPr>
              <a:spLocks noChangeArrowheads="1"/>
            </p:cNvSpPr>
            <p:nvPr/>
          </p:nvSpPr>
          <p:spPr bwMode="auto">
            <a:xfrm>
              <a:off x="5934463"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0" name="Line 47"/>
            <p:cNvSpPr>
              <a:spLocks noChangeShapeType="1"/>
            </p:cNvSpPr>
            <p:nvPr/>
          </p:nvSpPr>
          <p:spPr bwMode="auto">
            <a:xfrm>
              <a:off x="6097976"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Line 48"/>
            <p:cNvSpPr>
              <a:spLocks noChangeShapeType="1"/>
            </p:cNvSpPr>
            <p:nvPr/>
          </p:nvSpPr>
          <p:spPr bwMode="auto">
            <a:xfrm flipV="1">
              <a:off x="6097976"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Rectangle 49"/>
            <p:cNvSpPr>
              <a:spLocks noChangeArrowheads="1"/>
            </p:cNvSpPr>
            <p:nvPr/>
          </p:nvSpPr>
          <p:spPr bwMode="auto">
            <a:xfrm>
              <a:off x="6074163"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3" name="Line 50"/>
            <p:cNvSpPr>
              <a:spLocks noChangeShapeType="1"/>
            </p:cNvSpPr>
            <p:nvPr/>
          </p:nvSpPr>
          <p:spPr bwMode="auto">
            <a:xfrm>
              <a:off x="6205926"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Line 51"/>
            <p:cNvSpPr>
              <a:spLocks noChangeShapeType="1"/>
            </p:cNvSpPr>
            <p:nvPr/>
          </p:nvSpPr>
          <p:spPr bwMode="auto">
            <a:xfrm flipV="1">
              <a:off x="6205926"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Rectangle 52"/>
            <p:cNvSpPr>
              <a:spLocks noChangeArrowheads="1"/>
            </p:cNvSpPr>
            <p:nvPr/>
          </p:nvSpPr>
          <p:spPr bwMode="auto">
            <a:xfrm>
              <a:off x="6182113"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6" name="Line 53"/>
            <p:cNvSpPr>
              <a:spLocks noChangeShapeType="1"/>
            </p:cNvSpPr>
            <p:nvPr/>
          </p:nvSpPr>
          <p:spPr bwMode="auto">
            <a:xfrm>
              <a:off x="6293238"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Line 54"/>
            <p:cNvSpPr>
              <a:spLocks noChangeShapeType="1"/>
            </p:cNvSpPr>
            <p:nvPr/>
          </p:nvSpPr>
          <p:spPr bwMode="auto">
            <a:xfrm flipV="1">
              <a:off x="6293238"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Rectangle 55"/>
            <p:cNvSpPr>
              <a:spLocks noChangeArrowheads="1"/>
            </p:cNvSpPr>
            <p:nvPr/>
          </p:nvSpPr>
          <p:spPr bwMode="auto">
            <a:xfrm>
              <a:off x="6269426"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59" name="Line 56"/>
            <p:cNvSpPr>
              <a:spLocks noChangeShapeType="1"/>
            </p:cNvSpPr>
            <p:nvPr/>
          </p:nvSpPr>
          <p:spPr bwMode="auto">
            <a:xfrm>
              <a:off x="6367851"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Line 57"/>
            <p:cNvSpPr>
              <a:spLocks noChangeShapeType="1"/>
            </p:cNvSpPr>
            <p:nvPr/>
          </p:nvSpPr>
          <p:spPr bwMode="auto">
            <a:xfrm flipV="1">
              <a:off x="6367851"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Line 58"/>
            <p:cNvSpPr>
              <a:spLocks noChangeShapeType="1"/>
            </p:cNvSpPr>
            <p:nvPr/>
          </p:nvSpPr>
          <p:spPr bwMode="auto">
            <a:xfrm>
              <a:off x="6434526"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Line 59"/>
            <p:cNvSpPr>
              <a:spLocks noChangeShapeType="1"/>
            </p:cNvSpPr>
            <p:nvPr/>
          </p:nvSpPr>
          <p:spPr bwMode="auto">
            <a:xfrm flipV="1">
              <a:off x="6434526"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Line 60"/>
            <p:cNvSpPr>
              <a:spLocks noChangeShapeType="1"/>
            </p:cNvSpPr>
            <p:nvPr/>
          </p:nvSpPr>
          <p:spPr bwMode="auto">
            <a:xfrm>
              <a:off x="6490088"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Line 61"/>
            <p:cNvSpPr>
              <a:spLocks noChangeShapeType="1"/>
            </p:cNvSpPr>
            <p:nvPr/>
          </p:nvSpPr>
          <p:spPr bwMode="auto">
            <a:xfrm flipV="1">
              <a:off x="6490088"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Line 62"/>
            <p:cNvSpPr>
              <a:spLocks noChangeShapeType="1"/>
            </p:cNvSpPr>
            <p:nvPr/>
          </p:nvSpPr>
          <p:spPr bwMode="auto">
            <a:xfrm>
              <a:off x="6542476" y="1832769"/>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Line 63"/>
            <p:cNvSpPr>
              <a:spLocks noChangeShapeType="1"/>
            </p:cNvSpPr>
            <p:nvPr/>
          </p:nvSpPr>
          <p:spPr bwMode="auto">
            <a:xfrm flipV="1">
              <a:off x="6542476" y="4923631"/>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64"/>
            <p:cNvSpPr>
              <a:spLocks noChangeArrowheads="1"/>
            </p:cNvSpPr>
            <p:nvPr/>
          </p:nvSpPr>
          <p:spPr bwMode="auto">
            <a:xfrm>
              <a:off x="6507551" y="5117306"/>
              <a:ext cx="127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1</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8" name="Line 65"/>
            <p:cNvSpPr>
              <a:spLocks noChangeShapeType="1"/>
            </p:cNvSpPr>
            <p:nvPr/>
          </p:nvSpPr>
          <p:spPr bwMode="auto">
            <a:xfrm>
              <a:off x="6875851"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Line 66"/>
            <p:cNvSpPr>
              <a:spLocks noChangeShapeType="1"/>
            </p:cNvSpPr>
            <p:nvPr/>
          </p:nvSpPr>
          <p:spPr bwMode="auto">
            <a:xfrm flipV="1">
              <a:off x="6875851"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Rectangle 67"/>
            <p:cNvSpPr>
              <a:spLocks noChangeArrowheads="1"/>
            </p:cNvSpPr>
            <p:nvPr/>
          </p:nvSpPr>
          <p:spPr bwMode="auto">
            <a:xfrm>
              <a:off x="6852038"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1" name="Line 68"/>
            <p:cNvSpPr>
              <a:spLocks noChangeShapeType="1"/>
            </p:cNvSpPr>
            <p:nvPr/>
          </p:nvSpPr>
          <p:spPr bwMode="auto">
            <a:xfrm>
              <a:off x="7072701"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Line 69"/>
            <p:cNvSpPr>
              <a:spLocks noChangeShapeType="1"/>
            </p:cNvSpPr>
            <p:nvPr/>
          </p:nvSpPr>
          <p:spPr bwMode="auto">
            <a:xfrm flipV="1">
              <a:off x="7072701"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Rectangle 70"/>
            <p:cNvSpPr>
              <a:spLocks noChangeArrowheads="1"/>
            </p:cNvSpPr>
            <p:nvPr/>
          </p:nvSpPr>
          <p:spPr bwMode="auto">
            <a:xfrm>
              <a:off x="7048888"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3</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4" name="Line 71"/>
            <p:cNvSpPr>
              <a:spLocks noChangeShapeType="1"/>
            </p:cNvSpPr>
            <p:nvPr/>
          </p:nvSpPr>
          <p:spPr bwMode="auto">
            <a:xfrm>
              <a:off x="7210813"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Line 72"/>
            <p:cNvSpPr>
              <a:spLocks noChangeShapeType="1"/>
            </p:cNvSpPr>
            <p:nvPr/>
          </p:nvSpPr>
          <p:spPr bwMode="auto">
            <a:xfrm flipV="1">
              <a:off x="7210813"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Rectangle 73"/>
            <p:cNvSpPr>
              <a:spLocks noChangeArrowheads="1"/>
            </p:cNvSpPr>
            <p:nvPr/>
          </p:nvSpPr>
          <p:spPr bwMode="auto">
            <a:xfrm>
              <a:off x="7187001"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4</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7" name="Line 74"/>
            <p:cNvSpPr>
              <a:spLocks noChangeShapeType="1"/>
            </p:cNvSpPr>
            <p:nvPr/>
          </p:nvSpPr>
          <p:spPr bwMode="auto">
            <a:xfrm>
              <a:off x="7320351"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Line 75"/>
            <p:cNvSpPr>
              <a:spLocks noChangeShapeType="1"/>
            </p:cNvSpPr>
            <p:nvPr/>
          </p:nvSpPr>
          <p:spPr bwMode="auto">
            <a:xfrm flipV="1">
              <a:off x="7320351"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Rectangle 76"/>
            <p:cNvSpPr>
              <a:spLocks noChangeArrowheads="1"/>
            </p:cNvSpPr>
            <p:nvPr/>
          </p:nvSpPr>
          <p:spPr bwMode="auto">
            <a:xfrm>
              <a:off x="7294951"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5</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0" name="Line 77"/>
            <p:cNvSpPr>
              <a:spLocks noChangeShapeType="1"/>
            </p:cNvSpPr>
            <p:nvPr/>
          </p:nvSpPr>
          <p:spPr bwMode="auto">
            <a:xfrm>
              <a:off x="7407663"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Line 78"/>
            <p:cNvSpPr>
              <a:spLocks noChangeShapeType="1"/>
            </p:cNvSpPr>
            <p:nvPr/>
          </p:nvSpPr>
          <p:spPr bwMode="auto">
            <a:xfrm flipV="1">
              <a:off x="7407663"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Rectangle 79"/>
            <p:cNvSpPr>
              <a:spLocks noChangeArrowheads="1"/>
            </p:cNvSpPr>
            <p:nvPr/>
          </p:nvSpPr>
          <p:spPr bwMode="auto">
            <a:xfrm>
              <a:off x="7383851"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83" name="Line 80"/>
            <p:cNvSpPr>
              <a:spLocks noChangeShapeType="1"/>
            </p:cNvSpPr>
            <p:nvPr/>
          </p:nvSpPr>
          <p:spPr bwMode="auto">
            <a:xfrm>
              <a:off x="7482276"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Line 81"/>
            <p:cNvSpPr>
              <a:spLocks noChangeShapeType="1"/>
            </p:cNvSpPr>
            <p:nvPr/>
          </p:nvSpPr>
          <p:spPr bwMode="auto">
            <a:xfrm flipV="1">
              <a:off x="7482276"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Line 82"/>
            <p:cNvSpPr>
              <a:spLocks noChangeShapeType="1"/>
            </p:cNvSpPr>
            <p:nvPr/>
          </p:nvSpPr>
          <p:spPr bwMode="auto">
            <a:xfrm>
              <a:off x="7547363"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Line 83"/>
            <p:cNvSpPr>
              <a:spLocks noChangeShapeType="1"/>
            </p:cNvSpPr>
            <p:nvPr/>
          </p:nvSpPr>
          <p:spPr bwMode="auto">
            <a:xfrm flipV="1">
              <a:off x="7547363"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Line 84"/>
            <p:cNvSpPr>
              <a:spLocks noChangeShapeType="1"/>
            </p:cNvSpPr>
            <p:nvPr/>
          </p:nvSpPr>
          <p:spPr bwMode="auto">
            <a:xfrm>
              <a:off x="7604513"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Line 85"/>
            <p:cNvSpPr>
              <a:spLocks noChangeShapeType="1"/>
            </p:cNvSpPr>
            <p:nvPr/>
          </p:nvSpPr>
          <p:spPr bwMode="auto">
            <a:xfrm flipV="1">
              <a:off x="7604513"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Line 86"/>
            <p:cNvSpPr>
              <a:spLocks noChangeShapeType="1"/>
            </p:cNvSpPr>
            <p:nvPr/>
          </p:nvSpPr>
          <p:spPr bwMode="auto">
            <a:xfrm>
              <a:off x="7655313" y="1832769"/>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Line 87"/>
            <p:cNvSpPr>
              <a:spLocks noChangeShapeType="1"/>
            </p:cNvSpPr>
            <p:nvPr/>
          </p:nvSpPr>
          <p:spPr bwMode="auto">
            <a:xfrm flipV="1">
              <a:off x="7655313" y="4923631"/>
              <a:ext cx="0" cy="10001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Rectangle 88"/>
            <p:cNvSpPr>
              <a:spLocks noChangeArrowheads="1"/>
            </p:cNvSpPr>
            <p:nvPr/>
          </p:nvSpPr>
          <p:spPr bwMode="auto">
            <a:xfrm>
              <a:off x="7585463" y="5117306"/>
              <a:ext cx="19685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Arial" panose="020B0604020202020204" pitchFamily="34" charset="0"/>
                </a:rPr>
                <a:t>10</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2" name="Line 89"/>
            <p:cNvSpPr>
              <a:spLocks noChangeShapeType="1"/>
            </p:cNvSpPr>
            <p:nvPr/>
          </p:nvSpPr>
          <p:spPr bwMode="auto">
            <a:xfrm>
              <a:off x="7990276" y="1832769"/>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Line 90"/>
            <p:cNvSpPr>
              <a:spLocks noChangeShapeType="1"/>
            </p:cNvSpPr>
            <p:nvPr/>
          </p:nvSpPr>
          <p:spPr bwMode="auto">
            <a:xfrm flipV="1">
              <a:off x="7990276" y="4968081"/>
              <a:ext cx="0" cy="55563"/>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Rectangle 91"/>
            <p:cNvSpPr>
              <a:spLocks noChangeArrowheads="1"/>
            </p:cNvSpPr>
            <p:nvPr/>
          </p:nvSpPr>
          <p:spPr bwMode="auto">
            <a:xfrm>
              <a:off x="7966463" y="5033169"/>
              <a:ext cx="889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96" name="Freeform 93"/>
            <p:cNvSpPr>
              <a:spLocks/>
            </p:cNvSpPr>
            <p:nvPr/>
          </p:nvSpPr>
          <p:spPr bwMode="auto">
            <a:xfrm>
              <a:off x="5750313" y="2218531"/>
              <a:ext cx="1930400" cy="1268413"/>
            </a:xfrm>
            <a:custGeom>
              <a:avLst/>
              <a:gdLst>
                <a:gd name="T0" fmla="*/ 1216 w 1216"/>
                <a:gd name="T1" fmla="*/ 799 h 799"/>
                <a:gd name="T2" fmla="*/ 1170 w 1216"/>
                <a:gd name="T3" fmla="*/ 781 h 799"/>
                <a:gd name="T4" fmla="*/ 1125 w 1216"/>
                <a:gd name="T5" fmla="*/ 669 h 799"/>
                <a:gd name="T6" fmla="*/ 1082 w 1216"/>
                <a:gd name="T7" fmla="*/ 612 h 799"/>
                <a:gd name="T8" fmla="*/ 1039 w 1216"/>
                <a:gd name="T9" fmla="*/ 557 h 799"/>
                <a:gd name="T10" fmla="*/ 996 w 1216"/>
                <a:gd name="T11" fmla="*/ 554 h 799"/>
                <a:gd name="T12" fmla="*/ 954 w 1216"/>
                <a:gd name="T13" fmla="*/ 467 h 799"/>
                <a:gd name="T14" fmla="*/ 911 w 1216"/>
                <a:gd name="T15" fmla="*/ 420 h 799"/>
                <a:gd name="T16" fmla="*/ 868 w 1216"/>
                <a:gd name="T17" fmla="*/ 433 h 799"/>
                <a:gd name="T18" fmla="*/ 823 w 1216"/>
                <a:gd name="T19" fmla="*/ 377 h 799"/>
                <a:gd name="T20" fmla="*/ 777 w 1216"/>
                <a:gd name="T21" fmla="*/ 304 h 799"/>
                <a:gd name="T22" fmla="*/ 729 w 1216"/>
                <a:gd name="T23" fmla="*/ 212 h 799"/>
                <a:gd name="T24" fmla="*/ 678 w 1216"/>
                <a:gd name="T25" fmla="*/ 141 h 799"/>
                <a:gd name="T26" fmla="*/ 623 w 1216"/>
                <a:gd name="T27" fmla="*/ 94 h 799"/>
                <a:gd name="T28" fmla="*/ 563 w 1216"/>
                <a:gd name="T29" fmla="*/ 75 h 799"/>
                <a:gd name="T30" fmla="*/ 495 w 1216"/>
                <a:gd name="T31" fmla="*/ 108 h 799"/>
                <a:gd name="T32" fmla="*/ 417 w 1216"/>
                <a:gd name="T33" fmla="*/ 69 h 799"/>
                <a:gd name="T34" fmla="*/ 321 w 1216"/>
                <a:gd name="T35" fmla="*/ 0 h 799"/>
                <a:gd name="T36" fmla="*/ 195 w 1216"/>
                <a:gd name="T37" fmla="*/ 86 h 799"/>
                <a:gd name="T38" fmla="*/ 0 w 1216"/>
                <a:gd name="T39" fmla="*/ 98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6" h="799">
                  <a:moveTo>
                    <a:pt x="1216" y="799"/>
                  </a:moveTo>
                  <a:lnTo>
                    <a:pt x="1170" y="781"/>
                  </a:lnTo>
                  <a:lnTo>
                    <a:pt x="1125" y="669"/>
                  </a:lnTo>
                  <a:lnTo>
                    <a:pt x="1082" y="612"/>
                  </a:lnTo>
                  <a:lnTo>
                    <a:pt x="1039" y="557"/>
                  </a:lnTo>
                  <a:lnTo>
                    <a:pt x="996" y="554"/>
                  </a:lnTo>
                  <a:lnTo>
                    <a:pt x="954" y="467"/>
                  </a:lnTo>
                  <a:lnTo>
                    <a:pt x="911" y="420"/>
                  </a:lnTo>
                  <a:lnTo>
                    <a:pt x="868" y="433"/>
                  </a:lnTo>
                  <a:lnTo>
                    <a:pt x="823" y="377"/>
                  </a:lnTo>
                  <a:lnTo>
                    <a:pt x="777" y="304"/>
                  </a:lnTo>
                  <a:lnTo>
                    <a:pt x="729" y="212"/>
                  </a:lnTo>
                  <a:lnTo>
                    <a:pt x="678" y="141"/>
                  </a:lnTo>
                  <a:lnTo>
                    <a:pt x="623" y="94"/>
                  </a:lnTo>
                  <a:lnTo>
                    <a:pt x="563" y="75"/>
                  </a:lnTo>
                  <a:lnTo>
                    <a:pt x="495" y="108"/>
                  </a:lnTo>
                  <a:lnTo>
                    <a:pt x="417" y="69"/>
                  </a:lnTo>
                  <a:lnTo>
                    <a:pt x="321" y="0"/>
                  </a:lnTo>
                  <a:lnTo>
                    <a:pt x="195" y="86"/>
                  </a:lnTo>
                  <a:lnTo>
                    <a:pt x="0" y="98"/>
                  </a:lnTo>
                </a:path>
              </a:pathLst>
            </a:custGeom>
            <a:noFill/>
            <a:ln w="1270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Oval 94"/>
            <p:cNvSpPr>
              <a:spLocks noChangeArrowheads="1"/>
            </p:cNvSpPr>
            <p:nvPr/>
          </p:nvSpPr>
          <p:spPr bwMode="auto">
            <a:xfrm>
              <a:off x="7655313" y="3461544"/>
              <a:ext cx="52388"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8" name="Oval 95"/>
            <p:cNvSpPr>
              <a:spLocks noChangeArrowheads="1"/>
            </p:cNvSpPr>
            <p:nvPr/>
          </p:nvSpPr>
          <p:spPr bwMode="auto">
            <a:xfrm>
              <a:off x="7655313" y="3461544"/>
              <a:ext cx="52388"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Oval 96"/>
            <p:cNvSpPr>
              <a:spLocks noChangeArrowheads="1"/>
            </p:cNvSpPr>
            <p:nvPr/>
          </p:nvSpPr>
          <p:spPr bwMode="auto">
            <a:xfrm>
              <a:off x="7582288" y="3431381"/>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Oval 97"/>
            <p:cNvSpPr>
              <a:spLocks noChangeArrowheads="1"/>
            </p:cNvSpPr>
            <p:nvPr/>
          </p:nvSpPr>
          <p:spPr bwMode="auto">
            <a:xfrm>
              <a:off x="7582288" y="3431381"/>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Oval 98"/>
            <p:cNvSpPr>
              <a:spLocks noChangeArrowheads="1"/>
            </p:cNvSpPr>
            <p:nvPr/>
          </p:nvSpPr>
          <p:spPr bwMode="auto">
            <a:xfrm>
              <a:off x="7510851" y="3255169"/>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Oval 99"/>
            <p:cNvSpPr>
              <a:spLocks noChangeArrowheads="1"/>
            </p:cNvSpPr>
            <p:nvPr/>
          </p:nvSpPr>
          <p:spPr bwMode="auto">
            <a:xfrm>
              <a:off x="7510851" y="3255169"/>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Oval 100"/>
            <p:cNvSpPr>
              <a:spLocks noChangeArrowheads="1"/>
            </p:cNvSpPr>
            <p:nvPr/>
          </p:nvSpPr>
          <p:spPr bwMode="auto">
            <a:xfrm>
              <a:off x="7441001" y="3163094"/>
              <a:ext cx="52388"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 name="Oval 101"/>
            <p:cNvSpPr>
              <a:spLocks noChangeArrowheads="1"/>
            </p:cNvSpPr>
            <p:nvPr/>
          </p:nvSpPr>
          <p:spPr bwMode="auto">
            <a:xfrm>
              <a:off x="7441001" y="3163094"/>
              <a:ext cx="52388"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Oval 102"/>
            <p:cNvSpPr>
              <a:spLocks noChangeArrowheads="1"/>
            </p:cNvSpPr>
            <p:nvPr/>
          </p:nvSpPr>
          <p:spPr bwMode="auto">
            <a:xfrm>
              <a:off x="7372738" y="3077369"/>
              <a:ext cx="52388"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Oval 103"/>
            <p:cNvSpPr>
              <a:spLocks noChangeArrowheads="1"/>
            </p:cNvSpPr>
            <p:nvPr/>
          </p:nvSpPr>
          <p:spPr bwMode="auto">
            <a:xfrm>
              <a:off x="7372738" y="3077369"/>
              <a:ext cx="52388"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Oval 104"/>
            <p:cNvSpPr>
              <a:spLocks noChangeArrowheads="1"/>
            </p:cNvSpPr>
            <p:nvPr/>
          </p:nvSpPr>
          <p:spPr bwMode="auto">
            <a:xfrm>
              <a:off x="7306063" y="3072606"/>
              <a:ext cx="52388"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Oval 105"/>
            <p:cNvSpPr>
              <a:spLocks noChangeArrowheads="1"/>
            </p:cNvSpPr>
            <p:nvPr/>
          </p:nvSpPr>
          <p:spPr bwMode="auto">
            <a:xfrm>
              <a:off x="7306063" y="3072606"/>
              <a:ext cx="52388"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Oval 106"/>
            <p:cNvSpPr>
              <a:spLocks noChangeArrowheads="1"/>
            </p:cNvSpPr>
            <p:nvPr/>
          </p:nvSpPr>
          <p:spPr bwMode="auto">
            <a:xfrm>
              <a:off x="7239388" y="2932906"/>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Oval 107"/>
            <p:cNvSpPr>
              <a:spLocks noChangeArrowheads="1"/>
            </p:cNvSpPr>
            <p:nvPr/>
          </p:nvSpPr>
          <p:spPr bwMode="auto">
            <a:xfrm>
              <a:off x="7239388" y="2932906"/>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Oval 108"/>
            <p:cNvSpPr>
              <a:spLocks noChangeArrowheads="1"/>
            </p:cNvSpPr>
            <p:nvPr/>
          </p:nvSpPr>
          <p:spPr bwMode="auto">
            <a:xfrm>
              <a:off x="7169538" y="2859881"/>
              <a:ext cx="52388"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Oval 109"/>
            <p:cNvSpPr>
              <a:spLocks noChangeArrowheads="1"/>
            </p:cNvSpPr>
            <p:nvPr/>
          </p:nvSpPr>
          <p:spPr bwMode="auto">
            <a:xfrm>
              <a:off x="7169538" y="2859881"/>
              <a:ext cx="52388"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Oval 110"/>
            <p:cNvSpPr>
              <a:spLocks noChangeArrowheads="1"/>
            </p:cNvSpPr>
            <p:nvPr/>
          </p:nvSpPr>
          <p:spPr bwMode="auto">
            <a:xfrm>
              <a:off x="7101276" y="2880519"/>
              <a:ext cx="52388"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Oval 111"/>
            <p:cNvSpPr>
              <a:spLocks noChangeArrowheads="1"/>
            </p:cNvSpPr>
            <p:nvPr/>
          </p:nvSpPr>
          <p:spPr bwMode="auto">
            <a:xfrm>
              <a:off x="7101276" y="2880519"/>
              <a:ext cx="52388"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Oval 112"/>
            <p:cNvSpPr>
              <a:spLocks noChangeArrowheads="1"/>
            </p:cNvSpPr>
            <p:nvPr/>
          </p:nvSpPr>
          <p:spPr bwMode="auto">
            <a:xfrm>
              <a:off x="7031426" y="2791619"/>
              <a:ext cx="52388"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Oval 113"/>
            <p:cNvSpPr>
              <a:spLocks noChangeArrowheads="1"/>
            </p:cNvSpPr>
            <p:nvPr/>
          </p:nvSpPr>
          <p:spPr bwMode="auto">
            <a:xfrm>
              <a:off x="7031426" y="2791619"/>
              <a:ext cx="52388"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Oval 114"/>
            <p:cNvSpPr>
              <a:spLocks noChangeArrowheads="1"/>
            </p:cNvSpPr>
            <p:nvPr/>
          </p:nvSpPr>
          <p:spPr bwMode="auto">
            <a:xfrm>
              <a:off x="6958401" y="2675731"/>
              <a:ext cx="52388"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Oval 115"/>
            <p:cNvSpPr>
              <a:spLocks noChangeArrowheads="1"/>
            </p:cNvSpPr>
            <p:nvPr/>
          </p:nvSpPr>
          <p:spPr bwMode="auto">
            <a:xfrm>
              <a:off x="6958401" y="2675731"/>
              <a:ext cx="52388"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Oval 116"/>
            <p:cNvSpPr>
              <a:spLocks noChangeArrowheads="1"/>
            </p:cNvSpPr>
            <p:nvPr/>
          </p:nvSpPr>
          <p:spPr bwMode="auto">
            <a:xfrm>
              <a:off x="6882201" y="2529681"/>
              <a:ext cx="52388"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Oval 117"/>
            <p:cNvSpPr>
              <a:spLocks noChangeArrowheads="1"/>
            </p:cNvSpPr>
            <p:nvPr/>
          </p:nvSpPr>
          <p:spPr bwMode="auto">
            <a:xfrm>
              <a:off x="6882201" y="2529681"/>
              <a:ext cx="52388"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Oval 118"/>
            <p:cNvSpPr>
              <a:spLocks noChangeArrowheads="1"/>
            </p:cNvSpPr>
            <p:nvPr/>
          </p:nvSpPr>
          <p:spPr bwMode="auto">
            <a:xfrm>
              <a:off x="6801238" y="2416969"/>
              <a:ext cx="52388"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Oval 119"/>
            <p:cNvSpPr>
              <a:spLocks noChangeArrowheads="1"/>
            </p:cNvSpPr>
            <p:nvPr/>
          </p:nvSpPr>
          <p:spPr bwMode="auto">
            <a:xfrm>
              <a:off x="6801238" y="2416969"/>
              <a:ext cx="52388"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Oval 120"/>
            <p:cNvSpPr>
              <a:spLocks noChangeArrowheads="1"/>
            </p:cNvSpPr>
            <p:nvPr/>
          </p:nvSpPr>
          <p:spPr bwMode="auto">
            <a:xfrm>
              <a:off x="6712338" y="2342356"/>
              <a:ext cx="52388"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 name="Oval 121"/>
            <p:cNvSpPr>
              <a:spLocks noChangeArrowheads="1"/>
            </p:cNvSpPr>
            <p:nvPr/>
          </p:nvSpPr>
          <p:spPr bwMode="auto">
            <a:xfrm>
              <a:off x="6712338" y="2342356"/>
              <a:ext cx="52388"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Oval 122"/>
            <p:cNvSpPr>
              <a:spLocks noChangeArrowheads="1"/>
            </p:cNvSpPr>
            <p:nvPr/>
          </p:nvSpPr>
          <p:spPr bwMode="auto">
            <a:xfrm>
              <a:off x="6618676" y="2310606"/>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Oval 123"/>
            <p:cNvSpPr>
              <a:spLocks noChangeArrowheads="1"/>
            </p:cNvSpPr>
            <p:nvPr/>
          </p:nvSpPr>
          <p:spPr bwMode="auto">
            <a:xfrm>
              <a:off x="6618676" y="2310606"/>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Oval 124"/>
            <p:cNvSpPr>
              <a:spLocks noChangeArrowheads="1"/>
            </p:cNvSpPr>
            <p:nvPr/>
          </p:nvSpPr>
          <p:spPr bwMode="auto">
            <a:xfrm>
              <a:off x="6510726" y="2364581"/>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 name="Oval 125"/>
            <p:cNvSpPr>
              <a:spLocks noChangeArrowheads="1"/>
            </p:cNvSpPr>
            <p:nvPr/>
          </p:nvSpPr>
          <p:spPr bwMode="auto">
            <a:xfrm>
              <a:off x="6510726" y="2364581"/>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Oval 126"/>
            <p:cNvSpPr>
              <a:spLocks noChangeArrowheads="1"/>
            </p:cNvSpPr>
            <p:nvPr/>
          </p:nvSpPr>
          <p:spPr bwMode="auto">
            <a:xfrm>
              <a:off x="6386901" y="2302669"/>
              <a:ext cx="50800" cy="508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 name="Oval 127"/>
            <p:cNvSpPr>
              <a:spLocks noChangeArrowheads="1"/>
            </p:cNvSpPr>
            <p:nvPr/>
          </p:nvSpPr>
          <p:spPr bwMode="auto">
            <a:xfrm>
              <a:off x="6386901" y="2302669"/>
              <a:ext cx="50800" cy="50800"/>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Oval 128"/>
            <p:cNvSpPr>
              <a:spLocks noChangeArrowheads="1"/>
            </p:cNvSpPr>
            <p:nvPr/>
          </p:nvSpPr>
          <p:spPr bwMode="auto">
            <a:xfrm>
              <a:off x="6234501" y="2191544"/>
              <a:ext cx="50800"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 name="Oval 129"/>
            <p:cNvSpPr>
              <a:spLocks noChangeArrowheads="1"/>
            </p:cNvSpPr>
            <p:nvPr/>
          </p:nvSpPr>
          <p:spPr bwMode="auto">
            <a:xfrm>
              <a:off x="6234501" y="2191544"/>
              <a:ext cx="50800"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Oval 130"/>
            <p:cNvSpPr>
              <a:spLocks noChangeArrowheads="1"/>
            </p:cNvSpPr>
            <p:nvPr/>
          </p:nvSpPr>
          <p:spPr bwMode="auto">
            <a:xfrm>
              <a:off x="6034476" y="2329656"/>
              <a:ext cx="52388"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4" name="Oval 131"/>
            <p:cNvSpPr>
              <a:spLocks noChangeArrowheads="1"/>
            </p:cNvSpPr>
            <p:nvPr/>
          </p:nvSpPr>
          <p:spPr bwMode="auto">
            <a:xfrm>
              <a:off x="6034476" y="2329656"/>
              <a:ext cx="52388"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Oval 132"/>
            <p:cNvSpPr>
              <a:spLocks noChangeArrowheads="1"/>
            </p:cNvSpPr>
            <p:nvPr/>
          </p:nvSpPr>
          <p:spPr bwMode="auto">
            <a:xfrm>
              <a:off x="5724913" y="2347119"/>
              <a:ext cx="52388" cy="5238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6" name="Oval 133"/>
            <p:cNvSpPr>
              <a:spLocks noChangeArrowheads="1"/>
            </p:cNvSpPr>
            <p:nvPr/>
          </p:nvSpPr>
          <p:spPr bwMode="auto">
            <a:xfrm>
              <a:off x="5724913" y="2347119"/>
              <a:ext cx="52388" cy="52388"/>
            </a:xfrm>
            <a:prstGeom prst="ellipse">
              <a:avLst/>
            </a:pr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mc:AlternateContent xmlns:mc="http://schemas.openxmlformats.org/markup-compatibility/2006" xmlns:a14="http://schemas.microsoft.com/office/drawing/2010/main">
          <mc:Choice Requires="a14">
            <p:sp>
              <p:nvSpPr>
                <p:cNvPr id="233" name="正方形/長方形 232"/>
                <p:cNvSpPr/>
                <p:nvPr/>
              </p:nvSpPr>
              <p:spPr>
                <a:xfrm>
                  <a:off x="5931158" y="5264427"/>
                  <a:ext cx="1536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𝜆</m:t>
                            </m:r>
                          </m:e>
                          <m:sub>
                            <m:r>
                              <a:rPr lang="en-US" altLang="ja-JP" i="1">
                                <a:latin typeface="Cambria Math" panose="02040503050406030204" pitchFamily="18" charset="0"/>
                              </a:rPr>
                              <m:t>671</m:t>
                            </m:r>
                          </m:sub>
                        </m:sSub>
                        <m:r>
                          <a:rPr lang="en-US" altLang="ja-JP" i="1">
                            <a:latin typeface="Cambria Math" panose="02040503050406030204" pitchFamily="18" charset="0"/>
                          </a:rPr>
                          <m:t>/2)/</m:t>
                        </m:r>
                        <m:sSub>
                          <m:sSubPr>
                            <m:ctrlPr>
                              <a:rPr lang="en-US" altLang="ja-JP" i="1">
                                <a:latin typeface="Cambria Math" panose="02040503050406030204" pitchFamily="18" charset="0"/>
                              </a:rPr>
                            </m:ctrlPr>
                          </m:sSubPr>
                          <m:e>
                            <m:r>
                              <a:rPr lang="en-US" altLang="ja-JP" i="1">
                                <a:latin typeface="Cambria Math" panose="02040503050406030204" pitchFamily="18" charset="0"/>
                              </a:rPr>
                              <m:t>𝑎</m:t>
                            </m:r>
                          </m:e>
                          <m:sub>
                            <m:r>
                              <a:rPr lang="en-US" altLang="ja-JP" i="1">
                                <a:latin typeface="Cambria Math" panose="02040503050406030204" pitchFamily="18" charset="0"/>
                              </a:rPr>
                              <m:t>12</m:t>
                            </m:r>
                          </m:sub>
                        </m:sSub>
                      </m:oMath>
                    </m:oMathPara>
                  </a14:m>
                  <a:endParaRPr lang="ja-JP" altLang="en-US" dirty="0"/>
                </a:p>
              </p:txBody>
            </p:sp>
          </mc:Choice>
          <mc:Fallback xmlns="">
            <p:sp>
              <p:nvSpPr>
                <p:cNvPr id="233" name="正方形/長方形 232"/>
                <p:cNvSpPr>
                  <a:spLocks noRot="1" noChangeAspect="1" noMove="1" noResize="1" noEditPoints="1" noAdjustHandles="1" noChangeArrowheads="1" noChangeShapeType="1" noTextEdit="1"/>
                </p:cNvSpPr>
                <p:nvPr/>
              </p:nvSpPr>
              <p:spPr>
                <a:xfrm>
                  <a:off x="5931158" y="5264427"/>
                  <a:ext cx="1536959" cy="369332"/>
                </a:xfrm>
                <a:prstGeom prst="rect">
                  <a:avLst/>
                </a:prstGeom>
                <a:blipFill rotWithShape="0">
                  <a:blip r:embed="rId5"/>
                  <a:stretch>
                    <a:fillRect b="-13333"/>
                  </a:stretch>
                </a:blipFill>
              </p:spPr>
              <p:txBody>
                <a:bodyPr/>
                <a:lstStyle/>
                <a:p>
                  <a:r>
                    <a:rPr lang="ja-JP" altLang="en-US">
                      <a:noFill/>
                    </a:rPr>
                    <a:t> </a:t>
                  </a:r>
                </a:p>
              </p:txBody>
            </p:sp>
          </mc:Fallback>
        </mc:AlternateContent>
      </p:grpSp>
      <p:sp>
        <p:nvSpPr>
          <p:cNvPr id="239" name="テキスト ボックス 238"/>
          <p:cNvSpPr txBox="1"/>
          <p:nvPr/>
        </p:nvSpPr>
        <p:spPr>
          <a:xfrm>
            <a:off x="5519437" y="1077685"/>
            <a:ext cx="1237198" cy="369332"/>
          </a:xfrm>
          <a:prstGeom prst="rect">
            <a:avLst/>
          </a:prstGeom>
          <a:noFill/>
        </p:spPr>
        <p:txBody>
          <a:bodyPr wrap="none" rtlCol="0">
            <a:spAutoFit/>
          </a:bodyPr>
          <a:lstStyle/>
          <a:p>
            <a:r>
              <a:rPr kumimoji="1" lang="en-US" altLang="ja-JP" dirty="0"/>
              <a:t>Cluster size</a:t>
            </a:r>
            <a:endParaRPr kumimoji="1" lang="ja-JP" altLang="en-US" dirty="0"/>
          </a:p>
        </p:txBody>
      </p:sp>
      <p:cxnSp>
        <p:nvCxnSpPr>
          <p:cNvPr id="241" name="直線矢印コネクタ 240"/>
          <p:cNvCxnSpPr/>
          <p:nvPr/>
        </p:nvCxnSpPr>
        <p:spPr>
          <a:xfrm>
            <a:off x="5594595" y="1601556"/>
            <a:ext cx="1133475"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5" name="テキスト ボックス 244"/>
          <p:cNvSpPr txBox="1"/>
          <p:nvPr/>
        </p:nvSpPr>
        <p:spPr>
          <a:xfrm>
            <a:off x="6793575" y="1397840"/>
            <a:ext cx="675185" cy="369332"/>
          </a:xfrm>
          <a:prstGeom prst="rect">
            <a:avLst/>
          </a:prstGeom>
          <a:noFill/>
        </p:spPr>
        <p:txBody>
          <a:bodyPr wrap="none" rtlCol="0">
            <a:spAutoFit/>
          </a:bodyPr>
          <a:lstStyle/>
          <a:p>
            <a:r>
              <a:rPr kumimoji="1" lang="en-US" altLang="ja-JP" dirty="0"/>
              <a:t>small</a:t>
            </a:r>
            <a:endParaRPr kumimoji="1" lang="ja-JP" altLang="en-US" dirty="0"/>
          </a:p>
        </p:txBody>
      </p:sp>
      <p:sp>
        <p:nvSpPr>
          <p:cNvPr id="246" name="テキスト ボックス 245"/>
          <p:cNvSpPr txBox="1"/>
          <p:nvPr/>
        </p:nvSpPr>
        <p:spPr>
          <a:xfrm>
            <a:off x="4881412" y="1397840"/>
            <a:ext cx="647678" cy="369332"/>
          </a:xfrm>
          <a:prstGeom prst="rect">
            <a:avLst/>
          </a:prstGeom>
          <a:noFill/>
        </p:spPr>
        <p:txBody>
          <a:bodyPr wrap="none" rtlCol="0">
            <a:spAutoFit/>
          </a:bodyPr>
          <a:lstStyle/>
          <a:p>
            <a:r>
              <a:rPr kumimoji="1" lang="en-US" altLang="ja-JP" dirty="0"/>
              <a:t>large</a:t>
            </a:r>
            <a:endParaRPr kumimoji="1" lang="ja-JP" altLang="en-US" dirty="0"/>
          </a:p>
        </p:txBody>
      </p:sp>
      <mc:AlternateContent xmlns:mc="http://schemas.openxmlformats.org/markup-compatibility/2006" xmlns:a14="http://schemas.microsoft.com/office/drawing/2010/main">
        <mc:Choice Requires="a14">
          <p:sp>
            <p:nvSpPr>
              <p:cNvPr id="247" name="テキスト ボックス 246"/>
              <p:cNvSpPr txBox="1"/>
              <p:nvPr/>
            </p:nvSpPr>
            <p:spPr>
              <a:xfrm>
                <a:off x="8188174" y="3878817"/>
                <a:ext cx="3147144" cy="1180836"/>
              </a:xfrm>
              <a:prstGeom prst="rect">
                <a:avLst/>
              </a:prstGeom>
              <a:noFill/>
            </p:spPr>
            <p:txBody>
              <a:bodyPr wrap="none" rtlCol="0">
                <a:spAutoFit/>
              </a:bodyPr>
              <a:lstStyle/>
              <a:p>
                <a:r>
                  <a:rPr kumimoji="1" lang="en-US" altLang="ja-JP" dirty="0"/>
                  <a:t>Optical response changes when</a:t>
                </a:r>
              </a:p>
              <a:p>
                <a:r>
                  <a:rPr kumimoji="1" lang="en-US" altLang="ja-JP" dirty="0"/>
                  <a:t> </a:t>
                </a:r>
              </a:p>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𝑑</m:t>
                      </m:r>
                      <m:r>
                        <a:rPr kumimoji="1" lang="en-US" altLang="ja-JP" b="0" i="1" smtClean="0">
                          <a:latin typeface="Cambria Math" panose="02040503050406030204" pitchFamily="18" charset="0"/>
                        </a:rPr>
                        <m:t>&lt;</m:t>
                      </m:r>
                      <m:f>
                        <m:fPr>
                          <m:ctrlPr>
                            <a:rPr kumimoji="1" lang="en-US" altLang="ja-JP" b="0" i="1" smtClean="0">
                              <a:latin typeface="Cambria Math" panose="02040503050406030204" pitchFamily="18" charset="0"/>
                            </a:rPr>
                          </m:ctrlPr>
                        </m:fPr>
                        <m:num>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𝜆</m:t>
                              </m:r>
                            </m:e>
                            <m:sub>
                              <m:r>
                                <m:rPr>
                                  <m:sty m:val="p"/>
                                </m:rPr>
                                <a:rPr kumimoji="1" lang="en-US" altLang="ja-JP" b="0" i="0" smtClean="0">
                                  <a:latin typeface="Cambria Math" panose="02040503050406030204" pitchFamily="18" charset="0"/>
                                </a:rPr>
                                <m:t>optical</m:t>
                              </m:r>
                              <m:r>
                                <a:rPr kumimoji="1" lang="en-US" altLang="ja-JP" b="0" i="0" smtClean="0">
                                  <a:latin typeface="Cambria Math" panose="02040503050406030204" pitchFamily="18" charset="0"/>
                                </a:rPr>
                                <m:t> </m:t>
                              </m:r>
                              <m:r>
                                <m:rPr>
                                  <m:sty m:val="p"/>
                                </m:rPr>
                                <a:rPr kumimoji="1" lang="en-US" altLang="ja-JP" b="0" i="0" smtClean="0">
                                  <a:latin typeface="Cambria Math" panose="02040503050406030204" pitchFamily="18" charset="0"/>
                                </a:rPr>
                                <m:t>field</m:t>
                              </m:r>
                            </m:sub>
                          </m:sSub>
                        </m:num>
                        <m:den>
                          <m:r>
                            <a:rPr kumimoji="1" lang="en-US" altLang="ja-JP" b="0" i="1" smtClean="0">
                              <a:latin typeface="Cambria Math" panose="02040503050406030204" pitchFamily="18" charset="0"/>
                            </a:rPr>
                            <m:t>2</m:t>
                          </m:r>
                        </m:den>
                      </m:f>
                    </m:oMath>
                  </m:oMathPara>
                </a14:m>
                <a:endParaRPr kumimoji="1" lang="ja-JP" altLang="en-US" dirty="0"/>
              </a:p>
            </p:txBody>
          </p:sp>
        </mc:Choice>
        <mc:Fallback xmlns="">
          <p:sp>
            <p:nvSpPr>
              <p:cNvPr id="247" name="テキスト ボックス 246"/>
              <p:cNvSpPr txBox="1">
                <a:spLocks noRot="1" noChangeAspect="1" noMove="1" noResize="1" noEditPoints="1" noAdjustHandles="1" noChangeArrowheads="1" noChangeShapeType="1" noTextEdit="1"/>
              </p:cNvSpPr>
              <p:nvPr/>
            </p:nvSpPr>
            <p:spPr>
              <a:xfrm>
                <a:off x="8188174" y="3878817"/>
                <a:ext cx="3147144" cy="1180836"/>
              </a:xfrm>
              <a:prstGeom prst="rect">
                <a:avLst/>
              </a:prstGeom>
              <a:blipFill rotWithShape="0">
                <a:blip r:embed="rId6"/>
                <a:stretch>
                  <a:fillRect l="-1550" t="-2577" r="-969"/>
                </a:stretch>
              </a:blipFill>
            </p:spPr>
            <p:txBody>
              <a:bodyPr/>
              <a:lstStyle/>
              <a:p>
                <a:r>
                  <a:rPr lang="ja-JP" altLang="en-US">
                    <a:noFill/>
                  </a:rPr>
                  <a:t> </a:t>
                </a:r>
              </a:p>
            </p:txBody>
          </p:sp>
        </mc:Fallback>
      </mc:AlternateContent>
      <p:sp>
        <p:nvSpPr>
          <p:cNvPr id="236" name="テキスト ボックス 235">
            <a:extLst>
              <a:ext uri="{FF2B5EF4-FFF2-40B4-BE49-F238E27FC236}">
                <a16:creationId xmlns:a16="http://schemas.microsoft.com/office/drawing/2014/main" id="{FABED7E1-6617-5F40-96F8-1D8D97EFA29B}"/>
              </a:ext>
            </a:extLst>
          </p:cNvPr>
          <p:cNvSpPr txBox="1"/>
          <p:nvPr/>
        </p:nvSpPr>
        <p:spPr>
          <a:xfrm>
            <a:off x="3012637" y="120770"/>
            <a:ext cx="6254341" cy="523220"/>
          </a:xfrm>
          <a:prstGeom prst="rect">
            <a:avLst/>
          </a:prstGeom>
          <a:noFill/>
        </p:spPr>
        <p:txBody>
          <a:bodyPr wrap="none" rtlCol="0">
            <a:spAutoFit/>
          </a:bodyPr>
          <a:lstStyle/>
          <a:p>
            <a:r>
              <a:rPr lang="en-US" altLang="ja-JP" sz="2800" dirty="0">
                <a:solidFill>
                  <a:schemeClr val="bg1"/>
                </a:solidFill>
              </a:rPr>
              <a:t>A rule for the optical excitation of clusters</a:t>
            </a:r>
          </a:p>
        </p:txBody>
      </p:sp>
      <p:sp>
        <p:nvSpPr>
          <p:cNvPr id="240" name="テキスト ボックス 239">
            <a:extLst>
              <a:ext uri="{FF2B5EF4-FFF2-40B4-BE49-F238E27FC236}">
                <a16:creationId xmlns:a16="http://schemas.microsoft.com/office/drawing/2014/main" id="{A659B22D-865A-7C41-93AE-A18A852ED08C}"/>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83874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C6851C4-5E11-1449-B238-D69EA8664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996" y="852565"/>
            <a:ext cx="8810625" cy="5524500"/>
          </a:xfrm>
          <a:prstGeom prst="rect">
            <a:avLst/>
          </a:prstGeom>
        </p:spPr>
      </p:pic>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50C01F8-3F8F-9D48-A46A-5781193E11D7}"/>
                  </a:ext>
                </a:extLst>
              </p:cNvPr>
              <p:cNvSpPr txBox="1"/>
              <p:nvPr/>
            </p:nvSpPr>
            <p:spPr>
              <a:xfrm rot="16200000">
                <a:off x="8299446" y="1718153"/>
                <a:ext cx="9451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a:latin typeface="Cambria Math" panose="02040503050406030204" pitchFamily="18" charset="0"/>
                                </a:rPr>
                                <m:t>C</m:t>
                              </m:r>
                            </m:e>
                          </m:d>
                        </m:e>
                      </m:d>
                    </m:oMath>
                  </m:oMathPara>
                </a14:m>
                <a:endParaRPr kumimoji="1" lang="ja-JP" altLang="en-US" dirty="0"/>
              </a:p>
            </p:txBody>
          </p:sp>
        </mc:Choice>
        <mc:Fallback xmlns="">
          <p:sp>
            <p:nvSpPr>
              <p:cNvPr id="5" name="テキスト ボックス 4">
                <a:extLst>
                  <a:ext uri="{FF2B5EF4-FFF2-40B4-BE49-F238E27FC236}">
                    <a16:creationId xmlns:a16="http://schemas.microsoft.com/office/drawing/2014/main" id="{450C01F8-3F8F-9D48-A46A-5781193E11D7}"/>
                  </a:ext>
                </a:extLst>
              </p:cNvPr>
              <p:cNvSpPr txBox="1">
                <a:spLocks noRot="1" noChangeAspect="1" noMove="1" noResize="1" noEditPoints="1" noAdjustHandles="1" noChangeArrowheads="1" noChangeShapeType="1" noTextEdit="1"/>
              </p:cNvSpPr>
              <p:nvPr/>
            </p:nvSpPr>
            <p:spPr>
              <a:xfrm rot="16200000">
                <a:off x="8299446" y="1718153"/>
                <a:ext cx="945195" cy="276999"/>
              </a:xfrm>
              <a:prstGeom prst="rect">
                <a:avLst/>
              </a:prstGeom>
              <a:blipFill>
                <a:blip r:embed="rId3"/>
                <a:stretch>
                  <a:fillRect l="-160870" t="-30667" r="-230435" b="-4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594FFDC4-7991-8445-9C08-D671A537613C}"/>
                  </a:ext>
                </a:extLst>
              </p:cNvPr>
              <p:cNvSpPr txBox="1"/>
              <p:nvPr/>
            </p:nvSpPr>
            <p:spPr>
              <a:xfrm rot="16200000">
                <a:off x="7531045" y="1712542"/>
                <a:ext cx="9564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2</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b="0" i="0" smtClean="0">
                                  <a:latin typeface="Cambria Math" panose="02040503050406030204" pitchFamily="18" charset="0"/>
                                </a:rPr>
                                <m:t>B</m:t>
                              </m:r>
                            </m:e>
                          </m:d>
                        </m:e>
                      </m:d>
                    </m:oMath>
                  </m:oMathPara>
                </a14:m>
                <a:endParaRPr kumimoji="1" lang="ja-JP" altLang="en-US" dirty="0"/>
              </a:p>
            </p:txBody>
          </p:sp>
        </mc:Choice>
        <mc:Fallback xmlns="">
          <p:sp>
            <p:nvSpPr>
              <p:cNvPr id="6" name="テキスト ボックス 5">
                <a:extLst>
                  <a:ext uri="{FF2B5EF4-FFF2-40B4-BE49-F238E27FC236}">
                    <a16:creationId xmlns:a16="http://schemas.microsoft.com/office/drawing/2014/main" id="{594FFDC4-7991-8445-9C08-D671A537613C}"/>
                  </a:ext>
                </a:extLst>
              </p:cNvPr>
              <p:cNvSpPr txBox="1">
                <a:spLocks noRot="1" noChangeAspect="1" noMove="1" noResize="1" noEditPoints="1" noAdjustHandles="1" noChangeArrowheads="1" noChangeShapeType="1" noTextEdit="1"/>
              </p:cNvSpPr>
              <p:nvPr/>
            </p:nvSpPr>
            <p:spPr>
              <a:xfrm rot="16200000">
                <a:off x="7531045" y="1712542"/>
                <a:ext cx="956416" cy="276999"/>
              </a:xfrm>
              <a:prstGeom prst="rect">
                <a:avLst/>
              </a:prstGeom>
              <a:blipFill>
                <a:blip r:embed="rId4"/>
                <a:stretch>
                  <a:fillRect l="-160870" t="-32000" r="-230435" b="-40000"/>
                </a:stretch>
              </a:blipFill>
            </p:spPr>
            <p:txBody>
              <a:bodyPr/>
              <a:lstStyle/>
              <a:p>
                <a:r>
                  <a:rPr lang="ja-JP" altLang="en-US">
                    <a:noFill/>
                  </a:rPr>
                  <a:t> </a:t>
                </a:r>
              </a:p>
            </p:txBody>
          </p:sp>
        </mc:Fallback>
      </mc:AlternateContent>
      <p:sp>
        <p:nvSpPr>
          <p:cNvPr id="12" name="矢印: 下 4">
            <a:extLst>
              <a:ext uri="{FF2B5EF4-FFF2-40B4-BE49-F238E27FC236}">
                <a16:creationId xmlns:a16="http://schemas.microsoft.com/office/drawing/2014/main" id="{5463D00E-45D6-9F45-BF73-B50BD127A328}"/>
              </a:ext>
            </a:extLst>
          </p:cNvPr>
          <p:cNvSpPr/>
          <p:nvPr/>
        </p:nvSpPr>
        <p:spPr>
          <a:xfrm>
            <a:off x="7591387" y="1364468"/>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5">
            <a:extLst>
              <a:ext uri="{FF2B5EF4-FFF2-40B4-BE49-F238E27FC236}">
                <a16:creationId xmlns:a16="http://schemas.microsoft.com/office/drawing/2014/main" id="{D6582D74-D6AC-7141-84B4-509814EDD291}"/>
              </a:ext>
            </a:extLst>
          </p:cNvPr>
          <p:cNvSpPr/>
          <p:nvPr/>
        </p:nvSpPr>
        <p:spPr>
          <a:xfrm>
            <a:off x="7222677" y="4191243"/>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6">
            <a:extLst>
              <a:ext uri="{FF2B5EF4-FFF2-40B4-BE49-F238E27FC236}">
                <a16:creationId xmlns:a16="http://schemas.microsoft.com/office/drawing/2014/main" id="{1ED781AB-483E-D34B-9D70-8F5D54A0A742}"/>
              </a:ext>
            </a:extLst>
          </p:cNvPr>
          <p:cNvSpPr/>
          <p:nvPr/>
        </p:nvSpPr>
        <p:spPr>
          <a:xfrm>
            <a:off x="6633803" y="3768034"/>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7">
            <a:extLst>
              <a:ext uri="{FF2B5EF4-FFF2-40B4-BE49-F238E27FC236}">
                <a16:creationId xmlns:a16="http://schemas.microsoft.com/office/drawing/2014/main" id="{7F96D356-1D18-2E47-BF2E-D3C477F39AAA}"/>
              </a:ext>
            </a:extLst>
          </p:cNvPr>
          <p:cNvSpPr/>
          <p:nvPr/>
        </p:nvSpPr>
        <p:spPr>
          <a:xfrm>
            <a:off x="6123695" y="2977711"/>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下 18">
            <a:extLst>
              <a:ext uri="{FF2B5EF4-FFF2-40B4-BE49-F238E27FC236}">
                <a16:creationId xmlns:a16="http://schemas.microsoft.com/office/drawing/2014/main" id="{9F31265C-CF2C-E442-A31F-A0EB69E8A4E6}"/>
              </a:ext>
            </a:extLst>
          </p:cNvPr>
          <p:cNvSpPr/>
          <p:nvPr/>
        </p:nvSpPr>
        <p:spPr>
          <a:xfrm>
            <a:off x="3354295" y="4313163"/>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下 23">
            <a:extLst>
              <a:ext uri="{FF2B5EF4-FFF2-40B4-BE49-F238E27FC236}">
                <a16:creationId xmlns:a16="http://schemas.microsoft.com/office/drawing/2014/main" id="{13861F67-2CE0-0F4C-BE84-09414EF752A3}"/>
              </a:ext>
            </a:extLst>
          </p:cNvPr>
          <p:cNvSpPr/>
          <p:nvPr/>
        </p:nvSpPr>
        <p:spPr>
          <a:xfrm>
            <a:off x="3110713" y="4138762"/>
            <a:ext cx="228892" cy="456537"/>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Freeform 1843">
            <a:extLst>
              <a:ext uri="{FF2B5EF4-FFF2-40B4-BE49-F238E27FC236}">
                <a16:creationId xmlns:a16="http://schemas.microsoft.com/office/drawing/2014/main" id="{A673F66E-0AA2-D044-8557-17E8075B96CD}"/>
              </a:ext>
            </a:extLst>
          </p:cNvPr>
          <p:cNvSpPr>
            <a:spLocks/>
          </p:cNvSpPr>
          <p:nvPr/>
        </p:nvSpPr>
        <p:spPr bwMode="auto">
          <a:xfrm>
            <a:off x="4017114" y="3705598"/>
            <a:ext cx="1659393" cy="873845"/>
          </a:xfrm>
          <a:custGeom>
            <a:avLst/>
            <a:gdLst>
              <a:gd name="T0" fmla="*/ 510 w 2578"/>
              <a:gd name="T1" fmla="*/ 1253 h 1273"/>
              <a:gd name="T2" fmla="*/ 409 w 2578"/>
              <a:gd name="T3" fmla="*/ 1221 h 1273"/>
              <a:gd name="T4" fmla="*/ 320 w 2578"/>
              <a:gd name="T5" fmla="*/ 1177 h 1273"/>
              <a:gd name="T6" fmla="*/ 242 w 2578"/>
              <a:gd name="T7" fmla="*/ 1124 h 1273"/>
              <a:gd name="T8" fmla="*/ 175 w 2578"/>
              <a:gd name="T9" fmla="*/ 1064 h 1273"/>
              <a:gd name="T10" fmla="*/ 116 w 2578"/>
              <a:gd name="T11" fmla="*/ 994 h 1273"/>
              <a:gd name="T12" fmla="*/ 66 w 2578"/>
              <a:gd name="T13" fmla="*/ 909 h 1273"/>
              <a:gd name="T14" fmla="*/ 30 w 2578"/>
              <a:gd name="T15" fmla="*/ 825 h 1273"/>
              <a:gd name="T16" fmla="*/ 6 w 2578"/>
              <a:gd name="T17" fmla="*/ 721 h 1273"/>
              <a:gd name="T18" fmla="*/ 5 w 2578"/>
              <a:gd name="T19" fmla="*/ 563 h 1273"/>
              <a:gd name="T20" fmla="*/ 27 w 2578"/>
              <a:gd name="T21" fmla="*/ 459 h 1273"/>
              <a:gd name="T22" fmla="*/ 64 w 2578"/>
              <a:gd name="T23" fmla="*/ 367 h 1273"/>
              <a:gd name="T24" fmla="*/ 109 w 2578"/>
              <a:gd name="T25" fmla="*/ 291 h 1273"/>
              <a:gd name="T26" fmla="*/ 168 w 2578"/>
              <a:gd name="T27" fmla="*/ 218 h 1273"/>
              <a:gd name="T28" fmla="*/ 235 w 2578"/>
              <a:gd name="T29" fmla="*/ 155 h 1273"/>
              <a:gd name="T30" fmla="*/ 310 w 2578"/>
              <a:gd name="T31" fmla="*/ 102 h 1273"/>
              <a:gd name="T32" fmla="*/ 398 w 2578"/>
              <a:gd name="T33" fmla="*/ 57 h 1273"/>
              <a:gd name="T34" fmla="*/ 498 w 2578"/>
              <a:gd name="T35" fmla="*/ 23 h 1273"/>
              <a:gd name="T36" fmla="*/ 610 w 2578"/>
              <a:gd name="T37" fmla="*/ 3 h 1273"/>
              <a:gd name="T38" fmla="*/ 744 w 2578"/>
              <a:gd name="T39" fmla="*/ 3 h 1273"/>
              <a:gd name="T40" fmla="*/ 855 w 2578"/>
              <a:gd name="T41" fmla="*/ 23 h 1273"/>
              <a:gd name="T42" fmla="*/ 955 w 2578"/>
              <a:gd name="T43" fmla="*/ 54 h 1273"/>
              <a:gd name="T44" fmla="*/ 1044 w 2578"/>
              <a:gd name="T45" fmla="*/ 95 h 1273"/>
              <a:gd name="T46" fmla="*/ 1136 w 2578"/>
              <a:gd name="T47" fmla="*/ 145 h 1273"/>
              <a:gd name="T48" fmla="*/ 1228 w 2578"/>
              <a:gd name="T49" fmla="*/ 186 h 1273"/>
              <a:gd name="T50" fmla="*/ 1350 w 2578"/>
              <a:gd name="T51" fmla="*/ 186 h 1273"/>
              <a:gd name="T52" fmla="*/ 1442 w 2578"/>
              <a:gd name="T53" fmla="*/ 145 h 1273"/>
              <a:gd name="T54" fmla="*/ 1534 w 2578"/>
              <a:gd name="T55" fmla="*/ 95 h 1273"/>
              <a:gd name="T56" fmla="*/ 1624 w 2578"/>
              <a:gd name="T57" fmla="*/ 54 h 1273"/>
              <a:gd name="T58" fmla="*/ 1723 w 2578"/>
              <a:gd name="T59" fmla="*/ 23 h 1273"/>
              <a:gd name="T60" fmla="*/ 1835 w 2578"/>
              <a:gd name="T61" fmla="*/ 3 h 1273"/>
              <a:gd name="T62" fmla="*/ 1969 w 2578"/>
              <a:gd name="T63" fmla="*/ 3 h 1273"/>
              <a:gd name="T64" fmla="*/ 2080 w 2578"/>
              <a:gd name="T65" fmla="*/ 23 h 1273"/>
              <a:gd name="T66" fmla="*/ 2180 w 2578"/>
              <a:gd name="T67" fmla="*/ 57 h 1273"/>
              <a:gd name="T68" fmla="*/ 2268 w 2578"/>
              <a:gd name="T69" fmla="*/ 102 h 1273"/>
              <a:gd name="T70" fmla="*/ 2343 w 2578"/>
              <a:gd name="T71" fmla="*/ 155 h 1273"/>
              <a:gd name="T72" fmla="*/ 2410 w 2578"/>
              <a:gd name="T73" fmla="*/ 218 h 1273"/>
              <a:gd name="T74" fmla="*/ 2470 w 2578"/>
              <a:gd name="T75" fmla="*/ 291 h 1273"/>
              <a:gd name="T76" fmla="*/ 2515 w 2578"/>
              <a:gd name="T77" fmla="*/ 367 h 1273"/>
              <a:gd name="T78" fmla="*/ 2551 w 2578"/>
              <a:gd name="T79" fmla="*/ 459 h 1273"/>
              <a:gd name="T80" fmla="*/ 2573 w 2578"/>
              <a:gd name="T81" fmla="*/ 563 h 1273"/>
              <a:gd name="T82" fmla="*/ 2572 w 2578"/>
              <a:gd name="T83" fmla="*/ 721 h 1273"/>
              <a:gd name="T84" fmla="*/ 2548 w 2578"/>
              <a:gd name="T85" fmla="*/ 825 h 1273"/>
              <a:gd name="T86" fmla="*/ 2513 w 2578"/>
              <a:gd name="T87" fmla="*/ 909 h 1273"/>
              <a:gd name="T88" fmla="*/ 2462 w 2578"/>
              <a:gd name="T89" fmla="*/ 994 h 1273"/>
              <a:gd name="T90" fmla="*/ 2404 w 2578"/>
              <a:gd name="T91" fmla="*/ 1064 h 1273"/>
              <a:gd name="T92" fmla="*/ 2336 w 2578"/>
              <a:gd name="T93" fmla="*/ 1124 h 1273"/>
              <a:gd name="T94" fmla="*/ 2259 w 2578"/>
              <a:gd name="T95" fmla="*/ 1177 h 1273"/>
              <a:gd name="T96" fmla="*/ 2169 w 2578"/>
              <a:gd name="T97" fmla="*/ 1221 h 1273"/>
              <a:gd name="T98" fmla="*/ 2069 w 2578"/>
              <a:gd name="T99" fmla="*/ 1253 h 1273"/>
              <a:gd name="T100" fmla="*/ 1957 w 2578"/>
              <a:gd name="T101" fmla="*/ 1271 h 1273"/>
              <a:gd name="T102" fmla="*/ 1824 w 2578"/>
              <a:gd name="T103" fmla="*/ 1270 h 1273"/>
              <a:gd name="T104" fmla="*/ 1713 w 2578"/>
              <a:gd name="T105" fmla="*/ 1248 h 1273"/>
              <a:gd name="T106" fmla="*/ 1612 w 2578"/>
              <a:gd name="T107" fmla="*/ 1215 h 1273"/>
              <a:gd name="T108" fmla="*/ 1523 w 2578"/>
              <a:gd name="T109" fmla="*/ 1173 h 1273"/>
              <a:gd name="T110" fmla="*/ 1434 w 2578"/>
              <a:gd name="T111" fmla="*/ 1125 h 1273"/>
              <a:gd name="T112" fmla="*/ 1345 w 2578"/>
              <a:gd name="T113" fmla="*/ 1086 h 1273"/>
              <a:gd name="T114" fmla="*/ 1223 w 2578"/>
              <a:gd name="T115" fmla="*/ 1090 h 1273"/>
              <a:gd name="T116" fmla="*/ 1133 w 2578"/>
              <a:gd name="T117" fmla="*/ 1131 h 1273"/>
              <a:gd name="T118" fmla="*/ 1037 w 2578"/>
              <a:gd name="T119" fmla="*/ 1182 h 1273"/>
              <a:gd name="T120" fmla="*/ 944 w 2578"/>
              <a:gd name="T121" fmla="*/ 1223 h 1273"/>
              <a:gd name="T122" fmla="*/ 844 w 2578"/>
              <a:gd name="T123" fmla="*/ 1254 h 1273"/>
              <a:gd name="T124" fmla="*/ 732 w 2578"/>
              <a:gd name="T125" fmla="*/ 127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8" h="1273">
                <a:moveTo>
                  <a:pt x="610" y="1270"/>
                </a:moveTo>
                <a:lnTo>
                  <a:pt x="599" y="1270"/>
                </a:lnTo>
                <a:lnTo>
                  <a:pt x="587" y="1268"/>
                </a:lnTo>
                <a:lnTo>
                  <a:pt x="576" y="1267"/>
                </a:lnTo>
                <a:lnTo>
                  <a:pt x="574" y="1266"/>
                </a:lnTo>
                <a:lnTo>
                  <a:pt x="565" y="1265"/>
                </a:lnTo>
                <a:lnTo>
                  <a:pt x="554" y="1263"/>
                </a:lnTo>
                <a:lnTo>
                  <a:pt x="543" y="1261"/>
                </a:lnTo>
                <a:lnTo>
                  <a:pt x="532" y="1259"/>
                </a:lnTo>
                <a:lnTo>
                  <a:pt x="520" y="1256"/>
                </a:lnTo>
                <a:lnTo>
                  <a:pt x="517" y="1255"/>
                </a:lnTo>
                <a:lnTo>
                  <a:pt x="510" y="1253"/>
                </a:lnTo>
                <a:lnTo>
                  <a:pt x="498" y="1251"/>
                </a:lnTo>
                <a:lnTo>
                  <a:pt x="487" y="1247"/>
                </a:lnTo>
                <a:lnTo>
                  <a:pt x="477" y="1245"/>
                </a:lnTo>
                <a:lnTo>
                  <a:pt x="476" y="1245"/>
                </a:lnTo>
                <a:lnTo>
                  <a:pt x="465" y="1242"/>
                </a:lnTo>
                <a:lnTo>
                  <a:pt x="454" y="1238"/>
                </a:lnTo>
                <a:lnTo>
                  <a:pt x="444" y="1235"/>
                </a:lnTo>
                <a:lnTo>
                  <a:pt x="443" y="1234"/>
                </a:lnTo>
                <a:lnTo>
                  <a:pt x="431" y="1230"/>
                </a:lnTo>
                <a:lnTo>
                  <a:pt x="421" y="1226"/>
                </a:lnTo>
                <a:lnTo>
                  <a:pt x="416" y="1224"/>
                </a:lnTo>
                <a:lnTo>
                  <a:pt x="409" y="1221"/>
                </a:lnTo>
                <a:lnTo>
                  <a:pt x="398" y="1217"/>
                </a:lnTo>
                <a:lnTo>
                  <a:pt x="391" y="1214"/>
                </a:lnTo>
                <a:lnTo>
                  <a:pt x="387" y="1212"/>
                </a:lnTo>
                <a:lnTo>
                  <a:pt x="375" y="1207"/>
                </a:lnTo>
                <a:lnTo>
                  <a:pt x="368" y="1203"/>
                </a:lnTo>
                <a:lnTo>
                  <a:pt x="365" y="1201"/>
                </a:lnTo>
                <a:lnTo>
                  <a:pt x="353" y="1196"/>
                </a:lnTo>
                <a:lnTo>
                  <a:pt x="347" y="1193"/>
                </a:lnTo>
                <a:lnTo>
                  <a:pt x="343" y="1190"/>
                </a:lnTo>
                <a:lnTo>
                  <a:pt x="331" y="1184"/>
                </a:lnTo>
                <a:lnTo>
                  <a:pt x="327" y="1182"/>
                </a:lnTo>
                <a:lnTo>
                  <a:pt x="320" y="1177"/>
                </a:lnTo>
                <a:lnTo>
                  <a:pt x="310" y="1172"/>
                </a:lnTo>
                <a:lnTo>
                  <a:pt x="309" y="1171"/>
                </a:lnTo>
                <a:lnTo>
                  <a:pt x="298" y="1164"/>
                </a:lnTo>
                <a:lnTo>
                  <a:pt x="293" y="1161"/>
                </a:lnTo>
                <a:lnTo>
                  <a:pt x="286" y="1157"/>
                </a:lnTo>
                <a:lnTo>
                  <a:pt x="278" y="1150"/>
                </a:lnTo>
                <a:lnTo>
                  <a:pt x="276" y="1149"/>
                </a:lnTo>
                <a:lnTo>
                  <a:pt x="264" y="1142"/>
                </a:lnTo>
                <a:lnTo>
                  <a:pt x="262" y="1140"/>
                </a:lnTo>
                <a:lnTo>
                  <a:pt x="254" y="1133"/>
                </a:lnTo>
                <a:lnTo>
                  <a:pt x="249" y="1129"/>
                </a:lnTo>
                <a:lnTo>
                  <a:pt x="242" y="1124"/>
                </a:lnTo>
                <a:lnTo>
                  <a:pt x="235" y="1119"/>
                </a:lnTo>
                <a:lnTo>
                  <a:pt x="231" y="1116"/>
                </a:lnTo>
                <a:lnTo>
                  <a:pt x="223" y="1109"/>
                </a:lnTo>
                <a:lnTo>
                  <a:pt x="220" y="1106"/>
                </a:lnTo>
                <a:lnTo>
                  <a:pt x="210" y="1098"/>
                </a:lnTo>
                <a:lnTo>
                  <a:pt x="208" y="1097"/>
                </a:lnTo>
                <a:lnTo>
                  <a:pt x="199" y="1088"/>
                </a:lnTo>
                <a:lnTo>
                  <a:pt x="198" y="1086"/>
                </a:lnTo>
                <a:lnTo>
                  <a:pt x="188" y="1077"/>
                </a:lnTo>
                <a:lnTo>
                  <a:pt x="186" y="1075"/>
                </a:lnTo>
                <a:lnTo>
                  <a:pt x="178" y="1067"/>
                </a:lnTo>
                <a:lnTo>
                  <a:pt x="175" y="1064"/>
                </a:lnTo>
                <a:lnTo>
                  <a:pt x="168" y="1056"/>
                </a:lnTo>
                <a:lnTo>
                  <a:pt x="164" y="1052"/>
                </a:lnTo>
                <a:lnTo>
                  <a:pt x="159" y="1046"/>
                </a:lnTo>
                <a:lnTo>
                  <a:pt x="153" y="1040"/>
                </a:lnTo>
                <a:lnTo>
                  <a:pt x="149" y="1035"/>
                </a:lnTo>
                <a:lnTo>
                  <a:pt x="142" y="1026"/>
                </a:lnTo>
                <a:lnTo>
                  <a:pt x="140" y="1025"/>
                </a:lnTo>
                <a:lnTo>
                  <a:pt x="132" y="1014"/>
                </a:lnTo>
                <a:lnTo>
                  <a:pt x="131" y="1012"/>
                </a:lnTo>
                <a:lnTo>
                  <a:pt x="124" y="1003"/>
                </a:lnTo>
                <a:lnTo>
                  <a:pt x="119" y="998"/>
                </a:lnTo>
                <a:lnTo>
                  <a:pt x="116" y="994"/>
                </a:lnTo>
                <a:lnTo>
                  <a:pt x="109" y="983"/>
                </a:lnTo>
                <a:lnTo>
                  <a:pt x="109" y="982"/>
                </a:lnTo>
                <a:lnTo>
                  <a:pt x="102" y="973"/>
                </a:lnTo>
                <a:lnTo>
                  <a:pt x="97" y="965"/>
                </a:lnTo>
                <a:lnTo>
                  <a:pt x="95" y="962"/>
                </a:lnTo>
                <a:lnTo>
                  <a:pt x="89" y="952"/>
                </a:lnTo>
                <a:lnTo>
                  <a:pt x="86" y="947"/>
                </a:lnTo>
                <a:lnTo>
                  <a:pt x="83" y="941"/>
                </a:lnTo>
                <a:lnTo>
                  <a:pt x="77" y="930"/>
                </a:lnTo>
                <a:lnTo>
                  <a:pt x="75" y="927"/>
                </a:lnTo>
                <a:lnTo>
                  <a:pt x="71" y="920"/>
                </a:lnTo>
                <a:lnTo>
                  <a:pt x="66" y="909"/>
                </a:lnTo>
                <a:lnTo>
                  <a:pt x="64" y="906"/>
                </a:lnTo>
                <a:lnTo>
                  <a:pt x="61" y="899"/>
                </a:lnTo>
                <a:lnTo>
                  <a:pt x="55" y="888"/>
                </a:lnTo>
                <a:lnTo>
                  <a:pt x="53" y="882"/>
                </a:lnTo>
                <a:lnTo>
                  <a:pt x="51" y="878"/>
                </a:lnTo>
                <a:lnTo>
                  <a:pt x="46" y="868"/>
                </a:lnTo>
                <a:lnTo>
                  <a:pt x="43" y="857"/>
                </a:lnTo>
                <a:lnTo>
                  <a:pt x="42" y="855"/>
                </a:lnTo>
                <a:lnTo>
                  <a:pt x="38" y="847"/>
                </a:lnTo>
                <a:lnTo>
                  <a:pt x="34" y="836"/>
                </a:lnTo>
                <a:lnTo>
                  <a:pt x="31" y="826"/>
                </a:lnTo>
                <a:lnTo>
                  <a:pt x="30" y="825"/>
                </a:lnTo>
                <a:lnTo>
                  <a:pt x="27" y="815"/>
                </a:lnTo>
                <a:lnTo>
                  <a:pt x="24" y="805"/>
                </a:lnTo>
                <a:lnTo>
                  <a:pt x="21" y="794"/>
                </a:lnTo>
                <a:lnTo>
                  <a:pt x="19" y="786"/>
                </a:lnTo>
                <a:lnTo>
                  <a:pt x="19" y="783"/>
                </a:lnTo>
                <a:lnTo>
                  <a:pt x="16" y="773"/>
                </a:lnTo>
                <a:lnTo>
                  <a:pt x="14" y="762"/>
                </a:lnTo>
                <a:lnTo>
                  <a:pt x="12" y="753"/>
                </a:lnTo>
                <a:lnTo>
                  <a:pt x="10" y="742"/>
                </a:lnTo>
                <a:lnTo>
                  <a:pt x="8" y="733"/>
                </a:lnTo>
                <a:lnTo>
                  <a:pt x="8" y="732"/>
                </a:lnTo>
                <a:lnTo>
                  <a:pt x="6" y="721"/>
                </a:lnTo>
                <a:lnTo>
                  <a:pt x="5" y="710"/>
                </a:lnTo>
                <a:lnTo>
                  <a:pt x="3" y="700"/>
                </a:lnTo>
                <a:lnTo>
                  <a:pt x="2" y="689"/>
                </a:lnTo>
                <a:lnTo>
                  <a:pt x="2" y="679"/>
                </a:lnTo>
                <a:lnTo>
                  <a:pt x="1" y="668"/>
                </a:lnTo>
                <a:lnTo>
                  <a:pt x="0" y="658"/>
                </a:lnTo>
                <a:lnTo>
                  <a:pt x="0" y="616"/>
                </a:lnTo>
                <a:lnTo>
                  <a:pt x="1" y="606"/>
                </a:lnTo>
                <a:lnTo>
                  <a:pt x="2" y="595"/>
                </a:lnTo>
                <a:lnTo>
                  <a:pt x="2" y="585"/>
                </a:lnTo>
                <a:lnTo>
                  <a:pt x="3" y="574"/>
                </a:lnTo>
                <a:lnTo>
                  <a:pt x="5" y="563"/>
                </a:lnTo>
                <a:lnTo>
                  <a:pt x="6" y="553"/>
                </a:lnTo>
                <a:lnTo>
                  <a:pt x="8" y="542"/>
                </a:lnTo>
                <a:lnTo>
                  <a:pt x="8" y="540"/>
                </a:lnTo>
                <a:lnTo>
                  <a:pt x="10" y="532"/>
                </a:lnTo>
                <a:lnTo>
                  <a:pt x="12" y="521"/>
                </a:lnTo>
                <a:lnTo>
                  <a:pt x="14" y="512"/>
                </a:lnTo>
                <a:lnTo>
                  <a:pt x="16" y="501"/>
                </a:lnTo>
                <a:lnTo>
                  <a:pt x="19" y="490"/>
                </a:lnTo>
                <a:lnTo>
                  <a:pt x="19" y="487"/>
                </a:lnTo>
                <a:lnTo>
                  <a:pt x="21" y="480"/>
                </a:lnTo>
                <a:lnTo>
                  <a:pt x="24" y="469"/>
                </a:lnTo>
                <a:lnTo>
                  <a:pt x="27" y="459"/>
                </a:lnTo>
                <a:lnTo>
                  <a:pt x="30" y="449"/>
                </a:lnTo>
                <a:lnTo>
                  <a:pt x="31" y="448"/>
                </a:lnTo>
                <a:lnTo>
                  <a:pt x="34" y="438"/>
                </a:lnTo>
                <a:lnTo>
                  <a:pt x="38" y="427"/>
                </a:lnTo>
                <a:lnTo>
                  <a:pt x="42" y="418"/>
                </a:lnTo>
                <a:lnTo>
                  <a:pt x="43" y="416"/>
                </a:lnTo>
                <a:lnTo>
                  <a:pt x="46" y="406"/>
                </a:lnTo>
                <a:lnTo>
                  <a:pt x="51" y="396"/>
                </a:lnTo>
                <a:lnTo>
                  <a:pt x="53" y="391"/>
                </a:lnTo>
                <a:lnTo>
                  <a:pt x="55" y="386"/>
                </a:lnTo>
                <a:lnTo>
                  <a:pt x="61" y="375"/>
                </a:lnTo>
                <a:lnTo>
                  <a:pt x="64" y="367"/>
                </a:lnTo>
                <a:lnTo>
                  <a:pt x="66" y="365"/>
                </a:lnTo>
                <a:lnTo>
                  <a:pt x="71" y="354"/>
                </a:lnTo>
                <a:lnTo>
                  <a:pt x="75" y="346"/>
                </a:lnTo>
                <a:lnTo>
                  <a:pt x="77" y="343"/>
                </a:lnTo>
                <a:lnTo>
                  <a:pt x="83" y="333"/>
                </a:lnTo>
                <a:lnTo>
                  <a:pt x="86" y="327"/>
                </a:lnTo>
                <a:lnTo>
                  <a:pt x="89" y="322"/>
                </a:lnTo>
                <a:lnTo>
                  <a:pt x="95" y="312"/>
                </a:lnTo>
                <a:lnTo>
                  <a:pt x="97" y="309"/>
                </a:lnTo>
                <a:lnTo>
                  <a:pt x="102" y="301"/>
                </a:lnTo>
                <a:lnTo>
                  <a:pt x="109" y="292"/>
                </a:lnTo>
                <a:lnTo>
                  <a:pt x="109" y="291"/>
                </a:lnTo>
                <a:lnTo>
                  <a:pt x="116" y="280"/>
                </a:lnTo>
                <a:lnTo>
                  <a:pt x="119" y="276"/>
                </a:lnTo>
                <a:lnTo>
                  <a:pt x="124" y="270"/>
                </a:lnTo>
                <a:lnTo>
                  <a:pt x="131" y="262"/>
                </a:lnTo>
                <a:lnTo>
                  <a:pt x="132" y="260"/>
                </a:lnTo>
                <a:lnTo>
                  <a:pt x="140" y="249"/>
                </a:lnTo>
                <a:lnTo>
                  <a:pt x="142" y="247"/>
                </a:lnTo>
                <a:lnTo>
                  <a:pt x="149" y="239"/>
                </a:lnTo>
                <a:lnTo>
                  <a:pt x="153" y="234"/>
                </a:lnTo>
                <a:lnTo>
                  <a:pt x="159" y="228"/>
                </a:lnTo>
                <a:lnTo>
                  <a:pt x="164" y="221"/>
                </a:lnTo>
                <a:lnTo>
                  <a:pt x="168" y="218"/>
                </a:lnTo>
                <a:lnTo>
                  <a:pt x="175" y="210"/>
                </a:lnTo>
                <a:lnTo>
                  <a:pt x="178" y="207"/>
                </a:lnTo>
                <a:lnTo>
                  <a:pt x="186" y="198"/>
                </a:lnTo>
                <a:lnTo>
                  <a:pt x="188" y="196"/>
                </a:lnTo>
                <a:lnTo>
                  <a:pt x="198" y="188"/>
                </a:lnTo>
                <a:lnTo>
                  <a:pt x="199" y="186"/>
                </a:lnTo>
                <a:lnTo>
                  <a:pt x="208" y="177"/>
                </a:lnTo>
                <a:lnTo>
                  <a:pt x="210" y="175"/>
                </a:lnTo>
                <a:lnTo>
                  <a:pt x="220" y="168"/>
                </a:lnTo>
                <a:lnTo>
                  <a:pt x="223" y="165"/>
                </a:lnTo>
                <a:lnTo>
                  <a:pt x="231" y="158"/>
                </a:lnTo>
                <a:lnTo>
                  <a:pt x="235" y="155"/>
                </a:lnTo>
                <a:lnTo>
                  <a:pt x="242" y="149"/>
                </a:lnTo>
                <a:lnTo>
                  <a:pt x="249" y="145"/>
                </a:lnTo>
                <a:lnTo>
                  <a:pt x="254" y="141"/>
                </a:lnTo>
                <a:lnTo>
                  <a:pt x="262" y="134"/>
                </a:lnTo>
                <a:lnTo>
                  <a:pt x="264" y="132"/>
                </a:lnTo>
                <a:lnTo>
                  <a:pt x="276" y="124"/>
                </a:lnTo>
                <a:lnTo>
                  <a:pt x="278" y="123"/>
                </a:lnTo>
                <a:lnTo>
                  <a:pt x="286" y="117"/>
                </a:lnTo>
                <a:lnTo>
                  <a:pt x="293" y="113"/>
                </a:lnTo>
                <a:lnTo>
                  <a:pt x="298" y="110"/>
                </a:lnTo>
                <a:lnTo>
                  <a:pt x="309" y="103"/>
                </a:lnTo>
                <a:lnTo>
                  <a:pt x="310" y="102"/>
                </a:lnTo>
                <a:lnTo>
                  <a:pt x="320" y="96"/>
                </a:lnTo>
                <a:lnTo>
                  <a:pt x="327" y="92"/>
                </a:lnTo>
                <a:lnTo>
                  <a:pt x="331" y="90"/>
                </a:lnTo>
                <a:lnTo>
                  <a:pt x="343" y="84"/>
                </a:lnTo>
                <a:lnTo>
                  <a:pt x="347" y="81"/>
                </a:lnTo>
                <a:lnTo>
                  <a:pt x="353" y="78"/>
                </a:lnTo>
                <a:lnTo>
                  <a:pt x="365" y="72"/>
                </a:lnTo>
                <a:lnTo>
                  <a:pt x="368" y="71"/>
                </a:lnTo>
                <a:lnTo>
                  <a:pt x="375" y="67"/>
                </a:lnTo>
                <a:lnTo>
                  <a:pt x="387" y="62"/>
                </a:lnTo>
                <a:lnTo>
                  <a:pt x="391" y="60"/>
                </a:lnTo>
                <a:lnTo>
                  <a:pt x="398" y="57"/>
                </a:lnTo>
                <a:lnTo>
                  <a:pt x="409" y="52"/>
                </a:lnTo>
                <a:lnTo>
                  <a:pt x="416" y="49"/>
                </a:lnTo>
                <a:lnTo>
                  <a:pt x="421" y="47"/>
                </a:lnTo>
                <a:lnTo>
                  <a:pt x="431" y="44"/>
                </a:lnTo>
                <a:lnTo>
                  <a:pt x="443" y="40"/>
                </a:lnTo>
                <a:lnTo>
                  <a:pt x="444" y="39"/>
                </a:lnTo>
                <a:lnTo>
                  <a:pt x="454" y="36"/>
                </a:lnTo>
                <a:lnTo>
                  <a:pt x="465" y="32"/>
                </a:lnTo>
                <a:lnTo>
                  <a:pt x="476" y="29"/>
                </a:lnTo>
                <a:lnTo>
                  <a:pt x="477" y="29"/>
                </a:lnTo>
                <a:lnTo>
                  <a:pt x="487" y="26"/>
                </a:lnTo>
                <a:lnTo>
                  <a:pt x="498" y="23"/>
                </a:lnTo>
                <a:lnTo>
                  <a:pt x="510" y="21"/>
                </a:lnTo>
                <a:lnTo>
                  <a:pt x="517" y="19"/>
                </a:lnTo>
                <a:lnTo>
                  <a:pt x="520" y="18"/>
                </a:lnTo>
                <a:lnTo>
                  <a:pt x="532" y="15"/>
                </a:lnTo>
                <a:lnTo>
                  <a:pt x="543" y="13"/>
                </a:lnTo>
                <a:lnTo>
                  <a:pt x="554" y="11"/>
                </a:lnTo>
                <a:lnTo>
                  <a:pt x="565" y="9"/>
                </a:lnTo>
                <a:lnTo>
                  <a:pt x="574" y="8"/>
                </a:lnTo>
                <a:lnTo>
                  <a:pt x="576" y="7"/>
                </a:lnTo>
                <a:lnTo>
                  <a:pt x="587" y="6"/>
                </a:lnTo>
                <a:lnTo>
                  <a:pt x="599" y="4"/>
                </a:lnTo>
                <a:lnTo>
                  <a:pt x="610" y="3"/>
                </a:lnTo>
                <a:lnTo>
                  <a:pt x="621" y="2"/>
                </a:lnTo>
                <a:lnTo>
                  <a:pt x="632" y="1"/>
                </a:lnTo>
                <a:lnTo>
                  <a:pt x="643" y="1"/>
                </a:lnTo>
                <a:lnTo>
                  <a:pt x="655" y="0"/>
                </a:lnTo>
                <a:lnTo>
                  <a:pt x="665" y="0"/>
                </a:lnTo>
                <a:lnTo>
                  <a:pt x="677" y="0"/>
                </a:lnTo>
                <a:lnTo>
                  <a:pt x="687" y="0"/>
                </a:lnTo>
                <a:lnTo>
                  <a:pt x="699" y="0"/>
                </a:lnTo>
                <a:lnTo>
                  <a:pt x="710" y="1"/>
                </a:lnTo>
                <a:lnTo>
                  <a:pt x="721" y="1"/>
                </a:lnTo>
                <a:lnTo>
                  <a:pt x="732" y="2"/>
                </a:lnTo>
                <a:lnTo>
                  <a:pt x="744" y="3"/>
                </a:lnTo>
                <a:lnTo>
                  <a:pt x="754" y="4"/>
                </a:lnTo>
                <a:lnTo>
                  <a:pt x="766" y="6"/>
                </a:lnTo>
                <a:lnTo>
                  <a:pt x="776" y="7"/>
                </a:lnTo>
                <a:lnTo>
                  <a:pt x="780" y="8"/>
                </a:lnTo>
                <a:lnTo>
                  <a:pt x="788" y="9"/>
                </a:lnTo>
                <a:lnTo>
                  <a:pt x="799" y="11"/>
                </a:lnTo>
                <a:lnTo>
                  <a:pt x="810" y="13"/>
                </a:lnTo>
                <a:lnTo>
                  <a:pt x="822" y="15"/>
                </a:lnTo>
                <a:lnTo>
                  <a:pt x="832" y="17"/>
                </a:lnTo>
                <a:lnTo>
                  <a:pt x="838" y="19"/>
                </a:lnTo>
                <a:lnTo>
                  <a:pt x="844" y="20"/>
                </a:lnTo>
                <a:lnTo>
                  <a:pt x="855" y="23"/>
                </a:lnTo>
                <a:lnTo>
                  <a:pt x="866" y="25"/>
                </a:lnTo>
                <a:lnTo>
                  <a:pt x="877" y="28"/>
                </a:lnTo>
                <a:lnTo>
                  <a:pt x="879" y="29"/>
                </a:lnTo>
                <a:lnTo>
                  <a:pt x="888" y="31"/>
                </a:lnTo>
                <a:lnTo>
                  <a:pt x="899" y="35"/>
                </a:lnTo>
                <a:lnTo>
                  <a:pt x="911" y="39"/>
                </a:lnTo>
                <a:lnTo>
                  <a:pt x="913" y="39"/>
                </a:lnTo>
                <a:lnTo>
                  <a:pt x="921" y="42"/>
                </a:lnTo>
                <a:lnTo>
                  <a:pt x="933" y="47"/>
                </a:lnTo>
                <a:lnTo>
                  <a:pt x="942" y="49"/>
                </a:lnTo>
                <a:lnTo>
                  <a:pt x="944" y="50"/>
                </a:lnTo>
                <a:lnTo>
                  <a:pt x="955" y="54"/>
                </a:lnTo>
                <a:lnTo>
                  <a:pt x="966" y="59"/>
                </a:lnTo>
                <a:lnTo>
                  <a:pt x="969" y="60"/>
                </a:lnTo>
                <a:lnTo>
                  <a:pt x="977" y="64"/>
                </a:lnTo>
                <a:lnTo>
                  <a:pt x="988" y="69"/>
                </a:lnTo>
                <a:lnTo>
                  <a:pt x="993" y="71"/>
                </a:lnTo>
                <a:lnTo>
                  <a:pt x="1000" y="73"/>
                </a:lnTo>
                <a:lnTo>
                  <a:pt x="1011" y="78"/>
                </a:lnTo>
                <a:lnTo>
                  <a:pt x="1016" y="81"/>
                </a:lnTo>
                <a:lnTo>
                  <a:pt x="1022" y="84"/>
                </a:lnTo>
                <a:lnTo>
                  <a:pt x="1033" y="90"/>
                </a:lnTo>
                <a:lnTo>
                  <a:pt x="1037" y="92"/>
                </a:lnTo>
                <a:lnTo>
                  <a:pt x="1044" y="95"/>
                </a:lnTo>
                <a:lnTo>
                  <a:pt x="1056" y="100"/>
                </a:lnTo>
                <a:lnTo>
                  <a:pt x="1058" y="102"/>
                </a:lnTo>
                <a:lnTo>
                  <a:pt x="1066" y="106"/>
                </a:lnTo>
                <a:lnTo>
                  <a:pt x="1078" y="113"/>
                </a:lnTo>
                <a:lnTo>
                  <a:pt x="1088" y="119"/>
                </a:lnTo>
                <a:lnTo>
                  <a:pt x="1097" y="123"/>
                </a:lnTo>
                <a:lnTo>
                  <a:pt x="1100" y="124"/>
                </a:lnTo>
                <a:lnTo>
                  <a:pt x="1111" y="131"/>
                </a:lnTo>
                <a:lnTo>
                  <a:pt x="1116" y="134"/>
                </a:lnTo>
                <a:lnTo>
                  <a:pt x="1122" y="137"/>
                </a:lnTo>
                <a:lnTo>
                  <a:pt x="1133" y="143"/>
                </a:lnTo>
                <a:lnTo>
                  <a:pt x="1136" y="145"/>
                </a:lnTo>
                <a:lnTo>
                  <a:pt x="1145" y="148"/>
                </a:lnTo>
                <a:lnTo>
                  <a:pt x="1155" y="154"/>
                </a:lnTo>
                <a:lnTo>
                  <a:pt x="1155" y="155"/>
                </a:lnTo>
                <a:lnTo>
                  <a:pt x="1167" y="160"/>
                </a:lnTo>
                <a:lnTo>
                  <a:pt x="1176" y="165"/>
                </a:lnTo>
                <a:lnTo>
                  <a:pt x="1177" y="166"/>
                </a:lnTo>
                <a:lnTo>
                  <a:pt x="1189" y="170"/>
                </a:lnTo>
                <a:lnTo>
                  <a:pt x="1200" y="175"/>
                </a:lnTo>
                <a:lnTo>
                  <a:pt x="1200" y="175"/>
                </a:lnTo>
                <a:lnTo>
                  <a:pt x="1211" y="180"/>
                </a:lnTo>
                <a:lnTo>
                  <a:pt x="1223" y="184"/>
                </a:lnTo>
                <a:lnTo>
                  <a:pt x="1228" y="186"/>
                </a:lnTo>
                <a:lnTo>
                  <a:pt x="1233" y="188"/>
                </a:lnTo>
                <a:lnTo>
                  <a:pt x="1245" y="191"/>
                </a:lnTo>
                <a:lnTo>
                  <a:pt x="1256" y="193"/>
                </a:lnTo>
                <a:lnTo>
                  <a:pt x="1267" y="194"/>
                </a:lnTo>
                <a:lnTo>
                  <a:pt x="1278" y="195"/>
                </a:lnTo>
                <a:lnTo>
                  <a:pt x="1290" y="196"/>
                </a:lnTo>
                <a:lnTo>
                  <a:pt x="1300" y="195"/>
                </a:lnTo>
                <a:lnTo>
                  <a:pt x="1312" y="194"/>
                </a:lnTo>
                <a:lnTo>
                  <a:pt x="1322" y="193"/>
                </a:lnTo>
                <a:lnTo>
                  <a:pt x="1334" y="191"/>
                </a:lnTo>
                <a:lnTo>
                  <a:pt x="1345" y="188"/>
                </a:lnTo>
                <a:lnTo>
                  <a:pt x="1350" y="186"/>
                </a:lnTo>
                <a:lnTo>
                  <a:pt x="1356" y="184"/>
                </a:lnTo>
                <a:lnTo>
                  <a:pt x="1367" y="180"/>
                </a:lnTo>
                <a:lnTo>
                  <a:pt x="1378" y="175"/>
                </a:lnTo>
                <a:lnTo>
                  <a:pt x="1379" y="175"/>
                </a:lnTo>
                <a:lnTo>
                  <a:pt x="1389" y="170"/>
                </a:lnTo>
                <a:lnTo>
                  <a:pt x="1401" y="166"/>
                </a:lnTo>
                <a:lnTo>
                  <a:pt x="1402" y="165"/>
                </a:lnTo>
                <a:lnTo>
                  <a:pt x="1412" y="160"/>
                </a:lnTo>
                <a:lnTo>
                  <a:pt x="1423" y="155"/>
                </a:lnTo>
                <a:lnTo>
                  <a:pt x="1423" y="154"/>
                </a:lnTo>
                <a:lnTo>
                  <a:pt x="1434" y="148"/>
                </a:lnTo>
                <a:lnTo>
                  <a:pt x="1442" y="145"/>
                </a:lnTo>
                <a:lnTo>
                  <a:pt x="1445" y="143"/>
                </a:lnTo>
                <a:lnTo>
                  <a:pt x="1457" y="137"/>
                </a:lnTo>
                <a:lnTo>
                  <a:pt x="1462" y="134"/>
                </a:lnTo>
                <a:lnTo>
                  <a:pt x="1467" y="131"/>
                </a:lnTo>
                <a:lnTo>
                  <a:pt x="1479" y="124"/>
                </a:lnTo>
                <a:lnTo>
                  <a:pt x="1482" y="123"/>
                </a:lnTo>
                <a:lnTo>
                  <a:pt x="1490" y="119"/>
                </a:lnTo>
                <a:lnTo>
                  <a:pt x="1501" y="113"/>
                </a:lnTo>
                <a:lnTo>
                  <a:pt x="1512" y="106"/>
                </a:lnTo>
                <a:lnTo>
                  <a:pt x="1520" y="102"/>
                </a:lnTo>
                <a:lnTo>
                  <a:pt x="1523" y="100"/>
                </a:lnTo>
                <a:lnTo>
                  <a:pt x="1534" y="95"/>
                </a:lnTo>
                <a:lnTo>
                  <a:pt x="1541" y="92"/>
                </a:lnTo>
                <a:lnTo>
                  <a:pt x="1546" y="90"/>
                </a:lnTo>
                <a:lnTo>
                  <a:pt x="1556" y="84"/>
                </a:lnTo>
                <a:lnTo>
                  <a:pt x="1562" y="81"/>
                </a:lnTo>
                <a:lnTo>
                  <a:pt x="1568" y="78"/>
                </a:lnTo>
                <a:lnTo>
                  <a:pt x="1578" y="73"/>
                </a:lnTo>
                <a:lnTo>
                  <a:pt x="1585" y="71"/>
                </a:lnTo>
                <a:lnTo>
                  <a:pt x="1590" y="69"/>
                </a:lnTo>
                <a:lnTo>
                  <a:pt x="1602" y="64"/>
                </a:lnTo>
                <a:lnTo>
                  <a:pt x="1609" y="60"/>
                </a:lnTo>
                <a:lnTo>
                  <a:pt x="1612" y="59"/>
                </a:lnTo>
                <a:lnTo>
                  <a:pt x="1624" y="54"/>
                </a:lnTo>
                <a:lnTo>
                  <a:pt x="1634" y="50"/>
                </a:lnTo>
                <a:lnTo>
                  <a:pt x="1636" y="49"/>
                </a:lnTo>
                <a:lnTo>
                  <a:pt x="1646" y="47"/>
                </a:lnTo>
                <a:lnTo>
                  <a:pt x="1657" y="42"/>
                </a:lnTo>
                <a:lnTo>
                  <a:pt x="1666" y="39"/>
                </a:lnTo>
                <a:lnTo>
                  <a:pt x="1668" y="39"/>
                </a:lnTo>
                <a:lnTo>
                  <a:pt x="1679" y="35"/>
                </a:lnTo>
                <a:lnTo>
                  <a:pt x="1691" y="31"/>
                </a:lnTo>
                <a:lnTo>
                  <a:pt x="1699" y="29"/>
                </a:lnTo>
                <a:lnTo>
                  <a:pt x="1701" y="28"/>
                </a:lnTo>
                <a:lnTo>
                  <a:pt x="1713" y="25"/>
                </a:lnTo>
                <a:lnTo>
                  <a:pt x="1723" y="23"/>
                </a:lnTo>
                <a:lnTo>
                  <a:pt x="1735" y="20"/>
                </a:lnTo>
                <a:lnTo>
                  <a:pt x="1741" y="19"/>
                </a:lnTo>
                <a:lnTo>
                  <a:pt x="1746" y="17"/>
                </a:lnTo>
                <a:lnTo>
                  <a:pt x="1757" y="15"/>
                </a:lnTo>
                <a:lnTo>
                  <a:pt x="1768" y="13"/>
                </a:lnTo>
                <a:lnTo>
                  <a:pt x="1779" y="11"/>
                </a:lnTo>
                <a:lnTo>
                  <a:pt x="1790" y="9"/>
                </a:lnTo>
                <a:lnTo>
                  <a:pt x="1798" y="8"/>
                </a:lnTo>
                <a:lnTo>
                  <a:pt x="1802" y="7"/>
                </a:lnTo>
                <a:lnTo>
                  <a:pt x="1813" y="6"/>
                </a:lnTo>
                <a:lnTo>
                  <a:pt x="1824" y="4"/>
                </a:lnTo>
                <a:lnTo>
                  <a:pt x="1835" y="3"/>
                </a:lnTo>
                <a:lnTo>
                  <a:pt x="1846" y="2"/>
                </a:lnTo>
                <a:lnTo>
                  <a:pt x="1858" y="1"/>
                </a:lnTo>
                <a:lnTo>
                  <a:pt x="1868" y="1"/>
                </a:lnTo>
                <a:lnTo>
                  <a:pt x="1880" y="0"/>
                </a:lnTo>
                <a:lnTo>
                  <a:pt x="1891" y="0"/>
                </a:lnTo>
                <a:lnTo>
                  <a:pt x="1902" y="0"/>
                </a:lnTo>
                <a:lnTo>
                  <a:pt x="1913" y="0"/>
                </a:lnTo>
                <a:lnTo>
                  <a:pt x="1924" y="0"/>
                </a:lnTo>
                <a:lnTo>
                  <a:pt x="1935" y="1"/>
                </a:lnTo>
                <a:lnTo>
                  <a:pt x="1947" y="1"/>
                </a:lnTo>
                <a:lnTo>
                  <a:pt x="1957" y="2"/>
                </a:lnTo>
                <a:lnTo>
                  <a:pt x="1969" y="3"/>
                </a:lnTo>
                <a:lnTo>
                  <a:pt x="1979" y="4"/>
                </a:lnTo>
                <a:lnTo>
                  <a:pt x="1991" y="6"/>
                </a:lnTo>
                <a:lnTo>
                  <a:pt x="2003" y="7"/>
                </a:lnTo>
                <a:lnTo>
                  <a:pt x="2004" y="8"/>
                </a:lnTo>
                <a:lnTo>
                  <a:pt x="2013" y="9"/>
                </a:lnTo>
                <a:lnTo>
                  <a:pt x="2025" y="11"/>
                </a:lnTo>
                <a:lnTo>
                  <a:pt x="2035" y="13"/>
                </a:lnTo>
                <a:lnTo>
                  <a:pt x="2047" y="15"/>
                </a:lnTo>
                <a:lnTo>
                  <a:pt x="2058" y="18"/>
                </a:lnTo>
                <a:lnTo>
                  <a:pt x="2061" y="19"/>
                </a:lnTo>
                <a:lnTo>
                  <a:pt x="2069" y="21"/>
                </a:lnTo>
                <a:lnTo>
                  <a:pt x="2080" y="23"/>
                </a:lnTo>
                <a:lnTo>
                  <a:pt x="2092" y="26"/>
                </a:lnTo>
                <a:lnTo>
                  <a:pt x="2101" y="29"/>
                </a:lnTo>
                <a:lnTo>
                  <a:pt x="2102" y="29"/>
                </a:lnTo>
                <a:lnTo>
                  <a:pt x="2114" y="32"/>
                </a:lnTo>
                <a:lnTo>
                  <a:pt x="2124" y="36"/>
                </a:lnTo>
                <a:lnTo>
                  <a:pt x="2134" y="39"/>
                </a:lnTo>
                <a:lnTo>
                  <a:pt x="2136" y="40"/>
                </a:lnTo>
                <a:lnTo>
                  <a:pt x="2147" y="44"/>
                </a:lnTo>
                <a:lnTo>
                  <a:pt x="2158" y="47"/>
                </a:lnTo>
                <a:lnTo>
                  <a:pt x="2163" y="49"/>
                </a:lnTo>
                <a:lnTo>
                  <a:pt x="2169" y="52"/>
                </a:lnTo>
                <a:lnTo>
                  <a:pt x="2180" y="57"/>
                </a:lnTo>
                <a:lnTo>
                  <a:pt x="2188" y="60"/>
                </a:lnTo>
                <a:lnTo>
                  <a:pt x="2192" y="62"/>
                </a:lnTo>
                <a:lnTo>
                  <a:pt x="2203" y="67"/>
                </a:lnTo>
                <a:lnTo>
                  <a:pt x="2211" y="71"/>
                </a:lnTo>
                <a:lnTo>
                  <a:pt x="2214" y="72"/>
                </a:lnTo>
                <a:lnTo>
                  <a:pt x="2225" y="78"/>
                </a:lnTo>
                <a:lnTo>
                  <a:pt x="2232" y="81"/>
                </a:lnTo>
                <a:lnTo>
                  <a:pt x="2236" y="84"/>
                </a:lnTo>
                <a:lnTo>
                  <a:pt x="2247" y="90"/>
                </a:lnTo>
                <a:lnTo>
                  <a:pt x="2251" y="92"/>
                </a:lnTo>
                <a:lnTo>
                  <a:pt x="2259" y="96"/>
                </a:lnTo>
                <a:lnTo>
                  <a:pt x="2268" y="102"/>
                </a:lnTo>
                <a:lnTo>
                  <a:pt x="2269" y="103"/>
                </a:lnTo>
                <a:lnTo>
                  <a:pt x="2281" y="110"/>
                </a:lnTo>
                <a:lnTo>
                  <a:pt x="2286" y="113"/>
                </a:lnTo>
                <a:lnTo>
                  <a:pt x="2292" y="117"/>
                </a:lnTo>
                <a:lnTo>
                  <a:pt x="2301" y="123"/>
                </a:lnTo>
                <a:lnTo>
                  <a:pt x="2303" y="124"/>
                </a:lnTo>
                <a:lnTo>
                  <a:pt x="2314" y="132"/>
                </a:lnTo>
                <a:lnTo>
                  <a:pt x="2316" y="134"/>
                </a:lnTo>
                <a:lnTo>
                  <a:pt x="2325" y="141"/>
                </a:lnTo>
                <a:lnTo>
                  <a:pt x="2330" y="145"/>
                </a:lnTo>
                <a:lnTo>
                  <a:pt x="2336" y="149"/>
                </a:lnTo>
                <a:lnTo>
                  <a:pt x="2343" y="155"/>
                </a:lnTo>
                <a:lnTo>
                  <a:pt x="2348" y="158"/>
                </a:lnTo>
                <a:lnTo>
                  <a:pt x="2356" y="165"/>
                </a:lnTo>
                <a:lnTo>
                  <a:pt x="2358" y="168"/>
                </a:lnTo>
                <a:lnTo>
                  <a:pt x="2368" y="175"/>
                </a:lnTo>
                <a:lnTo>
                  <a:pt x="2370" y="177"/>
                </a:lnTo>
                <a:lnTo>
                  <a:pt x="2380" y="186"/>
                </a:lnTo>
                <a:lnTo>
                  <a:pt x="2381" y="188"/>
                </a:lnTo>
                <a:lnTo>
                  <a:pt x="2390" y="196"/>
                </a:lnTo>
                <a:lnTo>
                  <a:pt x="2392" y="198"/>
                </a:lnTo>
                <a:lnTo>
                  <a:pt x="2401" y="207"/>
                </a:lnTo>
                <a:lnTo>
                  <a:pt x="2404" y="210"/>
                </a:lnTo>
                <a:lnTo>
                  <a:pt x="2410" y="218"/>
                </a:lnTo>
                <a:lnTo>
                  <a:pt x="2414" y="221"/>
                </a:lnTo>
                <a:lnTo>
                  <a:pt x="2420" y="228"/>
                </a:lnTo>
                <a:lnTo>
                  <a:pt x="2426" y="234"/>
                </a:lnTo>
                <a:lnTo>
                  <a:pt x="2429" y="239"/>
                </a:lnTo>
                <a:lnTo>
                  <a:pt x="2436" y="247"/>
                </a:lnTo>
                <a:lnTo>
                  <a:pt x="2438" y="249"/>
                </a:lnTo>
                <a:lnTo>
                  <a:pt x="2447" y="260"/>
                </a:lnTo>
                <a:lnTo>
                  <a:pt x="2448" y="262"/>
                </a:lnTo>
                <a:lnTo>
                  <a:pt x="2454" y="270"/>
                </a:lnTo>
                <a:lnTo>
                  <a:pt x="2459" y="276"/>
                </a:lnTo>
                <a:lnTo>
                  <a:pt x="2462" y="280"/>
                </a:lnTo>
                <a:lnTo>
                  <a:pt x="2470" y="291"/>
                </a:lnTo>
                <a:lnTo>
                  <a:pt x="2470" y="292"/>
                </a:lnTo>
                <a:lnTo>
                  <a:pt x="2476" y="301"/>
                </a:lnTo>
                <a:lnTo>
                  <a:pt x="2481" y="309"/>
                </a:lnTo>
                <a:lnTo>
                  <a:pt x="2483" y="312"/>
                </a:lnTo>
                <a:lnTo>
                  <a:pt x="2490" y="322"/>
                </a:lnTo>
                <a:lnTo>
                  <a:pt x="2493" y="327"/>
                </a:lnTo>
                <a:lnTo>
                  <a:pt x="2496" y="333"/>
                </a:lnTo>
                <a:lnTo>
                  <a:pt x="2501" y="343"/>
                </a:lnTo>
                <a:lnTo>
                  <a:pt x="2503" y="346"/>
                </a:lnTo>
                <a:lnTo>
                  <a:pt x="2507" y="354"/>
                </a:lnTo>
                <a:lnTo>
                  <a:pt x="2513" y="365"/>
                </a:lnTo>
                <a:lnTo>
                  <a:pt x="2515" y="367"/>
                </a:lnTo>
                <a:lnTo>
                  <a:pt x="2518" y="375"/>
                </a:lnTo>
                <a:lnTo>
                  <a:pt x="2523" y="386"/>
                </a:lnTo>
                <a:lnTo>
                  <a:pt x="2525" y="391"/>
                </a:lnTo>
                <a:lnTo>
                  <a:pt x="2527" y="396"/>
                </a:lnTo>
                <a:lnTo>
                  <a:pt x="2532" y="406"/>
                </a:lnTo>
                <a:lnTo>
                  <a:pt x="2536" y="416"/>
                </a:lnTo>
                <a:lnTo>
                  <a:pt x="2537" y="418"/>
                </a:lnTo>
                <a:lnTo>
                  <a:pt x="2541" y="427"/>
                </a:lnTo>
                <a:lnTo>
                  <a:pt x="2545" y="438"/>
                </a:lnTo>
                <a:lnTo>
                  <a:pt x="2547" y="448"/>
                </a:lnTo>
                <a:lnTo>
                  <a:pt x="2548" y="449"/>
                </a:lnTo>
                <a:lnTo>
                  <a:pt x="2551" y="459"/>
                </a:lnTo>
                <a:lnTo>
                  <a:pt x="2554" y="469"/>
                </a:lnTo>
                <a:lnTo>
                  <a:pt x="2557" y="480"/>
                </a:lnTo>
                <a:lnTo>
                  <a:pt x="2559" y="487"/>
                </a:lnTo>
                <a:lnTo>
                  <a:pt x="2560" y="490"/>
                </a:lnTo>
                <a:lnTo>
                  <a:pt x="2563" y="501"/>
                </a:lnTo>
                <a:lnTo>
                  <a:pt x="2565" y="512"/>
                </a:lnTo>
                <a:lnTo>
                  <a:pt x="2567" y="521"/>
                </a:lnTo>
                <a:lnTo>
                  <a:pt x="2569" y="532"/>
                </a:lnTo>
                <a:lnTo>
                  <a:pt x="2570" y="540"/>
                </a:lnTo>
                <a:lnTo>
                  <a:pt x="2570" y="542"/>
                </a:lnTo>
                <a:lnTo>
                  <a:pt x="2572" y="553"/>
                </a:lnTo>
                <a:lnTo>
                  <a:pt x="2573" y="563"/>
                </a:lnTo>
                <a:lnTo>
                  <a:pt x="2575" y="574"/>
                </a:lnTo>
                <a:lnTo>
                  <a:pt x="2576" y="585"/>
                </a:lnTo>
                <a:lnTo>
                  <a:pt x="2576" y="595"/>
                </a:lnTo>
                <a:lnTo>
                  <a:pt x="2577" y="606"/>
                </a:lnTo>
                <a:lnTo>
                  <a:pt x="2578" y="616"/>
                </a:lnTo>
                <a:lnTo>
                  <a:pt x="2578" y="658"/>
                </a:lnTo>
                <a:lnTo>
                  <a:pt x="2577" y="668"/>
                </a:lnTo>
                <a:lnTo>
                  <a:pt x="2576" y="679"/>
                </a:lnTo>
                <a:lnTo>
                  <a:pt x="2576" y="689"/>
                </a:lnTo>
                <a:lnTo>
                  <a:pt x="2575" y="700"/>
                </a:lnTo>
                <a:lnTo>
                  <a:pt x="2573" y="710"/>
                </a:lnTo>
                <a:lnTo>
                  <a:pt x="2572" y="721"/>
                </a:lnTo>
                <a:lnTo>
                  <a:pt x="2570" y="732"/>
                </a:lnTo>
                <a:lnTo>
                  <a:pt x="2570" y="733"/>
                </a:lnTo>
                <a:lnTo>
                  <a:pt x="2569" y="742"/>
                </a:lnTo>
                <a:lnTo>
                  <a:pt x="2567" y="753"/>
                </a:lnTo>
                <a:lnTo>
                  <a:pt x="2565" y="762"/>
                </a:lnTo>
                <a:lnTo>
                  <a:pt x="2563" y="773"/>
                </a:lnTo>
                <a:lnTo>
                  <a:pt x="2560" y="783"/>
                </a:lnTo>
                <a:lnTo>
                  <a:pt x="2559" y="786"/>
                </a:lnTo>
                <a:lnTo>
                  <a:pt x="2557" y="794"/>
                </a:lnTo>
                <a:lnTo>
                  <a:pt x="2554" y="805"/>
                </a:lnTo>
                <a:lnTo>
                  <a:pt x="2551" y="815"/>
                </a:lnTo>
                <a:lnTo>
                  <a:pt x="2548" y="825"/>
                </a:lnTo>
                <a:lnTo>
                  <a:pt x="2547" y="826"/>
                </a:lnTo>
                <a:lnTo>
                  <a:pt x="2545" y="836"/>
                </a:lnTo>
                <a:lnTo>
                  <a:pt x="2541" y="847"/>
                </a:lnTo>
                <a:lnTo>
                  <a:pt x="2537" y="855"/>
                </a:lnTo>
                <a:lnTo>
                  <a:pt x="2536" y="857"/>
                </a:lnTo>
                <a:lnTo>
                  <a:pt x="2532" y="868"/>
                </a:lnTo>
                <a:lnTo>
                  <a:pt x="2527" y="878"/>
                </a:lnTo>
                <a:lnTo>
                  <a:pt x="2525" y="882"/>
                </a:lnTo>
                <a:lnTo>
                  <a:pt x="2523" y="888"/>
                </a:lnTo>
                <a:lnTo>
                  <a:pt x="2518" y="899"/>
                </a:lnTo>
                <a:lnTo>
                  <a:pt x="2515" y="906"/>
                </a:lnTo>
                <a:lnTo>
                  <a:pt x="2513" y="909"/>
                </a:lnTo>
                <a:lnTo>
                  <a:pt x="2507" y="920"/>
                </a:lnTo>
                <a:lnTo>
                  <a:pt x="2503" y="927"/>
                </a:lnTo>
                <a:lnTo>
                  <a:pt x="2501" y="930"/>
                </a:lnTo>
                <a:lnTo>
                  <a:pt x="2496" y="941"/>
                </a:lnTo>
                <a:lnTo>
                  <a:pt x="2493" y="947"/>
                </a:lnTo>
                <a:lnTo>
                  <a:pt x="2490" y="952"/>
                </a:lnTo>
                <a:lnTo>
                  <a:pt x="2483" y="962"/>
                </a:lnTo>
                <a:lnTo>
                  <a:pt x="2481" y="965"/>
                </a:lnTo>
                <a:lnTo>
                  <a:pt x="2476" y="973"/>
                </a:lnTo>
                <a:lnTo>
                  <a:pt x="2470" y="982"/>
                </a:lnTo>
                <a:lnTo>
                  <a:pt x="2470" y="983"/>
                </a:lnTo>
                <a:lnTo>
                  <a:pt x="2462" y="994"/>
                </a:lnTo>
                <a:lnTo>
                  <a:pt x="2459" y="998"/>
                </a:lnTo>
                <a:lnTo>
                  <a:pt x="2454" y="1003"/>
                </a:lnTo>
                <a:lnTo>
                  <a:pt x="2448" y="1012"/>
                </a:lnTo>
                <a:lnTo>
                  <a:pt x="2447" y="1014"/>
                </a:lnTo>
                <a:lnTo>
                  <a:pt x="2438" y="1025"/>
                </a:lnTo>
                <a:lnTo>
                  <a:pt x="2436" y="1026"/>
                </a:lnTo>
                <a:lnTo>
                  <a:pt x="2429" y="1035"/>
                </a:lnTo>
                <a:lnTo>
                  <a:pt x="2426" y="1040"/>
                </a:lnTo>
                <a:lnTo>
                  <a:pt x="2420" y="1046"/>
                </a:lnTo>
                <a:lnTo>
                  <a:pt x="2414" y="1052"/>
                </a:lnTo>
                <a:lnTo>
                  <a:pt x="2410" y="1056"/>
                </a:lnTo>
                <a:lnTo>
                  <a:pt x="2404" y="1064"/>
                </a:lnTo>
                <a:lnTo>
                  <a:pt x="2401" y="1067"/>
                </a:lnTo>
                <a:lnTo>
                  <a:pt x="2392" y="1075"/>
                </a:lnTo>
                <a:lnTo>
                  <a:pt x="2390" y="1077"/>
                </a:lnTo>
                <a:lnTo>
                  <a:pt x="2381" y="1086"/>
                </a:lnTo>
                <a:lnTo>
                  <a:pt x="2380" y="1088"/>
                </a:lnTo>
                <a:lnTo>
                  <a:pt x="2370" y="1097"/>
                </a:lnTo>
                <a:lnTo>
                  <a:pt x="2368" y="1098"/>
                </a:lnTo>
                <a:lnTo>
                  <a:pt x="2358" y="1106"/>
                </a:lnTo>
                <a:lnTo>
                  <a:pt x="2356" y="1109"/>
                </a:lnTo>
                <a:lnTo>
                  <a:pt x="2348" y="1116"/>
                </a:lnTo>
                <a:lnTo>
                  <a:pt x="2343" y="1119"/>
                </a:lnTo>
                <a:lnTo>
                  <a:pt x="2336" y="1124"/>
                </a:lnTo>
                <a:lnTo>
                  <a:pt x="2330" y="1129"/>
                </a:lnTo>
                <a:lnTo>
                  <a:pt x="2325" y="1133"/>
                </a:lnTo>
                <a:lnTo>
                  <a:pt x="2316" y="1140"/>
                </a:lnTo>
                <a:lnTo>
                  <a:pt x="2314" y="1142"/>
                </a:lnTo>
                <a:lnTo>
                  <a:pt x="2303" y="1149"/>
                </a:lnTo>
                <a:lnTo>
                  <a:pt x="2301" y="1150"/>
                </a:lnTo>
                <a:lnTo>
                  <a:pt x="2292" y="1157"/>
                </a:lnTo>
                <a:lnTo>
                  <a:pt x="2286" y="1161"/>
                </a:lnTo>
                <a:lnTo>
                  <a:pt x="2281" y="1164"/>
                </a:lnTo>
                <a:lnTo>
                  <a:pt x="2269" y="1171"/>
                </a:lnTo>
                <a:lnTo>
                  <a:pt x="2268" y="1172"/>
                </a:lnTo>
                <a:lnTo>
                  <a:pt x="2259" y="1177"/>
                </a:lnTo>
                <a:lnTo>
                  <a:pt x="2251" y="1182"/>
                </a:lnTo>
                <a:lnTo>
                  <a:pt x="2247" y="1184"/>
                </a:lnTo>
                <a:lnTo>
                  <a:pt x="2236" y="1190"/>
                </a:lnTo>
                <a:lnTo>
                  <a:pt x="2232" y="1193"/>
                </a:lnTo>
                <a:lnTo>
                  <a:pt x="2225" y="1196"/>
                </a:lnTo>
                <a:lnTo>
                  <a:pt x="2214" y="1201"/>
                </a:lnTo>
                <a:lnTo>
                  <a:pt x="2211" y="1203"/>
                </a:lnTo>
                <a:lnTo>
                  <a:pt x="2203" y="1207"/>
                </a:lnTo>
                <a:lnTo>
                  <a:pt x="2192" y="1212"/>
                </a:lnTo>
                <a:lnTo>
                  <a:pt x="2188" y="1214"/>
                </a:lnTo>
                <a:lnTo>
                  <a:pt x="2180" y="1217"/>
                </a:lnTo>
                <a:lnTo>
                  <a:pt x="2169" y="1221"/>
                </a:lnTo>
                <a:lnTo>
                  <a:pt x="2163" y="1224"/>
                </a:lnTo>
                <a:lnTo>
                  <a:pt x="2158" y="1226"/>
                </a:lnTo>
                <a:lnTo>
                  <a:pt x="2147" y="1230"/>
                </a:lnTo>
                <a:lnTo>
                  <a:pt x="2136" y="1234"/>
                </a:lnTo>
                <a:lnTo>
                  <a:pt x="2134" y="1235"/>
                </a:lnTo>
                <a:lnTo>
                  <a:pt x="2124" y="1238"/>
                </a:lnTo>
                <a:lnTo>
                  <a:pt x="2114" y="1242"/>
                </a:lnTo>
                <a:lnTo>
                  <a:pt x="2102" y="1245"/>
                </a:lnTo>
                <a:lnTo>
                  <a:pt x="2101" y="1245"/>
                </a:lnTo>
                <a:lnTo>
                  <a:pt x="2092" y="1247"/>
                </a:lnTo>
                <a:lnTo>
                  <a:pt x="2080" y="1251"/>
                </a:lnTo>
                <a:lnTo>
                  <a:pt x="2069" y="1253"/>
                </a:lnTo>
                <a:lnTo>
                  <a:pt x="2061" y="1255"/>
                </a:lnTo>
                <a:lnTo>
                  <a:pt x="2058" y="1256"/>
                </a:lnTo>
                <a:lnTo>
                  <a:pt x="2047" y="1259"/>
                </a:lnTo>
                <a:lnTo>
                  <a:pt x="2035" y="1261"/>
                </a:lnTo>
                <a:lnTo>
                  <a:pt x="2025" y="1263"/>
                </a:lnTo>
                <a:lnTo>
                  <a:pt x="2013" y="1265"/>
                </a:lnTo>
                <a:lnTo>
                  <a:pt x="2004" y="1266"/>
                </a:lnTo>
                <a:lnTo>
                  <a:pt x="2003" y="1267"/>
                </a:lnTo>
                <a:lnTo>
                  <a:pt x="1991" y="1268"/>
                </a:lnTo>
                <a:lnTo>
                  <a:pt x="1979" y="1270"/>
                </a:lnTo>
                <a:lnTo>
                  <a:pt x="1969" y="1270"/>
                </a:lnTo>
                <a:lnTo>
                  <a:pt x="1957" y="1271"/>
                </a:lnTo>
                <a:lnTo>
                  <a:pt x="1947" y="1272"/>
                </a:lnTo>
                <a:lnTo>
                  <a:pt x="1935" y="1272"/>
                </a:lnTo>
                <a:lnTo>
                  <a:pt x="1924" y="1273"/>
                </a:lnTo>
                <a:lnTo>
                  <a:pt x="1913" y="1273"/>
                </a:lnTo>
                <a:lnTo>
                  <a:pt x="1902" y="1273"/>
                </a:lnTo>
                <a:lnTo>
                  <a:pt x="1891" y="1273"/>
                </a:lnTo>
                <a:lnTo>
                  <a:pt x="1880" y="1273"/>
                </a:lnTo>
                <a:lnTo>
                  <a:pt x="1868" y="1272"/>
                </a:lnTo>
                <a:lnTo>
                  <a:pt x="1858" y="1272"/>
                </a:lnTo>
                <a:lnTo>
                  <a:pt x="1846" y="1271"/>
                </a:lnTo>
                <a:lnTo>
                  <a:pt x="1835" y="1270"/>
                </a:lnTo>
                <a:lnTo>
                  <a:pt x="1824" y="1270"/>
                </a:lnTo>
                <a:lnTo>
                  <a:pt x="1813" y="1268"/>
                </a:lnTo>
                <a:lnTo>
                  <a:pt x="1802" y="1267"/>
                </a:lnTo>
                <a:lnTo>
                  <a:pt x="1798" y="1266"/>
                </a:lnTo>
                <a:lnTo>
                  <a:pt x="1790" y="1265"/>
                </a:lnTo>
                <a:lnTo>
                  <a:pt x="1779" y="1263"/>
                </a:lnTo>
                <a:lnTo>
                  <a:pt x="1768" y="1261"/>
                </a:lnTo>
                <a:lnTo>
                  <a:pt x="1757" y="1259"/>
                </a:lnTo>
                <a:lnTo>
                  <a:pt x="1746" y="1257"/>
                </a:lnTo>
                <a:lnTo>
                  <a:pt x="1741" y="1255"/>
                </a:lnTo>
                <a:lnTo>
                  <a:pt x="1735" y="1254"/>
                </a:lnTo>
                <a:lnTo>
                  <a:pt x="1723" y="1251"/>
                </a:lnTo>
                <a:lnTo>
                  <a:pt x="1713" y="1248"/>
                </a:lnTo>
                <a:lnTo>
                  <a:pt x="1701" y="1245"/>
                </a:lnTo>
                <a:lnTo>
                  <a:pt x="1699" y="1245"/>
                </a:lnTo>
                <a:lnTo>
                  <a:pt x="1691" y="1243"/>
                </a:lnTo>
                <a:lnTo>
                  <a:pt x="1679" y="1239"/>
                </a:lnTo>
                <a:lnTo>
                  <a:pt x="1668" y="1235"/>
                </a:lnTo>
                <a:lnTo>
                  <a:pt x="1666" y="1235"/>
                </a:lnTo>
                <a:lnTo>
                  <a:pt x="1657" y="1232"/>
                </a:lnTo>
                <a:lnTo>
                  <a:pt x="1646" y="1227"/>
                </a:lnTo>
                <a:lnTo>
                  <a:pt x="1636" y="1224"/>
                </a:lnTo>
                <a:lnTo>
                  <a:pt x="1634" y="1223"/>
                </a:lnTo>
                <a:lnTo>
                  <a:pt x="1624" y="1220"/>
                </a:lnTo>
                <a:lnTo>
                  <a:pt x="1612" y="1215"/>
                </a:lnTo>
                <a:lnTo>
                  <a:pt x="1609" y="1214"/>
                </a:lnTo>
                <a:lnTo>
                  <a:pt x="1602" y="1210"/>
                </a:lnTo>
                <a:lnTo>
                  <a:pt x="1590" y="1205"/>
                </a:lnTo>
                <a:lnTo>
                  <a:pt x="1585" y="1203"/>
                </a:lnTo>
                <a:lnTo>
                  <a:pt x="1578" y="1200"/>
                </a:lnTo>
                <a:lnTo>
                  <a:pt x="1568" y="1196"/>
                </a:lnTo>
                <a:lnTo>
                  <a:pt x="1562" y="1193"/>
                </a:lnTo>
                <a:lnTo>
                  <a:pt x="1556" y="1190"/>
                </a:lnTo>
                <a:lnTo>
                  <a:pt x="1546" y="1184"/>
                </a:lnTo>
                <a:lnTo>
                  <a:pt x="1541" y="1182"/>
                </a:lnTo>
                <a:lnTo>
                  <a:pt x="1534" y="1179"/>
                </a:lnTo>
                <a:lnTo>
                  <a:pt x="1523" y="1173"/>
                </a:lnTo>
                <a:lnTo>
                  <a:pt x="1520" y="1172"/>
                </a:lnTo>
                <a:lnTo>
                  <a:pt x="1512" y="1168"/>
                </a:lnTo>
                <a:lnTo>
                  <a:pt x="1501" y="1161"/>
                </a:lnTo>
                <a:lnTo>
                  <a:pt x="1490" y="1155"/>
                </a:lnTo>
                <a:lnTo>
                  <a:pt x="1482" y="1150"/>
                </a:lnTo>
                <a:lnTo>
                  <a:pt x="1479" y="1149"/>
                </a:lnTo>
                <a:lnTo>
                  <a:pt x="1467" y="1143"/>
                </a:lnTo>
                <a:lnTo>
                  <a:pt x="1462" y="1140"/>
                </a:lnTo>
                <a:lnTo>
                  <a:pt x="1457" y="1137"/>
                </a:lnTo>
                <a:lnTo>
                  <a:pt x="1445" y="1131"/>
                </a:lnTo>
                <a:lnTo>
                  <a:pt x="1442" y="1129"/>
                </a:lnTo>
                <a:lnTo>
                  <a:pt x="1434" y="1125"/>
                </a:lnTo>
                <a:lnTo>
                  <a:pt x="1423" y="1120"/>
                </a:lnTo>
                <a:lnTo>
                  <a:pt x="1423" y="1119"/>
                </a:lnTo>
                <a:lnTo>
                  <a:pt x="1412" y="1114"/>
                </a:lnTo>
                <a:lnTo>
                  <a:pt x="1402" y="1109"/>
                </a:lnTo>
                <a:lnTo>
                  <a:pt x="1401" y="1108"/>
                </a:lnTo>
                <a:lnTo>
                  <a:pt x="1389" y="1103"/>
                </a:lnTo>
                <a:lnTo>
                  <a:pt x="1379" y="1098"/>
                </a:lnTo>
                <a:lnTo>
                  <a:pt x="1378" y="1098"/>
                </a:lnTo>
                <a:lnTo>
                  <a:pt x="1367" y="1094"/>
                </a:lnTo>
                <a:lnTo>
                  <a:pt x="1356" y="1090"/>
                </a:lnTo>
                <a:lnTo>
                  <a:pt x="1350" y="1088"/>
                </a:lnTo>
                <a:lnTo>
                  <a:pt x="1345" y="1086"/>
                </a:lnTo>
                <a:lnTo>
                  <a:pt x="1334" y="1083"/>
                </a:lnTo>
                <a:lnTo>
                  <a:pt x="1322" y="1081"/>
                </a:lnTo>
                <a:lnTo>
                  <a:pt x="1312" y="1079"/>
                </a:lnTo>
                <a:lnTo>
                  <a:pt x="1300" y="1078"/>
                </a:lnTo>
                <a:lnTo>
                  <a:pt x="1290" y="1077"/>
                </a:lnTo>
                <a:lnTo>
                  <a:pt x="1278" y="1078"/>
                </a:lnTo>
                <a:lnTo>
                  <a:pt x="1267" y="1079"/>
                </a:lnTo>
                <a:lnTo>
                  <a:pt x="1256" y="1081"/>
                </a:lnTo>
                <a:lnTo>
                  <a:pt x="1245" y="1083"/>
                </a:lnTo>
                <a:lnTo>
                  <a:pt x="1233" y="1086"/>
                </a:lnTo>
                <a:lnTo>
                  <a:pt x="1228" y="1088"/>
                </a:lnTo>
                <a:lnTo>
                  <a:pt x="1223" y="1090"/>
                </a:lnTo>
                <a:lnTo>
                  <a:pt x="1211" y="1094"/>
                </a:lnTo>
                <a:lnTo>
                  <a:pt x="1200" y="1098"/>
                </a:lnTo>
                <a:lnTo>
                  <a:pt x="1200" y="1098"/>
                </a:lnTo>
                <a:lnTo>
                  <a:pt x="1189" y="1103"/>
                </a:lnTo>
                <a:lnTo>
                  <a:pt x="1177" y="1108"/>
                </a:lnTo>
                <a:lnTo>
                  <a:pt x="1176" y="1109"/>
                </a:lnTo>
                <a:lnTo>
                  <a:pt x="1167" y="1114"/>
                </a:lnTo>
                <a:lnTo>
                  <a:pt x="1155" y="1119"/>
                </a:lnTo>
                <a:lnTo>
                  <a:pt x="1155" y="1120"/>
                </a:lnTo>
                <a:lnTo>
                  <a:pt x="1145" y="1125"/>
                </a:lnTo>
                <a:lnTo>
                  <a:pt x="1136" y="1129"/>
                </a:lnTo>
                <a:lnTo>
                  <a:pt x="1133" y="1131"/>
                </a:lnTo>
                <a:lnTo>
                  <a:pt x="1122" y="1137"/>
                </a:lnTo>
                <a:lnTo>
                  <a:pt x="1116" y="1140"/>
                </a:lnTo>
                <a:lnTo>
                  <a:pt x="1111" y="1143"/>
                </a:lnTo>
                <a:lnTo>
                  <a:pt x="1100" y="1149"/>
                </a:lnTo>
                <a:lnTo>
                  <a:pt x="1097" y="1150"/>
                </a:lnTo>
                <a:lnTo>
                  <a:pt x="1088" y="1155"/>
                </a:lnTo>
                <a:lnTo>
                  <a:pt x="1078" y="1161"/>
                </a:lnTo>
                <a:lnTo>
                  <a:pt x="1066" y="1168"/>
                </a:lnTo>
                <a:lnTo>
                  <a:pt x="1058" y="1172"/>
                </a:lnTo>
                <a:lnTo>
                  <a:pt x="1056" y="1173"/>
                </a:lnTo>
                <a:lnTo>
                  <a:pt x="1044" y="1179"/>
                </a:lnTo>
                <a:lnTo>
                  <a:pt x="1037" y="1182"/>
                </a:lnTo>
                <a:lnTo>
                  <a:pt x="1033" y="1184"/>
                </a:lnTo>
                <a:lnTo>
                  <a:pt x="1022" y="1190"/>
                </a:lnTo>
                <a:lnTo>
                  <a:pt x="1016" y="1193"/>
                </a:lnTo>
                <a:lnTo>
                  <a:pt x="1011" y="1196"/>
                </a:lnTo>
                <a:lnTo>
                  <a:pt x="1000" y="1200"/>
                </a:lnTo>
                <a:lnTo>
                  <a:pt x="993" y="1203"/>
                </a:lnTo>
                <a:lnTo>
                  <a:pt x="988" y="1205"/>
                </a:lnTo>
                <a:lnTo>
                  <a:pt x="977" y="1210"/>
                </a:lnTo>
                <a:lnTo>
                  <a:pt x="969" y="1214"/>
                </a:lnTo>
                <a:lnTo>
                  <a:pt x="966" y="1215"/>
                </a:lnTo>
                <a:lnTo>
                  <a:pt x="955" y="1220"/>
                </a:lnTo>
                <a:lnTo>
                  <a:pt x="944" y="1223"/>
                </a:lnTo>
                <a:lnTo>
                  <a:pt x="942" y="1224"/>
                </a:lnTo>
                <a:lnTo>
                  <a:pt x="933" y="1227"/>
                </a:lnTo>
                <a:lnTo>
                  <a:pt x="921" y="1232"/>
                </a:lnTo>
                <a:lnTo>
                  <a:pt x="913" y="1235"/>
                </a:lnTo>
                <a:lnTo>
                  <a:pt x="911" y="1235"/>
                </a:lnTo>
                <a:lnTo>
                  <a:pt x="899" y="1239"/>
                </a:lnTo>
                <a:lnTo>
                  <a:pt x="888" y="1243"/>
                </a:lnTo>
                <a:lnTo>
                  <a:pt x="879" y="1245"/>
                </a:lnTo>
                <a:lnTo>
                  <a:pt x="877" y="1245"/>
                </a:lnTo>
                <a:lnTo>
                  <a:pt x="866" y="1248"/>
                </a:lnTo>
                <a:lnTo>
                  <a:pt x="855" y="1251"/>
                </a:lnTo>
                <a:lnTo>
                  <a:pt x="844" y="1254"/>
                </a:lnTo>
                <a:lnTo>
                  <a:pt x="838" y="1255"/>
                </a:lnTo>
                <a:lnTo>
                  <a:pt x="832" y="1257"/>
                </a:lnTo>
                <a:lnTo>
                  <a:pt x="822" y="1259"/>
                </a:lnTo>
                <a:lnTo>
                  <a:pt x="810" y="1261"/>
                </a:lnTo>
                <a:lnTo>
                  <a:pt x="799" y="1263"/>
                </a:lnTo>
                <a:lnTo>
                  <a:pt x="788" y="1265"/>
                </a:lnTo>
                <a:lnTo>
                  <a:pt x="780" y="1266"/>
                </a:lnTo>
                <a:lnTo>
                  <a:pt x="776" y="1267"/>
                </a:lnTo>
                <a:lnTo>
                  <a:pt x="766" y="1268"/>
                </a:lnTo>
                <a:lnTo>
                  <a:pt x="754" y="1270"/>
                </a:lnTo>
                <a:lnTo>
                  <a:pt x="744" y="1270"/>
                </a:lnTo>
                <a:lnTo>
                  <a:pt x="732" y="1271"/>
                </a:lnTo>
                <a:lnTo>
                  <a:pt x="721" y="1272"/>
                </a:lnTo>
                <a:lnTo>
                  <a:pt x="710" y="1272"/>
                </a:lnTo>
                <a:lnTo>
                  <a:pt x="699" y="1273"/>
                </a:lnTo>
                <a:lnTo>
                  <a:pt x="687" y="1273"/>
                </a:lnTo>
                <a:lnTo>
                  <a:pt x="677" y="1273"/>
                </a:lnTo>
                <a:lnTo>
                  <a:pt x="665" y="1273"/>
                </a:lnTo>
                <a:lnTo>
                  <a:pt x="655" y="1273"/>
                </a:lnTo>
                <a:lnTo>
                  <a:pt x="643" y="1272"/>
                </a:lnTo>
                <a:lnTo>
                  <a:pt x="632" y="1272"/>
                </a:lnTo>
                <a:lnTo>
                  <a:pt x="621" y="1271"/>
                </a:lnTo>
                <a:lnTo>
                  <a:pt x="610" y="1270"/>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1" name="グループ化 20">
            <a:extLst>
              <a:ext uri="{FF2B5EF4-FFF2-40B4-BE49-F238E27FC236}">
                <a16:creationId xmlns:a16="http://schemas.microsoft.com/office/drawing/2014/main" id="{C071B1A7-A180-E34E-A57C-8780ABE9457B}"/>
              </a:ext>
            </a:extLst>
          </p:cNvPr>
          <p:cNvGrpSpPr>
            <a:grpSpLocks noChangeAspect="1"/>
          </p:cNvGrpSpPr>
          <p:nvPr/>
        </p:nvGrpSpPr>
        <p:grpSpPr>
          <a:xfrm>
            <a:off x="4413309" y="4004021"/>
            <a:ext cx="258292" cy="258290"/>
            <a:chOff x="5263110" y="5000823"/>
            <a:chExt cx="360000" cy="360000"/>
          </a:xfrm>
        </p:grpSpPr>
        <p:sp>
          <p:nvSpPr>
            <p:cNvPr id="22" name="楕円 331">
              <a:extLst>
                <a:ext uri="{FF2B5EF4-FFF2-40B4-BE49-F238E27FC236}">
                  <a16:creationId xmlns:a16="http://schemas.microsoft.com/office/drawing/2014/main" id="{E518F40A-3345-DC4D-BE00-5C48BC82BF13}"/>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楕円 332">
              <a:extLst>
                <a:ext uri="{FF2B5EF4-FFF2-40B4-BE49-F238E27FC236}">
                  <a16:creationId xmlns:a16="http://schemas.microsoft.com/office/drawing/2014/main" id="{118987CC-CDB7-F34C-B3FD-F2C1A4AEE2D8}"/>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 name="楕円 333">
              <a:extLst>
                <a:ext uri="{FF2B5EF4-FFF2-40B4-BE49-F238E27FC236}">
                  <a16:creationId xmlns:a16="http://schemas.microsoft.com/office/drawing/2014/main" id="{F95D673E-5244-4447-A886-F035A88FCB3F}"/>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5" name="楕円 334">
              <a:extLst>
                <a:ext uri="{FF2B5EF4-FFF2-40B4-BE49-F238E27FC236}">
                  <a16:creationId xmlns:a16="http://schemas.microsoft.com/office/drawing/2014/main" id="{3F9B9126-054E-7C44-8FB3-3282D0F505BA}"/>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 name="楕円 335">
              <a:extLst>
                <a:ext uri="{FF2B5EF4-FFF2-40B4-BE49-F238E27FC236}">
                  <a16:creationId xmlns:a16="http://schemas.microsoft.com/office/drawing/2014/main" id="{6235DFDC-03F6-7047-BB82-FC03CBF5A105}"/>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 name="楕円 336">
              <a:extLst>
                <a:ext uri="{FF2B5EF4-FFF2-40B4-BE49-F238E27FC236}">
                  <a16:creationId xmlns:a16="http://schemas.microsoft.com/office/drawing/2014/main" id="{2E6864CF-2389-E644-80EA-C4BADAF9FE0A}"/>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 name="楕円 337">
              <a:extLst>
                <a:ext uri="{FF2B5EF4-FFF2-40B4-BE49-F238E27FC236}">
                  <a16:creationId xmlns:a16="http://schemas.microsoft.com/office/drawing/2014/main" id="{790C2852-5A91-E442-91B1-E5E92CE92A96}"/>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 name="楕円 338">
              <a:extLst>
                <a:ext uri="{FF2B5EF4-FFF2-40B4-BE49-F238E27FC236}">
                  <a16:creationId xmlns:a16="http://schemas.microsoft.com/office/drawing/2014/main" id="{118050B6-09FA-754B-BFC5-F8BA38A5E581}"/>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 name="楕円 339">
              <a:extLst>
                <a:ext uri="{FF2B5EF4-FFF2-40B4-BE49-F238E27FC236}">
                  <a16:creationId xmlns:a16="http://schemas.microsoft.com/office/drawing/2014/main" id="{FAB9969E-BCA6-8447-876F-0679C2167E9A}"/>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 name="楕円 340">
              <a:extLst>
                <a:ext uri="{FF2B5EF4-FFF2-40B4-BE49-F238E27FC236}">
                  <a16:creationId xmlns:a16="http://schemas.microsoft.com/office/drawing/2014/main" id="{70E8B0AB-B679-9646-B935-E1EA32B88C71}"/>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2" name="楕円 341">
              <a:extLst>
                <a:ext uri="{FF2B5EF4-FFF2-40B4-BE49-F238E27FC236}">
                  <a16:creationId xmlns:a16="http://schemas.microsoft.com/office/drawing/2014/main" id="{15CBC5AB-F40C-BF41-BEF2-62F4EFD76659}"/>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3" name="楕円 342">
              <a:extLst>
                <a:ext uri="{FF2B5EF4-FFF2-40B4-BE49-F238E27FC236}">
                  <a16:creationId xmlns:a16="http://schemas.microsoft.com/office/drawing/2014/main" id="{685DD733-FB1B-B14E-959D-A387AD883DCB}"/>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 name="楕円 343">
              <a:extLst>
                <a:ext uri="{FF2B5EF4-FFF2-40B4-BE49-F238E27FC236}">
                  <a16:creationId xmlns:a16="http://schemas.microsoft.com/office/drawing/2014/main" id="{16FB4AFA-F382-CA42-9D6A-BA7FD39F318F}"/>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 name="楕円 344">
              <a:extLst>
                <a:ext uri="{FF2B5EF4-FFF2-40B4-BE49-F238E27FC236}">
                  <a16:creationId xmlns:a16="http://schemas.microsoft.com/office/drawing/2014/main" id="{B914A1FE-4D6D-3048-8B99-51C24A4B8583}"/>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 name="楕円 345">
              <a:extLst>
                <a:ext uri="{FF2B5EF4-FFF2-40B4-BE49-F238E27FC236}">
                  <a16:creationId xmlns:a16="http://schemas.microsoft.com/office/drawing/2014/main" id="{A543B505-E154-DD42-A7B2-5A46A1D92814}"/>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 name="楕円 346">
              <a:extLst>
                <a:ext uri="{FF2B5EF4-FFF2-40B4-BE49-F238E27FC236}">
                  <a16:creationId xmlns:a16="http://schemas.microsoft.com/office/drawing/2014/main" id="{9CA4C821-4A87-7644-9F1F-B85E6DD7EC43}"/>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 name="楕円 347">
              <a:extLst>
                <a:ext uri="{FF2B5EF4-FFF2-40B4-BE49-F238E27FC236}">
                  <a16:creationId xmlns:a16="http://schemas.microsoft.com/office/drawing/2014/main" id="{A4E496B7-A4FA-4C4E-97DA-CA6B038E941F}"/>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9" name="楕円 304">
            <a:extLst>
              <a:ext uri="{FF2B5EF4-FFF2-40B4-BE49-F238E27FC236}">
                <a16:creationId xmlns:a16="http://schemas.microsoft.com/office/drawing/2014/main" id="{2BD59C42-A1FF-F749-A295-BEEAB086F2B0}"/>
              </a:ext>
            </a:extLst>
          </p:cNvPr>
          <p:cNvSpPr>
            <a:spLocks noChangeAspect="1"/>
          </p:cNvSpPr>
          <p:nvPr/>
        </p:nvSpPr>
        <p:spPr>
          <a:xfrm>
            <a:off x="4273401" y="3891946"/>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0" name="楕円 306">
            <a:extLst>
              <a:ext uri="{FF2B5EF4-FFF2-40B4-BE49-F238E27FC236}">
                <a16:creationId xmlns:a16="http://schemas.microsoft.com/office/drawing/2014/main" id="{BD634B98-AC58-1F42-A160-2427FCB91935}"/>
              </a:ext>
            </a:extLst>
          </p:cNvPr>
          <p:cNvSpPr>
            <a:spLocks noChangeAspect="1"/>
          </p:cNvSpPr>
          <p:nvPr/>
        </p:nvSpPr>
        <p:spPr>
          <a:xfrm>
            <a:off x="4688907" y="425058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1" name="楕円 307">
            <a:extLst>
              <a:ext uri="{FF2B5EF4-FFF2-40B4-BE49-F238E27FC236}">
                <a16:creationId xmlns:a16="http://schemas.microsoft.com/office/drawing/2014/main" id="{723C4935-2463-3348-98A9-E8C2CA05295E}"/>
              </a:ext>
            </a:extLst>
          </p:cNvPr>
          <p:cNvSpPr>
            <a:spLocks noChangeAspect="1"/>
          </p:cNvSpPr>
          <p:nvPr/>
        </p:nvSpPr>
        <p:spPr>
          <a:xfrm>
            <a:off x="4241781" y="394866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42" name="グループ化 41">
            <a:extLst>
              <a:ext uri="{FF2B5EF4-FFF2-40B4-BE49-F238E27FC236}">
                <a16:creationId xmlns:a16="http://schemas.microsoft.com/office/drawing/2014/main" id="{12FD8978-AAD6-AF49-A933-FFCE654031A1}"/>
              </a:ext>
            </a:extLst>
          </p:cNvPr>
          <p:cNvGrpSpPr>
            <a:grpSpLocks noChangeAspect="1"/>
          </p:cNvGrpSpPr>
          <p:nvPr/>
        </p:nvGrpSpPr>
        <p:grpSpPr>
          <a:xfrm>
            <a:off x="5041031" y="4004021"/>
            <a:ext cx="258292" cy="258290"/>
            <a:chOff x="5263110" y="5000823"/>
            <a:chExt cx="360000" cy="360000"/>
          </a:xfrm>
        </p:grpSpPr>
        <p:sp>
          <p:nvSpPr>
            <p:cNvPr id="43" name="楕円 331">
              <a:extLst>
                <a:ext uri="{FF2B5EF4-FFF2-40B4-BE49-F238E27FC236}">
                  <a16:creationId xmlns:a16="http://schemas.microsoft.com/office/drawing/2014/main" id="{95B68E08-116A-1348-9B13-D1034EDDE30E}"/>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楕円 332">
              <a:extLst>
                <a:ext uri="{FF2B5EF4-FFF2-40B4-BE49-F238E27FC236}">
                  <a16:creationId xmlns:a16="http://schemas.microsoft.com/office/drawing/2014/main" id="{24D7943F-7178-4843-B88D-F648B1A14D0C}"/>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5" name="楕円 333">
              <a:extLst>
                <a:ext uri="{FF2B5EF4-FFF2-40B4-BE49-F238E27FC236}">
                  <a16:creationId xmlns:a16="http://schemas.microsoft.com/office/drawing/2014/main" id="{8879CCFB-0BB3-7D4F-B6D2-6E5868E45650}"/>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6" name="楕円 334">
              <a:extLst>
                <a:ext uri="{FF2B5EF4-FFF2-40B4-BE49-F238E27FC236}">
                  <a16:creationId xmlns:a16="http://schemas.microsoft.com/office/drawing/2014/main" id="{C8EEE9EF-0633-5F43-8646-AA387ADD541A}"/>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7" name="楕円 335">
              <a:extLst>
                <a:ext uri="{FF2B5EF4-FFF2-40B4-BE49-F238E27FC236}">
                  <a16:creationId xmlns:a16="http://schemas.microsoft.com/office/drawing/2014/main" id="{25141881-5FAB-D644-9E84-121B582048F3}"/>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8" name="楕円 336">
              <a:extLst>
                <a:ext uri="{FF2B5EF4-FFF2-40B4-BE49-F238E27FC236}">
                  <a16:creationId xmlns:a16="http://schemas.microsoft.com/office/drawing/2014/main" id="{79D5480C-2F54-CA4E-95AB-E0F055866307}"/>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9" name="楕円 337">
              <a:extLst>
                <a:ext uri="{FF2B5EF4-FFF2-40B4-BE49-F238E27FC236}">
                  <a16:creationId xmlns:a16="http://schemas.microsoft.com/office/drawing/2014/main" id="{3446D690-9E3B-954F-AF0C-464B8030EC3C}"/>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0" name="楕円 338">
              <a:extLst>
                <a:ext uri="{FF2B5EF4-FFF2-40B4-BE49-F238E27FC236}">
                  <a16:creationId xmlns:a16="http://schemas.microsoft.com/office/drawing/2014/main" id="{5C8B8CEB-55A8-AB45-A691-6C476A35871A}"/>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1" name="楕円 339">
              <a:extLst>
                <a:ext uri="{FF2B5EF4-FFF2-40B4-BE49-F238E27FC236}">
                  <a16:creationId xmlns:a16="http://schemas.microsoft.com/office/drawing/2014/main" id="{EE76D4DA-EFEE-E546-AE19-3B2F2B8055CC}"/>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2" name="楕円 340">
              <a:extLst>
                <a:ext uri="{FF2B5EF4-FFF2-40B4-BE49-F238E27FC236}">
                  <a16:creationId xmlns:a16="http://schemas.microsoft.com/office/drawing/2014/main" id="{683BF8DA-8374-CC45-BD64-13939F60A46B}"/>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3" name="楕円 341">
              <a:extLst>
                <a:ext uri="{FF2B5EF4-FFF2-40B4-BE49-F238E27FC236}">
                  <a16:creationId xmlns:a16="http://schemas.microsoft.com/office/drawing/2014/main" id="{CE830E8D-40A2-DA44-AB95-3AB5ED2632A2}"/>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4" name="楕円 342">
              <a:extLst>
                <a:ext uri="{FF2B5EF4-FFF2-40B4-BE49-F238E27FC236}">
                  <a16:creationId xmlns:a16="http://schemas.microsoft.com/office/drawing/2014/main" id="{CA86FA85-336B-2B4A-9E0C-627404E80458}"/>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5" name="楕円 343">
              <a:extLst>
                <a:ext uri="{FF2B5EF4-FFF2-40B4-BE49-F238E27FC236}">
                  <a16:creationId xmlns:a16="http://schemas.microsoft.com/office/drawing/2014/main" id="{1E71759F-E535-DC42-B678-6274168DDA49}"/>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6" name="楕円 344">
              <a:extLst>
                <a:ext uri="{FF2B5EF4-FFF2-40B4-BE49-F238E27FC236}">
                  <a16:creationId xmlns:a16="http://schemas.microsoft.com/office/drawing/2014/main" id="{0786F89D-65C3-E248-88AB-49D1D2490D9B}"/>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7" name="楕円 345">
              <a:extLst>
                <a:ext uri="{FF2B5EF4-FFF2-40B4-BE49-F238E27FC236}">
                  <a16:creationId xmlns:a16="http://schemas.microsoft.com/office/drawing/2014/main" id="{BCF0F310-78A5-C64A-B9A0-412DAE1E1560}"/>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8" name="楕円 346">
              <a:extLst>
                <a:ext uri="{FF2B5EF4-FFF2-40B4-BE49-F238E27FC236}">
                  <a16:creationId xmlns:a16="http://schemas.microsoft.com/office/drawing/2014/main" id="{F4476391-A3C2-9A4E-B4F9-FF6FDB5E8B7B}"/>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9" name="楕円 347">
              <a:extLst>
                <a:ext uri="{FF2B5EF4-FFF2-40B4-BE49-F238E27FC236}">
                  <a16:creationId xmlns:a16="http://schemas.microsoft.com/office/drawing/2014/main" id="{E88D1256-0A54-ED41-A085-FDBA25A34065}"/>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60" name="楕円 304">
            <a:extLst>
              <a:ext uri="{FF2B5EF4-FFF2-40B4-BE49-F238E27FC236}">
                <a16:creationId xmlns:a16="http://schemas.microsoft.com/office/drawing/2014/main" id="{4A4DA6ED-CD1F-8040-A99A-3832C997750C}"/>
              </a:ext>
            </a:extLst>
          </p:cNvPr>
          <p:cNvSpPr>
            <a:spLocks noChangeAspect="1"/>
          </p:cNvSpPr>
          <p:nvPr/>
        </p:nvSpPr>
        <p:spPr>
          <a:xfrm>
            <a:off x="4901123" y="3891946"/>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1" name="楕円 306">
            <a:extLst>
              <a:ext uri="{FF2B5EF4-FFF2-40B4-BE49-F238E27FC236}">
                <a16:creationId xmlns:a16="http://schemas.microsoft.com/office/drawing/2014/main" id="{00E113CB-04BA-1946-8B8A-7E4552E5788D}"/>
              </a:ext>
            </a:extLst>
          </p:cNvPr>
          <p:cNvSpPr>
            <a:spLocks noChangeAspect="1"/>
          </p:cNvSpPr>
          <p:nvPr/>
        </p:nvSpPr>
        <p:spPr>
          <a:xfrm>
            <a:off x="5316629" y="421139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62" name="楕円 307">
            <a:extLst>
              <a:ext uri="{FF2B5EF4-FFF2-40B4-BE49-F238E27FC236}">
                <a16:creationId xmlns:a16="http://schemas.microsoft.com/office/drawing/2014/main" id="{1632E19F-CA5B-F24A-82E7-C4D94E2CF18C}"/>
              </a:ext>
            </a:extLst>
          </p:cNvPr>
          <p:cNvSpPr>
            <a:spLocks noChangeAspect="1"/>
          </p:cNvSpPr>
          <p:nvPr/>
        </p:nvSpPr>
        <p:spPr>
          <a:xfrm>
            <a:off x="4869503" y="393559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63" name="楕円 313">
            <a:extLst>
              <a:ext uri="{FF2B5EF4-FFF2-40B4-BE49-F238E27FC236}">
                <a16:creationId xmlns:a16="http://schemas.microsoft.com/office/drawing/2014/main" id="{3CAA59AF-C1E4-0346-8F2F-88328FD0E865}"/>
              </a:ext>
            </a:extLst>
          </p:cNvPr>
          <p:cNvSpPr>
            <a:spLocks noChangeAspect="1"/>
          </p:cNvSpPr>
          <p:nvPr/>
        </p:nvSpPr>
        <p:spPr>
          <a:xfrm>
            <a:off x="5409454" y="3679416"/>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64" name="楕円 313">
            <a:extLst>
              <a:ext uri="{FF2B5EF4-FFF2-40B4-BE49-F238E27FC236}">
                <a16:creationId xmlns:a16="http://schemas.microsoft.com/office/drawing/2014/main" id="{BAE51E4C-9EAA-2C4E-8AAA-15882F239B88}"/>
              </a:ext>
            </a:extLst>
          </p:cNvPr>
          <p:cNvSpPr>
            <a:spLocks noChangeAspect="1"/>
          </p:cNvSpPr>
          <p:nvPr/>
        </p:nvSpPr>
        <p:spPr>
          <a:xfrm>
            <a:off x="4141444" y="444739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65" name="直線矢印コネクタ 64">
            <a:extLst>
              <a:ext uri="{FF2B5EF4-FFF2-40B4-BE49-F238E27FC236}">
                <a16:creationId xmlns:a16="http://schemas.microsoft.com/office/drawing/2014/main" id="{5F2D78C3-19AB-F747-9D9C-032EC19E2382}"/>
              </a:ext>
            </a:extLst>
          </p:cNvPr>
          <p:cNvCxnSpPr>
            <a:cxnSpLocks/>
          </p:cNvCxnSpPr>
          <p:nvPr/>
        </p:nvCxnSpPr>
        <p:spPr>
          <a:xfrm flipH="1">
            <a:off x="5479894" y="3623506"/>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4A17FD7-1D45-8346-B72C-DBB9352B8876}"/>
              </a:ext>
            </a:extLst>
          </p:cNvPr>
          <p:cNvCxnSpPr>
            <a:cxnSpLocks/>
          </p:cNvCxnSpPr>
          <p:nvPr/>
        </p:nvCxnSpPr>
        <p:spPr>
          <a:xfrm flipH="1">
            <a:off x="4209324" y="4395793"/>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700F2083-FD77-4147-9083-B58C01CAE342}"/>
              </a:ext>
            </a:extLst>
          </p:cNvPr>
          <p:cNvCxnSpPr>
            <a:cxnSpLocks/>
          </p:cNvCxnSpPr>
          <p:nvPr/>
        </p:nvCxnSpPr>
        <p:spPr>
          <a:xfrm flipV="1">
            <a:off x="4546999" y="3968355"/>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195F6189-4F50-1647-A664-04B269DE1539}"/>
              </a:ext>
            </a:extLst>
          </p:cNvPr>
          <p:cNvCxnSpPr>
            <a:cxnSpLocks/>
          </p:cNvCxnSpPr>
          <p:nvPr/>
        </p:nvCxnSpPr>
        <p:spPr>
          <a:xfrm rot="5400000" flipV="1">
            <a:off x="5176322" y="3975551"/>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1490F104-6516-F74C-8B52-AE8FB2F9FA1F}"/>
              </a:ext>
            </a:extLst>
          </p:cNvPr>
          <p:cNvCxnSpPr>
            <a:cxnSpLocks/>
          </p:cNvCxnSpPr>
          <p:nvPr/>
        </p:nvCxnSpPr>
        <p:spPr>
          <a:xfrm flipV="1">
            <a:off x="4869503" y="2663413"/>
            <a:ext cx="0" cy="1224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雲 69">
            <a:extLst>
              <a:ext uri="{FF2B5EF4-FFF2-40B4-BE49-F238E27FC236}">
                <a16:creationId xmlns:a16="http://schemas.microsoft.com/office/drawing/2014/main" id="{1724F685-175C-4642-9B57-674A196C12B3}"/>
              </a:ext>
            </a:extLst>
          </p:cNvPr>
          <p:cNvSpPr/>
          <p:nvPr/>
        </p:nvSpPr>
        <p:spPr>
          <a:xfrm>
            <a:off x="3882835" y="1403739"/>
            <a:ext cx="1858194" cy="925511"/>
          </a:xfrm>
          <a:prstGeom prst="cloud">
            <a:avLst/>
          </a:prstGeom>
          <a:solidFill>
            <a:srgbClr val="FFCCFF"/>
          </a:solidFill>
          <a:ln>
            <a:solidFill>
              <a:srgbClr val="FFCCFF"/>
            </a:solidFill>
          </a:ln>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16829462-81B3-B747-9D18-A722B0BE478E}"/>
              </a:ext>
            </a:extLst>
          </p:cNvPr>
          <p:cNvSpPr txBox="1"/>
          <p:nvPr/>
        </p:nvSpPr>
        <p:spPr>
          <a:xfrm>
            <a:off x="4661485" y="1695515"/>
            <a:ext cx="303288" cy="400110"/>
          </a:xfrm>
          <a:prstGeom prst="rect">
            <a:avLst/>
          </a:prstGeom>
          <a:noFill/>
        </p:spPr>
        <p:txBody>
          <a:bodyPr wrap="none" rtlCol="0">
            <a:spAutoFit/>
          </a:bodyPr>
          <a:lstStyle/>
          <a:p>
            <a:r>
              <a:rPr kumimoji="1" lang="en-US" altLang="ja-JP" sz="2000" i="1" dirty="0">
                <a:solidFill>
                  <a:srgbClr val="FF0000"/>
                </a:solidFill>
              </a:rPr>
              <a:t>?</a:t>
            </a:r>
            <a:endParaRPr kumimoji="1" lang="ja-JP" altLang="en-US" sz="2000" i="1" dirty="0">
              <a:solidFill>
                <a:srgbClr val="FF0000"/>
              </a:solidFill>
            </a:endParaRPr>
          </a:p>
        </p:txBody>
      </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324518D3-5FDF-454D-91E5-FC2D1B840A74}"/>
                  </a:ext>
                </a:extLst>
              </p:cNvPr>
              <p:cNvSpPr txBox="1"/>
              <p:nvPr/>
            </p:nvSpPr>
            <p:spPr>
              <a:xfrm>
                <a:off x="3149683" y="2910084"/>
                <a:ext cx="1643270" cy="646331"/>
              </a:xfrm>
              <a:prstGeom prst="rect">
                <a:avLst/>
              </a:prstGeom>
              <a:noFill/>
              <a:ln>
                <a:noFill/>
              </a:ln>
            </p:spPr>
            <p:txBody>
              <a:bodyPr wrap="square" rtlCol="0">
                <a:spAutoFit/>
              </a:bodyPr>
              <a:lstStyle/>
              <a:p>
                <a14:m>
                  <m:oMath xmlns:m="http://schemas.openxmlformats.org/officeDocument/2006/math">
                    <m:r>
                      <a:rPr kumimoji="1" lang="en-US" altLang="ja-JP" b="0" i="1" smtClean="0">
                        <a:solidFill>
                          <a:srgbClr val="FF0000"/>
                        </a:solidFill>
                        <a:latin typeface="Cambria Math" panose="02040503050406030204" pitchFamily="18" charset="0"/>
                      </a:rPr>
                      <m:t>𝜆</m:t>
                    </m:r>
                    <m:r>
                      <a:rPr kumimoji="1" lang="en-US" altLang="ja-JP" b="0" i="1" smtClean="0">
                        <a:solidFill>
                          <a:srgbClr val="FF0000"/>
                        </a:solidFill>
                        <a:latin typeface="Cambria Math" panose="02040503050406030204" pitchFamily="18" charset="0"/>
                      </a:rPr>
                      <m:t>=671</m:t>
                    </m:r>
                    <m:r>
                      <m:rPr>
                        <m:sty m:val="p"/>
                      </m:rPr>
                      <a:rPr kumimoji="1" lang="en-US" altLang="ja-JP" b="0" i="0" smtClean="0">
                        <a:solidFill>
                          <a:srgbClr val="FF0000"/>
                        </a:solidFill>
                        <a:latin typeface="Cambria Math" panose="02040503050406030204" pitchFamily="18" charset="0"/>
                      </a:rPr>
                      <m:t>nm</m:t>
                    </m:r>
                  </m:oMath>
                </a14:m>
                <a:r>
                  <a:rPr kumimoji="1" lang="en-US" altLang="ja-JP" b="0" i="1" dirty="0">
                    <a:solidFill>
                      <a:srgbClr val="FF0000"/>
                    </a:solidFill>
                    <a:latin typeface="Cambria Math" panose="02040503050406030204" pitchFamily="18" charset="0"/>
                  </a:rPr>
                  <a:t> </a:t>
                </a:r>
              </a:p>
              <a:p>
                <a14:m>
                  <m:oMath xmlns:m="http://schemas.openxmlformats.org/officeDocument/2006/math">
                    <m:sSup>
                      <m:sSupPr>
                        <m:ctrlPr>
                          <a:rPr kumimoji="1" lang="en-US" altLang="ja-JP" b="0" i="1" smtClean="0">
                            <a:solidFill>
                              <a:srgbClr val="FF0000"/>
                            </a:solidFill>
                            <a:latin typeface="Cambria Math" panose="02040503050406030204" pitchFamily="18" charset="0"/>
                          </a:rPr>
                        </m:ctrlPr>
                      </m:sSupPr>
                      <m:e>
                        <m:r>
                          <a:rPr kumimoji="1" lang="en-US" altLang="ja-JP" b="0" i="1" smtClean="0">
                            <a:solidFill>
                              <a:srgbClr val="FF0000"/>
                            </a:solidFill>
                            <a:latin typeface="Cambria Math" panose="02040503050406030204" pitchFamily="18" charset="0"/>
                          </a:rPr>
                          <m:t>𝜎</m:t>
                        </m:r>
                      </m:e>
                      <m:sup>
                        <m:r>
                          <a:rPr kumimoji="1" lang="en-US" altLang="ja-JP" b="0" i="1" smtClean="0">
                            <a:solidFill>
                              <a:srgbClr val="FF0000"/>
                            </a:solidFill>
                            <a:latin typeface="Cambria Math" panose="02040503050406030204" pitchFamily="18" charset="0"/>
                          </a:rPr>
                          <m:t>−</m:t>
                        </m:r>
                      </m:sup>
                    </m:sSup>
                  </m:oMath>
                </a14:m>
                <a:r>
                  <a:rPr kumimoji="1" lang="ja-JP" altLang="en-US" dirty="0">
                    <a:solidFill>
                      <a:srgbClr val="FF0000"/>
                    </a:solidFill>
                  </a:rPr>
                  <a:t> </a:t>
                </a:r>
                <a:r>
                  <a:rPr kumimoji="1" lang="en-US" altLang="ja-JP" dirty="0">
                    <a:solidFill>
                      <a:srgbClr val="FF0000"/>
                    </a:solidFill>
                  </a:rPr>
                  <a:t>polalization</a:t>
                </a:r>
                <a:endParaRPr kumimoji="1" lang="ja-JP" altLang="en-US" dirty="0">
                  <a:solidFill>
                    <a:srgbClr val="FF0000"/>
                  </a:solidFill>
                </a:endParaRPr>
              </a:p>
            </p:txBody>
          </p:sp>
        </mc:Choice>
        <mc:Fallback xmlns="">
          <p:sp>
            <p:nvSpPr>
              <p:cNvPr id="73" name="テキスト ボックス 72">
                <a:extLst>
                  <a:ext uri="{FF2B5EF4-FFF2-40B4-BE49-F238E27FC236}">
                    <a16:creationId xmlns:a16="http://schemas.microsoft.com/office/drawing/2014/main" id="{324518D3-5FDF-454D-91E5-FC2D1B840A74}"/>
                  </a:ext>
                </a:extLst>
              </p:cNvPr>
              <p:cNvSpPr txBox="1">
                <a:spLocks noRot="1" noChangeAspect="1" noMove="1" noResize="1" noEditPoints="1" noAdjustHandles="1" noChangeArrowheads="1" noChangeShapeType="1" noTextEdit="1"/>
              </p:cNvSpPr>
              <p:nvPr/>
            </p:nvSpPr>
            <p:spPr>
              <a:xfrm>
                <a:off x="3149683" y="2910084"/>
                <a:ext cx="1643270" cy="646331"/>
              </a:xfrm>
              <a:prstGeom prst="rect">
                <a:avLst/>
              </a:prstGeom>
              <a:blipFill>
                <a:blip r:embed="rId5"/>
                <a:stretch>
                  <a:fillRect b="-15385"/>
                </a:stretch>
              </a:blipFill>
              <a:ln>
                <a:noFill/>
              </a:ln>
            </p:spPr>
            <p:txBody>
              <a:bodyPr/>
              <a:lstStyle/>
              <a:p>
                <a:r>
                  <a:rPr lang="ja-JP" altLang="en-US">
                    <a:noFill/>
                  </a:rPr>
                  <a:t> </a:t>
                </a:r>
              </a:p>
            </p:txBody>
          </p:sp>
        </mc:Fallback>
      </mc:AlternateContent>
      <p:sp>
        <p:nvSpPr>
          <p:cNvPr id="74" name="楕円 3">
            <a:extLst>
              <a:ext uri="{FF2B5EF4-FFF2-40B4-BE49-F238E27FC236}">
                <a16:creationId xmlns:a16="http://schemas.microsoft.com/office/drawing/2014/main" id="{ED609531-9FF8-6F43-A2E6-BF02C4E4FCDD}"/>
              </a:ext>
            </a:extLst>
          </p:cNvPr>
          <p:cNvSpPr>
            <a:spLocks noChangeAspect="1"/>
          </p:cNvSpPr>
          <p:nvPr/>
        </p:nvSpPr>
        <p:spPr>
          <a:xfrm>
            <a:off x="8147753" y="3508993"/>
            <a:ext cx="1688328" cy="1688328"/>
          </a:xfrm>
          <a:prstGeom prst="ellipse">
            <a:avLst/>
          </a:prstGeom>
          <a:noFill/>
          <a:ln w="19050">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4411D1BF-686E-B945-BDD2-598AD8485874}"/>
              </a:ext>
            </a:extLst>
          </p:cNvPr>
          <p:cNvSpPr txBox="1"/>
          <p:nvPr/>
        </p:nvSpPr>
        <p:spPr>
          <a:xfrm>
            <a:off x="3913394" y="120770"/>
            <a:ext cx="4429739" cy="523220"/>
          </a:xfrm>
          <a:prstGeom prst="rect">
            <a:avLst/>
          </a:prstGeom>
          <a:noFill/>
        </p:spPr>
        <p:txBody>
          <a:bodyPr wrap="none" rtlCol="0">
            <a:spAutoFit/>
          </a:bodyPr>
          <a:lstStyle/>
          <a:p>
            <a:r>
              <a:rPr lang="en-US" altLang="ja-JP" sz="2800" dirty="0">
                <a:solidFill>
                  <a:schemeClr val="bg1"/>
                </a:solidFill>
              </a:rPr>
              <a:t>Access to the excited clusters</a:t>
            </a:r>
          </a:p>
        </p:txBody>
      </p:sp>
      <p:sp>
        <p:nvSpPr>
          <p:cNvPr id="77" name="テキスト ボックス 76">
            <a:extLst>
              <a:ext uri="{FF2B5EF4-FFF2-40B4-BE49-F238E27FC236}">
                <a16:creationId xmlns:a16="http://schemas.microsoft.com/office/drawing/2014/main" id="{99C87C31-AF9D-C848-8CE8-09E38AACAB0E}"/>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48144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344DD64E-832F-4F63-A5A6-2DBBDDDB7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01" y="1175896"/>
            <a:ext cx="4610100" cy="5172075"/>
          </a:xfrm>
          <a:prstGeom prst="rect">
            <a:avLst/>
          </a:prstGeom>
        </p:spPr>
      </p:pic>
      <p:pic>
        <p:nvPicPr>
          <p:cNvPr id="33" name="図 32">
            <a:extLst>
              <a:ext uri="{FF2B5EF4-FFF2-40B4-BE49-F238E27FC236}">
                <a16:creationId xmlns:a16="http://schemas.microsoft.com/office/drawing/2014/main" id="{51A2E57B-5781-47F8-92FC-7936BD48AE47}"/>
              </a:ext>
            </a:extLst>
          </p:cNvPr>
          <p:cNvPicPr>
            <a:picLocks noChangeAspect="1"/>
          </p:cNvPicPr>
          <p:nvPr/>
        </p:nvPicPr>
        <p:blipFill rotWithShape="1">
          <a:blip r:embed="rId4">
            <a:extLst>
              <a:ext uri="{28A0092B-C50C-407E-A947-70E740481C1C}">
                <a14:useLocalDpi xmlns:a14="http://schemas.microsoft.com/office/drawing/2010/main" val="0"/>
              </a:ext>
            </a:extLst>
          </a:blip>
          <a:srcRect r="6008"/>
          <a:stretch/>
        </p:blipFill>
        <p:spPr>
          <a:xfrm>
            <a:off x="6619071" y="1204471"/>
            <a:ext cx="4279379" cy="5143500"/>
          </a:xfrm>
          <a:prstGeom prst="rect">
            <a:avLst/>
          </a:prstGeom>
        </p:spPr>
      </p:pic>
      <p:sp>
        <p:nvSpPr>
          <p:cNvPr id="19" name="テキスト ボックス 18">
            <a:extLst>
              <a:ext uri="{FF2B5EF4-FFF2-40B4-BE49-F238E27FC236}">
                <a16:creationId xmlns:a16="http://schemas.microsoft.com/office/drawing/2014/main" id="{F810E27F-AC3D-4179-90F3-14CDF6638B6B}"/>
              </a:ext>
            </a:extLst>
          </p:cNvPr>
          <p:cNvSpPr txBox="1"/>
          <p:nvPr/>
        </p:nvSpPr>
        <p:spPr>
          <a:xfrm>
            <a:off x="1956292" y="865321"/>
            <a:ext cx="3540328" cy="400110"/>
          </a:xfrm>
          <a:prstGeom prst="rect">
            <a:avLst/>
          </a:prstGeom>
          <a:noFill/>
        </p:spPr>
        <p:txBody>
          <a:bodyPr wrap="none" rtlCol="0">
            <a:spAutoFit/>
          </a:bodyPr>
          <a:lstStyle/>
          <a:p>
            <a:r>
              <a:rPr kumimoji="1" lang="en-US" altLang="ja-JP" sz="2000" dirty="0">
                <a:solidFill>
                  <a:srgbClr val="0000FF"/>
                </a:solidFill>
              </a:rPr>
              <a:t>Atom</a:t>
            </a:r>
            <a:r>
              <a:rPr kumimoji="1" lang="ja-JP" altLang="en-US" sz="2000"/>
              <a:t> </a:t>
            </a:r>
            <a:r>
              <a:rPr kumimoji="1" lang="en-US" altLang="ja-JP" sz="2000" dirty="0"/>
              <a:t>(</a:t>
            </a:r>
            <a:r>
              <a:rPr kumimoji="1" lang="en-US" altLang="ja-JP" sz="2000" dirty="0">
                <a:latin typeface="Times New Roman" panose="02020603050405020304" pitchFamily="18" charset="0"/>
                <a:cs typeface="Times New Roman" panose="02020603050405020304" pitchFamily="18" charset="0"/>
              </a:rPr>
              <a:t>630~860G, 10G interval </a:t>
            </a:r>
            <a:r>
              <a:rPr kumimoji="1" lang="en-US" altLang="ja-JP" sz="2000" dirty="0"/>
              <a:t>)</a:t>
            </a:r>
            <a:endParaRPr kumimoji="1" lang="ja-JP" altLang="en-US" sz="2000" dirty="0"/>
          </a:p>
        </p:txBody>
      </p:sp>
      <p:sp>
        <p:nvSpPr>
          <p:cNvPr id="20" name="テキスト ボックス 19">
            <a:extLst>
              <a:ext uri="{FF2B5EF4-FFF2-40B4-BE49-F238E27FC236}">
                <a16:creationId xmlns:a16="http://schemas.microsoft.com/office/drawing/2014/main" id="{CD48E77F-F7C0-4D17-9395-C6A37DC99B38}"/>
              </a:ext>
            </a:extLst>
          </p:cNvPr>
          <p:cNvSpPr txBox="1"/>
          <p:nvPr/>
        </p:nvSpPr>
        <p:spPr>
          <a:xfrm>
            <a:off x="6638325" y="865321"/>
            <a:ext cx="4778296" cy="400110"/>
          </a:xfrm>
          <a:prstGeom prst="rect">
            <a:avLst/>
          </a:prstGeom>
          <a:noFill/>
        </p:spPr>
        <p:txBody>
          <a:bodyPr wrap="none" rtlCol="0">
            <a:spAutoFit/>
          </a:bodyPr>
          <a:lstStyle/>
          <a:p>
            <a:r>
              <a:rPr lang="en-US" altLang="ja-JP" sz="2000" dirty="0">
                <a:solidFill>
                  <a:srgbClr val="FF0000"/>
                </a:solidFill>
              </a:rPr>
              <a:t>Feshbach molecule</a:t>
            </a:r>
            <a:r>
              <a:rPr lang="ja-JP" altLang="en-US" sz="2000">
                <a:solidFill>
                  <a:srgbClr val="FF0000"/>
                </a:solidFill>
              </a:rPr>
              <a:t> </a:t>
            </a:r>
            <a:r>
              <a:rPr lang="en-US" altLang="ja-JP" sz="2000" dirty="0"/>
              <a:t>(</a:t>
            </a:r>
            <a:r>
              <a:rPr lang="en-US" altLang="ja-JP" sz="2000" dirty="0">
                <a:latin typeface="Times New Roman" panose="02020603050405020304" pitchFamily="18" charset="0"/>
                <a:cs typeface="Times New Roman" panose="02020603050405020304" pitchFamily="18" charset="0"/>
              </a:rPr>
              <a:t>610~855G, 5G interval</a:t>
            </a:r>
            <a:r>
              <a:rPr lang="en-US" altLang="ja-JP" sz="2000" dirty="0"/>
              <a:t>)</a:t>
            </a:r>
            <a:endParaRPr kumimoji="1" lang="ja-JP" altLang="en-US" sz="2000" dirty="0"/>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924D10C5-B039-4C5B-8C06-AD37A317904C}"/>
                  </a:ext>
                </a:extLst>
              </p:cNvPr>
              <p:cNvSpPr txBox="1"/>
              <p:nvPr/>
            </p:nvSpPr>
            <p:spPr>
              <a:xfrm rot="1429660">
                <a:off x="3005134" y="3019060"/>
                <a:ext cx="945195" cy="276999"/>
              </a:xfrm>
              <a:prstGeom prst="rect">
                <a:avLst/>
              </a:prstGeom>
              <a:solidFill>
                <a:srgbClr val="FFFFFF">
                  <a:alpha val="74902"/>
                </a:srgb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a:latin typeface="Cambria Math" panose="02040503050406030204" pitchFamily="18" charset="0"/>
                                </a:rPr>
                                <m:t>C</m:t>
                              </m:r>
                            </m:e>
                          </m:d>
                        </m:e>
                      </m:d>
                    </m:oMath>
                  </m:oMathPara>
                </a14:m>
                <a:endParaRPr kumimoji="1" lang="ja-JP" altLang="en-US" dirty="0"/>
              </a:p>
            </p:txBody>
          </p:sp>
        </mc:Choice>
        <mc:Fallback xmlns="">
          <p:sp>
            <p:nvSpPr>
              <p:cNvPr id="21" name="テキスト ボックス 20">
                <a:extLst>
                  <a:ext uri="{FF2B5EF4-FFF2-40B4-BE49-F238E27FC236}">
                    <a16:creationId xmlns:a16="http://schemas.microsoft.com/office/drawing/2014/main" id="{924D10C5-B039-4C5B-8C06-AD37A317904C}"/>
                  </a:ext>
                </a:extLst>
              </p:cNvPr>
              <p:cNvSpPr txBox="1">
                <a:spLocks noRot="1" noChangeAspect="1" noMove="1" noResize="1" noEditPoints="1" noAdjustHandles="1" noChangeArrowheads="1" noChangeShapeType="1" noTextEdit="1"/>
              </p:cNvSpPr>
              <p:nvPr/>
            </p:nvSpPr>
            <p:spPr>
              <a:xfrm rot="1429660">
                <a:off x="3005134" y="3019060"/>
                <a:ext cx="945195" cy="276999"/>
              </a:xfrm>
              <a:prstGeom prst="rect">
                <a:avLst/>
              </a:prstGeom>
              <a:blipFill>
                <a:blip r:embed="rId5"/>
                <a:stretch>
                  <a:fillRect l="-67081" t="-93396" r="-72671" b="-1377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17428728-55DB-4CBF-BF37-0F8B3C5545E4}"/>
                  </a:ext>
                </a:extLst>
              </p:cNvPr>
              <p:cNvSpPr txBox="1"/>
              <p:nvPr/>
            </p:nvSpPr>
            <p:spPr>
              <a:xfrm rot="1429446">
                <a:off x="2999523" y="4218725"/>
                <a:ext cx="956416" cy="276999"/>
              </a:xfrm>
              <a:prstGeom prst="rect">
                <a:avLst/>
              </a:prstGeom>
              <a:solidFill>
                <a:srgbClr val="FFFFFF">
                  <a:alpha val="74902"/>
                </a:srgb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2</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b="0" i="0" smtClean="0">
                                  <a:latin typeface="Cambria Math" panose="02040503050406030204" pitchFamily="18" charset="0"/>
                                </a:rPr>
                                <m:t>B</m:t>
                              </m:r>
                            </m:e>
                          </m:d>
                        </m:e>
                      </m:d>
                    </m:oMath>
                  </m:oMathPara>
                </a14:m>
                <a:endParaRPr kumimoji="1" lang="ja-JP" altLang="en-US" dirty="0"/>
              </a:p>
            </p:txBody>
          </p:sp>
        </mc:Choice>
        <mc:Fallback xmlns="">
          <p:sp>
            <p:nvSpPr>
              <p:cNvPr id="22" name="テキスト ボックス 21">
                <a:extLst>
                  <a:ext uri="{FF2B5EF4-FFF2-40B4-BE49-F238E27FC236}">
                    <a16:creationId xmlns:a16="http://schemas.microsoft.com/office/drawing/2014/main" id="{17428728-55DB-4CBF-BF37-0F8B3C5545E4}"/>
                  </a:ext>
                </a:extLst>
              </p:cNvPr>
              <p:cNvSpPr txBox="1">
                <a:spLocks noRot="1" noChangeAspect="1" noMove="1" noResize="1" noEditPoints="1" noAdjustHandles="1" noChangeArrowheads="1" noChangeShapeType="1" noTextEdit="1"/>
              </p:cNvSpPr>
              <p:nvPr/>
            </p:nvSpPr>
            <p:spPr>
              <a:xfrm rot="1429446">
                <a:off x="2999523" y="4218725"/>
                <a:ext cx="956416" cy="276999"/>
              </a:xfrm>
              <a:prstGeom prst="rect">
                <a:avLst/>
              </a:prstGeom>
              <a:blipFill>
                <a:blip r:embed="rId6"/>
                <a:stretch>
                  <a:fillRect l="-66258" t="-94340" r="-71779" b="-1377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72DBC1D8-8D22-44EB-AD2D-C3685AC8DDFC}"/>
                  </a:ext>
                </a:extLst>
              </p:cNvPr>
              <p:cNvSpPr txBox="1"/>
              <p:nvPr/>
            </p:nvSpPr>
            <p:spPr>
              <a:xfrm>
                <a:off x="9928456" y="2551889"/>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solidFill>
                                <a:srgbClr val="DA27B7"/>
                              </a:solidFill>
                              <a:latin typeface="Cambria Math" panose="02040503050406030204" pitchFamily="18" charset="0"/>
                            </a:rPr>
                          </m:ctrlPr>
                        </m:sSubPr>
                        <m:e>
                          <m:r>
                            <a:rPr lang="en-US" altLang="ja-JP" b="1" i="1" smtClean="0">
                              <a:solidFill>
                                <a:srgbClr val="DA27B7"/>
                              </a:solidFill>
                              <a:latin typeface="Cambria Math" panose="02040503050406030204" pitchFamily="18" charset="0"/>
                            </a:rPr>
                            <m:t>𝑩</m:t>
                          </m:r>
                        </m:e>
                        <m:sub>
                          <m:r>
                            <a:rPr lang="en-US" altLang="ja-JP" b="1" i="1" smtClean="0">
                              <a:solidFill>
                                <a:srgbClr val="DA27B7"/>
                              </a:solidFill>
                              <a:latin typeface="Cambria Math" panose="02040503050406030204" pitchFamily="18" charset="0"/>
                            </a:rPr>
                            <m:t>𝟎</m:t>
                          </m:r>
                        </m:sub>
                      </m:sSub>
                    </m:oMath>
                  </m:oMathPara>
                </a14:m>
                <a:endParaRPr kumimoji="1" lang="ja-JP" altLang="en-US" b="1" dirty="0">
                  <a:solidFill>
                    <a:srgbClr val="DA27B7"/>
                  </a:solidFill>
                </a:endParaRPr>
              </a:p>
            </p:txBody>
          </p:sp>
        </mc:Choice>
        <mc:Fallback xmlns="">
          <p:sp>
            <p:nvSpPr>
              <p:cNvPr id="28" name="テキスト ボックス 27">
                <a:extLst>
                  <a:ext uri="{FF2B5EF4-FFF2-40B4-BE49-F238E27FC236}">
                    <a16:creationId xmlns:a16="http://schemas.microsoft.com/office/drawing/2014/main" id="{72DBC1D8-8D22-44EB-AD2D-C3685AC8DDFC}"/>
                  </a:ext>
                </a:extLst>
              </p:cNvPr>
              <p:cNvSpPr txBox="1">
                <a:spLocks noRot="1" noChangeAspect="1" noMove="1" noResize="1" noEditPoints="1" noAdjustHandles="1" noChangeArrowheads="1" noChangeShapeType="1" noTextEdit="1"/>
              </p:cNvSpPr>
              <p:nvPr/>
            </p:nvSpPr>
            <p:spPr>
              <a:xfrm>
                <a:off x="9928456" y="2551889"/>
                <a:ext cx="514820" cy="369332"/>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8C5C7725-1CD9-42A3-8E5F-606BADC78D52}"/>
                  </a:ext>
                </a:extLst>
              </p:cNvPr>
              <p:cNvSpPr txBox="1"/>
              <p:nvPr/>
            </p:nvSpPr>
            <p:spPr>
              <a:xfrm>
                <a:off x="4216001" y="2551889"/>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solidFill>
                                <a:srgbClr val="DA27B7"/>
                              </a:solidFill>
                              <a:latin typeface="Cambria Math" panose="02040503050406030204" pitchFamily="18" charset="0"/>
                            </a:rPr>
                          </m:ctrlPr>
                        </m:sSubPr>
                        <m:e>
                          <m:r>
                            <a:rPr lang="en-US" altLang="ja-JP" b="1" i="1" smtClean="0">
                              <a:solidFill>
                                <a:srgbClr val="DA27B7"/>
                              </a:solidFill>
                              <a:latin typeface="Cambria Math" panose="02040503050406030204" pitchFamily="18" charset="0"/>
                            </a:rPr>
                            <m:t>𝑩</m:t>
                          </m:r>
                        </m:e>
                        <m:sub>
                          <m:r>
                            <a:rPr lang="en-US" altLang="ja-JP" b="1" i="1" smtClean="0">
                              <a:solidFill>
                                <a:srgbClr val="DA27B7"/>
                              </a:solidFill>
                              <a:latin typeface="Cambria Math" panose="02040503050406030204" pitchFamily="18" charset="0"/>
                            </a:rPr>
                            <m:t>𝟎</m:t>
                          </m:r>
                        </m:sub>
                      </m:sSub>
                    </m:oMath>
                  </m:oMathPara>
                </a14:m>
                <a:endParaRPr kumimoji="1" lang="ja-JP" altLang="en-US" b="1" dirty="0">
                  <a:solidFill>
                    <a:srgbClr val="DA27B7"/>
                  </a:solidFill>
                </a:endParaRPr>
              </a:p>
            </p:txBody>
          </p:sp>
        </mc:Choice>
        <mc:Fallback xmlns="">
          <p:sp>
            <p:nvSpPr>
              <p:cNvPr id="29" name="テキスト ボックス 28">
                <a:extLst>
                  <a:ext uri="{FF2B5EF4-FFF2-40B4-BE49-F238E27FC236}">
                    <a16:creationId xmlns:a16="http://schemas.microsoft.com/office/drawing/2014/main" id="{8C5C7725-1CD9-42A3-8E5F-606BADC78D52}"/>
                  </a:ext>
                </a:extLst>
              </p:cNvPr>
              <p:cNvSpPr txBox="1">
                <a:spLocks noRot="1" noChangeAspect="1" noMove="1" noResize="1" noEditPoints="1" noAdjustHandles="1" noChangeArrowheads="1" noChangeShapeType="1" noTextEdit="1"/>
              </p:cNvSpPr>
              <p:nvPr/>
            </p:nvSpPr>
            <p:spPr>
              <a:xfrm>
                <a:off x="4216001" y="2551889"/>
                <a:ext cx="514820" cy="369332"/>
              </a:xfrm>
              <a:prstGeom prst="rect">
                <a:avLst/>
              </a:prstGeom>
              <a:blipFill>
                <a:blip r:embed="rId8"/>
                <a:stretch>
                  <a:fillRect/>
                </a:stretch>
              </a:blipFill>
            </p:spPr>
            <p:txBody>
              <a:bodyPr/>
              <a:lstStyle/>
              <a:p>
                <a:r>
                  <a:rPr lang="ja-JP" altLang="en-US">
                    <a:noFill/>
                  </a:rPr>
                  <a:t> </a:t>
                </a:r>
              </a:p>
            </p:txBody>
          </p:sp>
        </mc:Fallback>
      </mc:AlternateContent>
      <p:sp>
        <p:nvSpPr>
          <p:cNvPr id="14" name="テキスト ボックス 13">
            <a:extLst>
              <a:ext uri="{FF2B5EF4-FFF2-40B4-BE49-F238E27FC236}">
                <a16:creationId xmlns:a16="http://schemas.microsoft.com/office/drawing/2014/main" id="{DC8D9C34-DC97-B042-AB5C-225AC2DEE57D}"/>
              </a:ext>
            </a:extLst>
          </p:cNvPr>
          <p:cNvSpPr txBox="1"/>
          <p:nvPr/>
        </p:nvSpPr>
        <p:spPr>
          <a:xfrm>
            <a:off x="3231002" y="120770"/>
            <a:ext cx="5803897" cy="523220"/>
          </a:xfrm>
          <a:prstGeom prst="rect">
            <a:avLst/>
          </a:prstGeom>
          <a:noFill/>
        </p:spPr>
        <p:txBody>
          <a:bodyPr wrap="none" rtlCol="0">
            <a:spAutoFit/>
          </a:bodyPr>
          <a:lstStyle/>
          <a:p>
            <a:r>
              <a:rPr lang="en-US" altLang="ja-JP" sz="2800" dirty="0">
                <a:solidFill>
                  <a:schemeClr val="bg1"/>
                </a:solidFill>
              </a:rPr>
              <a:t>Two-dimensional absorption spectrum</a:t>
            </a:r>
          </a:p>
        </p:txBody>
      </p:sp>
      <p:sp>
        <p:nvSpPr>
          <p:cNvPr id="12" name="テキスト ボックス 11">
            <a:extLst>
              <a:ext uri="{FF2B5EF4-FFF2-40B4-BE49-F238E27FC236}">
                <a16:creationId xmlns:a16="http://schemas.microsoft.com/office/drawing/2014/main" id="{4A350CC0-0161-3049-BFC2-22B5A34D6183}"/>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53496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56B4D200-8806-884B-BBDA-5507DC05DEC9}"/>
              </a:ext>
            </a:extLst>
          </p:cNvPr>
          <p:cNvPicPr>
            <a:picLocks noChangeAspect="1"/>
          </p:cNvPicPr>
          <p:nvPr/>
        </p:nvPicPr>
        <p:blipFill>
          <a:blip r:embed="rId2"/>
          <a:stretch>
            <a:fillRect/>
          </a:stretch>
        </p:blipFill>
        <p:spPr>
          <a:xfrm>
            <a:off x="5358336" y="2106695"/>
            <a:ext cx="1528603" cy="1528603"/>
          </a:xfrm>
          <a:prstGeom prst="rect">
            <a:avLst/>
          </a:prstGeom>
        </p:spPr>
      </p:pic>
      <p:grpSp>
        <p:nvGrpSpPr>
          <p:cNvPr id="10" name="グループ化 9">
            <a:extLst>
              <a:ext uri="{FF2B5EF4-FFF2-40B4-BE49-F238E27FC236}">
                <a16:creationId xmlns:a16="http://schemas.microsoft.com/office/drawing/2014/main" id="{6DB44DE8-0D93-6041-AB90-10E4F0F24835}"/>
              </a:ext>
            </a:extLst>
          </p:cNvPr>
          <p:cNvGrpSpPr/>
          <p:nvPr/>
        </p:nvGrpSpPr>
        <p:grpSpPr>
          <a:xfrm>
            <a:off x="13109127" y="1196923"/>
            <a:ext cx="1604514" cy="1621838"/>
            <a:chOff x="2006276" y="4076724"/>
            <a:chExt cx="1604514" cy="1621838"/>
          </a:xfrm>
        </p:grpSpPr>
        <p:sp>
          <p:nvSpPr>
            <p:cNvPr id="2" name="円/楕円 1">
              <a:extLst>
                <a:ext uri="{FF2B5EF4-FFF2-40B4-BE49-F238E27FC236}">
                  <a16:creationId xmlns:a16="http://schemas.microsoft.com/office/drawing/2014/main" id="{FBF8DC2A-0933-0A47-922E-4736852CDD8F}"/>
                </a:ext>
              </a:extLst>
            </p:cNvPr>
            <p:cNvSpPr>
              <a:spLocks noChangeAspect="1"/>
            </p:cNvSpPr>
            <p:nvPr/>
          </p:nvSpPr>
          <p:spPr>
            <a:xfrm>
              <a:off x="2444984" y="4261378"/>
              <a:ext cx="540000" cy="540000"/>
            </a:xfrm>
            <a:prstGeom prst="ellipse">
              <a:avLst/>
            </a:prstGeo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id="{47072AC7-A344-BE40-9FAC-8634F3D0927E}"/>
                </a:ext>
              </a:extLst>
            </p:cNvPr>
            <p:cNvSpPr/>
            <p:nvPr/>
          </p:nvSpPr>
          <p:spPr>
            <a:xfrm rot="20587928">
              <a:off x="2840756" y="4711135"/>
              <a:ext cx="540000" cy="540000"/>
            </a:xfrm>
            <a:prstGeom prst="round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三角形 3">
              <a:extLst>
                <a:ext uri="{FF2B5EF4-FFF2-40B4-BE49-F238E27FC236}">
                  <a16:creationId xmlns:a16="http://schemas.microsoft.com/office/drawing/2014/main" id="{F055B116-6D15-7141-AA5B-C1498BF37A32}"/>
                </a:ext>
              </a:extLst>
            </p:cNvPr>
            <p:cNvSpPr/>
            <p:nvPr/>
          </p:nvSpPr>
          <p:spPr>
            <a:xfrm rot="2073812">
              <a:off x="2286669" y="4753108"/>
              <a:ext cx="672861" cy="539999"/>
            </a:xfrm>
            <a:prstGeom prst="triangl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BAB2A73B-F18A-C641-857E-99ABD7D54762}"/>
                </a:ext>
              </a:extLst>
            </p:cNvPr>
            <p:cNvSpPr/>
            <p:nvPr/>
          </p:nvSpPr>
          <p:spPr>
            <a:xfrm>
              <a:off x="2006276" y="4076724"/>
              <a:ext cx="1604514" cy="1621838"/>
            </a:xfrm>
            <a:prstGeom prst="ellipse">
              <a:avLst/>
            </a:prstGeom>
            <a:solidFill>
              <a:srgbClr val="FFFFFF">
                <a:alpha val="90000"/>
              </a:srgbClr>
            </a:solidFill>
            <a:ln w="25400">
              <a:solidFill>
                <a:schemeClr val="tx1"/>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0B9A1CC6-87AC-4B4F-8F70-2D72336A301C}"/>
              </a:ext>
            </a:extLst>
          </p:cNvPr>
          <p:cNvGrpSpPr/>
          <p:nvPr/>
        </p:nvGrpSpPr>
        <p:grpSpPr>
          <a:xfrm>
            <a:off x="13295724" y="2969254"/>
            <a:ext cx="2496713" cy="2523670"/>
            <a:chOff x="1466627" y="921254"/>
            <a:chExt cx="2496713" cy="2523670"/>
          </a:xfrm>
        </p:grpSpPr>
        <p:sp>
          <p:nvSpPr>
            <p:cNvPr id="31" name="円/楕円 30">
              <a:extLst>
                <a:ext uri="{FF2B5EF4-FFF2-40B4-BE49-F238E27FC236}">
                  <a16:creationId xmlns:a16="http://schemas.microsoft.com/office/drawing/2014/main" id="{2EE20E1E-0CA4-534C-A892-3365ACAED8F5}"/>
                </a:ext>
              </a:extLst>
            </p:cNvPr>
            <p:cNvSpPr>
              <a:spLocks noChangeAspect="1"/>
            </p:cNvSpPr>
            <p:nvPr/>
          </p:nvSpPr>
          <p:spPr>
            <a:xfrm>
              <a:off x="2840756" y="1006941"/>
              <a:ext cx="540000" cy="540000"/>
            </a:xfrm>
            <a:prstGeom prst="ellipse">
              <a:avLst/>
            </a:prstGeo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a:extLst>
                <a:ext uri="{FF2B5EF4-FFF2-40B4-BE49-F238E27FC236}">
                  <a16:creationId xmlns:a16="http://schemas.microsoft.com/office/drawing/2014/main" id="{82B25C8A-F7FB-CB4B-A893-52E2FC12DBF8}"/>
                </a:ext>
              </a:extLst>
            </p:cNvPr>
            <p:cNvSpPr/>
            <p:nvPr/>
          </p:nvSpPr>
          <p:spPr>
            <a:xfrm rot="20587928">
              <a:off x="3073542" y="2620487"/>
              <a:ext cx="540000" cy="540000"/>
            </a:xfrm>
            <a:prstGeom prst="round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三角形 32">
              <a:extLst>
                <a:ext uri="{FF2B5EF4-FFF2-40B4-BE49-F238E27FC236}">
                  <a16:creationId xmlns:a16="http://schemas.microsoft.com/office/drawing/2014/main" id="{C95FC9D1-90D1-2D43-AB4A-69A4C0AAB407}"/>
                </a:ext>
              </a:extLst>
            </p:cNvPr>
            <p:cNvSpPr/>
            <p:nvPr/>
          </p:nvSpPr>
          <p:spPr>
            <a:xfrm rot="2073812">
              <a:off x="1578344" y="2048544"/>
              <a:ext cx="672861" cy="539999"/>
            </a:xfrm>
            <a:prstGeom prst="triangl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AFBF60A5-9E9F-8B4F-8E22-79570EBF0FD3}"/>
                </a:ext>
              </a:extLst>
            </p:cNvPr>
            <p:cNvSpPr>
              <a:spLocks noChangeAspect="1"/>
            </p:cNvSpPr>
            <p:nvPr/>
          </p:nvSpPr>
          <p:spPr>
            <a:xfrm>
              <a:off x="1466627" y="921254"/>
              <a:ext cx="2496713" cy="2523670"/>
            </a:xfrm>
            <a:prstGeom prst="ellipse">
              <a:avLst/>
            </a:prstGeom>
            <a:solidFill>
              <a:srgbClr val="FFFFFF">
                <a:alpha val="50000"/>
              </a:srgbClr>
            </a:solidFill>
            <a:ln w="25400">
              <a:solidFill>
                <a:schemeClr val="tx1">
                  <a:alpha val="50000"/>
                </a:schemeClr>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756CE8D1-5AF4-0843-B311-565F71CBC12A}"/>
              </a:ext>
            </a:extLst>
          </p:cNvPr>
          <p:cNvPicPr>
            <a:picLocks noChangeAspect="1"/>
          </p:cNvPicPr>
          <p:nvPr/>
        </p:nvPicPr>
        <p:blipFill>
          <a:blip r:embed="rId3"/>
          <a:stretch>
            <a:fillRect/>
          </a:stretch>
        </p:blipFill>
        <p:spPr>
          <a:xfrm>
            <a:off x="1491773" y="2642041"/>
            <a:ext cx="812800" cy="825500"/>
          </a:xfrm>
          <a:prstGeom prst="rect">
            <a:avLst/>
          </a:prstGeom>
        </p:spPr>
      </p:pic>
      <p:pic>
        <p:nvPicPr>
          <p:cNvPr id="6" name="図 5">
            <a:extLst>
              <a:ext uri="{FF2B5EF4-FFF2-40B4-BE49-F238E27FC236}">
                <a16:creationId xmlns:a16="http://schemas.microsoft.com/office/drawing/2014/main" id="{993C47D6-F0C0-3F41-8F6B-A8AA6D4194C1}"/>
              </a:ext>
            </a:extLst>
          </p:cNvPr>
          <p:cNvPicPr>
            <a:picLocks noChangeAspect="1"/>
          </p:cNvPicPr>
          <p:nvPr/>
        </p:nvPicPr>
        <p:blipFill>
          <a:blip r:embed="rId4"/>
          <a:stretch>
            <a:fillRect/>
          </a:stretch>
        </p:blipFill>
        <p:spPr>
          <a:xfrm>
            <a:off x="5499991" y="4923333"/>
            <a:ext cx="1289050" cy="1276350"/>
          </a:xfrm>
          <a:prstGeom prst="rect">
            <a:avLst/>
          </a:prstGeom>
        </p:spPr>
      </p:pic>
      <p:sp>
        <p:nvSpPr>
          <p:cNvPr id="45" name="円/楕円 44">
            <a:extLst>
              <a:ext uri="{FF2B5EF4-FFF2-40B4-BE49-F238E27FC236}">
                <a16:creationId xmlns:a16="http://schemas.microsoft.com/office/drawing/2014/main" id="{58E2686E-5FDA-6C47-82B0-495232586087}"/>
              </a:ext>
            </a:extLst>
          </p:cNvPr>
          <p:cNvSpPr>
            <a:spLocks noChangeAspect="1"/>
          </p:cNvSpPr>
          <p:nvPr/>
        </p:nvSpPr>
        <p:spPr>
          <a:xfrm>
            <a:off x="2580031" y="5066046"/>
            <a:ext cx="270000" cy="270000"/>
          </a:xfrm>
          <a:prstGeom prst="ellipse">
            <a:avLst/>
          </a:prstGeo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a:extLst>
              <a:ext uri="{FF2B5EF4-FFF2-40B4-BE49-F238E27FC236}">
                <a16:creationId xmlns:a16="http://schemas.microsoft.com/office/drawing/2014/main" id="{BFCA6056-6D36-1A4E-A6E3-BC5E888C04FC}"/>
              </a:ext>
            </a:extLst>
          </p:cNvPr>
          <p:cNvSpPr>
            <a:spLocks noChangeAspect="1"/>
          </p:cNvSpPr>
          <p:nvPr/>
        </p:nvSpPr>
        <p:spPr>
          <a:xfrm rot="20587928">
            <a:off x="3023576" y="5594874"/>
            <a:ext cx="270000" cy="270000"/>
          </a:xfrm>
          <a:prstGeom prst="round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三角形 48">
            <a:extLst>
              <a:ext uri="{FF2B5EF4-FFF2-40B4-BE49-F238E27FC236}">
                <a16:creationId xmlns:a16="http://schemas.microsoft.com/office/drawing/2014/main" id="{483719A9-6949-D044-9D84-55100F18501E}"/>
              </a:ext>
            </a:extLst>
          </p:cNvPr>
          <p:cNvSpPr>
            <a:spLocks noChangeAspect="1"/>
          </p:cNvSpPr>
          <p:nvPr/>
        </p:nvSpPr>
        <p:spPr>
          <a:xfrm rot="2073812">
            <a:off x="2097631" y="5633113"/>
            <a:ext cx="336432" cy="270000"/>
          </a:xfrm>
          <a:prstGeom prst="triangl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a:extLst>
              <a:ext uri="{FF2B5EF4-FFF2-40B4-BE49-F238E27FC236}">
                <a16:creationId xmlns:a16="http://schemas.microsoft.com/office/drawing/2014/main" id="{C6217B5D-F5D4-EB42-9F80-C4CC2E5877B4}"/>
              </a:ext>
            </a:extLst>
          </p:cNvPr>
          <p:cNvPicPr>
            <a:picLocks noChangeAspect="1"/>
          </p:cNvPicPr>
          <p:nvPr/>
        </p:nvPicPr>
        <p:blipFill>
          <a:blip r:embed="rId3"/>
          <a:stretch>
            <a:fillRect/>
          </a:stretch>
        </p:blipFill>
        <p:spPr>
          <a:xfrm>
            <a:off x="12404151" y="6437699"/>
            <a:ext cx="812800" cy="825500"/>
          </a:xfrm>
          <a:prstGeom prst="rect">
            <a:avLst/>
          </a:prstGeom>
        </p:spPr>
      </p:pic>
      <p:sp>
        <p:nvSpPr>
          <p:cNvPr id="8" name="テキスト ボックス 7">
            <a:extLst>
              <a:ext uri="{FF2B5EF4-FFF2-40B4-BE49-F238E27FC236}">
                <a16:creationId xmlns:a16="http://schemas.microsoft.com/office/drawing/2014/main" id="{D21DA13B-AD52-294D-8C05-25B24CF04AD6}"/>
              </a:ext>
            </a:extLst>
          </p:cNvPr>
          <p:cNvSpPr txBox="1"/>
          <p:nvPr/>
        </p:nvSpPr>
        <p:spPr>
          <a:xfrm>
            <a:off x="433629" y="953742"/>
            <a:ext cx="8080417" cy="461665"/>
          </a:xfrm>
          <a:prstGeom prst="rect">
            <a:avLst/>
          </a:prstGeom>
          <a:noFill/>
        </p:spPr>
        <p:txBody>
          <a:bodyPr wrap="none" rtlCol="0">
            <a:spAutoFit/>
          </a:bodyPr>
          <a:lstStyle/>
          <a:p>
            <a:pPr marL="457200" indent="-457200">
              <a:buFont typeface="+mj-lt"/>
              <a:buAutoNum type="arabicPeriod"/>
            </a:pPr>
            <a:r>
              <a:rPr kumimoji="1" lang="en-US" altLang="ja-JP" sz="2400" u="sng" dirty="0"/>
              <a:t>What is the physical properties of the constituent particles?</a:t>
            </a:r>
            <a:endParaRPr kumimoji="1" lang="ja-JP" altLang="en-US" sz="2400" u="sng"/>
          </a:p>
        </p:txBody>
      </p:sp>
      <p:pic>
        <p:nvPicPr>
          <p:cNvPr id="11" name="図 10">
            <a:extLst>
              <a:ext uri="{FF2B5EF4-FFF2-40B4-BE49-F238E27FC236}">
                <a16:creationId xmlns:a16="http://schemas.microsoft.com/office/drawing/2014/main" id="{8EE434C6-7FBB-894B-8BE2-C7A4F07634FE}"/>
              </a:ext>
            </a:extLst>
          </p:cNvPr>
          <p:cNvPicPr>
            <a:picLocks noChangeAspect="1"/>
          </p:cNvPicPr>
          <p:nvPr/>
        </p:nvPicPr>
        <p:blipFill>
          <a:blip r:embed="rId5"/>
          <a:stretch>
            <a:fillRect/>
          </a:stretch>
        </p:blipFill>
        <p:spPr>
          <a:xfrm rot="19795564">
            <a:off x="1994646" y="1535070"/>
            <a:ext cx="2190067" cy="2311400"/>
          </a:xfrm>
          <a:prstGeom prst="rect">
            <a:avLst/>
          </a:prstGeom>
        </p:spPr>
      </p:pic>
      <p:sp>
        <p:nvSpPr>
          <p:cNvPr id="15" name="ストライプ矢印 14">
            <a:extLst>
              <a:ext uri="{FF2B5EF4-FFF2-40B4-BE49-F238E27FC236}">
                <a16:creationId xmlns:a16="http://schemas.microsoft.com/office/drawing/2014/main" id="{46198B95-66A3-9E4D-9BDB-8D54A24022D5}"/>
              </a:ext>
            </a:extLst>
          </p:cNvPr>
          <p:cNvSpPr/>
          <p:nvPr/>
        </p:nvSpPr>
        <p:spPr>
          <a:xfrm rot="5400000">
            <a:off x="5699034" y="3883115"/>
            <a:ext cx="913266" cy="749296"/>
          </a:xfrm>
          <a:prstGeom prst="striped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7B49A3C-D34F-6748-93D8-5DC96F0A7E69}"/>
              </a:ext>
            </a:extLst>
          </p:cNvPr>
          <p:cNvSpPr txBox="1"/>
          <p:nvPr/>
        </p:nvSpPr>
        <p:spPr>
          <a:xfrm>
            <a:off x="3158576" y="3928719"/>
            <a:ext cx="867738" cy="369332"/>
          </a:xfrm>
          <a:prstGeom prst="rect">
            <a:avLst/>
          </a:prstGeom>
          <a:noFill/>
        </p:spPr>
        <p:txBody>
          <a:bodyPr wrap="none" rtlCol="0">
            <a:spAutoFit/>
          </a:bodyPr>
          <a:lstStyle/>
          <a:p>
            <a:r>
              <a:rPr kumimoji="1" lang="en-US" altLang="ja-JP" dirty="0"/>
              <a:t>Break!!</a:t>
            </a:r>
            <a:endParaRPr kumimoji="1" lang="ja-JP" altLang="en-US"/>
          </a:p>
        </p:txBody>
      </p:sp>
      <p:pic>
        <p:nvPicPr>
          <p:cNvPr id="51" name="図 50">
            <a:extLst>
              <a:ext uri="{FF2B5EF4-FFF2-40B4-BE49-F238E27FC236}">
                <a16:creationId xmlns:a16="http://schemas.microsoft.com/office/drawing/2014/main" id="{1674B8EF-070C-724C-8A87-8D0BDDA259B3}"/>
              </a:ext>
            </a:extLst>
          </p:cNvPr>
          <p:cNvPicPr>
            <a:picLocks noChangeAspect="1"/>
          </p:cNvPicPr>
          <p:nvPr/>
        </p:nvPicPr>
        <p:blipFill>
          <a:blip r:embed="rId3"/>
          <a:stretch>
            <a:fillRect/>
          </a:stretch>
        </p:blipFill>
        <p:spPr>
          <a:xfrm>
            <a:off x="5738116" y="1907599"/>
            <a:ext cx="812800" cy="825500"/>
          </a:xfrm>
          <a:prstGeom prst="rect">
            <a:avLst/>
          </a:prstGeom>
        </p:spPr>
      </p:pic>
      <p:sp>
        <p:nvSpPr>
          <p:cNvPr id="52" name="ストライプ矢印 51">
            <a:extLst>
              <a:ext uri="{FF2B5EF4-FFF2-40B4-BE49-F238E27FC236}">
                <a16:creationId xmlns:a16="http://schemas.microsoft.com/office/drawing/2014/main" id="{2587080D-9F4B-924E-A72C-439F2BECDDCE}"/>
              </a:ext>
            </a:extLst>
          </p:cNvPr>
          <p:cNvSpPr/>
          <p:nvPr/>
        </p:nvSpPr>
        <p:spPr>
          <a:xfrm rot="5400000">
            <a:off x="2410798" y="3883115"/>
            <a:ext cx="913266" cy="749296"/>
          </a:xfrm>
          <a:prstGeom prst="striped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6ABF9D8F-FA32-1D40-BB6D-B6FC313282F2}"/>
              </a:ext>
            </a:extLst>
          </p:cNvPr>
          <p:cNvSpPr txBox="1"/>
          <p:nvPr/>
        </p:nvSpPr>
        <p:spPr>
          <a:xfrm>
            <a:off x="6525259" y="3928719"/>
            <a:ext cx="1248547" cy="369332"/>
          </a:xfrm>
          <a:prstGeom prst="rect">
            <a:avLst/>
          </a:prstGeom>
          <a:noFill/>
        </p:spPr>
        <p:txBody>
          <a:bodyPr wrap="none" rtlCol="0">
            <a:spAutoFit/>
          </a:bodyPr>
          <a:lstStyle/>
          <a:p>
            <a:r>
              <a:rPr kumimoji="1" lang="en-US" altLang="ja-JP" dirty="0"/>
              <a:t>Excitation!!</a:t>
            </a:r>
            <a:endParaRPr kumimoji="1" lang="ja-JP" altLang="en-US"/>
          </a:p>
        </p:txBody>
      </p:sp>
      <p:sp>
        <p:nvSpPr>
          <p:cNvPr id="19" name="テキスト ボックス 18">
            <a:extLst>
              <a:ext uri="{FF2B5EF4-FFF2-40B4-BE49-F238E27FC236}">
                <a16:creationId xmlns:a16="http://schemas.microsoft.com/office/drawing/2014/main" id="{079B2C5B-394E-AA45-A62C-C89E7E28E836}"/>
              </a:ext>
            </a:extLst>
          </p:cNvPr>
          <p:cNvSpPr txBox="1"/>
          <p:nvPr/>
        </p:nvSpPr>
        <p:spPr>
          <a:xfrm>
            <a:off x="7140098" y="5251908"/>
            <a:ext cx="1455783" cy="646331"/>
          </a:xfrm>
          <a:prstGeom prst="rect">
            <a:avLst/>
          </a:prstGeom>
          <a:noFill/>
        </p:spPr>
        <p:txBody>
          <a:bodyPr wrap="none" rtlCol="0">
            <a:spAutoFit/>
          </a:bodyPr>
          <a:lstStyle/>
          <a:p>
            <a:r>
              <a:rPr kumimoji="1" lang="en-US" altLang="ja-JP" dirty="0"/>
              <a:t>Excited states</a:t>
            </a:r>
          </a:p>
          <a:p>
            <a:r>
              <a:rPr lang="en-US" altLang="ja-JP" dirty="0"/>
              <a:t>Cluster states</a:t>
            </a:r>
            <a:endParaRPr kumimoji="1" lang="ja-JP" altLang="en-US"/>
          </a:p>
        </p:txBody>
      </p:sp>
      <p:pic>
        <p:nvPicPr>
          <p:cNvPr id="20" name="図 19">
            <a:extLst>
              <a:ext uri="{FF2B5EF4-FFF2-40B4-BE49-F238E27FC236}">
                <a16:creationId xmlns:a16="http://schemas.microsoft.com/office/drawing/2014/main" id="{FD19E237-4324-0444-9612-C131E3B833F9}"/>
              </a:ext>
            </a:extLst>
          </p:cNvPr>
          <p:cNvPicPr>
            <a:picLocks noChangeAspect="1"/>
          </p:cNvPicPr>
          <p:nvPr/>
        </p:nvPicPr>
        <p:blipFill rotWithShape="1">
          <a:blip r:embed="rId6"/>
          <a:srcRect b="11874"/>
          <a:stretch/>
        </p:blipFill>
        <p:spPr>
          <a:xfrm>
            <a:off x="8512680" y="1651495"/>
            <a:ext cx="2363396" cy="2082753"/>
          </a:xfrm>
          <a:prstGeom prst="rect">
            <a:avLst/>
          </a:prstGeom>
        </p:spPr>
      </p:pic>
      <p:pic>
        <p:nvPicPr>
          <p:cNvPr id="61" name="図 60">
            <a:extLst>
              <a:ext uri="{FF2B5EF4-FFF2-40B4-BE49-F238E27FC236}">
                <a16:creationId xmlns:a16="http://schemas.microsoft.com/office/drawing/2014/main" id="{7B97CE40-AF27-CE41-9E9E-823924E19237}"/>
              </a:ext>
            </a:extLst>
          </p:cNvPr>
          <p:cNvPicPr>
            <a:picLocks noChangeAspect="1"/>
          </p:cNvPicPr>
          <p:nvPr/>
        </p:nvPicPr>
        <p:blipFill>
          <a:blip r:embed="rId3"/>
          <a:stretch>
            <a:fillRect/>
          </a:stretch>
        </p:blipFill>
        <p:spPr>
          <a:xfrm>
            <a:off x="9287978" y="1921951"/>
            <a:ext cx="812800" cy="825500"/>
          </a:xfrm>
          <a:prstGeom prst="rect">
            <a:avLst/>
          </a:prstGeom>
        </p:spPr>
      </p:pic>
      <p:pic>
        <p:nvPicPr>
          <p:cNvPr id="62" name="図 61">
            <a:extLst>
              <a:ext uri="{FF2B5EF4-FFF2-40B4-BE49-F238E27FC236}">
                <a16:creationId xmlns:a16="http://schemas.microsoft.com/office/drawing/2014/main" id="{306D204B-A221-5E48-848E-0604B84DE02D}"/>
              </a:ext>
            </a:extLst>
          </p:cNvPr>
          <p:cNvPicPr>
            <a:picLocks noChangeAspect="1"/>
          </p:cNvPicPr>
          <p:nvPr/>
        </p:nvPicPr>
        <p:blipFill>
          <a:blip r:embed="rId4"/>
          <a:stretch>
            <a:fillRect/>
          </a:stretch>
        </p:blipFill>
        <p:spPr>
          <a:xfrm>
            <a:off x="9123376" y="4926445"/>
            <a:ext cx="1289050" cy="1276350"/>
          </a:xfrm>
          <a:prstGeom prst="rect">
            <a:avLst/>
          </a:prstGeom>
        </p:spPr>
      </p:pic>
      <p:sp>
        <p:nvSpPr>
          <p:cNvPr id="63" name="ストライプ矢印 62">
            <a:extLst>
              <a:ext uri="{FF2B5EF4-FFF2-40B4-BE49-F238E27FC236}">
                <a16:creationId xmlns:a16="http://schemas.microsoft.com/office/drawing/2014/main" id="{C7C438B9-C8E3-234C-BA59-213FF6710CB0}"/>
              </a:ext>
            </a:extLst>
          </p:cNvPr>
          <p:cNvSpPr/>
          <p:nvPr/>
        </p:nvSpPr>
        <p:spPr>
          <a:xfrm rot="5400000">
            <a:off x="9322419" y="3886227"/>
            <a:ext cx="913266" cy="749296"/>
          </a:xfrm>
          <a:prstGeom prst="striped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8BC07AA1-8F1A-8749-9926-9CCA41E32620}"/>
              </a:ext>
            </a:extLst>
          </p:cNvPr>
          <p:cNvSpPr txBox="1"/>
          <p:nvPr/>
        </p:nvSpPr>
        <p:spPr>
          <a:xfrm>
            <a:off x="10148644" y="3931831"/>
            <a:ext cx="1248547" cy="369332"/>
          </a:xfrm>
          <a:prstGeom prst="rect">
            <a:avLst/>
          </a:prstGeom>
          <a:noFill/>
        </p:spPr>
        <p:txBody>
          <a:bodyPr wrap="none" rtlCol="0">
            <a:spAutoFit/>
          </a:bodyPr>
          <a:lstStyle/>
          <a:p>
            <a:r>
              <a:rPr kumimoji="1" lang="en-US" altLang="ja-JP" dirty="0"/>
              <a:t>Excitation!!</a:t>
            </a:r>
            <a:endParaRPr kumimoji="1" lang="ja-JP" altLang="en-US"/>
          </a:p>
        </p:txBody>
      </p:sp>
      <p:sp>
        <p:nvSpPr>
          <p:cNvPr id="36" name="テキスト ボックス 35">
            <a:extLst>
              <a:ext uri="{FF2B5EF4-FFF2-40B4-BE49-F238E27FC236}">
                <a16:creationId xmlns:a16="http://schemas.microsoft.com/office/drawing/2014/main" id="{39B651EF-F679-7C4D-9B1B-520CEBA1E250}"/>
              </a:ext>
            </a:extLst>
          </p:cNvPr>
          <p:cNvSpPr txBox="1"/>
          <p:nvPr/>
        </p:nvSpPr>
        <p:spPr>
          <a:xfrm>
            <a:off x="3535486" y="120770"/>
            <a:ext cx="5200270" cy="523220"/>
          </a:xfrm>
          <a:prstGeom prst="rect">
            <a:avLst/>
          </a:prstGeom>
          <a:noFill/>
        </p:spPr>
        <p:txBody>
          <a:bodyPr wrap="none" rtlCol="0">
            <a:spAutoFit/>
          </a:bodyPr>
          <a:lstStyle/>
          <a:p>
            <a:r>
              <a:rPr lang="en-US" altLang="ja-JP" sz="2800" dirty="0">
                <a:solidFill>
                  <a:schemeClr val="bg1"/>
                </a:solidFill>
              </a:rPr>
              <a:t>Common interest in this workshop</a:t>
            </a:r>
          </a:p>
        </p:txBody>
      </p:sp>
      <p:sp>
        <p:nvSpPr>
          <p:cNvPr id="37" name="テキスト ボックス 36">
            <a:extLst>
              <a:ext uri="{FF2B5EF4-FFF2-40B4-BE49-F238E27FC236}">
                <a16:creationId xmlns:a16="http://schemas.microsoft.com/office/drawing/2014/main" id="{C38D54E4-49F2-474F-A13C-B02D7DCC78E5}"/>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88220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F9CA289D-0457-4F93-AE5F-1F4A99C66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878" y="1050290"/>
            <a:ext cx="4467225" cy="5314950"/>
          </a:xfrm>
          <a:prstGeom prst="rect">
            <a:avLst/>
          </a:prstGeom>
        </p:spPr>
      </p:pic>
      <p:pic>
        <p:nvPicPr>
          <p:cNvPr id="16" name="図 15">
            <a:extLst>
              <a:ext uri="{FF2B5EF4-FFF2-40B4-BE49-F238E27FC236}">
                <a16:creationId xmlns:a16="http://schemas.microsoft.com/office/drawing/2014/main" id="{E60378FC-A949-4A8C-B407-6A15900BE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62" y="1050290"/>
            <a:ext cx="4552950" cy="5314950"/>
          </a:xfrm>
          <a:prstGeom prst="rect">
            <a:avLst/>
          </a:prstGeom>
        </p:spPr>
      </p:pic>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224EA03C-85A3-4B5D-B1B7-F51326F97487}"/>
                  </a:ext>
                </a:extLst>
              </p:cNvPr>
              <p:cNvSpPr txBox="1"/>
              <p:nvPr/>
            </p:nvSpPr>
            <p:spPr>
              <a:xfrm>
                <a:off x="9842848" y="1369133"/>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solidFill>
                                <a:srgbClr val="DA27B7"/>
                              </a:solidFill>
                              <a:latin typeface="Cambria Math" panose="02040503050406030204" pitchFamily="18" charset="0"/>
                            </a:rPr>
                          </m:ctrlPr>
                        </m:sSubPr>
                        <m:e>
                          <m:r>
                            <a:rPr lang="en-US" altLang="ja-JP" b="1" i="1" smtClean="0">
                              <a:solidFill>
                                <a:srgbClr val="DA27B7"/>
                              </a:solidFill>
                              <a:latin typeface="Cambria Math" panose="02040503050406030204" pitchFamily="18" charset="0"/>
                            </a:rPr>
                            <m:t>𝑩</m:t>
                          </m:r>
                        </m:e>
                        <m:sub>
                          <m:r>
                            <a:rPr lang="en-US" altLang="ja-JP" b="1" i="1" smtClean="0">
                              <a:solidFill>
                                <a:srgbClr val="DA27B7"/>
                              </a:solidFill>
                              <a:latin typeface="Cambria Math" panose="02040503050406030204" pitchFamily="18" charset="0"/>
                            </a:rPr>
                            <m:t>𝟎</m:t>
                          </m:r>
                        </m:sub>
                      </m:sSub>
                    </m:oMath>
                  </m:oMathPara>
                </a14:m>
                <a:endParaRPr kumimoji="1" lang="ja-JP" altLang="en-US" b="1" dirty="0">
                  <a:solidFill>
                    <a:srgbClr val="DA27B7"/>
                  </a:solidFill>
                </a:endParaRPr>
              </a:p>
            </p:txBody>
          </p:sp>
        </mc:Choice>
        <mc:Fallback xmlns="">
          <p:sp>
            <p:nvSpPr>
              <p:cNvPr id="17" name="テキスト ボックス 16">
                <a:extLst>
                  <a:ext uri="{FF2B5EF4-FFF2-40B4-BE49-F238E27FC236}">
                    <a16:creationId xmlns:a16="http://schemas.microsoft.com/office/drawing/2014/main" id="{224EA03C-85A3-4B5D-B1B7-F51326F97487}"/>
                  </a:ext>
                </a:extLst>
              </p:cNvPr>
              <p:cNvSpPr txBox="1">
                <a:spLocks noRot="1" noChangeAspect="1" noMove="1" noResize="1" noEditPoints="1" noAdjustHandles="1" noChangeArrowheads="1" noChangeShapeType="1" noTextEdit="1"/>
              </p:cNvSpPr>
              <p:nvPr/>
            </p:nvSpPr>
            <p:spPr>
              <a:xfrm>
                <a:off x="9842848" y="1369133"/>
                <a:ext cx="514820" cy="369332"/>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DD74E436-BE6C-4CFA-A93A-F429C4DD908C}"/>
                  </a:ext>
                </a:extLst>
              </p:cNvPr>
              <p:cNvSpPr txBox="1"/>
              <p:nvPr/>
            </p:nvSpPr>
            <p:spPr>
              <a:xfrm>
                <a:off x="3808497" y="1369133"/>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solidFill>
                                <a:srgbClr val="DA27B7"/>
                              </a:solidFill>
                              <a:latin typeface="Cambria Math" panose="02040503050406030204" pitchFamily="18" charset="0"/>
                            </a:rPr>
                          </m:ctrlPr>
                        </m:sSubPr>
                        <m:e>
                          <m:r>
                            <a:rPr lang="en-US" altLang="ja-JP" b="1" i="1" smtClean="0">
                              <a:solidFill>
                                <a:srgbClr val="DA27B7"/>
                              </a:solidFill>
                              <a:latin typeface="Cambria Math" panose="02040503050406030204" pitchFamily="18" charset="0"/>
                            </a:rPr>
                            <m:t>𝑩</m:t>
                          </m:r>
                        </m:e>
                        <m:sub>
                          <m:r>
                            <a:rPr lang="en-US" altLang="ja-JP" b="1" i="1" smtClean="0">
                              <a:solidFill>
                                <a:srgbClr val="DA27B7"/>
                              </a:solidFill>
                              <a:latin typeface="Cambria Math" panose="02040503050406030204" pitchFamily="18" charset="0"/>
                            </a:rPr>
                            <m:t>𝟎</m:t>
                          </m:r>
                        </m:sub>
                      </m:sSub>
                    </m:oMath>
                  </m:oMathPara>
                </a14:m>
                <a:endParaRPr kumimoji="1" lang="ja-JP" altLang="en-US" b="1" dirty="0">
                  <a:solidFill>
                    <a:srgbClr val="DA27B7"/>
                  </a:solidFill>
                </a:endParaRPr>
              </a:p>
            </p:txBody>
          </p:sp>
        </mc:Choice>
        <mc:Fallback xmlns="">
          <p:sp>
            <p:nvSpPr>
              <p:cNvPr id="18" name="テキスト ボックス 17">
                <a:extLst>
                  <a:ext uri="{FF2B5EF4-FFF2-40B4-BE49-F238E27FC236}">
                    <a16:creationId xmlns:a16="http://schemas.microsoft.com/office/drawing/2014/main" id="{DD74E436-BE6C-4CFA-A93A-F429C4DD908C}"/>
                  </a:ext>
                </a:extLst>
              </p:cNvPr>
              <p:cNvSpPr txBox="1">
                <a:spLocks noRot="1" noChangeAspect="1" noMove="1" noResize="1" noEditPoints="1" noAdjustHandles="1" noChangeArrowheads="1" noChangeShapeType="1" noTextEdit="1"/>
              </p:cNvSpPr>
              <p:nvPr/>
            </p:nvSpPr>
            <p:spPr>
              <a:xfrm>
                <a:off x="3808497" y="1369133"/>
                <a:ext cx="514820" cy="369332"/>
              </a:xfrm>
              <a:prstGeom prst="rect">
                <a:avLst/>
              </a:prstGeom>
              <a:blipFill>
                <a:blip r:embed="rId6"/>
                <a:stretch>
                  <a:fillRect/>
                </a:stretch>
              </a:blipFill>
            </p:spPr>
            <p:txBody>
              <a:bodyPr/>
              <a:lstStyle/>
              <a:p>
                <a:r>
                  <a:rPr lang="ja-JP" altLang="en-US">
                    <a:noFill/>
                  </a:rPr>
                  <a:t> </a:t>
                </a:r>
              </a:p>
            </p:txBody>
          </p:sp>
        </mc:Fallback>
      </mc:AlternateContent>
      <p:sp>
        <p:nvSpPr>
          <p:cNvPr id="19" name="左中かっこ 18">
            <a:extLst>
              <a:ext uri="{FF2B5EF4-FFF2-40B4-BE49-F238E27FC236}">
                <a16:creationId xmlns:a16="http://schemas.microsoft.com/office/drawing/2014/main" id="{0CAC7079-BFDF-4F36-9627-74189B797458}"/>
              </a:ext>
            </a:extLst>
          </p:cNvPr>
          <p:cNvSpPr/>
          <p:nvPr/>
        </p:nvSpPr>
        <p:spPr>
          <a:xfrm rot="1843010" flipH="1">
            <a:off x="5017676" y="4213461"/>
            <a:ext cx="72873" cy="347870"/>
          </a:xfrm>
          <a:prstGeom prst="leftBrace">
            <a:avLst>
              <a:gd name="adj1" fmla="val 14620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52A75920-EAE0-4CC5-8AF0-E7486B7D578C}"/>
              </a:ext>
            </a:extLst>
          </p:cNvPr>
          <p:cNvCxnSpPr>
            <a:cxnSpLocks/>
          </p:cNvCxnSpPr>
          <p:nvPr/>
        </p:nvCxnSpPr>
        <p:spPr>
          <a:xfrm>
            <a:off x="1537948" y="2269067"/>
            <a:ext cx="3360326" cy="2235200"/>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E64CC9F-1A76-4D33-BBA8-B98C656B804B}"/>
              </a:ext>
            </a:extLst>
          </p:cNvPr>
          <p:cNvCxnSpPr>
            <a:cxnSpLocks/>
          </p:cNvCxnSpPr>
          <p:nvPr/>
        </p:nvCxnSpPr>
        <p:spPr>
          <a:xfrm>
            <a:off x="1541711" y="1828800"/>
            <a:ext cx="3537185" cy="234056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9879B804-6EB5-4A66-A249-86DE72F4FC2B}"/>
              </a:ext>
            </a:extLst>
          </p:cNvPr>
          <p:cNvSpPr txBox="1"/>
          <p:nvPr/>
        </p:nvSpPr>
        <p:spPr>
          <a:xfrm>
            <a:off x="4790640" y="4545851"/>
            <a:ext cx="2401170" cy="369332"/>
          </a:xfrm>
          <a:prstGeom prst="rect">
            <a:avLst/>
          </a:prstGeom>
          <a:noFill/>
        </p:spPr>
        <p:txBody>
          <a:bodyPr wrap="none" rtlCol="0">
            <a:spAutoFit/>
          </a:bodyPr>
          <a:lstStyle/>
          <a:p>
            <a:r>
              <a:rPr kumimoji="1" lang="en-US" altLang="ja-JP" dirty="0"/>
              <a:t>No state between them</a:t>
            </a:r>
            <a:endParaRPr kumimoji="1" lang="ja-JP" altLang="en-US" dirty="0"/>
          </a:p>
        </p:txBody>
      </p:sp>
      <p:cxnSp>
        <p:nvCxnSpPr>
          <p:cNvPr id="33" name="直線コネクタ 32">
            <a:extLst>
              <a:ext uri="{FF2B5EF4-FFF2-40B4-BE49-F238E27FC236}">
                <a16:creationId xmlns:a16="http://schemas.microsoft.com/office/drawing/2014/main" id="{C5E7C42E-DCD3-49D4-BD9C-7B2B7AA9B063}"/>
              </a:ext>
            </a:extLst>
          </p:cNvPr>
          <p:cNvCxnSpPr>
            <a:cxnSpLocks/>
          </p:cNvCxnSpPr>
          <p:nvPr/>
        </p:nvCxnSpPr>
        <p:spPr>
          <a:xfrm>
            <a:off x="7617220" y="2721439"/>
            <a:ext cx="3110947" cy="0"/>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63196BF5-583B-4862-8253-90B33596D2C2}"/>
              </a:ext>
            </a:extLst>
          </p:cNvPr>
          <p:cNvCxnSpPr>
            <a:cxnSpLocks/>
          </p:cNvCxnSpPr>
          <p:nvPr/>
        </p:nvCxnSpPr>
        <p:spPr>
          <a:xfrm>
            <a:off x="7617219" y="2366943"/>
            <a:ext cx="3110947"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4" name="フリーフォーム: 図形 43">
            <a:extLst>
              <a:ext uri="{FF2B5EF4-FFF2-40B4-BE49-F238E27FC236}">
                <a16:creationId xmlns:a16="http://schemas.microsoft.com/office/drawing/2014/main" id="{D9EE949E-ACB6-4C61-A9D1-AE3BDD135FBD}"/>
              </a:ext>
            </a:extLst>
          </p:cNvPr>
          <p:cNvSpPr/>
          <p:nvPr/>
        </p:nvSpPr>
        <p:spPr>
          <a:xfrm>
            <a:off x="3275463" y="2722728"/>
            <a:ext cx="4018265" cy="702860"/>
          </a:xfrm>
          <a:custGeom>
            <a:avLst/>
            <a:gdLst>
              <a:gd name="connsiteX0" fmla="*/ 0 w 4264925"/>
              <a:gd name="connsiteY0" fmla="*/ 811790 h 811790"/>
              <a:gd name="connsiteX1" fmla="*/ 2115403 w 4264925"/>
              <a:gd name="connsiteY1" fmla="*/ 74811 h 811790"/>
              <a:gd name="connsiteX2" fmla="*/ 4264925 w 4264925"/>
              <a:gd name="connsiteY2" fmla="*/ 108930 h 811790"/>
              <a:gd name="connsiteX0" fmla="*/ 0 w 4264925"/>
              <a:gd name="connsiteY0" fmla="*/ 753216 h 753216"/>
              <a:gd name="connsiteX1" fmla="*/ 1815152 w 4264925"/>
              <a:gd name="connsiteY1" fmla="*/ 173186 h 753216"/>
              <a:gd name="connsiteX2" fmla="*/ 4264925 w 4264925"/>
              <a:gd name="connsiteY2" fmla="*/ 50356 h 753216"/>
              <a:gd name="connsiteX0" fmla="*/ 0 w 4264925"/>
              <a:gd name="connsiteY0" fmla="*/ 702860 h 702860"/>
              <a:gd name="connsiteX1" fmla="*/ 1815152 w 4264925"/>
              <a:gd name="connsiteY1" fmla="*/ 122830 h 702860"/>
              <a:gd name="connsiteX2" fmla="*/ 4264925 w 4264925"/>
              <a:gd name="connsiteY2" fmla="*/ 0 h 702860"/>
            </a:gdLst>
            <a:ahLst/>
            <a:cxnLst>
              <a:cxn ang="0">
                <a:pos x="connsiteX0" y="connsiteY0"/>
              </a:cxn>
              <a:cxn ang="0">
                <a:pos x="connsiteX1" y="connsiteY1"/>
              </a:cxn>
              <a:cxn ang="0">
                <a:pos x="connsiteX2" y="connsiteY2"/>
              </a:cxn>
            </a:cxnLst>
            <a:rect l="l" t="t" r="r" b="b"/>
            <a:pathLst>
              <a:path w="4264925" h="702860">
                <a:moveTo>
                  <a:pt x="0" y="702860"/>
                </a:moveTo>
                <a:cubicBezTo>
                  <a:pt x="702291" y="392942"/>
                  <a:pt x="1104331" y="239973"/>
                  <a:pt x="1815152" y="122830"/>
                </a:cubicBezTo>
                <a:cubicBezTo>
                  <a:pt x="2525973" y="5687"/>
                  <a:pt x="2742063" y="5686"/>
                  <a:pt x="4264925" y="0"/>
                </a:cubicBezTo>
              </a:path>
            </a:pathLst>
          </a:custGeom>
          <a:noFill/>
          <a:ln w="19050">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19A7857D-1325-4CC2-863C-8413518288C8}"/>
              </a:ext>
            </a:extLst>
          </p:cNvPr>
          <p:cNvSpPr txBox="1"/>
          <p:nvPr/>
        </p:nvSpPr>
        <p:spPr>
          <a:xfrm>
            <a:off x="4697639" y="2122864"/>
            <a:ext cx="2399839" cy="646331"/>
          </a:xfrm>
          <a:prstGeom prst="rect">
            <a:avLst/>
          </a:prstGeom>
          <a:noFill/>
        </p:spPr>
        <p:txBody>
          <a:bodyPr wrap="square" rtlCol="0">
            <a:spAutoFit/>
          </a:bodyPr>
          <a:lstStyle/>
          <a:p>
            <a:r>
              <a:rPr kumimoji="1" lang="en-US" altLang="ja-JP" dirty="0"/>
              <a:t>Set to the zero energy at each magnetic field</a:t>
            </a:r>
            <a:endParaRPr kumimoji="1" lang="ja-JP" altLang="en-US" dirty="0"/>
          </a:p>
        </p:txBody>
      </p:sp>
      <p:sp>
        <p:nvSpPr>
          <p:cNvPr id="47" name="右中かっこ 46">
            <a:extLst>
              <a:ext uri="{FF2B5EF4-FFF2-40B4-BE49-F238E27FC236}">
                <a16:creationId xmlns:a16="http://schemas.microsoft.com/office/drawing/2014/main" id="{0C11D15A-7C65-42DE-A936-05461936998F}"/>
              </a:ext>
            </a:extLst>
          </p:cNvPr>
          <p:cNvSpPr/>
          <p:nvPr/>
        </p:nvSpPr>
        <p:spPr>
          <a:xfrm>
            <a:off x="10835148" y="2721440"/>
            <a:ext cx="284955" cy="3256574"/>
          </a:xfrm>
          <a:custGeom>
            <a:avLst/>
            <a:gdLst>
              <a:gd name="connsiteX0" fmla="*/ 0 w 284955"/>
              <a:gd name="connsiteY0" fmla="*/ 0 h 3374559"/>
              <a:gd name="connsiteX1" fmla="*/ 142478 w 284955"/>
              <a:gd name="connsiteY1" fmla="*/ 215075 h 3374559"/>
              <a:gd name="connsiteX2" fmla="*/ 142478 w 284955"/>
              <a:gd name="connsiteY2" fmla="*/ 1401642 h 3374559"/>
              <a:gd name="connsiteX3" fmla="*/ 284956 w 284955"/>
              <a:gd name="connsiteY3" fmla="*/ 1616717 h 3374559"/>
              <a:gd name="connsiteX4" fmla="*/ 142478 w 284955"/>
              <a:gd name="connsiteY4" fmla="*/ 1831792 h 3374559"/>
              <a:gd name="connsiteX5" fmla="*/ 142478 w 284955"/>
              <a:gd name="connsiteY5" fmla="*/ 3159484 h 3374559"/>
              <a:gd name="connsiteX6" fmla="*/ 0 w 284955"/>
              <a:gd name="connsiteY6" fmla="*/ 3374559 h 3374559"/>
              <a:gd name="connsiteX7" fmla="*/ 0 w 284955"/>
              <a:gd name="connsiteY7" fmla="*/ 0 h 3374559"/>
              <a:gd name="connsiteX0" fmla="*/ 0 w 284955"/>
              <a:gd name="connsiteY0" fmla="*/ 0 h 3374559"/>
              <a:gd name="connsiteX1" fmla="*/ 142478 w 284955"/>
              <a:gd name="connsiteY1" fmla="*/ 215075 h 3374559"/>
              <a:gd name="connsiteX2" fmla="*/ 142478 w 284955"/>
              <a:gd name="connsiteY2" fmla="*/ 1401642 h 3374559"/>
              <a:gd name="connsiteX3" fmla="*/ 284956 w 284955"/>
              <a:gd name="connsiteY3" fmla="*/ 1616717 h 3374559"/>
              <a:gd name="connsiteX4" fmla="*/ 142478 w 284955"/>
              <a:gd name="connsiteY4" fmla="*/ 1831792 h 3374559"/>
              <a:gd name="connsiteX5" fmla="*/ 142478 w 284955"/>
              <a:gd name="connsiteY5" fmla="*/ 3159484 h 3374559"/>
              <a:gd name="connsiteX6" fmla="*/ 0 w 284955"/>
              <a:gd name="connsiteY6" fmla="*/ 3374559 h 3374559"/>
              <a:gd name="connsiteX0" fmla="*/ 0 w 284956"/>
              <a:gd name="connsiteY0" fmla="*/ 0 h 3374559"/>
              <a:gd name="connsiteX1" fmla="*/ 142478 w 284956"/>
              <a:gd name="connsiteY1" fmla="*/ 215075 h 3374559"/>
              <a:gd name="connsiteX2" fmla="*/ 142478 w 284956"/>
              <a:gd name="connsiteY2" fmla="*/ 1401642 h 3374559"/>
              <a:gd name="connsiteX3" fmla="*/ 284956 w 284956"/>
              <a:gd name="connsiteY3" fmla="*/ 1616717 h 3374559"/>
              <a:gd name="connsiteX4" fmla="*/ 142478 w 284956"/>
              <a:gd name="connsiteY4" fmla="*/ 1831792 h 3374559"/>
              <a:gd name="connsiteX5" fmla="*/ 142478 w 284956"/>
              <a:gd name="connsiteY5" fmla="*/ 3159484 h 3374559"/>
              <a:gd name="connsiteX6" fmla="*/ 0 w 284956"/>
              <a:gd name="connsiteY6" fmla="*/ 3374559 h 3374559"/>
              <a:gd name="connsiteX7" fmla="*/ 0 w 284956"/>
              <a:gd name="connsiteY7" fmla="*/ 0 h 3374559"/>
              <a:gd name="connsiteX0" fmla="*/ 0 w 284956"/>
              <a:gd name="connsiteY0" fmla="*/ 0 h 3374559"/>
              <a:gd name="connsiteX1" fmla="*/ 142478 w 284956"/>
              <a:gd name="connsiteY1" fmla="*/ 215075 h 3374559"/>
              <a:gd name="connsiteX2" fmla="*/ 142478 w 284956"/>
              <a:gd name="connsiteY2" fmla="*/ 1401642 h 3374559"/>
              <a:gd name="connsiteX3" fmla="*/ 284956 w 284956"/>
              <a:gd name="connsiteY3" fmla="*/ 1616717 h 3374559"/>
              <a:gd name="connsiteX4" fmla="*/ 142478 w 284956"/>
              <a:gd name="connsiteY4" fmla="*/ 1831792 h 3374559"/>
              <a:gd name="connsiteX5" fmla="*/ 142478 w 284956"/>
              <a:gd name="connsiteY5" fmla="*/ 3159484 h 33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956" h="3374559" stroke="0" extrusionOk="0">
                <a:moveTo>
                  <a:pt x="0" y="0"/>
                </a:moveTo>
                <a:cubicBezTo>
                  <a:pt x="78688" y="0"/>
                  <a:pt x="142478" y="96292"/>
                  <a:pt x="142478" y="215075"/>
                </a:cubicBezTo>
                <a:lnTo>
                  <a:pt x="142478" y="1401642"/>
                </a:lnTo>
                <a:cubicBezTo>
                  <a:pt x="142478" y="1520425"/>
                  <a:pt x="206268" y="1616717"/>
                  <a:pt x="284956" y="1616717"/>
                </a:cubicBezTo>
                <a:cubicBezTo>
                  <a:pt x="206268" y="1616717"/>
                  <a:pt x="142478" y="1713009"/>
                  <a:pt x="142478" y="1831792"/>
                </a:cubicBezTo>
                <a:lnTo>
                  <a:pt x="142478" y="3159484"/>
                </a:lnTo>
                <a:cubicBezTo>
                  <a:pt x="142478" y="3278267"/>
                  <a:pt x="78688" y="3374559"/>
                  <a:pt x="0" y="3374559"/>
                </a:cubicBezTo>
                <a:lnTo>
                  <a:pt x="0" y="0"/>
                </a:lnTo>
                <a:close/>
              </a:path>
              <a:path w="284956" h="3374559" fill="none">
                <a:moveTo>
                  <a:pt x="0" y="0"/>
                </a:moveTo>
                <a:cubicBezTo>
                  <a:pt x="78688" y="0"/>
                  <a:pt x="142478" y="96292"/>
                  <a:pt x="142478" y="215075"/>
                </a:cubicBezTo>
                <a:lnTo>
                  <a:pt x="142478" y="1401642"/>
                </a:lnTo>
                <a:cubicBezTo>
                  <a:pt x="142478" y="1520425"/>
                  <a:pt x="206268" y="1616717"/>
                  <a:pt x="284956" y="1616717"/>
                </a:cubicBezTo>
                <a:cubicBezTo>
                  <a:pt x="206268" y="1616717"/>
                  <a:pt x="142478" y="1713009"/>
                  <a:pt x="142478" y="1831792"/>
                </a:cubicBezTo>
                <a:lnTo>
                  <a:pt x="142478" y="3159484"/>
                </a:lnTo>
              </a:path>
            </a:pathLst>
          </a:custGeom>
          <a:ln w="190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191A41F8-C780-4BBB-88E4-94569105B7B6}"/>
                  </a:ext>
                </a:extLst>
              </p:cNvPr>
              <p:cNvSpPr txBox="1"/>
              <p:nvPr/>
            </p:nvSpPr>
            <p:spPr>
              <a:xfrm rot="5400000">
                <a:off x="9000455" y="3471363"/>
                <a:ext cx="5059606" cy="728148"/>
              </a:xfrm>
              <a:prstGeom prst="rect">
                <a:avLst/>
              </a:prstGeom>
              <a:noFill/>
            </p:spPr>
            <p:txBody>
              <a:bodyPr wrap="square" rtlCol="0">
                <a:spAutoFit/>
              </a:bodyPr>
              <a:lstStyle/>
              <a:p>
                <a:r>
                  <a:rPr kumimoji="1" lang="en-US" altLang="ja-JP" sz="2000" dirty="0">
                    <a:solidFill>
                      <a:srgbClr val="008000"/>
                    </a:solidFill>
                  </a:rPr>
                  <a:t>Binding energy of the excited molecules with respect to </a:t>
                </a:r>
                <a14:m>
                  <m:oMath xmlns:m="http://schemas.openxmlformats.org/officeDocument/2006/math">
                    <m:sSub>
                      <m:sSubPr>
                        <m:ctrlPr>
                          <a:rPr lang="en-US" altLang="ja-JP" sz="2000" i="1">
                            <a:solidFill>
                              <a:srgbClr val="008000"/>
                            </a:solidFill>
                            <a:latin typeface="Cambria Math" panose="02040503050406030204" pitchFamily="18" charset="0"/>
                          </a:rPr>
                        </m:ctrlPr>
                      </m:sSubPr>
                      <m:e>
                        <m:r>
                          <a:rPr lang="en-US" altLang="ja-JP" sz="2000" i="1">
                            <a:solidFill>
                              <a:srgbClr val="008000"/>
                            </a:solidFill>
                            <a:latin typeface="Cambria Math" panose="02040503050406030204" pitchFamily="18" charset="0"/>
                          </a:rPr>
                          <m:t>𝑆</m:t>
                        </m:r>
                      </m:e>
                      <m:sub>
                        <m:d>
                          <m:dPr>
                            <m:begChr m:val=""/>
                            <m:endChr m:val="⟩"/>
                            <m:ctrlPr>
                              <a:rPr lang="en-US" altLang="ja-JP" sz="2000" i="1">
                                <a:solidFill>
                                  <a:srgbClr val="008000"/>
                                </a:solidFill>
                                <a:latin typeface="Cambria Math" panose="02040503050406030204" pitchFamily="18" charset="0"/>
                              </a:rPr>
                            </m:ctrlPr>
                          </m:dPr>
                          <m:e>
                            <m:d>
                              <m:dPr>
                                <m:begChr m:val="|"/>
                                <m:endChr m:val=""/>
                                <m:ctrlPr>
                                  <a:rPr lang="en-US" altLang="ja-JP" sz="2000" i="1">
                                    <a:solidFill>
                                      <a:srgbClr val="008000"/>
                                    </a:solidFill>
                                    <a:latin typeface="Cambria Math" panose="02040503050406030204" pitchFamily="18" charset="0"/>
                                  </a:rPr>
                                </m:ctrlPr>
                              </m:dPr>
                              <m:e>
                                <m:r>
                                  <a:rPr lang="en-US" altLang="ja-JP" sz="2000" i="1">
                                    <a:solidFill>
                                      <a:srgbClr val="008000"/>
                                    </a:solidFill>
                                    <a:latin typeface="Cambria Math" panose="02040503050406030204" pitchFamily="18" charset="0"/>
                                  </a:rPr>
                                  <m:t>1</m:t>
                                </m:r>
                              </m:e>
                            </m:d>
                          </m:e>
                        </m:d>
                      </m:sub>
                    </m:sSub>
                    <m:r>
                      <a:rPr lang="en-US" altLang="ja-JP" sz="2000" i="1">
                        <a:solidFill>
                          <a:srgbClr val="008000"/>
                        </a:solidFill>
                        <a:latin typeface="Cambria Math" panose="02040503050406030204" pitchFamily="18" charset="0"/>
                      </a:rPr>
                      <m:t>+</m:t>
                    </m:r>
                    <m:sSub>
                      <m:sSubPr>
                        <m:ctrlPr>
                          <a:rPr lang="en-US" altLang="ja-JP" sz="2000" i="1">
                            <a:solidFill>
                              <a:srgbClr val="008000"/>
                            </a:solidFill>
                            <a:latin typeface="Cambria Math" panose="02040503050406030204" pitchFamily="18" charset="0"/>
                          </a:rPr>
                        </m:ctrlPr>
                      </m:sSubPr>
                      <m:e>
                        <m:r>
                          <a:rPr lang="en-US" altLang="ja-JP" sz="2000" i="1">
                            <a:solidFill>
                              <a:srgbClr val="008000"/>
                            </a:solidFill>
                            <a:latin typeface="Cambria Math" panose="02040503050406030204" pitchFamily="18" charset="0"/>
                          </a:rPr>
                          <m:t>𝑃</m:t>
                        </m:r>
                      </m:e>
                      <m:sub>
                        <m:d>
                          <m:dPr>
                            <m:begChr m:val=""/>
                            <m:endChr m:val="⟩"/>
                            <m:ctrlPr>
                              <a:rPr lang="en-US" altLang="ja-JP" sz="2000" i="1">
                                <a:solidFill>
                                  <a:srgbClr val="008000"/>
                                </a:solidFill>
                                <a:latin typeface="Cambria Math" panose="02040503050406030204" pitchFamily="18" charset="0"/>
                              </a:rPr>
                            </m:ctrlPr>
                          </m:dPr>
                          <m:e>
                            <m:d>
                              <m:dPr>
                                <m:begChr m:val="|"/>
                                <m:endChr m:val=""/>
                                <m:ctrlPr>
                                  <a:rPr lang="en-US" altLang="ja-JP" sz="2000" i="1">
                                    <a:solidFill>
                                      <a:srgbClr val="008000"/>
                                    </a:solidFill>
                                    <a:latin typeface="Cambria Math" panose="02040503050406030204" pitchFamily="18" charset="0"/>
                                  </a:rPr>
                                </m:ctrlPr>
                              </m:dPr>
                              <m:e>
                                <m:r>
                                  <m:rPr>
                                    <m:sty m:val="p"/>
                                  </m:rPr>
                                  <a:rPr lang="en-US" altLang="ja-JP" sz="2000">
                                    <a:solidFill>
                                      <a:srgbClr val="008000"/>
                                    </a:solidFill>
                                    <a:latin typeface="Cambria Math" panose="02040503050406030204" pitchFamily="18" charset="0"/>
                                  </a:rPr>
                                  <m:t>B</m:t>
                                </m:r>
                              </m:e>
                            </m:d>
                          </m:e>
                        </m:d>
                      </m:sub>
                    </m:sSub>
                  </m:oMath>
                </a14:m>
                <a:r>
                  <a:rPr lang="en-US" altLang="ja-JP" sz="2000" dirty="0">
                    <a:solidFill>
                      <a:srgbClr val="008000"/>
                    </a:solidFill>
                  </a:rPr>
                  <a:t> dissociation limit</a:t>
                </a:r>
                <a:endParaRPr kumimoji="1" lang="ja-JP" altLang="en-US" sz="2000" dirty="0">
                  <a:solidFill>
                    <a:srgbClr val="008000"/>
                  </a:solidFill>
                </a:endParaRPr>
              </a:p>
            </p:txBody>
          </p:sp>
        </mc:Choice>
        <mc:Fallback xmlns="">
          <p:sp>
            <p:nvSpPr>
              <p:cNvPr id="48" name="テキスト ボックス 47">
                <a:extLst>
                  <a:ext uri="{FF2B5EF4-FFF2-40B4-BE49-F238E27FC236}">
                    <a16:creationId xmlns:a16="http://schemas.microsoft.com/office/drawing/2014/main" id="{191A41F8-C780-4BBB-88E4-94569105B7B6}"/>
                  </a:ext>
                </a:extLst>
              </p:cNvPr>
              <p:cNvSpPr txBox="1">
                <a:spLocks noRot="1" noChangeAspect="1" noMove="1" noResize="1" noEditPoints="1" noAdjustHandles="1" noChangeArrowheads="1" noChangeShapeType="1" noTextEdit="1"/>
              </p:cNvSpPr>
              <p:nvPr/>
            </p:nvSpPr>
            <p:spPr>
              <a:xfrm rot="5400000">
                <a:off x="9000455" y="3471363"/>
                <a:ext cx="5059606" cy="728148"/>
              </a:xfrm>
              <a:prstGeom prst="rect">
                <a:avLst/>
              </a:prstGeom>
              <a:blipFill>
                <a:blip r:embed="rId7"/>
                <a:stretch>
                  <a:fillRect l="-76271" t="-1253" r="-33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F26D0F3A-C522-8444-9FFC-ABFE6FFAD58E}"/>
                  </a:ext>
                </a:extLst>
              </p:cNvPr>
              <p:cNvSpPr txBox="1"/>
              <p:nvPr/>
            </p:nvSpPr>
            <p:spPr>
              <a:xfrm rot="2016251">
                <a:off x="1738524" y="2346070"/>
                <a:ext cx="2615075" cy="295530"/>
              </a:xfrm>
              <a:prstGeom prst="rect">
                <a:avLst/>
              </a:prstGeom>
              <a:solidFill>
                <a:srgbClr val="FFFFFF">
                  <a:alpha val="74902"/>
                </a:srgbClr>
              </a:solidFill>
            </p:spPr>
            <p:txBody>
              <a:bodyPr wrap="none" lIns="0" tIns="0" rIns="0" bIns="0" rtlCol="0">
                <a:spAutoFit/>
              </a:bodyPr>
              <a:lstStyle/>
              <a:p>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𝑆</m:t>
                        </m:r>
                      </m:e>
                      <m:sub>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2</m:t>
                                </m:r>
                              </m:e>
                            </m:d>
                          </m:e>
                        </m:d>
                      </m:sub>
                    </m:sSub>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𝑃</m:t>
                        </m:r>
                      </m:e>
                      <m:sub>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a:latin typeface="Cambria Math" panose="02040503050406030204" pitchFamily="18" charset="0"/>
                                  </a:rPr>
                                  <m:t>C</m:t>
                                </m:r>
                              </m:e>
                            </m:d>
                          </m:e>
                        </m:d>
                      </m:sub>
                    </m:sSub>
                  </m:oMath>
                </a14:m>
                <a:r>
                  <a:rPr lang="en-US" altLang="ja-JP" dirty="0"/>
                  <a:t> dissociation limit</a:t>
                </a:r>
                <a:endParaRPr kumimoji="1" lang="ja-JP" altLang="en-US" dirty="0"/>
              </a:p>
            </p:txBody>
          </p:sp>
        </mc:Choice>
        <mc:Fallback xmlns="">
          <p:sp>
            <p:nvSpPr>
              <p:cNvPr id="22" name="テキスト ボックス 21">
                <a:extLst>
                  <a:ext uri="{FF2B5EF4-FFF2-40B4-BE49-F238E27FC236}">
                    <a16:creationId xmlns:a16="http://schemas.microsoft.com/office/drawing/2014/main" id="{F26D0F3A-C522-8444-9FFC-ABFE6FFAD58E}"/>
                  </a:ext>
                </a:extLst>
              </p:cNvPr>
              <p:cNvSpPr txBox="1">
                <a:spLocks noRot="1" noChangeAspect="1" noMove="1" noResize="1" noEditPoints="1" noAdjustHandles="1" noChangeArrowheads="1" noChangeShapeType="1" noTextEdit="1"/>
              </p:cNvSpPr>
              <p:nvPr/>
            </p:nvSpPr>
            <p:spPr>
              <a:xfrm rot="2016251">
                <a:off x="1738524" y="2346070"/>
                <a:ext cx="2615075" cy="295530"/>
              </a:xfrm>
              <a:prstGeom prst="rect">
                <a:avLst/>
              </a:prstGeom>
              <a:blipFill>
                <a:blip r:embed="rId8"/>
                <a:stretch>
                  <a:fillRect l="-19459" t="-17910" r="-5405" b="-970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62AC375C-39A0-5442-8C4F-E4FB3470B3F4}"/>
                  </a:ext>
                </a:extLst>
              </p:cNvPr>
              <p:cNvSpPr txBox="1"/>
              <p:nvPr/>
            </p:nvSpPr>
            <p:spPr>
              <a:xfrm rot="2016037">
                <a:off x="1429250" y="3262604"/>
                <a:ext cx="2624693" cy="295530"/>
              </a:xfrm>
              <a:prstGeom prst="rect">
                <a:avLst/>
              </a:prstGeom>
              <a:solidFill>
                <a:srgbClr val="FFFFFF">
                  <a:alpha val="74902"/>
                </a:srgbClr>
              </a:solidFill>
            </p:spPr>
            <p:txBody>
              <a:bodyPr wrap="none" lIns="0" tIns="0" rIns="0" bIns="0" rtlCol="0">
                <a:spAutoFit/>
              </a:bodyPr>
              <a:lstStyle/>
              <a:p>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𝑆</m:t>
                        </m:r>
                      </m:e>
                      <m:sub>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1</m:t>
                                </m:r>
                              </m:e>
                            </m:d>
                          </m:e>
                        </m:d>
                      </m:sub>
                    </m:sSub>
                    <m:r>
                      <a:rPr lang="en-US" altLang="ja-JP" b="0" i="1" smtClean="0">
                        <a:latin typeface="Cambria Math" panose="02040503050406030204" pitchFamily="18" charset="0"/>
                      </a:rPr>
                      <m:t>+</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𝑃</m:t>
                        </m:r>
                      </m:e>
                      <m:sub>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m:rPr>
                                    <m:sty m:val="p"/>
                                  </m:rPr>
                                  <a:rPr lang="en-US" altLang="ja-JP" b="0" i="0" smtClean="0">
                                    <a:latin typeface="Cambria Math" panose="02040503050406030204" pitchFamily="18" charset="0"/>
                                  </a:rPr>
                                  <m:t>B</m:t>
                                </m:r>
                              </m:e>
                            </m:d>
                          </m:e>
                        </m:d>
                      </m:sub>
                    </m:sSub>
                  </m:oMath>
                </a14:m>
                <a:r>
                  <a:rPr kumimoji="1" lang="en-US" altLang="ja-JP" dirty="0"/>
                  <a:t> </a:t>
                </a:r>
                <a:r>
                  <a:rPr lang="en-US" altLang="ja-JP" dirty="0"/>
                  <a:t>dissociation limit</a:t>
                </a:r>
                <a:endParaRPr kumimoji="1" lang="ja-JP" altLang="en-US" dirty="0"/>
              </a:p>
            </p:txBody>
          </p:sp>
        </mc:Choice>
        <mc:Fallback xmlns="">
          <p:sp>
            <p:nvSpPr>
              <p:cNvPr id="23" name="テキスト ボックス 22">
                <a:extLst>
                  <a:ext uri="{FF2B5EF4-FFF2-40B4-BE49-F238E27FC236}">
                    <a16:creationId xmlns:a16="http://schemas.microsoft.com/office/drawing/2014/main" id="{62AC375C-39A0-5442-8C4F-E4FB3470B3F4}"/>
                  </a:ext>
                </a:extLst>
              </p:cNvPr>
              <p:cNvSpPr txBox="1">
                <a:spLocks noRot="1" noChangeAspect="1" noMove="1" noResize="1" noEditPoints="1" noAdjustHandles="1" noChangeArrowheads="1" noChangeShapeType="1" noTextEdit="1"/>
              </p:cNvSpPr>
              <p:nvPr/>
            </p:nvSpPr>
            <p:spPr>
              <a:xfrm rot="2016037">
                <a:off x="1429250" y="3262604"/>
                <a:ext cx="2624693" cy="295530"/>
              </a:xfrm>
              <a:prstGeom prst="rect">
                <a:avLst/>
              </a:prstGeom>
              <a:blipFill>
                <a:blip r:embed="rId9"/>
                <a:stretch>
                  <a:fillRect l="-19459" t="-17910" r="-5946" b="-9701"/>
                </a:stretch>
              </a:blipFill>
            </p:spPr>
            <p:txBody>
              <a:bodyPr/>
              <a:lstStyle/>
              <a:p>
                <a:r>
                  <a:rPr lang="ja-JP" altLang="en-US">
                    <a:noFill/>
                  </a:rPr>
                  <a:t> </a:t>
                </a:r>
              </a:p>
            </p:txBody>
          </p:sp>
        </mc:Fallback>
      </mc:AlternateContent>
      <p:sp>
        <p:nvSpPr>
          <p:cNvPr id="25" name="テキスト ボックス 24">
            <a:extLst>
              <a:ext uri="{FF2B5EF4-FFF2-40B4-BE49-F238E27FC236}">
                <a16:creationId xmlns:a16="http://schemas.microsoft.com/office/drawing/2014/main" id="{43C721C0-BBA0-6F4F-A318-26D7AB0A3FAA}"/>
              </a:ext>
            </a:extLst>
          </p:cNvPr>
          <p:cNvSpPr txBox="1"/>
          <p:nvPr/>
        </p:nvSpPr>
        <p:spPr>
          <a:xfrm>
            <a:off x="3326538" y="120770"/>
            <a:ext cx="5620962" cy="523220"/>
          </a:xfrm>
          <a:prstGeom prst="rect">
            <a:avLst/>
          </a:prstGeom>
          <a:noFill/>
        </p:spPr>
        <p:txBody>
          <a:bodyPr wrap="none" rtlCol="0">
            <a:spAutoFit/>
          </a:bodyPr>
          <a:lstStyle/>
          <a:p>
            <a:r>
              <a:rPr lang="en-US" altLang="ja-JP" sz="2800" dirty="0">
                <a:solidFill>
                  <a:schemeClr val="bg1"/>
                </a:solidFill>
              </a:rPr>
              <a:t>Binding energy</a:t>
            </a:r>
            <a:r>
              <a:rPr lang="ja-JP" altLang="en-US" sz="2800">
                <a:solidFill>
                  <a:schemeClr val="bg1"/>
                </a:solidFill>
              </a:rPr>
              <a:t> </a:t>
            </a:r>
            <a:r>
              <a:rPr lang="en-US" altLang="ja-JP" sz="2800" dirty="0">
                <a:solidFill>
                  <a:schemeClr val="bg1"/>
                </a:solidFill>
              </a:rPr>
              <a:t>of the excited clusters</a:t>
            </a:r>
          </a:p>
        </p:txBody>
      </p:sp>
      <p:sp>
        <p:nvSpPr>
          <p:cNvPr id="26" name="テキスト ボックス 25">
            <a:extLst>
              <a:ext uri="{FF2B5EF4-FFF2-40B4-BE49-F238E27FC236}">
                <a16:creationId xmlns:a16="http://schemas.microsoft.com/office/drawing/2014/main" id="{DD9FAE97-265B-C448-A231-1F10F9056F94}"/>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12327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F9CA289D-0457-4F93-AE5F-1F4A99C66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878" y="1050290"/>
            <a:ext cx="4467225" cy="5314950"/>
          </a:xfrm>
          <a:prstGeom prst="rect">
            <a:avLst/>
          </a:prstGeom>
        </p:spPr>
      </p:pic>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224EA03C-85A3-4B5D-B1B7-F51326F97487}"/>
                  </a:ext>
                </a:extLst>
              </p:cNvPr>
              <p:cNvSpPr txBox="1"/>
              <p:nvPr/>
            </p:nvSpPr>
            <p:spPr>
              <a:xfrm>
                <a:off x="9842848" y="1369133"/>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solidFill>
                                <a:srgbClr val="DA27B7"/>
                              </a:solidFill>
                              <a:latin typeface="Cambria Math" panose="02040503050406030204" pitchFamily="18" charset="0"/>
                            </a:rPr>
                          </m:ctrlPr>
                        </m:sSubPr>
                        <m:e>
                          <m:r>
                            <a:rPr lang="en-US" altLang="ja-JP" b="1" i="1" smtClean="0">
                              <a:solidFill>
                                <a:srgbClr val="DA27B7"/>
                              </a:solidFill>
                              <a:latin typeface="Cambria Math" panose="02040503050406030204" pitchFamily="18" charset="0"/>
                            </a:rPr>
                            <m:t>𝑩</m:t>
                          </m:r>
                        </m:e>
                        <m:sub>
                          <m:r>
                            <a:rPr lang="en-US" altLang="ja-JP" b="1" i="1" smtClean="0">
                              <a:solidFill>
                                <a:srgbClr val="DA27B7"/>
                              </a:solidFill>
                              <a:latin typeface="Cambria Math" panose="02040503050406030204" pitchFamily="18" charset="0"/>
                            </a:rPr>
                            <m:t>𝟎</m:t>
                          </m:r>
                        </m:sub>
                      </m:sSub>
                    </m:oMath>
                  </m:oMathPara>
                </a14:m>
                <a:endParaRPr kumimoji="1" lang="ja-JP" altLang="en-US" b="1" dirty="0">
                  <a:solidFill>
                    <a:srgbClr val="DA27B7"/>
                  </a:solidFill>
                </a:endParaRPr>
              </a:p>
            </p:txBody>
          </p:sp>
        </mc:Choice>
        <mc:Fallback xmlns="">
          <p:sp>
            <p:nvSpPr>
              <p:cNvPr id="17" name="テキスト ボックス 16">
                <a:extLst>
                  <a:ext uri="{FF2B5EF4-FFF2-40B4-BE49-F238E27FC236}">
                    <a16:creationId xmlns:a16="http://schemas.microsoft.com/office/drawing/2014/main" id="{224EA03C-85A3-4B5D-B1B7-F51326F97487}"/>
                  </a:ext>
                </a:extLst>
              </p:cNvPr>
              <p:cNvSpPr txBox="1">
                <a:spLocks noRot="1" noChangeAspect="1" noMove="1" noResize="1" noEditPoints="1" noAdjustHandles="1" noChangeArrowheads="1" noChangeShapeType="1" noTextEdit="1"/>
              </p:cNvSpPr>
              <p:nvPr/>
            </p:nvSpPr>
            <p:spPr>
              <a:xfrm>
                <a:off x="9842848" y="1369133"/>
                <a:ext cx="514820" cy="369332"/>
              </a:xfrm>
              <a:prstGeom prst="rect">
                <a:avLst/>
              </a:prstGeom>
              <a:blipFill>
                <a:blip r:embed="rId5"/>
                <a:stretch>
                  <a:fillRect/>
                </a:stretch>
              </a:blipFill>
            </p:spPr>
            <p:txBody>
              <a:bodyPr/>
              <a:lstStyle/>
              <a:p>
                <a:r>
                  <a:rPr lang="ja-JP" altLang="en-US">
                    <a:noFill/>
                  </a:rPr>
                  <a:t> </a:t>
                </a:r>
              </a:p>
            </p:txBody>
          </p:sp>
        </mc:Fallback>
      </mc:AlternateContent>
      <p:cxnSp>
        <p:nvCxnSpPr>
          <p:cNvPr id="33" name="直線コネクタ 32">
            <a:extLst>
              <a:ext uri="{FF2B5EF4-FFF2-40B4-BE49-F238E27FC236}">
                <a16:creationId xmlns:a16="http://schemas.microsoft.com/office/drawing/2014/main" id="{C5E7C42E-DCD3-49D4-BD9C-7B2B7AA9B063}"/>
              </a:ext>
            </a:extLst>
          </p:cNvPr>
          <p:cNvCxnSpPr>
            <a:cxnSpLocks/>
          </p:cNvCxnSpPr>
          <p:nvPr/>
        </p:nvCxnSpPr>
        <p:spPr>
          <a:xfrm>
            <a:off x="7617220" y="2721439"/>
            <a:ext cx="3110947" cy="0"/>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63196BF5-583B-4862-8253-90B33596D2C2}"/>
              </a:ext>
            </a:extLst>
          </p:cNvPr>
          <p:cNvCxnSpPr>
            <a:cxnSpLocks/>
          </p:cNvCxnSpPr>
          <p:nvPr/>
        </p:nvCxnSpPr>
        <p:spPr>
          <a:xfrm>
            <a:off x="7617219" y="2366943"/>
            <a:ext cx="3110947"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7" name="右中かっこ 46">
            <a:extLst>
              <a:ext uri="{FF2B5EF4-FFF2-40B4-BE49-F238E27FC236}">
                <a16:creationId xmlns:a16="http://schemas.microsoft.com/office/drawing/2014/main" id="{0C11D15A-7C65-42DE-A936-05461936998F}"/>
              </a:ext>
            </a:extLst>
          </p:cNvPr>
          <p:cNvSpPr/>
          <p:nvPr/>
        </p:nvSpPr>
        <p:spPr>
          <a:xfrm>
            <a:off x="10835148" y="2721440"/>
            <a:ext cx="284955" cy="3256574"/>
          </a:xfrm>
          <a:custGeom>
            <a:avLst/>
            <a:gdLst>
              <a:gd name="connsiteX0" fmla="*/ 0 w 284955"/>
              <a:gd name="connsiteY0" fmla="*/ 0 h 3374559"/>
              <a:gd name="connsiteX1" fmla="*/ 142478 w 284955"/>
              <a:gd name="connsiteY1" fmla="*/ 215075 h 3374559"/>
              <a:gd name="connsiteX2" fmla="*/ 142478 w 284955"/>
              <a:gd name="connsiteY2" fmla="*/ 1401642 h 3374559"/>
              <a:gd name="connsiteX3" fmla="*/ 284956 w 284955"/>
              <a:gd name="connsiteY3" fmla="*/ 1616717 h 3374559"/>
              <a:gd name="connsiteX4" fmla="*/ 142478 w 284955"/>
              <a:gd name="connsiteY4" fmla="*/ 1831792 h 3374559"/>
              <a:gd name="connsiteX5" fmla="*/ 142478 w 284955"/>
              <a:gd name="connsiteY5" fmla="*/ 3159484 h 3374559"/>
              <a:gd name="connsiteX6" fmla="*/ 0 w 284955"/>
              <a:gd name="connsiteY6" fmla="*/ 3374559 h 3374559"/>
              <a:gd name="connsiteX7" fmla="*/ 0 w 284955"/>
              <a:gd name="connsiteY7" fmla="*/ 0 h 3374559"/>
              <a:gd name="connsiteX0" fmla="*/ 0 w 284955"/>
              <a:gd name="connsiteY0" fmla="*/ 0 h 3374559"/>
              <a:gd name="connsiteX1" fmla="*/ 142478 w 284955"/>
              <a:gd name="connsiteY1" fmla="*/ 215075 h 3374559"/>
              <a:gd name="connsiteX2" fmla="*/ 142478 w 284955"/>
              <a:gd name="connsiteY2" fmla="*/ 1401642 h 3374559"/>
              <a:gd name="connsiteX3" fmla="*/ 284956 w 284955"/>
              <a:gd name="connsiteY3" fmla="*/ 1616717 h 3374559"/>
              <a:gd name="connsiteX4" fmla="*/ 142478 w 284955"/>
              <a:gd name="connsiteY4" fmla="*/ 1831792 h 3374559"/>
              <a:gd name="connsiteX5" fmla="*/ 142478 w 284955"/>
              <a:gd name="connsiteY5" fmla="*/ 3159484 h 3374559"/>
              <a:gd name="connsiteX6" fmla="*/ 0 w 284955"/>
              <a:gd name="connsiteY6" fmla="*/ 3374559 h 3374559"/>
              <a:gd name="connsiteX0" fmla="*/ 0 w 284956"/>
              <a:gd name="connsiteY0" fmla="*/ 0 h 3374559"/>
              <a:gd name="connsiteX1" fmla="*/ 142478 w 284956"/>
              <a:gd name="connsiteY1" fmla="*/ 215075 h 3374559"/>
              <a:gd name="connsiteX2" fmla="*/ 142478 w 284956"/>
              <a:gd name="connsiteY2" fmla="*/ 1401642 h 3374559"/>
              <a:gd name="connsiteX3" fmla="*/ 284956 w 284956"/>
              <a:gd name="connsiteY3" fmla="*/ 1616717 h 3374559"/>
              <a:gd name="connsiteX4" fmla="*/ 142478 w 284956"/>
              <a:gd name="connsiteY4" fmla="*/ 1831792 h 3374559"/>
              <a:gd name="connsiteX5" fmla="*/ 142478 w 284956"/>
              <a:gd name="connsiteY5" fmla="*/ 3159484 h 3374559"/>
              <a:gd name="connsiteX6" fmla="*/ 0 w 284956"/>
              <a:gd name="connsiteY6" fmla="*/ 3374559 h 3374559"/>
              <a:gd name="connsiteX7" fmla="*/ 0 w 284956"/>
              <a:gd name="connsiteY7" fmla="*/ 0 h 3374559"/>
              <a:gd name="connsiteX0" fmla="*/ 0 w 284956"/>
              <a:gd name="connsiteY0" fmla="*/ 0 h 3374559"/>
              <a:gd name="connsiteX1" fmla="*/ 142478 w 284956"/>
              <a:gd name="connsiteY1" fmla="*/ 215075 h 3374559"/>
              <a:gd name="connsiteX2" fmla="*/ 142478 w 284956"/>
              <a:gd name="connsiteY2" fmla="*/ 1401642 h 3374559"/>
              <a:gd name="connsiteX3" fmla="*/ 284956 w 284956"/>
              <a:gd name="connsiteY3" fmla="*/ 1616717 h 3374559"/>
              <a:gd name="connsiteX4" fmla="*/ 142478 w 284956"/>
              <a:gd name="connsiteY4" fmla="*/ 1831792 h 3374559"/>
              <a:gd name="connsiteX5" fmla="*/ 142478 w 284956"/>
              <a:gd name="connsiteY5" fmla="*/ 3159484 h 33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956" h="3374559" stroke="0" extrusionOk="0">
                <a:moveTo>
                  <a:pt x="0" y="0"/>
                </a:moveTo>
                <a:cubicBezTo>
                  <a:pt x="78688" y="0"/>
                  <a:pt x="142478" y="96292"/>
                  <a:pt x="142478" y="215075"/>
                </a:cubicBezTo>
                <a:lnTo>
                  <a:pt x="142478" y="1401642"/>
                </a:lnTo>
                <a:cubicBezTo>
                  <a:pt x="142478" y="1520425"/>
                  <a:pt x="206268" y="1616717"/>
                  <a:pt x="284956" y="1616717"/>
                </a:cubicBezTo>
                <a:cubicBezTo>
                  <a:pt x="206268" y="1616717"/>
                  <a:pt x="142478" y="1713009"/>
                  <a:pt x="142478" y="1831792"/>
                </a:cubicBezTo>
                <a:lnTo>
                  <a:pt x="142478" y="3159484"/>
                </a:lnTo>
                <a:cubicBezTo>
                  <a:pt x="142478" y="3278267"/>
                  <a:pt x="78688" y="3374559"/>
                  <a:pt x="0" y="3374559"/>
                </a:cubicBezTo>
                <a:lnTo>
                  <a:pt x="0" y="0"/>
                </a:lnTo>
                <a:close/>
              </a:path>
              <a:path w="284956" h="3374559" fill="none">
                <a:moveTo>
                  <a:pt x="0" y="0"/>
                </a:moveTo>
                <a:cubicBezTo>
                  <a:pt x="78688" y="0"/>
                  <a:pt x="142478" y="96292"/>
                  <a:pt x="142478" y="215075"/>
                </a:cubicBezTo>
                <a:lnTo>
                  <a:pt x="142478" y="1401642"/>
                </a:lnTo>
                <a:cubicBezTo>
                  <a:pt x="142478" y="1520425"/>
                  <a:pt x="206268" y="1616717"/>
                  <a:pt x="284956" y="1616717"/>
                </a:cubicBezTo>
                <a:cubicBezTo>
                  <a:pt x="206268" y="1616717"/>
                  <a:pt x="142478" y="1713009"/>
                  <a:pt x="142478" y="1831792"/>
                </a:cubicBezTo>
                <a:lnTo>
                  <a:pt x="142478" y="3159484"/>
                </a:lnTo>
              </a:path>
            </a:pathLst>
          </a:custGeom>
          <a:ln w="190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191A41F8-C780-4BBB-88E4-94569105B7B6}"/>
                  </a:ext>
                </a:extLst>
              </p:cNvPr>
              <p:cNvSpPr txBox="1"/>
              <p:nvPr/>
            </p:nvSpPr>
            <p:spPr>
              <a:xfrm rot="5400000">
                <a:off x="9000455" y="3471363"/>
                <a:ext cx="5059606" cy="728148"/>
              </a:xfrm>
              <a:prstGeom prst="rect">
                <a:avLst/>
              </a:prstGeom>
              <a:noFill/>
            </p:spPr>
            <p:txBody>
              <a:bodyPr wrap="square" rtlCol="0">
                <a:spAutoFit/>
              </a:bodyPr>
              <a:lstStyle/>
              <a:p>
                <a:r>
                  <a:rPr kumimoji="1" lang="en-US" altLang="ja-JP" sz="2000" dirty="0">
                    <a:solidFill>
                      <a:srgbClr val="008000"/>
                    </a:solidFill>
                  </a:rPr>
                  <a:t>Binding energy of the excited molecules with respect to </a:t>
                </a:r>
                <a14:m>
                  <m:oMath xmlns:m="http://schemas.openxmlformats.org/officeDocument/2006/math">
                    <m:sSub>
                      <m:sSubPr>
                        <m:ctrlPr>
                          <a:rPr lang="en-US" altLang="ja-JP" sz="2000" i="1">
                            <a:solidFill>
                              <a:srgbClr val="008000"/>
                            </a:solidFill>
                            <a:latin typeface="Cambria Math" panose="02040503050406030204" pitchFamily="18" charset="0"/>
                          </a:rPr>
                        </m:ctrlPr>
                      </m:sSubPr>
                      <m:e>
                        <m:r>
                          <a:rPr lang="en-US" altLang="ja-JP" sz="2000" i="1">
                            <a:solidFill>
                              <a:srgbClr val="008000"/>
                            </a:solidFill>
                            <a:latin typeface="Cambria Math" panose="02040503050406030204" pitchFamily="18" charset="0"/>
                          </a:rPr>
                          <m:t>𝑆</m:t>
                        </m:r>
                      </m:e>
                      <m:sub>
                        <m:d>
                          <m:dPr>
                            <m:begChr m:val=""/>
                            <m:endChr m:val="⟩"/>
                            <m:ctrlPr>
                              <a:rPr lang="en-US" altLang="ja-JP" sz="2000" i="1">
                                <a:solidFill>
                                  <a:srgbClr val="008000"/>
                                </a:solidFill>
                                <a:latin typeface="Cambria Math" panose="02040503050406030204" pitchFamily="18" charset="0"/>
                              </a:rPr>
                            </m:ctrlPr>
                          </m:dPr>
                          <m:e>
                            <m:d>
                              <m:dPr>
                                <m:begChr m:val="|"/>
                                <m:endChr m:val=""/>
                                <m:ctrlPr>
                                  <a:rPr lang="en-US" altLang="ja-JP" sz="2000" i="1">
                                    <a:solidFill>
                                      <a:srgbClr val="008000"/>
                                    </a:solidFill>
                                    <a:latin typeface="Cambria Math" panose="02040503050406030204" pitchFamily="18" charset="0"/>
                                  </a:rPr>
                                </m:ctrlPr>
                              </m:dPr>
                              <m:e>
                                <m:r>
                                  <a:rPr lang="en-US" altLang="ja-JP" sz="2000" i="1">
                                    <a:solidFill>
                                      <a:srgbClr val="008000"/>
                                    </a:solidFill>
                                    <a:latin typeface="Cambria Math" panose="02040503050406030204" pitchFamily="18" charset="0"/>
                                  </a:rPr>
                                  <m:t>1</m:t>
                                </m:r>
                              </m:e>
                            </m:d>
                          </m:e>
                        </m:d>
                      </m:sub>
                    </m:sSub>
                    <m:r>
                      <a:rPr lang="en-US" altLang="ja-JP" sz="2000" i="1">
                        <a:solidFill>
                          <a:srgbClr val="008000"/>
                        </a:solidFill>
                        <a:latin typeface="Cambria Math" panose="02040503050406030204" pitchFamily="18" charset="0"/>
                      </a:rPr>
                      <m:t>+</m:t>
                    </m:r>
                    <m:sSub>
                      <m:sSubPr>
                        <m:ctrlPr>
                          <a:rPr lang="en-US" altLang="ja-JP" sz="2000" i="1">
                            <a:solidFill>
                              <a:srgbClr val="008000"/>
                            </a:solidFill>
                            <a:latin typeface="Cambria Math" panose="02040503050406030204" pitchFamily="18" charset="0"/>
                          </a:rPr>
                        </m:ctrlPr>
                      </m:sSubPr>
                      <m:e>
                        <m:r>
                          <a:rPr lang="en-US" altLang="ja-JP" sz="2000" i="1">
                            <a:solidFill>
                              <a:srgbClr val="008000"/>
                            </a:solidFill>
                            <a:latin typeface="Cambria Math" panose="02040503050406030204" pitchFamily="18" charset="0"/>
                          </a:rPr>
                          <m:t>𝑃</m:t>
                        </m:r>
                      </m:e>
                      <m:sub>
                        <m:d>
                          <m:dPr>
                            <m:begChr m:val=""/>
                            <m:endChr m:val="⟩"/>
                            <m:ctrlPr>
                              <a:rPr lang="en-US" altLang="ja-JP" sz="2000" i="1">
                                <a:solidFill>
                                  <a:srgbClr val="008000"/>
                                </a:solidFill>
                                <a:latin typeface="Cambria Math" panose="02040503050406030204" pitchFamily="18" charset="0"/>
                              </a:rPr>
                            </m:ctrlPr>
                          </m:dPr>
                          <m:e>
                            <m:d>
                              <m:dPr>
                                <m:begChr m:val="|"/>
                                <m:endChr m:val=""/>
                                <m:ctrlPr>
                                  <a:rPr lang="en-US" altLang="ja-JP" sz="2000" i="1">
                                    <a:solidFill>
                                      <a:srgbClr val="008000"/>
                                    </a:solidFill>
                                    <a:latin typeface="Cambria Math" panose="02040503050406030204" pitchFamily="18" charset="0"/>
                                  </a:rPr>
                                </m:ctrlPr>
                              </m:dPr>
                              <m:e>
                                <m:r>
                                  <m:rPr>
                                    <m:sty m:val="p"/>
                                  </m:rPr>
                                  <a:rPr lang="en-US" altLang="ja-JP" sz="2000">
                                    <a:solidFill>
                                      <a:srgbClr val="008000"/>
                                    </a:solidFill>
                                    <a:latin typeface="Cambria Math" panose="02040503050406030204" pitchFamily="18" charset="0"/>
                                  </a:rPr>
                                  <m:t>B</m:t>
                                </m:r>
                              </m:e>
                            </m:d>
                          </m:e>
                        </m:d>
                      </m:sub>
                    </m:sSub>
                  </m:oMath>
                </a14:m>
                <a:r>
                  <a:rPr lang="en-US" altLang="ja-JP" sz="2000" dirty="0">
                    <a:solidFill>
                      <a:srgbClr val="008000"/>
                    </a:solidFill>
                  </a:rPr>
                  <a:t> dissociation limit</a:t>
                </a:r>
                <a:endParaRPr kumimoji="1" lang="ja-JP" altLang="en-US" sz="2000" dirty="0">
                  <a:solidFill>
                    <a:srgbClr val="008000"/>
                  </a:solidFill>
                </a:endParaRPr>
              </a:p>
            </p:txBody>
          </p:sp>
        </mc:Choice>
        <mc:Fallback xmlns="">
          <p:sp>
            <p:nvSpPr>
              <p:cNvPr id="48" name="テキスト ボックス 47">
                <a:extLst>
                  <a:ext uri="{FF2B5EF4-FFF2-40B4-BE49-F238E27FC236}">
                    <a16:creationId xmlns:a16="http://schemas.microsoft.com/office/drawing/2014/main" id="{191A41F8-C780-4BBB-88E4-94569105B7B6}"/>
                  </a:ext>
                </a:extLst>
              </p:cNvPr>
              <p:cNvSpPr txBox="1">
                <a:spLocks noRot="1" noChangeAspect="1" noMove="1" noResize="1" noEditPoints="1" noAdjustHandles="1" noChangeArrowheads="1" noChangeShapeType="1" noTextEdit="1"/>
              </p:cNvSpPr>
              <p:nvPr/>
            </p:nvSpPr>
            <p:spPr>
              <a:xfrm rot="5400000">
                <a:off x="9000455" y="3471363"/>
                <a:ext cx="5059606" cy="728148"/>
              </a:xfrm>
              <a:prstGeom prst="rect">
                <a:avLst/>
              </a:prstGeom>
              <a:blipFill>
                <a:blip r:embed="rId7"/>
                <a:stretch>
                  <a:fillRect l="-76271" t="-1253" r="-3390"/>
                </a:stretch>
              </a:blipFill>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1AE491E0-D931-9040-955D-AEFA78F94513}"/>
              </a:ext>
            </a:extLst>
          </p:cNvPr>
          <p:cNvSpPr txBox="1"/>
          <p:nvPr/>
        </p:nvSpPr>
        <p:spPr>
          <a:xfrm>
            <a:off x="711442" y="2977622"/>
            <a:ext cx="3901837" cy="369332"/>
          </a:xfrm>
          <a:prstGeom prst="rect">
            <a:avLst/>
          </a:prstGeom>
          <a:noFill/>
        </p:spPr>
        <p:txBody>
          <a:bodyPr wrap="none" rtlCol="0">
            <a:spAutoFit/>
          </a:bodyPr>
          <a:lstStyle/>
          <a:p>
            <a:r>
              <a:rPr kumimoji="1" lang="en-US" altLang="ja-JP" dirty="0"/>
              <a:t>Estimation of the excited molecular size</a:t>
            </a:r>
            <a:endParaRPr kumimoji="1" lang="ja-JP" altLang="en-US"/>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465C5652-24A7-0A4B-AE77-83A476D18C33}"/>
                  </a:ext>
                </a:extLst>
              </p:cNvPr>
              <p:cNvSpPr txBox="1"/>
              <p:nvPr/>
            </p:nvSpPr>
            <p:spPr>
              <a:xfrm>
                <a:off x="2165557" y="3696228"/>
                <a:ext cx="993605"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𝑅</m:t>
                      </m:r>
                      <m:r>
                        <a:rPr kumimoji="1" lang="en-US" altLang="ja-JP" b="0" i="1" smtClean="0">
                          <a:latin typeface="Cambria Math" panose="02040503050406030204" pitchFamily="18" charset="0"/>
                        </a:rPr>
                        <m:t>~</m:t>
                      </m:r>
                      <m:rad>
                        <m:radPr>
                          <m:degHide m:val="on"/>
                          <m:ctrlPr>
                            <a:rPr lang="en-US" altLang="ja-JP" i="1">
                              <a:latin typeface="Cambria Math" panose="02040503050406030204" pitchFamily="18" charset="0"/>
                            </a:rPr>
                          </m:ctrlPr>
                        </m:radPr>
                        <m:deg/>
                        <m:e>
                          <m:f>
                            <m:fPr>
                              <m:ctrlPr>
                                <a:rPr lang="en-US" altLang="ja-JP" b="0" i="1" smtClean="0">
                                  <a:latin typeface="Cambria Math" panose="02040503050406030204" pitchFamily="18" charset="0"/>
                                </a:rPr>
                              </m:ctrlPr>
                            </m:fPr>
                            <m:num>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ℏ</m:t>
                                  </m:r>
                                </m:e>
                                <m:sup>
                                  <m:r>
                                    <a:rPr lang="en-US" altLang="ja-JP" b="0" i="1" smtClean="0">
                                      <a:latin typeface="Cambria Math" panose="02040503050406030204" pitchFamily="18" charset="0"/>
                                    </a:rPr>
                                    <m:t>2</m:t>
                                  </m:r>
                                </m:sup>
                              </m:sSup>
                            </m:num>
                            <m:den>
                              <m:r>
                                <a:rPr lang="en-US" altLang="ja-JP" b="0" i="1" smtClean="0">
                                  <a:latin typeface="Cambria Math" panose="02040503050406030204" pitchFamily="18" charset="0"/>
                                </a:rPr>
                                <m:t>𝑚</m:t>
                              </m:r>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𝐸</m:t>
                                  </m:r>
                                </m:e>
                                <m:sub>
                                  <m:r>
                                    <a:rPr lang="en-US" altLang="ja-JP" b="0" i="1" smtClean="0">
                                      <a:latin typeface="Cambria Math" panose="02040503050406030204" pitchFamily="18" charset="0"/>
                                    </a:rPr>
                                    <m:t>𝑏</m:t>
                                  </m:r>
                                </m:sub>
                              </m:sSub>
                            </m:den>
                          </m:f>
                        </m:e>
                      </m:rad>
                    </m:oMath>
                  </m:oMathPara>
                </a14:m>
                <a:endParaRPr kumimoji="1" lang="ja-JP" altLang="en-US"/>
              </a:p>
            </p:txBody>
          </p:sp>
        </mc:Choice>
        <mc:Fallback xmlns="">
          <p:sp>
            <p:nvSpPr>
              <p:cNvPr id="3" name="テキスト ボックス 2">
                <a:extLst>
                  <a:ext uri="{FF2B5EF4-FFF2-40B4-BE49-F238E27FC236}">
                    <a16:creationId xmlns:a16="http://schemas.microsoft.com/office/drawing/2014/main" id="{465C5652-24A7-0A4B-AE77-83A476D18C33}"/>
                  </a:ext>
                </a:extLst>
              </p:cNvPr>
              <p:cNvSpPr txBox="1">
                <a:spLocks noRot="1" noChangeAspect="1" noMove="1" noResize="1" noEditPoints="1" noAdjustHandles="1" noChangeArrowheads="1" noChangeShapeType="1" noTextEdit="1"/>
              </p:cNvSpPr>
              <p:nvPr/>
            </p:nvSpPr>
            <p:spPr>
              <a:xfrm>
                <a:off x="2165557" y="3696228"/>
                <a:ext cx="993605" cy="818366"/>
              </a:xfrm>
              <a:prstGeom prst="rect">
                <a:avLst/>
              </a:prstGeom>
              <a:blipFill>
                <a:blip r:embed="rId8"/>
                <a:stretch>
                  <a:fillRect l="-5063"/>
                </a:stretch>
              </a:blipFill>
            </p:spPr>
            <p:txBody>
              <a:bodyPr/>
              <a:lstStyle/>
              <a:p>
                <a:r>
                  <a:rPr lang="ja-JP" altLang="en-US">
                    <a:noFill/>
                  </a:rPr>
                  <a:t> </a:t>
                </a:r>
              </a:p>
            </p:txBody>
          </p:sp>
        </mc:Fallback>
      </mc:AlternateContent>
      <p:cxnSp>
        <p:nvCxnSpPr>
          <p:cNvPr id="24" name="直線矢印コネクタ 23">
            <a:extLst>
              <a:ext uri="{FF2B5EF4-FFF2-40B4-BE49-F238E27FC236}">
                <a16:creationId xmlns:a16="http://schemas.microsoft.com/office/drawing/2014/main" id="{6D7375AD-20A9-824C-9C4C-FC46F2CB4265}"/>
              </a:ext>
            </a:extLst>
          </p:cNvPr>
          <p:cNvCxnSpPr>
            <a:cxnSpLocks/>
          </p:cNvCxnSpPr>
          <p:nvPr/>
        </p:nvCxnSpPr>
        <p:spPr>
          <a:xfrm>
            <a:off x="6449143" y="3960553"/>
            <a:ext cx="104060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5BDF050B-448B-6E48-A68A-B2759B3B9B81}"/>
              </a:ext>
            </a:extLst>
          </p:cNvPr>
          <p:cNvCxnSpPr>
            <a:cxnSpLocks/>
          </p:cNvCxnSpPr>
          <p:nvPr/>
        </p:nvCxnSpPr>
        <p:spPr>
          <a:xfrm>
            <a:off x="6449143" y="2974823"/>
            <a:ext cx="104060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5A9397A1-A3C3-BA49-B3CD-A6A203FA2D67}"/>
                  </a:ext>
                </a:extLst>
              </p:cNvPr>
              <p:cNvSpPr txBox="1"/>
              <p:nvPr/>
            </p:nvSpPr>
            <p:spPr>
              <a:xfrm>
                <a:off x="5247038" y="2745999"/>
                <a:ext cx="122847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𝑅</m:t>
                      </m:r>
                      <m:r>
                        <a:rPr kumimoji="1" lang="en-US" altLang="ja-JP" b="0" i="1" smtClean="0">
                          <a:latin typeface="Cambria Math" panose="02040503050406030204" pitchFamily="18" charset="0"/>
                        </a:rPr>
                        <m:t>~110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𝑎</m:t>
                          </m:r>
                        </m:e>
                        <m:sub>
                          <m:r>
                            <a:rPr kumimoji="1" lang="en-US" altLang="ja-JP" b="0" i="1" smtClean="0">
                              <a:latin typeface="Cambria Math" panose="02040503050406030204" pitchFamily="18" charset="0"/>
                            </a:rPr>
                            <m:t>0</m:t>
                          </m:r>
                        </m:sub>
                      </m:sSub>
                    </m:oMath>
                  </m:oMathPara>
                </a14:m>
                <a:endParaRPr kumimoji="1" lang="ja-JP" altLang="en-US"/>
              </a:p>
            </p:txBody>
          </p:sp>
        </mc:Choice>
        <mc:Fallback xmlns="">
          <p:sp>
            <p:nvSpPr>
              <p:cNvPr id="7" name="テキスト ボックス 6">
                <a:extLst>
                  <a:ext uri="{FF2B5EF4-FFF2-40B4-BE49-F238E27FC236}">
                    <a16:creationId xmlns:a16="http://schemas.microsoft.com/office/drawing/2014/main" id="{5A9397A1-A3C3-BA49-B3CD-A6A203FA2D67}"/>
                  </a:ext>
                </a:extLst>
              </p:cNvPr>
              <p:cNvSpPr txBox="1">
                <a:spLocks noRot="1" noChangeAspect="1" noMove="1" noResize="1" noEditPoints="1" noAdjustHandles="1" noChangeArrowheads="1" noChangeShapeType="1" noTextEdit="1"/>
              </p:cNvSpPr>
              <p:nvPr/>
            </p:nvSpPr>
            <p:spPr>
              <a:xfrm>
                <a:off x="5247038" y="2745999"/>
                <a:ext cx="1228478" cy="369332"/>
              </a:xfrm>
              <a:prstGeom prst="rect">
                <a:avLst/>
              </a:prstGeom>
              <a:blipFill>
                <a:blip r:embed="rId9"/>
                <a:stretch>
                  <a:fillRect b="-1724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CB6856AA-8DC2-9447-A659-A1C033C9E8B9}"/>
                  </a:ext>
                </a:extLst>
              </p:cNvPr>
              <p:cNvSpPr txBox="1"/>
              <p:nvPr/>
            </p:nvSpPr>
            <p:spPr>
              <a:xfrm>
                <a:off x="5247038" y="3759235"/>
                <a:ext cx="1100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𝑅</m:t>
                      </m:r>
                      <m:r>
                        <a:rPr kumimoji="1" lang="en-US" altLang="ja-JP" b="0" i="1" smtClean="0">
                          <a:latin typeface="Cambria Math" panose="02040503050406030204" pitchFamily="18" charset="0"/>
                        </a:rPr>
                        <m:t>~50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𝑎</m:t>
                          </m:r>
                        </m:e>
                        <m:sub>
                          <m:r>
                            <a:rPr kumimoji="1" lang="en-US" altLang="ja-JP" b="0" i="1" smtClean="0">
                              <a:latin typeface="Cambria Math" panose="02040503050406030204" pitchFamily="18" charset="0"/>
                            </a:rPr>
                            <m:t>0</m:t>
                          </m:r>
                        </m:sub>
                      </m:sSub>
                    </m:oMath>
                  </m:oMathPara>
                </a14:m>
                <a:endParaRPr kumimoji="1" lang="ja-JP" altLang="en-US"/>
              </a:p>
            </p:txBody>
          </p:sp>
        </mc:Choice>
        <mc:Fallback xmlns="">
          <p:sp>
            <p:nvSpPr>
              <p:cNvPr id="29" name="テキスト ボックス 28">
                <a:extLst>
                  <a:ext uri="{FF2B5EF4-FFF2-40B4-BE49-F238E27FC236}">
                    <a16:creationId xmlns:a16="http://schemas.microsoft.com/office/drawing/2014/main" id="{CB6856AA-8DC2-9447-A659-A1C033C9E8B9}"/>
                  </a:ext>
                </a:extLst>
              </p:cNvPr>
              <p:cNvSpPr txBox="1">
                <a:spLocks noRot="1" noChangeAspect="1" noMove="1" noResize="1" noEditPoints="1" noAdjustHandles="1" noChangeArrowheads="1" noChangeShapeType="1" noTextEdit="1"/>
              </p:cNvSpPr>
              <p:nvPr/>
            </p:nvSpPr>
            <p:spPr>
              <a:xfrm>
                <a:off x="5247038" y="3759235"/>
                <a:ext cx="1100238" cy="369332"/>
              </a:xfrm>
              <a:prstGeom prst="rect">
                <a:avLst/>
              </a:prstGeom>
              <a:blipFill>
                <a:blip r:embed="rId10"/>
                <a:stretch>
                  <a:fillRect b="-13333"/>
                </a:stretch>
              </a:blipFill>
            </p:spPr>
            <p:txBody>
              <a:bodyPr/>
              <a:lstStyle/>
              <a:p>
                <a:r>
                  <a:rPr lang="ja-JP" altLang="en-US">
                    <a:noFill/>
                  </a:rPr>
                  <a:t> </a:t>
                </a:r>
              </a:p>
            </p:txBody>
          </p:sp>
        </mc:Fallback>
      </mc:AlternateContent>
      <p:cxnSp>
        <p:nvCxnSpPr>
          <p:cNvPr id="30" name="直線矢印コネクタ 29">
            <a:extLst>
              <a:ext uri="{FF2B5EF4-FFF2-40B4-BE49-F238E27FC236}">
                <a16:creationId xmlns:a16="http://schemas.microsoft.com/office/drawing/2014/main" id="{3744BDDC-B6E8-874A-BB71-D05DF9379F66}"/>
              </a:ext>
            </a:extLst>
          </p:cNvPr>
          <p:cNvCxnSpPr>
            <a:cxnSpLocks/>
          </p:cNvCxnSpPr>
          <p:nvPr/>
        </p:nvCxnSpPr>
        <p:spPr>
          <a:xfrm>
            <a:off x="6449143" y="5228391"/>
            <a:ext cx="104060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167359DD-5F35-DC47-BA82-A664672F3FFC}"/>
                  </a:ext>
                </a:extLst>
              </p:cNvPr>
              <p:cNvSpPr txBox="1"/>
              <p:nvPr/>
            </p:nvSpPr>
            <p:spPr>
              <a:xfrm>
                <a:off x="5247038" y="5043725"/>
                <a:ext cx="11002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𝑅</m:t>
                      </m:r>
                      <m:r>
                        <a:rPr kumimoji="1" lang="en-US" altLang="ja-JP" b="0" i="1" smtClean="0">
                          <a:latin typeface="Cambria Math" panose="02040503050406030204" pitchFamily="18" charset="0"/>
                        </a:rPr>
                        <m:t>~35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𝑎</m:t>
                          </m:r>
                        </m:e>
                        <m:sub>
                          <m:r>
                            <a:rPr kumimoji="1" lang="en-US" altLang="ja-JP" b="0" i="1" smtClean="0">
                              <a:latin typeface="Cambria Math" panose="02040503050406030204" pitchFamily="18" charset="0"/>
                            </a:rPr>
                            <m:t>0</m:t>
                          </m:r>
                        </m:sub>
                      </m:sSub>
                    </m:oMath>
                  </m:oMathPara>
                </a14:m>
                <a:endParaRPr kumimoji="1" lang="ja-JP" altLang="en-US"/>
              </a:p>
            </p:txBody>
          </p:sp>
        </mc:Choice>
        <mc:Fallback xmlns="">
          <p:sp>
            <p:nvSpPr>
              <p:cNvPr id="31" name="テキスト ボックス 30">
                <a:extLst>
                  <a:ext uri="{FF2B5EF4-FFF2-40B4-BE49-F238E27FC236}">
                    <a16:creationId xmlns:a16="http://schemas.microsoft.com/office/drawing/2014/main" id="{167359DD-5F35-DC47-BA82-A664672F3FFC}"/>
                  </a:ext>
                </a:extLst>
              </p:cNvPr>
              <p:cNvSpPr txBox="1">
                <a:spLocks noRot="1" noChangeAspect="1" noMove="1" noResize="1" noEditPoints="1" noAdjustHandles="1" noChangeArrowheads="1" noChangeShapeType="1" noTextEdit="1"/>
              </p:cNvSpPr>
              <p:nvPr/>
            </p:nvSpPr>
            <p:spPr>
              <a:xfrm>
                <a:off x="5247038" y="5043725"/>
                <a:ext cx="1100238" cy="369332"/>
              </a:xfrm>
              <a:prstGeom prst="rect">
                <a:avLst/>
              </a:prstGeom>
              <a:blipFill>
                <a:blip r:embed="rId11"/>
                <a:stretch>
                  <a:fillRect b="-16667"/>
                </a:stretch>
              </a:blipFill>
            </p:spPr>
            <p:txBody>
              <a:bodyPr/>
              <a:lstStyle/>
              <a:p>
                <a:r>
                  <a:rPr lang="ja-JP" altLang="en-US">
                    <a:noFill/>
                  </a:rPr>
                  <a:t> </a:t>
                </a:r>
              </a:p>
            </p:txBody>
          </p:sp>
        </mc:Fallback>
      </mc:AlternateContent>
      <p:sp>
        <p:nvSpPr>
          <p:cNvPr id="35" name="テキスト ボックス 34">
            <a:extLst>
              <a:ext uri="{FF2B5EF4-FFF2-40B4-BE49-F238E27FC236}">
                <a16:creationId xmlns:a16="http://schemas.microsoft.com/office/drawing/2014/main" id="{D1B4D180-ABCC-BC44-84E7-38405A97B49C}"/>
              </a:ext>
            </a:extLst>
          </p:cNvPr>
          <p:cNvSpPr txBox="1"/>
          <p:nvPr/>
        </p:nvSpPr>
        <p:spPr>
          <a:xfrm>
            <a:off x="3135470" y="120770"/>
            <a:ext cx="5993564" cy="523220"/>
          </a:xfrm>
          <a:prstGeom prst="rect">
            <a:avLst/>
          </a:prstGeom>
          <a:noFill/>
        </p:spPr>
        <p:txBody>
          <a:bodyPr wrap="none" rtlCol="0">
            <a:spAutoFit/>
          </a:bodyPr>
          <a:lstStyle/>
          <a:p>
            <a:r>
              <a:rPr lang="en-US" altLang="ja-JP" sz="2800" dirty="0">
                <a:solidFill>
                  <a:schemeClr val="bg1"/>
                </a:solidFill>
              </a:rPr>
              <a:t>Estimation of size</a:t>
            </a:r>
            <a:r>
              <a:rPr lang="ja-JP" altLang="en-US" sz="2800">
                <a:solidFill>
                  <a:schemeClr val="bg1"/>
                </a:solidFill>
              </a:rPr>
              <a:t> </a:t>
            </a:r>
            <a:r>
              <a:rPr lang="en-US" altLang="ja-JP" sz="2800" dirty="0">
                <a:solidFill>
                  <a:schemeClr val="bg1"/>
                </a:solidFill>
              </a:rPr>
              <a:t>of the excited clusters</a:t>
            </a:r>
          </a:p>
        </p:txBody>
      </p:sp>
      <p:sp>
        <p:nvSpPr>
          <p:cNvPr id="18" name="テキスト ボックス 17">
            <a:extLst>
              <a:ext uri="{FF2B5EF4-FFF2-40B4-BE49-F238E27FC236}">
                <a16:creationId xmlns:a16="http://schemas.microsoft.com/office/drawing/2014/main" id="{552D9EF2-EDBF-F046-BEE9-5047825B7FA2}"/>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93066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 name="グループ化 303">
            <a:extLst>
              <a:ext uri="{FF2B5EF4-FFF2-40B4-BE49-F238E27FC236}">
                <a16:creationId xmlns:a16="http://schemas.microsoft.com/office/drawing/2014/main" id="{DFDA20F0-925B-4942-8E55-6843976BDF70}"/>
              </a:ext>
            </a:extLst>
          </p:cNvPr>
          <p:cNvGrpSpPr/>
          <p:nvPr/>
        </p:nvGrpSpPr>
        <p:grpSpPr>
          <a:xfrm>
            <a:off x="7134023" y="4790438"/>
            <a:ext cx="446661" cy="523261"/>
            <a:chOff x="7278767" y="5661723"/>
            <a:chExt cx="446661" cy="523261"/>
          </a:xfrm>
        </p:grpSpPr>
        <p:sp>
          <p:nvSpPr>
            <p:cNvPr id="305" name="フローチャート: せん孔テープ 304">
              <a:extLst>
                <a:ext uri="{FF2B5EF4-FFF2-40B4-BE49-F238E27FC236}">
                  <a16:creationId xmlns:a16="http://schemas.microsoft.com/office/drawing/2014/main" id="{767B71B4-3298-B84F-A962-6AC282E4AAEB}"/>
                </a:ext>
              </a:extLst>
            </p:cNvPr>
            <p:cNvSpPr/>
            <p:nvPr/>
          </p:nvSpPr>
          <p:spPr>
            <a:xfrm rot="5400000">
              <a:off x="7235926" y="5845920"/>
              <a:ext cx="448236" cy="178886"/>
            </a:xfrm>
            <a:prstGeom prst="flowChartPunchedTape">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6" name="正方形/長方形 305">
              <a:extLst>
                <a:ext uri="{FF2B5EF4-FFF2-40B4-BE49-F238E27FC236}">
                  <a16:creationId xmlns:a16="http://schemas.microsoft.com/office/drawing/2014/main" id="{A9D4D7AE-F6E1-5D46-A351-ECA9B6E89621}"/>
                </a:ext>
              </a:extLst>
            </p:cNvPr>
            <p:cNvSpPr/>
            <p:nvPr/>
          </p:nvSpPr>
          <p:spPr>
            <a:xfrm>
              <a:off x="7278767" y="5661723"/>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正方形/長方形 306">
              <a:extLst>
                <a:ext uri="{FF2B5EF4-FFF2-40B4-BE49-F238E27FC236}">
                  <a16:creationId xmlns:a16="http://schemas.microsoft.com/office/drawing/2014/main" id="{C0DA350C-3724-B44E-A5B8-B73E55A56CB6}"/>
                </a:ext>
              </a:extLst>
            </p:cNvPr>
            <p:cNvSpPr/>
            <p:nvPr/>
          </p:nvSpPr>
          <p:spPr>
            <a:xfrm>
              <a:off x="7337693" y="6118109"/>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8" name="角丸四角形 307">
            <a:extLst>
              <a:ext uri="{FF2B5EF4-FFF2-40B4-BE49-F238E27FC236}">
                <a16:creationId xmlns:a16="http://schemas.microsoft.com/office/drawing/2014/main" id="{F9A42B28-0F4D-EB4E-9F7B-17F63F82B4E9}"/>
              </a:ext>
            </a:extLst>
          </p:cNvPr>
          <p:cNvSpPr/>
          <p:nvPr/>
        </p:nvSpPr>
        <p:spPr>
          <a:xfrm>
            <a:off x="1389416" y="4634752"/>
            <a:ext cx="9071074" cy="828195"/>
          </a:xfrm>
          <a:prstGeom prst="roundRect">
            <a:avLst>
              <a:gd name="adj" fmla="val 50000"/>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9" name="グループ化 308">
            <a:extLst>
              <a:ext uri="{FF2B5EF4-FFF2-40B4-BE49-F238E27FC236}">
                <a16:creationId xmlns:a16="http://schemas.microsoft.com/office/drawing/2014/main" id="{DAB1E264-A6C5-BC4B-9685-F2588927751E}"/>
              </a:ext>
            </a:extLst>
          </p:cNvPr>
          <p:cNvGrpSpPr>
            <a:grpSpLocks noChangeAspect="1"/>
          </p:cNvGrpSpPr>
          <p:nvPr/>
        </p:nvGrpSpPr>
        <p:grpSpPr>
          <a:xfrm>
            <a:off x="704675" y="1531937"/>
            <a:ext cx="6044371" cy="4817144"/>
            <a:chOff x="3306184" y="2164310"/>
            <a:chExt cx="5626353" cy="4483999"/>
          </a:xfrm>
        </p:grpSpPr>
        <p:pic>
          <p:nvPicPr>
            <p:cNvPr id="310" name="図 309">
              <a:extLst>
                <a:ext uri="{FF2B5EF4-FFF2-40B4-BE49-F238E27FC236}">
                  <a16:creationId xmlns:a16="http://schemas.microsoft.com/office/drawing/2014/main" id="{A54344F6-A3D4-1A4F-981A-19058DB954BD}"/>
                </a:ext>
              </a:extLst>
            </p:cNvPr>
            <p:cNvPicPr>
              <a:picLocks noChangeAspect="1"/>
            </p:cNvPicPr>
            <p:nvPr/>
          </p:nvPicPr>
          <p:blipFill>
            <a:blip r:embed="rId3"/>
            <a:stretch>
              <a:fillRect/>
            </a:stretch>
          </p:blipFill>
          <p:spPr>
            <a:xfrm>
              <a:off x="3306184" y="2164312"/>
              <a:ext cx="5626352" cy="4483997"/>
            </a:xfrm>
            <a:prstGeom prst="rect">
              <a:avLst/>
            </a:prstGeom>
          </p:spPr>
        </p:pic>
        <p:grpSp>
          <p:nvGrpSpPr>
            <p:cNvPr id="311" name="グループ化 310">
              <a:extLst>
                <a:ext uri="{FF2B5EF4-FFF2-40B4-BE49-F238E27FC236}">
                  <a16:creationId xmlns:a16="http://schemas.microsoft.com/office/drawing/2014/main" id="{AD8A203F-7FB5-9E47-AB32-BED7F4BEECB3}"/>
                </a:ext>
              </a:extLst>
            </p:cNvPr>
            <p:cNvGrpSpPr/>
            <p:nvPr/>
          </p:nvGrpSpPr>
          <p:grpSpPr>
            <a:xfrm>
              <a:off x="3306184" y="2164311"/>
              <a:ext cx="5626352" cy="4483997"/>
              <a:chOff x="696377" y="1361169"/>
              <a:chExt cx="5626352" cy="4483997"/>
            </a:xfrm>
          </p:grpSpPr>
          <p:grpSp>
            <p:nvGrpSpPr>
              <p:cNvPr id="322" name="グループ化 321">
                <a:extLst>
                  <a:ext uri="{FF2B5EF4-FFF2-40B4-BE49-F238E27FC236}">
                    <a16:creationId xmlns:a16="http://schemas.microsoft.com/office/drawing/2014/main" id="{FDFA8073-7EFE-3942-B8AC-07D2AFA648F8}"/>
                  </a:ext>
                </a:extLst>
              </p:cNvPr>
              <p:cNvGrpSpPr/>
              <p:nvPr/>
            </p:nvGrpSpPr>
            <p:grpSpPr>
              <a:xfrm>
                <a:off x="696377" y="1361169"/>
                <a:ext cx="5626352" cy="4483997"/>
                <a:chOff x="696377" y="1361169"/>
                <a:chExt cx="5626352" cy="4483997"/>
              </a:xfrm>
            </p:grpSpPr>
            <p:cxnSp>
              <p:nvCxnSpPr>
                <p:cNvPr id="324" name="直線コネクタ 323">
                  <a:extLst>
                    <a:ext uri="{FF2B5EF4-FFF2-40B4-BE49-F238E27FC236}">
                      <a16:creationId xmlns:a16="http://schemas.microsoft.com/office/drawing/2014/main" id="{90FAE5E5-D090-AF4B-9766-AE217031F3DA}"/>
                    </a:ext>
                  </a:extLst>
                </p:cNvPr>
                <p:cNvCxnSpPr>
                  <a:cxnSpLocks/>
                </p:cNvCxnSpPr>
                <p:nvPr/>
              </p:nvCxnSpPr>
              <p:spPr>
                <a:xfrm>
                  <a:off x="1729497" y="4709035"/>
                  <a:ext cx="252000" cy="0"/>
                </a:xfrm>
                <a:prstGeom prst="line">
                  <a:avLst/>
                </a:prstGeom>
                <a:ln>
                  <a:solidFill>
                    <a:srgbClr val="0000FF"/>
                  </a:solidFill>
                  <a:prstDash val="solid"/>
                </a:ln>
              </p:spPr>
              <p:style>
                <a:lnRef idx="1">
                  <a:schemeClr val="accent1"/>
                </a:lnRef>
                <a:fillRef idx="0">
                  <a:schemeClr val="accent1"/>
                </a:fillRef>
                <a:effectRef idx="0">
                  <a:schemeClr val="accent1"/>
                </a:effectRef>
                <a:fontRef idx="minor">
                  <a:schemeClr val="tx1"/>
                </a:fontRef>
              </p:style>
            </p:cxnSp>
            <p:pic>
              <p:nvPicPr>
                <p:cNvPr id="325" name="図 324">
                  <a:extLst>
                    <a:ext uri="{FF2B5EF4-FFF2-40B4-BE49-F238E27FC236}">
                      <a16:creationId xmlns:a16="http://schemas.microsoft.com/office/drawing/2014/main" id="{00B6C8BC-AFCF-6840-AADA-81858F2C376E}"/>
                    </a:ext>
                  </a:extLst>
                </p:cNvPr>
                <p:cNvPicPr>
                  <a:picLocks noChangeAspect="1"/>
                </p:cNvPicPr>
                <p:nvPr/>
              </p:nvPicPr>
              <p:blipFill>
                <a:blip r:embed="rId4"/>
                <a:stretch>
                  <a:fillRect/>
                </a:stretch>
              </p:blipFill>
              <p:spPr>
                <a:xfrm>
                  <a:off x="696377" y="1361169"/>
                  <a:ext cx="5626352" cy="4483997"/>
                </a:xfrm>
                <a:prstGeom prst="rect">
                  <a:avLst/>
                </a:prstGeom>
              </p:spPr>
            </p:pic>
          </p:grpSp>
          <mc:AlternateContent xmlns:mc="http://schemas.openxmlformats.org/markup-compatibility/2006" xmlns:a14="http://schemas.microsoft.com/office/drawing/2010/main">
            <mc:Choice Requires="a14">
              <p:sp>
                <p:nvSpPr>
                  <p:cNvPr id="323" name="テキスト ボックス 322">
                    <a:extLst>
                      <a:ext uri="{FF2B5EF4-FFF2-40B4-BE49-F238E27FC236}">
                        <a16:creationId xmlns:a16="http://schemas.microsoft.com/office/drawing/2014/main" id="{CAC6E3F7-B08E-344B-BE67-1A70BD8B834D}"/>
                      </a:ext>
                    </a:extLst>
                  </p:cNvPr>
                  <p:cNvSpPr txBox="1"/>
                  <p:nvPr/>
                </p:nvSpPr>
                <p:spPr>
                  <a:xfrm>
                    <a:off x="1855497" y="4837435"/>
                    <a:ext cx="618759" cy="329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X</m:t>
                              </m:r>
                            </m:e>
                            <m:sup>
                              <m:r>
                                <a:rPr kumimoji="1" lang="en-US" altLang="ja-JP" sz="1400" b="0" i="0" smtClean="0">
                                  <a:latin typeface="Cambria Math" panose="02040503050406030204" pitchFamily="18" charset="0"/>
                                </a:rPr>
                                <m:t>1</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𝑔</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16" name="テキスト ボックス 15">
                    <a:extLst>
                      <a:ext uri="{FF2B5EF4-FFF2-40B4-BE49-F238E27FC236}">
                        <a16:creationId xmlns:a16="http://schemas.microsoft.com/office/drawing/2014/main" id="{11000A96-C9FC-4904-B67F-74656ED951F5}"/>
                      </a:ext>
                    </a:extLst>
                  </p:cNvPr>
                  <p:cNvSpPr txBox="1">
                    <a:spLocks noRot="1" noChangeAspect="1" noMove="1" noResize="1" noEditPoints="1" noAdjustHandles="1" noChangeArrowheads="1" noChangeShapeType="1" noTextEdit="1"/>
                  </p:cNvSpPr>
                  <p:nvPr/>
                </p:nvSpPr>
                <p:spPr>
                  <a:xfrm>
                    <a:off x="1855497" y="4837435"/>
                    <a:ext cx="618759" cy="329064"/>
                  </a:xfrm>
                  <a:prstGeom prst="rect">
                    <a:avLst/>
                  </a:prstGeom>
                  <a:blipFill>
                    <a:blip r:embed="rId5"/>
                    <a:stretch>
                      <a:fillRect/>
                    </a:stretch>
                  </a:blipFill>
                </p:spPr>
                <p:txBody>
                  <a:bodyPr/>
                  <a:lstStyle/>
                  <a:p>
                    <a:r>
                      <a:rPr lang="ja-JP" altLang="en-US">
                        <a:noFill/>
                      </a:rPr>
                      <a:t> </a:t>
                    </a:r>
                  </a:p>
                </p:txBody>
              </p:sp>
            </mc:Fallback>
          </mc:AlternateContent>
        </p:grpSp>
        <p:grpSp>
          <p:nvGrpSpPr>
            <p:cNvPr id="312" name="グループ化 311">
              <a:extLst>
                <a:ext uri="{FF2B5EF4-FFF2-40B4-BE49-F238E27FC236}">
                  <a16:creationId xmlns:a16="http://schemas.microsoft.com/office/drawing/2014/main" id="{04B3F840-D857-2B4B-ADBC-2CFBA8B5BA43}"/>
                </a:ext>
              </a:extLst>
            </p:cNvPr>
            <p:cNvGrpSpPr/>
            <p:nvPr/>
          </p:nvGrpSpPr>
          <p:grpSpPr>
            <a:xfrm>
              <a:off x="3306185" y="2164310"/>
              <a:ext cx="5626352" cy="4483997"/>
              <a:chOff x="696378" y="1361168"/>
              <a:chExt cx="5626352" cy="4483997"/>
            </a:xfrm>
          </p:grpSpPr>
          <mc:AlternateContent xmlns:mc="http://schemas.openxmlformats.org/markup-compatibility/2006" xmlns:a14="http://schemas.microsoft.com/office/drawing/2010/main">
            <mc:Choice Requires="a14">
              <p:sp>
                <p:nvSpPr>
                  <p:cNvPr id="318" name="テキスト ボックス 317">
                    <a:extLst>
                      <a:ext uri="{FF2B5EF4-FFF2-40B4-BE49-F238E27FC236}">
                        <a16:creationId xmlns:a16="http://schemas.microsoft.com/office/drawing/2014/main" id="{786F7AB5-9D53-254B-B2FD-8ACD18013934}"/>
                      </a:ext>
                    </a:extLst>
                  </p:cNvPr>
                  <p:cNvSpPr txBox="1"/>
                  <p:nvPr/>
                </p:nvSpPr>
                <p:spPr>
                  <a:xfrm>
                    <a:off x="1873066" y="4311570"/>
                    <a:ext cx="60119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a</m:t>
                              </m:r>
                            </m:e>
                            <m:sup>
                              <m:r>
                                <a:rPr kumimoji="1" lang="en-US" altLang="ja-JP" sz="1400" b="0" i="0" smtClean="0">
                                  <a:latin typeface="Cambria Math" panose="02040503050406030204" pitchFamily="18" charset="0"/>
                                </a:rPr>
                                <m:t>3</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𝑢</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17" name="テキスト ボックス 16">
                    <a:extLst>
                      <a:ext uri="{FF2B5EF4-FFF2-40B4-BE49-F238E27FC236}">
                        <a16:creationId xmlns:a16="http://schemas.microsoft.com/office/drawing/2014/main" id="{1A7E8130-C32D-4F64-9A32-DB6D62DC0904}"/>
                      </a:ext>
                    </a:extLst>
                  </p:cNvPr>
                  <p:cNvSpPr txBox="1">
                    <a:spLocks noRot="1" noChangeAspect="1" noMove="1" noResize="1" noEditPoints="1" noAdjustHandles="1" noChangeArrowheads="1" noChangeShapeType="1" noTextEdit="1"/>
                  </p:cNvSpPr>
                  <p:nvPr/>
                </p:nvSpPr>
                <p:spPr>
                  <a:xfrm>
                    <a:off x="1873066" y="4311570"/>
                    <a:ext cx="601190" cy="307777"/>
                  </a:xfrm>
                  <a:prstGeom prst="rect">
                    <a:avLst/>
                  </a:prstGeom>
                  <a:blipFill>
                    <a:blip r:embed="rId6"/>
                    <a:stretch>
                      <a:fillRect/>
                    </a:stretch>
                  </a:blipFill>
                </p:spPr>
                <p:txBody>
                  <a:bodyPr/>
                  <a:lstStyle/>
                  <a:p>
                    <a:r>
                      <a:rPr lang="ja-JP" altLang="en-US">
                        <a:noFill/>
                      </a:rPr>
                      <a:t> </a:t>
                    </a:r>
                  </a:p>
                </p:txBody>
              </p:sp>
            </mc:Fallback>
          </mc:AlternateContent>
          <p:grpSp>
            <p:nvGrpSpPr>
              <p:cNvPr id="319" name="グループ化 318">
                <a:extLst>
                  <a:ext uri="{FF2B5EF4-FFF2-40B4-BE49-F238E27FC236}">
                    <a16:creationId xmlns:a16="http://schemas.microsoft.com/office/drawing/2014/main" id="{902F1D74-CE14-B246-9C24-242A4FD10BF2}"/>
                  </a:ext>
                </a:extLst>
              </p:cNvPr>
              <p:cNvGrpSpPr/>
              <p:nvPr/>
            </p:nvGrpSpPr>
            <p:grpSpPr>
              <a:xfrm>
                <a:off x="696378" y="1361168"/>
                <a:ext cx="5626352" cy="4483997"/>
                <a:chOff x="696378" y="1361168"/>
                <a:chExt cx="5626352" cy="4483997"/>
              </a:xfrm>
            </p:grpSpPr>
            <p:pic>
              <p:nvPicPr>
                <p:cNvPr id="320" name="図 319">
                  <a:extLst>
                    <a:ext uri="{FF2B5EF4-FFF2-40B4-BE49-F238E27FC236}">
                      <a16:creationId xmlns:a16="http://schemas.microsoft.com/office/drawing/2014/main" id="{26888A2B-31BE-8247-81B7-88BA9C6E0C7C}"/>
                    </a:ext>
                  </a:extLst>
                </p:cNvPr>
                <p:cNvPicPr>
                  <a:picLocks noChangeAspect="1"/>
                </p:cNvPicPr>
                <p:nvPr/>
              </p:nvPicPr>
              <p:blipFill>
                <a:blip r:embed="rId7"/>
                <a:stretch>
                  <a:fillRect/>
                </a:stretch>
              </p:blipFill>
              <p:spPr>
                <a:xfrm>
                  <a:off x="696378" y="1361168"/>
                  <a:ext cx="5626352" cy="4483997"/>
                </a:xfrm>
                <a:prstGeom prst="rect">
                  <a:avLst/>
                </a:prstGeom>
              </p:spPr>
            </p:pic>
            <p:cxnSp>
              <p:nvCxnSpPr>
                <p:cNvPr id="321" name="直線コネクタ 320">
                  <a:extLst>
                    <a:ext uri="{FF2B5EF4-FFF2-40B4-BE49-F238E27FC236}">
                      <a16:creationId xmlns:a16="http://schemas.microsoft.com/office/drawing/2014/main" id="{3BF46703-0F95-2E44-AD85-7337E458D43B}"/>
                    </a:ext>
                  </a:extLst>
                </p:cNvPr>
                <p:cNvCxnSpPr>
                  <a:cxnSpLocks/>
                </p:cNvCxnSpPr>
                <p:nvPr/>
              </p:nvCxnSpPr>
              <p:spPr>
                <a:xfrm>
                  <a:off x="1840955" y="4622594"/>
                  <a:ext cx="252000"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13" name="テキスト ボックス 312">
              <a:extLst>
                <a:ext uri="{FF2B5EF4-FFF2-40B4-BE49-F238E27FC236}">
                  <a16:creationId xmlns:a16="http://schemas.microsoft.com/office/drawing/2014/main" id="{D21BB18A-CBCC-D947-8247-C15C8AF742DF}"/>
                </a:ext>
              </a:extLst>
            </p:cNvPr>
            <p:cNvSpPr txBox="1"/>
            <p:nvPr/>
          </p:nvSpPr>
          <p:spPr>
            <a:xfrm>
              <a:off x="7199213" y="5268600"/>
              <a:ext cx="598241" cy="307777"/>
            </a:xfrm>
            <a:prstGeom prst="rect">
              <a:avLst/>
            </a:prstGeom>
            <a:noFill/>
          </p:spPr>
          <p:txBody>
            <a:bodyPr wrap="none" rtlCol="0">
              <a:spAutoFit/>
            </a:bodyPr>
            <a:lstStyle/>
            <a:p>
              <a:r>
                <a:rPr kumimoji="1" lang="en-US" altLang="ja-JP" sz="1400" dirty="0"/>
                <a:t>2s+2s</a:t>
              </a:r>
              <a:endParaRPr kumimoji="1" lang="ja-JP" altLang="en-US" sz="1400" dirty="0"/>
            </a:p>
          </p:txBody>
        </p:sp>
        <p:sp>
          <p:nvSpPr>
            <p:cNvPr id="314" name="テキスト ボックス 313">
              <a:extLst>
                <a:ext uri="{FF2B5EF4-FFF2-40B4-BE49-F238E27FC236}">
                  <a16:creationId xmlns:a16="http://schemas.microsoft.com/office/drawing/2014/main" id="{E13EDAEC-847B-AF4A-BA37-34FAFF6DADF1}"/>
                </a:ext>
              </a:extLst>
            </p:cNvPr>
            <p:cNvSpPr txBox="1"/>
            <p:nvPr/>
          </p:nvSpPr>
          <p:spPr>
            <a:xfrm>
              <a:off x="7199213" y="4262753"/>
              <a:ext cx="622286" cy="307777"/>
            </a:xfrm>
            <a:prstGeom prst="rect">
              <a:avLst/>
            </a:prstGeom>
            <a:noFill/>
          </p:spPr>
          <p:txBody>
            <a:bodyPr wrap="none" rtlCol="0">
              <a:spAutoFit/>
            </a:bodyPr>
            <a:lstStyle/>
            <a:p>
              <a:r>
                <a:rPr kumimoji="1" lang="en-US" altLang="ja-JP" sz="1400" dirty="0"/>
                <a:t>2s+2p</a:t>
              </a:r>
              <a:endParaRPr kumimoji="1" lang="ja-JP" altLang="en-US" sz="1400" dirty="0"/>
            </a:p>
          </p:txBody>
        </p:sp>
        <p:sp>
          <p:nvSpPr>
            <p:cNvPr id="315" name="テキスト ボックス 314">
              <a:extLst>
                <a:ext uri="{FF2B5EF4-FFF2-40B4-BE49-F238E27FC236}">
                  <a16:creationId xmlns:a16="http://schemas.microsoft.com/office/drawing/2014/main" id="{8F58F78F-7C54-6545-90F0-DC0901F0A6F8}"/>
                </a:ext>
              </a:extLst>
            </p:cNvPr>
            <p:cNvSpPr txBox="1"/>
            <p:nvPr/>
          </p:nvSpPr>
          <p:spPr>
            <a:xfrm>
              <a:off x="6093218" y="3431078"/>
              <a:ext cx="598241" cy="307777"/>
            </a:xfrm>
            <a:prstGeom prst="rect">
              <a:avLst/>
            </a:prstGeom>
            <a:noFill/>
          </p:spPr>
          <p:txBody>
            <a:bodyPr wrap="none" rtlCol="0">
              <a:spAutoFit/>
            </a:bodyPr>
            <a:lstStyle/>
            <a:p>
              <a:r>
                <a:rPr kumimoji="1" lang="en-US" altLang="ja-JP" sz="1400" dirty="0"/>
                <a:t>2s+3s</a:t>
              </a:r>
              <a:endParaRPr kumimoji="1" lang="ja-JP" altLang="en-US" sz="1400" dirty="0"/>
            </a:p>
          </p:txBody>
        </p:sp>
        <p:sp>
          <p:nvSpPr>
            <p:cNvPr id="316" name="テキスト ボックス 315">
              <a:extLst>
                <a:ext uri="{FF2B5EF4-FFF2-40B4-BE49-F238E27FC236}">
                  <a16:creationId xmlns:a16="http://schemas.microsoft.com/office/drawing/2014/main" id="{670426C1-AB9E-874A-A725-F9FF32B286D6}"/>
                </a:ext>
              </a:extLst>
            </p:cNvPr>
            <p:cNvSpPr txBox="1"/>
            <p:nvPr/>
          </p:nvSpPr>
          <p:spPr>
            <a:xfrm>
              <a:off x="6093218" y="3241859"/>
              <a:ext cx="646331" cy="307777"/>
            </a:xfrm>
            <a:prstGeom prst="rect">
              <a:avLst/>
            </a:prstGeom>
            <a:noFill/>
          </p:spPr>
          <p:txBody>
            <a:bodyPr wrap="none" rtlCol="0">
              <a:spAutoFit/>
            </a:bodyPr>
            <a:lstStyle/>
            <a:p>
              <a:r>
                <a:rPr kumimoji="1" lang="en-US" altLang="ja-JP" sz="1400" dirty="0"/>
                <a:t>2p+2p</a:t>
              </a:r>
              <a:endParaRPr kumimoji="1" lang="ja-JP" altLang="en-US" sz="1400" dirty="0"/>
            </a:p>
          </p:txBody>
        </p:sp>
        <p:sp>
          <p:nvSpPr>
            <p:cNvPr id="317" name="テキスト ボックス 316">
              <a:extLst>
                <a:ext uri="{FF2B5EF4-FFF2-40B4-BE49-F238E27FC236}">
                  <a16:creationId xmlns:a16="http://schemas.microsoft.com/office/drawing/2014/main" id="{F73B34E6-79AB-9841-AFFB-D0E9A2D158D8}"/>
                </a:ext>
              </a:extLst>
            </p:cNvPr>
            <p:cNvSpPr txBox="1"/>
            <p:nvPr/>
          </p:nvSpPr>
          <p:spPr>
            <a:xfrm>
              <a:off x="6093218" y="3062277"/>
              <a:ext cx="622286" cy="307777"/>
            </a:xfrm>
            <a:prstGeom prst="rect">
              <a:avLst/>
            </a:prstGeom>
            <a:noFill/>
          </p:spPr>
          <p:txBody>
            <a:bodyPr wrap="none" rtlCol="0">
              <a:spAutoFit/>
            </a:bodyPr>
            <a:lstStyle/>
            <a:p>
              <a:r>
                <a:rPr kumimoji="1" lang="en-US" altLang="ja-JP" sz="1400" dirty="0"/>
                <a:t>2s+3p</a:t>
              </a:r>
              <a:endParaRPr kumimoji="1" lang="ja-JP" altLang="en-US" sz="1400" dirty="0"/>
            </a:p>
          </p:txBody>
        </p:sp>
      </p:grpSp>
      <mc:AlternateContent xmlns:mc="http://schemas.openxmlformats.org/markup-compatibility/2006" xmlns:a14="http://schemas.microsoft.com/office/drawing/2010/main">
        <mc:Choice Requires="a14">
          <p:sp>
            <p:nvSpPr>
              <p:cNvPr id="326" name="テキスト ボックス 325">
                <a:extLst>
                  <a:ext uri="{FF2B5EF4-FFF2-40B4-BE49-F238E27FC236}">
                    <a16:creationId xmlns:a16="http://schemas.microsoft.com/office/drawing/2014/main" id="{F3C22AE0-20E8-064E-AB07-6EE506513A0F}"/>
                  </a:ext>
                </a:extLst>
              </p:cNvPr>
              <p:cNvSpPr txBox="1"/>
              <p:nvPr/>
            </p:nvSpPr>
            <p:spPr>
              <a:xfrm>
                <a:off x="2478912" y="1098491"/>
                <a:ext cx="2368084" cy="369332"/>
              </a:xfrm>
              <a:prstGeom prst="rect">
                <a:avLst/>
              </a:prstGeom>
              <a:noFill/>
            </p:spPr>
            <p:txBody>
              <a:bodyPr wrap="none" rtlCol="0">
                <a:spAutoFit/>
              </a:bodyPr>
              <a:lstStyle/>
              <a:p>
                <a14:m>
                  <m:oMath xmlns:m="http://schemas.openxmlformats.org/officeDocument/2006/math">
                    <m:r>
                      <m:rPr>
                        <m:sty m:val="p"/>
                      </m:rPr>
                      <a:rPr kumimoji="1" lang="en-US" altLang="ja-JP" i="0" dirty="0" smtClean="0">
                        <a:latin typeface="Cambria Math" panose="02040503050406030204" pitchFamily="18" charset="0"/>
                      </a:rPr>
                      <m:t>L</m:t>
                    </m:r>
                    <m:sSub>
                      <m:sSubPr>
                        <m:ctrlPr>
                          <a:rPr kumimoji="1" lang="en-US" altLang="ja-JP" i="1" dirty="0" smtClean="0">
                            <a:latin typeface="Cambria Math" panose="02040503050406030204" pitchFamily="18" charset="0"/>
                          </a:rPr>
                        </m:ctrlPr>
                      </m:sSubPr>
                      <m:e>
                        <m:r>
                          <m:rPr>
                            <m:sty m:val="p"/>
                          </m:rPr>
                          <a:rPr kumimoji="1" lang="en-US" altLang="ja-JP" i="0" dirty="0" smtClean="0">
                            <a:latin typeface="Cambria Math" panose="02040503050406030204" pitchFamily="18" charset="0"/>
                          </a:rPr>
                          <m:t>i</m:t>
                        </m:r>
                      </m:e>
                      <m:sub>
                        <m:r>
                          <a:rPr kumimoji="1" lang="en-US" altLang="ja-JP" i="0" dirty="0" smtClean="0">
                            <a:latin typeface="Cambria Math" panose="02040503050406030204" pitchFamily="18" charset="0"/>
                          </a:rPr>
                          <m:t>2</m:t>
                        </m:r>
                      </m:sub>
                    </m:sSub>
                    <m:r>
                      <a:rPr kumimoji="1" lang="en-US" altLang="ja-JP" i="1" dirty="0" smtClean="0">
                        <a:latin typeface="Cambria Math" panose="02040503050406030204" pitchFamily="18" charset="0"/>
                      </a:rPr>
                      <m:t> </m:t>
                    </m:r>
                  </m:oMath>
                </a14:m>
                <a:r>
                  <a:rPr kumimoji="1" lang="en-US" altLang="ja-JP" dirty="0"/>
                  <a:t>molecular potential</a:t>
                </a:r>
                <a:endParaRPr kumimoji="1" lang="ja-JP" altLang="en-US" dirty="0"/>
              </a:p>
            </p:txBody>
          </p:sp>
        </mc:Choice>
        <mc:Fallback xmlns="">
          <p:sp>
            <p:nvSpPr>
              <p:cNvPr id="326" name="テキスト ボックス 325">
                <a:extLst>
                  <a:ext uri="{FF2B5EF4-FFF2-40B4-BE49-F238E27FC236}">
                    <a16:creationId xmlns:a16="http://schemas.microsoft.com/office/drawing/2014/main" id="{F3C22AE0-20E8-064E-AB07-6EE506513A0F}"/>
                  </a:ext>
                </a:extLst>
              </p:cNvPr>
              <p:cNvSpPr txBox="1">
                <a:spLocks noRot="1" noChangeAspect="1" noMove="1" noResize="1" noEditPoints="1" noAdjustHandles="1" noChangeArrowheads="1" noChangeShapeType="1" noTextEdit="1"/>
              </p:cNvSpPr>
              <p:nvPr/>
            </p:nvSpPr>
            <p:spPr>
              <a:xfrm>
                <a:off x="2478912" y="1098491"/>
                <a:ext cx="2368084" cy="369332"/>
              </a:xfrm>
              <a:prstGeom prst="rect">
                <a:avLst/>
              </a:prstGeom>
              <a:blipFill>
                <a:blip r:embed="rId8"/>
                <a:stretch>
                  <a:fillRect t="-3226" r="-1064" b="-22581"/>
                </a:stretch>
              </a:blipFill>
            </p:spPr>
            <p:txBody>
              <a:bodyPr/>
              <a:lstStyle/>
              <a:p>
                <a:r>
                  <a:rPr lang="ja-JP" altLang="en-US">
                    <a:noFill/>
                  </a:rPr>
                  <a:t> </a:t>
                </a:r>
              </a:p>
            </p:txBody>
          </p:sp>
        </mc:Fallback>
      </mc:AlternateContent>
      <p:cxnSp>
        <p:nvCxnSpPr>
          <p:cNvPr id="328" name="直線矢印コネクタ 327">
            <a:extLst>
              <a:ext uri="{FF2B5EF4-FFF2-40B4-BE49-F238E27FC236}">
                <a16:creationId xmlns:a16="http://schemas.microsoft.com/office/drawing/2014/main" id="{01F242B2-7436-0F41-B444-ACD7FB9FC488}"/>
              </a:ext>
            </a:extLst>
          </p:cNvPr>
          <p:cNvCxnSpPr/>
          <p:nvPr/>
        </p:nvCxnSpPr>
        <p:spPr>
          <a:xfrm>
            <a:off x="5308232" y="5793595"/>
            <a:ext cx="6084000"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9" name="フローチャート: せん孔テープ 328">
            <a:extLst>
              <a:ext uri="{FF2B5EF4-FFF2-40B4-BE49-F238E27FC236}">
                <a16:creationId xmlns:a16="http://schemas.microsoft.com/office/drawing/2014/main" id="{8172E239-A6EF-C544-A536-2E94985B505D}"/>
              </a:ext>
            </a:extLst>
          </p:cNvPr>
          <p:cNvSpPr/>
          <p:nvPr/>
        </p:nvSpPr>
        <p:spPr>
          <a:xfrm rot="5400000">
            <a:off x="7083526" y="5693520"/>
            <a:ext cx="448236" cy="178886"/>
          </a:xfrm>
          <a:prstGeom prst="flowChartPunchedTape">
            <a:avLst/>
          </a:prstGeom>
          <a:solidFill>
            <a:srgbClr val="FF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正方形/長方形 329">
            <a:extLst>
              <a:ext uri="{FF2B5EF4-FFF2-40B4-BE49-F238E27FC236}">
                <a16:creationId xmlns:a16="http://schemas.microsoft.com/office/drawing/2014/main" id="{B3134E4D-535A-0F4F-8854-70E02F213470}"/>
              </a:ext>
            </a:extLst>
          </p:cNvPr>
          <p:cNvSpPr/>
          <p:nvPr/>
        </p:nvSpPr>
        <p:spPr>
          <a:xfrm>
            <a:off x="7126367" y="5509323"/>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正方形/長方形 330">
            <a:extLst>
              <a:ext uri="{FF2B5EF4-FFF2-40B4-BE49-F238E27FC236}">
                <a16:creationId xmlns:a16="http://schemas.microsoft.com/office/drawing/2014/main" id="{8E1E4A2E-2407-444A-92B5-8B8A437F674F}"/>
              </a:ext>
            </a:extLst>
          </p:cNvPr>
          <p:cNvSpPr/>
          <p:nvPr/>
        </p:nvSpPr>
        <p:spPr>
          <a:xfrm>
            <a:off x="7185293" y="5965709"/>
            <a:ext cx="387735" cy="66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2" name="直線コネクタ 331">
            <a:extLst>
              <a:ext uri="{FF2B5EF4-FFF2-40B4-BE49-F238E27FC236}">
                <a16:creationId xmlns:a16="http://schemas.microsoft.com/office/drawing/2014/main" id="{24573B22-202D-544A-B601-6D8D0D8BABBB}"/>
              </a:ext>
            </a:extLst>
          </p:cNvPr>
          <p:cNvCxnSpPr>
            <a:cxnSpLocks/>
          </p:cNvCxnSpPr>
          <p:nvPr/>
        </p:nvCxnSpPr>
        <p:spPr>
          <a:xfrm flipV="1">
            <a:off x="10185779" y="5670893"/>
            <a:ext cx="0" cy="231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3" name="テキスト ボックス 332">
                <a:extLst>
                  <a:ext uri="{FF2B5EF4-FFF2-40B4-BE49-F238E27FC236}">
                    <a16:creationId xmlns:a16="http://schemas.microsoft.com/office/drawing/2014/main" id="{041807EA-D00B-E743-A20E-6AA1DFF3330C}"/>
                  </a:ext>
                </a:extLst>
              </p:cNvPr>
              <p:cNvSpPr txBox="1"/>
              <p:nvPr/>
            </p:nvSpPr>
            <p:spPr>
              <a:xfrm>
                <a:off x="9721383" y="5924084"/>
                <a:ext cx="9156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~3000</m:t>
                      </m:r>
                    </m:oMath>
                  </m:oMathPara>
                </a14:m>
                <a:endParaRPr kumimoji="1" lang="ja-JP" altLang="en-US"/>
              </a:p>
            </p:txBody>
          </p:sp>
        </mc:Choice>
        <mc:Fallback xmlns="">
          <p:sp>
            <p:nvSpPr>
              <p:cNvPr id="333" name="テキスト ボックス 332">
                <a:extLst>
                  <a:ext uri="{FF2B5EF4-FFF2-40B4-BE49-F238E27FC236}">
                    <a16:creationId xmlns:a16="http://schemas.microsoft.com/office/drawing/2014/main" id="{041807EA-D00B-E743-A20E-6AA1DFF3330C}"/>
                  </a:ext>
                </a:extLst>
              </p:cNvPr>
              <p:cNvSpPr txBox="1">
                <a:spLocks noRot="1" noChangeAspect="1" noMove="1" noResize="1" noEditPoints="1" noAdjustHandles="1" noChangeArrowheads="1" noChangeShapeType="1" noTextEdit="1"/>
              </p:cNvSpPr>
              <p:nvPr/>
            </p:nvSpPr>
            <p:spPr>
              <a:xfrm>
                <a:off x="9721383" y="5924084"/>
                <a:ext cx="915635" cy="369332"/>
              </a:xfrm>
              <a:prstGeom prst="rect">
                <a:avLst/>
              </a:prstGeom>
              <a:blipFill>
                <a:blip r:embed="rId9"/>
                <a:stretch>
                  <a:fillRect/>
                </a:stretch>
              </a:blipFill>
            </p:spPr>
            <p:txBody>
              <a:bodyPr/>
              <a:lstStyle/>
              <a:p>
                <a:r>
                  <a:rPr lang="ja-JP" altLang="en-US">
                    <a:noFill/>
                  </a:rPr>
                  <a:t> </a:t>
                </a:r>
              </a:p>
            </p:txBody>
          </p:sp>
        </mc:Fallback>
      </mc:AlternateContent>
      <p:cxnSp>
        <p:nvCxnSpPr>
          <p:cNvPr id="334" name="直線矢印コネクタ 333">
            <a:extLst>
              <a:ext uri="{FF2B5EF4-FFF2-40B4-BE49-F238E27FC236}">
                <a16:creationId xmlns:a16="http://schemas.microsoft.com/office/drawing/2014/main" id="{529F4354-9FC7-9F4A-A7F1-A1651A71D9C6}"/>
              </a:ext>
            </a:extLst>
          </p:cNvPr>
          <p:cNvCxnSpPr>
            <a:cxnSpLocks/>
          </p:cNvCxnSpPr>
          <p:nvPr/>
        </p:nvCxnSpPr>
        <p:spPr>
          <a:xfrm flipV="1">
            <a:off x="1844942" y="5032187"/>
            <a:ext cx="8340836" cy="0"/>
          </a:xfrm>
          <a:prstGeom prst="straightConnector1">
            <a:avLst/>
          </a:prstGeom>
          <a:ln w="28575">
            <a:solidFill>
              <a:srgbClr val="008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5" name="テキスト ボックス 334">
                <a:extLst>
                  <a:ext uri="{FF2B5EF4-FFF2-40B4-BE49-F238E27FC236}">
                    <a16:creationId xmlns:a16="http://schemas.microsoft.com/office/drawing/2014/main" id="{2449223F-678D-8F48-87F1-77B7B3F58D84}"/>
                  </a:ext>
                </a:extLst>
              </p:cNvPr>
              <p:cNvSpPr txBox="1"/>
              <p:nvPr/>
            </p:nvSpPr>
            <p:spPr>
              <a:xfrm>
                <a:off x="11432898" y="5670893"/>
                <a:ext cx="6542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𝑅</m:t>
                      </m:r>
                      <m:r>
                        <a:rPr kumimoji="1" lang="en-US" altLang="ja-JP" b="0" i="1" smtClean="0">
                          <a:latin typeface="Cambria Math" panose="02040503050406030204" pitchFamily="18" charset="0"/>
                        </a:rPr>
                        <m:t> [</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𝑎</m:t>
                          </m:r>
                        </m:e>
                        <m:sub>
                          <m:r>
                            <a:rPr kumimoji="1" lang="en-US" altLang="ja-JP" b="0" i="1" smtClean="0">
                              <a:latin typeface="Cambria Math" panose="02040503050406030204" pitchFamily="18" charset="0"/>
                            </a:rPr>
                            <m:t>0</m:t>
                          </m:r>
                        </m:sub>
                      </m:sSub>
                      <m:r>
                        <a:rPr kumimoji="1" lang="en-US" altLang="ja-JP" b="0" i="1" smtClean="0">
                          <a:latin typeface="Cambria Math" panose="02040503050406030204" pitchFamily="18" charset="0"/>
                        </a:rPr>
                        <m:t>]</m:t>
                      </m:r>
                    </m:oMath>
                  </m:oMathPara>
                </a14:m>
                <a:endParaRPr kumimoji="1" lang="ja-JP" altLang="en-US"/>
              </a:p>
            </p:txBody>
          </p:sp>
        </mc:Choice>
        <mc:Fallback xmlns="">
          <p:sp>
            <p:nvSpPr>
              <p:cNvPr id="335" name="テキスト ボックス 334">
                <a:extLst>
                  <a:ext uri="{FF2B5EF4-FFF2-40B4-BE49-F238E27FC236}">
                    <a16:creationId xmlns:a16="http://schemas.microsoft.com/office/drawing/2014/main" id="{2449223F-678D-8F48-87F1-77B7B3F58D84}"/>
                  </a:ext>
                </a:extLst>
              </p:cNvPr>
              <p:cNvSpPr txBox="1">
                <a:spLocks noRot="1" noChangeAspect="1" noMove="1" noResize="1" noEditPoints="1" noAdjustHandles="1" noChangeArrowheads="1" noChangeShapeType="1" noTextEdit="1"/>
              </p:cNvSpPr>
              <p:nvPr/>
            </p:nvSpPr>
            <p:spPr>
              <a:xfrm>
                <a:off x="11432898" y="5670893"/>
                <a:ext cx="654282" cy="276999"/>
              </a:xfrm>
              <a:prstGeom prst="rect">
                <a:avLst/>
              </a:prstGeom>
              <a:blipFill>
                <a:blip r:embed="rId10"/>
                <a:stretch>
                  <a:fillRect l="-7692" t="-9091" r="-11538" b="-36364"/>
                </a:stretch>
              </a:blipFill>
            </p:spPr>
            <p:txBody>
              <a:bodyPr/>
              <a:lstStyle/>
              <a:p>
                <a:r>
                  <a:rPr lang="ja-JP" altLang="en-US">
                    <a:noFill/>
                  </a:rPr>
                  <a:t> </a:t>
                </a:r>
              </a:p>
            </p:txBody>
          </p:sp>
        </mc:Fallback>
      </mc:AlternateContent>
      <p:grpSp>
        <p:nvGrpSpPr>
          <p:cNvPr id="337" name="グループ化 336">
            <a:extLst>
              <a:ext uri="{FF2B5EF4-FFF2-40B4-BE49-F238E27FC236}">
                <a16:creationId xmlns:a16="http://schemas.microsoft.com/office/drawing/2014/main" id="{216058C4-F762-7843-BDBA-549B76F54BCF}"/>
              </a:ext>
            </a:extLst>
          </p:cNvPr>
          <p:cNvGrpSpPr/>
          <p:nvPr/>
        </p:nvGrpSpPr>
        <p:grpSpPr>
          <a:xfrm>
            <a:off x="1404627" y="4608217"/>
            <a:ext cx="748594" cy="1015589"/>
            <a:chOff x="6406152" y="3202459"/>
            <a:chExt cx="748594" cy="1015589"/>
          </a:xfrm>
        </p:grpSpPr>
        <p:sp>
          <p:nvSpPr>
            <p:cNvPr id="338" name="Freeform 2005">
              <a:extLst>
                <a:ext uri="{FF2B5EF4-FFF2-40B4-BE49-F238E27FC236}">
                  <a16:creationId xmlns:a16="http://schemas.microsoft.com/office/drawing/2014/main" id="{4CBF8222-C037-5C41-8C89-51B79BAF6D05}"/>
                </a:ext>
              </a:extLst>
            </p:cNvPr>
            <p:cNvSpPr>
              <a:spLocks/>
            </p:cNvSpPr>
            <p:nvPr/>
          </p:nvSpPr>
          <p:spPr bwMode="auto">
            <a:xfrm>
              <a:off x="6406152" y="3202459"/>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39" name="グループ化 338">
              <a:extLst>
                <a:ext uri="{FF2B5EF4-FFF2-40B4-BE49-F238E27FC236}">
                  <a16:creationId xmlns:a16="http://schemas.microsoft.com/office/drawing/2014/main" id="{AD2832AE-574B-EB46-9F51-E9D07EE03620}"/>
                </a:ext>
              </a:extLst>
            </p:cNvPr>
            <p:cNvGrpSpPr>
              <a:grpSpLocks noChangeAspect="1"/>
            </p:cNvGrpSpPr>
            <p:nvPr/>
          </p:nvGrpSpPr>
          <p:grpSpPr>
            <a:xfrm>
              <a:off x="6649070" y="3501225"/>
              <a:ext cx="258292" cy="258290"/>
              <a:chOff x="5263110" y="5000823"/>
              <a:chExt cx="360000" cy="360000"/>
            </a:xfrm>
          </p:grpSpPr>
          <p:sp>
            <p:nvSpPr>
              <p:cNvPr id="346" name="楕円 331">
                <a:extLst>
                  <a:ext uri="{FF2B5EF4-FFF2-40B4-BE49-F238E27FC236}">
                    <a16:creationId xmlns:a16="http://schemas.microsoft.com/office/drawing/2014/main" id="{26801E74-3C6B-9842-B200-5965A7C9BDE9}"/>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7" name="楕円 332">
                <a:extLst>
                  <a:ext uri="{FF2B5EF4-FFF2-40B4-BE49-F238E27FC236}">
                    <a16:creationId xmlns:a16="http://schemas.microsoft.com/office/drawing/2014/main" id="{567D3D4B-A87E-2C41-905C-F2BA85F7CD82}"/>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8" name="楕円 333">
                <a:extLst>
                  <a:ext uri="{FF2B5EF4-FFF2-40B4-BE49-F238E27FC236}">
                    <a16:creationId xmlns:a16="http://schemas.microsoft.com/office/drawing/2014/main" id="{1EA9A39D-44E8-8F40-B2C3-0FFD05E5F66D}"/>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9" name="楕円 334">
                <a:extLst>
                  <a:ext uri="{FF2B5EF4-FFF2-40B4-BE49-F238E27FC236}">
                    <a16:creationId xmlns:a16="http://schemas.microsoft.com/office/drawing/2014/main" id="{1F31AEDF-71A5-5144-9313-2EE7F46DE568}"/>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0" name="楕円 335">
                <a:extLst>
                  <a:ext uri="{FF2B5EF4-FFF2-40B4-BE49-F238E27FC236}">
                    <a16:creationId xmlns:a16="http://schemas.microsoft.com/office/drawing/2014/main" id="{D9942866-9B24-F84E-B9A6-79EAA255AF8B}"/>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1" name="楕円 336">
                <a:extLst>
                  <a:ext uri="{FF2B5EF4-FFF2-40B4-BE49-F238E27FC236}">
                    <a16:creationId xmlns:a16="http://schemas.microsoft.com/office/drawing/2014/main" id="{E459BAD8-4BDA-D74C-9617-4F1DFD276F65}"/>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2" name="楕円 337">
                <a:extLst>
                  <a:ext uri="{FF2B5EF4-FFF2-40B4-BE49-F238E27FC236}">
                    <a16:creationId xmlns:a16="http://schemas.microsoft.com/office/drawing/2014/main" id="{3B39B356-E352-0445-8304-23DE38090241}"/>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3" name="楕円 338">
                <a:extLst>
                  <a:ext uri="{FF2B5EF4-FFF2-40B4-BE49-F238E27FC236}">
                    <a16:creationId xmlns:a16="http://schemas.microsoft.com/office/drawing/2014/main" id="{F7E35CB4-2BEB-454D-AE4D-BCACB9A5FC47}"/>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4" name="楕円 339">
                <a:extLst>
                  <a:ext uri="{FF2B5EF4-FFF2-40B4-BE49-F238E27FC236}">
                    <a16:creationId xmlns:a16="http://schemas.microsoft.com/office/drawing/2014/main" id="{5BD6BDF0-BA4B-684E-ABF7-AF1AB1635CAF}"/>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5" name="楕円 340">
                <a:extLst>
                  <a:ext uri="{FF2B5EF4-FFF2-40B4-BE49-F238E27FC236}">
                    <a16:creationId xmlns:a16="http://schemas.microsoft.com/office/drawing/2014/main" id="{91B46C93-2C22-DD4F-88B6-7286CFFD1E26}"/>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6" name="楕円 341">
                <a:extLst>
                  <a:ext uri="{FF2B5EF4-FFF2-40B4-BE49-F238E27FC236}">
                    <a16:creationId xmlns:a16="http://schemas.microsoft.com/office/drawing/2014/main" id="{AFCAA2C9-C48F-7148-9BFC-59F93D413FB4}"/>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7" name="楕円 342">
                <a:extLst>
                  <a:ext uri="{FF2B5EF4-FFF2-40B4-BE49-F238E27FC236}">
                    <a16:creationId xmlns:a16="http://schemas.microsoft.com/office/drawing/2014/main" id="{597D35CA-67C4-754F-87E7-F43BC9904E2A}"/>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8" name="楕円 343">
                <a:extLst>
                  <a:ext uri="{FF2B5EF4-FFF2-40B4-BE49-F238E27FC236}">
                    <a16:creationId xmlns:a16="http://schemas.microsoft.com/office/drawing/2014/main" id="{10B0542F-2423-6345-A54D-A7FA999E91BB}"/>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9" name="楕円 344">
                <a:extLst>
                  <a:ext uri="{FF2B5EF4-FFF2-40B4-BE49-F238E27FC236}">
                    <a16:creationId xmlns:a16="http://schemas.microsoft.com/office/drawing/2014/main" id="{72F53A6D-6C67-D143-AE0D-6D3C4B1D3722}"/>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0" name="楕円 345">
                <a:extLst>
                  <a:ext uri="{FF2B5EF4-FFF2-40B4-BE49-F238E27FC236}">
                    <a16:creationId xmlns:a16="http://schemas.microsoft.com/office/drawing/2014/main" id="{54745CF2-EB1D-4042-9921-51E843E1AA3A}"/>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1" name="楕円 346">
                <a:extLst>
                  <a:ext uri="{FF2B5EF4-FFF2-40B4-BE49-F238E27FC236}">
                    <a16:creationId xmlns:a16="http://schemas.microsoft.com/office/drawing/2014/main" id="{372C1B79-CA22-7B4F-9DCE-6ADCE553F6FE}"/>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2" name="楕円 347">
                <a:extLst>
                  <a:ext uri="{FF2B5EF4-FFF2-40B4-BE49-F238E27FC236}">
                    <a16:creationId xmlns:a16="http://schemas.microsoft.com/office/drawing/2014/main" id="{55FA475A-756B-704D-A86A-4ECDBE751A95}"/>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40" name="楕円 304">
              <a:extLst>
                <a:ext uri="{FF2B5EF4-FFF2-40B4-BE49-F238E27FC236}">
                  <a16:creationId xmlns:a16="http://schemas.microsoft.com/office/drawing/2014/main" id="{4E559D8A-0C2C-E149-B475-256BD47F8EDF}"/>
                </a:ext>
              </a:extLst>
            </p:cNvPr>
            <p:cNvSpPr>
              <a:spLocks noChangeAspect="1"/>
            </p:cNvSpPr>
            <p:nvPr/>
          </p:nvSpPr>
          <p:spPr>
            <a:xfrm>
              <a:off x="6509162" y="338915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41" name="楕円 306">
              <a:extLst>
                <a:ext uri="{FF2B5EF4-FFF2-40B4-BE49-F238E27FC236}">
                  <a16:creationId xmlns:a16="http://schemas.microsoft.com/office/drawing/2014/main" id="{207939AE-6123-7344-8359-34BE3F16944A}"/>
                </a:ext>
              </a:extLst>
            </p:cNvPr>
            <p:cNvSpPr>
              <a:spLocks noChangeAspect="1"/>
            </p:cNvSpPr>
            <p:nvPr/>
          </p:nvSpPr>
          <p:spPr>
            <a:xfrm>
              <a:off x="6924668" y="372165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42" name="楕円 307">
              <a:extLst>
                <a:ext uri="{FF2B5EF4-FFF2-40B4-BE49-F238E27FC236}">
                  <a16:creationId xmlns:a16="http://schemas.microsoft.com/office/drawing/2014/main" id="{0E16DCEA-7FB6-864E-AB59-A1EEB873A721}"/>
                </a:ext>
              </a:extLst>
            </p:cNvPr>
            <p:cNvSpPr>
              <a:spLocks noChangeAspect="1"/>
            </p:cNvSpPr>
            <p:nvPr/>
          </p:nvSpPr>
          <p:spPr>
            <a:xfrm>
              <a:off x="6503668" y="344586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43" name="楕円 313">
              <a:extLst>
                <a:ext uri="{FF2B5EF4-FFF2-40B4-BE49-F238E27FC236}">
                  <a16:creationId xmlns:a16="http://schemas.microsoft.com/office/drawing/2014/main" id="{CB0764BF-9608-3441-8CF8-C9DB97FF67A6}"/>
                </a:ext>
              </a:extLst>
            </p:cNvPr>
            <p:cNvSpPr>
              <a:spLocks noChangeAspect="1"/>
            </p:cNvSpPr>
            <p:nvPr/>
          </p:nvSpPr>
          <p:spPr>
            <a:xfrm>
              <a:off x="6434480" y="387987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344" name="直線矢印コネクタ 343">
              <a:extLst>
                <a:ext uri="{FF2B5EF4-FFF2-40B4-BE49-F238E27FC236}">
                  <a16:creationId xmlns:a16="http://schemas.microsoft.com/office/drawing/2014/main" id="{85752EC5-CD04-4049-B008-63F602DDAD95}"/>
                </a:ext>
              </a:extLst>
            </p:cNvPr>
            <p:cNvCxnSpPr>
              <a:cxnSpLocks/>
            </p:cNvCxnSpPr>
            <p:nvPr/>
          </p:nvCxnSpPr>
          <p:spPr>
            <a:xfrm flipH="1">
              <a:off x="6500633" y="383922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直線矢印コネクタ 344">
              <a:extLst>
                <a:ext uri="{FF2B5EF4-FFF2-40B4-BE49-F238E27FC236}">
                  <a16:creationId xmlns:a16="http://schemas.microsoft.com/office/drawing/2014/main" id="{172DBCA1-735F-8147-9586-27104B4C8B5F}"/>
                </a:ext>
              </a:extLst>
            </p:cNvPr>
            <p:cNvCxnSpPr>
              <a:cxnSpLocks/>
            </p:cNvCxnSpPr>
            <p:nvPr/>
          </p:nvCxnSpPr>
          <p:spPr>
            <a:xfrm flipV="1">
              <a:off x="6784686" y="347605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3" name="グループ化 362">
            <a:extLst>
              <a:ext uri="{FF2B5EF4-FFF2-40B4-BE49-F238E27FC236}">
                <a16:creationId xmlns:a16="http://schemas.microsoft.com/office/drawing/2014/main" id="{A93E6E91-3274-E943-B63B-E9496650FBC4}"/>
              </a:ext>
            </a:extLst>
          </p:cNvPr>
          <p:cNvGrpSpPr/>
          <p:nvPr/>
        </p:nvGrpSpPr>
        <p:grpSpPr>
          <a:xfrm>
            <a:off x="9711896" y="4539205"/>
            <a:ext cx="748594" cy="939020"/>
            <a:chOff x="7661503" y="3137970"/>
            <a:chExt cx="748594" cy="939020"/>
          </a:xfrm>
        </p:grpSpPr>
        <p:sp>
          <p:nvSpPr>
            <p:cNvPr id="364" name="Freeform 2006">
              <a:extLst>
                <a:ext uri="{FF2B5EF4-FFF2-40B4-BE49-F238E27FC236}">
                  <a16:creationId xmlns:a16="http://schemas.microsoft.com/office/drawing/2014/main" id="{FD074818-C1EE-D344-9DF4-B69D37FB01A5}"/>
                </a:ext>
              </a:extLst>
            </p:cNvPr>
            <p:cNvSpPr>
              <a:spLocks/>
            </p:cNvSpPr>
            <p:nvPr/>
          </p:nvSpPr>
          <p:spPr bwMode="auto">
            <a:xfrm>
              <a:off x="7661503" y="3202459"/>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65" name="グループ化 364">
              <a:extLst>
                <a:ext uri="{FF2B5EF4-FFF2-40B4-BE49-F238E27FC236}">
                  <a16:creationId xmlns:a16="http://schemas.microsoft.com/office/drawing/2014/main" id="{E8385256-8EAF-BE41-B5B3-EAED6C3F2C00}"/>
                </a:ext>
              </a:extLst>
            </p:cNvPr>
            <p:cNvGrpSpPr>
              <a:grpSpLocks noChangeAspect="1"/>
            </p:cNvGrpSpPr>
            <p:nvPr/>
          </p:nvGrpSpPr>
          <p:grpSpPr>
            <a:xfrm>
              <a:off x="7914899" y="3501225"/>
              <a:ext cx="258292" cy="258290"/>
              <a:chOff x="5263110" y="5000823"/>
              <a:chExt cx="360000" cy="360000"/>
            </a:xfrm>
          </p:grpSpPr>
          <p:sp>
            <p:nvSpPr>
              <p:cNvPr id="372" name="楕円 331">
                <a:extLst>
                  <a:ext uri="{FF2B5EF4-FFF2-40B4-BE49-F238E27FC236}">
                    <a16:creationId xmlns:a16="http://schemas.microsoft.com/office/drawing/2014/main" id="{BC8EA3A5-AF44-614A-B425-ACA28495279F}"/>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3" name="楕円 332">
                <a:extLst>
                  <a:ext uri="{FF2B5EF4-FFF2-40B4-BE49-F238E27FC236}">
                    <a16:creationId xmlns:a16="http://schemas.microsoft.com/office/drawing/2014/main" id="{B57438A8-CB7B-5A49-A963-EB59F74F6DC6}"/>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4" name="楕円 333">
                <a:extLst>
                  <a:ext uri="{FF2B5EF4-FFF2-40B4-BE49-F238E27FC236}">
                    <a16:creationId xmlns:a16="http://schemas.microsoft.com/office/drawing/2014/main" id="{F854270E-9074-0A4A-BF8D-921550C1CD5E}"/>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5" name="楕円 334">
                <a:extLst>
                  <a:ext uri="{FF2B5EF4-FFF2-40B4-BE49-F238E27FC236}">
                    <a16:creationId xmlns:a16="http://schemas.microsoft.com/office/drawing/2014/main" id="{7668344D-3BCB-EC46-BEE8-7C8C8F45DFBA}"/>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6" name="楕円 335">
                <a:extLst>
                  <a:ext uri="{FF2B5EF4-FFF2-40B4-BE49-F238E27FC236}">
                    <a16:creationId xmlns:a16="http://schemas.microsoft.com/office/drawing/2014/main" id="{71894A7A-A051-9E48-958E-48A1AB095964}"/>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7" name="楕円 336">
                <a:extLst>
                  <a:ext uri="{FF2B5EF4-FFF2-40B4-BE49-F238E27FC236}">
                    <a16:creationId xmlns:a16="http://schemas.microsoft.com/office/drawing/2014/main" id="{6D1BFEB7-D283-7A44-ACFC-194A35F6562B}"/>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8" name="楕円 337">
                <a:extLst>
                  <a:ext uri="{FF2B5EF4-FFF2-40B4-BE49-F238E27FC236}">
                    <a16:creationId xmlns:a16="http://schemas.microsoft.com/office/drawing/2014/main" id="{0D54587A-41C5-F84E-BAFF-42B4AE49ECAF}"/>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9" name="楕円 338">
                <a:extLst>
                  <a:ext uri="{FF2B5EF4-FFF2-40B4-BE49-F238E27FC236}">
                    <a16:creationId xmlns:a16="http://schemas.microsoft.com/office/drawing/2014/main" id="{B7B88ECA-D6B9-A746-9E86-0FFF18767FEE}"/>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0" name="楕円 339">
                <a:extLst>
                  <a:ext uri="{FF2B5EF4-FFF2-40B4-BE49-F238E27FC236}">
                    <a16:creationId xmlns:a16="http://schemas.microsoft.com/office/drawing/2014/main" id="{56109A52-001C-3446-820B-FEF3D9244CE4}"/>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1" name="楕円 340">
                <a:extLst>
                  <a:ext uri="{FF2B5EF4-FFF2-40B4-BE49-F238E27FC236}">
                    <a16:creationId xmlns:a16="http://schemas.microsoft.com/office/drawing/2014/main" id="{E6E6BA25-F176-394D-9DF5-7975D66811A1}"/>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2" name="楕円 341">
                <a:extLst>
                  <a:ext uri="{FF2B5EF4-FFF2-40B4-BE49-F238E27FC236}">
                    <a16:creationId xmlns:a16="http://schemas.microsoft.com/office/drawing/2014/main" id="{AC33A1F3-C65B-F846-9984-272651E4F17E}"/>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3" name="楕円 342">
                <a:extLst>
                  <a:ext uri="{FF2B5EF4-FFF2-40B4-BE49-F238E27FC236}">
                    <a16:creationId xmlns:a16="http://schemas.microsoft.com/office/drawing/2014/main" id="{81B5FC17-D760-3B4A-AD7F-678C48259345}"/>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4" name="楕円 343">
                <a:extLst>
                  <a:ext uri="{FF2B5EF4-FFF2-40B4-BE49-F238E27FC236}">
                    <a16:creationId xmlns:a16="http://schemas.microsoft.com/office/drawing/2014/main" id="{2020BAC6-19A3-D747-A098-558846521F05}"/>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5" name="楕円 344">
                <a:extLst>
                  <a:ext uri="{FF2B5EF4-FFF2-40B4-BE49-F238E27FC236}">
                    <a16:creationId xmlns:a16="http://schemas.microsoft.com/office/drawing/2014/main" id="{40E98E7C-51E9-1643-A945-F27536CD5B2B}"/>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6" name="楕円 345">
                <a:extLst>
                  <a:ext uri="{FF2B5EF4-FFF2-40B4-BE49-F238E27FC236}">
                    <a16:creationId xmlns:a16="http://schemas.microsoft.com/office/drawing/2014/main" id="{DEE3A2B2-F2CA-734B-B8D5-A08C1A46C6F8}"/>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7" name="楕円 346">
                <a:extLst>
                  <a:ext uri="{FF2B5EF4-FFF2-40B4-BE49-F238E27FC236}">
                    <a16:creationId xmlns:a16="http://schemas.microsoft.com/office/drawing/2014/main" id="{D63161B8-E51B-164A-85FC-D19444923366}"/>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8" name="楕円 347">
                <a:extLst>
                  <a:ext uri="{FF2B5EF4-FFF2-40B4-BE49-F238E27FC236}">
                    <a16:creationId xmlns:a16="http://schemas.microsoft.com/office/drawing/2014/main" id="{0C613525-B367-0C43-94C1-8B4690E8F4E8}"/>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366" name="楕円 304">
              <a:extLst>
                <a:ext uri="{FF2B5EF4-FFF2-40B4-BE49-F238E27FC236}">
                  <a16:creationId xmlns:a16="http://schemas.microsoft.com/office/drawing/2014/main" id="{A725C3CA-8378-994D-8148-EA2066829F40}"/>
                </a:ext>
              </a:extLst>
            </p:cNvPr>
            <p:cNvSpPr>
              <a:spLocks noChangeAspect="1"/>
            </p:cNvSpPr>
            <p:nvPr/>
          </p:nvSpPr>
          <p:spPr>
            <a:xfrm>
              <a:off x="7774991" y="3389150"/>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67" name="楕円 306">
              <a:extLst>
                <a:ext uri="{FF2B5EF4-FFF2-40B4-BE49-F238E27FC236}">
                  <a16:creationId xmlns:a16="http://schemas.microsoft.com/office/drawing/2014/main" id="{ED8E4F68-4D9D-B04A-898B-55946F4B0D0A}"/>
                </a:ext>
              </a:extLst>
            </p:cNvPr>
            <p:cNvSpPr>
              <a:spLocks noChangeAspect="1"/>
            </p:cNvSpPr>
            <p:nvPr/>
          </p:nvSpPr>
          <p:spPr>
            <a:xfrm>
              <a:off x="8164371" y="373472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68" name="楕円 307">
              <a:extLst>
                <a:ext uri="{FF2B5EF4-FFF2-40B4-BE49-F238E27FC236}">
                  <a16:creationId xmlns:a16="http://schemas.microsoft.com/office/drawing/2014/main" id="{DBDCC151-FB74-3342-B568-0EF9F6A157DB}"/>
                </a:ext>
              </a:extLst>
            </p:cNvPr>
            <p:cNvSpPr>
              <a:spLocks noChangeAspect="1"/>
            </p:cNvSpPr>
            <p:nvPr/>
          </p:nvSpPr>
          <p:spPr>
            <a:xfrm>
              <a:off x="7795623" y="33674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69" name="楕円 313">
              <a:extLst>
                <a:ext uri="{FF2B5EF4-FFF2-40B4-BE49-F238E27FC236}">
                  <a16:creationId xmlns:a16="http://schemas.microsoft.com/office/drawing/2014/main" id="{79184791-CA25-BE4D-B2FF-15F3218C6A70}"/>
                </a:ext>
              </a:extLst>
            </p:cNvPr>
            <p:cNvSpPr>
              <a:spLocks noChangeAspect="1"/>
            </p:cNvSpPr>
            <p:nvPr/>
          </p:nvSpPr>
          <p:spPr>
            <a:xfrm>
              <a:off x="8245669" y="320760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370" name="直線矢印コネクタ 369">
              <a:extLst>
                <a:ext uri="{FF2B5EF4-FFF2-40B4-BE49-F238E27FC236}">
                  <a16:creationId xmlns:a16="http://schemas.microsoft.com/office/drawing/2014/main" id="{F2CFC7E9-B3F4-2842-8986-D50000DAB357}"/>
                </a:ext>
              </a:extLst>
            </p:cNvPr>
            <p:cNvCxnSpPr>
              <a:cxnSpLocks/>
            </p:cNvCxnSpPr>
            <p:nvPr/>
          </p:nvCxnSpPr>
          <p:spPr>
            <a:xfrm flipH="1">
              <a:off x="8317703" y="3137970"/>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直線矢印コネクタ 370">
              <a:extLst>
                <a:ext uri="{FF2B5EF4-FFF2-40B4-BE49-F238E27FC236}">
                  <a16:creationId xmlns:a16="http://schemas.microsoft.com/office/drawing/2014/main" id="{626D6EC6-EF30-354B-B5B6-EC375F1EF369}"/>
                </a:ext>
              </a:extLst>
            </p:cNvPr>
            <p:cNvCxnSpPr>
              <a:cxnSpLocks/>
            </p:cNvCxnSpPr>
            <p:nvPr/>
          </p:nvCxnSpPr>
          <p:spPr>
            <a:xfrm rot="5400000" flipV="1">
              <a:off x="8073976" y="3483250"/>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上矢印 1">
            <a:extLst>
              <a:ext uri="{FF2B5EF4-FFF2-40B4-BE49-F238E27FC236}">
                <a16:creationId xmlns:a16="http://schemas.microsoft.com/office/drawing/2014/main" id="{1BE2F06A-551F-594A-99BD-626B7480BBE5}"/>
              </a:ext>
            </a:extLst>
          </p:cNvPr>
          <p:cNvSpPr/>
          <p:nvPr/>
        </p:nvSpPr>
        <p:spPr>
          <a:xfrm>
            <a:off x="4353441" y="3947233"/>
            <a:ext cx="285851" cy="1064036"/>
          </a:xfrm>
          <a:prstGeom prst="upArrow">
            <a:avLst/>
          </a:prstGeom>
          <a:gradFill>
            <a:gsLst>
              <a:gs pos="0">
                <a:srgbClr val="FF0000"/>
              </a:gs>
              <a:gs pos="50000">
                <a:srgbClr val="FF0000"/>
              </a:gs>
              <a:gs pos="100000">
                <a:srgbClr val="FF0000"/>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1E94F7C0-E566-1448-93F4-CF26E7F934A7}"/>
                  </a:ext>
                </a:extLst>
              </p:cNvPr>
              <p:cNvSpPr txBox="1"/>
              <p:nvPr/>
            </p:nvSpPr>
            <p:spPr>
              <a:xfrm>
                <a:off x="3803374" y="4257463"/>
                <a:ext cx="62741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b="0" i="1" smtClean="0">
                              <a:solidFill>
                                <a:srgbClr val="FF0000"/>
                              </a:solidFill>
                              <a:latin typeface="Cambria Math" panose="02040503050406030204" pitchFamily="18" charset="0"/>
                            </a:rPr>
                          </m:ctrlPr>
                        </m:sSupPr>
                        <m:e>
                          <m:r>
                            <a:rPr kumimoji="1" lang="en-US" altLang="ja-JP" sz="2400" b="0" i="1" smtClean="0">
                              <a:solidFill>
                                <a:srgbClr val="FF0000"/>
                              </a:solidFill>
                              <a:latin typeface="Cambria Math" panose="02040503050406030204" pitchFamily="18" charset="0"/>
                            </a:rPr>
                            <m:t>𝜎</m:t>
                          </m:r>
                        </m:e>
                        <m:sup>
                          <m:r>
                            <a:rPr kumimoji="1" lang="en-US" altLang="ja-JP" sz="2400" b="0" i="1" smtClean="0">
                              <a:solidFill>
                                <a:srgbClr val="FF0000"/>
                              </a:solidFill>
                              <a:latin typeface="Cambria Math" panose="02040503050406030204" pitchFamily="18" charset="0"/>
                            </a:rPr>
                            <m:t>−</m:t>
                          </m:r>
                        </m:sup>
                      </m:sSup>
                    </m:oMath>
                  </m:oMathPara>
                </a14:m>
                <a:endParaRPr kumimoji="1" lang="ja-JP" altLang="en-US" sz="2400">
                  <a:solidFill>
                    <a:srgbClr val="FF0000"/>
                  </a:solidFill>
                </a:endParaRPr>
              </a:p>
            </p:txBody>
          </p:sp>
        </mc:Choice>
        <mc:Fallback xmlns="">
          <p:sp>
            <p:nvSpPr>
              <p:cNvPr id="6" name="テキスト ボックス 5">
                <a:extLst>
                  <a:ext uri="{FF2B5EF4-FFF2-40B4-BE49-F238E27FC236}">
                    <a16:creationId xmlns:a16="http://schemas.microsoft.com/office/drawing/2014/main" id="{1E94F7C0-E566-1448-93F4-CF26E7F934A7}"/>
                  </a:ext>
                </a:extLst>
              </p:cNvPr>
              <p:cNvSpPr txBox="1">
                <a:spLocks noRot="1" noChangeAspect="1" noMove="1" noResize="1" noEditPoints="1" noAdjustHandles="1" noChangeArrowheads="1" noChangeShapeType="1" noTextEdit="1"/>
              </p:cNvSpPr>
              <p:nvPr/>
            </p:nvSpPr>
            <p:spPr>
              <a:xfrm>
                <a:off x="3803374" y="4257463"/>
                <a:ext cx="627416" cy="461665"/>
              </a:xfrm>
              <a:prstGeom prst="rect">
                <a:avLst/>
              </a:prstGeom>
              <a:blipFill>
                <a:blip r:embed="rId11"/>
                <a:stretch>
                  <a:fillRect/>
                </a:stretch>
              </a:blipFill>
            </p:spPr>
            <p:txBody>
              <a:bodyPr/>
              <a:lstStyle/>
              <a:p>
                <a:r>
                  <a:rPr lang="ja-JP" altLang="en-US">
                    <a:noFill/>
                  </a:rPr>
                  <a:t> </a:t>
                </a:r>
              </a:p>
            </p:txBody>
          </p:sp>
        </mc:Fallback>
      </mc:AlternateContent>
      <p:sp>
        <p:nvSpPr>
          <p:cNvPr id="336" name="テキスト ボックス 335">
            <a:extLst>
              <a:ext uri="{FF2B5EF4-FFF2-40B4-BE49-F238E27FC236}">
                <a16:creationId xmlns:a16="http://schemas.microsoft.com/office/drawing/2014/main" id="{5322DCF7-884A-5E4E-AC43-431128034479}"/>
              </a:ext>
            </a:extLst>
          </p:cNvPr>
          <p:cNvSpPr txBox="1"/>
          <p:nvPr/>
        </p:nvSpPr>
        <p:spPr>
          <a:xfrm>
            <a:off x="5851925" y="4393349"/>
            <a:ext cx="2911438" cy="400110"/>
          </a:xfrm>
          <a:prstGeom prst="rect">
            <a:avLst/>
          </a:prstGeom>
          <a:noFill/>
        </p:spPr>
        <p:txBody>
          <a:bodyPr wrap="none" rtlCol="0">
            <a:spAutoFit/>
          </a:bodyPr>
          <a:lstStyle/>
          <a:p>
            <a:r>
              <a:rPr kumimoji="1" lang="en-US" altLang="ja-JP" sz="2000" dirty="0">
                <a:solidFill>
                  <a:srgbClr val="008000"/>
                </a:solidFill>
              </a:rPr>
              <a:t>Size of Feshbach molecule</a:t>
            </a:r>
            <a:endParaRPr kumimoji="1" lang="ja-JP" altLang="en-US" sz="2000">
              <a:solidFill>
                <a:srgbClr val="008000"/>
              </a:solidFill>
            </a:endParaRPr>
          </a:p>
        </p:txBody>
      </p:sp>
      <p:cxnSp>
        <p:nvCxnSpPr>
          <p:cNvPr id="92" name="直線矢印コネクタ 91">
            <a:extLst>
              <a:ext uri="{FF2B5EF4-FFF2-40B4-BE49-F238E27FC236}">
                <a16:creationId xmlns:a16="http://schemas.microsoft.com/office/drawing/2014/main" id="{F897B8B1-7BD5-8649-BB36-D6314C99D1B4}"/>
              </a:ext>
            </a:extLst>
          </p:cNvPr>
          <p:cNvCxnSpPr>
            <a:cxnSpLocks/>
          </p:cNvCxnSpPr>
          <p:nvPr/>
        </p:nvCxnSpPr>
        <p:spPr>
          <a:xfrm flipV="1">
            <a:off x="1800340" y="5615641"/>
            <a:ext cx="1260000" cy="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テキスト ボックス 92"/>
              <p:cNvSpPr txBox="1"/>
              <p:nvPr/>
            </p:nvSpPr>
            <p:spPr>
              <a:xfrm>
                <a:off x="2826711" y="5209136"/>
                <a:ext cx="13372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solidFill>
                                <a:srgbClr val="C00000"/>
                              </a:solidFill>
                              <a:latin typeface="Cambria Math" panose="02040503050406030204" pitchFamily="18" charset="0"/>
                            </a:rPr>
                          </m:ctrlPr>
                        </m:sSubPr>
                        <m:e>
                          <m:r>
                            <a:rPr kumimoji="1" lang="en-US" altLang="ja-JP" b="0" i="1" smtClean="0">
                              <a:solidFill>
                                <a:srgbClr val="C00000"/>
                              </a:solidFill>
                              <a:latin typeface="Cambria Math" panose="02040503050406030204" pitchFamily="18" charset="0"/>
                            </a:rPr>
                            <m:t>𝑅</m:t>
                          </m:r>
                        </m:e>
                        <m:sub>
                          <m:r>
                            <m:rPr>
                              <m:sty m:val="p"/>
                            </m:rPr>
                            <a:rPr kumimoji="1" lang="en-US" altLang="ja-JP" b="0" i="0" smtClean="0">
                              <a:solidFill>
                                <a:srgbClr val="C00000"/>
                              </a:solidFill>
                              <a:latin typeface="Cambria Math" panose="02040503050406030204" pitchFamily="18" charset="0"/>
                            </a:rPr>
                            <m:t>vdw</m:t>
                          </m:r>
                        </m:sub>
                      </m:sSub>
                      <m:r>
                        <a:rPr kumimoji="1" lang="en-US" altLang="ja-JP" b="0" i="0" smtClean="0">
                          <a:solidFill>
                            <a:srgbClr val="C00000"/>
                          </a:solidFill>
                          <a:latin typeface="Cambria Math" panose="02040503050406030204" pitchFamily="18" charset="0"/>
                        </a:rPr>
                        <m:t>=32</m:t>
                      </m:r>
                      <m:sSub>
                        <m:sSubPr>
                          <m:ctrlPr>
                            <a:rPr kumimoji="1" lang="en-US" altLang="ja-JP" b="0" i="1" smtClean="0">
                              <a:solidFill>
                                <a:srgbClr val="C00000"/>
                              </a:solidFill>
                              <a:latin typeface="Cambria Math" panose="02040503050406030204" pitchFamily="18" charset="0"/>
                            </a:rPr>
                          </m:ctrlPr>
                        </m:sSubPr>
                        <m:e>
                          <m:r>
                            <m:rPr>
                              <m:sty m:val="p"/>
                            </m:rPr>
                            <a:rPr kumimoji="1" lang="en-US" altLang="ja-JP" b="0" i="0" smtClean="0">
                              <a:solidFill>
                                <a:srgbClr val="C00000"/>
                              </a:solidFill>
                              <a:latin typeface="Cambria Math" panose="02040503050406030204" pitchFamily="18" charset="0"/>
                            </a:rPr>
                            <m:t>a</m:t>
                          </m:r>
                        </m:e>
                        <m:sub>
                          <m:r>
                            <a:rPr kumimoji="1" lang="en-US" altLang="ja-JP" b="0" i="0" smtClean="0">
                              <a:solidFill>
                                <a:srgbClr val="C00000"/>
                              </a:solidFill>
                              <a:latin typeface="Cambria Math" panose="02040503050406030204" pitchFamily="18" charset="0"/>
                            </a:rPr>
                            <m:t>0</m:t>
                          </m:r>
                        </m:sub>
                      </m:sSub>
                    </m:oMath>
                  </m:oMathPara>
                </a14:m>
                <a:endParaRPr kumimoji="1" lang="ja-JP" altLang="en-US" dirty="0">
                  <a:solidFill>
                    <a:srgbClr val="C00000"/>
                  </a:solidFill>
                </a:endParaRPr>
              </a:p>
            </p:txBody>
          </p:sp>
        </mc:Choice>
        <mc:Fallback xmlns="">
          <p:sp>
            <p:nvSpPr>
              <p:cNvPr id="93" name="テキスト ボックス 92"/>
              <p:cNvSpPr txBox="1">
                <a:spLocks noRot="1" noChangeAspect="1" noMove="1" noResize="1" noEditPoints="1" noAdjustHandles="1" noChangeArrowheads="1" noChangeShapeType="1" noTextEdit="1"/>
              </p:cNvSpPr>
              <p:nvPr/>
            </p:nvSpPr>
            <p:spPr>
              <a:xfrm>
                <a:off x="2826711" y="5209136"/>
                <a:ext cx="1337289" cy="276999"/>
              </a:xfrm>
              <a:prstGeom prst="rect">
                <a:avLst/>
              </a:prstGeom>
              <a:blipFill rotWithShape="0">
                <a:blip r:embed="rId12"/>
                <a:stretch>
                  <a:fillRect l="-4110" r="-1370" b="-17778"/>
                </a:stretch>
              </a:blipFill>
            </p:spPr>
            <p:txBody>
              <a:bodyPr/>
              <a:lstStyle/>
              <a:p>
                <a:r>
                  <a:rPr lang="ja-JP" altLang="en-US">
                    <a:noFill/>
                  </a:rPr>
                  <a:t> </a:t>
                </a:r>
              </a:p>
            </p:txBody>
          </p:sp>
        </mc:Fallback>
      </mc:AlternateContent>
      <p:sp>
        <p:nvSpPr>
          <p:cNvPr id="3" name="円/楕円 2">
            <a:extLst>
              <a:ext uri="{FF2B5EF4-FFF2-40B4-BE49-F238E27FC236}">
                <a16:creationId xmlns:a16="http://schemas.microsoft.com/office/drawing/2014/main" id="{251AD2DA-2B4F-4C4A-BF3C-7B80E05D9AF4}"/>
              </a:ext>
            </a:extLst>
          </p:cNvPr>
          <p:cNvSpPr/>
          <p:nvPr/>
        </p:nvSpPr>
        <p:spPr>
          <a:xfrm>
            <a:off x="3304069" y="3839647"/>
            <a:ext cx="3628994" cy="179087"/>
          </a:xfrm>
          <a:prstGeom prst="ellipse">
            <a:avLst/>
          </a:prstGeom>
          <a:noFill/>
          <a:ln w="19050">
            <a:solidFill>
              <a:srgbClr val="FF0000"/>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8555650-BC4B-F544-9F59-7FA7CA75A20D}"/>
              </a:ext>
            </a:extLst>
          </p:cNvPr>
          <p:cNvSpPr txBox="1"/>
          <p:nvPr/>
        </p:nvSpPr>
        <p:spPr>
          <a:xfrm>
            <a:off x="4459302" y="3438443"/>
            <a:ext cx="1621854" cy="369332"/>
          </a:xfrm>
          <a:prstGeom prst="rect">
            <a:avLst/>
          </a:prstGeom>
          <a:noFill/>
        </p:spPr>
        <p:txBody>
          <a:bodyPr wrap="none" rtlCol="0">
            <a:spAutoFit/>
          </a:bodyPr>
          <a:lstStyle/>
          <a:p>
            <a:r>
              <a:rPr kumimoji="1" lang="en-US" altLang="ja-JP" dirty="0">
                <a:solidFill>
                  <a:srgbClr val="FF0000"/>
                </a:solidFill>
              </a:rPr>
              <a:t>Excited clusters</a:t>
            </a:r>
            <a:endParaRPr kumimoji="1" lang="ja-JP" altLang="en-US">
              <a:solidFill>
                <a:srgbClr val="FF0000"/>
              </a:solidFill>
            </a:endParaRPr>
          </a:p>
        </p:txBody>
      </p:sp>
      <p:sp>
        <p:nvSpPr>
          <p:cNvPr id="97" name="テキスト ボックス 96">
            <a:extLst>
              <a:ext uri="{FF2B5EF4-FFF2-40B4-BE49-F238E27FC236}">
                <a16:creationId xmlns:a16="http://schemas.microsoft.com/office/drawing/2014/main" id="{96CB7E8A-FCE1-684F-8259-86EBC442B50B}"/>
              </a:ext>
            </a:extLst>
          </p:cNvPr>
          <p:cNvSpPr txBox="1"/>
          <p:nvPr/>
        </p:nvSpPr>
        <p:spPr>
          <a:xfrm>
            <a:off x="3135470" y="120770"/>
            <a:ext cx="5993564" cy="523220"/>
          </a:xfrm>
          <a:prstGeom prst="rect">
            <a:avLst/>
          </a:prstGeom>
          <a:noFill/>
        </p:spPr>
        <p:txBody>
          <a:bodyPr wrap="none" rtlCol="0">
            <a:spAutoFit/>
          </a:bodyPr>
          <a:lstStyle/>
          <a:p>
            <a:r>
              <a:rPr lang="en-US" altLang="ja-JP" sz="2800" dirty="0">
                <a:solidFill>
                  <a:schemeClr val="bg1"/>
                </a:solidFill>
              </a:rPr>
              <a:t>Estimation of size</a:t>
            </a:r>
            <a:r>
              <a:rPr lang="ja-JP" altLang="en-US" sz="2800">
                <a:solidFill>
                  <a:schemeClr val="bg1"/>
                </a:solidFill>
              </a:rPr>
              <a:t> </a:t>
            </a:r>
            <a:r>
              <a:rPr lang="en-US" altLang="ja-JP" sz="2800" dirty="0">
                <a:solidFill>
                  <a:schemeClr val="bg1"/>
                </a:solidFill>
              </a:rPr>
              <a:t>of the excited clusters</a:t>
            </a:r>
          </a:p>
        </p:txBody>
      </p:sp>
      <p:sp>
        <p:nvSpPr>
          <p:cNvPr id="94" name="テキスト ボックス 93">
            <a:extLst>
              <a:ext uri="{FF2B5EF4-FFF2-40B4-BE49-F238E27FC236}">
                <a16:creationId xmlns:a16="http://schemas.microsoft.com/office/drawing/2014/main" id="{5DEA9871-B1BB-3945-99AE-3C08E40E7357}"/>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99467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F9CA289D-0457-4F93-AE5F-1F4A99C66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058" y="1042859"/>
            <a:ext cx="4467225" cy="5314950"/>
          </a:xfrm>
          <a:prstGeom prst="rect">
            <a:avLst/>
          </a:prstGeom>
        </p:spPr>
      </p:pic>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224EA03C-85A3-4B5D-B1B7-F51326F97487}"/>
                  </a:ext>
                </a:extLst>
              </p:cNvPr>
              <p:cNvSpPr txBox="1"/>
              <p:nvPr/>
            </p:nvSpPr>
            <p:spPr>
              <a:xfrm>
                <a:off x="10164701" y="1369133"/>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solidFill>
                                <a:srgbClr val="DA27B7"/>
                              </a:solidFill>
                              <a:latin typeface="Cambria Math" panose="02040503050406030204" pitchFamily="18" charset="0"/>
                            </a:rPr>
                          </m:ctrlPr>
                        </m:sSubPr>
                        <m:e>
                          <m:r>
                            <a:rPr lang="en-US" altLang="ja-JP" b="1" i="1" smtClean="0">
                              <a:solidFill>
                                <a:srgbClr val="DA27B7"/>
                              </a:solidFill>
                              <a:latin typeface="Cambria Math" panose="02040503050406030204" pitchFamily="18" charset="0"/>
                            </a:rPr>
                            <m:t>𝑩</m:t>
                          </m:r>
                        </m:e>
                        <m:sub>
                          <m:r>
                            <a:rPr lang="en-US" altLang="ja-JP" b="1" i="1" smtClean="0">
                              <a:solidFill>
                                <a:srgbClr val="DA27B7"/>
                              </a:solidFill>
                              <a:latin typeface="Cambria Math" panose="02040503050406030204" pitchFamily="18" charset="0"/>
                            </a:rPr>
                            <m:t>𝟎</m:t>
                          </m:r>
                        </m:sub>
                      </m:sSub>
                    </m:oMath>
                  </m:oMathPara>
                </a14:m>
                <a:endParaRPr kumimoji="1" lang="ja-JP" altLang="en-US" b="1" dirty="0">
                  <a:solidFill>
                    <a:srgbClr val="DA27B7"/>
                  </a:solidFill>
                </a:endParaRPr>
              </a:p>
            </p:txBody>
          </p:sp>
        </mc:Choice>
        <mc:Fallback xmlns="">
          <p:sp>
            <p:nvSpPr>
              <p:cNvPr id="17" name="テキスト ボックス 16">
                <a:extLst>
                  <a:ext uri="{FF2B5EF4-FFF2-40B4-BE49-F238E27FC236}">
                    <a16:creationId xmlns:a16="http://schemas.microsoft.com/office/drawing/2014/main" id="{224EA03C-85A3-4B5D-B1B7-F51326F97487}"/>
                  </a:ext>
                </a:extLst>
              </p:cNvPr>
              <p:cNvSpPr txBox="1">
                <a:spLocks noRot="1" noChangeAspect="1" noMove="1" noResize="1" noEditPoints="1" noAdjustHandles="1" noChangeArrowheads="1" noChangeShapeType="1" noTextEdit="1"/>
              </p:cNvSpPr>
              <p:nvPr/>
            </p:nvSpPr>
            <p:spPr>
              <a:xfrm>
                <a:off x="10164701" y="1369133"/>
                <a:ext cx="514820" cy="369332"/>
              </a:xfrm>
              <a:prstGeom prst="rect">
                <a:avLst/>
              </a:prstGeom>
              <a:blipFill>
                <a:blip r:embed="rId4"/>
                <a:stretch>
                  <a:fillRect/>
                </a:stretch>
              </a:blipFill>
            </p:spPr>
            <p:txBody>
              <a:bodyPr/>
              <a:lstStyle/>
              <a:p>
                <a:r>
                  <a:rPr lang="ja-JP" altLang="en-US">
                    <a:noFill/>
                  </a:rPr>
                  <a:t> </a:t>
                </a:r>
              </a:p>
            </p:txBody>
          </p:sp>
        </mc:Fallback>
      </mc:AlternateContent>
      <p:sp>
        <p:nvSpPr>
          <p:cNvPr id="26" name="正方形/長方形 25">
            <a:extLst>
              <a:ext uri="{FF2B5EF4-FFF2-40B4-BE49-F238E27FC236}">
                <a16:creationId xmlns:a16="http://schemas.microsoft.com/office/drawing/2014/main" id="{2EF89265-6594-48DE-AADE-FB5270101B1F}"/>
              </a:ext>
            </a:extLst>
          </p:cNvPr>
          <p:cNvSpPr/>
          <p:nvPr/>
        </p:nvSpPr>
        <p:spPr>
          <a:xfrm>
            <a:off x="1388943" y="1185494"/>
            <a:ext cx="4290417" cy="458393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Freeform 214">
            <a:extLst>
              <a:ext uri="{FF2B5EF4-FFF2-40B4-BE49-F238E27FC236}">
                <a16:creationId xmlns:a16="http://schemas.microsoft.com/office/drawing/2014/main" id="{9EAC7C98-BF01-4D11-B4FA-9FFA3AFEF004}"/>
              </a:ext>
            </a:extLst>
          </p:cNvPr>
          <p:cNvSpPr>
            <a:spLocks/>
          </p:cNvSpPr>
          <p:nvPr/>
        </p:nvSpPr>
        <p:spPr bwMode="auto">
          <a:xfrm flipV="1">
            <a:off x="1702986" y="1751232"/>
            <a:ext cx="3969100" cy="611475"/>
          </a:xfrm>
          <a:custGeom>
            <a:avLst/>
            <a:gdLst>
              <a:gd name="T0" fmla="*/ 44 w 3350"/>
              <a:gd name="T1" fmla="*/ 441 h 469"/>
              <a:gd name="T2" fmla="*/ 111 w 3350"/>
              <a:gd name="T3" fmla="*/ 401 h 469"/>
              <a:gd name="T4" fmla="*/ 179 w 3350"/>
              <a:gd name="T5" fmla="*/ 366 h 469"/>
              <a:gd name="T6" fmla="*/ 245 w 3350"/>
              <a:gd name="T7" fmla="*/ 335 h 469"/>
              <a:gd name="T8" fmla="*/ 312 w 3350"/>
              <a:gd name="T9" fmla="*/ 306 h 469"/>
              <a:gd name="T10" fmla="*/ 379 w 3350"/>
              <a:gd name="T11" fmla="*/ 281 h 469"/>
              <a:gd name="T12" fmla="*/ 446 w 3350"/>
              <a:gd name="T13" fmla="*/ 258 h 469"/>
              <a:gd name="T14" fmla="*/ 514 w 3350"/>
              <a:gd name="T15" fmla="*/ 237 h 469"/>
              <a:gd name="T16" fmla="*/ 580 w 3350"/>
              <a:gd name="T17" fmla="*/ 218 h 469"/>
              <a:gd name="T18" fmla="*/ 647 w 3350"/>
              <a:gd name="T19" fmla="*/ 201 h 469"/>
              <a:gd name="T20" fmla="*/ 714 w 3350"/>
              <a:gd name="T21" fmla="*/ 186 h 469"/>
              <a:gd name="T22" fmla="*/ 781 w 3350"/>
              <a:gd name="T23" fmla="*/ 171 h 469"/>
              <a:gd name="T24" fmla="*/ 849 w 3350"/>
              <a:gd name="T25" fmla="*/ 158 h 469"/>
              <a:gd name="T26" fmla="*/ 915 w 3350"/>
              <a:gd name="T27" fmla="*/ 147 h 469"/>
              <a:gd name="T28" fmla="*/ 982 w 3350"/>
              <a:gd name="T29" fmla="*/ 136 h 469"/>
              <a:gd name="T30" fmla="*/ 1049 w 3350"/>
              <a:gd name="T31" fmla="*/ 125 h 469"/>
              <a:gd name="T32" fmla="*/ 1116 w 3350"/>
              <a:gd name="T33" fmla="*/ 116 h 469"/>
              <a:gd name="T34" fmla="*/ 1184 w 3350"/>
              <a:gd name="T35" fmla="*/ 108 h 469"/>
              <a:gd name="T36" fmla="*/ 1250 w 3350"/>
              <a:gd name="T37" fmla="*/ 100 h 469"/>
              <a:gd name="T38" fmla="*/ 1317 w 3350"/>
              <a:gd name="T39" fmla="*/ 92 h 469"/>
              <a:gd name="T40" fmla="*/ 1384 w 3350"/>
              <a:gd name="T41" fmla="*/ 85 h 469"/>
              <a:gd name="T42" fmla="*/ 1451 w 3350"/>
              <a:gd name="T43" fmla="*/ 79 h 469"/>
              <a:gd name="T44" fmla="*/ 1519 w 3350"/>
              <a:gd name="T45" fmla="*/ 73 h 469"/>
              <a:gd name="T46" fmla="*/ 1585 w 3350"/>
              <a:gd name="T47" fmla="*/ 68 h 469"/>
              <a:gd name="T48" fmla="*/ 1652 w 3350"/>
              <a:gd name="T49" fmla="*/ 63 h 469"/>
              <a:gd name="T50" fmla="*/ 1719 w 3350"/>
              <a:gd name="T51" fmla="*/ 58 h 469"/>
              <a:gd name="T52" fmla="*/ 1786 w 3350"/>
              <a:gd name="T53" fmla="*/ 54 h 469"/>
              <a:gd name="T54" fmla="*/ 1853 w 3350"/>
              <a:gd name="T55" fmla="*/ 49 h 469"/>
              <a:gd name="T56" fmla="*/ 1920 w 3350"/>
              <a:gd name="T57" fmla="*/ 45 h 469"/>
              <a:gd name="T58" fmla="*/ 1987 w 3350"/>
              <a:gd name="T59" fmla="*/ 42 h 469"/>
              <a:gd name="T60" fmla="*/ 2054 w 3350"/>
              <a:gd name="T61" fmla="*/ 38 h 469"/>
              <a:gd name="T62" fmla="*/ 2121 w 3350"/>
              <a:gd name="T63" fmla="*/ 35 h 469"/>
              <a:gd name="T64" fmla="*/ 2188 w 3350"/>
              <a:gd name="T65" fmla="*/ 32 h 469"/>
              <a:gd name="T66" fmla="*/ 2255 w 3350"/>
              <a:gd name="T67" fmla="*/ 29 h 469"/>
              <a:gd name="T68" fmla="*/ 2322 w 3350"/>
              <a:gd name="T69" fmla="*/ 27 h 469"/>
              <a:gd name="T70" fmla="*/ 2389 w 3350"/>
              <a:gd name="T71" fmla="*/ 24 h 469"/>
              <a:gd name="T72" fmla="*/ 2456 w 3350"/>
              <a:gd name="T73" fmla="*/ 22 h 469"/>
              <a:gd name="T74" fmla="*/ 2523 w 3350"/>
              <a:gd name="T75" fmla="*/ 19 h 469"/>
              <a:gd name="T76" fmla="*/ 2590 w 3350"/>
              <a:gd name="T77" fmla="*/ 17 h 469"/>
              <a:gd name="T78" fmla="*/ 2657 w 3350"/>
              <a:gd name="T79" fmla="*/ 15 h 469"/>
              <a:gd name="T80" fmla="*/ 2724 w 3350"/>
              <a:gd name="T81" fmla="*/ 13 h 469"/>
              <a:gd name="T82" fmla="*/ 2791 w 3350"/>
              <a:gd name="T83" fmla="*/ 11 h 469"/>
              <a:gd name="T84" fmla="*/ 2858 w 3350"/>
              <a:gd name="T85" fmla="*/ 10 h 469"/>
              <a:gd name="T86" fmla="*/ 2925 w 3350"/>
              <a:gd name="T87" fmla="*/ 8 h 469"/>
              <a:gd name="T88" fmla="*/ 2992 w 3350"/>
              <a:gd name="T89" fmla="*/ 7 h 469"/>
              <a:gd name="T90" fmla="*/ 3059 w 3350"/>
              <a:gd name="T91" fmla="*/ 5 h 469"/>
              <a:gd name="T92" fmla="*/ 3126 w 3350"/>
              <a:gd name="T93" fmla="*/ 4 h 469"/>
              <a:gd name="T94" fmla="*/ 3193 w 3350"/>
              <a:gd name="T95" fmla="*/ 2 h 469"/>
              <a:gd name="T96" fmla="*/ 3260 w 3350"/>
              <a:gd name="T97" fmla="*/ 1 h 469"/>
              <a:gd name="T98" fmla="*/ 3327 w 3350"/>
              <a:gd name="T9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0" h="469">
                <a:moveTo>
                  <a:pt x="0" y="469"/>
                </a:moveTo>
                <a:lnTo>
                  <a:pt x="22" y="455"/>
                </a:lnTo>
                <a:lnTo>
                  <a:pt x="44" y="441"/>
                </a:lnTo>
                <a:lnTo>
                  <a:pt x="67" y="427"/>
                </a:lnTo>
                <a:lnTo>
                  <a:pt x="89" y="414"/>
                </a:lnTo>
                <a:lnTo>
                  <a:pt x="111" y="401"/>
                </a:lnTo>
                <a:lnTo>
                  <a:pt x="134" y="389"/>
                </a:lnTo>
                <a:lnTo>
                  <a:pt x="156" y="377"/>
                </a:lnTo>
                <a:lnTo>
                  <a:pt x="179" y="366"/>
                </a:lnTo>
                <a:lnTo>
                  <a:pt x="201" y="355"/>
                </a:lnTo>
                <a:lnTo>
                  <a:pt x="223" y="345"/>
                </a:lnTo>
                <a:lnTo>
                  <a:pt x="245" y="335"/>
                </a:lnTo>
                <a:lnTo>
                  <a:pt x="268" y="325"/>
                </a:lnTo>
                <a:lnTo>
                  <a:pt x="290" y="315"/>
                </a:lnTo>
                <a:lnTo>
                  <a:pt x="312" y="306"/>
                </a:lnTo>
                <a:lnTo>
                  <a:pt x="335" y="298"/>
                </a:lnTo>
                <a:lnTo>
                  <a:pt x="357" y="289"/>
                </a:lnTo>
                <a:lnTo>
                  <a:pt x="379" y="281"/>
                </a:lnTo>
                <a:lnTo>
                  <a:pt x="402" y="273"/>
                </a:lnTo>
                <a:lnTo>
                  <a:pt x="424" y="265"/>
                </a:lnTo>
                <a:lnTo>
                  <a:pt x="446" y="258"/>
                </a:lnTo>
                <a:lnTo>
                  <a:pt x="469" y="251"/>
                </a:lnTo>
                <a:lnTo>
                  <a:pt x="491" y="244"/>
                </a:lnTo>
                <a:lnTo>
                  <a:pt x="514" y="237"/>
                </a:lnTo>
                <a:lnTo>
                  <a:pt x="536" y="231"/>
                </a:lnTo>
                <a:lnTo>
                  <a:pt x="558" y="224"/>
                </a:lnTo>
                <a:lnTo>
                  <a:pt x="580" y="218"/>
                </a:lnTo>
                <a:lnTo>
                  <a:pt x="603" y="213"/>
                </a:lnTo>
                <a:lnTo>
                  <a:pt x="625" y="207"/>
                </a:lnTo>
                <a:lnTo>
                  <a:pt x="647" y="201"/>
                </a:lnTo>
                <a:lnTo>
                  <a:pt x="670" y="196"/>
                </a:lnTo>
                <a:lnTo>
                  <a:pt x="692" y="191"/>
                </a:lnTo>
                <a:lnTo>
                  <a:pt x="714" y="186"/>
                </a:lnTo>
                <a:lnTo>
                  <a:pt x="737" y="181"/>
                </a:lnTo>
                <a:lnTo>
                  <a:pt x="759" y="176"/>
                </a:lnTo>
                <a:lnTo>
                  <a:pt x="781" y="171"/>
                </a:lnTo>
                <a:lnTo>
                  <a:pt x="804" y="167"/>
                </a:lnTo>
                <a:lnTo>
                  <a:pt x="826" y="163"/>
                </a:lnTo>
                <a:lnTo>
                  <a:pt x="849" y="158"/>
                </a:lnTo>
                <a:lnTo>
                  <a:pt x="871" y="154"/>
                </a:lnTo>
                <a:lnTo>
                  <a:pt x="893" y="150"/>
                </a:lnTo>
                <a:lnTo>
                  <a:pt x="915" y="147"/>
                </a:lnTo>
                <a:lnTo>
                  <a:pt x="938" y="143"/>
                </a:lnTo>
                <a:lnTo>
                  <a:pt x="960" y="139"/>
                </a:lnTo>
                <a:lnTo>
                  <a:pt x="982" y="136"/>
                </a:lnTo>
                <a:lnTo>
                  <a:pt x="1005" y="132"/>
                </a:lnTo>
                <a:lnTo>
                  <a:pt x="1027" y="129"/>
                </a:lnTo>
                <a:lnTo>
                  <a:pt x="1049" y="125"/>
                </a:lnTo>
                <a:lnTo>
                  <a:pt x="1072" y="122"/>
                </a:lnTo>
                <a:lnTo>
                  <a:pt x="1094" y="119"/>
                </a:lnTo>
                <a:lnTo>
                  <a:pt x="1116" y="116"/>
                </a:lnTo>
                <a:lnTo>
                  <a:pt x="1139" y="113"/>
                </a:lnTo>
                <a:lnTo>
                  <a:pt x="1161" y="110"/>
                </a:lnTo>
                <a:lnTo>
                  <a:pt x="1184" y="108"/>
                </a:lnTo>
                <a:lnTo>
                  <a:pt x="1206" y="105"/>
                </a:lnTo>
                <a:lnTo>
                  <a:pt x="1228" y="102"/>
                </a:lnTo>
                <a:lnTo>
                  <a:pt x="1250" y="100"/>
                </a:lnTo>
                <a:lnTo>
                  <a:pt x="1273" y="97"/>
                </a:lnTo>
                <a:lnTo>
                  <a:pt x="1295" y="95"/>
                </a:lnTo>
                <a:lnTo>
                  <a:pt x="1317" y="92"/>
                </a:lnTo>
                <a:lnTo>
                  <a:pt x="1340" y="90"/>
                </a:lnTo>
                <a:lnTo>
                  <a:pt x="1362" y="88"/>
                </a:lnTo>
                <a:lnTo>
                  <a:pt x="1384" y="85"/>
                </a:lnTo>
                <a:lnTo>
                  <a:pt x="1407" y="83"/>
                </a:lnTo>
                <a:lnTo>
                  <a:pt x="1429" y="81"/>
                </a:lnTo>
                <a:lnTo>
                  <a:pt x="1451" y="79"/>
                </a:lnTo>
                <a:lnTo>
                  <a:pt x="1474" y="77"/>
                </a:lnTo>
                <a:lnTo>
                  <a:pt x="1496" y="75"/>
                </a:lnTo>
                <a:lnTo>
                  <a:pt x="1519" y="73"/>
                </a:lnTo>
                <a:lnTo>
                  <a:pt x="1541" y="71"/>
                </a:lnTo>
                <a:lnTo>
                  <a:pt x="1563" y="69"/>
                </a:lnTo>
                <a:lnTo>
                  <a:pt x="1585" y="68"/>
                </a:lnTo>
                <a:lnTo>
                  <a:pt x="1608" y="66"/>
                </a:lnTo>
                <a:lnTo>
                  <a:pt x="1630" y="64"/>
                </a:lnTo>
                <a:lnTo>
                  <a:pt x="1652" y="63"/>
                </a:lnTo>
                <a:lnTo>
                  <a:pt x="1675" y="61"/>
                </a:lnTo>
                <a:lnTo>
                  <a:pt x="1697" y="59"/>
                </a:lnTo>
                <a:lnTo>
                  <a:pt x="1719" y="58"/>
                </a:lnTo>
                <a:lnTo>
                  <a:pt x="1742" y="56"/>
                </a:lnTo>
                <a:lnTo>
                  <a:pt x="1764" y="55"/>
                </a:lnTo>
                <a:lnTo>
                  <a:pt x="1786" y="54"/>
                </a:lnTo>
                <a:lnTo>
                  <a:pt x="1809" y="52"/>
                </a:lnTo>
                <a:lnTo>
                  <a:pt x="1831" y="51"/>
                </a:lnTo>
                <a:lnTo>
                  <a:pt x="1853" y="49"/>
                </a:lnTo>
                <a:lnTo>
                  <a:pt x="1876" y="48"/>
                </a:lnTo>
                <a:lnTo>
                  <a:pt x="1898" y="47"/>
                </a:lnTo>
                <a:lnTo>
                  <a:pt x="1920" y="45"/>
                </a:lnTo>
                <a:lnTo>
                  <a:pt x="1943" y="44"/>
                </a:lnTo>
                <a:lnTo>
                  <a:pt x="1965" y="43"/>
                </a:lnTo>
                <a:lnTo>
                  <a:pt x="1987" y="42"/>
                </a:lnTo>
                <a:lnTo>
                  <a:pt x="2010" y="41"/>
                </a:lnTo>
                <a:lnTo>
                  <a:pt x="2032" y="39"/>
                </a:lnTo>
                <a:lnTo>
                  <a:pt x="2054" y="38"/>
                </a:lnTo>
                <a:lnTo>
                  <a:pt x="2077" y="37"/>
                </a:lnTo>
                <a:lnTo>
                  <a:pt x="2099" y="36"/>
                </a:lnTo>
                <a:lnTo>
                  <a:pt x="2121" y="35"/>
                </a:lnTo>
                <a:lnTo>
                  <a:pt x="2144" y="34"/>
                </a:lnTo>
                <a:lnTo>
                  <a:pt x="2166" y="33"/>
                </a:lnTo>
                <a:lnTo>
                  <a:pt x="2188" y="32"/>
                </a:lnTo>
                <a:lnTo>
                  <a:pt x="2211" y="31"/>
                </a:lnTo>
                <a:lnTo>
                  <a:pt x="2233" y="30"/>
                </a:lnTo>
                <a:lnTo>
                  <a:pt x="2255" y="29"/>
                </a:lnTo>
                <a:lnTo>
                  <a:pt x="2278" y="28"/>
                </a:lnTo>
                <a:lnTo>
                  <a:pt x="2300" y="27"/>
                </a:lnTo>
                <a:lnTo>
                  <a:pt x="2322" y="27"/>
                </a:lnTo>
                <a:lnTo>
                  <a:pt x="2345" y="26"/>
                </a:lnTo>
                <a:lnTo>
                  <a:pt x="2367" y="25"/>
                </a:lnTo>
                <a:lnTo>
                  <a:pt x="2389" y="24"/>
                </a:lnTo>
                <a:lnTo>
                  <a:pt x="2412" y="23"/>
                </a:lnTo>
                <a:lnTo>
                  <a:pt x="2434" y="22"/>
                </a:lnTo>
                <a:lnTo>
                  <a:pt x="2456" y="22"/>
                </a:lnTo>
                <a:lnTo>
                  <a:pt x="2479" y="21"/>
                </a:lnTo>
                <a:lnTo>
                  <a:pt x="2501" y="20"/>
                </a:lnTo>
                <a:lnTo>
                  <a:pt x="2523" y="19"/>
                </a:lnTo>
                <a:lnTo>
                  <a:pt x="2546" y="19"/>
                </a:lnTo>
                <a:lnTo>
                  <a:pt x="2568" y="18"/>
                </a:lnTo>
                <a:lnTo>
                  <a:pt x="2590" y="17"/>
                </a:lnTo>
                <a:lnTo>
                  <a:pt x="2613" y="16"/>
                </a:lnTo>
                <a:lnTo>
                  <a:pt x="2635" y="16"/>
                </a:lnTo>
                <a:lnTo>
                  <a:pt x="2657" y="15"/>
                </a:lnTo>
                <a:lnTo>
                  <a:pt x="2680" y="14"/>
                </a:lnTo>
                <a:lnTo>
                  <a:pt x="2702" y="14"/>
                </a:lnTo>
                <a:lnTo>
                  <a:pt x="2724" y="13"/>
                </a:lnTo>
                <a:lnTo>
                  <a:pt x="2747" y="13"/>
                </a:lnTo>
                <a:lnTo>
                  <a:pt x="2769" y="12"/>
                </a:lnTo>
                <a:lnTo>
                  <a:pt x="2791" y="11"/>
                </a:lnTo>
                <a:lnTo>
                  <a:pt x="2814" y="11"/>
                </a:lnTo>
                <a:lnTo>
                  <a:pt x="2836" y="10"/>
                </a:lnTo>
                <a:lnTo>
                  <a:pt x="2858" y="10"/>
                </a:lnTo>
                <a:lnTo>
                  <a:pt x="2881" y="9"/>
                </a:lnTo>
                <a:lnTo>
                  <a:pt x="2903" y="9"/>
                </a:lnTo>
                <a:lnTo>
                  <a:pt x="2925" y="8"/>
                </a:lnTo>
                <a:lnTo>
                  <a:pt x="2948" y="8"/>
                </a:lnTo>
                <a:lnTo>
                  <a:pt x="2970" y="7"/>
                </a:lnTo>
                <a:lnTo>
                  <a:pt x="2992" y="7"/>
                </a:lnTo>
                <a:lnTo>
                  <a:pt x="3015" y="6"/>
                </a:lnTo>
                <a:lnTo>
                  <a:pt x="3037" y="6"/>
                </a:lnTo>
                <a:lnTo>
                  <a:pt x="3059" y="5"/>
                </a:lnTo>
                <a:lnTo>
                  <a:pt x="3082" y="5"/>
                </a:lnTo>
                <a:lnTo>
                  <a:pt x="3104" y="4"/>
                </a:lnTo>
                <a:lnTo>
                  <a:pt x="3126" y="4"/>
                </a:lnTo>
                <a:lnTo>
                  <a:pt x="3149" y="3"/>
                </a:lnTo>
                <a:lnTo>
                  <a:pt x="3171" y="3"/>
                </a:lnTo>
                <a:lnTo>
                  <a:pt x="3193" y="2"/>
                </a:lnTo>
                <a:lnTo>
                  <a:pt x="3216" y="2"/>
                </a:lnTo>
                <a:lnTo>
                  <a:pt x="3238" y="1"/>
                </a:lnTo>
                <a:lnTo>
                  <a:pt x="3260" y="1"/>
                </a:lnTo>
                <a:lnTo>
                  <a:pt x="3283" y="1"/>
                </a:lnTo>
                <a:lnTo>
                  <a:pt x="3305" y="0"/>
                </a:lnTo>
                <a:lnTo>
                  <a:pt x="3327" y="0"/>
                </a:lnTo>
                <a:lnTo>
                  <a:pt x="3350" y="0"/>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256">
            <a:extLst>
              <a:ext uri="{FF2B5EF4-FFF2-40B4-BE49-F238E27FC236}">
                <a16:creationId xmlns:a16="http://schemas.microsoft.com/office/drawing/2014/main" id="{5954BE83-BD02-4526-8789-37D154F47DFC}"/>
              </a:ext>
            </a:extLst>
          </p:cNvPr>
          <p:cNvSpPr>
            <a:spLocks/>
          </p:cNvSpPr>
          <p:nvPr/>
        </p:nvSpPr>
        <p:spPr bwMode="auto">
          <a:xfrm>
            <a:off x="1702986" y="2734299"/>
            <a:ext cx="3969100" cy="611473"/>
          </a:xfrm>
          <a:custGeom>
            <a:avLst/>
            <a:gdLst>
              <a:gd name="T0" fmla="*/ 44 w 3350"/>
              <a:gd name="T1" fmla="*/ 441 h 469"/>
              <a:gd name="T2" fmla="*/ 111 w 3350"/>
              <a:gd name="T3" fmla="*/ 401 h 469"/>
              <a:gd name="T4" fmla="*/ 179 w 3350"/>
              <a:gd name="T5" fmla="*/ 366 h 469"/>
              <a:gd name="T6" fmla="*/ 245 w 3350"/>
              <a:gd name="T7" fmla="*/ 335 h 469"/>
              <a:gd name="T8" fmla="*/ 312 w 3350"/>
              <a:gd name="T9" fmla="*/ 306 h 469"/>
              <a:gd name="T10" fmla="*/ 379 w 3350"/>
              <a:gd name="T11" fmla="*/ 281 h 469"/>
              <a:gd name="T12" fmla="*/ 446 w 3350"/>
              <a:gd name="T13" fmla="*/ 258 h 469"/>
              <a:gd name="T14" fmla="*/ 514 w 3350"/>
              <a:gd name="T15" fmla="*/ 237 h 469"/>
              <a:gd name="T16" fmla="*/ 580 w 3350"/>
              <a:gd name="T17" fmla="*/ 218 h 469"/>
              <a:gd name="T18" fmla="*/ 647 w 3350"/>
              <a:gd name="T19" fmla="*/ 201 h 469"/>
              <a:gd name="T20" fmla="*/ 714 w 3350"/>
              <a:gd name="T21" fmla="*/ 186 h 469"/>
              <a:gd name="T22" fmla="*/ 781 w 3350"/>
              <a:gd name="T23" fmla="*/ 171 h 469"/>
              <a:gd name="T24" fmla="*/ 849 w 3350"/>
              <a:gd name="T25" fmla="*/ 158 h 469"/>
              <a:gd name="T26" fmla="*/ 915 w 3350"/>
              <a:gd name="T27" fmla="*/ 147 h 469"/>
              <a:gd name="T28" fmla="*/ 982 w 3350"/>
              <a:gd name="T29" fmla="*/ 136 h 469"/>
              <a:gd name="T30" fmla="*/ 1049 w 3350"/>
              <a:gd name="T31" fmla="*/ 125 h 469"/>
              <a:gd name="T32" fmla="*/ 1116 w 3350"/>
              <a:gd name="T33" fmla="*/ 116 h 469"/>
              <a:gd name="T34" fmla="*/ 1184 w 3350"/>
              <a:gd name="T35" fmla="*/ 108 h 469"/>
              <a:gd name="T36" fmla="*/ 1250 w 3350"/>
              <a:gd name="T37" fmla="*/ 100 h 469"/>
              <a:gd name="T38" fmla="*/ 1317 w 3350"/>
              <a:gd name="T39" fmla="*/ 92 h 469"/>
              <a:gd name="T40" fmla="*/ 1384 w 3350"/>
              <a:gd name="T41" fmla="*/ 85 h 469"/>
              <a:gd name="T42" fmla="*/ 1451 w 3350"/>
              <a:gd name="T43" fmla="*/ 79 h 469"/>
              <a:gd name="T44" fmla="*/ 1519 w 3350"/>
              <a:gd name="T45" fmla="*/ 73 h 469"/>
              <a:gd name="T46" fmla="*/ 1585 w 3350"/>
              <a:gd name="T47" fmla="*/ 68 h 469"/>
              <a:gd name="T48" fmla="*/ 1652 w 3350"/>
              <a:gd name="T49" fmla="*/ 63 h 469"/>
              <a:gd name="T50" fmla="*/ 1719 w 3350"/>
              <a:gd name="T51" fmla="*/ 58 h 469"/>
              <a:gd name="T52" fmla="*/ 1786 w 3350"/>
              <a:gd name="T53" fmla="*/ 54 h 469"/>
              <a:gd name="T54" fmla="*/ 1853 w 3350"/>
              <a:gd name="T55" fmla="*/ 49 h 469"/>
              <a:gd name="T56" fmla="*/ 1920 w 3350"/>
              <a:gd name="T57" fmla="*/ 45 h 469"/>
              <a:gd name="T58" fmla="*/ 1987 w 3350"/>
              <a:gd name="T59" fmla="*/ 42 h 469"/>
              <a:gd name="T60" fmla="*/ 2054 w 3350"/>
              <a:gd name="T61" fmla="*/ 38 h 469"/>
              <a:gd name="T62" fmla="*/ 2121 w 3350"/>
              <a:gd name="T63" fmla="*/ 35 h 469"/>
              <a:gd name="T64" fmla="*/ 2188 w 3350"/>
              <a:gd name="T65" fmla="*/ 32 h 469"/>
              <a:gd name="T66" fmla="*/ 2255 w 3350"/>
              <a:gd name="T67" fmla="*/ 29 h 469"/>
              <a:gd name="T68" fmla="*/ 2322 w 3350"/>
              <a:gd name="T69" fmla="*/ 27 h 469"/>
              <a:gd name="T70" fmla="*/ 2389 w 3350"/>
              <a:gd name="T71" fmla="*/ 24 h 469"/>
              <a:gd name="T72" fmla="*/ 2456 w 3350"/>
              <a:gd name="T73" fmla="*/ 22 h 469"/>
              <a:gd name="T74" fmla="*/ 2523 w 3350"/>
              <a:gd name="T75" fmla="*/ 19 h 469"/>
              <a:gd name="T76" fmla="*/ 2590 w 3350"/>
              <a:gd name="T77" fmla="*/ 17 h 469"/>
              <a:gd name="T78" fmla="*/ 2657 w 3350"/>
              <a:gd name="T79" fmla="*/ 15 h 469"/>
              <a:gd name="T80" fmla="*/ 2724 w 3350"/>
              <a:gd name="T81" fmla="*/ 13 h 469"/>
              <a:gd name="T82" fmla="*/ 2791 w 3350"/>
              <a:gd name="T83" fmla="*/ 11 h 469"/>
              <a:gd name="T84" fmla="*/ 2858 w 3350"/>
              <a:gd name="T85" fmla="*/ 10 h 469"/>
              <a:gd name="T86" fmla="*/ 2925 w 3350"/>
              <a:gd name="T87" fmla="*/ 8 h 469"/>
              <a:gd name="T88" fmla="*/ 2992 w 3350"/>
              <a:gd name="T89" fmla="*/ 7 h 469"/>
              <a:gd name="T90" fmla="*/ 3059 w 3350"/>
              <a:gd name="T91" fmla="*/ 5 h 469"/>
              <a:gd name="T92" fmla="*/ 3126 w 3350"/>
              <a:gd name="T93" fmla="*/ 4 h 469"/>
              <a:gd name="T94" fmla="*/ 3193 w 3350"/>
              <a:gd name="T95" fmla="*/ 2 h 469"/>
              <a:gd name="T96" fmla="*/ 3260 w 3350"/>
              <a:gd name="T97" fmla="*/ 1 h 469"/>
              <a:gd name="T98" fmla="*/ 3327 w 3350"/>
              <a:gd name="T9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0" h="469">
                <a:moveTo>
                  <a:pt x="0" y="469"/>
                </a:moveTo>
                <a:lnTo>
                  <a:pt x="22" y="455"/>
                </a:lnTo>
                <a:lnTo>
                  <a:pt x="44" y="441"/>
                </a:lnTo>
                <a:lnTo>
                  <a:pt x="67" y="427"/>
                </a:lnTo>
                <a:lnTo>
                  <a:pt x="89" y="414"/>
                </a:lnTo>
                <a:lnTo>
                  <a:pt x="111" y="401"/>
                </a:lnTo>
                <a:lnTo>
                  <a:pt x="134" y="389"/>
                </a:lnTo>
                <a:lnTo>
                  <a:pt x="156" y="377"/>
                </a:lnTo>
                <a:lnTo>
                  <a:pt x="179" y="366"/>
                </a:lnTo>
                <a:lnTo>
                  <a:pt x="201" y="355"/>
                </a:lnTo>
                <a:lnTo>
                  <a:pt x="223" y="345"/>
                </a:lnTo>
                <a:lnTo>
                  <a:pt x="245" y="335"/>
                </a:lnTo>
                <a:lnTo>
                  <a:pt x="268" y="325"/>
                </a:lnTo>
                <a:lnTo>
                  <a:pt x="290" y="315"/>
                </a:lnTo>
                <a:lnTo>
                  <a:pt x="312" y="306"/>
                </a:lnTo>
                <a:lnTo>
                  <a:pt x="335" y="298"/>
                </a:lnTo>
                <a:lnTo>
                  <a:pt x="357" y="289"/>
                </a:lnTo>
                <a:lnTo>
                  <a:pt x="379" y="281"/>
                </a:lnTo>
                <a:lnTo>
                  <a:pt x="402" y="273"/>
                </a:lnTo>
                <a:lnTo>
                  <a:pt x="424" y="265"/>
                </a:lnTo>
                <a:lnTo>
                  <a:pt x="446" y="258"/>
                </a:lnTo>
                <a:lnTo>
                  <a:pt x="469" y="251"/>
                </a:lnTo>
                <a:lnTo>
                  <a:pt x="491" y="244"/>
                </a:lnTo>
                <a:lnTo>
                  <a:pt x="514" y="237"/>
                </a:lnTo>
                <a:lnTo>
                  <a:pt x="536" y="231"/>
                </a:lnTo>
                <a:lnTo>
                  <a:pt x="558" y="224"/>
                </a:lnTo>
                <a:lnTo>
                  <a:pt x="580" y="218"/>
                </a:lnTo>
                <a:lnTo>
                  <a:pt x="603" y="213"/>
                </a:lnTo>
                <a:lnTo>
                  <a:pt x="625" y="207"/>
                </a:lnTo>
                <a:lnTo>
                  <a:pt x="647" y="201"/>
                </a:lnTo>
                <a:lnTo>
                  <a:pt x="670" y="196"/>
                </a:lnTo>
                <a:lnTo>
                  <a:pt x="692" y="191"/>
                </a:lnTo>
                <a:lnTo>
                  <a:pt x="714" y="186"/>
                </a:lnTo>
                <a:lnTo>
                  <a:pt x="737" y="181"/>
                </a:lnTo>
                <a:lnTo>
                  <a:pt x="759" y="176"/>
                </a:lnTo>
                <a:lnTo>
                  <a:pt x="781" y="171"/>
                </a:lnTo>
                <a:lnTo>
                  <a:pt x="804" y="167"/>
                </a:lnTo>
                <a:lnTo>
                  <a:pt x="826" y="163"/>
                </a:lnTo>
                <a:lnTo>
                  <a:pt x="849" y="158"/>
                </a:lnTo>
                <a:lnTo>
                  <a:pt x="871" y="154"/>
                </a:lnTo>
                <a:lnTo>
                  <a:pt x="893" y="150"/>
                </a:lnTo>
                <a:lnTo>
                  <a:pt x="915" y="147"/>
                </a:lnTo>
                <a:lnTo>
                  <a:pt x="938" y="143"/>
                </a:lnTo>
                <a:lnTo>
                  <a:pt x="960" y="139"/>
                </a:lnTo>
                <a:lnTo>
                  <a:pt x="982" y="136"/>
                </a:lnTo>
                <a:lnTo>
                  <a:pt x="1005" y="132"/>
                </a:lnTo>
                <a:lnTo>
                  <a:pt x="1027" y="129"/>
                </a:lnTo>
                <a:lnTo>
                  <a:pt x="1049" y="125"/>
                </a:lnTo>
                <a:lnTo>
                  <a:pt x="1072" y="122"/>
                </a:lnTo>
                <a:lnTo>
                  <a:pt x="1094" y="119"/>
                </a:lnTo>
                <a:lnTo>
                  <a:pt x="1116" y="116"/>
                </a:lnTo>
                <a:lnTo>
                  <a:pt x="1139" y="113"/>
                </a:lnTo>
                <a:lnTo>
                  <a:pt x="1161" y="110"/>
                </a:lnTo>
                <a:lnTo>
                  <a:pt x="1184" y="108"/>
                </a:lnTo>
                <a:lnTo>
                  <a:pt x="1206" y="105"/>
                </a:lnTo>
                <a:lnTo>
                  <a:pt x="1228" y="102"/>
                </a:lnTo>
                <a:lnTo>
                  <a:pt x="1250" y="100"/>
                </a:lnTo>
                <a:lnTo>
                  <a:pt x="1273" y="97"/>
                </a:lnTo>
                <a:lnTo>
                  <a:pt x="1295" y="95"/>
                </a:lnTo>
                <a:lnTo>
                  <a:pt x="1317" y="92"/>
                </a:lnTo>
                <a:lnTo>
                  <a:pt x="1340" y="90"/>
                </a:lnTo>
                <a:lnTo>
                  <a:pt x="1362" y="88"/>
                </a:lnTo>
                <a:lnTo>
                  <a:pt x="1384" y="85"/>
                </a:lnTo>
                <a:lnTo>
                  <a:pt x="1407" y="83"/>
                </a:lnTo>
                <a:lnTo>
                  <a:pt x="1429" y="81"/>
                </a:lnTo>
                <a:lnTo>
                  <a:pt x="1451" y="79"/>
                </a:lnTo>
                <a:lnTo>
                  <a:pt x="1474" y="77"/>
                </a:lnTo>
                <a:lnTo>
                  <a:pt x="1496" y="75"/>
                </a:lnTo>
                <a:lnTo>
                  <a:pt x="1519" y="73"/>
                </a:lnTo>
                <a:lnTo>
                  <a:pt x="1541" y="71"/>
                </a:lnTo>
                <a:lnTo>
                  <a:pt x="1563" y="69"/>
                </a:lnTo>
                <a:lnTo>
                  <a:pt x="1585" y="68"/>
                </a:lnTo>
                <a:lnTo>
                  <a:pt x="1608" y="66"/>
                </a:lnTo>
                <a:lnTo>
                  <a:pt x="1630" y="64"/>
                </a:lnTo>
                <a:lnTo>
                  <a:pt x="1652" y="63"/>
                </a:lnTo>
                <a:lnTo>
                  <a:pt x="1675" y="61"/>
                </a:lnTo>
                <a:lnTo>
                  <a:pt x="1697" y="59"/>
                </a:lnTo>
                <a:lnTo>
                  <a:pt x="1719" y="58"/>
                </a:lnTo>
                <a:lnTo>
                  <a:pt x="1742" y="56"/>
                </a:lnTo>
                <a:lnTo>
                  <a:pt x="1764" y="55"/>
                </a:lnTo>
                <a:lnTo>
                  <a:pt x="1786" y="54"/>
                </a:lnTo>
                <a:lnTo>
                  <a:pt x="1809" y="52"/>
                </a:lnTo>
                <a:lnTo>
                  <a:pt x="1831" y="51"/>
                </a:lnTo>
                <a:lnTo>
                  <a:pt x="1853" y="49"/>
                </a:lnTo>
                <a:lnTo>
                  <a:pt x="1876" y="48"/>
                </a:lnTo>
                <a:lnTo>
                  <a:pt x="1898" y="47"/>
                </a:lnTo>
                <a:lnTo>
                  <a:pt x="1920" y="45"/>
                </a:lnTo>
                <a:lnTo>
                  <a:pt x="1943" y="44"/>
                </a:lnTo>
                <a:lnTo>
                  <a:pt x="1965" y="43"/>
                </a:lnTo>
                <a:lnTo>
                  <a:pt x="1987" y="42"/>
                </a:lnTo>
                <a:lnTo>
                  <a:pt x="2010" y="41"/>
                </a:lnTo>
                <a:lnTo>
                  <a:pt x="2032" y="39"/>
                </a:lnTo>
                <a:lnTo>
                  <a:pt x="2054" y="38"/>
                </a:lnTo>
                <a:lnTo>
                  <a:pt x="2077" y="37"/>
                </a:lnTo>
                <a:lnTo>
                  <a:pt x="2099" y="36"/>
                </a:lnTo>
                <a:lnTo>
                  <a:pt x="2121" y="35"/>
                </a:lnTo>
                <a:lnTo>
                  <a:pt x="2144" y="34"/>
                </a:lnTo>
                <a:lnTo>
                  <a:pt x="2166" y="33"/>
                </a:lnTo>
                <a:lnTo>
                  <a:pt x="2188" y="32"/>
                </a:lnTo>
                <a:lnTo>
                  <a:pt x="2211" y="31"/>
                </a:lnTo>
                <a:lnTo>
                  <a:pt x="2233" y="30"/>
                </a:lnTo>
                <a:lnTo>
                  <a:pt x="2255" y="29"/>
                </a:lnTo>
                <a:lnTo>
                  <a:pt x="2278" y="28"/>
                </a:lnTo>
                <a:lnTo>
                  <a:pt x="2300" y="27"/>
                </a:lnTo>
                <a:lnTo>
                  <a:pt x="2322" y="27"/>
                </a:lnTo>
                <a:lnTo>
                  <a:pt x="2345" y="26"/>
                </a:lnTo>
                <a:lnTo>
                  <a:pt x="2367" y="25"/>
                </a:lnTo>
                <a:lnTo>
                  <a:pt x="2389" y="24"/>
                </a:lnTo>
                <a:lnTo>
                  <a:pt x="2412" y="23"/>
                </a:lnTo>
                <a:lnTo>
                  <a:pt x="2434" y="22"/>
                </a:lnTo>
                <a:lnTo>
                  <a:pt x="2456" y="22"/>
                </a:lnTo>
                <a:lnTo>
                  <a:pt x="2479" y="21"/>
                </a:lnTo>
                <a:lnTo>
                  <a:pt x="2501" y="20"/>
                </a:lnTo>
                <a:lnTo>
                  <a:pt x="2523" y="19"/>
                </a:lnTo>
                <a:lnTo>
                  <a:pt x="2546" y="19"/>
                </a:lnTo>
                <a:lnTo>
                  <a:pt x="2568" y="18"/>
                </a:lnTo>
                <a:lnTo>
                  <a:pt x="2590" y="17"/>
                </a:lnTo>
                <a:lnTo>
                  <a:pt x="2613" y="16"/>
                </a:lnTo>
                <a:lnTo>
                  <a:pt x="2635" y="16"/>
                </a:lnTo>
                <a:lnTo>
                  <a:pt x="2657" y="15"/>
                </a:lnTo>
                <a:lnTo>
                  <a:pt x="2680" y="14"/>
                </a:lnTo>
                <a:lnTo>
                  <a:pt x="2702" y="14"/>
                </a:lnTo>
                <a:lnTo>
                  <a:pt x="2724" y="13"/>
                </a:lnTo>
                <a:lnTo>
                  <a:pt x="2747" y="13"/>
                </a:lnTo>
                <a:lnTo>
                  <a:pt x="2769" y="12"/>
                </a:lnTo>
                <a:lnTo>
                  <a:pt x="2791" y="11"/>
                </a:lnTo>
                <a:lnTo>
                  <a:pt x="2814" y="11"/>
                </a:lnTo>
                <a:lnTo>
                  <a:pt x="2836" y="10"/>
                </a:lnTo>
                <a:lnTo>
                  <a:pt x="2858" y="10"/>
                </a:lnTo>
                <a:lnTo>
                  <a:pt x="2881" y="9"/>
                </a:lnTo>
                <a:lnTo>
                  <a:pt x="2903" y="9"/>
                </a:lnTo>
                <a:lnTo>
                  <a:pt x="2925" y="8"/>
                </a:lnTo>
                <a:lnTo>
                  <a:pt x="2948" y="8"/>
                </a:lnTo>
                <a:lnTo>
                  <a:pt x="2970" y="7"/>
                </a:lnTo>
                <a:lnTo>
                  <a:pt x="2992" y="7"/>
                </a:lnTo>
                <a:lnTo>
                  <a:pt x="3015" y="6"/>
                </a:lnTo>
                <a:lnTo>
                  <a:pt x="3037" y="6"/>
                </a:lnTo>
                <a:lnTo>
                  <a:pt x="3059" y="5"/>
                </a:lnTo>
                <a:lnTo>
                  <a:pt x="3082" y="5"/>
                </a:lnTo>
                <a:lnTo>
                  <a:pt x="3104" y="4"/>
                </a:lnTo>
                <a:lnTo>
                  <a:pt x="3126" y="4"/>
                </a:lnTo>
                <a:lnTo>
                  <a:pt x="3149" y="3"/>
                </a:lnTo>
                <a:lnTo>
                  <a:pt x="3171" y="3"/>
                </a:lnTo>
                <a:lnTo>
                  <a:pt x="3193" y="2"/>
                </a:lnTo>
                <a:lnTo>
                  <a:pt x="3216" y="2"/>
                </a:lnTo>
                <a:lnTo>
                  <a:pt x="3238" y="1"/>
                </a:lnTo>
                <a:lnTo>
                  <a:pt x="3260" y="1"/>
                </a:lnTo>
                <a:lnTo>
                  <a:pt x="3283" y="1"/>
                </a:lnTo>
                <a:lnTo>
                  <a:pt x="3305" y="0"/>
                </a:lnTo>
                <a:lnTo>
                  <a:pt x="3327" y="0"/>
                </a:lnTo>
                <a:lnTo>
                  <a:pt x="3350" y="0"/>
                </a:ln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30" name="直線コネクタ 29">
            <a:extLst>
              <a:ext uri="{FF2B5EF4-FFF2-40B4-BE49-F238E27FC236}">
                <a16:creationId xmlns:a16="http://schemas.microsoft.com/office/drawing/2014/main" id="{5AAC7367-3A5C-4F46-853D-1D2325343B22}"/>
              </a:ext>
            </a:extLst>
          </p:cNvPr>
          <p:cNvCxnSpPr/>
          <p:nvPr/>
        </p:nvCxnSpPr>
        <p:spPr>
          <a:xfrm>
            <a:off x="1375095" y="3063060"/>
            <a:ext cx="864000" cy="0"/>
          </a:xfrm>
          <a:prstGeom prst="line">
            <a:avLst/>
          </a:prstGeom>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47C9E018-ED6D-4A2F-BB71-295EC9435E2A}"/>
              </a:ext>
            </a:extLst>
          </p:cNvPr>
          <p:cNvCxnSpPr/>
          <p:nvPr/>
        </p:nvCxnSpPr>
        <p:spPr>
          <a:xfrm>
            <a:off x="1381668" y="5768045"/>
            <a:ext cx="4658136"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BC7629EF-C576-470E-92B1-9B5F490C28DA}"/>
              </a:ext>
            </a:extLst>
          </p:cNvPr>
          <p:cNvCxnSpPr/>
          <p:nvPr/>
        </p:nvCxnSpPr>
        <p:spPr>
          <a:xfrm rot="16200000">
            <a:off x="-133551" y="2473600"/>
            <a:ext cx="3030443"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6D6A0661-D733-469B-9553-87884F068127}"/>
              </a:ext>
            </a:extLst>
          </p:cNvPr>
          <p:cNvGrpSpPr/>
          <p:nvPr/>
        </p:nvGrpSpPr>
        <p:grpSpPr>
          <a:xfrm>
            <a:off x="1275457" y="3972620"/>
            <a:ext cx="223042" cy="133150"/>
            <a:chOff x="1161516" y="5851087"/>
            <a:chExt cx="99978" cy="88578"/>
          </a:xfrm>
        </p:grpSpPr>
        <p:sp>
          <p:nvSpPr>
            <p:cNvPr id="102" name="フローチャート: せん孔テープ 610">
              <a:extLst>
                <a:ext uri="{FF2B5EF4-FFF2-40B4-BE49-F238E27FC236}">
                  <a16:creationId xmlns:a16="http://schemas.microsoft.com/office/drawing/2014/main" id="{CA74CEC7-221C-470A-ACCC-594ADD4A9CCF}"/>
                </a:ext>
              </a:extLst>
            </p:cNvPr>
            <p:cNvSpPr/>
            <p:nvPr/>
          </p:nvSpPr>
          <p:spPr>
            <a:xfrm>
              <a:off x="1161516" y="5851087"/>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ローチャート: せん孔テープ 610">
              <a:extLst>
                <a:ext uri="{FF2B5EF4-FFF2-40B4-BE49-F238E27FC236}">
                  <a16:creationId xmlns:a16="http://schemas.microsoft.com/office/drawing/2014/main" id="{D4173B66-B7DA-4BF9-B48E-29F08F034257}"/>
                </a:ext>
              </a:extLst>
            </p:cNvPr>
            <p:cNvSpPr/>
            <p:nvPr/>
          </p:nvSpPr>
          <p:spPr>
            <a:xfrm>
              <a:off x="1166276" y="5893946"/>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0" name="直線矢印コネクタ 39">
            <a:extLst>
              <a:ext uri="{FF2B5EF4-FFF2-40B4-BE49-F238E27FC236}">
                <a16:creationId xmlns:a16="http://schemas.microsoft.com/office/drawing/2014/main" id="{BC754B3A-8F47-424D-A0BF-C9BD7949FED0}"/>
              </a:ext>
            </a:extLst>
          </p:cNvPr>
          <p:cNvCxnSpPr/>
          <p:nvPr/>
        </p:nvCxnSpPr>
        <p:spPr>
          <a:xfrm rot="16200000">
            <a:off x="542887" y="4928868"/>
            <a:ext cx="1677567"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8CFB030E-68F6-41B6-9BFF-309CD8D435F2}"/>
              </a:ext>
            </a:extLst>
          </p:cNvPr>
          <p:cNvSpPr txBox="1"/>
          <p:nvPr/>
        </p:nvSpPr>
        <p:spPr>
          <a:xfrm>
            <a:off x="2313929" y="5877391"/>
            <a:ext cx="2435282" cy="369332"/>
          </a:xfrm>
          <a:prstGeom prst="rect">
            <a:avLst/>
          </a:prstGeom>
          <a:noFill/>
          <a:ln w="12700">
            <a:noFill/>
          </a:ln>
        </p:spPr>
        <p:txBody>
          <a:bodyPr wrap="none" rtlCol="0">
            <a:spAutoFit/>
          </a:bodyPr>
          <a:lstStyle/>
          <a:p>
            <a:r>
              <a:rPr lang="en-US" altLang="ja-JP" dirty="0">
                <a:latin typeface="Times New Roman" panose="02020603050405020304" pitchFamily="18" charset="0"/>
                <a:cs typeface="Times New Roman" panose="02020603050405020304" pitchFamily="18" charset="0"/>
              </a:rPr>
              <a:t>Internuclear distance : </a:t>
            </a:r>
            <a:r>
              <a:rPr lang="en-US" altLang="ja-JP" i="1" dirty="0">
                <a:latin typeface="Times New Roman" panose="02020603050405020304" pitchFamily="18" charset="0"/>
                <a:cs typeface="Times New Roman" panose="02020603050405020304" pitchFamily="18" charset="0"/>
              </a:rPr>
              <a:t>R</a:t>
            </a:r>
            <a:endParaRPr kumimoji="1" lang="ja-JP" altLang="en-US" i="1" dirty="0">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184DBDAC-E20D-4A0C-9B21-4E349023DCEB}"/>
              </a:ext>
            </a:extLst>
          </p:cNvPr>
          <p:cNvSpPr txBox="1"/>
          <p:nvPr/>
        </p:nvSpPr>
        <p:spPr>
          <a:xfrm rot="16200000">
            <a:off x="403785" y="1377157"/>
            <a:ext cx="1167948" cy="369332"/>
          </a:xfrm>
          <a:prstGeom prst="rect">
            <a:avLst/>
          </a:prstGeom>
          <a:noFill/>
          <a:ln w="12700">
            <a:noFill/>
          </a:ln>
        </p:spPr>
        <p:txBody>
          <a:bodyPr wrap="none" rtlCol="0">
            <a:spAutoFit/>
          </a:bodyPr>
          <a:lstStyle/>
          <a:p>
            <a:r>
              <a:rPr lang="en-US" altLang="ja-JP" dirty="0">
                <a:latin typeface="Times New Roman" panose="02020603050405020304" pitchFamily="18" charset="0"/>
                <a:cs typeface="Times New Roman" panose="02020603050405020304" pitchFamily="18" charset="0"/>
              </a:rPr>
              <a:t>Energy : </a:t>
            </a:r>
            <a:r>
              <a:rPr lang="en-US" altLang="ja-JP" i="1" dirty="0">
                <a:latin typeface="Times New Roman" panose="02020603050405020304" pitchFamily="18" charset="0"/>
                <a:cs typeface="Times New Roman" panose="02020603050405020304" pitchFamily="18" charset="0"/>
              </a:rPr>
              <a:t>E</a:t>
            </a:r>
            <a:endParaRPr kumimoji="1" lang="ja-JP" altLang="en-US" i="1" dirty="0">
              <a:latin typeface="Times New Roman" panose="02020603050405020304" pitchFamily="18" charset="0"/>
              <a:cs typeface="Times New Roman" panose="02020603050405020304" pitchFamily="18" charset="0"/>
            </a:endParaRPr>
          </a:p>
        </p:txBody>
      </p:sp>
      <p:cxnSp>
        <p:nvCxnSpPr>
          <p:cNvPr id="43" name="直線矢印コネクタ 42">
            <a:extLst>
              <a:ext uri="{FF2B5EF4-FFF2-40B4-BE49-F238E27FC236}">
                <a16:creationId xmlns:a16="http://schemas.microsoft.com/office/drawing/2014/main" id="{65DBD58E-5D45-40EA-91FA-E4D8B6410BDA}"/>
              </a:ext>
            </a:extLst>
          </p:cNvPr>
          <p:cNvCxnSpPr/>
          <p:nvPr/>
        </p:nvCxnSpPr>
        <p:spPr>
          <a:xfrm flipH="1">
            <a:off x="803093" y="5762497"/>
            <a:ext cx="587447" cy="441424"/>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B4D75C2C-63D6-4C2A-8F41-B6BA6027F642}"/>
              </a:ext>
            </a:extLst>
          </p:cNvPr>
          <p:cNvSpPr txBox="1"/>
          <p:nvPr/>
        </p:nvSpPr>
        <p:spPr>
          <a:xfrm>
            <a:off x="223046" y="6173655"/>
            <a:ext cx="1537600" cy="369332"/>
          </a:xfrm>
          <a:prstGeom prst="rect">
            <a:avLst/>
          </a:prstGeom>
          <a:noFill/>
          <a:ln w="12700">
            <a:noFill/>
          </a:ln>
        </p:spPr>
        <p:txBody>
          <a:bodyPr wrap="none" rtlCol="0">
            <a:spAutoFit/>
          </a:bodyPr>
          <a:lstStyle/>
          <a:p>
            <a:r>
              <a:rPr lang="en-US" altLang="ja-JP" dirty="0">
                <a:latin typeface="Times New Roman" panose="02020603050405020304" pitchFamily="18" charset="0"/>
                <a:cs typeface="Times New Roman" panose="02020603050405020304" pitchFamily="18" charset="0"/>
              </a:rPr>
              <a:t>Magnetic</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field</a:t>
            </a:r>
            <a:endParaRPr kumimoji="1" lang="ja-JP" altLang="en-US" i="1" dirty="0">
              <a:latin typeface="Times New Roman" panose="02020603050405020304" pitchFamily="18" charset="0"/>
              <a:cs typeface="Times New Roman" panose="02020603050405020304" pitchFamily="18" charset="0"/>
            </a:endParaRPr>
          </a:p>
        </p:txBody>
      </p:sp>
      <p:sp>
        <p:nvSpPr>
          <p:cNvPr id="47" name="Freeform 349">
            <a:extLst>
              <a:ext uri="{FF2B5EF4-FFF2-40B4-BE49-F238E27FC236}">
                <a16:creationId xmlns:a16="http://schemas.microsoft.com/office/drawing/2014/main" id="{BC900B5C-F50F-43EA-A1E1-8F05704536E7}"/>
              </a:ext>
            </a:extLst>
          </p:cNvPr>
          <p:cNvSpPr>
            <a:spLocks/>
          </p:cNvSpPr>
          <p:nvPr/>
        </p:nvSpPr>
        <p:spPr bwMode="auto">
          <a:xfrm>
            <a:off x="1719327" y="5000544"/>
            <a:ext cx="3952758" cy="371061"/>
          </a:xfrm>
          <a:custGeom>
            <a:avLst/>
            <a:gdLst>
              <a:gd name="T0" fmla="*/ 44 w 3350"/>
              <a:gd name="T1" fmla="*/ 18 h 448"/>
              <a:gd name="T2" fmla="*/ 111 w 3350"/>
              <a:gd name="T3" fmla="*/ 42 h 448"/>
              <a:gd name="T4" fmla="*/ 179 w 3350"/>
              <a:gd name="T5" fmla="*/ 64 h 448"/>
              <a:gd name="T6" fmla="*/ 245 w 3350"/>
              <a:gd name="T7" fmla="*/ 86 h 448"/>
              <a:gd name="T8" fmla="*/ 312 w 3350"/>
              <a:gd name="T9" fmla="*/ 106 h 448"/>
              <a:gd name="T10" fmla="*/ 379 w 3350"/>
              <a:gd name="T11" fmla="*/ 125 h 448"/>
              <a:gd name="T12" fmla="*/ 446 w 3350"/>
              <a:gd name="T13" fmla="*/ 142 h 448"/>
              <a:gd name="T14" fmla="*/ 514 w 3350"/>
              <a:gd name="T15" fmla="*/ 159 h 448"/>
              <a:gd name="T16" fmla="*/ 580 w 3350"/>
              <a:gd name="T17" fmla="*/ 175 h 448"/>
              <a:gd name="T18" fmla="*/ 647 w 3350"/>
              <a:gd name="T19" fmla="*/ 190 h 448"/>
              <a:gd name="T20" fmla="*/ 714 w 3350"/>
              <a:gd name="T21" fmla="*/ 204 h 448"/>
              <a:gd name="T22" fmla="*/ 781 w 3350"/>
              <a:gd name="T23" fmla="*/ 217 h 448"/>
              <a:gd name="T24" fmla="*/ 849 w 3350"/>
              <a:gd name="T25" fmla="*/ 230 h 448"/>
              <a:gd name="T26" fmla="*/ 915 w 3350"/>
              <a:gd name="T27" fmla="*/ 242 h 448"/>
              <a:gd name="T28" fmla="*/ 982 w 3350"/>
              <a:gd name="T29" fmla="*/ 253 h 448"/>
              <a:gd name="T30" fmla="*/ 1049 w 3350"/>
              <a:gd name="T31" fmla="*/ 264 h 448"/>
              <a:gd name="T32" fmla="*/ 1116 w 3350"/>
              <a:gd name="T33" fmla="*/ 275 h 448"/>
              <a:gd name="T34" fmla="*/ 1184 w 3350"/>
              <a:gd name="T35" fmla="*/ 284 h 448"/>
              <a:gd name="T36" fmla="*/ 1250 w 3350"/>
              <a:gd name="T37" fmla="*/ 294 h 448"/>
              <a:gd name="T38" fmla="*/ 1317 w 3350"/>
              <a:gd name="T39" fmla="*/ 303 h 448"/>
              <a:gd name="T40" fmla="*/ 1384 w 3350"/>
              <a:gd name="T41" fmla="*/ 311 h 448"/>
              <a:gd name="T42" fmla="*/ 1451 w 3350"/>
              <a:gd name="T43" fmla="*/ 319 h 448"/>
              <a:gd name="T44" fmla="*/ 1519 w 3350"/>
              <a:gd name="T45" fmla="*/ 327 h 448"/>
              <a:gd name="T46" fmla="*/ 1585 w 3350"/>
              <a:gd name="T47" fmla="*/ 334 h 448"/>
              <a:gd name="T48" fmla="*/ 1652 w 3350"/>
              <a:gd name="T49" fmla="*/ 341 h 448"/>
              <a:gd name="T50" fmla="*/ 1719 w 3350"/>
              <a:gd name="T51" fmla="*/ 348 h 448"/>
              <a:gd name="T52" fmla="*/ 1786 w 3350"/>
              <a:gd name="T53" fmla="*/ 354 h 448"/>
              <a:gd name="T54" fmla="*/ 1853 w 3350"/>
              <a:gd name="T55" fmla="*/ 360 h 448"/>
              <a:gd name="T56" fmla="*/ 1920 w 3350"/>
              <a:gd name="T57" fmla="*/ 366 h 448"/>
              <a:gd name="T58" fmla="*/ 1987 w 3350"/>
              <a:gd name="T59" fmla="*/ 372 h 448"/>
              <a:gd name="T60" fmla="*/ 2054 w 3350"/>
              <a:gd name="T61" fmla="*/ 377 h 448"/>
              <a:gd name="T62" fmla="*/ 2121 w 3350"/>
              <a:gd name="T63" fmla="*/ 382 h 448"/>
              <a:gd name="T64" fmla="*/ 2188 w 3350"/>
              <a:gd name="T65" fmla="*/ 387 h 448"/>
              <a:gd name="T66" fmla="*/ 2255 w 3350"/>
              <a:gd name="T67" fmla="*/ 392 h 448"/>
              <a:gd name="T68" fmla="*/ 2322 w 3350"/>
              <a:gd name="T69" fmla="*/ 397 h 448"/>
              <a:gd name="T70" fmla="*/ 2389 w 3350"/>
              <a:gd name="T71" fmla="*/ 401 h 448"/>
              <a:gd name="T72" fmla="*/ 2456 w 3350"/>
              <a:gd name="T73" fmla="*/ 405 h 448"/>
              <a:gd name="T74" fmla="*/ 2523 w 3350"/>
              <a:gd name="T75" fmla="*/ 409 h 448"/>
              <a:gd name="T76" fmla="*/ 2590 w 3350"/>
              <a:gd name="T77" fmla="*/ 413 h 448"/>
              <a:gd name="T78" fmla="*/ 2657 w 3350"/>
              <a:gd name="T79" fmla="*/ 417 h 448"/>
              <a:gd name="T80" fmla="*/ 2724 w 3350"/>
              <a:gd name="T81" fmla="*/ 420 h 448"/>
              <a:gd name="T82" fmla="*/ 2791 w 3350"/>
              <a:gd name="T83" fmla="*/ 424 h 448"/>
              <a:gd name="T84" fmla="*/ 2858 w 3350"/>
              <a:gd name="T85" fmla="*/ 427 h 448"/>
              <a:gd name="T86" fmla="*/ 2925 w 3350"/>
              <a:gd name="T87" fmla="*/ 430 h 448"/>
              <a:gd name="T88" fmla="*/ 2992 w 3350"/>
              <a:gd name="T89" fmla="*/ 433 h 448"/>
              <a:gd name="T90" fmla="*/ 3059 w 3350"/>
              <a:gd name="T91" fmla="*/ 436 h 448"/>
              <a:gd name="T92" fmla="*/ 3126 w 3350"/>
              <a:gd name="T93" fmla="*/ 439 h 448"/>
              <a:gd name="T94" fmla="*/ 3193 w 3350"/>
              <a:gd name="T95" fmla="*/ 442 h 448"/>
              <a:gd name="T96" fmla="*/ 3260 w 3350"/>
              <a:gd name="T97" fmla="*/ 445 h 448"/>
              <a:gd name="T98" fmla="*/ 3327 w 3350"/>
              <a:gd name="T9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0" h="448">
                <a:moveTo>
                  <a:pt x="0" y="0"/>
                </a:moveTo>
                <a:lnTo>
                  <a:pt x="22" y="9"/>
                </a:lnTo>
                <a:lnTo>
                  <a:pt x="44" y="18"/>
                </a:lnTo>
                <a:lnTo>
                  <a:pt x="67" y="26"/>
                </a:lnTo>
                <a:lnTo>
                  <a:pt x="89" y="34"/>
                </a:lnTo>
                <a:lnTo>
                  <a:pt x="111" y="42"/>
                </a:lnTo>
                <a:lnTo>
                  <a:pt x="134" y="49"/>
                </a:lnTo>
                <a:lnTo>
                  <a:pt x="156" y="57"/>
                </a:lnTo>
                <a:lnTo>
                  <a:pt x="179" y="64"/>
                </a:lnTo>
                <a:lnTo>
                  <a:pt x="201" y="72"/>
                </a:lnTo>
                <a:lnTo>
                  <a:pt x="223" y="79"/>
                </a:lnTo>
                <a:lnTo>
                  <a:pt x="245" y="86"/>
                </a:lnTo>
                <a:lnTo>
                  <a:pt x="268" y="93"/>
                </a:lnTo>
                <a:lnTo>
                  <a:pt x="290" y="99"/>
                </a:lnTo>
                <a:lnTo>
                  <a:pt x="312" y="106"/>
                </a:lnTo>
                <a:lnTo>
                  <a:pt x="335" y="112"/>
                </a:lnTo>
                <a:lnTo>
                  <a:pt x="357" y="119"/>
                </a:lnTo>
                <a:lnTo>
                  <a:pt x="379" y="125"/>
                </a:lnTo>
                <a:lnTo>
                  <a:pt x="402" y="131"/>
                </a:lnTo>
                <a:lnTo>
                  <a:pt x="424" y="137"/>
                </a:lnTo>
                <a:lnTo>
                  <a:pt x="446" y="142"/>
                </a:lnTo>
                <a:lnTo>
                  <a:pt x="469" y="148"/>
                </a:lnTo>
                <a:lnTo>
                  <a:pt x="491" y="154"/>
                </a:lnTo>
                <a:lnTo>
                  <a:pt x="514" y="159"/>
                </a:lnTo>
                <a:lnTo>
                  <a:pt x="536" y="165"/>
                </a:lnTo>
                <a:lnTo>
                  <a:pt x="558" y="170"/>
                </a:lnTo>
                <a:lnTo>
                  <a:pt x="580" y="175"/>
                </a:lnTo>
                <a:lnTo>
                  <a:pt x="603" y="180"/>
                </a:lnTo>
                <a:lnTo>
                  <a:pt x="625" y="185"/>
                </a:lnTo>
                <a:lnTo>
                  <a:pt x="647" y="190"/>
                </a:lnTo>
                <a:lnTo>
                  <a:pt x="670" y="195"/>
                </a:lnTo>
                <a:lnTo>
                  <a:pt x="692" y="199"/>
                </a:lnTo>
                <a:lnTo>
                  <a:pt x="714" y="204"/>
                </a:lnTo>
                <a:lnTo>
                  <a:pt x="737" y="209"/>
                </a:lnTo>
                <a:lnTo>
                  <a:pt x="759" y="213"/>
                </a:lnTo>
                <a:lnTo>
                  <a:pt x="781" y="217"/>
                </a:lnTo>
                <a:lnTo>
                  <a:pt x="804" y="222"/>
                </a:lnTo>
                <a:lnTo>
                  <a:pt x="826" y="226"/>
                </a:lnTo>
                <a:lnTo>
                  <a:pt x="849" y="230"/>
                </a:lnTo>
                <a:lnTo>
                  <a:pt x="871" y="234"/>
                </a:lnTo>
                <a:lnTo>
                  <a:pt x="893" y="238"/>
                </a:lnTo>
                <a:lnTo>
                  <a:pt x="915" y="242"/>
                </a:lnTo>
                <a:lnTo>
                  <a:pt x="938" y="246"/>
                </a:lnTo>
                <a:lnTo>
                  <a:pt x="960" y="250"/>
                </a:lnTo>
                <a:lnTo>
                  <a:pt x="982" y="253"/>
                </a:lnTo>
                <a:lnTo>
                  <a:pt x="1005" y="257"/>
                </a:lnTo>
                <a:lnTo>
                  <a:pt x="1027" y="261"/>
                </a:lnTo>
                <a:lnTo>
                  <a:pt x="1049" y="264"/>
                </a:lnTo>
                <a:lnTo>
                  <a:pt x="1072" y="268"/>
                </a:lnTo>
                <a:lnTo>
                  <a:pt x="1094" y="271"/>
                </a:lnTo>
                <a:lnTo>
                  <a:pt x="1116" y="275"/>
                </a:lnTo>
                <a:lnTo>
                  <a:pt x="1139" y="278"/>
                </a:lnTo>
                <a:lnTo>
                  <a:pt x="1161" y="281"/>
                </a:lnTo>
                <a:lnTo>
                  <a:pt x="1184" y="284"/>
                </a:lnTo>
                <a:lnTo>
                  <a:pt x="1206" y="287"/>
                </a:lnTo>
                <a:lnTo>
                  <a:pt x="1228" y="291"/>
                </a:lnTo>
                <a:lnTo>
                  <a:pt x="1250" y="294"/>
                </a:lnTo>
                <a:lnTo>
                  <a:pt x="1273" y="297"/>
                </a:lnTo>
                <a:lnTo>
                  <a:pt x="1295" y="300"/>
                </a:lnTo>
                <a:lnTo>
                  <a:pt x="1317" y="303"/>
                </a:lnTo>
                <a:lnTo>
                  <a:pt x="1340" y="305"/>
                </a:lnTo>
                <a:lnTo>
                  <a:pt x="1362" y="308"/>
                </a:lnTo>
                <a:lnTo>
                  <a:pt x="1384" y="311"/>
                </a:lnTo>
                <a:lnTo>
                  <a:pt x="1407" y="314"/>
                </a:lnTo>
                <a:lnTo>
                  <a:pt x="1429" y="316"/>
                </a:lnTo>
                <a:lnTo>
                  <a:pt x="1451" y="319"/>
                </a:lnTo>
                <a:lnTo>
                  <a:pt x="1474" y="322"/>
                </a:lnTo>
                <a:lnTo>
                  <a:pt x="1496" y="324"/>
                </a:lnTo>
                <a:lnTo>
                  <a:pt x="1519" y="327"/>
                </a:lnTo>
                <a:lnTo>
                  <a:pt x="1541" y="329"/>
                </a:lnTo>
                <a:lnTo>
                  <a:pt x="1563" y="332"/>
                </a:lnTo>
                <a:lnTo>
                  <a:pt x="1585" y="334"/>
                </a:lnTo>
                <a:lnTo>
                  <a:pt x="1608" y="336"/>
                </a:lnTo>
                <a:lnTo>
                  <a:pt x="1630" y="339"/>
                </a:lnTo>
                <a:lnTo>
                  <a:pt x="1652" y="341"/>
                </a:lnTo>
                <a:lnTo>
                  <a:pt x="1675" y="343"/>
                </a:lnTo>
                <a:lnTo>
                  <a:pt x="1697" y="346"/>
                </a:lnTo>
                <a:lnTo>
                  <a:pt x="1719" y="348"/>
                </a:lnTo>
                <a:lnTo>
                  <a:pt x="1742" y="350"/>
                </a:lnTo>
                <a:lnTo>
                  <a:pt x="1764" y="352"/>
                </a:lnTo>
                <a:lnTo>
                  <a:pt x="1786" y="354"/>
                </a:lnTo>
                <a:lnTo>
                  <a:pt x="1809" y="356"/>
                </a:lnTo>
                <a:lnTo>
                  <a:pt x="1831" y="358"/>
                </a:lnTo>
                <a:lnTo>
                  <a:pt x="1853" y="360"/>
                </a:lnTo>
                <a:lnTo>
                  <a:pt x="1876" y="362"/>
                </a:lnTo>
                <a:lnTo>
                  <a:pt x="1898" y="364"/>
                </a:lnTo>
                <a:lnTo>
                  <a:pt x="1920" y="366"/>
                </a:lnTo>
                <a:lnTo>
                  <a:pt x="1943" y="368"/>
                </a:lnTo>
                <a:lnTo>
                  <a:pt x="1965" y="370"/>
                </a:lnTo>
                <a:lnTo>
                  <a:pt x="1987" y="372"/>
                </a:lnTo>
                <a:lnTo>
                  <a:pt x="2010" y="374"/>
                </a:lnTo>
                <a:lnTo>
                  <a:pt x="2032" y="375"/>
                </a:lnTo>
                <a:lnTo>
                  <a:pt x="2054" y="377"/>
                </a:lnTo>
                <a:lnTo>
                  <a:pt x="2077" y="379"/>
                </a:lnTo>
                <a:lnTo>
                  <a:pt x="2099" y="381"/>
                </a:lnTo>
                <a:lnTo>
                  <a:pt x="2121" y="382"/>
                </a:lnTo>
                <a:lnTo>
                  <a:pt x="2144" y="384"/>
                </a:lnTo>
                <a:lnTo>
                  <a:pt x="2166" y="386"/>
                </a:lnTo>
                <a:lnTo>
                  <a:pt x="2188" y="387"/>
                </a:lnTo>
                <a:lnTo>
                  <a:pt x="2211" y="389"/>
                </a:lnTo>
                <a:lnTo>
                  <a:pt x="2233" y="390"/>
                </a:lnTo>
                <a:lnTo>
                  <a:pt x="2255" y="392"/>
                </a:lnTo>
                <a:lnTo>
                  <a:pt x="2278" y="394"/>
                </a:lnTo>
                <a:lnTo>
                  <a:pt x="2300" y="395"/>
                </a:lnTo>
                <a:lnTo>
                  <a:pt x="2322" y="397"/>
                </a:lnTo>
                <a:lnTo>
                  <a:pt x="2345" y="398"/>
                </a:lnTo>
                <a:lnTo>
                  <a:pt x="2367" y="400"/>
                </a:lnTo>
                <a:lnTo>
                  <a:pt x="2389" y="401"/>
                </a:lnTo>
                <a:lnTo>
                  <a:pt x="2412" y="402"/>
                </a:lnTo>
                <a:lnTo>
                  <a:pt x="2434" y="404"/>
                </a:lnTo>
                <a:lnTo>
                  <a:pt x="2456" y="405"/>
                </a:lnTo>
                <a:lnTo>
                  <a:pt x="2479" y="407"/>
                </a:lnTo>
                <a:lnTo>
                  <a:pt x="2501" y="408"/>
                </a:lnTo>
                <a:lnTo>
                  <a:pt x="2523" y="409"/>
                </a:lnTo>
                <a:lnTo>
                  <a:pt x="2546" y="411"/>
                </a:lnTo>
                <a:lnTo>
                  <a:pt x="2568" y="412"/>
                </a:lnTo>
                <a:lnTo>
                  <a:pt x="2590" y="413"/>
                </a:lnTo>
                <a:lnTo>
                  <a:pt x="2613" y="414"/>
                </a:lnTo>
                <a:lnTo>
                  <a:pt x="2635" y="416"/>
                </a:lnTo>
                <a:lnTo>
                  <a:pt x="2657" y="417"/>
                </a:lnTo>
                <a:lnTo>
                  <a:pt x="2680" y="418"/>
                </a:lnTo>
                <a:lnTo>
                  <a:pt x="2702" y="419"/>
                </a:lnTo>
                <a:lnTo>
                  <a:pt x="2724" y="420"/>
                </a:lnTo>
                <a:lnTo>
                  <a:pt x="2747" y="422"/>
                </a:lnTo>
                <a:lnTo>
                  <a:pt x="2769" y="423"/>
                </a:lnTo>
                <a:lnTo>
                  <a:pt x="2791" y="424"/>
                </a:lnTo>
                <a:lnTo>
                  <a:pt x="2814" y="425"/>
                </a:lnTo>
                <a:lnTo>
                  <a:pt x="2836" y="426"/>
                </a:lnTo>
                <a:lnTo>
                  <a:pt x="2858" y="427"/>
                </a:lnTo>
                <a:lnTo>
                  <a:pt x="2881" y="428"/>
                </a:lnTo>
                <a:lnTo>
                  <a:pt x="2903" y="429"/>
                </a:lnTo>
                <a:lnTo>
                  <a:pt x="2925" y="430"/>
                </a:lnTo>
                <a:lnTo>
                  <a:pt x="2948" y="431"/>
                </a:lnTo>
                <a:lnTo>
                  <a:pt x="2970" y="432"/>
                </a:lnTo>
                <a:lnTo>
                  <a:pt x="2992" y="433"/>
                </a:lnTo>
                <a:lnTo>
                  <a:pt x="3015" y="434"/>
                </a:lnTo>
                <a:lnTo>
                  <a:pt x="3037" y="435"/>
                </a:lnTo>
                <a:lnTo>
                  <a:pt x="3059" y="436"/>
                </a:lnTo>
                <a:lnTo>
                  <a:pt x="3082" y="437"/>
                </a:lnTo>
                <a:lnTo>
                  <a:pt x="3104" y="438"/>
                </a:lnTo>
                <a:lnTo>
                  <a:pt x="3126" y="439"/>
                </a:lnTo>
                <a:lnTo>
                  <a:pt x="3149" y="440"/>
                </a:lnTo>
                <a:lnTo>
                  <a:pt x="3171" y="441"/>
                </a:lnTo>
                <a:lnTo>
                  <a:pt x="3193" y="442"/>
                </a:lnTo>
                <a:lnTo>
                  <a:pt x="3216" y="443"/>
                </a:lnTo>
                <a:lnTo>
                  <a:pt x="3238" y="444"/>
                </a:lnTo>
                <a:lnTo>
                  <a:pt x="3260" y="445"/>
                </a:lnTo>
                <a:lnTo>
                  <a:pt x="3283" y="445"/>
                </a:lnTo>
                <a:lnTo>
                  <a:pt x="3305" y="446"/>
                </a:lnTo>
                <a:lnTo>
                  <a:pt x="3327" y="447"/>
                </a:lnTo>
                <a:lnTo>
                  <a:pt x="3350" y="448"/>
                </a:lnTo>
              </a:path>
            </a:pathLst>
          </a:custGeom>
          <a:noFill/>
          <a:ln w="19050" cap="flat">
            <a:solidFill>
              <a:srgbClr val="008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48" name="直線矢印コネクタ 47">
            <a:extLst>
              <a:ext uri="{FF2B5EF4-FFF2-40B4-BE49-F238E27FC236}">
                <a16:creationId xmlns:a16="http://schemas.microsoft.com/office/drawing/2014/main" id="{1A5C83C0-45FF-48D2-B5CD-F161C2D0B5F0}"/>
              </a:ext>
            </a:extLst>
          </p:cNvPr>
          <p:cNvCxnSpPr/>
          <p:nvPr/>
        </p:nvCxnSpPr>
        <p:spPr>
          <a:xfrm flipV="1">
            <a:off x="5167041" y="2769361"/>
            <a:ext cx="0" cy="119053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88250EF-D02A-4B7B-8B64-FF793B702C3D}"/>
              </a:ext>
            </a:extLst>
          </p:cNvPr>
          <p:cNvCxnSpPr/>
          <p:nvPr/>
        </p:nvCxnSpPr>
        <p:spPr>
          <a:xfrm flipV="1">
            <a:off x="3857985" y="2315252"/>
            <a:ext cx="0" cy="1656000"/>
          </a:xfrm>
          <a:prstGeom prst="straightConnector1">
            <a:avLst/>
          </a:prstGeom>
          <a:ln w="190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7ED27ED1-2873-4CEF-BD75-C35A51AC8BAB}"/>
              </a:ext>
            </a:extLst>
          </p:cNvPr>
          <p:cNvCxnSpPr/>
          <p:nvPr/>
        </p:nvCxnSpPr>
        <p:spPr>
          <a:xfrm flipV="1">
            <a:off x="2230508" y="3081589"/>
            <a:ext cx="0" cy="900000"/>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2DB810CC-41F6-4987-AE29-4459AAFE4E9D}"/>
              </a:ext>
            </a:extLst>
          </p:cNvPr>
          <p:cNvSpPr txBox="1"/>
          <p:nvPr/>
        </p:nvSpPr>
        <p:spPr>
          <a:xfrm rot="16200000">
            <a:off x="3222992" y="3666571"/>
            <a:ext cx="2067041" cy="646331"/>
          </a:xfrm>
          <a:prstGeom prst="rect">
            <a:avLst/>
          </a:prstGeom>
          <a:noFill/>
          <a:ln w="12700">
            <a:noFill/>
          </a:ln>
        </p:spPr>
        <p:txBody>
          <a:bodyPr wrap="none" rtlCol="0">
            <a:spAutoFit/>
          </a:bodyPr>
          <a:lstStyle/>
          <a:p>
            <a:pPr algn="ctr"/>
            <a:r>
              <a:rPr lang="en-US" altLang="ja-JP" dirty="0">
                <a:solidFill>
                  <a:srgbClr val="FF0000"/>
                </a:solidFill>
              </a:rPr>
              <a:t>B</a:t>
            </a:r>
            <a:r>
              <a:rPr kumimoji="1" lang="en-US" altLang="ja-JP" dirty="0">
                <a:solidFill>
                  <a:srgbClr val="FF0000"/>
                </a:solidFill>
              </a:rPr>
              <a:t>ound-to-free</a:t>
            </a:r>
          </a:p>
          <a:p>
            <a:pPr algn="ctr"/>
            <a:r>
              <a:rPr lang="en-US" altLang="ja-JP" dirty="0">
                <a:solidFill>
                  <a:srgbClr val="FF0000"/>
                </a:solidFill>
              </a:rPr>
              <a:t>(photo-dissociation)</a:t>
            </a:r>
            <a:endParaRPr kumimoji="1" lang="en-US" altLang="ja-JP" dirty="0">
              <a:solidFill>
                <a:srgbClr val="FF0000"/>
              </a:solidFill>
            </a:endParaRPr>
          </a:p>
        </p:txBody>
      </p:sp>
      <p:sp>
        <p:nvSpPr>
          <p:cNvPr id="56" name="テキスト ボックス 55">
            <a:extLst>
              <a:ext uri="{FF2B5EF4-FFF2-40B4-BE49-F238E27FC236}">
                <a16:creationId xmlns:a16="http://schemas.microsoft.com/office/drawing/2014/main" id="{46EFB7D7-CAB4-43E9-9569-6AF03F502491}"/>
              </a:ext>
            </a:extLst>
          </p:cNvPr>
          <p:cNvSpPr txBox="1"/>
          <p:nvPr/>
        </p:nvSpPr>
        <p:spPr>
          <a:xfrm rot="16200000">
            <a:off x="4415785" y="3656148"/>
            <a:ext cx="2067041" cy="646331"/>
          </a:xfrm>
          <a:prstGeom prst="rect">
            <a:avLst/>
          </a:prstGeom>
          <a:noFill/>
          <a:ln w="12700">
            <a:noFill/>
          </a:ln>
        </p:spPr>
        <p:txBody>
          <a:bodyPr wrap="none" rtlCol="0">
            <a:spAutoFit/>
          </a:bodyPr>
          <a:lstStyle/>
          <a:p>
            <a:pPr algn="ctr"/>
            <a:r>
              <a:rPr lang="en-US" altLang="ja-JP" dirty="0">
                <a:solidFill>
                  <a:srgbClr val="0000FF"/>
                </a:solidFill>
              </a:rPr>
              <a:t>B</a:t>
            </a:r>
            <a:r>
              <a:rPr kumimoji="1" lang="en-US" altLang="ja-JP" dirty="0">
                <a:solidFill>
                  <a:srgbClr val="0000FF"/>
                </a:solidFill>
              </a:rPr>
              <a:t>ound-to-free</a:t>
            </a:r>
          </a:p>
          <a:p>
            <a:pPr algn="ctr"/>
            <a:r>
              <a:rPr lang="en-US" altLang="ja-JP" dirty="0">
                <a:solidFill>
                  <a:srgbClr val="0000FF"/>
                </a:solidFill>
              </a:rPr>
              <a:t>(photo-dissociation)</a:t>
            </a:r>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67CD344F-F414-4E9C-940D-304BB08DB604}"/>
                  </a:ext>
                </a:extLst>
              </p:cNvPr>
              <p:cNvSpPr txBox="1"/>
              <p:nvPr/>
            </p:nvSpPr>
            <p:spPr>
              <a:xfrm>
                <a:off x="290415" y="5145555"/>
                <a:ext cx="1054841" cy="401007"/>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b="0" i="1" smtClean="0">
                              <a:solidFill>
                                <a:schemeClr val="tx1"/>
                              </a:solidFill>
                              <a:latin typeface="Cambria Math" panose="02040503050406030204" pitchFamily="18" charset="0"/>
                            </a:rPr>
                          </m:ctrlPr>
                        </m:sSubSupPr>
                        <m:e>
                          <m:r>
                            <a:rPr kumimoji="1" lang="en-US" altLang="ja-JP" b="0" i="1" smtClean="0">
                              <a:solidFill>
                                <a:schemeClr val="tx1"/>
                              </a:solidFill>
                              <a:latin typeface="Cambria Math" panose="02040503050406030204" pitchFamily="18" charset="0"/>
                            </a:rPr>
                            <m:t>𝐸</m:t>
                          </m:r>
                        </m:e>
                        <m:sub>
                          <m:r>
                            <m:rPr>
                              <m:sty m:val="p"/>
                            </m:rPr>
                            <a:rPr kumimoji="1" lang="en-US" altLang="ja-JP" b="0" i="0" smtClean="0">
                              <a:solidFill>
                                <a:schemeClr val="tx1"/>
                              </a:solidFill>
                              <a:latin typeface="Cambria Math" panose="02040503050406030204" pitchFamily="18" charset="0"/>
                            </a:rPr>
                            <m:t>g</m:t>
                          </m:r>
                        </m:sub>
                        <m:sup>
                          <m:r>
                            <a:rPr kumimoji="1" lang="en-US" altLang="ja-JP" b="0" i="1" smtClean="0">
                              <a:solidFill>
                                <a:schemeClr val="tx1"/>
                              </a:solidFill>
                              <a:latin typeface="Cambria Math" panose="02040503050406030204" pitchFamily="18" charset="0"/>
                            </a:rPr>
                            <m:t>0</m:t>
                          </m:r>
                        </m:sup>
                      </m:sSubSup>
                      <m:r>
                        <a:rPr kumimoji="1" lang="en-US" altLang="ja-JP" b="0" i="1" smtClean="0">
                          <a:solidFill>
                            <a:schemeClr val="tx1"/>
                          </a:solidFill>
                          <a:latin typeface="Cambria Math" panose="02040503050406030204" pitchFamily="18" charset="0"/>
                        </a:rPr>
                        <m:t>~</m:t>
                      </m:r>
                      <m:sSub>
                        <m:sSubPr>
                          <m:ctrlPr>
                            <a:rPr lang="en-US" altLang="ja-JP" i="1">
                              <a:solidFill>
                                <a:srgbClr val="008000"/>
                              </a:solidFill>
                              <a:latin typeface="Cambria Math" panose="02040503050406030204" pitchFamily="18" charset="0"/>
                            </a:rPr>
                          </m:ctrlPr>
                        </m:sSubPr>
                        <m:e>
                          <m:r>
                            <a:rPr lang="en-US" altLang="ja-JP" i="1">
                              <a:solidFill>
                                <a:srgbClr val="008000"/>
                              </a:solidFill>
                              <a:latin typeface="Cambria Math" panose="02040503050406030204" pitchFamily="18" charset="0"/>
                            </a:rPr>
                            <m:t>𝐸</m:t>
                          </m:r>
                        </m:e>
                        <m:sub>
                          <m:r>
                            <m:rPr>
                              <m:sty m:val="p"/>
                            </m:rPr>
                            <a:rPr lang="en-US" altLang="ja-JP">
                              <a:solidFill>
                                <a:srgbClr val="008000"/>
                              </a:solidFill>
                              <a:latin typeface="Cambria Math" panose="02040503050406030204" pitchFamily="18" charset="0"/>
                            </a:rPr>
                            <m:t>FM</m:t>
                          </m:r>
                        </m:sub>
                      </m:sSub>
                    </m:oMath>
                  </m:oMathPara>
                </a14:m>
                <a:endParaRPr kumimoji="1" lang="ja-JP" altLang="en-US" dirty="0">
                  <a:solidFill>
                    <a:schemeClr val="tx1"/>
                  </a:solidFill>
                </a:endParaRPr>
              </a:p>
            </p:txBody>
          </p:sp>
        </mc:Choice>
        <mc:Fallback xmlns="">
          <p:sp>
            <p:nvSpPr>
              <p:cNvPr id="59" name="テキスト ボックス 58">
                <a:extLst>
                  <a:ext uri="{FF2B5EF4-FFF2-40B4-BE49-F238E27FC236}">
                    <a16:creationId xmlns:a16="http://schemas.microsoft.com/office/drawing/2014/main" id="{67CD344F-F414-4E9C-940D-304BB08DB604}"/>
                  </a:ext>
                </a:extLst>
              </p:cNvPr>
              <p:cNvSpPr txBox="1">
                <a:spLocks noRot="1" noChangeAspect="1" noMove="1" noResize="1" noEditPoints="1" noAdjustHandles="1" noChangeArrowheads="1" noChangeShapeType="1" noTextEdit="1"/>
              </p:cNvSpPr>
              <p:nvPr/>
            </p:nvSpPr>
            <p:spPr>
              <a:xfrm>
                <a:off x="290415" y="5145555"/>
                <a:ext cx="1054841" cy="401007"/>
              </a:xfrm>
              <a:prstGeom prst="rect">
                <a:avLst/>
              </a:prstGeom>
              <a:blipFill>
                <a:blip r:embed="rId5"/>
                <a:stretch>
                  <a:fillRect b="-4545"/>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7BB57C4E-9DA1-4074-AAF2-7B89DEBF6FB3}"/>
                  </a:ext>
                </a:extLst>
              </p:cNvPr>
              <p:cNvSpPr txBox="1"/>
              <p:nvPr/>
            </p:nvSpPr>
            <p:spPr>
              <a:xfrm>
                <a:off x="782274" y="2516144"/>
                <a:ext cx="498213" cy="369332"/>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b="0" i="1" smtClean="0">
                              <a:solidFill>
                                <a:srgbClr val="0000FF"/>
                              </a:solidFill>
                              <a:latin typeface="Cambria Math" panose="02040503050406030204" pitchFamily="18" charset="0"/>
                            </a:rPr>
                          </m:ctrlPr>
                        </m:sSubSupPr>
                        <m:e>
                          <m:r>
                            <a:rPr kumimoji="1" lang="en-US" altLang="ja-JP" b="0" i="1" smtClean="0">
                              <a:solidFill>
                                <a:srgbClr val="0000FF"/>
                              </a:solidFill>
                              <a:latin typeface="Cambria Math" panose="02040503050406030204" pitchFamily="18" charset="0"/>
                            </a:rPr>
                            <m:t>𝐸</m:t>
                          </m:r>
                        </m:e>
                        <m:sub>
                          <m:r>
                            <m:rPr>
                              <m:sty m:val="p"/>
                            </m:rPr>
                            <a:rPr kumimoji="1" lang="en-US" altLang="ja-JP" b="0" i="0" smtClean="0">
                              <a:solidFill>
                                <a:srgbClr val="0000FF"/>
                              </a:solidFill>
                              <a:latin typeface="Cambria Math" panose="02040503050406030204" pitchFamily="18" charset="0"/>
                            </a:rPr>
                            <m:t>e</m:t>
                          </m:r>
                        </m:sub>
                        <m:sup>
                          <m:r>
                            <a:rPr kumimoji="1" lang="en-US" altLang="ja-JP" b="0" i="1" smtClean="0">
                              <a:solidFill>
                                <a:srgbClr val="0000FF"/>
                              </a:solidFill>
                              <a:latin typeface="Cambria Math" panose="02040503050406030204" pitchFamily="18" charset="0"/>
                            </a:rPr>
                            <m:t>0</m:t>
                          </m:r>
                        </m:sup>
                      </m:sSubSup>
                    </m:oMath>
                  </m:oMathPara>
                </a14:m>
                <a:endParaRPr kumimoji="1" lang="ja-JP" altLang="en-US" dirty="0">
                  <a:solidFill>
                    <a:srgbClr val="0000FF"/>
                  </a:solidFill>
                </a:endParaRPr>
              </a:p>
            </p:txBody>
          </p:sp>
        </mc:Choice>
        <mc:Fallback xmlns="">
          <p:sp>
            <p:nvSpPr>
              <p:cNvPr id="60" name="テキスト ボックス 59">
                <a:extLst>
                  <a:ext uri="{FF2B5EF4-FFF2-40B4-BE49-F238E27FC236}">
                    <a16:creationId xmlns:a16="http://schemas.microsoft.com/office/drawing/2014/main" id="{7BB57C4E-9DA1-4074-AAF2-7B89DEBF6FB3}"/>
                  </a:ext>
                </a:extLst>
              </p:cNvPr>
              <p:cNvSpPr txBox="1">
                <a:spLocks noRot="1" noChangeAspect="1" noMove="1" noResize="1" noEditPoints="1" noAdjustHandles="1" noChangeArrowheads="1" noChangeShapeType="1" noTextEdit="1"/>
              </p:cNvSpPr>
              <p:nvPr/>
            </p:nvSpPr>
            <p:spPr>
              <a:xfrm>
                <a:off x="782274" y="2516144"/>
                <a:ext cx="498213" cy="369332"/>
              </a:xfrm>
              <a:prstGeom prst="rect">
                <a:avLst/>
              </a:prstGeom>
              <a:blipFill>
                <a:blip r:embed="rId6"/>
                <a:stretch>
                  <a:fillRect/>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E69CA4BF-9703-4E57-A9D5-1549E3DFD390}"/>
                  </a:ext>
                </a:extLst>
              </p:cNvPr>
              <p:cNvSpPr txBox="1"/>
              <p:nvPr/>
            </p:nvSpPr>
            <p:spPr>
              <a:xfrm>
                <a:off x="2720250" y="4802818"/>
                <a:ext cx="909673" cy="369332"/>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solidFill>
                                <a:srgbClr val="008000"/>
                              </a:solidFill>
                              <a:effectLst/>
                              <a:latin typeface="Cambria Math" panose="02040503050406030204" pitchFamily="18" charset="0"/>
                            </a:rPr>
                          </m:ctrlPr>
                        </m:sSubPr>
                        <m:e>
                          <m:d>
                            <m:dPr>
                              <m:begChr m:val=""/>
                              <m:endChr m:val="⟩"/>
                              <m:ctrlPr>
                                <a:rPr kumimoji="1" lang="en-US" altLang="ja-JP" b="0" i="1" smtClean="0">
                                  <a:solidFill>
                                    <a:srgbClr val="008000"/>
                                  </a:solidFill>
                                  <a:effectLst/>
                                  <a:latin typeface="Cambria Math" panose="02040503050406030204" pitchFamily="18" charset="0"/>
                                </a:rPr>
                              </m:ctrlPr>
                            </m:dPr>
                            <m:e>
                              <m:d>
                                <m:dPr>
                                  <m:begChr m:val="|"/>
                                  <m:endChr m:val=""/>
                                  <m:ctrlPr>
                                    <a:rPr kumimoji="1" lang="en-US" altLang="ja-JP" b="0" i="1" smtClean="0">
                                      <a:solidFill>
                                        <a:srgbClr val="008000"/>
                                      </a:solidFill>
                                      <a:effectLst/>
                                      <a:latin typeface="Cambria Math" panose="02040503050406030204" pitchFamily="18" charset="0"/>
                                    </a:rPr>
                                  </m:ctrlPr>
                                </m:dPr>
                                <m:e>
                                  <m:r>
                                    <a:rPr kumimoji="1" lang="en-US" altLang="ja-JP" b="0" i="1" smtClean="0">
                                      <a:solidFill>
                                        <a:srgbClr val="008000"/>
                                      </a:solidFill>
                                      <a:effectLst/>
                                      <a:latin typeface="Cambria Math" panose="02040503050406030204" pitchFamily="18" charset="0"/>
                                    </a:rPr>
                                    <m:t>12</m:t>
                                  </m:r>
                                </m:e>
                              </m:d>
                            </m:e>
                          </m:d>
                        </m:e>
                        <m:sub>
                          <m:r>
                            <m:rPr>
                              <m:sty m:val="p"/>
                            </m:rPr>
                            <a:rPr kumimoji="1" lang="en-US" altLang="ja-JP" b="0" i="0" smtClean="0">
                              <a:solidFill>
                                <a:srgbClr val="008000"/>
                              </a:solidFill>
                              <a:effectLst/>
                              <a:latin typeface="Cambria Math" panose="02040503050406030204" pitchFamily="18" charset="0"/>
                            </a:rPr>
                            <m:t>FM</m:t>
                          </m:r>
                        </m:sub>
                      </m:sSub>
                    </m:oMath>
                  </m:oMathPara>
                </a14:m>
                <a:endParaRPr kumimoji="1" lang="ja-JP" altLang="en-US" dirty="0">
                  <a:solidFill>
                    <a:srgbClr val="008000"/>
                  </a:solidFill>
                  <a:effectLst/>
                </a:endParaRPr>
              </a:p>
            </p:txBody>
          </p:sp>
        </mc:Choice>
        <mc:Fallback xmlns="">
          <p:sp>
            <p:nvSpPr>
              <p:cNvPr id="61" name="テキスト ボックス 60">
                <a:extLst>
                  <a:ext uri="{FF2B5EF4-FFF2-40B4-BE49-F238E27FC236}">
                    <a16:creationId xmlns:a16="http://schemas.microsoft.com/office/drawing/2014/main" id="{E69CA4BF-9703-4E57-A9D5-1549E3DFD390}"/>
                  </a:ext>
                </a:extLst>
              </p:cNvPr>
              <p:cNvSpPr txBox="1">
                <a:spLocks noRot="1" noChangeAspect="1" noMove="1" noResize="1" noEditPoints="1" noAdjustHandles="1" noChangeArrowheads="1" noChangeShapeType="1" noTextEdit="1"/>
              </p:cNvSpPr>
              <p:nvPr/>
            </p:nvSpPr>
            <p:spPr>
              <a:xfrm>
                <a:off x="2720250" y="4802818"/>
                <a:ext cx="909673" cy="369332"/>
              </a:xfrm>
              <a:prstGeom prst="rect">
                <a:avLst/>
              </a:prstGeom>
              <a:blipFill>
                <a:blip r:embed="rId7"/>
                <a:stretch>
                  <a:fillRect l="-33557" t="-121667" r="-24161" b="-188333"/>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C70D1088-A2F2-42FC-B3EA-713C6FC73401}"/>
                  </a:ext>
                </a:extLst>
              </p:cNvPr>
              <p:cNvSpPr txBox="1"/>
              <p:nvPr/>
            </p:nvSpPr>
            <p:spPr>
              <a:xfrm>
                <a:off x="5675974" y="5157145"/>
                <a:ext cx="1179105" cy="387863"/>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solidFill>
                                <a:schemeClr val="tx1"/>
                              </a:solidFill>
                              <a:latin typeface="Cambria Math" panose="02040503050406030204" pitchFamily="18" charset="0"/>
                            </a:rPr>
                          </m:ctrlPr>
                        </m:sSubPr>
                        <m:e>
                          <m:r>
                            <a:rPr lang="en-US" altLang="ja-JP" b="0" i="1" smtClean="0">
                              <a:solidFill>
                                <a:schemeClr val="tx1"/>
                              </a:solidFill>
                              <a:latin typeface="Cambria Math" panose="02040503050406030204" pitchFamily="18" charset="0"/>
                            </a:rPr>
                            <m:t>𝑆</m:t>
                          </m:r>
                        </m:e>
                        <m:sub>
                          <m:d>
                            <m:dPr>
                              <m:begChr m:val=""/>
                              <m:endChr m:val="⟩"/>
                              <m:ctrlPr>
                                <a:rPr lang="en-US" altLang="ja-JP" i="1" smtClean="0">
                                  <a:solidFill>
                                    <a:schemeClr val="tx1"/>
                                  </a:solidFill>
                                  <a:latin typeface="Cambria Math" panose="02040503050406030204" pitchFamily="18" charset="0"/>
                                </a:rPr>
                              </m:ctrlPr>
                            </m:dPr>
                            <m:e>
                              <m:d>
                                <m:dPr>
                                  <m:begChr m:val="|"/>
                                  <m:endChr m:val=""/>
                                  <m:ctrlPr>
                                    <a:rPr lang="en-US" altLang="ja-JP" i="1">
                                      <a:solidFill>
                                        <a:schemeClr val="tx1"/>
                                      </a:solidFill>
                                      <a:latin typeface="Cambria Math" panose="02040503050406030204" pitchFamily="18" charset="0"/>
                                    </a:rPr>
                                  </m:ctrlPr>
                                </m:dPr>
                                <m:e>
                                  <m:r>
                                    <a:rPr lang="en-US" altLang="ja-JP" i="1">
                                      <a:solidFill>
                                        <a:schemeClr val="tx1"/>
                                      </a:solidFill>
                                      <a:latin typeface="Cambria Math" panose="02040503050406030204" pitchFamily="18" charset="0"/>
                                    </a:rPr>
                                    <m:t>1</m:t>
                                  </m:r>
                                </m:e>
                              </m:d>
                            </m:e>
                          </m:d>
                        </m:sub>
                      </m:sSub>
                      <m:r>
                        <a:rPr lang="en-US" altLang="ja-JP" i="1" smtClean="0">
                          <a:solidFill>
                            <a:schemeClr val="tx1"/>
                          </a:solidFill>
                          <a:latin typeface="Cambria Math" panose="02040503050406030204" pitchFamily="18" charset="0"/>
                        </a:rPr>
                        <m:t>+</m:t>
                      </m:r>
                      <m:sSub>
                        <m:sSubPr>
                          <m:ctrlPr>
                            <a:rPr lang="en-US" altLang="ja-JP" b="0" i="1" smtClean="0">
                              <a:solidFill>
                                <a:schemeClr val="tx1"/>
                              </a:solidFill>
                              <a:latin typeface="Cambria Math" panose="02040503050406030204" pitchFamily="18" charset="0"/>
                            </a:rPr>
                          </m:ctrlPr>
                        </m:sSubPr>
                        <m:e>
                          <m:r>
                            <a:rPr lang="en-US" altLang="ja-JP" b="0" i="1" smtClean="0">
                              <a:solidFill>
                                <a:schemeClr val="tx1"/>
                              </a:solidFill>
                              <a:latin typeface="Cambria Math" panose="02040503050406030204" pitchFamily="18" charset="0"/>
                            </a:rPr>
                            <m:t>𝑆</m:t>
                          </m:r>
                        </m:e>
                        <m:sub>
                          <m:d>
                            <m:dPr>
                              <m:begChr m:val=""/>
                              <m:endChr m:val="⟩"/>
                              <m:ctrlPr>
                                <a:rPr lang="en-US" altLang="ja-JP" i="1" smtClean="0">
                                  <a:solidFill>
                                    <a:schemeClr val="tx1"/>
                                  </a:solidFill>
                                  <a:latin typeface="Cambria Math" panose="02040503050406030204" pitchFamily="18" charset="0"/>
                                </a:rPr>
                              </m:ctrlPr>
                            </m:dPr>
                            <m:e>
                              <m:d>
                                <m:dPr>
                                  <m:begChr m:val="|"/>
                                  <m:endChr m:val=""/>
                                  <m:ctrlPr>
                                    <a:rPr lang="en-US" altLang="ja-JP" i="1">
                                      <a:solidFill>
                                        <a:schemeClr val="tx1"/>
                                      </a:solidFill>
                                      <a:latin typeface="Cambria Math" panose="02040503050406030204" pitchFamily="18" charset="0"/>
                                    </a:rPr>
                                  </m:ctrlPr>
                                </m:dPr>
                                <m:e>
                                  <m:r>
                                    <a:rPr lang="en-US" altLang="ja-JP" b="0" i="1" smtClean="0">
                                      <a:solidFill>
                                        <a:schemeClr val="tx1"/>
                                      </a:solidFill>
                                      <a:latin typeface="Cambria Math" panose="02040503050406030204" pitchFamily="18" charset="0"/>
                                    </a:rPr>
                                    <m:t>2</m:t>
                                  </m:r>
                                </m:e>
                              </m:d>
                            </m:e>
                          </m:d>
                        </m:sub>
                      </m:sSub>
                    </m:oMath>
                  </m:oMathPara>
                </a14:m>
                <a:endParaRPr kumimoji="1" lang="ja-JP" altLang="en-US" dirty="0">
                  <a:solidFill>
                    <a:schemeClr val="tx1"/>
                  </a:solidFill>
                </a:endParaRPr>
              </a:p>
            </p:txBody>
          </p:sp>
        </mc:Choice>
        <mc:Fallback xmlns="">
          <p:sp>
            <p:nvSpPr>
              <p:cNvPr id="62" name="テキスト ボックス 61">
                <a:extLst>
                  <a:ext uri="{FF2B5EF4-FFF2-40B4-BE49-F238E27FC236}">
                    <a16:creationId xmlns:a16="http://schemas.microsoft.com/office/drawing/2014/main" id="{C70D1088-A2F2-42FC-B3EA-713C6FC73401}"/>
                  </a:ext>
                </a:extLst>
              </p:cNvPr>
              <p:cNvSpPr txBox="1">
                <a:spLocks noRot="1" noChangeAspect="1" noMove="1" noResize="1" noEditPoints="1" noAdjustHandles="1" noChangeArrowheads="1" noChangeShapeType="1" noTextEdit="1"/>
              </p:cNvSpPr>
              <p:nvPr/>
            </p:nvSpPr>
            <p:spPr>
              <a:xfrm>
                <a:off x="5675974" y="5157145"/>
                <a:ext cx="1179105" cy="387863"/>
              </a:xfrm>
              <a:prstGeom prst="rect">
                <a:avLst/>
              </a:prstGeom>
              <a:blipFill>
                <a:blip r:embed="rId8"/>
                <a:stretch>
                  <a:fillRect l="-7216" t="-54688" r="-27320" b="-131250"/>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540F58CA-B7A8-41A8-9F7F-7B500CF763AD}"/>
                  </a:ext>
                </a:extLst>
              </p:cNvPr>
              <p:cNvSpPr txBox="1"/>
              <p:nvPr/>
            </p:nvSpPr>
            <p:spPr>
              <a:xfrm>
                <a:off x="5011708" y="5885803"/>
                <a:ext cx="1933863" cy="369332"/>
              </a:xfrm>
              <a:prstGeom prst="rect">
                <a:avLst/>
              </a:prstGeom>
              <a:noFill/>
              <a:ln w="12700">
                <a:noFill/>
              </a:ln>
            </p:spPr>
            <p:txBody>
              <a:bodyPr wrap="none" rtlCol="0">
                <a:spAutoFit/>
              </a:bodyPr>
              <a:lstStyle/>
              <a:p>
                <a:r>
                  <a:rPr lang="ja-JP" altLang="en-US" dirty="0">
                    <a:latin typeface="Times New Roman" panose="02020603050405020304" pitchFamily="18" charset="0"/>
                    <a:cs typeface="Times New Roman" panose="02020603050405020304" pitchFamily="18" charset="0"/>
                  </a:rPr>
                  <a:t>解離</a:t>
                </a:r>
                <a:r>
                  <a:rPr kumimoji="1" lang="ja-JP" altLang="en-US" dirty="0">
                    <a:latin typeface="Times New Roman" panose="02020603050405020304" pitchFamily="18" charset="0"/>
                    <a:cs typeface="Times New Roman" panose="02020603050405020304" pitchFamily="18" charset="0"/>
                  </a:rPr>
                  <a:t>極限</a:t>
                </a:r>
                <a:r>
                  <a:rPr kumimoji="1" lang="en-US" altLang="ja-JP" dirty="0">
                    <a:latin typeface="Times New Roman" panose="02020603050405020304" pitchFamily="18" charset="0"/>
                    <a:cs typeface="Times New Roman" panose="02020603050405020304" pitchFamily="18" charset="0"/>
                  </a:rPr>
                  <a:t>(</a:t>
                </a:r>
                <a14:m>
                  <m:oMath xmlns:m="http://schemas.openxmlformats.org/officeDocument/2006/math">
                    <m:r>
                      <a:rPr kumimoji="1" lang="en-US" altLang="ja-JP" b="0" i="1" smtClean="0">
                        <a:latin typeface="Cambria Math" panose="02040503050406030204" pitchFamily="18" charset="0"/>
                        <a:cs typeface="Times New Roman" panose="02020603050405020304" pitchFamily="18" charset="0"/>
                      </a:rPr>
                      <m:t>𝑅</m:t>
                    </m:r>
                    <m:r>
                      <a:rPr kumimoji="1" lang="en-US" altLang="ja-JP" b="0" i="1" smtClean="0">
                        <a:latin typeface="Cambria Math" panose="02040503050406030204" pitchFamily="18" charset="0"/>
                        <a:cs typeface="Times New Roman" panose="02020603050405020304" pitchFamily="18" charset="0"/>
                      </a:rPr>
                      <m:t>→∞</m:t>
                    </m:r>
                  </m:oMath>
                </a14:m>
                <a:r>
                  <a:rPr kumimoji="1"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mc:Choice>
        <mc:Fallback xmlns="">
          <p:sp>
            <p:nvSpPr>
              <p:cNvPr id="65" name="テキスト ボックス 64">
                <a:extLst>
                  <a:ext uri="{FF2B5EF4-FFF2-40B4-BE49-F238E27FC236}">
                    <a16:creationId xmlns:a16="http://schemas.microsoft.com/office/drawing/2014/main" id="{540F58CA-B7A8-41A8-9F7F-7B500CF763AD}"/>
                  </a:ext>
                </a:extLst>
              </p:cNvPr>
              <p:cNvSpPr txBox="1">
                <a:spLocks noRot="1" noChangeAspect="1" noMove="1" noResize="1" noEditPoints="1" noAdjustHandles="1" noChangeArrowheads="1" noChangeShapeType="1" noTextEdit="1"/>
              </p:cNvSpPr>
              <p:nvPr/>
            </p:nvSpPr>
            <p:spPr>
              <a:xfrm>
                <a:off x="5011708" y="5885803"/>
                <a:ext cx="1933863" cy="369332"/>
              </a:xfrm>
              <a:prstGeom prst="rect">
                <a:avLst/>
              </a:prstGeom>
              <a:blipFill>
                <a:blip r:embed="rId9"/>
                <a:stretch>
                  <a:fillRect l="-2524" t="-13333" r="-2839" b="-28333"/>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C8AB2DCD-06C7-4496-9C67-23C277902A41}"/>
                  </a:ext>
                </a:extLst>
              </p:cNvPr>
              <p:cNvSpPr txBox="1"/>
              <p:nvPr/>
            </p:nvSpPr>
            <p:spPr>
              <a:xfrm>
                <a:off x="5675974" y="2721305"/>
                <a:ext cx="1227708" cy="387863"/>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solidFill>
                                <a:srgbClr val="0000FF"/>
                              </a:solidFill>
                              <a:latin typeface="Cambria Math" panose="02040503050406030204" pitchFamily="18" charset="0"/>
                            </a:rPr>
                          </m:ctrlPr>
                        </m:sSubPr>
                        <m:e>
                          <m:r>
                            <a:rPr lang="en-US" altLang="ja-JP" b="0" i="1" smtClean="0">
                              <a:solidFill>
                                <a:srgbClr val="0000FF"/>
                              </a:solidFill>
                              <a:latin typeface="Cambria Math" panose="02040503050406030204" pitchFamily="18" charset="0"/>
                            </a:rPr>
                            <m:t>𝑆</m:t>
                          </m:r>
                        </m:e>
                        <m:sub>
                          <m:d>
                            <m:dPr>
                              <m:begChr m:val=""/>
                              <m:endChr m:val="⟩"/>
                              <m:ctrlPr>
                                <a:rPr lang="en-US" altLang="ja-JP" i="1" smtClean="0">
                                  <a:solidFill>
                                    <a:srgbClr val="0000FF"/>
                                  </a:solidFill>
                                  <a:latin typeface="Cambria Math" panose="02040503050406030204" pitchFamily="18" charset="0"/>
                                </a:rPr>
                              </m:ctrlPr>
                            </m:dPr>
                            <m:e>
                              <m:d>
                                <m:dPr>
                                  <m:begChr m:val="|"/>
                                  <m:endChr m:val=""/>
                                  <m:ctrlPr>
                                    <a:rPr lang="en-US" altLang="ja-JP" i="1">
                                      <a:solidFill>
                                        <a:srgbClr val="0000FF"/>
                                      </a:solidFill>
                                      <a:latin typeface="Cambria Math" panose="02040503050406030204" pitchFamily="18" charset="0"/>
                                    </a:rPr>
                                  </m:ctrlPr>
                                </m:dPr>
                                <m:e>
                                  <m:r>
                                    <a:rPr lang="en-US" altLang="ja-JP" i="1">
                                      <a:solidFill>
                                        <a:srgbClr val="0000FF"/>
                                      </a:solidFill>
                                      <a:latin typeface="Cambria Math" panose="02040503050406030204" pitchFamily="18" charset="0"/>
                                    </a:rPr>
                                    <m:t>1</m:t>
                                  </m:r>
                                </m:e>
                              </m:d>
                            </m:e>
                          </m:d>
                        </m:sub>
                      </m:sSub>
                      <m:r>
                        <a:rPr lang="en-US" altLang="ja-JP" i="1" smtClean="0">
                          <a:solidFill>
                            <a:srgbClr val="0000FF"/>
                          </a:solidFill>
                          <a:latin typeface="Cambria Math" panose="02040503050406030204" pitchFamily="18" charset="0"/>
                        </a:rPr>
                        <m:t>+</m:t>
                      </m:r>
                      <m:sSub>
                        <m:sSubPr>
                          <m:ctrlPr>
                            <a:rPr lang="en-US" altLang="ja-JP" b="0" i="1" smtClean="0">
                              <a:solidFill>
                                <a:srgbClr val="0000FF"/>
                              </a:solidFill>
                              <a:latin typeface="Cambria Math" panose="02040503050406030204" pitchFamily="18" charset="0"/>
                            </a:rPr>
                          </m:ctrlPr>
                        </m:sSubPr>
                        <m:e>
                          <m:r>
                            <a:rPr lang="en-US" altLang="ja-JP" b="0" i="1" smtClean="0">
                              <a:solidFill>
                                <a:srgbClr val="0000FF"/>
                              </a:solidFill>
                              <a:latin typeface="Cambria Math" panose="02040503050406030204" pitchFamily="18" charset="0"/>
                            </a:rPr>
                            <m:t>𝑃</m:t>
                          </m:r>
                        </m:e>
                        <m:sub>
                          <m:d>
                            <m:dPr>
                              <m:begChr m:val=""/>
                              <m:endChr m:val="⟩"/>
                              <m:ctrlPr>
                                <a:rPr lang="en-US" altLang="ja-JP" i="1" smtClean="0">
                                  <a:solidFill>
                                    <a:srgbClr val="0000FF"/>
                                  </a:solidFill>
                                  <a:latin typeface="Cambria Math" panose="02040503050406030204" pitchFamily="18" charset="0"/>
                                </a:rPr>
                              </m:ctrlPr>
                            </m:dPr>
                            <m:e>
                              <m:d>
                                <m:dPr>
                                  <m:begChr m:val="|"/>
                                  <m:endChr m:val=""/>
                                  <m:ctrlPr>
                                    <a:rPr lang="en-US" altLang="ja-JP" i="1">
                                      <a:solidFill>
                                        <a:srgbClr val="0000FF"/>
                                      </a:solidFill>
                                      <a:latin typeface="Cambria Math" panose="02040503050406030204" pitchFamily="18" charset="0"/>
                                    </a:rPr>
                                  </m:ctrlPr>
                                </m:dPr>
                                <m:e>
                                  <m:r>
                                    <m:rPr>
                                      <m:sty m:val="p"/>
                                    </m:rPr>
                                    <a:rPr lang="en-US" altLang="ja-JP" b="0" i="0" smtClean="0">
                                      <a:solidFill>
                                        <a:srgbClr val="0000FF"/>
                                      </a:solidFill>
                                      <a:latin typeface="Cambria Math" panose="02040503050406030204" pitchFamily="18" charset="0"/>
                                    </a:rPr>
                                    <m:t>B</m:t>
                                  </m:r>
                                </m:e>
                              </m:d>
                            </m:e>
                          </m:d>
                        </m:sub>
                      </m:sSub>
                    </m:oMath>
                  </m:oMathPara>
                </a14:m>
                <a:endParaRPr kumimoji="1" lang="ja-JP" altLang="en-US" dirty="0">
                  <a:solidFill>
                    <a:srgbClr val="0000FF"/>
                  </a:solidFill>
                </a:endParaRPr>
              </a:p>
            </p:txBody>
          </p:sp>
        </mc:Choice>
        <mc:Fallback xmlns="">
          <p:sp>
            <p:nvSpPr>
              <p:cNvPr id="66" name="テキスト ボックス 65">
                <a:extLst>
                  <a:ext uri="{FF2B5EF4-FFF2-40B4-BE49-F238E27FC236}">
                    <a16:creationId xmlns:a16="http://schemas.microsoft.com/office/drawing/2014/main" id="{C8AB2DCD-06C7-4496-9C67-23C277902A41}"/>
                  </a:ext>
                </a:extLst>
              </p:cNvPr>
              <p:cNvSpPr txBox="1">
                <a:spLocks noRot="1" noChangeAspect="1" noMove="1" noResize="1" noEditPoints="1" noAdjustHandles="1" noChangeArrowheads="1" noChangeShapeType="1" noTextEdit="1"/>
              </p:cNvSpPr>
              <p:nvPr/>
            </p:nvSpPr>
            <p:spPr>
              <a:xfrm>
                <a:off x="5675974" y="2721305"/>
                <a:ext cx="1227708" cy="387863"/>
              </a:xfrm>
              <a:prstGeom prst="rect">
                <a:avLst/>
              </a:prstGeom>
              <a:blipFill>
                <a:blip r:embed="rId10"/>
                <a:stretch>
                  <a:fillRect l="-6965" t="-54688" r="-26866" b="-131250"/>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C9DC8E7F-BD26-4C56-91EF-AC5E3C3FB848}"/>
                  </a:ext>
                </a:extLst>
              </p:cNvPr>
              <p:cNvSpPr txBox="1"/>
              <p:nvPr/>
            </p:nvSpPr>
            <p:spPr>
              <a:xfrm>
                <a:off x="5675974" y="1965640"/>
                <a:ext cx="1218090" cy="387863"/>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solidFill>
                                <a:srgbClr val="FF0000"/>
                              </a:solidFill>
                              <a:latin typeface="Cambria Math" panose="02040503050406030204" pitchFamily="18" charset="0"/>
                            </a:rPr>
                          </m:ctrlPr>
                        </m:sSubPr>
                        <m:e>
                          <m:r>
                            <a:rPr lang="en-US" altLang="ja-JP" b="0" i="1" smtClean="0">
                              <a:solidFill>
                                <a:srgbClr val="FF0000"/>
                              </a:solidFill>
                              <a:latin typeface="Cambria Math" panose="02040503050406030204" pitchFamily="18" charset="0"/>
                            </a:rPr>
                            <m:t>𝑆</m:t>
                          </m:r>
                        </m:e>
                        <m:sub>
                          <m:d>
                            <m:dPr>
                              <m:begChr m:val=""/>
                              <m:endChr m:val="⟩"/>
                              <m:ctrlPr>
                                <a:rPr lang="en-US" altLang="ja-JP" i="1" smtClean="0">
                                  <a:solidFill>
                                    <a:srgbClr val="FF0000"/>
                                  </a:solidFill>
                                  <a:latin typeface="Cambria Math" panose="02040503050406030204" pitchFamily="18" charset="0"/>
                                </a:rPr>
                              </m:ctrlPr>
                            </m:dPr>
                            <m:e>
                              <m:d>
                                <m:dPr>
                                  <m:begChr m:val="|"/>
                                  <m:endChr m:val=""/>
                                  <m:ctrlPr>
                                    <a:rPr lang="en-US" altLang="ja-JP" i="1">
                                      <a:solidFill>
                                        <a:srgbClr val="FF0000"/>
                                      </a:solidFill>
                                      <a:latin typeface="Cambria Math" panose="02040503050406030204" pitchFamily="18" charset="0"/>
                                    </a:rPr>
                                  </m:ctrlPr>
                                </m:dPr>
                                <m:e>
                                  <m:r>
                                    <a:rPr lang="en-US" altLang="ja-JP" b="0" i="1" smtClean="0">
                                      <a:solidFill>
                                        <a:srgbClr val="FF0000"/>
                                      </a:solidFill>
                                      <a:latin typeface="Cambria Math" panose="02040503050406030204" pitchFamily="18" charset="0"/>
                                    </a:rPr>
                                    <m:t>2</m:t>
                                  </m:r>
                                </m:e>
                              </m:d>
                            </m:e>
                          </m:d>
                        </m:sub>
                      </m:sSub>
                      <m:r>
                        <a:rPr lang="en-US" altLang="ja-JP" b="0" i="1" smtClean="0">
                          <a:solidFill>
                            <a:srgbClr val="FF0000"/>
                          </a:solidFill>
                          <a:latin typeface="Cambria Math" panose="02040503050406030204" pitchFamily="18" charset="0"/>
                        </a:rPr>
                        <m:t>+</m:t>
                      </m:r>
                      <m:sSub>
                        <m:sSubPr>
                          <m:ctrlPr>
                            <a:rPr lang="en-US" altLang="ja-JP" i="1">
                              <a:solidFill>
                                <a:srgbClr val="FF0000"/>
                              </a:solidFill>
                              <a:latin typeface="Cambria Math" panose="02040503050406030204" pitchFamily="18" charset="0"/>
                            </a:rPr>
                          </m:ctrlPr>
                        </m:sSubPr>
                        <m:e>
                          <m:r>
                            <a:rPr lang="en-US" altLang="ja-JP" i="1">
                              <a:solidFill>
                                <a:srgbClr val="FF0000"/>
                              </a:solidFill>
                              <a:latin typeface="Cambria Math" panose="02040503050406030204" pitchFamily="18" charset="0"/>
                            </a:rPr>
                            <m:t>𝑃</m:t>
                          </m:r>
                        </m:e>
                        <m:sub>
                          <m:d>
                            <m:dPr>
                              <m:begChr m:val=""/>
                              <m:endChr m:val="⟩"/>
                              <m:ctrlPr>
                                <a:rPr lang="en-US" altLang="ja-JP" i="1">
                                  <a:solidFill>
                                    <a:srgbClr val="FF0000"/>
                                  </a:solidFill>
                                  <a:latin typeface="Cambria Math" panose="02040503050406030204" pitchFamily="18" charset="0"/>
                                </a:rPr>
                              </m:ctrlPr>
                            </m:dPr>
                            <m:e>
                              <m:d>
                                <m:dPr>
                                  <m:begChr m:val="|"/>
                                  <m:endChr m:val=""/>
                                  <m:ctrlPr>
                                    <a:rPr lang="en-US" altLang="ja-JP" i="1">
                                      <a:solidFill>
                                        <a:srgbClr val="FF0000"/>
                                      </a:solidFill>
                                      <a:latin typeface="Cambria Math" panose="02040503050406030204" pitchFamily="18" charset="0"/>
                                    </a:rPr>
                                  </m:ctrlPr>
                                </m:dPr>
                                <m:e>
                                  <m:r>
                                    <m:rPr>
                                      <m:sty m:val="p"/>
                                    </m:rPr>
                                    <a:rPr lang="en-US" altLang="ja-JP">
                                      <a:solidFill>
                                        <a:srgbClr val="FF0000"/>
                                      </a:solidFill>
                                      <a:latin typeface="Cambria Math" panose="02040503050406030204" pitchFamily="18" charset="0"/>
                                    </a:rPr>
                                    <m:t>C</m:t>
                                  </m:r>
                                </m:e>
                              </m:d>
                            </m:e>
                          </m:d>
                        </m:sub>
                      </m:sSub>
                    </m:oMath>
                  </m:oMathPara>
                </a14:m>
                <a:endParaRPr kumimoji="1" lang="ja-JP" altLang="en-US" dirty="0">
                  <a:solidFill>
                    <a:srgbClr val="FF0000"/>
                  </a:solidFill>
                </a:endParaRPr>
              </a:p>
            </p:txBody>
          </p:sp>
        </mc:Choice>
        <mc:Fallback xmlns="">
          <p:sp>
            <p:nvSpPr>
              <p:cNvPr id="67" name="テキスト ボックス 66">
                <a:extLst>
                  <a:ext uri="{FF2B5EF4-FFF2-40B4-BE49-F238E27FC236}">
                    <a16:creationId xmlns:a16="http://schemas.microsoft.com/office/drawing/2014/main" id="{C9DC8E7F-BD26-4C56-91EF-AC5E3C3FB848}"/>
                  </a:ext>
                </a:extLst>
              </p:cNvPr>
              <p:cNvSpPr txBox="1">
                <a:spLocks noRot="1" noChangeAspect="1" noMove="1" noResize="1" noEditPoints="1" noAdjustHandles="1" noChangeArrowheads="1" noChangeShapeType="1" noTextEdit="1"/>
              </p:cNvSpPr>
              <p:nvPr/>
            </p:nvSpPr>
            <p:spPr>
              <a:xfrm>
                <a:off x="5675974" y="1965640"/>
                <a:ext cx="1218090" cy="387863"/>
              </a:xfrm>
              <a:prstGeom prst="rect">
                <a:avLst/>
              </a:prstGeom>
              <a:blipFill>
                <a:blip r:embed="rId11"/>
                <a:stretch>
                  <a:fillRect l="-7000" t="-54688" r="-27000" b="-131250"/>
                </a:stretch>
              </a:blipFill>
              <a:ln w="12700">
                <a:noFill/>
              </a:ln>
            </p:spPr>
            <p:txBody>
              <a:bodyPr/>
              <a:lstStyle/>
              <a:p>
                <a:r>
                  <a:rPr lang="ja-JP" altLang="en-US">
                    <a:noFill/>
                  </a:rPr>
                  <a:t> </a:t>
                </a:r>
              </a:p>
            </p:txBody>
          </p:sp>
        </mc:Fallback>
      </mc:AlternateContent>
      <p:grpSp>
        <p:nvGrpSpPr>
          <p:cNvPr id="72" name="グループ化 71">
            <a:extLst>
              <a:ext uri="{FF2B5EF4-FFF2-40B4-BE49-F238E27FC236}">
                <a16:creationId xmlns:a16="http://schemas.microsoft.com/office/drawing/2014/main" id="{5F12FC35-3679-4E05-87EA-D5F4344E49C2}"/>
              </a:ext>
            </a:extLst>
          </p:cNvPr>
          <p:cNvGrpSpPr/>
          <p:nvPr/>
        </p:nvGrpSpPr>
        <p:grpSpPr>
          <a:xfrm>
            <a:off x="2127867" y="3972620"/>
            <a:ext cx="223042" cy="133150"/>
            <a:chOff x="1161516" y="5851087"/>
            <a:chExt cx="99978" cy="88578"/>
          </a:xfrm>
        </p:grpSpPr>
        <p:sp>
          <p:nvSpPr>
            <p:cNvPr id="98" name="フローチャート: せん孔テープ 610">
              <a:extLst>
                <a:ext uri="{FF2B5EF4-FFF2-40B4-BE49-F238E27FC236}">
                  <a16:creationId xmlns:a16="http://schemas.microsoft.com/office/drawing/2014/main" id="{BC6937A5-F96B-416E-8578-E577F9731CC5}"/>
                </a:ext>
              </a:extLst>
            </p:cNvPr>
            <p:cNvSpPr/>
            <p:nvPr/>
          </p:nvSpPr>
          <p:spPr>
            <a:xfrm>
              <a:off x="1161516" y="5851087"/>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ローチャート: せん孔テープ 610">
              <a:extLst>
                <a:ext uri="{FF2B5EF4-FFF2-40B4-BE49-F238E27FC236}">
                  <a16:creationId xmlns:a16="http://schemas.microsoft.com/office/drawing/2014/main" id="{462F9762-DAE0-4B8B-AEFB-5965CFE1CC94}"/>
                </a:ext>
              </a:extLst>
            </p:cNvPr>
            <p:cNvSpPr/>
            <p:nvPr/>
          </p:nvSpPr>
          <p:spPr>
            <a:xfrm>
              <a:off x="1166276" y="5893946"/>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0F53FCB5-63C8-4455-BB5E-FB42EFB0B752}"/>
              </a:ext>
            </a:extLst>
          </p:cNvPr>
          <p:cNvGrpSpPr/>
          <p:nvPr/>
        </p:nvGrpSpPr>
        <p:grpSpPr>
          <a:xfrm>
            <a:off x="3751127" y="3972620"/>
            <a:ext cx="223042" cy="133150"/>
            <a:chOff x="1161516" y="5851087"/>
            <a:chExt cx="99978" cy="88578"/>
          </a:xfrm>
        </p:grpSpPr>
        <p:sp>
          <p:nvSpPr>
            <p:cNvPr id="96" name="フローチャート: せん孔テープ 610">
              <a:extLst>
                <a:ext uri="{FF2B5EF4-FFF2-40B4-BE49-F238E27FC236}">
                  <a16:creationId xmlns:a16="http://schemas.microsoft.com/office/drawing/2014/main" id="{2BC1D19D-C6C4-48F7-BADC-8E1EE4111D96}"/>
                </a:ext>
              </a:extLst>
            </p:cNvPr>
            <p:cNvSpPr/>
            <p:nvPr/>
          </p:nvSpPr>
          <p:spPr>
            <a:xfrm>
              <a:off x="1161516" y="5851087"/>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ローチャート: せん孔テープ 610">
              <a:extLst>
                <a:ext uri="{FF2B5EF4-FFF2-40B4-BE49-F238E27FC236}">
                  <a16:creationId xmlns:a16="http://schemas.microsoft.com/office/drawing/2014/main" id="{4BC8A8C0-70DD-40E1-973D-82F6A40281CF}"/>
                </a:ext>
              </a:extLst>
            </p:cNvPr>
            <p:cNvSpPr/>
            <p:nvPr/>
          </p:nvSpPr>
          <p:spPr>
            <a:xfrm>
              <a:off x="1166276" y="5893946"/>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a:extLst>
              <a:ext uri="{FF2B5EF4-FFF2-40B4-BE49-F238E27FC236}">
                <a16:creationId xmlns:a16="http://schemas.microsoft.com/office/drawing/2014/main" id="{E8773BE6-1E3C-4FE5-A934-F22EBB70B750}"/>
              </a:ext>
            </a:extLst>
          </p:cNvPr>
          <p:cNvGrpSpPr/>
          <p:nvPr/>
        </p:nvGrpSpPr>
        <p:grpSpPr>
          <a:xfrm>
            <a:off x="5001089" y="3972620"/>
            <a:ext cx="223042" cy="133150"/>
            <a:chOff x="1161516" y="5851087"/>
            <a:chExt cx="99978" cy="88578"/>
          </a:xfrm>
        </p:grpSpPr>
        <p:sp>
          <p:nvSpPr>
            <p:cNvPr id="94" name="フローチャート: せん孔テープ 610">
              <a:extLst>
                <a:ext uri="{FF2B5EF4-FFF2-40B4-BE49-F238E27FC236}">
                  <a16:creationId xmlns:a16="http://schemas.microsoft.com/office/drawing/2014/main" id="{46A1B541-DB9C-4451-A15F-2674ED723922}"/>
                </a:ext>
              </a:extLst>
            </p:cNvPr>
            <p:cNvSpPr/>
            <p:nvPr/>
          </p:nvSpPr>
          <p:spPr>
            <a:xfrm>
              <a:off x="1161516" y="5851087"/>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ローチャート: せん孔テープ 610">
              <a:extLst>
                <a:ext uri="{FF2B5EF4-FFF2-40B4-BE49-F238E27FC236}">
                  <a16:creationId xmlns:a16="http://schemas.microsoft.com/office/drawing/2014/main" id="{6C113CA6-027B-4881-B067-327D79BF4064}"/>
                </a:ext>
              </a:extLst>
            </p:cNvPr>
            <p:cNvSpPr/>
            <p:nvPr/>
          </p:nvSpPr>
          <p:spPr>
            <a:xfrm>
              <a:off x="1166276" y="5893946"/>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テキスト ボックス 78">
            <a:extLst>
              <a:ext uri="{FF2B5EF4-FFF2-40B4-BE49-F238E27FC236}">
                <a16:creationId xmlns:a16="http://schemas.microsoft.com/office/drawing/2014/main" id="{BF4075FF-909F-4826-A66D-F70002E4BDD0}"/>
              </a:ext>
            </a:extLst>
          </p:cNvPr>
          <p:cNvSpPr txBox="1"/>
          <p:nvPr/>
        </p:nvSpPr>
        <p:spPr>
          <a:xfrm rot="16200000">
            <a:off x="1645943" y="3913713"/>
            <a:ext cx="1743747" cy="369332"/>
          </a:xfrm>
          <a:prstGeom prst="rect">
            <a:avLst/>
          </a:prstGeom>
          <a:noFill/>
          <a:ln w="12700">
            <a:noFill/>
          </a:ln>
        </p:spPr>
        <p:txBody>
          <a:bodyPr wrap="none" rtlCol="0">
            <a:spAutoFit/>
          </a:bodyPr>
          <a:lstStyle/>
          <a:p>
            <a:r>
              <a:rPr lang="en-US" altLang="ja-JP" dirty="0">
                <a:solidFill>
                  <a:srgbClr val="008000"/>
                </a:solidFill>
              </a:rPr>
              <a:t>B</a:t>
            </a:r>
            <a:r>
              <a:rPr kumimoji="1" lang="en-US" altLang="ja-JP" dirty="0">
                <a:solidFill>
                  <a:srgbClr val="008000"/>
                </a:solidFill>
              </a:rPr>
              <a:t>ound-to-bound</a:t>
            </a:r>
            <a:endParaRPr kumimoji="1" lang="ja-JP" altLang="en-US" dirty="0">
              <a:solidFill>
                <a:srgbClr val="008000"/>
              </a:solidFill>
            </a:endParaRPr>
          </a:p>
        </p:txBody>
      </p:sp>
      <p:sp>
        <p:nvSpPr>
          <p:cNvPr id="81" name="フリーフォーム 1164">
            <a:extLst>
              <a:ext uri="{FF2B5EF4-FFF2-40B4-BE49-F238E27FC236}">
                <a16:creationId xmlns:a16="http://schemas.microsoft.com/office/drawing/2014/main" id="{2FD34F2B-D42A-451B-A10D-62ACE3DEC2B3}"/>
              </a:ext>
            </a:extLst>
          </p:cNvPr>
          <p:cNvSpPr/>
          <p:nvPr/>
        </p:nvSpPr>
        <p:spPr>
          <a:xfrm flipV="1">
            <a:off x="1390544" y="2888105"/>
            <a:ext cx="1424504" cy="287877"/>
          </a:xfrm>
          <a:custGeom>
            <a:avLst/>
            <a:gdLst>
              <a:gd name="connsiteX0" fmla="*/ 4424362 w 4424362"/>
              <a:gd name="connsiteY0" fmla="*/ 405328 h 970662"/>
              <a:gd name="connsiteX1" fmla="*/ 3709987 w 4424362"/>
              <a:gd name="connsiteY1" fmla="*/ 405328 h 970662"/>
              <a:gd name="connsiteX2" fmla="*/ 3286125 w 4424362"/>
              <a:gd name="connsiteY2" fmla="*/ 495815 h 970662"/>
              <a:gd name="connsiteX3" fmla="*/ 3005137 w 4424362"/>
              <a:gd name="connsiteY3" fmla="*/ 652978 h 970662"/>
              <a:gd name="connsiteX4" fmla="*/ 2857500 w 4424362"/>
              <a:gd name="connsiteY4" fmla="*/ 819665 h 970662"/>
              <a:gd name="connsiteX5" fmla="*/ 2709862 w 4424362"/>
              <a:gd name="connsiteY5" fmla="*/ 943490 h 970662"/>
              <a:gd name="connsiteX6" fmla="*/ 2595562 w 4424362"/>
              <a:gd name="connsiteY6" fmla="*/ 962540 h 970662"/>
              <a:gd name="connsiteX7" fmla="*/ 2476500 w 4424362"/>
              <a:gd name="connsiteY7" fmla="*/ 838715 h 970662"/>
              <a:gd name="connsiteX8" fmla="*/ 2314575 w 4424362"/>
              <a:gd name="connsiteY8" fmla="*/ 414853 h 970662"/>
              <a:gd name="connsiteX9" fmla="*/ 2181225 w 4424362"/>
              <a:gd name="connsiteY9" fmla="*/ 91003 h 970662"/>
              <a:gd name="connsiteX10" fmla="*/ 2114550 w 4424362"/>
              <a:gd name="connsiteY10" fmla="*/ 10040 h 970662"/>
              <a:gd name="connsiteX11" fmla="*/ 1990725 w 4424362"/>
              <a:gd name="connsiteY11" fmla="*/ 276740 h 970662"/>
              <a:gd name="connsiteX12" fmla="*/ 1866900 w 4424362"/>
              <a:gd name="connsiteY12" fmla="*/ 672028 h 970662"/>
              <a:gd name="connsiteX13" fmla="*/ 1809750 w 4424362"/>
              <a:gd name="connsiteY13" fmla="*/ 748228 h 970662"/>
              <a:gd name="connsiteX14" fmla="*/ 1738312 w 4424362"/>
              <a:gd name="connsiteY14" fmla="*/ 624403 h 970662"/>
              <a:gd name="connsiteX15" fmla="*/ 1614487 w 4424362"/>
              <a:gd name="connsiteY15" fmla="*/ 152915 h 970662"/>
              <a:gd name="connsiteX16" fmla="*/ 1562100 w 4424362"/>
              <a:gd name="connsiteY16" fmla="*/ 110053 h 970662"/>
              <a:gd name="connsiteX17" fmla="*/ 1514475 w 4424362"/>
              <a:gd name="connsiteY17" fmla="*/ 205303 h 970662"/>
              <a:gd name="connsiteX18" fmla="*/ 1419225 w 4424362"/>
              <a:gd name="connsiteY18" fmla="*/ 619640 h 970662"/>
              <a:gd name="connsiteX19" fmla="*/ 1395412 w 4424362"/>
              <a:gd name="connsiteY19" fmla="*/ 705365 h 970662"/>
              <a:gd name="connsiteX20" fmla="*/ 1276350 w 4424362"/>
              <a:gd name="connsiteY20" fmla="*/ 319603 h 970662"/>
              <a:gd name="connsiteX21" fmla="*/ 1219200 w 4424362"/>
              <a:gd name="connsiteY21" fmla="*/ 157678 h 970662"/>
              <a:gd name="connsiteX22" fmla="*/ 1081087 w 4424362"/>
              <a:gd name="connsiteY22" fmla="*/ 652978 h 970662"/>
              <a:gd name="connsiteX23" fmla="*/ 971550 w 4424362"/>
              <a:gd name="connsiteY23" fmla="*/ 186253 h 970662"/>
              <a:gd name="connsiteX24" fmla="*/ 862012 w 4424362"/>
              <a:gd name="connsiteY24" fmla="*/ 614878 h 970662"/>
              <a:gd name="connsiteX25" fmla="*/ 757237 w 4424362"/>
              <a:gd name="connsiteY25" fmla="*/ 214828 h 970662"/>
              <a:gd name="connsiteX26" fmla="*/ 676275 w 4424362"/>
              <a:gd name="connsiteY26" fmla="*/ 595828 h 970662"/>
              <a:gd name="connsiteX27" fmla="*/ 604837 w 4424362"/>
              <a:gd name="connsiteY27" fmla="*/ 233878 h 970662"/>
              <a:gd name="connsiteX28" fmla="*/ 538162 w 4424362"/>
              <a:gd name="connsiteY28" fmla="*/ 586303 h 970662"/>
              <a:gd name="connsiteX29" fmla="*/ 466725 w 4424362"/>
              <a:gd name="connsiteY29" fmla="*/ 248165 h 970662"/>
              <a:gd name="connsiteX30" fmla="*/ 409575 w 4424362"/>
              <a:gd name="connsiteY30" fmla="*/ 548203 h 970662"/>
              <a:gd name="connsiteX31" fmla="*/ 357187 w 4424362"/>
              <a:gd name="connsiteY31" fmla="*/ 262453 h 970662"/>
              <a:gd name="connsiteX32" fmla="*/ 314325 w 4424362"/>
              <a:gd name="connsiteY32" fmla="*/ 529153 h 970662"/>
              <a:gd name="connsiteX33" fmla="*/ 276225 w 4424362"/>
              <a:gd name="connsiteY33" fmla="*/ 286265 h 970662"/>
              <a:gd name="connsiteX34" fmla="*/ 238125 w 4424362"/>
              <a:gd name="connsiteY34" fmla="*/ 533915 h 970662"/>
              <a:gd name="connsiteX35" fmla="*/ 200025 w 4424362"/>
              <a:gd name="connsiteY35" fmla="*/ 300553 h 970662"/>
              <a:gd name="connsiteX36" fmla="*/ 157162 w 4424362"/>
              <a:gd name="connsiteY36" fmla="*/ 529153 h 970662"/>
              <a:gd name="connsiteX37" fmla="*/ 128587 w 4424362"/>
              <a:gd name="connsiteY37" fmla="*/ 310078 h 970662"/>
              <a:gd name="connsiteX38" fmla="*/ 95250 w 4424362"/>
              <a:gd name="connsiteY38" fmla="*/ 510103 h 970662"/>
              <a:gd name="connsiteX39" fmla="*/ 57150 w 4424362"/>
              <a:gd name="connsiteY39" fmla="*/ 305315 h 970662"/>
              <a:gd name="connsiteX40" fmla="*/ 23812 w 4424362"/>
              <a:gd name="connsiteY40" fmla="*/ 514865 h 970662"/>
              <a:gd name="connsiteX41" fmla="*/ 0 w 4424362"/>
              <a:gd name="connsiteY41" fmla="*/ 310078 h 970662"/>
              <a:gd name="connsiteX0" fmla="*/ 4400550 w 4400550"/>
              <a:gd name="connsiteY0" fmla="*/ 405328 h 970662"/>
              <a:gd name="connsiteX1" fmla="*/ 3686175 w 4400550"/>
              <a:gd name="connsiteY1" fmla="*/ 405328 h 970662"/>
              <a:gd name="connsiteX2" fmla="*/ 3262313 w 4400550"/>
              <a:gd name="connsiteY2" fmla="*/ 495815 h 970662"/>
              <a:gd name="connsiteX3" fmla="*/ 2981325 w 4400550"/>
              <a:gd name="connsiteY3" fmla="*/ 652978 h 970662"/>
              <a:gd name="connsiteX4" fmla="*/ 2833688 w 4400550"/>
              <a:gd name="connsiteY4" fmla="*/ 819665 h 970662"/>
              <a:gd name="connsiteX5" fmla="*/ 2686050 w 4400550"/>
              <a:gd name="connsiteY5" fmla="*/ 943490 h 970662"/>
              <a:gd name="connsiteX6" fmla="*/ 2571750 w 4400550"/>
              <a:gd name="connsiteY6" fmla="*/ 962540 h 970662"/>
              <a:gd name="connsiteX7" fmla="*/ 2452688 w 4400550"/>
              <a:gd name="connsiteY7" fmla="*/ 838715 h 970662"/>
              <a:gd name="connsiteX8" fmla="*/ 2290763 w 4400550"/>
              <a:gd name="connsiteY8" fmla="*/ 414853 h 970662"/>
              <a:gd name="connsiteX9" fmla="*/ 2157413 w 4400550"/>
              <a:gd name="connsiteY9" fmla="*/ 91003 h 970662"/>
              <a:gd name="connsiteX10" fmla="*/ 2090738 w 4400550"/>
              <a:gd name="connsiteY10" fmla="*/ 10040 h 970662"/>
              <a:gd name="connsiteX11" fmla="*/ 1966913 w 4400550"/>
              <a:gd name="connsiteY11" fmla="*/ 276740 h 970662"/>
              <a:gd name="connsiteX12" fmla="*/ 1843088 w 4400550"/>
              <a:gd name="connsiteY12" fmla="*/ 672028 h 970662"/>
              <a:gd name="connsiteX13" fmla="*/ 1785938 w 4400550"/>
              <a:gd name="connsiteY13" fmla="*/ 748228 h 970662"/>
              <a:gd name="connsiteX14" fmla="*/ 1714500 w 4400550"/>
              <a:gd name="connsiteY14" fmla="*/ 624403 h 970662"/>
              <a:gd name="connsiteX15" fmla="*/ 1590675 w 4400550"/>
              <a:gd name="connsiteY15" fmla="*/ 152915 h 970662"/>
              <a:gd name="connsiteX16" fmla="*/ 1538288 w 4400550"/>
              <a:gd name="connsiteY16" fmla="*/ 110053 h 970662"/>
              <a:gd name="connsiteX17" fmla="*/ 1490663 w 4400550"/>
              <a:gd name="connsiteY17" fmla="*/ 205303 h 970662"/>
              <a:gd name="connsiteX18" fmla="*/ 1395413 w 4400550"/>
              <a:gd name="connsiteY18" fmla="*/ 619640 h 970662"/>
              <a:gd name="connsiteX19" fmla="*/ 1371600 w 4400550"/>
              <a:gd name="connsiteY19" fmla="*/ 705365 h 970662"/>
              <a:gd name="connsiteX20" fmla="*/ 1252538 w 4400550"/>
              <a:gd name="connsiteY20" fmla="*/ 319603 h 970662"/>
              <a:gd name="connsiteX21" fmla="*/ 1195388 w 4400550"/>
              <a:gd name="connsiteY21" fmla="*/ 157678 h 970662"/>
              <a:gd name="connsiteX22" fmla="*/ 1057275 w 4400550"/>
              <a:gd name="connsiteY22" fmla="*/ 652978 h 970662"/>
              <a:gd name="connsiteX23" fmla="*/ 947738 w 4400550"/>
              <a:gd name="connsiteY23" fmla="*/ 186253 h 970662"/>
              <a:gd name="connsiteX24" fmla="*/ 838200 w 4400550"/>
              <a:gd name="connsiteY24" fmla="*/ 614878 h 970662"/>
              <a:gd name="connsiteX25" fmla="*/ 733425 w 4400550"/>
              <a:gd name="connsiteY25" fmla="*/ 214828 h 970662"/>
              <a:gd name="connsiteX26" fmla="*/ 652463 w 4400550"/>
              <a:gd name="connsiteY26" fmla="*/ 595828 h 970662"/>
              <a:gd name="connsiteX27" fmla="*/ 581025 w 4400550"/>
              <a:gd name="connsiteY27" fmla="*/ 233878 h 970662"/>
              <a:gd name="connsiteX28" fmla="*/ 514350 w 4400550"/>
              <a:gd name="connsiteY28" fmla="*/ 586303 h 970662"/>
              <a:gd name="connsiteX29" fmla="*/ 442913 w 4400550"/>
              <a:gd name="connsiteY29" fmla="*/ 248165 h 970662"/>
              <a:gd name="connsiteX30" fmla="*/ 385763 w 4400550"/>
              <a:gd name="connsiteY30" fmla="*/ 548203 h 970662"/>
              <a:gd name="connsiteX31" fmla="*/ 333375 w 4400550"/>
              <a:gd name="connsiteY31" fmla="*/ 262453 h 970662"/>
              <a:gd name="connsiteX32" fmla="*/ 290513 w 4400550"/>
              <a:gd name="connsiteY32" fmla="*/ 529153 h 970662"/>
              <a:gd name="connsiteX33" fmla="*/ 252413 w 4400550"/>
              <a:gd name="connsiteY33" fmla="*/ 286265 h 970662"/>
              <a:gd name="connsiteX34" fmla="*/ 214313 w 4400550"/>
              <a:gd name="connsiteY34" fmla="*/ 533915 h 970662"/>
              <a:gd name="connsiteX35" fmla="*/ 176213 w 4400550"/>
              <a:gd name="connsiteY35" fmla="*/ 300553 h 970662"/>
              <a:gd name="connsiteX36" fmla="*/ 133350 w 4400550"/>
              <a:gd name="connsiteY36" fmla="*/ 529153 h 970662"/>
              <a:gd name="connsiteX37" fmla="*/ 104775 w 4400550"/>
              <a:gd name="connsiteY37" fmla="*/ 310078 h 970662"/>
              <a:gd name="connsiteX38" fmla="*/ 71438 w 4400550"/>
              <a:gd name="connsiteY38" fmla="*/ 510103 h 970662"/>
              <a:gd name="connsiteX39" fmla="*/ 33338 w 4400550"/>
              <a:gd name="connsiteY39" fmla="*/ 305315 h 970662"/>
              <a:gd name="connsiteX40" fmla="*/ 0 w 4400550"/>
              <a:gd name="connsiteY40" fmla="*/ 514865 h 970662"/>
              <a:gd name="connsiteX0" fmla="*/ 4367213 w 4367213"/>
              <a:gd name="connsiteY0" fmla="*/ 405328 h 970662"/>
              <a:gd name="connsiteX1" fmla="*/ 3652838 w 4367213"/>
              <a:gd name="connsiteY1" fmla="*/ 405328 h 970662"/>
              <a:gd name="connsiteX2" fmla="*/ 3228976 w 4367213"/>
              <a:gd name="connsiteY2" fmla="*/ 495815 h 970662"/>
              <a:gd name="connsiteX3" fmla="*/ 2947988 w 4367213"/>
              <a:gd name="connsiteY3" fmla="*/ 652978 h 970662"/>
              <a:gd name="connsiteX4" fmla="*/ 2800351 w 4367213"/>
              <a:gd name="connsiteY4" fmla="*/ 819665 h 970662"/>
              <a:gd name="connsiteX5" fmla="*/ 2652713 w 4367213"/>
              <a:gd name="connsiteY5" fmla="*/ 943490 h 970662"/>
              <a:gd name="connsiteX6" fmla="*/ 2538413 w 4367213"/>
              <a:gd name="connsiteY6" fmla="*/ 962540 h 970662"/>
              <a:gd name="connsiteX7" fmla="*/ 2419351 w 4367213"/>
              <a:gd name="connsiteY7" fmla="*/ 838715 h 970662"/>
              <a:gd name="connsiteX8" fmla="*/ 2257426 w 4367213"/>
              <a:gd name="connsiteY8" fmla="*/ 414853 h 970662"/>
              <a:gd name="connsiteX9" fmla="*/ 2124076 w 4367213"/>
              <a:gd name="connsiteY9" fmla="*/ 91003 h 970662"/>
              <a:gd name="connsiteX10" fmla="*/ 2057401 w 4367213"/>
              <a:gd name="connsiteY10" fmla="*/ 10040 h 970662"/>
              <a:gd name="connsiteX11" fmla="*/ 1933576 w 4367213"/>
              <a:gd name="connsiteY11" fmla="*/ 276740 h 970662"/>
              <a:gd name="connsiteX12" fmla="*/ 1809751 w 4367213"/>
              <a:gd name="connsiteY12" fmla="*/ 672028 h 970662"/>
              <a:gd name="connsiteX13" fmla="*/ 1752601 w 4367213"/>
              <a:gd name="connsiteY13" fmla="*/ 748228 h 970662"/>
              <a:gd name="connsiteX14" fmla="*/ 1681163 w 4367213"/>
              <a:gd name="connsiteY14" fmla="*/ 624403 h 970662"/>
              <a:gd name="connsiteX15" fmla="*/ 1557338 w 4367213"/>
              <a:gd name="connsiteY15" fmla="*/ 152915 h 970662"/>
              <a:gd name="connsiteX16" fmla="*/ 1504951 w 4367213"/>
              <a:gd name="connsiteY16" fmla="*/ 110053 h 970662"/>
              <a:gd name="connsiteX17" fmla="*/ 1457326 w 4367213"/>
              <a:gd name="connsiteY17" fmla="*/ 205303 h 970662"/>
              <a:gd name="connsiteX18" fmla="*/ 1362076 w 4367213"/>
              <a:gd name="connsiteY18" fmla="*/ 619640 h 970662"/>
              <a:gd name="connsiteX19" fmla="*/ 1338263 w 4367213"/>
              <a:gd name="connsiteY19" fmla="*/ 705365 h 970662"/>
              <a:gd name="connsiteX20" fmla="*/ 1219201 w 4367213"/>
              <a:gd name="connsiteY20" fmla="*/ 319603 h 970662"/>
              <a:gd name="connsiteX21" fmla="*/ 1162051 w 4367213"/>
              <a:gd name="connsiteY21" fmla="*/ 157678 h 970662"/>
              <a:gd name="connsiteX22" fmla="*/ 1023938 w 4367213"/>
              <a:gd name="connsiteY22" fmla="*/ 652978 h 970662"/>
              <a:gd name="connsiteX23" fmla="*/ 914401 w 4367213"/>
              <a:gd name="connsiteY23" fmla="*/ 186253 h 970662"/>
              <a:gd name="connsiteX24" fmla="*/ 804863 w 4367213"/>
              <a:gd name="connsiteY24" fmla="*/ 614878 h 970662"/>
              <a:gd name="connsiteX25" fmla="*/ 700088 w 4367213"/>
              <a:gd name="connsiteY25" fmla="*/ 214828 h 970662"/>
              <a:gd name="connsiteX26" fmla="*/ 619126 w 4367213"/>
              <a:gd name="connsiteY26" fmla="*/ 595828 h 970662"/>
              <a:gd name="connsiteX27" fmla="*/ 547688 w 4367213"/>
              <a:gd name="connsiteY27" fmla="*/ 233878 h 970662"/>
              <a:gd name="connsiteX28" fmla="*/ 481013 w 4367213"/>
              <a:gd name="connsiteY28" fmla="*/ 586303 h 970662"/>
              <a:gd name="connsiteX29" fmla="*/ 409576 w 4367213"/>
              <a:gd name="connsiteY29" fmla="*/ 248165 h 970662"/>
              <a:gd name="connsiteX30" fmla="*/ 352426 w 4367213"/>
              <a:gd name="connsiteY30" fmla="*/ 548203 h 970662"/>
              <a:gd name="connsiteX31" fmla="*/ 300038 w 4367213"/>
              <a:gd name="connsiteY31" fmla="*/ 262453 h 970662"/>
              <a:gd name="connsiteX32" fmla="*/ 257176 w 4367213"/>
              <a:gd name="connsiteY32" fmla="*/ 529153 h 970662"/>
              <a:gd name="connsiteX33" fmla="*/ 219076 w 4367213"/>
              <a:gd name="connsiteY33" fmla="*/ 286265 h 970662"/>
              <a:gd name="connsiteX34" fmla="*/ 180976 w 4367213"/>
              <a:gd name="connsiteY34" fmla="*/ 533915 h 970662"/>
              <a:gd name="connsiteX35" fmla="*/ 142876 w 4367213"/>
              <a:gd name="connsiteY35" fmla="*/ 300553 h 970662"/>
              <a:gd name="connsiteX36" fmla="*/ 100013 w 4367213"/>
              <a:gd name="connsiteY36" fmla="*/ 529153 h 970662"/>
              <a:gd name="connsiteX37" fmla="*/ 71438 w 4367213"/>
              <a:gd name="connsiteY37" fmla="*/ 310078 h 970662"/>
              <a:gd name="connsiteX38" fmla="*/ 38101 w 4367213"/>
              <a:gd name="connsiteY38" fmla="*/ 510103 h 970662"/>
              <a:gd name="connsiteX39" fmla="*/ 1 w 4367213"/>
              <a:gd name="connsiteY39" fmla="*/ 305315 h 970662"/>
              <a:gd name="connsiteX0" fmla="*/ 4329113 w 4329113"/>
              <a:gd name="connsiteY0" fmla="*/ 405328 h 970662"/>
              <a:gd name="connsiteX1" fmla="*/ 3614738 w 4329113"/>
              <a:gd name="connsiteY1" fmla="*/ 405328 h 970662"/>
              <a:gd name="connsiteX2" fmla="*/ 3190876 w 4329113"/>
              <a:gd name="connsiteY2" fmla="*/ 495815 h 970662"/>
              <a:gd name="connsiteX3" fmla="*/ 2909888 w 4329113"/>
              <a:gd name="connsiteY3" fmla="*/ 652978 h 970662"/>
              <a:gd name="connsiteX4" fmla="*/ 2762251 w 4329113"/>
              <a:gd name="connsiteY4" fmla="*/ 819665 h 970662"/>
              <a:gd name="connsiteX5" fmla="*/ 2614613 w 4329113"/>
              <a:gd name="connsiteY5" fmla="*/ 943490 h 970662"/>
              <a:gd name="connsiteX6" fmla="*/ 2500313 w 4329113"/>
              <a:gd name="connsiteY6" fmla="*/ 962540 h 970662"/>
              <a:gd name="connsiteX7" fmla="*/ 2381251 w 4329113"/>
              <a:gd name="connsiteY7" fmla="*/ 838715 h 970662"/>
              <a:gd name="connsiteX8" fmla="*/ 2219326 w 4329113"/>
              <a:gd name="connsiteY8" fmla="*/ 414853 h 970662"/>
              <a:gd name="connsiteX9" fmla="*/ 2085976 w 4329113"/>
              <a:gd name="connsiteY9" fmla="*/ 91003 h 970662"/>
              <a:gd name="connsiteX10" fmla="*/ 2019301 w 4329113"/>
              <a:gd name="connsiteY10" fmla="*/ 10040 h 970662"/>
              <a:gd name="connsiteX11" fmla="*/ 1895476 w 4329113"/>
              <a:gd name="connsiteY11" fmla="*/ 276740 h 970662"/>
              <a:gd name="connsiteX12" fmla="*/ 1771651 w 4329113"/>
              <a:gd name="connsiteY12" fmla="*/ 672028 h 970662"/>
              <a:gd name="connsiteX13" fmla="*/ 1714501 w 4329113"/>
              <a:gd name="connsiteY13" fmla="*/ 748228 h 970662"/>
              <a:gd name="connsiteX14" fmla="*/ 1643063 w 4329113"/>
              <a:gd name="connsiteY14" fmla="*/ 624403 h 970662"/>
              <a:gd name="connsiteX15" fmla="*/ 1519238 w 4329113"/>
              <a:gd name="connsiteY15" fmla="*/ 152915 h 970662"/>
              <a:gd name="connsiteX16" fmla="*/ 1466851 w 4329113"/>
              <a:gd name="connsiteY16" fmla="*/ 110053 h 970662"/>
              <a:gd name="connsiteX17" fmla="*/ 1419226 w 4329113"/>
              <a:gd name="connsiteY17" fmla="*/ 205303 h 970662"/>
              <a:gd name="connsiteX18" fmla="*/ 1323976 w 4329113"/>
              <a:gd name="connsiteY18" fmla="*/ 619640 h 970662"/>
              <a:gd name="connsiteX19" fmla="*/ 1300163 w 4329113"/>
              <a:gd name="connsiteY19" fmla="*/ 705365 h 970662"/>
              <a:gd name="connsiteX20" fmla="*/ 1181101 w 4329113"/>
              <a:gd name="connsiteY20" fmla="*/ 319603 h 970662"/>
              <a:gd name="connsiteX21" fmla="*/ 1123951 w 4329113"/>
              <a:gd name="connsiteY21" fmla="*/ 157678 h 970662"/>
              <a:gd name="connsiteX22" fmla="*/ 985838 w 4329113"/>
              <a:gd name="connsiteY22" fmla="*/ 652978 h 970662"/>
              <a:gd name="connsiteX23" fmla="*/ 876301 w 4329113"/>
              <a:gd name="connsiteY23" fmla="*/ 186253 h 970662"/>
              <a:gd name="connsiteX24" fmla="*/ 766763 w 4329113"/>
              <a:gd name="connsiteY24" fmla="*/ 614878 h 970662"/>
              <a:gd name="connsiteX25" fmla="*/ 661988 w 4329113"/>
              <a:gd name="connsiteY25" fmla="*/ 214828 h 970662"/>
              <a:gd name="connsiteX26" fmla="*/ 581026 w 4329113"/>
              <a:gd name="connsiteY26" fmla="*/ 595828 h 970662"/>
              <a:gd name="connsiteX27" fmla="*/ 509588 w 4329113"/>
              <a:gd name="connsiteY27" fmla="*/ 233878 h 970662"/>
              <a:gd name="connsiteX28" fmla="*/ 442913 w 4329113"/>
              <a:gd name="connsiteY28" fmla="*/ 586303 h 970662"/>
              <a:gd name="connsiteX29" fmla="*/ 371476 w 4329113"/>
              <a:gd name="connsiteY29" fmla="*/ 248165 h 970662"/>
              <a:gd name="connsiteX30" fmla="*/ 314326 w 4329113"/>
              <a:gd name="connsiteY30" fmla="*/ 548203 h 970662"/>
              <a:gd name="connsiteX31" fmla="*/ 261938 w 4329113"/>
              <a:gd name="connsiteY31" fmla="*/ 262453 h 970662"/>
              <a:gd name="connsiteX32" fmla="*/ 219076 w 4329113"/>
              <a:gd name="connsiteY32" fmla="*/ 529153 h 970662"/>
              <a:gd name="connsiteX33" fmla="*/ 180976 w 4329113"/>
              <a:gd name="connsiteY33" fmla="*/ 286265 h 970662"/>
              <a:gd name="connsiteX34" fmla="*/ 142876 w 4329113"/>
              <a:gd name="connsiteY34" fmla="*/ 533915 h 970662"/>
              <a:gd name="connsiteX35" fmla="*/ 104776 w 4329113"/>
              <a:gd name="connsiteY35" fmla="*/ 300553 h 970662"/>
              <a:gd name="connsiteX36" fmla="*/ 61913 w 4329113"/>
              <a:gd name="connsiteY36" fmla="*/ 529153 h 970662"/>
              <a:gd name="connsiteX37" fmla="*/ 33338 w 4329113"/>
              <a:gd name="connsiteY37" fmla="*/ 310078 h 970662"/>
              <a:gd name="connsiteX38" fmla="*/ 1 w 4329113"/>
              <a:gd name="connsiteY38" fmla="*/ 510103 h 970662"/>
              <a:gd name="connsiteX0" fmla="*/ 4295776 w 4295776"/>
              <a:gd name="connsiteY0" fmla="*/ 405328 h 970662"/>
              <a:gd name="connsiteX1" fmla="*/ 3581401 w 4295776"/>
              <a:gd name="connsiteY1" fmla="*/ 405328 h 970662"/>
              <a:gd name="connsiteX2" fmla="*/ 3157539 w 4295776"/>
              <a:gd name="connsiteY2" fmla="*/ 495815 h 970662"/>
              <a:gd name="connsiteX3" fmla="*/ 2876551 w 4295776"/>
              <a:gd name="connsiteY3" fmla="*/ 652978 h 970662"/>
              <a:gd name="connsiteX4" fmla="*/ 2728914 w 4295776"/>
              <a:gd name="connsiteY4" fmla="*/ 819665 h 970662"/>
              <a:gd name="connsiteX5" fmla="*/ 2581276 w 4295776"/>
              <a:gd name="connsiteY5" fmla="*/ 943490 h 970662"/>
              <a:gd name="connsiteX6" fmla="*/ 2466976 w 4295776"/>
              <a:gd name="connsiteY6" fmla="*/ 962540 h 970662"/>
              <a:gd name="connsiteX7" fmla="*/ 2347914 w 4295776"/>
              <a:gd name="connsiteY7" fmla="*/ 838715 h 970662"/>
              <a:gd name="connsiteX8" fmla="*/ 2185989 w 4295776"/>
              <a:gd name="connsiteY8" fmla="*/ 414853 h 970662"/>
              <a:gd name="connsiteX9" fmla="*/ 2052639 w 4295776"/>
              <a:gd name="connsiteY9" fmla="*/ 91003 h 970662"/>
              <a:gd name="connsiteX10" fmla="*/ 1985964 w 4295776"/>
              <a:gd name="connsiteY10" fmla="*/ 10040 h 970662"/>
              <a:gd name="connsiteX11" fmla="*/ 1862139 w 4295776"/>
              <a:gd name="connsiteY11" fmla="*/ 276740 h 970662"/>
              <a:gd name="connsiteX12" fmla="*/ 1738314 w 4295776"/>
              <a:gd name="connsiteY12" fmla="*/ 672028 h 970662"/>
              <a:gd name="connsiteX13" fmla="*/ 1681164 w 4295776"/>
              <a:gd name="connsiteY13" fmla="*/ 748228 h 970662"/>
              <a:gd name="connsiteX14" fmla="*/ 1609726 w 4295776"/>
              <a:gd name="connsiteY14" fmla="*/ 624403 h 970662"/>
              <a:gd name="connsiteX15" fmla="*/ 1485901 w 4295776"/>
              <a:gd name="connsiteY15" fmla="*/ 152915 h 970662"/>
              <a:gd name="connsiteX16" fmla="*/ 1433514 w 4295776"/>
              <a:gd name="connsiteY16" fmla="*/ 110053 h 970662"/>
              <a:gd name="connsiteX17" fmla="*/ 1385889 w 4295776"/>
              <a:gd name="connsiteY17" fmla="*/ 205303 h 970662"/>
              <a:gd name="connsiteX18" fmla="*/ 1290639 w 4295776"/>
              <a:gd name="connsiteY18" fmla="*/ 619640 h 970662"/>
              <a:gd name="connsiteX19" fmla="*/ 1266826 w 4295776"/>
              <a:gd name="connsiteY19" fmla="*/ 705365 h 970662"/>
              <a:gd name="connsiteX20" fmla="*/ 1147764 w 4295776"/>
              <a:gd name="connsiteY20" fmla="*/ 319603 h 970662"/>
              <a:gd name="connsiteX21" fmla="*/ 1090614 w 4295776"/>
              <a:gd name="connsiteY21" fmla="*/ 157678 h 970662"/>
              <a:gd name="connsiteX22" fmla="*/ 952501 w 4295776"/>
              <a:gd name="connsiteY22" fmla="*/ 652978 h 970662"/>
              <a:gd name="connsiteX23" fmla="*/ 842964 w 4295776"/>
              <a:gd name="connsiteY23" fmla="*/ 186253 h 970662"/>
              <a:gd name="connsiteX24" fmla="*/ 733426 w 4295776"/>
              <a:gd name="connsiteY24" fmla="*/ 614878 h 970662"/>
              <a:gd name="connsiteX25" fmla="*/ 628651 w 4295776"/>
              <a:gd name="connsiteY25" fmla="*/ 214828 h 970662"/>
              <a:gd name="connsiteX26" fmla="*/ 547689 w 4295776"/>
              <a:gd name="connsiteY26" fmla="*/ 595828 h 970662"/>
              <a:gd name="connsiteX27" fmla="*/ 476251 w 4295776"/>
              <a:gd name="connsiteY27" fmla="*/ 233878 h 970662"/>
              <a:gd name="connsiteX28" fmla="*/ 409576 w 4295776"/>
              <a:gd name="connsiteY28" fmla="*/ 586303 h 970662"/>
              <a:gd name="connsiteX29" fmla="*/ 338139 w 4295776"/>
              <a:gd name="connsiteY29" fmla="*/ 248165 h 970662"/>
              <a:gd name="connsiteX30" fmla="*/ 280989 w 4295776"/>
              <a:gd name="connsiteY30" fmla="*/ 548203 h 970662"/>
              <a:gd name="connsiteX31" fmla="*/ 228601 w 4295776"/>
              <a:gd name="connsiteY31" fmla="*/ 262453 h 970662"/>
              <a:gd name="connsiteX32" fmla="*/ 185739 w 4295776"/>
              <a:gd name="connsiteY32" fmla="*/ 529153 h 970662"/>
              <a:gd name="connsiteX33" fmla="*/ 147639 w 4295776"/>
              <a:gd name="connsiteY33" fmla="*/ 286265 h 970662"/>
              <a:gd name="connsiteX34" fmla="*/ 109539 w 4295776"/>
              <a:gd name="connsiteY34" fmla="*/ 533915 h 970662"/>
              <a:gd name="connsiteX35" fmla="*/ 71439 w 4295776"/>
              <a:gd name="connsiteY35" fmla="*/ 300553 h 970662"/>
              <a:gd name="connsiteX36" fmla="*/ 28576 w 4295776"/>
              <a:gd name="connsiteY36" fmla="*/ 529153 h 970662"/>
              <a:gd name="connsiteX37" fmla="*/ 1 w 4295776"/>
              <a:gd name="connsiteY37" fmla="*/ 310078 h 970662"/>
              <a:gd name="connsiteX0" fmla="*/ 4267201 w 4267201"/>
              <a:gd name="connsiteY0" fmla="*/ 405328 h 970662"/>
              <a:gd name="connsiteX1" fmla="*/ 3552826 w 4267201"/>
              <a:gd name="connsiteY1" fmla="*/ 405328 h 970662"/>
              <a:gd name="connsiteX2" fmla="*/ 3128964 w 4267201"/>
              <a:gd name="connsiteY2" fmla="*/ 495815 h 970662"/>
              <a:gd name="connsiteX3" fmla="*/ 2847976 w 4267201"/>
              <a:gd name="connsiteY3" fmla="*/ 652978 h 970662"/>
              <a:gd name="connsiteX4" fmla="*/ 2700339 w 4267201"/>
              <a:gd name="connsiteY4" fmla="*/ 819665 h 970662"/>
              <a:gd name="connsiteX5" fmla="*/ 2552701 w 4267201"/>
              <a:gd name="connsiteY5" fmla="*/ 943490 h 970662"/>
              <a:gd name="connsiteX6" fmla="*/ 2438401 w 4267201"/>
              <a:gd name="connsiteY6" fmla="*/ 962540 h 970662"/>
              <a:gd name="connsiteX7" fmla="*/ 2319339 w 4267201"/>
              <a:gd name="connsiteY7" fmla="*/ 838715 h 970662"/>
              <a:gd name="connsiteX8" fmla="*/ 2157414 w 4267201"/>
              <a:gd name="connsiteY8" fmla="*/ 414853 h 970662"/>
              <a:gd name="connsiteX9" fmla="*/ 2024064 w 4267201"/>
              <a:gd name="connsiteY9" fmla="*/ 91003 h 970662"/>
              <a:gd name="connsiteX10" fmla="*/ 1957389 w 4267201"/>
              <a:gd name="connsiteY10" fmla="*/ 10040 h 970662"/>
              <a:gd name="connsiteX11" fmla="*/ 1833564 w 4267201"/>
              <a:gd name="connsiteY11" fmla="*/ 276740 h 970662"/>
              <a:gd name="connsiteX12" fmla="*/ 1709739 w 4267201"/>
              <a:gd name="connsiteY12" fmla="*/ 672028 h 970662"/>
              <a:gd name="connsiteX13" fmla="*/ 1652589 w 4267201"/>
              <a:gd name="connsiteY13" fmla="*/ 748228 h 970662"/>
              <a:gd name="connsiteX14" fmla="*/ 1581151 w 4267201"/>
              <a:gd name="connsiteY14" fmla="*/ 624403 h 970662"/>
              <a:gd name="connsiteX15" fmla="*/ 1457326 w 4267201"/>
              <a:gd name="connsiteY15" fmla="*/ 152915 h 970662"/>
              <a:gd name="connsiteX16" fmla="*/ 1404939 w 4267201"/>
              <a:gd name="connsiteY16" fmla="*/ 110053 h 970662"/>
              <a:gd name="connsiteX17" fmla="*/ 1357314 w 4267201"/>
              <a:gd name="connsiteY17" fmla="*/ 205303 h 970662"/>
              <a:gd name="connsiteX18" fmla="*/ 1262064 w 4267201"/>
              <a:gd name="connsiteY18" fmla="*/ 619640 h 970662"/>
              <a:gd name="connsiteX19" fmla="*/ 1238251 w 4267201"/>
              <a:gd name="connsiteY19" fmla="*/ 705365 h 970662"/>
              <a:gd name="connsiteX20" fmla="*/ 1119189 w 4267201"/>
              <a:gd name="connsiteY20" fmla="*/ 319603 h 970662"/>
              <a:gd name="connsiteX21" fmla="*/ 1062039 w 4267201"/>
              <a:gd name="connsiteY21" fmla="*/ 157678 h 970662"/>
              <a:gd name="connsiteX22" fmla="*/ 923926 w 4267201"/>
              <a:gd name="connsiteY22" fmla="*/ 652978 h 970662"/>
              <a:gd name="connsiteX23" fmla="*/ 814389 w 4267201"/>
              <a:gd name="connsiteY23" fmla="*/ 186253 h 970662"/>
              <a:gd name="connsiteX24" fmla="*/ 704851 w 4267201"/>
              <a:gd name="connsiteY24" fmla="*/ 614878 h 970662"/>
              <a:gd name="connsiteX25" fmla="*/ 600076 w 4267201"/>
              <a:gd name="connsiteY25" fmla="*/ 214828 h 970662"/>
              <a:gd name="connsiteX26" fmla="*/ 519114 w 4267201"/>
              <a:gd name="connsiteY26" fmla="*/ 595828 h 970662"/>
              <a:gd name="connsiteX27" fmla="*/ 447676 w 4267201"/>
              <a:gd name="connsiteY27" fmla="*/ 233878 h 970662"/>
              <a:gd name="connsiteX28" fmla="*/ 381001 w 4267201"/>
              <a:gd name="connsiteY28" fmla="*/ 586303 h 970662"/>
              <a:gd name="connsiteX29" fmla="*/ 309564 w 4267201"/>
              <a:gd name="connsiteY29" fmla="*/ 248165 h 970662"/>
              <a:gd name="connsiteX30" fmla="*/ 252414 w 4267201"/>
              <a:gd name="connsiteY30" fmla="*/ 548203 h 970662"/>
              <a:gd name="connsiteX31" fmla="*/ 200026 w 4267201"/>
              <a:gd name="connsiteY31" fmla="*/ 262453 h 970662"/>
              <a:gd name="connsiteX32" fmla="*/ 157164 w 4267201"/>
              <a:gd name="connsiteY32" fmla="*/ 529153 h 970662"/>
              <a:gd name="connsiteX33" fmla="*/ 119064 w 4267201"/>
              <a:gd name="connsiteY33" fmla="*/ 286265 h 970662"/>
              <a:gd name="connsiteX34" fmla="*/ 80964 w 4267201"/>
              <a:gd name="connsiteY34" fmla="*/ 533915 h 970662"/>
              <a:gd name="connsiteX35" fmla="*/ 42864 w 4267201"/>
              <a:gd name="connsiteY35" fmla="*/ 300553 h 970662"/>
              <a:gd name="connsiteX36" fmla="*/ 1 w 4267201"/>
              <a:gd name="connsiteY36" fmla="*/ 529153 h 970662"/>
              <a:gd name="connsiteX0" fmla="*/ 4224339 w 4224339"/>
              <a:gd name="connsiteY0" fmla="*/ 405328 h 970662"/>
              <a:gd name="connsiteX1" fmla="*/ 3509964 w 4224339"/>
              <a:gd name="connsiteY1" fmla="*/ 405328 h 970662"/>
              <a:gd name="connsiteX2" fmla="*/ 3086102 w 4224339"/>
              <a:gd name="connsiteY2" fmla="*/ 495815 h 970662"/>
              <a:gd name="connsiteX3" fmla="*/ 2805114 w 4224339"/>
              <a:gd name="connsiteY3" fmla="*/ 652978 h 970662"/>
              <a:gd name="connsiteX4" fmla="*/ 2657477 w 4224339"/>
              <a:gd name="connsiteY4" fmla="*/ 819665 h 970662"/>
              <a:gd name="connsiteX5" fmla="*/ 2509839 w 4224339"/>
              <a:gd name="connsiteY5" fmla="*/ 943490 h 970662"/>
              <a:gd name="connsiteX6" fmla="*/ 2395539 w 4224339"/>
              <a:gd name="connsiteY6" fmla="*/ 962540 h 970662"/>
              <a:gd name="connsiteX7" fmla="*/ 2276477 w 4224339"/>
              <a:gd name="connsiteY7" fmla="*/ 838715 h 970662"/>
              <a:gd name="connsiteX8" fmla="*/ 2114552 w 4224339"/>
              <a:gd name="connsiteY8" fmla="*/ 414853 h 970662"/>
              <a:gd name="connsiteX9" fmla="*/ 1981202 w 4224339"/>
              <a:gd name="connsiteY9" fmla="*/ 91003 h 970662"/>
              <a:gd name="connsiteX10" fmla="*/ 1914527 w 4224339"/>
              <a:gd name="connsiteY10" fmla="*/ 10040 h 970662"/>
              <a:gd name="connsiteX11" fmla="*/ 1790702 w 4224339"/>
              <a:gd name="connsiteY11" fmla="*/ 276740 h 970662"/>
              <a:gd name="connsiteX12" fmla="*/ 1666877 w 4224339"/>
              <a:gd name="connsiteY12" fmla="*/ 672028 h 970662"/>
              <a:gd name="connsiteX13" fmla="*/ 1609727 w 4224339"/>
              <a:gd name="connsiteY13" fmla="*/ 748228 h 970662"/>
              <a:gd name="connsiteX14" fmla="*/ 1538289 w 4224339"/>
              <a:gd name="connsiteY14" fmla="*/ 624403 h 970662"/>
              <a:gd name="connsiteX15" fmla="*/ 1414464 w 4224339"/>
              <a:gd name="connsiteY15" fmla="*/ 152915 h 970662"/>
              <a:gd name="connsiteX16" fmla="*/ 1362077 w 4224339"/>
              <a:gd name="connsiteY16" fmla="*/ 110053 h 970662"/>
              <a:gd name="connsiteX17" fmla="*/ 1314452 w 4224339"/>
              <a:gd name="connsiteY17" fmla="*/ 205303 h 970662"/>
              <a:gd name="connsiteX18" fmla="*/ 1219202 w 4224339"/>
              <a:gd name="connsiteY18" fmla="*/ 619640 h 970662"/>
              <a:gd name="connsiteX19" fmla="*/ 1195389 w 4224339"/>
              <a:gd name="connsiteY19" fmla="*/ 705365 h 970662"/>
              <a:gd name="connsiteX20" fmla="*/ 1076327 w 4224339"/>
              <a:gd name="connsiteY20" fmla="*/ 319603 h 970662"/>
              <a:gd name="connsiteX21" fmla="*/ 1019177 w 4224339"/>
              <a:gd name="connsiteY21" fmla="*/ 157678 h 970662"/>
              <a:gd name="connsiteX22" fmla="*/ 881064 w 4224339"/>
              <a:gd name="connsiteY22" fmla="*/ 652978 h 970662"/>
              <a:gd name="connsiteX23" fmla="*/ 771527 w 4224339"/>
              <a:gd name="connsiteY23" fmla="*/ 186253 h 970662"/>
              <a:gd name="connsiteX24" fmla="*/ 661989 w 4224339"/>
              <a:gd name="connsiteY24" fmla="*/ 614878 h 970662"/>
              <a:gd name="connsiteX25" fmla="*/ 557214 w 4224339"/>
              <a:gd name="connsiteY25" fmla="*/ 214828 h 970662"/>
              <a:gd name="connsiteX26" fmla="*/ 476252 w 4224339"/>
              <a:gd name="connsiteY26" fmla="*/ 595828 h 970662"/>
              <a:gd name="connsiteX27" fmla="*/ 404814 w 4224339"/>
              <a:gd name="connsiteY27" fmla="*/ 233878 h 970662"/>
              <a:gd name="connsiteX28" fmla="*/ 338139 w 4224339"/>
              <a:gd name="connsiteY28" fmla="*/ 586303 h 970662"/>
              <a:gd name="connsiteX29" fmla="*/ 266702 w 4224339"/>
              <a:gd name="connsiteY29" fmla="*/ 248165 h 970662"/>
              <a:gd name="connsiteX30" fmla="*/ 209552 w 4224339"/>
              <a:gd name="connsiteY30" fmla="*/ 548203 h 970662"/>
              <a:gd name="connsiteX31" fmla="*/ 157164 w 4224339"/>
              <a:gd name="connsiteY31" fmla="*/ 262453 h 970662"/>
              <a:gd name="connsiteX32" fmla="*/ 114302 w 4224339"/>
              <a:gd name="connsiteY32" fmla="*/ 529153 h 970662"/>
              <a:gd name="connsiteX33" fmla="*/ 76202 w 4224339"/>
              <a:gd name="connsiteY33" fmla="*/ 286265 h 970662"/>
              <a:gd name="connsiteX34" fmla="*/ 38102 w 4224339"/>
              <a:gd name="connsiteY34" fmla="*/ 533915 h 970662"/>
              <a:gd name="connsiteX35" fmla="*/ 2 w 4224339"/>
              <a:gd name="connsiteY35" fmla="*/ 300553 h 970662"/>
              <a:gd name="connsiteX0" fmla="*/ 4186235 w 4186235"/>
              <a:gd name="connsiteY0" fmla="*/ 405328 h 970662"/>
              <a:gd name="connsiteX1" fmla="*/ 3471860 w 4186235"/>
              <a:gd name="connsiteY1" fmla="*/ 405328 h 970662"/>
              <a:gd name="connsiteX2" fmla="*/ 3047998 w 4186235"/>
              <a:gd name="connsiteY2" fmla="*/ 495815 h 970662"/>
              <a:gd name="connsiteX3" fmla="*/ 2767010 w 4186235"/>
              <a:gd name="connsiteY3" fmla="*/ 652978 h 970662"/>
              <a:gd name="connsiteX4" fmla="*/ 2619373 w 4186235"/>
              <a:gd name="connsiteY4" fmla="*/ 819665 h 970662"/>
              <a:gd name="connsiteX5" fmla="*/ 2471735 w 4186235"/>
              <a:gd name="connsiteY5" fmla="*/ 943490 h 970662"/>
              <a:gd name="connsiteX6" fmla="*/ 2357435 w 4186235"/>
              <a:gd name="connsiteY6" fmla="*/ 962540 h 970662"/>
              <a:gd name="connsiteX7" fmla="*/ 2238373 w 4186235"/>
              <a:gd name="connsiteY7" fmla="*/ 838715 h 970662"/>
              <a:gd name="connsiteX8" fmla="*/ 2076448 w 4186235"/>
              <a:gd name="connsiteY8" fmla="*/ 414853 h 970662"/>
              <a:gd name="connsiteX9" fmla="*/ 1943098 w 4186235"/>
              <a:gd name="connsiteY9" fmla="*/ 91003 h 970662"/>
              <a:gd name="connsiteX10" fmla="*/ 1876423 w 4186235"/>
              <a:gd name="connsiteY10" fmla="*/ 10040 h 970662"/>
              <a:gd name="connsiteX11" fmla="*/ 1752598 w 4186235"/>
              <a:gd name="connsiteY11" fmla="*/ 276740 h 970662"/>
              <a:gd name="connsiteX12" fmla="*/ 1628773 w 4186235"/>
              <a:gd name="connsiteY12" fmla="*/ 672028 h 970662"/>
              <a:gd name="connsiteX13" fmla="*/ 1571623 w 4186235"/>
              <a:gd name="connsiteY13" fmla="*/ 748228 h 970662"/>
              <a:gd name="connsiteX14" fmla="*/ 1500185 w 4186235"/>
              <a:gd name="connsiteY14" fmla="*/ 624403 h 970662"/>
              <a:gd name="connsiteX15" fmla="*/ 1376360 w 4186235"/>
              <a:gd name="connsiteY15" fmla="*/ 152915 h 970662"/>
              <a:gd name="connsiteX16" fmla="*/ 1323973 w 4186235"/>
              <a:gd name="connsiteY16" fmla="*/ 110053 h 970662"/>
              <a:gd name="connsiteX17" fmla="*/ 1276348 w 4186235"/>
              <a:gd name="connsiteY17" fmla="*/ 205303 h 970662"/>
              <a:gd name="connsiteX18" fmla="*/ 1181098 w 4186235"/>
              <a:gd name="connsiteY18" fmla="*/ 619640 h 970662"/>
              <a:gd name="connsiteX19" fmla="*/ 1157285 w 4186235"/>
              <a:gd name="connsiteY19" fmla="*/ 705365 h 970662"/>
              <a:gd name="connsiteX20" fmla="*/ 1038223 w 4186235"/>
              <a:gd name="connsiteY20" fmla="*/ 319603 h 970662"/>
              <a:gd name="connsiteX21" fmla="*/ 981073 w 4186235"/>
              <a:gd name="connsiteY21" fmla="*/ 157678 h 970662"/>
              <a:gd name="connsiteX22" fmla="*/ 842960 w 4186235"/>
              <a:gd name="connsiteY22" fmla="*/ 652978 h 970662"/>
              <a:gd name="connsiteX23" fmla="*/ 733423 w 4186235"/>
              <a:gd name="connsiteY23" fmla="*/ 186253 h 970662"/>
              <a:gd name="connsiteX24" fmla="*/ 623885 w 4186235"/>
              <a:gd name="connsiteY24" fmla="*/ 614878 h 970662"/>
              <a:gd name="connsiteX25" fmla="*/ 519110 w 4186235"/>
              <a:gd name="connsiteY25" fmla="*/ 214828 h 970662"/>
              <a:gd name="connsiteX26" fmla="*/ 438148 w 4186235"/>
              <a:gd name="connsiteY26" fmla="*/ 595828 h 970662"/>
              <a:gd name="connsiteX27" fmla="*/ 366710 w 4186235"/>
              <a:gd name="connsiteY27" fmla="*/ 233878 h 970662"/>
              <a:gd name="connsiteX28" fmla="*/ 300035 w 4186235"/>
              <a:gd name="connsiteY28" fmla="*/ 586303 h 970662"/>
              <a:gd name="connsiteX29" fmla="*/ 228598 w 4186235"/>
              <a:gd name="connsiteY29" fmla="*/ 248165 h 970662"/>
              <a:gd name="connsiteX30" fmla="*/ 171448 w 4186235"/>
              <a:gd name="connsiteY30" fmla="*/ 548203 h 970662"/>
              <a:gd name="connsiteX31" fmla="*/ 119060 w 4186235"/>
              <a:gd name="connsiteY31" fmla="*/ 262453 h 970662"/>
              <a:gd name="connsiteX32" fmla="*/ 76198 w 4186235"/>
              <a:gd name="connsiteY32" fmla="*/ 529153 h 970662"/>
              <a:gd name="connsiteX33" fmla="*/ 38098 w 4186235"/>
              <a:gd name="connsiteY33" fmla="*/ 286265 h 970662"/>
              <a:gd name="connsiteX34" fmla="*/ -2 w 4186235"/>
              <a:gd name="connsiteY34" fmla="*/ 533915 h 970662"/>
              <a:gd name="connsiteX0" fmla="*/ 4148135 w 4148135"/>
              <a:gd name="connsiteY0" fmla="*/ 405328 h 970662"/>
              <a:gd name="connsiteX1" fmla="*/ 3433760 w 4148135"/>
              <a:gd name="connsiteY1" fmla="*/ 405328 h 970662"/>
              <a:gd name="connsiteX2" fmla="*/ 3009898 w 4148135"/>
              <a:gd name="connsiteY2" fmla="*/ 495815 h 970662"/>
              <a:gd name="connsiteX3" fmla="*/ 2728910 w 4148135"/>
              <a:gd name="connsiteY3" fmla="*/ 652978 h 970662"/>
              <a:gd name="connsiteX4" fmla="*/ 2581273 w 4148135"/>
              <a:gd name="connsiteY4" fmla="*/ 819665 h 970662"/>
              <a:gd name="connsiteX5" fmla="*/ 2433635 w 4148135"/>
              <a:gd name="connsiteY5" fmla="*/ 943490 h 970662"/>
              <a:gd name="connsiteX6" fmla="*/ 2319335 w 4148135"/>
              <a:gd name="connsiteY6" fmla="*/ 962540 h 970662"/>
              <a:gd name="connsiteX7" fmla="*/ 2200273 w 4148135"/>
              <a:gd name="connsiteY7" fmla="*/ 838715 h 970662"/>
              <a:gd name="connsiteX8" fmla="*/ 2038348 w 4148135"/>
              <a:gd name="connsiteY8" fmla="*/ 414853 h 970662"/>
              <a:gd name="connsiteX9" fmla="*/ 1904998 w 4148135"/>
              <a:gd name="connsiteY9" fmla="*/ 91003 h 970662"/>
              <a:gd name="connsiteX10" fmla="*/ 1838323 w 4148135"/>
              <a:gd name="connsiteY10" fmla="*/ 10040 h 970662"/>
              <a:gd name="connsiteX11" fmla="*/ 1714498 w 4148135"/>
              <a:gd name="connsiteY11" fmla="*/ 276740 h 970662"/>
              <a:gd name="connsiteX12" fmla="*/ 1590673 w 4148135"/>
              <a:gd name="connsiteY12" fmla="*/ 672028 h 970662"/>
              <a:gd name="connsiteX13" fmla="*/ 1533523 w 4148135"/>
              <a:gd name="connsiteY13" fmla="*/ 748228 h 970662"/>
              <a:gd name="connsiteX14" fmla="*/ 1462085 w 4148135"/>
              <a:gd name="connsiteY14" fmla="*/ 624403 h 970662"/>
              <a:gd name="connsiteX15" fmla="*/ 1338260 w 4148135"/>
              <a:gd name="connsiteY15" fmla="*/ 152915 h 970662"/>
              <a:gd name="connsiteX16" fmla="*/ 1285873 w 4148135"/>
              <a:gd name="connsiteY16" fmla="*/ 110053 h 970662"/>
              <a:gd name="connsiteX17" fmla="*/ 1238248 w 4148135"/>
              <a:gd name="connsiteY17" fmla="*/ 205303 h 970662"/>
              <a:gd name="connsiteX18" fmla="*/ 1142998 w 4148135"/>
              <a:gd name="connsiteY18" fmla="*/ 619640 h 970662"/>
              <a:gd name="connsiteX19" fmla="*/ 1119185 w 4148135"/>
              <a:gd name="connsiteY19" fmla="*/ 705365 h 970662"/>
              <a:gd name="connsiteX20" fmla="*/ 1000123 w 4148135"/>
              <a:gd name="connsiteY20" fmla="*/ 319603 h 970662"/>
              <a:gd name="connsiteX21" fmla="*/ 942973 w 4148135"/>
              <a:gd name="connsiteY21" fmla="*/ 157678 h 970662"/>
              <a:gd name="connsiteX22" fmla="*/ 804860 w 4148135"/>
              <a:gd name="connsiteY22" fmla="*/ 652978 h 970662"/>
              <a:gd name="connsiteX23" fmla="*/ 695323 w 4148135"/>
              <a:gd name="connsiteY23" fmla="*/ 186253 h 970662"/>
              <a:gd name="connsiteX24" fmla="*/ 585785 w 4148135"/>
              <a:gd name="connsiteY24" fmla="*/ 614878 h 970662"/>
              <a:gd name="connsiteX25" fmla="*/ 481010 w 4148135"/>
              <a:gd name="connsiteY25" fmla="*/ 214828 h 970662"/>
              <a:gd name="connsiteX26" fmla="*/ 400048 w 4148135"/>
              <a:gd name="connsiteY26" fmla="*/ 595828 h 970662"/>
              <a:gd name="connsiteX27" fmla="*/ 328610 w 4148135"/>
              <a:gd name="connsiteY27" fmla="*/ 233878 h 970662"/>
              <a:gd name="connsiteX28" fmla="*/ 261935 w 4148135"/>
              <a:gd name="connsiteY28" fmla="*/ 586303 h 970662"/>
              <a:gd name="connsiteX29" fmla="*/ 190498 w 4148135"/>
              <a:gd name="connsiteY29" fmla="*/ 248165 h 970662"/>
              <a:gd name="connsiteX30" fmla="*/ 133348 w 4148135"/>
              <a:gd name="connsiteY30" fmla="*/ 548203 h 970662"/>
              <a:gd name="connsiteX31" fmla="*/ 80960 w 4148135"/>
              <a:gd name="connsiteY31" fmla="*/ 262453 h 970662"/>
              <a:gd name="connsiteX32" fmla="*/ 38098 w 4148135"/>
              <a:gd name="connsiteY32" fmla="*/ 529153 h 970662"/>
              <a:gd name="connsiteX33" fmla="*/ -2 w 4148135"/>
              <a:gd name="connsiteY33" fmla="*/ 286265 h 970662"/>
              <a:gd name="connsiteX0" fmla="*/ 4110035 w 4110035"/>
              <a:gd name="connsiteY0" fmla="*/ 405328 h 970662"/>
              <a:gd name="connsiteX1" fmla="*/ 3395660 w 4110035"/>
              <a:gd name="connsiteY1" fmla="*/ 405328 h 970662"/>
              <a:gd name="connsiteX2" fmla="*/ 2971798 w 4110035"/>
              <a:gd name="connsiteY2" fmla="*/ 495815 h 970662"/>
              <a:gd name="connsiteX3" fmla="*/ 2690810 w 4110035"/>
              <a:gd name="connsiteY3" fmla="*/ 652978 h 970662"/>
              <a:gd name="connsiteX4" fmla="*/ 2543173 w 4110035"/>
              <a:gd name="connsiteY4" fmla="*/ 819665 h 970662"/>
              <a:gd name="connsiteX5" fmla="*/ 2395535 w 4110035"/>
              <a:gd name="connsiteY5" fmla="*/ 943490 h 970662"/>
              <a:gd name="connsiteX6" fmla="*/ 2281235 w 4110035"/>
              <a:gd name="connsiteY6" fmla="*/ 962540 h 970662"/>
              <a:gd name="connsiteX7" fmla="*/ 2162173 w 4110035"/>
              <a:gd name="connsiteY7" fmla="*/ 838715 h 970662"/>
              <a:gd name="connsiteX8" fmla="*/ 2000248 w 4110035"/>
              <a:gd name="connsiteY8" fmla="*/ 414853 h 970662"/>
              <a:gd name="connsiteX9" fmla="*/ 1866898 w 4110035"/>
              <a:gd name="connsiteY9" fmla="*/ 91003 h 970662"/>
              <a:gd name="connsiteX10" fmla="*/ 1800223 w 4110035"/>
              <a:gd name="connsiteY10" fmla="*/ 10040 h 970662"/>
              <a:gd name="connsiteX11" fmla="*/ 1676398 w 4110035"/>
              <a:gd name="connsiteY11" fmla="*/ 276740 h 970662"/>
              <a:gd name="connsiteX12" fmla="*/ 1552573 w 4110035"/>
              <a:gd name="connsiteY12" fmla="*/ 672028 h 970662"/>
              <a:gd name="connsiteX13" fmla="*/ 1495423 w 4110035"/>
              <a:gd name="connsiteY13" fmla="*/ 748228 h 970662"/>
              <a:gd name="connsiteX14" fmla="*/ 1423985 w 4110035"/>
              <a:gd name="connsiteY14" fmla="*/ 624403 h 970662"/>
              <a:gd name="connsiteX15" fmla="*/ 1300160 w 4110035"/>
              <a:gd name="connsiteY15" fmla="*/ 152915 h 970662"/>
              <a:gd name="connsiteX16" fmla="*/ 1247773 w 4110035"/>
              <a:gd name="connsiteY16" fmla="*/ 110053 h 970662"/>
              <a:gd name="connsiteX17" fmla="*/ 1200148 w 4110035"/>
              <a:gd name="connsiteY17" fmla="*/ 205303 h 970662"/>
              <a:gd name="connsiteX18" fmla="*/ 1104898 w 4110035"/>
              <a:gd name="connsiteY18" fmla="*/ 619640 h 970662"/>
              <a:gd name="connsiteX19" fmla="*/ 1081085 w 4110035"/>
              <a:gd name="connsiteY19" fmla="*/ 705365 h 970662"/>
              <a:gd name="connsiteX20" fmla="*/ 962023 w 4110035"/>
              <a:gd name="connsiteY20" fmla="*/ 319603 h 970662"/>
              <a:gd name="connsiteX21" fmla="*/ 904873 w 4110035"/>
              <a:gd name="connsiteY21" fmla="*/ 157678 h 970662"/>
              <a:gd name="connsiteX22" fmla="*/ 766760 w 4110035"/>
              <a:gd name="connsiteY22" fmla="*/ 652978 h 970662"/>
              <a:gd name="connsiteX23" fmla="*/ 657223 w 4110035"/>
              <a:gd name="connsiteY23" fmla="*/ 186253 h 970662"/>
              <a:gd name="connsiteX24" fmla="*/ 547685 w 4110035"/>
              <a:gd name="connsiteY24" fmla="*/ 614878 h 970662"/>
              <a:gd name="connsiteX25" fmla="*/ 442910 w 4110035"/>
              <a:gd name="connsiteY25" fmla="*/ 214828 h 970662"/>
              <a:gd name="connsiteX26" fmla="*/ 361948 w 4110035"/>
              <a:gd name="connsiteY26" fmla="*/ 595828 h 970662"/>
              <a:gd name="connsiteX27" fmla="*/ 290510 w 4110035"/>
              <a:gd name="connsiteY27" fmla="*/ 233878 h 970662"/>
              <a:gd name="connsiteX28" fmla="*/ 223835 w 4110035"/>
              <a:gd name="connsiteY28" fmla="*/ 586303 h 970662"/>
              <a:gd name="connsiteX29" fmla="*/ 152398 w 4110035"/>
              <a:gd name="connsiteY29" fmla="*/ 248165 h 970662"/>
              <a:gd name="connsiteX30" fmla="*/ 95248 w 4110035"/>
              <a:gd name="connsiteY30" fmla="*/ 548203 h 970662"/>
              <a:gd name="connsiteX31" fmla="*/ 42860 w 4110035"/>
              <a:gd name="connsiteY31" fmla="*/ 262453 h 970662"/>
              <a:gd name="connsiteX32" fmla="*/ -2 w 4110035"/>
              <a:gd name="connsiteY32" fmla="*/ 529153 h 970662"/>
              <a:gd name="connsiteX0" fmla="*/ 4067177 w 4067177"/>
              <a:gd name="connsiteY0" fmla="*/ 405328 h 970662"/>
              <a:gd name="connsiteX1" fmla="*/ 3352802 w 4067177"/>
              <a:gd name="connsiteY1" fmla="*/ 405328 h 970662"/>
              <a:gd name="connsiteX2" fmla="*/ 2928940 w 4067177"/>
              <a:gd name="connsiteY2" fmla="*/ 495815 h 970662"/>
              <a:gd name="connsiteX3" fmla="*/ 2647952 w 4067177"/>
              <a:gd name="connsiteY3" fmla="*/ 652978 h 970662"/>
              <a:gd name="connsiteX4" fmla="*/ 2500315 w 4067177"/>
              <a:gd name="connsiteY4" fmla="*/ 819665 h 970662"/>
              <a:gd name="connsiteX5" fmla="*/ 2352677 w 4067177"/>
              <a:gd name="connsiteY5" fmla="*/ 943490 h 970662"/>
              <a:gd name="connsiteX6" fmla="*/ 2238377 w 4067177"/>
              <a:gd name="connsiteY6" fmla="*/ 962540 h 970662"/>
              <a:gd name="connsiteX7" fmla="*/ 2119315 w 4067177"/>
              <a:gd name="connsiteY7" fmla="*/ 838715 h 970662"/>
              <a:gd name="connsiteX8" fmla="*/ 1957390 w 4067177"/>
              <a:gd name="connsiteY8" fmla="*/ 414853 h 970662"/>
              <a:gd name="connsiteX9" fmla="*/ 1824040 w 4067177"/>
              <a:gd name="connsiteY9" fmla="*/ 91003 h 970662"/>
              <a:gd name="connsiteX10" fmla="*/ 1757365 w 4067177"/>
              <a:gd name="connsiteY10" fmla="*/ 10040 h 970662"/>
              <a:gd name="connsiteX11" fmla="*/ 1633540 w 4067177"/>
              <a:gd name="connsiteY11" fmla="*/ 276740 h 970662"/>
              <a:gd name="connsiteX12" fmla="*/ 1509715 w 4067177"/>
              <a:gd name="connsiteY12" fmla="*/ 672028 h 970662"/>
              <a:gd name="connsiteX13" fmla="*/ 1452565 w 4067177"/>
              <a:gd name="connsiteY13" fmla="*/ 748228 h 970662"/>
              <a:gd name="connsiteX14" fmla="*/ 1381127 w 4067177"/>
              <a:gd name="connsiteY14" fmla="*/ 624403 h 970662"/>
              <a:gd name="connsiteX15" fmla="*/ 1257302 w 4067177"/>
              <a:gd name="connsiteY15" fmla="*/ 152915 h 970662"/>
              <a:gd name="connsiteX16" fmla="*/ 1204915 w 4067177"/>
              <a:gd name="connsiteY16" fmla="*/ 110053 h 970662"/>
              <a:gd name="connsiteX17" fmla="*/ 1157290 w 4067177"/>
              <a:gd name="connsiteY17" fmla="*/ 205303 h 970662"/>
              <a:gd name="connsiteX18" fmla="*/ 1062040 w 4067177"/>
              <a:gd name="connsiteY18" fmla="*/ 619640 h 970662"/>
              <a:gd name="connsiteX19" fmla="*/ 1038227 w 4067177"/>
              <a:gd name="connsiteY19" fmla="*/ 705365 h 970662"/>
              <a:gd name="connsiteX20" fmla="*/ 919165 w 4067177"/>
              <a:gd name="connsiteY20" fmla="*/ 319603 h 970662"/>
              <a:gd name="connsiteX21" fmla="*/ 862015 w 4067177"/>
              <a:gd name="connsiteY21" fmla="*/ 157678 h 970662"/>
              <a:gd name="connsiteX22" fmla="*/ 723902 w 4067177"/>
              <a:gd name="connsiteY22" fmla="*/ 652978 h 970662"/>
              <a:gd name="connsiteX23" fmla="*/ 614365 w 4067177"/>
              <a:gd name="connsiteY23" fmla="*/ 186253 h 970662"/>
              <a:gd name="connsiteX24" fmla="*/ 504827 w 4067177"/>
              <a:gd name="connsiteY24" fmla="*/ 614878 h 970662"/>
              <a:gd name="connsiteX25" fmla="*/ 400052 w 4067177"/>
              <a:gd name="connsiteY25" fmla="*/ 214828 h 970662"/>
              <a:gd name="connsiteX26" fmla="*/ 319090 w 4067177"/>
              <a:gd name="connsiteY26" fmla="*/ 595828 h 970662"/>
              <a:gd name="connsiteX27" fmla="*/ 247652 w 4067177"/>
              <a:gd name="connsiteY27" fmla="*/ 233878 h 970662"/>
              <a:gd name="connsiteX28" fmla="*/ 180977 w 4067177"/>
              <a:gd name="connsiteY28" fmla="*/ 586303 h 970662"/>
              <a:gd name="connsiteX29" fmla="*/ 109540 w 4067177"/>
              <a:gd name="connsiteY29" fmla="*/ 248165 h 970662"/>
              <a:gd name="connsiteX30" fmla="*/ 52390 w 4067177"/>
              <a:gd name="connsiteY30" fmla="*/ 548203 h 970662"/>
              <a:gd name="connsiteX31" fmla="*/ 2 w 4067177"/>
              <a:gd name="connsiteY31" fmla="*/ 262453 h 97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7177" h="970662">
                <a:moveTo>
                  <a:pt x="4067177" y="405328"/>
                </a:moveTo>
                <a:cubicBezTo>
                  <a:pt x="3804842" y="397787"/>
                  <a:pt x="3542508" y="390247"/>
                  <a:pt x="3352802" y="405328"/>
                </a:cubicBezTo>
                <a:cubicBezTo>
                  <a:pt x="3163096" y="420409"/>
                  <a:pt x="3046415" y="454540"/>
                  <a:pt x="2928940" y="495815"/>
                </a:cubicBezTo>
                <a:cubicBezTo>
                  <a:pt x="2811465" y="537090"/>
                  <a:pt x="2719389" y="599003"/>
                  <a:pt x="2647952" y="652978"/>
                </a:cubicBezTo>
                <a:cubicBezTo>
                  <a:pt x="2576515" y="706953"/>
                  <a:pt x="2549527" y="771247"/>
                  <a:pt x="2500315" y="819665"/>
                </a:cubicBezTo>
                <a:cubicBezTo>
                  <a:pt x="2451103" y="868083"/>
                  <a:pt x="2396333" y="919677"/>
                  <a:pt x="2352677" y="943490"/>
                </a:cubicBezTo>
                <a:cubicBezTo>
                  <a:pt x="2309021" y="967303"/>
                  <a:pt x="2277271" y="980002"/>
                  <a:pt x="2238377" y="962540"/>
                </a:cubicBezTo>
                <a:cubicBezTo>
                  <a:pt x="2199483" y="945078"/>
                  <a:pt x="2166146" y="929996"/>
                  <a:pt x="2119315" y="838715"/>
                </a:cubicBezTo>
                <a:cubicBezTo>
                  <a:pt x="2072484" y="747434"/>
                  <a:pt x="2006602" y="539472"/>
                  <a:pt x="1957390" y="414853"/>
                </a:cubicBezTo>
                <a:cubicBezTo>
                  <a:pt x="1908178" y="290234"/>
                  <a:pt x="1857377" y="158472"/>
                  <a:pt x="1824040" y="91003"/>
                </a:cubicBezTo>
                <a:cubicBezTo>
                  <a:pt x="1790703" y="23534"/>
                  <a:pt x="1789115" y="-20916"/>
                  <a:pt x="1757365" y="10040"/>
                </a:cubicBezTo>
                <a:cubicBezTo>
                  <a:pt x="1725615" y="40996"/>
                  <a:pt x="1674815" y="166409"/>
                  <a:pt x="1633540" y="276740"/>
                </a:cubicBezTo>
                <a:cubicBezTo>
                  <a:pt x="1592265" y="387071"/>
                  <a:pt x="1539877" y="593447"/>
                  <a:pt x="1509715" y="672028"/>
                </a:cubicBezTo>
                <a:cubicBezTo>
                  <a:pt x="1479553" y="750609"/>
                  <a:pt x="1473996" y="756165"/>
                  <a:pt x="1452565" y="748228"/>
                </a:cubicBezTo>
                <a:cubicBezTo>
                  <a:pt x="1431134" y="740291"/>
                  <a:pt x="1413671" y="723622"/>
                  <a:pt x="1381127" y="624403"/>
                </a:cubicBezTo>
                <a:cubicBezTo>
                  <a:pt x="1348583" y="525184"/>
                  <a:pt x="1286671" y="238640"/>
                  <a:pt x="1257302" y="152915"/>
                </a:cubicBezTo>
                <a:cubicBezTo>
                  <a:pt x="1227933" y="67190"/>
                  <a:pt x="1221584" y="101322"/>
                  <a:pt x="1204915" y="110053"/>
                </a:cubicBezTo>
                <a:cubicBezTo>
                  <a:pt x="1188246" y="118784"/>
                  <a:pt x="1181102" y="120372"/>
                  <a:pt x="1157290" y="205303"/>
                </a:cubicBezTo>
                <a:cubicBezTo>
                  <a:pt x="1133477" y="290234"/>
                  <a:pt x="1081884" y="536296"/>
                  <a:pt x="1062040" y="619640"/>
                </a:cubicBezTo>
                <a:cubicBezTo>
                  <a:pt x="1042196" y="702984"/>
                  <a:pt x="1062040" y="755371"/>
                  <a:pt x="1038227" y="705365"/>
                </a:cubicBezTo>
                <a:cubicBezTo>
                  <a:pt x="1014414" y="655359"/>
                  <a:pt x="948534" y="410884"/>
                  <a:pt x="919165" y="319603"/>
                </a:cubicBezTo>
                <a:cubicBezTo>
                  <a:pt x="889796" y="228322"/>
                  <a:pt x="894559" y="102115"/>
                  <a:pt x="862015" y="157678"/>
                </a:cubicBezTo>
                <a:cubicBezTo>
                  <a:pt x="829471" y="213241"/>
                  <a:pt x="765177" y="648216"/>
                  <a:pt x="723902" y="652978"/>
                </a:cubicBezTo>
                <a:cubicBezTo>
                  <a:pt x="682627" y="657740"/>
                  <a:pt x="650877" y="192603"/>
                  <a:pt x="614365" y="186253"/>
                </a:cubicBezTo>
                <a:cubicBezTo>
                  <a:pt x="577853" y="179903"/>
                  <a:pt x="540546" y="610116"/>
                  <a:pt x="504827" y="614878"/>
                </a:cubicBezTo>
                <a:cubicBezTo>
                  <a:pt x="469108" y="619640"/>
                  <a:pt x="431008" y="218003"/>
                  <a:pt x="400052" y="214828"/>
                </a:cubicBezTo>
                <a:cubicBezTo>
                  <a:pt x="369096" y="211653"/>
                  <a:pt x="344490" y="592653"/>
                  <a:pt x="319090" y="595828"/>
                </a:cubicBezTo>
                <a:cubicBezTo>
                  <a:pt x="293690" y="599003"/>
                  <a:pt x="270671" y="235465"/>
                  <a:pt x="247652" y="233878"/>
                </a:cubicBezTo>
                <a:cubicBezTo>
                  <a:pt x="224633" y="232291"/>
                  <a:pt x="203996" y="583922"/>
                  <a:pt x="180977" y="586303"/>
                </a:cubicBezTo>
                <a:cubicBezTo>
                  <a:pt x="157958" y="588684"/>
                  <a:pt x="130971" y="254515"/>
                  <a:pt x="109540" y="248165"/>
                </a:cubicBezTo>
                <a:cubicBezTo>
                  <a:pt x="88109" y="241815"/>
                  <a:pt x="70646" y="545822"/>
                  <a:pt x="52390" y="548203"/>
                </a:cubicBezTo>
                <a:cubicBezTo>
                  <a:pt x="34134" y="550584"/>
                  <a:pt x="15877" y="265628"/>
                  <a:pt x="2" y="262453"/>
                </a:cubicBezTo>
              </a:path>
            </a:pathLst>
          </a:custGeom>
          <a:noFill/>
          <a:ln w="19050">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Freeform 397">
            <a:extLst>
              <a:ext uri="{FF2B5EF4-FFF2-40B4-BE49-F238E27FC236}">
                <a16:creationId xmlns:a16="http://schemas.microsoft.com/office/drawing/2014/main" id="{82CC84A6-8304-4A4D-ACB3-168AE56D316D}"/>
              </a:ext>
            </a:extLst>
          </p:cNvPr>
          <p:cNvSpPr>
            <a:spLocks/>
          </p:cNvSpPr>
          <p:nvPr/>
        </p:nvSpPr>
        <p:spPr bwMode="auto">
          <a:xfrm>
            <a:off x="3861873" y="2227394"/>
            <a:ext cx="1622695" cy="65871"/>
          </a:xfrm>
          <a:custGeom>
            <a:avLst/>
            <a:gdLst>
              <a:gd name="T0" fmla="*/ 39 w 3006"/>
              <a:gd name="T1" fmla="*/ 154 h 503"/>
              <a:gd name="T2" fmla="*/ 86 w 3006"/>
              <a:gd name="T3" fmla="*/ 55 h 503"/>
              <a:gd name="T4" fmla="*/ 134 w 3006"/>
              <a:gd name="T5" fmla="*/ 4 h 503"/>
              <a:gd name="T6" fmla="*/ 182 w 3006"/>
              <a:gd name="T7" fmla="*/ 14 h 503"/>
              <a:gd name="T8" fmla="*/ 230 w 3006"/>
              <a:gd name="T9" fmla="*/ 82 h 503"/>
              <a:gd name="T10" fmla="*/ 278 w 3006"/>
              <a:gd name="T11" fmla="*/ 192 h 503"/>
              <a:gd name="T12" fmla="*/ 326 w 3006"/>
              <a:gd name="T13" fmla="*/ 316 h 503"/>
              <a:gd name="T14" fmla="*/ 374 w 3006"/>
              <a:gd name="T15" fmla="*/ 425 h 503"/>
              <a:gd name="T16" fmla="*/ 421 w 3006"/>
              <a:gd name="T17" fmla="*/ 491 h 503"/>
              <a:gd name="T18" fmla="*/ 469 w 3006"/>
              <a:gd name="T19" fmla="*/ 499 h 503"/>
              <a:gd name="T20" fmla="*/ 517 w 3006"/>
              <a:gd name="T21" fmla="*/ 446 h 503"/>
              <a:gd name="T22" fmla="*/ 565 w 3006"/>
              <a:gd name="T23" fmla="*/ 346 h 503"/>
              <a:gd name="T24" fmla="*/ 613 w 3006"/>
              <a:gd name="T25" fmla="*/ 223 h 503"/>
              <a:gd name="T26" fmla="*/ 661 w 3006"/>
              <a:gd name="T27" fmla="*/ 106 h 503"/>
              <a:gd name="T28" fmla="*/ 709 w 3006"/>
              <a:gd name="T29" fmla="*/ 26 h 503"/>
              <a:gd name="T30" fmla="*/ 756 w 3006"/>
              <a:gd name="T31" fmla="*/ 1 h 503"/>
              <a:gd name="T32" fmla="*/ 804 w 3006"/>
              <a:gd name="T33" fmla="*/ 37 h 503"/>
              <a:gd name="T34" fmla="*/ 852 w 3006"/>
              <a:gd name="T35" fmla="*/ 126 h 503"/>
              <a:gd name="T36" fmla="*/ 900 w 3006"/>
              <a:gd name="T37" fmla="*/ 246 h 503"/>
              <a:gd name="T38" fmla="*/ 948 w 3006"/>
              <a:gd name="T39" fmla="*/ 367 h 503"/>
              <a:gd name="T40" fmla="*/ 996 w 3006"/>
              <a:gd name="T41" fmla="*/ 460 h 503"/>
              <a:gd name="T42" fmla="*/ 1044 w 3006"/>
              <a:gd name="T43" fmla="*/ 502 h 503"/>
              <a:gd name="T44" fmla="*/ 1091 w 3006"/>
              <a:gd name="T45" fmla="*/ 483 h 503"/>
              <a:gd name="T46" fmla="*/ 1139 w 3006"/>
              <a:gd name="T47" fmla="*/ 407 h 503"/>
              <a:gd name="T48" fmla="*/ 1187 w 3006"/>
              <a:gd name="T49" fmla="*/ 294 h 503"/>
              <a:gd name="T50" fmla="*/ 1235 w 3006"/>
              <a:gd name="T51" fmla="*/ 170 h 503"/>
              <a:gd name="T52" fmla="*/ 1283 w 3006"/>
              <a:gd name="T53" fmla="*/ 66 h 503"/>
              <a:gd name="T54" fmla="*/ 1331 w 3006"/>
              <a:gd name="T55" fmla="*/ 7 h 503"/>
              <a:gd name="T56" fmla="*/ 1379 w 3006"/>
              <a:gd name="T57" fmla="*/ 9 h 503"/>
              <a:gd name="T58" fmla="*/ 1426 w 3006"/>
              <a:gd name="T59" fmla="*/ 70 h 503"/>
              <a:gd name="T60" fmla="*/ 1474 w 3006"/>
              <a:gd name="T61" fmla="*/ 176 h 503"/>
              <a:gd name="T62" fmla="*/ 1522 w 3006"/>
              <a:gd name="T63" fmla="*/ 300 h 503"/>
              <a:gd name="T64" fmla="*/ 1570 w 3006"/>
              <a:gd name="T65" fmla="*/ 412 h 503"/>
              <a:gd name="T66" fmla="*/ 1618 w 3006"/>
              <a:gd name="T67" fmla="*/ 486 h 503"/>
              <a:gd name="T68" fmla="*/ 1666 w 3006"/>
              <a:gd name="T69" fmla="*/ 501 h 503"/>
              <a:gd name="T70" fmla="*/ 1714 w 3006"/>
              <a:gd name="T71" fmla="*/ 456 h 503"/>
              <a:gd name="T72" fmla="*/ 1761 w 3006"/>
              <a:gd name="T73" fmla="*/ 361 h 503"/>
              <a:gd name="T74" fmla="*/ 1809 w 3006"/>
              <a:gd name="T75" fmla="*/ 239 h 503"/>
              <a:gd name="T76" fmla="*/ 1857 w 3006"/>
              <a:gd name="T77" fmla="*/ 120 h 503"/>
              <a:gd name="T78" fmla="*/ 1905 w 3006"/>
              <a:gd name="T79" fmla="*/ 34 h 503"/>
              <a:gd name="T80" fmla="*/ 1953 w 3006"/>
              <a:gd name="T81" fmla="*/ 0 h 503"/>
              <a:gd name="T82" fmla="*/ 2001 w 3006"/>
              <a:gd name="T83" fmla="*/ 29 h 503"/>
              <a:gd name="T84" fmla="*/ 2049 w 3006"/>
              <a:gd name="T85" fmla="*/ 112 h 503"/>
              <a:gd name="T86" fmla="*/ 2096 w 3006"/>
              <a:gd name="T87" fmla="*/ 229 h 503"/>
              <a:gd name="T88" fmla="*/ 2144 w 3006"/>
              <a:gd name="T89" fmla="*/ 352 h 503"/>
              <a:gd name="T90" fmla="*/ 2192 w 3006"/>
              <a:gd name="T91" fmla="*/ 450 h 503"/>
              <a:gd name="T92" fmla="*/ 2240 w 3006"/>
              <a:gd name="T93" fmla="*/ 500 h 503"/>
              <a:gd name="T94" fmla="*/ 2288 w 3006"/>
              <a:gd name="T95" fmla="*/ 489 h 503"/>
              <a:gd name="T96" fmla="*/ 2336 w 3006"/>
              <a:gd name="T97" fmla="*/ 420 h 503"/>
              <a:gd name="T98" fmla="*/ 2384 w 3006"/>
              <a:gd name="T99" fmla="*/ 310 h 503"/>
              <a:gd name="T100" fmla="*/ 2431 w 3006"/>
              <a:gd name="T101" fmla="*/ 185 h 503"/>
              <a:gd name="T102" fmla="*/ 2479 w 3006"/>
              <a:gd name="T103" fmla="*/ 77 h 503"/>
              <a:gd name="T104" fmla="*/ 2527 w 3006"/>
              <a:gd name="T105" fmla="*/ 12 h 503"/>
              <a:gd name="T106" fmla="*/ 2575 w 3006"/>
              <a:gd name="T107" fmla="*/ 5 h 503"/>
              <a:gd name="T108" fmla="*/ 2623 w 3006"/>
              <a:gd name="T109" fmla="*/ 59 h 503"/>
              <a:gd name="T110" fmla="*/ 2671 w 3006"/>
              <a:gd name="T111" fmla="*/ 160 h 503"/>
              <a:gd name="T112" fmla="*/ 2719 w 3006"/>
              <a:gd name="T113" fmla="*/ 283 h 503"/>
              <a:gd name="T114" fmla="*/ 2766 w 3006"/>
              <a:gd name="T115" fmla="*/ 399 h 503"/>
              <a:gd name="T116" fmla="*/ 2814 w 3006"/>
              <a:gd name="T117" fmla="*/ 479 h 503"/>
              <a:gd name="T118" fmla="*/ 2862 w 3006"/>
              <a:gd name="T119" fmla="*/ 503 h 503"/>
              <a:gd name="T120" fmla="*/ 2910 w 3006"/>
              <a:gd name="T121" fmla="*/ 466 h 503"/>
              <a:gd name="T122" fmla="*/ 2958 w 3006"/>
              <a:gd name="T123" fmla="*/ 376 h 503"/>
              <a:gd name="T124" fmla="*/ 3006 w 3006"/>
              <a:gd name="T125" fmla="*/ 25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06" h="503">
                <a:moveTo>
                  <a:pt x="0" y="252"/>
                </a:moveTo>
                <a:lnTo>
                  <a:pt x="10" y="227"/>
                </a:lnTo>
                <a:lnTo>
                  <a:pt x="20" y="202"/>
                </a:lnTo>
                <a:lnTo>
                  <a:pt x="29" y="178"/>
                </a:lnTo>
                <a:lnTo>
                  <a:pt x="39" y="154"/>
                </a:lnTo>
                <a:lnTo>
                  <a:pt x="48" y="131"/>
                </a:lnTo>
                <a:lnTo>
                  <a:pt x="58" y="110"/>
                </a:lnTo>
                <a:lnTo>
                  <a:pt x="67" y="90"/>
                </a:lnTo>
                <a:lnTo>
                  <a:pt x="77" y="71"/>
                </a:lnTo>
                <a:lnTo>
                  <a:pt x="86" y="55"/>
                </a:lnTo>
                <a:lnTo>
                  <a:pt x="96" y="40"/>
                </a:lnTo>
                <a:lnTo>
                  <a:pt x="106" y="28"/>
                </a:lnTo>
                <a:lnTo>
                  <a:pt x="115" y="17"/>
                </a:lnTo>
                <a:lnTo>
                  <a:pt x="125" y="10"/>
                </a:lnTo>
                <a:lnTo>
                  <a:pt x="134" y="4"/>
                </a:lnTo>
                <a:lnTo>
                  <a:pt x="144" y="1"/>
                </a:lnTo>
                <a:lnTo>
                  <a:pt x="154" y="0"/>
                </a:lnTo>
                <a:lnTo>
                  <a:pt x="163" y="2"/>
                </a:lnTo>
                <a:lnTo>
                  <a:pt x="173" y="7"/>
                </a:lnTo>
                <a:lnTo>
                  <a:pt x="182" y="14"/>
                </a:lnTo>
                <a:lnTo>
                  <a:pt x="192" y="23"/>
                </a:lnTo>
                <a:lnTo>
                  <a:pt x="201" y="35"/>
                </a:lnTo>
                <a:lnTo>
                  <a:pt x="211" y="49"/>
                </a:lnTo>
                <a:lnTo>
                  <a:pt x="221" y="64"/>
                </a:lnTo>
                <a:lnTo>
                  <a:pt x="230" y="82"/>
                </a:lnTo>
                <a:lnTo>
                  <a:pt x="240" y="101"/>
                </a:lnTo>
                <a:lnTo>
                  <a:pt x="249" y="122"/>
                </a:lnTo>
                <a:lnTo>
                  <a:pt x="259" y="144"/>
                </a:lnTo>
                <a:lnTo>
                  <a:pt x="268" y="168"/>
                </a:lnTo>
                <a:lnTo>
                  <a:pt x="278" y="192"/>
                </a:lnTo>
                <a:lnTo>
                  <a:pt x="288" y="216"/>
                </a:lnTo>
                <a:lnTo>
                  <a:pt x="297" y="241"/>
                </a:lnTo>
                <a:lnTo>
                  <a:pt x="307" y="267"/>
                </a:lnTo>
                <a:lnTo>
                  <a:pt x="316" y="292"/>
                </a:lnTo>
                <a:lnTo>
                  <a:pt x="326" y="316"/>
                </a:lnTo>
                <a:lnTo>
                  <a:pt x="335" y="340"/>
                </a:lnTo>
                <a:lnTo>
                  <a:pt x="345" y="363"/>
                </a:lnTo>
                <a:lnTo>
                  <a:pt x="354" y="385"/>
                </a:lnTo>
                <a:lnTo>
                  <a:pt x="364" y="406"/>
                </a:lnTo>
                <a:lnTo>
                  <a:pt x="374" y="425"/>
                </a:lnTo>
                <a:lnTo>
                  <a:pt x="383" y="442"/>
                </a:lnTo>
                <a:lnTo>
                  <a:pt x="393" y="458"/>
                </a:lnTo>
                <a:lnTo>
                  <a:pt x="402" y="471"/>
                </a:lnTo>
                <a:lnTo>
                  <a:pt x="412" y="482"/>
                </a:lnTo>
                <a:lnTo>
                  <a:pt x="421" y="491"/>
                </a:lnTo>
                <a:lnTo>
                  <a:pt x="431" y="498"/>
                </a:lnTo>
                <a:lnTo>
                  <a:pt x="441" y="502"/>
                </a:lnTo>
                <a:lnTo>
                  <a:pt x="450" y="503"/>
                </a:lnTo>
                <a:lnTo>
                  <a:pt x="460" y="502"/>
                </a:lnTo>
                <a:lnTo>
                  <a:pt x="469" y="499"/>
                </a:lnTo>
                <a:lnTo>
                  <a:pt x="479" y="493"/>
                </a:lnTo>
                <a:lnTo>
                  <a:pt x="489" y="485"/>
                </a:lnTo>
                <a:lnTo>
                  <a:pt x="498" y="474"/>
                </a:lnTo>
                <a:lnTo>
                  <a:pt x="508" y="461"/>
                </a:lnTo>
                <a:lnTo>
                  <a:pt x="517" y="446"/>
                </a:lnTo>
                <a:lnTo>
                  <a:pt x="527" y="429"/>
                </a:lnTo>
                <a:lnTo>
                  <a:pt x="536" y="411"/>
                </a:lnTo>
                <a:lnTo>
                  <a:pt x="546" y="390"/>
                </a:lnTo>
                <a:lnTo>
                  <a:pt x="556" y="369"/>
                </a:lnTo>
                <a:lnTo>
                  <a:pt x="565" y="346"/>
                </a:lnTo>
                <a:lnTo>
                  <a:pt x="575" y="322"/>
                </a:lnTo>
                <a:lnTo>
                  <a:pt x="584" y="298"/>
                </a:lnTo>
                <a:lnTo>
                  <a:pt x="594" y="273"/>
                </a:lnTo>
                <a:lnTo>
                  <a:pt x="603" y="248"/>
                </a:lnTo>
                <a:lnTo>
                  <a:pt x="613" y="223"/>
                </a:lnTo>
                <a:lnTo>
                  <a:pt x="623" y="198"/>
                </a:lnTo>
                <a:lnTo>
                  <a:pt x="632" y="174"/>
                </a:lnTo>
                <a:lnTo>
                  <a:pt x="642" y="150"/>
                </a:lnTo>
                <a:lnTo>
                  <a:pt x="651" y="128"/>
                </a:lnTo>
                <a:lnTo>
                  <a:pt x="661" y="106"/>
                </a:lnTo>
                <a:lnTo>
                  <a:pt x="670" y="87"/>
                </a:lnTo>
                <a:lnTo>
                  <a:pt x="680" y="69"/>
                </a:lnTo>
                <a:lnTo>
                  <a:pt x="689" y="52"/>
                </a:lnTo>
                <a:lnTo>
                  <a:pt x="699" y="38"/>
                </a:lnTo>
                <a:lnTo>
                  <a:pt x="709" y="26"/>
                </a:lnTo>
                <a:lnTo>
                  <a:pt x="718" y="16"/>
                </a:lnTo>
                <a:lnTo>
                  <a:pt x="728" y="8"/>
                </a:lnTo>
                <a:lnTo>
                  <a:pt x="737" y="3"/>
                </a:lnTo>
                <a:lnTo>
                  <a:pt x="747" y="1"/>
                </a:lnTo>
                <a:lnTo>
                  <a:pt x="756" y="1"/>
                </a:lnTo>
                <a:lnTo>
                  <a:pt x="766" y="3"/>
                </a:lnTo>
                <a:lnTo>
                  <a:pt x="776" y="8"/>
                </a:lnTo>
                <a:lnTo>
                  <a:pt x="785" y="15"/>
                </a:lnTo>
                <a:lnTo>
                  <a:pt x="795" y="25"/>
                </a:lnTo>
                <a:lnTo>
                  <a:pt x="804" y="37"/>
                </a:lnTo>
                <a:lnTo>
                  <a:pt x="814" y="51"/>
                </a:lnTo>
                <a:lnTo>
                  <a:pt x="824" y="67"/>
                </a:lnTo>
                <a:lnTo>
                  <a:pt x="833" y="85"/>
                </a:lnTo>
                <a:lnTo>
                  <a:pt x="843" y="105"/>
                </a:lnTo>
                <a:lnTo>
                  <a:pt x="852" y="126"/>
                </a:lnTo>
                <a:lnTo>
                  <a:pt x="862" y="148"/>
                </a:lnTo>
                <a:lnTo>
                  <a:pt x="871" y="172"/>
                </a:lnTo>
                <a:lnTo>
                  <a:pt x="881" y="196"/>
                </a:lnTo>
                <a:lnTo>
                  <a:pt x="891" y="221"/>
                </a:lnTo>
                <a:lnTo>
                  <a:pt x="900" y="246"/>
                </a:lnTo>
                <a:lnTo>
                  <a:pt x="910" y="271"/>
                </a:lnTo>
                <a:lnTo>
                  <a:pt x="919" y="296"/>
                </a:lnTo>
                <a:lnTo>
                  <a:pt x="929" y="320"/>
                </a:lnTo>
                <a:lnTo>
                  <a:pt x="938" y="344"/>
                </a:lnTo>
                <a:lnTo>
                  <a:pt x="948" y="367"/>
                </a:lnTo>
                <a:lnTo>
                  <a:pt x="958" y="389"/>
                </a:lnTo>
                <a:lnTo>
                  <a:pt x="967" y="409"/>
                </a:lnTo>
                <a:lnTo>
                  <a:pt x="977" y="428"/>
                </a:lnTo>
                <a:lnTo>
                  <a:pt x="986" y="445"/>
                </a:lnTo>
                <a:lnTo>
                  <a:pt x="996" y="460"/>
                </a:lnTo>
                <a:lnTo>
                  <a:pt x="1005" y="473"/>
                </a:lnTo>
                <a:lnTo>
                  <a:pt x="1015" y="484"/>
                </a:lnTo>
                <a:lnTo>
                  <a:pt x="1024" y="492"/>
                </a:lnTo>
                <a:lnTo>
                  <a:pt x="1034" y="499"/>
                </a:lnTo>
                <a:lnTo>
                  <a:pt x="1044" y="502"/>
                </a:lnTo>
                <a:lnTo>
                  <a:pt x="1053" y="503"/>
                </a:lnTo>
                <a:lnTo>
                  <a:pt x="1063" y="502"/>
                </a:lnTo>
                <a:lnTo>
                  <a:pt x="1072" y="498"/>
                </a:lnTo>
                <a:lnTo>
                  <a:pt x="1082" y="492"/>
                </a:lnTo>
                <a:lnTo>
                  <a:pt x="1091" y="483"/>
                </a:lnTo>
                <a:lnTo>
                  <a:pt x="1101" y="472"/>
                </a:lnTo>
                <a:lnTo>
                  <a:pt x="1111" y="459"/>
                </a:lnTo>
                <a:lnTo>
                  <a:pt x="1120" y="444"/>
                </a:lnTo>
                <a:lnTo>
                  <a:pt x="1130" y="426"/>
                </a:lnTo>
                <a:lnTo>
                  <a:pt x="1139" y="407"/>
                </a:lnTo>
                <a:lnTo>
                  <a:pt x="1149" y="387"/>
                </a:lnTo>
                <a:lnTo>
                  <a:pt x="1159" y="365"/>
                </a:lnTo>
                <a:lnTo>
                  <a:pt x="1168" y="342"/>
                </a:lnTo>
                <a:lnTo>
                  <a:pt x="1178" y="318"/>
                </a:lnTo>
                <a:lnTo>
                  <a:pt x="1187" y="294"/>
                </a:lnTo>
                <a:lnTo>
                  <a:pt x="1197" y="269"/>
                </a:lnTo>
                <a:lnTo>
                  <a:pt x="1206" y="243"/>
                </a:lnTo>
                <a:lnTo>
                  <a:pt x="1216" y="218"/>
                </a:lnTo>
                <a:lnTo>
                  <a:pt x="1226" y="194"/>
                </a:lnTo>
                <a:lnTo>
                  <a:pt x="1235" y="170"/>
                </a:lnTo>
                <a:lnTo>
                  <a:pt x="1245" y="146"/>
                </a:lnTo>
                <a:lnTo>
                  <a:pt x="1254" y="124"/>
                </a:lnTo>
                <a:lnTo>
                  <a:pt x="1264" y="103"/>
                </a:lnTo>
                <a:lnTo>
                  <a:pt x="1273" y="83"/>
                </a:lnTo>
                <a:lnTo>
                  <a:pt x="1283" y="66"/>
                </a:lnTo>
                <a:lnTo>
                  <a:pt x="1293" y="50"/>
                </a:lnTo>
                <a:lnTo>
                  <a:pt x="1302" y="36"/>
                </a:lnTo>
                <a:lnTo>
                  <a:pt x="1312" y="24"/>
                </a:lnTo>
                <a:lnTo>
                  <a:pt x="1321" y="15"/>
                </a:lnTo>
                <a:lnTo>
                  <a:pt x="1331" y="7"/>
                </a:lnTo>
                <a:lnTo>
                  <a:pt x="1340" y="3"/>
                </a:lnTo>
                <a:lnTo>
                  <a:pt x="1350" y="1"/>
                </a:lnTo>
                <a:lnTo>
                  <a:pt x="1359" y="1"/>
                </a:lnTo>
                <a:lnTo>
                  <a:pt x="1369" y="4"/>
                </a:lnTo>
                <a:lnTo>
                  <a:pt x="1379" y="9"/>
                </a:lnTo>
                <a:lnTo>
                  <a:pt x="1388" y="17"/>
                </a:lnTo>
                <a:lnTo>
                  <a:pt x="1398" y="27"/>
                </a:lnTo>
                <a:lnTo>
                  <a:pt x="1407" y="39"/>
                </a:lnTo>
                <a:lnTo>
                  <a:pt x="1417" y="54"/>
                </a:lnTo>
                <a:lnTo>
                  <a:pt x="1426" y="70"/>
                </a:lnTo>
                <a:lnTo>
                  <a:pt x="1436" y="88"/>
                </a:lnTo>
                <a:lnTo>
                  <a:pt x="1446" y="108"/>
                </a:lnTo>
                <a:lnTo>
                  <a:pt x="1455" y="130"/>
                </a:lnTo>
                <a:lnTo>
                  <a:pt x="1465" y="152"/>
                </a:lnTo>
                <a:lnTo>
                  <a:pt x="1474" y="176"/>
                </a:lnTo>
                <a:lnTo>
                  <a:pt x="1484" y="200"/>
                </a:lnTo>
                <a:lnTo>
                  <a:pt x="1494" y="225"/>
                </a:lnTo>
                <a:lnTo>
                  <a:pt x="1503" y="250"/>
                </a:lnTo>
                <a:lnTo>
                  <a:pt x="1513" y="275"/>
                </a:lnTo>
                <a:lnTo>
                  <a:pt x="1522" y="300"/>
                </a:lnTo>
                <a:lnTo>
                  <a:pt x="1532" y="324"/>
                </a:lnTo>
                <a:lnTo>
                  <a:pt x="1541" y="348"/>
                </a:lnTo>
                <a:lnTo>
                  <a:pt x="1551" y="371"/>
                </a:lnTo>
                <a:lnTo>
                  <a:pt x="1561" y="392"/>
                </a:lnTo>
                <a:lnTo>
                  <a:pt x="1570" y="412"/>
                </a:lnTo>
                <a:lnTo>
                  <a:pt x="1580" y="431"/>
                </a:lnTo>
                <a:lnTo>
                  <a:pt x="1589" y="448"/>
                </a:lnTo>
                <a:lnTo>
                  <a:pt x="1599" y="462"/>
                </a:lnTo>
                <a:lnTo>
                  <a:pt x="1608" y="475"/>
                </a:lnTo>
                <a:lnTo>
                  <a:pt x="1618" y="486"/>
                </a:lnTo>
                <a:lnTo>
                  <a:pt x="1628" y="494"/>
                </a:lnTo>
                <a:lnTo>
                  <a:pt x="1637" y="499"/>
                </a:lnTo>
                <a:lnTo>
                  <a:pt x="1647" y="503"/>
                </a:lnTo>
                <a:lnTo>
                  <a:pt x="1656" y="503"/>
                </a:lnTo>
                <a:lnTo>
                  <a:pt x="1666" y="501"/>
                </a:lnTo>
                <a:lnTo>
                  <a:pt x="1675" y="497"/>
                </a:lnTo>
                <a:lnTo>
                  <a:pt x="1685" y="491"/>
                </a:lnTo>
                <a:lnTo>
                  <a:pt x="1694" y="481"/>
                </a:lnTo>
                <a:lnTo>
                  <a:pt x="1704" y="470"/>
                </a:lnTo>
                <a:lnTo>
                  <a:pt x="1714" y="456"/>
                </a:lnTo>
                <a:lnTo>
                  <a:pt x="1723" y="441"/>
                </a:lnTo>
                <a:lnTo>
                  <a:pt x="1733" y="423"/>
                </a:lnTo>
                <a:lnTo>
                  <a:pt x="1742" y="404"/>
                </a:lnTo>
                <a:lnTo>
                  <a:pt x="1752" y="383"/>
                </a:lnTo>
                <a:lnTo>
                  <a:pt x="1761" y="361"/>
                </a:lnTo>
                <a:lnTo>
                  <a:pt x="1771" y="338"/>
                </a:lnTo>
                <a:lnTo>
                  <a:pt x="1781" y="314"/>
                </a:lnTo>
                <a:lnTo>
                  <a:pt x="1790" y="289"/>
                </a:lnTo>
                <a:lnTo>
                  <a:pt x="1800" y="264"/>
                </a:lnTo>
                <a:lnTo>
                  <a:pt x="1809" y="239"/>
                </a:lnTo>
                <a:lnTo>
                  <a:pt x="1819" y="214"/>
                </a:lnTo>
                <a:lnTo>
                  <a:pt x="1829" y="190"/>
                </a:lnTo>
                <a:lnTo>
                  <a:pt x="1838" y="166"/>
                </a:lnTo>
                <a:lnTo>
                  <a:pt x="1848" y="142"/>
                </a:lnTo>
                <a:lnTo>
                  <a:pt x="1857" y="120"/>
                </a:lnTo>
                <a:lnTo>
                  <a:pt x="1867" y="100"/>
                </a:lnTo>
                <a:lnTo>
                  <a:pt x="1876" y="80"/>
                </a:lnTo>
                <a:lnTo>
                  <a:pt x="1886" y="63"/>
                </a:lnTo>
                <a:lnTo>
                  <a:pt x="1896" y="47"/>
                </a:lnTo>
                <a:lnTo>
                  <a:pt x="1905" y="34"/>
                </a:lnTo>
                <a:lnTo>
                  <a:pt x="1915" y="22"/>
                </a:lnTo>
                <a:lnTo>
                  <a:pt x="1924" y="13"/>
                </a:lnTo>
                <a:lnTo>
                  <a:pt x="1934" y="6"/>
                </a:lnTo>
                <a:lnTo>
                  <a:pt x="1943" y="2"/>
                </a:lnTo>
                <a:lnTo>
                  <a:pt x="1953" y="0"/>
                </a:lnTo>
                <a:lnTo>
                  <a:pt x="1963" y="1"/>
                </a:lnTo>
                <a:lnTo>
                  <a:pt x="1972" y="4"/>
                </a:lnTo>
                <a:lnTo>
                  <a:pt x="1982" y="10"/>
                </a:lnTo>
                <a:lnTo>
                  <a:pt x="1991" y="18"/>
                </a:lnTo>
                <a:lnTo>
                  <a:pt x="2001" y="29"/>
                </a:lnTo>
                <a:lnTo>
                  <a:pt x="2010" y="42"/>
                </a:lnTo>
                <a:lnTo>
                  <a:pt x="2020" y="56"/>
                </a:lnTo>
                <a:lnTo>
                  <a:pt x="2029" y="73"/>
                </a:lnTo>
                <a:lnTo>
                  <a:pt x="2039" y="92"/>
                </a:lnTo>
                <a:lnTo>
                  <a:pt x="2049" y="112"/>
                </a:lnTo>
                <a:lnTo>
                  <a:pt x="2058" y="133"/>
                </a:lnTo>
                <a:lnTo>
                  <a:pt x="2068" y="156"/>
                </a:lnTo>
                <a:lnTo>
                  <a:pt x="2077" y="180"/>
                </a:lnTo>
                <a:lnTo>
                  <a:pt x="2087" y="204"/>
                </a:lnTo>
                <a:lnTo>
                  <a:pt x="2096" y="229"/>
                </a:lnTo>
                <a:lnTo>
                  <a:pt x="2106" y="254"/>
                </a:lnTo>
                <a:lnTo>
                  <a:pt x="2116" y="279"/>
                </a:lnTo>
                <a:lnTo>
                  <a:pt x="2125" y="304"/>
                </a:lnTo>
                <a:lnTo>
                  <a:pt x="2135" y="328"/>
                </a:lnTo>
                <a:lnTo>
                  <a:pt x="2144" y="352"/>
                </a:lnTo>
                <a:lnTo>
                  <a:pt x="2154" y="374"/>
                </a:lnTo>
                <a:lnTo>
                  <a:pt x="2164" y="396"/>
                </a:lnTo>
                <a:lnTo>
                  <a:pt x="2173" y="416"/>
                </a:lnTo>
                <a:lnTo>
                  <a:pt x="2183" y="434"/>
                </a:lnTo>
                <a:lnTo>
                  <a:pt x="2192" y="450"/>
                </a:lnTo>
                <a:lnTo>
                  <a:pt x="2202" y="465"/>
                </a:lnTo>
                <a:lnTo>
                  <a:pt x="2211" y="477"/>
                </a:lnTo>
                <a:lnTo>
                  <a:pt x="2221" y="487"/>
                </a:lnTo>
                <a:lnTo>
                  <a:pt x="2231" y="495"/>
                </a:lnTo>
                <a:lnTo>
                  <a:pt x="2240" y="500"/>
                </a:lnTo>
                <a:lnTo>
                  <a:pt x="2250" y="503"/>
                </a:lnTo>
                <a:lnTo>
                  <a:pt x="2259" y="503"/>
                </a:lnTo>
                <a:lnTo>
                  <a:pt x="2269" y="501"/>
                </a:lnTo>
                <a:lnTo>
                  <a:pt x="2278" y="496"/>
                </a:lnTo>
                <a:lnTo>
                  <a:pt x="2288" y="489"/>
                </a:lnTo>
                <a:lnTo>
                  <a:pt x="2298" y="480"/>
                </a:lnTo>
                <a:lnTo>
                  <a:pt x="2307" y="468"/>
                </a:lnTo>
                <a:lnTo>
                  <a:pt x="2317" y="454"/>
                </a:lnTo>
                <a:lnTo>
                  <a:pt x="2326" y="438"/>
                </a:lnTo>
                <a:lnTo>
                  <a:pt x="2336" y="420"/>
                </a:lnTo>
                <a:lnTo>
                  <a:pt x="2345" y="401"/>
                </a:lnTo>
                <a:lnTo>
                  <a:pt x="2355" y="380"/>
                </a:lnTo>
                <a:lnTo>
                  <a:pt x="2364" y="357"/>
                </a:lnTo>
                <a:lnTo>
                  <a:pt x="2374" y="334"/>
                </a:lnTo>
                <a:lnTo>
                  <a:pt x="2384" y="310"/>
                </a:lnTo>
                <a:lnTo>
                  <a:pt x="2393" y="285"/>
                </a:lnTo>
                <a:lnTo>
                  <a:pt x="2403" y="260"/>
                </a:lnTo>
                <a:lnTo>
                  <a:pt x="2412" y="235"/>
                </a:lnTo>
                <a:lnTo>
                  <a:pt x="2422" y="210"/>
                </a:lnTo>
                <a:lnTo>
                  <a:pt x="2431" y="185"/>
                </a:lnTo>
                <a:lnTo>
                  <a:pt x="2441" y="162"/>
                </a:lnTo>
                <a:lnTo>
                  <a:pt x="2451" y="139"/>
                </a:lnTo>
                <a:lnTo>
                  <a:pt x="2460" y="117"/>
                </a:lnTo>
                <a:lnTo>
                  <a:pt x="2470" y="96"/>
                </a:lnTo>
                <a:lnTo>
                  <a:pt x="2479" y="77"/>
                </a:lnTo>
                <a:lnTo>
                  <a:pt x="2489" y="60"/>
                </a:lnTo>
                <a:lnTo>
                  <a:pt x="2499" y="45"/>
                </a:lnTo>
                <a:lnTo>
                  <a:pt x="2508" y="32"/>
                </a:lnTo>
                <a:lnTo>
                  <a:pt x="2518" y="21"/>
                </a:lnTo>
                <a:lnTo>
                  <a:pt x="2527" y="12"/>
                </a:lnTo>
                <a:lnTo>
                  <a:pt x="2537" y="6"/>
                </a:lnTo>
                <a:lnTo>
                  <a:pt x="2546" y="2"/>
                </a:lnTo>
                <a:lnTo>
                  <a:pt x="2556" y="0"/>
                </a:lnTo>
                <a:lnTo>
                  <a:pt x="2566" y="2"/>
                </a:lnTo>
                <a:lnTo>
                  <a:pt x="2575" y="5"/>
                </a:lnTo>
                <a:lnTo>
                  <a:pt x="2585" y="11"/>
                </a:lnTo>
                <a:lnTo>
                  <a:pt x="2594" y="20"/>
                </a:lnTo>
                <a:lnTo>
                  <a:pt x="2604" y="31"/>
                </a:lnTo>
                <a:lnTo>
                  <a:pt x="2613" y="44"/>
                </a:lnTo>
                <a:lnTo>
                  <a:pt x="2623" y="59"/>
                </a:lnTo>
                <a:lnTo>
                  <a:pt x="2633" y="76"/>
                </a:lnTo>
                <a:lnTo>
                  <a:pt x="2642" y="95"/>
                </a:lnTo>
                <a:lnTo>
                  <a:pt x="2652" y="115"/>
                </a:lnTo>
                <a:lnTo>
                  <a:pt x="2661" y="137"/>
                </a:lnTo>
                <a:lnTo>
                  <a:pt x="2671" y="160"/>
                </a:lnTo>
                <a:lnTo>
                  <a:pt x="2680" y="184"/>
                </a:lnTo>
                <a:lnTo>
                  <a:pt x="2690" y="208"/>
                </a:lnTo>
                <a:lnTo>
                  <a:pt x="2699" y="233"/>
                </a:lnTo>
                <a:lnTo>
                  <a:pt x="2709" y="258"/>
                </a:lnTo>
                <a:lnTo>
                  <a:pt x="2719" y="283"/>
                </a:lnTo>
                <a:lnTo>
                  <a:pt x="2728" y="308"/>
                </a:lnTo>
                <a:lnTo>
                  <a:pt x="2738" y="332"/>
                </a:lnTo>
                <a:lnTo>
                  <a:pt x="2747" y="356"/>
                </a:lnTo>
                <a:lnTo>
                  <a:pt x="2757" y="378"/>
                </a:lnTo>
                <a:lnTo>
                  <a:pt x="2766" y="399"/>
                </a:lnTo>
                <a:lnTo>
                  <a:pt x="2776" y="419"/>
                </a:lnTo>
                <a:lnTo>
                  <a:pt x="2786" y="437"/>
                </a:lnTo>
                <a:lnTo>
                  <a:pt x="2795" y="453"/>
                </a:lnTo>
                <a:lnTo>
                  <a:pt x="2805" y="467"/>
                </a:lnTo>
                <a:lnTo>
                  <a:pt x="2814" y="479"/>
                </a:lnTo>
                <a:lnTo>
                  <a:pt x="2824" y="489"/>
                </a:lnTo>
                <a:lnTo>
                  <a:pt x="2834" y="496"/>
                </a:lnTo>
                <a:lnTo>
                  <a:pt x="2843" y="501"/>
                </a:lnTo>
                <a:lnTo>
                  <a:pt x="2853" y="503"/>
                </a:lnTo>
                <a:lnTo>
                  <a:pt x="2862" y="503"/>
                </a:lnTo>
                <a:lnTo>
                  <a:pt x="2872" y="500"/>
                </a:lnTo>
                <a:lnTo>
                  <a:pt x="2881" y="495"/>
                </a:lnTo>
                <a:lnTo>
                  <a:pt x="2891" y="488"/>
                </a:lnTo>
                <a:lnTo>
                  <a:pt x="2901" y="478"/>
                </a:lnTo>
                <a:lnTo>
                  <a:pt x="2910" y="466"/>
                </a:lnTo>
                <a:lnTo>
                  <a:pt x="2920" y="451"/>
                </a:lnTo>
                <a:lnTo>
                  <a:pt x="2929" y="435"/>
                </a:lnTo>
                <a:lnTo>
                  <a:pt x="2939" y="417"/>
                </a:lnTo>
                <a:lnTo>
                  <a:pt x="2948" y="397"/>
                </a:lnTo>
                <a:lnTo>
                  <a:pt x="2958" y="376"/>
                </a:lnTo>
                <a:lnTo>
                  <a:pt x="2967" y="353"/>
                </a:lnTo>
                <a:lnTo>
                  <a:pt x="2977" y="330"/>
                </a:lnTo>
                <a:lnTo>
                  <a:pt x="2987" y="306"/>
                </a:lnTo>
                <a:lnTo>
                  <a:pt x="2996" y="281"/>
                </a:lnTo>
                <a:lnTo>
                  <a:pt x="3006" y="256"/>
                </a:lnTo>
              </a:path>
            </a:pathLst>
          </a:custGeom>
          <a:noFill/>
          <a:ln w="19050" cap="flat">
            <a:solidFill>
              <a:srgbClr val="FF0000"/>
            </a:solidFill>
            <a:prstDash val="sys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76" name="直線矢印コネクタ 75">
            <a:extLst>
              <a:ext uri="{FF2B5EF4-FFF2-40B4-BE49-F238E27FC236}">
                <a16:creationId xmlns:a16="http://schemas.microsoft.com/office/drawing/2014/main" id="{48407E93-EC42-4DC7-8F58-7DCF9C9188A0}"/>
              </a:ext>
            </a:extLst>
          </p:cNvPr>
          <p:cNvCxnSpPr>
            <a:cxnSpLocks/>
          </p:cNvCxnSpPr>
          <p:nvPr/>
        </p:nvCxnSpPr>
        <p:spPr>
          <a:xfrm flipV="1">
            <a:off x="2229549" y="4146660"/>
            <a:ext cx="0" cy="1217100"/>
          </a:xfrm>
          <a:prstGeom prst="straightConnector1">
            <a:avLst/>
          </a:prstGeom>
          <a:ln w="19050">
            <a:solidFill>
              <a:srgbClr val="008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5ED018B8-A4F0-4921-AAE2-A3F9C88AD845}"/>
              </a:ext>
            </a:extLst>
          </p:cNvPr>
          <p:cNvCxnSpPr>
            <a:cxnSpLocks/>
          </p:cNvCxnSpPr>
          <p:nvPr/>
        </p:nvCxnSpPr>
        <p:spPr>
          <a:xfrm flipV="1">
            <a:off x="3857985" y="4146660"/>
            <a:ext cx="0" cy="1217100"/>
          </a:xfrm>
          <a:prstGeom prst="straightConnector1">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0B9E4461-0470-409A-8DCE-6535D0A92042}"/>
              </a:ext>
            </a:extLst>
          </p:cNvPr>
          <p:cNvCxnSpPr>
            <a:cxnSpLocks/>
          </p:cNvCxnSpPr>
          <p:nvPr/>
        </p:nvCxnSpPr>
        <p:spPr>
          <a:xfrm flipV="1">
            <a:off x="5168320" y="4093743"/>
            <a:ext cx="0" cy="1270017"/>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2E667511-A982-41B3-9CC6-01C4E50E5B52}"/>
              </a:ext>
            </a:extLst>
          </p:cNvPr>
          <p:cNvCxnSpPr>
            <a:cxnSpLocks/>
          </p:cNvCxnSpPr>
          <p:nvPr/>
        </p:nvCxnSpPr>
        <p:spPr>
          <a:xfrm flipV="1">
            <a:off x="5070135" y="4146660"/>
            <a:ext cx="0" cy="1217100"/>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CE06CD46-9D2A-48A7-BA67-5F4AA6218E56}"/>
              </a:ext>
            </a:extLst>
          </p:cNvPr>
          <p:cNvCxnSpPr/>
          <p:nvPr/>
        </p:nvCxnSpPr>
        <p:spPr>
          <a:xfrm flipV="1">
            <a:off x="5070135" y="2362456"/>
            <a:ext cx="0" cy="1656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テキスト ボックス 90">
                <a:extLst>
                  <a:ext uri="{FF2B5EF4-FFF2-40B4-BE49-F238E27FC236}">
                    <a16:creationId xmlns:a16="http://schemas.microsoft.com/office/drawing/2014/main" id="{EDAF32A1-6760-41C1-8DAD-29821D09AE80}"/>
                  </a:ext>
                </a:extLst>
              </p:cNvPr>
              <p:cNvSpPr txBox="1"/>
              <p:nvPr/>
            </p:nvSpPr>
            <p:spPr>
              <a:xfrm>
                <a:off x="2719065" y="2885476"/>
                <a:ext cx="709361" cy="369332"/>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solidFill>
                                <a:srgbClr val="FFFF00"/>
                              </a:solidFill>
                              <a:effectLst>
                                <a:outerShdw blurRad="38100" dist="38100" dir="2700000" algn="tl">
                                  <a:srgbClr val="000000">
                                    <a:alpha val="43137"/>
                                  </a:srgbClr>
                                </a:outerShdw>
                              </a:effectLst>
                              <a:latin typeface="Cambria Math" panose="02040503050406030204" pitchFamily="18" charset="0"/>
                            </a:rPr>
                          </m:ctrlPr>
                        </m:dPr>
                        <m:e>
                          <m:d>
                            <m:dPr>
                              <m:begChr m:val="|"/>
                              <m:endChr m:val=""/>
                              <m:ctrlPr>
                                <a:rPr lang="en-US" altLang="ja-JP" i="1">
                                  <a:solidFill>
                                    <a:srgbClr val="FFFF00"/>
                                  </a:solidFill>
                                  <a:effectLst>
                                    <a:outerShdw blurRad="38100" dist="38100" dir="2700000" algn="tl">
                                      <a:srgbClr val="000000">
                                        <a:alpha val="43137"/>
                                      </a:srgbClr>
                                    </a:outerShdw>
                                  </a:effectLst>
                                  <a:latin typeface="Cambria Math" panose="02040503050406030204" pitchFamily="18" charset="0"/>
                                </a:rPr>
                              </m:ctrlPr>
                            </m:dPr>
                            <m:e>
                              <m:r>
                                <a:rPr lang="en-US" altLang="ja-JP" i="1">
                                  <a:solidFill>
                                    <a:srgbClr val="FFFF00"/>
                                  </a:solidFill>
                                  <a:effectLst>
                                    <a:outerShdw blurRad="38100" dist="38100" dir="2700000" algn="tl">
                                      <a:srgbClr val="000000">
                                        <a:alpha val="43137"/>
                                      </a:srgbClr>
                                    </a:outerShdw>
                                  </a:effectLst>
                                  <a:latin typeface="Cambria Math" panose="02040503050406030204" pitchFamily="18" charset="0"/>
                                </a:rPr>
                                <m:t>1</m:t>
                              </m:r>
                            </m:e>
                          </m:d>
                          <m:r>
                            <a:rPr lang="en-US" altLang="ja-JP" b="0" i="1" smtClean="0">
                              <a:solidFill>
                                <a:srgbClr val="FFFF00"/>
                              </a:solidFill>
                              <a:effectLst>
                                <a:outerShdw blurRad="38100" dist="38100" dir="2700000" algn="tl">
                                  <a:srgbClr val="000000">
                                    <a:alpha val="43137"/>
                                  </a:srgbClr>
                                </a:outerShdw>
                              </a:effectLst>
                              <a:latin typeface="Cambria Math" panose="02040503050406030204" pitchFamily="18" charset="0"/>
                            </a:rPr>
                            <m:t>2</m:t>
                          </m:r>
                        </m:e>
                      </m:d>
                      <m:r>
                        <a:rPr lang="en-US" altLang="ja-JP" b="0" i="1" smtClean="0">
                          <a:solidFill>
                            <a:srgbClr val="FFFF00"/>
                          </a:solidFill>
                          <a:effectLst>
                            <a:outerShdw blurRad="38100" dist="38100" dir="2700000" algn="tl">
                              <a:srgbClr val="000000">
                                <a:alpha val="43137"/>
                              </a:srgbClr>
                            </a:outerShdw>
                          </a:effectLst>
                          <a:latin typeface="Cambria Math" panose="02040503050406030204" pitchFamily="18" charset="0"/>
                        </a:rPr>
                        <m:t>′</m:t>
                      </m:r>
                    </m:oMath>
                  </m:oMathPara>
                </a14:m>
                <a:endParaRPr kumimoji="1" lang="ja-JP" altLang="en-US" dirty="0">
                  <a:solidFill>
                    <a:srgbClr val="FFFF00"/>
                  </a:solidFill>
                  <a:effectLst>
                    <a:outerShdw blurRad="38100" dist="38100" dir="2700000" algn="tl">
                      <a:srgbClr val="000000">
                        <a:alpha val="43137"/>
                      </a:srgbClr>
                    </a:outerShdw>
                  </a:effectLst>
                </a:endParaRPr>
              </a:p>
            </p:txBody>
          </p:sp>
        </mc:Choice>
        <mc:Fallback xmlns="">
          <p:sp>
            <p:nvSpPr>
              <p:cNvPr id="91" name="テキスト ボックス 90">
                <a:extLst>
                  <a:ext uri="{FF2B5EF4-FFF2-40B4-BE49-F238E27FC236}">
                    <a16:creationId xmlns:a16="http://schemas.microsoft.com/office/drawing/2014/main" id="{EDAF32A1-6760-41C1-8DAD-29821D09AE80}"/>
                  </a:ext>
                </a:extLst>
              </p:cNvPr>
              <p:cNvSpPr txBox="1">
                <a:spLocks noRot="1" noChangeAspect="1" noMove="1" noResize="1" noEditPoints="1" noAdjustHandles="1" noChangeArrowheads="1" noChangeShapeType="1" noTextEdit="1"/>
              </p:cNvSpPr>
              <p:nvPr/>
            </p:nvSpPr>
            <p:spPr>
              <a:xfrm>
                <a:off x="2719065" y="2885476"/>
                <a:ext cx="709361" cy="369332"/>
              </a:xfrm>
              <a:prstGeom prst="rect">
                <a:avLst/>
              </a:prstGeom>
              <a:blipFill>
                <a:blip r:embed="rId12"/>
                <a:stretch>
                  <a:fillRect l="-43966" t="-119672" r="-62931" b="-191803"/>
                </a:stretch>
              </a:blipFill>
              <a:ln w="12700">
                <a:noFill/>
              </a:ln>
            </p:spPr>
            <p:txBody>
              <a:bodyPr/>
              <a:lstStyle/>
              <a:p>
                <a:r>
                  <a:rPr lang="ja-JP" altLang="en-US">
                    <a:noFill/>
                  </a:rPr>
                  <a:t> </a:t>
                </a:r>
              </a:p>
            </p:txBody>
          </p:sp>
        </mc:Fallback>
      </mc:AlternateContent>
      <p:grpSp>
        <p:nvGrpSpPr>
          <p:cNvPr id="2" name="グループ化 1">
            <a:extLst>
              <a:ext uri="{FF2B5EF4-FFF2-40B4-BE49-F238E27FC236}">
                <a16:creationId xmlns:a16="http://schemas.microsoft.com/office/drawing/2014/main" id="{797058E6-A10A-A84A-892A-35D3EAA44D4C}"/>
              </a:ext>
            </a:extLst>
          </p:cNvPr>
          <p:cNvGrpSpPr/>
          <p:nvPr/>
        </p:nvGrpSpPr>
        <p:grpSpPr>
          <a:xfrm>
            <a:off x="1398076" y="2366943"/>
            <a:ext cx="9770668" cy="359333"/>
            <a:chOff x="1398076" y="2366943"/>
            <a:chExt cx="9468000" cy="359333"/>
          </a:xfrm>
        </p:grpSpPr>
        <p:cxnSp>
          <p:nvCxnSpPr>
            <p:cNvPr id="33" name="直線コネクタ 32">
              <a:extLst>
                <a:ext uri="{FF2B5EF4-FFF2-40B4-BE49-F238E27FC236}">
                  <a16:creationId xmlns:a16="http://schemas.microsoft.com/office/drawing/2014/main" id="{C5E7C42E-DCD3-49D4-BD9C-7B2B7AA9B063}"/>
                </a:ext>
              </a:extLst>
            </p:cNvPr>
            <p:cNvCxnSpPr>
              <a:cxnSpLocks/>
            </p:cNvCxnSpPr>
            <p:nvPr/>
          </p:nvCxnSpPr>
          <p:spPr>
            <a:xfrm>
              <a:off x="1398076" y="2726276"/>
              <a:ext cx="9468000" cy="0"/>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63196BF5-583B-4862-8253-90B33596D2C2}"/>
                </a:ext>
              </a:extLst>
            </p:cNvPr>
            <p:cNvCxnSpPr>
              <a:cxnSpLocks/>
            </p:cNvCxnSpPr>
            <p:nvPr/>
          </p:nvCxnSpPr>
          <p:spPr>
            <a:xfrm>
              <a:off x="1398076" y="2366943"/>
              <a:ext cx="94680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104" name="直線コネクタ 103">
            <a:extLst>
              <a:ext uri="{FF2B5EF4-FFF2-40B4-BE49-F238E27FC236}">
                <a16:creationId xmlns:a16="http://schemas.microsoft.com/office/drawing/2014/main" id="{962A6B5D-D119-49F8-9675-A6452BEB44B5}"/>
              </a:ext>
            </a:extLst>
          </p:cNvPr>
          <p:cNvCxnSpPr>
            <a:cxnSpLocks/>
          </p:cNvCxnSpPr>
          <p:nvPr/>
        </p:nvCxnSpPr>
        <p:spPr>
          <a:xfrm>
            <a:off x="1374832" y="5363760"/>
            <a:ext cx="4284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D7145570-8FE0-1A42-90DD-2CF7C621F917}"/>
              </a:ext>
            </a:extLst>
          </p:cNvPr>
          <p:cNvSpPr txBox="1"/>
          <p:nvPr/>
        </p:nvSpPr>
        <p:spPr>
          <a:xfrm>
            <a:off x="3057812" y="120770"/>
            <a:ext cx="6161559" cy="523220"/>
          </a:xfrm>
          <a:prstGeom prst="rect">
            <a:avLst/>
          </a:prstGeom>
          <a:noFill/>
        </p:spPr>
        <p:txBody>
          <a:bodyPr wrap="none" rtlCol="0">
            <a:spAutoFit/>
          </a:bodyPr>
          <a:lstStyle/>
          <a:p>
            <a:r>
              <a:rPr lang="en-US" altLang="ja-JP" sz="2800" dirty="0">
                <a:solidFill>
                  <a:schemeClr val="bg1"/>
                </a:solidFill>
              </a:rPr>
              <a:t>Simple picture of the molecular potential</a:t>
            </a:r>
          </a:p>
        </p:txBody>
      </p:sp>
      <p:sp>
        <p:nvSpPr>
          <p:cNvPr id="58" name="テキスト ボックス 57">
            <a:extLst>
              <a:ext uri="{FF2B5EF4-FFF2-40B4-BE49-F238E27FC236}">
                <a16:creationId xmlns:a16="http://schemas.microsoft.com/office/drawing/2014/main" id="{9F30651C-9846-2A41-8CA6-188322D25A88}"/>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32295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1A7BE6-B1E1-6844-B158-D418C95774FD}"/>
              </a:ext>
            </a:extLst>
          </p:cNvPr>
          <p:cNvPicPr>
            <a:picLocks noChangeAspect="1"/>
          </p:cNvPicPr>
          <p:nvPr/>
        </p:nvPicPr>
        <p:blipFill rotWithShape="1">
          <a:blip r:embed="rId3"/>
          <a:srcRect l="37469" t="51199" r="11094" b="16108"/>
          <a:stretch/>
        </p:blipFill>
        <p:spPr>
          <a:xfrm rot="16200000">
            <a:off x="7650621" y="1511735"/>
            <a:ext cx="2672318" cy="3259021"/>
          </a:xfrm>
          <a:prstGeom prst="rect">
            <a:avLst/>
          </a:prstGeom>
        </p:spPr>
      </p:pic>
      <p:sp>
        <p:nvSpPr>
          <p:cNvPr id="26" name="正方形/長方形 25">
            <a:extLst>
              <a:ext uri="{FF2B5EF4-FFF2-40B4-BE49-F238E27FC236}">
                <a16:creationId xmlns:a16="http://schemas.microsoft.com/office/drawing/2014/main" id="{2EF89265-6594-48DE-AADE-FB5270101B1F}"/>
              </a:ext>
            </a:extLst>
          </p:cNvPr>
          <p:cNvSpPr/>
          <p:nvPr/>
        </p:nvSpPr>
        <p:spPr>
          <a:xfrm>
            <a:off x="1388943" y="1185494"/>
            <a:ext cx="4290417" cy="458393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Freeform 214">
            <a:extLst>
              <a:ext uri="{FF2B5EF4-FFF2-40B4-BE49-F238E27FC236}">
                <a16:creationId xmlns:a16="http://schemas.microsoft.com/office/drawing/2014/main" id="{9EAC7C98-BF01-4D11-B4FA-9FFA3AFEF004}"/>
              </a:ext>
            </a:extLst>
          </p:cNvPr>
          <p:cNvSpPr>
            <a:spLocks/>
          </p:cNvSpPr>
          <p:nvPr/>
        </p:nvSpPr>
        <p:spPr bwMode="auto">
          <a:xfrm flipV="1">
            <a:off x="1702986" y="1751232"/>
            <a:ext cx="3969100" cy="611475"/>
          </a:xfrm>
          <a:custGeom>
            <a:avLst/>
            <a:gdLst>
              <a:gd name="T0" fmla="*/ 44 w 3350"/>
              <a:gd name="T1" fmla="*/ 441 h 469"/>
              <a:gd name="T2" fmla="*/ 111 w 3350"/>
              <a:gd name="T3" fmla="*/ 401 h 469"/>
              <a:gd name="T4" fmla="*/ 179 w 3350"/>
              <a:gd name="T5" fmla="*/ 366 h 469"/>
              <a:gd name="T6" fmla="*/ 245 w 3350"/>
              <a:gd name="T7" fmla="*/ 335 h 469"/>
              <a:gd name="T8" fmla="*/ 312 w 3350"/>
              <a:gd name="T9" fmla="*/ 306 h 469"/>
              <a:gd name="T10" fmla="*/ 379 w 3350"/>
              <a:gd name="T11" fmla="*/ 281 h 469"/>
              <a:gd name="T12" fmla="*/ 446 w 3350"/>
              <a:gd name="T13" fmla="*/ 258 h 469"/>
              <a:gd name="T14" fmla="*/ 514 w 3350"/>
              <a:gd name="T15" fmla="*/ 237 h 469"/>
              <a:gd name="T16" fmla="*/ 580 w 3350"/>
              <a:gd name="T17" fmla="*/ 218 h 469"/>
              <a:gd name="T18" fmla="*/ 647 w 3350"/>
              <a:gd name="T19" fmla="*/ 201 h 469"/>
              <a:gd name="T20" fmla="*/ 714 w 3350"/>
              <a:gd name="T21" fmla="*/ 186 h 469"/>
              <a:gd name="T22" fmla="*/ 781 w 3350"/>
              <a:gd name="T23" fmla="*/ 171 h 469"/>
              <a:gd name="T24" fmla="*/ 849 w 3350"/>
              <a:gd name="T25" fmla="*/ 158 h 469"/>
              <a:gd name="T26" fmla="*/ 915 w 3350"/>
              <a:gd name="T27" fmla="*/ 147 h 469"/>
              <a:gd name="T28" fmla="*/ 982 w 3350"/>
              <a:gd name="T29" fmla="*/ 136 h 469"/>
              <a:gd name="T30" fmla="*/ 1049 w 3350"/>
              <a:gd name="T31" fmla="*/ 125 h 469"/>
              <a:gd name="T32" fmla="*/ 1116 w 3350"/>
              <a:gd name="T33" fmla="*/ 116 h 469"/>
              <a:gd name="T34" fmla="*/ 1184 w 3350"/>
              <a:gd name="T35" fmla="*/ 108 h 469"/>
              <a:gd name="T36" fmla="*/ 1250 w 3350"/>
              <a:gd name="T37" fmla="*/ 100 h 469"/>
              <a:gd name="T38" fmla="*/ 1317 w 3350"/>
              <a:gd name="T39" fmla="*/ 92 h 469"/>
              <a:gd name="T40" fmla="*/ 1384 w 3350"/>
              <a:gd name="T41" fmla="*/ 85 h 469"/>
              <a:gd name="T42" fmla="*/ 1451 w 3350"/>
              <a:gd name="T43" fmla="*/ 79 h 469"/>
              <a:gd name="T44" fmla="*/ 1519 w 3350"/>
              <a:gd name="T45" fmla="*/ 73 h 469"/>
              <a:gd name="T46" fmla="*/ 1585 w 3350"/>
              <a:gd name="T47" fmla="*/ 68 h 469"/>
              <a:gd name="T48" fmla="*/ 1652 w 3350"/>
              <a:gd name="T49" fmla="*/ 63 h 469"/>
              <a:gd name="T50" fmla="*/ 1719 w 3350"/>
              <a:gd name="T51" fmla="*/ 58 h 469"/>
              <a:gd name="T52" fmla="*/ 1786 w 3350"/>
              <a:gd name="T53" fmla="*/ 54 h 469"/>
              <a:gd name="T54" fmla="*/ 1853 w 3350"/>
              <a:gd name="T55" fmla="*/ 49 h 469"/>
              <a:gd name="T56" fmla="*/ 1920 w 3350"/>
              <a:gd name="T57" fmla="*/ 45 h 469"/>
              <a:gd name="T58" fmla="*/ 1987 w 3350"/>
              <a:gd name="T59" fmla="*/ 42 h 469"/>
              <a:gd name="T60" fmla="*/ 2054 w 3350"/>
              <a:gd name="T61" fmla="*/ 38 h 469"/>
              <a:gd name="T62" fmla="*/ 2121 w 3350"/>
              <a:gd name="T63" fmla="*/ 35 h 469"/>
              <a:gd name="T64" fmla="*/ 2188 w 3350"/>
              <a:gd name="T65" fmla="*/ 32 h 469"/>
              <a:gd name="T66" fmla="*/ 2255 w 3350"/>
              <a:gd name="T67" fmla="*/ 29 h 469"/>
              <a:gd name="T68" fmla="*/ 2322 w 3350"/>
              <a:gd name="T69" fmla="*/ 27 h 469"/>
              <a:gd name="T70" fmla="*/ 2389 w 3350"/>
              <a:gd name="T71" fmla="*/ 24 h 469"/>
              <a:gd name="T72" fmla="*/ 2456 w 3350"/>
              <a:gd name="T73" fmla="*/ 22 h 469"/>
              <a:gd name="T74" fmla="*/ 2523 w 3350"/>
              <a:gd name="T75" fmla="*/ 19 h 469"/>
              <a:gd name="T76" fmla="*/ 2590 w 3350"/>
              <a:gd name="T77" fmla="*/ 17 h 469"/>
              <a:gd name="T78" fmla="*/ 2657 w 3350"/>
              <a:gd name="T79" fmla="*/ 15 h 469"/>
              <a:gd name="T80" fmla="*/ 2724 w 3350"/>
              <a:gd name="T81" fmla="*/ 13 h 469"/>
              <a:gd name="T82" fmla="*/ 2791 w 3350"/>
              <a:gd name="T83" fmla="*/ 11 h 469"/>
              <a:gd name="T84" fmla="*/ 2858 w 3350"/>
              <a:gd name="T85" fmla="*/ 10 h 469"/>
              <a:gd name="T86" fmla="*/ 2925 w 3350"/>
              <a:gd name="T87" fmla="*/ 8 h 469"/>
              <a:gd name="T88" fmla="*/ 2992 w 3350"/>
              <a:gd name="T89" fmla="*/ 7 h 469"/>
              <a:gd name="T90" fmla="*/ 3059 w 3350"/>
              <a:gd name="T91" fmla="*/ 5 h 469"/>
              <a:gd name="T92" fmla="*/ 3126 w 3350"/>
              <a:gd name="T93" fmla="*/ 4 h 469"/>
              <a:gd name="T94" fmla="*/ 3193 w 3350"/>
              <a:gd name="T95" fmla="*/ 2 h 469"/>
              <a:gd name="T96" fmla="*/ 3260 w 3350"/>
              <a:gd name="T97" fmla="*/ 1 h 469"/>
              <a:gd name="T98" fmla="*/ 3327 w 3350"/>
              <a:gd name="T9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0" h="469">
                <a:moveTo>
                  <a:pt x="0" y="469"/>
                </a:moveTo>
                <a:lnTo>
                  <a:pt x="22" y="455"/>
                </a:lnTo>
                <a:lnTo>
                  <a:pt x="44" y="441"/>
                </a:lnTo>
                <a:lnTo>
                  <a:pt x="67" y="427"/>
                </a:lnTo>
                <a:lnTo>
                  <a:pt x="89" y="414"/>
                </a:lnTo>
                <a:lnTo>
                  <a:pt x="111" y="401"/>
                </a:lnTo>
                <a:lnTo>
                  <a:pt x="134" y="389"/>
                </a:lnTo>
                <a:lnTo>
                  <a:pt x="156" y="377"/>
                </a:lnTo>
                <a:lnTo>
                  <a:pt x="179" y="366"/>
                </a:lnTo>
                <a:lnTo>
                  <a:pt x="201" y="355"/>
                </a:lnTo>
                <a:lnTo>
                  <a:pt x="223" y="345"/>
                </a:lnTo>
                <a:lnTo>
                  <a:pt x="245" y="335"/>
                </a:lnTo>
                <a:lnTo>
                  <a:pt x="268" y="325"/>
                </a:lnTo>
                <a:lnTo>
                  <a:pt x="290" y="315"/>
                </a:lnTo>
                <a:lnTo>
                  <a:pt x="312" y="306"/>
                </a:lnTo>
                <a:lnTo>
                  <a:pt x="335" y="298"/>
                </a:lnTo>
                <a:lnTo>
                  <a:pt x="357" y="289"/>
                </a:lnTo>
                <a:lnTo>
                  <a:pt x="379" y="281"/>
                </a:lnTo>
                <a:lnTo>
                  <a:pt x="402" y="273"/>
                </a:lnTo>
                <a:lnTo>
                  <a:pt x="424" y="265"/>
                </a:lnTo>
                <a:lnTo>
                  <a:pt x="446" y="258"/>
                </a:lnTo>
                <a:lnTo>
                  <a:pt x="469" y="251"/>
                </a:lnTo>
                <a:lnTo>
                  <a:pt x="491" y="244"/>
                </a:lnTo>
                <a:lnTo>
                  <a:pt x="514" y="237"/>
                </a:lnTo>
                <a:lnTo>
                  <a:pt x="536" y="231"/>
                </a:lnTo>
                <a:lnTo>
                  <a:pt x="558" y="224"/>
                </a:lnTo>
                <a:lnTo>
                  <a:pt x="580" y="218"/>
                </a:lnTo>
                <a:lnTo>
                  <a:pt x="603" y="213"/>
                </a:lnTo>
                <a:lnTo>
                  <a:pt x="625" y="207"/>
                </a:lnTo>
                <a:lnTo>
                  <a:pt x="647" y="201"/>
                </a:lnTo>
                <a:lnTo>
                  <a:pt x="670" y="196"/>
                </a:lnTo>
                <a:lnTo>
                  <a:pt x="692" y="191"/>
                </a:lnTo>
                <a:lnTo>
                  <a:pt x="714" y="186"/>
                </a:lnTo>
                <a:lnTo>
                  <a:pt x="737" y="181"/>
                </a:lnTo>
                <a:lnTo>
                  <a:pt x="759" y="176"/>
                </a:lnTo>
                <a:lnTo>
                  <a:pt x="781" y="171"/>
                </a:lnTo>
                <a:lnTo>
                  <a:pt x="804" y="167"/>
                </a:lnTo>
                <a:lnTo>
                  <a:pt x="826" y="163"/>
                </a:lnTo>
                <a:lnTo>
                  <a:pt x="849" y="158"/>
                </a:lnTo>
                <a:lnTo>
                  <a:pt x="871" y="154"/>
                </a:lnTo>
                <a:lnTo>
                  <a:pt x="893" y="150"/>
                </a:lnTo>
                <a:lnTo>
                  <a:pt x="915" y="147"/>
                </a:lnTo>
                <a:lnTo>
                  <a:pt x="938" y="143"/>
                </a:lnTo>
                <a:lnTo>
                  <a:pt x="960" y="139"/>
                </a:lnTo>
                <a:lnTo>
                  <a:pt x="982" y="136"/>
                </a:lnTo>
                <a:lnTo>
                  <a:pt x="1005" y="132"/>
                </a:lnTo>
                <a:lnTo>
                  <a:pt x="1027" y="129"/>
                </a:lnTo>
                <a:lnTo>
                  <a:pt x="1049" y="125"/>
                </a:lnTo>
                <a:lnTo>
                  <a:pt x="1072" y="122"/>
                </a:lnTo>
                <a:lnTo>
                  <a:pt x="1094" y="119"/>
                </a:lnTo>
                <a:lnTo>
                  <a:pt x="1116" y="116"/>
                </a:lnTo>
                <a:lnTo>
                  <a:pt x="1139" y="113"/>
                </a:lnTo>
                <a:lnTo>
                  <a:pt x="1161" y="110"/>
                </a:lnTo>
                <a:lnTo>
                  <a:pt x="1184" y="108"/>
                </a:lnTo>
                <a:lnTo>
                  <a:pt x="1206" y="105"/>
                </a:lnTo>
                <a:lnTo>
                  <a:pt x="1228" y="102"/>
                </a:lnTo>
                <a:lnTo>
                  <a:pt x="1250" y="100"/>
                </a:lnTo>
                <a:lnTo>
                  <a:pt x="1273" y="97"/>
                </a:lnTo>
                <a:lnTo>
                  <a:pt x="1295" y="95"/>
                </a:lnTo>
                <a:lnTo>
                  <a:pt x="1317" y="92"/>
                </a:lnTo>
                <a:lnTo>
                  <a:pt x="1340" y="90"/>
                </a:lnTo>
                <a:lnTo>
                  <a:pt x="1362" y="88"/>
                </a:lnTo>
                <a:lnTo>
                  <a:pt x="1384" y="85"/>
                </a:lnTo>
                <a:lnTo>
                  <a:pt x="1407" y="83"/>
                </a:lnTo>
                <a:lnTo>
                  <a:pt x="1429" y="81"/>
                </a:lnTo>
                <a:lnTo>
                  <a:pt x="1451" y="79"/>
                </a:lnTo>
                <a:lnTo>
                  <a:pt x="1474" y="77"/>
                </a:lnTo>
                <a:lnTo>
                  <a:pt x="1496" y="75"/>
                </a:lnTo>
                <a:lnTo>
                  <a:pt x="1519" y="73"/>
                </a:lnTo>
                <a:lnTo>
                  <a:pt x="1541" y="71"/>
                </a:lnTo>
                <a:lnTo>
                  <a:pt x="1563" y="69"/>
                </a:lnTo>
                <a:lnTo>
                  <a:pt x="1585" y="68"/>
                </a:lnTo>
                <a:lnTo>
                  <a:pt x="1608" y="66"/>
                </a:lnTo>
                <a:lnTo>
                  <a:pt x="1630" y="64"/>
                </a:lnTo>
                <a:lnTo>
                  <a:pt x="1652" y="63"/>
                </a:lnTo>
                <a:lnTo>
                  <a:pt x="1675" y="61"/>
                </a:lnTo>
                <a:lnTo>
                  <a:pt x="1697" y="59"/>
                </a:lnTo>
                <a:lnTo>
                  <a:pt x="1719" y="58"/>
                </a:lnTo>
                <a:lnTo>
                  <a:pt x="1742" y="56"/>
                </a:lnTo>
                <a:lnTo>
                  <a:pt x="1764" y="55"/>
                </a:lnTo>
                <a:lnTo>
                  <a:pt x="1786" y="54"/>
                </a:lnTo>
                <a:lnTo>
                  <a:pt x="1809" y="52"/>
                </a:lnTo>
                <a:lnTo>
                  <a:pt x="1831" y="51"/>
                </a:lnTo>
                <a:lnTo>
                  <a:pt x="1853" y="49"/>
                </a:lnTo>
                <a:lnTo>
                  <a:pt x="1876" y="48"/>
                </a:lnTo>
                <a:lnTo>
                  <a:pt x="1898" y="47"/>
                </a:lnTo>
                <a:lnTo>
                  <a:pt x="1920" y="45"/>
                </a:lnTo>
                <a:lnTo>
                  <a:pt x="1943" y="44"/>
                </a:lnTo>
                <a:lnTo>
                  <a:pt x="1965" y="43"/>
                </a:lnTo>
                <a:lnTo>
                  <a:pt x="1987" y="42"/>
                </a:lnTo>
                <a:lnTo>
                  <a:pt x="2010" y="41"/>
                </a:lnTo>
                <a:lnTo>
                  <a:pt x="2032" y="39"/>
                </a:lnTo>
                <a:lnTo>
                  <a:pt x="2054" y="38"/>
                </a:lnTo>
                <a:lnTo>
                  <a:pt x="2077" y="37"/>
                </a:lnTo>
                <a:lnTo>
                  <a:pt x="2099" y="36"/>
                </a:lnTo>
                <a:lnTo>
                  <a:pt x="2121" y="35"/>
                </a:lnTo>
                <a:lnTo>
                  <a:pt x="2144" y="34"/>
                </a:lnTo>
                <a:lnTo>
                  <a:pt x="2166" y="33"/>
                </a:lnTo>
                <a:lnTo>
                  <a:pt x="2188" y="32"/>
                </a:lnTo>
                <a:lnTo>
                  <a:pt x="2211" y="31"/>
                </a:lnTo>
                <a:lnTo>
                  <a:pt x="2233" y="30"/>
                </a:lnTo>
                <a:lnTo>
                  <a:pt x="2255" y="29"/>
                </a:lnTo>
                <a:lnTo>
                  <a:pt x="2278" y="28"/>
                </a:lnTo>
                <a:lnTo>
                  <a:pt x="2300" y="27"/>
                </a:lnTo>
                <a:lnTo>
                  <a:pt x="2322" y="27"/>
                </a:lnTo>
                <a:lnTo>
                  <a:pt x="2345" y="26"/>
                </a:lnTo>
                <a:lnTo>
                  <a:pt x="2367" y="25"/>
                </a:lnTo>
                <a:lnTo>
                  <a:pt x="2389" y="24"/>
                </a:lnTo>
                <a:lnTo>
                  <a:pt x="2412" y="23"/>
                </a:lnTo>
                <a:lnTo>
                  <a:pt x="2434" y="22"/>
                </a:lnTo>
                <a:lnTo>
                  <a:pt x="2456" y="22"/>
                </a:lnTo>
                <a:lnTo>
                  <a:pt x="2479" y="21"/>
                </a:lnTo>
                <a:lnTo>
                  <a:pt x="2501" y="20"/>
                </a:lnTo>
                <a:lnTo>
                  <a:pt x="2523" y="19"/>
                </a:lnTo>
                <a:lnTo>
                  <a:pt x="2546" y="19"/>
                </a:lnTo>
                <a:lnTo>
                  <a:pt x="2568" y="18"/>
                </a:lnTo>
                <a:lnTo>
                  <a:pt x="2590" y="17"/>
                </a:lnTo>
                <a:lnTo>
                  <a:pt x="2613" y="16"/>
                </a:lnTo>
                <a:lnTo>
                  <a:pt x="2635" y="16"/>
                </a:lnTo>
                <a:lnTo>
                  <a:pt x="2657" y="15"/>
                </a:lnTo>
                <a:lnTo>
                  <a:pt x="2680" y="14"/>
                </a:lnTo>
                <a:lnTo>
                  <a:pt x="2702" y="14"/>
                </a:lnTo>
                <a:lnTo>
                  <a:pt x="2724" y="13"/>
                </a:lnTo>
                <a:lnTo>
                  <a:pt x="2747" y="13"/>
                </a:lnTo>
                <a:lnTo>
                  <a:pt x="2769" y="12"/>
                </a:lnTo>
                <a:lnTo>
                  <a:pt x="2791" y="11"/>
                </a:lnTo>
                <a:lnTo>
                  <a:pt x="2814" y="11"/>
                </a:lnTo>
                <a:lnTo>
                  <a:pt x="2836" y="10"/>
                </a:lnTo>
                <a:lnTo>
                  <a:pt x="2858" y="10"/>
                </a:lnTo>
                <a:lnTo>
                  <a:pt x="2881" y="9"/>
                </a:lnTo>
                <a:lnTo>
                  <a:pt x="2903" y="9"/>
                </a:lnTo>
                <a:lnTo>
                  <a:pt x="2925" y="8"/>
                </a:lnTo>
                <a:lnTo>
                  <a:pt x="2948" y="8"/>
                </a:lnTo>
                <a:lnTo>
                  <a:pt x="2970" y="7"/>
                </a:lnTo>
                <a:lnTo>
                  <a:pt x="2992" y="7"/>
                </a:lnTo>
                <a:lnTo>
                  <a:pt x="3015" y="6"/>
                </a:lnTo>
                <a:lnTo>
                  <a:pt x="3037" y="6"/>
                </a:lnTo>
                <a:lnTo>
                  <a:pt x="3059" y="5"/>
                </a:lnTo>
                <a:lnTo>
                  <a:pt x="3082" y="5"/>
                </a:lnTo>
                <a:lnTo>
                  <a:pt x="3104" y="4"/>
                </a:lnTo>
                <a:lnTo>
                  <a:pt x="3126" y="4"/>
                </a:lnTo>
                <a:lnTo>
                  <a:pt x="3149" y="3"/>
                </a:lnTo>
                <a:lnTo>
                  <a:pt x="3171" y="3"/>
                </a:lnTo>
                <a:lnTo>
                  <a:pt x="3193" y="2"/>
                </a:lnTo>
                <a:lnTo>
                  <a:pt x="3216" y="2"/>
                </a:lnTo>
                <a:lnTo>
                  <a:pt x="3238" y="1"/>
                </a:lnTo>
                <a:lnTo>
                  <a:pt x="3260" y="1"/>
                </a:lnTo>
                <a:lnTo>
                  <a:pt x="3283" y="1"/>
                </a:lnTo>
                <a:lnTo>
                  <a:pt x="3305" y="0"/>
                </a:lnTo>
                <a:lnTo>
                  <a:pt x="3327" y="0"/>
                </a:lnTo>
                <a:lnTo>
                  <a:pt x="3350" y="0"/>
                </a:lnTo>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256">
            <a:extLst>
              <a:ext uri="{FF2B5EF4-FFF2-40B4-BE49-F238E27FC236}">
                <a16:creationId xmlns:a16="http://schemas.microsoft.com/office/drawing/2014/main" id="{5954BE83-BD02-4526-8789-37D154F47DFC}"/>
              </a:ext>
            </a:extLst>
          </p:cNvPr>
          <p:cNvSpPr>
            <a:spLocks/>
          </p:cNvSpPr>
          <p:nvPr/>
        </p:nvSpPr>
        <p:spPr bwMode="auto">
          <a:xfrm>
            <a:off x="1702986" y="2734299"/>
            <a:ext cx="3969100" cy="611473"/>
          </a:xfrm>
          <a:custGeom>
            <a:avLst/>
            <a:gdLst>
              <a:gd name="T0" fmla="*/ 44 w 3350"/>
              <a:gd name="T1" fmla="*/ 441 h 469"/>
              <a:gd name="T2" fmla="*/ 111 w 3350"/>
              <a:gd name="T3" fmla="*/ 401 h 469"/>
              <a:gd name="T4" fmla="*/ 179 w 3350"/>
              <a:gd name="T5" fmla="*/ 366 h 469"/>
              <a:gd name="T6" fmla="*/ 245 w 3350"/>
              <a:gd name="T7" fmla="*/ 335 h 469"/>
              <a:gd name="T8" fmla="*/ 312 w 3350"/>
              <a:gd name="T9" fmla="*/ 306 h 469"/>
              <a:gd name="T10" fmla="*/ 379 w 3350"/>
              <a:gd name="T11" fmla="*/ 281 h 469"/>
              <a:gd name="T12" fmla="*/ 446 w 3350"/>
              <a:gd name="T13" fmla="*/ 258 h 469"/>
              <a:gd name="T14" fmla="*/ 514 w 3350"/>
              <a:gd name="T15" fmla="*/ 237 h 469"/>
              <a:gd name="T16" fmla="*/ 580 w 3350"/>
              <a:gd name="T17" fmla="*/ 218 h 469"/>
              <a:gd name="T18" fmla="*/ 647 w 3350"/>
              <a:gd name="T19" fmla="*/ 201 h 469"/>
              <a:gd name="T20" fmla="*/ 714 w 3350"/>
              <a:gd name="T21" fmla="*/ 186 h 469"/>
              <a:gd name="T22" fmla="*/ 781 w 3350"/>
              <a:gd name="T23" fmla="*/ 171 h 469"/>
              <a:gd name="T24" fmla="*/ 849 w 3350"/>
              <a:gd name="T25" fmla="*/ 158 h 469"/>
              <a:gd name="T26" fmla="*/ 915 w 3350"/>
              <a:gd name="T27" fmla="*/ 147 h 469"/>
              <a:gd name="T28" fmla="*/ 982 w 3350"/>
              <a:gd name="T29" fmla="*/ 136 h 469"/>
              <a:gd name="T30" fmla="*/ 1049 w 3350"/>
              <a:gd name="T31" fmla="*/ 125 h 469"/>
              <a:gd name="T32" fmla="*/ 1116 w 3350"/>
              <a:gd name="T33" fmla="*/ 116 h 469"/>
              <a:gd name="T34" fmla="*/ 1184 w 3350"/>
              <a:gd name="T35" fmla="*/ 108 h 469"/>
              <a:gd name="T36" fmla="*/ 1250 w 3350"/>
              <a:gd name="T37" fmla="*/ 100 h 469"/>
              <a:gd name="T38" fmla="*/ 1317 w 3350"/>
              <a:gd name="T39" fmla="*/ 92 h 469"/>
              <a:gd name="T40" fmla="*/ 1384 w 3350"/>
              <a:gd name="T41" fmla="*/ 85 h 469"/>
              <a:gd name="T42" fmla="*/ 1451 w 3350"/>
              <a:gd name="T43" fmla="*/ 79 h 469"/>
              <a:gd name="T44" fmla="*/ 1519 w 3350"/>
              <a:gd name="T45" fmla="*/ 73 h 469"/>
              <a:gd name="T46" fmla="*/ 1585 w 3350"/>
              <a:gd name="T47" fmla="*/ 68 h 469"/>
              <a:gd name="T48" fmla="*/ 1652 w 3350"/>
              <a:gd name="T49" fmla="*/ 63 h 469"/>
              <a:gd name="T50" fmla="*/ 1719 w 3350"/>
              <a:gd name="T51" fmla="*/ 58 h 469"/>
              <a:gd name="T52" fmla="*/ 1786 w 3350"/>
              <a:gd name="T53" fmla="*/ 54 h 469"/>
              <a:gd name="T54" fmla="*/ 1853 w 3350"/>
              <a:gd name="T55" fmla="*/ 49 h 469"/>
              <a:gd name="T56" fmla="*/ 1920 w 3350"/>
              <a:gd name="T57" fmla="*/ 45 h 469"/>
              <a:gd name="T58" fmla="*/ 1987 w 3350"/>
              <a:gd name="T59" fmla="*/ 42 h 469"/>
              <a:gd name="T60" fmla="*/ 2054 w 3350"/>
              <a:gd name="T61" fmla="*/ 38 h 469"/>
              <a:gd name="T62" fmla="*/ 2121 w 3350"/>
              <a:gd name="T63" fmla="*/ 35 h 469"/>
              <a:gd name="T64" fmla="*/ 2188 w 3350"/>
              <a:gd name="T65" fmla="*/ 32 h 469"/>
              <a:gd name="T66" fmla="*/ 2255 w 3350"/>
              <a:gd name="T67" fmla="*/ 29 h 469"/>
              <a:gd name="T68" fmla="*/ 2322 w 3350"/>
              <a:gd name="T69" fmla="*/ 27 h 469"/>
              <a:gd name="T70" fmla="*/ 2389 w 3350"/>
              <a:gd name="T71" fmla="*/ 24 h 469"/>
              <a:gd name="T72" fmla="*/ 2456 w 3350"/>
              <a:gd name="T73" fmla="*/ 22 h 469"/>
              <a:gd name="T74" fmla="*/ 2523 w 3350"/>
              <a:gd name="T75" fmla="*/ 19 h 469"/>
              <a:gd name="T76" fmla="*/ 2590 w 3350"/>
              <a:gd name="T77" fmla="*/ 17 h 469"/>
              <a:gd name="T78" fmla="*/ 2657 w 3350"/>
              <a:gd name="T79" fmla="*/ 15 h 469"/>
              <a:gd name="T80" fmla="*/ 2724 w 3350"/>
              <a:gd name="T81" fmla="*/ 13 h 469"/>
              <a:gd name="T82" fmla="*/ 2791 w 3350"/>
              <a:gd name="T83" fmla="*/ 11 h 469"/>
              <a:gd name="T84" fmla="*/ 2858 w 3350"/>
              <a:gd name="T85" fmla="*/ 10 h 469"/>
              <a:gd name="T86" fmla="*/ 2925 w 3350"/>
              <a:gd name="T87" fmla="*/ 8 h 469"/>
              <a:gd name="T88" fmla="*/ 2992 w 3350"/>
              <a:gd name="T89" fmla="*/ 7 h 469"/>
              <a:gd name="T90" fmla="*/ 3059 w 3350"/>
              <a:gd name="T91" fmla="*/ 5 h 469"/>
              <a:gd name="T92" fmla="*/ 3126 w 3350"/>
              <a:gd name="T93" fmla="*/ 4 h 469"/>
              <a:gd name="T94" fmla="*/ 3193 w 3350"/>
              <a:gd name="T95" fmla="*/ 2 h 469"/>
              <a:gd name="T96" fmla="*/ 3260 w 3350"/>
              <a:gd name="T97" fmla="*/ 1 h 469"/>
              <a:gd name="T98" fmla="*/ 3327 w 3350"/>
              <a:gd name="T9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0" h="469">
                <a:moveTo>
                  <a:pt x="0" y="469"/>
                </a:moveTo>
                <a:lnTo>
                  <a:pt x="22" y="455"/>
                </a:lnTo>
                <a:lnTo>
                  <a:pt x="44" y="441"/>
                </a:lnTo>
                <a:lnTo>
                  <a:pt x="67" y="427"/>
                </a:lnTo>
                <a:lnTo>
                  <a:pt x="89" y="414"/>
                </a:lnTo>
                <a:lnTo>
                  <a:pt x="111" y="401"/>
                </a:lnTo>
                <a:lnTo>
                  <a:pt x="134" y="389"/>
                </a:lnTo>
                <a:lnTo>
                  <a:pt x="156" y="377"/>
                </a:lnTo>
                <a:lnTo>
                  <a:pt x="179" y="366"/>
                </a:lnTo>
                <a:lnTo>
                  <a:pt x="201" y="355"/>
                </a:lnTo>
                <a:lnTo>
                  <a:pt x="223" y="345"/>
                </a:lnTo>
                <a:lnTo>
                  <a:pt x="245" y="335"/>
                </a:lnTo>
                <a:lnTo>
                  <a:pt x="268" y="325"/>
                </a:lnTo>
                <a:lnTo>
                  <a:pt x="290" y="315"/>
                </a:lnTo>
                <a:lnTo>
                  <a:pt x="312" y="306"/>
                </a:lnTo>
                <a:lnTo>
                  <a:pt x="335" y="298"/>
                </a:lnTo>
                <a:lnTo>
                  <a:pt x="357" y="289"/>
                </a:lnTo>
                <a:lnTo>
                  <a:pt x="379" y="281"/>
                </a:lnTo>
                <a:lnTo>
                  <a:pt x="402" y="273"/>
                </a:lnTo>
                <a:lnTo>
                  <a:pt x="424" y="265"/>
                </a:lnTo>
                <a:lnTo>
                  <a:pt x="446" y="258"/>
                </a:lnTo>
                <a:lnTo>
                  <a:pt x="469" y="251"/>
                </a:lnTo>
                <a:lnTo>
                  <a:pt x="491" y="244"/>
                </a:lnTo>
                <a:lnTo>
                  <a:pt x="514" y="237"/>
                </a:lnTo>
                <a:lnTo>
                  <a:pt x="536" y="231"/>
                </a:lnTo>
                <a:lnTo>
                  <a:pt x="558" y="224"/>
                </a:lnTo>
                <a:lnTo>
                  <a:pt x="580" y="218"/>
                </a:lnTo>
                <a:lnTo>
                  <a:pt x="603" y="213"/>
                </a:lnTo>
                <a:lnTo>
                  <a:pt x="625" y="207"/>
                </a:lnTo>
                <a:lnTo>
                  <a:pt x="647" y="201"/>
                </a:lnTo>
                <a:lnTo>
                  <a:pt x="670" y="196"/>
                </a:lnTo>
                <a:lnTo>
                  <a:pt x="692" y="191"/>
                </a:lnTo>
                <a:lnTo>
                  <a:pt x="714" y="186"/>
                </a:lnTo>
                <a:lnTo>
                  <a:pt x="737" y="181"/>
                </a:lnTo>
                <a:lnTo>
                  <a:pt x="759" y="176"/>
                </a:lnTo>
                <a:lnTo>
                  <a:pt x="781" y="171"/>
                </a:lnTo>
                <a:lnTo>
                  <a:pt x="804" y="167"/>
                </a:lnTo>
                <a:lnTo>
                  <a:pt x="826" y="163"/>
                </a:lnTo>
                <a:lnTo>
                  <a:pt x="849" y="158"/>
                </a:lnTo>
                <a:lnTo>
                  <a:pt x="871" y="154"/>
                </a:lnTo>
                <a:lnTo>
                  <a:pt x="893" y="150"/>
                </a:lnTo>
                <a:lnTo>
                  <a:pt x="915" y="147"/>
                </a:lnTo>
                <a:lnTo>
                  <a:pt x="938" y="143"/>
                </a:lnTo>
                <a:lnTo>
                  <a:pt x="960" y="139"/>
                </a:lnTo>
                <a:lnTo>
                  <a:pt x="982" y="136"/>
                </a:lnTo>
                <a:lnTo>
                  <a:pt x="1005" y="132"/>
                </a:lnTo>
                <a:lnTo>
                  <a:pt x="1027" y="129"/>
                </a:lnTo>
                <a:lnTo>
                  <a:pt x="1049" y="125"/>
                </a:lnTo>
                <a:lnTo>
                  <a:pt x="1072" y="122"/>
                </a:lnTo>
                <a:lnTo>
                  <a:pt x="1094" y="119"/>
                </a:lnTo>
                <a:lnTo>
                  <a:pt x="1116" y="116"/>
                </a:lnTo>
                <a:lnTo>
                  <a:pt x="1139" y="113"/>
                </a:lnTo>
                <a:lnTo>
                  <a:pt x="1161" y="110"/>
                </a:lnTo>
                <a:lnTo>
                  <a:pt x="1184" y="108"/>
                </a:lnTo>
                <a:lnTo>
                  <a:pt x="1206" y="105"/>
                </a:lnTo>
                <a:lnTo>
                  <a:pt x="1228" y="102"/>
                </a:lnTo>
                <a:lnTo>
                  <a:pt x="1250" y="100"/>
                </a:lnTo>
                <a:lnTo>
                  <a:pt x="1273" y="97"/>
                </a:lnTo>
                <a:lnTo>
                  <a:pt x="1295" y="95"/>
                </a:lnTo>
                <a:lnTo>
                  <a:pt x="1317" y="92"/>
                </a:lnTo>
                <a:lnTo>
                  <a:pt x="1340" y="90"/>
                </a:lnTo>
                <a:lnTo>
                  <a:pt x="1362" y="88"/>
                </a:lnTo>
                <a:lnTo>
                  <a:pt x="1384" y="85"/>
                </a:lnTo>
                <a:lnTo>
                  <a:pt x="1407" y="83"/>
                </a:lnTo>
                <a:lnTo>
                  <a:pt x="1429" y="81"/>
                </a:lnTo>
                <a:lnTo>
                  <a:pt x="1451" y="79"/>
                </a:lnTo>
                <a:lnTo>
                  <a:pt x="1474" y="77"/>
                </a:lnTo>
                <a:lnTo>
                  <a:pt x="1496" y="75"/>
                </a:lnTo>
                <a:lnTo>
                  <a:pt x="1519" y="73"/>
                </a:lnTo>
                <a:lnTo>
                  <a:pt x="1541" y="71"/>
                </a:lnTo>
                <a:lnTo>
                  <a:pt x="1563" y="69"/>
                </a:lnTo>
                <a:lnTo>
                  <a:pt x="1585" y="68"/>
                </a:lnTo>
                <a:lnTo>
                  <a:pt x="1608" y="66"/>
                </a:lnTo>
                <a:lnTo>
                  <a:pt x="1630" y="64"/>
                </a:lnTo>
                <a:lnTo>
                  <a:pt x="1652" y="63"/>
                </a:lnTo>
                <a:lnTo>
                  <a:pt x="1675" y="61"/>
                </a:lnTo>
                <a:lnTo>
                  <a:pt x="1697" y="59"/>
                </a:lnTo>
                <a:lnTo>
                  <a:pt x="1719" y="58"/>
                </a:lnTo>
                <a:lnTo>
                  <a:pt x="1742" y="56"/>
                </a:lnTo>
                <a:lnTo>
                  <a:pt x="1764" y="55"/>
                </a:lnTo>
                <a:lnTo>
                  <a:pt x="1786" y="54"/>
                </a:lnTo>
                <a:lnTo>
                  <a:pt x="1809" y="52"/>
                </a:lnTo>
                <a:lnTo>
                  <a:pt x="1831" y="51"/>
                </a:lnTo>
                <a:lnTo>
                  <a:pt x="1853" y="49"/>
                </a:lnTo>
                <a:lnTo>
                  <a:pt x="1876" y="48"/>
                </a:lnTo>
                <a:lnTo>
                  <a:pt x="1898" y="47"/>
                </a:lnTo>
                <a:lnTo>
                  <a:pt x="1920" y="45"/>
                </a:lnTo>
                <a:lnTo>
                  <a:pt x="1943" y="44"/>
                </a:lnTo>
                <a:lnTo>
                  <a:pt x="1965" y="43"/>
                </a:lnTo>
                <a:lnTo>
                  <a:pt x="1987" y="42"/>
                </a:lnTo>
                <a:lnTo>
                  <a:pt x="2010" y="41"/>
                </a:lnTo>
                <a:lnTo>
                  <a:pt x="2032" y="39"/>
                </a:lnTo>
                <a:lnTo>
                  <a:pt x="2054" y="38"/>
                </a:lnTo>
                <a:lnTo>
                  <a:pt x="2077" y="37"/>
                </a:lnTo>
                <a:lnTo>
                  <a:pt x="2099" y="36"/>
                </a:lnTo>
                <a:lnTo>
                  <a:pt x="2121" y="35"/>
                </a:lnTo>
                <a:lnTo>
                  <a:pt x="2144" y="34"/>
                </a:lnTo>
                <a:lnTo>
                  <a:pt x="2166" y="33"/>
                </a:lnTo>
                <a:lnTo>
                  <a:pt x="2188" y="32"/>
                </a:lnTo>
                <a:lnTo>
                  <a:pt x="2211" y="31"/>
                </a:lnTo>
                <a:lnTo>
                  <a:pt x="2233" y="30"/>
                </a:lnTo>
                <a:lnTo>
                  <a:pt x="2255" y="29"/>
                </a:lnTo>
                <a:lnTo>
                  <a:pt x="2278" y="28"/>
                </a:lnTo>
                <a:lnTo>
                  <a:pt x="2300" y="27"/>
                </a:lnTo>
                <a:lnTo>
                  <a:pt x="2322" y="27"/>
                </a:lnTo>
                <a:lnTo>
                  <a:pt x="2345" y="26"/>
                </a:lnTo>
                <a:lnTo>
                  <a:pt x="2367" y="25"/>
                </a:lnTo>
                <a:lnTo>
                  <a:pt x="2389" y="24"/>
                </a:lnTo>
                <a:lnTo>
                  <a:pt x="2412" y="23"/>
                </a:lnTo>
                <a:lnTo>
                  <a:pt x="2434" y="22"/>
                </a:lnTo>
                <a:lnTo>
                  <a:pt x="2456" y="22"/>
                </a:lnTo>
                <a:lnTo>
                  <a:pt x="2479" y="21"/>
                </a:lnTo>
                <a:lnTo>
                  <a:pt x="2501" y="20"/>
                </a:lnTo>
                <a:lnTo>
                  <a:pt x="2523" y="19"/>
                </a:lnTo>
                <a:lnTo>
                  <a:pt x="2546" y="19"/>
                </a:lnTo>
                <a:lnTo>
                  <a:pt x="2568" y="18"/>
                </a:lnTo>
                <a:lnTo>
                  <a:pt x="2590" y="17"/>
                </a:lnTo>
                <a:lnTo>
                  <a:pt x="2613" y="16"/>
                </a:lnTo>
                <a:lnTo>
                  <a:pt x="2635" y="16"/>
                </a:lnTo>
                <a:lnTo>
                  <a:pt x="2657" y="15"/>
                </a:lnTo>
                <a:lnTo>
                  <a:pt x="2680" y="14"/>
                </a:lnTo>
                <a:lnTo>
                  <a:pt x="2702" y="14"/>
                </a:lnTo>
                <a:lnTo>
                  <a:pt x="2724" y="13"/>
                </a:lnTo>
                <a:lnTo>
                  <a:pt x="2747" y="13"/>
                </a:lnTo>
                <a:lnTo>
                  <a:pt x="2769" y="12"/>
                </a:lnTo>
                <a:lnTo>
                  <a:pt x="2791" y="11"/>
                </a:lnTo>
                <a:lnTo>
                  <a:pt x="2814" y="11"/>
                </a:lnTo>
                <a:lnTo>
                  <a:pt x="2836" y="10"/>
                </a:lnTo>
                <a:lnTo>
                  <a:pt x="2858" y="10"/>
                </a:lnTo>
                <a:lnTo>
                  <a:pt x="2881" y="9"/>
                </a:lnTo>
                <a:lnTo>
                  <a:pt x="2903" y="9"/>
                </a:lnTo>
                <a:lnTo>
                  <a:pt x="2925" y="8"/>
                </a:lnTo>
                <a:lnTo>
                  <a:pt x="2948" y="8"/>
                </a:lnTo>
                <a:lnTo>
                  <a:pt x="2970" y="7"/>
                </a:lnTo>
                <a:lnTo>
                  <a:pt x="2992" y="7"/>
                </a:lnTo>
                <a:lnTo>
                  <a:pt x="3015" y="6"/>
                </a:lnTo>
                <a:lnTo>
                  <a:pt x="3037" y="6"/>
                </a:lnTo>
                <a:lnTo>
                  <a:pt x="3059" y="5"/>
                </a:lnTo>
                <a:lnTo>
                  <a:pt x="3082" y="5"/>
                </a:lnTo>
                <a:lnTo>
                  <a:pt x="3104" y="4"/>
                </a:lnTo>
                <a:lnTo>
                  <a:pt x="3126" y="4"/>
                </a:lnTo>
                <a:lnTo>
                  <a:pt x="3149" y="3"/>
                </a:lnTo>
                <a:lnTo>
                  <a:pt x="3171" y="3"/>
                </a:lnTo>
                <a:lnTo>
                  <a:pt x="3193" y="2"/>
                </a:lnTo>
                <a:lnTo>
                  <a:pt x="3216" y="2"/>
                </a:lnTo>
                <a:lnTo>
                  <a:pt x="3238" y="1"/>
                </a:lnTo>
                <a:lnTo>
                  <a:pt x="3260" y="1"/>
                </a:lnTo>
                <a:lnTo>
                  <a:pt x="3283" y="1"/>
                </a:lnTo>
                <a:lnTo>
                  <a:pt x="3305" y="0"/>
                </a:lnTo>
                <a:lnTo>
                  <a:pt x="3327" y="0"/>
                </a:lnTo>
                <a:lnTo>
                  <a:pt x="3350" y="0"/>
                </a:lnTo>
              </a:path>
            </a:pathLst>
          </a:custGeom>
          <a:noFill/>
          <a:ln w="1905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30" name="直線コネクタ 29">
            <a:extLst>
              <a:ext uri="{FF2B5EF4-FFF2-40B4-BE49-F238E27FC236}">
                <a16:creationId xmlns:a16="http://schemas.microsoft.com/office/drawing/2014/main" id="{5AAC7367-3A5C-4F46-853D-1D2325343B22}"/>
              </a:ext>
            </a:extLst>
          </p:cNvPr>
          <p:cNvCxnSpPr/>
          <p:nvPr/>
        </p:nvCxnSpPr>
        <p:spPr>
          <a:xfrm>
            <a:off x="1375095" y="3063060"/>
            <a:ext cx="864000" cy="0"/>
          </a:xfrm>
          <a:prstGeom prst="line">
            <a:avLst/>
          </a:prstGeom>
          <a:ln w="19050">
            <a:solidFill>
              <a:srgbClr val="0000FF"/>
            </a:solidFill>
            <a:prstDash val="solid"/>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47C9E018-ED6D-4A2F-BB71-295EC9435E2A}"/>
              </a:ext>
            </a:extLst>
          </p:cNvPr>
          <p:cNvCxnSpPr/>
          <p:nvPr/>
        </p:nvCxnSpPr>
        <p:spPr>
          <a:xfrm>
            <a:off x="1381668" y="5768045"/>
            <a:ext cx="4658136"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BC7629EF-C576-470E-92B1-9B5F490C28DA}"/>
              </a:ext>
            </a:extLst>
          </p:cNvPr>
          <p:cNvCxnSpPr/>
          <p:nvPr/>
        </p:nvCxnSpPr>
        <p:spPr>
          <a:xfrm rot="16200000">
            <a:off x="-133551" y="2473600"/>
            <a:ext cx="3030443" cy="0"/>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6D6A0661-D733-469B-9553-87884F068127}"/>
              </a:ext>
            </a:extLst>
          </p:cNvPr>
          <p:cNvGrpSpPr/>
          <p:nvPr/>
        </p:nvGrpSpPr>
        <p:grpSpPr>
          <a:xfrm>
            <a:off x="1275457" y="3972620"/>
            <a:ext cx="223042" cy="133150"/>
            <a:chOff x="1161516" y="5851087"/>
            <a:chExt cx="99978" cy="88578"/>
          </a:xfrm>
        </p:grpSpPr>
        <p:sp>
          <p:nvSpPr>
            <p:cNvPr id="102" name="フローチャート: せん孔テープ 610">
              <a:extLst>
                <a:ext uri="{FF2B5EF4-FFF2-40B4-BE49-F238E27FC236}">
                  <a16:creationId xmlns:a16="http://schemas.microsoft.com/office/drawing/2014/main" id="{CA74CEC7-221C-470A-ACCC-594ADD4A9CCF}"/>
                </a:ext>
              </a:extLst>
            </p:cNvPr>
            <p:cNvSpPr/>
            <p:nvPr/>
          </p:nvSpPr>
          <p:spPr>
            <a:xfrm>
              <a:off x="1161516" y="5851087"/>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ローチャート: せん孔テープ 610">
              <a:extLst>
                <a:ext uri="{FF2B5EF4-FFF2-40B4-BE49-F238E27FC236}">
                  <a16:creationId xmlns:a16="http://schemas.microsoft.com/office/drawing/2014/main" id="{D4173B66-B7DA-4BF9-B48E-29F08F034257}"/>
                </a:ext>
              </a:extLst>
            </p:cNvPr>
            <p:cNvSpPr/>
            <p:nvPr/>
          </p:nvSpPr>
          <p:spPr>
            <a:xfrm>
              <a:off x="1166276" y="5893946"/>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0" name="直線矢印コネクタ 39">
            <a:extLst>
              <a:ext uri="{FF2B5EF4-FFF2-40B4-BE49-F238E27FC236}">
                <a16:creationId xmlns:a16="http://schemas.microsoft.com/office/drawing/2014/main" id="{BC754B3A-8F47-424D-A0BF-C9BD7949FED0}"/>
              </a:ext>
            </a:extLst>
          </p:cNvPr>
          <p:cNvCxnSpPr/>
          <p:nvPr/>
        </p:nvCxnSpPr>
        <p:spPr>
          <a:xfrm rot="16200000">
            <a:off x="542887" y="4928868"/>
            <a:ext cx="1677567"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8CFB030E-68F6-41B6-9BFF-309CD8D435F2}"/>
              </a:ext>
            </a:extLst>
          </p:cNvPr>
          <p:cNvSpPr txBox="1"/>
          <p:nvPr/>
        </p:nvSpPr>
        <p:spPr>
          <a:xfrm>
            <a:off x="2313929" y="5877391"/>
            <a:ext cx="2435282" cy="369332"/>
          </a:xfrm>
          <a:prstGeom prst="rect">
            <a:avLst/>
          </a:prstGeom>
          <a:noFill/>
          <a:ln w="12700">
            <a:noFill/>
          </a:ln>
        </p:spPr>
        <p:txBody>
          <a:bodyPr wrap="none" rtlCol="0">
            <a:spAutoFit/>
          </a:bodyPr>
          <a:lstStyle/>
          <a:p>
            <a:r>
              <a:rPr lang="en-US" altLang="ja-JP" dirty="0">
                <a:latin typeface="Times New Roman" panose="02020603050405020304" pitchFamily="18" charset="0"/>
                <a:cs typeface="Times New Roman" panose="02020603050405020304" pitchFamily="18" charset="0"/>
              </a:rPr>
              <a:t>Internuclear distance : </a:t>
            </a:r>
            <a:r>
              <a:rPr lang="en-US" altLang="ja-JP" i="1" dirty="0">
                <a:latin typeface="Times New Roman" panose="02020603050405020304" pitchFamily="18" charset="0"/>
                <a:cs typeface="Times New Roman" panose="02020603050405020304" pitchFamily="18" charset="0"/>
              </a:rPr>
              <a:t>R</a:t>
            </a:r>
            <a:endParaRPr kumimoji="1" lang="ja-JP" altLang="en-US" i="1" dirty="0">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184DBDAC-E20D-4A0C-9B21-4E349023DCEB}"/>
              </a:ext>
            </a:extLst>
          </p:cNvPr>
          <p:cNvSpPr txBox="1"/>
          <p:nvPr/>
        </p:nvSpPr>
        <p:spPr>
          <a:xfrm rot="16200000">
            <a:off x="403785" y="1377157"/>
            <a:ext cx="1167948" cy="369332"/>
          </a:xfrm>
          <a:prstGeom prst="rect">
            <a:avLst/>
          </a:prstGeom>
          <a:noFill/>
          <a:ln w="12700">
            <a:noFill/>
          </a:ln>
        </p:spPr>
        <p:txBody>
          <a:bodyPr wrap="none" rtlCol="0">
            <a:spAutoFit/>
          </a:bodyPr>
          <a:lstStyle/>
          <a:p>
            <a:r>
              <a:rPr lang="en-US" altLang="ja-JP" dirty="0">
                <a:latin typeface="Times New Roman" panose="02020603050405020304" pitchFamily="18" charset="0"/>
                <a:cs typeface="Times New Roman" panose="02020603050405020304" pitchFamily="18" charset="0"/>
              </a:rPr>
              <a:t>Energy : </a:t>
            </a:r>
            <a:r>
              <a:rPr lang="en-US" altLang="ja-JP" i="1" dirty="0">
                <a:latin typeface="Times New Roman" panose="02020603050405020304" pitchFamily="18" charset="0"/>
                <a:cs typeface="Times New Roman" panose="02020603050405020304" pitchFamily="18" charset="0"/>
              </a:rPr>
              <a:t>E</a:t>
            </a:r>
            <a:endParaRPr kumimoji="1" lang="ja-JP" altLang="en-US" i="1" dirty="0">
              <a:latin typeface="Times New Roman" panose="02020603050405020304" pitchFamily="18" charset="0"/>
              <a:cs typeface="Times New Roman" panose="02020603050405020304" pitchFamily="18" charset="0"/>
            </a:endParaRPr>
          </a:p>
        </p:txBody>
      </p:sp>
      <p:cxnSp>
        <p:nvCxnSpPr>
          <p:cNvPr id="43" name="直線矢印コネクタ 42">
            <a:extLst>
              <a:ext uri="{FF2B5EF4-FFF2-40B4-BE49-F238E27FC236}">
                <a16:creationId xmlns:a16="http://schemas.microsoft.com/office/drawing/2014/main" id="{65DBD58E-5D45-40EA-91FA-E4D8B6410BDA}"/>
              </a:ext>
            </a:extLst>
          </p:cNvPr>
          <p:cNvCxnSpPr/>
          <p:nvPr/>
        </p:nvCxnSpPr>
        <p:spPr>
          <a:xfrm flipH="1">
            <a:off x="803093" y="5762497"/>
            <a:ext cx="587447" cy="441424"/>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B4D75C2C-63D6-4C2A-8F41-B6BA6027F642}"/>
              </a:ext>
            </a:extLst>
          </p:cNvPr>
          <p:cNvSpPr txBox="1"/>
          <p:nvPr/>
        </p:nvSpPr>
        <p:spPr>
          <a:xfrm>
            <a:off x="223046" y="6173655"/>
            <a:ext cx="1537600" cy="369332"/>
          </a:xfrm>
          <a:prstGeom prst="rect">
            <a:avLst/>
          </a:prstGeom>
          <a:noFill/>
          <a:ln w="12700">
            <a:noFill/>
          </a:ln>
        </p:spPr>
        <p:txBody>
          <a:bodyPr wrap="none" rtlCol="0">
            <a:spAutoFit/>
          </a:bodyPr>
          <a:lstStyle/>
          <a:p>
            <a:r>
              <a:rPr lang="en-US" altLang="ja-JP" dirty="0">
                <a:latin typeface="Times New Roman" panose="02020603050405020304" pitchFamily="18" charset="0"/>
                <a:cs typeface="Times New Roman" panose="02020603050405020304" pitchFamily="18" charset="0"/>
              </a:rPr>
              <a:t>Magnetic</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field</a:t>
            </a:r>
            <a:endParaRPr kumimoji="1" lang="ja-JP" altLang="en-US" i="1" dirty="0">
              <a:latin typeface="Times New Roman" panose="02020603050405020304" pitchFamily="18" charset="0"/>
              <a:cs typeface="Times New Roman" panose="02020603050405020304" pitchFamily="18" charset="0"/>
            </a:endParaRPr>
          </a:p>
        </p:txBody>
      </p:sp>
      <p:sp>
        <p:nvSpPr>
          <p:cNvPr id="47" name="Freeform 349">
            <a:extLst>
              <a:ext uri="{FF2B5EF4-FFF2-40B4-BE49-F238E27FC236}">
                <a16:creationId xmlns:a16="http://schemas.microsoft.com/office/drawing/2014/main" id="{BC900B5C-F50F-43EA-A1E1-8F05704536E7}"/>
              </a:ext>
            </a:extLst>
          </p:cNvPr>
          <p:cNvSpPr>
            <a:spLocks/>
          </p:cNvSpPr>
          <p:nvPr/>
        </p:nvSpPr>
        <p:spPr bwMode="auto">
          <a:xfrm>
            <a:off x="1719327" y="5000544"/>
            <a:ext cx="3952758" cy="371061"/>
          </a:xfrm>
          <a:custGeom>
            <a:avLst/>
            <a:gdLst>
              <a:gd name="T0" fmla="*/ 44 w 3350"/>
              <a:gd name="T1" fmla="*/ 18 h 448"/>
              <a:gd name="T2" fmla="*/ 111 w 3350"/>
              <a:gd name="T3" fmla="*/ 42 h 448"/>
              <a:gd name="T4" fmla="*/ 179 w 3350"/>
              <a:gd name="T5" fmla="*/ 64 h 448"/>
              <a:gd name="T6" fmla="*/ 245 w 3350"/>
              <a:gd name="T7" fmla="*/ 86 h 448"/>
              <a:gd name="T8" fmla="*/ 312 w 3350"/>
              <a:gd name="T9" fmla="*/ 106 h 448"/>
              <a:gd name="T10" fmla="*/ 379 w 3350"/>
              <a:gd name="T11" fmla="*/ 125 h 448"/>
              <a:gd name="T12" fmla="*/ 446 w 3350"/>
              <a:gd name="T13" fmla="*/ 142 h 448"/>
              <a:gd name="T14" fmla="*/ 514 w 3350"/>
              <a:gd name="T15" fmla="*/ 159 h 448"/>
              <a:gd name="T16" fmla="*/ 580 w 3350"/>
              <a:gd name="T17" fmla="*/ 175 h 448"/>
              <a:gd name="T18" fmla="*/ 647 w 3350"/>
              <a:gd name="T19" fmla="*/ 190 h 448"/>
              <a:gd name="T20" fmla="*/ 714 w 3350"/>
              <a:gd name="T21" fmla="*/ 204 h 448"/>
              <a:gd name="T22" fmla="*/ 781 w 3350"/>
              <a:gd name="T23" fmla="*/ 217 h 448"/>
              <a:gd name="T24" fmla="*/ 849 w 3350"/>
              <a:gd name="T25" fmla="*/ 230 h 448"/>
              <a:gd name="T26" fmla="*/ 915 w 3350"/>
              <a:gd name="T27" fmla="*/ 242 h 448"/>
              <a:gd name="T28" fmla="*/ 982 w 3350"/>
              <a:gd name="T29" fmla="*/ 253 h 448"/>
              <a:gd name="T30" fmla="*/ 1049 w 3350"/>
              <a:gd name="T31" fmla="*/ 264 h 448"/>
              <a:gd name="T32" fmla="*/ 1116 w 3350"/>
              <a:gd name="T33" fmla="*/ 275 h 448"/>
              <a:gd name="T34" fmla="*/ 1184 w 3350"/>
              <a:gd name="T35" fmla="*/ 284 h 448"/>
              <a:gd name="T36" fmla="*/ 1250 w 3350"/>
              <a:gd name="T37" fmla="*/ 294 h 448"/>
              <a:gd name="T38" fmla="*/ 1317 w 3350"/>
              <a:gd name="T39" fmla="*/ 303 h 448"/>
              <a:gd name="T40" fmla="*/ 1384 w 3350"/>
              <a:gd name="T41" fmla="*/ 311 h 448"/>
              <a:gd name="T42" fmla="*/ 1451 w 3350"/>
              <a:gd name="T43" fmla="*/ 319 h 448"/>
              <a:gd name="T44" fmla="*/ 1519 w 3350"/>
              <a:gd name="T45" fmla="*/ 327 h 448"/>
              <a:gd name="T46" fmla="*/ 1585 w 3350"/>
              <a:gd name="T47" fmla="*/ 334 h 448"/>
              <a:gd name="T48" fmla="*/ 1652 w 3350"/>
              <a:gd name="T49" fmla="*/ 341 h 448"/>
              <a:gd name="T50" fmla="*/ 1719 w 3350"/>
              <a:gd name="T51" fmla="*/ 348 h 448"/>
              <a:gd name="T52" fmla="*/ 1786 w 3350"/>
              <a:gd name="T53" fmla="*/ 354 h 448"/>
              <a:gd name="T54" fmla="*/ 1853 w 3350"/>
              <a:gd name="T55" fmla="*/ 360 h 448"/>
              <a:gd name="T56" fmla="*/ 1920 w 3350"/>
              <a:gd name="T57" fmla="*/ 366 h 448"/>
              <a:gd name="T58" fmla="*/ 1987 w 3350"/>
              <a:gd name="T59" fmla="*/ 372 h 448"/>
              <a:gd name="T60" fmla="*/ 2054 w 3350"/>
              <a:gd name="T61" fmla="*/ 377 h 448"/>
              <a:gd name="T62" fmla="*/ 2121 w 3350"/>
              <a:gd name="T63" fmla="*/ 382 h 448"/>
              <a:gd name="T64" fmla="*/ 2188 w 3350"/>
              <a:gd name="T65" fmla="*/ 387 h 448"/>
              <a:gd name="T66" fmla="*/ 2255 w 3350"/>
              <a:gd name="T67" fmla="*/ 392 h 448"/>
              <a:gd name="T68" fmla="*/ 2322 w 3350"/>
              <a:gd name="T69" fmla="*/ 397 h 448"/>
              <a:gd name="T70" fmla="*/ 2389 w 3350"/>
              <a:gd name="T71" fmla="*/ 401 h 448"/>
              <a:gd name="T72" fmla="*/ 2456 w 3350"/>
              <a:gd name="T73" fmla="*/ 405 h 448"/>
              <a:gd name="T74" fmla="*/ 2523 w 3350"/>
              <a:gd name="T75" fmla="*/ 409 h 448"/>
              <a:gd name="T76" fmla="*/ 2590 w 3350"/>
              <a:gd name="T77" fmla="*/ 413 h 448"/>
              <a:gd name="T78" fmla="*/ 2657 w 3350"/>
              <a:gd name="T79" fmla="*/ 417 h 448"/>
              <a:gd name="T80" fmla="*/ 2724 w 3350"/>
              <a:gd name="T81" fmla="*/ 420 h 448"/>
              <a:gd name="T82" fmla="*/ 2791 w 3350"/>
              <a:gd name="T83" fmla="*/ 424 h 448"/>
              <a:gd name="T84" fmla="*/ 2858 w 3350"/>
              <a:gd name="T85" fmla="*/ 427 h 448"/>
              <a:gd name="T86" fmla="*/ 2925 w 3350"/>
              <a:gd name="T87" fmla="*/ 430 h 448"/>
              <a:gd name="T88" fmla="*/ 2992 w 3350"/>
              <a:gd name="T89" fmla="*/ 433 h 448"/>
              <a:gd name="T90" fmla="*/ 3059 w 3350"/>
              <a:gd name="T91" fmla="*/ 436 h 448"/>
              <a:gd name="T92" fmla="*/ 3126 w 3350"/>
              <a:gd name="T93" fmla="*/ 439 h 448"/>
              <a:gd name="T94" fmla="*/ 3193 w 3350"/>
              <a:gd name="T95" fmla="*/ 442 h 448"/>
              <a:gd name="T96" fmla="*/ 3260 w 3350"/>
              <a:gd name="T97" fmla="*/ 445 h 448"/>
              <a:gd name="T98" fmla="*/ 3327 w 3350"/>
              <a:gd name="T99" fmla="*/ 44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0" h="448">
                <a:moveTo>
                  <a:pt x="0" y="0"/>
                </a:moveTo>
                <a:lnTo>
                  <a:pt x="22" y="9"/>
                </a:lnTo>
                <a:lnTo>
                  <a:pt x="44" y="18"/>
                </a:lnTo>
                <a:lnTo>
                  <a:pt x="67" y="26"/>
                </a:lnTo>
                <a:lnTo>
                  <a:pt x="89" y="34"/>
                </a:lnTo>
                <a:lnTo>
                  <a:pt x="111" y="42"/>
                </a:lnTo>
                <a:lnTo>
                  <a:pt x="134" y="49"/>
                </a:lnTo>
                <a:lnTo>
                  <a:pt x="156" y="57"/>
                </a:lnTo>
                <a:lnTo>
                  <a:pt x="179" y="64"/>
                </a:lnTo>
                <a:lnTo>
                  <a:pt x="201" y="72"/>
                </a:lnTo>
                <a:lnTo>
                  <a:pt x="223" y="79"/>
                </a:lnTo>
                <a:lnTo>
                  <a:pt x="245" y="86"/>
                </a:lnTo>
                <a:lnTo>
                  <a:pt x="268" y="93"/>
                </a:lnTo>
                <a:lnTo>
                  <a:pt x="290" y="99"/>
                </a:lnTo>
                <a:lnTo>
                  <a:pt x="312" y="106"/>
                </a:lnTo>
                <a:lnTo>
                  <a:pt x="335" y="112"/>
                </a:lnTo>
                <a:lnTo>
                  <a:pt x="357" y="119"/>
                </a:lnTo>
                <a:lnTo>
                  <a:pt x="379" y="125"/>
                </a:lnTo>
                <a:lnTo>
                  <a:pt x="402" y="131"/>
                </a:lnTo>
                <a:lnTo>
                  <a:pt x="424" y="137"/>
                </a:lnTo>
                <a:lnTo>
                  <a:pt x="446" y="142"/>
                </a:lnTo>
                <a:lnTo>
                  <a:pt x="469" y="148"/>
                </a:lnTo>
                <a:lnTo>
                  <a:pt x="491" y="154"/>
                </a:lnTo>
                <a:lnTo>
                  <a:pt x="514" y="159"/>
                </a:lnTo>
                <a:lnTo>
                  <a:pt x="536" y="165"/>
                </a:lnTo>
                <a:lnTo>
                  <a:pt x="558" y="170"/>
                </a:lnTo>
                <a:lnTo>
                  <a:pt x="580" y="175"/>
                </a:lnTo>
                <a:lnTo>
                  <a:pt x="603" y="180"/>
                </a:lnTo>
                <a:lnTo>
                  <a:pt x="625" y="185"/>
                </a:lnTo>
                <a:lnTo>
                  <a:pt x="647" y="190"/>
                </a:lnTo>
                <a:lnTo>
                  <a:pt x="670" y="195"/>
                </a:lnTo>
                <a:lnTo>
                  <a:pt x="692" y="199"/>
                </a:lnTo>
                <a:lnTo>
                  <a:pt x="714" y="204"/>
                </a:lnTo>
                <a:lnTo>
                  <a:pt x="737" y="209"/>
                </a:lnTo>
                <a:lnTo>
                  <a:pt x="759" y="213"/>
                </a:lnTo>
                <a:lnTo>
                  <a:pt x="781" y="217"/>
                </a:lnTo>
                <a:lnTo>
                  <a:pt x="804" y="222"/>
                </a:lnTo>
                <a:lnTo>
                  <a:pt x="826" y="226"/>
                </a:lnTo>
                <a:lnTo>
                  <a:pt x="849" y="230"/>
                </a:lnTo>
                <a:lnTo>
                  <a:pt x="871" y="234"/>
                </a:lnTo>
                <a:lnTo>
                  <a:pt x="893" y="238"/>
                </a:lnTo>
                <a:lnTo>
                  <a:pt x="915" y="242"/>
                </a:lnTo>
                <a:lnTo>
                  <a:pt x="938" y="246"/>
                </a:lnTo>
                <a:lnTo>
                  <a:pt x="960" y="250"/>
                </a:lnTo>
                <a:lnTo>
                  <a:pt x="982" y="253"/>
                </a:lnTo>
                <a:lnTo>
                  <a:pt x="1005" y="257"/>
                </a:lnTo>
                <a:lnTo>
                  <a:pt x="1027" y="261"/>
                </a:lnTo>
                <a:lnTo>
                  <a:pt x="1049" y="264"/>
                </a:lnTo>
                <a:lnTo>
                  <a:pt x="1072" y="268"/>
                </a:lnTo>
                <a:lnTo>
                  <a:pt x="1094" y="271"/>
                </a:lnTo>
                <a:lnTo>
                  <a:pt x="1116" y="275"/>
                </a:lnTo>
                <a:lnTo>
                  <a:pt x="1139" y="278"/>
                </a:lnTo>
                <a:lnTo>
                  <a:pt x="1161" y="281"/>
                </a:lnTo>
                <a:lnTo>
                  <a:pt x="1184" y="284"/>
                </a:lnTo>
                <a:lnTo>
                  <a:pt x="1206" y="287"/>
                </a:lnTo>
                <a:lnTo>
                  <a:pt x="1228" y="291"/>
                </a:lnTo>
                <a:lnTo>
                  <a:pt x="1250" y="294"/>
                </a:lnTo>
                <a:lnTo>
                  <a:pt x="1273" y="297"/>
                </a:lnTo>
                <a:lnTo>
                  <a:pt x="1295" y="300"/>
                </a:lnTo>
                <a:lnTo>
                  <a:pt x="1317" y="303"/>
                </a:lnTo>
                <a:lnTo>
                  <a:pt x="1340" y="305"/>
                </a:lnTo>
                <a:lnTo>
                  <a:pt x="1362" y="308"/>
                </a:lnTo>
                <a:lnTo>
                  <a:pt x="1384" y="311"/>
                </a:lnTo>
                <a:lnTo>
                  <a:pt x="1407" y="314"/>
                </a:lnTo>
                <a:lnTo>
                  <a:pt x="1429" y="316"/>
                </a:lnTo>
                <a:lnTo>
                  <a:pt x="1451" y="319"/>
                </a:lnTo>
                <a:lnTo>
                  <a:pt x="1474" y="322"/>
                </a:lnTo>
                <a:lnTo>
                  <a:pt x="1496" y="324"/>
                </a:lnTo>
                <a:lnTo>
                  <a:pt x="1519" y="327"/>
                </a:lnTo>
                <a:lnTo>
                  <a:pt x="1541" y="329"/>
                </a:lnTo>
                <a:lnTo>
                  <a:pt x="1563" y="332"/>
                </a:lnTo>
                <a:lnTo>
                  <a:pt x="1585" y="334"/>
                </a:lnTo>
                <a:lnTo>
                  <a:pt x="1608" y="336"/>
                </a:lnTo>
                <a:lnTo>
                  <a:pt x="1630" y="339"/>
                </a:lnTo>
                <a:lnTo>
                  <a:pt x="1652" y="341"/>
                </a:lnTo>
                <a:lnTo>
                  <a:pt x="1675" y="343"/>
                </a:lnTo>
                <a:lnTo>
                  <a:pt x="1697" y="346"/>
                </a:lnTo>
                <a:lnTo>
                  <a:pt x="1719" y="348"/>
                </a:lnTo>
                <a:lnTo>
                  <a:pt x="1742" y="350"/>
                </a:lnTo>
                <a:lnTo>
                  <a:pt x="1764" y="352"/>
                </a:lnTo>
                <a:lnTo>
                  <a:pt x="1786" y="354"/>
                </a:lnTo>
                <a:lnTo>
                  <a:pt x="1809" y="356"/>
                </a:lnTo>
                <a:lnTo>
                  <a:pt x="1831" y="358"/>
                </a:lnTo>
                <a:lnTo>
                  <a:pt x="1853" y="360"/>
                </a:lnTo>
                <a:lnTo>
                  <a:pt x="1876" y="362"/>
                </a:lnTo>
                <a:lnTo>
                  <a:pt x="1898" y="364"/>
                </a:lnTo>
                <a:lnTo>
                  <a:pt x="1920" y="366"/>
                </a:lnTo>
                <a:lnTo>
                  <a:pt x="1943" y="368"/>
                </a:lnTo>
                <a:lnTo>
                  <a:pt x="1965" y="370"/>
                </a:lnTo>
                <a:lnTo>
                  <a:pt x="1987" y="372"/>
                </a:lnTo>
                <a:lnTo>
                  <a:pt x="2010" y="374"/>
                </a:lnTo>
                <a:lnTo>
                  <a:pt x="2032" y="375"/>
                </a:lnTo>
                <a:lnTo>
                  <a:pt x="2054" y="377"/>
                </a:lnTo>
                <a:lnTo>
                  <a:pt x="2077" y="379"/>
                </a:lnTo>
                <a:lnTo>
                  <a:pt x="2099" y="381"/>
                </a:lnTo>
                <a:lnTo>
                  <a:pt x="2121" y="382"/>
                </a:lnTo>
                <a:lnTo>
                  <a:pt x="2144" y="384"/>
                </a:lnTo>
                <a:lnTo>
                  <a:pt x="2166" y="386"/>
                </a:lnTo>
                <a:lnTo>
                  <a:pt x="2188" y="387"/>
                </a:lnTo>
                <a:lnTo>
                  <a:pt x="2211" y="389"/>
                </a:lnTo>
                <a:lnTo>
                  <a:pt x="2233" y="390"/>
                </a:lnTo>
                <a:lnTo>
                  <a:pt x="2255" y="392"/>
                </a:lnTo>
                <a:lnTo>
                  <a:pt x="2278" y="394"/>
                </a:lnTo>
                <a:lnTo>
                  <a:pt x="2300" y="395"/>
                </a:lnTo>
                <a:lnTo>
                  <a:pt x="2322" y="397"/>
                </a:lnTo>
                <a:lnTo>
                  <a:pt x="2345" y="398"/>
                </a:lnTo>
                <a:lnTo>
                  <a:pt x="2367" y="400"/>
                </a:lnTo>
                <a:lnTo>
                  <a:pt x="2389" y="401"/>
                </a:lnTo>
                <a:lnTo>
                  <a:pt x="2412" y="402"/>
                </a:lnTo>
                <a:lnTo>
                  <a:pt x="2434" y="404"/>
                </a:lnTo>
                <a:lnTo>
                  <a:pt x="2456" y="405"/>
                </a:lnTo>
                <a:lnTo>
                  <a:pt x="2479" y="407"/>
                </a:lnTo>
                <a:lnTo>
                  <a:pt x="2501" y="408"/>
                </a:lnTo>
                <a:lnTo>
                  <a:pt x="2523" y="409"/>
                </a:lnTo>
                <a:lnTo>
                  <a:pt x="2546" y="411"/>
                </a:lnTo>
                <a:lnTo>
                  <a:pt x="2568" y="412"/>
                </a:lnTo>
                <a:lnTo>
                  <a:pt x="2590" y="413"/>
                </a:lnTo>
                <a:lnTo>
                  <a:pt x="2613" y="414"/>
                </a:lnTo>
                <a:lnTo>
                  <a:pt x="2635" y="416"/>
                </a:lnTo>
                <a:lnTo>
                  <a:pt x="2657" y="417"/>
                </a:lnTo>
                <a:lnTo>
                  <a:pt x="2680" y="418"/>
                </a:lnTo>
                <a:lnTo>
                  <a:pt x="2702" y="419"/>
                </a:lnTo>
                <a:lnTo>
                  <a:pt x="2724" y="420"/>
                </a:lnTo>
                <a:lnTo>
                  <a:pt x="2747" y="422"/>
                </a:lnTo>
                <a:lnTo>
                  <a:pt x="2769" y="423"/>
                </a:lnTo>
                <a:lnTo>
                  <a:pt x="2791" y="424"/>
                </a:lnTo>
                <a:lnTo>
                  <a:pt x="2814" y="425"/>
                </a:lnTo>
                <a:lnTo>
                  <a:pt x="2836" y="426"/>
                </a:lnTo>
                <a:lnTo>
                  <a:pt x="2858" y="427"/>
                </a:lnTo>
                <a:lnTo>
                  <a:pt x="2881" y="428"/>
                </a:lnTo>
                <a:lnTo>
                  <a:pt x="2903" y="429"/>
                </a:lnTo>
                <a:lnTo>
                  <a:pt x="2925" y="430"/>
                </a:lnTo>
                <a:lnTo>
                  <a:pt x="2948" y="431"/>
                </a:lnTo>
                <a:lnTo>
                  <a:pt x="2970" y="432"/>
                </a:lnTo>
                <a:lnTo>
                  <a:pt x="2992" y="433"/>
                </a:lnTo>
                <a:lnTo>
                  <a:pt x="3015" y="434"/>
                </a:lnTo>
                <a:lnTo>
                  <a:pt x="3037" y="435"/>
                </a:lnTo>
                <a:lnTo>
                  <a:pt x="3059" y="436"/>
                </a:lnTo>
                <a:lnTo>
                  <a:pt x="3082" y="437"/>
                </a:lnTo>
                <a:lnTo>
                  <a:pt x="3104" y="438"/>
                </a:lnTo>
                <a:lnTo>
                  <a:pt x="3126" y="439"/>
                </a:lnTo>
                <a:lnTo>
                  <a:pt x="3149" y="440"/>
                </a:lnTo>
                <a:lnTo>
                  <a:pt x="3171" y="441"/>
                </a:lnTo>
                <a:lnTo>
                  <a:pt x="3193" y="442"/>
                </a:lnTo>
                <a:lnTo>
                  <a:pt x="3216" y="443"/>
                </a:lnTo>
                <a:lnTo>
                  <a:pt x="3238" y="444"/>
                </a:lnTo>
                <a:lnTo>
                  <a:pt x="3260" y="445"/>
                </a:lnTo>
                <a:lnTo>
                  <a:pt x="3283" y="445"/>
                </a:lnTo>
                <a:lnTo>
                  <a:pt x="3305" y="446"/>
                </a:lnTo>
                <a:lnTo>
                  <a:pt x="3327" y="447"/>
                </a:lnTo>
                <a:lnTo>
                  <a:pt x="3350" y="448"/>
                </a:lnTo>
              </a:path>
            </a:pathLst>
          </a:custGeom>
          <a:noFill/>
          <a:ln w="19050" cap="flat">
            <a:solidFill>
              <a:srgbClr val="008000"/>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48" name="直線矢印コネクタ 47">
            <a:extLst>
              <a:ext uri="{FF2B5EF4-FFF2-40B4-BE49-F238E27FC236}">
                <a16:creationId xmlns:a16="http://schemas.microsoft.com/office/drawing/2014/main" id="{1A5C83C0-45FF-48D2-B5CD-F161C2D0B5F0}"/>
              </a:ext>
            </a:extLst>
          </p:cNvPr>
          <p:cNvCxnSpPr/>
          <p:nvPr/>
        </p:nvCxnSpPr>
        <p:spPr>
          <a:xfrm flipV="1">
            <a:off x="5167041" y="2769361"/>
            <a:ext cx="0" cy="119053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88250EF-D02A-4B7B-8B64-FF793B702C3D}"/>
              </a:ext>
            </a:extLst>
          </p:cNvPr>
          <p:cNvCxnSpPr/>
          <p:nvPr/>
        </p:nvCxnSpPr>
        <p:spPr>
          <a:xfrm flipV="1">
            <a:off x="3857985" y="2315252"/>
            <a:ext cx="0" cy="1656000"/>
          </a:xfrm>
          <a:prstGeom prst="straightConnector1">
            <a:avLst/>
          </a:prstGeom>
          <a:ln w="190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7ED27ED1-2873-4CEF-BD75-C35A51AC8BAB}"/>
              </a:ext>
            </a:extLst>
          </p:cNvPr>
          <p:cNvCxnSpPr/>
          <p:nvPr/>
        </p:nvCxnSpPr>
        <p:spPr>
          <a:xfrm flipV="1">
            <a:off x="2230508" y="3081589"/>
            <a:ext cx="0" cy="900000"/>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2DB810CC-41F6-4987-AE29-4459AAFE4E9D}"/>
              </a:ext>
            </a:extLst>
          </p:cNvPr>
          <p:cNvSpPr txBox="1"/>
          <p:nvPr/>
        </p:nvSpPr>
        <p:spPr>
          <a:xfrm rot="16200000">
            <a:off x="3222992" y="3666571"/>
            <a:ext cx="2067041" cy="646331"/>
          </a:xfrm>
          <a:prstGeom prst="rect">
            <a:avLst/>
          </a:prstGeom>
          <a:noFill/>
          <a:ln w="12700">
            <a:noFill/>
          </a:ln>
        </p:spPr>
        <p:txBody>
          <a:bodyPr wrap="none" rtlCol="0">
            <a:spAutoFit/>
          </a:bodyPr>
          <a:lstStyle/>
          <a:p>
            <a:pPr algn="ctr"/>
            <a:r>
              <a:rPr lang="en-US" altLang="ja-JP" dirty="0">
                <a:solidFill>
                  <a:srgbClr val="FF0000"/>
                </a:solidFill>
              </a:rPr>
              <a:t>B</a:t>
            </a:r>
            <a:r>
              <a:rPr kumimoji="1" lang="en-US" altLang="ja-JP" dirty="0">
                <a:solidFill>
                  <a:srgbClr val="FF0000"/>
                </a:solidFill>
              </a:rPr>
              <a:t>ound-to-free</a:t>
            </a:r>
          </a:p>
          <a:p>
            <a:pPr algn="ctr"/>
            <a:r>
              <a:rPr lang="en-US" altLang="ja-JP" dirty="0">
                <a:solidFill>
                  <a:srgbClr val="FF0000"/>
                </a:solidFill>
              </a:rPr>
              <a:t>(photo-dissociation)</a:t>
            </a:r>
            <a:endParaRPr kumimoji="1" lang="en-US" altLang="ja-JP" dirty="0">
              <a:solidFill>
                <a:srgbClr val="FF0000"/>
              </a:solidFill>
            </a:endParaRPr>
          </a:p>
        </p:txBody>
      </p:sp>
      <p:sp>
        <p:nvSpPr>
          <p:cNvPr id="56" name="テキスト ボックス 55">
            <a:extLst>
              <a:ext uri="{FF2B5EF4-FFF2-40B4-BE49-F238E27FC236}">
                <a16:creationId xmlns:a16="http://schemas.microsoft.com/office/drawing/2014/main" id="{46EFB7D7-CAB4-43E9-9569-6AF03F502491}"/>
              </a:ext>
            </a:extLst>
          </p:cNvPr>
          <p:cNvSpPr txBox="1"/>
          <p:nvPr/>
        </p:nvSpPr>
        <p:spPr>
          <a:xfrm rot="16200000">
            <a:off x="4415785" y="3656148"/>
            <a:ext cx="2067041" cy="646331"/>
          </a:xfrm>
          <a:prstGeom prst="rect">
            <a:avLst/>
          </a:prstGeom>
          <a:noFill/>
          <a:ln w="12700">
            <a:noFill/>
          </a:ln>
        </p:spPr>
        <p:txBody>
          <a:bodyPr wrap="none" rtlCol="0">
            <a:spAutoFit/>
          </a:bodyPr>
          <a:lstStyle/>
          <a:p>
            <a:pPr algn="ctr"/>
            <a:r>
              <a:rPr lang="en-US" altLang="ja-JP" dirty="0">
                <a:solidFill>
                  <a:srgbClr val="0000FF"/>
                </a:solidFill>
              </a:rPr>
              <a:t>B</a:t>
            </a:r>
            <a:r>
              <a:rPr kumimoji="1" lang="en-US" altLang="ja-JP" dirty="0">
                <a:solidFill>
                  <a:srgbClr val="0000FF"/>
                </a:solidFill>
              </a:rPr>
              <a:t>ound-to-free</a:t>
            </a:r>
          </a:p>
          <a:p>
            <a:pPr algn="ctr"/>
            <a:r>
              <a:rPr lang="en-US" altLang="ja-JP" dirty="0">
                <a:solidFill>
                  <a:srgbClr val="0000FF"/>
                </a:solidFill>
              </a:rPr>
              <a:t>(photo-dissociation)</a:t>
            </a:r>
          </a:p>
        </p:txBody>
      </p:sp>
      <mc:AlternateContent xmlns:mc="http://schemas.openxmlformats.org/markup-compatibility/2006" xmlns:a14="http://schemas.microsoft.com/office/drawing/2010/main">
        <mc:Choice Requires="a14">
          <p:sp>
            <p:nvSpPr>
              <p:cNvPr id="59" name="テキスト ボックス 58">
                <a:extLst>
                  <a:ext uri="{FF2B5EF4-FFF2-40B4-BE49-F238E27FC236}">
                    <a16:creationId xmlns:a16="http://schemas.microsoft.com/office/drawing/2014/main" id="{67CD344F-F414-4E9C-940D-304BB08DB604}"/>
                  </a:ext>
                </a:extLst>
              </p:cNvPr>
              <p:cNvSpPr txBox="1"/>
              <p:nvPr/>
            </p:nvSpPr>
            <p:spPr>
              <a:xfrm>
                <a:off x="290415" y="5145555"/>
                <a:ext cx="1054841" cy="401007"/>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b="0" i="1" smtClean="0">
                              <a:solidFill>
                                <a:schemeClr val="tx1"/>
                              </a:solidFill>
                              <a:latin typeface="Cambria Math" panose="02040503050406030204" pitchFamily="18" charset="0"/>
                            </a:rPr>
                          </m:ctrlPr>
                        </m:sSubSupPr>
                        <m:e>
                          <m:r>
                            <a:rPr kumimoji="1" lang="en-US" altLang="ja-JP" b="0" i="1" smtClean="0">
                              <a:solidFill>
                                <a:schemeClr val="tx1"/>
                              </a:solidFill>
                              <a:latin typeface="Cambria Math" panose="02040503050406030204" pitchFamily="18" charset="0"/>
                            </a:rPr>
                            <m:t>𝐸</m:t>
                          </m:r>
                        </m:e>
                        <m:sub>
                          <m:r>
                            <m:rPr>
                              <m:sty m:val="p"/>
                            </m:rPr>
                            <a:rPr kumimoji="1" lang="en-US" altLang="ja-JP" b="0" i="0" smtClean="0">
                              <a:solidFill>
                                <a:schemeClr val="tx1"/>
                              </a:solidFill>
                              <a:latin typeface="Cambria Math" panose="02040503050406030204" pitchFamily="18" charset="0"/>
                            </a:rPr>
                            <m:t>g</m:t>
                          </m:r>
                        </m:sub>
                        <m:sup>
                          <m:r>
                            <a:rPr kumimoji="1" lang="en-US" altLang="ja-JP" b="0" i="1" smtClean="0">
                              <a:solidFill>
                                <a:schemeClr val="tx1"/>
                              </a:solidFill>
                              <a:latin typeface="Cambria Math" panose="02040503050406030204" pitchFamily="18" charset="0"/>
                            </a:rPr>
                            <m:t>0</m:t>
                          </m:r>
                        </m:sup>
                      </m:sSubSup>
                      <m:r>
                        <a:rPr kumimoji="1" lang="en-US" altLang="ja-JP" b="0" i="1" smtClean="0">
                          <a:solidFill>
                            <a:schemeClr val="tx1"/>
                          </a:solidFill>
                          <a:latin typeface="Cambria Math" panose="02040503050406030204" pitchFamily="18" charset="0"/>
                        </a:rPr>
                        <m:t>~</m:t>
                      </m:r>
                      <m:sSub>
                        <m:sSubPr>
                          <m:ctrlPr>
                            <a:rPr lang="en-US" altLang="ja-JP" i="1">
                              <a:solidFill>
                                <a:srgbClr val="008000"/>
                              </a:solidFill>
                              <a:latin typeface="Cambria Math" panose="02040503050406030204" pitchFamily="18" charset="0"/>
                            </a:rPr>
                          </m:ctrlPr>
                        </m:sSubPr>
                        <m:e>
                          <m:r>
                            <a:rPr lang="en-US" altLang="ja-JP" i="1">
                              <a:solidFill>
                                <a:srgbClr val="008000"/>
                              </a:solidFill>
                              <a:latin typeface="Cambria Math" panose="02040503050406030204" pitchFamily="18" charset="0"/>
                            </a:rPr>
                            <m:t>𝐸</m:t>
                          </m:r>
                        </m:e>
                        <m:sub>
                          <m:r>
                            <m:rPr>
                              <m:sty m:val="p"/>
                            </m:rPr>
                            <a:rPr lang="en-US" altLang="ja-JP">
                              <a:solidFill>
                                <a:srgbClr val="008000"/>
                              </a:solidFill>
                              <a:latin typeface="Cambria Math" panose="02040503050406030204" pitchFamily="18" charset="0"/>
                            </a:rPr>
                            <m:t>FM</m:t>
                          </m:r>
                        </m:sub>
                      </m:sSub>
                    </m:oMath>
                  </m:oMathPara>
                </a14:m>
                <a:endParaRPr kumimoji="1" lang="ja-JP" altLang="en-US" dirty="0">
                  <a:solidFill>
                    <a:schemeClr val="tx1"/>
                  </a:solidFill>
                </a:endParaRPr>
              </a:p>
            </p:txBody>
          </p:sp>
        </mc:Choice>
        <mc:Fallback xmlns="">
          <p:sp>
            <p:nvSpPr>
              <p:cNvPr id="59" name="テキスト ボックス 58">
                <a:extLst>
                  <a:ext uri="{FF2B5EF4-FFF2-40B4-BE49-F238E27FC236}">
                    <a16:creationId xmlns:a16="http://schemas.microsoft.com/office/drawing/2014/main" id="{67CD344F-F414-4E9C-940D-304BB08DB604}"/>
                  </a:ext>
                </a:extLst>
              </p:cNvPr>
              <p:cNvSpPr txBox="1">
                <a:spLocks noRot="1" noChangeAspect="1" noMove="1" noResize="1" noEditPoints="1" noAdjustHandles="1" noChangeArrowheads="1" noChangeShapeType="1" noTextEdit="1"/>
              </p:cNvSpPr>
              <p:nvPr/>
            </p:nvSpPr>
            <p:spPr>
              <a:xfrm>
                <a:off x="290415" y="5145555"/>
                <a:ext cx="1054841" cy="401007"/>
              </a:xfrm>
              <a:prstGeom prst="rect">
                <a:avLst/>
              </a:prstGeom>
              <a:blipFill>
                <a:blip r:embed="rId5"/>
                <a:stretch>
                  <a:fillRect b="-4545"/>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7BB57C4E-9DA1-4074-AAF2-7B89DEBF6FB3}"/>
                  </a:ext>
                </a:extLst>
              </p:cNvPr>
              <p:cNvSpPr txBox="1"/>
              <p:nvPr/>
            </p:nvSpPr>
            <p:spPr>
              <a:xfrm>
                <a:off x="782274" y="2516144"/>
                <a:ext cx="498213" cy="369332"/>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b="0" i="1" smtClean="0">
                              <a:solidFill>
                                <a:srgbClr val="0000FF"/>
                              </a:solidFill>
                              <a:latin typeface="Cambria Math" panose="02040503050406030204" pitchFamily="18" charset="0"/>
                            </a:rPr>
                          </m:ctrlPr>
                        </m:sSubSupPr>
                        <m:e>
                          <m:r>
                            <a:rPr kumimoji="1" lang="en-US" altLang="ja-JP" b="0" i="1" smtClean="0">
                              <a:solidFill>
                                <a:srgbClr val="0000FF"/>
                              </a:solidFill>
                              <a:latin typeface="Cambria Math" panose="02040503050406030204" pitchFamily="18" charset="0"/>
                            </a:rPr>
                            <m:t>𝐸</m:t>
                          </m:r>
                        </m:e>
                        <m:sub>
                          <m:r>
                            <m:rPr>
                              <m:sty m:val="p"/>
                            </m:rPr>
                            <a:rPr kumimoji="1" lang="en-US" altLang="ja-JP" b="0" i="0" smtClean="0">
                              <a:solidFill>
                                <a:srgbClr val="0000FF"/>
                              </a:solidFill>
                              <a:latin typeface="Cambria Math" panose="02040503050406030204" pitchFamily="18" charset="0"/>
                            </a:rPr>
                            <m:t>e</m:t>
                          </m:r>
                        </m:sub>
                        <m:sup>
                          <m:r>
                            <a:rPr kumimoji="1" lang="en-US" altLang="ja-JP" b="0" i="1" smtClean="0">
                              <a:solidFill>
                                <a:srgbClr val="0000FF"/>
                              </a:solidFill>
                              <a:latin typeface="Cambria Math" panose="02040503050406030204" pitchFamily="18" charset="0"/>
                            </a:rPr>
                            <m:t>0</m:t>
                          </m:r>
                        </m:sup>
                      </m:sSubSup>
                    </m:oMath>
                  </m:oMathPara>
                </a14:m>
                <a:endParaRPr kumimoji="1" lang="ja-JP" altLang="en-US" dirty="0">
                  <a:solidFill>
                    <a:srgbClr val="0000FF"/>
                  </a:solidFill>
                </a:endParaRPr>
              </a:p>
            </p:txBody>
          </p:sp>
        </mc:Choice>
        <mc:Fallback xmlns="">
          <p:sp>
            <p:nvSpPr>
              <p:cNvPr id="60" name="テキスト ボックス 59">
                <a:extLst>
                  <a:ext uri="{FF2B5EF4-FFF2-40B4-BE49-F238E27FC236}">
                    <a16:creationId xmlns:a16="http://schemas.microsoft.com/office/drawing/2014/main" id="{7BB57C4E-9DA1-4074-AAF2-7B89DEBF6FB3}"/>
                  </a:ext>
                </a:extLst>
              </p:cNvPr>
              <p:cNvSpPr txBox="1">
                <a:spLocks noRot="1" noChangeAspect="1" noMove="1" noResize="1" noEditPoints="1" noAdjustHandles="1" noChangeArrowheads="1" noChangeShapeType="1" noTextEdit="1"/>
              </p:cNvSpPr>
              <p:nvPr/>
            </p:nvSpPr>
            <p:spPr>
              <a:xfrm>
                <a:off x="782274" y="2516144"/>
                <a:ext cx="498213" cy="369332"/>
              </a:xfrm>
              <a:prstGeom prst="rect">
                <a:avLst/>
              </a:prstGeom>
              <a:blipFill>
                <a:blip r:embed="rId6"/>
                <a:stretch>
                  <a:fillRect/>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E69CA4BF-9703-4E57-A9D5-1549E3DFD390}"/>
                  </a:ext>
                </a:extLst>
              </p:cNvPr>
              <p:cNvSpPr txBox="1"/>
              <p:nvPr/>
            </p:nvSpPr>
            <p:spPr>
              <a:xfrm>
                <a:off x="2720250" y="4802818"/>
                <a:ext cx="909673" cy="369332"/>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solidFill>
                                <a:srgbClr val="008000"/>
                              </a:solidFill>
                              <a:effectLst/>
                              <a:latin typeface="Cambria Math" panose="02040503050406030204" pitchFamily="18" charset="0"/>
                            </a:rPr>
                          </m:ctrlPr>
                        </m:sSubPr>
                        <m:e>
                          <m:d>
                            <m:dPr>
                              <m:begChr m:val=""/>
                              <m:endChr m:val="⟩"/>
                              <m:ctrlPr>
                                <a:rPr kumimoji="1" lang="en-US" altLang="ja-JP" b="0" i="1" smtClean="0">
                                  <a:solidFill>
                                    <a:srgbClr val="008000"/>
                                  </a:solidFill>
                                  <a:effectLst/>
                                  <a:latin typeface="Cambria Math" panose="02040503050406030204" pitchFamily="18" charset="0"/>
                                </a:rPr>
                              </m:ctrlPr>
                            </m:dPr>
                            <m:e>
                              <m:d>
                                <m:dPr>
                                  <m:begChr m:val="|"/>
                                  <m:endChr m:val=""/>
                                  <m:ctrlPr>
                                    <a:rPr kumimoji="1" lang="en-US" altLang="ja-JP" b="0" i="1" smtClean="0">
                                      <a:solidFill>
                                        <a:srgbClr val="008000"/>
                                      </a:solidFill>
                                      <a:effectLst/>
                                      <a:latin typeface="Cambria Math" panose="02040503050406030204" pitchFamily="18" charset="0"/>
                                    </a:rPr>
                                  </m:ctrlPr>
                                </m:dPr>
                                <m:e>
                                  <m:r>
                                    <a:rPr kumimoji="1" lang="en-US" altLang="ja-JP" b="0" i="1" smtClean="0">
                                      <a:solidFill>
                                        <a:srgbClr val="008000"/>
                                      </a:solidFill>
                                      <a:effectLst/>
                                      <a:latin typeface="Cambria Math" panose="02040503050406030204" pitchFamily="18" charset="0"/>
                                    </a:rPr>
                                    <m:t>12</m:t>
                                  </m:r>
                                </m:e>
                              </m:d>
                            </m:e>
                          </m:d>
                        </m:e>
                        <m:sub>
                          <m:r>
                            <m:rPr>
                              <m:sty m:val="p"/>
                            </m:rPr>
                            <a:rPr kumimoji="1" lang="en-US" altLang="ja-JP" b="0" i="0" smtClean="0">
                              <a:solidFill>
                                <a:srgbClr val="008000"/>
                              </a:solidFill>
                              <a:effectLst/>
                              <a:latin typeface="Cambria Math" panose="02040503050406030204" pitchFamily="18" charset="0"/>
                            </a:rPr>
                            <m:t>FM</m:t>
                          </m:r>
                        </m:sub>
                      </m:sSub>
                    </m:oMath>
                  </m:oMathPara>
                </a14:m>
                <a:endParaRPr kumimoji="1" lang="ja-JP" altLang="en-US" dirty="0">
                  <a:solidFill>
                    <a:srgbClr val="008000"/>
                  </a:solidFill>
                  <a:effectLst/>
                </a:endParaRPr>
              </a:p>
            </p:txBody>
          </p:sp>
        </mc:Choice>
        <mc:Fallback xmlns="">
          <p:sp>
            <p:nvSpPr>
              <p:cNvPr id="61" name="テキスト ボックス 60">
                <a:extLst>
                  <a:ext uri="{FF2B5EF4-FFF2-40B4-BE49-F238E27FC236}">
                    <a16:creationId xmlns:a16="http://schemas.microsoft.com/office/drawing/2014/main" id="{E69CA4BF-9703-4E57-A9D5-1549E3DFD390}"/>
                  </a:ext>
                </a:extLst>
              </p:cNvPr>
              <p:cNvSpPr txBox="1">
                <a:spLocks noRot="1" noChangeAspect="1" noMove="1" noResize="1" noEditPoints="1" noAdjustHandles="1" noChangeArrowheads="1" noChangeShapeType="1" noTextEdit="1"/>
              </p:cNvSpPr>
              <p:nvPr/>
            </p:nvSpPr>
            <p:spPr>
              <a:xfrm>
                <a:off x="2720250" y="4802818"/>
                <a:ext cx="909673" cy="369332"/>
              </a:xfrm>
              <a:prstGeom prst="rect">
                <a:avLst/>
              </a:prstGeom>
              <a:blipFill>
                <a:blip r:embed="rId7"/>
                <a:stretch>
                  <a:fillRect l="-33557" t="-121667" r="-24161" b="-188333"/>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id="{C70D1088-A2F2-42FC-B3EA-713C6FC73401}"/>
                  </a:ext>
                </a:extLst>
              </p:cNvPr>
              <p:cNvSpPr txBox="1"/>
              <p:nvPr/>
            </p:nvSpPr>
            <p:spPr>
              <a:xfrm>
                <a:off x="5675974" y="5157145"/>
                <a:ext cx="1179105" cy="387863"/>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solidFill>
                                <a:schemeClr val="tx1"/>
                              </a:solidFill>
                              <a:latin typeface="Cambria Math" panose="02040503050406030204" pitchFamily="18" charset="0"/>
                            </a:rPr>
                          </m:ctrlPr>
                        </m:sSubPr>
                        <m:e>
                          <m:r>
                            <a:rPr lang="en-US" altLang="ja-JP" b="0" i="1" smtClean="0">
                              <a:solidFill>
                                <a:schemeClr val="tx1"/>
                              </a:solidFill>
                              <a:latin typeface="Cambria Math" panose="02040503050406030204" pitchFamily="18" charset="0"/>
                            </a:rPr>
                            <m:t>𝑆</m:t>
                          </m:r>
                        </m:e>
                        <m:sub>
                          <m:d>
                            <m:dPr>
                              <m:begChr m:val=""/>
                              <m:endChr m:val="⟩"/>
                              <m:ctrlPr>
                                <a:rPr lang="en-US" altLang="ja-JP" i="1" smtClean="0">
                                  <a:solidFill>
                                    <a:schemeClr val="tx1"/>
                                  </a:solidFill>
                                  <a:latin typeface="Cambria Math" panose="02040503050406030204" pitchFamily="18" charset="0"/>
                                </a:rPr>
                              </m:ctrlPr>
                            </m:dPr>
                            <m:e>
                              <m:d>
                                <m:dPr>
                                  <m:begChr m:val="|"/>
                                  <m:endChr m:val=""/>
                                  <m:ctrlPr>
                                    <a:rPr lang="en-US" altLang="ja-JP" i="1">
                                      <a:solidFill>
                                        <a:schemeClr val="tx1"/>
                                      </a:solidFill>
                                      <a:latin typeface="Cambria Math" panose="02040503050406030204" pitchFamily="18" charset="0"/>
                                    </a:rPr>
                                  </m:ctrlPr>
                                </m:dPr>
                                <m:e>
                                  <m:r>
                                    <a:rPr lang="en-US" altLang="ja-JP" i="1">
                                      <a:solidFill>
                                        <a:schemeClr val="tx1"/>
                                      </a:solidFill>
                                      <a:latin typeface="Cambria Math" panose="02040503050406030204" pitchFamily="18" charset="0"/>
                                    </a:rPr>
                                    <m:t>1</m:t>
                                  </m:r>
                                </m:e>
                              </m:d>
                            </m:e>
                          </m:d>
                        </m:sub>
                      </m:sSub>
                      <m:r>
                        <a:rPr lang="en-US" altLang="ja-JP" i="1" smtClean="0">
                          <a:solidFill>
                            <a:schemeClr val="tx1"/>
                          </a:solidFill>
                          <a:latin typeface="Cambria Math" panose="02040503050406030204" pitchFamily="18" charset="0"/>
                        </a:rPr>
                        <m:t>+</m:t>
                      </m:r>
                      <m:sSub>
                        <m:sSubPr>
                          <m:ctrlPr>
                            <a:rPr lang="en-US" altLang="ja-JP" b="0" i="1" smtClean="0">
                              <a:solidFill>
                                <a:schemeClr val="tx1"/>
                              </a:solidFill>
                              <a:latin typeface="Cambria Math" panose="02040503050406030204" pitchFamily="18" charset="0"/>
                            </a:rPr>
                          </m:ctrlPr>
                        </m:sSubPr>
                        <m:e>
                          <m:r>
                            <a:rPr lang="en-US" altLang="ja-JP" b="0" i="1" smtClean="0">
                              <a:solidFill>
                                <a:schemeClr val="tx1"/>
                              </a:solidFill>
                              <a:latin typeface="Cambria Math" panose="02040503050406030204" pitchFamily="18" charset="0"/>
                            </a:rPr>
                            <m:t>𝑆</m:t>
                          </m:r>
                        </m:e>
                        <m:sub>
                          <m:d>
                            <m:dPr>
                              <m:begChr m:val=""/>
                              <m:endChr m:val="⟩"/>
                              <m:ctrlPr>
                                <a:rPr lang="en-US" altLang="ja-JP" i="1" smtClean="0">
                                  <a:solidFill>
                                    <a:schemeClr val="tx1"/>
                                  </a:solidFill>
                                  <a:latin typeface="Cambria Math" panose="02040503050406030204" pitchFamily="18" charset="0"/>
                                </a:rPr>
                              </m:ctrlPr>
                            </m:dPr>
                            <m:e>
                              <m:d>
                                <m:dPr>
                                  <m:begChr m:val="|"/>
                                  <m:endChr m:val=""/>
                                  <m:ctrlPr>
                                    <a:rPr lang="en-US" altLang="ja-JP" i="1">
                                      <a:solidFill>
                                        <a:schemeClr val="tx1"/>
                                      </a:solidFill>
                                      <a:latin typeface="Cambria Math" panose="02040503050406030204" pitchFamily="18" charset="0"/>
                                    </a:rPr>
                                  </m:ctrlPr>
                                </m:dPr>
                                <m:e>
                                  <m:r>
                                    <a:rPr lang="en-US" altLang="ja-JP" b="0" i="1" smtClean="0">
                                      <a:solidFill>
                                        <a:schemeClr val="tx1"/>
                                      </a:solidFill>
                                      <a:latin typeface="Cambria Math" panose="02040503050406030204" pitchFamily="18" charset="0"/>
                                    </a:rPr>
                                    <m:t>2</m:t>
                                  </m:r>
                                </m:e>
                              </m:d>
                            </m:e>
                          </m:d>
                        </m:sub>
                      </m:sSub>
                    </m:oMath>
                  </m:oMathPara>
                </a14:m>
                <a:endParaRPr kumimoji="1" lang="ja-JP" altLang="en-US" dirty="0">
                  <a:solidFill>
                    <a:schemeClr val="tx1"/>
                  </a:solidFill>
                </a:endParaRPr>
              </a:p>
            </p:txBody>
          </p:sp>
        </mc:Choice>
        <mc:Fallback xmlns="">
          <p:sp>
            <p:nvSpPr>
              <p:cNvPr id="62" name="テキスト ボックス 61">
                <a:extLst>
                  <a:ext uri="{FF2B5EF4-FFF2-40B4-BE49-F238E27FC236}">
                    <a16:creationId xmlns:a16="http://schemas.microsoft.com/office/drawing/2014/main" id="{C70D1088-A2F2-42FC-B3EA-713C6FC73401}"/>
                  </a:ext>
                </a:extLst>
              </p:cNvPr>
              <p:cNvSpPr txBox="1">
                <a:spLocks noRot="1" noChangeAspect="1" noMove="1" noResize="1" noEditPoints="1" noAdjustHandles="1" noChangeArrowheads="1" noChangeShapeType="1" noTextEdit="1"/>
              </p:cNvSpPr>
              <p:nvPr/>
            </p:nvSpPr>
            <p:spPr>
              <a:xfrm>
                <a:off x="5675974" y="5157145"/>
                <a:ext cx="1179105" cy="387863"/>
              </a:xfrm>
              <a:prstGeom prst="rect">
                <a:avLst/>
              </a:prstGeom>
              <a:blipFill>
                <a:blip r:embed="rId8"/>
                <a:stretch>
                  <a:fillRect l="-7216" t="-54688" r="-27320" b="-131250"/>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540F58CA-B7A8-41A8-9F7F-7B500CF763AD}"/>
                  </a:ext>
                </a:extLst>
              </p:cNvPr>
              <p:cNvSpPr txBox="1"/>
              <p:nvPr/>
            </p:nvSpPr>
            <p:spPr>
              <a:xfrm>
                <a:off x="5011708" y="5885803"/>
                <a:ext cx="1933863" cy="369332"/>
              </a:xfrm>
              <a:prstGeom prst="rect">
                <a:avLst/>
              </a:prstGeom>
              <a:noFill/>
              <a:ln w="12700">
                <a:noFill/>
              </a:ln>
            </p:spPr>
            <p:txBody>
              <a:bodyPr wrap="none" rtlCol="0">
                <a:spAutoFit/>
              </a:bodyPr>
              <a:lstStyle/>
              <a:p>
                <a:r>
                  <a:rPr lang="ja-JP" altLang="en-US" dirty="0">
                    <a:latin typeface="Times New Roman" panose="02020603050405020304" pitchFamily="18" charset="0"/>
                    <a:cs typeface="Times New Roman" panose="02020603050405020304" pitchFamily="18" charset="0"/>
                  </a:rPr>
                  <a:t>解離</a:t>
                </a:r>
                <a:r>
                  <a:rPr kumimoji="1" lang="ja-JP" altLang="en-US" dirty="0">
                    <a:latin typeface="Times New Roman" panose="02020603050405020304" pitchFamily="18" charset="0"/>
                    <a:cs typeface="Times New Roman" panose="02020603050405020304" pitchFamily="18" charset="0"/>
                  </a:rPr>
                  <a:t>極限</a:t>
                </a:r>
                <a:r>
                  <a:rPr kumimoji="1" lang="en-US" altLang="ja-JP" dirty="0">
                    <a:latin typeface="Times New Roman" panose="02020603050405020304" pitchFamily="18" charset="0"/>
                    <a:cs typeface="Times New Roman" panose="02020603050405020304" pitchFamily="18" charset="0"/>
                  </a:rPr>
                  <a:t>(</a:t>
                </a:r>
                <a14:m>
                  <m:oMath xmlns:m="http://schemas.openxmlformats.org/officeDocument/2006/math">
                    <m:r>
                      <a:rPr kumimoji="1" lang="en-US" altLang="ja-JP" b="0" i="1" smtClean="0">
                        <a:latin typeface="Cambria Math" panose="02040503050406030204" pitchFamily="18" charset="0"/>
                        <a:cs typeface="Times New Roman" panose="02020603050405020304" pitchFamily="18" charset="0"/>
                      </a:rPr>
                      <m:t>𝑅</m:t>
                    </m:r>
                    <m:r>
                      <a:rPr kumimoji="1" lang="en-US" altLang="ja-JP" b="0" i="1" smtClean="0">
                        <a:latin typeface="Cambria Math" panose="02040503050406030204" pitchFamily="18" charset="0"/>
                        <a:cs typeface="Times New Roman" panose="02020603050405020304" pitchFamily="18" charset="0"/>
                      </a:rPr>
                      <m:t>→∞</m:t>
                    </m:r>
                  </m:oMath>
                </a14:m>
                <a:r>
                  <a:rPr kumimoji="1" lang="en-US" altLang="ja-JP" dirty="0">
                    <a:latin typeface="Times New Roman" panose="02020603050405020304" pitchFamily="18" charset="0"/>
                    <a:cs typeface="Times New Roman" panose="02020603050405020304" pitchFamily="18" charset="0"/>
                  </a:rPr>
                  <a:t>)</a:t>
                </a:r>
                <a:endParaRPr kumimoji="1" lang="ja-JP" altLang="en-US" dirty="0">
                  <a:latin typeface="Times New Roman" panose="02020603050405020304" pitchFamily="18" charset="0"/>
                  <a:cs typeface="Times New Roman" panose="02020603050405020304" pitchFamily="18" charset="0"/>
                </a:endParaRPr>
              </a:p>
            </p:txBody>
          </p:sp>
        </mc:Choice>
        <mc:Fallback xmlns="">
          <p:sp>
            <p:nvSpPr>
              <p:cNvPr id="65" name="テキスト ボックス 64">
                <a:extLst>
                  <a:ext uri="{FF2B5EF4-FFF2-40B4-BE49-F238E27FC236}">
                    <a16:creationId xmlns:a16="http://schemas.microsoft.com/office/drawing/2014/main" id="{540F58CA-B7A8-41A8-9F7F-7B500CF763AD}"/>
                  </a:ext>
                </a:extLst>
              </p:cNvPr>
              <p:cNvSpPr txBox="1">
                <a:spLocks noRot="1" noChangeAspect="1" noMove="1" noResize="1" noEditPoints="1" noAdjustHandles="1" noChangeArrowheads="1" noChangeShapeType="1" noTextEdit="1"/>
              </p:cNvSpPr>
              <p:nvPr/>
            </p:nvSpPr>
            <p:spPr>
              <a:xfrm>
                <a:off x="5011708" y="5885803"/>
                <a:ext cx="1933863" cy="369332"/>
              </a:xfrm>
              <a:prstGeom prst="rect">
                <a:avLst/>
              </a:prstGeom>
              <a:blipFill>
                <a:blip r:embed="rId9"/>
                <a:stretch>
                  <a:fillRect l="-2524" t="-13333" r="-2839" b="-28333"/>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C8AB2DCD-06C7-4496-9C67-23C277902A41}"/>
                  </a:ext>
                </a:extLst>
              </p:cNvPr>
              <p:cNvSpPr txBox="1"/>
              <p:nvPr/>
            </p:nvSpPr>
            <p:spPr>
              <a:xfrm>
                <a:off x="5675974" y="2721305"/>
                <a:ext cx="1227708" cy="387863"/>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solidFill>
                                <a:srgbClr val="0000FF"/>
                              </a:solidFill>
                              <a:latin typeface="Cambria Math" panose="02040503050406030204" pitchFamily="18" charset="0"/>
                            </a:rPr>
                          </m:ctrlPr>
                        </m:sSubPr>
                        <m:e>
                          <m:r>
                            <a:rPr lang="en-US" altLang="ja-JP" b="0" i="1" smtClean="0">
                              <a:solidFill>
                                <a:srgbClr val="0000FF"/>
                              </a:solidFill>
                              <a:latin typeface="Cambria Math" panose="02040503050406030204" pitchFamily="18" charset="0"/>
                            </a:rPr>
                            <m:t>𝑆</m:t>
                          </m:r>
                        </m:e>
                        <m:sub>
                          <m:d>
                            <m:dPr>
                              <m:begChr m:val=""/>
                              <m:endChr m:val="⟩"/>
                              <m:ctrlPr>
                                <a:rPr lang="en-US" altLang="ja-JP" i="1" smtClean="0">
                                  <a:solidFill>
                                    <a:srgbClr val="0000FF"/>
                                  </a:solidFill>
                                  <a:latin typeface="Cambria Math" panose="02040503050406030204" pitchFamily="18" charset="0"/>
                                </a:rPr>
                              </m:ctrlPr>
                            </m:dPr>
                            <m:e>
                              <m:d>
                                <m:dPr>
                                  <m:begChr m:val="|"/>
                                  <m:endChr m:val=""/>
                                  <m:ctrlPr>
                                    <a:rPr lang="en-US" altLang="ja-JP" i="1">
                                      <a:solidFill>
                                        <a:srgbClr val="0000FF"/>
                                      </a:solidFill>
                                      <a:latin typeface="Cambria Math" panose="02040503050406030204" pitchFamily="18" charset="0"/>
                                    </a:rPr>
                                  </m:ctrlPr>
                                </m:dPr>
                                <m:e>
                                  <m:r>
                                    <a:rPr lang="en-US" altLang="ja-JP" i="1">
                                      <a:solidFill>
                                        <a:srgbClr val="0000FF"/>
                                      </a:solidFill>
                                      <a:latin typeface="Cambria Math" panose="02040503050406030204" pitchFamily="18" charset="0"/>
                                    </a:rPr>
                                    <m:t>1</m:t>
                                  </m:r>
                                </m:e>
                              </m:d>
                            </m:e>
                          </m:d>
                        </m:sub>
                      </m:sSub>
                      <m:r>
                        <a:rPr lang="en-US" altLang="ja-JP" i="1" smtClean="0">
                          <a:solidFill>
                            <a:srgbClr val="0000FF"/>
                          </a:solidFill>
                          <a:latin typeface="Cambria Math" panose="02040503050406030204" pitchFamily="18" charset="0"/>
                        </a:rPr>
                        <m:t>+</m:t>
                      </m:r>
                      <m:sSub>
                        <m:sSubPr>
                          <m:ctrlPr>
                            <a:rPr lang="en-US" altLang="ja-JP" b="0" i="1" smtClean="0">
                              <a:solidFill>
                                <a:srgbClr val="0000FF"/>
                              </a:solidFill>
                              <a:latin typeface="Cambria Math" panose="02040503050406030204" pitchFamily="18" charset="0"/>
                            </a:rPr>
                          </m:ctrlPr>
                        </m:sSubPr>
                        <m:e>
                          <m:r>
                            <a:rPr lang="en-US" altLang="ja-JP" b="0" i="1" smtClean="0">
                              <a:solidFill>
                                <a:srgbClr val="0000FF"/>
                              </a:solidFill>
                              <a:latin typeface="Cambria Math" panose="02040503050406030204" pitchFamily="18" charset="0"/>
                            </a:rPr>
                            <m:t>𝑃</m:t>
                          </m:r>
                        </m:e>
                        <m:sub>
                          <m:d>
                            <m:dPr>
                              <m:begChr m:val=""/>
                              <m:endChr m:val="⟩"/>
                              <m:ctrlPr>
                                <a:rPr lang="en-US" altLang="ja-JP" i="1" smtClean="0">
                                  <a:solidFill>
                                    <a:srgbClr val="0000FF"/>
                                  </a:solidFill>
                                  <a:latin typeface="Cambria Math" panose="02040503050406030204" pitchFamily="18" charset="0"/>
                                </a:rPr>
                              </m:ctrlPr>
                            </m:dPr>
                            <m:e>
                              <m:d>
                                <m:dPr>
                                  <m:begChr m:val="|"/>
                                  <m:endChr m:val=""/>
                                  <m:ctrlPr>
                                    <a:rPr lang="en-US" altLang="ja-JP" i="1">
                                      <a:solidFill>
                                        <a:srgbClr val="0000FF"/>
                                      </a:solidFill>
                                      <a:latin typeface="Cambria Math" panose="02040503050406030204" pitchFamily="18" charset="0"/>
                                    </a:rPr>
                                  </m:ctrlPr>
                                </m:dPr>
                                <m:e>
                                  <m:r>
                                    <m:rPr>
                                      <m:sty m:val="p"/>
                                    </m:rPr>
                                    <a:rPr lang="en-US" altLang="ja-JP" b="0" i="0" smtClean="0">
                                      <a:solidFill>
                                        <a:srgbClr val="0000FF"/>
                                      </a:solidFill>
                                      <a:latin typeface="Cambria Math" panose="02040503050406030204" pitchFamily="18" charset="0"/>
                                    </a:rPr>
                                    <m:t>B</m:t>
                                  </m:r>
                                </m:e>
                              </m:d>
                            </m:e>
                          </m:d>
                        </m:sub>
                      </m:sSub>
                    </m:oMath>
                  </m:oMathPara>
                </a14:m>
                <a:endParaRPr kumimoji="1" lang="ja-JP" altLang="en-US" dirty="0">
                  <a:solidFill>
                    <a:srgbClr val="0000FF"/>
                  </a:solidFill>
                </a:endParaRPr>
              </a:p>
            </p:txBody>
          </p:sp>
        </mc:Choice>
        <mc:Fallback xmlns="">
          <p:sp>
            <p:nvSpPr>
              <p:cNvPr id="66" name="テキスト ボックス 65">
                <a:extLst>
                  <a:ext uri="{FF2B5EF4-FFF2-40B4-BE49-F238E27FC236}">
                    <a16:creationId xmlns:a16="http://schemas.microsoft.com/office/drawing/2014/main" id="{C8AB2DCD-06C7-4496-9C67-23C277902A41}"/>
                  </a:ext>
                </a:extLst>
              </p:cNvPr>
              <p:cNvSpPr txBox="1">
                <a:spLocks noRot="1" noChangeAspect="1" noMove="1" noResize="1" noEditPoints="1" noAdjustHandles="1" noChangeArrowheads="1" noChangeShapeType="1" noTextEdit="1"/>
              </p:cNvSpPr>
              <p:nvPr/>
            </p:nvSpPr>
            <p:spPr>
              <a:xfrm>
                <a:off x="5675974" y="2721305"/>
                <a:ext cx="1227708" cy="387863"/>
              </a:xfrm>
              <a:prstGeom prst="rect">
                <a:avLst/>
              </a:prstGeom>
              <a:blipFill>
                <a:blip r:embed="rId10"/>
                <a:stretch>
                  <a:fillRect l="-6965" t="-54688" r="-26866" b="-131250"/>
                </a:stretch>
              </a:blipFill>
              <a:ln w="127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C9DC8E7F-BD26-4C56-91EF-AC5E3C3FB848}"/>
                  </a:ext>
                </a:extLst>
              </p:cNvPr>
              <p:cNvSpPr txBox="1"/>
              <p:nvPr/>
            </p:nvSpPr>
            <p:spPr>
              <a:xfrm>
                <a:off x="5675974" y="1965640"/>
                <a:ext cx="1218090" cy="387863"/>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solidFill>
                                <a:srgbClr val="FF0000"/>
                              </a:solidFill>
                              <a:latin typeface="Cambria Math" panose="02040503050406030204" pitchFamily="18" charset="0"/>
                            </a:rPr>
                          </m:ctrlPr>
                        </m:sSubPr>
                        <m:e>
                          <m:r>
                            <a:rPr lang="en-US" altLang="ja-JP" b="0" i="1" smtClean="0">
                              <a:solidFill>
                                <a:srgbClr val="FF0000"/>
                              </a:solidFill>
                              <a:latin typeface="Cambria Math" panose="02040503050406030204" pitchFamily="18" charset="0"/>
                            </a:rPr>
                            <m:t>𝑆</m:t>
                          </m:r>
                        </m:e>
                        <m:sub>
                          <m:d>
                            <m:dPr>
                              <m:begChr m:val=""/>
                              <m:endChr m:val="⟩"/>
                              <m:ctrlPr>
                                <a:rPr lang="en-US" altLang="ja-JP" i="1" smtClean="0">
                                  <a:solidFill>
                                    <a:srgbClr val="FF0000"/>
                                  </a:solidFill>
                                  <a:latin typeface="Cambria Math" panose="02040503050406030204" pitchFamily="18" charset="0"/>
                                </a:rPr>
                              </m:ctrlPr>
                            </m:dPr>
                            <m:e>
                              <m:d>
                                <m:dPr>
                                  <m:begChr m:val="|"/>
                                  <m:endChr m:val=""/>
                                  <m:ctrlPr>
                                    <a:rPr lang="en-US" altLang="ja-JP" i="1">
                                      <a:solidFill>
                                        <a:srgbClr val="FF0000"/>
                                      </a:solidFill>
                                      <a:latin typeface="Cambria Math" panose="02040503050406030204" pitchFamily="18" charset="0"/>
                                    </a:rPr>
                                  </m:ctrlPr>
                                </m:dPr>
                                <m:e>
                                  <m:r>
                                    <a:rPr lang="en-US" altLang="ja-JP" b="0" i="1" smtClean="0">
                                      <a:solidFill>
                                        <a:srgbClr val="FF0000"/>
                                      </a:solidFill>
                                      <a:latin typeface="Cambria Math" panose="02040503050406030204" pitchFamily="18" charset="0"/>
                                    </a:rPr>
                                    <m:t>2</m:t>
                                  </m:r>
                                </m:e>
                              </m:d>
                            </m:e>
                          </m:d>
                        </m:sub>
                      </m:sSub>
                      <m:r>
                        <a:rPr lang="en-US" altLang="ja-JP" b="0" i="1" smtClean="0">
                          <a:solidFill>
                            <a:srgbClr val="FF0000"/>
                          </a:solidFill>
                          <a:latin typeface="Cambria Math" panose="02040503050406030204" pitchFamily="18" charset="0"/>
                        </a:rPr>
                        <m:t>+</m:t>
                      </m:r>
                      <m:sSub>
                        <m:sSubPr>
                          <m:ctrlPr>
                            <a:rPr lang="en-US" altLang="ja-JP" i="1">
                              <a:solidFill>
                                <a:srgbClr val="FF0000"/>
                              </a:solidFill>
                              <a:latin typeface="Cambria Math" panose="02040503050406030204" pitchFamily="18" charset="0"/>
                            </a:rPr>
                          </m:ctrlPr>
                        </m:sSubPr>
                        <m:e>
                          <m:r>
                            <a:rPr lang="en-US" altLang="ja-JP" i="1">
                              <a:solidFill>
                                <a:srgbClr val="FF0000"/>
                              </a:solidFill>
                              <a:latin typeface="Cambria Math" panose="02040503050406030204" pitchFamily="18" charset="0"/>
                            </a:rPr>
                            <m:t>𝑃</m:t>
                          </m:r>
                        </m:e>
                        <m:sub>
                          <m:d>
                            <m:dPr>
                              <m:begChr m:val=""/>
                              <m:endChr m:val="⟩"/>
                              <m:ctrlPr>
                                <a:rPr lang="en-US" altLang="ja-JP" i="1">
                                  <a:solidFill>
                                    <a:srgbClr val="FF0000"/>
                                  </a:solidFill>
                                  <a:latin typeface="Cambria Math" panose="02040503050406030204" pitchFamily="18" charset="0"/>
                                </a:rPr>
                              </m:ctrlPr>
                            </m:dPr>
                            <m:e>
                              <m:d>
                                <m:dPr>
                                  <m:begChr m:val="|"/>
                                  <m:endChr m:val=""/>
                                  <m:ctrlPr>
                                    <a:rPr lang="en-US" altLang="ja-JP" i="1">
                                      <a:solidFill>
                                        <a:srgbClr val="FF0000"/>
                                      </a:solidFill>
                                      <a:latin typeface="Cambria Math" panose="02040503050406030204" pitchFamily="18" charset="0"/>
                                    </a:rPr>
                                  </m:ctrlPr>
                                </m:dPr>
                                <m:e>
                                  <m:r>
                                    <m:rPr>
                                      <m:sty m:val="p"/>
                                    </m:rPr>
                                    <a:rPr lang="en-US" altLang="ja-JP">
                                      <a:solidFill>
                                        <a:srgbClr val="FF0000"/>
                                      </a:solidFill>
                                      <a:latin typeface="Cambria Math" panose="02040503050406030204" pitchFamily="18" charset="0"/>
                                    </a:rPr>
                                    <m:t>C</m:t>
                                  </m:r>
                                </m:e>
                              </m:d>
                            </m:e>
                          </m:d>
                        </m:sub>
                      </m:sSub>
                    </m:oMath>
                  </m:oMathPara>
                </a14:m>
                <a:endParaRPr kumimoji="1" lang="ja-JP" altLang="en-US" dirty="0">
                  <a:solidFill>
                    <a:srgbClr val="FF0000"/>
                  </a:solidFill>
                </a:endParaRPr>
              </a:p>
            </p:txBody>
          </p:sp>
        </mc:Choice>
        <mc:Fallback xmlns="">
          <p:sp>
            <p:nvSpPr>
              <p:cNvPr id="67" name="テキスト ボックス 66">
                <a:extLst>
                  <a:ext uri="{FF2B5EF4-FFF2-40B4-BE49-F238E27FC236}">
                    <a16:creationId xmlns:a16="http://schemas.microsoft.com/office/drawing/2014/main" id="{C9DC8E7F-BD26-4C56-91EF-AC5E3C3FB848}"/>
                  </a:ext>
                </a:extLst>
              </p:cNvPr>
              <p:cNvSpPr txBox="1">
                <a:spLocks noRot="1" noChangeAspect="1" noMove="1" noResize="1" noEditPoints="1" noAdjustHandles="1" noChangeArrowheads="1" noChangeShapeType="1" noTextEdit="1"/>
              </p:cNvSpPr>
              <p:nvPr/>
            </p:nvSpPr>
            <p:spPr>
              <a:xfrm>
                <a:off x="5675974" y="1965640"/>
                <a:ext cx="1218090" cy="387863"/>
              </a:xfrm>
              <a:prstGeom prst="rect">
                <a:avLst/>
              </a:prstGeom>
              <a:blipFill>
                <a:blip r:embed="rId11"/>
                <a:stretch>
                  <a:fillRect l="-7000" t="-54688" r="-27000" b="-131250"/>
                </a:stretch>
              </a:blipFill>
              <a:ln w="12700">
                <a:noFill/>
              </a:ln>
            </p:spPr>
            <p:txBody>
              <a:bodyPr/>
              <a:lstStyle/>
              <a:p>
                <a:r>
                  <a:rPr lang="ja-JP" altLang="en-US">
                    <a:noFill/>
                  </a:rPr>
                  <a:t> </a:t>
                </a:r>
              </a:p>
            </p:txBody>
          </p:sp>
        </mc:Fallback>
      </mc:AlternateContent>
      <p:grpSp>
        <p:nvGrpSpPr>
          <p:cNvPr id="72" name="グループ化 71">
            <a:extLst>
              <a:ext uri="{FF2B5EF4-FFF2-40B4-BE49-F238E27FC236}">
                <a16:creationId xmlns:a16="http://schemas.microsoft.com/office/drawing/2014/main" id="{5F12FC35-3679-4E05-87EA-D5F4344E49C2}"/>
              </a:ext>
            </a:extLst>
          </p:cNvPr>
          <p:cNvGrpSpPr/>
          <p:nvPr/>
        </p:nvGrpSpPr>
        <p:grpSpPr>
          <a:xfrm>
            <a:off x="2127867" y="3972620"/>
            <a:ext cx="223042" cy="133150"/>
            <a:chOff x="1161516" y="5851087"/>
            <a:chExt cx="99978" cy="88578"/>
          </a:xfrm>
        </p:grpSpPr>
        <p:sp>
          <p:nvSpPr>
            <p:cNvPr id="98" name="フローチャート: せん孔テープ 610">
              <a:extLst>
                <a:ext uri="{FF2B5EF4-FFF2-40B4-BE49-F238E27FC236}">
                  <a16:creationId xmlns:a16="http://schemas.microsoft.com/office/drawing/2014/main" id="{BC6937A5-F96B-416E-8578-E577F9731CC5}"/>
                </a:ext>
              </a:extLst>
            </p:cNvPr>
            <p:cNvSpPr/>
            <p:nvPr/>
          </p:nvSpPr>
          <p:spPr>
            <a:xfrm>
              <a:off x="1161516" y="5851087"/>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ローチャート: せん孔テープ 610">
              <a:extLst>
                <a:ext uri="{FF2B5EF4-FFF2-40B4-BE49-F238E27FC236}">
                  <a16:creationId xmlns:a16="http://schemas.microsoft.com/office/drawing/2014/main" id="{462F9762-DAE0-4B8B-AEFB-5965CFE1CC94}"/>
                </a:ext>
              </a:extLst>
            </p:cNvPr>
            <p:cNvSpPr/>
            <p:nvPr/>
          </p:nvSpPr>
          <p:spPr>
            <a:xfrm>
              <a:off x="1166276" y="5893946"/>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0F53FCB5-63C8-4455-BB5E-FB42EFB0B752}"/>
              </a:ext>
            </a:extLst>
          </p:cNvPr>
          <p:cNvGrpSpPr/>
          <p:nvPr/>
        </p:nvGrpSpPr>
        <p:grpSpPr>
          <a:xfrm>
            <a:off x="3751127" y="3972620"/>
            <a:ext cx="223042" cy="133150"/>
            <a:chOff x="1161516" y="5851087"/>
            <a:chExt cx="99978" cy="88578"/>
          </a:xfrm>
        </p:grpSpPr>
        <p:sp>
          <p:nvSpPr>
            <p:cNvPr id="96" name="フローチャート: せん孔テープ 610">
              <a:extLst>
                <a:ext uri="{FF2B5EF4-FFF2-40B4-BE49-F238E27FC236}">
                  <a16:creationId xmlns:a16="http://schemas.microsoft.com/office/drawing/2014/main" id="{2BC1D19D-C6C4-48F7-BADC-8E1EE4111D96}"/>
                </a:ext>
              </a:extLst>
            </p:cNvPr>
            <p:cNvSpPr/>
            <p:nvPr/>
          </p:nvSpPr>
          <p:spPr>
            <a:xfrm>
              <a:off x="1161516" y="5851087"/>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ローチャート: せん孔テープ 610">
              <a:extLst>
                <a:ext uri="{FF2B5EF4-FFF2-40B4-BE49-F238E27FC236}">
                  <a16:creationId xmlns:a16="http://schemas.microsoft.com/office/drawing/2014/main" id="{4BC8A8C0-70DD-40E1-973D-82F6A40281CF}"/>
                </a:ext>
              </a:extLst>
            </p:cNvPr>
            <p:cNvSpPr/>
            <p:nvPr/>
          </p:nvSpPr>
          <p:spPr>
            <a:xfrm>
              <a:off x="1166276" y="5893946"/>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a:extLst>
              <a:ext uri="{FF2B5EF4-FFF2-40B4-BE49-F238E27FC236}">
                <a16:creationId xmlns:a16="http://schemas.microsoft.com/office/drawing/2014/main" id="{E8773BE6-1E3C-4FE5-A934-F22EBB70B750}"/>
              </a:ext>
            </a:extLst>
          </p:cNvPr>
          <p:cNvGrpSpPr/>
          <p:nvPr/>
        </p:nvGrpSpPr>
        <p:grpSpPr>
          <a:xfrm>
            <a:off x="5001089" y="3972620"/>
            <a:ext cx="223042" cy="133150"/>
            <a:chOff x="1161516" y="5851087"/>
            <a:chExt cx="99978" cy="88578"/>
          </a:xfrm>
        </p:grpSpPr>
        <p:sp>
          <p:nvSpPr>
            <p:cNvPr id="94" name="フローチャート: せん孔テープ 610">
              <a:extLst>
                <a:ext uri="{FF2B5EF4-FFF2-40B4-BE49-F238E27FC236}">
                  <a16:creationId xmlns:a16="http://schemas.microsoft.com/office/drawing/2014/main" id="{46A1B541-DB9C-4451-A15F-2674ED723922}"/>
                </a:ext>
              </a:extLst>
            </p:cNvPr>
            <p:cNvSpPr/>
            <p:nvPr/>
          </p:nvSpPr>
          <p:spPr>
            <a:xfrm>
              <a:off x="1161516" y="5851087"/>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ローチャート: せん孔テープ 610">
              <a:extLst>
                <a:ext uri="{FF2B5EF4-FFF2-40B4-BE49-F238E27FC236}">
                  <a16:creationId xmlns:a16="http://schemas.microsoft.com/office/drawing/2014/main" id="{6C113CA6-027B-4881-B067-327D79BF4064}"/>
                </a:ext>
              </a:extLst>
            </p:cNvPr>
            <p:cNvSpPr/>
            <p:nvPr/>
          </p:nvSpPr>
          <p:spPr>
            <a:xfrm>
              <a:off x="1166276" y="5893946"/>
              <a:ext cx="95218" cy="4571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7500 w 10000"/>
                <a:gd name="connsiteY5" fmla="*/ 8000 h 10000"/>
                <a:gd name="connsiteX6" fmla="*/ 5000 w 10000"/>
                <a:gd name="connsiteY6" fmla="*/ 9000 h 10000"/>
                <a:gd name="connsiteX7" fmla="*/ 2500 w 10000"/>
                <a:gd name="connsiteY7" fmla="*/ 10000 h 10000"/>
                <a:gd name="connsiteX8" fmla="*/ 0 w 10000"/>
                <a:gd name="connsiteY8" fmla="*/ 9000 h 10000"/>
                <a:gd name="connsiteX9" fmla="*/ 0 w 10000"/>
                <a:gd name="connsiteY9"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5000 w 10000"/>
                <a:gd name="connsiteY5" fmla="*/ 9000 h 10000"/>
                <a:gd name="connsiteX6" fmla="*/ 2500 w 10000"/>
                <a:gd name="connsiteY6" fmla="*/ 10000 h 10000"/>
                <a:gd name="connsiteX7" fmla="*/ 0 w 10000"/>
                <a:gd name="connsiteY7" fmla="*/ 9000 h 10000"/>
                <a:gd name="connsiteX8" fmla="*/ 0 w 10000"/>
                <a:gd name="connsiteY8"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2500 w 10000"/>
                <a:gd name="connsiteY5" fmla="*/ 10000 h 10000"/>
                <a:gd name="connsiteX6" fmla="*/ 0 w 10000"/>
                <a:gd name="connsiteY6" fmla="*/ 9000 h 10000"/>
                <a:gd name="connsiteX7" fmla="*/ 0 w 10000"/>
                <a:gd name="connsiteY7" fmla="*/ 1000 h 10000"/>
                <a:gd name="connsiteX0" fmla="*/ 0 w 10000"/>
                <a:gd name="connsiteY0" fmla="*/ 1000 h 9000"/>
                <a:gd name="connsiteX1" fmla="*/ 2500 w 10000"/>
                <a:gd name="connsiteY1" fmla="*/ 2000 h 9000"/>
                <a:gd name="connsiteX2" fmla="*/ 5000 w 10000"/>
                <a:gd name="connsiteY2" fmla="*/ 1000 h 9000"/>
                <a:gd name="connsiteX3" fmla="*/ 7500 w 10000"/>
                <a:gd name="connsiteY3" fmla="*/ 0 h 9000"/>
                <a:gd name="connsiteX4" fmla="*/ 10000 w 10000"/>
                <a:gd name="connsiteY4" fmla="*/ 1000 h 9000"/>
                <a:gd name="connsiteX5" fmla="*/ 0 w 10000"/>
                <a:gd name="connsiteY5" fmla="*/ 9000 h 9000"/>
                <a:gd name="connsiteX6" fmla="*/ 0 w 10000"/>
                <a:gd name="connsiteY6" fmla="*/ 1000 h 9000"/>
                <a:gd name="connsiteX0" fmla="*/ 0 w 10000"/>
                <a:gd name="connsiteY0" fmla="*/ 1111 h 2222"/>
                <a:gd name="connsiteX1" fmla="*/ 2500 w 10000"/>
                <a:gd name="connsiteY1" fmla="*/ 2222 h 2222"/>
                <a:gd name="connsiteX2" fmla="*/ 5000 w 10000"/>
                <a:gd name="connsiteY2" fmla="*/ 1111 h 2222"/>
                <a:gd name="connsiteX3" fmla="*/ 7500 w 10000"/>
                <a:gd name="connsiteY3" fmla="*/ 0 h 2222"/>
                <a:gd name="connsiteX4" fmla="*/ 10000 w 10000"/>
                <a:gd name="connsiteY4" fmla="*/ 1111 h 2222"/>
                <a:gd name="connsiteX5" fmla="*/ 0 w 10000"/>
                <a:gd name="connsiteY5" fmla="*/ 1111 h 2222"/>
                <a:gd name="connsiteX0" fmla="*/ 0 w 10000"/>
                <a:gd name="connsiteY0" fmla="*/ 5000 h 39019"/>
                <a:gd name="connsiteX1" fmla="*/ 2500 w 10000"/>
                <a:gd name="connsiteY1" fmla="*/ 10000 h 39019"/>
                <a:gd name="connsiteX2" fmla="*/ 5000 w 10000"/>
                <a:gd name="connsiteY2" fmla="*/ 5000 h 39019"/>
                <a:gd name="connsiteX3" fmla="*/ 7500 w 10000"/>
                <a:gd name="connsiteY3" fmla="*/ 0 h 39019"/>
                <a:gd name="connsiteX4" fmla="*/ 10000 w 10000"/>
                <a:gd name="connsiteY4" fmla="*/ 5000 h 39019"/>
                <a:gd name="connsiteX5" fmla="*/ 4860 w 10000"/>
                <a:gd name="connsiteY5" fmla="*/ 39019 h 39019"/>
                <a:gd name="connsiteX0" fmla="*/ 0 w 10000"/>
                <a:gd name="connsiteY0" fmla="*/ 5000 h 10000"/>
                <a:gd name="connsiteX1" fmla="*/ 2500 w 10000"/>
                <a:gd name="connsiteY1" fmla="*/ 10000 h 10000"/>
                <a:gd name="connsiteX2" fmla="*/ 5000 w 10000"/>
                <a:gd name="connsiteY2" fmla="*/ 5000 h 10000"/>
                <a:gd name="connsiteX3" fmla="*/ 7500 w 10000"/>
                <a:gd name="connsiteY3" fmla="*/ 0 h 10000"/>
                <a:gd name="connsiteX4" fmla="*/ 10000 w 10000"/>
                <a:gd name="connsiteY4" fmla="*/ 5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000"/>
                  </a:moveTo>
                  <a:cubicBezTo>
                    <a:pt x="0" y="7759"/>
                    <a:pt x="1119" y="10000"/>
                    <a:pt x="2500" y="10000"/>
                  </a:cubicBezTo>
                  <a:cubicBezTo>
                    <a:pt x="3881" y="10000"/>
                    <a:pt x="5000" y="7759"/>
                    <a:pt x="5000" y="5000"/>
                  </a:cubicBezTo>
                  <a:cubicBezTo>
                    <a:pt x="5000" y="2241"/>
                    <a:pt x="6119" y="0"/>
                    <a:pt x="7500" y="0"/>
                  </a:cubicBezTo>
                  <a:cubicBezTo>
                    <a:pt x="8881" y="0"/>
                    <a:pt x="10000" y="2241"/>
                    <a:pt x="10000" y="50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テキスト ボックス 78">
            <a:extLst>
              <a:ext uri="{FF2B5EF4-FFF2-40B4-BE49-F238E27FC236}">
                <a16:creationId xmlns:a16="http://schemas.microsoft.com/office/drawing/2014/main" id="{BF4075FF-909F-4826-A66D-F70002E4BDD0}"/>
              </a:ext>
            </a:extLst>
          </p:cNvPr>
          <p:cNvSpPr txBox="1"/>
          <p:nvPr/>
        </p:nvSpPr>
        <p:spPr>
          <a:xfrm rot="16200000">
            <a:off x="1645943" y="3913713"/>
            <a:ext cx="1743747" cy="369332"/>
          </a:xfrm>
          <a:prstGeom prst="rect">
            <a:avLst/>
          </a:prstGeom>
          <a:noFill/>
          <a:ln w="12700">
            <a:noFill/>
          </a:ln>
        </p:spPr>
        <p:txBody>
          <a:bodyPr wrap="none" rtlCol="0">
            <a:spAutoFit/>
          </a:bodyPr>
          <a:lstStyle/>
          <a:p>
            <a:r>
              <a:rPr lang="en-US" altLang="ja-JP" dirty="0">
                <a:solidFill>
                  <a:srgbClr val="008000"/>
                </a:solidFill>
              </a:rPr>
              <a:t>B</a:t>
            </a:r>
            <a:r>
              <a:rPr kumimoji="1" lang="en-US" altLang="ja-JP" dirty="0">
                <a:solidFill>
                  <a:srgbClr val="008000"/>
                </a:solidFill>
              </a:rPr>
              <a:t>ound-to-bound</a:t>
            </a:r>
            <a:endParaRPr kumimoji="1" lang="ja-JP" altLang="en-US" dirty="0">
              <a:solidFill>
                <a:srgbClr val="008000"/>
              </a:solidFill>
            </a:endParaRPr>
          </a:p>
        </p:txBody>
      </p:sp>
      <p:sp>
        <p:nvSpPr>
          <p:cNvPr id="81" name="フリーフォーム 1164">
            <a:extLst>
              <a:ext uri="{FF2B5EF4-FFF2-40B4-BE49-F238E27FC236}">
                <a16:creationId xmlns:a16="http://schemas.microsoft.com/office/drawing/2014/main" id="{2FD34F2B-D42A-451B-A10D-62ACE3DEC2B3}"/>
              </a:ext>
            </a:extLst>
          </p:cNvPr>
          <p:cNvSpPr/>
          <p:nvPr/>
        </p:nvSpPr>
        <p:spPr>
          <a:xfrm flipV="1">
            <a:off x="1390544" y="2888105"/>
            <a:ext cx="1424504" cy="287877"/>
          </a:xfrm>
          <a:custGeom>
            <a:avLst/>
            <a:gdLst>
              <a:gd name="connsiteX0" fmla="*/ 4424362 w 4424362"/>
              <a:gd name="connsiteY0" fmla="*/ 405328 h 970662"/>
              <a:gd name="connsiteX1" fmla="*/ 3709987 w 4424362"/>
              <a:gd name="connsiteY1" fmla="*/ 405328 h 970662"/>
              <a:gd name="connsiteX2" fmla="*/ 3286125 w 4424362"/>
              <a:gd name="connsiteY2" fmla="*/ 495815 h 970662"/>
              <a:gd name="connsiteX3" fmla="*/ 3005137 w 4424362"/>
              <a:gd name="connsiteY3" fmla="*/ 652978 h 970662"/>
              <a:gd name="connsiteX4" fmla="*/ 2857500 w 4424362"/>
              <a:gd name="connsiteY4" fmla="*/ 819665 h 970662"/>
              <a:gd name="connsiteX5" fmla="*/ 2709862 w 4424362"/>
              <a:gd name="connsiteY5" fmla="*/ 943490 h 970662"/>
              <a:gd name="connsiteX6" fmla="*/ 2595562 w 4424362"/>
              <a:gd name="connsiteY6" fmla="*/ 962540 h 970662"/>
              <a:gd name="connsiteX7" fmla="*/ 2476500 w 4424362"/>
              <a:gd name="connsiteY7" fmla="*/ 838715 h 970662"/>
              <a:gd name="connsiteX8" fmla="*/ 2314575 w 4424362"/>
              <a:gd name="connsiteY8" fmla="*/ 414853 h 970662"/>
              <a:gd name="connsiteX9" fmla="*/ 2181225 w 4424362"/>
              <a:gd name="connsiteY9" fmla="*/ 91003 h 970662"/>
              <a:gd name="connsiteX10" fmla="*/ 2114550 w 4424362"/>
              <a:gd name="connsiteY10" fmla="*/ 10040 h 970662"/>
              <a:gd name="connsiteX11" fmla="*/ 1990725 w 4424362"/>
              <a:gd name="connsiteY11" fmla="*/ 276740 h 970662"/>
              <a:gd name="connsiteX12" fmla="*/ 1866900 w 4424362"/>
              <a:gd name="connsiteY12" fmla="*/ 672028 h 970662"/>
              <a:gd name="connsiteX13" fmla="*/ 1809750 w 4424362"/>
              <a:gd name="connsiteY13" fmla="*/ 748228 h 970662"/>
              <a:gd name="connsiteX14" fmla="*/ 1738312 w 4424362"/>
              <a:gd name="connsiteY14" fmla="*/ 624403 h 970662"/>
              <a:gd name="connsiteX15" fmla="*/ 1614487 w 4424362"/>
              <a:gd name="connsiteY15" fmla="*/ 152915 h 970662"/>
              <a:gd name="connsiteX16" fmla="*/ 1562100 w 4424362"/>
              <a:gd name="connsiteY16" fmla="*/ 110053 h 970662"/>
              <a:gd name="connsiteX17" fmla="*/ 1514475 w 4424362"/>
              <a:gd name="connsiteY17" fmla="*/ 205303 h 970662"/>
              <a:gd name="connsiteX18" fmla="*/ 1419225 w 4424362"/>
              <a:gd name="connsiteY18" fmla="*/ 619640 h 970662"/>
              <a:gd name="connsiteX19" fmla="*/ 1395412 w 4424362"/>
              <a:gd name="connsiteY19" fmla="*/ 705365 h 970662"/>
              <a:gd name="connsiteX20" fmla="*/ 1276350 w 4424362"/>
              <a:gd name="connsiteY20" fmla="*/ 319603 h 970662"/>
              <a:gd name="connsiteX21" fmla="*/ 1219200 w 4424362"/>
              <a:gd name="connsiteY21" fmla="*/ 157678 h 970662"/>
              <a:gd name="connsiteX22" fmla="*/ 1081087 w 4424362"/>
              <a:gd name="connsiteY22" fmla="*/ 652978 h 970662"/>
              <a:gd name="connsiteX23" fmla="*/ 971550 w 4424362"/>
              <a:gd name="connsiteY23" fmla="*/ 186253 h 970662"/>
              <a:gd name="connsiteX24" fmla="*/ 862012 w 4424362"/>
              <a:gd name="connsiteY24" fmla="*/ 614878 h 970662"/>
              <a:gd name="connsiteX25" fmla="*/ 757237 w 4424362"/>
              <a:gd name="connsiteY25" fmla="*/ 214828 h 970662"/>
              <a:gd name="connsiteX26" fmla="*/ 676275 w 4424362"/>
              <a:gd name="connsiteY26" fmla="*/ 595828 h 970662"/>
              <a:gd name="connsiteX27" fmla="*/ 604837 w 4424362"/>
              <a:gd name="connsiteY27" fmla="*/ 233878 h 970662"/>
              <a:gd name="connsiteX28" fmla="*/ 538162 w 4424362"/>
              <a:gd name="connsiteY28" fmla="*/ 586303 h 970662"/>
              <a:gd name="connsiteX29" fmla="*/ 466725 w 4424362"/>
              <a:gd name="connsiteY29" fmla="*/ 248165 h 970662"/>
              <a:gd name="connsiteX30" fmla="*/ 409575 w 4424362"/>
              <a:gd name="connsiteY30" fmla="*/ 548203 h 970662"/>
              <a:gd name="connsiteX31" fmla="*/ 357187 w 4424362"/>
              <a:gd name="connsiteY31" fmla="*/ 262453 h 970662"/>
              <a:gd name="connsiteX32" fmla="*/ 314325 w 4424362"/>
              <a:gd name="connsiteY32" fmla="*/ 529153 h 970662"/>
              <a:gd name="connsiteX33" fmla="*/ 276225 w 4424362"/>
              <a:gd name="connsiteY33" fmla="*/ 286265 h 970662"/>
              <a:gd name="connsiteX34" fmla="*/ 238125 w 4424362"/>
              <a:gd name="connsiteY34" fmla="*/ 533915 h 970662"/>
              <a:gd name="connsiteX35" fmla="*/ 200025 w 4424362"/>
              <a:gd name="connsiteY35" fmla="*/ 300553 h 970662"/>
              <a:gd name="connsiteX36" fmla="*/ 157162 w 4424362"/>
              <a:gd name="connsiteY36" fmla="*/ 529153 h 970662"/>
              <a:gd name="connsiteX37" fmla="*/ 128587 w 4424362"/>
              <a:gd name="connsiteY37" fmla="*/ 310078 h 970662"/>
              <a:gd name="connsiteX38" fmla="*/ 95250 w 4424362"/>
              <a:gd name="connsiteY38" fmla="*/ 510103 h 970662"/>
              <a:gd name="connsiteX39" fmla="*/ 57150 w 4424362"/>
              <a:gd name="connsiteY39" fmla="*/ 305315 h 970662"/>
              <a:gd name="connsiteX40" fmla="*/ 23812 w 4424362"/>
              <a:gd name="connsiteY40" fmla="*/ 514865 h 970662"/>
              <a:gd name="connsiteX41" fmla="*/ 0 w 4424362"/>
              <a:gd name="connsiteY41" fmla="*/ 310078 h 970662"/>
              <a:gd name="connsiteX0" fmla="*/ 4400550 w 4400550"/>
              <a:gd name="connsiteY0" fmla="*/ 405328 h 970662"/>
              <a:gd name="connsiteX1" fmla="*/ 3686175 w 4400550"/>
              <a:gd name="connsiteY1" fmla="*/ 405328 h 970662"/>
              <a:gd name="connsiteX2" fmla="*/ 3262313 w 4400550"/>
              <a:gd name="connsiteY2" fmla="*/ 495815 h 970662"/>
              <a:gd name="connsiteX3" fmla="*/ 2981325 w 4400550"/>
              <a:gd name="connsiteY3" fmla="*/ 652978 h 970662"/>
              <a:gd name="connsiteX4" fmla="*/ 2833688 w 4400550"/>
              <a:gd name="connsiteY4" fmla="*/ 819665 h 970662"/>
              <a:gd name="connsiteX5" fmla="*/ 2686050 w 4400550"/>
              <a:gd name="connsiteY5" fmla="*/ 943490 h 970662"/>
              <a:gd name="connsiteX6" fmla="*/ 2571750 w 4400550"/>
              <a:gd name="connsiteY6" fmla="*/ 962540 h 970662"/>
              <a:gd name="connsiteX7" fmla="*/ 2452688 w 4400550"/>
              <a:gd name="connsiteY7" fmla="*/ 838715 h 970662"/>
              <a:gd name="connsiteX8" fmla="*/ 2290763 w 4400550"/>
              <a:gd name="connsiteY8" fmla="*/ 414853 h 970662"/>
              <a:gd name="connsiteX9" fmla="*/ 2157413 w 4400550"/>
              <a:gd name="connsiteY9" fmla="*/ 91003 h 970662"/>
              <a:gd name="connsiteX10" fmla="*/ 2090738 w 4400550"/>
              <a:gd name="connsiteY10" fmla="*/ 10040 h 970662"/>
              <a:gd name="connsiteX11" fmla="*/ 1966913 w 4400550"/>
              <a:gd name="connsiteY11" fmla="*/ 276740 h 970662"/>
              <a:gd name="connsiteX12" fmla="*/ 1843088 w 4400550"/>
              <a:gd name="connsiteY12" fmla="*/ 672028 h 970662"/>
              <a:gd name="connsiteX13" fmla="*/ 1785938 w 4400550"/>
              <a:gd name="connsiteY13" fmla="*/ 748228 h 970662"/>
              <a:gd name="connsiteX14" fmla="*/ 1714500 w 4400550"/>
              <a:gd name="connsiteY14" fmla="*/ 624403 h 970662"/>
              <a:gd name="connsiteX15" fmla="*/ 1590675 w 4400550"/>
              <a:gd name="connsiteY15" fmla="*/ 152915 h 970662"/>
              <a:gd name="connsiteX16" fmla="*/ 1538288 w 4400550"/>
              <a:gd name="connsiteY16" fmla="*/ 110053 h 970662"/>
              <a:gd name="connsiteX17" fmla="*/ 1490663 w 4400550"/>
              <a:gd name="connsiteY17" fmla="*/ 205303 h 970662"/>
              <a:gd name="connsiteX18" fmla="*/ 1395413 w 4400550"/>
              <a:gd name="connsiteY18" fmla="*/ 619640 h 970662"/>
              <a:gd name="connsiteX19" fmla="*/ 1371600 w 4400550"/>
              <a:gd name="connsiteY19" fmla="*/ 705365 h 970662"/>
              <a:gd name="connsiteX20" fmla="*/ 1252538 w 4400550"/>
              <a:gd name="connsiteY20" fmla="*/ 319603 h 970662"/>
              <a:gd name="connsiteX21" fmla="*/ 1195388 w 4400550"/>
              <a:gd name="connsiteY21" fmla="*/ 157678 h 970662"/>
              <a:gd name="connsiteX22" fmla="*/ 1057275 w 4400550"/>
              <a:gd name="connsiteY22" fmla="*/ 652978 h 970662"/>
              <a:gd name="connsiteX23" fmla="*/ 947738 w 4400550"/>
              <a:gd name="connsiteY23" fmla="*/ 186253 h 970662"/>
              <a:gd name="connsiteX24" fmla="*/ 838200 w 4400550"/>
              <a:gd name="connsiteY24" fmla="*/ 614878 h 970662"/>
              <a:gd name="connsiteX25" fmla="*/ 733425 w 4400550"/>
              <a:gd name="connsiteY25" fmla="*/ 214828 h 970662"/>
              <a:gd name="connsiteX26" fmla="*/ 652463 w 4400550"/>
              <a:gd name="connsiteY26" fmla="*/ 595828 h 970662"/>
              <a:gd name="connsiteX27" fmla="*/ 581025 w 4400550"/>
              <a:gd name="connsiteY27" fmla="*/ 233878 h 970662"/>
              <a:gd name="connsiteX28" fmla="*/ 514350 w 4400550"/>
              <a:gd name="connsiteY28" fmla="*/ 586303 h 970662"/>
              <a:gd name="connsiteX29" fmla="*/ 442913 w 4400550"/>
              <a:gd name="connsiteY29" fmla="*/ 248165 h 970662"/>
              <a:gd name="connsiteX30" fmla="*/ 385763 w 4400550"/>
              <a:gd name="connsiteY30" fmla="*/ 548203 h 970662"/>
              <a:gd name="connsiteX31" fmla="*/ 333375 w 4400550"/>
              <a:gd name="connsiteY31" fmla="*/ 262453 h 970662"/>
              <a:gd name="connsiteX32" fmla="*/ 290513 w 4400550"/>
              <a:gd name="connsiteY32" fmla="*/ 529153 h 970662"/>
              <a:gd name="connsiteX33" fmla="*/ 252413 w 4400550"/>
              <a:gd name="connsiteY33" fmla="*/ 286265 h 970662"/>
              <a:gd name="connsiteX34" fmla="*/ 214313 w 4400550"/>
              <a:gd name="connsiteY34" fmla="*/ 533915 h 970662"/>
              <a:gd name="connsiteX35" fmla="*/ 176213 w 4400550"/>
              <a:gd name="connsiteY35" fmla="*/ 300553 h 970662"/>
              <a:gd name="connsiteX36" fmla="*/ 133350 w 4400550"/>
              <a:gd name="connsiteY36" fmla="*/ 529153 h 970662"/>
              <a:gd name="connsiteX37" fmla="*/ 104775 w 4400550"/>
              <a:gd name="connsiteY37" fmla="*/ 310078 h 970662"/>
              <a:gd name="connsiteX38" fmla="*/ 71438 w 4400550"/>
              <a:gd name="connsiteY38" fmla="*/ 510103 h 970662"/>
              <a:gd name="connsiteX39" fmla="*/ 33338 w 4400550"/>
              <a:gd name="connsiteY39" fmla="*/ 305315 h 970662"/>
              <a:gd name="connsiteX40" fmla="*/ 0 w 4400550"/>
              <a:gd name="connsiteY40" fmla="*/ 514865 h 970662"/>
              <a:gd name="connsiteX0" fmla="*/ 4367213 w 4367213"/>
              <a:gd name="connsiteY0" fmla="*/ 405328 h 970662"/>
              <a:gd name="connsiteX1" fmla="*/ 3652838 w 4367213"/>
              <a:gd name="connsiteY1" fmla="*/ 405328 h 970662"/>
              <a:gd name="connsiteX2" fmla="*/ 3228976 w 4367213"/>
              <a:gd name="connsiteY2" fmla="*/ 495815 h 970662"/>
              <a:gd name="connsiteX3" fmla="*/ 2947988 w 4367213"/>
              <a:gd name="connsiteY3" fmla="*/ 652978 h 970662"/>
              <a:gd name="connsiteX4" fmla="*/ 2800351 w 4367213"/>
              <a:gd name="connsiteY4" fmla="*/ 819665 h 970662"/>
              <a:gd name="connsiteX5" fmla="*/ 2652713 w 4367213"/>
              <a:gd name="connsiteY5" fmla="*/ 943490 h 970662"/>
              <a:gd name="connsiteX6" fmla="*/ 2538413 w 4367213"/>
              <a:gd name="connsiteY6" fmla="*/ 962540 h 970662"/>
              <a:gd name="connsiteX7" fmla="*/ 2419351 w 4367213"/>
              <a:gd name="connsiteY7" fmla="*/ 838715 h 970662"/>
              <a:gd name="connsiteX8" fmla="*/ 2257426 w 4367213"/>
              <a:gd name="connsiteY8" fmla="*/ 414853 h 970662"/>
              <a:gd name="connsiteX9" fmla="*/ 2124076 w 4367213"/>
              <a:gd name="connsiteY9" fmla="*/ 91003 h 970662"/>
              <a:gd name="connsiteX10" fmla="*/ 2057401 w 4367213"/>
              <a:gd name="connsiteY10" fmla="*/ 10040 h 970662"/>
              <a:gd name="connsiteX11" fmla="*/ 1933576 w 4367213"/>
              <a:gd name="connsiteY11" fmla="*/ 276740 h 970662"/>
              <a:gd name="connsiteX12" fmla="*/ 1809751 w 4367213"/>
              <a:gd name="connsiteY12" fmla="*/ 672028 h 970662"/>
              <a:gd name="connsiteX13" fmla="*/ 1752601 w 4367213"/>
              <a:gd name="connsiteY13" fmla="*/ 748228 h 970662"/>
              <a:gd name="connsiteX14" fmla="*/ 1681163 w 4367213"/>
              <a:gd name="connsiteY14" fmla="*/ 624403 h 970662"/>
              <a:gd name="connsiteX15" fmla="*/ 1557338 w 4367213"/>
              <a:gd name="connsiteY15" fmla="*/ 152915 h 970662"/>
              <a:gd name="connsiteX16" fmla="*/ 1504951 w 4367213"/>
              <a:gd name="connsiteY16" fmla="*/ 110053 h 970662"/>
              <a:gd name="connsiteX17" fmla="*/ 1457326 w 4367213"/>
              <a:gd name="connsiteY17" fmla="*/ 205303 h 970662"/>
              <a:gd name="connsiteX18" fmla="*/ 1362076 w 4367213"/>
              <a:gd name="connsiteY18" fmla="*/ 619640 h 970662"/>
              <a:gd name="connsiteX19" fmla="*/ 1338263 w 4367213"/>
              <a:gd name="connsiteY19" fmla="*/ 705365 h 970662"/>
              <a:gd name="connsiteX20" fmla="*/ 1219201 w 4367213"/>
              <a:gd name="connsiteY20" fmla="*/ 319603 h 970662"/>
              <a:gd name="connsiteX21" fmla="*/ 1162051 w 4367213"/>
              <a:gd name="connsiteY21" fmla="*/ 157678 h 970662"/>
              <a:gd name="connsiteX22" fmla="*/ 1023938 w 4367213"/>
              <a:gd name="connsiteY22" fmla="*/ 652978 h 970662"/>
              <a:gd name="connsiteX23" fmla="*/ 914401 w 4367213"/>
              <a:gd name="connsiteY23" fmla="*/ 186253 h 970662"/>
              <a:gd name="connsiteX24" fmla="*/ 804863 w 4367213"/>
              <a:gd name="connsiteY24" fmla="*/ 614878 h 970662"/>
              <a:gd name="connsiteX25" fmla="*/ 700088 w 4367213"/>
              <a:gd name="connsiteY25" fmla="*/ 214828 h 970662"/>
              <a:gd name="connsiteX26" fmla="*/ 619126 w 4367213"/>
              <a:gd name="connsiteY26" fmla="*/ 595828 h 970662"/>
              <a:gd name="connsiteX27" fmla="*/ 547688 w 4367213"/>
              <a:gd name="connsiteY27" fmla="*/ 233878 h 970662"/>
              <a:gd name="connsiteX28" fmla="*/ 481013 w 4367213"/>
              <a:gd name="connsiteY28" fmla="*/ 586303 h 970662"/>
              <a:gd name="connsiteX29" fmla="*/ 409576 w 4367213"/>
              <a:gd name="connsiteY29" fmla="*/ 248165 h 970662"/>
              <a:gd name="connsiteX30" fmla="*/ 352426 w 4367213"/>
              <a:gd name="connsiteY30" fmla="*/ 548203 h 970662"/>
              <a:gd name="connsiteX31" fmla="*/ 300038 w 4367213"/>
              <a:gd name="connsiteY31" fmla="*/ 262453 h 970662"/>
              <a:gd name="connsiteX32" fmla="*/ 257176 w 4367213"/>
              <a:gd name="connsiteY32" fmla="*/ 529153 h 970662"/>
              <a:gd name="connsiteX33" fmla="*/ 219076 w 4367213"/>
              <a:gd name="connsiteY33" fmla="*/ 286265 h 970662"/>
              <a:gd name="connsiteX34" fmla="*/ 180976 w 4367213"/>
              <a:gd name="connsiteY34" fmla="*/ 533915 h 970662"/>
              <a:gd name="connsiteX35" fmla="*/ 142876 w 4367213"/>
              <a:gd name="connsiteY35" fmla="*/ 300553 h 970662"/>
              <a:gd name="connsiteX36" fmla="*/ 100013 w 4367213"/>
              <a:gd name="connsiteY36" fmla="*/ 529153 h 970662"/>
              <a:gd name="connsiteX37" fmla="*/ 71438 w 4367213"/>
              <a:gd name="connsiteY37" fmla="*/ 310078 h 970662"/>
              <a:gd name="connsiteX38" fmla="*/ 38101 w 4367213"/>
              <a:gd name="connsiteY38" fmla="*/ 510103 h 970662"/>
              <a:gd name="connsiteX39" fmla="*/ 1 w 4367213"/>
              <a:gd name="connsiteY39" fmla="*/ 305315 h 970662"/>
              <a:gd name="connsiteX0" fmla="*/ 4329113 w 4329113"/>
              <a:gd name="connsiteY0" fmla="*/ 405328 h 970662"/>
              <a:gd name="connsiteX1" fmla="*/ 3614738 w 4329113"/>
              <a:gd name="connsiteY1" fmla="*/ 405328 h 970662"/>
              <a:gd name="connsiteX2" fmla="*/ 3190876 w 4329113"/>
              <a:gd name="connsiteY2" fmla="*/ 495815 h 970662"/>
              <a:gd name="connsiteX3" fmla="*/ 2909888 w 4329113"/>
              <a:gd name="connsiteY3" fmla="*/ 652978 h 970662"/>
              <a:gd name="connsiteX4" fmla="*/ 2762251 w 4329113"/>
              <a:gd name="connsiteY4" fmla="*/ 819665 h 970662"/>
              <a:gd name="connsiteX5" fmla="*/ 2614613 w 4329113"/>
              <a:gd name="connsiteY5" fmla="*/ 943490 h 970662"/>
              <a:gd name="connsiteX6" fmla="*/ 2500313 w 4329113"/>
              <a:gd name="connsiteY6" fmla="*/ 962540 h 970662"/>
              <a:gd name="connsiteX7" fmla="*/ 2381251 w 4329113"/>
              <a:gd name="connsiteY7" fmla="*/ 838715 h 970662"/>
              <a:gd name="connsiteX8" fmla="*/ 2219326 w 4329113"/>
              <a:gd name="connsiteY8" fmla="*/ 414853 h 970662"/>
              <a:gd name="connsiteX9" fmla="*/ 2085976 w 4329113"/>
              <a:gd name="connsiteY9" fmla="*/ 91003 h 970662"/>
              <a:gd name="connsiteX10" fmla="*/ 2019301 w 4329113"/>
              <a:gd name="connsiteY10" fmla="*/ 10040 h 970662"/>
              <a:gd name="connsiteX11" fmla="*/ 1895476 w 4329113"/>
              <a:gd name="connsiteY11" fmla="*/ 276740 h 970662"/>
              <a:gd name="connsiteX12" fmla="*/ 1771651 w 4329113"/>
              <a:gd name="connsiteY12" fmla="*/ 672028 h 970662"/>
              <a:gd name="connsiteX13" fmla="*/ 1714501 w 4329113"/>
              <a:gd name="connsiteY13" fmla="*/ 748228 h 970662"/>
              <a:gd name="connsiteX14" fmla="*/ 1643063 w 4329113"/>
              <a:gd name="connsiteY14" fmla="*/ 624403 h 970662"/>
              <a:gd name="connsiteX15" fmla="*/ 1519238 w 4329113"/>
              <a:gd name="connsiteY15" fmla="*/ 152915 h 970662"/>
              <a:gd name="connsiteX16" fmla="*/ 1466851 w 4329113"/>
              <a:gd name="connsiteY16" fmla="*/ 110053 h 970662"/>
              <a:gd name="connsiteX17" fmla="*/ 1419226 w 4329113"/>
              <a:gd name="connsiteY17" fmla="*/ 205303 h 970662"/>
              <a:gd name="connsiteX18" fmla="*/ 1323976 w 4329113"/>
              <a:gd name="connsiteY18" fmla="*/ 619640 h 970662"/>
              <a:gd name="connsiteX19" fmla="*/ 1300163 w 4329113"/>
              <a:gd name="connsiteY19" fmla="*/ 705365 h 970662"/>
              <a:gd name="connsiteX20" fmla="*/ 1181101 w 4329113"/>
              <a:gd name="connsiteY20" fmla="*/ 319603 h 970662"/>
              <a:gd name="connsiteX21" fmla="*/ 1123951 w 4329113"/>
              <a:gd name="connsiteY21" fmla="*/ 157678 h 970662"/>
              <a:gd name="connsiteX22" fmla="*/ 985838 w 4329113"/>
              <a:gd name="connsiteY22" fmla="*/ 652978 h 970662"/>
              <a:gd name="connsiteX23" fmla="*/ 876301 w 4329113"/>
              <a:gd name="connsiteY23" fmla="*/ 186253 h 970662"/>
              <a:gd name="connsiteX24" fmla="*/ 766763 w 4329113"/>
              <a:gd name="connsiteY24" fmla="*/ 614878 h 970662"/>
              <a:gd name="connsiteX25" fmla="*/ 661988 w 4329113"/>
              <a:gd name="connsiteY25" fmla="*/ 214828 h 970662"/>
              <a:gd name="connsiteX26" fmla="*/ 581026 w 4329113"/>
              <a:gd name="connsiteY26" fmla="*/ 595828 h 970662"/>
              <a:gd name="connsiteX27" fmla="*/ 509588 w 4329113"/>
              <a:gd name="connsiteY27" fmla="*/ 233878 h 970662"/>
              <a:gd name="connsiteX28" fmla="*/ 442913 w 4329113"/>
              <a:gd name="connsiteY28" fmla="*/ 586303 h 970662"/>
              <a:gd name="connsiteX29" fmla="*/ 371476 w 4329113"/>
              <a:gd name="connsiteY29" fmla="*/ 248165 h 970662"/>
              <a:gd name="connsiteX30" fmla="*/ 314326 w 4329113"/>
              <a:gd name="connsiteY30" fmla="*/ 548203 h 970662"/>
              <a:gd name="connsiteX31" fmla="*/ 261938 w 4329113"/>
              <a:gd name="connsiteY31" fmla="*/ 262453 h 970662"/>
              <a:gd name="connsiteX32" fmla="*/ 219076 w 4329113"/>
              <a:gd name="connsiteY32" fmla="*/ 529153 h 970662"/>
              <a:gd name="connsiteX33" fmla="*/ 180976 w 4329113"/>
              <a:gd name="connsiteY33" fmla="*/ 286265 h 970662"/>
              <a:gd name="connsiteX34" fmla="*/ 142876 w 4329113"/>
              <a:gd name="connsiteY34" fmla="*/ 533915 h 970662"/>
              <a:gd name="connsiteX35" fmla="*/ 104776 w 4329113"/>
              <a:gd name="connsiteY35" fmla="*/ 300553 h 970662"/>
              <a:gd name="connsiteX36" fmla="*/ 61913 w 4329113"/>
              <a:gd name="connsiteY36" fmla="*/ 529153 h 970662"/>
              <a:gd name="connsiteX37" fmla="*/ 33338 w 4329113"/>
              <a:gd name="connsiteY37" fmla="*/ 310078 h 970662"/>
              <a:gd name="connsiteX38" fmla="*/ 1 w 4329113"/>
              <a:gd name="connsiteY38" fmla="*/ 510103 h 970662"/>
              <a:gd name="connsiteX0" fmla="*/ 4295776 w 4295776"/>
              <a:gd name="connsiteY0" fmla="*/ 405328 h 970662"/>
              <a:gd name="connsiteX1" fmla="*/ 3581401 w 4295776"/>
              <a:gd name="connsiteY1" fmla="*/ 405328 h 970662"/>
              <a:gd name="connsiteX2" fmla="*/ 3157539 w 4295776"/>
              <a:gd name="connsiteY2" fmla="*/ 495815 h 970662"/>
              <a:gd name="connsiteX3" fmla="*/ 2876551 w 4295776"/>
              <a:gd name="connsiteY3" fmla="*/ 652978 h 970662"/>
              <a:gd name="connsiteX4" fmla="*/ 2728914 w 4295776"/>
              <a:gd name="connsiteY4" fmla="*/ 819665 h 970662"/>
              <a:gd name="connsiteX5" fmla="*/ 2581276 w 4295776"/>
              <a:gd name="connsiteY5" fmla="*/ 943490 h 970662"/>
              <a:gd name="connsiteX6" fmla="*/ 2466976 w 4295776"/>
              <a:gd name="connsiteY6" fmla="*/ 962540 h 970662"/>
              <a:gd name="connsiteX7" fmla="*/ 2347914 w 4295776"/>
              <a:gd name="connsiteY7" fmla="*/ 838715 h 970662"/>
              <a:gd name="connsiteX8" fmla="*/ 2185989 w 4295776"/>
              <a:gd name="connsiteY8" fmla="*/ 414853 h 970662"/>
              <a:gd name="connsiteX9" fmla="*/ 2052639 w 4295776"/>
              <a:gd name="connsiteY9" fmla="*/ 91003 h 970662"/>
              <a:gd name="connsiteX10" fmla="*/ 1985964 w 4295776"/>
              <a:gd name="connsiteY10" fmla="*/ 10040 h 970662"/>
              <a:gd name="connsiteX11" fmla="*/ 1862139 w 4295776"/>
              <a:gd name="connsiteY11" fmla="*/ 276740 h 970662"/>
              <a:gd name="connsiteX12" fmla="*/ 1738314 w 4295776"/>
              <a:gd name="connsiteY12" fmla="*/ 672028 h 970662"/>
              <a:gd name="connsiteX13" fmla="*/ 1681164 w 4295776"/>
              <a:gd name="connsiteY13" fmla="*/ 748228 h 970662"/>
              <a:gd name="connsiteX14" fmla="*/ 1609726 w 4295776"/>
              <a:gd name="connsiteY14" fmla="*/ 624403 h 970662"/>
              <a:gd name="connsiteX15" fmla="*/ 1485901 w 4295776"/>
              <a:gd name="connsiteY15" fmla="*/ 152915 h 970662"/>
              <a:gd name="connsiteX16" fmla="*/ 1433514 w 4295776"/>
              <a:gd name="connsiteY16" fmla="*/ 110053 h 970662"/>
              <a:gd name="connsiteX17" fmla="*/ 1385889 w 4295776"/>
              <a:gd name="connsiteY17" fmla="*/ 205303 h 970662"/>
              <a:gd name="connsiteX18" fmla="*/ 1290639 w 4295776"/>
              <a:gd name="connsiteY18" fmla="*/ 619640 h 970662"/>
              <a:gd name="connsiteX19" fmla="*/ 1266826 w 4295776"/>
              <a:gd name="connsiteY19" fmla="*/ 705365 h 970662"/>
              <a:gd name="connsiteX20" fmla="*/ 1147764 w 4295776"/>
              <a:gd name="connsiteY20" fmla="*/ 319603 h 970662"/>
              <a:gd name="connsiteX21" fmla="*/ 1090614 w 4295776"/>
              <a:gd name="connsiteY21" fmla="*/ 157678 h 970662"/>
              <a:gd name="connsiteX22" fmla="*/ 952501 w 4295776"/>
              <a:gd name="connsiteY22" fmla="*/ 652978 h 970662"/>
              <a:gd name="connsiteX23" fmla="*/ 842964 w 4295776"/>
              <a:gd name="connsiteY23" fmla="*/ 186253 h 970662"/>
              <a:gd name="connsiteX24" fmla="*/ 733426 w 4295776"/>
              <a:gd name="connsiteY24" fmla="*/ 614878 h 970662"/>
              <a:gd name="connsiteX25" fmla="*/ 628651 w 4295776"/>
              <a:gd name="connsiteY25" fmla="*/ 214828 h 970662"/>
              <a:gd name="connsiteX26" fmla="*/ 547689 w 4295776"/>
              <a:gd name="connsiteY26" fmla="*/ 595828 h 970662"/>
              <a:gd name="connsiteX27" fmla="*/ 476251 w 4295776"/>
              <a:gd name="connsiteY27" fmla="*/ 233878 h 970662"/>
              <a:gd name="connsiteX28" fmla="*/ 409576 w 4295776"/>
              <a:gd name="connsiteY28" fmla="*/ 586303 h 970662"/>
              <a:gd name="connsiteX29" fmla="*/ 338139 w 4295776"/>
              <a:gd name="connsiteY29" fmla="*/ 248165 h 970662"/>
              <a:gd name="connsiteX30" fmla="*/ 280989 w 4295776"/>
              <a:gd name="connsiteY30" fmla="*/ 548203 h 970662"/>
              <a:gd name="connsiteX31" fmla="*/ 228601 w 4295776"/>
              <a:gd name="connsiteY31" fmla="*/ 262453 h 970662"/>
              <a:gd name="connsiteX32" fmla="*/ 185739 w 4295776"/>
              <a:gd name="connsiteY32" fmla="*/ 529153 h 970662"/>
              <a:gd name="connsiteX33" fmla="*/ 147639 w 4295776"/>
              <a:gd name="connsiteY33" fmla="*/ 286265 h 970662"/>
              <a:gd name="connsiteX34" fmla="*/ 109539 w 4295776"/>
              <a:gd name="connsiteY34" fmla="*/ 533915 h 970662"/>
              <a:gd name="connsiteX35" fmla="*/ 71439 w 4295776"/>
              <a:gd name="connsiteY35" fmla="*/ 300553 h 970662"/>
              <a:gd name="connsiteX36" fmla="*/ 28576 w 4295776"/>
              <a:gd name="connsiteY36" fmla="*/ 529153 h 970662"/>
              <a:gd name="connsiteX37" fmla="*/ 1 w 4295776"/>
              <a:gd name="connsiteY37" fmla="*/ 310078 h 970662"/>
              <a:gd name="connsiteX0" fmla="*/ 4267201 w 4267201"/>
              <a:gd name="connsiteY0" fmla="*/ 405328 h 970662"/>
              <a:gd name="connsiteX1" fmla="*/ 3552826 w 4267201"/>
              <a:gd name="connsiteY1" fmla="*/ 405328 h 970662"/>
              <a:gd name="connsiteX2" fmla="*/ 3128964 w 4267201"/>
              <a:gd name="connsiteY2" fmla="*/ 495815 h 970662"/>
              <a:gd name="connsiteX3" fmla="*/ 2847976 w 4267201"/>
              <a:gd name="connsiteY3" fmla="*/ 652978 h 970662"/>
              <a:gd name="connsiteX4" fmla="*/ 2700339 w 4267201"/>
              <a:gd name="connsiteY4" fmla="*/ 819665 h 970662"/>
              <a:gd name="connsiteX5" fmla="*/ 2552701 w 4267201"/>
              <a:gd name="connsiteY5" fmla="*/ 943490 h 970662"/>
              <a:gd name="connsiteX6" fmla="*/ 2438401 w 4267201"/>
              <a:gd name="connsiteY6" fmla="*/ 962540 h 970662"/>
              <a:gd name="connsiteX7" fmla="*/ 2319339 w 4267201"/>
              <a:gd name="connsiteY7" fmla="*/ 838715 h 970662"/>
              <a:gd name="connsiteX8" fmla="*/ 2157414 w 4267201"/>
              <a:gd name="connsiteY8" fmla="*/ 414853 h 970662"/>
              <a:gd name="connsiteX9" fmla="*/ 2024064 w 4267201"/>
              <a:gd name="connsiteY9" fmla="*/ 91003 h 970662"/>
              <a:gd name="connsiteX10" fmla="*/ 1957389 w 4267201"/>
              <a:gd name="connsiteY10" fmla="*/ 10040 h 970662"/>
              <a:gd name="connsiteX11" fmla="*/ 1833564 w 4267201"/>
              <a:gd name="connsiteY11" fmla="*/ 276740 h 970662"/>
              <a:gd name="connsiteX12" fmla="*/ 1709739 w 4267201"/>
              <a:gd name="connsiteY12" fmla="*/ 672028 h 970662"/>
              <a:gd name="connsiteX13" fmla="*/ 1652589 w 4267201"/>
              <a:gd name="connsiteY13" fmla="*/ 748228 h 970662"/>
              <a:gd name="connsiteX14" fmla="*/ 1581151 w 4267201"/>
              <a:gd name="connsiteY14" fmla="*/ 624403 h 970662"/>
              <a:gd name="connsiteX15" fmla="*/ 1457326 w 4267201"/>
              <a:gd name="connsiteY15" fmla="*/ 152915 h 970662"/>
              <a:gd name="connsiteX16" fmla="*/ 1404939 w 4267201"/>
              <a:gd name="connsiteY16" fmla="*/ 110053 h 970662"/>
              <a:gd name="connsiteX17" fmla="*/ 1357314 w 4267201"/>
              <a:gd name="connsiteY17" fmla="*/ 205303 h 970662"/>
              <a:gd name="connsiteX18" fmla="*/ 1262064 w 4267201"/>
              <a:gd name="connsiteY18" fmla="*/ 619640 h 970662"/>
              <a:gd name="connsiteX19" fmla="*/ 1238251 w 4267201"/>
              <a:gd name="connsiteY19" fmla="*/ 705365 h 970662"/>
              <a:gd name="connsiteX20" fmla="*/ 1119189 w 4267201"/>
              <a:gd name="connsiteY20" fmla="*/ 319603 h 970662"/>
              <a:gd name="connsiteX21" fmla="*/ 1062039 w 4267201"/>
              <a:gd name="connsiteY21" fmla="*/ 157678 h 970662"/>
              <a:gd name="connsiteX22" fmla="*/ 923926 w 4267201"/>
              <a:gd name="connsiteY22" fmla="*/ 652978 h 970662"/>
              <a:gd name="connsiteX23" fmla="*/ 814389 w 4267201"/>
              <a:gd name="connsiteY23" fmla="*/ 186253 h 970662"/>
              <a:gd name="connsiteX24" fmla="*/ 704851 w 4267201"/>
              <a:gd name="connsiteY24" fmla="*/ 614878 h 970662"/>
              <a:gd name="connsiteX25" fmla="*/ 600076 w 4267201"/>
              <a:gd name="connsiteY25" fmla="*/ 214828 h 970662"/>
              <a:gd name="connsiteX26" fmla="*/ 519114 w 4267201"/>
              <a:gd name="connsiteY26" fmla="*/ 595828 h 970662"/>
              <a:gd name="connsiteX27" fmla="*/ 447676 w 4267201"/>
              <a:gd name="connsiteY27" fmla="*/ 233878 h 970662"/>
              <a:gd name="connsiteX28" fmla="*/ 381001 w 4267201"/>
              <a:gd name="connsiteY28" fmla="*/ 586303 h 970662"/>
              <a:gd name="connsiteX29" fmla="*/ 309564 w 4267201"/>
              <a:gd name="connsiteY29" fmla="*/ 248165 h 970662"/>
              <a:gd name="connsiteX30" fmla="*/ 252414 w 4267201"/>
              <a:gd name="connsiteY30" fmla="*/ 548203 h 970662"/>
              <a:gd name="connsiteX31" fmla="*/ 200026 w 4267201"/>
              <a:gd name="connsiteY31" fmla="*/ 262453 h 970662"/>
              <a:gd name="connsiteX32" fmla="*/ 157164 w 4267201"/>
              <a:gd name="connsiteY32" fmla="*/ 529153 h 970662"/>
              <a:gd name="connsiteX33" fmla="*/ 119064 w 4267201"/>
              <a:gd name="connsiteY33" fmla="*/ 286265 h 970662"/>
              <a:gd name="connsiteX34" fmla="*/ 80964 w 4267201"/>
              <a:gd name="connsiteY34" fmla="*/ 533915 h 970662"/>
              <a:gd name="connsiteX35" fmla="*/ 42864 w 4267201"/>
              <a:gd name="connsiteY35" fmla="*/ 300553 h 970662"/>
              <a:gd name="connsiteX36" fmla="*/ 1 w 4267201"/>
              <a:gd name="connsiteY36" fmla="*/ 529153 h 970662"/>
              <a:gd name="connsiteX0" fmla="*/ 4224339 w 4224339"/>
              <a:gd name="connsiteY0" fmla="*/ 405328 h 970662"/>
              <a:gd name="connsiteX1" fmla="*/ 3509964 w 4224339"/>
              <a:gd name="connsiteY1" fmla="*/ 405328 h 970662"/>
              <a:gd name="connsiteX2" fmla="*/ 3086102 w 4224339"/>
              <a:gd name="connsiteY2" fmla="*/ 495815 h 970662"/>
              <a:gd name="connsiteX3" fmla="*/ 2805114 w 4224339"/>
              <a:gd name="connsiteY3" fmla="*/ 652978 h 970662"/>
              <a:gd name="connsiteX4" fmla="*/ 2657477 w 4224339"/>
              <a:gd name="connsiteY4" fmla="*/ 819665 h 970662"/>
              <a:gd name="connsiteX5" fmla="*/ 2509839 w 4224339"/>
              <a:gd name="connsiteY5" fmla="*/ 943490 h 970662"/>
              <a:gd name="connsiteX6" fmla="*/ 2395539 w 4224339"/>
              <a:gd name="connsiteY6" fmla="*/ 962540 h 970662"/>
              <a:gd name="connsiteX7" fmla="*/ 2276477 w 4224339"/>
              <a:gd name="connsiteY7" fmla="*/ 838715 h 970662"/>
              <a:gd name="connsiteX8" fmla="*/ 2114552 w 4224339"/>
              <a:gd name="connsiteY8" fmla="*/ 414853 h 970662"/>
              <a:gd name="connsiteX9" fmla="*/ 1981202 w 4224339"/>
              <a:gd name="connsiteY9" fmla="*/ 91003 h 970662"/>
              <a:gd name="connsiteX10" fmla="*/ 1914527 w 4224339"/>
              <a:gd name="connsiteY10" fmla="*/ 10040 h 970662"/>
              <a:gd name="connsiteX11" fmla="*/ 1790702 w 4224339"/>
              <a:gd name="connsiteY11" fmla="*/ 276740 h 970662"/>
              <a:gd name="connsiteX12" fmla="*/ 1666877 w 4224339"/>
              <a:gd name="connsiteY12" fmla="*/ 672028 h 970662"/>
              <a:gd name="connsiteX13" fmla="*/ 1609727 w 4224339"/>
              <a:gd name="connsiteY13" fmla="*/ 748228 h 970662"/>
              <a:gd name="connsiteX14" fmla="*/ 1538289 w 4224339"/>
              <a:gd name="connsiteY14" fmla="*/ 624403 h 970662"/>
              <a:gd name="connsiteX15" fmla="*/ 1414464 w 4224339"/>
              <a:gd name="connsiteY15" fmla="*/ 152915 h 970662"/>
              <a:gd name="connsiteX16" fmla="*/ 1362077 w 4224339"/>
              <a:gd name="connsiteY16" fmla="*/ 110053 h 970662"/>
              <a:gd name="connsiteX17" fmla="*/ 1314452 w 4224339"/>
              <a:gd name="connsiteY17" fmla="*/ 205303 h 970662"/>
              <a:gd name="connsiteX18" fmla="*/ 1219202 w 4224339"/>
              <a:gd name="connsiteY18" fmla="*/ 619640 h 970662"/>
              <a:gd name="connsiteX19" fmla="*/ 1195389 w 4224339"/>
              <a:gd name="connsiteY19" fmla="*/ 705365 h 970662"/>
              <a:gd name="connsiteX20" fmla="*/ 1076327 w 4224339"/>
              <a:gd name="connsiteY20" fmla="*/ 319603 h 970662"/>
              <a:gd name="connsiteX21" fmla="*/ 1019177 w 4224339"/>
              <a:gd name="connsiteY21" fmla="*/ 157678 h 970662"/>
              <a:gd name="connsiteX22" fmla="*/ 881064 w 4224339"/>
              <a:gd name="connsiteY22" fmla="*/ 652978 h 970662"/>
              <a:gd name="connsiteX23" fmla="*/ 771527 w 4224339"/>
              <a:gd name="connsiteY23" fmla="*/ 186253 h 970662"/>
              <a:gd name="connsiteX24" fmla="*/ 661989 w 4224339"/>
              <a:gd name="connsiteY24" fmla="*/ 614878 h 970662"/>
              <a:gd name="connsiteX25" fmla="*/ 557214 w 4224339"/>
              <a:gd name="connsiteY25" fmla="*/ 214828 h 970662"/>
              <a:gd name="connsiteX26" fmla="*/ 476252 w 4224339"/>
              <a:gd name="connsiteY26" fmla="*/ 595828 h 970662"/>
              <a:gd name="connsiteX27" fmla="*/ 404814 w 4224339"/>
              <a:gd name="connsiteY27" fmla="*/ 233878 h 970662"/>
              <a:gd name="connsiteX28" fmla="*/ 338139 w 4224339"/>
              <a:gd name="connsiteY28" fmla="*/ 586303 h 970662"/>
              <a:gd name="connsiteX29" fmla="*/ 266702 w 4224339"/>
              <a:gd name="connsiteY29" fmla="*/ 248165 h 970662"/>
              <a:gd name="connsiteX30" fmla="*/ 209552 w 4224339"/>
              <a:gd name="connsiteY30" fmla="*/ 548203 h 970662"/>
              <a:gd name="connsiteX31" fmla="*/ 157164 w 4224339"/>
              <a:gd name="connsiteY31" fmla="*/ 262453 h 970662"/>
              <a:gd name="connsiteX32" fmla="*/ 114302 w 4224339"/>
              <a:gd name="connsiteY32" fmla="*/ 529153 h 970662"/>
              <a:gd name="connsiteX33" fmla="*/ 76202 w 4224339"/>
              <a:gd name="connsiteY33" fmla="*/ 286265 h 970662"/>
              <a:gd name="connsiteX34" fmla="*/ 38102 w 4224339"/>
              <a:gd name="connsiteY34" fmla="*/ 533915 h 970662"/>
              <a:gd name="connsiteX35" fmla="*/ 2 w 4224339"/>
              <a:gd name="connsiteY35" fmla="*/ 300553 h 970662"/>
              <a:gd name="connsiteX0" fmla="*/ 4186235 w 4186235"/>
              <a:gd name="connsiteY0" fmla="*/ 405328 h 970662"/>
              <a:gd name="connsiteX1" fmla="*/ 3471860 w 4186235"/>
              <a:gd name="connsiteY1" fmla="*/ 405328 h 970662"/>
              <a:gd name="connsiteX2" fmla="*/ 3047998 w 4186235"/>
              <a:gd name="connsiteY2" fmla="*/ 495815 h 970662"/>
              <a:gd name="connsiteX3" fmla="*/ 2767010 w 4186235"/>
              <a:gd name="connsiteY3" fmla="*/ 652978 h 970662"/>
              <a:gd name="connsiteX4" fmla="*/ 2619373 w 4186235"/>
              <a:gd name="connsiteY4" fmla="*/ 819665 h 970662"/>
              <a:gd name="connsiteX5" fmla="*/ 2471735 w 4186235"/>
              <a:gd name="connsiteY5" fmla="*/ 943490 h 970662"/>
              <a:gd name="connsiteX6" fmla="*/ 2357435 w 4186235"/>
              <a:gd name="connsiteY6" fmla="*/ 962540 h 970662"/>
              <a:gd name="connsiteX7" fmla="*/ 2238373 w 4186235"/>
              <a:gd name="connsiteY7" fmla="*/ 838715 h 970662"/>
              <a:gd name="connsiteX8" fmla="*/ 2076448 w 4186235"/>
              <a:gd name="connsiteY8" fmla="*/ 414853 h 970662"/>
              <a:gd name="connsiteX9" fmla="*/ 1943098 w 4186235"/>
              <a:gd name="connsiteY9" fmla="*/ 91003 h 970662"/>
              <a:gd name="connsiteX10" fmla="*/ 1876423 w 4186235"/>
              <a:gd name="connsiteY10" fmla="*/ 10040 h 970662"/>
              <a:gd name="connsiteX11" fmla="*/ 1752598 w 4186235"/>
              <a:gd name="connsiteY11" fmla="*/ 276740 h 970662"/>
              <a:gd name="connsiteX12" fmla="*/ 1628773 w 4186235"/>
              <a:gd name="connsiteY12" fmla="*/ 672028 h 970662"/>
              <a:gd name="connsiteX13" fmla="*/ 1571623 w 4186235"/>
              <a:gd name="connsiteY13" fmla="*/ 748228 h 970662"/>
              <a:gd name="connsiteX14" fmla="*/ 1500185 w 4186235"/>
              <a:gd name="connsiteY14" fmla="*/ 624403 h 970662"/>
              <a:gd name="connsiteX15" fmla="*/ 1376360 w 4186235"/>
              <a:gd name="connsiteY15" fmla="*/ 152915 h 970662"/>
              <a:gd name="connsiteX16" fmla="*/ 1323973 w 4186235"/>
              <a:gd name="connsiteY16" fmla="*/ 110053 h 970662"/>
              <a:gd name="connsiteX17" fmla="*/ 1276348 w 4186235"/>
              <a:gd name="connsiteY17" fmla="*/ 205303 h 970662"/>
              <a:gd name="connsiteX18" fmla="*/ 1181098 w 4186235"/>
              <a:gd name="connsiteY18" fmla="*/ 619640 h 970662"/>
              <a:gd name="connsiteX19" fmla="*/ 1157285 w 4186235"/>
              <a:gd name="connsiteY19" fmla="*/ 705365 h 970662"/>
              <a:gd name="connsiteX20" fmla="*/ 1038223 w 4186235"/>
              <a:gd name="connsiteY20" fmla="*/ 319603 h 970662"/>
              <a:gd name="connsiteX21" fmla="*/ 981073 w 4186235"/>
              <a:gd name="connsiteY21" fmla="*/ 157678 h 970662"/>
              <a:gd name="connsiteX22" fmla="*/ 842960 w 4186235"/>
              <a:gd name="connsiteY22" fmla="*/ 652978 h 970662"/>
              <a:gd name="connsiteX23" fmla="*/ 733423 w 4186235"/>
              <a:gd name="connsiteY23" fmla="*/ 186253 h 970662"/>
              <a:gd name="connsiteX24" fmla="*/ 623885 w 4186235"/>
              <a:gd name="connsiteY24" fmla="*/ 614878 h 970662"/>
              <a:gd name="connsiteX25" fmla="*/ 519110 w 4186235"/>
              <a:gd name="connsiteY25" fmla="*/ 214828 h 970662"/>
              <a:gd name="connsiteX26" fmla="*/ 438148 w 4186235"/>
              <a:gd name="connsiteY26" fmla="*/ 595828 h 970662"/>
              <a:gd name="connsiteX27" fmla="*/ 366710 w 4186235"/>
              <a:gd name="connsiteY27" fmla="*/ 233878 h 970662"/>
              <a:gd name="connsiteX28" fmla="*/ 300035 w 4186235"/>
              <a:gd name="connsiteY28" fmla="*/ 586303 h 970662"/>
              <a:gd name="connsiteX29" fmla="*/ 228598 w 4186235"/>
              <a:gd name="connsiteY29" fmla="*/ 248165 h 970662"/>
              <a:gd name="connsiteX30" fmla="*/ 171448 w 4186235"/>
              <a:gd name="connsiteY30" fmla="*/ 548203 h 970662"/>
              <a:gd name="connsiteX31" fmla="*/ 119060 w 4186235"/>
              <a:gd name="connsiteY31" fmla="*/ 262453 h 970662"/>
              <a:gd name="connsiteX32" fmla="*/ 76198 w 4186235"/>
              <a:gd name="connsiteY32" fmla="*/ 529153 h 970662"/>
              <a:gd name="connsiteX33" fmla="*/ 38098 w 4186235"/>
              <a:gd name="connsiteY33" fmla="*/ 286265 h 970662"/>
              <a:gd name="connsiteX34" fmla="*/ -2 w 4186235"/>
              <a:gd name="connsiteY34" fmla="*/ 533915 h 970662"/>
              <a:gd name="connsiteX0" fmla="*/ 4148135 w 4148135"/>
              <a:gd name="connsiteY0" fmla="*/ 405328 h 970662"/>
              <a:gd name="connsiteX1" fmla="*/ 3433760 w 4148135"/>
              <a:gd name="connsiteY1" fmla="*/ 405328 h 970662"/>
              <a:gd name="connsiteX2" fmla="*/ 3009898 w 4148135"/>
              <a:gd name="connsiteY2" fmla="*/ 495815 h 970662"/>
              <a:gd name="connsiteX3" fmla="*/ 2728910 w 4148135"/>
              <a:gd name="connsiteY3" fmla="*/ 652978 h 970662"/>
              <a:gd name="connsiteX4" fmla="*/ 2581273 w 4148135"/>
              <a:gd name="connsiteY4" fmla="*/ 819665 h 970662"/>
              <a:gd name="connsiteX5" fmla="*/ 2433635 w 4148135"/>
              <a:gd name="connsiteY5" fmla="*/ 943490 h 970662"/>
              <a:gd name="connsiteX6" fmla="*/ 2319335 w 4148135"/>
              <a:gd name="connsiteY6" fmla="*/ 962540 h 970662"/>
              <a:gd name="connsiteX7" fmla="*/ 2200273 w 4148135"/>
              <a:gd name="connsiteY7" fmla="*/ 838715 h 970662"/>
              <a:gd name="connsiteX8" fmla="*/ 2038348 w 4148135"/>
              <a:gd name="connsiteY8" fmla="*/ 414853 h 970662"/>
              <a:gd name="connsiteX9" fmla="*/ 1904998 w 4148135"/>
              <a:gd name="connsiteY9" fmla="*/ 91003 h 970662"/>
              <a:gd name="connsiteX10" fmla="*/ 1838323 w 4148135"/>
              <a:gd name="connsiteY10" fmla="*/ 10040 h 970662"/>
              <a:gd name="connsiteX11" fmla="*/ 1714498 w 4148135"/>
              <a:gd name="connsiteY11" fmla="*/ 276740 h 970662"/>
              <a:gd name="connsiteX12" fmla="*/ 1590673 w 4148135"/>
              <a:gd name="connsiteY12" fmla="*/ 672028 h 970662"/>
              <a:gd name="connsiteX13" fmla="*/ 1533523 w 4148135"/>
              <a:gd name="connsiteY13" fmla="*/ 748228 h 970662"/>
              <a:gd name="connsiteX14" fmla="*/ 1462085 w 4148135"/>
              <a:gd name="connsiteY14" fmla="*/ 624403 h 970662"/>
              <a:gd name="connsiteX15" fmla="*/ 1338260 w 4148135"/>
              <a:gd name="connsiteY15" fmla="*/ 152915 h 970662"/>
              <a:gd name="connsiteX16" fmla="*/ 1285873 w 4148135"/>
              <a:gd name="connsiteY16" fmla="*/ 110053 h 970662"/>
              <a:gd name="connsiteX17" fmla="*/ 1238248 w 4148135"/>
              <a:gd name="connsiteY17" fmla="*/ 205303 h 970662"/>
              <a:gd name="connsiteX18" fmla="*/ 1142998 w 4148135"/>
              <a:gd name="connsiteY18" fmla="*/ 619640 h 970662"/>
              <a:gd name="connsiteX19" fmla="*/ 1119185 w 4148135"/>
              <a:gd name="connsiteY19" fmla="*/ 705365 h 970662"/>
              <a:gd name="connsiteX20" fmla="*/ 1000123 w 4148135"/>
              <a:gd name="connsiteY20" fmla="*/ 319603 h 970662"/>
              <a:gd name="connsiteX21" fmla="*/ 942973 w 4148135"/>
              <a:gd name="connsiteY21" fmla="*/ 157678 h 970662"/>
              <a:gd name="connsiteX22" fmla="*/ 804860 w 4148135"/>
              <a:gd name="connsiteY22" fmla="*/ 652978 h 970662"/>
              <a:gd name="connsiteX23" fmla="*/ 695323 w 4148135"/>
              <a:gd name="connsiteY23" fmla="*/ 186253 h 970662"/>
              <a:gd name="connsiteX24" fmla="*/ 585785 w 4148135"/>
              <a:gd name="connsiteY24" fmla="*/ 614878 h 970662"/>
              <a:gd name="connsiteX25" fmla="*/ 481010 w 4148135"/>
              <a:gd name="connsiteY25" fmla="*/ 214828 h 970662"/>
              <a:gd name="connsiteX26" fmla="*/ 400048 w 4148135"/>
              <a:gd name="connsiteY26" fmla="*/ 595828 h 970662"/>
              <a:gd name="connsiteX27" fmla="*/ 328610 w 4148135"/>
              <a:gd name="connsiteY27" fmla="*/ 233878 h 970662"/>
              <a:gd name="connsiteX28" fmla="*/ 261935 w 4148135"/>
              <a:gd name="connsiteY28" fmla="*/ 586303 h 970662"/>
              <a:gd name="connsiteX29" fmla="*/ 190498 w 4148135"/>
              <a:gd name="connsiteY29" fmla="*/ 248165 h 970662"/>
              <a:gd name="connsiteX30" fmla="*/ 133348 w 4148135"/>
              <a:gd name="connsiteY30" fmla="*/ 548203 h 970662"/>
              <a:gd name="connsiteX31" fmla="*/ 80960 w 4148135"/>
              <a:gd name="connsiteY31" fmla="*/ 262453 h 970662"/>
              <a:gd name="connsiteX32" fmla="*/ 38098 w 4148135"/>
              <a:gd name="connsiteY32" fmla="*/ 529153 h 970662"/>
              <a:gd name="connsiteX33" fmla="*/ -2 w 4148135"/>
              <a:gd name="connsiteY33" fmla="*/ 286265 h 970662"/>
              <a:gd name="connsiteX0" fmla="*/ 4110035 w 4110035"/>
              <a:gd name="connsiteY0" fmla="*/ 405328 h 970662"/>
              <a:gd name="connsiteX1" fmla="*/ 3395660 w 4110035"/>
              <a:gd name="connsiteY1" fmla="*/ 405328 h 970662"/>
              <a:gd name="connsiteX2" fmla="*/ 2971798 w 4110035"/>
              <a:gd name="connsiteY2" fmla="*/ 495815 h 970662"/>
              <a:gd name="connsiteX3" fmla="*/ 2690810 w 4110035"/>
              <a:gd name="connsiteY3" fmla="*/ 652978 h 970662"/>
              <a:gd name="connsiteX4" fmla="*/ 2543173 w 4110035"/>
              <a:gd name="connsiteY4" fmla="*/ 819665 h 970662"/>
              <a:gd name="connsiteX5" fmla="*/ 2395535 w 4110035"/>
              <a:gd name="connsiteY5" fmla="*/ 943490 h 970662"/>
              <a:gd name="connsiteX6" fmla="*/ 2281235 w 4110035"/>
              <a:gd name="connsiteY6" fmla="*/ 962540 h 970662"/>
              <a:gd name="connsiteX7" fmla="*/ 2162173 w 4110035"/>
              <a:gd name="connsiteY7" fmla="*/ 838715 h 970662"/>
              <a:gd name="connsiteX8" fmla="*/ 2000248 w 4110035"/>
              <a:gd name="connsiteY8" fmla="*/ 414853 h 970662"/>
              <a:gd name="connsiteX9" fmla="*/ 1866898 w 4110035"/>
              <a:gd name="connsiteY9" fmla="*/ 91003 h 970662"/>
              <a:gd name="connsiteX10" fmla="*/ 1800223 w 4110035"/>
              <a:gd name="connsiteY10" fmla="*/ 10040 h 970662"/>
              <a:gd name="connsiteX11" fmla="*/ 1676398 w 4110035"/>
              <a:gd name="connsiteY11" fmla="*/ 276740 h 970662"/>
              <a:gd name="connsiteX12" fmla="*/ 1552573 w 4110035"/>
              <a:gd name="connsiteY12" fmla="*/ 672028 h 970662"/>
              <a:gd name="connsiteX13" fmla="*/ 1495423 w 4110035"/>
              <a:gd name="connsiteY13" fmla="*/ 748228 h 970662"/>
              <a:gd name="connsiteX14" fmla="*/ 1423985 w 4110035"/>
              <a:gd name="connsiteY14" fmla="*/ 624403 h 970662"/>
              <a:gd name="connsiteX15" fmla="*/ 1300160 w 4110035"/>
              <a:gd name="connsiteY15" fmla="*/ 152915 h 970662"/>
              <a:gd name="connsiteX16" fmla="*/ 1247773 w 4110035"/>
              <a:gd name="connsiteY16" fmla="*/ 110053 h 970662"/>
              <a:gd name="connsiteX17" fmla="*/ 1200148 w 4110035"/>
              <a:gd name="connsiteY17" fmla="*/ 205303 h 970662"/>
              <a:gd name="connsiteX18" fmla="*/ 1104898 w 4110035"/>
              <a:gd name="connsiteY18" fmla="*/ 619640 h 970662"/>
              <a:gd name="connsiteX19" fmla="*/ 1081085 w 4110035"/>
              <a:gd name="connsiteY19" fmla="*/ 705365 h 970662"/>
              <a:gd name="connsiteX20" fmla="*/ 962023 w 4110035"/>
              <a:gd name="connsiteY20" fmla="*/ 319603 h 970662"/>
              <a:gd name="connsiteX21" fmla="*/ 904873 w 4110035"/>
              <a:gd name="connsiteY21" fmla="*/ 157678 h 970662"/>
              <a:gd name="connsiteX22" fmla="*/ 766760 w 4110035"/>
              <a:gd name="connsiteY22" fmla="*/ 652978 h 970662"/>
              <a:gd name="connsiteX23" fmla="*/ 657223 w 4110035"/>
              <a:gd name="connsiteY23" fmla="*/ 186253 h 970662"/>
              <a:gd name="connsiteX24" fmla="*/ 547685 w 4110035"/>
              <a:gd name="connsiteY24" fmla="*/ 614878 h 970662"/>
              <a:gd name="connsiteX25" fmla="*/ 442910 w 4110035"/>
              <a:gd name="connsiteY25" fmla="*/ 214828 h 970662"/>
              <a:gd name="connsiteX26" fmla="*/ 361948 w 4110035"/>
              <a:gd name="connsiteY26" fmla="*/ 595828 h 970662"/>
              <a:gd name="connsiteX27" fmla="*/ 290510 w 4110035"/>
              <a:gd name="connsiteY27" fmla="*/ 233878 h 970662"/>
              <a:gd name="connsiteX28" fmla="*/ 223835 w 4110035"/>
              <a:gd name="connsiteY28" fmla="*/ 586303 h 970662"/>
              <a:gd name="connsiteX29" fmla="*/ 152398 w 4110035"/>
              <a:gd name="connsiteY29" fmla="*/ 248165 h 970662"/>
              <a:gd name="connsiteX30" fmla="*/ 95248 w 4110035"/>
              <a:gd name="connsiteY30" fmla="*/ 548203 h 970662"/>
              <a:gd name="connsiteX31" fmla="*/ 42860 w 4110035"/>
              <a:gd name="connsiteY31" fmla="*/ 262453 h 970662"/>
              <a:gd name="connsiteX32" fmla="*/ -2 w 4110035"/>
              <a:gd name="connsiteY32" fmla="*/ 529153 h 970662"/>
              <a:gd name="connsiteX0" fmla="*/ 4067177 w 4067177"/>
              <a:gd name="connsiteY0" fmla="*/ 405328 h 970662"/>
              <a:gd name="connsiteX1" fmla="*/ 3352802 w 4067177"/>
              <a:gd name="connsiteY1" fmla="*/ 405328 h 970662"/>
              <a:gd name="connsiteX2" fmla="*/ 2928940 w 4067177"/>
              <a:gd name="connsiteY2" fmla="*/ 495815 h 970662"/>
              <a:gd name="connsiteX3" fmla="*/ 2647952 w 4067177"/>
              <a:gd name="connsiteY3" fmla="*/ 652978 h 970662"/>
              <a:gd name="connsiteX4" fmla="*/ 2500315 w 4067177"/>
              <a:gd name="connsiteY4" fmla="*/ 819665 h 970662"/>
              <a:gd name="connsiteX5" fmla="*/ 2352677 w 4067177"/>
              <a:gd name="connsiteY5" fmla="*/ 943490 h 970662"/>
              <a:gd name="connsiteX6" fmla="*/ 2238377 w 4067177"/>
              <a:gd name="connsiteY6" fmla="*/ 962540 h 970662"/>
              <a:gd name="connsiteX7" fmla="*/ 2119315 w 4067177"/>
              <a:gd name="connsiteY7" fmla="*/ 838715 h 970662"/>
              <a:gd name="connsiteX8" fmla="*/ 1957390 w 4067177"/>
              <a:gd name="connsiteY8" fmla="*/ 414853 h 970662"/>
              <a:gd name="connsiteX9" fmla="*/ 1824040 w 4067177"/>
              <a:gd name="connsiteY9" fmla="*/ 91003 h 970662"/>
              <a:gd name="connsiteX10" fmla="*/ 1757365 w 4067177"/>
              <a:gd name="connsiteY10" fmla="*/ 10040 h 970662"/>
              <a:gd name="connsiteX11" fmla="*/ 1633540 w 4067177"/>
              <a:gd name="connsiteY11" fmla="*/ 276740 h 970662"/>
              <a:gd name="connsiteX12" fmla="*/ 1509715 w 4067177"/>
              <a:gd name="connsiteY12" fmla="*/ 672028 h 970662"/>
              <a:gd name="connsiteX13" fmla="*/ 1452565 w 4067177"/>
              <a:gd name="connsiteY13" fmla="*/ 748228 h 970662"/>
              <a:gd name="connsiteX14" fmla="*/ 1381127 w 4067177"/>
              <a:gd name="connsiteY14" fmla="*/ 624403 h 970662"/>
              <a:gd name="connsiteX15" fmla="*/ 1257302 w 4067177"/>
              <a:gd name="connsiteY15" fmla="*/ 152915 h 970662"/>
              <a:gd name="connsiteX16" fmla="*/ 1204915 w 4067177"/>
              <a:gd name="connsiteY16" fmla="*/ 110053 h 970662"/>
              <a:gd name="connsiteX17" fmla="*/ 1157290 w 4067177"/>
              <a:gd name="connsiteY17" fmla="*/ 205303 h 970662"/>
              <a:gd name="connsiteX18" fmla="*/ 1062040 w 4067177"/>
              <a:gd name="connsiteY18" fmla="*/ 619640 h 970662"/>
              <a:gd name="connsiteX19" fmla="*/ 1038227 w 4067177"/>
              <a:gd name="connsiteY19" fmla="*/ 705365 h 970662"/>
              <a:gd name="connsiteX20" fmla="*/ 919165 w 4067177"/>
              <a:gd name="connsiteY20" fmla="*/ 319603 h 970662"/>
              <a:gd name="connsiteX21" fmla="*/ 862015 w 4067177"/>
              <a:gd name="connsiteY21" fmla="*/ 157678 h 970662"/>
              <a:gd name="connsiteX22" fmla="*/ 723902 w 4067177"/>
              <a:gd name="connsiteY22" fmla="*/ 652978 h 970662"/>
              <a:gd name="connsiteX23" fmla="*/ 614365 w 4067177"/>
              <a:gd name="connsiteY23" fmla="*/ 186253 h 970662"/>
              <a:gd name="connsiteX24" fmla="*/ 504827 w 4067177"/>
              <a:gd name="connsiteY24" fmla="*/ 614878 h 970662"/>
              <a:gd name="connsiteX25" fmla="*/ 400052 w 4067177"/>
              <a:gd name="connsiteY25" fmla="*/ 214828 h 970662"/>
              <a:gd name="connsiteX26" fmla="*/ 319090 w 4067177"/>
              <a:gd name="connsiteY26" fmla="*/ 595828 h 970662"/>
              <a:gd name="connsiteX27" fmla="*/ 247652 w 4067177"/>
              <a:gd name="connsiteY27" fmla="*/ 233878 h 970662"/>
              <a:gd name="connsiteX28" fmla="*/ 180977 w 4067177"/>
              <a:gd name="connsiteY28" fmla="*/ 586303 h 970662"/>
              <a:gd name="connsiteX29" fmla="*/ 109540 w 4067177"/>
              <a:gd name="connsiteY29" fmla="*/ 248165 h 970662"/>
              <a:gd name="connsiteX30" fmla="*/ 52390 w 4067177"/>
              <a:gd name="connsiteY30" fmla="*/ 548203 h 970662"/>
              <a:gd name="connsiteX31" fmla="*/ 2 w 4067177"/>
              <a:gd name="connsiteY31" fmla="*/ 262453 h 97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7177" h="970662">
                <a:moveTo>
                  <a:pt x="4067177" y="405328"/>
                </a:moveTo>
                <a:cubicBezTo>
                  <a:pt x="3804842" y="397787"/>
                  <a:pt x="3542508" y="390247"/>
                  <a:pt x="3352802" y="405328"/>
                </a:cubicBezTo>
                <a:cubicBezTo>
                  <a:pt x="3163096" y="420409"/>
                  <a:pt x="3046415" y="454540"/>
                  <a:pt x="2928940" y="495815"/>
                </a:cubicBezTo>
                <a:cubicBezTo>
                  <a:pt x="2811465" y="537090"/>
                  <a:pt x="2719389" y="599003"/>
                  <a:pt x="2647952" y="652978"/>
                </a:cubicBezTo>
                <a:cubicBezTo>
                  <a:pt x="2576515" y="706953"/>
                  <a:pt x="2549527" y="771247"/>
                  <a:pt x="2500315" y="819665"/>
                </a:cubicBezTo>
                <a:cubicBezTo>
                  <a:pt x="2451103" y="868083"/>
                  <a:pt x="2396333" y="919677"/>
                  <a:pt x="2352677" y="943490"/>
                </a:cubicBezTo>
                <a:cubicBezTo>
                  <a:pt x="2309021" y="967303"/>
                  <a:pt x="2277271" y="980002"/>
                  <a:pt x="2238377" y="962540"/>
                </a:cubicBezTo>
                <a:cubicBezTo>
                  <a:pt x="2199483" y="945078"/>
                  <a:pt x="2166146" y="929996"/>
                  <a:pt x="2119315" y="838715"/>
                </a:cubicBezTo>
                <a:cubicBezTo>
                  <a:pt x="2072484" y="747434"/>
                  <a:pt x="2006602" y="539472"/>
                  <a:pt x="1957390" y="414853"/>
                </a:cubicBezTo>
                <a:cubicBezTo>
                  <a:pt x="1908178" y="290234"/>
                  <a:pt x="1857377" y="158472"/>
                  <a:pt x="1824040" y="91003"/>
                </a:cubicBezTo>
                <a:cubicBezTo>
                  <a:pt x="1790703" y="23534"/>
                  <a:pt x="1789115" y="-20916"/>
                  <a:pt x="1757365" y="10040"/>
                </a:cubicBezTo>
                <a:cubicBezTo>
                  <a:pt x="1725615" y="40996"/>
                  <a:pt x="1674815" y="166409"/>
                  <a:pt x="1633540" y="276740"/>
                </a:cubicBezTo>
                <a:cubicBezTo>
                  <a:pt x="1592265" y="387071"/>
                  <a:pt x="1539877" y="593447"/>
                  <a:pt x="1509715" y="672028"/>
                </a:cubicBezTo>
                <a:cubicBezTo>
                  <a:pt x="1479553" y="750609"/>
                  <a:pt x="1473996" y="756165"/>
                  <a:pt x="1452565" y="748228"/>
                </a:cubicBezTo>
                <a:cubicBezTo>
                  <a:pt x="1431134" y="740291"/>
                  <a:pt x="1413671" y="723622"/>
                  <a:pt x="1381127" y="624403"/>
                </a:cubicBezTo>
                <a:cubicBezTo>
                  <a:pt x="1348583" y="525184"/>
                  <a:pt x="1286671" y="238640"/>
                  <a:pt x="1257302" y="152915"/>
                </a:cubicBezTo>
                <a:cubicBezTo>
                  <a:pt x="1227933" y="67190"/>
                  <a:pt x="1221584" y="101322"/>
                  <a:pt x="1204915" y="110053"/>
                </a:cubicBezTo>
                <a:cubicBezTo>
                  <a:pt x="1188246" y="118784"/>
                  <a:pt x="1181102" y="120372"/>
                  <a:pt x="1157290" y="205303"/>
                </a:cubicBezTo>
                <a:cubicBezTo>
                  <a:pt x="1133477" y="290234"/>
                  <a:pt x="1081884" y="536296"/>
                  <a:pt x="1062040" y="619640"/>
                </a:cubicBezTo>
                <a:cubicBezTo>
                  <a:pt x="1042196" y="702984"/>
                  <a:pt x="1062040" y="755371"/>
                  <a:pt x="1038227" y="705365"/>
                </a:cubicBezTo>
                <a:cubicBezTo>
                  <a:pt x="1014414" y="655359"/>
                  <a:pt x="948534" y="410884"/>
                  <a:pt x="919165" y="319603"/>
                </a:cubicBezTo>
                <a:cubicBezTo>
                  <a:pt x="889796" y="228322"/>
                  <a:pt x="894559" y="102115"/>
                  <a:pt x="862015" y="157678"/>
                </a:cubicBezTo>
                <a:cubicBezTo>
                  <a:pt x="829471" y="213241"/>
                  <a:pt x="765177" y="648216"/>
                  <a:pt x="723902" y="652978"/>
                </a:cubicBezTo>
                <a:cubicBezTo>
                  <a:pt x="682627" y="657740"/>
                  <a:pt x="650877" y="192603"/>
                  <a:pt x="614365" y="186253"/>
                </a:cubicBezTo>
                <a:cubicBezTo>
                  <a:pt x="577853" y="179903"/>
                  <a:pt x="540546" y="610116"/>
                  <a:pt x="504827" y="614878"/>
                </a:cubicBezTo>
                <a:cubicBezTo>
                  <a:pt x="469108" y="619640"/>
                  <a:pt x="431008" y="218003"/>
                  <a:pt x="400052" y="214828"/>
                </a:cubicBezTo>
                <a:cubicBezTo>
                  <a:pt x="369096" y="211653"/>
                  <a:pt x="344490" y="592653"/>
                  <a:pt x="319090" y="595828"/>
                </a:cubicBezTo>
                <a:cubicBezTo>
                  <a:pt x="293690" y="599003"/>
                  <a:pt x="270671" y="235465"/>
                  <a:pt x="247652" y="233878"/>
                </a:cubicBezTo>
                <a:cubicBezTo>
                  <a:pt x="224633" y="232291"/>
                  <a:pt x="203996" y="583922"/>
                  <a:pt x="180977" y="586303"/>
                </a:cubicBezTo>
                <a:cubicBezTo>
                  <a:pt x="157958" y="588684"/>
                  <a:pt x="130971" y="254515"/>
                  <a:pt x="109540" y="248165"/>
                </a:cubicBezTo>
                <a:cubicBezTo>
                  <a:pt x="88109" y="241815"/>
                  <a:pt x="70646" y="545822"/>
                  <a:pt x="52390" y="548203"/>
                </a:cubicBezTo>
                <a:cubicBezTo>
                  <a:pt x="34134" y="550584"/>
                  <a:pt x="15877" y="265628"/>
                  <a:pt x="2" y="262453"/>
                </a:cubicBezTo>
              </a:path>
            </a:pathLst>
          </a:custGeom>
          <a:noFill/>
          <a:ln w="19050">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Freeform 397">
            <a:extLst>
              <a:ext uri="{FF2B5EF4-FFF2-40B4-BE49-F238E27FC236}">
                <a16:creationId xmlns:a16="http://schemas.microsoft.com/office/drawing/2014/main" id="{82CC84A6-8304-4A4D-ACB3-168AE56D316D}"/>
              </a:ext>
            </a:extLst>
          </p:cNvPr>
          <p:cNvSpPr>
            <a:spLocks/>
          </p:cNvSpPr>
          <p:nvPr/>
        </p:nvSpPr>
        <p:spPr bwMode="auto">
          <a:xfrm>
            <a:off x="3861873" y="2227394"/>
            <a:ext cx="1622695" cy="65871"/>
          </a:xfrm>
          <a:custGeom>
            <a:avLst/>
            <a:gdLst>
              <a:gd name="T0" fmla="*/ 39 w 3006"/>
              <a:gd name="T1" fmla="*/ 154 h 503"/>
              <a:gd name="T2" fmla="*/ 86 w 3006"/>
              <a:gd name="T3" fmla="*/ 55 h 503"/>
              <a:gd name="T4" fmla="*/ 134 w 3006"/>
              <a:gd name="T5" fmla="*/ 4 h 503"/>
              <a:gd name="T6" fmla="*/ 182 w 3006"/>
              <a:gd name="T7" fmla="*/ 14 h 503"/>
              <a:gd name="T8" fmla="*/ 230 w 3006"/>
              <a:gd name="T9" fmla="*/ 82 h 503"/>
              <a:gd name="T10" fmla="*/ 278 w 3006"/>
              <a:gd name="T11" fmla="*/ 192 h 503"/>
              <a:gd name="T12" fmla="*/ 326 w 3006"/>
              <a:gd name="T13" fmla="*/ 316 h 503"/>
              <a:gd name="T14" fmla="*/ 374 w 3006"/>
              <a:gd name="T15" fmla="*/ 425 h 503"/>
              <a:gd name="T16" fmla="*/ 421 w 3006"/>
              <a:gd name="T17" fmla="*/ 491 h 503"/>
              <a:gd name="T18" fmla="*/ 469 w 3006"/>
              <a:gd name="T19" fmla="*/ 499 h 503"/>
              <a:gd name="T20" fmla="*/ 517 w 3006"/>
              <a:gd name="T21" fmla="*/ 446 h 503"/>
              <a:gd name="T22" fmla="*/ 565 w 3006"/>
              <a:gd name="T23" fmla="*/ 346 h 503"/>
              <a:gd name="T24" fmla="*/ 613 w 3006"/>
              <a:gd name="T25" fmla="*/ 223 h 503"/>
              <a:gd name="T26" fmla="*/ 661 w 3006"/>
              <a:gd name="T27" fmla="*/ 106 h 503"/>
              <a:gd name="T28" fmla="*/ 709 w 3006"/>
              <a:gd name="T29" fmla="*/ 26 h 503"/>
              <a:gd name="T30" fmla="*/ 756 w 3006"/>
              <a:gd name="T31" fmla="*/ 1 h 503"/>
              <a:gd name="T32" fmla="*/ 804 w 3006"/>
              <a:gd name="T33" fmla="*/ 37 h 503"/>
              <a:gd name="T34" fmla="*/ 852 w 3006"/>
              <a:gd name="T35" fmla="*/ 126 h 503"/>
              <a:gd name="T36" fmla="*/ 900 w 3006"/>
              <a:gd name="T37" fmla="*/ 246 h 503"/>
              <a:gd name="T38" fmla="*/ 948 w 3006"/>
              <a:gd name="T39" fmla="*/ 367 h 503"/>
              <a:gd name="T40" fmla="*/ 996 w 3006"/>
              <a:gd name="T41" fmla="*/ 460 h 503"/>
              <a:gd name="T42" fmla="*/ 1044 w 3006"/>
              <a:gd name="T43" fmla="*/ 502 h 503"/>
              <a:gd name="T44" fmla="*/ 1091 w 3006"/>
              <a:gd name="T45" fmla="*/ 483 h 503"/>
              <a:gd name="T46" fmla="*/ 1139 w 3006"/>
              <a:gd name="T47" fmla="*/ 407 h 503"/>
              <a:gd name="T48" fmla="*/ 1187 w 3006"/>
              <a:gd name="T49" fmla="*/ 294 h 503"/>
              <a:gd name="T50" fmla="*/ 1235 w 3006"/>
              <a:gd name="T51" fmla="*/ 170 h 503"/>
              <a:gd name="T52" fmla="*/ 1283 w 3006"/>
              <a:gd name="T53" fmla="*/ 66 h 503"/>
              <a:gd name="T54" fmla="*/ 1331 w 3006"/>
              <a:gd name="T55" fmla="*/ 7 h 503"/>
              <a:gd name="T56" fmla="*/ 1379 w 3006"/>
              <a:gd name="T57" fmla="*/ 9 h 503"/>
              <a:gd name="T58" fmla="*/ 1426 w 3006"/>
              <a:gd name="T59" fmla="*/ 70 h 503"/>
              <a:gd name="T60" fmla="*/ 1474 w 3006"/>
              <a:gd name="T61" fmla="*/ 176 h 503"/>
              <a:gd name="T62" fmla="*/ 1522 w 3006"/>
              <a:gd name="T63" fmla="*/ 300 h 503"/>
              <a:gd name="T64" fmla="*/ 1570 w 3006"/>
              <a:gd name="T65" fmla="*/ 412 h 503"/>
              <a:gd name="T66" fmla="*/ 1618 w 3006"/>
              <a:gd name="T67" fmla="*/ 486 h 503"/>
              <a:gd name="T68" fmla="*/ 1666 w 3006"/>
              <a:gd name="T69" fmla="*/ 501 h 503"/>
              <a:gd name="T70" fmla="*/ 1714 w 3006"/>
              <a:gd name="T71" fmla="*/ 456 h 503"/>
              <a:gd name="T72" fmla="*/ 1761 w 3006"/>
              <a:gd name="T73" fmla="*/ 361 h 503"/>
              <a:gd name="T74" fmla="*/ 1809 w 3006"/>
              <a:gd name="T75" fmla="*/ 239 h 503"/>
              <a:gd name="T76" fmla="*/ 1857 w 3006"/>
              <a:gd name="T77" fmla="*/ 120 h 503"/>
              <a:gd name="T78" fmla="*/ 1905 w 3006"/>
              <a:gd name="T79" fmla="*/ 34 h 503"/>
              <a:gd name="T80" fmla="*/ 1953 w 3006"/>
              <a:gd name="T81" fmla="*/ 0 h 503"/>
              <a:gd name="T82" fmla="*/ 2001 w 3006"/>
              <a:gd name="T83" fmla="*/ 29 h 503"/>
              <a:gd name="T84" fmla="*/ 2049 w 3006"/>
              <a:gd name="T85" fmla="*/ 112 h 503"/>
              <a:gd name="T86" fmla="*/ 2096 w 3006"/>
              <a:gd name="T87" fmla="*/ 229 h 503"/>
              <a:gd name="T88" fmla="*/ 2144 w 3006"/>
              <a:gd name="T89" fmla="*/ 352 h 503"/>
              <a:gd name="T90" fmla="*/ 2192 w 3006"/>
              <a:gd name="T91" fmla="*/ 450 h 503"/>
              <a:gd name="T92" fmla="*/ 2240 w 3006"/>
              <a:gd name="T93" fmla="*/ 500 h 503"/>
              <a:gd name="T94" fmla="*/ 2288 w 3006"/>
              <a:gd name="T95" fmla="*/ 489 h 503"/>
              <a:gd name="T96" fmla="*/ 2336 w 3006"/>
              <a:gd name="T97" fmla="*/ 420 h 503"/>
              <a:gd name="T98" fmla="*/ 2384 w 3006"/>
              <a:gd name="T99" fmla="*/ 310 h 503"/>
              <a:gd name="T100" fmla="*/ 2431 w 3006"/>
              <a:gd name="T101" fmla="*/ 185 h 503"/>
              <a:gd name="T102" fmla="*/ 2479 w 3006"/>
              <a:gd name="T103" fmla="*/ 77 h 503"/>
              <a:gd name="T104" fmla="*/ 2527 w 3006"/>
              <a:gd name="T105" fmla="*/ 12 h 503"/>
              <a:gd name="T106" fmla="*/ 2575 w 3006"/>
              <a:gd name="T107" fmla="*/ 5 h 503"/>
              <a:gd name="T108" fmla="*/ 2623 w 3006"/>
              <a:gd name="T109" fmla="*/ 59 h 503"/>
              <a:gd name="T110" fmla="*/ 2671 w 3006"/>
              <a:gd name="T111" fmla="*/ 160 h 503"/>
              <a:gd name="T112" fmla="*/ 2719 w 3006"/>
              <a:gd name="T113" fmla="*/ 283 h 503"/>
              <a:gd name="T114" fmla="*/ 2766 w 3006"/>
              <a:gd name="T115" fmla="*/ 399 h 503"/>
              <a:gd name="T116" fmla="*/ 2814 w 3006"/>
              <a:gd name="T117" fmla="*/ 479 h 503"/>
              <a:gd name="T118" fmla="*/ 2862 w 3006"/>
              <a:gd name="T119" fmla="*/ 503 h 503"/>
              <a:gd name="T120" fmla="*/ 2910 w 3006"/>
              <a:gd name="T121" fmla="*/ 466 h 503"/>
              <a:gd name="T122" fmla="*/ 2958 w 3006"/>
              <a:gd name="T123" fmla="*/ 376 h 503"/>
              <a:gd name="T124" fmla="*/ 3006 w 3006"/>
              <a:gd name="T125" fmla="*/ 25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06" h="503">
                <a:moveTo>
                  <a:pt x="0" y="252"/>
                </a:moveTo>
                <a:lnTo>
                  <a:pt x="10" y="227"/>
                </a:lnTo>
                <a:lnTo>
                  <a:pt x="20" y="202"/>
                </a:lnTo>
                <a:lnTo>
                  <a:pt x="29" y="178"/>
                </a:lnTo>
                <a:lnTo>
                  <a:pt x="39" y="154"/>
                </a:lnTo>
                <a:lnTo>
                  <a:pt x="48" y="131"/>
                </a:lnTo>
                <a:lnTo>
                  <a:pt x="58" y="110"/>
                </a:lnTo>
                <a:lnTo>
                  <a:pt x="67" y="90"/>
                </a:lnTo>
                <a:lnTo>
                  <a:pt x="77" y="71"/>
                </a:lnTo>
                <a:lnTo>
                  <a:pt x="86" y="55"/>
                </a:lnTo>
                <a:lnTo>
                  <a:pt x="96" y="40"/>
                </a:lnTo>
                <a:lnTo>
                  <a:pt x="106" y="28"/>
                </a:lnTo>
                <a:lnTo>
                  <a:pt x="115" y="17"/>
                </a:lnTo>
                <a:lnTo>
                  <a:pt x="125" y="10"/>
                </a:lnTo>
                <a:lnTo>
                  <a:pt x="134" y="4"/>
                </a:lnTo>
                <a:lnTo>
                  <a:pt x="144" y="1"/>
                </a:lnTo>
                <a:lnTo>
                  <a:pt x="154" y="0"/>
                </a:lnTo>
                <a:lnTo>
                  <a:pt x="163" y="2"/>
                </a:lnTo>
                <a:lnTo>
                  <a:pt x="173" y="7"/>
                </a:lnTo>
                <a:lnTo>
                  <a:pt x="182" y="14"/>
                </a:lnTo>
                <a:lnTo>
                  <a:pt x="192" y="23"/>
                </a:lnTo>
                <a:lnTo>
                  <a:pt x="201" y="35"/>
                </a:lnTo>
                <a:lnTo>
                  <a:pt x="211" y="49"/>
                </a:lnTo>
                <a:lnTo>
                  <a:pt x="221" y="64"/>
                </a:lnTo>
                <a:lnTo>
                  <a:pt x="230" y="82"/>
                </a:lnTo>
                <a:lnTo>
                  <a:pt x="240" y="101"/>
                </a:lnTo>
                <a:lnTo>
                  <a:pt x="249" y="122"/>
                </a:lnTo>
                <a:lnTo>
                  <a:pt x="259" y="144"/>
                </a:lnTo>
                <a:lnTo>
                  <a:pt x="268" y="168"/>
                </a:lnTo>
                <a:lnTo>
                  <a:pt x="278" y="192"/>
                </a:lnTo>
                <a:lnTo>
                  <a:pt x="288" y="216"/>
                </a:lnTo>
                <a:lnTo>
                  <a:pt x="297" y="241"/>
                </a:lnTo>
                <a:lnTo>
                  <a:pt x="307" y="267"/>
                </a:lnTo>
                <a:lnTo>
                  <a:pt x="316" y="292"/>
                </a:lnTo>
                <a:lnTo>
                  <a:pt x="326" y="316"/>
                </a:lnTo>
                <a:lnTo>
                  <a:pt x="335" y="340"/>
                </a:lnTo>
                <a:lnTo>
                  <a:pt x="345" y="363"/>
                </a:lnTo>
                <a:lnTo>
                  <a:pt x="354" y="385"/>
                </a:lnTo>
                <a:lnTo>
                  <a:pt x="364" y="406"/>
                </a:lnTo>
                <a:lnTo>
                  <a:pt x="374" y="425"/>
                </a:lnTo>
                <a:lnTo>
                  <a:pt x="383" y="442"/>
                </a:lnTo>
                <a:lnTo>
                  <a:pt x="393" y="458"/>
                </a:lnTo>
                <a:lnTo>
                  <a:pt x="402" y="471"/>
                </a:lnTo>
                <a:lnTo>
                  <a:pt x="412" y="482"/>
                </a:lnTo>
                <a:lnTo>
                  <a:pt x="421" y="491"/>
                </a:lnTo>
                <a:lnTo>
                  <a:pt x="431" y="498"/>
                </a:lnTo>
                <a:lnTo>
                  <a:pt x="441" y="502"/>
                </a:lnTo>
                <a:lnTo>
                  <a:pt x="450" y="503"/>
                </a:lnTo>
                <a:lnTo>
                  <a:pt x="460" y="502"/>
                </a:lnTo>
                <a:lnTo>
                  <a:pt x="469" y="499"/>
                </a:lnTo>
                <a:lnTo>
                  <a:pt x="479" y="493"/>
                </a:lnTo>
                <a:lnTo>
                  <a:pt x="489" y="485"/>
                </a:lnTo>
                <a:lnTo>
                  <a:pt x="498" y="474"/>
                </a:lnTo>
                <a:lnTo>
                  <a:pt x="508" y="461"/>
                </a:lnTo>
                <a:lnTo>
                  <a:pt x="517" y="446"/>
                </a:lnTo>
                <a:lnTo>
                  <a:pt x="527" y="429"/>
                </a:lnTo>
                <a:lnTo>
                  <a:pt x="536" y="411"/>
                </a:lnTo>
                <a:lnTo>
                  <a:pt x="546" y="390"/>
                </a:lnTo>
                <a:lnTo>
                  <a:pt x="556" y="369"/>
                </a:lnTo>
                <a:lnTo>
                  <a:pt x="565" y="346"/>
                </a:lnTo>
                <a:lnTo>
                  <a:pt x="575" y="322"/>
                </a:lnTo>
                <a:lnTo>
                  <a:pt x="584" y="298"/>
                </a:lnTo>
                <a:lnTo>
                  <a:pt x="594" y="273"/>
                </a:lnTo>
                <a:lnTo>
                  <a:pt x="603" y="248"/>
                </a:lnTo>
                <a:lnTo>
                  <a:pt x="613" y="223"/>
                </a:lnTo>
                <a:lnTo>
                  <a:pt x="623" y="198"/>
                </a:lnTo>
                <a:lnTo>
                  <a:pt x="632" y="174"/>
                </a:lnTo>
                <a:lnTo>
                  <a:pt x="642" y="150"/>
                </a:lnTo>
                <a:lnTo>
                  <a:pt x="651" y="128"/>
                </a:lnTo>
                <a:lnTo>
                  <a:pt x="661" y="106"/>
                </a:lnTo>
                <a:lnTo>
                  <a:pt x="670" y="87"/>
                </a:lnTo>
                <a:lnTo>
                  <a:pt x="680" y="69"/>
                </a:lnTo>
                <a:lnTo>
                  <a:pt x="689" y="52"/>
                </a:lnTo>
                <a:lnTo>
                  <a:pt x="699" y="38"/>
                </a:lnTo>
                <a:lnTo>
                  <a:pt x="709" y="26"/>
                </a:lnTo>
                <a:lnTo>
                  <a:pt x="718" y="16"/>
                </a:lnTo>
                <a:lnTo>
                  <a:pt x="728" y="8"/>
                </a:lnTo>
                <a:lnTo>
                  <a:pt x="737" y="3"/>
                </a:lnTo>
                <a:lnTo>
                  <a:pt x="747" y="1"/>
                </a:lnTo>
                <a:lnTo>
                  <a:pt x="756" y="1"/>
                </a:lnTo>
                <a:lnTo>
                  <a:pt x="766" y="3"/>
                </a:lnTo>
                <a:lnTo>
                  <a:pt x="776" y="8"/>
                </a:lnTo>
                <a:lnTo>
                  <a:pt x="785" y="15"/>
                </a:lnTo>
                <a:lnTo>
                  <a:pt x="795" y="25"/>
                </a:lnTo>
                <a:lnTo>
                  <a:pt x="804" y="37"/>
                </a:lnTo>
                <a:lnTo>
                  <a:pt x="814" y="51"/>
                </a:lnTo>
                <a:lnTo>
                  <a:pt x="824" y="67"/>
                </a:lnTo>
                <a:lnTo>
                  <a:pt x="833" y="85"/>
                </a:lnTo>
                <a:lnTo>
                  <a:pt x="843" y="105"/>
                </a:lnTo>
                <a:lnTo>
                  <a:pt x="852" y="126"/>
                </a:lnTo>
                <a:lnTo>
                  <a:pt x="862" y="148"/>
                </a:lnTo>
                <a:lnTo>
                  <a:pt x="871" y="172"/>
                </a:lnTo>
                <a:lnTo>
                  <a:pt x="881" y="196"/>
                </a:lnTo>
                <a:lnTo>
                  <a:pt x="891" y="221"/>
                </a:lnTo>
                <a:lnTo>
                  <a:pt x="900" y="246"/>
                </a:lnTo>
                <a:lnTo>
                  <a:pt x="910" y="271"/>
                </a:lnTo>
                <a:lnTo>
                  <a:pt x="919" y="296"/>
                </a:lnTo>
                <a:lnTo>
                  <a:pt x="929" y="320"/>
                </a:lnTo>
                <a:lnTo>
                  <a:pt x="938" y="344"/>
                </a:lnTo>
                <a:lnTo>
                  <a:pt x="948" y="367"/>
                </a:lnTo>
                <a:lnTo>
                  <a:pt x="958" y="389"/>
                </a:lnTo>
                <a:lnTo>
                  <a:pt x="967" y="409"/>
                </a:lnTo>
                <a:lnTo>
                  <a:pt x="977" y="428"/>
                </a:lnTo>
                <a:lnTo>
                  <a:pt x="986" y="445"/>
                </a:lnTo>
                <a:lnTo>
                  <a:pt x="996" y="460"/>
                </a:lnTo>
                <a:lnTo>
                  <a:pt x="1005" y="473"/>
                </a:lnTo>
                <a:lnTo>
                  <a:pt x="1015" y="484"/>
                </a:lnTo>
                <a:lnTo>
                  <a:pt x="1024" y="492"/>
                </a:lnTo>
                <a:lnTo>
                  <a:pt x="1034" y="499"/>
                </a:lnTo>
                <a:lnTo>
                  <a:pt x="1044" y="502"/>
                </a:lnTo>
                <a:lnTo>
                  <a:pt x="1053" y="503"/>
                </a:lnTo>
                <a:lnTo>
                  <a:pt x="1063" y="502"/>
                </a:lnTo>
                <a:lnTo>
                  <a:pt x="1072" y="498"/>
                </a:lnTo>
                <a:lnTo>
                  <a:pt x="1082" y="492"/>
                </a:lnTo>
                <a:lnTo>
                  <a:pt x="1091" y="483"/>
                </a:lnTo>
                <a:lnTo>
                  <a:pt x="1101" y="472"/>
                </a:lnTo>
                <a:lnTo>
                  <a:pt x="1111" y="459"/>
                </a:lnTo>
                <a:lnTo>
                  <a:pt x="1120" y="444"/>
                </a:lnTo>
                <a:lnTo>
                  <a:pt x="1130" y="426"/>
                </a:lnTo>
                <a:lnTo>
                  <a:pt x="1139" y="407"/>
                </a:lnTo>
                <a:lnTo>
                  <a:pt x="1149" y="387"/>
                </a:lnTo>
                <a:lnTo>
                  <a:pt x="1159" y="365"/>
                </a:lnTo>
                <a:lnTo>
                  <a:pt x="1168" y="342"/>
                </a:lnTo>
                <a:lnTo>
                  <a:pt x="1178" y="318"/>
                </a:lnTo>
                <a:lnTo>
                  <a:pt x="1187" y="294"/>
                </a:lnTo>
                <a:lnTo>
                  <a:pt x="1197" y="269"/>
                </a:lnTo>
                <a:lnTo>
                  <a:pt x="1206" y="243"/>
                </a:lnTo>
                <a:lnTo>
                  <a:pt x="1216" y="218"/>
                </a:lnTo>
                <a:lnTo>
                  <a:pt x="1226" y="194"/>
                </a:lnTo>
                <a:lnTo>
                  <a:pt x="1235" y="170"/>
                </a:lnTo>
                <a:lnTo>
                  <a:pt x="1245" y="146"/>
                </a:lnTo>
                <a:lnTo>
                  <a:pt x="1254" y="124"/>
                </a:lnTo>
                <a:lnTo>
                  <a:pt x="1264" y="103"/>
                </a:lnTo>
                <a:lnTo>
                  <a:pt x="1273" y="83"/>
                </a:lnTo>
                <a:lnTo>
                  <a:pt x="1283" y="66"/>
                </a:lnTo>
                <a:lnTo>
                  <a:pt x="1293" y="50"/>
                </a:lnTo>
                <a:lnTo>
                  <a:pt x="1302" y="36"/>
                </a:lnTo>
                <a:lnTo>
                  <a:pt x="1312" y="24"/>
                </a:lnTo>
                <a:lnTo>
                  <a:pt x="1321" y="15"/>
                </a:lnTo>
                <a:lnTo>
                  <a:pt x="1331" y="7"/>
                </a:lnTo>
                <a:lnTo>
                  <a:pt x="1340" y="3"/>
                </a:lnTo>
                <a:lnTo>
                  <a:pt x="1350" y="1"/>
                </a:lnTo>
                <a:lnTo>
                  <a:pt x="1359" y="1"/>
                </a:lnTo>
                <a:lnTo>
                  <a:pt x="1369" y="4"/>
                </a:lnTo>
                <a:lnTo>
                  <a:pt x="1379" y="9"/>
                </a:lnTo>
                <a:lnTo>
                  <a:pt x="1388" y="17"/>
                </a:lnTo>
                <a:lnTo>
                  <a:pt x="1398" y="27"/>
                </a:lnTo>
                <a:lnTo>
                  <a:pt x="1407" y="39"/>
                </a:lnTo>
                <a:lnTo>
                  <a:pt x="1417" y="54"/>
                </a:lnTo>
                <a:lnTo>
                  <a:pt x="1426" y="70"/>
                </a:lnTo>
                <a:lnTo>
                  <a:pt x="1436" y="88"/>
                </a:lnTo>
                <a:lnTo>
                  <a:pt x="1446" y="108"/>
                </a:lnTo>
                <a:lnTo>
                  <a:pt x="1455" y="130"/>
                </a:lnTo>
                <a:lnTo>
                  <a:pt x="1465" y="152"/>
                </a:lnTo>
                <a:lnTo>
                  <a:pt x="1474" y="176"/>
                </a:lnTo>
                <a:lnTo>
                  <a:pt x="1484" y="200"/>
                </a:lnTo>
                <a:lnTo>
                  <a:pt x="1494" y="225"/>
                </a:lnTo>
                <a:lnTo>
                  <a:pt x="1503" y="250"/>
                </a:lnTo>
                <a:lnTo>
                  <a:pt x="1513" y="275"/>
                </a:lnTo>
                <a:lnTo>
                  <a:pt x="1522" y="300"/>
                </a:lnTo>
                <a:lnTo>
                  <a:pt x="1532" y="324"/>
                </a:lnTo>
                <a:lnTo>
                  <a:pt x="1541" y="348"/>
                </a:lnTo>
                <a:lnTo>
                  <a:pt x="1551" y="371"/>
                </a:lnTo>
                <a:lnTo>
                  <a:pt x="1561" y="392"/>
                </a:lnTo>
                <a:lnTo>
                  <a:pt x="1570" y="412"/>
                </a:lnTo>
                <a:lnTo>
                  <a:pt x="1580" y="431"/>
                </a:lnTo>
                <a:lnTo>
                  <a:pt x="1589" y="448"/>
                </a:lnTo>
                <a:lnTo>
                  <a:pt x="1599" y="462"/>
                </a:lnTo>
                <a:lnTo>
                  <a:pt x="1608" y="475"/>
                </a:lnTo>
                <a:lnTo>
                  <a:pt x="1618" y="486"/>
                </a:lnTo>
                <a:lnTo>
                  <a:pt x="1628" y="494"/>
                </a:lnTo>
                <a:lnTo>
                  <a:pt x="1637" y="499"/>
                </a:lnTo>
                <a:lnTo>
                  <a:pt x="1647" y="503"/>
                </a:lnTo>
                <a:lnTo>
                  <a:pt x="1656" y="503"/>
                </a:lnTo>
                <a:lnTo>
                  <a:pt x="1666" y="501"/>
                </a:lnTo>
                <a:lnTo>
                  <a:pt x="1675" y="497"/>
                </a:lnTo>
                <a:lnTo>
                  <a:pt x="1685" y="491"/>
                </a:lnTo>
                <a:lnTo>
                  <a:pt x="1694" y="481"/>
                </a:lnTo>
                <a:lnTo>
                  <a:pt x="1704" y="470"/>
                </a:lnTo>
                <a:lnTo>
                  <a:pt x="1714" y="456"/>
                </a:lnTo>
                <a:lnTo>
                  <a:pt x="1723" y="441"/>
                </a:lnTo>
                <a:lnTo>
                  <a:pt x="1733" y="423"/>
                </a:lnTo>
                <a:lnTo>
                  <a:pt x="1742" y="404"/>
                </a:lnTo>
                <a:lnTo>
                  <a:pt x="1752" y="383"/>
                </a:lnTo>
                <a:lnTo>
                  <a:pt x="1761" y="361"/>
                </a:lnTo>
                <a:lnTo>
                  <a:pt x="1771" y="338"/>
                </a:lnTo>
                <a:lnTo>
                  <a:pt x="1781" y="314"/>
                </a:lnTo>
                <a:lnTo>
                  <a:pt x="1790" y="289"/>
                </a:lnTo>
                <a:lnTo>
                  <a:pt x="1800" y="264"/>
                </a:lnTo>
                <a:lnTo>
                  <a:pt x="1809" y="239"/>
                </a:lnTo>
                <a:lnTo>
                  <a:pt x="1819" y="214"/>
                </a:lnTo>
                <a:lnTo>
                  <a:pt x="1829" y="190"/>
                </a:lnTo>
                <a:lnTo>
                  <a:pt x="1838" y="166"/>
                </a:lnTo>
                <a:lnTo>
                  <a:pt x="1848" y="142"/>
                </a:lnTo>
                <a:lnTo>
                  <a:pt x="1857" y="120"/>
                </a:lnTo>
                <a:lnTo>
                  <a:pt x="1867" y="100"/>
                </a:lnTo>
                <a:lnTo>
                  <a:pt x="1876" y="80"/>
                </a:lnTo>
                <a:lnTo>
                  <a:pt x="1886" y="63"/>
                </a:lnTo>
                <a:lnTo>
                  <a:pt x="1896" y="47"/>
                </a:lnTo>
                <a:lnTo>
                  <a:pt x="1905" y="34"/>
                </a:lnTo>
                <a:lnTo>
                  <a:pt x="1915" y="22"/>
                </a:lnTo>
                <a:lnTo>
                  <a:pt x="1924" y="13"/>
                </a:lnTo>
                <a:lnTo>
                  <a:pt x="1934" y="6"/>
                </a:lnTo>
                <a:lnTo>
                  <a:pt x="1943" y="2"/>
                </a:lnTo>
                <a:lnTo>
                  <a:pt x="1953" y="0"/>
                </a:lnTo>
                <a:lnTo>
                  <a:pt x="1963" y="1"/>
                </a:lnTo>
                <a:lnTo>
                  <a:pt x="1972" y="4"/>
                </a:lnTo>
                <a:lnTo>
                  <a:pt x="1982" y="10"/>
                </a:lnTo>
                <a:lnTo>
                  <a:pt x="1991" y="18"/>
                </a:lnTo>
                <a:lnTo>
                  <a:pt x="2001" y="29"/>
                </a:lnTo>
                <a:lnTo>
                  <a:pt x="2010" y="42"/>
                </a:lnTo>
                <a:lnTo>
                  <a:pt x="2020" y="56"/>
                </a:lnTo>
                <a:lnTo>
                  <a:pt x="2029" y="73"/>
                </a:lnTo>
                <a:lnTo>
                  <a:pt x="2039" y="92"/>
                </a:lnTo>
                <a:lnTo>
                  <a:pt x="2049" y="112"/>
                </a:lnTo>
                <a:lnTo>
                  <a:pt x="2058" y="133"/>
                </a:lnTo>
                <a:lnTo>
                  <a:pt x="2068" y="156"/>
                </a:lnTo>
                <a:lnTo>
                  <a:pt x="2077" y="180"/>
                </a:lnTo>
                <a:lnTo>
                  <a:pt x="2087" y="204"/>
                </a:lnTo>
                <a:lnTo>
                  <a:pt x="2096" y="229"/>
                </a:lnTo>
                <a:lnTo>
                  <a:pt x="2106" y="254"/>
                </a:lnTo>
                <a:lnTo>
                  <a:pt x="2116" y="279"/>
                </a:lnTo>
                <a:lnTo>
                  <a:pt x="2125" y="304"/>
                </a:lnTo>
                <a:lnTo>
                  <a:pt x="2135" y="328"/>
                </a:lnTo>
                <a:lnTo>
                  <a:pt x="2144" y="352"/>
                </a:lnTo>
                <a:lnTo>
                  <a:pt x="2154" y="374"/>
                </a:lnTo>
                <a:lnTo>
                  <a:pt x="2164" y="396"/>
                </a:lnTo>
                <a:lnTo>
                  <a:pt x="2173" y="416"/>
                </a:lnTo>
                <a:lnTo>
                  <a:pt x="2183" y="434"/>
                </a:lnTo>
                <a:lnTo>
                  <a:pt x="2192" y="450"/>
                </a:lnTo>
                <a:lnTo>
                  <a:pt x="2202" y="465"/>
                </a:lnTo>
                <a:lnTo>
                  <a:pt x="2211" y="477"/>
                </a:lnTo>
                <a:lnTo>
                  <a:pt x="2221" y="487"/>
                </a:lnTo>
                <a:lnTo>
                  <a:pt x="2231" y="495"/>
                </a:lnTo>
                <a:lnTo>
                  <a:pt x="2240" y="500"/>
                </a:lnTo>
                <a:lnTo>
                  <a:pt x="2250" y="503"/>
                </a:lnTo>
                <a:lnTo>
                  <a:pt x="2259" y="503"/>
                </a:lnTo>
                <a:lnTo>
                  <a:pt x="2269" y="501"/>
                </a:lnTo>
                <a:lnTo>
                  <a:pt x="2278" y="496"/>
                </a:lnTo>
                <a:lnTo>
                  <a:pt x="2288" y="489"/>
                </a:lnTo>
                <a:lnTo>
                  <a:pt x="2298" y="480"/>
                </a:lnTo>
                <a:lnTo>
                  <a:pt x="2307" y="468"/>
                </a:lnTo>
                <a:lnTo>
                  <a:pt x="2317" y="454"/>
                </a:lnTo>
                <a:lnTo>
                  <a:pt x="2326" y="438"/>
                </a:lnTo>
                <a:lnTo>
                  <a:pt x="2336" y="420"/>
                </a:lnTo>
                <a:lnTo>
                  <a:pt x="2345" y="401"/>
                </a:lnTo>
                <a:lnTo>
                  <a:pt x="2355" y="380"/>
                </a:lnTo>
                <a:lnTo>
                  <a:pt x="2364" y="357"/>
                </a:lnTo>
                <a:lnTo>
                  <a:pt x="2374" y="334"/>
                </a:lnTo>
                <a:lnTo>
                  <a:pt x="2384" y="310"/>
                </a:lnTo>
                <a:lnTo>
                  <a:pt x="2393" y="285"/>
                </a:lnTo>
                <a:lnTo>
                  <a:pt x="2403" y="260"/>
                </a:lnTo>
                <a:lnTo>
                  <a:pt x="2412" y="235"/>
                </a:lnTo>
                <a:lnTo>
                  <a:pt x="2422" y="210"/>
                </a:lnTo>
                <a:lnTo>
                  <a:pt x="2431" y="185"/>
                </a:lnTo>
                <a:lnTo>
                  <a:pt x="2441" y="162"/>
                </a:lnTo>
                <a:lnTo>
                  <a:pt x="2451" y="139"/>
                </a:lnTo>
                <a:lnTo>
                  <a:pt x="2460" y="117"/>
                </a:lnTo>
                <a:lnTo>
                  <a:pt x="2470" y="96"/>
                </a:lnTo>
                <a:lnTo>
                  <a:pt x="2479" y="77"/>
                </a:lnTo>
                <a:lnTo>
                  <a:pt x="2489" y="60"/>
                </a:lnTo>
                <a:lnTo>
                  <a:pt x="2499" y="45"/>
                </a:lnTo>
                <a:lnTo>
                  <a:pt x="2508" y="32"/>
                </a:lnTo>
                <a:lnTo>
                  <a:pt x="2518" y="21"/>
                </a:lnTo>
                <a:lnTo>
                  <a:pt x="2527" y="12"/>
                </a:lnTo>
                <a:lnTo>
                  <a:pt x="2537" y="6"/>
                </a:lnTo>
                <a:lnTo>
                  <a:pt x="2546" y="2"/>
                </a:lnTo>
                <a:lnTo>
                  <a:pt x="2556" y="0"/>
                </a:lnTo>
                <a:lnTo>
                  <a:pt x="2566" y="2"/>
                </a:lnTo>
                <a:lnTo>
                  <a:pt x="2575" y="5"/>
                </a:lnTo>
                <a:lnTo>
                  <a:pt x="2585" y="11"/>
                </a:lnTo>
                <a:lnTo>
                  <a:pt x="2594" y="20"/>
                </a:lnTo>
                <a:lnTo>
                  <a:pt x="2604" y="31"/>
                </a:lnTo>
                <a:lnTo>
                  <a:pt x="2613" y="44"/>
                </a:lnTo>
                <a:lnTo>
                  <a:pt x="2623" y="59"/>
                </a:lnTo>
                <a:lnTo>
                  <a:pt x="2633" y="76"/>
                </a:lnTo>
                <a:lnTo>
                  <a:pt x="2642" y="95"/>
                </a:lnTo>
                <a:lnTo>
                  <a:pt x="2652" y="115"/>
                </a:lnTo>
                <a:lnTo>
                  <a:pt x="2661" y="137"/>
                </a:lnTo>
                <a:lnTo>
                  <a:pt x="2671" y="160"/>
                </a:lnTo>
                <a:lnTo>
                  <a:pt x="2680" y="184"/>
                </a:lnTo>
                <a:lnTo>
                  <a:pt x="2690" y="208"/>
                </a:lnTo>
                <a:lnTo>
                  <a:pt x="2699" y="233"/>
                </a:lnTo>
                <a:lnTo>
                  <a:pt x="2709" y="258"/>
                </a:lnTo>
                <a:lnTo>
                  <a:pt x="2719" y="283"/>
                </a:lnTo>
                <a:lnTo>
                  <a:pt x="2728" y="308"/>
                </a:lnTo>
                <a:lnTo>
                  <a:pt x="2738" y="332"/>
                </a:lnTo>
                <a:lnTo>
                  <a:pt x="2747" y="356"/>
                </a:lnTo>
                <a:lnTo>
                  <a:pt x="2757" y="378"/>
                </a:lnTo>
                <a:lnTo>
                  <a:pt x="2766" y="399"/>
                </a:lnTo>
                <a:lnTo>
                  <a:pt x="2776" y="419"/>
                </a:lnTo>
                <a:lnTo>
                  <a:pt x="2786" y="437"/>
                </a:lnTo>
                <a:lnTo>
                  <a:pt x="2795" y="453"/>
                </a:lnTo>
                <a:lnTo>
                  <a:pt x="2805" y="467"/>
                </a:lnTo>
                <a:lnTo>
                  <a:pt x="2814" y="479"/>
                </a:lnTo>
                <a:lnTo>
                  <a:pt x="2824" y="489"/>
                </a:lnTo>
                <a:lnTo>
                  <a:pt x="2834" y="496"/>
                </a:lnTo>
                <a:lnTo>
                  <a:pt x="2843" y="501"/>
                </a:lnTo>
                <a:lnTo>
                  <a:pt x="2853" y="503"/>
                </a:lnTo>
                <a:lnTo>
                  <a:pt x="2862" y="503"/>
                </a:lnTo>
                <a:lnTo>
                  <a:pt x="2872" y="500"/>
                </a:lnTo>
                <a:lnTo>
                  <a:pt x="2881" y="495"/>
                </a:lnTo>
                <a:lnTo>
                  <a:pt x="2891" y="488"/>
                </a:lnTo>
                <a:lnTo>
                  <a:pt x="2901" y="478"/>
                </a:lnTo>
                <a:lnTo>
                  <a:pt x="2910" y="466"/>
                </a:lnTo>
                <a:lnTo>
                  <a:pt x="2920" y="451"/>
                </a:lnTo>
                <a:lnTo>
                  <a:pt x="2929" y="435"/>
                </a:lnTo>
                <a:lnTo>
                  <a:pt x="2939" y="417"/>
                </a:lnTo>
                <a:lnTo>
                  <a:pt x="2948" y="397"/>
                </a:lnTo>
                <a:lnTo>
                  <a:pt x="2958" y="376"/>
                </a:lnTo>
                <a:lnTo>
                  <a:pt x="2967" y="353"/>
                </a:lnTo>
                <a:lnTo>
                  <a:pt x="2977" y="330"/>
                </a:lnTo>
                <a:lnTo>
                  <a:pt x="2987" y="306"/>
                </a:lnTo>
                <a:lnTo>
                  <a:pt x="2996" y="281"/>
                </a:lnTo>
                <a:lnTo>
                  <a:pt x="3006" y="256"/>
                </a:lnTo>
              </a:path>
            </a:pathLst>
          </a:custGeom>
          <a:noFill/>
          <a:ln w="19050" cap="flat">
            <a:solidFill>
              <a:srgbClr val="FF0000"/>
            </a:solidFill>
            <a:prstDash val="sys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76" name="直線矢印コネクタ 75">
            <a:extLst>
              <a:ext uri="{FF2B5EF4-FFF2-40B4-BE49-F238E27FC236}">
                <a16:creationId xmlns:a16="http://schemas.microsoft.com/office/drawing/2014/main" id="{48407E93-EC42-4DC7-8F58-7DCF9C9188A0}"/>
              </a:ext>
            </a:extLst>
          </p:cNvPr>
          <p:cNvCxnSpPr>
            <a:cxnSpLocks/>
          </p:cNvCxnSpPr>
          <p:nvPr/>
        </p:nvCxnSpPr>
        <p:spPr>
          <a:xfrm flipV="1">
            <a:off x="2229549" y="4146660"/>
            <a:ext cx="0" cy="1217100"/>
          </a:xfrm>
          <a:prstGeom prst="straightConnector1">
            <a:avLst/>
          </a:prstGeom>
          <a:ln w="19050">
            <a:solidFill>
              <a:srgbClr val="008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5ED018B8-A4F0-4921-AAE2-A3F9C88AD845}"/>
              </a:ext>
            </a:extLst>
          </p:cNvPr>
          <p:cNvCxnSpPr>
            <a:cxnSpLocks/>
          </p:cNvCxnSpPr>
          <p:nvPr/>
        </p:nvCxnSpPr>
        <p:spPr>
          <a:xfrm flipV="1">
            <a:off x="3857985" y="4146660"/>
            <a:ext cx="0" cy="1217100"/>
          </a:xfrm>
          <a:prstGeom prst="straightConnector1">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0B9E4461-0470-409A-8DCE-6535D0A92042}"/>
              </a:ext>
            </a:extLst>
          </p:cNvPr>
          <p:cNvCxnSpPr>
            <a:cxnSpLocks/>
          </p:cNvCxnSpPr>
          <p:nvPr/>
        </p:nvCxnSpPr>
        <p:spPr>
          <a:xfrm flipV="1">
            <a:off x="5168320" y="4093743"/>
            <a:ext cx="0" cy="1270017"/>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2E667511-A982-41B3-9CC6-01C4E50E5B52}"/>
              </a:ext>
            </a:extLst>
          </p:cNvPr>
          <p:cNvCxnSpPr>
            <a:cxnSpLocks/>
          </p:cNvCxnSpPr>
          <p:nvPr/>
        </p:nvCxnSpPr>
        <p:spPr>
          <a:xfrm flipV="1">
            <a:off x="5070135" y="4146660"/>
            <a:ext cx="0" cy="1217100"/>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CE06CD46-9D2A-48A7-BA67-5F4AA6218E56}"/>
              </a:ext>
            </a:extLst>
          </p:cNvPr>
          <p:cNvCxnSpPr/>
          <p:nvPr/>
        </p:nvCxnSpPr>
        <p:spPr>
          <a:xfrm flipV="1">
            <a:off x="5070135" y="2362456"/>
            <a:ext cx="0" cy="1656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テキスト ボックス 90">
                <a:extLst>
                  <a:ext uri="{FF2B5EF4-FFF2-40B4-BE49-F238E27FC236}">
                    <a16:creationId xmlns:a16="http://schemas.microsoft.com/office/drawing/2014/main" id="{EDAF32A1-6760-41C1-8DAD-29821D09AE80}"/>
                  </a:ext>
                </a:extLst>
              </p:cNvPr>
              <p:cNvSpPr txBox="1"/>
              <p:nvPr/>
            </p:nvSpPr>
            <p:spPr>
              <a:xfrm>
                <a:off x="2719065" y="2885476"/>
                <a:ext cx="709361" cy="369332"/>
              </a:xfrm>
              <a:prstGeom prst="rect">
                <a:avLst/>
              </a:prstGeom>
              <a:noFill/>
              <a:ln w="1270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solidFill>
                                <a:srgbClr val="FFFF00"/>
                              </a:solidFill>
                              <a:effectLst>
                                <a:outerShdw blurRad="38100" dist="38100" dir="2700000" algn="tl">
                                  <a:srgbClr val="000000">
                                    <a:alpha val="43137"/>
                                  </a:srgbClr>
                                </a:outerShdw>
                              </a:effectLst>
                              <a:latin typeface="Cambria Math" panose="02040503050406030204" pitchFamily="18" charset="0"/>
                            </a:rPr>
                          </m:ctrlPr>
                        </m:dPr>
                        <m:e>
                          <m:d>
                            <m:dPr>
                              <m:begChr m:val="|"/>
                              <m:endChr m:val=""/>
                              <m:ctrlPr>
                                <a:rPr lang="en-US" altLang="ja-JP" i="1">
                                  <a:solidFill>
                                    <a:srgbClr val="FFFF00"/>
                                  </a:solidFill>
                                  <a:effectLst>
                                    <a:outerShdw blurRad="38100" dist="38100" dir="2700000" algn="tl">
                                      <a:srgbClr val="000000">
                                        <a:alpha val="43137"/>
                                      </a:srgbClr>
                                    </a:outerShdw>
                                  </a:effectLst>
                                  <a:latin typeface="Cambria Math" panose="02040503050406030204" pitchFamily="18" charset="0"/>
                                </a:rPr>
                              </m:ctrlPr>
                            </m:dPr>
                            <m:e>
                              <m:r>
                                <a:rPr lang="en-US" altLang="ja-JP" i="1">
                                  <a:solidFill>
                                    <a:srgbClr val="FFFF00"/>
                                  </a:solidFill>
                                  <a:effectLst>
                                    <a:outerShdw blurRad="38100" dist="38100" dir="2700000" algn="tl">
                                      <a:srgbClr val="000000">
                                        <a:alpha val="43137"/>
                                      </a:srgbClr>
                                    </a:outerShdw>
                                  </a:effectLst>
                                  <a:latin typeface="Cambria Math" panose="02040503050406030204" pitchFamily="18" charset="0"/>
                                </a:rPr>
                                <m:t>1</m:t>
                              </m:r>
                            </m:e>
                          </m:d>
                          <m:r>
                            <a:rPr lang="en-US" altLang="ja-JP" b="0" i="1" smtClean="0">
                              <a:solidFill>
                                <a:srgbClr val="FFFF00"/>
                              </a:solidFill>
                              <a:effectLst>
                                <a:outerShdw blurRad="38100" dist="38100" dir="2700000" algn="tl">
                                  <a:srgbClr val="000000">
                                    <a:alpha val="43137"/>
                                  </a:srgbClr>
                                </a:outerShdw>
                              </a:effectLst>
                              <a:latin typeface="Cambria Math" panose="02040503050406030204" pitchFamily="18" charset="0"/>
                            </a:rPr>
                            <m:t>2</m:t>
                          </m:r>
                        </m:e>
                      </m:d>
                      <m:r>
                        <a:rPr lang="en-US" altLang="ja-JP" b="0" i="1" smtClean="0">
                          <a:solidFill>
                            <a:srgbClr val="FFFF00"/>
                          </a:solidFill>
                          <a:effectLst>
                            <a:outerShdw blurRad="38100" dist="38100" dir="2700000" algn="tl">
                              <a:srgbClr val="000000">
                                <a:alpha val="43137"/>
                              </a:srgbClr>
                            </a:outerShdw>
                          </a:effectLst>
                          <a:latin typeface="Cambria Math" panose="02040503050406030204" pitchFamily="18" charset="0"/>
                        </a:rPr>
                        <m:t>′</m:t>
                      </m:r>
                    </m:oMath>
                  </m:oMathPara>
                </a14:m>
                <a:endParaRPr kumimoji="1" lang="ja-JP" altLang="en-US" dirty="0">
                  <a:solidFill>
                    <a:srgbClr val="FFFF00"/>
                  </a:solidFill>
                  <a:effectLst>
                    <a:outerShdw blurRad="38100" dist="38100" dir="2700000" algn="tl">
                      <a:srgbClr val="000000">
                        <a:alpha val="43137"/>
                      </a:srgbClr>
                    </a:outerShdw>
                  </a:effectLst>
                </a:endParaRPr>
              </a:p>
            </p:txBody>
          </p:sp>
        </mc:Choice>
        <mc:Fallback xmlns="">
          <p:sp>
            <p:nvSpPr>
              <p:cNvPr id="91" name="テキスト ボックス 90">
                <a:extLst>
                  <a:ext uri="{FF2B5EF4-FFF2-40B4-BE49-F238E27FC236}">
                    <a16:creationId xmlns:a16="http://schemas.microsoft.com/office/drawing/2014/main" id="{EDAF32A1-6760-41C1-8DAD-29821D09AE80}"/>
                  </a:ext>
                </a:extLst>
              </p:cNvPr>
              <p:cNvSpPr txBox="1">
                <a:spLocks noRot="1" noChangeAspect="1" noMove="1" noResize="1" noEditPoints="1" noAdjustHandles="1" noChangeArrowheads="1" noChangeShapeType="1" noTextEdit="1"/>
              </p:cNvSpPr>
              <p:nvPr/>
            </p:nvSpPr>
            <p:spPr>
              <a:xfrm>
                <a:off x="2719065" y="2885476"/>
                <a:ext cx="709361" cy="369332"/>
              </a:xfrm>
              <a:prstGeom prst="rect">
                <a:avLst/>
              </a:prstGeom>
              <a:blipFill>
                <a:blip r:embed="rId12"/>
                <a:stretch>
                  <a:fillRect l="-43966" t="-119672" r="-62931" b="-191803"/>
                </a:stretch>
              </a:blipFill>
              <a:ln w="12700">
                <a:noFill/>
              </a:ln>
            </p:spPr>
            <p:txBody>
              <a:bodyPr/>
              <a:lstStyle/>
              <a:p>
                <a:r>
                  <a:rPr lang="ja-JP" altLang="en-US">
                    <a:noFill/>
                  </a:rPr>
                  <a:t> </a:t>
                </a:r>
              </a:p>
            </p:txBody>
          </p:sp>
        </mc:Fallback>
      </mc:AlternateContent>
      <p:grpSp>
        <p:nvGrpSpPr>
          <p:cNvPr id="2" name="グループ化 1">
            <a:extLst>
              <a:ext uri="{FF2B5EF4-FFF2-40B4-BE49-F238E27FC236}">
                <a16:creationId xmlns:a16="http://schemas.microsoft.com/office/drawing/2014/main" id="{797058E6-A10A-A84A-892A-35D3EAA44D4C}"/>
              </a:ext>
            </a:extLst>
          </p:cNvPr>
          <p:cNvGrpSpPr/>
          <p:nvPr/>
        </p:nvGrpSpPr>
        <p:grpSpPr>
          <a:xfrm>
            <a:off x="1398076" y="2366943"/>
            <a:ext cx="9770668" cy="359333"/>
            <a:chOff x="1398076" y="2366943"/>
            <a:chExt cx="9468000" cy="359333"/>
          </a:xfrm>
        </p:grpSpPr>
        <p:cxnSp>
          <p:nvCxnSpPr>
            <p:cNvPr id="33" name="直線コネクタ 32">
              <a:extLst>
                <a:ext uri="{FF2B5EF4-FFF2-40B4-BE49-F238E27FC236}">
                  <a16:creationId xmlns:a16="http://schemas.microsoft.com/office/drawing/2014/main" id="{C5E7C42E-DCD3-49D4-BD9C-7B2B7AA9B063}"/>
                </a:ext>
              </a:extLst>
            </p:cNvPr>
            <p:cNvCxnSpPr>
              <a:cxnSpLocks/>
            </p:cNvCxnSpPr>
            <p:nvPr/>
          </p:nvCxnSpPr>
          <p:spPr>
            <a:xfrm>
              <a:off x="1398076" y="2726276"/>
              <a:ext cx="9468000" cy="0"/>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63196BF5-583B-4862-8253-90B33596D2C2}"/>
                </a:ext>
              </a:extLst>
            </p:cNvPr>
            <p:cNvCxnSpPr>
              <a:cxnSpLocks/>
            </p:cNvCxnSpPr>
            <p:nvPr/>
          </p:nvCxnSpPr>
          <p:spPr>
            <a:xfrm>
              <a:off x="1398076" y="2366943"/>
              <a:ext cx="94680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104" name="直線コネクタ 103">
            <a:extLst>
              <a:ext uri="{FF2B5EF4-FFF2-40B4-BE49-F238E27FC236}">
                <a16:creationId xmlns:a16="http://schemas.microsoft.com/office/drawing/2014/main" id="{962A6B5D-D119-49F8-9675-A6452BEB44B5}"/>
              </a:ext>
            </a:extLst>
          </p:cNvPr>
          <p:cNvCxnSpPr>
            <a:cxnSpLocks/>
          </p:cNvCxnSpPr>
          <p:nvPr/>
        </p:nvCxnSpPr>
        <p:spPr>
          <a:xfrm>
            <a:off x="1374832" y="5363760"/>
            <a:ext cx="543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0" name="楕円 3">
            <a:extLst>
              <a:ext uri="{FF2B5EF4-FFF2-40B4-BE49-F238E27FC236}">
                <a16:creationId xmlns:a16="http://schemas.microsoft.com/office/drawing/2014/main" id="{72383236-2114-E145-8536-F5B11F3F5328}"/>
              </a:ext>
            </a:extLst>
          </p:cNvPr>
          <p:cNvSpPr>
            <a:spLocks noChangeAspect="1"/>
          </p:cNvSpPr>
          <p:nvPr/>
        </p:nvSpPr>
        <p:spPr>
          <a:xfrm>
            <a:off x="9216321" y="1458294"/>
            <a:ext cx="970076" cy="970076"/>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a:extLst>
              <a:ext uri="{FF2B5EF4-FFF2-40B4-BE49-F238E27FC236}">
                <a16:creationId xmlns:a16="http://schemas.microsoft.com/office/drawing/2014/main" id="{388C3046-BC5A-054D-AFB3-D03F8ADAA959}"/>
              </a:ext>
            </a:extLst>
          </p:cNvPr>
          <p:cNvSpPr/>
          <p:nvPr/>
        </p:nvSpPr>
        <p:spPr>
          <a:xfrm>
            <a:off x="4258101" y="1150071"/>
            <a:ext cx="4940490" cy="992628"/>
          </a:xfrm>
          <a:custGeom>
            <a:avLst/>
            <a:gdLst>
              <a:gd name="connsiteX0" fmla="*/ 0 w 4940490"/>
              <a:gd name="connsiteY0" fmla="*/ 992628 h 992628"/>
              <a:gd name="connsiteX1" fmla="*/ 2825087 w 4940490"/>
              <a:gd name="connsiteY1" fmla="*/ 9989 h 992628"/>
              <a:gd name="connsiteX2" fmla="*/ 4940490 w 4940490"/>
              <a:gd name="connsiteY2" fmla="*/ 569547 h 992628"/>
            </a:gdLst>
            <a:ahLst/>
            <a:cxnLst>
              <a:cxn ang="0">
                <a:pos x="connsiteX0" y="connsiteY0"/>
              </a:cxn>
              <a:cxn ang="0">
                <a:pos x="connsiteX1" y="connsiteY1"/>
              </a:cxn>
              <a:cxn ang="0">
                <a:pos x="connsiteX2" y="connsiteY2"/>
              </a:cxn>
            </a:cxnLst>
            <a:rect l="l" t="t" r="r" b="b"/>
            <a:pathLst>
              <a:path w="4940490" h="992628">
                <a:moveTo>
                  <a:pt x="0" y="992628"/>
                </a:moveTo>
                <a:cubicBezTo>
                  <a:pt x="1000836" y="536565"/>
                  <a:pt x="2001672" y="80502"/>
                  <a:pt x="2825087" y="9989"/>
                </a:cubicBezTo>
                <a:cubicBezTo>
                  <a:pt x="3648502" y="-60524"/>
                  <a:pt x="4294496" y="254511"/>
                  <a:pt x="4940490" y="569547"/>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945546B-065F-F440-A610-1AA8433D6DF6}"/>
              </a:ext>
            </a:extLst>
          </p:cNvPr>
          <p:cNvSpPr txBox="1"/>
          <p:nvPr/>
        </p:nvSpPr>
        <p:spPr>
          <a:xfrm>
            <a:off x="7526246" y="4928868"/>
            <a:ext cx="3661841" cy="923330"/>
          </a:xfrm>
          <a:prstGeom prst="rect">
            <a:avLst/>
          </a:prstGeom>
          <a:noFill/>
        </p:spPr>
        <p:txBody>
          <a:bodyPr wrap="square" rtlCol="0">
            <a:spAutoFit/>
          </a:bodyPr>
          <a:lstStyle/>
          <a:p>
            <a:r>
              <a:rPr kumimoji="1" lang="en-US" altLang="ja-JP" dirty="0"/>
              <a:t>The origin of the asymmetric peak is</a:t>
            </a:r>
          </a:p>
          <a:p>
            <a:r>
              <a:rPr kumimoji="1" lang="en-US" altLang="ja-JP" dirty="0"/>
              <a:t>photo-dissociation to the repulsive molecular potential</a:t>
            </a:r>
            <a:endParaRPr kumimoji="1" lang="ja-JP" altLang="en-US"/>
          </a:p>
        </p:txBody>
      </p:sp>
      <p:sp>
        <p:nvSpPr>
          <p:cNvPr id="83" name="角丸四角形 82">
            <a:extLst>
              <a:ext uri="{FF2B5EF4-FFF2-40B4-BE49-F238E27FC236}">
                <a16:creationId xmlns:a16="http://schemas.microsoft.com/office/drawing/2014/main" id="{74100969-5C33-3346-B89A-C476E083FA1A}"/>
              </a:ext>
            </a:extLst>
          </p:cNvPr>
          <p:cNvSpPr/>
          <p:nvPr/>
        </p:nvSpPr>
        <p:spPr>
          <a:xfrm>
            <a:off x="7284123" y="4701649"/>
            <a:ext cx="3903963" cy="1399769"/>
          </a:xfrm>
          <a:prstGeom prst="round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E8D1289B-8845-0D48-8A6D-62846B78845A}"/>
              </a:ext>
            </a:extLst>
          </p:cNvPr>
          <p:cNvSpPr txBox="1"/>
          <p:nvPr/>
        </p:nvSpPr>
        <p:spPr>
          <a:xfrm>
            <a:off x="4695548" y="120770"/>
            <a:ext cx="2890087" cy="523220"/>
          </a:xfrm>
          <a:prstGeom prst="rect">
            <a:avLst/>
          </a:prstGeom>
          <a:noFill/>
        </p:spPr>
        <p:txBody>
          <a:bodyPr wrap="none" rtlCol="0">
            <a:spAutoFit/>
          </a:bodyPr>
          <a:lstStyle/>
          <a:p>
            <a:r>
              <a:rPr lang="en-US" altLang="ja-JP" sz="2800" dirty="0">
                <a:solidFill>
                  <a:schemeClr val="bg1"/>
                </a:solidFill>
              </a:rPr>
              <a:t>Photo-dissociation</a:t>
            </a:r>
          </a:p>
        </p:txBody>
      </p:sp>
      <p:sp>
        <p:nvSpPr>
          <p:cNvPr id="58" name="テキスト ボックス 57">
            <a:extLst>
              <a:ext uri="{FF2B5EF4-FFF2-40B4-BE49-F238E27FC236}">
                <a16:creationId xmlns:a16="http://schemas.microsoft.com/office/drawing/2014/main" id="{74A1B6E1-1C6F-FA4B-98D4-4FC90D2B2AD0}"/>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48125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F9CA289D-0457-4F93-AE5F-1F4A99C66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269" y="1050290"/>
            <a:ext cx="4467225" cy="5314950"/>
          </a:xfrm>
          <a:prstGeom prst="rect">
            <a:avLst/>
          </a:prstGeom>
        </p:spPr>
      </p:pic>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224EA03C-85A3-4B5D-B1B7-F51326F97487}"/>
                  </a:ext>
                </a:extLst>
              </p:cNvPr>
              <p:cNvSpPr txBox="1"/>
              <p:nvPr/>
            </p:nvSpPr>
            <p:spPr>
              <a:xfrm>
                <a:off x="10525239" y="1369133"/>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b="1" i="1" smtClean="0">
                              <a:solidFill>
                                <a:srgbClr val="DA27B7"/>
                              </a:solidFill>
                              <a:latin typeface="Cambria Math" panose="02040503050406030204" pitchFamily="18" charset="0"/>
                            </a:rPr>
                          </m:ctrlPr>
                        </m:sSubPr>
                        <m:e>
                          <m:r>
                            <a:rPr lang="en-US" altLang="ja-JP" b="1" i="1" smtClean="0">
                              <a:solidFill>
                                <a:srgbClr val="DA27B7"/>
                              </a:solidFill>
                              <a:latin typeface="Cambria Math" panose="02040503050406030204" pitchFamily="18" charset="0"/>
                            </a:rPr>
                            <m:t>𝑩</m:t>
                          </m:r>
                        </m:e>
                        <m:sub>
                          <m:r>
                            <a:rPr lang="en-US" altLang="ja-JP" b="1" i="1" smtClean="0">
                              <a:solidFill>
                                <a:srgbClr val="DA27B7"/>
                              </a:solidFill>
                              <a:latin typeface="Cambria Math" panose="02040503050406030204" pitchFamily="18" charset="0"/>
                            </a:rPr>
                            <m:t>𝟎</m:t>
                          </m:r>
                        </m:sub>
                      </m:sSub>
                    </m:oMath>
                  </m:oMathPara>
                </a14:m>
                <a:endParaRPr kumimoji="1" lang="ja-JP" altLang="en-US" b="1" dirty="0">
                  <a:solidFill>
                    <a:srgbClr val="DA27B7"/>
                  </a:solidFill>
                </a:endParaRPr>
              </a:p>
            </p:txBody>
          </p:sp>
        </mc:Choice>
        <mc:Fallback xmlns="">
          <p:sp>
            <p:nvSpPr>
              <p:cNvPr id="17" name="テキスト ボックス 16">
                <a:extLst>
                  <a:ext uri="{FF2B5EF4-FFF2-40B4-BE49-F238E27FC236}">
                    <a16:creationId xmlns:a16="http://schemas.microsoft.com/office/drawing/2014/main" id="{224EA03C-85A3-4B5D-B1B7-F51326F97487}"/>
                  </a:ext>
                </a:extLst>
              </p:cNvPr>
              <p:cNvSpPr txBox="1">
                <a:spLocks noRot="1" noChangeAspect="1" noMove="1" noResize="1" noEditPoints="1" noAdjustHandles="1" noChangeArrowheads="1" noChangeShapeType="1" noTextEdit="1"/>
              </p:cNvSpPr>
              <p:nvPr/>
            </p:nvSpPr>
            <p:spPr>
              <a:xfrm>
                <a:off x="10525239" y="1369133"/>
                <a:ext cx="514820" cy="369332"/>
              </a:xfrm>
              <a:prstGeom prst="rect">
                <a:avLst/>
              </a:prstGeom>
              <a:blipFill>
                <a:blip r:embed="rId4"/>
                <a:stretch>
                  <a:fillRect/>
                </a:stretch>
              </a:blipFill>
            </p:spPr>
            <p:txBody>
              <a:bodyPr/>
              <a:lstStyle/>
              <a:p>
                <a:r>
                  <a:rPr lang="ja-JP" altLang="en-US">
                    <a:noFill/>
                  </a:rPr>
                  <a:t> </a:t>
                </a:r>
              </a:p>
            </p:txBody>
          </p:sp>
        </mc:Fallback>
      </mc:AlternateContent>
      <p:cxnSp>
        <p:nvCxnSpPr>
          <p:cNvPr id="33" name="直線コネクタ 32">
            <a:extLst>
              <a:ext uri="{FF2B5EF4-FFF2-40B4-BE49-F238E27FC236}">
                <a16:creationId xmlns:a16="http://schemas.microsoft.com/office/drawing/2014/main" id="{C5E7C42E-DCD3-49D4-BD9C-7B2B7AA9B063}"/>
              </a:ext>
            </a:extLst>
          </p:cNvPr>
          <p:cNvCxnSpPr>
            <a:cxnSpLocks/>
          </p:cNvCxnSpPr>
          <p:nvPr/>
        </p:nvCxnSpPr>
        <p:spPr>
          <a:xfrm>
            <a:off x="8299611" y="2721439"/>
            <a:ext cx="3110947" cy="0"/>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63196BF5-583B-4862-8253-90B33596D2C2}"/>
              </a:ext>
            </a:extLst>
          </p:cNvPr>
          <p:cNvCxnSpPr>
            <a:cxnSpLocks/>
          </p:cNvCxnSpPr>
          <p:nvPr/>
        </p:nvCxnSpPr>
        <p:spPr>
          <a:xfrm>
            <a:off x="8299610" y="2366943"/>
            <a:ext cx="3110947"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円/楕円 3">
            <a:extLst>
              <a:ext uri="{FF2B5EF4-FFF2-40B4-BE49-F238E27FC236}">
                <a16:creationId xmlns:a16="http://schemas.microsoft.com/office/drawing/2014/main" id="{0BB626F4-D808-1E45-8739-67A5A5C6249F}"/>
              </a:ext>
            </a:extLst>
          </p:cNvPr>
          <p:cNvSpPr/>
          <p:nvPr/>
        </p:nvSpPr>
        <p:spPr>
          <a:xfrm>
            <a:off x="8299610" y="4586525"/>
            <a:ext cx="914400" cy="914400"/>
          </a:xfrm>
          <a:prstGeom prst="ellipse">
            <a:avLst/>
          </a:prstGeom>
          <a:noFill/>
          <a:ln w="28575">
            <a:solidFill>
              <a:srgbClr val="00FF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DEE543E3-2242-314C-9637-A0B8C6493FEE}"/>
              </a:ext>
            </a:extLst>
          </p:cNvPr>
          <p:cNvSpPr/>
          <p:nvPr/>
        </p:nvSpPr>
        <p:spPr>
          <a:xfrm>
            <a:off x="8172139" y="3064498"/>
            <a:ext cx="914400" cy="914400"/>
          </a:xfrm>
          <a:prstGeom prst="ellipse">
            <a:avLst/>
          </a:prstGeom>
          <a:noFill/>
          <a:ln w="28575">
            <a:solidFill>
              <a:srgbClr val="00FF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23625768-C8DB-5140-B773-637BC3D19B14}"/>
              </a:ext>
            </a:extLst>
          </p:cNvPr>
          <p:cNvSpPr/>
          <p:nvPr/>
        </p:nvSpPr>
        <p:spPr>
          <a:xfrm>
            <a:off x="9697313" y="2658131"/>
            <a:ext cx="914400" cy="914400"/>
          </a:xfrm>
          <a:prstGeom prst="ellipse">
            <a:avLst/>
          </a:prstGeom>
          <a:noFill/>
          <a:ln w="28575">
            <a:solidFill>
              <a:srgbClr val="00FF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DC6FB0C-1AB4-FA4A-878C-3EF638284051}"/>
              </a:ext>
            </a:extLst>
          </p:cNvPr>
          <p:cNvSpPr txBox="1"/>
          <p:nvPr/>
        </p:nvSpPr>
        <p:spPr>
          <a:xfrm>
            <a:off x="533263" y="915001"/>
            <a:ext cx="2073068" cy="400110"/>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sz="2000" dirty="0"/>
              <a:t>The initial state</a:t>
            </a:r>
            <a:endParaRPr lang="ja-JP" altLang="en-US" sz="2000"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正方形/長方形 21">
                <a:extLst>
                  <a:ext uri="{FF2B5EF4-FFF2-40B4-BE49-F238E27FC236}">
                    <a16:creationId xmlns:a16="http://schemas.microsoft.com/office/drawing/2014/main" id="{BA75003B-F70E-AF40-B90E-9985E1B1C1B9}"/>
                  </a:ext>
                </a:extLst>
              </p:cNvPr>
              <p:cNvSpPr/>
              <p:nvPr/>
            </p:nvSpPr>
            <p:spPr>
              <a:xfrm>
                <a:off x="1187535" y="1428127"/>
                <a:ext cx="5191549" cy="369332"/>
              </a:xfrm>
              <a:prstGeom prst="rect">
                <a:avLst/>
              </a:prstGeom>
            </p:spPr>
            <p:txBody>
              <a:bodyPr wrap="none">
                <a:spAutoFit/>
              </a:bodyPr>
              <a:lstStyle/>
              <a:p>
                <a:r>
                  <a:rPr lang="en-US" altLang="ja-JP" dirty="0">
                    <a:solidFill>
                      <a:schemeClr val="tx1"/>
                    </a:solidFill>
                  </a:rPr>
                  <a:t>S-wave Feshbach Molecule of </a:t>
                </a:r>
                <a14:m>
                  <m:oMath xmlns:m="http://schemas.openxmlformats.org/officeDocument/2006/math">
                    <m:d>
                      <m:dPr>
                        <m:begChr m:val=""/>
                        <m:endChr m:val="⟩"/>
                        <m:ctrlPr>
                          <a:rPr lang="en-US" altLang="ja-JP" i="1">
                            <a:solidFill>
                              <a:schemeClr val="tx1"/>
                            </a:solidFill>
                            <a:latin typeface="Cambria Math" panose="02040503050406030204" pitchFamily="18" charset="0"/>
                          </a:rPr>
                        </m:ctrlPr>
                      </m:dPr>
                      <m:e>
                        <m:d>
                          <m:dPr>
                            <m:begChr m:val="|"/>
                            <m:endChr m:val=""/>
                            <m:ctrlPr>
                              <a:rPr lang="en-US" altLang="ja-JP" i="1">
                                <a:solidFill>
                                  <a:schemeClr val="tx1"/>
                                </a:solidFill>
                                <a:latin typeface="Cambria Math" panose="02040503050406030204" pitchFamily="18" charset="0"/>
                              </a:rPr>
                            </m:ctrlPr>
                          </m:dPr>
                          <m:e>
                            <m:r>
                              <a:rPr lang="en-US" altLang="ja-JP" i="1">
                                <a:solidFill>
                                  <a:schemeClr val="tx1"/>
                                </a:solidFill>
                                <a:latin typeface="Cambria Math" panose="02040503050406030204" pitchFamily="18" charset="0"/>
                              </a:rPr>
                              <m:t>1</m:t>
                            </m:r>
                          </m:e>
                        </m:d>
                      </m:e>
                    </m:d>
                    <m:r>
                      <a:rPr lang="en-US" altLang="ja-JP" b="0" i="0" smtClean="0">
                        <a:solidFill>
                          <a:schemeClr val="tx1"/>
                        </a:solidFill>
                        <a:latin typeface="Cambria Math" panose="02040503050406030204" pitchFamily="18" charset="0"/>
                      </a:rPr>
                      <m:t> </m:t>
                    </m:r>
                    <m:r>
                      <m:rPr>
                        <m:sty m:val="p"/>
                      </m:rPr>
                      <a:rPr lang="en-US" altLang="ja-JP" b="0" i="0" smtClean="0">
                        <a:solidFill>
                          <a:schemeClr val="tx1"/>
                        </a:solidFill>
                        <a:latin typeface="Cambria Math" panose="02040503050406030204" pitchFamily="18" charset="0"/>
                      </a:rPr>
                      <m:t>and</m:t>
                    </m:r>
                    <m:r>
                      <a:rPr lang="en-US" altLang="ja-JP" b="0" i="0" smtClean="0">
                        <a:solidFill>
                          <a:schemeClr val="tx1"/>
                        </a:solidFill>
                        <a:latin typeface="Cambria Math" panose="02040503050406030204" pitchFamily="18" charset="0"/>
                      </a:rPr>
                      <m:t> </m:t>
                    </m:r>
                    <m:d>
                      <m:dPr>
                        <m:begChr m:val=""/>
                        <m:endChr m:val="⟩"/>
                        <m:ctrlPr>
                          <a:rPr lang="en-US" altLang="ja-JP" i="1">
                            <a:solidFill>
                              <a:schemeClr val="tx1"/>
                            </a:solidFill>
                            <a:latin typeface="Cambria Math" panose="02040503050406030204" pitchFamily="18" charset="0"/>
                          </a:rPr>
                        </m:ctrlPr>
                      </m:dPr>
                      <m:e>
                        <m:d>
                          <m:dPr>
                            <m:begChr m:val="|"/>
                            <m:endChr m:val=""/>
                            <m:ctrlPr>
                              <a:rPr lang="en-US" altLang="ja-JP" i="1">
                                <a:solidFill>
                                  <a:schemeClr val="tx1"/>
                                </a:solidFill>
                                <a:latin typeface="Cambria Math" panose="02040503050406030204" pitchFamily="18" charset="0"/>
                              </a:rPr>
                            </m:ctrlPr>
                          </m:dPr>
                          <m:e>
                            <m:r>
                              <a:rPr lang="en-US" altLang="ja-JP" i="1">
                                <a:solidFill>
                                  <a:schemeClr val="tx1"/>
                                </a:solidFill>
                                <a:latin typeface="Cambria Math" panose="02040503050406030204" pitchFamily="18" charset="0"/>
                              </a:rPr>
                              <m:t>2</m:t>
                            </m:r>
                          </m:e>
                        </m:d>
                      </m:e>
                    </m:d>
                  </m:oMath>
                </a14:m>
                <a:r>
                  <a:rPr lang="en-US" altLang="ja-JP" dirty="0">
                    <a:solidFill>
                      <a:schemeClr val="tx1"/>
                    </a:solidFill>
                    <a:latin typeface="Times New Roman" panose="02020603050405020304" pitchFamily="18" charset="0"/>
                    <a:cs typeface="Times New Roman" panose="02020603050405020304" pitchFamily="18" charset="0"/>
                  </a:rPr>
                  <a:t> +</a:t>
                </a:r>
                <a:r>
                  <a:rPr lang="en-US" altLang="ja-JP" dirty="0">
                    <a:solidFill>
                      <a:schemeClr val="tx1"/>
                    </a:solidFill>
                  </a:rPr>
                  <a:t> </a:t>
                </a:r>
                <a14:m>
                  <m:oMath xmlns:m="http://schemas.openxmlformats.org/officeDocument/2006/math">
                    <m:sSup>
                      <m:sSupPr>
                        <m:ctrlPr>
                          <a:rPr lang="en-US" altLang="ja-JP" i="1">
                            <a:solidFill>
                              <a:schemeClr val="tx1"/>
                            </a:solidFill>
                            <a:latin typeface="Cambria Math" panose="02040503050406030204" pitchFamily="18" charset="0"/>
                          </a:rPr>
                        </m:ctrlPr>
                      </m:sSupPr>
                      <m:e>
                        <m:r>
                          <m:rPr>
                            <m:sty m:val="p"/>
                          </m:rPr>
                          <a:rPr lang="en-US" altLang="ja-JP">
                            <a:solidFill>
                              <a:schemeClr val="tx1"/>
                            </a:solidFill>
                            <a:latin typeface="Cambria Math" panose="02040503050406030204" pitchFamily="18" charset="0"/>
                          </a:rPr>
                          <m:t>σ</m:t>
                        </m:r>
                      </m:e>
                      <m:sup>
                        <m:r>
                          <a:rPr lang="en-US" altLang="ja-JP" i="1">
                            <a:solidFill>
                              <a:schemeClr val="tx1"/>
                            </a:solidFill>
                            <a:latin typeface="Cambria Math" panose="02040503050406030204" pitchFamily="18" charset="0"/>
                          </a:rPr>
                          <m:t>−</m:t>
                        </m:r>
                      </m:sup>
                    </m:sSup>
                  </m:oMath>
                </a14:m>
                <a:r>
                  <a:rPr lang="en-US" altLang="ja-JP" dirty="0">
                    <a:solidFill>
                      <a:schemeClr val="tx1"/>
                    </a:solidFill>
                    <a:latin typeface="Times New Roman" panose="02020603050405020304" pitchFamily="18" charset="0"/>
                    <a:cs typeface="Times New Roman" panose="02020603050405020304" pitchFamily="18" charset="0"/>
                  </a:rPr>
                  <a:t>photon</a:t>
                </a:r>
                <a:endParaRPr lang="ja-JP" altLang="en-US"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正方形/長方形 21">
                <a:extLst>
                  <a:ext uri="{FF2B5EF4-FFF2-40B4-BE49-F238E27FC236}">
                    <a16:creationId xmlns:a16="http://schemas.microsoft.com/office/drawing/2014/main" id="{BA75003B-F70E-AF40-B90E-9985E1B1C1B9}"/>
                  </a:ext>
                </a:extLst>
              </p:cNvPr>
              <p:cNvSpPr>
                <a:spLocks noRot="1" noChangeAspect="1" noMove="1" noResize="1" noEditPoints="1" noAdjustHandles="1" noChangeArrowheads="1" noChangeShapeType="1" noTextEdit="1"/>
              </p:cNvSpPr>
              <p:nvPr/>
            </p:nvSpPr>
            <p:spPr>
              <a:xfrm>
                <a:off x="1187535" y="1428127"/>
                <a:ext cx="5191549" cy="369332"/>
              </a:xfrm>
              <a:prstGeom prst="rect">
                <a:avLst/>
              </a:prstGeom>
              <a:blipFill>
                <a:blip r:embed="rId5"/>
                <a:stretch>
                  <a:fillRect l="-978" t="-103226" b="-1580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90622B47-899D-4749-B2AE-D9A5EDAE7D18}"/>
                  </a:ext>
                </a:extLst>
              </p:cNvPr>
              <p:cNvSpPr txBox="1"/>
              <p:nvPr/>
            </p:nvSpPr>
            <p:spPr>
              <a:xfrm>
                <a:off x="1187535" y="2036654"/>
                <a:ext cx="5576270" cy="369332"/>
              </a:xfrm>
              <a:prstGeom prst="rect">
                <a:avLst/>
              </a:prstGeom>
              <a:noFill/>
            </p:spPr>
            <p:txBody>
              <a:bodyPr wrap="none" rtlCol="0">
                <a:spAutoFit/>
              </a:bodyPr>
              <a:lstStyle/>
              <a:p>
                <a:r>
                  <a:rPr kumimoji="1" lang="en-US" altLang="ja-JP" dirty="0"/>
                  <a:t>The total angular momentum along the quantum axis</a:t>
                </a:r>
                <a:r>
                  <a:rPr kumimoji="1" lang="ja-JP" altLang="en-US"/>
                  <a:t>：</a:t>
                </a:r>
                <a14:m>
                  <m:oMath xmlns:m="http://schemas.openxmlformats.org/officeDocument/2006/math">
                    <m:sSub>
                      <m:sSubPr>
                        <m:ctrlPr>
                          <a:rPr kumimoji="1" lang="en-US" altLang="ja-JP" i="1" dirty="0" smtClean="0">
                            <a:latin typeface="Cambria Math" panose="02040503050406030204" pitchFamily="18" charset="0"/>
                          </a:rPr>
                        </m:ctrlPr>
                      </m:sSubPr>
                      <m:e>
                        <m:r>
                          <a:rPr kumimoji="1" lang="en-US" altLang="ja-JP" i="1" dirty="0" smtClean="0">
                            <a:latin typeface="Cambria Math" panose="02040503050406030204" pitchFamily="18" charset="0"/>
                          </a:rPr>
                          <m:t>𝑚</m:t>
                        </m:r>
                      </m:e>
                      <m:sub>
                        <m:r>
                          <a:rPr kumimoji="1" lang="en-US" altLang="ja-JP" i="1" dirty="0" smtClean="0">
                            <a:latin typeface="Cambria Math" panose="02040503050406030204" pitchFamily="18" charset="0"/>
                          </a:rPr>
                          <m:t>𝑖</m:t>
                        </m:r>
                      </m:sub>
                    </m:sSub>
                  </m:oMath>
                </a14:m>
                <a:endParaRPr kumimoji="1" lang="ja-JP" altLang="en-US" dirty="0"/>
              </a:p>
            </p:txBody>
          </p:sp>
        </mc:Choice>
        <mc:Fallback xmlns="">
          <p:sp>
            <p:nvSpPr>
              <p:cNvPr id="23" name="テキスト ボックス 22">
                <a:extLst>
                  <a:ext uri="{FF2B5EF4-FFF2-40B4-BE49-F238E27FC236}">
                    <a16:creationId xmlns:a16="http://schemas.microsoft.com/office/drawing/2014/main" id="{90622B47-899D-4749-B2AE-D9A5EDAE7D18}"/>
                  </a:ext>
                </a:extLst>
              </p:cNvPr>
              <p:cNvSpPr txBox="1">
                <a:spLocks noRot="1" noChangeAspect="1" noMove="1" noResize="1" noEditPoints="1" noAdjustHandles="1" noChangeArrowheads="1" noChangeShapeType="1" noTextEdit="1"/>
              </p:cNvSpPr>
              <p:nvPr/>
            </p:nvSpPr>
            <p:spPr>
              <a:xfrm>
                <a:off x="1187535" y="2036654"/>
                <a:ext cx="5576270" cy="369332"/>
              </a:xfrm>
              <a:prstGeom prst="rect">
                <a:avLst/>
              </a:prstGeom>
              <a:blipFill>
                <a:blip r:embed="rId6"/>
                <a:stretch>
                  <a:fillRect l="-909" t="-10000"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id="{DEDDF643-DC83-F446-9A02-D6AB338182AD}"/>
                  </a:ext>
                </a:extLst>
              </p:cNvPr>
              <p:cNvSpPr/>
              <p:nvPr/>
            </p:nvSpPr>
            <p:spPr>
              <a:xfrm>
                <a:off x="1183689" y="2518250"/>
                <a:ext cx="5385129"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dirty="0" smtClean="0">
                              <a:latin typeface="Cambria Math" panose="02040503050406030204" pitchFamily="18" charset="0"/>
                            </a:rPr>
                          </m:ctrlPr>
                        </m:sSubPr>
                        <m:e>
                          <m:r>
                            <a:rPr lang="en-US" altLang="ja-JP" i="1" dirty="0">
                              <a:latin typeface="Cambria Math" panose="02040503050406030204" pitchFamily="18" charset="0"/>
                            </a:rPr>
                            <m:t>𝑚</m:t>
                          </m:r>
                        </m:e>
                        <m:sub>
                          <m:r>
                            <a:rPr lang="en-US" altLang="ja-JP" i="1" dirty="0">
                              <a:latin typeface="Cambria Math" panose="02040503050406030204" pitchFamily="18" charset="0"/>
                            </a:rPr>
                            <m:t>𝑖</m:t>
                          </m:r>
                        </m:sub>
                      </m:sSub>
                      <m:r>
                        <a:rPr lang="en-US" altLang="ja-JP" b="0" i="1" dirty="0" smtClean="0">
                          <a:latin typeface="Cambria Math" panose="02040503050406030204" pitchFamily="18" charset="0"/>
                        </a:rPr>
                        <m:t>=</m:t>
                      </m:r>
                      <m:sSub>
                        <m:sSubPr>
                          <m:ctrlPr>
                            <a:rPr lang="en-US" altLang="ja-JP" b="0" i="1" dirty="0" smtClean="0">
                              <a:latin typeface="Cambria Math" panose="02040503050406030204" pitchFamily="18" charset="0"/>
                            </a:rPr>
                          </m:ctrlPr>
                        </m:sSubPr>
                        <m:e>
                          <m:r>
                            <a:rPr lang="en-US" altLang="ja-JP" b="0" i="1" dirty="0" smtClean="0">
                              <a:latin typeface="Cambria Math" panose="02040503050406030204" pitchFamily="18" charset="0"/>
                            </a:rPr>
                            <m:t>𝑚</m:t>
                          </m:r>
                        </m:e>
                        <m:sub>
                          <m:r>
                            <a:rPr lang="en-US" altLang="ja-JP" b="0" i="1" dirty="0" smtClean="0">
                              <a:latin typeface="Cambria Math" panose="02040503050406030204" pitchFamily="18" charset="0"/>
                            </a:rPr>
                            <m:t>𝐹</m:t>
                          </m:r>
                          <m:r>
                            <a:rPr lang="en-US" altLang="ja-JP" b="0" i="1" dirty="0" smtClean="0">
                              <a:latin typeface="Cambria Math" panose="02040503050406030204" pitchFamily="18" charset="0"/>
                            </a:rPr>
                            <m:t>,1</m:t>
                          </m:r>
                        </m:sub>
                      </m:sSub>
                      <m:r>
                        <a:rPr lang="en-US" altLang="ja-JP" b="0" i="1" dirty="0" smtClean="0">
                          <a:latin typeface="Cambria Math" panose="02040503050406030204" pitchFamily="18" charset="0"/>
                        </a:rPr>
                        <m:t>+</m:t>
                      </m:r>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𝑚</m:t>
                          </m:r>
                        </m:e>
                        <m:sub>
                          <m:r>
                            <a:rPr lang="en-US" altLang="ja-JP" i="1" dirty="0">
                              <a:latin typeface="Cambria Math" panose="02040503050406030204" pitchFamily="18" charset="0"/>
                            </a:rPr>
                            <m:t>𝐹</m:t>
                          </m:r>
                          <m:r>
                            <a:rPr lang="en-US" altLang="ja-JP" i="1" dirty="0">
                              <a:latin typeface="Cambria Math" panose="02040503050406030204" pitchFamily="18" charset="0"/>
                            </a:rPr>
                            <m:t>,2</m:t>
                          </m:r>
                        </m:sub>
                      </m:sSub>
                      <m:r>
                        <a:rPr lang="en-US" altLang="ja-JP" b="0" i="1" dirty="0" smtClean="0">
                          <a:latin typeface="Cambria Math" panose="02040503050406030204" pitchFamily="18" charset="0"/>
                        </a:rPr>
                        <m:t>+</m:t>
                      </m:r>
                      <m:sSub>
                        <m:sSubPr>
                          <m:ctrlPr>
                            <a:rPr lang="en-US" altLang="ja-JP" b="0" i="1" dirty="0" smtClean="0">
                              <a:latin typeface="Cambria Math" panose="02040503050406030204" pitchFamily="18" charset="0"/>
                            </a:rPr>
                          </m:ctrlPr>
                        </m:sSubPr>
                        <m:e>
                          <m:r>
                            <a:rPr lang="en-US" altLang="ja-JP" b="0" i="1" dirty="0" smtClean="0">
                              <a:latin typeface="Cambria Math" panose="02040503050406030204" pitchFamily="18" charset="0"/>
                            </a:rPr>
                            <m:t>𝑚</m:t>
                          </m:r>
                        </m:e>
                        <m:sub>
                          <m:r>
                            <a:rPr lang="en-US" altLang="ja-JP" b="0" i="1" dirty="0" smtClean="0">
                              <a:latin typeface="Cambria Math" panose="02040503050406030204" pitchFamily="18" charset="0"/>
                            </a:rPr>
                            <m:t>𝑟</m:t>
                          </m:r>
                        </m:sub>
                      </m:sSub>
                      <m:r>
                        <a:rPr lang="en-US" altLang="ja-JP" b="0" i="1" dirty="0" smtClean="0">
                          <a:latin typeface="Cambria Math" panose="02040503050406030204" pitchFamily="18" charset="0"/>
                        </a:rPr>
                        <m:t>+</m:t>
                      </m:r>
                      <m:sSub>
                        <m:sSubPr>
                          <m:ctrlPr>
                            <a:rPr lang="en-US" altLang="ja-JP" b="0" i="1" dirty="0" smtClean="0">
                              <a:latin typeface="Cambria Math" panose="02040503050406030204" pitchFamily="18" charset="0"/>
                            </a:rPr>
                          </m:ctrlPr>
                        </m:sSubPr>
                        <m:e>
                          <m:r>
                            <a:rPr lang="en-US" altLang="ja-JP" b="0" i="1" dirty="0" smtClean="0">
                              <a:latin typeface="Cambria Math" panose="02040503050406030204" pitchFamily="18" charset="0"/>
                            </a:rPr>
                            <m:t>𝑚</m:t>
                          </m:r>
                        </m:e>
                        <m:sub>
                          <m:r>
                            <a:rPr lang="en-US" altLang="ja-JP" b="0" i="1" dirty="0" smtClean="0">
                              <a:latin typeface="Cambria Math" panose="02040503050406030204" pitchFamily="18" charset="0"/>
                            </a:rPr>
                            <m:t>𝑝</m:t>
                          </m:r>
                        </m:sub>
                      </m:sSub>
                      <m:r>
                        <a:rPr lang="en-US" altLang="ja-JP" b="0" i="1" dirty="0" smtClean="0">
                          <a:latin typeface="Cambria Math" panose="02040503050406030204" pitchFamily="18" charset="0"/>
                        </a:rPr>
                        <m:t>=</m:t>
                      </m:r>
                      <m:f>
                        <m:fPr>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1</m:t>
                          </m:r>
                        </m:num>
                        <m:den>
                          <m:r>
                            <a:rPr lang="en-US" altLang="ja-JP" b="0" i="1" dirty="0" smtClean="0">
                              <a:latin typeface="Cambria Math" panose="02040503050406030204" pitchFamily="18" charset="0"/>
                            </a:rPr>
                            <m:t>2</m:t>
                          </m:r>
                        </m:den>
                      </m:f>
                      <m:r>
                        <a:rPr lang="en-US" altLang="ja-JP" b="0" i="1" dirty="0" smtClean="0">
                          <a:latin typeface="Cambria Math" panose="02040503050406030204" pitchFamily="18" charset="0"/>
                        </a:rPr>
                        <m:t>−</m:t>
                      </m:r>
                      <m:f>
                        <m:fPr>
                          <m:ctrlPr>
                            <a:rPr lang="en-US" altLang="ja-JP" b="0" i="1" dirty="0" smtClean="0">
                              <a:latin typeface="Cambria Math" panose="02040503050406030204" pitchFamily="18" charset="0"/>
                            </a:rPr>
                          </m:ctrlPr>
                        </m:fPr>
                        <m:num>
                          <m:r>
                            <a:rPr lang="en-US" altLang="ja-JP" b="0" i="1" dirty="0" smtClean="0">
                              <a:latin typeface="Cambria Math" panose="02040503050406030204" pitchFamily="18" charset="0"/>
                            </a:rPr>
                            <m:t>1</m:t>
                          </m:r>
                        </m:num>
                        <m:den>
                          <m:r>
                            <a:rPr lang="en-US" altLang="ja-JP" b="0" i="1" dirty="0" smtClean="0">
                              <a:latin typeface="Cambria Math" panose="02040503050406030204" pitchFamily="18" charset="0"/>
                            </a:rPr>
                            <m:t>2</m:t>
                          </m:r>
                        </m:den>
                      </m:f>
                      <m:r>
                        <a:rPr lang="en-US" altLang="ja-JP" b="0" i="1" dirty="0" smtClean="0">
                          <a:latin typeface="Cambria Math" panose="02040503050406030204" pitchFamily="18" charset="0"/>
                        </a:rPr>
                        <m:t>+0−1=−1</m:t>
                      </m:r>
                    </m:oMath>
                  </m:oMathPara>
                </a14:m>
                <a:endParaRPr lang="ja-JP" altLang="en-US" i="1" dirty="0"/>
              </a:p>
            </p:txBody>
          </p:sp>
        </mc:Choice>
        <mc:Fallback xmlns="">
          <p:sp>
            <p:nvSpPr>
              <p:cNvPr id="25" name="正方形/長方形 24">
                <a:extLst>
                  <a:ext uri="{FF2B5EF4-FFF2-40B4-BE49-F238E27FC236}">
                    <a16:creationId xmlns:a16="http://schemas.microsoft.com/office/drawing/2014/main" id="{DEDDF643-DC83-F446-9A02-D6AB338182AD}"/>
                  </a:ext>
                </a:extLst>
              </p:cNvPr>
              <p:cNvSpPr>
                <a:spLocks noRot="1" noChangeAspect="1" noMove="1" noResize="1" noEditPoints="1" noAdjustHandles="1" noChangeArrowheads="1" noChangeShapeType="1" noTextEdit="1"/>
              </p:cNvSpPr>
              <p:nvPr/>
            </p:nvSpPr>
            <p:spPr>
              <a:xfrm>
                <a:off x="1183689" y="2518250"/>
                <a:ext cx="5385129" cy="610936"/>
              </a:xfrm>
              <a:prstGeom prst="rect">
                <a:avLst/>
              </a:prstGeom>
              <a:blipFill>
                <a:blip r:embed="rId7"/>
                <a:stretch>
                  <a:fillRect b="-4082"/>
                </a:stretch>
              </a:blipFill>
            </p:spPr>
            <p:txBody>
              <a:bodyPr/>
              <a:lstStyle/>
              <a:p>
                <a:r>
                  <a:rPr lang="ja-JP" altLang="en-US">
                    <a:noFill/>
                  </a:rPr>
                  <a:t> </a:t>
                </a:r>
              </a:p>
            </p:txBody>
          </p:sp>
        </mc:Fallback>
      </mc:AlternateContent>
      <p:cxnSp>
        <p:nvCxnSpPr>
          <p:cNvPr id="26" name="直線コネクタ 25">
            <a:extLst>
              <a:ext uri="{FF2B5EF4-FFF2-40B4-BE49-F238E27FC236}">
                <a16:creationId xmlns:a16="http://schemas.microsoft.com/office/drawing/2014/main" id="{7D8C9F23-C540-864D-B661-B3F7B89DE2DF}"/>
              </a:ext>
            </a:extLst>
          </p:cNvPr>
          <p:cNvCxnSpPr/>
          <p:nvPr/>
        </p:nvCxnSpPr>
        <p:spPr>
          <a:xfrm>
            <a:off x="3271498" y="3038756"/>
            <a:ext cx="3736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DFE18DEB-42E4-0C48-90E1-A33209FE09E1}"/>
              </a:ext>
            </a:extLst>
          </p:cNvPr>
          <p:cNvSpPr txBox="1"/>
          <p:nvPr/>
        </p:nvSpPr>
        <p:spPr>
          <a:xfrm>
            <a:off x="2138924" y="3135442"/>
            <a:ext cx="4138697" cy="369332"/>
          </a:xfrm>
          <a:prstGeom prst="rect">
            <a:avLst/>
          </a:prstGeom>
          <a:noFill/>
        </p:spPr>
        <p:txBody>
          <a:bodyPr wrap="none" rtlCol="0">
            <a:spAutoFit/>
          </a:bodyPr>
          <a:lstStyle/>
          <a:p>
            <a:pPr algn="ctr"/>
            <a:r>
              <a:rPr kumimoji="1" lang="en-US" altLang="ja-JP" dirty="0"/>
              <a:t>relative angular momentum</a:t>
            </a:r>
            <a:r>
              <a:rPr kumimoji="1" lang="ja-JP" altLang="en-US"/>
              <a:t> </a:t>
            </a:r>
            <a:r>
              <a:rPr lang="en-US" altLang="ja-JP" dirty="0"/>
              <a:t>(0 for s-wave)</a:t>
            </a:r>
            <a:endParaRPr kumimoji="1" lang="ja-JP" altLang="en-US" dirty="0"/>
          </a:p>
        </p:txBody>
      </p:sp>
      <p:sp>
        <p:nvSpPr>
          <p:cNvPr id="32" name="テキスト ボックス 31">
            <a:extLst>
              <a:ext uri="{FF2B5EF4-FFF2-40B4-BE49-F238E27FC236}">
                <a16:creationId xmlns:a16="http://schemas.microsoft.com/office/drawing/2014/main" id="{704A4215-4CFF-1C45-BC91-1CECD75F5FD6}"/>
              </a:ext>
            </a:extLst>
          </p:cNvPr>
          <p:cNvSpPr txBox="1"/>
          <p:nvPr/>
        </p:nvSpPr>
        <p:spPr>
          <a:xfrm>
            <a:off x="538178" y="3623796"/>
            <a:ext cx="3105402" cy="400110"/>
          </a:xfrm>
          <a:prstGeom prst="rect">
            <a:avLst/>
          </a:prstGeom>
          <a:noFill/>
        </p:spPr>
        <p:txBody>
          <a:bodyPr wrap="none" rtlCol="0">
            <a:spAutoFit/>
          </a:bodyPr>
          <a:lstStyle/>
          <a:p>
            <a:pPr marL="285750" indent="-285750">
              <a:buFont typeface="Arial" panose="020B0604020202020204" pitchFamily="34" charset="0"/>
              <a:buChar char="•"/>
            </a:pPr>
            <a:r>
              <a:rPr lang="en-US" altLang="ja-JP" sz="2000" dirty="0"/>
              <a:t>The final molecular state</a:t>
            </a:r>
            <a:endParaRPr lang="ja-JP" altLang="en-US" sz="2000"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正方形/長方形 33">
                <a:extLst>
                  <a:ext uri="{FF2B5EF4-FFF2-40B4-BE49-F238E27FC236}">
                    <a16:creationId xmlns:a16="http://schemas.microsoft.com/office/drawing/2014/main" id="{00A7D868-A47E-A64B-A240-097F75B6433C}"/>
                  </a:ext>
                </a:extLst>
              </p:cNvPr>
              <p:cNvSpPr/>
              <p:nvPr/>
            </p:nvSpPr>
            <p:spPr>
              <a:xfrm>
                <a:off x="1183689" y="4083721"/>
                <a:ext cx="5441618" cy="394210"/>
              </a:xfrm>
              <a:prstGeom prst="rect">
                <a:avLst/>
              </a:prstGeom>
            </p:spPr>
            <p:txBody>
              <a:bodyPr wrap="none">
                <a:spAutoFit/>
              </a:bodyPr>
              <a:lstStyle/>
              <a:p>
                <a:r>
                  <a:rPr lang="en-US" altLang="ja-JP" dirty="0"/>
                  <a:t>All of combinations of </a:t>
                </a:r>
                <a14:m>
                  <m:oMath xmlns:m="http://schemas.openxmlformats.org/officeDocument/2006/math">
                    <m:sSub>
                      <m:sSubPr>
                        <m:ctrlPr>
                          <a:rPr lang="en-US" altLang="ja-JP" b="0" i="1" smtClean="0">
                            <a:latin typeface="Cambria Math" panose="02040503050406030204" pitchFamily="18" charset="0"/>
                          </a:rPr>
                        </m:ctrlPr>
                      </m:sSubPr>
                      <m:e>
                        <m:r>
                          <a:rPr lang="en-US" altLang="ja-JP" b="0" i="1" smtClean="0">
                            <a:latin typeface="Cambria Math" panose="02040503050406030204" pitchFamily="18" charset="0"/>
                          </a:rPr>
                          <m:t>𝑆</m:t>
                        </m:r>
                      </m:e>
                      <m:sub>
                        <m:r>
                          <a:rPr lang="en-US" altLang="ja-JP" b="0" i="1" smtClean="0">
                            <a:latin typeface="Cambria Math" panose="02040503050406030204" pitchFamily="18" charset="0"/>
                          </a:rPr>
                          <m:t>1/2</m:t>
                        </m:r>
                      </m:sub>
                    </m:sSub>
                    <m:r>
                      <a:rPr lang="en-US" altLang="ja-JP" b="0" i="0" smtClean="0">
                        <a:latin typeface="Cambria Math" panose="02040503050406030204" pitchFamily="18" charset="0"/>
                      </a:rPr>
                      <m:t> </m:t>
                    </m:r>
                    <m:r>
                      <m:rPr>
                        <m:sty m:val="p"/>
                      </m:rPr>
                      <a:rPr lang="en-US" altLang="ja-JP" b="0" i="0" smtClean="0">
                        <a:latin typeface="Cambria Math" panose="02040503050406030204" pitchFamily="18" charset="0"/>
                      </a:rPr>
                      <m:t>and</m:t>
                    </m:r>
                    <m:r>
                      <a:rPr lang="en-US" altLang="ja-JP" b="0" i="0" smtClean="0">
                        <a:latin typeface="Cambria Math" panose="02040503050406030204" pitchFamily="18" charset="0"/>
                      </a:rPr>
                      <m:t> </m:t>
                    </m:r>
                    <m:sSub>
                      <m:sSubPr>
                        <m:ctrlPr>
                          <a:rPr lang="en-US" altLang="ja-JP" i="1">
                            <a:latin typeface="Cambria Math" panose="02040503050406030204" pitchFamily="18" charset="0"/>
                          </a:rPr>
                        </m:ctrlPr>
                      </m:sSubPr>
                      <m:e>
                        <m:r>
                          <a:rPr lang="en-US" altLang="ja-JP" b="0" i="1" smtClean="0">
                            <a:latin typeface="Cambria Math" panose="02040503050406030204" pitchFamily="18" charset="0"/>
                          </a:rPr>
                          <m:t>𝑃</m:t>
                        </m:r>
                      </m:e>
                      <m:sub>
                        <m:r>
                          <a:rPr lang="en-US" altLang="ja-JP" b="0" i="1" smtClean="0">
                            <a:latin typeface="Cambria Math" panose="02040503050406030204" pitchFamily="18" charset="0"/>
                          </a:rPr>
                          <m:t>3</m:t>
                        </m:r>
                        <m:r>
                          <a:rPr lang="en-US" altLang="ja-JP" i="1">
                            <a:latin typeface="Cambria Math" panose="02040503050406030204" pitchFamily="18" charset="0"/>
                          </a:rPr>
                          <m:t>/2</m:t>
                        </m:r>
                      </m:sub>
                    </m:sSub>
                  </m:oMath>
                </a14:m>
                <a:r>
                  <a:rPr lang="en-US" altLang="ja-JP" dirty="0"/>
                  <a:t> satisfying </a:t>
                </a:r>
                <a14:m>
                  <m:oMath xmlns:m="http://schemas.openxmlformats.org/officeDocument/2006/math">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𝑚</m:t>
                        </m:r>
                      </m:e>
                      <m:sub>
                        <m:r>
                          <a:rPr lang="en-US" altLang="ja-JP" i="1" dirty="0">
                            <a:latin typeface="Cambria Math" panose="02040503050406030204" pitchFamily="18" charset="0"/>
                          </a:rPr>
                          <m:t>𝑓</m:t>
                        </m:r>
                      </m:sub>
                    </m:sSub>
                    <m:r>
                      <a:rPr lang="en-US" altLang="ja-JP" i="1" dirty="0">
                        <a:latin typeface="Cambria Math" panose="02040503050406030204" pitchFamily="18" charset="0"/>
                      </a:rPr>
                      <m:t>=−1</m:t>
                    </m:r>
                  </m:oMath>
                </a14:m>
                <a:endParaRPr lang="ja-JP" altLang="en-US" dirty="0"/>
              </a:p>
            </p:txBody>
          </p:sp>
        </mc:Choice>
        <mc:Fallback xmlns="">
          <p:sp>
            <p:nvSpPr>
              <p:cNvPr id="34" name="正方形/長方形 33">
                <a:extLst>
                  <a:ext uri="{FF2B5EF4-FFF2-40B4-BE49-F238E27FC236}">
                    <a16:creationId xmlns:a16="http://schemas.microsoft.com/office/drawing/2014/main" id="{00A7D868-A47E-A64B-A240-097F75B6433C}"/>
                  </a:ext>
                </a:extLst>
              </p:cNvPr>
              <p:cNvSpPr>
                <a:spLocks noRot="1" noChangeAspect="1" noMove="1" noResize="1" noEditPoints="1" noAdjustHandles="1" noChangeArrowheads="1" noChangeShapeType="1" noTextEdit="1"/>
              </p:cNvSpPr>
              <p:nvPr/>
            </p:nvSpPr>
            <p:spPr>
              <a:xfrm>
                <a:off x="1183689" y="4083721"/>
                <a:ext cx="5441618" cy="394210"/>
              </a:xfrm>
              <a:prstGeom prst="rect">
                <a:avLst/>
              </a:prstGeom>
              <a:blipFill>
                <a:blip r:embed="rId8"/>
                <a:stretch>
                  <a:fillRect l="-698" t="-6250" b="-1562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id="{7DA993E7-E5C1-F24B-A05C-CB53E0B180E4}"/>
                  </a:ext>
                </a:extLst>
              </p:cNvPr>
              <p:cNvSpPr txBox="1"/>
              <p:nvPr/>
            </p:nvSpPr>
            <p:spPr>
              <a:xfrm>
                <a:off x="323460" y="4585572"/>
                <a:ext cx="6078972" cy="973152"/>
              </a:xfrm>
              <a:prstGeom prst="rect">
                <a:avLst/>
              </a:prstGeom>
              <a:noFill/>
            </p:spPr>
            <p:txBody>
              <a:bodyPr wrap="none" rtlCol="0">
                <a:spAutoFit/>
              </a:bodyPr>
              <a:lstStyle/>
              <a:p>
                <a:pPr marL="342900" indent="-342900">
                  <a:buFont typeface="+mj-lt"/>
                  <a:buAutoNum type="arabicPeriod"/>
                </a:pPr>
                <a:r>
                  <a:rPr lang="en-US" altLang="ja-JP" dirty="0"/>
                  <a:t> For </a:t>
                </a:r>
                <a14:m>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𝑚</m:t>
                        </m:r>
                      </m:e>
                      <m:sub>
                        <m:r>
                          <a:rPr kumimoji="1" lang="en-US" altLang="ja-JP" b="0" i="1" smtClean="0">
                            <a:latin typeface="Cambria Math" panose="02040503050406030204" pitchFamily="18" charset="0"/>
                          </a:rPr>
                          <m:t>𝑟</m:t>
                        </m:r>
                      </m:sub>
                    </m:sSub>
                    <m:r>
                      <a:rPr kumimoji="1" lang="en-US" altLang="ja-JP" b="0" i="1" smtClean="0">
                        <a:latin typeface="Cambria Math" panose="02040503050406030204" pitchFamily="18" charset="0"/>
                      </a:rPr>
                      <m:t>=0</m:t>
                    </m:r>
                  </m:oMath>
                </a14:m>
                <a:r>
                  <a:rPr kumimoji="1" lang="en-US" altLang="ja-JP" dirty="0"/>
                  <a:t>, </a:t>
                </a:r>
                <a14:m>
                  <m:oMath xmlns:m="http://schemas.openxmlformats.org/officeDocument/2006/math">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𝑚</m:t>
                        </m:r>
                      </m:e>
                      <m:sub>
                        <m:r>
                          <a:rPr lang="en-US" altLang="ja-JP" i="1" dirty="0">
                            <a:latin typeface="Cambria Math" panose="02040503050406030204" pitchFamily="18" charset="0"/>
                          </a:rPr>
                          <m:t>𝐹</m:t>
                        </m:r>
                        <m:r>
                          <a:rPr lang="en-US" altLang="ja-JP" i="1" dirty="0">
                            <a:latin typeface="Cambria Math" panose="02040503050406030204" pitchFamily="18" charset="0"/>
                          </a:rPr>
                          <m:t>,1</m:t>
                        </m:r>
                      </m:sub>
                    </m:sSub>
                    <m:r>
                      <a:rPr lang="en-US" altLang="ja-JP" i="1" dirty="0">
                        <a:latin typeface="Cambria Math" panose="02040503050406030204" pitchFamily="18" charset="0"/>
                      </a:rPr>
                      <m:t>+</m:t>
                    </m:r>
                    <m:sSubSup>
                      <m:sSubSupPr>
                        <m:ctrlPr>
                          <a:rPr lang="en-US" altLang="ja-JP" b="0" i="1" dirty="0" smtClean="0">
                            <a:latin typeface="Cambria Math" panose="02040503050406030204" pitchFamily="18" charset="0"/>
                          </a:rPr>
                        </m:ctrlPr>
                      </m:sSubSupPr>
                      <m:e>
                        <m:r>
                          <a:rPr lang="en-US" altLang="ja-JP" i="1" dirty="0">
                            <a:latin typeface="Cambria Math" panose="02040503050406030204" pitchFamily="18" charset="0"/>
                          </a:rPr>
                          <m:t>𝑚</m:t>
                        </m:r>
                      </m:e>
                      <m:sub>
                        <m:r>
                          <a:rPr lang="en-US" altLang="ja-JP" i="1" dirty="0">
                            <a:latin typeface="Cambria Math" panose="02040503050406030204" pitchFamily="18" charset="0"/>
                          </a:rPr>
                          <m:t>𝐹</m:t>
                        </m:r>
                        <m:r>
                          <a:rPr lang="en-US" altLang="ja-JP" i="1" dirty="0">
                            <a:latin typeface="Cambria Math" panose="02040503050406030204" pitchFamily="18" charset="0"/>
                          </a:rPr>
                          <m:t>,2</m:t>
                        </m:r>
                      </m:sub>
                      <m:sup>
                        <m:r>
                          <a:rPr lang="en-US" altLang="ja-JP" b="0" i="1" dirty="0" smtClean="0">
                            <a:latin typeface="Cambria Math" panose="02040503050406030204" pitchFamily="18" charset="0"/>
                          </a:rPr>
                          <m:t>′</m:t>
                        </m:r>
                      </m:sup>
                    </m:sSubSup>
                    <m:r>
                      <a:rPr lang="en-US" altLang="ja-JP" b="0" i="1" dirty="0" smtClean="0">
                        <a:latin typeface="Cambria Math" panose="02040503050406030204" pitchFamily="18" charset="0"/>
                      </a:rPr>
                      <m:t>=−1</m:t>
                    </m:r>
                  </m:oMath>
                </a14:m>
                <a:endParaRPr kumimoji="1" lang="en-US" altLang="ja-JP" dirty="0"/>
              </a:p>
              <a:p>
                <a:pPr marL="342900" indent="-342900">
                  <a:buFont typeface="+mj-lt"/>
                  <a:buAutoNum type="arabicPeriod"/>
                </a:pPr>
                <a:r>
                  <a:rPr lang="en-US" altLang="ja-JP" dirty="0"/>
                  <a:t> For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𝑟</m:t>
                        </m:r>
                      </m:sub>
                    </m:sSub>
                    <m:r>
                      <a:rPr lang="en-US" altLang="ja-JP" i="1">
                        <a:latin typeface="Cambria Math" panose="02040503050406030204" pitchFamily="18" charset="0"/>
                      </a:rPr>
                      <m:t>=</m:t>
                    </m:r>
                    <m:r>
                      <a:rPr lang="en-US" altLang="ja-JP" b="0" i="1" smtClean="0">
                        <a:latin typeface="Cambria Math" panose="02040503050406030204" pitchFamily="18" charset="0"/>
                      </a:rPr>
                      <m:t>−1</m:t>
                    </m:r>
                  </m:oMath>
                </a14:m>
                <a:r>
                  <a:rPr lang="en-US" altLang="ja-JP" dirty="0"/>
                  <a:t>(Counterclockwise</a:t>
                </a:r>
                <a:r>
                  <a:rPr lang="ja-JP" altLang="en-US"/>
                  <a:t> </a:t>
                </a:r>
                <a:r>
                  <a:rPr lang="en-US" altLang="ja-JP" dirty="0"/>
                  <a:t>rotation), </a:t>
                </a:r>
                <a14:m>
                  <m:oMath xmlns:m="http://schemas.openxmlformats.org/officeDocument/2006/math">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𝑚</m:t>
                        </m:r>
                      </m:e>
                      <m:sub>
                        <m:r>
                          <a:rPr lang="en-US" altLang="ja-JP" i="1" dirty="0">
                            <a:latin typeface="Cambria Math" panose="02040503050406030204" pitchFamily="18" charset="0"/>
                          </a:rPr>
                          <m:t>𝐹</m:t>
                        </m:r>
                        <m:r>
                          <a:rPr lang="en-US" altLang="ja-JP" i="1" dirty="0">
                            <a:latin typeface="Cambria Math" panose="02040503050406030204" pitchFamily="18" charset="0"/>
                          </a:rPr>
                          <m:t>,1</m:t>
                        </m:r>
                      </m:sub>
                    </m:sSub>
                    <m:r>
                      <a:rPr lang="en-US" altLang="ja-JP" i="1" dirty="0">
                        <a:latin typeface="Cambria Math" panose="02040503050406030204" pitchFamily="18" charset="0"/>
                      </a:rPr>
                      <m:t>+</m:t>
                    </m:r>
                    <m:sSubSup>
                      <m:sSubSupPr>
                        <m:ctrlPr>
                          <a:rPr lang="en-US" altLang="ja-JP" i="1" dirty="0">
                            <a:latin typeface="Cambria Math" panose="02040503050406030204" pitchFamily="18" charset="0"/>
                          </a:rPr>
                        </m:ctrlPr>
                      </m:sSubSupPr>
                      <m:e>
                        <m:r>
                          <a:rPr lang="en-US" altLang="ja-JP" i="1" dirty="0">
                            <a:latin typeface="Cambria Math" panose="02040503050406030204" pitchFamily="18" charset="0"/>
                          </a:rPr>
                          <m:t>𝑚</m:t>
                        </m:r>
                      </m:e>
                      <m:sub>
                        <m:r>
                          <a:rPr lang="en-US" altLang="ja-JP" i="1" dirty="0">
                            <a:latin typeface="Cambria Math" panose="02040503050406030204" pitchFamily="18" charset="0"/>
                          </a:rPr>
                          <m:t>𝐹</m:t>
                        </m:r>
                        <m:r>
                          <a:rPr lang="en-US" altLang="ja-JP" i="1" dirty="0">
                            <a:latin typeface="Cambria Math" panose="02040503050406030204" pitchFamily="18" charset="0"/>
                          </a:rPr>
                          <m:t>,2</m:t>
                        </m:r>
                      </m:sub>
                      <m:sup>
                        <m:r>
                          <a:rPr lang="en-US" altLang="ja-JP" i="1" dirty="0">
                            <a:latin typeface="Cambria Math" panose="02040503050406030204" pitchFamily="18" charset="0"/>
                          </a:rPr>
                          <m:t>′</m:t>
                        </m:r>
                      </m:sup>
                    </m:sSubSup>
                    <m:r>
                      <a:rPr lang="en-US" altLang="ja-JP" i="1" dirty="0">
                        <a:latin typeface="Cambria Math" panose="02040503050406030204" pitchFamily="18" charset="0"/>
                      </a:rPr>
                      <m:t>=</m:t>
                    </m:r>
                  </m:oMath>
                </a14:m>
                <a:r>
                  <a:rPr lang="en-US" altLang="ja-JP" dirty="0"/>
                  <a:t>0</a:t>
                </a:r>
              </a:p>
              <a:p>
                <a:pPr marL="342900" indent="-342900">
                  <a:buFont typeface="+mj-lt"/>
                  <a:buAutoNum type="arabicPeriod"/>
                </a:pPr>
                <a:r>
                  <a:rPr lang="en-US" altLang="ja-JP" dirty="0"/>
                  <a:t> For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𝑟</m:t>
                        </m:r>
                      </m:sub>
                    </m:sSub>
                    <m:r>
                      <a:rPr lang="en-US" altLang="ja-JP" i="1">
                        <a:latin typeface="Cambria Math" panose="02040503050406030204" pitchFamily="18" charset="0"/>
                      </a:rPr>
                      <m:t>=</m:t>
                    </m:r>
                    <m:r>
                      <a:rPr lang="en-US" altLang="ja-JP" b="0" i="1" smtClean="0">
                        <a:latin typeface="Cambria Math" panose="02040503050406030204" pitchFamily="18" charset="0"/>
                      </a:rPr>
                      <m:t>+1</m:t>
                    </m:r>
                  </m:oMath>
                </a14:m>
                <a:r>
                  <a:rPr lang="en-US" altLang="ja-JP" dirty="0"/>
                  <a:t>(clockwise</a:t>
                </a:r>
                <a:r>
                  <a:rPr lang="ja-JP" altLang="en-US"/>
                  <a:t> </a:t>
                </a:r>
                <a:r>
                  <a:rPr lang="en-US" altLang="ja-JP" dirty="0"/>
                  <a:t>rotation),  </a:t>
                </a:r>
                <a14:m>
                  <m:oMath xmlns:m="http://schemas.openxmlformats.org/officeDocument/2006/math">
                    <m:sSub>
                      <m:sSubPr>
                        <m:ctrlPr>
                          <a:rPr lang="en-US" altLang="ja-JP" i="1" dirty="0">
                            <a:latin typeface="Cambria Math" panose="02040503050406030204" pitchFamily="18" charset="0"/>
                          </a:rPr>
                        </m:ctrlPr>
                      </m:sSubPr>
                      <m:e>
                        <m:r>
                          <a:rPr lang="en-US" altLang="ja-JP" i="1" dirty="0">
                            <a:latin typeface="Cambria Math" panose="02040503050406030204" pitchFamily="18" charset="0"/>
                          </a:rPr>
                          <m:t>𝑚</m:t>
                        </m:r>
                      </m:e>
                      <m:sub>
                        <m:r>
                          <a:rPr lang="en-US" altLang="ja-JP" i="1" dirty="0">
                            <a:latin typeface="Cambria Math" panose="02040503050406030204" pitchFamily="18" charset="0"/>
                          </a:rPr>
                          <m:t>𝐹</m:t>
                        </m:r>
                        <m:r>
                          <a:rPr lang="en-US" altLang="ja-JP" i="1" dirty="0">
                            <a:latin typeface="Cambria Math" panose="02040503050406030204" pitchFamily="18" charset="0"/>
                          </a:rPr>
                          <m:t>,1</m:t>
                        </m:r>
                      </m:sub>
                    </m:sSub>
                    <m:r>
                      <a:rPr lang="en-US" altLang="ja-JP" i="1" dirty="0">
                        <a:latin typeface="Cambria Math" panose="02040503050406030204" pitchFamily="18" charset="0"/>
                      </a:rPr>
                      <m:t>+</m:t>
                    </m:r>
                    <m:sSubSup>
                      <m:sSubSupPr>
                        <m:ctrlPr>
                          <a:rPr lang="en-US" altLang="ja-JP" i="1" dirty="0">
                            <a:latin typeface="Cambria Math" panose="02040503050406030204" pitchFamily="18" charset="0"/>
                          </a:rPr>
                        </m:ctrlPr>
                      </m:sSubSupPr>
                      <m:e>
                        <m:r>
                          <a:rPr lang="en-US" altLang="ja-JP" i="1" dirty="0">
                            <a:latin typeface="Cambria Math" panose="02040503050406030204" pitchFamily="18" charset="0"/>
                          </a:rPr>
                          <m:t>𝑚</m:t>
                        </m:r>
                      </m:e>
                      <m:sub>
                        <m:r>
                          <a:rPr lang="en-US" altLang="ja-JP" i="1" dirty="0">
                            <a:latin typeface="Cambria Math" panose="02040503050406030204" pitchFamily="18" charset="0"/>
                          </a:rPr>
                          <m:t>𝐹</m:t>
                        </m:r>
                        <m:r>
                          <a:rPr lang="en-US" altLang="ja-JP" i="1" dirty="0">
                            <a:latin typeface="Cambria Math" panose="02040503050406030204" pitchFamily="18" charset="0"/>
                          </a:rPr>
                          <m:t>,2</m:t>
                        </m:r>
                      </m:sub>
                      <m:sup>
                        <m:r>
                          <a:rPr lang="en-US" altLang="ja-JP" i="1" dirty="0">
                            <a:latin typeface="Cambria Math" panose="02040503050406030204" pitchFamily="18" charset="0"/>
                          </a:rPr>
                          <m:t>′</m:t>
                        </m:r>
                      </m:sup>
                    </m:sSubSup>
                    <m:r>
                      <a:rPr lang="en-US" altLang="ja-JP" i="1" dirty="0">
                        <a:latin typeface="Cambria Math" panose="02040503050406030204" pitchFamily="18" charset="0"/>
                      </a:rPr>
                      <m:t>=−</m:t>
                    </m:r>
                    <m:r>
                      <a:rPr lang="en-US" altLang="ja-JP" b="0" i="1" dirty="0" smtClean="0">
                        <a:latin typeface="Cambria Math" panose="02040503050406030204" pitchFamily="18" charset="0"/>
                      </a:rPr>
                      <m:t>2</m:t>
                    </m:r>
                  </m:oMath>
                </a14:m>
                <a:endParaRPr lang="en-US" altLang="ja-JP" dirty="0"/>
              </a:p>
            </p:txBody>
          </p:sp>
        </mc:Choice>
        <mc:Fallback xmlns="">
          <p:sp>
            <p:nvSpPr>
              <p:cNvPr id="35" name="テキスト ボックス 34">
                <a:extLst>
                  <a:ext uri="{FF2B5EF4-FFF2-40B4-BE49-F238E27FC236}">
                    <a16:creationId xmlns:a16="http://schemas.microsoft.com/office/drawing/2014/main" id="{7DA993E7-E5C1-F24B-A05C-CB53E0B180E4}"/>
                  </a:ext>
                </a:extLst>
              </p:cNvPr>
              <p:cNvSpPr txBox="1">
                <a:spLocks noRot="1" noChangeAspect="1" noMove="1" noResize="1" noEditPoints="1" noAdjustHandles="1" noChangeArrowheads="1" noChangeShapeType="1" noTextEdit="1"/>
              </p:cNvSpPr>
              <p:nvPr/>
            </p:nvSpPr>
            <p:spPr>
              <a:xfrm>
                <a:off x="323460" y="4585572"/>
                <a:ext cx="6078972" cy="973152"/>
              </a:xfrm>
              <a:prstGeom prst="rect">
                <a:avLst/>
              </a:prstGeom>
              <a:blipFill>
                <a:blip r:embed="rId9"/>
                <a:stretch>
                  <a:fillRect l="-625" t="-1282" b="-7692"/>
                </a:stretch>
              </a:blipFill>
            </p:spPr>
            <p:txBody>
              <a:bodyPr/>
              <a:lstStyle/>
              <a:p>
                <a:r>
                  <a:rPr lang="ja-JP" altLang="en-US">
                    <a:noFill/>
                  </a:rPr>
                  <a:t> </a:t>
                </a:r>
              </a:p>
            </p:txBody>
          </p:sp>
        </mc:Fallback>
      </mc:AlternateContent>
      <p:sp>
        <p:nvSpPr>
          <p:cNvPr id="37" name="テキスト ボックス 36">
            <a:extLst>
              <a:ext uri="{FF2B5EF4-FFF2-40B4-BE49-F238E27FC236}">
                <a16:creationId xmlns:a16="http://schemas.microsoft.com/office/drawing/2014/main" id="{2520D393-84C1-8745-A684-A33BA7B4B7A5}"/>
              </a:ext>
            </a:extLst>
          </p:cNvPr>
          <p:cNvSpPr txBox="1"/>
          <p:nvPr/>
        </p:nvSpPr>
        <p:spPr>
          <a:xfrm>
            <a:off x="6706088" y="4585572"/>
            <a:ext cx="1021049" cy="369332"/>
          </a:xfrm>
          <a:prstGeom prst="rect">
            <a:avLst/>
          </a:prstGeom>
          <a:noFill/>
        </p:spPr>
        <p:txBody>
          <a:bodyPr wrap="none" rtlCol="0">
            <a:spAutoFit/>
          </a:bodyPr>
          <a:lstStyle/>
          <a:p>
            <a:r>
              <a:rPr kumimoji="1" lang="en-US" altLang="ja-JP" dirty="0"/>
              <a:t>14 states</a:t>
            </a:r>
            <a:endParaRPr kumimoji="1" lang="ja-JP" altLang="en-US" dirty="0"/>
          </a:p>
        </p:txBody>
      </p:sp>
      <p:cxnSp>
        <p:nvCxnSpPr>
          <p:cNvPr id="40" name="直線矢印コネクタ 39">
            <a:extLst>
              <a:ext uri="{FF2B5EF4-FFF2-40B4-BE49-F238E27FC236}">
                <a16:creationId xmlns:a16="http://schemas.microsoft.com/office/drawing/2014/main" id="{9CA310F6-23F3-A44B-99BE-9A9F27C0E0E9}"/>
              </a:ext>
            </a:extLst>
          </p:cNvPr>
          <p:cNvCxnSpPr/>
          <p:nvPr/>
        </p:nvCxnSpPr>
        <p:spPr>
          <a:xfrm>
            <a:off x="6379084" y="5060459"/>
            <a:ext cx="36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5500D69B-7917-AC4F-B526-63D909AC2D5F}"/>
              </a:ext>
            </a:extLst>
          </p:cNvPr>
          <p:cNvSpPr txBox="1"/>
          <p:nvPr/>
        </p:nvSpPr>
        <p:spPr>
          <a:xfrm>
            <a:off x="6703921" y="4866974"/>
            <a:ext cx="1021049" cy="369332"/>
          </a:xfrm>
          <a:prstGeom prst="rect">
            <a:avLst/>
          </a:prstGeom>
          <a:noFill/>
        </p:spPr>
        <p:txBody>
          <a:bodyPr wrap="none" rtlCol="0">
            <a:spAutoFit/>
          </a:bodyPr>
          <a:lstStyle/>
          <a:p>
            <a:r>
              <a:rPr kumimoji="1" lang="en-US" altLang="ja-JP" dirty="0"/>
              <a:t>16 states</a:t>
            </a:r>
            <a:endParaRPr kumimoji="1" lang="ja-JP" altLang="en-US" dirty="0"/>
          </a:p>
        </p:txBody>
      </p:sp>
      <p:sp>
        <p:nvSpPr>
          <p:cNvPr id="42" name="テキスト ボックス 41">
            <a:extLst>
              <a:ext uri="{FF2B5EF4-FFF2-40B4-BE49-F238E27FC236}">
                <a16:creationId xmlns:a16="http://schemas.microsoft.com/office/drawing/2014/main" id="{5BD2DD7C-EF68-6D45-9CCD-24CAE3526413}"/>
              </a:ext>
            </a:extLst>
          </p:cNvPr>
          <p:cNvSpPr txBox="1"/>
          <p:nvPr/>
        </p:nvSpPr>
        <p:spPr>
          <a:xfrm>
            <a:off x="6714780" y="5140072"/>
            <a:ext cx="904030" cy="369332"/>
          </a:xfrm>
          <a:prstGeom prst="rect">
            <a:avLst/>
          </a:prstGeom>
          <a:noFill/>
        </p:spPr>
        <p:txBody>
          <a:bodyPr wrap="none" rtlCol="0">
            <a:spAutoFit/>
          </a:bodyPr>
          <a:lstStyle/>
          <a:p>
            <a:r>
              <a:rPr kumimoji="1" lang="en-US" altLang="ja-JP" dirty="0"/>
              <a:t>9 states</a:t>
            </a:r>
            <a:endParaRPr kumimoji="1" lang="ja-JP" altLang="en-US" dirty="0"/>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5D7D5522-2476-BF4F-9EBF-5061844A99BE}"/>
                  </a:ext>
                </a:extLst>
              </p:cNvPr>
              <p:cNvSpPr txBox="1"/>
              <p:nvPr/>
            </p:nvSpPr>
            <p:spPr>
              <a:xfrm>
                <a:off x="602639" y="5718909"/>
                <a:ext cx="5682068" cy="646331"/>
              </a:xfrm>
              <a:prstGeom prst="rect">
                <a:avLst/>
              </a:prstGeom>
              <a:noFill/>
            </p:spPr>
            <p:txBody>
              <a:bodyPr wrap="none" rtlCol="0">
                <a:spAutoFit/>
              </a:bodyPr>
              <a:lstStyle/>
              <a:p>
                <a:r>
                  <a:rPr lang="en-US" altLang="ja-JP" dirty="0"/>
                  <a:t>Up to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𝑟</m:t>
                        </m:r>
                      </m:sub>
                    </m:sSub>
                    <m:r>
                      <a:rPr lang="en-US" altLang="ja-JP" i="1">
                        <a:latin typeface="Cambria Math" panose="02040503050406030204" pitchFamily="18" charset="0"/>
                      </a:rPr>
                      <m:t>=0</m:t>
                    </m:r>
                    <m:r>
                      <a:rPr lang="en-US" altLang="ja-JP" b="0" i="1" smtClean="0">
                        <a:latin typeface="Cambria Math" panose="02040503050406030204" pitchFamily="18" charset="0"/>
                      </a:rPr>
                      <m:t>,±1</m:t>
                    </m:r>
                  </m:oMath>
                </a14:m>
                <a:r>
                  <a:rPr kumimoji="1" lang="en-US" altLang="ja-JP" dirty="0"/>
                  <a:t>, 39 molecular states coupled each other</a:t>
                </a:r>
                <a:endParaRPr lang="en-US" altLang="ja-JP" dirty="0"/>
              </a:p>
              <a:p>
                <a:r>
                  <a:rPr kumimoji="1" lang="ja-JP" altLang="en-US" dirty="0"/>
                  <a:t>→</a:t>
                </a:r>
                <a:r>
                  <a:rPr kumimoji="1" lang="ja-JP" altLang="en-US"/>
                  <a:t>　</a:t>
                </a:r>
                <a:r>
                  <a:rPr lang="en-US" altLang="ja-JP" dirty="0"/>
                  <a:t>Avoided crossing</a:t>
                </a:r>
                <a:endParaRPr kumimoji="1" lang="ja-JP" altLang="en-US" dirty="0"/>
              </a:p>
            </p:txBody>
          </p:sp>
        </mc:Choice>
        <mc:Fallback xmlns="">
          <p:sp>
            <p:nvSpPr>
              <p:cNvPr id="43" name="テキスト ボックス 42">
                <a:extLst>
                  <a:ext uri="{FF2B5EF4-FFF2-40B4-BE49-F238E27FC236}">
                    <a16:creationId xmlns:a16="http://schemas.microsoft.com/office/drawing/2014/main" id="{5D7D5522-2476-BF4F-9EBF-5061844A99BE}"/>
                  </a:ext>
                </a:extLst>
              </p:cNvPr>
              <p:cNvSpPr txBox="1">
                <a:spLocks noRot="1" noChangeAspect="1" noMove="1" noResize="1" noEditPoints="1" noAdjustHandles="1" noChangeArrowheads="1" noChangeShapeType="1" noTextEdit="1"/>
              </p:cNvSpPr>
              <p:nvPr/>
            </p:nvSpPr>
            <p:spPr>
              <a:xfrm>
                <a:off x="602639" y="5718909"/>
                <a:ext cx="5682068" cy="646331"/>
              </a:xfrm>
              <a:prstGeom prst="rect">
                <a:avLst/>
              </a:prstGeom>
              <a:blipFill>
                <a:blip r:embed="rId10"/>
                <a:stretch>
                  <a:fillRect l="-668" t="-1923" b="-15385"/>
                </a:stretch>
              </a:blipFill>
            </p:spPr>
            <p:txBody>
              <a:bodyPr/>
              <a:lstStyle/>
              <a:p>
                <a:r>
                  <a:rPr lang="ja-JP" altLang="en-US">
                    <a:noFill/>
                  </a:rPr>
                  <a:t> </a:t>
                </a:r>
              </a:p>
            </p:txBody>
          </p:sp>
        </mc:Fallback>
      </mc:AlternateContent>
      <p:cxnSp>
        <p:nvCxnSpPr>
          <p:cNvPr id="44" name="直線矢印コネクタ 43">
            <a:extLst>
              <a:ext uri="{FF2B5EF4-FFF2-40B4-BE49-F238E27FC236}">
                <a16:creationId xmlns:a16="http://schemas.microsoft.com/office/drawing/2014/main" id="{2DDEB522-5EAE-CB44-994E-D32C27982957}"/>
              </a:ext>
            </a:extLst>
          </p:cNvPr>
          <p:cNvCxnSpPr/>
          <p:nvPr/>
        </p:nvCxnSpPr>
        <p:spPr>
          <a:xfrm>
            <a:off x="6379084" y="5360712"/>
            <a:ext cx="36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475D2D4-AF28-F940-B3DB-0C9F77220C81}"/>
              </a:ext>
            </a:extLst>
          </p:cNvPr>
          <p:cNvCxnSpPr/>
          <p:nvPr/>
        </p:nvCxnSpPr>
        <p:spPr>
          <a:xfrm>
            <a:off x="6379084" y="4760206"/>
            <a:ext cx="360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28689715-36E4-9143-B0F3-5D38F5D279E6}"/>
              </a:ext>
            </a:extLst>
          </p:cNvPr>
          <p:cNvSpPr txBox="1"/>
          <p:nvPr/>
        </p:nvSpPr>
        <p:spPr>
          <a:xfrm>
            <a:off x="2716618" y="120770"/>
            <a:ext cx="6845207" cy="523220"/>
          </a:xfrm>
          <a:prstGeom prst="rect">
            <a:avLst/>
          </a:prstGeom>
          <a:noFill/>
        </p:spPr>
        <p:txBody>
          <a:bodyPr wrap="none" rtlCol="0">
            <a:spAutoFit/>
          </a:bodyPr>
          <a:lstStyle/>
          <a:p>
            <a:r>
              <a:rPr lang="en-US" altLang="ja-JP" sz="2800" dirty="0">
                <a:solidFill>
                  <a:schemeClr val="bg1"/>
                </a:solidFill>
              </a:rPr>
              <a:t>Coupling among internal states of the clusters</a:t>
            </a:r>
          </a:p>
        </p:txBody>
      </p:sp>
      <p:sp>
        <p:nvSpPr>
          <p:cNvPr id="28" name="テキスト ボックス 27">
            <a:extLst>
              <a:ext uri="{FF2B5EF4-FFF2-40B4-BE49-F238E27FC236}">
                <a16:creationId xmlns:a16="http://schemas.microsoft.com/office/drawing/2014/main" id="{C52467D3-F90A-E94A-9F27-15DEFBE65D2C}"/>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7382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C53548FD-08E9-4A4A-A943-3D8C673A5BCE}"/>
              </a:ext>
            </a:extLst>
          </p:cNvPr>
          <p:cNvSpPr txBox="1"/>
          <p:nvPr/>
        </p:nvSpPr>
        <p:spPr>
          <a:xfrm>
            <a:off x="5350642" y="120770"/>
            <a:ext cx="1572995" cy="523220"/>
          </a:xfrm>
          <a:prstGeom prst="rect">
            <a:avLst/>
          </a:prstGeom>
          <a:noFill/>
        </p:spPr>
        <p:txBody>
          <a:bodyPr wrap="none" rtlCol="0">
            <a:spAutoFit/>
          </a:bodyPr>
          <a:lstStyle/>
          <a:p>
            <a:r>
              <a:rPr lang="en-US" altLang="ja-JP" sz="2800" dirty="0">
                <a:solidFill>
                  <a:schemeClr val="bg1"/>
                </a:solidFill>
              </a:rPr>
              <a:t>Summary</a:t>
            </a:r>
          </a:p>
        </p:txBody>
      </p:sp>
      <p:sp>
        <p:nvSpPr>
          <p:cNvPr id="27" name="正方形/長方形 26">
            <a:extLst>
              <a:ext uri="{FF2B5EF4-FFF2-40B4-BE49-F238E27FC236}">
                <a16:creationId xmlns:a16="http://schemas.microsoft.com/office/drawing/2014/main" id="{DF6FF799-4361-1547-9008-C9E7B398C422}"/>
              </a:ext>
            </a:extLst>
          </p:cNvPr>
          <p:cNvSpPr/>
          <p:nvPr/>
        </p:nvSpPr>
        <p:spPr>
          <a:xfrm>
            <a:off x="2402241" y="929285"/>
            <a:ext cx="7451463" cy="461665"/>
          </a:xfrm>
          <a:prstGeom prst="rect">
            <a:avLst/>
          </a:prstGeom>
          <a:effectLst/>
        </p:spPr>
        <p:txBody>
          <a:bodyPr wrap="none">
            <a:spAutoFit/>
          </a:bodyPr>
          <a:lstStyle/>
          <a:p>
            <a:pPr algn="ctr"/>
            <a:r>
              <a:rPr lang="en-US" altLang="ja-JP" sz="2400" i="0" u="none" strike="noStrike" baseline="0" dirty="0">
                <a:latin typeface="MS-Gothic"/>
              </a:rPr>
              <a:t>“Study of excited cluster states using Feshbach molecules”</a:t>
            </a:r>
            <a:endParaRPr lang="ja-JP" altLang="en-US" sz="2400" dirty="0"/>
          </a:p>
        </p:txBody>
      </p:sp>
      <p:sp>
        <p:nvSpPr>
          <p:cNvPr id="29" name="テキスト ボックス 28">
            <a:extLst>
              <a:ext uri="{FF2B5EF4-FFF2-40B4-BE49-F238E27FC236}">
                <a16:creationId xmlns:a16="http://schemas.microsoft.com/office/drawing/2014/main" id="{E9FE0858-14AA-B74E-86E3-B4195B0D1ED7}"/>
              </a:ext>
            </a:extLst>
          </p:cNvPr>
          <p:cNvSpPr txBox="1"/>
          <p:nvPr/>
        </p:nvSpPr>
        <p:spPr>
          <a:xfrm>
            <a:off x="4865695" y="5742993"/>
            <a:ext cx="2006768" cy="369332"/>
          </a:xfrm>
          <a:prstGeom prst="rect">
            <a:avLst/>
          </a:prstGeom>
          <a:noFill/>
        </p:spPr>
        <p:txBody>
          <a:bodyPr wrap="none" rtlCol="0">
            <a:spAutoFit/>
          </a:bodyPr>
          <a:lstStyle/>
          <a:p>
            <a:r>
              <a:rPr kumimoji="1" lang="en-US" altLang="ja-JP" dirty="0">
                <a:solidFill>
                  <a:srgbClr val="0000FF"/>
                </a:solidFill>
              </a:rPr>
              <a:t>Tunable cluster </a:t>
            </a:r>
            <a:r>
              <a:rPr lang="en-US" altLang="ja-JP" dirty="0">
                <a:solidFill>
                  <a:srgbClr val="0000FF"/>
                </a:solidFill>
              </a:rPr>
              <a:t>size</a:t>
            </a:r>
            <a:endParaRPr kumimoji="1" lang="ja-JP" altLang="en-US">
              <a:solidFill>
                <a:srgbClr val="0000FF"/>
              </a:solidFill>
            </a:endParaRPr>
          </a:p>
        </p:txBody>
      </p:sp>
      <p:sp>
        <p:nvSpPr>
          <p:cNvPr id="30" name="テキスト ボックス 29">
            <a:extLst>
              <a:ext uri="{FF2B5EF4-FFF2-40B4-BE49-F238E27FC236}">
                <a16:creationId xmlns:a16="http://schemas.microsoft.com/office/drawing/2014/main" id="{BF401E64-5CA1-6A4E-947A-92506201938D}"/>
              </a:ext>
            </a:extLst>
          </p:cNvPr>
          <p:cNvSpPr txBox="1"/>
          <p:nvPr/>
        </p:nvSpPr>
        <p:spPr>
          <a:xfrm>
            <a:off x="3014376" y="2502935"/>
            <a:ext cx="3656350" cy="646331"/>
          </a:xfrm>
          <a:prstGeom prst="rect">
            <a:avLst/>
          </a:prstGeom>
          <a:noFill/>
        </p:spPr>
        <p:txBody>
          <a:bodyPr wrap="square" rtlCol="0">
            <a:spAutoFit/>
          </a:bodyPr>
          <a:lstStyle/>
          <a:p>
            <a:r>
              <a:rPr kumimoji="1" lang="en-US" altLang="ja-JP" dirty="0">
                <a:solidFill>
                  <a:srgbClr val="0000FF"/>
                </a:solidFill>
              </a:rPr>
              <a:t>Tunable coupling between excited clusters by magnetic field</a:t>
            </a:r>
            <a:endParaRPr kumimoji="1" lang="ja-JP" altLang="en-US">
              <a:solidFill>
                <a:srgbClr val="0000FF"/>
              </a:solidFill>
            </a:endParaRPr>
          </a:p>
        </p:txBody>
      </p:sp>
      <p:cxnSp>
        <p:nvCxnSpPr>
          <p:cNvPr id="31" name="直線矢印コネクタ 30">
            <a:extLst>
              <a:ext uri="{FF2B5EF4-FFF2-40B4-BE49-F238E27FC236}">
                <a16:creationId xmlns:a16="http://schemas.microsoft.com/office/drawing/2014/main" id="{7B70E0A7-30D5-F348-9118-FAA39A7AB8C2}"/>
              </a:ext>
            </a:extLst>
          </p:cNvPr>
          <p:cNvCxnSpPr>
            <a:cxnSpLocks/>
          </p:cNvCxnSpPr>
          <p:nvPr/>
        </p:nvCxnSpPr>
        <p:spPr>
          <a:xfrm>
            <a:off x="2093865" y="6172235"/>
            <a:ext cx="8856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8300EC52-7299-7C4D-8D91-05FAE144E604}"/>
                  </a:ext>
                </a:extLst>
              </p:cNvPr>
              <p:cNvSpPr txBox="1"/>
              <p:nvPr/>
            </p:nvSpPr>
            <p:spPr>
              <a:xfrm>
                <a:off x="10876837" y="5922239"/>
                <a:ext cx="65864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sz="2400" i="1" smtClean="0">
                              <a:latin typeface="Cambria Math" panose="02040503050406030204" pitchFamily="18" charset="0"/>
                            </a:rPr>
                          </m:ctrlPr>
                        </m:dPr>
                        <m:e>
                          <m:r>
                            <a:rPr kumimoji="1" lang="en-US" altLang="ja-JP" sz="2400" b="0" i="1" smtClean="0">
                              <a:latin typeface="Cambria Math" panose="02040503050406030204" pitchFamily="18" charset="0"/>
                            </a:rPr>
                            <m:t>𝐵</m:t>
                          </m:r>
                        </m:e>
                      </m:d>
                    </m:oMath>
                  </m:oMathPara>
                </a14:m>
                <a:endParaRPr kumimoji="1" lang="ja-JP" altLang="en-US" sz="2400" dirty="0"/>
              </a:p>
            </p:txBody>
          </p:sp>
        </mc:Choice>
        <mc:Fallback xmlns="">
          <p:sp>
            <p:nvSpPr>
              <p:cNvPr id="32" name="テキスト ボックス 31">
                <a:extLst>
                  <a:ext uri="{FF2B5EF4-FFF2-40B4-BE49-F238E27FC236}">
                    <a16:creationId xmlns:a16="http://schemas.microsoft.com/office/drawing/2014/main" id="{8300EC52-7299-7C4D-8D91-05FAE144E604}"/>
                  </a:ext>
                </a:extLst>
              </p:cNvPr>
              <p:cNvSpPr txBox="1">
                <a:spLocks noRot="1" noChangeAspect="1" noMove="1" noResize="1" noEditPoints="1" noAdjustHandles="1" noChangeArrowheads="1" noChangeShapeType="1" noTextEdit="1"/>
              </p:cNvSpPr>
              <p:nvPr/>
            </p:nvSpPr>
            <p:spPr>
              <a:xfrm>
                <a:off x="10876837" y="5922239"/>
                <a:ext cx="658642" cy="461665"/>
              </a:xfrm>
              <a:prstGeom prst="rect">
                <a:avLst/>
              </a:prstGeom>
              <a:blipFill>
                <a:blip r:embed="rId3"/>
                <a:stretch>
                  <a:fillRect/>
                </a:stretch>
              </a:blipFill>
            </p:spPr>
            <p:txBody>
              <a:bodyPr/>
              <a:lstStyle/>
              <a:p>
                <a:r>
                  <a:rPr lang="ja-JP" altLang="en-US">
                    <a:noFill/>
                  </a:rPr>
                  <a:t> </a:t>
                </a:r>
              </a:p>
            </p:txBody>
          </p:sp>
        </mc:Fallback>
      </mc:AlternateContent>
      <p:sp>
        <p:nvSpPr>
          <p:cNvPr id="33" name="楕円 313">
            <a:extLst>
              <a:ext uri="{FF2B5EF4-FFF2-40B4-BE49-F238E27FC236}">
                <a16:creationId xmlns:a16="http://schemas.microsoft.com/office/drawing/2014/main" id="{D48DC114-17FC-C347-A7E2-A02E0AA4D562}"/>
              </a:ext>
            </a:extLst>
          </p:cNvPr>
          <p:cNvSpPr>
            <a:spLocks noChangeAspect="1"/>
          </p:cNvSpPr>
          <p:nvPr/>
        </p:nvSpPr>
        <p:spPr>
          <a:xfrm>
            <a:off x="5086361" y="511739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35" name="Freeform 1919">
            <a:extLst>
              <a:ext uri="{FF2B5EF4-FFF2-40B4-BE49-F238E27FC236}">
                <a16:creationId xmlns:a16="http://schemas.microsoft.com/office/drawing/2014/main" id="{299EE2EB-6E4F-8946-BDE3-518CAF90E045}"/>
              </a:ext>
            </a:extLst>
          </p:cNvPr>
          <p:cNvSpPr>
            <a:spLocks/>
          </p:cNvSpPr>
          <p:nvPr/>
        </p:nvSpPr>
        <p:spPr bwMode="auto">
          <a:xfrm>
            <a:off x="5011333" y="4434931"/>
            <a:ext cx="1659393" cy="874531"/>
          </a:xfrm>
          <a:custGeom>
            <a:avLst/>
            <a:gdLst>
              <a:gd name="T0" fmla="*/ 531 w 2578"/>
              <a:gd name="T1" fmla="*/ 1267 h 1274"/>
              <a:gd name="T2" fmla="*/ 418 w 2578"/>
              <a:gd name="T3" fmla="*/ 1239 h 1274"/>
              <a:gd name="T4" fmla="*/ 320 w 2578"/>
              <a:gd name="T5" fmla="*/ 1193 h 1274"/>
              <a:gd name="T6" fmla="*/ 233 w 2578"/>
              <a:gd name="T7" fmla="*/ 1134 h 1274"/>
              <a:gd name="T8" fmla="*/ 161 w 2578"/>
              <a:gd name="T9" fmla="*/ 1065 h 1274"/>
              <a:gd name="T10" fmla="*/ 100 w 2578"/>
              <a:gd name="T11" fmla="*/ 983 h 1274"/>
              <a:gd name="T12" fmla="*/ 48 w 2578"/>
              <a:gd name="T13" fmla="*/ 883 h 1274"/>
              <a:gd name="T14" fmla="*/ 15 w 2578"/>
              <a:gd name="T15" fmla="*/ 773 h 1274"/>
              <a:gd name="T16" fmla="*/ 1 w 2578"/>
              <a:gd name="T17" fmla="*/ 606 h 1274"/>
              <a:gd name="T18" fmla="*/ 19 w 2578"/>
              <a:gd name="T19" fmla="*/ 480 h 1274"/>
              <a:gd name="T20" fmla="*/ 59 w 2578"/>
              <a:gd name="T21" fmla="*/ 368 h 1274"/>
              <a:gd name="T22" fmla="*/ 110 w 2578"/>
              <a:gd name="T23" fmla="*/ 276 h 1274"/>
              <a:gd name="T24" fmla="*/ 173 w 2578"/>
              <a:gd name="T25" fmla="*/ 197 h 1274"/>
              <a:gd name="T26" fmla="*/ 254 w 2578"/>
              <a:gd name="T27" fmla="*/ 124 h 1274"/>
              <a:gd name="T28" fmla="*/ 339 w 2578"/>
              <a:gd name="T29" fmla="*/ 71 h 1274"/>
              <a:gd name="T30" fmla="*/ 440 w 2578"/>
              <a:gd name="T31" fmla="*/ 29 h 1274"/>
              <a:gd name="T32" fmla="*/ 562 w 2578"/>
              <a:gd name="T33" fmla="*/ 3 h 1274"/>
              <a:gd name="T34" fmla="*/ 704 w 2578"/>
              <a:gd name="T35" fmla="*/ 6 h 1274"/>
              <a:gd name="T36" fmla="*/ 818 w 2578"/>
              <a:gd name="T37" fmla="*/ 32 h 1274"/>
              <a:gd name="T38" fmla="*/ 920 w 2578"/>
              <a:gd name="T39" fmla="*/ 77 h 1274"/>
              <a:gd name="T40" fmla="*/ 1012 w 2578"/>
              <a:gd name="T41" fmla="*/ 139 h 1274"/>
              <a:gd name="T42" fmla="*/ 1089 w 2578"/>
              <a:gd name="T43" fmla="*/ 207 h 1274"/>
              <a:gd name="T44" fmla="*/ 1157 w 2578"/>
              <a:gd name="T45" fmla="*/ 280 h 1274"/>
              <a:gd name="T46" fmla="*/ 1227 w 2578"/>
              <a:gd name="T47" fmla="*/ 357 h 1274"/>
              <a:gd name="T48" fmla="*/ 1326 w 2578"/>
              <a:gd name="T49" fmla="*/ 375 h 1274"/>
              <a:gd name="T50" fmla="*/ 1402 w 2578"/>
              <a:gd name="T51" fmla="*/ 303 h 1274"/>
              <a:gd name="T52" fmla="*/ 1469 w 2578"/>
              <a:gd name="T53" fmla="*/ 228 h 1274"/>
              <a:gd name="T54" fmla="*/ 1546 w 2578"/>
              <a:gd name="T55" fmla="*/ 155 h 1274"/>
              <a:gd name="T56" fmla="*/ 1633 w 2578"/>
              <a:gd name="T57" fmla="*/ 92 h 1274"/>
              <a:gd name="T58" fmla="*/ 1730 w 2578"/>
              <a:gd name="T59" fmla="*/ 44 h 1274"/>
              <a:gd name="T60" fmla="*/ 1843 w 2578"/>
              <a:gd name="T61" fmla="*/ 11 h 1274"/>
              <a:gd name="T62" fmla="*/ 1977 w 2578"/>
              <a:gd name="T63" fmla="*/ 0 h 1274"/>
              <a:gd name="T64" fmla="*/ 2101 w 2578"/>
              <a:gd name="T65" fmla="*/ 19 h 1274"/>
              <a:gd name="T66" fmla="*/ 2212 w 2578"/>
              <a:gd name="T67" fmla="*/ 57 h 1274"/>
              <a:gd name="T68" fmla="*/ 2305 w 2578"/>
              <a:gd name="T69" fmla="*/ 110 h 1274"/>
              <a:gd name="T70" fmla="*/ 2384 w 2578"/>
              <a:gd name="T71" fmla="*/ 175 h 1274"/>
              <a:gd name="T72" fmla="*/ 2449 w 2578"/>
              <a:gd name="T73" fmla="*/ 249 h 1274"/>
              <a:gd name="T74" fmla="*/ 2508 w 2578"/>
              <a:gd name="T75" fmla="*/ 344 h 1274"/>
              <a:gd name="T76" fmla="*/ 2550 w 2578"/>
              <a:gd name="T77" fmla="*/ 448 h 1274"/>
              <a:gd name="T78" fmla="*/ 2574 w 2578"/>
              <a:gd name="T79" fmla="*/ 564 h 1274"/>
              <a:gd name="T80" fmla="*/ 2570 w 2578"/>
              <a:gd name="T81" fmla="*/ 734 h 1274"/>
              <a:gd name="T82" fmla="*/ 2540 w 2578"/>
              <a:gd name="T83" fmla="*/ 856 h 1274"/>
              <a:gd name="T84" fmla="*/ 2497 w 2578"/>
              <a:gd name="T85" fmla="*/ 952 h 1274"/>
              <a:gd name="T86" fmla="*/ 2438 w 2578"/>
              <a:gd name="T87" fmla="*/ 1041 h 1274"/>
              <a:gd name="T88" fmla="*/ 2366 w 2578"/>
              <a:gd name="T89" fmla="*/ 1117 h 1274"/>
              <a:gd name="T90" fmla="*/ 2284 w 2578"/>
              <a:gd name="T91" fmla="*/ 1178 h 1274"/>
              <a:gd name="T92" fmla="*/ 2192 w 2578"/>
              <a:gd name="T93" fmla="*/ 1227 h 1274"/>
              <a:gd name="T94" fmla="*/ 2078 w 2578"/>
              <a:gd name="T95" fmla="*/ 1262 h 1274"/>
              <a:gd name="T96" fmla="*/ 1946 w 2578"/>
              <a:gd name="T97" fmla="*/ 1274 h 1274"/>
              <a:gd name="T98" fmla="*/ 1813 w 2578"/>
              <a:gd name="T99" fmla="*/ 1257 h 1274"/>
              <a:gd name="T100" fmla="*/ 1710 w 2578"/>
              <a:gd name="T101" fmla="*/ 1222 h 1274"/>
              <a:gd name="T102" fmla="*/ 1617 w 2578"/>
              <a:gd name="T103" fmla="*/ 1172 h 1274"/>
              <a:gd name="T104" fmla="*/ 1525 w 2578"/>
              <a:gd name="T105" fmla="*/ 1101 h 1274"/>
              <a:gd name="T106" fmla="*/ 1454 w 2578"/>
              <a:gd name="T107" fmla="*/ 1030 h 1274"/>
              <a:gd name="T108" fmla="*/ 1385 w 2578"/>
              <a:gd name="T109" fmla="*/ 952 h 1274"/>
              <a:gd name="T110" fmla="*/ 1302 w 2578"/>
              <a:gd name="T111" fmla="*/ 889 h 1274"/>
              <a:gd name="T112" fmla="*/ 1214 w 2578"/>
              <a:gd name="T113" fmla="*/ 931 h 1274"/>
              <a:gd name="T114" fmla="*/ 1146 w 2578"/>
              <a:gd name="T115" fmla="*/ 1007 h 1274"/>
              <a:gd name="T116" fmla="*/ 1074 w 2578"/>
              <a:gd name="T117" fmla="*/ 1083 h 1274"/>
              <a:gd name="T118" fmla="*/ 992 w 2578"/>
              <a:gd name="T119" fmla="*/ 1151 h 1274"/>
              <a:gd name="T120" fmla="*/ 899 w 2578"/>
              <a:gd name="T121" fmla="*/ 1208 h 1274"/>
              <a:gd name="T122" fmla="*/ 797 w 2578"/>
              <a:gd name="T123" fmla="*/ 1249 h 1274"/>
              <a:gd name="T124" fmla="*/ 674 w 2578"/>
              <a:gd name="T125" fmla="*/ 1272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8" h="1274">
                <a:moveTo>
                  <a:pt x="664" y="1273"/>
                </a:moveTo>
                <a:lnTo>
                  <a:pt x="654" y="1273"/>
                </a:lnTo>
                <a:lnTo>
                  <a:pt x="643" y="1274"/>
                </a:lnTo>
                <a:lnTo>
                  <a:pt x="633" y="1274"/>
                </a:lnTo>
                <a:lnTo>
                  <a:pt x="623" y="1274"/>
                </a:lnTo>
                <a:lnTo>
                  <a:pt x="612" y="1274"/>
                </a:lnTo>
                <a:lnTo>
                  <a:pt x="602" y="1274"/>
                </a:lnTo>
                <a:lnTo>
                  <a:pt x="592" y="1273"/>
                </a:lnTo>
                <a:lnTo>
                  <a:pt x="582" y="1273"/>
                </a:lnTo>
                <a:lnTo>
                  <a:pt x="571" y="1272"/>
                </a:lnTo>
                <a:lnTo>
                  <a:pt x="562" y="1271"/>
                </a:lnTo>
                <a:lnTo>
                  <a:pt x="551" y="1270"/>
                </a:lnTo>
                <a:lnTo>
                  <a:pt x="540" y="1268"/>
                </a:lnTo>
                <a:lnTo>
                  <a:pt x="531" y="1267"/>
                </a:lnTo>
                <a:lnTo>
                  <a:pt x="529" y="1266"/>
                </a:lnTo>
                <a:lnTo>
                  <a:pt x="520" y="1266"/>
                </a:lnTo>
                <a:lnTo>
                  <a:pt x="510" y="1264"/>
                </a:lnTo>
                <a:lnTo>
                  <a:pt x="500" y="1262"/>
                </a:lnTo>
                <a:lnTo>
                  <a:pt x="490" y="1260"/>
                </a:lnTo>
                <a:lnTo>
                  <a:pt x="479" y="1257"/>
                </a:lnTo>
                <a:lnTo>
                  <a:pt x="477" y="1256"/>
                </a:lnTo>
                <a:lnTo>
                  <a:pt x="468" y="1254"/>
                </a:lnTo>
                <a:lnTo>
                  <a:pt x="459" y="1252"/>
                </a:lnTo>
                <a:lnTo>
                  <a:pt x="448" y="1248"/>
                </a:lnTo>
                <a:lnTo>
                  <a:pt x="440" y="1245"/>
                </a:lnTo>
                <a:lnTo>
                  <a:pt x="438" y="1245"/>
                </a:lnTo>
                <a:lnTo>
                  <a:pt x="428" y="1242"/>
                </a:lnTo>
                <a:lnTo>
                  <a:pt x="418" y="1239"/>
                </a:lnTo>
                <a:lnTo>
                  <a:pt x="409" y="1236"/>
                </a:lnTo>
                <a:lnTo>
                  <a:pt x="407" y="1235"/>
                </a:lnTo>
                <a:lnTo>
                  <a:pt x="397" y="1231"/>
                </a:lnTo>
                <a:lnTo>
                  <a:pt x="387" y="1227"/>
                </a:lnTo>
                <a:lnTo>
                  <a:pt x="383" y="1225"/>
                </a:lnTo>
                <a:lnTo>
                  <a:pt x="376" y="1222"/>
                </a:lnTo>
                <a:lnTo>
                  <a:pt x="367" y="1217"/>
                </a:lnTo>
                <a:lnTo>
                  <a:pt x="359" y="1215"/>
                </a:lnTo>
                <a:lnTo>
                  <a:pt x="356" y="1213"/>
                </a:lnTo>
                <a:lnTo>
                  <a:pt x="346" y="1208"/>
                </a:lnTo>
                <a:lnTo>
                  <a:pt x="339" y="1204"/>
                </a:lnTo>
                <a:lnTo>
                  <a:pt x="336" y="1202"/>
                </a:lnTo>
                <a:lnTo>
                  <a:pt x="326" y="1196"/>
                </a:lnTo>
                <a:lnTo>
                  <a:pt x="320" y="1193"/>
                </a:lnTo>
                <a:lnTo>
                  <a:pt x="315" y="1191"/>
                </a:lnTo>
                <a:lnTo>
                  <a:pt x="304" y="1185"/>
                </a:lnTo>
                <a:lnTo>
                  <a:pt x="302" y="1183"/>
                </a:lnTo>
                <a:lnTo>
                  <a:pt x="295" y="1178"/>
                </a:lnTo>
                <a:lnTo>
                  <a:pt x="285" y="1172"/>
                </a:lnTo>
                <a:lnTo>
                  <a:pt x="284" y="1171"/>
                </a:lnTo>
                <a:lnTo>
                  <a:pt x="274" y="1165"/>
                </a:lnTo>
                <a:lnTo>
                  <a:pt x="270" y="1162"/>
                </a:lnTo>
                <a:lnTo>
                  <a:pt x="264" y="1158"/>
                </a:lnTo>
                <a:lnTo>
                  <a:pt x="255" y="1151"/>
                </a:lnTo>
                <a:lnTo>
                  <a:pt x="254" y="1150"/>
                </a:lnTo>
                <a:lnTo>
                  <a:pt x="243" y="1142"/>
                </a:lnTo>
                <a:lnTo>
                  <a:pt x="242" y="1141"/>
                </a:lnTo>
                <a:lnTo>
                  <a:pt x="233" y="1134"/>
                </a:lnTo>
                <a:lnTo>
                  <a:pt x="229" y="1130"/>
                </a:lnTo>
                <a:lnTo>
                  <a:pt x="223" y="1125"/>
                </a:lnTo>
                <a:lnTo>
                  <a:pt x="217" y="1120"/>
                </a:lnTo>
                <a:lnTo>
                  <a:pt x="212" y="1117"/>
                </a:lnTo>
                <a:lnTo>
                  <a:pt x="205" y="1110"/>
                </a:lnTo>
                <a:lnTo>
                  <a:pt x="203" y="1107"/>
                </a:lnTo>
                <a:lnTo>
                  <a:pt x="194" y="1099"/>
                </a:lnTo>
                <a:lnTo>
                  <a:pt x="192" y="1097"/>
                </a:lnTo>
                <a:lnTo>
                  <a:pt x="184" y="1089"/>
                </a:lnTo>
                <a:lnTo>
                  <a:pt x="182" y="1087"/>
                </a:lnTo>
                <a:lnTo>
                  <a:pt x="173" y="1078"/>
                </a:lnTo>
                <a:lnTo>
                  <a:pt x="172" y="1076"/>
                </a:lnTo>
                <a:lnTo>
                  <a:pt x="163" y="1067"/>
                </a:lnTo>
                <a:lnTo>
                  <a:pt x="161" y="1065"/>
                </a:lnTo>
                <a:lnTo>
                  <a:pt x="155" y="1057"/>
                </a:lnTo>
                <a:lnTo>
                  <a:pt x="151" y="1053"/>
                </a:lnTo>
                <a:lnTo>
                  <a:pt x="146" y="1046"/>
                </a:lnTo>
                <a:lnTo>
                  <a:pt x="140" y="1041"/>
                </a:lnTo>
                <a:lnTo>
                  <a:pt x="137" y="1036"/>
                </a:lnTo>
                <a:lnTo>
                  <a:pt x="131" y="1027"/>
                </a:lnTo>
                <a:lnTo>
                  <a:pt x="130" y="1025"/>
                </a:lnTo>
                <a:lnTo>
                  <a:pt x="121" y="1015"/>
                </a:lnTo>
                <a:lnTo>
                  <a:pt x="120" y="1013"/>
                </a:lnTo>
                <a:lnTo>
                  <a:pt x="114" y="1004"/>
                </a:lnTo>
                <a:lnTo>
                  <a:pt x="110" y="998"/>
                </a:lnTo>
                <a:lnTo>
                  <a:pt x="107" y="994"/>
                </a:lnTo>
                <a:lnTo>
                  <a:pt x="100" y="984"/>
                </a:lnTo>
                <a:lnTo>
                  <a:pt x="100" y="983"/>
                </a:lnTo>
                <a:lnTo>
                  <a:pt x="93" y="973"/>
                </a:lnTo>
                <a:lnTo>
                  <a:pt x="90" y="966"/>
                </a:lnTo>
                <a:lnTo>
                  <a:pt x="88" y="963"/>
                </a:lnTo>
                <a:lnTo>
                  <a:pt x="82" y="952"/>
                </a:lnTo>
                <a:lnTo>
                  <a:pt x="79" y="947"/>
                </a:lnTo>
                <a:lnTo>
                  <a:pt x="76" y="942"/>
                </a:lnTo>
                <a:lnTo>
                  <a:pt x="70" y="931"/>
                </a:lnTo>
                <a:lnTo>
                  <a:pt x="69" y="928"/>
                </a:lnTo>
                <a:lnTo>
                  <a:pt x="66" y="920"/>
                </a:lnTo>
                <a:lnTo>
                  <a:pt x="61" y="910"/>
                </a:lnTo>
                <a:lnTo>
                  <a:pt x="59" y="907"/>
                </a:lnTo>
                <a:lnTo>
                  <a:pt x="56" y="899"/>
                </a:lnTo>
                <a:lnTo>
                  <a:pt x="51" y="889"/>
                </a:lnTo>
                <a:lnTo>
                  <a:pt x="48" y="883"/>
                </a:lnTo>
                <a:lnTo>
                  <a:pt x="46" y="879"/>
                </a:lnTo>
                <a:lnTo>
                  <a:pt x="43" y="869"/>
                </a:lnTo>
                <a:lnTo>
                  <a:pt x="39" y="858"/>
                </a:lnTo>
                <a:lnTo>
                  <a:pt x="39" y="856"/>
                </a:lnTo>
                <a:lnTo>
                  <a:pt x="35" y="847"/>
                </a:lnTo>
                <a:lnTo>
                  <a:pt x="32" y="837"/>
                </a:lnTo>
                <a:lnTo>
                  <a:pt x="28" y="826"/>
                </a:lnTo>
                <a:lnTo>
                  <a:pt x="28" y="825"/>
                </a:lnTo>
                <a:lnTo>
                  <a:pt x="25" y="816"/>
                </a:lnTo>
                <a:lnTo>
                  <a:pt x="22" y="805"/>
                </a:lnTo>
                <a:lnTo>
                  <a:pt x="19" y="794"/>
                </a:lnTo>
                <a:lnTo>
                  <a:pt x="18" y="787"/>
                </a:lnTo>
                <a:lnTo>
                  <a:pt x="18" y="784"/>
                </a:lnTo>
                <a:lnTo>
                  <a:pt x="15" y="773"/>
                </a:lnTo>
                <a:lnTo>
                  <a:pt x="13" y="763"/>
                </a:lnTo>
                <a:lnTo>
                  <a:pt x="11" y="753"/>
                </a:lnTo>
                <a:lnTo>
                  <a:pt x="9" y="743"/>
                </a:lnTo>
                <a:lnTo>
                  <a:pt x="8" y="734"/>
                </a:lnTo>
                <a:lnTo>
                  <a:pt x="7" y="732"/>
                </a:lnTo>
                <a:lnTo>
                  <a:pt x="6"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6" y="553"/>
                </a:lnTo>
                <a:lnTo>
                  <a:pt x="7" y="543"/>
                </a:lnTo>
                <a:lnTo>
                  <a:pt x="8" y="541"/>
                </a:lnTo>
                <a:lnTo>
                  <a:pt x="9" y="532"/>
                </a:lnTo>
                <a:lnTo>
                  <a:pt x="11" y="521"/>
                </a:lnTo>
                <a:lnTo>
                  <a:pt x="13" y="512"/>
                </a:lnTo>
                <a:lnTo>
                  <a:pt x="15" y="501"/>
                </a:lnTo>
                <a:lnTo>
                  <a:pt x="18" y="491"/>
                </a:lnTo>
                <a:lnTo>
                  <a:pt x="18" y="488"/>
                </a:lnTo>
                <a:lnTo>
                  <a:pt x="19" y="480"/>
                </a:lnTo>
                <a:lnTo>
                  <a:pt x="22" y="470"/>
                </a:lnTo>
                <a:lnTo>
                  <a:pt x="25" y="459"/>
                </a:lnTo>
                <a:lnTo>
                  <a:pt x="28" y="449"/>
                </a:lnTo>
                <a:lnTo>
                  <a:pt x="28" y="448"/>
                </a:lnTo>
                <a:lnTo>
                  <a:pt x="32" y="438"/>
                </a:lnTo>
                <a:lnTo>
                  <a:pt x="35" y="427"/>
                </a:lnTo>
                <a:lnTo>
                  <a:pt x="39" y="419"/>
                </a:lnTo>
                <a:lnTo>
                  <a:pt x="39" y="417"/>
                </a:lnTo>
                <a:lnTo>
                  <a:pt x="43" y="406"/>
                </a:lnTo>
                <a:lnTo>
                  <a:pt x="46" y="396"/>
                </a:lnTo>
                <a:lnTo>
                  <a:pt x="48" y="392"/>
                </a:lnTo>
                <a:lnTo>
                  <a:pt x="51" y="386"/>
                </a:lnTo>
                <a:lnTo>
                  <a:pt x="56" y="375"/>
                </a:lnTo>
                <a:lnTo>
                  <a:pt x="59" y="368"/>
                </a:lnTo>
                <a:lnTo>
                  <a:pt x="61" y="365"/>
                </a:lnTo>
                <a:lnTo>
                  <a:pt x="66" y="354"/>
                </a:lnTo>
                <a:lnTo>
                  <a:pt x="69" y="347"/>
                </a:lnTo>
                <a:lnTo>
                  <a:pt x="70" y="344"/>
                </a:lnTo>
                <a:lnTo>
                  <a:pt x="76" y="333"/>
                </a:lnTo>
                <a:lnTo>
                  <a:pt x="79" y="327"/>
                </a:lnTo>
                <a:lnTo>
                  <a:pt x="82" y="322"/>
                </a:lnTo>
                <a:lnTo>
                  <a:pt x="88" y="312"/>
                </a:lnTo>
                <a:lnTo>
                  <a:pt x="90" y="309"/>
                </a:lnTo>
                <a:lnTo>
                  <a:pt x="93" y="301"/>
                </a:lnTo>
                <a:lnTo>
                  <a:pt x="100" y="292"/>
                </a:lnTo>
                <a:lnTo>
                  <a:pt x="100" y="291"/>
                </a:lnTo>
                <a:lnTo>
                  <a:pt x="107" y="280"/>
                </a:lnTo>
                <a:lnTo>
                  <a:pt x="110" y="276"/>
                </a:lnTo>
                <a:lnTo>
                  <a:pt x="114" y="271"/>
                </a:lnTo>
                <a:lnTo>
                  <a:pt x="120" y="262"/>
                </a:lnTo>
                <a:lnTo>
                  <a:pt x="121" y="260"/>
                </a:lnTo>
                <a:lnTo>
                  <a:pt x="130" y="249"/>
                </a:lnTo>
                <a:lnTo>
                  <a:pt x="131" y="248"/>
                </a:lnTo>
                <a:lnTo>
                  <a:pt x="137" y="239"/>
                </a:lnTo>
                <a:lnTo>
                  <a:pt x="140" y="234"/>
                </a:lnTo>
                <a:lnTo>
                  <a:pt x="146" y="228"/>
                </a:lnTo>
                <a:lnTo>
                  <a:pt x="151" y="222"/>
                </a:lnTo>
                <a:lnTo>
                  <a:pt x="155" y="218"/>
                </a:lnTo>
                <a:lnTo>
                  <a:pt x="161" y="210"/>
                </a:lnTo>
                <a:lnTo>
                  <a:pt x="163" y="207"/>
                </a:lnTo>
                <a:lnTo>
                  <a:pt x="172" y="198"/>
                </a:lnTo>
                <a:lnTo>
                  <a:pt x="173" y="197"/>
                </a:lnTo>
                <a:lnTo>
                  <a:pt x="182" y="188"/>
                </a:lnTo>
                <a:lnTo>
                  <a:pt x="184" y="186"/>
                </a:lnTo>
                <a:lnTo>
                  <a:pt x="192" y="177"/>
                </a:lnTo>
                <a:lnTo>
                  <a:pt x="194" y="175"/>
                </a:lnTo>
                <a:lnTo>
                  <a:pt x="203" y="168"/>
                </a:lnTo>
                <a:lnTo>
                  <a:pt x="205" y="165"/>
                </a:lnTo>
                <a:lnTo>
                  <a:pt x="212" y="158"/>
                </a:lnTo>
                <a:lnTo>
                  <a:pt x="217" y="154"/>
                </a:lnTo>
                <a:lnTo>
                  <a:pt x="223" y="149"/>
                </a:lnTo>
                <a:lnTo>
                  <a:pt x="229" y="145"/>
                </a:lnTo>
                <a:lnTo>
                  <a:pt x="233" y="141"/>
                </a:lnTo>
                <a:lnTo>
                  <a:pt x="242" y="134"/>
                </a:lnTo>
                <a:lnTo>
                  <a:pt x="243" y="132"/>
                </a:lnTo>
                <a:lnTo>
                  <a:pt x="254" y="124"/>
                </a:lnTo>
                <a:lnTo>
                  <a:pt x="255" y="124"/>
                </a:lnTo>
                <a:lnTo>
                  <a:pt x="264" y="117"/>
                </a:lnTo>
                <a:lnTo>
                  <a:pt x="270" y="113"/>
                </a:lnTo>
                <a:lnTo>
                  <a:pt x="274" y="110"/>
                </a:lnTo>
                <a:lnTo>
                  <a:pt x="284" y="103"/>
                </a:lnTo>
                <a:lnTo>
                  <a:pt x="285" y="102"/>
                </a:lnTo>
                <a:lnTo>
                  <a:pt x="295" y="97"/>
                </a:lnTo>
                <a:lnTo>
                  <a:pt x="302" y="92"/>
                </a:lnTo>
                <a:lnTo>
                  <a:pt x="304" y="90"/>
                </a:lnTo>
                <a:lnTo>
                  <a:pt x="315" y="84"/>
                </a:lnTo>
                <a:lnTo>
                  <a:pt x="320" y="81"/>
                </a:lnTo>
                <a:lnTo>
                  <a:pt x="326" y="78"/>
                </a:lnTo>
                <a:lnTo>
                  <a:pt x="336" y="73"/>
                </a:lnTo>
                <a:lnTo>
                  <a:pt x="339" y="71"/>
                </a:lnTo>
                <a:lnTo>
                  <a:pt x="346" y="67"/>
                </a:lnTo>
                <a:lnTo>
                  <a:pt x="356" y="62"/>
                </a:lnTo>
                <a:lnTo>
                  <a:pt x="359" y="60"/>
                </a:lnTo>
                <a:lnTo>
                  <a:pt x="367" y="57"/>
                </a:lnTo>
                <a:lnTo>
                  <a:pt x="376" y="52"/>
                </a:lnTo>
                <a:lnTo>
                  <a:pt x="383" y="49"/>
                </a:lnTo>
                <a:lnTo>
                  <a:pt x="387" y="48"/>
                </a:lnTo>
                <a:lnTo>
                  <a:pt x="397" y="44"/>
                </a:lnTo>
                <a:lnTo>
                  <a:pt x="407" y="40"/>
                </a:lnTo>
                <a:lnTo>
                  <a:pt x="409" y="39"/>
                </a:lnTo>
                <a:lnTo>
                  <a:pt x="418" y="36"/>
                </a:lnTo>
                <a:lnTo>
                  <a:pt x="428" y="32"/>
                </a:lnTo>
                <a:lnTo>
                  <a:pt x="438" y="29"/>
                </a:lnTo>
                <a:lnTo>
                  <a:pt x="440" y="29"/>
                </a:lnTo>
                <a:lnTo>
                  <a:pt x="448" y="26"/>
                </a:lnTo>
                <a:lnTo>
                  <a:pt x="459" y="23"/>
                </a:lnTo>
                <a:lnTo>
                  <a:pt x="468" y="21"/>
                </a:lnTo>
                <a:lnTo>
                  <a:pt x="477" y="19"/>
                </a:lnTo>
                <a:lnTo>
                  <a:pt x="479" y="18"/>
                </a:lnTo>
                <a:lnTo>
                  <a:pt x="490" y="15"/>
                </a:lnTo>
                <a:lnTo>
                  <a:pt x="500" y="13"/>
                </a:lnTo>
                <a:lnTo>
                  <a:pt x="510" y="11"/>
                </a:lnTo>
                <a:lnTo>
                  <a:pt x="520" y="9"/>
                </a:lnTo>
                <a:lnTo>
                  <a:pt x="529" y="8"/>
                </a:lnTo>
                <a:lnTo>
                  <a:pt x="531" y="7"/>
                </a:lnTo>
                <a:lnTo>
                  <a:pt x="540" y="6"/>
                </a:lnTo>
                <a:lnTo>
                  <a:pt x="551" y="4"/>
                </a:lnTo>
                <a:lnTo>
                  <a:pt x="562" y="3"/>
                </a:lnTo>
                <a:lnTo>
                  <a:pt x="571" y="2"/>
                </a:lnTo>
                <a:lnTo>
                  <a:pt x="582" y="1"/>
                </a:lnTo>
                <a:lnTo>
                  <a:pt x="592" y="1"/>
                </a:lnTo>
                <a:lnTo>
                  <a:pt x="602" y="0"/>
                </a:lnTo>
                <a:lnTo>
                  <a:pt x="612" y="0"/>
                </a:lnTo>
                <a:lnTo>
                  <a:pt x="623" y="0"/>
                </a:lnTo>
                <a:lnTo>
                  <a:pt x="633" y="0"/>
                </a:lnTo>
                <a:lnTo>
                  <a:pt x="643" y="0"/>
                </a:lnTo>
                <a:lnTo>
                  <a:pt x="654" y="1"/>
                </a:lnTo>
                <a:lnTo>
                  <a:pt x="664" y="1"/>
                </a:lnTo>
                <a:lnTo>
                  <a:pt x="674" y="2"/>
                </a:lnTo>
                <a:lnTo>
                  <a:pt x="684" y="3"/>
                </a:lnTo>
                <a:lnTo>
                  <a:pt x="695" y="4"/>
                </a:lnTo>
                <a:lnTo>
                  <a:pt x="704" y="6"/>
                </a:lnTo>
                <a:lnTo>
                  <a:pt x="715" y="7"/>
                </a:lnTo>
                <a:lnTo>
                  <a:pt x="717" y="8"/>
                </a:lnTo>
                <a:lnTo>
                  <a:pt x="726" y="9"/>
                </a:lnTo>
                <a:lnTo>
                  <a:pt x="735" y="11"/>
                </a:lnTo>
                <a:lnTo>
                  <a:pt x="746" y="13"/>
                </a:lnTo>
                <a:lnTo>
                  <a:pt x="756" y="15"/>
                </a:lnTo>
                <a:lnTo>
                  <a:pt x="766" y="18"/>
                </a:lnTo>
                <a:lnTo>
                  <a:pt x="769" y="19"/>
                </a:lnTo>
                <a:lnTo>
                  <a:pt x="776" y="21"/>
                </a:lnTo>
                <a:lnTo>
                  <a:pt x="787" y="23"/>
                </a:lnTo>
                <a:lnTo>
                  <a:pt x="797" y="25"/>
                </a:lnTo>
                <a:lnTo>
                  <a:pt x="806" y="29"/>
                </a:lnTo>
                <a:lnTo>
                  <a:pt x="807" y="29"/>
                </a:lnTo>
                <a:lnTo>
                  <a:pt x="818" y="32"/>
                </a:lnTo>
                <a:lnTo>
                  <a:pt x="828" y="36"/>
                </a:lnTo>
                <a:lnTo>
                  <a:pt x="837" y="39"/>
                </a:lnTo>
                <a:lnTo>
                  <a:pt x="838" y="40"/>
                </a:lnTo>
                <a:lnTo>
                  <a:pt x="848" y="44"/>
                </a:lnTo>
                <a:lnTo>
                  <a:pt x="859" y="48"/>
                </a:lnTo>
                <a:lnTo>
                  <a:pt x="863" y="49"/>
                </a:lnTo>
                <a:lnTo>
                  <a:pt x="869" y="52"/>
                </a:lnTo>
                <a:lnTo>
                  <a:pt x="879" y="57"/>
                </a:lnTo>
                <a:lnTo>
                  <a:pt x="887" y="60"/>
                </a:lnTo>
                <a:lnTo>
                  <a:pt x="890" y="62"/>
                </a:lnTo>
                <a:lnTo>
                  <a:pt x="899" y="67"/>
                </a:lnTo>
                <a:lnTo>
                  <a:pt x="908" y="71"/>
                </a:lnTo>
                <a:lnTo>
                  <a:pt x="910" y="72"/>
                </a:lnTo>
                <a:lnTo>
                  <a:pt x="920" y="77"/>
                </a:lnTo>
                <a:lnTo>
                  <a:pt x="927" y="81"/>
                </a:lnTo>
                <a:lnTo>
                  <a:pt x="930" y="83"/>
                </a:lnTo>
                <a:lnTo>
                  <a:pt x="940" y="89"/>
                </a:lnTo>
                <a:lnTo>
                  <a:pt x="945" y="92"/>
                </a:lnTo>
                <a:lnTo>
                  <a:pt x="951" y="96"/>
                </a:lnTo>
                <a:lnTo>
                  <a:pt x="961" y="102"/>
                </a:lnTo>
                <a:lnTo>
                  <a:pt x="962" y="102"/>
                </a:lnTo>
                <a:lnTo>
                  <a:pt x="971" y="109"/>
                </a:lnTo>
                <a:lnTo>
                  <a:pt x="977" y="113"/>
                </a:lnTo>
                <a:lnTo>
                  <a:pt x="982" y="116"/>
                </a:lnTo>
                <a:lnTo>
                  <a:pt x="992" y="124"/>
                </a:lnTo>
                <a:lnTo>
                  <a:pt x="1002" y="130"/>
                </a:lnTo>
                <a:lnTo>
                  <a:pt x="1006" y="134"/>
                </a:lnTo>
                <a:lnTo>
                  <a:pt x="1012" y="139"/>
                </a:lnTo>
                <a:lnTo>
                  <a:pt x="1019" y="145"/>
                </a:lnTo>
                <a:lnTo>
                  <a:pt x="1023" y="147"/>
                </a:lnTo>
                <a:lnTo>
                  <a:pt x="1033" y="154"/>
                </a:lnTo>
                <a:lnTo>
                  <a:pt x="1033" y="155"/>
                </a:lnTo>
                <a:lnTo>
                  <a:pt x="1043" y="164"/>
                </a:lnTo>
                <a:lnTo>
                  <a:pt x="1044" y="165"/>
                </a:lnTo>
                <a:lnTo>
                  <a:pt x="1054" y="173"/>
                </a:lnTo>
                <a:lnTo>
                  <a:pt x="1057" y="175"/>
                </a:lnTo>
                <a:lnTo>
                  <a:pt x="1063" y="182"/>
                </a:lnTo>
                <a:lnTo>
                  <a:pt x="1068" y="186"/>
                </a:lnTo>
                <a:lnTo>
                  <a:pt x="1074" y="192"/>
                </a:lnTo>
                <a:lnTo>
                  <a:pt x="1079" y="197"/>
                </a:lnTo>
                <a:lnTo>
                  <a:pt x="1084" y="202"/>
                </a:lnTo>
                <a:lnTo>
                  <a:pt x="1089" y="207"/>
                </a:lnTo>
                <a:lnTo>
                  <a:pt x="1094" y="213"/>
                </a:lnTo>
                <a:lnTo>
                  <a:pt x="1100" y="218"/>
                </a:lnTo>
                <a:lnTo>
                  <a:pt x="1105" y="223"/>
                </a:lnTo>
                <a:lnTo>
                  <a:pt x="1109" y="228"/>
                </a:lnTo>
                <a:lnTo>
                  <a:pt x="1115" y="234"/>
                </a:lnTo>
                <a:lnTo>
                  <a:pt x="1119" y="239"/>
                </a:lnTo>
                <a:lnTo>
                  <a:pt x="1125" y="245"/>
                </a:lnTo>
                <a:lnTo>
                  <a:pt x="1129" y="249"/>
                </a:lnTo>
                <a:lnTo>
                  <a:pt x="1135" y="256"/>
                </a:lnTo>
                <a:lnTo>
                  <a:pt x="1138" y="260"/>
                </a:lnTo>
                <a:lnTo>
                  <a:pt x="1146" y="268"/>
                </a:lnTo>
                <a:lnTo>
                  <a:pt x="1148" y="271"/>
                </a:lnTo>
                <a:lnTo>
                  <a:pt x="1156" y="279"/>
                </a:lnTo>
                <a:lnTo>
                  <a:pt x="1157" y="280"/>
                </a:lnTo>
                <a:lnTo>
                  <a:pt x="1166" y="291"/>
                </a:lnTo>
                <a:lnTo>
                  <a:pt x="1166" y="292"/>
                </a:lnTo>
                <a:lnTo>
                  <a:pt x="1176" y="301"/>
                </a:lnTo>
                <a:lnTo>
                  <a:pt x="1176" y="303"/>
                </a:lnTo>
                <a:lnTo>
                  <a:pt x="1184" y="312"/>
                </a:lnTo>
                <a:lnTo>
                  <a:pt x="1187" y="315"/>
                </a:lnTo>
                <a:lnTo>
                  <a:pt x="1194" y="322"/>
                </a:lnTo>
                <a:lnTo>
                  <a:pt x="1197" y="325"/>
                </a:lnTo>
                <a:lnTo>
                  <a:pt x="1203" y="333"/>
                </a:lnTo>
                <a:lnTo>
                  <a:pt x="1207" y="337"/>
                </a:lnTo>
                <a:lnTo>
                  <a:pt x="1214" y="344"/>
                </a:lnTo>
                <a:lnTo>
                  <a:pt x="1218" y="347"/>
                </a:lnTo>
                <a:lnTo>
                  <a:pt x="1224" y="354"/>
                </a:lnTo>
                <a:lnTo>
                  <a:pt x="1227" y="357"/>
                </a:lnTo>
                <a:lnTo>
                  <a:pt x="1237" y="365"/>
                </a:lnTo>
                <a:lnTo>
                  <a:pt x="1238" y="366"/>
                </a:lnTo>
                <a:lnTo>
                  <a:pt x="1248" y="372"/>
                </a:lnTo>
                <a:lnTo>
                  <a:pt x="1252" y="375"/>
                </a:lnTo>
                <a:lnTo>
                  <a:pt x="1258" y="379"/>
                </a:lnTo>
                <a:lnTo>
                  <a:pt x="1269" y="383"/>
                </a:lnTo>
                <a:lnTo>
                  <a:pt x="1276" y="386"/>
                </a:lnTo>
                <a:lnTo>
                  <a:pt x="1279" y="386"/>
                </a:lnTo>
                <a:lnTo>
                  <a:pt x="1290" y="387"/>
                </a:lnTo>
                <a:lnTo>
                  <a:pt x="1299" y="386"/>
                </a:lnTo>
                <a:lnTo>
                  <a:pt x="1302" y="386"/>
                </a:lnTo>
                <a:lnTo>
                  <a:pt x="1310" y="383"/>
                </a:lnTo>
                <a:lnTo>
                  <a:pt x="1320" y="379"/>
                </a:lnTo>
                <a:lnTo>
                  <a:pt x="1326" y="375"/>
                </a:lnTo>
                <a:lnTo>
                  <a:pt x="1330" y="372"/>
                </a:lnTo>
                <a:lnTo>
                  <a:pt x="1341" y="366"/>
                </a:lnTo>
                <a:lnTo>
                  <a:pt x="1342" y="365"/>
                </a:lnTo>
                <a:lnTo>
                  <a:pt x="1351" y="357"/>
                </a:lnTo>
                <a:lnTo>
                  <a:pt x="1354" y="354"/>
                </a:lnTo>
                <a:lnTo>
                  <a:pt x="1361" y="347"/>
                </a:lnTo>
                <a:lnTo>
                  <a:pt x="1365" y="344"/>
                </a:lnTo>
                <a:lnTo>
                  <a:pt x="1371" y="337"/>
                </a:lnTo>
                <a:lnTo>
                  <a:pt x="1375" y="333"/>
                </a:lnTo>
                <a:lnTo>
                  <a:pt x="1382" y="325"/>
                </a:lnTo>
                <a:lnTo>
                  <a:pt x="1385" y="322"/>
                </a:lnTo>
                <a:lnTo>
                  <a:pt x="1391" y="315"/>
                </a:lnTo>
                <a:lnTo>
                  <a:pt x="1394" y="312"/>
                </a:lnTo>
                <a:lnTo>
                  <a:pt x="1402" y="303"/>
                </a:lnTo>
                <a:lnTo>
                  <a:pt x="1403" y="301"/>
                </a:lnTo>
                <a:lnTo>
                  <a:pt x="1413" y="292"/>
                </a:lnTo>
                <a:lnTo>
                  <a:pt x="1413" y="291"/>
                </a:lnTo>
                <a:lnTo>
                  <a:pt x="1421" y="280"/>
                </a:lnTo>
                <a:lnTo>
                  <a:pt x="1422" y="279"/>
                </a:lnTo>
                <a:lnTo>
                  <a:pt x="1431" y="271"/>
                </a:lnTo>
                <a:lnTo>
                  <a:pt x="1433" y="268"/>
                </a:lnTo>
                <a:lnTo>
                  <a:pt x="1440" y="260"/>
                </a:lnTo>
                <a:lnTo>
                  <a:pt x="1443" y="256"/>
                </a:lnTo>
                <a:lnTo>
                  <a:pt x="1450" y="249"/>
                </a:lnTo>
                <a:lnTo>
                  <a:pt x="1454" y="245"/>
                </a:lnTo>
                <a:lnTo>
                  <a:pt x="1460" y="239"/>
                </a:lnTo>
                <a:lnTo>
                  <a:pt x="1463" y="234"/>
                </a:lnTo>
                <a:lnTo>
                  <a:pt x="1469" y="228"/>
                </a:lnTo>
                <a:lnTo>
                  <a:pt x="1474" y="223"/>
                </a:lnTo>
                <a:lnTo>
                  <a:pt x="1479" y="218"/>
                </a:lnTo>
                <a:lnTo>
                  <a:pt x="1484" y="213"/>
                </a:lnTo>
                <a:lnTo>
                  <a:pt x="1489" y="207"/>
                </a:lnTo>
                <a:lnTo>
                  <a:pt x="1494" y="202"/>
                </a:lnTo>
                <a:lnTo>
                  <a:pt x="1500" y="197"/>
                </a:lnTo>
                <a:lnTo>
                  <a:pt x="1505" y="192"/>
                </a:lnTo>
                <a:lnTo>
                  <a:pt x="1510" y="186"/>
                </a:lnTo>
                <a:lnTo>
                  <a:pt x="1515" y="182"/>
                </a:lnTo>
                <a:lnTo>
                  <a:pt x="1522" y="175"/>
                </a:lnTo>
                <a:lnTo>
                  <a:pt x="1525" y="173"/>
                </a:lnTo>
                <a:lnTo>
                  <a:pt x="1534" y="165"/>
                </a:lnTo>
                <a:lnTo>
                  <a:pt x="1535" y="164"/>
                </a:lnTo>
                <a:lnTo>
                  <a:pt x="1546" y="155"/>
                </a:lnTo>
                <a:lnTo>
                  <a:pt x="1546" y="154"/>
                </a:lnTo>
                <a:lnTo>
                  <a:pt x="1555" y="147"/>
                </a:lnTo>
                <a:lnTo>
                  <a:pt x="1559" y="145"/>
                </a:lnTo>
                <a:lnTo>
                  <a:pt x="1566" y="139"/>
                </a:lnTo>
                <a:lnTo>
                  <a:pt x="1573" y="134"/>
                </a:lnTo>
                <a:lnTo>
                  <a:pt x="1577" y="130"/>
                </a:lnTo>
                <a:lnTo>
                  <a:pt x="1586" y="124"/>
                </a:lnTo>
                <a:lnTo>
                  <a:pt x="1597" y="116"/>
                </a:lnTo>
                <a:lnTo>
                  <a:pt x="1602" y="113"/>
                </a:lnTo>
                <a:lnTo>
                  <a:pt x="1607" y="109"/>
                </a:lnTo>
                <a:lnTo>
                  <a:pt x="1617" y="102"/>
                </a:lnTo>
                <a:lnTo>
                  <a:pt x="1618" y="102"/>
                </a:lnTo>
                <a:lnTo>
                  <a:pt x="1627" y="96"/>
                </a:lnTo>
                <a:lnTo>
                  <a:pt x="1633" y="92"/>
                </a:lnTo>
                <a:lnTo>
                  <a:pt x="1638" y="89"/>
                </a:lnTo>
                <a:lnTo>
                  <a:pt x="1649" y="83"/>
                </a:lnTo>
                <a:lnTo>
                  <a:pt x="1651" y="81"/>
                </a:lnTo>
                <a:lnTo>
                  <a:pt x="1658" y="77"/>
                </a:lnTo>
                <a:lnTo>
                  <a:pt x="1669" y="72"/>
                </a:lnTo>
                <a:lnTo>
                  <a:pt x="1671" y="71"/>
                </a:lnTo>
                <a:lnTo>
                  <a:pt x="1679" y="67"/>
                </a:lnTo>
                <a:lnTo>
                  <a:pt x="1689" y="62"/>
                </a:lnTo>
                <a:lnTo>
                  <a:pt x="1692" y="60"/>
                </a:lnTo>
                <a:lnTo>
                  <a:pt x="1699" y="57"/>
                </a:lnTo>
                <a:lnTo>
                  <a:pt x="1710" y="52"/>
                </a:lnTo>
                <a:lnTo>
                  <a:pt x="1716" y="49"/>
                </a:lnTo>
                <a:lnTo>
                  <a:pt x="1720" y="48"/>
                </a:lnTo>
                <a:lnTo>
                  <a:pt x="1730" y="44"/>
                </a:lnTo>
                <a:lnTo>
                  <a:pt x="1741" y="40"/>
                </a:lnTo>
                <a:lnTo>
                  <a:pt x="1742" y="39"/>
                </a:lnTo>
                <a:lnTo>
                  <a:pt x="1750" y="36"/>
                </a:lnTo>
                <a:lnTo>
                  <a:pt x="1761" y="32"/>
                </a:lnTo>
                <a:lnTo>
                  <a:pt x="1771" y="29"/>
                </a:lnTo>
                <a:lnTo>
                  <a:pt x="1772" y="29"/>
                </a:lnTo>
                <a:lnTo>
                  <a:pt x="1782" y="25"/>
                </a:lnTo>
                <a:lnTo>
                  <a:pt x="1791" y="23"/>
                </a:lnTo>
                <a:lnTo>
                  <a:pt x="1802" y="21"/>
                </a:lnTo>
                <a:lnTo>
                  <a:pt x="1810" y="19"/>
                </a:lnTo>
                <a:lnTo>
                  <a:pt x="1813" y="18"/>
                </a:lnTo>
                <a:lnTo>
                  <a:pt x="1822" y="15"/>
                </a:lnTo>
                <a:lnTo>
                  <a:pt x="1833" y="13"/>
                </a:lnTo>
                <a:lnTo>
                  <a:pt x="1843" y="11"/>
                </a:lnTo>
                <a:lnTo>
                  <a:pt x="1853" y="9"/>
                </a:lnTo>
                <a:lnTo>
                  <a:pt x="1861" y="8"/>
                </a:lnTo>
                <a:lnTo>
                  <a:pt x="1863" y="7"/>
                </a:lnTo>
                <a:lnTo>
                  <a:pt x="1874" y="6"/>
                </a:lnTo>
                <a:lnTo>
                  <a:pt x="1884" y="4"/>
                </a:lnTo>
                <a:lnTo>
                  <a:pt x="1894" y="3"/>
                </a:lnTo>
                <a:lnTo>
                  <a:pt x="1905" y="2"/>
                </a:lnTo>
                <a:lnTo>
                  <a:pt x="1914" y="1"/>
                </a:lnTo>
                <a:lnTo>
                  <a:pt x="1925" y="1"/>
                </a:lnTo>
                <a:lnTo>
                  <a:pt x="1935" y="0"/>
                </a:lnTo>
                <a:lnTo>
                  <a:pt x="1946" y="0"/>
                </a:lnTo>
                <a:lnTo>
                  <a:pt x="1956" y="0"/>
                </a:lnTo>
                <a:lnTo>
                  <a:pt x="1966" y="0"/>
                </a:lnTo>
                <a:lnTo>
                  <a:pt x="1977" y="0"/>
                </a:lnTo>
                <a:lnTo>
                  <a:pt x="1986" y="1"/>
                </a:lnTo>
                <a:lnTo>
                  <a:pt x="1997" y="1"/>
                </a:lnTo>
                <a:lnTo>
                  <a:pt x="2007" y="2"/>
                </a:lnTo>
                <a:lnTo>
                  <a:pt x="2017" y="3"/>
                </a:lnTo>
                <a:lnTo>
                  <a:pt x="2027" y="4"/>
                </a:lnTo>
                <a:lnTo>
                  <a:pt x="2038" y="6"/>
                </a:lnTo>
                <a:lnTo>
                  <a:pt x="2048" y="7"/>
                </a:lnTo>
                <a:lnTo>
                  <a:pt x="2050" y="8"/>
                </a:lnTo>
                <a:lnTo>
                  <a:pt x="2058" y="9"/>
                </a:lnTo>
                <a:lnTo>
                  <a:pt x="2069" y="11"/>
                </a:lnTo>
                <a:lnTo>
                  <a:pt x="2078" y="13"/>
                </a:lnTo>
                <a:lnTo>
                  <a:pt x="2089" y="15"/>
                </a:lnTo>
                <a:lnTo>
                  <a:pt x="2099" y="18"/>
                </a:lnTo>
                <a:lnTo>
                  <a:pt x="2101" y="19"/>
                </a:lnTo>
                <a:lnTo>
                  <a:pt x="2110" y="21"/>
                </a:lnTo>
                <a:lnTo>
                  <a:pt x="2120" y="23"/>
                </a:lnTo>
                <a:lnTo>
                  <a:pt x="2130" y="26"/>
                </a:lnTo>
                <a:lnTo>
                  <a:pt x="2139" y="29"/>
                </a:lnTo>
                <a:lnTo>
                  <a:pt x="2141" y="29"/>
                </a:lnTo>
                <a:lnTo>
                  <a:pt x="2150" y="32"/>
                </a:lnTo>
                <a:lnTo>
                  <a:pt x="2161" y="36"/>
                </a:lnTo>
                <a:lnTo>
                  <a:pt x="2169" y="39"/>
                </a:lnTo>
                <a:lnTo>
                  <a:pt x="2171" y="40"/>
                </a:lnTo>
                <a:lnTo>
                  <a:pt x="2181" y="44"/>
                </a:lnTo>
                <a:lnTo>
                  <a:pt x="2192" y="48"/>
                </a:lnTo>
                <a:lnTo>
                  <a:pt x="2195" y="49"/>
                </a:lnTo>
                <a:lnTo>
                  <a:pt x="2202" y="52"/>
                </a:lnTo>
                <a:lnTo>
                  <a:pt x="2212" y="57"/>
                </a:lnTo>
                <a:lnTo>
                  <a:pt x="2219" y="60"/>
                </a:lnTo>
                <a:lnTo>
                  <a:pt x="2222" y="62"/>
                </a:lnTo>
                <a:lnTo>
                  <a:pt x="2233" y="67"/>
                </a:lnTo>
                <a:lnTo>
                  <a:pt x="2239" y="71"/>
                </a:lnTo>
                <a:lnTo>
                  <a:pt x="2242" y="73"/>
                </a:lnTo>
                <a:lnTo>
                  <a:pt x="2253" y="78"/>
                </a:lnTo>
                <a:lnTo>
                  <a:pt x="2259" y="81"/>
                </a:lnTo>
                <a:lnTo>
                  <a:pt x="2263" y="84"/>
                </a:lnTo>
                <a:lnTo>
                  <a:pt x="2274" y="90"/>
                </a:lnTo>
                <a:lnTo>
                  <a:pt x="2277" y="92"/>
                </a:lnTo>
                <a:lnTo>
                  <a:pt x="2284" y="97"/>
                </a:lnTo>
                <a:lnTo>
                  <a:pt x="2293" y="102"/>
                </a:lnTo>
                <a:lnTo>
                  <a:pt x="2294" y="103"/>
                </a:lnTo>
                <a:lnTo>
                  <a:pt x="2305" y="110"/>
                </a:lnTo>
                <a:lnTo>
                  <a:pt x="2309" y="113"/>
                </a:lnTo>
                <a:lnTo>
                  <a:pt x="2314" y="117"/>
                </a:lnTo>
                <a:lnTo>
                  <a:pt x="2323" y="124"/>
                </a:lnTo>
                <a:lnTo>
                  <a:pt x="2325" y="124"/>
                </a:lnTo>
                <a:lnTo>
                  <a:pt x="2335" y="132"/>
                </a:lnTo>
                <a:lnTo>
                  <a:pt x="2336" y="134"/>
                </a:lnTo>
                <a:lnTo>
                  <a:pt x="2345" y="141"/>
                </a:lnTo>
                <a:lnTo>
                  <a:pt x="2350" y="145"/>
                </a:lnTo>
                <a:lnTo>
                  <a:pt x="2356" y="149"/>
                </a:lnTo>
                <a:lnTo>
                  <a:pt x="2361" y="154"/>
                </a:lnTo>
                <a:lnTo>
                  <a:pt x="2366" y="158"/>
                </a:lnTo>
                <a:lnTo>
                  <a:pt x="2374" y="165"/>
                </a:lnTo>
                <a:lnTo>
                  <a:pt x="2376" y="168"/>
                </a:lnTo>
                <a:lnTo>
                  <a:pt x="2384" y="175"/>
                </a:lnTo>
                <a:lnTo>
                  <a:pt x="2386" y="177"/>
                </a:lnTo>
                <a:lnTo>
                  <a:pt x="2395" y="186"/>
                </a:lnTo>
                <a:lnTo>
                  <a:pt x="2397" y="188"/>
                </a:lnTo>
                <a:lnTo>
                  <a:pt x="2405" y="197"/>
                </a:lnTo>
                <a:lnTo>
                  <a:pt x="2406" y="198"/>
                </a:lnTo>
                <a:lnTo>
                  <a:pt x="2415" y="207"/>
                </a:lnTo>
                <a:lnTo>
                  <a:pt x="2417" y="210"/>
                </a:lnTo>
                <a:lnTo>
                  <a:pt x="2424" y="218"/>
                </a:lnTo>
                <a:lnTo>
                  <a:pt x="2428" y="222"/>
                </a:lnTo>
                <a:lnTo>
                  <a:pt x="2432" y="228"/>
                </a:lnTo>
                <a:lnTo>
                  <a:pt x="2438" y="234"/>
                </a:lnTo>
                <a:lnTo>
                  <a:pt x="2441" y="239"/>
                </a:lnTo>
                <a:lnTo>
                  <a:pt x="2448" y="248"/>
                </a:lnTo>
                <a:lnTo>
                  <a:pt x="2449" y="249"/>
                </a:lnTo>
                <a:lnTo>
                  <a:pt x="2457" y="260"/>
                </a:lnTo>
                <a:lnTo>
                  <a:pt x="2458" y="262"/>
                </a:lnTo>
                <a:lnTo>
                  <a:pt x="2464" y="271"/>
                </a:lnTo>
                <a:lnTo>
                  <a:pt x="2469" y="276"/>
                </a:lnTo>
                <a:lnTo>
                  <a:pt x="2472" y="280"/>
                </a:lnTo>
                <a:lnTo>
                  <a:pt x="2478" y="291"/>
                </a:lnTo>
                <a:lnTo>
                  <a:pt x="2478" y="292"/>
                </a:lnTo>
                <a:lnTo>
                  <a:pt x="2485" y="301"/>
                </a:lnTo>
                <a:lnTo>
                  <a:pt x="2489" y="309"/>
                </a:lnTo>
                <a:lnTo>
                  <a:pt x="2491" y="312"/>
                </a:lnTo>
                <a:lnTo>
                  <a:pt x="2497" y="322"/>
                </a:lnTo>
                <a:lnTo>
                  <a:pt x="2499" y="327"/>
                </a:lnTo>
                <a:lnTo>
                  <a:pt x="2502" y="333"/>
                </a:lnTo>
                <a:lnTo>
                  <a:pt x="2508" y="344"/>
                </a:lnTo>
                <a:lnTo>
                  <a:pt x="2509" y="347"/>
                </a:lnTo>
                <a:lnTo>
                  <a:pt x="2513" y="354"/>
                </a:lnTo>
                <a:lnTo>
                  <a:pt x="2518" y="365"/>
                </a:lnTo>
                <a:lnTo>
                  <a:pt x="2520" y="368"/>
                </a:lnTo>
                <a:lnTo>
                  <a:pt x="2523" y="375"/>
                </a:lnTo>
                <a:lnTo>
                  <a:pt x="2527" y="386"/>
                </a:lnTo>
                <a:lnTo>
                  <a:pt x="2530" y="392"/>
                </a:lnTo>
                <a:lnTo>
                  <a:pt x="2532" y="396"/>
                </a:lnTo>
                <a:lnTo>
                  <a:pt x="2536" y="406"/>
                </a:lnTo>
                <a:lnTo>
                  <a:pt x="2540" y="417"/>
                </a:lnTo>
                <a:lnTo>
                  <a:pt x="2540" y="419"/>
                </a:lnTo>
                <a:lnTo>
                  <a:pt x="2544" y="427"/>
                </a:lnTo>
                <a:lnTo>
                  <a:pt x="2546" y="438"/>
                </a:lnTo>
                <a:lnTo>
                  <a:pt x="2550" y="448"/>
                </a:lnTo>
                <a:lnTo>
                  <a:pt x="2550" y="449"/>
                </a:lnTo>
                <a:lnTo>
                  <a:pt x="2553" y="459"/>
                </a:lnTo>
                <a:lnTo>
                  <a:pt x="2556" y="470"/>
                </a:lnTo>
                <a:lnTo>
                  <a:pt x="2559" y="480"/>
                </a:lnTo>
                <a:lnTo>
                  <a:pt x="2561" y="488"/>
                </a:lnTo>
                <a:lnTo>
                  <a:pt x="2561" y="491"/>
                </a:lnTo>
                <a:lnTo>
                  <a:pt x="2564" y="501"/>
                </a:lnTo>
                <a:lnTo>
                  <a:pt x="2566" y="512"/>
                </a:lnTo>
                <a:lnTo>
                  <a:pt x="2568" y="521"/>
                </a:lnTo>
                <a:lnTo>
                  <a:pt x="2570" y="532"/>
                </a:lnTo>
                <a:lnTo>
                  <a:pt x="2570" y="541"/>
                </a:lnTo>
                <a:lnTo>
                  <a:pt x="2571" y="543"/>
                </a:lnTo>
                <a:lnTo>
                  <a:pt x="2572" y="553"/>
                </a:lnTo>
                <a:lnTo>
                  <a:pt x="2574" y="564"/>
                </a:lnTo>
                <a:lnTo>
                  <a:pt x="2575" y="574"/>
                </a:lnTo>
                <a:lnTo>
                  <a:pt x="2576" y="585"/>
                </a:lnTo>
                <a:lnTo>
                  <a:pt x="2577" y="596"/>
                </a:lnTo>
                <a:lnTo>
                  <a:pt x="2577" y="606"/>
                </a:lnTo>
                <a:lnTo>
                  <a:pt x="2578" y="617"/>
                </a:lnTo>
                <a:lnTo>
                  <a:pt x="2578" y="658"/>
                </a:lnTo>
                <a:lnTo>
                  <a:pt x="2577" y="669"/>
                </a:lnTo>
                <a:lnTo>
                  <a:pt x="2577" y="679"/>
                </a:lnTo>
                <a:lnTo>
                  <a:pt x="2576" y="690"/>
                </a:lnTo>
                <a:lnTo>
                  <a:pt x="2575" y="700"/>
                </a:lnTo>
                <a:lnTo>
                  <a:pt x="2574" y="711"/>
                </a:lnTo>
                <a:lnTo>
                  <a:pt x="2572" y="721"/>
                </a:lnTo>
                <a:lnTo>
                  <a:pt x="2571" y="732"/>
                </a:lnTo>
                <a:lnTo>
                  <a:pt x="2570" y="734"/>
                </a:lnTo>
                <a:lnTo>
                  <a:pt x="2570" y="743"/>
                </a:lnTo>
                <a:lnTo>
                  <a:pt x="2568" y="753"/>
                </a:lnTo>
                <a:lnTo>
                  <a:pt x="2566" y="763"/>
                </a:lnTo>
                <a:lnTo>
                  <a:pt x="2564" y="773"/>
                </a:lnTo>
                <a:lnTo>
                  <a:pt x="2561" y="784"/>
                </a:lnTo>
                <a:lnTo>
                  <a:pt x="2561" y="787"/>
                </a:lnTo>
                <a:lnTo>
                  <a:pt x="2559" y="794"/>
                </a:lnTo>
                <a:lnTo>
                  <a:pt x="2556" y="805"/>
                </a:lnTo>
                <a:lnTo>
                  <a:pt x="2553" y="816"/>
                </a:lnTo>
                <a:lnTo>
                  <a:pt x="2550" y="825"/>
                </a:lnTo>
                <a:lnTo>
                  <a:pt x="2550" y="826"/>
                </a:lnTo>
                <a:lnTo>
                  <a:pt x="2546" y="837"/>
                </a:lnTo>
                <a:lnTo>
                  <a:pt x="2544" y="847"/>
                </a:lnTo>
                <a:lnTo>
                  <a:pt x="2540" y="856"/>
                </a:lnTo>
                <a:lnTo>
                  <a:pt x="2540" y="858"/>
                </a:lnTo>
                <a:lnTo>
                  <a:pt x="2536" y="869"/>
                </a:lnTo>
                <a:lnTo>
                  <a:pt x="2532" y="879"/>
                </a:lnTo>
                <a:lnTo>
                  <a:pt x="2530" y="883"/>
                </a:lnTo>
                <a:lnTo>
                  <a:pt x="2527" y="889"/>
                </a:lnTo>
                <a:lnTo>
                  <a:pt x="2523" y="899"/>
                </a:lnTo>
                <a:lnTo>
                  <a:pt x="2520" y="907"/>
                </a:lnTo>
                <a:lnTo>
                  <a:pt x="2518" y="910"/>
                </a:lnTo>
                <a:lnTo>
                  <a:pt x="2513" y="920"/>
                </a:lnTo>
                <a:lnTo>
                  <a:pt x="2509" y="928"/>
                </a:lnTo>
                <a:lnTo>
                  <a:pt x="2508" y="931"/>
                </a:lnTo>
                <a:lnTo>
                  <a:pt x="2502" y="942"/>
                </a:lnTo>
                <a:lnTo>
                  <a:pt x="2499" y="947"/>
                </a:lnTo>
                <a:lnTo>
                  <a:pt x="2497" y="952"/>
                </a:lnTo>
                <a:lnTo>
                  <a:pt x="2491" y="963"/>
                </a:lnTo>
                <a:lnTo>
                  <a:pt x="2489" y="966"/>
                </a:lnTo>
                <a:lnTo>
                  <a:pt x="2485" y="973"/>
                </a:lnTo>
                <a:lnTo>
                  <a:pt x="2478" y="983"/>
                </a:lnTo>
                <a:lnTo>
                  <a:pt x="2478" y="984"/>
                </a:lnTo>
                <a:lnTo>
                  <a:pt x="2472" y="994"/>
                </a:lnTo>
                <a:lnTo>
                  <a:pt x="2469" y="998"/>
                </a:lnTo>
                <a:lnTo>
                  <a:pt x="2464" y="1004"/>
                </a:lnTo>
                <a:lnTo>
                  <a:pt x="2458" y="1013"/>
                </a:lnTo>
                <a:lnTo>
                  <a:pt x="2457" y="1015"/>
                </a:lnTo>
                <a:lnTo>
                  <a:pt x="2449" y="1025"/>
                </a:lnTo>
                <a:lnTo>
                  <a:pt x="2448" y="1027"/>
                </a:lnTo>
                <a:lnTo>
                  <a:pt x="2441" y="1036"/>
                </a:lnTo>
                <a:lnTo>
                  <a:pt x="2438" y="1041"/>
                </a:lnTo>
                <a:lnTo>
                  <a:pt x="2432" y="1046"/>
                </a:lnTo>
                <a:lnTo>
                  <a:pt x="2428" y="1053"/>
                </a:lnTo>
                <a:lnTo>
                  <a:pt x="2424" y="1057"/>
                </a:lnTo>
                <a:lnTo>
                  <a:pt x="2417" y="1065"/>
                </a:lnTo>
                <a:lnTo>
                  <a:pt x="2415" y="1067"/>
                </a:lnTo>
                <a:lnTo>
                  <a:pt x="2406" y="1076"/>
                </a:lnTo>
                <a:lnTo>
                  <a:pt x="2405" y="1078"/>
                </a:lnTo>
                <a:lnTo>
                  <a:pt x="2397" y="1087"/>
                </a:lnTo>
                <a:lnTo>
                  <a:pt x="2395" y="1089"/>
                </a:lnTo>
                <a:lnTo>
                  <a:pt x="2386" y="1097"/>
                </a:lnTo>
                <a:lnTo>
                  <a:pt x="2384" y="1099"/>
                </a:lnTo>
                <a:lnTo>
                  <a:pt x="2376" y="1107"/>
                </a:lnTo>
                <a:lnTo>
                  <a:pt x="2374" y="1110"/>
                </a:lnTo>
                <a:lnTo>
                  <a:pt x="2366" y="1117"/>
                </a:lnTo>
                <a:lnTo>
                  <a:pt x="2361" y="1120"/>
                </a:lnTo>
                <a:lnTo>
                  <a:pt x="2356" y="1125"/>
                </a:lnTo>
                <a:lnTo>
                  <a:pt x="2350" y="1130"/>
                </a:lnTo>
                <a:lnTo>
                  <a:pt x="2345" y="1134"/>
                </a:lnTo>
                <a:lnTo>
                  <a:pt x="2336" y="1141"/>
                </a:lnTo>
                <a:lnTo>
                  <a:pt x="2335" y="1142"/>
                </a:lnTo>
                <a:lnTo>
                  <a:pt x="2325" y="1150"/>
                </a:lnTo>
                <a:lnTo>
                  <a:pt x="2323" y="1151"/>
                </a:lnTo>
                <a:lnTo>
                  <a:pt x="2314" y="1158"/>
                </a:lnTo>
                <a:lnTo>
                  <a:pt x="2309" y="1162"/>
                </a:lnTo>
                <a:lnTo>
                  <a:pt x="2305" y="1165"/>
                </a:lnTo>
                <a:lnTo>
                  <a:pt x="2294" y="1171"/>
                </a:lnTo>
                <a:lnTo>
                  <a:pt x="2293" y="1172"/>
                </a:lnTo>
                <a:lnTo>
                  <a:pt x="2284" y="1178"/>
                </a:lnTo>
                <a:lnTo>
                  <a:pt x="2277" y="1183"/>
                </a:lnTo>
                <a:lnTo>
                  <a:pt x="2274" y="1185"/>
                </a:lnTo>
                <a:lnTo>
                  <a:pt x="2263" y="1191"/>
                </a:lnTo>
                <a:lnTo>
                  <a:pt x="2259" y="1193"/>
                </a:lnTo>
                <a:lnTo>
                  <a:pt x="2253" y="1196"/>
                </a:lnTo>
                <a:lnTo>
                  <a:pt x="2242" y="1202"/>
                </a:lnTo>
                <a:lnTo>
                  <a:pt x="2239" y="1204"/>
                </a:lnTo>
                <a:lnTo>
                  <a:pt x="2233" y="1208"/>
                </a:lnTo>
                <a:lnTo>
                  <a:pt x="2222" y="1213"/>
                </a:lnTo>
                <a:lnTo>
                  <a:pt x="2219" y="1215"/>
                </a:lnTo>
                <a:lnTo>
                  <a:pt x="2212" y="1217"/>
                </a:lnTo>
                <a:lnTo>
                  <a:pt x="2202" y="1222"/>
                </a:lnTo>
                <a:lnTo>
                  <a:pt x="2195" y="1225"/>
                </a:lnTo>
                <a:lnTo>
                  <a:pt x="2192" y="1227"/>
                </a:lnTo>
                <a:lnTo>
                  <a:pt x="2181" y="1231"/>
                </a:lnTo>
                <a:lnTo>
                  <a:pt x="2171" y="1235"/>
                </a:lnTo>
                <a:lnTo>
                  <a:pt x="2169" y="1236"/>
                </a:lnTo>
                <a:lnTo>
                  <a:pt x="2161" y="1239"/>
                </a:lnTo>
                <a:lnTo>
                  <a:pt x="2150" y="1242"/>
                </a:lnTo>
                <a:lnTo>
                  <a:pt x="2141" y="1245"/>
                </a:lnTo>
                <a:lnTo>
                  <a:pt x="2139" y="1245"/>
                </a:lnTo>
                <a:lnTo>
                  <a:pt x="2130" y="1248"/>
                </a:lnTo>
                <a:lnTo>
                  <a:pt x="2120" y="1252"/>
                </a:lnTo>
                <a:lnTo>
                  <a:pt x="2110" y="1254"/>
                </a:lnTo>
                <a:lnTo>
                  <a:pt x="2101" y="1256"/>
                </a:lnTo>
                <a:lnTo>
                  <a:pt x="2099" y="1257"/>
                </a:lnTo>
                <a:lnTo>
                  <a:pt x="2089" y="1260"/>
                </a:lnTo>
                <a:lnTo>
                  <a:pt x="2078" y="1262"/>
                </a:lnTo>
                <a:lnTo>
                  <a:pt x="2069" y="1264"/>
                </a:lnTo>
                <a:lnTo>
                  <a:pt x="2058" y="1266"/>
                </a:lnTo>
                <a:lnTo>
                  <a:pt x="2050" y="1266"/>
                </a:lnTo>
                <a:lnTo>
                  <a:pt x="2048" y="1267"/>
                </a:lnTo>
                <a:lnTo>
                  <a:pt x="2038" y="1268"/>
                </a:lnTo>
                <a:lnTo>
                  <a:pt x="2027" y="1270"/>
                </a:lnTo>
                <a:lnTo>
                  <a:pt x="2017" y="1271"/>
                </a:lnTo>
                <a:lnTo>
                  <a:pt x="2007" y="1272"/>
                </a:lnTo>
                <a:lnTo>
                  <a:pt x="1997" y="1273"/>
                </a:lnTo>
                <a:lnTo>
                  <a:pt x="1986" y="1273"/>
                </a:lnTo>
                <a:lnTo>
                  <a:pt x="1977" y="1274"/>
                </a:lnTo>
                <a:lnTo>
                  <a:pt x="1966" y="1274"/>
                </a:lnTo>
                <a:lnTo>
                  <a:pt x="1956" y="1274"/>
                </a:lnTo>
                <a:lnTo>
                  <a:pt x="1946" y="1274"/>
                </a:lnTo>
                <a:lnTo>
                  <a:pt x="1935" y="1274"/>
                </a:lnTo>
                <a:lnTo>
                  <a:pt x="1925" y="1273"/>
                </a:lnTo>
                <a:lnTo>
                  <a:pt x="1914" y="1273"/>
                </a:lnTo>
                <a:lnTo>
                  <a:pt x="1905" y="1272"/>
                </a:lnTo>
                <a:lnTo>
                  <a:pt x="1894" y="1271"/>
                </a:lnTo>
                <a:lnTo>
                  <a:pt x="1884" y="1270"/>
                </a:lnTo>
                <a:lnTo>
                  <a:pt x="1874" y="1268"/>
                </a:lnTo>
                <a:lnTo>
                  <a:pt x="1863" y="1267"/>
                </a:lnTo>
                <a:lnTo>
                  <a:pt x="1861" y="1266"/>
                </a:lnTo>
                <a:lnTo>
                  <a:pt x="1853" y="1266"/>
                </a:lnTo>
                <a:lnTo>
                  <a:pt x="1843" y="1264"/>
                </a:lnTo>
                <a:lnTo>
                  <a:pt x="1833" y="1262"/>
                </a:lnTo>
                <a:lnTo>
                  <a:pt x="1822" y="1260"/>
                </a:lnTo>
                <a:lnTo>
                  <a:pt x="1813" y="1257"/>
                </a:lnTo>
                <a:lnTo>
                  <a:pt x="1810" y="1256"/>
                </a:lnTo>
                <a:lnTo>
                  <a:pt x="1802" y="1254"/>
                </a:lnTo>
                <a:lnTo>
                  <a:pt x="1791" y="1252"/>
                </a:lnTo>
                <a:lnTo>
                  <a:pt x="1782" y="1249"/>
                </a:lnTo>
                <a:lnTo>
                  <a:pt x="1772" y="1245"/>
                </a:lnTo>
                <a:lnTo>
                  <a:pt x="1771" y="1245"/>
                </a:lnTo>
                <a:lnTo>
                  <a:pt x="1761" y="1242"/>
                </a:lnTo>
                <a:lnTo>
                  <a:pt x="1750" y="1239"/>
                </a:lnTo>
                <a:lnTo>
                  <a:pt x="1742" y="1236"/>
                </a:lnTo>
                <a:lnTo>
                  <a:pt x="1741" y="1235"/>
                </a:lnTo>
                <a:lnTo>
                  <a:pt x="1730" y="1231"/>
                </a:lnTo>
                <a:lnTo>
                  <a:pt x="1720" y="1227"/>
                </a:lnTo>
                <a:lnTo>
                  <a:pt x="1716" y="1225"/>
                </a:lnTo>
                <a:lnTo>
                  <a:pt x="1710" y="1222"/>
                </a:lnTo>
                <a:lnTo>
                  <a:pt x="1699" y="1217"/>
                </a:lnTo>
                <a:lnTo>
                  <a:pt x="1692" y="1215"/>
                </a:lnTo>
                <a:lnTo>
                  <a:pt x="1689" y="1213"/>
                </a:lnTo>
                <a:lnTo>
                  <a:pt x="1679" y="1208"/>
                </a:lnTo>
                <a:lnTo>
                  <a:pt x="1671" y="1204"/>
                </a:lnTo>
                <a:lnTo>
                  <a:pt x="1669" y="1203"/>
                </a:lnTo>
                <a:lnTo>
                  <a:pt x="1658" y="1197"/>
                </a:lnTo>
                <a:lnTo>
                  <a:pt x="1651" y="1193"/>
                </a:lnTo>
                <a:lnTo>
                  <a:pt x="1649" y="1191"/>
                </a:lnTo>
                <a:lnTo>
                  <a:pt x="1638" y="1186"/>
                </a:lnTo>
                <a:lnTo>
                  <a:pt x="1633" y="1183"/>
                </a:lnTo>
                <a:lnTo>
                  <a:pt x="1627" y="1179"/>
                </a:lnTo>
                <a:lnTo>
                  <a:pt x="1618" y="1172"/>
                </a:lnTo>
                <a:lnTo>
                  <a:pt x="1617" y="1172"/>
                </a:lnTo>
                <a:lnTo>
                  <a:pt x="1607" y="1166"/>
                </a:lnTo>
                <a:lnTo>
                  <a:pt x="1602" y="1162"/>
                </a:lnTo>
                <a:lnTo>
                  <a:pt x="1597" y="1159"/>
                </a:lnTo>
                <a:lnTo>
                  <a:pt x="1586" y="1151"/>
                </a:lnTo>
                <a:lnTo>
                  <a:pt x="1577" y="1144"/>
                </a:lnTo>
                <a:lnTo>
                  <a:pt x="1573" y="1141"/>
                </a:lnTo>
                <a:lnTo>
                  <a:pt x="1566" y="1136"/>
                </a:lnTo>
                <a:lnTo>
                  <a:pt x="1559" y="1130"/>
                </a:lnTo>
                <a:lnTo>
                  <a:pt x="1555" y="1128"/>
                </a:lnTo>
                <a:lnTo>
                  <a:pt x="1546" y="1120"/>
                </a:lnTo>
                <a:lnTo>
                  <a:pt x="1546" y="1119"/>
                </a:lnTo>
                <a:lnTo>
                  <a:pt x="1535" y="1111"/>
                </a:lnTo>
                <a:lnTo>
                  <a:pt x="1534" y="1110"/>
                </a:lnTo>
                <a:lnTo>
                  <a:pt x="1525" y="1101"/>
                </a:lnTo>
                <a:lnTo>
                  <a:pt x="1522" y="1099"/>
                </a:lnTo>
                <a:lnTo>
                  <a:pt x="1515" y="1092"/>
                </a:lnTo>
                <a:lnTo>
                  <a:pt x="1510" y="1089"/>
                </a:lnTo>
                <a:lnTo>
                  <a:pt x="1505" y="1083"/>
                </a:lnTo>
                <a:lnTo>
                  <a:pt x="1500" y="1078"/>
                </a:lnTo>
                <a:lnTo>
                  <a:pt x="1494" y="1072"/>
                </a:lnTo>
                <a:lnTo>
                  <a:pt x="1489" y="1067"/>
                </a:lnTo>
                <a:lnTo>
                  <a:pt x="1484" y="1062"/>
                </a:lnTo>
                <a:lnTo>
                  <a:pt x="1479" y="1057"/>
                </a:lnTo>
                <a:lnTo>
                  <a:pt x="1474" y="1051"/>
                </a:lnTo>
                <a:lnTo>
                  <a:pt x="1469" y="1046"/>
                </a:lnTo>
                <a:lnTo>
                  <a:pt x="1463" y="1041"/>
                </a:lnTo>
                <a:lnTo>
                  <a:pt x="1460" y="1036"/>
                </a:lnTo>
                <a:lnTo>
                  <a:pt x="1454" y="1030"/>
                </a:lnTo>
                <a:lnTo>
                  <a:pt x="1450" y="1025"/>
                </a:lnTo>
                <a:lnTo>
                  <a:pt x="1443" y="1018"/>
                </a:lnTo>
                <a:lnTo>
                  <a:pt x="1440" y="1015"/>
                </a:lnTo>
                <a:lnTo>
                  <a:pt x="1433" y="1007"/>
                </a:lnTo>
                <a:lnTo>
                  <a:pt x="1431" y="1004"/>
                </a:lnTo>
                <a:lnTo>
                  <a:pt x="1422" y="995"/>
                </a:lnTo>
                <a:lnTo>
                  <a:pt x="1421" y="994"/>
                </a:lnTo>
                <a:lnTo>
                  <a:pt x="1413" y="984"/>
                </a:lnTo>
                <a:lnTo>
                  <a:pt x="1413" y="983"/>
                </a:lnTo>
                <a:lnTo>
                  <a:pt x="1403" y="973"/>
                </a:lnTo>
                <a:lnTo>
                  <a:pt x="1402" y="971"/>
                </a:lnTo>
                <a:lnTo>
                  <a:pt x="1394" y="963"/>
                </a:lnTo>
                <a:lnTo>
                  <a:pt x="1391" y="960"/>
                </a:lnTo>
                <a:lnTo>
                  <a:pt x="1385" y="952"/>
                </a:lnTo>
                <a:lnTo>
                  <a:pt x="1382" y="949"/>
                </a:lnTo>
                <a:lnTo>
                  <a:pt x="1375" y="942"/>
                </a:lnTo>
                <a:lnTo>
                  <a:pt x="1371" y="938"/>
                </a:lnTo>
                <a:lnTo>
                  <a:pt x="1365" y="931"/>
                </a:lnTo>
                <a:lnTo>
                  <a:pt x="1361" y="927"/>
                </a:lnTo>
                <a:lnTo>
                  <a:pt x="1354" y="920"/>
                </a:lnTo>
                <a:lnTo>
                  <a:pt x="1351" y="918"/>
                </a:lnTo>
                <a:lnTo>
                  <a:pt x="1342" y="910"/>
                </a:lnTo>
                <a:lnTo>
                  <a:pt x="1341" y="909"/>
                </a:lnTo>
                <a:lnTo>
                  <a:pt x="1330" y="902"/>
                </a:lnTo>
                <a:lnTo>
                  <a:pt x="1326" y="899"/>
                </a:lnTo>
                <a:lnTo>
                  <a:pt x="1320" y="895"/>
                </a:lnTo>
                <a:lnTo>
                  <a:pt x="1310" y="892"/>
                </a:lnTo>
                <a:lnTo>
                  <a:pt x="1302" y="889"/>
                </a:lnTo>
                <a:lnTo>
                  <a:pt x="1299" y="889"/>
                </a:lnTo>
                <a:lnTo>
                  <a:pt x="1290" y="888"/>
                </a:lnTo>
                <a:lnTo>
                  <a:pt x="1279" y="889"/>
                </a:lnTo>
                <a:lnTo>
                  <a:pt x="1276" y="889"/>
                </a:lnTo>
                <a:lnTo>
                  <a:pt x="1269" y="892"/>
                </a:lnTo>
                <a:lnTo>
                  <a:pt x="1258" y="895"/>
                </a:lnTo>
                <a:lnTo>
                  <a:pt x="1252" y="899"/>
                </a:lnTo>
                <a:lnTo>
                  <a:pt x="1248" y="902"/>
                </a:lnTo>
                <a:lnTo>
                  <a:pt x="1238" y="909"/>
                </a:lnTo>
                <a:lnTo>
                  <a:pt x="1237" y="910"/>
                </a:lnTo>
                <a:lnTo>
                  <a:pt x="1227" y="918"/>
                </a:lnTo>
                <a:lnTo>
                  <a:pt x="1224" y="920"/>
                </a:lnTo>
                <a:lnTo>
                  <a:pt x="1218" y="927"/>
                </a:lnTo>
                <a:lnTo>
                  <a:pt x="1214" y="931"/>
                </a:lnTo>
                <a:lnTo>
                  <a:pt x="1207" y="938"/>
                </a:lnTo>
                <a:lnTo>
                  <a:pt x="1203" y="942"/>
                </a:lnTo>
                <a:lnTo>
                  <a:pt x="1197" y="949"/>
                </a:lnTo>
                <a:lnTo>
                  <a:pt x="1194" y="952"/>
                </a:lnTo>
                <a:lnTo>
                  <a:pt x="1187" y="960"/>
                </a:lnTo>
                <a:lnTo>
                  <a:pt x="1184" y="963"/>
                </a:lnTo>
                <a:lnTo>
                  <a:pt x="1176" y="971"/>
                </a:lnTo>
                <a:lnTo>
                  <a:pt x="1176" y="973"/>
                </a:lnTo>
                <a:lnTo>
                  <a:pt x="1166" y="983"/>
                </a:lnTo>
                <a:lnTo>
                  <a:pt x="1166" y="984"/>
                </a:lnTo>
                <a:lnTo>
                  <a:pt x="1157" y="994"/>
                </a:lnTo>
                <a:lnTo>
                  <a:pt x="1156" y="995"/>
                </a:lnTo>
                <a:lnTo>
                  <a:pt x="1148" y="1004"/>
                </a:lnTo>
                <a:lnTo>
                  <a:pt x="1146" y="1007"/>
                </a:lnTo>
                <a:lnTo>
                  <a:pt x="1138" y="1015"/>
                </a:lnTo>
                <a:lnTo>
                  <a:pt x="1135" y="1018"/>
                </a:lnTo>
                <a:lnTo>
                  <a:pt x="1129" y="1025"/>
                </a:lnTo>
                <a:lnTo>
                  <a:pt x="1125" y="1030"/>
                </a:lnTo>
                <a:lnTo>
                  <a:pt x="1119" y="1036"/>
                </a:lnTo>
                <a:lnTo>
                  <a:pt x="1115" y="1041"/>
                </a:lnTo>
                <a:lnTo>
                  <a:pt x="1109" y="1046"/>
                </a:lnTo>
                <a:lnTo>
                  <a:pt x="1105" y="1051"/>
                </a:lnTo>
                <a:lnTo>
                  <a:pt x="1100" y="1057"/>
                </a:lnTo>
                <a:lnTo>
                  <a:pt x="1094" y="1062"/>
                </a:lnTo>
                <a:lnTo>
                  <a:pt x="1089" y="1067"/>
                </a:lnTo>
                <a:lnTo>
                  <a:pt x="1084" y="1072"/>
                </a:lnTo>
                <a:lnTo>
                  <a:pt x="1079" y="1078"/>
                </a:lnTo>
                <a:lnTo>
                  <a:pt x="1074" y="1083"/>
                </a:lnTo>
                <a:lnTo>
                  <a:pt x="1068" y="1089"/>
                </a:lnTo>
                <a:lnTo>
                  <a:pt x="1063" y="1092"/>
                </a:lnTo>
                <a:lnTo>
                  <a:pt x="1057" y="1099"/>
                </a:lnTo>
                <a:lnTo>
                  <a:pt x="1054" y="1101"/>
                </a:lnTo>
                <a:lnTo>
                  <a:pt x="1044" y="1110"/>
                </a:lnTo>
                <a:lnTo>
                  <a:pt x="1043" y="1111"/>
                </a:lnTo>
                <a:lnTo>
                  <a:pt x="1033" y="1119"/>
                </a:lnTo>
                <a:lnTo>
                  <a:pt x="1033" y="1120"/>
                </a:lnTo>
                <a:lnTo>
                  <a:pt x="1023" y="1128"/>
                </a:lnTo>
                <a:lnTo>
                  <a:pt x="1019" y="1130"/>
                </a:lnTo>
                <a:lnTo>
                  <a:pt x="1012" y="1136"/>
                </a:lnTo>
                <a:lnTo>
                  <a:pt x="1006" y="1141"/>
                </a:lnTo>
                <a:lnTo>
                  <a:pt x="1002" y="1144"/>
                </a:lnTo>
                <a:lnTo>
                  <a:pt x="992" y="1151"/>
                </a:lnTo>
                <a:lnTo>
                  <a:pt x="982" y="1159"/>
                </a:lnTo>
                <a:lnTo>
                  <a:pt x="977" y="1162"/>
                </a:lnTo>
                <a:lnTo>
                  <a:pt x="971" y="1166"/>
                </a:lnTo>
                <a:lnTo>
                  <a:pt x="962" y="1172"/>
                </a:lnTo>
                <a:lnTo>
                  <a:pt x="961" y="1172"/>
                </a:lnTo>
                <a:lnTo>
                  <a:pt x="951" y="1179"/>
                </a:lnTo>
                <a:lnTo>
                  <a:pt x="945" y="1183"/>
                </a:lnTo>
                <a:lnTo>
                  <a:pt x="940" y="1186"/>
                </a:lnTo>
                <a:lnTo>
                  <a:pt x="930" y="1191"/>
                </a:lnTo>
                <a:lnTo>
                  <a:pt x="927" y="1193"/>
                </a:lnTo>
                <a:lnTo>
                  <a:pt x="920" y="1197"/>
                </a:lnTo>
                <a:lnTo>
                  <a:pt x="910" y="1203"/>
                </a:lnTo>
                <a:lnTo>
                  <a:pt x="908" y="1204"/>
                </a:lnTo>
                <a:lnTo>
                  <a:pt x="899" y="1208"/>
                </a:lnTo>
                <a:lnTo>
                  <a:pt x="890" y="1213"/>
                </a:lnTo>
                <a:lnTo>
                  <a:pt x="887" y="1215"/>
                </a:lnTo>
                <a:lnTo>
                  <a:pt x="879" y="1217"/>
                </a:lnTo>
                <a:lnTo>
                  <a:pt x="869" y="1222"/>
                </a:lnTo>
                <a:lnTo>
                  <a:pt x="863" y="1225"/>
                </a:lnTo>
                <a:lnTo>
                  <a:pt x="859" y="1227"/>
                </a:lnTo>
                <a:lnTo>
                  <a:pt x="848" y="1231"/>
                </a:lnTo>
                <a:lnTo>
                  <a:pt x="838" y="1235"/>
                </a:lnTo>
                <a:lnTo>
                  <a:pt x="837" y="1236"/>
                </a:lnTo>
                <a:lnTo>
                  <a:pt x="828" y="1239"/>
                </a:lnTo>
                <a:lnTo>
                  <a:pt x="818" y="1242"/>
                </a:lnTo>
                <a:lnTo>
                  <a:pt x="807" y="1245"/>
                </a:lnTo>
                <a:lnTo>
                  <a:pt x="806" y="1245"/>
                </a:lnTo>
                <a:lnTo>
                  <a:pt x="797" y="1249"/>
                </a:lnTo>
                <a:lnTo>
                  <a:pt x="787" y="1252"/>
                </a:lnTo>
                <a:lnTo>
                  <a:pt x="776" y="1254"/>
                </a:lnTo>
                <a:lnTo>
                  <a:pt x="769" y="1256"/>
                </a:lnTo>
                <a:lnTo>
                  <a:pt x="766" y="1257"/>
                </a:lnTo>
                <a:lnTo>
                  <a:pt x="756" y="1260"/>
                </a:lnTo>
                <a:lnTo>
                  <a:pt x="746" y="1262"/>
                </a:lnTo>
                <a:lnTo>
                  <a:pt x="735" y="1264"/>
                </a:lnTo>
                <a:lnTo>
                  <a:pt x="726" y="1266"/>
                </a:lnTo>
                <a:lnTo>
                  <a:pt x="717" y="1266"/>
                </a:lnTo>
                <a:lnTo>
                  <a:pt x="715" y="1267"/>
                </a:lnTo>
                <a:lnTo>
                  <a:pt x="704" y="1268"/>
                </a:lnTo>
                <a:lnTo>
                  <a:pt x="695" y="1270"/>
                </a:lnTo>
                <a:lnTo>
                  <a:pt x="684" y="1271"/>
                </a:lnTo>
                <a:lnTo>
                  <a:pt x="674" y="1272"/>
                </a:lnTo>
                <a:lnTo>
                  <a:pt x="664" y="1273"/>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7" name="グループ化 36">
            <a:extLst>
              <a:ext uri="{FF2B5EF4-FFF2-40B4-BE49-F238E27FC236}">
                <a16:creationId xmlns:a16="http://schemas.microsoft.com/office/drawing/2014/main" id="{700F2960-FDD0-4E43-94F7-93A204E7DB41}"/>
              </a:ext>
            </a:extLst>
          </p:cNvPr>
          <p:cNvGrpSpPr>
            <a:grpSpLocks noChangeAspect="1"/>
          </p:cNvGrpSpPr>
          <p:nvPr/>
        </p:nvGrpSpPr>
        <p:grpSpPr>
          <a:xfrm>
            <a:off x="5281619" y="4733697"/>
            <a:ext cx="258292" cy="258290"/>
            <a:chOff x="5263110" y="5000823"/>
            <a:chExt cx="360000" cy="360000"/>
          </a:xfrm>
        </p:grpSpPr>
        <p:sp>
          <p:nvSpPr>
            <p:cNvPr id="38" name="楕円 331">
              <a:extLst>
                <a:ext uri="{FF2B5EF4-FFF2-40B4-BE49-F238E27FC236}">
                  <a16:creationId xmlns:a16="http://schemas.microsoft.com/office/drawing/2014/main" id="{82B13982-E2BE-804D-9765-DB0917967144}"/>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楕円 332">
              <a:extLst>
                <a:ext uri="{FF2B5EF4-FFF2-40B4-BE49-F238E27FC236}">
                  <a16:creationId xmlns:a16="http://schemas.microsoft.com/office/drawing/2014/main" id="{426A44C6-8220-A848-9E9D-1676723BD4EB}"/>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0" name="楕円 333">
              <a:extLst>
                <a:ext uri="{FF2B5EF4-FFF2-40B4-BE49-F238E27FC236}">
                  <a16:creationId xmlns:a16="http://schemas.microsoft.com/office/drawing/2014/main" id="{E3EF8A1F-7C5B-1D4F-B4D0-C8B65561B8BC}"/>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1" name="楕円 334">
              <a:extLst>
                <a:ext uri="{FF2B5EF4-FFF2-40B4-BE49-F238E27FC236}">
                  <a16:creationId xmlns:a16="http://schemas.microsoft.com/office/drawing/2014/main" id="{4132561F-7023-3E41-A109-BC14B766EB52}"/>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2" name="楕円 335">
              <a:extLst>
                <a:ext uri="{FF2B5EF4-FFF2-40B4-BE49-F238E27FC236}">
                  <a16:creationId xmlns:a16="http://schemas.microsoft.com/office/drawing/2014/main" id="{EDAF3981-5BF9-7C45-A6CD-E593F90DF1E9}"/>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3" name="楕円 336">
              <a:extLst>
                <a:ext uri="{FF2B5EF4-FFF2-40B4-BE49-F238E27FC236}">
                  <a16:creationId xmlns:a16="http://schemas.microsoft.com/office/drawing/2014/main" id="{189B775F-BD6E-E344-A396-711B8C769AE1}"/>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4" name="楕円 337">
              <a:extLst>
                <a:ext uri="{FF2B5EF4-FFF2-40B4-BE49-F238E27FC236}">
                  <a16:creationId xmlns:a16="http://schemas.microsoft.com/office/drawing/2014/main" id="{F718545A-9F06-9941-A6BF-3D567E66B3BD}"/>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5" name="楕円 338">
              <a:extLst>
                <a:ext uri="{FF2B5EF4-FFF2-40B4-BE49-F238E27FC236}">
                  <a16:creationId xmlns:a16="http://schemas.microsoft.com/office/drawing/2014/main" id="{FDF12F7E-6A8A-B644-A460-9567251D3DE9}"/>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6" name="楕円 339">
              <a:extLst>
                <a:ext uri="{FF2B5EF4-FFF2-40B4-BE49-F238E27FC236}">
                  <a16:creationId xmlns:a16="http://schemas.microsoft.com/office/drawing/2014/main" id="{016A8F41-56B2-C54D-BCF0-3BC230D4C139}"/>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7" name="楕円 340">
              <a:extLst>
                <a:ext uri="{FF2B5EF4-FFF2-40B4-BE49-F238E27FC236}">
                  <a16:creationId xmlns:a16="http://schemas.microsoft.com/office/drawing/2014/main" id="{7E1CCC84-34BB-4243-9D83-BDCE30765F0D}"/>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8" name="楕円 341">
              <a:extLst>
                <a:ext uri="{FF2B5EF4-FFF2-40B4-BE49-F238E27FC236}">
                  <a16:creationId xmlns:a16="http://schemas.microsoft.com/office/drawing/2014/main" id="{C0CB4132-05CD-9448-B14B-DE42A3C4694A}"/>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9" name="楕円 342">
              <a:extLst>
                <a:ext uri="{FF2B5EF4-FFF2-40B4-BE49-F238E27FC236}">
                  <a16:creationId xmlns:a16="http://schemas.microsoft.com/office/drawing/2014/main" id="{64B25A59-EEFB-EF48-90BD-BA3CBF4B4D30}"/>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0" name="楕円 343">
              <a:extLst>
                <a:ext uri="{FF2B5EF4-FFF2-40B4-BE49-F238E27FC236}">
                  <a16:creationId xmlns:a16="http://schemas.microsoft.com/office/drawing/2014/main" id="{A40583AD-7CBD-B04E-A158-B1C7F19F5AAE}"/>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1" name="楕円 344">
              <a:extLst>
                <a:ext uri="{FF2B5EF4-FFF2-40B4-BE49-F238E27FC236}">
                  <a16:creationId xmlns:a16="http://schemas.microsoft.com/office/drawing/2014/main" id="{636DC93E-254F-D04D-8C1E-2F82F55210B4}"/>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2" name="楕円 345">
              <a:extLst>
                <a:ext uri="{FF2B5EF4-FFF2-40B4-BE49-F238E27FC236}">
                  <a16:creationId xmlns:a16="http://schemas.microsoft.com/office/drawing/2014/main" id="{E979C881-E771-E244-B1E5-66C51FB046E5}"/>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3" name="楕円 346">
              <a:extLst>
                <a:ext uri="{FF2B5EF4-FFF2-40B4-BE49-F238E27FC236}">
                  <a16:creationId xmlns:a16="http://schemas.microsoft.com/office/drawing/2014/main" id="{2244331F-29DA-4147-BC31-E66825D57639}"/>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4" name="楕円 347">
              <a:extLst>
                <a:ext uri="{FF2B5EF4-FFF2-40B4-BE49-F238E27FC236}">
                  <a16:creationId xmlns:a16="http://schemas.microsoft.com/office/drawing/2014/main" id="{90869DB1-8328-F541-8E3B-D7EBCE8A4D34}"/>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55" name="楕円 304">
            <a:extLst>
              <a:ext uri="{FF2B5EF4-FFF2-40B4-BE49-F238E27FC236}">
                <a16:creationId xmlns:a16="http://schemas.microsoft.com/office/drawing/2014/main" id="{6B12FD7B-CE95-8141-B919-CE4E4FA53D1B}"/>
              </a:ext>
            </a:extLst>
          </p:cNvPr>
          <p:cNvSpPr>
            <a:spLocks noChangeAspect="1"/>
          </p:cNvSpPr>
          <p:nvPr/>
        </p:nvSpPr>
        <p:spPr>
          <a:xfrm>
            <a:off x="5141711" y="4621622"/>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6" name="楕円 306">
            <a:extLst>
              <a:ext uri="{FF2B5EF4-FFF2-40B4-BE49-F238E27FC236}">
                <a16:creationId xmlns:a16="http://schemas.microsoft.com/office/drawing/2014/main" id="{8C2F80EA-4530-0B4A-A896-D8B79C4F5269}"/>
              </a:ext>
            </a:extLst>
          </p:cNvPr>
          <p:cNvSpPr>
            <a:spLocks noChangeAspect="1"/>
          </p:cNvSpPr>
          <p:nvPr/>
        </p:nvSpPr>
        <p:spPr>
          <a:xfrm>
            <a:off x="5570280" y="495413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57" name="楕円 307">
            <a:extLst>
              <a:ext uri="{FF2B5EF4-FFF2-40B4-BE49-F238E27FC236}">
                <a16:creationId xmlns:a16="http://schemas.microsoft.com/office/drawing/2014/main" id="{C26151B9-6362-3E4D-BDE5-4EA8E2DBA1A2}"/>
              </a:ext>
            </a:extLst>
          </p:cNvPr>
          <p:cNvSpPr>
            <a:spLocks noChangeAspect="1"/>
          </p:cNvSpPr>
          <p:nvPr/>
        </p:nvSpPr>
        <p:spPr>
          <a:xfrm>
            <a:off x="5149280" y="465221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58" name="グループ化 57">
            <a:extLst>
              <a:ext uri="{FF2B5EF4-FFF2-40B4-BE49-F238E27FC236}">
                <a16:creationId xmlns:a16="http://schemas.microsoft.com/office/drawing/2014/main" id="{B1A5C5A6-6834-1E4C-B372-80D9DB3ABC9B}"/>
              </a:ext>
            </a:extLst>
          </p:cNvPr>
          <p:cNvGrpSpPr>
            <a:grpSpLocks noChangeAspect="1"/>
          </p:cNvGrpSpPr>
          <p:nvPr/>
        </p:nvGrpSpPr>
        <p:grpSpPr>
          <a:xfrm>
            <a:off x="6118807" y="4733697"/>
            <a:ext cx="258292" cy="258290"/>
            <a:chOff x="5263110" y="5000823"/>
            <a:chExt cx="360000" cy="360000"/>
          </a:xfrm>
        </p:grpSpPr>
        <p:sp>
          <p:nvSpPr>
            <p:cNvPr id="59" name="楕円 331">
              <a:extLst>
                <a:ext uri="{FF2B5EF4-FFF2-40B4-BE49-F238E27FC236}">
                  <a16:creationId xmlns:a16="http://schemas.microsoft.com/office/drawing/2014/main" id="{41257AB7-D132-884E-A8CB-BFD571993E4F}"/>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 name="楕円 332">
              <a:extLst>
                <a:ext uri="{FF2B5EF4-FFF2-40B4-BE49-F238E27FC236}">
                  <a16:creationId xmlns:a16="http://schemas.microsoft.com/office/drawing/2014/main" id="{3B6AD2DE-7917-C940-BD4F-D394CAD9E2BB}"/>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1" name="楕円 333">
              <a:extLst>
                <a:ext uri="{FF2B5EF4-FFF2-40B4-BE49-F238E27FC236}">
                  <a16:creationId xmlns:a16="http://schemas.microsoft.com/office/drawing/2014/main" id="{32198068-BC46-3D4B-B99A-203A98904E46}"/>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2" name="楕円 334">
              <a:extLst>
                <a:ext uri="{FF2B5EF4-FFF2-40B4-BE49-F238E27FC236}">
                  <a16:creationId xmlns:a16="http://schemas.microsoft.com/office/drawing/2014/main" id="{66548A3B-D205-DE41-885C-E72DC0688C48}"/>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3" name="楕円 335">
              <a:extLst>
                <a:ext uri="{FF2B5EF4-FFF2-40B4-BE49-F238E27FC236}">
                  <a16:creationId xmlns:a16="http://schemas.microsoft.com/office/drawing/2014/main" id="{907884D4-F8BD-8848-8BDD-7C8CC9517BCD}"/>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4" name="楕円 336">
              <a:extLst>
                <a:ext uri="{FF2B5EF4-FFF2-40B4-BE49-F238E27FC236}">
                  <a16:creationId xmlns:a16="http://schemas.microsoft.com/office/drawing/2014/main" id="{668E455A-B75F-6F4B-976A-A9D3C3F6E6A3}"/>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5" name="楕円 337">
              <a:extLst>
                <a:ext uri="{FF2B5EF4-FFF2-40B4-BE49-F238E27FC236}">
                  <a16:creationId xmlns:a16="http://schemas.microsoft.com/office/drawing/2014/main" id="{EA6DB819-9DF4-FE47-B34B-BA010B435FA0}"/>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6" name="楕円 338">
              <a:extLst>
                <a:ext uri="{FF2B5EF4-FFF2-40B4-BE49-F238E27FC236}">
                  <a16:creationId xmlns:a16="http://schemas.microsoft.com/office/drawing/2014/main" id="{53BA0ADE-D493-3248-A5C8-3A68616ACD5D}"/>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7" name="楕円 339">
              <a:extLst>
                <a:ext uri="{FF2B5EF4-FFF2-40B4-BE49-F238E27FC236}">
                  <a16:creationId xmlns:a16="http://schemas.microsoft.com/office/drawing/2014/main" id="{A1F1E1EF-A511-EA43-B541-DACB6797AB6D}"/>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8" name="楕円 340">
              <a:extLst>
                <a:ext uri="{FF2B5EF4-FFF2-40B4-BE49-F238E27FC236}">
                  <a16:creationId xmlns:a16="http://schemas.microsoft.com/office/drawing/2014/main" id="{FFEDADEA-C9B9-5F41-B6E7-3EBB18266A04}"/>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9" name="楕円 341">
              <a:extLst>
                <a:ext uri="{FF2B5EF4-FFF2-40B4-BE49-F238E27FC236}">
                  <a16:creationId xmlns:a16="http://schemas.microsoft.com/office/drawing/2014/main" id="{1CBA9ECB-EAAB-8A4D-8DD0-DE7F09C67926}"/>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0" name="楕円 342">
              <a:extLst>
                <a:ext uri="{FF2B5EF4-FFF2-40B4-BE49-F238E27FC236}">
                  <a16:creationId xmlns:a16="http://schemas.microsoft.com/office/drawing/2014/main" id="{A9742E4D-91B7-9D4B-803C-0AF8B3673D61}"/>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1" name="楕円 343">
              <a:extLst>
                <a:ext uri="{FF2B5EF4-FFF2-40B4-BE49-F238E27FC236}">
                  <a16:creationId xmlns:a16="http://schemas.microsoft.com/office/drawing/2014/main" id="{B5206BA8-692D-C34D-AEEA-8E8D7CB600F6}"/>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2" name="楕円 344">
              <a:extLst>
                <a:ext uri="{FF2B5EF4-FFF2-40B4-BE49-F238E27FC236}">
                  <a16:creationId xmlns:a16="http://schemas.microsoft.com/office/drawing/2014/main" id="{816485F0-9878-D34C-9C02-5C4F63FDE613}"/>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3" name="楕円 345">
              <a:extLst>
                <a:ext uri="{FF2B5EF4-FFF2-40B4-BE49-F238E27FC236}">
                  <a16:creationId xmlns:a16="http://schemas.microsoft.com/office/drawing/2014/main" id="{0C65F177-5DFE-ED45-87F0-7E528CE6FE13}"/>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4" name="楕円 346">
              <a:extLst>
                <a:ext uri="{FF2B5EF4-FFF2-40B4-BE49-F238E27FC236}">
                  <a16:creationId xmlns:a16="http://schemas.microsoft.com/office/drawing/2014/main" id="{1B159E08-F968-4045-825C-F1C71BFF6B33}"/>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5" name="楕円 347">
              <a:extLst>
                <a:ext uri="{FF2B5EF4-FFF2-40B4-BE49-F238E27FC236}">
                  <a16:creationId xmlns:a16="http://schemas.microsoft.com/office/drawing/2014/main" id="{DAB06A7A-6870-1645-A19D-06177C5BF941}"/>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76" name="楕円 304">
            <a:extLst>
              <a:ext uri="{FF2B5EF4-FFF2-40B4-BE49-F238E27FC236}">
                <a16:creationId xmlns:a16="http://schemas.microsoft.com/office/drawing/2014/main" id="{1A954543-B8CB-7E45-A4F0-3C3517C0318C}"/>
              </a:ext>
            </a:extLst>
          </p:cNvPr>
          <p:cNvSpPr>
            <a:spLocks noChangeAspect="1"/>
          </p:cNvSpPr>
          <p:nvPr/>
        </p:nvSpPr>
        <p:spPr>
          <a:xfrm>
            <a:off x="5978899" y="4621622"/>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7" name="楕円 306">
            <a:extLst>
              <a:ext uri="{FF2B5EF4-FFF2-40B4-BE49-F238E27FC236}">
                <a16:creationId xmlns:a16="http://schemas.microsoft.com/office/drawing/2014/main" id="{179CD8E7-7351-2749-9D91-509E9E7EF875}"/>
              </a:ext>
            </a:extLst>
          </p:cNvPr>
          <p:cNvSpPr>
            <a:spLocks noChangeAspect="1"/>
          </p:cNvSpPr>
          <p:nvPr/>
        </p:nvSpPr>
        <p:spPr>
          <a:xfrm>
            <a:off x="6394405" y="495413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78" name="楕円 307">
            <a:extLst>
              <a:ext uri="{FF2B5EF4-FFF2-40B4-BE49-F238E27FC236}">
                <a16:creationId xmlns:a16="http://schemas.microsoft.com/office/drawing/2014/main" id="{606FA498-1479-114F-B36A-5769FD50CD71}"/>
              </a:ext>
            </a:extLst>
          </p:cNvPr>
          <p:cNvSpPr>
            <a:spLocks noChangeAspect="1"/>
          </p:cNvSpPr>
          <p:nvPr/>
        </p:nvSpPr>
        <p:spPr>
          <a:xfrm>
            <a:off x="5999531" y="463914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79" name="楕円 313">
            <a:extLst>
              <a:ext uri="{FF2B5EF4-FFF2-40B4-BE49-F238E27FC236}">
                <a16:creationId xmlns:a16="http://schemas.microsoft.com/office/drawing/2014/main" id="{DF410A47-2ABD-074D-9252-1B4E610D55F2}"/>
              </a:ext>
            </a:extLst>
          </p:cNvPr>
          <p:cNvSpPr>
            <a:spLocks noChangeAspect="1"/>
          </p:cNvSpPr>
          <p:nvPr/>
        </p:nvSpPr>
        <p:spPr>
          <a:xfrm>
            <a:off x="6480440" y="4431382"/>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80" name="直線矢印コネクタ 79">
            <a:extLst>
              <a:ext uri="{FF2B5EF4-FFF2-40B4-BE49-F238E27FC236}">
                <a16:creationId xmlns:a16="http://schemas.microsoft.com/office/drawing/2014/main" id="{38CA2C0F-814D-6444-B8DF-FA03AF030A32}"/>
              </a:ext>
            </a:extLst>
          </p:cNvPr>
          <p:cNvCxnSpPr>
            <a:cxnSpLocks/>
          </p:cNvCxnSpPr>
          <p:nvPr/>
        </p:nvCxnSpPr>
        <p:spPr>
          <a:xfrm flipH="1">
            <a:off x="6548044" y="435354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6DC4B3FA-FED0-0140-BF09-00691C9B545F}"/>
              </a:ext>
            </a:extLst>
          </p:cNvPr>
          <p:cNvCxnSpPr>
            <a:cxnSpLocks/>
          </p:cNvCxnSpPr>
          <p:nvPr/>
        </p:nvCxnSpPr>
        <p:spPr>
          <a:xfrm flipH="1">
            <a:off x="5155386" y="5059208"/>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03EF9661-00F7-9343-BAC4-ED1E87E83BEA}"/>
              </a:ext>
            </a:extLst>
          </p:cNvPr>
          <p:cNvCxnSpPr>
            <a:cxnSpLocks/>
          </p:cNvCxnSpPr>
          <p:nvPr/>
        </p:nvCxnSpPr>
        <p:spPr>
          <a:xfrm flipV="1">
            <a:off x="5418448" y="4691006"/>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id="{A2EC2F90-8321-F348-A2DB-3D3EC1C4D02D}"/>
              </a:ext>
            </a:extLst>
          </p:cNvPr>
          <p:cNvCxnSpPr>
            <a:cxnSpLocks/>
          </p:cNvCxnSpPr>
          <p:nvPr/>
        </p:nvCxnSpPr>
        <p:spPr>
          <a:xfrm rot="5400000" flipV="1">
            <a:off x="6278370" y="4698202"/>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FCF3E254-AA9B-FA4A-9E44-231D061A3A0C}"/>
              </a:ext>
            </a:extLst>
          </p:cNvPr>
          <p:cNvCxnSpPr>
            <a:cxnSpLocks/>
          </p:cNvCxnSpPr>
          <p:nvPr/>
        </p:nvCxnSpPr>
        <p:spPr>
          <a:xfrm>
            <a:off x="5410159" y="5381787"/>
            <a:ext cx="864000" cy="0"/>
          </a:xfrm>
          <a:prstGeom prst="straightConnector1">
            <a:avLst/>
          </a:prstGeom>
          <a:ln w="1905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テキスト ボックス 84">
                <a:extLst>
                  <a:ext uri="{FF2B5EF4-FFF2-40B4-BE49-F238E27FC236}">
                    <a16:creationId xmlns:a16="http://schemas.microsoft.com/office/drawing/2014/main" id="{ECC33704-84AB-0D4E-93A2-518EA4F6EB44}"/>
                  </a:ext>
                </a:extLst>
              </p:cNvPr>
              <p:cNvSpPr txBox="1"/>
              <p:nvPr/>
            </p:nvSpPr>
            <p:spPr>
              <a:xfrm>
                <a:off x="5276520" y="5378470"/>
                <a:ext cx="1164037"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0000FF"/>
                          </a:solidFill>
                          <a:latin typeface="Cambria Math" panose="02040503050406030204" pitchFamily="18" charset="0"/>
                        </a:rPr>
                        <m:t>𝑑</m:t>
                      </m:r>
                      <m:r>
                        <a:rPr kumimoji="1" lang="en-US" altLang="ja-JP" b="0" i="1" smtClean="0">
                          <a:solidFill>
                            <a:srgbClr val="0000FF"/>
                          </a:solidFill>
                          <a:latin typeface="Cambria Math" panose="02040503050406030204" pitchFamily="18" charset="0"/>
                        </a:rPr>
                        <m:t>=</m:t>
                      </m:r>
                      <m:r>
                        <a:rPr kumimoji="1" lang="en-US" altLang="ja-JP" b="0" i="1" smtClean="0">
                          <a:solidFill>
                            <a:srgbClr val="0000FF"/>
                          </a:solidFill>
                          <a:latin typeface="Cambria Math" panose="02040503050406030204" pitchFamily="18" charset="0"/>
                        </a:rPr>
                        <m:t>𝑎</m:t>
                      </m:r>
                      <m:r>
                        <a:rPr kumimoji="1" lang="en-US" altLang="ja-JP" b="0" i="1" smtClean="0">
                          <a:solidFill>
                            <a:srgbClr val="0000FF"/>
                          </a:solidFill>
                          <a:latin typeface="Cambria Math" panose="02040503050406030204" pitchFamily="18" charset="0"/>
                        </a:rPr>
                        <m:t>(</m:t>
                      </m:r>
                      <m:r>
                        <a:rPr kumimoji="1" lang="en-US" altLang="ja-JP" b="0" i="1" smtClean="0">
                          <a:solidFill>
                            <a:srgbClr val="0000FF"/>
                          </a:solidFill>
                          <a:latin typeface="Cambria Math" panose="02040503050406030204" pitchFamily="18" charset="0"/>
                        </a:rPr>
                        <m:t>𝐵</m:t>
                      </m:r>
                      <m:r>
                        <a:rPr kumimoji="1" lang="en-US" altLang="ja-JP" b="0" i="1" smtClean="0">
                          <a:solidFill>
                            <a:srgbClr val="0000FF"/>
                          </a:solidFill>
                          <a:latin typeface="Cambria Math" panose="02040503050406030204" pitchFamily="18" charset="0"/>
                        </a:rPr>
                        <m:t>)</m:t>
                      </m:r>
                    </m:oMath>
                  </m:oMathPara>
                </a14:m>
                <a:endParaRPr kumimoji="1" lang="ja-JP" altLang="en-US" dirty="0">
                  <a:solidFill>
                    <a:srgbClr val="0000FF"/>
                  </a:solidFill>
                </a:endParaRPr>
              </a:p>
            </p:txBody>
          </p:sp>
        </mc:Choice>
        <mc:Fallback xmlns="">
          <p:sp>
            <p:nvSpPr>
              <p:cNvPr id="85" name="テキスト ボックス 84">
                <a:extLst>
                  <a:ext uri="{FF2B5EF4-FFF2-40B4-BE49-F238E27FC236}">
                    <a16:creationId xmlns:a16="http://schemas.microsoft.com/office/drawing/2014/main" id="{ECC33704-84AB-0D4E-93A2-518EA4F6EB44}"/>
                  </a:ext>
                </a:extLst>
              </p:cNvPr>
              <p:cNvSpPr txBox="1">
                <a:spLocks noRot="1" noChangeAspect="1" noMove="1" noResize="1" noEditPoints="1" noAdjustHandles="1" noChangeArrowheads="1" noChangeShapeType="1" noTextEdit="1"/>
              </p:cNvSpPr>
              <p:nvPr/>
            </p:nvSpPr>
            <p:spPr>
              <a:xfrm>
                <a:off x="5276520" y="5378470"/>
                <a:ext cx="1164037" cy="369332"/>
              </a:xfrm>
              <a:prstGeom prst="rect">
                <a:avLst/>
              </a:prstGeom>
              <a:blipFill>
                <a:blip r:embed="rId4"/>
                <a:stretch>
                  <a:fillRect b="-10000"/>
                </a:stretch>
              </a:blipFill>
              <a:ln w="6350">
                <a:noFill/>
              </a:ln>
            </p:spPr>
            <p:txBody>
              <a:bodyPr/>
              <a:lstStyle/>
              <a:p>
                <a:r>
                  <a:rPr lang="ja-JP" altLang="en-US">
                    <a:noFill/>
                  </a:rPr>
                  <a:t> </a:t>
                </a:r>
              </a:p>
            </p:txBody>
          </p:sp>
        </mc:Fallback>
      </mc:AlternateContent>
      <p:sp>
        <p:nvSpPr>
          <p:cNvPr id="86" name="Freeform 1843">
            <a:extLst>
              <a:ext uri="{FF2B5EF4-FFF2-40B4-BE49-F238E27FC236}">
                <a16:creationId xmlns:a16="http://schemas.microsoft.com/office/drawing/2014/main" id="{CDE9B9B6-91D5-CA46-8835-8096D5C0E3B9}"/>
              </a:ext>
            </a:extLst>
          </p:cNvPr>
          <p:cNvSpPr>
            <a:spLocks/>
          </p:cNvSpPr>
          <p:nvPr/>
        </p:nvSpPr>
        <p:spPr bwMode="auto">
          <a:xfrm>
            <a:off x="2547534" y="4443587"/>
            <a:ext cx="1659393" cy="873845"/>
          </a:xfrm>
          <a:custGeom>
            <a:avLst/>
            <a:gdLst>
              <a:gd name="T0" fmla="*/ 510 w 2578"/>
              <a:gd name="T1" fmla="*/ 1253 h 1273"/>
              <a:gd name="T2" fmla="*/ 409 w 2578"/>
              <a:gd name="T3" fmla="*/ 1221 h 1273"/>
              <a:gd name="T4" fmla="*/ 320 w 2578"/>
              <a:gd name="T5" fmla="*/ 1177 h 1273"/>
              <a:gd name="T6" fmla="*/ 242 w 2578"/>
              <a:gd name="T7" fmla="*/ 1124 h 1273"/>
              <a:gd name="T8" fmla="*/ 175 w 2578"/>
              <a:gd name="T9" fmla="*/ 1064 h 1273"/>
              <a:gd name="T10" fmla="*/ 116 w 2578"/>
              <a:gd name="T11" fmla="*/ 994 h 1273"/>
              <a:gd name="T12" fmla="*/ 66 w 2578"/>
              <a:gd name="T13" fmla="*/ 909 h 1273"/>
              <a:gd name="T14" fmla="*/ 30 w 2578"/>
              <a:gd name="T15" fmla="*/ 825 h 1273"/>
              <a:gd name="T16" fmla="*/ 6 w 2578"/>
              <a:gd name="T17" fmla="*/ 721 h 1273"/>
              <a:gd name="T18" fmla="*/ 5 w 2578"/>
              <a:gd name="T19" fmla="*/ 563 h 1273"/>
              <a:gd name="T20" fmla="*/ 27 w 2578"/>
              <a:gd name="T21" fmla="*/ 459 h 1273"/>
              <a:gd name="T22" fmla="*/ 64 w 2578"/>
              <a:gd name="T23" fmla="*/ 367 h 1273"/>
              <a:gd name="T24" fmla="*/ 109 w 2578"/>
              <a:gd name="T25" fmla="*/ 291 h 1273"/>
              <a:gd name="T26" fmla="*/ 168 w 2578"/>
              <a:gd name="T27" fmla="*/ 218 h 1273"/>
              <a:gd name="T28" fmla="*/ 235 w 2578"/>
              <a:gd name="T29" fmla="*/ 155 h 1273"/>
              <a:gd name="T30" fmla="*/ 310 w 2578"/>
              <a:gd name="T31" fmla="*/ 102 h 1273"/>
              <a:gd name="T32" fmla="*/ 398 w 2578"/>
              <a:gd name="T33" fmla="*/ 57 h 1273"/>
              <a:gd name="T34" fmla="*/ 498 w 2578"/>
              <a:gd name="T35" fmla="*/ 23 h 1273"/>
              <a:gd name="T36" fmla="*/ 610 w 2578"/>
              <a:gd name="T37" fmla="*/ 3 h 1273"/>
              <a:gd name="T38" fmla="*/ 744 w 2578"/>
              <a:gd name="T39" fmla="*/ 3 h 1273"/>
              <a:gd name="T40" fmla="*/ 855 w 2578"/>
              <a:gd name="T41" fmla="*/ 23 h 1273"/>
              <a:gd name="T42" fmla="*/ 955 w 2578"/>
              <a:gd name="T43" fmla="*/ 54 h 1273"/>
              <a:gd name="T44" fmla="*/ 1044 w 2578"/>
              <a:gd name="T45" fmla="*/ 95 h 1273"/>
              <a:gd name="T46" fmla="*/ 1136 w 2578"/>
              <a:gd name="T47" fmla="*/ 145 h 1273"/>
              <a:gd name="T48" fmla="*/ 1228 w 2578"/>
              <a:gd name="T49" fmla="*/ 186 h 1273"/>
              <a:gd name="T50" fmla="*/ 1350 w 2578"/>
              <a:gd name="T51" fmla="*/ 186 h 1273"/>
              <a:gd name="T52" fmla="*/ 1442 w 2578"/>
              <a:gd name="T53" fmla="*/ 145 h 1273"/>
              <a:gd name="T54" fmla="*/ 1534 w 2578"/>
              <a:gd name="T55" fmla="*/ 95 h 1273"/>
              <a:gd name="T56" fmla="*/ 1624 w 2578"/>
              <a:gd name="T57" fmla="*/ 54 h 1273"/>
              <a:gd name="T58" fmla="*/ 1723 w 2578"/>
              <a:gd name="T59" fmla="*/ 23 h 1273"/>
              <a:gd name="T60" fmla="*/ 1835 w 2578"/>
              <a:gd name="T61" fmla="*/ 3 h 1273"/>
              <a:gd name="T62" fmla="*/ 1969 w 2578"/>
              <a:gd name="T63" fmla="*/ 3 h 1273"/>
              <a:gd name="T64" fmla="*/ 2080 w 2578"/>
              <a:gd name="T65" fmla="*/ 23 h 1273"/>
              <a:gd name="T66" fmla="*/ 2180 w 2578"/>
              <a:gd name="T67" fmla="*/ 57 h 1273"/>
              <a:gd name="T68" fmla="*/ 2268 w 2578"/>
              <a:gd name="T69" fmla="*/ 102 h 1273"/>
              <a:gd name="T70" fmla="*/ 2343 w 2578"/>
              <a:gd name="T71" fmla="*/ 155 h 1273"/>
              <a:gd name="T72" fmla="*/ 2410 w 2578"/>
              <a:gd name="T73" fmla="*/ 218 h 1273"/>
              <a:gd name="T74" fmla="*/ 2470 w 2578"/>
              <a:gd name="T75" fmla="*/ 291 h 1273"/>
              <a:gd name="T76" fmla="*/ 2515 w 2578"/>
              <a:gd name="T77" fmla="*/ 367 h 1273"/>
              <a:gd name="T78" fmla="*/ 2551 w 2578"/>
              <a:gd name="T79" fmla="*/ 459 h 1273"/>
              <a:gd name="T80" fmla="*/ 2573 w 2578"/>
              <a:gd name="T81" fmla="*/ 563 h 1273"/>
              <a:gd name="T82" fmla="*/ 2572 w 2578"/>
              <a:gd name="T83" fmla="*/ 721 h 1273"/>
              <a:gd name="T84" fmla="*/ 2548 w 2578"/>
              <a:gd name="T85" fmla="*/ 825 h 1273"/>
              <a:gd name="T86" fmla="*/ 2513 w 2578"/>
              <a:gd name="T87" fmla="*/ 909 h 1273"/>
              <a:gd name="T88" fmla="*/ 2462 w 2578"/>
              <a:gd name="T89" fmla="*/ 994 h 1273"/>
              <a:gd name="T90" fmla="*/ 2404 w 2578"/>
              <a:gd name="T91" fmla="*/ 1064 h 1273"/>
              <a:gd name="T92" fmla="*/ 2336 w 2578"/>
              <a:gd name="T93" fmla="*/ 1124 h 1273"/>
              <a:gd name="T94" fmla="*/ 2259 w 2578"/>
              <a:gd name="T95" fmla="*/ 1177 h 1273"/>
              <a:gd name="T96" fmla="*/ 2169 w 2578"/>
              <a:gd name="T97" fmla="*/ 1221 h 1273"/>
              <a:gd name="T98" fmla="*/ 2069 w 2578"/>
              <a:gd name="T99" fmla="*/ 1253 h 1273"/>
              <a:gd name="T100" fmla="*/ 1957 w 2578"/>
              <a:gd name="T101" fmla="*/ 1271 h 1273"/>
              <a:gd name="T102" fmla="*/ 1824 w 2578"/>
              <a:gd name="T103" fmla="*/ 1270 h 1273"/>
              <a:gd name="T104" fmla="*/ 1713 w 2578"/>
              <a:gd name="T105" fmla="*/ 1248 h 1273"/>
              <a:gd name="T106" fmla="*/ 1612 w 2578"/>
              <a:gd name="T107" fmla="*/ 1215 h 1273"/>
              <a:gd name="T108" fmla="*/ 1523 w 2578"/>
              <a:gd name="T109" fmla="*/ 1173 h 1273"/>
              <a:gd name="T110" fmla="*/ 1434 w 2578"/>
              <a:gd name="T111" fmla="*/ 1125 h 1273"/>
              <a:gd name="T112" fmla="*/ 1345 w 2578"/>
              <a:gd name="T113" fmla="*/ 1086 h 1273"/>
              <a:gd name="T114" fmla="*/ 1223 w 2578"/>
              <a:gd name="T115" fmla="*/ 1090 h 1273"/>
              <a:gd name="T116" fmla="*/ 1133 w 2578"/>
              <a:gd name="T117" fmla="*/ 1131 h 1273"/>
              <a:gd name="T118" fmla="*/ 1037 w 2578"/>
              <a:gd name="T119" fmla="*/ 1182 h 1273"/>
              <a:gd name="T120" fmla="*/ 944 w 2578"/>
              <a:gd name="T121" fmla="*/ 1223 h 1273"/>
              <a:gd name="T122" fmla="*/ 844 w 2578"/>
              <a:gd name="T123" fmla="*/ 1254 h 1273"/>
              <a:gd name="T124" fmla="*/ 732 w 2578"/>
              <a:gd name="T125" fmla="*/ 127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8" h="1273">
                <a:moveTo>
                  <a:pt x="610" y="1270"/>
                </a:moveTo>
                <a:lnTo>
                  <a:pt x="599" y="1270"/>
                </a:lnTo>
                <a:lnTo>
                  <a:pt x="587" y="1268"/>
                </a:lnTo>
                <a:lnTo>
                  <a:pt x="576" y="1267"/>
                </a:lnTo>
                <a:lnTo>
                  <a:pt x="574" y="1266"/>
                </a:lnTo>
                <a:lnTo>
                  <a:pt x="565" y="1265"/>
                </a:lnTo>
                <a:lnTo>
                  <a:pt x="554" y="1263"/>
                </a:lnTo>
                <a:lnTo>
                  <a:pt x="543" y="1261"/>
                </a:lnTo>
                <a:lnTo>
                  <a:pt x="532" y="1259"/>
                </a:lnTo>
                <a:lnTo>
                  <a:pt x="520" y="1256"/>
                </a:lnTo>
                <a:lnTo>
                  <a:pt x="517" y="1255"/>
                </a:lnTo>
                <a:lnTo>
                  <a:pt x="510" y="1253"/>
                </a:lnTo>
                <a:lnTo>
                  <a:pt x="498" y="1251"/>
                </a:lnTo>
                <a:lnTo>
                  <a:pt x="487" y="1247"/>
                </a:lnTo>
                <a:lnTo>
                  <a:pt x="477" y="1245"/>
                </a:lnTo>
                <a:lnTo>
                  <a:pt x="476" y="1245"/>
                </a:lnTo>
                <a:lnTo>
                  <a:pt x="465" y="1242"/>
                </a:lnTo>
                <a:lnTo>
                  <a:pt x="454" y="1238"/>
                </a:lnTo>
                <a:lnTo>
                  <a:pt x="444" y="1235"/>
                </a:lnTo>
                <a:lnTo>
                  <a:pt x="443" y="1234"/>
                </a:lnTo>
                <a:lnTo>
                  <a:pt x="431" y="1230"/>
                </a:lnTo>
                <a:lnTo>
                  <a:pt x="421" y="1226"/>
                </a:lnTo>
                <a:lnTo>
                  <a:pt x="416" y="1224"/>
                </a:lnTo>
                <a:lnTo>
                  <a:pt x="409" y="1221"/>
                </a:lnTo>
                <a:lnTo>
                  <a:pt x="398" y="1217"/>
                </a:lnTo>
                <a:lnTo>
                  <a:pt x="391" y="1214"/>
                </a:lnTo>
                <a:lnTo>
                  <a:pt x="387" y="1212"/>
                </a:lnTo>
                <a:lnTo>
                  <a:pt x="375" y="1207"/>
                </a:lnTo>
                <a:lnTo>
                  <a:pt x="368" y="1203"/>
                </a:lnTo>
                <a:lnTo>
                  <a:pt x="365" y="1201"/>
                </a:lnTo>
                <a:lnTo>
                  <a:pt x="353" y="1196"/>
                </a:lnTo>
                <a:lnTo>
                  <a:pt x="347" y="1193"/>
                </a:lnTo>
                <a:lnTo>
                  <a:pt x="343" y="1190"/>
                </a:lnTo>
                <a:lnTo>
                  <a:pt x="331" y="1184"/>
                </a:lnTo>
                <a:lnTo>
                  <a:pt x="327" y="1182"/>
                </a:lnTo>
                <a:lnTo>
                  <a:pt x="320" y="1177"/>
                </a:lnTo>
                <a:lnTo>
                  <a:pt x="310" y="1172"/>
                </a:lnTo>
                <a:lnTo>
                  <a:pt x="309" y="1171"/>
                </a:lnTo>
                <a:lnTo>
                  <a:pt x="298" y="1164"/>
                </a:lnTo>
                <a:lnTo>
                  <a:pt x="293" y="1161"/>
                </a:lnTo>
                <a:lnTo>
                  <a:pt x="286" y="1157"/>
                </a:lnTo>
                <a:lnTo>
                  <a:pt x="278" y="1150"/>
                </a:lnTo>
                <a:lnTo>
                  <a:pt x="276" y="1149"/>
                </a:lnTo>
                <a:lnTo>
                  <a:pt x="264" y="1142"/>
                </a:lnTo>
                <a:lnTo>
                  <a:pt x="262" y="1140"/>
                </a:lnTo>
                <a:lnTo>
                  <a:pt x="254" y="1133"/>
                </a:lnTo>
                <a:lnTo>
                  <a:pt x="249" y="1129"/>
                </a:lnTo>
                <a:lnTo>
                  <a:pt x="242" y="1124"/>
                </a:lnTo>
                <a:lnTo>
                  <a:pt x="235" y="1119"/>
                </a:lnTo>
                <a:lnTo>
                  <a:pt x="231" y="1116"/>
                </a:lnTo>
                <a:lnTo>
                  <a:pt x="223" y="1109"/>
                </a:lnTo>
                <a:lnTo>
                  <a:pt x="220" y="1106"/>
                </a:lnTo>
                <a:lnTo>
                  <a:pt x="210" y="1098"/>
                </a:lnTo>
                <a:lnTo>
                  <a:pt x="208" y="1097"/>
                </a:lnTo>
                <a:lnTo>
                  <a:pt x="199" y="1088"/>
                </a:lnTo>
                <a:lnTo>
                  <a:pt x="198" y="1086"/>
                </a:lnTo>
                <a:lnTo>
                  <a:pt x="188" y="1077"/>
                </a:lnTo>
                <a:lnTo>
                  <a:pt x="186" y="1075"/>
                </a:lnTo>
                <a:lnTo>
                  <a:pt x="178" y="1067"/>
                </a:lnTo>
                <a:lnTo>
                  <a:pt x="175" y="1064"/>
                </a:lnTo>
                <a:lnTo>
                  <a:pt x="168" y="1056"/>
                </a:lnTo>
                <a:lnTo>
                  <a:pt x="164" y="1052"/>
                </a:lnTo>
                <a:lnTo>
                  <a:pt x="159" y="1046"/>
                </a:lnTo>
                <a:lnTo>
                  <a:pt x="153" y="1040"/>
                </a:lnTo>
                <a:lnTo>
                  <a:pt x="149" y="1035"/>
                </a:lnTo>
                <a:lnTo>
                  <a:pt x="142" y="1026"/>
                </a:lnTo>
                <a:lnTo>
                  <a:pt x="140" y="1025"/>
                </a:lnTo>
                <a:lnTo>
                  <a:pt x="132" y="1014"/>
                </a:lnTo>
                <a:lnTo>
                  <a:pt x="131" y="1012"/>
                </a:lnTo>
                <a:lnTo>
                  <a:pt x="124" y="1003"/>
                </a:lnTo>
                <a:lnTo>
                  <a:pt x="119" y="998"/>
                </a:lnTo>
                <a:lnTo>
                  <a:pt x="116" y="994"/>
                </a:lnTo>
                <a:lnTo>
                  <a:pt x="109" y="983"/>
                </a:lnTo>
                <a:lnTo>
                  <a:pt x="109" y="982"/>
                </a:lnTo>
                <a:lnTo>
                  <a:pt x="102" y="973"/>
                </a:lnTo>
                <a:lnTo>
                  <a:pt x="97" y="965"/>
                </a:lnTo>
                <a:lnTo>
                  <a:pt x="95" y="962"/>
                </a:lnTo>
                <a:lnTo>
                  <a:pt x="89" y="952"/>
                </a:lnTo>
                <a:lnTo>
                  <a:pt x="86" y="947"/>
                </a:lnTo>
                <a:lnTo>
                  <a:pt x="83" y="941"/>
                </a:lnTo>
                <a:lnTo>
                  <a:pt x="77" y="930"/>
                </a:lnTo>
                <a:lnTo>
                  <a:pt x="75" y="927"/>
                </a:lnTo>
                <a:lnTo>
                  <a:pt x="71" y="920"/>
                </a:lnTo>
                <a:lnTo>
                  <a:pt x="66" y="909"/>
                </a:lnTo>
                <a:lnTo>
                  <a:pt x="64" y="906"/>
                </a:lnTo>
                <a:lnTo>
                  <a:pt x="61" y="899"/>
                </a:lnTo>
                <a:lnTo>
                  <a:pt x="55" y="888"/>
                </a:lnTo>
                <a:lnTo>
                  <a:pt x="53" y="882"/>
                </a:lnTo>
                <a:lnTo>
                  <a:pt x="51" y="878"/>
                </a:lnTo>
                <a:lnTo>
                  <a:pt x="46" y="868"/>
                </a:lnTo>
                <a:lnTo>
                  <a:pt x="43" y="857"/>
                </a:lnTo>
                <a:lnTo>
                  <a:pt x="42" y="855"/>
                </a:lnTo>
                <a:lnTo>
                  <a:pt x="38" y="847"/>
                </a:lnTo>
                <a:lnTo>
                  <a:pt x="34" y="836"/>
                </a:lnTo>
                <a:lnTo>
                  <a:pt x="31" y="826"/>
                </a:lnTo>
                <a:lnTo>
                  <a:pt x="30" y="825"/>
                </a:lnTo>
                <a:lnTo>
                  <a:pt x="27" y="815"/>
                </a:lnTo>
                <a:lnTo>
                  <a:pt x="24" y="805"/>
                </a:lnTo>
                <a:lnTo>
                  <a:pt x="21" y="794"/>
                </a:lnTo>
                <a:lnTo>
                  <a:pt x="19" y="786"/>
                </a:lnTo>
                <a:lnTo>
                  <a:pt x="19" y="783"/>
                </a:lnTo>
                <a:lnTo>
                  <a:pt x="16" y="773"/>
                </a:lnTo>
                <a:lnTo>
                  <a:pt x="14" y="762"/>
                </a:lnTo>
                <a:lnTo>
                  <a:pt x="12" y="753"/>
                </a:lnTo>
                <a:lnTo>
                  <a:pt x="10" y="742"/>
                </a:lnTo>
                <a:lnTo>
                  <a:pt x="8" y="733"/>
                </a:lnTo>
                <a:lnTo>
                  <a:pt x="8" y="732"/>
                </a:lnTo>
                <a:lnTo>
                  <a:pt x="6" y="721"/>
                </a:lnTo>
                <a:lnTo>
                  <a:pt x="5" y="710"/>
                </a:lnTo>
                <a:lnTo>
                  <a:pt x="3" y="700"/>
                </a:lnTo>
                <a:lnTo>
                  <a:pt x="2" y="689"/>
                </a:lnTo>
                <a:lnTo>
                  <a:pt x="2" y="679"/>
                </a:lnTo>
                <a:lnTo>
                  <a:pt x="1" y="668"/>
                </a:lnTo>
                <a:lnTo>
                  <a:pt x="0" y="658"/>
                </a:lnTo>
                <a:lnTo>
                  <a:pt x="0" y="616"/>
                </a:lnTo>
                <a:lnTo>
                  <a:pt x="1" y="606"/>
                </a:lnTo>
                <a:lnTo>
                  <a:pt x="2" y="595"/>
                </a:lnTo>
                <a:lnTo>
                  <a:pt x="2" y="585"/>
                </a:lnTo>
                <a:lnTo>
                  <a:pt x="3" y="574"/>
                </a:lnTo>
                <a:lnTo>
                  <a:pt x="5" y="563"/>
                </a:lnTo>
                <a:lnTo>
                  <a:pt x="6" y="553"/>
                </a:lnTo>
                <a:lnTo>
                  <a:pt x="8" y="542"/>
                </a:lnTo>
                <a:lnTo>
                  <a:pt x="8" y="540"/>
                </a:lnTo>
                <a:lnTo>
                  <a:pt x="10" y="532"/>
                </a:lnTo>
                <a:lnTo>
                  <a:pt x="12" y="521"/>
                </a:lnTo>
                <a:lnTo>
                  <a:pt x="14" y="512"/>
                </a:lnTo>
                <a:lnTo>
                  <a:pt x="16" y="501"/>
                </a:lnTo>
                <a:lnTo>
                  <a:pt x="19" y="490"/>
                </a:lnTo>
                <a:lnTo>
                  <a:pt x="19" y="487"/>
                </a:lnTo>
                <a:lnTo>
                  <a:pt x="21" y="480"/>
                </a:lnTo>
                <a:lnTo>
                  <a:pt x="24" y="469"/>
                </a:lnTo>
                <a:lnTo>
                  <a:pt x="27" y="459"/>
                </a:lnTo>
                <a:lnTo>
                  <a:pt x="30" y="449"/>
                </a:lnTo>
                <a:lnTo>
                  <a:pt x="31" y="448"/>
                </a:lnTo>
                <a:lnTo>
                  <a:pt x="34" y="438"/>
                </a:lnTo>
                <a:lnTo>
                  <a:pt x="38" y="427"/>
                </a:lnTo>
                <a:lnTo>
                  <a:pt x="42" y="418"/>
                </a:lnTo>
                <a:lnTo>
                  <a:pt x="43" y="416"/>
                </a:lnTo>
                <a:lnTo>
                  <a:pt x="46" y="406"/>
                </a:lnTo>
                <a:lnTo>
                  <a:pt x="51" y="396"/>
                </a:lnTo>
                <a:lnTo>
                  <a:pt x="53" y="391"/>
                </a:lnTo>
                <a:lnTo>
                  <a:pt x="55" y="386"/>
                </a:lnTo>
                <a:lnTo>
                  <a:pt x="61" y="375"/>
                </a:lnTo>
                <a:lnTo>
                  <a:pt x="64" y="367"/>
                </a:lnTo>
                <a:lnTo>
                  <a:pt x="66" y="365"/>
                </a:lnTo>
                <a:lnTo>
                  <a:pt x="71" y="354"/>
                </a:lnTo>
                <a:lnTo>
                  <a:pt x="75" y="346"/>
                </a:lnTo>
                <a:lnTo>
                  <a:pt x="77" y="343"/>
                </a:lnTo>
                <a:lnTo>
                  <a:pt x="83" y="333"/>
                </a:lnTo>
                <a:lnTo>
                  <a:pt x="86" y="327"/>
                </a:lnTo>
                <a:lnTo>
                  <a:pt x="89" y="322"/>
                </a:lnTo>
                <a:lnTo>
                  <a:pt x="95" y="312"/>
                </a:lnTo>
                <a:lnTo>
                  <a:pt x="97" y="309"/>
                </a:lnTo>
                <a:lnTo>
                  <a:pt x="102" y="301"/>
                </a:lnTo>
                <a:lnTo>
                  <a:pt x="109" y="292"/>
                </a:lnTo>
                <a:lnTo>
                  <a:pt x="109" y="291"/>
                </a:lnTo>
                <a:lnTo>
                  <a:pt x="116" y="280"/>
                </a:lnTo>
                <a:lnTo>
                  <a:pt x="119" y="276"/>
                </a:lnTo>
                <a:lnTo>
                  <a:pt x="124" y="270"/>
                </a:lnTo>
                <a:lnTo>
                  <a:pt x="131" y="262"/>
                </a:lnTo>
                <a:lnTo>
                  <a:pt x="132" y="260"/>
                </a:lnTo>
                <a:lnTo>
                  <a:pt x="140" y="249"/>
                </a:lnTo>
                <a:lnTo>
                  <a:pt x="142" y="247"/>
                </a:lnTo>
                <a:lnTo>
                  <a:pt x="149" y="239"/>
                </a:lnTo>
                <a:lnTo>
                  <a:pt x="153" y="234"/>
                </a:lnTo>
                <a:lnTo>
                  <a:pt x="159" y="228"/>
                </a:lnTo>
                <a:lnTo>
                  <a:pt x="164" y="221"/>
                </a:lnTo>
                <a:lnTo>
                  <a:pt x="168" y="218"/>
                </a:lnTo>
                <a:lnTo>
                  <a:pt x="175" y="210"/>
                </a:lnTo>
                <a:lnTo>
                  <a:pt x="178" y="207"/>
                </a:lnTo>
                <a:lnTo>
                  <a:pt x="186" y="198"/>
                </a:lnTo>
                <a:lnTo>
                  <a:pt x="188" y="196"/>
                </a:lnTo>
                <a:lnTo>
                  <a:pt x="198" y="188"/>
                </a:lnTo>
                <a:lnTo>
                  <a:pt x="199" y="186"/>
                </a:lnTo>
                <a:lnTo>
                  <a:pt x="208" y="177"/>
                </a:lnTo>
                <a:lnTo>
                  <a:pt x="210" y="175"/>
                </a:lnTo>
                <a:lnTo>
                  <a:pt x="220" y="168"/>
                </a:lnTo>
                <a:lnTo>
                  <a:pt x="223" y="165"/>
                </a:lnTo>
                <a:lnTo>
                  <a:pt x="231" y="158"/>
                </a:lnTo>
                <a:lnTo>
                  <a:pt x="235" y="155"/>
                </a:lnTo>
                <a:lnTo>
                  <a:pt x="242" y="149"/>
                </a:lnTo>
                <a:lnTo>
                  <a:pt x="249" y="145"/>
                </a:lnTo>
                <a:lnTo>
                  <a:pt x="254" y="141"/>
                </a:lnTo>
                <a:lnTo>
                  <a:pt x="262" y="134"/>
                </a:lnTo>
                <a:lnTo>
                  <a:pt x="264" y="132"/>
                </a:lnTo>
                <a:lnTo>
                  <a:pt x="276" y="124"/>
                </a:lnTo>
                <a:lnTo>
                  <a:pt x="278" y="123"/>
                </a:lnTo>
                <a:lnTo>
                  <a:pt x="286" y="117"/>
                </a:lnTo>
                <a:lnTo>
                  <a:pt x="293" y="113"/>
                </a:lnTo>
                <a:lnTo>
                  <a:pt x="298" y="110"/>
                </a:lnTo>
                <a:lnTo>
                  <a:pt x="309" y="103"/>
                </a:lnTo>
                <a:lnTo>
                  <a:pt x="310" y="102"/>
                </a:lnTo>
                <a:lnTo>
                  <a:pt x="320" y="96"/>
                </a:lnTo>
                <a:lnTo>
                  <a:pt x="327" y="92"/>
                </a:lnTo>
                <a:lnTo>
                  <a:pt x="331" y="90"/>
                </a:lnTo>
                <a:lnTo>
                  <a:pt x="343" y="84"/>
                </a:lnTo>
                <a:lnTo>
                  <a:pt x="347" y="81"/>
                </a:lnTo>
                <a:lnTo>
                  <a:pt x="353" y="78"/>
                </a:lnTo>
                <a:lnTo>
                  <a:pt x="365" y="72"/>
                </a:lnTo>
                <a:lnTo>
                  <a:pt x="368" y="71"/>
                </a:lnTo>
                <a:lnTo>
                  <a:pt x="375" y="67"/>
                </a:lnTo>
                <a:lnTo>
                  <a:pt x="387" y="62"/>
                </a:lnTo>
                <a:lnTo>
                  <a:pt x="391" y="60"/>
                </a:lnTo>
                <a:lnTo>
                  <a:pt x="398" y="57"/>
                </a:lnTo>
                <a:lnTo>
                  <a:pt x="409" y="52"/>
                </a:lnTo>
                <a:lnTo>
                  <a:pt x="416" y="49"/>
                </a:lnTo>
                <a:lnTo>
                  <a:pt x="421" y="47"/>
                </a:lnTo>
                <a:lnTo>
                  <a:pt x="431" y="44"/>
                </a:lnTo>
                <a:lnTo>
                  <a:pt x="443" y="40"/>
                </a:lnTo>
                <a:lnTo>
                  <a:pt x="444" y="39"/>
                </a:lnTo>
                <a:lnTo>
                  <a:pt x="454" y="36"/>
                </a:lnTo>
                <a:lnTo>
                  <a:pt x="465" y="32"/>
                </a:lnTo>
                <a:lnTo>
                  <a:pt x="476" y="29"/>
                </a:lnTo>
                <a:lnTo>
                  <a:pt x="477" y="29"/>
                </a:lnTo>
                <a:lnTo>
                  <a:pt x="487" y="26"/>
                </a:lnTo>
                <a:lnTo>
                  <a:pt x="498" y="23"/>
                </a:lnTo>
                <a:lnTo>
                  <a:pt x="510" y="21"/>
                </a:lnTo>
                <a:lnTo>
                  <a:pt x="517" y="19"/>
                </a:lnTo>
                <a:lnTo>
                  <a:pt x="520" y="18"/>
                </a:lnTo>
                <a:lnTo>
                  <a:pt x="532" y="15"/>
                </a:lnTo>
                <a:lnTo>
                  <a:pt x="543" y="13"/>
                </a:lnTo>
                <a:lnTo>
                  <a:pt x="554" y="11"/>
                </a:lnTo>
                <a:lnTo>
                  <a:pt x="565" y="9"/>
                </a:lnTo>
                <a:lnTo>
                  <a:pt x="574" y="8"/>
                </a:lnTo>
                <a:lnTo>
                  <a:pt x="576" y="7"/>
                </a:lnTo>
                <a:lnTo>
                  <a:pt x="587" y="6"/>
                </a:lnTo>
                <a:lnTo>
                  <a:pt x="599" y="4"/>
                </a:lnTo>
                <a:lnTo>
                  <a:pt x="610" y="3"/>
                </a:lnTo>
                <a:lnTo>
                  <a:pt x="621" y="2"/>
                </a:lnTo>
                <a:lnTo>
                  <a:pt x="632" y="1"/>
                </a:lnTo>
                <a:lnTo>
                  <a:pt x="643" y="1"/>
                </a:lnTo>
                <a:lnTo>
                  <a:pt x="655" y="0"/>
                </a:lnTo>
                <a:lnTo>
                  <a:pt x="665" y="0"/>
                </a:lnTo>
                <a:lnTo>
                  <a:pt x="677" y="0"/>
                </a:lnTo>
                <a:lnTo>
                  <a:pt x="687" y="0"/>
                </a:lnTo>
                <a:lnTo>
                  <a:pt x="699" y="0"/>
                </a:lnTo>
                <a:lnTo>
                  <a:pt x="710" y="1"/>
                </a:lnTo>
                <a:lnTo>
                  <a:pt x="721" y="1"/>
                </a:lnTo>
                <a:lnTo>
                  <a:pt x="732" y="2"/>
                </a:lnTo>
                <a:lnTo>
                  <a:pt x="744" y="3"/>
                </a:lnTo>
                <a:lnTo>
                  <a:pt x="754" y="4"/>
                </a:lnTo>
                <a:lnTo>
                  <a:pt x="766" y="6"/>
                </a:lnTo>
                <a:lnTo>
                  <a:pt x="776" y="7"/>
                </a:lnTo>
                <a:lnTo>
                  <a:pt x="780" y="8"/>
                </a:lnTo>
                <a:lnTo>
                  <a:pt x="788" y="9"/>
                </a:lnTo>
                <a:lnTo>
                  <a:pt x="799" y="11"/>
                </a:lnTo>
                <a:lnTo>
                  <a:pt x="810" y="13"/>
                </a:lnTo>
                <a:lnTo>
                  <a:pt x="822" y="15"/>
                </a:lnTo>
                <a:lnTo>
                  <a:pt x="832" y="17"/>
                </a:lnTo>
                <a:lnTo>
                  <a:pt x="838" y="19"/>
                </a:lnTo>
                <a:lnTo>
                  <a:pt x="844" y="20"/>
                </a:lnTo>
                <a:lnTo>
                  <a:pt x="855" y="23"/>
                </a:lnTo>
                <a:lnTo>
                  <a:pt x="866" y="25"/>
                </a:lnTo>
                <a:lnTo>
                  <a:pt x="877" y="28"/>
                </a:lnTo>
                <a:lnTo>
                  <a:pt x="879" y="29"/>
                </a:lnTo>
                <a:lnTo>
                  <a:pt x="888" y="31"/>
                </a:lnTo>
                <a:lnTo>
                  <a:pt x="899" y="35"/>
                </a:lnTo>
                <a:lnTo>
                  <a:pt x="911" y="39"/>
                </a:lnTo>
                <a:lnTo>
                  <a:pt x="913" y="39"/>
                </a:lnTo>
                <a:lnTo>
                  <a:pt x="921" y="42"/>
                </a:lnTo>
                <a:lnTo>
                  <a:pt x="933" y="47"/>
                </a:lnTo>
                <a:lnTo>
                  <a:pt x="942" y="49"/>
                </a:lnTo>
                <a:lnTo>
                  <a:pt x="944" y="50"/>
                </a:lnTo>
                <a:lnTo>
                  <a:pt x="955" y="54"/>
                </a:lnTo>
                <a:lnTo>
                  <a:pt x="966" y="59"/>
                </a:lnTo>
                <a:lnTo>
                  <a:pt x="969" y="60"/>
                </a:lnTo>
                <a:lnTo>
                  <a:pt x="977" y="64"/>
                </a:lnTo>
                <a:lnTo>
                  <a:pt x="988" y="69"/>
                </a:lnTo>
                <a:lnTo>
                  <a:pt x="993" y="71"/>
                </a:lnTo>
                <a:lnTo>
                  <a:pt x="1000" y="73"/>
                </a:lnTo>
                <a:lnTo>
                  <a:pt x="1011" y="78"/>
                </a:lnTo>
                <a:lnTo>
                  <a:pt x="1016" y="81"/>
                </a:lnTo>
                <a:lnTo>
                  <a:pt x="1022" y="84"/>
                </a:lnTo>
                <a:lnTo>
                  <a:pt x="1033" y="90"/>
                </a:lnTo>
                <a:lnTo>
                  <a:pt x="1037" y="92"/>
                </a:lnTo>
                <a:lnTo>
                  <a:pt x="1044" y="95"/>
                </a:lnTo>
                <a:lnTo>
                  <a:pt x="1056" y="100"/>
                </a:lnTo>
                <a:lnTo>
                  <a:pt x="1058" y="102"/>
                </a:lnTo>
                <a:lnTo>
                  <a:pt x="1066" y="106"/>
                </a:lnTo>
                <a:lnTo>
                  <a:pt x="1078" y="113"/>
                </a:lnTo>
                <a:lnTo>
                  <a:pt x="1088" y="119"/>
                </a:lnTo>
                <a:lnTo>
                  <a:pt x="1097" y="123"/>
                </a:lnTo>
                <a:lnTo>
                  <a:pt x="1100" y="124"/>
                </a:lnTo>
                <a:lnTo>
                  <a:pt x="1111" y="131"/>
                </a:lnTo>
                <a:lnTo>
                  <a:pt x="1116" y="134"/>
                </a:lnTo>
                <a:lnTo>
                  <a:pt x="1122" y="137"/>
                </a:lnTo>
                <a:lnTo>
                  <a:pt x="1133" y="143"/>
                </a:lnTo>
                <a:lnTo>
                  <a:pt x="1136" y="145"/>
                </a:lnTo>
                <a:lnTo>
                  <a:pt x="1145" y="148"/>
                </a:lnTo>
                <a:lnTo>
                  <a:pt x="1155" y="154"/>
                </a:lnTo>
                <a:lnTo>
                  <a:pt x="1155" y="155"/>
                </a:lnTo>
                <a:lnTo>
                  <a:pt x="1167" y="160"/>
                </a:lnTo>
                <a:lnTo>
                  <a:pt x="1176" y="165"/>
                </a:lnTo>
                <a:lnTo>
                  <a:pt x="1177" y="166"/>
                </a:lnTo>
                <a:lnTo>
                  <a:pt x="1189" y="170"/>
                </a:lnTo>
                <a:lnTo>
                  <a:pt x="1200" y="175"/>
                </a:lnTo>
                <a:lnTo>
                  <a:pt x="1200" y="175"/>
                </a:lnTo>
                <a:lnTo>
                  <a:pt x="1211" y="180"/>
                </a:lnTo>
                <a:lnTo>
                  <a:pt x="1223" y="184"/>
                </a:lnTo>
                <a:lnTo>
                  <a:pt x="1228" y="186"/>
                </a:lnTo>
                <a:lnTo>
                  <a:pt x="1233" y="188"/>
                </a:lnTo>
                <a:lnTo>
                  <a:pt x="1245" y="191"/>
                </a:lnTo>
                <a:lnTo>
                  <a:pt x="1256" y="193"/>
                </a:lnTo>
                <a:lnTo>
                  <a:pt x="1267" y="194"/>
                </a:lnTo>
                <a:lnTo>
                  <a:pt x="1278" y="195"/>
                </a:lnTo>
                <a:lnTo>
                  <a:pt x="1290" y="196"/>
                </a:lnTo>
                <a:lnTo>
                  <a:pt x="1300" y="195"/>
                </a:lnTo>
                <a:lnTo>
                  <a:pt x="1312" y="194"/>
                </a:lnTo>
                <a:lnTo>
                  <a:pt x="1322" y="193"/>
                </a:lnTo>
                <a:lnTo>
                  <a:pt x="1334" y="191"/>
                </a:lnTo>
                <a:lnTo>
                  <a:pt x="1345" y="188"/>
                </a:lnTo>
                <a:lnTo>
                  <a:pt x="1350" y="186"/>
                </a:lnTo>
                <a:lnTo>
                  <a:pt x="1356" y="184"/>
                </a:lnTo>
                <a:lnTo>
                  <a:pt x="1367" y="180"/>
                </a:lnTo>
                <a:lnTo>
                  <a:pt x="1378" y="175"/>
                </a:lnTo>
                <a:lnTo>
                  <a:pt x="1379" y="175"/>
                </a:lnTo>
                <a:lnTo>
                  <a:pt x="1389" y="170"/>
                </a:lnTo>
                <a:lnTo>
                  <a:pt x="1401" y="166"/>
                </a:lnTo>
                <a:lnTo>
                  <a:pt x="1402" y="165"/>
                </a:lnTo>
                <a:lnTo>
                  <a:pt x="1412" y="160"/>
                </a:lnTo>
                <a:lnTo>
                  <a:pt x="1423" y="155"/>
                </a:lnTo>
                <a:lnTo>
                  <a:pt x="1423" y="154"/>
                </a:lnTo>
                <a:lnTo>
                  <a:pt x="1434" y="148"/>
                </a:lnTo>
                <a:lnTo>
                  <a:pt x="1442" y="145"/>
                </a:lnTo>
                <a:lnTo>
                  <a:pt x="1445" y="143"/>
                </a:lnTo>
                <a:lnTo>
                  <a:pt x="1457" y="137"/>
                </a:lnTo>
                <a:lnTo>
                  <a:pt x="1462" y="134"/>
                </a:lnTo>
                <a:lnTo>
                  <a:pt x="1467" y="131"/>
                </a:lnTo>
                <a:lnTo>
                  <a:pt x="1479" y="124"/>
                </a:lnTo>
                <a:lnTo>
                  <a:pt x="1482" y="123"/>
                </a:lnTo>
                <a:lnTo>
                  <a:pt x="1490" y="119"/>
                </a:lnTo>
                <a:lnTo>
                  <a:pt x="1501" y="113"/>
                </a:lnTo>
                <a:lnTo>
                  <a:pt x="1512" y="106"/>
                </a:lnTo>
                <a:lnTo>
                  <a:pt x="1520" y="102"/>
                </a:lnTo>
                <a:lnTo>
                  <a:pt x="1523" y="100"/>
                </a:lnTo>
                <a:lnTo>
                  <a:pt x="1534" y="95"/>
                </a:lnTo>
                <a:lnTo>
                  <a:pt x="1541" y="92"/>
                </a:lnTo>
                <a:lnTo>
                  <a:pt x="1546" y="90"/>
                </a:lnTo>
                <a:lnTo>
                  <a:pt x="1556" y="84"/>
                </a:lnTo>
                <a:lnTo>
                  <a:pt x="1562" y="81"/>
                </a:lnTo>
                <a:lnTo>
                  <a:pt x="1568" y="78"/>
                </a:lnTo>
                <a:lnTo>
                  <a:pt x="1578" y="73"/>
                </a:lnTo>
                <a:lnTo>
                  <a:pt x="1585" y="71"/>
                </a:lnTo>
                <a:lnTo>
                  <a:pt x="1590" y="69"/>
                </a:lnTo>
                <a:lnTo>
                  <a:pt x="1602" y="64"/>
                </a:lnTo>
                <a:lnTo>
                  <a:pt x="1609" y="60"/>
                </a:lnTo>
                <a:lnTo>
                  <a:pt x="1612" y="59"/>
                </a:lnTo>
                <a:lnTo>
                  <a:pt x="1624" y="54"/>
                </a:lnTo>
                <a:lnTo>
                  <a:pt x="1634" y="50"/>
                </a:lnTo>
                <a:lnTo>
                  <a:pt x="1636" y="49"/>
                </a:lnTo>
                <a:lnTo>
                  <a:pt x="1646" y="47"/>
                </a:lnTo>
                <a:lnTo>
                  <a:pt x="1657" y="42"/>
                </a:lnTo>
                <a:lnTo>
                  <a:pt x="1666" y="39"/>
                </a:lnTo>
                <a:lnTo>
                  <a:pt x="1668" y="39"/>
                </a:lnTo>
                <a:lnTo>
                  <a:pt x="1679" y="35"/>
                </a:lnTo>
                <a:lnTo>
                  <a:pt x="1691" y="31"/>
                </a:lnTo>
                <a:lnTo>
                  <a:pt x="1699" y="29"/>
                </a:lnTo>
                <a:lnTo>
                  <a:pt x="1701" y="28"/>
                </a:lnTo>
                <a:lnTo>
                  <a:pt x="1713" y="25"/>
                </a:lnTo>
                <a:lnTo>
                  <a:pt x="1723" y="23"/>
                </a:lnTo>
                <a:lnTo>
                  <a:pt x="1735" y="20"/>
                </a:lnTo>
                <a:lnTo>
                  <a:pt x="1741" y="19"/>
                </a:lnTo>
                <a:lnTo>
                  <a:pt x="1746" y="17"/>
                </a:lnTo>
                <a:lnTo>
                  <a:pt x="1757" y="15"/>
                </a:lnTo>
                <a:lnTo>
                  <a:pt x="1768" y="13"/>
                </a:lnTo>
                <a:lnTo>
                  <a:pt x="1779" y="11"/>
                </a:lnTo>
                <a:lnTo>
                  <a:pt x="1790" y="9"/>
                </a:lnTo>
                <a:lnTo>
                  <a:pt x="1798" y="8"/>
                </a:lnTo>
                <a:lnTo>
                  <a:pt x="1802" y="7"/>
                </a:lnTo>
                <a:lnTo>
                  <a:pt x="1813" y="6"/>
                </a:lnTo>
                <a:lnTo>
                  <a:pt x="1824" y="4"/>
                </a:lnTo>
                <a:lnTo>
                  <a:pt x="1835" y="3"/>
                </a:lnTo>
                <a:lnTo>
                  <a:pt x="1846" y="2"/>
                </a:lnTo>
                <a:lnTo>
                  <a:pt x="1858" y="1"/>
                </a:lnTo>
                <a:lnTo>
                  <a:pt x="1868" y="1"/>
                </a:lnTo>
                <a:lnTo>
                  <a:pt x="1880" y="0"/>
                </a:lnTo>
                <a:lnTo>
                  <a:pt x="1891" y="0"/>
                </a:lnTo>
                <a:lnTo>
                  <a:pt x="1902" y="0"/>
                </a:lnTo>
                <a:lnTo>
                  <a:pt x="1913" y="0"/>
                </a:lnTo>
                <a:lnTo>
                  <a:pt x="1924" y="0"/>
                </a:lnTo>
                <a:lnTo>
                  <a:pt x="1935" y="1"/>
                </a:lnTo>
                <a:lnTo>
                  <a:pt x="1947" y="1"/>
                </a:lnTo>
                <a:lnTo>
                  <a:pt x="1957" y="2"/>
                </a:lnTo>
                <a:lnTo>
                  <a:pt x="1969" y="3"/>
                </a:lnTo>
                <a:lnTo>
                  <a:pt x="1979" y="4"/>
                </a:lnTo>
                <a:lnTo>
                  <a:pt x="1991" y="6"/>
                </a:lnTo>
                <a:lnTo>
                  <a:pt x="2003" y="7"/>
                </a:lnTo>
                <a:lnTo>
                  <a:pt x="2004" y="8"/>
                </a:lnTo>
                <a:lnTo>
                  <a:pt x="2013" y="9"/>
                </a:lnTo>
                <a:lnTo>
                  <a:pt x="2025" y="11"/>
                </a:lnTo>
                <a:lnTo>
                  <a:pt x="2035" y="13"/>
                </a:lnTo>
                <a:lnTo>
                  <a:pt x="2047" y="15"/>
                </a:lnTo>
                <a:lnTo>
                  <a:pt x="2058" y="18"/>
                </a:lnTo>
                <a:lnTo>
                  <a:pt x="2061" y="19"/>
                </a:lnTo>
                <a:lnTo>
                  <a:pt x="2069" y="21"/>
                </a:lnTo>
                <a:lnTo>
                  <a:pt x="2080" y="23"/>
                </a:lnTo>
                <a:lnTo>
                  <a:pt x="2092" y="26"/>
                </a:lnTo>
                <a:lnTo>
                  <a:pt x="2101" y="29"/>
                </a:lnTo>
                <a:lnTo>
                  <a:pt x="2102" y="29"/>
                </a:lnTo>
                <a:lnTo>
                  <a:pt x="2114" y="32"/>
                </a:lnTo>
                <a:lnTo>
                  <a:pt x="2124" y="36"/>
                </a:lnTo>
                <a:lnTo>
                  <a:pt x="2134" y="39"/>
                </a:lnTo>
                <a:lnTo>
                  <a:pt x="2136" y="40"/>
                </a:lnTo>
                <a:lnTo>
                  <a:pt x="2147" y="44"/>
                </a:lnTo>
                <a:lnTo>
                  <a:pt x="2158" y="47"/>
                </a:lnTo>
                <a:lnTo>
                  <a:pt x="2163" y="49"/>
                </a:lnTo>
                <a:lnTo>
                  <a:pt x="2169" y="52"/>
                </a:lnTo>
                <a:lnTo>
                  <a:pt x="2180" y="57"/>
                </a:lnTo>
                <a:lnTo>
                  <a:pt x="2188" y="60"/>
                </a:lnTo>
                <a:lnTo>
                  <a:pt x="2192" y="62"/>
                </a:lnTo>
                <a:lnTo>
                  <a:pt x="2203" y="67"/>
                </a:lnTo>
                <a:lnTo>
                  <a:pt x="2211" y="71"/>
                </a:lnTo>
                <a:lnTo>
                  <a:pt x="2214" y="72"/>
                </a:lnTo>
                <a:lnTo>
                  <a:pt x="2225" y="78"/>
                </a:lnTo>
                <a:lnTo>
                  <a:pt x="2232" y="81"/>
                </a:lnTo>
                <a:lnTo>
                  <a:pt x="2236" y="84"/>
                </a:lnTo>
                <a:lnTo>
                  <a:pt x="2247" y="90"/>
                </a:lnTo>
                <a:lnTo>
                  <a:pt x="2251" y="92"/>
                </a:lnTo>
                <a:lnTo>
                  <a:pt x="2259" y="96"/>
                </a:lnTo>
                <a:lnTo>
                  <a:pt x="2268" y="102"/>
                </a:lnTo>
                <a:lnTo>
                  <a:pt x="2269" y="103"/>
                </a:lnTo>
                <a:lnTo>
                  <a:pt x="2281" y="110"/>
                </a:lnTo>
                <a:lnTo>
                  <a:pt x="2286" y="113"/>
                </a:lnTo>
                <a:lnTo>
                  <a:pt x="2292" y="117"/>
                </a:lnTo>
                <a:lnTo>
                  <a:pt x="2301" y="123"/>
                </a:lnTo>
                <a:lnTo>
                  <a:pt x="2303" y="124"/>
                </a:lnTo>
                <a:lnTo>
                  <a:pt x="2314" y="132"/>
                </a:lnTo>
                <a:lnTo>
                  <a:pt x="2316" y="134"/>
                </a:lnTo>
                <a:lnTo>
                  <a:pt x="2325" y="141"/>
                </a:lnTo>
                <a:lnTo>
                  <a:pt x="2330" y="145"/>
                </a:lnTo>
                <a:lnTo>
                  <a:pt x="2336" y="149"/>
                </a:lnTo>
                <a:lnTo>
                  <a:pt x="2343" y="155"/>
                </a:lnTo>
                <a:lnTo>
                  <a:pt x="2348" y="158"/>
                </a:lnTo>
                <a:lnTo>
                  <a:pt x="2356" y="165"/>
                </a:lnTo>
                <a:lnTo>
                  <a:pt x="2358" y="168"/>
                </a:lnTo>
                <a:lnTo>
                  <a:pt x="2368" y="175"/>
                </a:lnTo>
                <a:lnTo>
                  <a:pt x="2370" y="177"/>
                </a:lnTo>
                <a:lnTo>
                  <a:pt x="2380" y="186"/>
                </a:lnTo>
                <a:lnTo>
                  <a:pt x="2381" y="188"/>
                </a:lnTo>
                <a:lnTo>
                  <a:pt x="2390" y="196"/>
                </a:lnTo>
                <a:lnTo>
                  <a:pt x="2392" y="198"/>
                </a:lnTo>
                <a:lnTo>
                  <a:pt x="2401" y="207"/>
                </a:lnTo>
                <a:lnTo>
                  <a:pt x="2404" y="210"/>
                </a:lnTo>
                <a:lnTo>
                  <a:pt x="2410" y="218"/>
                </a:lnTo>
                <a:lnTo>
                  <a:pt x="2414" y="221"/>
                </a:lnTo>
                <a:lnTo>
                  <a:pt x="2420" y="228"/>
                </a:lnTo>
                <a:lnTo>
                  <a:pt x="2426" y="234"/>
                </a:lnTo>
                <a:lnTo>
                  <a:pt x="2429" y="239"/>
                </a:lnTo>
                <a:lnTo>
                  <a:pt x="2436" y="247"/>
                </a:lnTo>
                <a:lnTo>
                  <a:pt x="2438" y="249"/>
                </a:lnTo>
                <a:lnTo>
                  <a:pt x="2447" y="260"/>
                </a:lnTo>
                <a:lnTo>
                  <a:pt x="2448" y="262"/>
                </a:lnTo>
                <a:lnTo>
                  <a:pt x="2454" y="270"/>
                </a:lnTo>
                <a:lnTo>
                  <a:pt x="2459" y="276"/>
                </a:lnTo>
                <a:lnTo>
                  <a:pt x="2462" y="280"/>
                </a:lnTo>
                <a:lnTo>
                  <a:pt x="2470" y="291"/>
                </a:lnTo>
                <a:lnTo>
                  <a:pt x="2470" y="292"/>
                </a:lnTo>
                <a:lnTo>
                  <a:pt x="2476" y="301"/>
                </a:lnTo>
                <a:lnTo>
                  <a:pt x="2481" y="309"/>
                </a:lnTo>
                <a:lnTo>
                  <a:pt x="2483" y="312"/>
                </a:lnTo>
                <a:lnTo>
                  <a:pt x="2490" y="322"/>
                </a:lnTo>
                <a:lnTo>
                  <a:pt x="2493" y="327"/>
                </a:lnTo>
                <a:lnTo>
                  <a:pt x="2496" y="333"/>
                </a:lnTo>
                <a:lnTo>
                  <a:pt x="2501" y="343"/>
                </a:lnTo>
                <a:lnTo>
                  <a:pt x="2503" y="346"/>
                </a:lnTo>
                <a:lnTo>
                  <a:pt x="2507" y="354"/>
                </a:lnTo>
                <a:lnTo>
                  <a:pt x="2513" y="365"/>
                </a:lnTo>
                <a:lnTo>
                  <a:pt x="2515" y="367"/>
                </a:lnTo>
                <a:lnTo>
                  <a:pt x="2518" y="375"/>
                </a:lnTo>
                <a:lnTo>
                  <a:pt x="2523" y="386"/>
                </a:lnTo>
                <a:lnTo>
                  <a:pt x="2525" y="391"/>
                </a:lnTo>
                <a:lnTo>
                  <a:pt x="2527" y="396"/>
                </a:lnTo>
                <a:lnTo>
                  <a:pt x="2532" y="406"/>
                </a:lnTo>
                <a:lnTo>
                  <a:pt x="2536" y="416"/>
                </a:lnTo>
                <a:lnTo>
                  <a:pt x="2537" y="418"/>
                </a:lnTo>
                <a:lnTo>
                  <a:pt x="2541" y="427"/>
                </a:lnTo>
                <a:lnTo>
                  <a:pt x="2545" y="438"/>
                </a:lnTo>
                <a:lnTo>
                  <a:pt x="2547" y="448"/>
                </a:lnTo>
                <a:lnTo>
                  <a:pt x="2548" y="449"/>
                </a:lnTo>
                <a:lnTo>
                  <a:pt x="2551" y="459"/>
                </a:lnTo>
                <a:lnTo>
                  <a:pt x="2554" y="469"/>
                </a:lnTo>
                <a:lnTo>
                  <a:pt x="2557" y="480"/>
                </a:lnTo>
                <a:lnTo>
                  <a:pt x="2559" y="487"/>
                </a:lnTo>
                <a:lnTo>
                  <a:pt x="2560" y="490"/>
                </a:lnTo>
                <a:lnTo>
                  <a:pt x="2563" y="501"/>
                </a:lnTo>
                <a:lnTo>
                  <a:pt x="2565" y="512"/>
                </a:lnTo>
                <a:lnTo>
                  <a:pt x="2567" y="521"/>
                </a:lnTo>
                <a:lnTo>
                  <a:pt x="2569" y="532"/>
                </a:lnTo>
                <a:lnTo>
                  <a:pt x="2570" y="540"/>
                </a:lnTo>
                <a:lnTo>
                  <a:pt x="2570" y="542"/>
                </a:lnTo>
                <a:lnTo>
                  <a:pt x="2572" y="553"/>
                </a:lnTo>
                <a:lnTo>
                  <a:pt x="2573" y="563"/>
                </a:lnTo>
                <a:lnTo>
                  <a:pt x="2575" y="574"/>
                </a:lnTo>
                <a:lnTo>
                  <a:pt x="2576" y="585"/>
                </a:lnTo>
                <a:lnTo>
                  <a:pt x="2576" y="595"/>
                </a:lnTo>
                <a:lnTo>
                  <a:pt x="2577" y="606"/>
                </a:lnTo>
                <a:lnTo>
                  <a:pt x="2578" y="616"/>
                </a:lnTo>
                <a:lnTo>
                  <a:pt x="2578" y="658"/>
                </a:lnTo>
                <a:lnTo>
                  <a:pt x="2577" y="668"/>
                </a:lnTo>
                <a:lnTo>
                  <a:pt x="2576" y="679"/>
                </a:lnTo>
                <a:lnTo>
                  <a:pt x="2576" y="689"/>
                </a:lnTo>
                <a:lnTo>
                  <a:pt x="2575" y="700"/>
                </a:lnTo>
                <a:lnTo>
                  <a:pt x="2573" y="710"/>
                </a:lnTo>
                <a:lnTo>
                  <a:pt x="2572" y="721"/>
                </a:lnTo>
                <a:lnTo>
                  <a:pt x="2570" y="732"/>
                </a:lnTo>
                <a:lnTo>
                  <a:pt x="2570" y="733"/>
                </a:lnTo>
                <a:lnTo>
                  <a:pt x="2569" y="742"/>
                </a:lnTo>
                <a:lnTo>
                  <a:pt x="2567" y="753"/>
                </a:lnTo>
                <a:lnTo>
                  <a:pt x="2565" y="762"/>
                </a:lnTo>
                <a:lnTo>
                  <a:pt x="2563" y="773"/>
                </a:lnTo>
                <a:lnTo>
                  <a:pt x="2560" y="783"/>
                </a:lnTo>
                <a:lnTo>
                  <a:pt x="2559" y="786"/>
                </a:lnTo>
                <a:lnTo>
                  <a:pt x="2557" y="794"/>
                </a:lnTo>
                <a:lnTo>
                  <a:pt x="2554" y="805"/>
                </a:lnTo>
                <a:lnTo>
                  <a:pt x="2551" y="815"/>
                </a:lnTo>
                <a:lnTo>
                  <a:pt x="2548" y="825"/>
                </a:lnTo>
                <a:lnTo>
                  <a:pt x="2547" y="826"/>
                </a:lnTo>
                <a:lnTo>
                  <a:pt x="2545" y="836"/>
                </a:lnTo>
                <a:lnTo>
                  <a:pt x="2541" y="847"/>
                </a:lnTo>
                <a:lnTo>
                  <a:pt x="2537" y="855"/>
                </a:lnTo>
                <a:lnTo>
                  <a:pt x="2536" y="857"/>
                </a:lnTo>
                <a:lnTo>
                  <a:pt x="2532" y="868"/>
                </a:lnTo>
                <a:lnTo>
                  <a:pt x="2527" y="878"/>
                </a:lnTo>
                <a:lnTo>
                  <a:pt x="2525" y="882"/>
                </a:lnTo>
                <a:lnTo>
                  <a:pt x="2523" y="888"/>
                </a:lnTo>
                <a:lnTo>
                  <a:pt x="2518" y="899"/>
                </a:lnTo>
                <a:lnTo>
                  <a:pt x="2515" y="906"/>
                </a:lnTo>
                <a:lnTo>
                  <a:pt x="2513" y="909"/>
                </a:lnTo>
                <a:lnTo>
                  <a:pt x="2507" y="920"/>
                </a:lnTo>
                <a:lnTo>
                  <a:pt x="2503" y="927"/>
                </a:lnTo>
                <a:lnTo>
                  <a:pt x="2501" y="930"/>
                </a:lnTo>
                <a:lnTo>
                  <a:pt x="2496" y="941"/>
                </a:lnTo>
                <a:lnTo>
                  <a:pt x="2493" y="947"/>
                </a:lnTo>
                <a:lnTo>
                  <a:pt x="2490" y="952"/>
                </a:lnTo>
                <a:lnTo>
                  <a:pt x="2483" y="962"/>
                </a:lnTo>
                <a:lnTo>
                  <a:pt x="2481" y="965"/>
                </a:lnTo>
                <a:lnTo>
                  <a:pt x="2476" y="973"/>
                </a:lnTo>
                <a:lnTo>
                  <a:pt x="2470" y="982"/>
                </a:lnTo>
                <a:lnTo>
                  <a:pt x="2470" y="983"/>
                </a:lnTo>
                <a:lnTo>
                  <a:pt x="2462" y="994"/>
                </a:lnTo>
                <a:lnTo>
                  <a:pt x="2459" y="998"/>
                </a:lnTo>
                <a:lnTo>
                  <a:pt x="2454" y="1003"/>
                </a:lnTo>
                <a:lnTo>
                  <a:pt x="2448" y="1012"/>
                </a:lnTo>
                <a:lnTo>
                  <a:pt x="2447" y="1014"/>
                </a:lnTo>
                <a:lnTo>
                  <a:pt x="2438" y="1025"/>
                </a:lnTo>
                <a:lnTo>
                  <a:pt x="2436" y="1026"/>
                </a:lnTo>
                <a:lnTo>
                  <a:pt x="2429" y="1035"/>
                </a:lnTo>
                <a:lnTo>
                  <a:pt x="2426" y="1040"/>
                </a:lnTo>
                <a:lnTo>
                  <a:pt x="2420" y="1046"/>
                </a:lnTo>
                <a:lnTo>
                  <a:pt x="2414" y="1052"/>
                </a:lnTo>
                <a:lnTo>
                  <a:pt x="2410" y="1056"/>
                </a:lnTo>
                <a:lnTo>
                  <a:pt x="2404" y="1064"/>
                </a:lnTo>
                <a:lnTo>
                  <a:pt x="2401" y="1067"/>
                </a:lnTo>
                <a:lnTo>
                  <a:pt x="2392" y="1075"/>
                </a:lnTo>
                <a:lnTo>
                  <a:pt x="2390" y="1077"/>
                </a:lnTo>
                <a:lnTo>
                  <a:pt x="2381" y="1086"/>
                </a:lnTo>
                <a:lnTo>
                  <a:pt x="2380" y="1088"/>
                </a:lnTo>
                <a:lnTo>
                  <a:pt x="2370" y="1097"/>
                </a:lnTo>
                <a:lnTo>
                  <a:pt x="2368" y="1098"/>
                </a:lnTo>
                <a:lnTo>
                  <a:pt x="2358" y="1106"/>
                </a:lnTo>
                <a:lnTo>
                  <a:pt x="2356" y="1109"/>
                </a:lnTo>
                <a:lnTo>
                  <a:pt x="2348" y="1116"/>
                </a:lnTo>
                <a:lnTo>
                  <a:pt x="2343" y="1119"/>
                </a:lnTo>
                <a:lnTo>
                  <a:pt x="2336" y="1124"/>
                </a:lnTo>
                <a:lnTo>
                  <a:pt x="2330" y="1129"/>
                </a:lnTo>
                <a:lnTo>
                  <a:pt x="2325" y="1133"/>
                </a:lnTo>
                <a:lnTo>
                  <a:pt x="2316" y="1140"/>
                </a:lnTo>
                <a:lnTo>
                  <a:pt x="2314" y="1142"/>
                </a:lnTo>
                <a:lnTo>
                  <a:pt x="2303" y="1149"/>
                </a:lnTo>
                <a:lnTo>
                  <a:pt x="2301" y="1150"/>
                </a:lnTo>
                <a:lnTo>
                  <a:pt x="2292" y="1157"/>
                </a:lnTo>
                <a:lnTo>
                  <a:pt x="2286" y="1161"/>
                </a:lnTo>
                <a:lnTo>
                  <a:pt x="2281" y="1164"/>
                </a:lnTo>
                <a:lnTo>
                  <a:pt x="2269" y="1171"/>
                </a:lnTo>
                <a:lnTo>
                  <a:pt x="2268" y="1172"/>
                </a:lnTo>
                <a:lnTo>
                  <a:pt x="2259" y="1177"/>
                </a:lnTo>
                <a:lnTo>
                  <a:pt x="2251" y="1182"/>
                </a:lnTo>
                <a:lnTo>
                  <a:pt x="2247" y="1184"/>
                </a:lnTo>
                <a:lnTo>
                  <a:pt x="2236" y="1190"/>
                </a:lnTo>
                <a:lnTo>
                  <a:pt x="2232" y="1193"/>
                </a:lnTo>
                <a:lnTo>
                  <a:pt x="2225" y="1196"/>
                </a:lnTo>
                <a:lnTo>
                  <a:pt x="2214" y="1201"/>
                </a:lnTo>
                <a:lnTo>
                  <a:pt x="2211" y="1203"/>
                </a:lnTo>
                <a:lnTo>
                  <a:pt x="2203" y="1207"/>
                </a:lnTo>
                <a:lnTo>
                  <a:pt x="2192" y="1212"/>
                </a:lnTo>
                <a:lnTo>
                  <a:pt x="2188" y="1214"/>
                </a:lnTo>
                <a:lnTo>
                  <a:pt x="2180" y="1217"/>
                </a:lnTo>
                <a:lnTo>
                  <a:pt x="2169" y="1221"/>
                </a:lnTo>
                <a:lnTo>
                  <a:pt x="2163" y="1224"/>
                </a:lnTo>
                <a:lnTo>
                  <a:pt x="2158" y="1226"/>
                </a:lnTo>
                <a:lnTo>
                  <a:pt x="2147" y="1230"/>
                </a:lnTo>
                <a:lnTo>
                  <a:pt x="2136" y="1234"/>
                </a:lnTo>
                <a:lnTo>
                  <a:pt x="2134" y="1235"/>
                </a:lnTo>
                <a:lnTo>
                  <a:pt x="2124" y="1238"/>
                </a:lnTo>
                <a:lnTo>
                  <a:pt x="2114" y="1242"/>
                </a:lnTo>
                <a:lnTo>
                  <a:pt x="2102" y="1245"/>
                </a:lnTo>
                <a:lnTo>
                  <a:pt x="2101" y="1245"/>
                </a:lnTo>
                <a:lnTo>
                  <a:pt x="2092" y="1247"/>
                </a:lnTo>
                <a:lnTo>
                  <a:pt x="2080" y="1251"/>
                </a:lnTo>
                <a:lnTo>
                  <a:pt x="2069" y="1253"/>
                </a:lnTo>
                <a:lnTo>
                  <a:pt x="2061" y="1255"/>
                </a:lnTo>
                <a:lnTo>
                  <a:pt x="2058" y="1256"/>
                </a:lnTo>
                <a:lnTo>
                  <a:pt x="2047" y="1259"/>
                </a:lnTo>
                <a:lnTo>
                  <a:pt x="2035" y="1261"/>
                </a:lnTo>
                <a:lnTo>
                  <a:pt x="2025" y="1263"/>
                </a:lnTo>
                <a:lnTo>
                  <a:pt x="2013" y="1265"/>
                </a:lnTo>
                <a:lnTo>
                  <a:pt x="2004" y="1266"/>
                </a:lnTo>
                <a:lnTo>
                  <a:pt x="2003" y="1267"/>
                </a:lnTo>
                <a:lnTo>
                  <a:pt x="1991" y="1268"/>
                </a:lnTo>
                <a:lnTo>
                  <a:pt x="1979" y="1270"/>
                </a:lnTo>
                <a:lnTo>
                  <a:pt x="1969" y="1270"/>
                </a:lnTo>
                <a:lnTo>
                  <a:pt x="1957" y="1271"/>
                </a:lnTo>
                <a:lnTo>
                  <a:pt x="1947" y="1272"/>
                </a:lnTo>
                <a:lnTo>
                  <a:pt x="1935" y="1272"/>
                </a:lnTo>
                <a:lnTo>
                  <a:pt x="1924" y="1273"/>
                </a:lnTo>
                <a:lnTo>
                  <a:pt x="1913" y="1273"/>
                </a:lnTo>
                <a:lnTo>
                  <a:pt x="1902" y="1273"/>
                </a:lnTo>
                <a:lnTo>
                  <a:pt x="1891" y="1273"/>
                </a:lnTo>
                <a:lnTo>
                  <a:pt x="1880" y="1273"/>
                </a:lnTo>
                <a:lnTo>
                  <a:pt x="1868" y="1272"/>
                </a:lnTo>
                <a:lnTo>
                  <a:pt x="1858" y="1272"/>
                </a:lnTo>
                <a:lnTo>
                  <a:pt x="1846" y="1271"/>
                </a:lnTo>
                <a:lnTo>
                  <a:pt x="1835" y="1270"/>
                </a:lnTo>
                <a:lnTo>
                  <a:pt x="1824" y="1270"/>
                </a:lnTo>
                <a:lnTo>
                  <a:pt x="1813" y="1268"/>
                </a:lnTo>
                <a:lnTo>
                  <a:pt x="1802" y="1267"/>
                </a:lnTo>
                <a:lnTo>
                  <a:pt x="1798" y="1266"/>
                </a:lnTo>
                <a:lnTo>
                  <a:pt x="1790" y="1265"/>
                </a:lnTo>
                <a:lnTo>
                  <a:pt x="1779" y="1263"/>
                </a:lnTo>
                <a:lnTo>
                  <a:pt x="1768" y="1261"/>
                </a:lnTo>
                <a:lnTo>
                  <a:pt x="1757" y="1259"/>
                </a:lnTo>
                <a:lnTo>
                  <a:pt x="1746" y="1257"/>
                </a:lnTo>
                <a:lnTo>
                  <a:pt x="1741" y="1255"/>
                </a:lnTo>
                <a:lnTo>
                  <a:pt x="1735" y="1254"/>
                </a:lnTo>
                <a:lnTo>
                  <a:pt x="1723" y="1251"/>
                </a:lnTo>
                <a:lnTo>
                  <a:pt x="1713" y="1248"/>
                </a:lnTo>
                <a:lnTo>
                  <a:pt x="1701" y="1245"/>
                </a:lnTo>
                <a:lnTo>
                  <a:pt x="1699" y="1245"/>
                </a:lnTo>
                <a:lnTo>
                  <a:pt x="1691" y="1243"/>
                </a:lnTo>
                <a:lnTo>
                  <a:pt x="1679" y="1239"/>
                </a:lnTo>
                <a:lnTo>
                  <a:pt x="1668" y="1235"/>
                </a:lnTo>
                <a:lnTo>
                  <a:pt x="1666" y="1235"/>
                </a:lnTo>
                <a:lnTo>
                  <a:pt x="1657" y="1232"/>
                </a:lnTo>
                <a:lnTo>
                  <a:pt x="1646" y="1227"/>
                </a:lnTo>
                <a:lnTo>
                  <a:pt x="1636" y="1224"/>
                </a:lnTo>
                <a:lnTo>
                  <a:pt x="1634" y="1223"/>
                </a:lnTo>
                <a:lnTo>
                  <a:pt x="1624" y="1220"/>
                </a:lnTo>
                <a:lnTo>
                  <a:pt x="1612" y="1215"/>
                </a:lnTo>
                <a:lnTo>
                  <a:pt x="1609" y="1214"/>
                </a:lnTo>
                <a:lnTo>
                  <a:pt x="1602" y="1210"/>
                </a:lnTo>
                <a:lnTo>
                  <a:pt x="1590" y="1205"/>
                </a:lnTo>
                <a:lnTo>
                  <a:pt x="1585" y="1203"/>
                </a:lnTo>
                <a:lnTo>
                  <a:pt x="1578" y="1200"/>
                </a:lnTo>
                <a:lnTo>
                  <a:pt x="1568" y="1196"/>
                </a:lnTo>
                <a:lnTo>
                  <a:pt x="1562" y="1193"/>
                </a:lnTo>
                <a:lnTo>
                  <a:pt x="1556" y="1190"/>
                </a:lnTo>
                <a:lnTo>
                  <a:pt x="1546" y="1184"/>
                </a:lnTo>
                <a:lnTo>
                  <a:pt x="1541" y="1182"/>
                </a:lnTo>
                <a:lnTo>
                  <a:pt x="1534" y="1179"/>
                </a:lnTo>
                <a:lnTo>
                  <a:pt x="1523" y="1173"/>
                </a:lnTo>
                <a:lnTo>
                  <a:pt x="1520" y="1172"/>
                </a:lnTo>
                <a:lnTo>
                  <a:pt x="1512" y="1168"/>
                </a:lnTo>
                <a:lnTo>
                  <a:pt x="1501" y="1161"/>
                </a:lnTo>
                <a:lnTo>
                  <a:pt x="1490" y="1155"/>
                </a:lnTo>
                <a:lnTo>
                  <a:pt x="1482" y="1150"/>
                </a:lnTo>
                <a:lnTo>
                  <a:pt x="1479" y="1149"/>
                </a:lnTo>
                <a:lnTo>
                  <a:pt x="1467" y="1143"/>
                </a:lnTo>
                <a:lnTo>
                  <a:pt x="1462" y="1140"/>
                </a:lnTo>
                <a:lnTo>
                  <a:pt x="1457" y="1137"/>
                </a:lnTo>
                <a:lnTo>
                  <a:pt x="1445" y="1131"/>
                </a:lnTo>
                <a:lnTo>
                  <a:pt x="1442" y="1129"/>
                </a:lnTo>
                <a:lnTo>
                  <a:pt x="1434" y="1125"/>
                </a:lnTo>
                <a:lnTo>
                  <a:pt x="1423" y="1120"/>
                </a:lnTo>
                <a:lnTo>
                  <a:pt x="1423" y="1119"/>
                </a:lnTo>
                <a:lnTo>
                  <a:pt x="1412" y="1114"/>
                </a:lnTo>
                <a:lnTo>
                  <a:pt x="1402" y="1109"/>
                </a:lnTo>
                <a:lnTo>
                  <a:pt x="1401" y="1108"/>
                </a:lnTo>
                <a:lnTo>
                  <a:pt x="1389" y="1103"/>
                </a:lnTo>
                <a:lnTo>
                  <a:pt x="1379" y="1098"/>
                </a:lnTo>
                <a:lnTo>
                  <a:pt x="1378" y="1098"/>
                </a:lnTo>
                <a:lnTo>
                  <a:pt x="1367" y="1094"/>
                </a:lnTo>
                <a:lnTo>
                  <a:pt x="1356" y="1090"/>
                </a:lnTo>
                <a:lnTo>
                  <a:pt x="1350" y="1088"/>
                </a:lnTo>
                <a:lnTo>
                  <a:pt x="1345" y="1086"/>
                </a:lnTo>
                <a:lnTo>
                  <a:pt x="1334" y="1083"/>
                </a:lnTo>
                <a:lnTo>
                  <a:pt x="1322" y="1081"/>
                </a:lnTo>
                <a:lnTo>
                  <a:pt x="1312" y="1079"/>
                </a:lnTo>
                <a:lnTo>
                  <a:pt x="1300" y="1078"/>
                </a:lnTo>
                <a:lnTo>
                  <a:pt x="1290" y="1077"/>
                </a:lnTo>
                <a:lnTo>
                  <a:pt x="1278" y="1078"/>
                </a:lnTo>
                <a:lnTo>
                  <a:pt x="1267" y="1079"/>
                </a:lnTo>
                <a:lnTo>
                  <a:pt x="1256" y="1081"/>
                </a:lnTo>
                <a:lnTo>
                  <a:pt x="1245" y="1083"/>
                </a:lnTo>
                <a:lnTo>
                  <a:pt x="1233" y="1086"/>
                </a:lnTo>
                <a:lnTo>
                  <a:pt x="1228" y="1088"/>
                </a:lnTo>
                <a:lnTo>
                  <a:pt x="1223" y="1090"/>
                </a:lnTo>
                <a:lnTo>
                  <a:pt x="1211" y="1094"/>
                </a:lnTo>
                <a:lnTo>
                  <a:pt x="1200" y="1098"/>
                </a:lnTo>
                <a:lnTo>
                  <a:pt x="1200" y="1098"/>
                </a:lnTo>
                <a:lnTo>
                  <a:pt x="1189" y="1103"/>
                </a:lnTo>
                <a:lnTo>
                  <a:pt x="1177" y="1108"/>
                </a:lnTo>
                <a:lnTo>
                  <a:pt x="1176" y="1109"/>
                </a:lnTo>
                <a:lnTo>
                  <a:pt x="1167" y="1114"/>
                </a:lnTo>
                <a:lnTo>
                  <a:pt x="1155" y="1119"/>
                </a:lnTo>
                <a:lnTo>
                  <a:pt x="1155" y="1120"/>
                </a:lnTo>
                <a:lnTo>
                  <a:pt x="1145" y="1125"/>
                </a:lnTo>
                <a:lnTo>
                  <a:pt x="1136" y="1129"/>
                </a:lnTo>
                <a:lnTo>
                  <a:pt x="1133" y="1131"/>
                </a:lnTo>
                <a:lnTo>
                  <a:pt x="1122" y="1137"/>
                </a:lnTo>
                <a:lnTo>
                  <a:pt x="1116" y="1140"/>
                </a:lnTo>
                <a:lnTo>
                  <a:pt x="1111" y="1143"/>
                </a:lnTo>
                <a:lnTo>
                  <a:pt x="1100" y="1149"/>
                </a:lnTo>
                <a:lnTo>
                  <a:pt x="1097" y="1150"/>
                </a:lnTo>
                <a:lnTo>
                  <a:pt x="1088" y="1155"/>
                </a:lnTo>
                <a:lnTo>
                  <a:pt x="1078" y="1161"/>
                </a:lnTo>
                <a:lnTo>
                  <a:pt x="1066" y="1168"/>
                </a:lnTo>
                <a:lnTo>
                  <a:pt x="1058" y="1172"/>
                </a:lnTo>
                <a:lnTo>
                  <a:pt x="1056" y="1173"/>
                </a:lnTo>
                <a:lnTo>
                  <a:pt x="1044" y="1179"/>
                </a:lnTo>
                <a:lnTo>
                  <a:pt x="1037" y="1182"/>
                </a:lnTo>
                <a:lnTo>
                  <a:pt x="1033" y="1184"/>
                </a:lnTo>
                <a:lnTo>
                  <a:pt x="1022" y="1190"/>
                </a:lnTo>
                <a:lnTo>
                  <a:pt x="1016" y="1193"/>
                </a:lnTo>
                <a:lnTo>
                  <a:pt x="1011" y="1196"/>
                </a:lnTo>
                <a:lnTo>
                  <a:pt x="1000" y="1200"/>
                </a:lnTo>
                <a:lnTo>
                  <a:pt x="993" y="1203"/>
                </a:lnTo>
                <a:lnTo>
                  <a:pt x="988" y="1205"/>
                </a:lnTo>
                <a:lnTo>
                  <a:pt x="977" y="1210"/>
                </a:lnTo>
                <a:lnTo>
                  <a:pt x="969" y="1214"/>
                </a:lnTo>
                <a:lnTo>
                  <a:pt x="966" y="1215"/>
                </a:lnTo>
                <a:lnTo>
                  <a:pt x="955" y="1220"/>
                </a:lnTo>
                <a:lnTo>
                  <a:pt x="944" y="1223"/>
                </a:lnTo>
                <a:lnTo>
                  <a:pt x="942" y="1224"/>
                </a:lnTo>
                <a:lnTo>
                  <a:pt x="933" y="1227"/>
                </a:lnTo>
                <a:lnTo>
                  <a:pt x="921" y="1232"/>
                </a:lnTo>
                <a:lnTo>
                  <a:pt x="913" y="1235"/>
                </a:lnTo>
                <a:lnTo>
                  <a:pt x="911" y="1235"/>
                </a:lnTo>
                <a:lnTo>
                  <a:pt x="899" y="1239"/>
                </a:lnTo>
                <a:lnTo>
                  <a:pt x="888" y="1243"/>
                </a:lnTo>
                <a:lnTo>
                  <a:pt x="879" y="1245"/>
                </a:lnTo>
                <a:lnTo>
                  <a:pt x="877" y="1245"/>
                </a:lnTo>
                <a:lnTo>
                  <a:pt x="866" y="1248"/>
                </a:lnTo>
                <a:lnTo>
                  <a:pt x="855" y="1251"/>
                </a:lnTo>
                <a:lnTo>
                  <a:pt x="844" y="1254"/>
                </a:lnTo>
                <a:lnTo>
                  <a:pt x="838" y="1255"/>
                </a:lnTo>
                <a:lnTo>
                  <a:pt x="832" y="1257"/>
                </a:lnTo>
                <a:lnTo>
                  <a:pt x="822" y="1259"/>
                </a:lnTo>
                <a:lnTo>
                  <a:pt x="810" y="1261"/>
                </a:lnTo>
                <a:lnTo>
                  <a:pt x="799" y="1263"/>
                </a:lnTo>
                <a:lnTo>
                  <a:pt x="788" y="1265"/>
                </a:lnTo>
                <a:lnTo>
                  <a:pt x="780" y="1266"/>
                </a:lnTo>
                <a:lnTo>
                  <a:pt x="776" y="1267"/>
                </a:lnTo>
                <a:lnTo>
                  <a:pt x="766" y="1268"/>
                </a:lnTo>
                <a:lnTo>
                  <a:pt x="754" y="1270"/>
                </a:lnTo>
                <a:lnTo>
                  <a:pt x="744" y="1270"/>
                </a:lnTo>
                <a:lnTo>
                  <a:pt x="732" y="1271"/>
                </a:lnTo>
                <a:lnTo>
                  <a:pt x="721" y="1272"/>
                </a:lnTo>
                <a:lnTo>
                  <a:pt x="710" y="1272"/>
                </a:lnTo>
                <a:lnTo>
                  <a:pt x="699" y="1273"/>
                </a:lnTo>
                <a:lnTo>
                  <a:pt x="687" y="1273"/>
                </a:lnTo>
                <a:lnTo>
                  <a:pt x="677" y="1273"/>
                </a:lnTo>
                <a:lnTo>
                  <a:pt x="665" y="1273"/>
                </a:lnTo>
                <a:lnTo>
                  <a:pt x="655" y="1273"/>
                </a:lnTo>
                <a:lnTo>
                  <a:pt x="643" y="1272"/>
                </a:lnTo>
                <a:lnTo>
                  <a:pt x="632" y="1272"/>
                </a:lnTo>
                <a:lnTo>
                  <a:pt x="621" y="1271"/>
                </a:lnTo>
                <a:lnTo>
                  <a:pt x="610" y="1270"/>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87" name="グループ化 86">
            <a:extLst>
              <a:ext uri="{FF2B5EF4-FFF2-40B4-BE49-F238E27FC236}">
                <a16:creationId xmlns:a16="http://schemas.microsoft.com/office/drawing/2014/main" id="{5F9EDD82-A371-CB4C-A360-70FD339BC84E}"/>
              </a:ext>
            </a:extLst>
          </p:cNvPr>
          <p:cNvGrpSpPr>
            <a:grpSpLocks noChangeAspect="1"/>
          </p:cNvGrpSpPr>
          <p:nvPr/>
        </p:nvGrpSpPr>
        <p:grpSpPr>
          <a:xfrm>
            <a:off x="2943729" y="4742010"/>
            <a:ext cx="258292" cy="258290"/>
            <a:chOff x="5263110" y="5000823"/>
            <a:chExt cx="360000" cy="360000"/>
          </a:xfrm>
        </p:grpSpPr>
        <p:sp>
          <p:nvSpPr>
            <p:cNvPr id="88" name="楕円 331">
              <a:extLst>
                <a:ext uri="{FF2B5EF4-FFF2-40B4-BE49-F238E27FC236}">
                  <a16:creationId xmlns:a16="http://schemas.microsoft.com/office/drawing/2014/main" id="{19014BA3-E5C0-644F-9BFB-F89B787A5C94}"/>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 name="楕円 332">
              <a:extLst>
                <a:ext uri="{FF2B5EF4-FFF2-40B4-BE49-F238E27FC236}">
                  <a16:creationId xmlns:a16="http://schemas.microsoft.com/office/drawing/2014/main" id="{75ED00AB-1D0E-3443-A9B7-9D89150F034B}"/>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0" name="楕円 333">
              <a:extLst>
                <a:ext uri="{FF2B5EF4-FFF2-40B4-BE49-F238E27FC236}">
                  <a16:creationId xmlns:a16="http://schemas.microsoft.com/office/drawing/2014/main" id="{EE1A5F00-C9D6-6445-BA8E-60A63AAF4870}"/>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1" name="楕円 334">
              <a:extLst>
                <a:ext uri="{FF2B5EF4-FFF2-40B4-BE49-F238E27FC236}">
                  <a16:creationId xmlns:a16="http://schemas.microsoft.com/office/drawing/2014/main" id="{22FDD9BF-DD29-F84C-9FA1-3A43F07F043C}"/>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2" name="楕円 335">
              <a:extLst>
                <a:ext uri="{FF2B5EF4-FFF2-40B4-BE49-F238E27FC236}">
                  <a16:creationId xmlns:a16="http://schemas.microsoft.com/office/drawing/2014/main" id="{4B72011B-43A0-744A-A058-AE8CE8507577}"/>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3" name="楕円 336">
              <a:extLst>
                <a:ext uri="{FF2B5EF4-FFF2-40B4-BE49-F238E27FC236}">
                  <a16:creationId xmlns:a16="http://schemas.microsoft.com/office/drawing/2014/main" id="{5B7D3206-642C-B646-8D38-83B3687F8AF8}"/>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4" name="楕円 337">
              <a:extLst>
                <a:ext uri="{FF2B5EF4-FFF2-40B4-BE49-F238E27FC236}">
                  <a16:creationId xmlns:a16="http://schemas.microsoft.com/office/drawing/2014/main" id="{9910222B-CA2E-D442-81C5-C488875C1912}"/>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5" name="楕円 338">
              <a:extLst>
                <a:ext uri="{FF2B5EF4-FFF2-40B4-BE49-F238E27FC236}">
                  <a16:creationId xmlns:a16="http://schemas.microsoft.com/office/drawing/2014/main" id="{B71CC3F4-8191-9044-AD87-FC0A1BFC8F7A}"/>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6" name="楕円 339">
              <a:extLst>
                <a:ext uri="{FF2B5EF4-FFF2-40B4-BE49-F238E27FC236}">
                  <a16:creationId xmlns:a16="http://schemas.microsoft.com/office/drawing/2014/main" id="{0E6BEF97-1F85-AD48-A8DD-04BFCEDF4C7B}"/>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7" name="楕円 340">
              <a:extLst>
                <a:ext uri="{FF2B5EF4-FFF2-40B4-BE49-F238E27FC236}">
                  <a16:creationId xmlns:a16="http://schemas.microsoft.com/office/drawing/2014/main" id="{F1C48DB9-59FE-374D-9813-2D7B4E9A71EA}"/>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8" name="楕円 341">
              <a:extLst>
                <a:ext uri="{FF2B5EF4-FFF2-40B4-BE49-F238E27FC236}">
                  <a16:creationId xmlns:a16="http://schemas.microsoft.com/office/drawing/2014/main" id="{E1735F24-5E75-A04E-8F35-DF5B18AB0605}"/>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9" name="楕円 342">
              <a:extLst>
                <a:ext uri="{FF2B5EF4-FFF2-40B4-BE49-F238E27FC236}">
                  <a16:creationId xmlns:a16="http://schemas.microsoft.com/office/drawing/2014/main" id="{1B8F04D0-949F-B341-9FA7-72E9A98318CC}"/>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0" name="楕円 343">
              <a:extLst>
                <a:ext uri="{FF2B5EF4-FFF2-40B4-BE49-F238E27FC236}">
                  <a16:creationId xmlns:a16="http://schemas.microsoft.com/office/drawing/2014/main" id="{20883CC0-FCBC-924B-AEE0-F960ED3ED589}"/>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1" name="楕円 344">
              <a:extLst>
                <a:ext uri="{FF2B5EF4-FFF2-40B4-BE49-F238E27FC236}">
                  <a16:creationId xmlns:a16="http://schemas.microsoft.com/office/drawing/2014/main" id="{AB1DCEBE-F068-8D44-8597-52525FE6E97B}"/>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2" name="楕円 345">
              <a:extLst>
                <a:ext uri="{FF2B5EF4-FFF2-40B4-BE49-F238E27FC236}">
                  <a16:creationId xmlns:a16="http://schemas.microsoft.com/office/drawing/2014/main" id="{1247F1E4-D56A-8043-9BCC-55E47B9D8CDA}"/>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3" name="楕円 346">
              <a:extLst>
                <a:ext uri="{FF2B5EF4-FFF2-40B4-BE49-F238E27FC236}">
                  <a16:creationId xmlns:a16="http://schemas.microsoft.com/office/drawing/2014/main" id="{F0A84893-CC1C-084A-8E59-9199E262FE61}"/>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4" name="楕円 347">
              <a:extLst>
                <a:ext uri="{FF2B5EF4-FFF2-40B4-BE49-F238E27FC236}">
                  <a16:creationId xmlns:a16="http://schemas.microsoft.com/office/drawing/2014/main" id="{BD8818F6-3B18-FB4C-8AAE-CD98FD5C9883}"/>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05" name="楕円 304">
            <a:extLst>
              <a:ext uri="{FF2B5EF4-FFF2-40B4-BE49-F238E27FC236}">
                <a16:creationId xmlns:a16="http://schemas.microsoft.com/office/drawing/2014/main" id="{3F36630D-F505-1141-877B-25C4CB48465D}"/>
              </a:ext>
            </a:extLst>
          </p:cNvPr>
          <p:cNvSpPr>
            <a:spLocks noChangeAspect="1"/>
          </p:cNvSpPr>
          <p:nvPr/>
        </p:nvSpPr>
        <p:spPr>
          <a:xfrm>
            <a:off x="2803821" y="462993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06" name="楕円 306">
            <a:extLst>
              <a:ext uri="{FF2B5EF4-FFF2-40B4-BE49-F238E27FC236}">
                <a16:creationId xmlns:a16="http://schemas.microsoft.com/office/drawing/2014/main" id="{B5A99C99-E460-A944-9B63-47F0E7985626}"/>
              </a:ext>
            </a:extLst>
          </p:cNvPr>
          <p:cNvSpPr>
            <a:spLocks noChangeAspect="1"/>
          </p:cNvSpPr>
          <p:nvPr/>
        </p:nvSpPr>
        <p:spPr>
          <a:xfrm>
            <a:off x="3219327" y="498856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07" name="楕円 307">
            <a:extLst>
              <a:ext uri="{FF2B5EF4-FFF2-40B4-BE49-F238E27FC236}">
                <a16:creationId xmlns:a16="http://schemas.microsoft.com/office/drawing/2014/main" id="{DE303DDD-54C2-C64B-B56E-3D0864BFA1DE}"/>
              </a:ext>
            </a:extLst>
          </p:cNvPr>
          <p:cNvSpPr>
            <a:spLocks noChangeAspect="1"/>
          </p:cNvSpPr>
          <p:nvPr/>
        </p:nvSpPr>
        <p:spPr>
          <a:xfrm>
            <a:off x="2772201" y="468665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108" name="グループ化 107">
            <a:extLst>
              <a:ext uri="{FF2B5EF4-FFF2-40B4-BE49-F238E27FC236}">
                <a16:creationId xmlns:a16="http://schemas.microsoft.com/office/drawing/2014/main" id="{ABD83A98-B0C8-414E-813D-9B239063308F}"/>
              </a:ext>
            </a:extLst>
          </p:cNvPr>
          <p:cNvGrpSpPr>
            <a:grpSpLocks noChangeAspect="1"/>
          </p:cNvGrpSpPr>
          <p:nvPr/>
        </p:nvGrpSpPr>
        <p:grpSpPr>
          <a:xfrm>
            <a:off x="3571451" y="4742010"/>
            <a:ext cx="258292" cy="258290"/>
            <a:chOff x="5263110" y="5000823"/>
            <a:chExt cx="360000" cy="360000"/>
          </a:xfrm>
        </p:grpSpPr>
        <p:sp>
          <p:nvSpPr>
            <p:cNvPr id="109" name="楕円 331">
              <a:extLst>
                <a:ext uri="{FF2B5EF4-FFF2-40B4-BE49-F238E27FC236}">
                  <a16:creationId xmlns:a16="http://schemas.microsoft.com/office/drawing/2014/main" id="{E1C6BC5D-7B72-CE43-B527-12FFE0DA32CE}"/>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楕円 332">
              <a:extLst>
                <a:ext uri="{FF2B5EF4-FFF2-40B4-BE49-F238E27FC236}">
                  <a16:creationId xmlns:a16="http://schemas.microsoft.com/office/drawing/2014/main" id="{DF8D214C-7E6F-E441-AA7F-335CD0B07D9F}"/>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1" name="楕円 333">
              <a:extLst>
                <a:ext uri="{FF2B5EF4-FFF2-40B4-BE49-F238E27FC236}">
                  <a16:creationId xmlns:a16="http://schemas.microsoft.com/office/drawing/2014/main" id="{B8308E04-4D94-D346-A8FF-4321B49D87F9}"/>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2" name="楕円 334">
              <a:extLst>
                <a:ext uri="{FF2B5EF4-FFF2-40B4-BE49-F238E27FC236}">
                  <a16:creationId xmlns:a16="http://schemas.microsoft.com/office/drawing/2014/main" id="{DD5EE0E1-81E3-344B-B097-F957368D9673}"/>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3" name="楕円 335">
              <a:extLst>
                <a:ext uri="{FF2B5EF4-FFF2-40B4-BE49-F238E27FC236}">
                  <a16:creationId xmlns:a16="http://schemas.microsoft.com/office/drawing/2014/main" id="{59041AC4-0C46-6A40-BBAA-88B9E8A40185}"/>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4" name="楕円 336">
              <a:extLst>
                <a:ext uri="{FF2B5EF4-FFF2-40B4-BE49-F238E27FC236}">
                  <a16:creationId xmlns:a16="http://schemas.microsoft.com/office/drawing/2014/main" id="{FA0F58AC-A5F1-9C44-BFC2-A9C074AB581B}"/>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5" name="楕円 337">
              <a:extLst>
                <a:ext uri="{FF2B5EF4-FFF2-40B4-BE49-F238E27FC236}">
                  <a16:creationId xmlns:a16="http://schemas.microsoft.com/office/drawing/2014/main" id="{E240F617-0F2A-0E42-9303-80FB67A73BBE}"/>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6" name="楕円 338">
              <a:extLst>
                <a:ext uri="{FF2B5EF4-FFF2-40B4-BE49-F238E27FC236}">
                  <a16:creationId xmlns:a16="http://schemas.microsoft.com/office/drawing/2014/main" id="{39BF8993-22F2-8747-9A06-D17B41804B8B}"/>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7" name="楕円 339">
              <a:extLst>
                <a:ext uri="{FF2B5EF4-FFF2-40B4-BE49-F238E27FC236}">
                  <a16:creationId xmlns:a16="http://schemas.microsoft.com/office/drawing/2014/main" id="{342CFD3A-D8C0-4E49-B35F-444CB4587C78}"/>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8" name="楕円 340">
              <a:extLst>
                <a:ext uri="{FF2B5EF4-FFF2-40B4-BE49-F238E27FC236}">
                  <a16:creationId xmlns:a16="http://schemas.microsoft.com/office/drawing/2014/main" id="{7FE373F9-7851-C34D-AF20-21D76C58F8C9}"/>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9" name="楕円 341">
              <a:extLst>
                <a:ext uri="{FF2B5EF4-FFF2-40B4-BE49-F238E27FC236}">
                  <a16:creationId xmlns:a16="http://schemas.microsoft.com/office/drawing/2014/main" id="{CF162C84-CD5D-D046-8021-9DE45BA1A289}"/>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20" name="楕円 342">
              <a:extLst>
                <a:ext uri="{FF2B5EF4-FFF2-40B4-BE49-F238E27FC236}">
                  <a16:creationId xmlns:a16="http://schemas.microsoft.com/office/drawing/2014/main" id="{32BC059A-93C5-2344-AF0C-27D22CF5B14B}"/>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21" name="楕円 343">
              <a:extLst>
                <a:ext uri="{FF2B5EF4-FFF2-40B4-BE49-F238E27FC236}">
                  <a16:creationId xmlns:a16="http://schemas.microsoft.com/office/drawing/2014/main" id="{3698B8D9-8A85-6940-BF74-AF0E1AC06DB4}"/>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22" name="楕円 344">
              <a:extLst>
                <a:ext uri="{FF2B5EF4-FFF2-40B4-BE49-F238E27FC236}">
                  <a16:creationId xmlns:a16="http://schemas.microsoft.com/office/drawing/2014/main" id="{7246181D-90F1-C849-BC01-532C43367C7C}"/>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23" name="楕円 345">
              <a:extLst>
                <a:ext uri="{FF2B5EF4-FFF2-40B4-BE49-F238E27FC236}">
                  <a16:creationId xmlns:a16="http://schemas.microsoft.com/office/drawing/2014/main" id="{5B29FF00-E2D0-D143-9AB6-2CBDD478D13E}"/>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24" name="楕円 346">
              <a:extLst>
                <a:ext uri="{FF2B5EF4-FFF2-40B4-BE49-F238E27FC236}">
                  <a16:creationId xmlns:a16="http://schemas.microsoft.com/office/drawing/2014/main" id="{C3E7F1A0-87A9-E54E-B1ED-CC724162C1B6}"/>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25" name="楕円 347">
              <a:extLst>
                <a:ext uri="{FF2B5EF4-FFF2-40B4-BE49-F238E27FC236}">
                  <a16:creationId xmlns:a16="http://schemas.microsoft.com/office/drawing/2014/main" id="{FA1ECD27-D284-EC41-B303-E9C36FEAEAAD}"/>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26" name="楕円 304">
            <a:extLst>
              <a:ext uri="{FF2B5EF4-FFF2-40B4-BE49-F238E27FC236}">
                <a16:creationId xmlns:a16="http://schemas.microsoft.com/office/drawing/2014/main" id="{40197BC8-0EDB-3843-9A22-D6A42087C339}"/>
              </a:ext>
            </a:extLst>
          </p:cNvPr>
          <p:cNvSpPr>
            <a:spLocks noChangeAspect="1"/>
          </p:cNvSpPr>
          <p:nvPr/>
        </p:nvSpPr>
        <p:spPr>
          <a:xfrm>
            <a:off x="3431543" y="462993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7" name="楕円 306">
            <a:extLst>
              <a:ext uri="{FF2B5EF4-FFF2-40B4-BE49-F238E27FC236}">
                <a16:creationId xmlns:a16="http://schemas.microsoft.com/office/drawing/2014/main" id="{5EBE1123-248E-F44F-A34F-7476804E5F8B}"/>
              </a:ext>
            </a:extLst>
          </p:cNvPr>
          <p:cNvSpPr>
            <a:spLocks noChangeAspect="1"/>
          </p:cNvSpPr>
          <p:nvPr/>
        </p:nvSpPr>
        <p:spPr>
          <a:xfrm>
            <a:off x="3847049" y="494938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28" name="楕円 307">
            <a:extLst>
              <a:ext uri="{FF2B5EF4-FFF2-40B4-BE49-F238E27FC236}">
                <a16:creationId xmlns:a16="http://schemas.microsoft.com/office/drawing/2014/main" id="{9111F93F-3026-6B4C-A2B9-858826AFC942}"/>
              </a:ext>
            </a:extLst>
          </p:cNvPr>
          <p:cNvSpPr>
            <a:spLocks noChangeAspect="1"/>
          </p:cNvSpPr>
          <p:nvPr/>
        </p:nvSpPr>
        <p:spPr>
          <a:xfrm>
            <a:off x="3399923" y="46735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29" name="楕円 313">
            <a:extLst>
              <a:ext uri="{FF2B5EF4-FFF2-40B4-BE49-F238E27FC236}">
                <a16:creationId xmlns:a16="http://schemas.microsoft.com/office/drawing/2014/main" id="{EF6DBA4D-4B6A-1446-8858-0448A2FA0F81}"/>
              </a:ext>
            </a:extLst>
          </p:cNvPr>
          <p:cNvSpPr>
            <a:spLocks noChangeAspect="1"/>
          </p:cNvSpPr>
          <p:nvPr/>
        </p:nvSpPr>
        <p:spPr>
          <a:xfrm>
            <a:off x="3939874" y="441740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30" name="楕円 313">
            <a:extLst>
              <a:ext uri="{FF2B5EF4-FFF2-40B4-BE49-F238E27FC236}">
                <a16:creationId xmlns:a16="http://schemas.microsoft.com/office/drawing/2014/main" id="{DA4DEE5A-BFA8-E543-82D1-B5BCF43F97B7}"/>
              </a:ext>
            </a:extLst>
          </p:cNvPr>
          <p:cNvSpPr>
            <a:spLocks noChangeAspect="1"/>
          </p:cNvSpPr>
          <p:nvPr/>
        </p:nvSpPr>
        <p:spPr>
          <a:xfrm>
            <a:off x="2671864" y="51853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131" name="直線矢印コネクタ 130">
            <a:extLst>
              <a:ext uri="{FF2B5EF4-FFF2-40B4-BE49-F238E27FC236}">
                <a16:creationId xmlns:a16="http://schemas.microsoft.com/office/drawing/2014/main" id="{3E0CAE13-6A8B-B642-B2FD-4C30D4EC797D}"/>
              </a:ext>
            </a:extLst>
          </p:cNvPr>
          <p:cNvCxnSpPr>
            <a:cxnSpLocks/>
          </p:cNvCxnSpPr>
          <p:nvPr/>
        </p:nvCxnSpPr>
        <p:spPr>
          <a:xfrm flipH="1">
            <a:off x="4010314" y="436149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F9D220DD-C3B6-564B-BCC6-058B00AFBA72}"/>
              </a:ext>
            </a:extLst>
          </p:cNvPr>
          <p:cNvCxnSpPr>
            <a:cxnSpLocks/>
          </p:cNvCxnSpPr>
          <p:nvPr/>
        </p:nvCxnSpPr>
        <p:spPr>
          <a:xfrm flipH="1">
            <a:off x="2739744" y="5133782"/>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a:extLst>
              <a:ext uri="{FF2B5EF4-FFF2-40B4-BE49-F238E27FC236}">
                <a16:creationId xmlns:a16="http://schemas.microsoft.com/office/drawing/2014/main" id="{5BD6AE6C-73D2-984C-AC87-3EE3D292027F}"/>
              </a:ext>
            </a:extLst>
          </p:cNvPr>
          <p:cNvCxnSpPr>
            <a:cxnSpLocks/>
          </p:cNvCxnSpPr>
          <p:nvPr/>
        </p:nvCxnSpPr>
        <p:spPr>
          <a:xfrm flipV="1">
            <a:off x="3077419" y="470634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a:extLst>
              <a:ext uri="{FF2B5EF4-FFF2-40B4-BE49-F238E27FC236}">
                <a16:creationId xmlns:a16="http://schemas.microsoft.com/office/drawing/2014/main" id="{FFC74F4A-F81A-6244-8EE3-723A2F3A1BE2}"/>
              </a:ext>
            </a:extLst>
          </p:cNvPr>
          <p:cNvCxnSpPr>
            <a:cxnSpLocks/>
          </p:cNvCxnSpPr>
          <p:nvPr/>
        </p:nvCxnSpPr>
        <p:spPr>
          <a:xfrm rot="5400000" flipV="1">
            <a:off x="3706742" y="4713540"/>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Freeform 2005">
            <a:extLst>
              <a:ext uri="{FF2B5EF4-FFF2-40B4-BE49-F238E27FC236}">
                <a16:creationId xmlns:a16="http://schemas.microsoft.com/office/drawing/2014/main" id="{F3F4B79E-FC2C-AA44-B99B-85EB6776A7F2}"/>
              </a:ext>
            </a:extLst>
          </p:cNvPr>
          <p:cNvSpPr>
            <a:spLocks/>
          </p:cNvSpPr>
          <p:nvPr/>
        </p:nvSpPr>
        <p:spPr bwMode="auto">
          <a:xfrm>
            <a:off x="7859442" y="4433157"/>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Freeform 2006">
            <a:extLst>
              <a:ext uri="{FF2B5EF4-FFF2-40B4-BE49-F238E27FC236}">
                <a16:creationId xmlns:a16="http://schemas.microsoft.com/office/drawing/2014/main" id="{6EE4A133-8935-734E-87EB-202FFFEDEEDE}"/>
              </a:ext>
            </a:extLst>
          </p:cNvPr>
          <p:cNvSpPr>
            <a:spLocks/>
          </p:cNvSpPr>
          <p:nvPr/>
        </p:nvSpPr>
        <p:spPr bwMode="auto">
          <a:xfrm>
            <a:off x="9114793" y="4433157"/>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37" name="グループ化 136">
            <a:extLst>
              <a:ext uri="{FF2B5EF4-FFF2-40B4-BE49-F238E27FC236}">
                <a16:creationId xmlns:a16="http://schemas.microsoft.com/office/drawing/2014/main" id="{8BF1786B-74A2-B741-9BE1-FC82BDCDD460}"/>
              </a:ext>
            </a:extLst>
          </p:cNvPr>
          <p:cNvGrpSpPr>
            <a:grpSpLocks noChangeAspect="1"/>
          </p:cNvGrpSpPr>
          <p:nvPr/>
        </p:nvGrpSpPr>
        <p:grpSpPr>
          <a:xfrm>
            <a:off x="8102360" y="4731923"/>
            <a:ext cx="258292" cy="258290"/>
            <a:chOff x="5263110" y="5000823"/>
            <a:chExt cx="360000" cy="360000"/>
          </a:xfrm>
        </p:grpSpPr>
        <p:sp>
          <p:nvSpPr>
            <p:cNvPr id="138" name="楕円 331">
              <a:extLst>
                <a:ext uri="{FF2B5EF4-FFF2-40B4-BE49-F238E27FC236}">
                  <a16:creationId xmlns:a16="http://schemas.microsoft.com/office/drawing/2014/main" id="{40A94A94-5958-334A-96C9-5DF52A307447}"/>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9" name="楕円 332">
              <a:extLst>
                <a:ext uri="{FF2B5EF4-FFF2-40B4-BE49-F238E27FC236}">
                  <a16:creationId xmlns:a16="http://schemas.microsoft.com/office/drawing/2014/main" id="{B34FE9C1-AACC-E840-BD8A-776D5ED57C28}"/>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0" name="楕円 333">
              <a:extLst>
                <a:ext uri="{FF2B5EF4-FFF2-40B4-BE49-F238E27FC236}">
                  <a16:creationId xmlns:a16="http://schemas.microsoft.com/office/drawing/2014/main" id="{85C4BE21-5B95-9248-8461-2CF33ECAB2AC}"/>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1" name="楕円 334">
              <a:extLst>
                <a:ext uri="{FF2B5EF4-FFF2-40B4-BE49-F238E27FC236}">
                  <a16:creationId xmlns:a16="http://schemas.microsoft.com/office/drawing/2014/main" id="{7E63FEAE-1862-CA47-833C-87606934258F}"/>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2" name="楕円 335">
              <a:extLst>
                <a:ext uri="{FF2B5EF4-FFF2-40B4-BE49-F238E27FC236}">
                  <a16:creationId xmlns:a16="http://schemas.microsoft.com/office/drawing/2014/main" id="{BC1399F9-85A5-AC48-B9D4-49B91E4815C9}"/>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3" name="楕円 336">
              <a:extLst>
                <a:ext uri="{FF2B5EF4-FFF2-40B4-BE49-F238E27FC236}">
                  <a16:creationId xmlns:a16="http://schemas.microsoft.com/office/drawing/2014/main" id="{F68A19BD-994F-5B4D-A290-C799F2C8C48E}"/>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4" name="楕円 337">
              <a:extLst>
                <a:ext uri="{FF2B5EF4-FFF2-40B4-BE49-F238E27FC236}">
                  <a16:creationId xmlns:a16="http://schemas.microsoft.com/office/drawing/2014/main" id="{D815783A-C30D-3849-B027-EF2BA0476C44}"/>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5" name="楕円 338">
              <a:extLst>
                <a:ext uri="{FF2B5EF4-FFF2-40B4-BE49-F238E27FC236}">
                  <a16:creationId xmlns:a16="http://schemas.microsoft.com/office/drawing/2014/main" id="{3B753C44-1A7C-634F-B2CE-33535A1E0101}"/>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6" name="楕円 339">
              <a:extLst>
                <a:ext uri="{FF2B5EF4-FFF2-40B4-BE49-F238E27FC236}">
                  <a16:creationId xmlns:a16="http://schemas.microsoft.com/office/drawing/2014/main" id="{BF40B211-2B45-A049-A7EF-A2999453209E}"/>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7" name="楕円 340">
              <a:extLst>
                <a:ext uri="{FF2B5EF4-FFF2-40B4-BE49-F238E27FC236}">
                  <a16:creationId xmlns:a16="http://schemas.microsoft.com/office/drawing/2014/main" id="{0DF43A23-23D0-D044-BADE-9022EFA7E2F3}"/>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8" name="楕円 341">
              <a:extLst>
                <a:ext uri="{FF2B5EF4-FFF2-40B4-BE49-F238E27FC236}">
                  <a16:creationId xmlns:a16="http://schemas.microsoft.com/office/drawing/2014/main" id="{FA0A8441-9E6F-7A4E-9C88-11E7F8BFCBE2}"/>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9" name="楕円 342">
              <a:extLst>
                <a:ext uri="{FF2B5EF4-FFF2-40B4-BE49-F238E27FC236}">
                  <a16:creationId xmlns:a16="http://schemas.microsoft.com/office/drawing/2014/main" id="{E56DB63B-602A-C548-8A22-07AF2F9857A6}"/>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0" name="楕円 343">
              <a:extLst>
                <a:ext uri="{FF2B5EF4-FFF2-40B4-BE49-F238E27FC236}">
                  <a16:creationId xmlns:a16="http://schemas.microsoft.com/office/drawing/2014/main" id="{665B1D6D-3888-F541-8C34-2700952F1A47}"/>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1" name="楕円 344">
              <a:extLst>
                <a:ext uri="{FF2B5EF4-FFF2-40B4-BE49-F238E27FC236}">
                  <a16:creationId xmlns:a16="http://schemas.microsoft.com/office/drawing/2014/main" id="{3767F9EC-6634-584D-B017-5F5772B01329}"/>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2" name="楕円 345">
              <a:extLst>
                <a:ext uri="{FF2B5EF4-FFF2-40B4-BE49-F238E27FC236}">
                  <a16:creationId xmlns:a16="http://schemas.microsoft.com/office/drawing/2014/main" id="{5A6F4824-C39C-7042-B790-62288DBF7BD3}"/>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3" name="楕円 346">
              <a:extLst>
                <a:ext uri="{FF2B5EF4-FFF2-40B4-BE49-F238E27FC236}">
                  <a16:creationId xmlns:a16="http://schemas.microsoft.com/office/drawing/2014/main" id="{85877E88-FA9F-4944-9E5C-812434E8481B}"/>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4" name="楕円 347">
              <a:extLst>
                <a:ext uri="{FF2B5EF4-FFF2-40B4-BE49-F238E27FC236}">
                  <a16:creationId xmlns:a16="http://schemas.microsoft.com/office/drawing/2014/main" id="{6093F24C-57D4-8848-8C84-99F15F665D1D}"/>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55" name="楕円 304">
            <a:extLst>
              <a:ext uri="{FF2B5EF4-FFF2-40B4-BE49-F238E27FC236}">
                <a16:creationId xmlns:a16="http://schemas.microsoft.com/office/drawing/2014/main" id="{F141EC2F-5A98-DB44-AA55-E0CDAD198165}"/>
              </a:ext>
            </a:extLst>
          </p:cNvPr>
          <p:cNvSpPr>
            <a:spLocks noChangeAspect="1"/>
          </p:cNvSpPr>
          <p:nvPr/>
        </p:nvSpPr>
        <p:spPr>
          <a:xfrm>
            <a:off x="7962452" y="4619848"/>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6" name="楕円 306">
            <a:extLst>
              <a:ext uri="{FF2B5EF4-FFF2-40B4-BE49-F238E27FC236}">
                <a16:creationId xmlns:a16="http://schemas.microsoft.com/office/drawing/2014/main" id="{058FBF39-3280-BF42-BF0D-822489152C46}"/>
              </a:ext>
            </a:extLst>
          </p:cNvPr>
          <p:cNvSpPr>
            <a:spLocks noChangeAspect="1"/>
          </p:cNvSpPr>
          <p:nvPr/>
        </p:nvSpPr>
        <p:spPr>
          <a:xfrm>
            <a:off x="8377958" y="4952356"/>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57" name="楕円 307">
            <a:extLst>
              <a:ext uri="{FF2B5EF4-FFF2-40B4-BE49-F238E27FC236}">
                <a16:creationId xmlns:a16="http://schemas.microsoft.com/office/drawing/2014/main" id="{C79FDCF9-FF4A-984A-B43A-205ADFA1AB6A}"/>
              </a:ext>
            </a:extLst>
          </p:cNvPr>
          <p:cNvSpPr>
            <a:spLocks noChangeAspect="1"/>
          </p:cNvSpPr>
          <p:nvPr/>
        </p:nvSpPr>
        <p:spPr>
          <a:xfrm>
            <a:off x="7956958" y="4676563"/>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158" name="グループ化 157">
            <a:extLst>
              <a:ext uri="{FF2B5EF4-FFF2-40B4-BE49-F238E27FC236}">
                <a16:creationId xmlns:a16="http://schemas.microsoft.com/office/drawing/2014/main" id="{35E8BC05-1C0D-4F41-9A13-7E93FC11BA33}"/>
              </a:ext>
            </a:extLst>
          </p:cNvPr>
          <p:cNvGrpSpPr>
            <a:grpSpLocks noChangeAspect="1"/>
          </p:cNvGrpSpPr>
          <p:nvPr/>
        </p:nvGrpSpPr>
        <p:grpSpPr>
          <a:xfrm>
            <a:off x="9368189" y="4731923"/>
            <a:ext cx="258292" cy="258290"/>
            <a:chOff x="5263110" y="5000823"/>
            <a:chExt cx="360000" cy="360000"/>
          </a:xfrm>
        </p:grpSpPr>
        <p:sp>
          <p:nvSpPr>
            <p:cNvPr id="159" name="楕円 331">
              <a:extLst>
                <a:ext uri="{FF2B5EF4-FFF2-40B4-BE49-F238E27FC236}">
                  <a16:creationId xmlns:a16="http://schemas.microsoft.com/office/drawing/2014/main" id="{582351F3-42E5-9C44-94EC-1B29301F8B16}"/>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0" name="楕円 332">
              <a:extLst>
                <a:ext uri="{FF2B5EF4-FFF2-40B4-BE49-F238E27FC236}">
                  <a16:creationId xmlns:a16="http://schemas.microsoft.com/office/drawing/2014/main" id="{0FC7A238-1DC4-3540-AC34-93053ADEC773}"/>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1" name="楕円 333">
              <a:extLst>
                <a:ext uri="{FF2B5EF4-FFF2-40B4-BE49-F238E27FC236}">
                  <a16:creationId xmlns:a16="http://schemas.microsoft.com/office/drawing/2014/main" id="{2B141A97-3647-FA4F-A512-EED077A788AD}"/>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2" name="楕円 334">
              <a:extLst>
                <a:ext uri="{FF2B5EF4-FFF2-40B4-BE49-F238E27FC236}">
                  <a16:creationId xmlns:a16="http://schemas.microsoft.com/office/drawing/2014/main" id="{950D9B2C-40F6-3849-B8A1-3AFC79B2F748}"/>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3" name="楕円 335">
              <a:extLst>
                <a:ext uri="{FF2B5EF4-FFF2-40B4-BE49-F238E27FC236}">
                  <a16:creationId xmlns:a16="http://schemas.microsoft.com/office/drawing/2014/main" id="{DA0C8969-D478-824F-A1E4-59BB44E78BDA}"/>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4" name="楕円 336">
              <a:extLst>
                <a:ext uri="{FF2B5EF4-FFF2-40B4-BE49-F238E27FC236}">
                  <a16:creationId xmlns:a16="http://schemas.microsoft.com/office/drawing/2014/main" id="{FA6AECC5-6641-4B4D-B482-3B50B21E5B49}"/>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5" name="楕円 337">
              <a:extLst>
                <a:ext uri="{FF2B5EF4-FFF2-40B4-BE49-F238E27FC236}">
                  <a16:creationId xmlns:a16="http://schemas.microsoft.com/office/drawing/2014/main" id="{85EAA42E-C9F1-B54B-9D0E-8744EEC7D668}"/>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6" name="楕円 338">
              <a:extLst>
                <a:ext uri="{FF2B5EF4-FFF2-40B4-BE49-F238E27FC236}">
                  <a16:creationId xmlns:a16="http://schemas.microsoft.com/office/drawing/2014/main" id="{5BE3AF84-D07A-FC41-A187-70EAA968A649}"/>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7" name="楕円 339">
              <a:extLst>
                <a:ext uri="{FF2B5EF4-FFF2-40B4-BE49-F238E27FC236}">
                  <a16:creationId xmlns:a16="http://schemas.microsoft.com/office/drawing/2014/main" id="{962811D7-A651-2247-8BE2-2A5446CED0E8}"/>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8" name="楕円 340">
              <a:extLst>
                <a:ext uri="{FF2B5EF4-FFF2-40B4-BE49-F238E27FC236}">
                  <a16:creationId xmlns:a16="http://schemas.microsoft.com/office/drawing/2014/main" id="{61E034AE-838A-9D47-863B-5B9E334F665E}"/>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9" name="楕円 341">
              <a:extLst>
                <a:ext uri="{FF2B5EF4-FFF2-40B4-BE49-F238E27FC236}">
                  <a16:creationId xmlns:a16="http://schemas.microsoft.com/office/drawing/2014/main" id="{6C7BE94E-B8F6-CA44-B2CE-0A3C116D99A3}"/>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0" name="楕円 342">
              <a:extLst>
                <a:ext uri="{FF2B5EF4-FFF2-40B4-BE49-F238E27FC236}">
                  <a16:creationId xmlns:a16="http://schemas.microsoft.com/office/drawing/2014/main" id="{2B61D689-3D58-764D-B228-495EA662621B}"/>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1" name="楕円 343">
              <a:extLst>
                <a:ext uri="{FF2B5EF4-FFF2-40B4-BE49-F238E27FC236}">
                  <a16:creationId xmlns:a16="http://schemas.microsoft.com/office/drawing/2014/main" id="{31138EAB-8695-444C-B377-908E6A107F81}"/>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2" name="楕円 344">
              <a:extLst>
                <a:ext uri="{FF2B5EF4-FFF2-40B4-BE49-F238E27FC236}">
                  <a16:creationId xmlns:a16="http://schemas.microsoft.com/office/drawing/2014/main" id="{C864009A-E0EF-1F43-9D67-86A5298D414D}"/>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3" name="楕円 345">
              <a:extLst>
                <a:ext uri="{FF2B5EF4-FFF2-40B4-BE49-F238E27FC236}">
                  <a16:creationId xmlns:a16="http://schemas.microsoft.com/office/drawing/2014/main" id="{23A9E458-6422-D34B-BE6B-110076F06536}"/>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4" name="楕円 346">
              <a:extLst>
                <a:ext uri="{FF2B5EF4-FFF2-40B4-BE49-F238E27FC236}">
                  <a16:creationId xmlns:a16="http://schemas.microsoft.com/office/drawing/2014/main" id="{3463491F-5BD7-3D45-976A-1961C6841314}"/>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5" name="楕円 347">
              <a:extLst>
                <a:ext uri="{FF2B5EF4-FFF2-40B4-BE49-F238E27FC236}">
                  <a16:creationId xmlns:a16="http://schemas.microsoft.com/office/drawing/2014/main" id="{8A16B598-1B52-B14C-AD3C-9B1C152D9077}"/>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76" name="楕円 304">
            <a:extLst>
              <a:ext uri="{FF2B5EF4-FFF2-40B4-BE49-F238E27FC236}">
                <a16:creationId xmlns:a16="http://schemas.microsoft.com/office/drawing/2014/main" id="{474A3A9E-4802-FB41-8287-CE0324AF72EA}"/>
              </a:ext>
            </a:extLst>
          </p:cNvPr>
          <p:cNvSpPr>
            <a:spLocks noChangeAspect="1"/>
          </p:cNvSpPr>
          <p:nvPr/>
        </p:nvSpPr>
        <p:spPr>
          <a:xfrm>
            <a:off x="9228281" y="4619848"/>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7" name="楕円 306">
            <a:extLst>
              <a:ext uri="{FF2B5EF4-FFF2-40B4-BE49-F238E27FC236}">
                <a16:creationId xmlns:a16="http://schemas.microsoft.com/office/drawing/2014/main" id="{CCE9469B-063F-E848-AC55-EB8FC3106CB1}"/>
              </a:ext>
            </a:extLst>
          </p:cNvPr>
          <p:cNvSpPr>
            <a:spLocks noChangeAspect="1"/>
          </p:cNvSpPr>
          <p:nvPr/>
        </p:nvSpPr>
        <p:spPr>
          <a:xfrm>
            <a:off x="9617661" y="496541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78" name="楕円 307">
            <a:extLst>
              <a:ext uri="{FF2B5EF4-FFF2-40B4-BE49-F238E27FC236}">
                <a16:creationId xmlns:a16="http://schemas.microsoft.com/office/drawing/2014/main" id="{A7164495-BB01-B342-9D84-331229E5E974}"/>
              </a:ext>
            </a:extLst>
          </p:cNvPr>
          <p:cNvSpPr>
            <a:spLocks noChangeAspect="1"/>
          </p:cNvSpPr>
          <p:nvPr/>
        </p:nvSpPr>
        <p:spPr>
          <a:xfrm>
            <a:off x="9248913" y="459818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79" name="楕円 313">
            <a:extLst>
              <a:ext uri="{FF2B5EF4-FFF2-40B4-BE49-F238E27FC236}">
                <a16:creationId xmlns:a16="http://schemas.microsoft.com/office/drawing/2014/main" id="{6C6D647E-01C5-5C42-89B1-9BDDCFB57C26}"/>
              </a:ext>
            </a:extLst>
          </p:cNvPr>
          <p:cNvSpPr>
            <a:spLocks noChangeAspect="1"/>
          </p:cNvSpPr>
          <p:nvPr/>
        </p:nvSpPr>
        <p:spPr>
          <a:xfrm>
            <a:off x="9698959" y="443830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80" name="楕円 313">
            <a:extLst>
              <a:ext uri="{FF2B5EF4-FFF2-40B4-BE49-F238E27FC236}">
                <a16:creationId xmlns:a16="http://schemas.microsoft.com/office/drawing/2014/main" id="{9E133D2A-E575-0646-8EC6-E9412CEB1875}"/>
              </a:ext>
            </a:extLst>
          </p:cNvPr>
          <p:cNvSpPr>
            <a:spLocks noChangeAspect="1"/>
          </p:cNvSpPr>
          <p:nvPr/>
        </p:nvSpPr>
        <p:spPr>
          <a:xfrm>
            <a:off x="7887770" y="511056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181" name="直線矢印コネクタ 180">
            <a:extLst>
              <a:ext uri="{FF2B5EF4-FFF2-40B4-BE49-F238E27FC236}">
                <a16:creationId xmlns:a16="http://schemas.microsoft.com/office/drawing/2014/main" id="{D3E84A6A-F9C5-4546-B003-31526008125F}"/>
              </a:ext>
            </a:extLst>
          </p:cNvPr>
          <p:cNvCxnSpPr>
            <a:cxnSpLocks/>
          </p:cNvCxnSpPr>
          <p:nvPr/>
        </p:nvCxnSpPr>
        <p:spPr>
          <a:xfrm flipH="1">
            <a:off x="9770993" y="4368668"/>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線矢印コネクタ 181">
            <a:extLst>
              <a:ext uri="{FF2B5EF4-FFF2-40B4-BE49-F238E27FC236}">
                <a16:creationId xmlns:a16="http://schemas.microsoft.com/office/drawing/2014/main" id="{04327E45-4342-5D4B-B031-78B14D6380A9}"/>
              </a:ext>
            </a:extLst>
          </p:cNvPr>
          <p:cNvCxnSpPr>
            <a:cxnSpLocks/>
          </p:cNvCxnSpPr>
          <p:nvPr/>
        </p:nvCxnSpPr>
        <p:spPr>
          <a:xfrm flipH="1">
            <a:off x="7953923" y="5069923"/>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矢印コネクタ 182">
            <a:extLst>
              <a:ext uri="{FF2B5EF4-FFF2-40B4-BE49-F238E27FC236}">
                <a16:creationId xmlns:a16="http://schemas.microsoft.com/office/drawing/2014/main" id="{7CEFA4D2-537A-D344-86C7-0F30E8B87098}"/>
              </a:ext>
            </a:extLst>
          </p:cNvPr>
          <p:cNvCxnSpPr>
            <a:cxnSpLocks/>
          </p:cNvCxnSpPr>
          <p:nvPr/>
        </p:nvCxnSpPr>
        <p:spPr>
          <a:xfrm flipV="1">
            <a:off x="8237976" y="4706752"/>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183">
            <a:extLst>
              <a:ext uri="{FF2B5EF4-FFF2-40B4-BE49-F238E27FC236}">
                <a16:creationId xmlns:a16="http://schemas.microsoft.com/office/drawing/2014/main" id="{EC0F20E0-0041-9D40-8062-B5ABB717EA1F}"/>
              </a:ext>
            </a:extLst>
          </p:cNvPr>
          <p:cNvCxnSpPr>
            <a:cxnSpLocks/>
          </p:cNvCxnSpPr>
          <p:nvPr/>
        </p:nvCxnSpPr>
        <p:spPr>
          <a:xfrm rot="5400000" flipV="1">
            <a:off x="9527266" y="4713948"/>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8D1219EF-9683-434B-9104-FEE7C858F871}"/>
              </a:ext>
            </a:extLst>
          </p:cNvPr>
          <p:cNvCxnSpPr>
            <a:cxnSpLocks/>
          </p:cNvCxnSpPr>
          <p:nvPr/>
        </p:nvCxnSpPr>
        <p:spPr>
          <a:xfrm flipV="1">
            <a:off x="8832963" y="3178307"/>
            <a:ext cx="0" cy="1260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6" name="テキスト ボックス 185">
            <a:extLst>
              <a:ext uri="{FF2B5EF4-FFF2-40B4-BE49-F238E27FC236}">
                <a16:creationId xmlns:a16="http://schemas.microsoft.com/office/drawing/2014/main" id="{DBFB1235-B96B-504C-B404-9037D97404B5}"/>
              </a:ext>
            </a:extLst>
          </p:cNvPr>
          <p:cNvSpPr txBox="1"/>
          <p:nvPr/>
        </p:nvSpPr>
        <p:spPr>
          <a:xfrm>
            <a:off x="9943389" y="4901687"/>
            <a:ext cx="2121030" cy="400110"/>
          </a:xfrm>
          <a:prstGeom prst="rect">
            <a:avLst/>
          </a:prstGeom>
          <a:noFill/>
        </p:spPr>
        <p:txBody>
          <a:bodyPr wrap="none" rtlCol="0">
            <a:spAutoFit/>
          </a:bodyPr>
          <a:lstStyle/>
          <a:p>
            <a:r>
              <a:rPr kumimoji="1" lang="en-US" altLang="ja-JP" sz="2000" baseline="30000" dirty="0"/>
              <a:t>6</a:t>
            </a:r>
            <a:r>
              <a:rPr kumimoji="1" lang="en-US" altLang="ja-JP" sz="2000" dirty="0"/>
              <a:t>Li atom</a:t>
            </a:r>
            <a:r>
              <a:rPr lang="ja-JP" altLang="en-US" sz="2000"/>
              <a:t>（</a:t>
            </a:r>
            <a:r>
              <a:rPr lang="en-US" altLang="ja-JP" sz="2000" dirty="0"/>
              <a:t>fermion</a:t>
            </a:r>
            <a:r>
              <a:rPr lang="ja-JP" altLang="en-US" sz="2000"/>
              <a:t>）</a:t>
            </a:r>
            <a:endParaRPr kumimoji="1" lang="ja-JP" altLang="en-US" sz="2000" dirty="0"/>
          </a:p>
        </p:txBody>
      </p:sp>
      <mc:AlternateContent xmlns:mc="http://schemas.openxmlformats.org/markup-compatibility/2006" xmlns:a14="http://schemas.microsoft.com/office/drawing/2010/main">
        <mc:Choice Requires="a14">
          <p:sp>
            <p:nvSpPr>
              <p:cNvPr id="187" name="テキスト ボックス 186">
                <a:extLst>
                  <a:ext uri="{FF2B5EF4-FFF2-40B4-BE49-F238E27FC236}">
                    <a16:creationId xmlns:a16="http://schemas.microsoft.com/office/drawing/2014/main" id="{6F91DB18-1061-1F47-80CD-DAC9DAF0F463}"/>
                  </a:ext>
                </a:extLst>
              </p:cNvPr>
              <p:cNvSpPr txBox="1"/>
              <p:nvPr/>
            </p:nvSpPr>
            <p:spPr>
              <a:xfrm>
                <a:off x="9809733" y="4159729"/>
                <a:ext cx="945772"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2</m:t>
                    </m:r>
                    <m:r>
                      <a:rPr kumimoji="1" lang="en-US" altLang="ja-JP" b="0" i="1" smtClean="0">
                        <a:latin typeface="Cambria Math" panose="02040503050406030204" pitchFamily="18" charset="0"/>
                      </a:rPr>
                      <m:t>𝑆</m:t>
                    </m:r>
                  </m:oMath>
                </a14:m>
                <a:r>
                  <a:rPr kumimoji="1" lang="en-US" altLang="ja-JP" dirty="0"/>
                  <a:t> orbit</a:t>
                </a:r>
                <a:endParaRPr kumimoji="1" lang="ja-JP" altLang="en-US" dirty="0"/>
              </a:p>
            </p:txBody>
          </p:sp>
        </mc:Choice>
        <mc:Fallback xmlns="">
          <p:sp>
            <p:nvSpPr>
              <p:cNvPr id="187" name="テキスト ボックス 186">
                <a:extLst>
                  <a:ext uri="{FF2B5EF4-FFF2-40B4-BE49-F238E27FC236}">
                    <a16:creationId xmlns:a16="http://schemas.microsoft.com/office/drawing/2014/main" id="{6F91DB18-1061-1F47-80CD-DAC9DAF0F463}"/>
                  </a:ext>
                </a:extLst>
              </p:cNvPr>
              <p:cNvSpPr txBox="1">
                <a:spLocks noRot="1" noChangeAspect="1" noMove="1" noResize="1" noEditPoints="1" noAdjustHandles="1" noChangeArrowheads="1" noChangeShapeType="1" noTextEdit="1"/>
              </p:cNvSpPr>
              <p:nvPr/>
            </p:nvSpPr>
            <p:spPr>
              <a:xfrm>
                <a:off x="9809733" y="4159729"/>
                <a:ext cx="945772" cy="369332"/>
              </a:xfrm>
              <a:prstGeom prst="rect">
                <a:avLst/>
              </a:prstGeom>
              <a:blipFill>
                <a:blip r:embed="rId5"/>
                <a:stretch>
                  <a:fillRect t="-6667" r="-3947" b="-23333"/>
                </a:stretch>
              </a:blipFill>
            </p:spPr>
            <p:txBody>
              <a:bodyPr/>
              <a:lstStyle/>
              <a:p>
                <a:r>
                  <a:rPr lang="ja-JP" altLang="en-US">
                    <a:noFill/>
                  </a:rPr>
                  <a:t> </a:t>
                </a:r>
              </a:p>
            </p:txBody>
          </p:sp>
        </mc:Fallback>
      </mc:AlternateContent>
      <p:grpSp>
        <p:nvGrpSpPr>
          <p:cNvPr id="188" name="グループ化 187">
            <a:extLst>
              <a:ext uri="{FF2B5EF4-FFF2-40B4-BE49-F238E27FC236}">
                <a16:creationId xmlns:a16="http://schemas.microsoft.com/office/drawing/2014/main" id="{1CFD125B-0F46-AA46-9729-B948D22FA66D}"/>
              </a:ext>
            </a:extLst>
          </p:cNvPr>
          <p:cNvGrpSpPr/>
          <p:nvPr/>
        </p:nvGrpSpPr>
        <p:grpSpPr>
          <a:xfrm>
            <a:off x="7866070" y="1608074"/>
            <a:ext cx="3579818" cy="1266344"/>
            <a:chOff x="7269893" y="1203683"/>
            <a:chExt cx="3579818" cy="1266344"/>
          </a:xfrm>
        </p:grpSpPr>
        <p:sp>
          <p:nvSpPr>
            <p:cNvPr id="189" name="Freeform 2005">
              <a:extLst>
                <a:ext uri="{FF2B5EF4-FFF2-40B4-BE49-F238E27FC236}">
                  <a16:creationId xmlns:a16="http://schemas.microsoft.com/office/drawing/2014/main" id="{4B8A8D9D-1A26-3748-BA94-595FCBD84AC1}"/>
                </a:ext>
              </a:extLst>
            </p:cNvPr>
            <p:cNvSpPr>
              <a:spLocks/>
            </p:cNvSpPr>
            <p:nvPr/>
          </p:nvSpPr>
          <p:spPr bwMode="auto">
            <a:xfrm>
              <a:off x="7269893" y="1203683"/>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0" name="Freeform 2006">
              <a:extLst>
                <a:ext uri="{FF2B5EF4-FFF2-40B4-BE49-F238E27FC236}">
                  <a16:creationId xmlns:a16="http://schemas.microsoft.com/office/drawing/2014/main" id="{E1920855-322F-C64A-A636-D4A007FC5799}"/>
                </a:ext>
              </a:extLst>
            </p:cNvPr>
            <p:cNvSpPr>
              <a:spLocks/>
            </p:cNvSpPr>
            <p:nvPr/>
          </p:nvSpPr>
          <p:spPr bwMode="auto">
            <a:xfrm>
              <a:off x="8164962" y="1468500"/>
              <a:ext cx="1617417" cy="377266"/>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1" name="グループ化 190">
              <a:extLst>
                <a:ext uri="{FF2B5EF4-FFF2-40B4-BE49-F238E27FC236}">
                  <a16:creationId xmlns:a16="http://schemas.microsoft.com/office/drawing/2014/main" id="{23953EEE-EAA3-C947-B9ED-310E2ECD85FF}"/>
                </a:ext>
              </a:extLst>
            </p:cNvPr>
            <p:cNvGrpSpPr/>
            <p:nvPr/>
          </p:nvGrpSpPr>
          <p:grpSpPr>
            <a:xfrm>
              <a:off x="7372903" y="1303396"/>
              <a:ext cx="519552" cy="675105"/>
              <a:chOff x="3917305" y="3205925"/>
              <a:chExt cx="519552" cy="675105"/>
            </a:xfrm>
          </p:grpSpPr>
          <p:grpSp>
            <p:nvGrpSpPr>
              <p:cNvPr id="223" name="グループ化 222">
                <a:extLst>
                  <a:ext uri="{FF2B5EF4-FFF2-40B4-BE49-F238E27FC236}">
                    <a16:creationId xmlns:a16="http://schemas.microsoft.com/office/drawing/2014/main" id="{5D3C8057-3213-D349-B002-21E2AFBDA0D7}"/>
                  </a:ext>
                </a:extLst>
              </p:cNvPr>
              <p:cNvGrpSpPr>
                <a:grpSpLocks noChangeAspect="1"/>
              </p:cNvGrpSpPr>
              <p:nvPr/>
            </p:nvGrpSpPr>
            <p:grpSpPr>
              <a:xfrm>
                <a:off x="4057213" y="3404978"/>
                <a:ext cx="258292" cy="258290"/>
                <a:chOff x="5263110" y="5000823"/>
                <a:chExt cx="360000" cy="360000"/>
              </a:xfrm>
            </p:grpSpPr>
            <p:sp>
              <p:nvSpPr>
                <p:cNvPr id="227" name="楕円 331">
                  <a:extLst>
                    <a:ext uri="{FF2B5EF4-FFF2-40B4-BE49-F238E27FC236}">
                      <a16:creationId xmlns:a16="http://schemas.microsoft.com/office/drawing/2014/main" id="{1EF7B2B3-1CE0-4646-BC0D-F80ECE46197B}"/>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8" name="楕円 332">
                  <a:extLst>
                    <a:ext uri="{FF2B5EF4-FFF2-40B4-BE49-F238E27FC236}">
                      <a16:creationId xmlns:a16="http://schemas.microsoft.com/office/drawing/2014/main" id="{89402E96-5520-CE40-BA21-E7776271B8F7}"/>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9" name="楕円 333">
                  <a:extLst>
                    <a:ext uri="{FF2B5EF4-FFF2-40B4-BE49-F238E27FC236}">
                      <a16:creationId xmlns:a16="http://schemas.microsoft.com/office/drawing/2014/main" id="{1B81B78E-C0DA-4A4B-A7E8-6DC78448D837}"/>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0" name="楕円 334">
                  <a:extLst>
                    <a:ext uri="{FF2B5EF4-FFF2-40B4-BE49-F238E27FC236}">
                      <a16:creationId xmlns:a16="http://schemas.microsoft.com/office/drawing/2014/main" id="{ADB36E4E-D3B2-734C-BCE9-384BD889F73D}"/>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1" name="楕円 335">
                  <a:extLst>
                    <a:ext uri="{FF2B5EF4-FFF2-40B4-BE49-F238E27FC236}">
                      <a16:creationId xmlns:a16="http://schemas.microsoft.com/office/drawing/2014/main" id="{2A5BDEC7-44A6-2847-8AFA-FED510DFFFA7}"/>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2" name="楕円 336">
                  <a:extLst>
                    <a:ext uri="{FF2B5EF4-FFF2-40B4-BE49-F238E27FC236}">
                      <a16:creationId xmlns:a16="http://schemas.microsoft.com/office/drawing/2014/main" id="{627CB076-2DA4-D848-90CD-0209C4248436}"/>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3" name="楕円 337">
                  <a:extLst>
                    <a:ext uri="{FF2B5EF4-FFF2-40B4-BE49-F238E27FC236}">
                      <a16:creationId xmlns:a16="http://schemas.microsoft.com/office/drawing/2014/main" id="{D11CA138-454A-2545-A6F9-5FC7AC435C9E}"/>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4" name="楕円 338">
                  <a:extLst>
                    <a:ext uri="{FF2B5EF4-FFF2-40B4-BE49-F238E27FC236}">
                      <a16:creationId xmlns:a16="http://schemas.microsoft.com/office/drawing/2014/main" id="{C8FC926D-5063-8240-A732-5E2E3C14BDDF}"/>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5" name="楕円 339">
                  <a:extLst>
                    <a:ext uri="{FF2B5EF4-FFF2-40B4-BE49-F238E27FC236}">
                      <a16:creationId xmlns:a16="http://schemas.microsoft.com/office/drawing/2014/main" id="{CFF1B53B-42BA-A24D-B8C7-B45B74ADAACB}"/>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6" name="楕円 340">
                  <a:extLst>
                    <a:ext uri="{FF2B5EF4-FFF2-40B4-BE49-F238E27FC236}">
                      <a16:creationId xmlns:a16="http://schemas.microsoft.com/office/drawing/2014/main" id="{5DCFF817-E722-464D-A03C-041223105C25}"/>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7" name="楕円 341">
                  <a:extLst>
                    <a:ext uri="{FF2B5EF4-FFF2-40B4-BE49-F238E27FC236}">
                      <a16:creationId xmlns:a16="http://schemas.microsoft.com/office/drawing/2014/main" id="{E12E053E-82B6-C04F-9967-3FBCCC8720F1}"/>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8" name="楕円 342">
                  <a:extLst>
                    <a:ext uri="{FF2B5EF4-FFF2-40B4-BE49-F238E27FC236}">
                      <a16:creationId xmlns:a16="http://schemas.microsoft.com/office/drawing/2014/main" id="{61AF8D69-A023-FB40-AC69-E06A13CE3526}"/>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39" name="楕円 343">
                  <a:extLst>
                    <a:ext uri="{FF2B5EF4-FFF2-40B4-BE49-F238E27FC236}">
                      <a16:creationId xmlns:a16="http://schemas.microsoft.com/office/drawing/2014/main" id="{B109C783-BE4C-FA42-9AE6-009AEE3DD86B}"/>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0" name="楕円 344">
                  <a:extLst>
                    <a:ext uri="{FF2B5EF4-FFF2-40B4-BE49-F238E27FC236}">
                      <a16:creationId xmlns:a16="http://schemas.microsoft.com/office/drawing/2014/main" id="{0D1EE54B-485C-9E4A-9029-62D907550AAC}"/>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1" name="楕円 345">
                  <a:extLst>
                    <a:ext uri="{FF2B5EF4-FFF2-40B4-BE49-F238E27FC236}">
                      <a16:creationId xmlns:a16="http://schemas.microsoft.com/office/drawing/2014/main" id="{99DEEC39-ACF5-B242-8EE1-8EB20EFE5EDB}"/>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2" name="楕円 346">
                  <a:extLst>
                    <a:ext uri="{FF2B5EF4-FFF2-40B4-BE49-F238E27FC236}">
                      <a16:creationId xmlns:a16="http://schemas.microsoft.com/office/drawing/2014/main" id="{308C08F5-1C22-7A45-8B5E-90ED8ACC8F2F}"/>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43" name="楕円 347">
                  <a:extLst>
                    <a:ext uri="{FF2B5EF4-FFF2-40B4-BE49-F238E27FC236}">
                      <a16:creationId xmlns:a16="http://schemas.microsoft.com/office/drawing/2014/main" id="{354C0FB6-81BE-8E4C-8B9B-59B0FC8E07DC}"/>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24" name="楕円 304">
                <a:extLst>
                  <a:ext uri="{FF2B5EF4-FFF2-40B4-BE49-F238E27FC236}">
                    <a16:creationId xmlns:a16="http://schemas.microsoft.com/office/drawing/2014/main" id="{B7A9D26D-A367-3343-8A01-41A7E7A186E2}"/>
                  </a:ext>
                </a:extLst>
              </p:cNvPr>
              <p:cNvSpPr>
                <a:spLocks noChangeAspect="1"/>
              </p:cNvSpPr>
              <p:nvPr/>
            </p:nvSpPr>
            <p:spPr>
              <a:xfrm>
                <a:off x="3917305" y="3292903"/>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25" name="楕円 306">
                <a:extLst>
                  <a:ext uri="{FF2B5EF4-FFF2-40B4-BE49-F238E27FC236}">
                    <a16:creationId xmlns:a16="http://schemas.microsoft.com/office/drawing/2014/main" id="{EABFF52F-D2C6-7C47-B0C1-683561B69427}"/>
                  </a:ext>
                </a:extLst>
              </p:cNvPr>
              <p:cNvSpPr>
                <a:spLocks noChangeAspect="1"/>
              </p:cNvSpPr>
              <p:nvPr/>
            </p:nvSpPr>
            <p:spPr>
              <a:xfrm>
                <a:off x="4123803" y="374297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26" name="楕円 307">
                <a:extLst>
                  <a:ext uri="{FF2B5EF4-FFF2-40B4-BE49-F238E27FC236}">
                    <a16:creationId xmlns:a16="http://schemas.microsoft.com/office/drawing/2014/main" id="{8C749CEE-07A3-2C46-AA76-BF47E4379FF3}"/>
                  </a:ext>
                </a:extLst>
              </p:cNvPr>
              <p:cNvSpPr>
                <a:spLocks noChangeAspect="1"/>
              </p:cNvSpPr>
              <p:nvPr/>
            </p:nvSpPr>
            <p:spPr>
              <a:xfrm>
                <a:off x="4120819" y="320592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grpSp>
          <p:nvGrpSpPr>
            <p:cNvPr id="192" name="グループ化 191">
              <a:extLst>
                <a:ext uri="{FF2B5EF4-FFF2-40B4-BE49-F238E27FC236}">
                  <a16:creationId xmlns:a16="http://schemas.microsoft.com/office/drawing/2014/main" id="{797547AF-3AC4-504A-AA1D-8E9B599C9384}"/>
                </a:ext>
              </a:extLst>
            </p:cNvPr>
            <p:cNvGrpSpPr>
              <a:grpSpLocks noChangeAspect="1"/>
            </p:cNvGrpSpPr>
            <p:nvPr/>
          </p:nvGrpSpPr>
          <p:grpSpPr>
            <a:xfrm>
              <a:off x="8778640" y="1502449"/>
              <a:ext cx="258292" cy="258290"/>
              <a:chOff x="5263110" y="5000823"/>
              <a:chExt cx="360000" cy="360000"/>
            </a:xfrm>
          </p:grpSpPr>
          <p:sp>
            <p:nvSpPr>
              <p:cNvPr id="206" name="楕円 331">
                <a:extLst>
                  <a:ext uri="{FF2B5EF4-FFF2-40B4-BE49-F238E27FC236}">
                    <a16:creationId xmlns:a16="http://schemas.microsoft.com/office/drawing/2014/main" id="{4252BCF1-5804-954F-8159-7804250E26A3}"/>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7" name="楕円 332">
                <a:extLst>
                  <a:ext uri="{FF2B5EF4-FFF2-40B4-BE49-F238E27FC236}">
                    <a16:creationId xmlns:a16="http://schemas.microsoft.com/office/drawing/2014/main" id="{891596A5-C309-0F46-905F-439C560E422B}"/>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8" name="楕円 333">
                <a:extLst>
                  <a:ext uri="{FF2B5EF4-FFF2-40B4-BE49-F238E27FC236}">
                    <a16:creationId xmlns:a16="http://schemas.microsoft.com/office/drawing/2014/main" id="{CAB529EE-7A2A-264A-B6F8-99F4A2B1F8A8}"/>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9" name="楕円 334">
                <a:extLst>
                  <a:ext uri="{FF2B5EF4-FFF2-40B4-BE49-F238E27FC236}">
                    <a16:creationId xmlns:a16="http://schemas.microsoft.com/office/drawing/2014/main" id="{A261B198-622E-5D44-BC8C-2F8D84C190A3}"/>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0" name="楕円 335">
                <a:extLst>
                  <a:ext uri="{FF2B5EF4-FFF2-40B4-BE49-F238E27FC236}">
                    <a16:creationId xmlns:a16="http://schemas.microsoft.com/office/drawing/2014/main" id="{E0DB5756-D31D-DC49-8DD3-FFEFB9094BE5}"/>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1" name="楕円 336">
                <a:extLst>
                  <a:ext uri="{FF2B5EF4-FFF2-40B4-BE49-F238E27FC236}">
                    <a16:creationId xmlns:a16="http://schemas.microsoft.com/office/drawing/2014/main" id="{763E16B0-CFC7-F548-935C-59E50223419E}"/>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2" name="楕円 337">
                <a:extLst>
                  <a:ext uri="{FF2B5EF4-FFF2-40B4-BE49-F238E27FC236}">
                    <a16:creationId xmlns:a16="http://schemas.microsoft.com/office/drawing/2014/main" id="{EF6C9530-6CAA-064C-BC07-2204ECA61E76}"/>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3" name="楕円 338">
                <a:extLst>
                  <a:ext uri="{FF2B5EF4-FFF2-40B4-BE49-F238E27FC236}">
                    <a16:creationId xmlns:a16="http://schemas.microsoft.com/office/drawing/2014/main" id="{9E79C200-A72D-2A4C-86CA-693473D2AB6B}"/>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4" name="楕円 339">
                <a:extLst>
                  <a:ext uri="{FF2B5EF4-FFF2-40B4-BE49-F238E27FC236}">
                    <a16:creationId xmlns:a16="http://schemas.microsoft.com/office/drawing/2014/main" id="{6D65D749-7CFB-7949-9023-27C4EB9FCE89}"/>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5" name="楕円 340">
                <a:extLst>
                  <a:ext uri="{FF2B5EF4-FFF2-40B4-BE49-F238E27FC236}">
                    <a16:creationId xmlns:a16="http://schemas.microsoft.com/office/drawing/2014/main" id="{95A19989-9713-0247-904B-63D6F9BB75C8}"/>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6" name="楕円 341">
                <a:extLst>
                  <a:ext uri="{FF2B5EF4-FFF2-40B4-BE49-F238E27FC236}">
                    <a16:creationId xmlns:a16="http://schemas.microsoft.com/office/drawing/2014/main" id="{04362D77-D55E-F941-A0E8-55625386A969}"/>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7" name="楕円 342">
                <a:extLst>
                  <a:ext uri="{FF2B5EF4-FFF2-40B4-BE49-F238E27FC236}">
                    <a16:creationId xmlns:a16="http://schemas.microsoft.com/office/drawing/2014/main" id="{59190B6E-AB24-B846-97CF-69695A21C167}"/>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8" name="楕円 343">
                <a:extLst>
                  <a:ext uri="{FF2B5EF4-FFF2-40B4-BE49-F238E27FC236}">
                    <a16:creationId xmlns:a16="http://schemas.microsoft.com/office/drawing/2014/main" id="{C6F0A686-A99E-5C42-8376-E0F739BB9C16}"/>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9" name="楕円 344">
                <a:extLst>
                  <a:ext uri="{FF2B5EF4-FFF2-40B4-BE49-F238E27FC236}">
                    <a16:creationId xmlns:a16="http://schemas.microsoft.com/office/drawing/2014/main" id="{7DFB1F82-CCA0-A848-B19E-BD3923D06ACA}"/>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0" name="楕円 345">
                <a:extLst>
                  <a:ext uri="{FF2B5EF4-FFF2-40B4-BE49-F238E27FC236}">
                    <a16:creationId xmlns:a16="http://schemas.microsoft.com/office/drawing/2014/main" id="{7B8CC687-0A63-6049-8B78-263CF637E26B}"/>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1" name="楕円 346">
                <a:extLst>
                  <a:ext uri="{FF2B5EF4-FFF2-40B4-BE49-F238E27FC236}">
                    <a16:creationId xmlns:a16="http://schemas.microsoft.com/office/drawing/2014/main" id="{D01DF9BC-7542-6744-AC98-3B47AF8A07DC}"/>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2" name="楕円 347">
                <a:extLst>
                  <a:ext uri="{FF2B5EF4-FFF2-40B4-BE49-F238E27FC236}">
                    <a16:creationId xmlns:a16="http://schemas.microsoft.com/office/drawing/2014/main" id="{190FBA79-2B3F-5347-8FCA-233CBC9A9715}"/>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93" name="楕円 304">
              <a:extLst>
                <a:ext uri="{FF2B5EF4-FFF2-40B4-BE49-F238E27FC236}">
                  <a16:creationId xmlns:a16="http://schemas.microsoft.com/office/drawing/2014/main" id="{4B82EFFE-6BE9-3F4F-9925-A0334DD651D3}"/>
                </a:ext>
              </a:extLst>
            </p:cNvPr>
            <p:cNvSpPr>
              <a:spLocks noChangeAspect="1"/>
            </p:cNvSpPr>
            <p:nvPr/>
          </p:nvSpPr>
          <p:spPr>
            <a:xfrm>
              <a:off x="8638732" y="1390374"/>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4" name="楕円 306">
              <a:extLst>
                <a:ext uri="{FF2B5EF4-FFF2-40B4-BE49-F238E27FC236}">
                  <a16:creationId xmlns:a16="http://schemas.microsoft.com/office/drawing/2014/main" id="{DD827EF2-92FB-1543-87A1-27539113525B}"/>
                </a:ext>
              </a:extLst>
            </p:cNvPr>
            <p:cNvSpPr>
              <a:spLocks noChangeAspect="1"/>
            </p:cNvSpPr>
            <p:nvPr/>
          </p:nvSpPr>
          <p:spPr>
            <a:xfrm>
              <a:off x="9080364" y="1683693"/>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95" name="楕円 307">
              <a:extLst>
                <a:ext uri="{FF2B5EF4-FFF2-40B4-BE49-F238E27FC236}">
                  <a16:creationId xmlns:a16="http://schemas.microsoft.com/office/drawing/2014/main" id="{DD0C02FA-7025-B04C-B609-0B2BB3A9B8E4}"/>
                </a:ext>
              </a:extLst>
            </p:cNvPr>
            <p:cNvSpPr>
              <a:spLocks noChangeAspect="1"/>
            </p:cNvSpPr>
            <p:nvPr/>
          </p:nvSpPr>
          <p:spPr>
            <a:xfrm>
              <a:off x="8567923" y="149934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96" name="楕円 313">
              <a:extLst>
                <a:ext uri="{FF2B5EF4-FFF2-40B4-BE49-F238E27FC236}">
                  <a16:creationId xmlns:a16="http://schemas.microsoft.com/office/drawing/2014/main" id="{970F617F-2F40-2A4E-93B1-BC63E8CA6F93}"/>
                </a:ext>
              </a:extLst>
            </p:cNvPr>
            <p:cNvSpPr>
              <a:spLocks noChangeAspect="1"/>
            </p:cNvSpPr>
            <p:nvPr/>
          </p:nvSpPr>
          <p:spPr>
            <a:xfrm>
              <a:off x="9374452" y="142086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97" name="楕円 313">
              <a:extLst>
                <a:ext uri="{FF2B5EF4-FFF2-40B4-BE49-F238E27FC236}">
                  <a16:creationId xmlns:a16="http://schemas.microsoft.com/office/drawing/2014/main" id="{5FFC2EB9-B8FA-B448-B95D-ED7151BFD5BF}"/>
                </a:ext>
              </a:extLst>
            </p:cNvPr>
            <p:cNvSpPr>
              <a:spLocks noChangeAspect="1"/>
            </p:cNvSpPr>
            <p:nvPr/>
          </p:nvSpPr>
          <p:spPr>
            <a:xfrm>
              <a:off x="7298221" y="1881094"/>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198" name="直線矢印コネクタ 197">
              <a:extLst>
                <a:ext uri="{FF2B5EF4-FFF2-40B4-BE49-F238E27FC236}">
                  <a16:creationId xmlns:a16="http://schemas.microsoft.com/office/drawing/2014/main" id="{19CA512B-A174-4B4D-B4C5-45C9E886D08B}"/>
                </a:ext>
              </a:extLst>
            </p:cNvPr>
            <p:cNvCxnSpPr>
              <a:cxnSpLocks/>
            </p:cNvCxnSpPr>
            <p:nvPr/>
          </p:nvCxnSpPr>
          <p:spPr>
            <a:xfrm flipH="1">
              <a:off x="9446486" y="1351229"/>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直線矢印コネクタ 198">
              <a:extLst>
                <a:ext uri="{FF2B5EF4-FFF2-40B4-BE49-F238E27FC236}">
                  <a16:creationId xmlns:a16="http://schemas.microsoft.com/office/drawing/2014/main" id="{AA2B2694-E09B-194A-8275-B2FCB5126C5C}"/>
                </a:ext>
              </a:extLst>
            </p:cNvPr>
            <p:cNvCxnSpPr>
              <a:cxnSpLocks/>
            </p:cNvCxnSpPr>
            <p:nvPr/>
          </p:nvCxnSpPr>
          <p:spPr>
            <a:xfrm flipH="1">
              <a:off x="7364374" y="1840449"/>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直線矢印コネクタ 199">
              <a:extLst>
                <a:ext uri="{FF2B5EF4-FFF2-40B4-BE49-F238E27FC236}">
                  <a16:creationId xmlns:a16="http://schemas.microsoft.com/office/drawing/2014/main" id="{073BFE03-9884-E641-8BE0-BC96B6732805}"/>
                </a:ext>
              </a:extLst>
            </p:cNvPr>
            <p:cNvCxnSpPr>
              <a:cxnSpLocks/>
            </p:cNvCxnSpPr>
            <p:nvPr/>
          </p:nvCxnSpPr>
          <p:spPr>
            <a:xfrm flipV="1">
              <a:off x="7648427" y="1477278"/>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直線矢印コネクタ 200">
              <a:extLst>
                <a:ext uri="{FF2B5EF4-FFF2-40B4-BE49-F238E27FC236}">
                  <a16:creationId xmlns:a16="http://schemas.microsoft.com/office/drawing/2014/main" id="{E58556A3-E1DF-074B-A72E-CE3897056C6F}"/>
                </a:ext>
              </a:extLst>
            </p:cNvPr>
            <p:cNvCxnSpPr>
              <a:cxnSpLocks/>
            </p:cNvCxnSpPr>
            <p:nvPr/>
          </p:nvCxnSpPr>
          <p:spPr>
            <a:xfrm rot="5400000" flipV="1">
              <a:off x="8937717" y="148447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テキスト ボックス 201">
                  <a:extLst>
                    <a:ext uri="{FF2B5EF4-FFF2-40B4-BE49-F238E27FC236}">
                      <a16:creationId xmlns:a16="http://schemas.microsoft.com/office/drawing/2014/main" id="{152764A6-0CFF-1548-8967-7C07DC9E381E}"/>
                    </a:ext>
                  </a:extLst>
                </p:cNvPr>
                <p:cNvSpPr txBox="1"/>
                <p:nvPr/>
              </p:nvSpPr>
              <p:spPr>
                <a:xfrm>
                  <a:off x="9683238" y="1274234"/>
                  <a:ext cx="1166473"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𝑃</m:t>
                          </m:r>
                        </m:e>
                        <m:sub>
                          <m:r>
                            <a:rPr kumimoji="1" lang="en-US" altLang="ja-JP" b="0" i="1" smtClean="0">
                              <a:latin typeface="Cambria Math" panose="02040503050406030204" pitchFamily="18" charset="0"/>
                            </a:rPr>
                            <m:t>−1</m:t>
                          </m:r>
                        </m:sub>
                      </m:sSub>
                    </m:oMath>
                  </a14:m>
                  <a:r>
                    <a:rPr kumimoji="1" lang="en-US" altLang="ja-JP" dirty="0"/>
                    <a:t> orbit</a:t>
                  </a:r>
                  <a:endParaRPr kumimoji="1" lang="ja-JP" altLang="en-US" dirty="0"/>
                </a:p>
              </p:txBody>
            </p:sp>
          </mc:Choice>
          <mc:Fallback xmlns="">
            <p:sp>
              <p:nvSpPr>
                <p:cNvPr id="257" name="テキスト ボックス 256">
                  <a:extLst>
                    <a:ext uri="{FF2B5EF4-FFF2-40B4-BE49-F238E27FC236}">
                      <a16:creationId xmlns:a16="http://schemas.microsoft.com/office/drawing/2014/main" id="{E143545A-7B8F-AD49-BE87-6B0098F0BD42}"/>
                    </a:ext>
                  </a:extLst>
                </p:cNvPr>
                <p:cNvSpPr txBox="1">
                  <a:spLocks noRot="1" noChangeAspect="1" noMove="1" noResize="1" noEditPoints="1" noAdjustHandles="1" noChangeArrowheads="1" noChangeShapeType="1" noTextEdit="1"/>
                </p:cNvSpPr>
                <p:nvPr/>
              </p:nvSpPr>
              <p:spPr>
                <a:xfrm>
                  <a:off x="9683238" y="1274234"/>
                  <a:ext cx="1166473" cy="369332"/>
                </a:xfrm>
                <a:prstGeom prst="rect">
                  <a:avLst/>
                </a:prstGeom>
                <a:blipFill>
                  <a:blip r:embed="rId6"/>
                  <a:stretch>
                    <a:fillRect t="-6897" r="-3226" b="-241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3" name="テキスト ボックス 202">
                  <a:extLst>
                    <a:ext uri="{FF2B5EF4-FFF2-40B4-BE49-F238E27FC236}">
                      <a16:creationId xmlns:a16="http://schemas.microsoft.com/office/drawing/2014/main" id="{77515827-B2BC-994F-A0D0-BEDA00CB0918}"/>
                    </a:ext>
                  </a:extLst>
                </p:cNvPr>
                <p:cNvSpPr txBox="1"/>
                <p:nvPr/>
              </p:nvSpPr>
              <p:spPr>
                <a:xfrm>
                  <a:off x="7700018" y="2100695"/>
                  <a:ext cx="1141082"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2</m:t>
                                </m:r>
                              </m:e>
                            </m:d>
                            <m:r>
                              <a:rPr lang="en-US" altLang="ja-JP" b="0" i="1" smtClean="0">
                                <a:latin typeface="Cambria Math" panose="02040503050406030204" pitchFamily="18" charset="0"/>
                              </a:rPr>
                              <m:t>′</m:t>
                            </m:r>
                          </m:e>
                        </m:d>
                      </m:oMath>
                    </m:oMathPara>
                  </a14:m>
                  <a:endParaRPr kumimoji="1" lang="ja-JP" altLang="en-US" dirty="0">
                    <a:solidFill>
                      <a:schemeClr val="tx1"/>
                    </a:solidFill>
                  </a:endParaRPr>
                </a:p>
              </p:txBody>
            </p:sp>
          </mc:Choice>
          <mc:Fallback xmlns="">
            <p:sp>
              <p:nvSpPr>
                <p:cNvPr id="258" name="テキスト ボックス 257">
                  <a:extLst>
                    <a:ext uri="{FF2B5EF4-FFF2-40B4-BE49-F238E27FC236}">
                      <a16:creationId xmlns:a16="http://schemas.microsoft.com/office/drawing/2014/main" id="{98F0124B-BB6F-1049-800B-585D175F32D7}"/>
                    </a:ext>
                  </a:extLst>
                </p:cNvPr>
                <p:cNvSpPr txBox="1">
                  <a:spLocks noRot="1" noChangeAspect="1" noMove="1" noResize="1" noEditPoints="1" noAdjustHandles="1" noChangeArrowheads="1" noChangeShapeType="1" noTextEdit="1"/>
                </p:cNvSpPr>
                <p:nvPr/>
              </p:nvSpPr>
              <p:spPr>
                <a:xfrm>
                  <a:off x="7700018" y="2100695"/>
                  <a:ext cx="1141082" cy="369332"/>
                </a:xfrm>
                <a:prstGeom prst="rect">
                  <a:avLst/>
                </a:prstGeom>
                <a:blipFill>
                  <a:blip r:embed="rId7"/>
                  <a:stretch>
                    <a:fillRect l="-24176" t="-110000" r="-17582" b="-166667"/>
                  </a:stretch>
                </a:blipFill>
                <a:ln w="6350">
                  <a:noFill/>
                </a:ln>
              </p:spPr>
              <p:txBody>
                <a:bodyPr/>
                <a:lstStyle/>
                <a:p>
                  <a:r>
                    <a:rPr lang="ja-JP" altLang="en-US">
                      <a:noFill/>
                    </a:rPr>
                    <a:t> </a:t>
                  </a:r>
                </a:p>
              </p:txBody>
            </p:sp>
          </mc:Fallback>
        </mc:AlternateContent>
        <p:sp>
          <p:nvSpPr>
            <p:cNvPr id="204" name="Freeform 2006">
              <a:extLst>
                <a:ext uri="{FF2B5EF4-FFF2-40B4-BE49-F238E27FC236}">
                  <a16:creationId xmlns:a16="http://schemas.microsoft.com/office/drawing/2014/main" id="{CA75280F-7C9A-5A4B-97FE-5DD6DE278112}"/>
                </a:ext>
              </a:extLst>
            </p:cNvPr>
            <p:cNvSpPr>
              <a:spLocks/>
            </p:cNvSpPr>
            <p:nvPr/>
          </p:nvSpPr>
          <p:spPr bwMode="auto">
            <a:xfrm>
              <a:off x="8518616" y="1218673"/>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205" name="直線矢印コネクタ 204">
              <a:extLst>
                <a:ext uri="{FF2B5EF4-FFF2-40B4-BE49-F238E27FC236}">
                  <a16:creationId xmlns:a16="http://schemas.microsoft.com/office/drawing/2014/main" id="{4BB90D10-AF5F-3640-9C44-F5B3C46419FF}"/>
                </a:ext>
              </a:extLst>
            </p:cNvPr>
            <p:cNvCxnSpPr>
              <a:cxnSpLocks/>
            </p:cNvCxnSpPr>
            <p:nvPr/>
          </p:nvCxnSpPr>
          <p:spPr>
            <a:xfrm flipH="1">
              <a:off x="8910676" y="1700893"/>
              <a:ext cx="1" cy="720000"/>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4" name="直線矢印コネクタ 243">
            <a:extLst>
              <a:ext uri="{FF2B5EF4-FFF2-40B4-BE49-F238E27FC236}">
                <a16:creationId xmlns:a16="http://schemas.microsoft.com/office/drawing/2014/main" id="{03EEA9BD-E114-7B42-966F-D7847755D528}"/>
              </a:ext>
            </a:extLst>
          </p:cNvPr>
          <p:cNvCxnSpPr>
            <a:cxnSpLocks/>
          </p:cNvCxnSpPr>
          <p:nvPr/>
        </p:nvCxnSpPr>
        <p:spPr>
          <a:xfrm flipV="1">
            <a:off x="5869079" y="3178307"/>
            <a:ext cx="0" cy="1260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5" name="直線矢印コネクタ 244">
            <a:extLst>
              <a:ext uri="{FF2B5EF4-FFF2-40B4-BE49-F238E27FC236}">
                <a16:creationId xmlns:a16="http://schemas.microsoft.com/office/drawing/2014/main" id="{10DFAFB7-69AE-9548-9F2E-0B1B8B2C1A03}"/>
              </a:ext>
            </a:extLst>
          </p:cNvPr>
          <p:cNvCxnSpPr>
            <a:cxnSpLocks/>
          </p:cNvCxnSpPr>
          <p:nvPr/>
        </p:nvCxnSpPr>
        <p:spPr>
          <a:xfrm flipV="1">
            <a:off x="3377230" y="3178307"/>
            <a:ext cx="0" cy="1260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6" name="テキスト ボックス 245">
            <a:extLst>
              <a:ext uri="{FF2B5EF4-FFF2-40B4-BE49-F238E27FC236}">
                <a16:creationId xmlns:a16="http://schemas.microsoft.com/office/drawing/2014/main" id="{61A7E7F2-3B16-6E42-8F55-CCDDF5122855}"/>
              </a:ext>
            </a:extLst>
          </p:cNvPr>
          <p:cNvSpPr txBox="1"/>
          <p:nvPr/>
        </p:nvSpPr>
        <p:spPr>
          <a:xfrm>
            <a:off x="530744" y="4540733"/>
            <a:ext cx="1642633" cy="707886"/>
          </a:xfrm>
          <a:prstGeom prst="rect">
            <a:avLst/>
          </a:prstGeom>
          <a:noFill/>
        </p:spPr>
        <p:txBody>
          <a:bodyPr wrap="square" rtlCol="0">
            <a:spAutoFit/>
          </a:bodyPr>
          <a:lstStyle/>
          <a:p>
            <a:r>
              <a:rPr lang="en-US" altLang="ja-JP" sz="2000" dirty="0"/>
              <a:t>Electronic ground state</a:t>
            </a:r>
            <a:endParaRPr kumimoji="1" lang="ja-JP" altLang="en-US" sz="2000"/>
          </a:p>
        </p:txBody>
      </p:sp>
      <p:sp>
        <p:nvSpPr>
          <p:cNvPr id="247" name="テキスト ボックス 246">
            <a:extLst>
              <a:ext uri="{FF2B5EF4-FFF2-40B4-BE49-F238E27FC236}">
                <a16:creationId xmlns:a16="http://schemas.microsoft.com/office/drawing/2014/main" id="{70F639A5-BD91-AD4A-8846-4987ACF5A831}"/>
              </a:ext>
            </a:extLst>
          </p:cNvPr>
          <p:cNvSpPr txBox="1"/>
          <p:nvPr/>
        </p:nvSpPr>
        <p:spPr>
          <a:xfrm>
            <a:off x="530744" y="1701274"/>
            <a:ext cx="1642633" cy="707886"/>
          </a:xfrm>
          <a:prstGeom prst="rect">
            <a:avLst/>
          </a:prstGeom>
          <a:noFill/>
        </p:spPr>
        <p:txBody>
          <a:bodyPr wrap="square" rtlCol="0">
            <a:spAutoFit/>
          </a:bodyPr>
          <a:lstStyle/>
          <a:p>
            <a:r>
              <a:rPr lang="en-US" altLang="ja-JP" sz="2000" dirty="0"/>
              <a:t>Electronic excited state</a:t>
            </a:r>
            <a:endParaRPr kumimoji="1" lang="ja-JP" altLang="en-US" sz="2000"/>
          </a:p>
        </p:txBody>
      </p:sp>
      <mc:AlternateContent xmlns:mc="http://schemas.openxmlformats.org/markup-compatibility/2006" xmlns:a14="http://schemas.microsoft.com/office/drawing/2010/main">
        <mc:Choice Requires="a14">
          <p:sp>
            <p:nvSpPr>
              <p:cNvPr id="248" name="テキスト ボックス 247">
                <a:extLst>
                  <a:ext uri="{FF2B5EF4-FFF2-40B4-BE49-F238E27FC236}">
                    <a16:creationId xmlns:a16="http://schemas.microsoft.com/office/drawing/2014/main" id="{359AFE81-8CD4-B748-BA26-07685FC877BB}"/>
                  </a:ext>
                </a:extLst>
              </p:cNvPr>
              <p:cNvSpPr txBox="1"/>
              <p:nvPr/>
            </p:nvSpPr>
            <p:spPr>
              <a:xfrm>
                <a:off x="8020075" y="5410129"/>
                <a:ext cx="521810"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oMath>
                  </m:oMathPara>
                </a14:m>
                <a:endParaRPr kumimoji="1" lang="ja-JP" altLang="en-US" dirty="0">
                  <a:solidFill>
                    <a:schemeClr val="tx1"/>
                  </a:solidFill>
                </a:endParaRPr>
              </a:p>
            </p:txBody>
          </p:sp>
        </mc:Choice>
        <mc:Fallback xmlns="">
          <p:sp>
            <p:nvSpPr>
              <p:cNvPr id="248" name="テキスト ボックス 247">
                <a:extLst>
                  <a:ext uri="{FF2B5EF4-FFF2-40B4-BE49-F238E27FC236}">
                    <a16:creationId xmlns:a16="http://schemas.microsoft.com/office/drawing/2014/main" id="{359AFE81-8CD4-B748-BA26-07685FC877BB}"/>
                  </a:ext>
                </a:extLst>
              </p:cNvPr>
              <p:cNvSpPr txBox="1">
                <a:spLocks noRot="1" noChangeAspect="1" noMove="1" noResize="1" noEditPoints="1" noAdjustHandles="1" noChangeArrowheads="1" noChangeShapeType="1" noTextEdit="1"/>
              </p:cNvSpPr>
              <p:nvPr/>
            </p:nvSpPr>
            <p:spPr>
              <a:xfrm>
                <a:off x="8020075" y="5410129"/>
                <a:ext cx="521810" cy="369332"/>
              </a:xfrm>
              <a:prstGeom prst="rect">
                <a:avLst/>
              </a:prstGeom>
              <a:blipFill>
                <a:blip r:embed="rId8"/>
                <a:stretch>
                  <a:fillRect l="-54762" t="-110000" r="-35714" b="-163333"/>
                </a:stretch>
              </a:blipFill>
              <a:ln w="635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9" name="テキスト ボックス 248">
                <a:extLst>
                  <a:ext uri="{FF2B5EF4-FFF2-40B4-BE49-F238E27FC236}">
                    <a16:creationId xmlns:a16="http://schemas.microsoft.com/office/drawing/2014/main" id="{113C3781-86D1-4E43-B39A-B41BB4709001}"/>
                  </a:ext>
                </a:extLst>
              </p:cNvPr>
              <p:cNvSpPr txBox="1"/>
              <p:nvPr/>
            </p:nvSpPr>
            <p:spPr>
              <a:xfrm>
                <a:off x="9266361" y="5410129"/>
                <a:ext cx="521810"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smtClean="0">
                                  <a:latin typeface="Cambria Math" panose="02040503050406030204" pitchFamily="18" charset="0"/>
                                </a:rPr>
                              </m:ctrlPr>
                            </m:dPr>
                            <m:e>
                              <m:r>
                                <a:rPr lang="en-US" altLang="ja-JP" b="0" i="1" smtClean="0">
                                  <a:latin typeface="Cambria Math" panose="02040503050406030204" pitchFamily="18" charset="0"/>
                                </a:rPr>
                                <m:t>2</m:t>
                              </m:r>
                            </m:e>
                          </m:d>
                        </m:e>
                      </m:d>
                    </m:oMath>
                  </m:oMathPara>
                </a14:m>
                <a:endParaRPr kumimoji="1" lang="ja-JP" altLang="en-US" dirty="0">
                  <a:solidFill>
                    <a:schemeClr val="tx1"/>
                  </a:solidFill>
                </a:endParaRPr>
              </a:p>
            </p:txBody>
          </p:sp>
        </mc:Choice>
        <mc:Fallback xmlns="">
          <p:sp>
            <p:nvSpPr>
              <p:cNvPr id="249" name="テキスト ボックス 248">
                <a:extLst>
                  <a:ext uri="{FF2B5EF4-FFF2-40B4-BE49-F238E27FC236}">
                    <a16:creationId xmlns:a16="http://schemas.microsoft.com/office/drawing/2014/main" id="{113C3781-86D1-4E43-B39A-B41BB4709001}"/>
                  </a:ext>
                </a:extLst>
              </p:cNvPr>
              <p:cNvSpPr txBox="1">
                <a:spLocks noRot="1" noChangeAspect="1" noMove="1" noResize="1" noEditPoints="1" noAdjustHandles="1" noChangeArrowheads="1" noChangeShapeType="1" noTextEdit="1"/>
              </p:cNvSpPr>
              <p:nvPr/>
            </p:nvSpPr>
            <p:spPr>
              <a:xfrm>
                <a:off x="9266361" y="5410129"/>
                <a:ext cx="521810" cy="369332"/>
              </a:xfrm>
              <a:prstGeom prst="rect">
                <a:avLst/>
              </a:prstGeom>
              <a:blipFill>
                <a:blip r:embed="rId9"/>
                <a:stretch>
                  <a:fillRect l="-52381" t="-110000" r="-38095" b="-163333"/>
                </a:stretch>
              </a:blipFill>
              <a:ln w="635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0" name="テキスト ボックス 249">
                <a:extLst>
                  <a:ext uri="{FF2B5EF4-FFF2-40B4-BE49-F238E27FC236}">
                    <a16:creationId xmlns:a16="http://schemas.microsoft.com/office/drawing/2014/main" id="{66BD658E-25F0-1744-BC98-410325EE9CDB}"/>
                  </a:ext>
                </a:extLst>
              </p:cNvPr>
              <p:cNvSpPr txBox="1"/>
              <p:nvPr/>
            </p:nvSpPr>
            <p:spPr>
              <a:xfrm>
                <a:off x="888762" y="3493084"/>
                <a:ext cx="10739415" cy="658385"/>
              </a:xfrm>
              <a:prstGeom prst="rect">
                <a:avLst/>
              </a:prstGeom>
              <a:solidFill>
                <a:schemeClr val="bg1"/>
              </a:solidFill>
              <a:ln>
                <a:solidFill>
                  <a:srgbClr val="FF0000"/>
                </a:solidFill>
              </a:ln>
            </p:spPr>
            <p:txBody>
              <a:bodyPr wrap="none" rtlCol="0">
                <a:spAutoFit/>
              </a:bodyPr>
              <a:lstStyle/>
              <a:p>
                <a:pPr marL="342900" indent="-342900">
                  <a:buFont typeface="+mj-lt"/>
                  <a:buAutoNum type="arabicPeriod"/>
                </a:pPr>
                <a:r>
                  <a:rPr lang="en-US" altLang="ja-JP" sz="2400" dirty="0">
                    <a:solidFill>
                      <a:schemeClr val="tx1"/>
                    </a:solidFill>
                  </a:rPr>
                  <a:t>Spectra change at </a:t>
                </a:r>
                <a14:m>
                  <m:oMath xmlns:m="http://schemas.openxmlformats.org/officeDocument/2006/math">
                    <m:r>
                      <a:rPr lang="en-US" altLang="ja-JP" sz="2400" i="1" smtClean="0">
                        <a:solidFill>
                          <a:srgbClr val="FF0000"/>
                        </a:solidFill>
                        <a:latin typeface="Cambria Math" panose="02040503050406030204" pitchFamily="18" charset="0"/>
                      </a:rPr>
                      <m:t>𝑑</m:t>
                    </m:r>
                    <m:r>
                      <a:rPr lang="en-US" altLang="ja-JP" sz="2400" i="1" smtClean="0">
                        <a:solidFill>
                          <a:srgbClr val="FF0000"/>
                        </a:solidFill>
                        <a:latin typeface="Cambria Math" panose="02040503050406030204" pitchFamily="18" charset="0"/>
                      </a:rPr>
                      <m:t>&lt;</m:t>
                    </m:r>
                    <m:f>
                      <m:fPr>
                        <m:ctrlPr>
                          <a:rPr lang="en-US" altLang="ja-JP" sz="2400" i="1">
                            <a:solidFill>
                              <a:srgbClr val="FF0000"/>
                            </a:solidFill>
                            <a:latin typeface="Cambria Math" panose="02040503050406030204" pitchFamily="18" charset="0"/>
                          </a:rPr>
                        </m:ctrlPr>
                      </m:fPr>
                      <m:num>
                        <m:sSub>
                          <m:sSubPr>
                            <m:ctrlPr>
                              <a:rPr lang="en-US"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𝜆</m:t>
                            </m:r>
                          </m:e>
                          <m:sub>
                            <m:r>
                              <m:rPr>
                                <m:sty m:val="p"/>
                              </m:rPr>
                              <a:rPr lang="en-US" altLang="ja-JP" sz="2400">
                                <a:solidFill>
                                  <a:srgbClr val="FF0000"/>
                                </a:solidFill>
                                <a:latin typeface="Cambria Math" panose="02040503050406030204" pitchFamily="18" charset="0"/>
                              </a:rPr>
                              <m:t>optical</m:t>
                            </m:r>
                            <m:r>
                              <a:rPr lang="en-US" altLang="ja-JP" sz="2400">
                                <a:solidFill>
                                  <a:srgbClr val="FF0000"/>
                                </a:solidFill>
                                <a:latin typeface="Cambria Math" panose="02040503050406030204" pitchFamily="18" charset="0"/>
                              </a:rPr>
                              <m:t> </m:t>
                            </m:r>
                            <m:r>
                              <m:rPr>
                                <m:sty m:val="p"/>
                              </m:rPr>
                              <a:rPr lang="en-US" altLang="ja-JP" sz="2400">
                                <a:solidFill>
                                  <a:srgbClr val="FF0000"/>
                                </a:solidFill>
                                <a:latin typeface="Cambria Math" panose="02040503050406030204" pitchFamily="18" charset="0"/>
                              </a:rPr>
                              <m:t>field</m:t>
                            </m:r>
                          </m:sub>
                        </m:sSub>
                      </m:num>
                      <m:den>
                        <m:r>
                          <a:rPr lang="en-US" altLang="ja-JP" sz="2400" i="1">
                            <a:solidFill>
                              <a:srgbClr val="FF0000"/>
                            </a:solidFill>
                            <a:latin typeface="Cambria Math" panose="02040503050406030204" pitchFamily="18" charset="0"/>
                          </a:rPr>
                          <m:t>2</m:t>
                        </m:r>
                      </m:den>
                    </m:f>
                  </m:oMath>
                </a14:m>
                <a:r>
                  <a:rPr kumimoji="1" lang="en-US" altLang="ja-JP" sz="2400" dirty="0">
                    <a:solidFill>
                      <a:schemeClr val="tx1"/>
                    </a:solidFill>
                  </a:rPr>
                  <a:t>, and </a:t>
                </a:r>
                <a:r>
                  <a:rPr kumimoji="1" lang="en-US" altLang="ja-JP" sz="2400" dirty="0">
                    <a:solidFill>
                      <a:srgbClr val="FF0000"/>
                    </a:solidFill>
                  </a:rPr>
                  <a:t>photodissociation to the repulsive potential</a:t>
                </a:r>
                <a:endParaRPr kumimoji="1" lang="ja-JP" altLang="en-US" sz="2400">
                  <a:solidFill>
                    <a:srgbClr val="FF0000"/>
                  </a:solidFill>
                </a:endParaRPr>
              </a:p>
            </p:txBody>
          </p:sp>
        </mc:Choice>
        <mc:Fallback xmlns="">
          <p:sp>
            <p:nvSpPr>
              <p:cNvPr id="250" name="テキスト ボックス 249">
                <a:extLst>
                  <a:ext uri="{FF2B5EF4-FFF2-40B4-BE49-F238E27FC236}">
                    <a16:creationId xmlns:a16="http://schemas.microsoft.com/office/drawing/2014/main" id="{66BD658E-25F0-1744-BC98-410325EE9CDB}"/>
                  </a:ext>
                </a:extLst>
              </p:cNvPr>
              <p:cNvSpPr txBox="1">
                <a:spLocks noRot="1" noChangeAspect="1" noMove="1" noResize="1" noEditPoints="1" noAdjustHandles="1" noChangeArrowheads="1" noChangeShapeType="1" noTextEdit="1"/>
              </p:cNvSpPr>
              <p:nvPr/>
            </p:nvSpPr>
            <p:spPr>
              <a:xfrm>
                <a:off x="888762" y="3493084"/>
                <a:ext cx="10739415" cy="658385"/>
              </a:xfrm>
              <a:prstGeom prst="rect">
                <a:avLst/>
              </a:prstGeom>
              <a:blipFill>
                <a:blip r:embed="rId10"/>
                <a:stretch>
                  <a:fillRect l="-825" r="-354" b="-5556"/>
                </a:stretch>
              </a:blipFill>
              <a:ln>
                <a:solidFill>
                  <a:srgbClr val="FF0000"/>
                </a:solidFill>
              </a:ln>
            </p:spPr>
            <p:txBody>
              <a:bodyPr/>
              <a:lstStyle/>
              <a:p>
                <a:r>
                  <a:rPr lang="ja-JP" altLang="en-US">
                    <a:noFill/>
                  </a:rPr>
                  <a:t> </a:t>
                </a:r>
              </a:p>
            </p:txBody>
          </p:sp>
        </mc:Fallback>
      </mc:AlternateContent>
      <p:sp>
        <p:nvSpPr>
          <p:cNvPr id="251" name="テキスト ボックス 250">
            <a:extLst>
              <a:ext uri="{FF2B5EF4-FFF2-40B4-BE49-F238E27FC236}">
                <a16:creationId xmlns:a16="http://schemas.microsoft.com/office/drawing/2014/main" id="{973846E1-F515-0241-96C0-DC98A02CA090}"/>
              </a:ext>
            </a:extLst>
          </p:cNvPr>
          <p:cNvSpPr txBox="1"/>
          <p:nvPr/>
        </p:nvSpPr>
        <p:spPr>
          <a:xfrm>
            <a:off x="2022533" y="1614760"/>
            <a:ext cx="5385477" cy="830997"/>
          </a:xfrm>
          <a:prstGeom prst="rect">
            <a:avLst/>
          </a:prstGeom>
          <a:solidFill>
            <a:schemeClr val="bg1"/>
          </a:solidFill>
          <a:ln>
            <a:solidFill>
              <a:srgbClr val="FF0000"/>
            </a:solidFill>
          </a:ln>
        </p:spPr>
        <p:txBody>
          <a:bodyPr wrap="square" rtlCol="0">
            <a:spAutoFit/>
          </a:bodyPr>
          <a:lstStyle/>
          <a:p>
            <a:pPr marL="457200" indent="-457200">
              <a:buFont typeface="+mj-lt"/>
              <a:buAutoNum type="arabicPeriod" startAt="2"/>
            </a:pPr>
            <a:r>
              <a:rPr lang="en-US" altLang="ja-JP" sz="2400" dirty="0"/>
              <a:t> </a:t>
            </a:r>
            <a:r>
              <a:rPr lang="en-US" altLang="ja-JP" sz="2400" dirty="0">
                <a:solidFill>
                  <a:srgbClr val="FF0000"/>
                </a:solidFill>
              </a:rPr>
              <a:t>Many excited cluster states near the dissociation limit</a:t>
            </a:r>
            <a:r>
              <a:rPr lang="en-US" altLang="ja-JP" sz="2400" dirty="0"/>
              <a:t> and </a:t>
            </a:r>
            <a:r>
              <a:rPr lang="en-US" altLang="ja-JP" sz="2400" dirty="0">
                <a:solidFill>
                  <a:srgbClr val="FF0000"/>
                </a:solidFill>
              </a:rPr>
              <a:t>their coupling</a:t>
            </a:r>
            <a:endParaRPr kumimoji="1" lang="ja-JP" altLang="en-US" sz="2400">
              <a:solidFill>
                <a:srgbClr val="FF0000"/>
              </a:solidFill>
            </a:endParaRPr>
          </a:p>
        </p:txBody>
      </p:sp>
      <p:sp>
        <p:nvSpPr>
          <p:cNvPr id="253" name="テキスト ボックス 252">
            <a:extLst>
              <a:ext uri="{FF2B5EF4-FFF2-40B4-BE49-F238E27FC236}">
                <a16:creationId xmlns:a16="http://schemas.microsoft.com/office/drawing/2014/main" id="{750DBCB9-9187-614E-BBC4-7899238366F0}"/>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56592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48C43E61-7041-4263-80FC-0C692808C4AF}"/>
              </a:ext>
            </a:extLst>
          </p:cNvPr>
          <p:cNvGrpSpPr/>
          <p:nvPr/>
        </p:nvGrpSpPr>
        <p:grpSpPr>
          <a:xfrm>
            <a:off x="663792" y="1688193"/>
            <a:ext cx="5476085" cy="4435818"/>
            <a:chOff x="167147" y="2309255"/>
            <a:chExt cx="5476085" cy="4435818"/>
          </a:xfrm>
        </p:grpSpPr>
        <p:pic>
          <p:nvPicPr>
            <p:cNvPr id="6" name="図 5">
              <a:extLst>
                <a:ext uri="{FF2B5EF4-FFF2-40B4-BE49-F238E27FC236}">
                  <a16:creationId xmlns:a16="http://schemas.microsoft.com/office/drawing/2014/main" id="{49CD8901-533E-4150-8EB1-2B6517894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47" y="2309255"/>
              <a:ext cx="5177041" cy="3458264"/>
            </a:xfrm>
            <a:prstGeom prst="rect">
              <a:avLst/>
            </a:prstGeom>
          </p:spPr>
        </p:pic>
        <p:sp>
          <p:nvSpPr>
            <p:cNvPr id="7" name="Rectangle 1">
              <a:extLst>
                <a:ext uri="{FF2B5EF4-FFF2-40B4-BE49-F238E27FC236}">
                  <a16:creationId xmlns:a16="http://schemas.microsoft.com/office/drawing/2014/main" id="{6240CE57-45F8-4249-A9D6-594AB5A5E012}"/>
                </a:ext>
              </a:extLst>
            </p:cNvPr>
            <p:cNvSpPr>
              <a:spLocks noChangeArrowheads="1"/>
            </p:cNvSpPr>
            <p:nvPr/>
          </p:nvSpPr>
          <p:spPr bwMode="auto">
            <a:xfrm>
              <a:off x="949623" y="5832878"/>
              <a:ext cx="41909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ja-JP" sz="1600" i="0" u="none" strike="noStrike" cap="none" normalizeH="0" baseline="0" dirty="0">
                  <a:ln>
                    <a:noFill/>
                  </a:ln>
                  <a:solidFill>
                    <a:schemeClr val="tx1"/>
                  </a:solidFill>
                  <a:effectLst/>
                </a:rPr>
                <a:t>[P. </a:t>
              </a:r>
              <a:r>
                <a:rPr kumimoji="0" lang="en-US" altLang="ja-JP" sz="1600" i="0" u="none" strike="noStrike" cap="none" normalizeH="0" baseline="0" dirty="0" err="1">
                  <a:ln>
                    <a:noFill/>
                  </a:ln>
                  <a:solidFill>
                    <a:schemeClr val="tx1"/>
                  </a:solidFill>
                  <a:effectLst/>
                </a:rPr>
                <a:t>Naidon</a:t>
              </a:r>
              <a:r>
                <a:rPr kumimoji="0" lang="ja-JP" altLang="ja-JP" sz="1600" i="0" u="none" strike="noStrike" cap="none" normalizeH="0" baseline="0">
                  <a:ln>
                    <a:noFill/>
                  </a:ln>
                  <a:solidFill>
                    <a:schemeClr val="tx1"/>
                  </a:solidFill>
                  <a:effectLst/>
                </a:rPr>
                <a:t>, </a:t>
              </a:r>
              <a:r>
                <a:rPr kumimoji="0" lang="ja-JP" altLang="ja-JP" sz="1600" i="0" u="none" strike="noStrike" cap="none" normalizeH="0" baseline="0" dirty="0">
                  <a:ln>
                    <a:noFill/>
                  </a:ln>
                  <a:solidFill>
                    <a:schemeClr val="tx1"/>
                  </a:solidFill>
                  <a:effectLst/>
                </a:rPr>
                <a:t>Phys. Rev. Lett. 105, 023201 </a:t>
              </a:r>
              <a:r>
                <a:rPr kumimoji="0" lang="en-US" altLang="ja-JP" sz="1600" i="0" u="none" strike="noStrike" cap="none" normalizeH="0" baseline="0" dirty="0">
                  <a:ln>
                    <a:noFill/>
                  </a:ln>
                  <a:solidFill>
                    <a:schemeClr val="tx1"/>
                  </a:solidFill>
                  <a:effectLst/>
                </a:rPr>
                <a:t>(2010) ]</a:t>
              </a:r>
              <a:endParaRPr kumimoji="0" lang="ja-JP" altLang="ja-JP" sz="1600" i="0" u="none" strike="noStrike" cap="none" normalizeH="0" baseline="0" dirty="0">
                <a:ln>
                  <a:noFill/>
                </a:ln>
                <a:solidFill>
                  <a:schemeClr val="tx1"/>
                </a:solidFill>
                <a:effectLst/>
              </a:endParaRPr>
            </a:p>
          </p:txBody>
        </p:sp>
        <p:sp>
          <p:nvSpPr>
            <p:cNvPr id="8" name="テキスト ボックス 7">
              <a:extLst>
                <a:ext uri="{FF2B5EF4-FFF2-40B4-BE49-F238E27FC236}">
                  <a16:creationId xmlns:a16="http://schemas.microsoft.com/office/drawing/2014/main" id="{7BE865D0-A132-4499-97BD-C842C9AB44D2}"/>
                </a:ext>
              </a:extLst>
            </p:cNvPr>
            <p:cNvSpPr txBox="1"/>
            <p:nvPr/>
          </p:nvSpPr>
          <p:spPr>
            <a:xfrm>
              <a:off x="690786" y="6375741"/>
              <a:ext cx="4952446" cy="369332"/>
            </a:xfrm>
            <a:prstGeom prst="rect">
              <a:avLst/>
            </a:prstGeom>
            <a:noFill/>
          </p:spPr>
          <p:txBody>
            <a:bodyPr wrap="none" rtlCol="0">
              <a:spAutoFit/>
            </a:bodyPr>
            <a:lstStyle/>
            <a:p>
              <a:r>
                <a:rPr kumimoji="1" lang="en-US" altLang="ja-JP" dirty="0"/>
                <a:t>Feshbach molecule and </a:t>
              </a:r>
              <a:r>
                <a:rPr kumimoji="1" lang="en-US" altLang="ja-JP" dirty="0" err="1"/>
                <a:t>Efimov</a:t>
              </a:r>
              <a:r>
                <a:rPr kumimoji="1" lang="en-US" altLang="ja-JP" dirty="0"/>
                <a:t> trimer by 6Li atoms</a:t>
              </a:r>
              <a:endParaRPr kumimoji="1" lang="ja-JP" altLang="en-US" dirty="0"/>
            </a:p>
          </p:txBody>
        </p:sp>
      </p:grpSp>
      <p:sp>
        <p:nvSpPr>
          <p:cNvPr id="13" name="テキスト ボックス 12">
            <a:extLst>
              <a:ext uri="{FF2B5EF4-FFF2-40B4-BE49-F238E27FC236}">
                <a16:creationId xmlns:a16="http://schemas.microsoft.com/office/drawing/2014/main" id="{1C9C1EC2-EDBC-1543-8901-A7226D2799DB}"/>
              </a:ext>
            </a:extLst>
          </p:cNvPr>
          <p:cNvSpPr txBox="1"/>
          <p:nvPr/>
        </p:nvSpPr>
        <p:spPr>
          <a:xfrm>
            <a:off x="4886617" y="120770"/>
            <a:ext cx="2506520" cy="523220"/>
          </a:xfrm>
          <a:prstGeom prst="rect">
            <a:avLst/>
          </a:prstGeom>
          <a:noFill/>
        </p:spPr>
        <p:txBody>
          <a:bodyPr wrap="none" rtlCol="0">
            <a:spAutoFit/>
          </a:bodyPr>
          <a:lstStyle/>
          <a:p>
            <a:r>
              <a:rPr lang="en-US" altLang="ja-JP" sz="2800" dirty="0">
                <a:solidFill>
                  <a:schemeClr val="bg1"/>
                </a:solidFill>
              </a:rPr>
              <a:t>Future prospect</a:t>
            </a:r>
          </a:p>
        </p:txBody>
      </p:sp>
      <p:cxnSp>
        <p:nvCxnSpPr>
          <p:cNvPr id="3" name="直線矢印コネクタ 2">
            <a:extLst>
              <a:ext uri="{FF2B5EF4-FFF2-40B4-BE49-F238E27FC236}">
                <a16:creationId xmlns:a16="http://schemas.microsoft.com/office/drawing/2014/main" id="{2854D169-6A44-3942-95FB-2CD543FDADAE}"/>
              </a:ext>
            </a:extLst>
          </p:cNvPr>
          <p:cNvCxnSpPr/>
          <p:nvPr/>
        </p:nvCxnSpPr>
        <p:spPr>
          <a:xfrm>
            <a:off x="4153469" y="1306056"/>
            <a:ext cx="0" cy="3821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E961FEB-14C6-D84A-98E3-9739453660B1}"/>
              </a:ext>
            </a:extLst>
          </p:cNvPr>
          <p:cNvSpPr txBox="1"/>
          <p:nvPr/>
        </p:nvSpPr>
        <p:spPr>
          <a:xfrm>
            <a:off x="3611750" y="871365"/>
            <a:ext cx="1083438" cy="369332"/>
          </a:xfrm>
          <a:prstGeom prst="rect">
            <a:avLst/>
          </a:prstGeom>
          <a:noFill/>
        </p:spPr>
        <p:txBody>
          <a:bodyPr wrap="none" rtlCol="0">
            <a:spAutoFit/>
          </a:bodyPr>
          <a:lstStyle/>
          <a:p>
            <a:r>
              <a:rPr kumimoji="1" lang="en-US" altLang="ja-JP" dirty="0"/>
              <a:t>This work</a:t>
            </a:r>
            <a:endParaRPr kumimoji="1" lang="ja-JP" altLang="en-US"/>
          </a:p>
        </p:txBody>
      </p:sp>
      <p:sp>
        <p:nvSpPr>
          <p:cNvPr id="19" name="Freeform 2005">
            <a:extLst>
              <a:ext uri="{FF2B5EF4-FFF2-40B4-BE49-F238E27FC236}">
                <a16:creationId xmlns:a16="http://schemas.microsoft.com/office/drawing/2014/main" id="{A3535680-801A-3544-A448-165F9E6EA2B7}"/>
              </a:ext>
            </a:extLst>
          </p:cNvPr>
          <p:cNvSpPr>
            <a:spLocks/>
          </p:cNvSpPr>
          <p:nvPr/>
        </p:nvSpPr>
        <p:spPr bwMode="auto">
          <a:xfrm>
            <a:off x="7859442" y="4255733"/>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2006">
            <a:extLst>
              <a:ext uri="{FF2B5EF4-FFF2-40B4-BE49-F238E27FC236}">
                <a16:creationId xmlns:a16="http://schemas.microsoft.com/office/drawing/2014/main" id="{6B320A27-74CC-5647-AC58-9F9CECFCC49B}"/>
              </a:ext>
            </a:extLst>
          </p:cNvPr>
          <p:cNvSpPr>
            <a:spLocks/>
          </p:cNvSpPr>
          <p:nvPr/>
        </p:nvSpPr>
        <p:spPr bwMode="auto">
          <a:xfrm>
            <a:off x="9114793" y="4255733"/>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3" name="グループ化 22">
            <a:extLst>
              <a:ext uri="{FF2B5EF4-FFF2-40B4-BE49-F238E27FC236}">
                <a16:creationId xmlns:a16="http://schemas.microsoft.com/office/drawing/2014/main" id="{64BB0EAD-8DF1-4F44-AEF2-88101F16B6CF}"/>
              </a:ext>
            </a:extLst>
          </p:cNvPr>
          <p:cNvGrpSpPr>
            <a:grpSpLocks noChangeAspect="1"/>
          </p:cNvGrpSpPr>
          <p:nvPr/>
        </p:nvGrpSpPr>
        <p:grpSpPr>
          <a:xfrm>
            <a:off x="8102360" y="4554499"/>
            <a:ext cx="258292" cy="258290"/>
            <a:chOff x="5263110" y="5000823"/>
            <a:chExt cx="360000" cy="360000"/>
          </a:xfrm>
        </p:grpSpPr>
        <p:sp>
          <p:nvSpPr>
            <p:cNvPr id="24" name="楕円 331">
              <a:extLst>
                <a:ext uri="{FF2B5EF4-FFF2-40B4-BE49-F238E27FC236}">
                  <a16:creationId xmlns:a16="http://schemas.microsoft.com/office/drawing/2014/main" id="{CD009C40-42DE-994C-959D-FDE58939A765}"/>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楕円 332">
              <a:extLst>
                <a:ext uri="{FF2B5EF4-FFF2-40B4-BE49-F238E27FC236}">
                  <a16:creationId xmlns:a16="http://schemas.microsoft.com/office/drawing/2014/main" id="{818BEA76-F87A-4549-876B-B32B11C19A85}"/>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 name="楕円 333">
              <a:extLst>
                <a:ext uri="{FF2B5EF4-FFF2-40B4-BE49-F238E27FC236}">
                  <a16:creationId xmlns:a16="http://schemas.microsoft.com/office/drawing/2014/main" id="{F584DDDA-9C00-8E48-B1CA-53B73DE12A6B}"/>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 name="楕円 334">
              <a:extLst>
                <a:ext uri="{FF2B5EF4-FFF2-40B4-BE49-F238E27FC236}">
                  <a16:creationId xmlns:a16="http://schemas.microsoft.com/office/drawing/2014/main" id="{64D8C530-9FCC-B542-B59B-7E01245110A8}"/>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 name="楕円 335">
              <a:extLst>
                <a:ext uri="{FF2B5EF4-FFF2-40B4-BE49-F238E27FC236}">
                  <a16:creationId xmlns:a16="http://schemas.microsoft.com/office/drawing/2014/main" id="{BB355789-94EE-0047-AC0A-F2845F5EA639}"/>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 name="楕円 336">
              <a:extLst>
                <a:ext uri="{FF2B5EF4-FFF2-40B4-BE49-F238E27FC236}">
                  <a16:creationId xmlns:a16="http://schemas.microsoft.com/office/drawing/2014/main" id="{37154DF4-0EF4-C341-A5E8-5B6AF909BD99}"/>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0" name="楕円 337">
              <a:extLst>
                <a:ext uri="{FF2B5EF4-FFF2-40B4-BE49-F238E27FC236}">
                  <a16:creationId xmlns:a16="http://schemas.microsoft.com/office/drawing/2014/main" id="{D11C7F5C-7471-6E4D-B397-F2CE00AF4799}"/>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1" name="楕円 338">
              <a:extLst>
                <a:ext uri="{FF2B5EF4-FFF2-40B4-BE49-F238E27FC236}">
                  <a16:creationId xmlns:a16="http://schemas.microsoft.com/office/drawing/2014/main" id="{472B8ADE-0946-7440-B70E-168A83E5C75B}"/>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2" name="楕円 339">
              <a:extLst>
                <a:ext uri="{FF2B5EF4-FFF2-40B4-BE49-F238E27FC236}">
                  <a16:creationId xmlns:a16="http://schemas.microsoft.com/office/drawing/2014/main" id="{DF16ABF6-C187-0D49-95B2-8E3795E31701}"/>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3" name="楕円 340">
              <a:extLst>
                <a:ext uri="{FF2B5EF4-FFF2-40B4-BE49-F238E27FC236}">
                  <a16:creationId xmlns:a16="http://schemas.microsoft.com/office/drawing/2014/main" id="{B8E87E25-272F-234B-A2C9-E8033CFEEC96}"/>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4" name="楕円 341">
              <a:extLst>
                <a:ext uri="{FF2B5EF4-FFF2-40B4-BE49-F238E27FC236}">
                  <a16:creationId xmlns:a16="http://schemas.microsoft.com/office/drawing/2014/main" id="{07389959-4501-DA4C-9F8D-C9F2B10E5FC4}"/>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5" name="楕円 342">
              <a:extLst>
                <a:ext uri="{FF2B5EF4-FFF2-40B4-BE49-F238E27FC236}">
                  <a16:creationId xmlns:a16="http://schemas.microsoft.com/office/drawing/2014/main" id="{DBA1FB84-EE83-594F-AB39-5285A4B36D9F}"/>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6" name="楕円 343">
              <a:extLst>
                <a:ext uri="{FF2B5EF4-FFF2-40B4-BE49-F238E27FC236}">
                  <a16:creationId xmlns:a16="http://schemas.microsoft.com/office/drawing/2014/main" id="{4B813BE1-6B4D-7A43-975E-C9C71DE6A8F2}"/>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7" name="楕円 344">
              <a:extLst>
                <a:ext uri="{FF2B5EF4-FFF2-40B4-BE49-F238E27FC236}">
                  <a16:creationId xmlns:a16="http://schemas.microsoft.com/office/drawing/2014/main" id="{649AFD0C-64BC-A340-A4E2-914B41FB3949}"/>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8" name="楕円 345">
              <a:extLst>
                <a:ext uri="{FF2B5EF4-FFF2-40B4-BE49-F238E27FC236}">
                  <a16:creationId xmlns:a16="http://schemas.microsoft.com/office/drawing/2014/main" id="{A47ACEB4-942F-9545-B9EA-4945DC7ACE3E}"/>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9" name="楕円 346">
              <a:extLst>
                <a:ext uri="{FF2B5EF4-FFF2-40B4-BE49-F238E27FC236}">
                  <a16:creationId xmlns:a16="http://schemas.microsoft.com/office/drawing/2014/main" id="{B2963D7A-73BC-3A4A-91DB-FDA2B9405D08}"/>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0" name="楕円 347">
              <a:extLst>
                <a:ext uri="{FF2B5EF4-FFF2-40B4-BE49-F238E27FC236}">
                  <a16:creationId xmlns:a16="http://schemas.microsoft.com/office/drawing/2014/main" id="{6534F90F-AB08-5F4F-987F-DC7789448FE7}"/>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41" name="楕円 304">
            <a:extLst>
              <a:ext uri="{FF2B5EF4-FFF2-40B4-BE49-F238E27FC236}">
                <a16:creationId xmlns:a16="http://schemas.microsoft.com/office/drawing/2014/main" id="{9D7C545B-3023-CD43-BE4B-03F8E45B25CF}"/>
              </a:ext>
            </a:extLst>
          </p:cNvPr>
          <p:cNvSpPr>
            <a:spLocks noChangeAspect="1"/>
          </p:cNvSpPr>
          <p:nvPr/>
        </p:nvSpPr>
        <p:spPr>
          <a:xfrm>
            <a:off x="7962452" y="4442424"/>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2" name="楕円 306">
            <a:extLst>
              <a:ext uri="{FF2B5EF4-FFF2-40B4-BE49-F238E27FC236}">
                <a16:creationId xmlns:a16="http://schemas.microsoft.com/office/drawing/2014/main" id="{CF97A6D0-9065-DB4E-B3FF-355D62B64F5E}"/>
              </a:ext>
            </a:extLst>
          </p:cNvPr>
          <p:cNvSpPr>
            <a:spLocks noChangeAspect="1"/>
          </p:cNvSpPr>
          <p:nvPr/>
        </p:nvSpPr>
        <p:spPr>
          <a:xfrm>
            <a:off x="8377958" y="4774932"/>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43" name="楕円 307">
            <a:extLst>
              <a:ext uri="{FF2B5EF4-FFF2-40B4-BE49-F238E27FC236}">
                <a16:creationId xmlns:a16="http://schemas.microsoft.com/office/drawing/2014/main" id="{439C6622-8CC7-EB47-AD3F-9E3C85ADE429}"/>
              </a:ext>
            </a:extLst>
          </p:cNvPr>
          <p:cNvSpPr>
            <a:spLocks noChangeAspect="1"/>
          </p:cNvSpPr>
          <p:nvPr/>
        </p:nvSpPr>
        <p:spPr>
          <a:xfrm>
            <a:off x="7956958" y="449913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44" name="グループ化 43">
            <a:extLst>
              <a:ext uri="{FF2B5EF4-FFF2-40B4-BE49-F238E27FC236}">
                <a16:creationId xmlns:a16="http://schemas.microsoft.com/office/drawing/2014/main" id="{DCEEA8D6-755D-D04E-B7D6-7C45926354CD}"/>
              </a:ext>
            </a:extLst>
          </p:cNvPr>
          <p:cNvGrpSpPr>
            <a:grpSpLocks noChangeAspect="1"/>
          </p:cNvGrpSpPr>
          <p:nvPr/>
        </p:nvGrpSpPr>
        <p:grpSpPr>
          <a:xfrm>
            <a:off x="9368189" y="4554499"/>
            <a:ext cx="258292" cy="258290"/>
            <a:chOff x="5263110" y="5000823"/>
            <a:chExt cx="360000" cy="360000"/>
          </a:xfrm>
        </p:grpSpPr>
        <p:sp>
          <p:nvSpPr>
            <p:cNvPr id="45" name="楕円 331">
              <a:extLst>
                <a:ext uri="{FF2B5EF4-FFF2-40B4-BE49-F238E27FC236}">
                  <a16:creationId xmlns:a16="http://schemas.microsoft.com/office/drawing/2014/main" id="{943CC983-DF1C-1341-A1CE-2EADD80A8CB2}"/>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楕円 332">
              <a:extLst>
                <a:ext uri="{FF2B5EF4-FFF2-40B4-BE49-F238E27FC236}">
                  <a16:creationId xmlns:a16="http://schemas.microsoft.com/office/drawing/2014/main" id="{E1E83C92-DA4E-AF48-AD9F-B932DFA803B2}"/>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7" name="楕円 333">
              <a:extLst>
                <a:ext uri="{FF2B5EF4-FFF2-40B4-BE49-F238E27FC236}">
                  <a16:creationId xmlns:a16="http://schemas.microsoft.com/office/drawing/2014/main" id="{AB848188-6303-5B42-9605-069BE755C7A6}"/>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8" name="楕円 334">
              <a:extLst>
                <a:ext uri="{FF2B5EF4-FFF2-40B4-BE49-F238E27FC236}">
                  <a16:creationId xmlns:a16="http://schemas.microsoft.com/office/drawing/2014/main" id="{8EF6ADB3-8BDB-E54A-9470-16E67CDA8EA7}"/>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9" name="楕円 335">
              <a:extLst>
                <a:ext uri="{FF2B5EF4-FFF2-40B4-BE49-F238E27FC236}">
                  <a16:creationId xmlns:a16="http://schemas.microsoft.com/office/drawing/2014/main" id="{2F2AB524-7F48-8142-94EB-647480EB893A}"/>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0" name="楕円 336">
              <a:extLst>
                <a:ext uri="{FF2B5EF4-FFF2-40B4-BE49-F238E27FC236}">
                  <a16:creationId xmlns:a16="http://schemas.microsoft.com/office/drawing/2014/main" id="{B2387DFC-CC37-9547-8954-ECBEEEE20229}"/>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1" name="楕円 337">
              <a:extLst>
                <a:ext uri="{FF2B5EF4-FFF2-40B4-BE49-F238E27FC236}">
                  <a16:creationId xmlns:a16="http://schemas.microsoft.com/office/drawing/2014/main" id="{7C055CE0-3D66-8F46-A8B9-97BD832F0BBC}"/>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2" name="楕円 338">
              <a:extLst>
                <a:ext uri="{FF2B5EF4-FFF2-40B4-BE49-F238E27FC236}">
                  <a16:creationId xmlns:a16="http://schemas.microsoft.com/office/drawing/2014/main" id="{A76DFAAA-D712-CE49-98B0-0CD2F350F53E}"/>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3" name="楕円 339">
              <a:extLst>
                <a:ext uri="{FF2B5EF4-FFF2-40B4-BE49-F238E27FC236}">
                  <a16:creationId xmlns:a16="http://schemas.microsoft.com/office/drawing/2014/main" id="{B359317D-7C9B-BA43-B099-9F8B9FB18B38}"/>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4" name="楕円 340">
              <a:extLst>
                <a:ext uri="{FF2B5EF4-FFF2-40B4-BE49-F238E27FC236}">
                  <a16:creationId xmlns:a16="http://schemas.microsoft.com/office/drawing/2014/main" id="{8FC2FFF4-5021-EC4A-A82D-1BD6CFCAD50A}"/>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5" name="楕円 341">
              <a:extLst>
                <a:ext uri="{FF2B5EF4-FFF2-40B4-BE49-F238E27FC236}">
                  <a16:creationId xmlns:a16="http://schemas.microsoft.com/office/drawing/2014/main" id="{B8BC09BD-61D7-D548-A064-00C0C9BB4D39}"/>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6" name="楕円 342">
              <a:extLst>
                <a:ext uri="{FF2B5EF4-FFF2-40B4-BE49-F238E27FC236}">
                  <a16:creationId xmlns:a16="http://schemas.microsoft.com/office/drawing/2014/main" id="{90361FF5-4E12-784D-8D03-ED69ADB008BF}"/>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7" name="楕円 343">
              <a:extLst>
                <a:ext uri="{FF2B5EF4-FFF2-40B4-BE49-F238E27FC236}">
                  <a16:creationId xmlns:a16="http://schemas.microsoft.com/office/drawing/2014/main" id="{FFB603E2-666F-3146-BC4E-60E5037D1F0F}"/>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8" name="楕円 344">
              <a:extLst>
                <a:ext uri="{FF2B5EF4-FFF2-40B4-BE49-F238E27FC236}">
                  <a16:creationId xmlns:a16="http://schemas.microsoft.com/office/drawing/2014/main" id="{CDB8564A-AB85-474B-97E5-B474AE8E823E}"/>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59" name="楕円 345">
              <a:extLst>
                <a:ext uri="{FF2B5EF4-FFF2-40B4-BE49-F238E27FC236}">
                  <a16:creationId xmlns:a16="http://schemas.microsoft.com/office/drawing/2014/main" id="{E407BDA4-2BE0-B04B-B874-A829942B90C4}"/>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0" name="楕円 346">
              <a:extLst>
                <a:ext uri="{FF2B5EF4-FFF2-40B4-BE49-F238E27FC236}">
                  <a16:creationId xmlns:a16="http://schemas.microsoft.com/office/drawing/2014/main" id="{118AF0A2-1CD0-324D-B446-C18BCDB315F6}"/>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61" name="楕円 347">
              <a:extLst>
                <a:ext uri="{FF2B5EF4-FFF2-40B4-BE49-F238E27FC236}">
                  <a16:creationId xmlns:a16="http://schemas.microsoft.com/office/drawing/2014/main" id="{9A46BFEB-F653-894E-8F87-6EB3A44CD1DE}"/>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62" name="楕円 304">
            <a:extLst>
              <a:ext uri="{FF2B5EF4-FFF2-40B4-BE49-F238E27FC236}">
                <a16:creationId xmlns:a16="http://schemas.microsoft.com/office/drawing/2014/main" id="{5D2D1D45-1859-694A-9293-BACF7B818F42}"/>
              </a:ext>
            </a:extLst>
          </p:cNvPr>
          <p:cNvSpPr>
            <a:spLocks noChangeAspect="1"/>
          </p:cNvSpPr>
          <p:nvPr/>
        </p:nvSpPr>
        <p:spPr>
          <a:xfrm>
            <a:off x="9228281" y="4442424"/>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3" name="楕円 306">
            <a:extLst>
              <a:ext uri="{FF2B5EF4-FFF2-40B4-BE49-F238E27FC236}">
                <a16:creationId xmlns:a16="http://schemas.microsoft.com/office/drawing/2014/main" id="{04E4F10D-9D1D-B14E-A5D0-0DD8CD910441}"/>
              </a:ext>
            </a:extLst>
          </p:cNvPr>
          <p:cNvSpPr>
            <a:spLocks noChangeAspect="1"/>
          </p:cNvSpPr>
          <p:nvPr/>
        </p:nvSpPr>
        <p:spPr>
          <a:xfrm>
            <a:off x="9617661" y="478799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64" name="楕円 307">
            <a:extLst>
              <a:ext uri="{FF2B5EF4-FFF2-40B4-BE49-F238E27FC236}">
                <a16:creationId xmlns:a16="http://schemas.microsoft.com/office/drawing/2014/main" id="{765027B1-EDB0-604D-91D2-07F5439611B1}"/>
              </a:ext>
            </a:extLst>
          </p:cNvPr>
          <p:cNvSpPr>
            <a:spLocks noChangeAspect="1"/>
          </p:cNvSpPr>
          <p:nvPr/>
        </p:nvSpPr>
        <p:spPr>
          <a:xfrm>
            <a:off x="9248913" y="442076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65" name="楕円 313">
            <a:extLst>
              <a:ext uri="{FF2B5EF4-FFF2-40B4-BE49-F238E27FC236}">
                <a16:creationId xmlns:a16="http://schemas.microsoft.com/office/drawing/2014/main" id="{EAF249E8-8EC2-7847-B780-B011B501931B}"/>
              </a:ext>
            </a:extLst>
          </p:cNvPr>
          <p:cNvSpPr>
            <a:spLocks noChangeAspect="1"/>
          </p:cNvSpPr>
          <p:nvPr/>
        </p:nvSpPr>
        <p:spPr>
          <a:xfrm>
            <a:off x="9698959" y="4260883"/>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66" name="楕円 313">
            <a:extLst>
              <a:ext uri="{FF2B5EF4-FFF2-40B4-BE49-F238E27FC236}">
                <a16:creationId xmlns:a16="http://schemas.microsoft.com/office/drawing/2014/main" id="{38A2858F-0FDA-4B4E-93C6-BB2190CCDA90}"/>
              </a:ext>
            </a:extLst>
          </p:cNvPr>
          <p:cNvSpPr>
            <a:spLocks noChangeAspect="1"/>
          </p:cNvSpPr>
          <p:nvPr/>
        </p:nvSpPr>
        <p:spPr>
          <a:xfrm>
            <a:off x="7887770" y="4933144"/>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67" name="直線矢印コネクタ 66">
            <a:extLst>
              <a:ext uri="{FF2B5EF4-FFF2-40B4-BE49-F238E27FC236}">
                <a16:creationId xmlns:a16="http://schemas.microsoft.com/office/drawing/2014/main" id="{DCA4B9B5-CDA3-1049-941C-F6622CC2139A}"/>
              </a:ext>
            </a:extLst>
          </p:cNvPr>
          <p:cNvCxnSpPr>
            <a:cxnSpLocks/>
          </p:cNvCxnSpPr>
          <p:nvPr/>
        </p:nvCxnSpPr>
        <p:spPr>
          <a:xfrm flipH="1">
            <a:off x="9770993" y="4191244"/>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0CA9527A-DE7A-7F4B-91FA-961594FCDA7C}"/>
              </a:ext>
            </a:extLst>
          </p:cNvPr>
          <p:cNvCxnSpPr>
            <a:cxnSpLocks/>
          </p:cNvCxnSpPr>
          <p:nvPr/>
        </p:nvCxnSpPr>
        <p:spPr>
          <a:xfrm flipH="1">
            <a:off x="7953923" y="4892499"/>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1CBA81F2-2760-C740-9DA6-1634BA204B03}"/>
              </a:ext>
            </a:extLst>
          </p:cNvPr>
          <p:cNvCxnSpPr>
            <a:cxnSpLocks/>
          </p:cNvCxnSpPr>
          <p:nvPr/>
        </p:nvCxnSpPr>
        <p:spPr>
          <a:xfrm flipV="1">
            <a:off x="8237976" y="4529328"/>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DC4D38C4-0F22-294A-9505-69FBBA175449}"/>
              </a:ext>
            </a:extLst>
          </p:cNvPr>
          <p:cNvCxnSpPr>
            <a:cxnSpLocks/>
          </p:cNvCxnSpPr>
          <p:nvPr/>
        </p:nvCxnSpPr>
        <p:spPr>
          <a:xfrm rot="5400000" flipV="1">
            <a:off x="9527266" y="453652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テキスト ボックス 70">
                <a:extLst>
                  <a:ext uri="{FF2B5EF4-FFF2-40B4-BE49-F238E27FC236}">
                    <a16:creationId xmlns:a16="http://schemas.microsoft.com/office/drawing/2014/main" id="{1BD8FA43-00A9-C54A-98F0-09B60EA08BAD}"/>
                  </a:ext>
                </a:extLst>
              </p:cNvPr>
              <p:cNvSpPr txBox="1"/>
              <p:nvPr/>
            </p:nvSpPr>
            <p:spPr>
              <a:xfrm>
                <a:off x="8020075" y="5232705"/>
                <a:ext cx="521810"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oMath>
                  </m:oMathPara>
                </a14:m>
                <a:endParaRPr kumimoji="1" lang="ja-JP" altLang="en-US" dirty="0">
                  <a:solidFill>
                    <a:schemeClr val="tx1"/>
                  </a:solidFill>
                </a:endParaRPr>
              </a:p>
            </p:txBody>
          </p:sp>
        </mc:Choice>
        <mc:Fallback xmlns="">
          <p:sp>
            <p:nvSpPr>
              <p:cNvPr id="71" name="テキスト ボックス 70">
                <a:extLst>
                  <a:ext uri="{FF2B5EF4-FFF2-40B4-BE49-F238E27FC236}">
                    <a16:creationId xmlns:a16="http://schemas.microsoft.com/office/drawing/2014/main" id="{1BD8FA43-00A9-C54A-98F0-09B60EA08BAD}"/>
                  </a:ext>
                </a:extLst>
              </p:cNvPr>
              <p:cNvSpPr txBox="1">
                <a:spLocks noRot="1" noChangeAspect="1" noMove="1" noResize="1" noEditPoints="1" noAdjustHandles="1" noChangeArrowheads="1" noChangeShapeType="1" noTextEdit="1"/>
              </p:cNvSpPr>
              <p:nvPr/>
            </p:nvSpPr>
            <p:spPr>
              <a:xfrm>
                <a:off x="8020075" y="5232705"/>
                <a:ext cx="521810" cy="369332"/>
              </a:xfrm>
              <a:prstGeom prst="rect">
                <a:avLst/>
              </a:prstGeom>
              <a:blipFill>
                <a:blip r:embed="rId4"/>
                <a:stretch>
                  <a:fillRect l="-54762" t="-110000" r="-35714" b="-166667"/>
                </a:stretch>
              </a:blipFill>
              <a:ln w="635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2" name="テキスト ボックス 71">
                <a:extLst>
                  <a:ext uri="{FF2B5EF4-FFF2-40B4-BE49-F238E27FC236}">
                    <a16:creationId xmlns:a16="http://schemas.microsoft.com/office/drawing/2014/main" id="{EAEBEBDB-8C97-144D-9B5D-42014C1E8B5A}"/>
                  </a:ext>
                </a:extLst>
              </p:cNvPr>
              <p:cNvSpPr txBox="1"/>
              <p:nvPr/>
            </p:nvSpPr>
            <p:spPr>
              <a:xfrm>
                <a:off x="9266361" y="5232705"/>
                <a:ext cx="521810"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smtClean="0">
                                  <a:latin typeface="Cambria Math" panose="02040503050406030204" pitchFamily="18" charset="0"/>
                                </a:rPr>
                              </m:ctrlPr>
                            </m:dPr>
                            <m:e>
                              <m:r>
                                <a:rPr lang="en-US" altLang="ja-JP" b="0" i="1" smtClean="0">
                                  <a:latin typeface="Cambria Math" panose="02040503050406030204" pitchFamily="18" charset="0"/>
                                </a:rPr>
                                <m:t>2</m:t>
                              </m:r>
                            </m:e>
                          </m:d>
                        </m:e>
                      </m:d>
                    </m:oMath>
                  </m:oMathPara>
                </a14:m>
                <a:endParaRPr kumimoji="1" lang="ja-JP" altLang="en-US" dirty="0">
                  <a:solidFill>
                    <a:schemeClr val="tx1"/>
                  </a:solidFill>
                </a:endParaRPr>
              </a:p>
            </p:txBody>
          </p:sp>
        </mc:Choice>
        <mc:Fallback xmlns="">
          <p:sp>
            <p:nvSpPr>
              <p:cNvPr id="72" name="テキスト ボックス 71">
                <a:extLst>
                  <a:ext uri="{FF2B5EF4-FFF2-40B4-BE49-F238E27FC236}">
                    <a16:creationId xmlns:a16="http://schemas.microsoft.com/office/drawing/2014/main" id="{EAEBEBDB-8C97-144D-9B5D-42014C1E8B5A}"/>
                  </a:ext>
                </a:extLst>
              </p:cNvPr>
              <p:cNvSpPr txBox="1">
                <a:spLocks noRot="1" noChangeAspect="1" noMove="1" noResize="1" noEditPoints="1" noAdjustHandles="1" noChangeArrowheads="1" noChangeShapeType="1" noTextEdit="1"/>
              </p:cNvSpPr>
              <p:nvPr/>
            </p:nvSpPr>
            <p:spPr>
              <a:xfrm>
                <a:off x="9266361" y="5232705"/>
                <a:ext cx="521810" cy="369332"/>
              </a:xfrm>
              <a:prstGeom prst="rect">
                <a:avLst/>
              </a:prstGeom>
              <a:blipFill>
                <a:blip r:embed="rId5"/>
                <a:stretch>
                  <a:fillRect l="-52381" t="-110000" r="-38095" b="-166667"/>
                </a:stretch>
              </a:blipFill>
              <a:ln w="6350">
                <a:noFill/>
              </a:ln>
            </p:spPr>
            <p:txBody>
              <a:bodyPr/>
              <a:lstStyle/>
              <a:p>
                <a:r>
                  <a:rPr lang="ja-JP" altLang="en-US">
                    <a:noFill/>
                  </a:rPr>
                  <a:t> </a:t>
                </a:r>
              </a:p>
            </p:txBody>
          </p:sp>
        </mc:Fallback>
      </mc:AlternateContent>
      <p:sp>
        <p:nvSpPr>
          <p:cNvPr id="73" name="Freeform 2005">
            <a:extLst>
              <a:ext uri="{FF2B5EF4-FFF2-40B4-BE49-F238E27FC236}">
                <a16:creationId xmlns:a16="http://schemas.microsoft.com/office/drawing/2014/main" id="{4CF2E520-427B-CC49-B7B0-3330771EC55F}"/>
              </a:ext>
            </a:extLst>
          </p:cNvPr>
          <p:cNvSpPr>
            <a:spLocks/>
          </p:cNvSpPr>
          <p:nvPr/>
        </p:nvSpPr>
        <p:spPr bwMode="auto">
          <a:xfrm>
            <a:off x="8512055" y="3163922"/>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75" name="グループ化 74">
            <a:extLst>
              <a:ext uri="{FF2B5EF4-FFF2-40B4-BE49-F238E27FC236}">
                <a16:creationId xmlns:a16="http://schemas.microsoft.com/office/drawing/2014/main" id="{9D793B6E-1433-D34B-8249-CACF96EDF5AA}"/>
              </a:ext>
            </a:extLst>
          </p:cNvPr>
          <p:cNvGrpSpPr>
            <a:grpSpLocks noChangeAspect="1"/>
          </p:cNvGrpSpPr>
          <p:nvPr/>
        </p:nvGrpSpPr>
        <p:grpSpPr>
          <a:xfrm>
            <a:off x="8754973" y="3462688"/>
            <a:ext cx="258292" cy="258290"/>
            <a:chOff x="5263110" y="5000823"/>
            <a:chExt cx="360000" cy="360000"/>
          </a:xfrm>
        </p:grpSpPr>
        <p:sp>
          <p:nvSpPr>
            <p:cNvPr id="76" name="楕円 331">
              <a:extLst>
                <a:ext uri="{FF2B5EF4-FFF2-40B4-BE49-F238E27FC236}">
                  <a16:creationId xmlns:a16="http://schemas.microsoft.com/office/drawing/2014/main" id="{77818E24-2F19-AD49-82C7-F7A3FBE84171}"/>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 name="楕円 332">
              <a:extLst>
                <a:ext uri="{FF2B5EF4-FFF2-40B4-BE49-F238E27FC236}">
                  <a16:creationId xmlns:a16="http://schemas.microsoft.com/office/drawing/2014/main" id="{8B2256C5-DA18-DB40-9FE9-1908040028DF}"/>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8" name="楕円 333">
              <a:extLst>
                <a:ext uri="{FF2B5EF4-FFF2-40B4-BE49-F238E27FC236}">
                  <a16:creationId xmlns:a16="http://schemas.microsoft.com/office/drawing/2014/main" id="{A06C0C7B-6B3C-B744-8F84-CC73DB2A6BD7}"/>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79" name="楕円 334">
              <a:extLst>
                <a:ext uri="{FF2B5EF4-FFF2-40B4-BE49-F238E27FC236}">
                  <a16:creationId xmlns:a16="http://schemas.microsoft.com/office/drawing/2014/main" id="{75E7ECAB-89BC-7A40-B17E-4A4B95295DF5}"/>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0" name="楕円 335">
              <a:extLst>
                <a:ext uri="{FF2B5EF4-FFF2-40B4-BE49-F238E27FC236}">
                  <a16:creationId xmlns:a16="http://schemas.microsoft.com/office/drawing/2014/main" id="{EA9EFCDF-212A-5A42-9F0B-917616ADE9FF}"/>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1" name="楕円 336">
              <a:extLst>
                <a:ext uri="{FF2B5EF4-FFF2-40B4-BE49-F238E27FC236}">
                  <a16:creationId xmlns:a16="http://schemas.microsoft.com/office/drawing/2014/main" id="{8BDACA8F-0703-5C4A-BA98-CEADBC6C02AD}"/>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2" name="楕円 337">
              <a:extLst>
                <a:ext uri="{FF2B5EF4-FFF2-40B4-BE49-F238E27FC236}">
                  <a16:creationId xmlns:a16="http://schemas.microsoft.com/office/drawing/2014/main" id="{B8580B9B-D02E-954A-9C38-E028D1B25D21}"/>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3" name="楕円 338">
              <a:extLst>
                <a:ext uri="{FF2B5EF4-FFF2-40B4-BE49-F238E27FC236}">
                  <a16:creationId xmlns:a16="http://schemas.microsoft.com/office/drawing/2014/main" id="{AA9478A8-34AC-9948-A1B1-BDE7375C5F7F}"/>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4" name="楕円 339">
              <a:extLst>
                <a:ext uri="{FF2B5EF4-FFF2-40B4-BE49-F238E27FC236}">
                  <a16:creationId xmlns:a16="http://schemas.microsoft.com/office/drawing/2014/main" id="{89F8EB8D-663B-2949-BB0D-20BB1CB9A81D}"/>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5" name="楕円 340">
              <a:extLst>
                <a:ext uri="{FF2B5EF4-FFF2-40B4-BE49-F238E27FC236}">
                  <a16:creationId xmlns:a16="http://schemas.microsoft.com/office/drawing/2014/main" id="{0E7E7CD9-A6F0-954F-BE0E-99E40E51E12A}"/>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6" name="楕円 341">
              <a:extLst>
                <a:ext uri="{FF2B5EF4-FFF2-40B4-BE49-F238E27FC236}">
                  <a16:creationId xmlns:a16="http://schemas.microsoft.com/office/drawing/2014/main" id="{6C1691D7-ACFE-5E47-81F7-160BFC7B7378}"/>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7" name="楕円 342">
              <a:extLst>
                <a:ext uri="{FF2B5EF4-FFF2-40B4-BE49-F238E27FC236}">
                  <a16:creationId xmlns:a16="http://schemas.microsoft.com/office/drawing/2014/main" id="{0B942D36-7ACF-A844-8355-E961BBEF882C}"/>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8" name="楕円 343">
              <a:extLst>
                <a:ext uri="{FF2B5EF4-FFF2-40B4-BE49-F238E27FC236}">
                  <a16:creationId xmlns:a16="http://schemas.microsoft.com/office/drawing/2014/main" id="{8AB65249-862F-AB42-8EF7-8916D0D202C0}"/>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9" name="楕円 344">
              <a:extLst>
                <a:ext uri="{FF2B5EF4-FFF2-40B4-BE49-F238E27FC236}">
                  <a16:creationId xmlns:a16="http://schemas.microsoft.com/office/drawing/2014/main" id="{E01A7D24-9096-3945-B99C-39BF63D3EFE0}"/>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0" name="楕円 345">
              <a:extLst>
                <a:ext uri="{FF2B5EF4-FFF2-40B4-BE49-F238E27FC236}">
                  <a16:creationId xmlns:a16="http://schemas.microsoft.com/office/drawing/2014/main" id="{93060CDA-C9F1-5744-868E-1CF84ED462FD}"/>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1" name="楕円 346">
              <a:extLst>
                <a:ext uri="{FF2B5EF4-FFF2-40B4-BE49-F238E27FC236}">
                  <a16:creationId xmlns:a16="http://schemas.microsoft.com/office/drawing/2014/main" id="{E9BC8A93-149C-664F-A351-0B415786335A}"/>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2" name="楕円 347">
              <a:extLst>
                <a:ext uri="{FF2B5EF4-FFF2-40B4-BE49-F238E27FC236}">
                  <a16:creationId xmlns:a16="http://schemas.microsoft.com/office/drawing/2014/main" id="{EBF6FE71-D6F0-0D44-8F36-280B260F904D}"/>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93" name="楕円 304">
            <a:extLst>
              <a:ext uri="{FF2B5EF4-FFF2-40B4-BE49-F238E27FC236}">
                <a16:creationId xmlns:a16="http://schemas.microsoft.com/office/drawing/2014/main" id="{407AF07D-6A4B-6B4A-960B-BB2A18B4BE67}"/>
              </a:ext>
            </a:extLst>
          </p:cNvPr>
          <p:cNvSpPr>
            <a:spLocks noChangeAspect="1"/>
          </p:cNvSpPr>
          <p:nvPr/>
        </p:nvSpPr>
        <p:spPr>
          <a:xfrm>
            <a:off x="8615065" y="3350613"/>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4" name="楕円 306">
            <a:extLst>
              <a:ext uri="{FF2B5EF4-FFF2-40B4-BE49-F238E27FC236}">
                <a16:creationId xmlns:a16="http://schemas.microsoft.com/office/drawing/2014/main" id="{D2629154-94E6-EC45-B147-D758AA530956}"/>
              </a:ext>
            </a:extLst>
          </p:cNvPr>
          <p:cNvSpPr>
            <a:spLocks noChangeAspect="1"/>
          </p:cNvSpPr>
          <p:nvPr/>
        </p:nvSpPr>
        <p:spPr>
          <a:xfrm>
            <a:off x="9030571" y="368312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95" name="楕円 307">
            <a:extLst>
              <a:ext uri="{FF2B5EF4-FFF2-40B4-BE49-F238E27FC236}">
                <a16:creationId xmlns:a16="http://schemas.microsoft.com/office/drawing/2014/main" id="{13166888-1AE4-9149-BB87-DEA4E31BCFAC}"/>
              </a:ext>
            </a:extLst>
          </p:cNvPr>
          <p:cNvSpPr>
            <a:spLocks noChangeAspect="1"/>
          </p:cNvSpPr>
          <p:nvPr/>
        </p:nvSpPr>
        <p:spPr>
          <a:xfrm>
            <a:off x="8609571" y="340732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18" name="楕円 313">
            <a:extLst>
              <a:ext uri="{FF2B5EF4-FFF2-40B4-BE49-F238E27FC236}">
                <a16:creationId xmlns:a16="http://schemas.microsoft.com/office/drawing/2014/main" id="{1658DBCF-6E74-8D42-A5B3-19DDC6E0AE82}"/>
              </a:ext>
            </a:extLst>
          </p:cNvPr>
          <p:cNvSpPr>
            <a:spLocks noChangeAspect="1"/>
          </p:cNvSpPr>
          <p:nvPr/>
        </p:nvSpPr>
        <p:spPr>
          <a:xfrm>
            <a:off x="8540383" y="3841333"/>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120" name="直線矢印コネクタ 119">
            <a:extLst>
              <a:ext uri="{FF2B5EF4-FFF2-40B4-BE49-F238E27FC236}">
                <a16:creationId xmlns:a16="http://schemas.microsoft.com/office/drawing/2014/main" id="{198532B6-AE91-F547-820C-535A41178BE7}"/>
              </a:ext>
            </a:extLst>
          </p:cNvPr>
          <p:cNvCxnSpPr>
            <a:cxnSpLocks/>
          </p:cNvCxnSpPr>
          <p:nvPr/>
        </p:nvCxnSpPr>
        <p:spPr>
          <a:xfrm flipH="1">
            <a:off x="8606536" y="3800688"/>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8F215AC4-03EC-2945-A3AD-1E6AC7E86FF6}"/>
              </a:ext>
            </a:extLst>
          </p:cNvPr>
          <p:cNvCxnSpPr>
            <a:cxnSpLocks/>
          </p:cNvCxnSpPr>
          <p:nvPr/>
        </p:nvCxnSpPr>
        <p:spPr>
          <a:xfrm>
            <a:off x="8890589" y="3437517"/>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 name="テキスト ボックス 122">
                <a:extLst>
                  <a:ext uri="{FF2B5EF4-FFF2-40B4-BE49-F238E27FC236}">
                    <a16:creationId xmlns:a16="http://schemas.microsoft.com/office/drawing/2014/main" id="{10CC641C-E606-5C40-A9D4-9F2CEAF970BD}"/>
                  </a:ext>
                </a:extLst>
              </p:cNvPr>
              <p:cNvSpPr txBox="1"/>
              <p:nvPr/>
            </p:nvSpPr>
            <p:spPr>
              <a:xfrm>
                <a:off x="8615065" y="2695301"/>
                <a:ext cx="521810"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b="0" i="1" smtClean="0">
                                  <a:latin typeface="Cambria Math" panose="02040503050406030204" pitchFamily="18" charset="0"/>
                                </a:rPr>
                                <m:t>3</m:t>
                              </m:r>
                            </m:e>
                          </m:d>
                        </m:e>
                      </m:d>
                    </m:oMath>
                  </m:oMathPara>
                </a14:m>
                <a:endParaRPr kumimoji="1" lang="ja-JP" altLang="en-US" dirty="0">
                  <a:solidFill>
                    <a:schemeClr val="tx1"/>
                  </a:solidFill>
                </a:endParaRPr>
              </a:p>
            </p:txBody>
          </p:sp>
        </mc:Choice>
        <mc:Fallback xmlns="">
          <p:sp>
            <p:nvSpPr>
              <p:cNvPr id="123" name="テキスト ボックス 122">
                <a:extLst>
                  <a:ext uri="{FF2B5EF4-FFF2-40B4-BE49-F238E27FC236}">
                    <a16:creationId xmlns:a16="http://schemas.microsoft.com/office/drawing/2014/main" id="{10CC641C-E606-5C40-A9D4-9F2CEAF970BD}"/>
                  </a:ext>
                </a:extLst>
              </p:cNvPr>
              <p:cNvSpPr txBox="1">
                <a:spLocks noRot="1" noChangeAspect="1" noMove="1" noResize="1" noEditPoints="1" noAdjustHandles="1" noChangeArrowheads="1" noChangeShapeType="1" noTextEdit="1"/>
              </p:cNvSpPr>
              <p:nvPr/>
            </p:nvSpPr>
            <p:spPr>
              <a:xfrm>
                <a:off x="8615065" y="2695301"/>
                <a:ext cx="521810" cy="369332"/>
              </a:xfrm>
              <a:prstGeom prst="rect">
                <a:avLst/>
              </a:prstGeom>
              <a:blipFill>
                <a:blip r:embed="rId6"/>
                <a:stretch>
                  <a:fillRect l="-52381" t="-106667" r="-38095" b="-166667"/>
                </a:stretch>
              </a:blipFill>
              <a:ln w="6350">
                <a:noFill/>
              </a:ln>
            </p:spPr>
            <p:txBody>
              <a:bodyPr/>
              <a:lstStyle/>
              <a:p>
                <a:r>
                  <a:rPr lang="ja-JP" altLang="en-US">
                    <a:noFill/>
                  </a:rPr>
                  <a:t> </a:t>
                </a:r>
              </a:p>
            </p:txBody>
          </p:sp>
        </mc:Fallback>
      </mc:AlternateContent>
      <p:sp>
        <p:nvSpPr>
          <p:cNvPr id="129" name="円/楕円 128">
            <a:extLst>
              <a:ext uri="{FF2B5EF4-FFF2-40B4-BE49-F238E27FC236}">
                <a16:creationId xmlns:a16="http://schemas.microsoft.com/office/drawing/2014/main" id="{699A7372-452E-B04D-85D8-3E1812B7FF5F}"/>
              </a:ext>
            </a:extLst>
          </p:cNvPr>
          <p:cNvSpPr>
            <a:spLocks noChangeAspect="1"/>
          </p:cNvSpPr>
          <p:nvPr/>
        </p:nvSpPr>
        <p:spPr>
          <a:xfrm>
            <a:off x="7311038" y="2717249"/>
            <a:ext cx="3061262" cy="3094315"/>
          </a:xfrm>
          <a:prstGeom prst="ellipse">
            <a:avLst/>
          </a:prstGeom>
          <a:solidFill>
            <a:srgbClr val="FFFFFF">
              <a:alpha val="20000"/>
            </a:srgbClr>
          </a:solidFill>
          <a:ln w="25400">
            <a:solidFill>
              <a:schemeClr val="tx1">
                <a:alpha val="50000"/>
              </a:schemeClr>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130" name="直線矢印コネクタ 129">
            <a:extLst>
              <a:ext uri="{FF2B5EF4-FFF2-40B4-BE49-F238E27FC236}">
                <a16:creationId xmlns:a16="http://schemas.microsoft.com/office/drawing/2014/main" id="{275CDE99-A475-3745-84C0-9B149851FAAF}"/>
              </a:ext>
            </a:extLst>
          </p:cNvPr>
          <p:cNvCxnSpPr>
            <a:cxnSpLocks/>
          </p:cNvCxnSpPr>
          <p:nvPr/>
        </p:nvCxnSpPr>
        <p:spPr>
          <a:xfrm flipH="1" flipV="1">
            <a:off x="4695188" y="2209925"/>
            <a:ext cx="2615851" cy="17389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67B130C-5AF1-3A42-9879-AD30C05EBB58}"/>
              </a:ext>
            </a:extLst>
          </p:cNvPr>
          <p:cNvSpPr txBox="1"/>
          <p:nvPr/>
        </p:nvSpPr>
        <p:spPr>
          <a:xfrm>
            <a:off x="8134102" y="5933854"/>
            <a:ext cx="1518108" cy="369332"/>
          </a:xfrm>
          <a:prstGeom prst="rect">
            <a:avLst/>
          </a:prstGeom>
          <a:noFill/>
        </p:spPr>
        <p:txBody>
          <a:bodyPr wrap="none" rtlCol="0">
            <a:spAutoFit/>
          </a:bodyPr>
          <a:lstStyle/>
          <a:p>
            <a:r>
              <a:rPr kumimoji="1" lang="en-US" altLang="ja-JP" dirty="0" err="1"/>
              <a:t>Efimov</a:t>
            </a:r>
            <a:r>
              <a:rPr kumimoji="1" lang="en-US" altLang="ja-JP" dirty="0"/>
              <a:t> trimer</a:t>
            </a:r>
            <a:endParaRPr kumimoji="1" lang="ja-JP" altLang="en-US"/>
          </a:p>
        </p:txBody>
      </p:sp>
      <mc:AlternateContent xmlns:mc="http://schemas.openxmlformats.org/markup-compatibility/2006" xmlns:a14="http://schemas.microsoft.com/office/drawing/2010/main">
        <mc:Choice Requires="a14">
          <p:sp>
            <p:nvSpPr>
              <p:cNvPr id="131" name="テキスト ボックス 130">
                <a:extLst>
                  <a:ext uri="{FF2B5EF4-FFF2-40B4-BE49-F238E27FC236}">
                    <a16:creationId xmlns:a16="http://schemas.microsoft.com/office/drawing/2014/main" id="{63F5759C-7B64-BB40-A24C-52F470A46C75}"/>
                  </a:ext>
                </a:extLst>
              </p:cNvPr>
              <p:cNvSpPr txBox="1"/>
              <p:nvPr/>
            </p:nvSpPr>
            <p:spPr>
              <a:xfrm>
                <a:off x="7317965" y="1968968"/>
                <a:ext cx="1312347" cy="400110"/>
              </a:xfrm>
              <a:prstGeom prst="rect">
                <a:avLst/>
              </a:prstGeom>
              <a:noFill/>
            </p:spPr>
            <p:txBody>
              <a:bodyPr wrap="none" rtlCol="0">
                <a:spAutoFit/>
              </a:bodyPr>
              <a:lstStyle/>
              <a:p>
                <a14:m>
                  <m:oMath xmlns:m="http://schemas.openxmlformats.org/officeDocument/2006/math">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panose="02040503050406030204" pitchFamily="18" charset="0"/>
                          </a:rPr>
                          <m:t>𝜎</m:t>
                        </m:r>
                      </m:e>
                      <m:sup>
                        <m:r>
                          <a:rPr kumimoji="1" lang="en-US" altLang="ja-JP" sz="2000" b="0" i="1" smtClean="0">
                            <a:solidFill>
                              <a:srgbClr val="FF0000"/>
                            </a:solidFill>
                            <a:latin typeface="Cambria Math" panose="02040503050406030204" pitchFamily="18" charset="0"/>
                          </a:rPr>
                          <m:t>−</m:t>
                        </m:r>
                      </m:sup>
                    </m:sSup>
                  </m:oMath>
                </a14:m>
                <a:r>
                  <a:rPr kumimoji="1" lang="en-US" altLang="ja-JP" sz="2000" i="1" dirty="0">
                    <a:solidFill>
                      <a:srgbClr val="FF0000"/>
                    </a:solidFill>
                  </a:rPr>
                  <a:t> </a:t>
                </a:r>
                <a:r>
                  <a:rPr kumimoji="1" lang="en-US" altLang="ja-JP" sz="2000" dirty="0">
                    <a:solidFill>
                      <a:srgbClr val="FF0000"/>
                    </a:solidFill>
                  </a:rPr>
                  <a:t>photon</a:t>
                </a:r>
                <a:endParaRPr kumimoji="1" lang="ja-JP" altLang="en-US" sz="2000" dirty="0">
                  <a:solidFill>
                    <a:srgbClr val="FF0000"/>
                  </a:solidFill>
                </a:endParaRPr>
              </a:p>
            </p:txBody>
          </p:sp>
        </mc:Choice>
        <mc:Fallback xmlns="">
          <p:sp>
            <p:nvSpPr>
              <p:cNvPr id="131" name="テキスト ボックス 130">
                <a:extLst>
                  <a:ext uri="{FF2B5EF4-FFF2-40B4-BE49-F238E27FC236}">
                    <a16:creationId xmlns:a16="http://schemas.microsoft.com/office/drawing/2014/main" id="{63F5759C-7B64-BB40-A24C-52F470A46C75}"/>
                  </a:ext>
                </a:extLst>
              </p:cNvPr>
              <p:cNvSpPr txBox="1">
                <a:spLocks noRot="1" noChangeAspect="1" noMove="1" noResize="1" noEditPoints="1" noAdjustHandles="1" noChangeArrowheads="1" noChangeShapeType="1" noTextEdit="1"/>
              </p:cNvSpPr>
              <p:nvPr/>
            </p:nvSpPr>
            <p:spPr>
              <a:xfrm>
                <a:off x="7317965" y="1968968"/>
                <a:ext cx="1312347" cy="400110"/>
              </a:xfrm>
              <a:prstGeom prst="rect">
                <a:avLst/>
              </a:prstGeom>
              <a:blipFill>
                <a:blip r:embed="rId7"/>
                <a:stretch>
                  <a:fillRect t="-6061" r="-2885" b="-21212"/>
                </a:stretch>
              </a:blipFill>
            </p:spPr>
            <p:txBody>
              <a:bodyPr/>
              <a:lstStyle/>
              <a:p>
                <a:r>
                  <a:rPr lang="ja-JP" altLang="en-US">
                    <a:noFill/>
                  </a:rPr>
                  <a:t> </a:t>
                </a:r>
              </a:p>
            </p:txBody>
          </p:sp>
        </mc:Fallback>
      </mc:AlternateContent>
      <p:cxnSp>
        <p:nvCxnSpPr>
          <p:cNvPr id="132" name="直線矢印コネクタ 131">
            <a:extLst>
              <a:ext uri="{FF2B5EF4-FFF2-40B4-BE49-F238E27FC236}">
                <a16:creationId xmlns:a16="http://schemas.microsoft.com/office/drawing/2014/main" id="{4889B636-7853-6649-B06F-125E49B653A2}"/>
              </a:ext>
            </a:extLst>
          </p:cNvPr>
          <p:cNvCxnSpPr>
            <a:cxnSpLocks/>
          </p:cNvCxnSpPr>
          <p:nvPr/>
        </p:nvCxnSpPr>
        <p:spPr>
          <a:xfrm flipV="1">
            <a:off x="8817470" y="1458617"/>
            <a:ext cx="0" cy="1260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977A3D64-58BE-E84E-A1B5-FFFB5BBD684D}"/>
              </a:ext>
            </a:extLst>
          </p:cNvPr>
          <p:cNvSpPr txBox="1"/>
          <p:nvPr/>
        </p:nvSpPr>
        <p:spPr>
          <a:xfrm>
            <a:off x="7916540" y="931522"/>
            <a:ext cx="1698798" cy="369332"/>
          </a:xfrm>
          <a:prstGeom prst="rect">
            <a:avLst/>
          </a:prstGeom>
          <a:noFill/>
        </p:spPr>
        <p:txBody>
          <a:bodyPr wrap="none" rtlCol="0">
            <a:spAutoFit/>
          </a:bodyPr>
          <a:lstStyle/>
          <a:p>
            <a:r>
              <a:rPr kumimoji="1" lang="en-US" altLang="ja-JP" dirty="0"/>
              <a:t>Excited  clusters</a:t>
            </a:r>
            <a:endParaRPr kumimoji="1" lang="ja-JP" altLang="en-US"/>
          </a:p>
        </p:txBody>
      </p:sp>
      <p:sp>
        <p:nvSpPr>
          <p:cNvPr id="96" name="テキスト ボックス 95">
            <a:extLst>
              <a:ext uri="{FF2B5EF4-FFF2-40B4-BE49-F238E27FC236}">
                <a16:creationId xmlns:a16="http://schemas.microsoft.com/office/drawing/2014/main" id="{FA86B783-2835-9645-A5B0-66D524657EB9}"/>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79827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57667D3-378A-8946-977D-39E4AD6A2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674" y="1050290"/>
            <a:ext cx="4467225" cy="5314950"/>
          </a:xfrm>
          <a:prstGeom prst="rect">
            <a:avLst/>
          </a:prstGeom>
        </p:spPr>
      </p:pic>
      <p:sp>
        <p:nvSpPr>
          <p:cNvPr id="8" name="テキスト ボックス 7">
            <a:extLst>
              <a:ext uri="{FF2B5EF4-FFF2-40B4-BE49-F238E27FC236}">
                <a16:creationId xmlns:a16="http://schemas.microsoft.com/office/drawing/2014/main" id="{4A3ED042-E8F2-7943-890E-9FB349EE9D82}"/>
              </a:ext>
            </a:extLst>
          </p:cNvPr>
          <p:cNvSpPr txBox="1"/>
          <p:nvPr/>
        </p:nvSpPr>
        <p:spPr>
          <a:xfrm>
            <a:off x="5350642" y="120770"/>
            <a:ext cx="1712328" cy="523220"/>
          </a:xfrm>
          <a:prstGeom prst="rect">
            <a:avLst/>
          </a:prstGeom>
          <a:noFill/>
        </p:spPr>
        <p:txBody>
          <a:bodyPr wrap="none" rtlCol="0">
            <a:spAutoFit/>
          </a:bodyPr>
          <a:lstStyle/>
          <a:p>
            <a:r>
              <a:rPr lang="en-US" altLang="ja-JP" sz="2800" dirty="0">
                <a:solidFill>
                  <a:schemeClr val="bg1"/>
                </a:solidFill>
              </a:rPr>
              <a:t>Discussion</a:t>
            </a:r>
          </a:p>
        </p:txBody>
      </p:sp>
      <p:sp>
        <p:nvSpPr>
          <p:cNvPr id="5" name="正方形/長方形 4">
            <a:extLst>
              <a:ext uri="{FF2B5EF4-FFF2-40B4-BE49-F238E27FC236}">
                <a16:creationId xmlns:a16="http://schemas.microsoft.com/office/drawing/2014/main" id="{10DC9F9A-BE18-F24C-A05B-368F876364EE}"/>
              </a:ext>
            </a:extLst>
          </p:cNvPr>
          <p:cNvSpPr/>
          <p:nvPr/>
        </p:nvSpPr>
        <p:spPr>
          <a:xfrm>
            <a:off x="7653047" y="2743971"/>
            <a:ext cx="3226279" cy="9316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9DAE2A4D-DCAD-934C-A01F-870EB4934A6C}"/>
              </a:ext>
            </a:extLst>
          </p:cNvPr>
          <p:cNvCxnSpPr/>
          <p:nvPr/>
        </p:nvCxnSpPr>
        <p:spPr>
          <a:xfrm>
            <a:off x="6522970" y="3239162"/>
            <a:ext cx="108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7FF758E-78AD-1A44-99F5-59D030410D31}"/>
              </a:ext>
            </a:extLst>
          </p:cNvPr>
          <p:cNvSpPr txBox="1"/>
          <p:nvPr/>
        </p:nvSpPr>
        <p:spPr>
          <a:xfrm>
            <a:off x="915348" y="3009742"/>
            <a:ext cx="5497723" cy="400110"/>
          </a:xfrm>
          <a:prstGeom prst="rect">
            <a:avLst/>
          </a:prstGeom>
          <a:noFill/>
        </p:spPr>
        <p:txBody>
          <a:bodyPr wrap="none" rtlCol="0">
            <a:spAutoFit/>
          </a:bodyPr>
          <a:lstStyle/>
          <a:p>
            <a:r>
              <a:rPr kumimoji="1" lang="en-US" altLang="ja-JP" sz="2000" dirty="0">
                <a:solidFill>
                  <a:srgbClr val="FF0000"/>
                </a:solidFill>
              </a:rPr>
              <a:t>Quantum clusters with various angular momentum</a:t>
            </a:r>
            <a:endParaRPr kumimoji="1" lang="ja-JP" altLang="en-US" sz="2000">
              <a:solidFill>
                <a:srgbClr val="FF0000"/>
              </a:solidFill>
            </a:endParaRPr>
          </a:p>
        </p:txBody>
      </p:sp>
      <p:sp>
        <p:nvSpPr>
          <p:cNvPr id="12" name="テキスト ボックス 11">
            <a:extLst>
              <a:ext uri="{FF2B5EF4-FFF2-40B4-BE49-F238E27FC236}">
                <a16:creationId xmlns:a16="http://schemas.microsoft.com/office/drawing/2014/main" id="{212783D2-1EEA-1344-85A8-481DE483CA95}"/>
              </a:ext>
            </a:extLst>
          </p:cNvPr>
          <p:cNvSpPr txBox="1"/>
          <p:nvPr/>
        </p:nvSpPr>
        <p:spPr>
          <a:xfrm>
            <a:off x="583824" y="4189863"/>
            <a:ext cx="6411883" cy="1200329"/>
          </a:xfrm>
          <a:prstGeom prst="rect">
            <a:avLst/>
          </a:prstGeom>
          <a:noFill/>
        </p:spPr>
        <p:txBody>
          <a:bodyPr wrap="none" rtlCol="0">
            <a:spAutoFit/>
          </a:bodyPr>
          <a:lstStyle/>
          <a:p>
            <a:r>
              <a:rPr kumimoji="1" lang="en-US" altLang="ja-JP" dirty="0"/>
              <a:t>This data can be used as benchmark data for few-body calculation.</a:t>
            </a:r>
          </a:p>
          <a:p>
            <a:endParaRPr lang="en-US" altLang="ja-JP" dirty="0"/>
          </a:p>
          <a:p>
            <a:r>
              <a:rPr kumimoji="1" lang="en-US" altLang="ja-JP" dirty="0"/>
              <a:t>Are there new universal physics there?</a:t>
            </a:r>
          </a:p>
          <a:p>
            <a:r>
              <a:rPr kumimoji="1" lang="en-US" altLang="ja-JP" dirty="0"/>
              <a:t>Are these clusters similar to clusters in hadron systems?</a:t>
            </a:r>
          </a:p>
        </p:txBody>
      </p:sp>
      <p:sp>
        <p:nvSpPr>
          <p:cNvPr id="9" name="テキスト ボックス 8">
            <a:extLst>
              <a:ext uri="{FF2B5EF4-FFF2-40B4-BE49-F238E27FC236}">
                <a16:creationId xmlns:a16="http://schemas.microsoft.com/office/drawing/2014/main" id="{42EB8964-8683-3A44-85DD-140940764BC5}"/>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97082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左右矢印 11">
            <a:extLst>
              <a:ext uri="{FF2B5EF4-FFF2-40B4-BE49-F238E27FC236}">
                <a16:creationId xmlns:a16="http://schemas.microsoft.com/office/drawing/2014/main" id="{10EE14EB-A6AA-EA4E-AEE7-D6BDC29FF3AB}"/>
              </a:ext>
            </a:extLst>
          </p:cNvPr>
          <p:cNvSpPr/>
          <p:nvPr/>
        </p:nvSpPr>
        <p:spPr>
          <a:xfrm>
            <a:off x="2487492" y="2287370"/>
            <a:ext cx="970332" cy="484632"/>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6DB44DE8-0D93-6041-AB90-10E4F0F24835}"/>
              </a:ext>
            </a:extLst>
          </p:cNvPr>
          <p:cNvGrpSpPr/>
          <p:nvPr/>
        </p:nvGrpSpPr>
        <p:grpSpPr>
          <a:xfrm>
            <a:off x="13109127" y="1196923"/>
            <a:ext cx="1604514" cy="1621838"/>
            <a:chOff x="2006276" y="4076724"/>
            <a:chExt cx="1604514" cy="1621838"/>
          </a:xfrm>
        </p:grpSpPr>
        <p:sp>
          <p:nvSpPr>
            <p:cNvPr id="2" name="円/楕円 1">
              <a:extLst>
                <a:ext uri="{FF2B5EF4-FFF2-40B4-BE49-F238E27FC236}">
                  <a16:creationId xmlns:a16="http://schemas.microsoft.com/office/drawing/2014/main" id="{FBF8DC2A-0933-0A47-922E-4736852CDD8F}"/>
                </a:ext>
              </a:extLst>
            </p:cNvPr>
            <p:cNvSpPr>
              <a:spLocks noChangeAspect="1"/>
            </p:cNvSpPr>
            <p:nvPr/>
          </p:nvSpPr>
          <p:spPr>
            <a:xfrm>
              <a:off x="2444984" y="4261378"/>
              <a:ext cx="540000" cy="540000"/>
            </a:xfrm>
            <a:prstGeom prst="ellipse">
              <a:avLst/>
            </a:prstGeo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id="{47072AC7-A344-BE40-9FAC-8634F3D0927E}"/>
                </a:ext>
              </a:extLst>
            </p:cNvPr>
            <p:cNvSpPr/>
            <p:nvPr/>
          </p:nvSpPr>
          <p:spPr>
            <a:xfrm rot="20587928">
              <a:off x="2840756" y="4711135"/>
              <a:ext cx="540000" cy="540000"/>
            </a:xfrm>
            <a:prstGeom prst="round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三角形 3">
              <a:extLst>
                <a:ext uri="{FF2B5EF4-FFF2-40B4-BE49-F238E27FC236}">
                  <a16:creationId xmlns:a16="http://schemas.microsoft.com/office/drawing/2014/main" id="{F055B116-6D15-7141-AA5B-C1498BF37A32}"/>
                </a:ext>
              </a:extLst>
            </p:cNvPr>
            <p:cNvSpPr/>
            <p:nvPr/>
          </p:nvSpPr>
          <p:spPr>
            <a:xfrm rot="2073812">
              <a:off x="2286669" y="4753108"/>
              <a:ext cx="672861" cy="539999"/>
            </a:xfrm>
            <a:prstGeom prst="triangl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BAB2A73B-F18A-C641-857E-99ABD7D54762}"/>
                </a:ext>
              </a:extLst>
            </p:cNvPr>
            <p:cNvSpPr/>
            <p:nvPr/>
          </p:nvSpPr>
          <p:spPr>
            <a:xfrm>
              <a:off x="2006276" y="4076724"/>
              <a:ext cx="1604514" cy="1621838"/>
            </a:xfrm>
            <a:prstGeom prst="ellipse">
              <a:avLst/>
            </a:prstGeom>
            <a:solidFill>
              <a:srgbClr val="FFFFFF">
                <a:alpha val="90000"/>
              </a:srgbClr>
            </a:solidFill>
            <a:ln w="25400">
              <a:solidFill>
                <a:schemeClr val="tx1"/>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0B9A1CC6-87AC-4B4F-8F70-2D72336A301C}"/>
              </a:ext>
            </a:extLst>
          </p:cNvPr>
          <p:cNvGrpSpPr/>
          <p:nvPr/>
        </p:nvGrpSpPr>
        <p:grpSpPr>
          <a:xfrm>
            <a:off x="13295724" y="2969254"/>
            <a:ext cx="2496713" cy="2523670"/>
            <a:chOff x="1466627" y="921254"/>
            <a:chExt cx="2496713" cy="2523670"/>
          </a:xfrm>
        </p:grpSpPr>
        <p:sp>
          <p:nvSpPr>
            <p:cNvPr id="31" name="円/楕円 30">
              <a:extLst>
                <a:ext uri="{FF2B5EF4-FFF2-40B4-BE49-F238E27FC236}">
                  <a16:creationId xmlns:a16="http://schemas.microsoft.com/office/drawing/2014/main" id="{2EE20E1E-0CA4-534C-A892-3365ACAED8F5}"/>
                </a:ext>
              </a:extLst>
            </p:cNvPr>
            <p:cNvSpPr>
              <a:spLocks noChangeAspect="1"/>
            </p:cNvSpPr>
            <p:nvPr/>
          </p:nvSpPr>
          <p:spPr>
            <a:xfrm>
              <a:off x="2840756" y="1006941"/>
              <a:ext cx="540000" cy="540000"/>
            </a:xfrm>
            <a:prstGeom prst="ellipse">
              <a:avLst/>
            </a:prstGeo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a:extLst>
                <a:ext uri="{FF2B5EF4-FFF2-40B4-BE49-F238E27FC236}">
                  <a16:creationId xmlns:a16="http://schemas.microsoft.com/office/drawing/2014/main" id="{82B25C8A-F7FB-CB4B-A893-52E2FC12DBF8}"/>
                </a:ext>
              </a:extLst>
            </p:cNvPr>
            <p:cNvSpPr/>
            <p:nvPr/>
          </p:nvSpPr>
          <p:spPr>
            <a:xfrm rot="20587928">
              <a:off x="3073542" y="2620487"/>
              <a:ext cx="540000" cy="540000"/>
            </a:xfrm>
            <a:prstGeom prst="round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三角形 32">
              <a:extLst>
                <a:ext uri="{FF2B5EF4-FFF2-40B4-BE49-F238E27FC236}">
                  <a16:creationId xmlns:a16="http://schemas.microsoft.com/office/drawing/2014/main" id="{C95FC9D1-90D1-2D43-AB4A-69A4C0AAB407}"/>
                </a:ext>
              </a:extLst>
            </p:cNvPr>
            <p:cNvSpPr/>
            <p:nvPr/>
          </p:nvSpPr>
          <p:spPr>
            <a:xfrm rot="2073812">
              <a:off x="1578344" y="2048544"/>
              <a:ext cx="672861" cy="539999"/>
            </a:xfrm>
            <a:prstGeom prst="triangl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AFBF60A5-9E9F-8B4F-8E22-79570EBF0FD3}"/>
                </a:ext>
              </a:extLst>
            </p:cNvPr>
            <p:cNvSpPr>
              <a:spLocks noChangeAspect="1"/>
            </p:cNvSpPr>
            <p:nvPr/>
          </p:nvSpPr>
          <p:spPr>
            <a:xfrm>
              <a:off x="1466627" y="921254"/>
              <a:ext cx="2496713" cy="2523670"/>
            </a:xfrm>
            <a:prstGeom prst="ellipse">
              <a:avLst/>
            </a:prstGeom>
            <a:solidFill>
              <a:srgbClr val="FFFFFF">
                <a:alpha val="50000"/>
              </a:srgbClr>
            </a:solidFill>
            <a:ln w="25400">
              <a:solidFill>
                <a:schemeClr val="tx1">
                  <a:alpha val="50000"/>
                </a:schemeClr>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756CE8D1-5AF4-0843-B311-565F71CBC12A}"/>
              </a:ext>
            </a:extLst>
          </p:cNvPr>
          <p:cNvPicPr>
            <a:picLocks noChangeAspect="1"/>
          </p:cNvPicPr>
          <p:nvPr/>
        </p:nvPicPr>
        <p:blipFill>
          <a:blip r:embed="rId2"/>
          <a:stretch>
            <a:fillRect/>
          </a:stretch>
        </p:blipFill>
        <p:spPr>
          <a:xfrm>
            <a:off x="1539701" y="2155477"/>
            <a:ext cx="812800" cy="825500"/>
          </a:xfrm>
          <a:prstGeom prst="rect">
            <a:avLst/>
          </a:prstGeom>
        </p:spPr>
      </p:pic>
      <p:pic>
        <p:nvPicPr>
          <p:cNvPr id="50" name="図 49">
            <a:extLst>
              <a:ext uri="{FF2B5EF4-FFF2-40B4-BE49-F238E27FC236}">
                <a16:creationId xmlns:a16="http://schemas.microsoft.com/office/drawing/2014/main" id="{C6217B5D-F5D4-EB42-9F80-C4CC2E5877B4}"/>
              </a:ext>
            </a:extLst>
          </p:cNvPr>
          <p:cNvPicPr>
            <a:picLocks noChangeAspect="1"/>
          </p:cNvPicPr>
          <p:nvPr/>
        </p:nvPicPr>
        <p:blipFill>
          <a:blip r:embed="rId2"/>
          <a:stretch>
            <a:fillRect/>
          </a:stretch>
        </p:blipFill>
        <p:spPr>
          <a:xfrm>
            <a:off x="12702727" y="6437699"/>
            <a:ext cx="812800" cy="825500"/>
          </a:xfrm>
          <a:prstGeom prst="rect">
            <a:avLst/>
          </a:prstGeom>
        </p:spPr>
      </p:pic>
      <p:sp>
        <p:nvSpPr>
          <p:cNvPr id="8" name="テキスト ボックス 7">
            <a:extLst>
              <a:ext uri="{FF2B5EF4-FFF2-40B4-BE49-F238E27FC236}">
                <a16:creationId xmlns:a16="http://schemas.microsoft.com/office/drawing/2014/main" id="{D21DA13B-AD52-294D-8C05-25B24CF04AD6}"/>
              </a:ext>
            </a:extLst>
          </p:cNvPr>
          <p:cNvSpPr txBox="1"/>
          <p:nvPr/>
        </p:nvSpPr>
        <p:spPr>
          <a:xfrm>
            <a:off x="404487" y="1039686"/>
            <a:ext cx="7322838" cy="461665"/>
          </a:xfrm>
          <a:prstGeom prst="rect">
            <a:avLst/>
          </a:prstGeom>
          <a:noFill/>
        </p:spPr>
        <p:txBody>
          <a:bodyPr wrap="none" rtlCol="0">
            <a:spAutoFit/>
          </a:bodyPr>
          <a:lstStyle/>
          <a:p>
            <a:pPr marL="457200" indent="-457200">
              <a:buFont typeface="+mj-lt"/>
              <a:buAutoNum type="arabicPeriod" startAt="2"/>
            </a:pPr>
            <a:r>
              <a:rPr kumimoji="1" lang="en-US" altLang="ja-JP" sz="2400" u="sng" dirty="0"/>
              <a:t>What is the interaction between composite particles?</a:t>
            </a:r>
            <a:endParaRPr kumimoji="1" lang="ja-JP" altLang="en-US" sz="2400" u="sng"/>
          </a:p>
        </p:txBody>
      </p:sp>
      <p:pic>
        <p:nvPicPr>
          <p:cNvPr id="51" name="図 50">
            <a:extLst>
              <a:ext uri="{FF2B5EF4-FFF2-40B4-BE49-F238E27FC236}">
                <a16:creationId xmlns:a16="http://schemas.microsoft.com/office/drawing/2014/main" id="{1674B8EF-070C-724C-8A87-8D0BDDA259B3}"/>
              </a:ext>
            </a:extLst>
          </p:cNvPr>
          <p:cNvPicPr>
            <a:picLocks noChangeAspect="1"/>
          </p:cNvPicPr>
          <p:nvPr/>
        </p:nvPicPr>
        <p:blipFill>
          <a:blip r:embed="rId2"/>
          <a:stretch>
            <a:fillRect/>
          </a:stretch>
        </p:blipFill>
        <p:spPr>
          <a:xfrm>
            <a:off x="3596627" y="2136112"/>
            <a:ext cx="812800" cy="825500"/>
          </a:xfrm>
          <a:prstGeom prst="rect">
            <a:avLst/>
          </a:prstGeom>
        </p:spPr>
      </p:pic>
      <p:pic>
        <p:nvPicPr>
          <p:cNvPr id="28" name="図 27">
            <a:extLst>
              <a:ext uri="{FF2B5EF4-FFF2-40B4-BE49-F238E27FC236}">
                <a16:creationId xmlns:a16="http://schemas.microsoft.com/office/drawing/2014/main" id="{E05326D2-3D9F-5E40-92CD-F08B381853AE}"/>
              </a:ext>
            </a:extLst>
          </p:cNvPr>
          <p:cNvPicPr>
            <a:picLocks noChangeAspect="1"/>
          </p:cNvPicPr>
          <p:nvPr/>
        </p:nvPicPr>
        <p:blipFill>
          <a:blip r:embed="rId2"/>
          <a:stretch>
            <a:fillRect/>
          </a:stretch>
        </p:blipFill>
        <p:spPr>
          <a:xfrm>
            <a:off x="1647326" y="5199773"/>
            <a:ext cx="812800" cy="825500"/>
          </a:xfrm>
          <a:prstGeom prst="rect">
            <a:avLst/>
          </a:prstGeom>
        </p:spPr>
      </p:pic>
      <p:pic>
        <p:nvPicPr>
          <p:cNvPr id="29" name="図 28">
            <a:extLst>
              <a:ext uri="{FF2B5EF4-FFF2-40B4-BE49-F238E27FC236}">
                <a16:creationId xmlns:a16="http://schemas.microsoft.com/office/drawing/2014/main" id="{94862CB7-4C47-3046-9363-6984BF2AE4C4}"/>
              </a:ext>
            </a:extLst>
          </p:cNvPr>
          <p:cNvPicPr>
            <a:picLocks noChangeAspect="1"/>
          </p:cNvPicPr>
          <p:nvPr/>
        </p:nvPicPr>
        <p:blipFill>
          <a:blip r:embed="rId2"/>
          <a:stretch>
            <a:fillRect/>
          </a:stretch>
        </p:blipFill>
        <p:spPr>
          <a:xfrm>
            <a:off x="3596627" y="5172099"/>
            <a:ext cx="812800" cy="825500"/>
          </a:xfrm>
          <a:prstGeom prst="rect">
            <a:avLst/>
          </a:prstGeom>
        </p:spPr>
      </p:pic>
      <p:pic>
        <p:nvPicPr>
          <p:cNvPr id="30" name="図 29">
            <a:extLst>
              <a:ext uri="{FF2B5EF4-FFF2-40B4-BE49-F238E27FC236}">
                <a16:creationId xmlns:a16="http://schemas.microsoft.com/office/drawing/2014/main" id="{0C7BCDC5-D0AC-DA44-B99E-B7C394D37406}"/>
              </a:ext>
            </a:extLst>
          </p:cNvPr>
          <p:cNvPicPr>
            <a:picLocks noChangeAspect="1"/>
          </p:cNvPicPr>
          <p:nvPr/>
        </p:nvPicPr>
        <p:blipFill>
          <a:blip r:embed="rId2"/>
          <a:stretch>
            <a:fillRect/>
          </a:stretch>
        </p:blipFill>
        <p:spPr>
          <a:xfrm>
            <a:off x="2608469" y="3419221"/>
            <a:ext cx="812800" cy="825500"/>
          </a:xfrm>
          <a:prstGeom prst="rect">
            <a:avLst/>
          </a:prstGeom>
        </p:spPr>
      </p:pic>
      <p:cxnSp>
        <p:nvCxnSpPr>
          <p:cNvPr id="14" name="直線コネクタ 13">
            <a:extLst>
              <a:ext uri="{FF2B5EF4-FFF2-40B4-BE49-F238E27FC236}">
                <a16:creationId xmlns:a16="http://schemas.microsoft.com/office/drawing/2014/main" id="{9CBC12E5-A95F-2344-AE7F-EBB79B6DA9AD}"/>
              </a:ext>
            </a:extLst>
          </p:cNvPr>
          <p:cNvCxnSpPr>
            <a:cxnSpLocks/>
          </p:cNvCxnSpPr>
          <p:nvPr/>
        </p:nvCxnSpPr>
        <p:spPr>
          <a:xfrm flipV="1">
            <a:off x="1885703" y="2380901"/>
            <a:ext cx="2095522" cy="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92421744-4356-C04B-86FE-84F57D9438B7}"/>
              </a:ext>
            </a:extLst>
          </p:cNvPr>
          <p:cNvCxnSpPr>
            <a:cxnSpLocks/>
          </p:cNvCxnSpPr>
          <p:nvPr/>
        </p:nvCxnSpPr>
        <p:spPr>
          <a:xfrm>
            <a:off x="1885703" y="2380901"/>
            <a:ext cx="2250831" cy="21415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0D22E80-FFCF-1F4E-8B84-1AFFBF66C123}"/>
              </a:ext>
            </a:extLst>
          </p:cNvPr>
          <p:cNvCxnSpPr>
            <a:cxnSpLocks/>
          </p:cNvCxnSpPr>
          <p:nvPr/>
        </p:nvCxnSpPr>
        <p:spPr>
          <a:xfrm>
            <a:off x="1885703" y="2380900"/>
            <a:ext cx="2011680" cy="25673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D0108BE-495E-5645-98F5-D2615EAC9AB1}"/>
              </a:ext>
            </a:extLst>
          </p:cNvPr>
          <p:cNvCxnSpPr>
            <a:cxnSpLocks/>
          </p:cNvCxnSpPr>
          <p:nvPr/>
        </p:nvCxnSpPr>
        <p:spPr>
          <a:xfrm flipV="1">
            <a:off x="1801861" y="2380899"/>
            <a:ext cx="2179364" cy="2840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A61538B8-9120-0649-B49C-BC7621F1CE4E}"/>
              </a:ext>
            </a:extLst>
          </p:cNvPr>
          <p:cNvCxnSpPr>
            <a:cxnSpLocks/>
          </p:cNvCxnSpPr>
          <p:nvPr/>
        </p:nvCxnSpPr>
        <p:spPr>
          <a:xfrm flipV="1">
            <a:off x="1801861" y="2606758"/>
            <a:ext cx="2334673" cy="5816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E9EE5DC-AE9E-9242-886A-CD3884BE568E}"/>
              </a:ext>
            </a:extLst>
          </p:cNvPr>
          <p:cNvCxnSpPr>
            <a:cxnSpLocks/>
          </p:cNvCxnSpPr>
          <p:nvPr/>
        </p:nvCxnSpPr>
        <p:spPr>
          <a:xfrm flipV="1">
            <a:off x="1801861" y="2649338"/>
            <a:ext cx="2095522" cy="1275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A54045F-326D-8846-8ECD-41B0D3202AAF}"/>
              </a:ext>
            </a:extLst>
          </p:cNvPr>
          <p:cNvCxnSpPr>
            <a:cxnSpLocks/>
          </p:cNvCxnSpPr>
          <p:nvPr/>
        </p:nvCxnSpPr>
        <p:spPr>
          <a:xfrm flipV="1">
            <a:off x="2075617" y="2380898"/>
            <a:ext cx="1905608" cy="21415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9C675D6E-244F-0A44-8BED-AA5261339C2C}"/>
              </a:ext>
            </a:extLst>
          </p:cNvPr>
          <p:cNvCxnSpPr>
            <a:cxnSpLocks/>
          </p:cNvCxnSpPr>
          <p:nvPr/>
        </p:nvCxnSpPr>
        <p:spPr>
          <a:xfrm>
            <a:off x="2075617" y="2595054"/>
            <a:ext cx="2060917" cy="1755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951A50D4-441B-504C-843A-9F8ADD3C85D2}"/>
              </a:ext>
            </a:extLst>
          </p:cNvPr>
          <p:cNvCxnSpPr>
            <a:cxnSpLocks/>
          </p:cNvCxnSpPr>
          <p:nvPr/>
        </p:nvCxnSpPr>
        <p:spPr>
          <a:xfrm>
            <a:off x="2075617" y="2595054"/>
            <a:ext cx="1821766" cy="6066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6F785F5B-0612-1344-A9B2-725B3B3B42AD}"/>
              </a:ext>
            </a:extLst>
          </p:cNvPr>
          <p:cNvCxnSpPr>
            <a:cxnSpLocks/>
          </p:cNvCxnSpPr>
          <p:nvPr/>
        </p:nvCxnSpPr>
        <p:spPr>
          <a:xfrm flipH="1">
            <a:off x="1801861" y="2378066"/>
            <a:ext cx="83842" cy="2957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18E62E7B-8A33-3E4D-92E4-313EE8F7C644}"/>
              </a:ext>
            </a:extLst>
          </p:cNvPr>
          <p:cNvCxnSpPr>
            <a:cxnSpLocks/>
          </p:cNvCxnSpPr>
          <p:nvPr/>
        </p:nvCxnSpPr>
        <p:spPr>
          <a:xfrm>
            <a:off x="1902616" y="2378066"/>
            <a:ext cx="171365" cy="22576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AD303370-3900-5745-8E98-598B8CF11192}"/>
              </a:ext>
            </a:extLst>
          </p:cNvPr>
          <p:cNvCxnSpPr>
            <a:cxnSpLocks/>
          </p:cNvCxnSpPr>
          <p:nvPr/>
        </p:nvCxnSpPr>
        <p:spPr>
          <a:xfrm flipV="1">
            <a:off x="1791564" y="2608931"/>
            <a:ext cx="282417" cy="5316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CD11D023-8EA7-1344-B752-793AA3AF0065}"/>
              </a:ext>
            </a:extLst>
          </p:cNvPr>
          <p:cNvCxnSpPr>
            <a:cxnSpLocks/>
          </p:cNvCxnSpPr>
          <p:nvPr/>
        </p:nvCxnSpPr>
        <p:spPr>
          <a:xfrm>
            <a:off x="3975960" y="2374916"/>
            <a:ext cx="171365" cy="22576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A38759BE-1129-9045-9604-6323CFC7E394}"/>
              </a:ext>
            </a:extLst>
          </p:cNvPr>
          <p:cNvCxnSpPr>
            <a:cxnSpLocks/>
          </p:cNvCxnSpPr>
          <p:nvPr/>
        </p:nvCxnSpPr>
        <p:spPr>
          <a:xfrm flipV="1">
            <a:off x="3896361" y="2614825"/>
            <a:ext cx="250470" cy="4089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708FB8AF-4932-3242-B97A-8A7025B699FB}"/>
              </a:ext>
            </a:extLst>
          </p:cNvPr>
          <p:cNvCxnSpPr>
            <a:cxnSpLocks/>
          </p:cNvCxnSpPr>
          <p:nvPr/>
        </p:nvCxnSpPr>
        <p:spPr>
          <a:xfrm flipH="1">
            <a:off x="3881327" y="2381822"/>
            <a:ext cx="83842" cy="2957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5" name="左右矢印 74">
            <a:extLst>
              <a:ext uri="{FF2B5EF4-FFF2-40B4-BE49-F238E27FC236}">
                <a16:creationId xmlns:a16="http://schemas.microsoft.com/office/drawing/2014/main" id="{31313DA4-8F58-4F48-9603-E4590201608C}"/>
              </a:ext>
            </a:extLst>
          </p:cNvPr>
          <p:cNvSpPr/>
          <p:nvPr/>
        </p:nvSpPr>
        <p:spPr>
          <a:xfrm rot="19487245">
            <a:off x="2308325" y="4946239"/>
            <a:ext cx="720946" cy="484632"/>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7" name="左右矢印 76">
            <a:extLst>
              <a:ext uri="{FF2B5EF4-FFF2-40B4-BE49-F238E27FC236}">
                <a16:creationId xmlns:a16="http://schemas.microsoft.com/office/drawing/2014/main" id="{51032040-001B-4B4C-AA1B-3EDFB46A324D}"/>
              </a:ext>
            </a:extLst>
          </p:cNvPr>
          <p:cNvSpPr/>
          <p:nvPr/>
        </p:nvSpPr>
        <p:spPr>
          <a:xfrm rot="16200000">
            <a:off x="2654396" y="4381016"/>
            <a:ext cx="720946" cy="484632"/>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78" name="左右矢印 77">
            <a:extLst>
              <a:ext uri="{FF2B5EF4-FFF2-40B4-BE49-F238E27FC236}">
                <a16:creationId xmlns:a16="http://schemas.microsoft.com/office/drawing/2014/main" id="{AE343099-94B6-5A4C-BE87-497271AB779D}"/>
              </a:ext>
            </a:extLst>
          </p:cNvPr>
          <p:cNvSpPr/>
          <p:nvPr/>
        </p:nvSpPr>
        <p:spPr>
          <a:xfrm rot="12950659">
            <a:off x="2978795" y="4929783"/>
            <a:ext cx="720946" cy="484632"/>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cxnSp>
        <p:nvCxnSpPr>
          <p:cNvPr id="80" name="直線コネクタ 79">
            <a:extLst>
              <a:ext uri="{FF2B5EF4-FFF2-40B4-BE49-F238E27FC236}">
                <a16:creationId xmlns:a16="http://schemas.microsoft.com/office/drawing/2014/main" id="{FD45A4C4-BBBE-024A-8E72-1CAC10347E0F}"/>
              </a:ext>
            </a:extLst>
          </p:cNvPr>
          <p:cNvCxnSpPr>
            <a:cxnSpLocks/>
            <a:endCxn id="77" idx="3"/>
          </p:cNvCxnSpPr>
          <p:nvPr/>
        </p:nvCxnSpPr>
        <p:spPr>
          <a:xfrm>
            <a:off x="2975443" y="3652280"/>
            <a:ext cx="39426" cy="1331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0BE431E4-EAFA-AD41-BD19-772B4BA66A3E}"/>
              </a:ext>
            </a:extLst>
          </p:cNvPr>
          <p:cNvCxnSpPr>
            <a:cxnSpLocks/>
            <a:endCxn id="77" idx="3"/>
          </p:cNvCxnSpPr>
          <p:nvPr/>
        </p:nvCxnSpPr>
        <p:spPr>
          <a:xfrm>
            <a:off x="2887278" y="3910083"/>
            <a:ext cx="127591" cy="107372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A0746930-2485-AD44-B5E3-83245E63EA5C}"/>
              </a:ext>
            </a:extLst>
          </p:cNvPr>
          <p:cNvCxnSpPr>
            <a:cxnSpLocks/>
            <a:endCxn id="77" idx="3"/>
          </p:cNvCxnSpPr>
          <p:nvPr/>
        </p:nvCxnSpPr>
        <p:spPr>
          <a:xfrm flipH="1">
            <a:off x="3014869" y="3910083"/>
            <a:ext cx="152400" cy="107372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449157D-58AB-A445-B641-3BB49435D44D}"/>
              </a:ext>
            </a:extLst>
          </p:cNvPr>
          <p:cNvCxnSpPr>
            <a:cxnSpLocks/>
            <a:endCxn id="77" idx="3"/>
          </p:cNvCxnSpPr>
          <p:nvPr/>
        </p:nvCxnSpPr>
        <p:spPr>
          <a:xfrm flipH="1" flipV="1">
            <a:off x="3014869" y="4983805"/>
            <a:ext cx="912922" cy="40600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358EDB3C-4ACD-0D42-A6B3-D396530B1501}"/>
              </a:ext>
            </a:extLst>
          </p:cNvPr>
          <p:cNvCxnSpPr>
            <a:cxnSpLocks/>
            <a:endCxn id="77" idx="3"/>
          </p:cNvCxnSpPr>
          <p:nvPr/>
        </p:nvCxnSpPr>
        <p:spPr>
          <a:xfrm flipH="1" flipV="1">
            <a:off x="3014869" y="4983805"/>
            <a:ext cx="1131962" cy="66620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76E305FA-B1B2-494F-9474-CCA04663536C}"/>
              </a:ext>
            </a:extLst>
          </p:cNvPr>
          <p:cNvCxnSpPr>
            <a:cxnSpLocks/>
            <a:endCxn id="77" idx="3"/>
          </p:cNvCxnSpPr>
          <p:nvPr/>
        </p:nvCxnSpPr>
        <p:spPr>
          <a:xfrm flipH="1" flipV="1">
            <a:off x="3014869" y="4983805"/>
            <a:ext cx="866458" cy="71951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502C1F94-8C3B-4641-A0B0-2A6A7B04E6AF}"/>
              </a:ext>
            </a:extLst>
          </p:cNvPr>
          <p:cNvCxnSpPr>
            <a:cxnSpLocks/>
            <a:endCxn id="77" idx="3"/>
          </p:cNvCxnSpPr>
          <p:nvPr/>
        </p:nvCxnSpPr>
        <p:spPr>
          <a:xfrm flipV="1">
            <a:off x="2003665" y="4983805"/>
            <a:ext cx="1011204" cy="46374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BD27E546-D886-4C4A-AB7F-18A1AE28CA3A}"/>
              </a:ext>
            </a:extLst>
          </p:cNvPr>
          <p:cNvCxnSpPr>
            <a:cxnSpLocks/>
            <a:endCxn id="77" idx="3"/>
          </p:cNvCxnSpPr>
          <p:nvPr/>
        </p:nvCxnSpPr>
        <p:spPr>
          <a:xfrm flipV="1">
            <a:off x="2217455" y="4983805"/>
            <a:ext cx="797414" cy="66620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0C0E1346-6B04-2B4A-A97D-A58D5CBB6F48}"/>
              </a:ext>
            </a:extLst>
          </p:cNvPr>
          <p:cNvCxnSpPr>
            <a:cxnSpLocks/>
            <a:endCxn id="77" idx="3"/>
          </p:cNvCxnSpPr>
          <p:nvPr/>
        </p:nvCxnSpPr>
        <p:spPr>
          <a:xfrm flipV="1">
            <a:off x="1939430" y="4983805"/>
            <a:ext cx="1075439" cy="71951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E30CB5BA-4E2E-BA4B-A9F6-EF75615D129F}"/>
              </a:ext>
            </a:extLst>
          </p:cNvPr>
          <p:cNvCxnSpPr>
            <a:cxnSpLocks/>
          </p:cNvCxnSpPr>
          <p:nvPr/>
        </p:nvCxnSpPr>
        <p:spPr>
          <a:xfrm flipV="1">
            <a:off x="2003665" y="3649881"/>
            <a:ext cx="971778" cy="179766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B0607419-D688-8442-AC62-961DFEE10398}"/>
              </a:ext>
            </a:extLst>
          </p:cNvPr>
          <p:cNvCxnSpPr>
            <a:cxnSpLocks/>
          </p:cNvCxnSpPr>
          <p:nvPr/>
        </p:nvCxnSpPr>
        <p:spPr>
          <a:xfrm flipV="1">
            <a:off x="1934386" y="3657505"/>
            <a:ext cx="1034019" cy="204581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4EB919CE-6D69-0646-A97E-D36C93CC505D}"/>
              </a:ext>
            </a:extLst>
          </p:cNvPr>
          <p:cNvCxnSpPr>
            <a:cxnSpLocks/>
          </p:cNvCxnSpPr>
          <p:nvPr/>
        </p:nvCxnSpPr>
        <p:spPr>
          <a:xfrm flipV="1">
            <a:off x="2223948" y="3657505"/>
            <a:ext cx="744457" cy="199250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4DEFEC83-F660-A54A-86B3-EF1B310A5295}"/>
              </a:ext>
            </a:extLst>
          </p:cNvPr>
          <p:cNvCxnSpPr>
            <a:cxnSpLocks/>
          </p:cNvCxnSpPr>
          <p:nvPr/>
        </p:nvCxnSpPr>
        <p:spPr>
          <a:xfrm flipV="1">
            <a:off x="2003665" y="3923171"/>
            <a:ext cx="889828" cy="152437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97DA920B-8BBA-8D46-B741-AA5542F8A17F}"/>
              </a:ext>
            </a:extLst>
          </p:cNvPr>
          <p:cNvCxnSpPr>
            <a:cxnSpLocks/>
          </p:cNvCxnSpPr>
          <p:nvPr/>
        </p:nvCxnSpPr>
        <p:spPr>
          <a:xfrm flipV="1">
            <a:off x="1939430" y="3938909"/>
            <a:ext cx="961431" cy="176121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77F150CA-EE96-7240-9143-B66E0AC77D7E}"/>
              </a:ext>
            </a:extLst>
          </p:cNvPr>
          <p:cNvCxnSpPr>
            <a:cxnSpLocks/>
          </p:cNvCxnSpPr>
          <p:nvPr/>
        </p:nvCxnSpPr>
        <p:spPr>
          <a:xfrm flipV="1">
            <a:off x="2223948" y="3935713"/>
            <a:ext cx="673851" cy="172192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8F0003BB-B567-9B47-8427-14697E7F9EB8}"/>
              </a:ext>
            </a:extLst>
          </p:cNvPr>
          <p:cNvCxnSpPr>
            <a:cxnSpLocks/>
          </p:cNvCxnSpPr>
          <p:nvPr/>
        </p:nvCxnSpPr>
        <p:spPr>
          <a:xfrm flipV="1">
            <a:off x="2003665" y="3906887"/>
            <a:ext cx="1152227" cy="154066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3B82DA92-2F4D-3441-A4E7-D3AF5B011B20}"/>
              </a:ext>
            </a:extLst>
          </p:cNvPr>
          <p:cNvCxnSpPr>
            <a:cxnSpLocks/>
          </p:cNvCxnSpPr>
          <p:nvPr/>
        </p:nvCxnSpPr>
        <p:spPr>
          <a:xfrm flipV="1">
            <a:off x="1934386" y="3903691"/>
            <a:ext cx="1232883" cy="179643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D5493BB-63D8-824A-8AE4-DB94FE4D5869}"/>
              </a:ext>
            </a:extLst>
          </p:cNvPr>
          <p:cNvCxnSpPr>
            <a:cxnSpLocks/>
          </p:cNvCxnSpPr>
          <p:nvPr/>
        </p:nvCxnSpPr>
        <p:spPr>
          <a:xfrm flipV="1">
            <a:off x="2223948" y="3898501"/>
            <a:ext cx="943321" cy="175913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538F9AA0-D4C2-6C45-B842-A7058E4AE95F}"/>
              </a:ext>
            </a:extLst>
          </p:cNvPr>
          <p:cNvCxnSpPr>
            <a:cxnSpLocks/>
          </p:cNvCxnSpPr>
          <p:nvPr/>
        </p:nvCxnSpPr>
        <p:spPr>
          <a:xfrm flipH="1" flipV="1">
            <a:off x="2972711" y="3653515"/>
            <a:ext cx="980241" cy="173629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537D8863-A1B0-424C-84F3-E8DC61EFB8AE}"/>
              </a:ext>
            </a:extLst>
          </p:cNvPr>
          <p:cNvCxnSpPr>
            <a:cxnSpLocks/>
          </p:cNvCxnSpPr>
          <p:nvPr/>
        </p:nvCxnSpPr>
        <p:spPr>
          <a:xfrm flipH="1" flipV="1">
            <a:off x="2974899" y="3666141"/>
            <a:ext cx="906428" cy="203718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FAA41E05-9514-BA45-B944-948F62185B23}"/>
              </a:ext>
            </a:extLst>
          </p:cNvPr>
          <p:cNvCxnSpPr>
            <a:cxnSpLocks/>
          </p:cNvCxnSpPr>
          <p:nvPr/>
        </p:nvCxnSpPr>
        <p:spPr>
          <a:xfrm flipH="1" flipV="1">
            <a:off x="2972147" y="3657505"/>
            <a:ext cx="1192605" cy="201820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E45EC5D3-8CA8-2A48-9AAB-C7D0C5DB16B6}"/>
              </a:ext>
            </a:extLst>
          </p:cNvPr>
          <p:cNvCxnSpPr>
            <a:cxnSpLocks/>
          </p:cNvCxnSpPr>
          <p:nvPr/>
        </p:nvCxnSpPr>
        <p:spPr>
          <a:xfrm flipH="1" flipV="1">
            <a:off x="2884983" y="3935713"/>
            <a:ext cx="993931" cy="177400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F94E6E3B-B773-EB4C-A7BC-C360111F78F1}"/>
              </a:ext>
            </a:extLst>
          </p:cNvPr>
          <p:cNvCxnSpPr>
            <a:cxnSpLocks/>
          </p:cNvCxnSpPr>
          <p:nvPr/>
        </p:nvCxnSpPr>
        <p:spPr>
          <a:xfrm flipH="1" flipV="1">
            <a:off x="2886735" y="3950203"/>
            <a:ext cx="1066217" cy="144599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96CD7FE4-9690-474B-8FE3-CAE1422355CA}"/>
              </a:ext>
            </a:extLst>
          </p:cNvPr>
          <p:cNvCxnSpPr>
            <a:cxnSpLocks/>
          </p:cNvCxnSpPr>
          <p:nvPr/>
        </p:nvCxnSpPr>
        <p:spPr>
          <a:xfrm flipH="1" flipV="1">
            <a:off x="2893493" y="3959187"/>
            <a:ext cx="1261935" cy="171645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9F974929-0C9F-0A4D-B051-577BCE4220C0}"/>
              </a:ext>
            </a:extLst>
          </p:cNvPr>
          <p:cNvCxnSpPr>
            <a:cxnSpLocks/>
          </p:cNvCxnSpPr>
          <p:nvPr/>
        </p:nvCxnSpPr>
        <p:spPr>
          <a:xfrm flipH="1" flipV="1">
            <a:off x="3160199" y="3923171"/>
            <a:ext cx="792753" cy="14730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65F9A96B-924B-E245-89A0-09FE9163EC8D}"/>
              </a:ext>
            </a:extLst>
          </p:cNvPr>
          <p:cNvCxnSpPr>
            <a:cxnSpLocks/>
          </p:cNvCxnSpPr>
          <p:nvPr/>
        </p:nvCxnSpPr>
        <p:spPr>
          <a:xfrm flipH="1" flipV="1">
            <a:off x="3171011" y="3903691"/>
            <a:ext cx="707902" cy="1812174"/>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2D551F1B-0B32-884E-B671-E28CF00A5E54}"/>
              </a:ext>
            </a:extLst>
          </p:cNvPr>
          <p:cNvCxnSpPr>
            <a:cxnSpLocks/>
          </p:cNvCxnSpPr>
          <p:nvPr/>
        </p:nvCxnSpPr>
        <p:spPr>
          <a:xfrm flipH="1" flipV="1">
            <a:off x="3171011" y="3910083"/>
            <a:ext cx="990632" cy="177324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A0F61696-738D-CC4E-87AF-E5ABB7C593F5}"/>
              </a:ext>
            </a:extLst>
          </p:cNvPr>
          <p:cNvCxnSpPr>
            <a:cxnSpLocks/>
          </p:cNvCxnSpPr>
          <p:nvPr/>
        </p:nvCxnSpPr>
        <p:spPr>
          <a:xfrm>
            <a:off x="2223948" y="5651653"/>
            <a:ext cx="1642829" cy="5486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507D1F72-95BD-DD46-8280-D84359E72999}"/>
              </a:ext>
            </a:extLst>
          </p:cNvPr>
          <p:cNvCxnSpPr>
            <a:cxnSpLocks/>
          </p:cNvCxnSpPr>
          <p:nvPr/>
        </p:nvCxnSpPr>
        <p:spPr>
          <a:xfrm>
            <a:off x="1934386" y="5693637"/>
            <a:ext cx="1944527" cy="2064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639C1E24-CB5E-DC40-99D5-A1B38819D1EF}"/>
              </a:ext>
            </a:extLst>
          </p:cNvPr>
          <p:cNvCxnSpPr>
            <a:cxnSpLocks/>
          </p:cNvCxnSpPr>
          <p:nvPr/>
        </p:nvCxnSpPr>
        <p:spPr>
          <a:xfrm>
            <a:off x="2003665" y="5438183"/>
            <a:ext cx="1875248" cy="27717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3F092F0C-CFD7-ED47-84CE-8AE0A62C8BB8}"/>
              </a:ext>
            </a:extLst>
          </p:cNvPr>
          <p:cNvCxnSpPr>
            <a:cxnSpLocks/>
          </p:cNvCxnSpPr>
          <p:nvPr/>
        </p:nvCxnSpPr>
        <p:spPr>
          <a:xfrm flipV="1">
            <a:off x="2223948" y="5648628"/>
            <a:ext cx="1929641" cy="1116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E38CB4A4-1799-B442-B7FA-AF6897ED8CA8}"/>
              </a:ext>
            </a:extLst>
          </p:cNvPr>
          <p:cNvCxnSpPr>
            <a:cxnSpLocks/>
          </p:cNvCxnSpPr>
          <p:nvPr/>
        </p:nvCxnSpPr>
        <p:spPr>
          <a:xfrm flipV="1">
            <a:off x="1939430" y="5645317"/>
            <a:ext cx="2207401" cy="3431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6695D06B-BC1B-9E48-A90E-7F928F00248B}"/>
              </a:ext>
            </a:extLst>
          </p:cNvPr>
          <p:cNvCxnSpPr>
            <a:cxnSpLocks/>
          </p:cNvCxnSpPr>
          <p:nvPr/>
        </p:nvCxnSpPr>
        <p:spPr>
          <a:xfrm>
            <a:off x="2017105" y="5428221"/>
            <a:ext cx="2129726" cy="21926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2AA811F8-A349-194A-AB52-83B4CE97B069}"/>
              </a:ext>
            </a:extLst>
          </p:cNvPr>
          <p:cNvCxnSpPr>
            <a:cxnSpLocks/>
          </p:cNvCxnSpPr>
          <p:nvPr/>
        </p:nvCxnSpPr>
        <p:spPr>
          <a:xfrm flipV="1">
            <a:off x="2217455" y="5399395"/>
            <a:ext cx="1735497" cy="25905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078F550B-283A-454A-B2EC-DE8F8A472AF3}"/>
              </a:ext>
            </a:extLst>
          </p:cNvPr>
          <p:cNvCxnSpPr>
            <a:cxnSpLocks/>
          </p:cNvCxnSpPr>
          <p:nvPr/>
        </p:nvCxnSpPr>
        <p:spPr>
          <a:xfrm flipV="1">
            <a:off x="1935123" y="5394997"/>
            <a:ext cx="2017829" cy="29962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6B76946E-8D62-DB40-8C8B-CD910606382A}"/>
              </a:ext>
            </a:extLst>
          </p:cNvPr>
          <p:cNvCxnSpPr>
            <a:cxnSpLocks/>
          </p:cNvCxnSpPr>
          <p:nvPr/>
        </p:nvCxnSpPr>
        <p:spPr>
          <a:xfrm flipV="1">
            <a:off x="2001826" y="5406091"/>
            <a:ext cx="1951126" cy="2860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C1E0B6AB-B770-F24D-A29F-6D516D077AC4}"/>
              </a:ext>
            </a:extLst>
          </p:cNvPr>
          <p:cNvCxnSpPr>
            <a:cxnSpLocks/>
          </p:cNvCxnSpPr>
          <p:nvPr/>
        </p:nvCxnSpPr>
        <p:spPr>
          <a:xfrm flipH="1">
            <a:off x="1967206" y="5434362"/>
            <a:ext cx="83842" cy="2957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DB3CBD0F-30D7-1341-9EAF-E4C168D5186D}"/>
              </a:ext>
            </a:extLst>
          </p:cNvPr>
          <p:cNvCxnSpPr>
            <a:cxnSpLocks/>
          </p:cNvCxnSpPr>
          <p:nvPr/>
        </p:nvCxnSpPr>
        <p:spPr>
          <a:xfrm>
            <a:off x="2067961" y="5434362"/>
            <a:ext cx="171365" cy="22576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B02FB442-8E96-9446-A9B1-37E2565D916D}"/>
              </a:ext>
            </a:extLst>
          </p:cNvPr>
          <p:cNvCxnSpPr>
            <a:cxnSpLocks/>
          </p:cNvCxnSpPr>
          <p:nvPr/>
        </p:nvCxnSpPr>
        <p:spPr>
          <a:xfrm flipV="1">
            <a:off x="1956909" y="5665227"/>
            <a:ext cx="282417" cy="5316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EB2CC4C0-8F84-EA48-95B9-A3E931EFD5D1}"/>
              </a:ext>
            </a:extLst>
          </p:cNvPr>
          <p:cNvCxnSpPr>
            <a:cxnSpLocks/>
          </p:cNvCxnSpPr>
          <p:nvPr/>
        </p:nvCxnSpPr>
        <p:spPr>
          <a:xfrm flipH="1">
            <a:off x="2885571" y="3660553"/>
            <a:ext cx="83842" cy="2957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B849FDE5-953E-BA44-88E6-4CD64316F1C6}"/>
              </a:ext>
            </a:extLst>
          </p:cNvPr>
          <p:cNvCxnSpPr>
            <a:cxnSpLocks/>
          </p:cNvCxnSpPr>
          <p:nvPr/>
        </p:nvCxnSpPr>
        <p:spPr>
          <a:xfrm>
            <a:off x="2986326" y="3660553"/>
            <a:ext cx="171365" cy="22576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4EF12318-71B6-E042-92D7-2003A71B3946}"/>
              </a:ext>
            </a:extLst>
          </p:cNvPr>
          <p:cNvCxnSpPr>
            <a:cxnSpLocks/>
          </p:cNvCxnSpPr>
          <p:nvPr/>
        </p:nvCxnSpPr>
        <p:spPr>
          <a:xfrm flipV="1">
            <a:off x="2875274" y="3891418"/>
            <a:ext cx="282417" cy="5316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64C46CAD-79FB-9943-8286-6805377B6E58}"/>
              </a:ext>
            </a:extLst>
          </p:cNvPr>
          <p:cNvCxnSpPr>
            <a:cxnSpLocks/>
          </p:cNvCxnSpPr>
          <p:nvPr/>
        </p:nvCxnSpPr>
        <p:spPr>
          <a:xfrm flipH="1">
            <a:off x="3868726" y="5392277"/>
            <a:ext cx="83842" cy="29572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43B28454-6AD6-7E48-85FF-A4197B2E3307}"/>
              </a:ext>
            </a:extLst>
          </p:cNvPr>
          <p:cNvCxnSpPr>
            <a:cxnSpLocks/>
          </p:cNvCxnSpPr>
          <p:nvPr/>
        </p:nvCxnSpPr>
        <p:spPr>
          <a:xfrm>
            <a:off x="3969481" y="5392277"/>
            <a:ext cx="171365" cy="22576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89A2DE55-2CF2-224E-8E36-6D33566B57EF}"/>
              </a:ext>
            </a:extLst>
          </p:cNvPr>
          <p:cNvCxnSpPr>
            <a:cxnSpLocks/>
          </p:cNvCxnSpPr>
          <p:nvPr/>
        </p:nvCxnSpPr>
        <p:spPr>
          <a:xfrm flipV="1">
            <a:off x="3858429" y="5623142"/>
            <a:ext cx="282417" cy="5316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3" name="テキスト ボックス 202">
            <a:extLst>
              <a:ext uri="{FF2B5EF4-FFF2-40B4-BE49-F238E27FC236}">
                <a16:creationId xmlns:a16="http://schemas.microsoft.com/office/drawing/2014/main" id="{31754531-E064-A341-A31B-2AFB9BFC21C0}"/>
              </a:ext>
            </a:extLst>
          </p:cNvPr>
          <p:cNvSpPr txBox="1"/>
          <p:nvPr/>
        </p:nvSpPr>
        <p:spPr>
          <a:xfrm>
            <a:off x="9796169" y="2303132"/>
            <a:ext cx="1063112" cy="400110"/>
          </a:xfrm>
          <a:prstGeom prst="rect">
            <a:avLst/>
          </a:prstGeom>
          <a:noFill/>
        </p:spPr>
        <p:txBody>
          <a:bodyPr wrap="none" rtlCol="0">
            <a:spAutoFit/>
          </a:bodyPr>
          <a:lstStyle/>
          <a:p>
            <a:r>
              <a:rPr kumimoji="1" lang="en-US" altLang="ja-JP" sz="2000" dirty="0"/>
              <a:t>Collision</a:t>
            </a:r>
            <a:endParaRPr kumimoji="1" lang="ja-JP" altLang="en-US" sz="2000"/>
          </a:p>
        </p:txBody>
      </p:sp>
      <p:grpSp>
        <p:nvGrpSpPr>
          <p:cNvPr id="242" name="グループ化 241">
            <a:extLst>
              <a:ext uri="{FF2B5EF4-FFF2-40B4-BE49-F238E27FC236}">
                <a16:creationId xmlns:a16="http://schemas.microsoft.com/office/drawing/2014/main" id="{C946A802-6019-8D4A-9713-94E360B3FDBA}"/>
              </a:ext>
            </a:extLst>
          </p:cNvPr>
          <p:cNvGrpSpPr/>
          <p:nvPr/>
        </p:nvGrpSpPr>
        <p:grpSpPr>
          <a:xfrm>
            <a:off x="6619535" y="3596363"/>
            <a:ext cx="2151198" cy="825500"/>
            <a:chOff x="7991891" y="3440546"/>
            <a:chExt cx="2151198" cy="825500"/>
          </a:xfrm>
        </p:grpSpPr>
        <p:pic>
          <p:nvPicPr>
            <p:cNvPr id="210" name="図 209">
              <a:extLst>
                <a:ext uri="{FF2B5EF4-FFF2-40B4-BE49-F238E27FC236}">
                  <a16:creationId xmlns:a16="http://schemas.microsoft.com/office/drawing/2014/main" id="{98D88245-1A34-EE49-9098-55650356022B}"/>
                </a:ext>
              </a:extLst>
            </p:cNvPr>
            <p:cNvPicPr>
              <a:picLocks noChangeAspect="1"/>
            </p:cNvPicPr>
            <p:nvPr/>
          </p:nvPicPr>
          <p:blipFill>
            <a:blip r:embed="rId3"/>
            <a:stretch>
              <a:fillRect/>
            </a:stretch>
          </p:blipFill>
          <p:spPr>
            <a:xfrm rot="3995979">
              <a:off x="8673576" y="3330827"/>
              <a:ext cx="748305" cy="1091450"/>
            </a:xfrm>
            <a:prstGeom prst="rect">
              <a:avLst/>
            </a:prstGeom>
          </p:spPr>
        </p:pic>
        <p:pic>
          <p:nvPicPr>
            <p:cNvPr id="204" name="図 203">
              <a:extLst>
                <a:ext uri="{FF2B5EF4-FFF2-40B4-BE49-F238E27FC236}">
                  <a16:creationId xmlns:a16="http://schemas.microsoft.com/office/drawing/2014/main" id="{8FCBF94B-9056-2240-A9E6-D4788A36CAEB}"/>
                </a:ext>
              </a:extLst>
            </p:cNvPr>
            <p:cNvPicPr>
              <a:picLocks noChangeAspect="1"/>
            </p:cNvPicPr>
            <p:nvPr/>
          </p:nvPicPr>
          <p:blipFill>
            <a:blip r:embed="rId2"/>
            <a:stretch>
              <a:fillRect/>
            </a:stretch>
          </p:blipFill>
          <p:spPr>
            <a:xfrm>
              <a:off x="7991891" y="3440546"/>
              <a:ext cx="812800" cy="825500"/>
            </a:xfrm>
            <a:prstGeom prst="rect">
              <a:avLst/>
            </a:prstGeom>
          </p:spPr>
        </p:pic>
        <p:pic>
          <p:nvPicPr>
            <p:cNvPr id="205" name="図 204">
              <a:extLst>
                <a:ext uri="{FF2B5EF4-FFF2-40B4-BE49-F238E27FC236}">
                  <a16:creationId xmlns:a16="http://schemas.microsoft.com/office/drawing/2014/main" id="{D811243E-C2A5-6044-9DB1-D18A3EA55372}"/>
                </a:ext>
              </a:extLst>
            </p:cNvPr>
            <p:cNvPicPr>
              <a:picLocks noChangeAspect="1"/>
            </p:cNvPicPr>
            <p:nvPr/>
          </p:nvPicPr>
          <p:blipFill>
            <a:blip r:embed="rId2"/>
            <a:stretch>
              <a:fillRect/>
            </a:stretch>
          </p:blipFill>
          <p:spPr>
            <a:xfrm>
              <a:off x="9330289" y="3440546"/>
              <a:ext cx="812800" cy="825500"/>
            </a:xfrm>
            <a:prstGeom prst="rect">
              <a:avLst/>
            </a:prstGeom>
          </p:spPr>
        </p:pic>
      </p:grpSp>
      <p:sp>
        <p:nvSpPr>
          <p:cNvPr id="207" name="テキスト ボックス 206">
            <a:extLst>
              <a:ext uri="{FF2B5EF4-FFF2-40B4-BE49-F238E27FC236}">
                <a16:creationId xmlns:a16="http://schemas.microsoft.com/office/drawing/2014/main" id="{D3C49162-24FF-DC45-A38C-161C2D26B464}"/>
              </a:ext>
            </a:extLst>
          </p:cNvPr>
          <p:cNvSpPr txBox="1"/>
          <p:nvPr/>
        </p:nvSpPr>
        <p:spPr>
          <a:xfrm>
            <a:off x="9765857" y="3886318"/>
            <a:ext cx="1737655" cy="400110"/>
          </a:xfrm>
          <a:prstGeom prst="rect">
            <a:avLst/>
          </a:prstGeom>
          <a:noFill/>
        </p:spPr>
        <p:txBody>
          <a:bodyPr wrap="none" rtlCol="0">
            <a:spAutoFit/>
          </a:bodyPr>
          <a:lstStyle/>
          <a:p>
            <a:r>
              <a:rPr kumimoji="1" lang="en-US" altLang="ja-JP" sz="2000" dirty="0"/>
              <a:t>Binding energy</a:t>
            </a:r>
            <a:endParaRPr kumimoji="1" lang="ja-JP" altLang="en-US" sz="2000"/>
          </a:p>
        </p:txBody>
      </p:sp>
      <p:grpSp>
        <p:nvGrpSpPr>
          <p:cNvPr id="241" name="グループ化 240">
            <a:extLst>
              <a:ext uri="{FF2B5EF4-FFF2-40B4-BE49-F238E27FC236}">
                <a16:creationId xmlns:a16="http://schemas.microsoft.com/office/drawing/2014/main" id="{7DE13F2A-DC3E-DE42-92C2-7BA7347BEF1F}"/>
              </a:ext>
            </a:extLst>
          </p:cNvPr>
          <p:cNvGrpSpPr>
            <a:grpSpLocks noChangeAspect="1"/>
          </p:cNvGrpSpPr>
          <p:nvPr/>
        </p:nvGrpSpPr>
        <p:grpSpPr>
          <a:xfrm>
            <a:off x="6778370" y="5181475"/>
            <a:ext cx="2321616" cy="855729"/>
            <a:chOff x="7574232" y="4955713"/>
            <a:chExt cx="3228239" cy="1189903"/>
          </a:xfrm>
        </p:grpSpPr>
        <p:pic>
          <p:nvPicPr>
            <p:cNvPr id="209" name="図 208">
              <a:extLst>
                <a:ext uri="{FF2B5EF4-FFF2-40B4-BE49-F238E27FC236}">
                  <a16:creationId xmlns:a16="http://schemas.microsoft.com/office/drawing/2014/main" id="{3708E45E-4591-8141-BE40-77C036130DC2}"/>
                </a:ext>
              </a:extLst>
            </p:cNvPr>
            <p:cNvPicPr>
              <a:picLocks noChangeAspect="1"/>
            </p:cNvPicPr>
            <p:nvPr/>
          </p:nvPicPr>
          <p:blipFill>
            <a:blip r:embed="rId2"/>
            <a:stretch>
              <a:fillRect/>
            </a:stretch>
          </p:blipFill>
          <p:spPr>
            <a:xfrm>
              <a:off x="7619653" y="4992664"/>
              <a:ext cx="363650" cy="369332"/>
            </a:xfrm>
            <a:prstGeom prst="rect">
              <a:avLst/>
            </a:prstGeom>
          </p:spPr>
        </p:pic>
        <p:grpSp>
          <p:nvGrpSpPr>
            <p:cNvPr id="222" name="グループ化 221">
              <a:extLst>
                <a:ext uri="{FF2B5EF4-FFF2-40B4-BE49-F238E27FC236}">
                  <a16:creationId xmlns:a16="http://schemas.microsoft.com/office/drawing/2014/main" id="{A0ABA412-9A52-1C4C-90CD-26644D208180}"/>
                </a:ext>
              </a:extLst>
            </p:cNvPr>
            <p:cNvGrpSpPr/>
            <p:nvPr/>
          </p:nvGrpSpPr>
          <p:grpSpPr>
            <a:xfrm>
              <a:off x="7574232" y="4955713"/>
              <a:ext cx="3228239" cy="1189903"/>
              <a:chOff x="7574232" y="4955713"/>
              <a:chExt cx="3228239" cy="1189903"/>
            </a:xfrm>
          </p:grpSpPr>
          <p:grpSp>
            <p:nvGrpSpPr>
              <p:cNvPr id="219" name="グループ化 218">
                <a:extLst>
                  <a:ext uri="{FF2B5EF4-FFF2-40B4-BE49-F238E27FC236}">
                    <a16:creationId xmlns:a16="http://schemas.microsoft.com/office/drawing/2014/main" id="{3F759BFC-8040-4C42-8E9C-A8F334D9C324}"/>
                  </a:ext>
                </a:extLst>
              </p:cNvPr>
              <p:cNvGrpSpPr/>
              <p:nvPr/>
            </p:nvGrpSpPr>
            <p:grpSpPr>
              <a:xfrm>
                <a:off x="7574232" y="4955713"/>
                <a:ext cx="2383058" cy="1189903"/>
                <a:chOff x="9957290" y="5086922"/>
                <a:chExt cx="1862647" cy="1278686"/>
              </a:xfrm>
            </p:grpSpPr>
            <p:cxnSp>
              <p:nvCxnSpPr>
                <p:cNvPr id="214" name="直線コネクタ 213">
                  <a:extLst>
                    <a:ext uri="{FF2B5EF4-FFF2-40B4-BE49-F238E27FC236}">
                      <a16:creationId xmlns:a16="http://schemas.microsoft.com/office/drawing/2014/main" id="{DAF88AEF-3790-3344-A490-8A1C1A64B283}"/>
                    </a:ext>
                  </a:extLst>
                </p:cNvPr>
                <p:cNvCxnSpPr/>
                <p:nvPr/>
              </p:nvCxnSpPr>
              <p:spPr>
                <a:xfrm flipH="1">
                  <a:off x="9957290" y="6365608"/>
                  <a:ext cx="18626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a:extLst>
                    <a:ext uri="{FF2B5EF4-FFF2-40B4-BE49-F238E27FC236}">
                      <a16:creationId xmlns:a16="http://schemas.microsoft.com/office/drawing/2014/main" id="{46B49429-145A-6443-8F18-10AADCE93C9F}"/>
                    </a:ext>
                  </a:extLst>
                </p:cNvPr>
                <p:cNvCxnSpPr/>
                <p:nvPr/>
              </p:nvCxnSpPr>
              <p:spPr>
                <a:xfrm flipH="1">
                  <a:off x="9957290" y="5086922"/>
                  <a:ext cx="18626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CA1787DD-874D-D948-B1A6-B51B6C4B965E}"/>
                    </a:ext>
                  </a:extLst>
                </p:cNvPr>
                <p:cNvCxnSpPr>
                  <a:cxnSpLocks/>
                </p:cNvCxnSpPr>
                <p:nvPr/>
              </p:nvCxnSpPr>
              <p:spPr>
                <a:xfrm flipV="1">
                  <a:off x="9957290" y="5086922"/>
                  <a:ext cx="0" cy="12786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0" name="正方形/長方形 219">
                <a:extLst>
                  <a:ext uri="{FF2B5EF4-FFF2-40B4-BE49-F238E27FC236}">
                    <a16:creationId xmlns:a16="http://schemas.microsoft.com/office/drawing/2014/main" id="{21286D32-C08F-0447-9B0F-25AC93154E3E}"/>
                  </a:ext>
                </a:extLst>
              </p:cNvPr>
              <p:cNvSpPr/>
              <p:nvPr/>
            </p:nvSpPr>
            <p:spPr>
              <a:xfrm>
                <a:off x="9330289" y="4992664"/>
                <a:ext cx="366876" cy="1116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正方形/長方形 220">
                <a:extLst>
                  <a:ext uri="{FF2B5EF4-FFF2-40B4-BE49-F238E27FC236}">
                    <a16:creationId xmlns:a16="http://schemas.microsoft.com/office/drawing/2014/main" id="{47CEDCAB-B083-AC47-8123-F4697E38DA88}"/>
                  </a:ext>
                </a:extLst>
              </p:cNvPr>
              <p:cNvSpPr/>
              <p:nvPr/>
            </p:nvSpPr>
            <p:spPr>
              <a:xfrm>
                <a:off x="9573930" y="5475895"/>
                <a:ext cx="1228541" cy="14953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23" name="図 222">
              <a:extLst>
                <a:ext uri="{FF2B5EF4-FFF2-40B4-BE49-F238E27FC236}">
                  <a16:creationId xmlns:a16="http://schemas.microsoft.com/office/drawing/2014/main" id="{53A4546F-D3DA-E440-8CF6-FC1E90CFF2BF}"/>
                </a:ext>
              </a:extLst>
            </p:cNvPr>
            <p:cNvPicPr>
              <a:picLocks noChangeAspect="1"/>
            </p:cNvPicPr>
            <p:nvPr/>
          </p:nvPicPr>
          <p:blipFill>
            <a:blip r:embed="rId2"/>
            <a:stretch>
              <a:fillRect/>
            </a:stretch>
          </p:blipFill>
          <p:spPr>
            <a:xfrm>
              <a:off x="7796982" y="5361996"/>
              <a:ext cx="363650" cy="369332"/>
            </a:xfrm>
            <a:prstGeom prst="rect">
              <a:avLst/>
            </a:prstGeom>
          </p:spPr>
        </p:pic>
        <p:pic>
          <p:nvPicPr>
            <p:cNvPr id="224" name="図 223">
              <a:extLst>
                <a:ext uri="{FF2B5EF4-FFF2-40B4-BE49-F238E27FC236}">
                  <a16:creationId xmlns:a16="http://schemas.microsoft.com/office/drawing/2014/main" id="{D9F4EB69-94CA-FF4C-8ABE-DA4E8DC843C9}"/>
                </a:ext>
              </a:extLst>
            </p:cNvPr>
            <p:cNvPicPr>
              <a:picLocks noChangeAspect="1"/>
            </p:cNvPicPr>
            <p:nvPr/>
          </p:nvPicPr>
          <p:blipFill>
            <a:blip r:embed="rId2"/>
            <a:stretch>
              <a:fillRect/>
            </a:stretch>
          </p:blipFill>
          <p:spPr>
            <a:xfrm>
              <a:off x="8013975" y="5001772"/>
              <a:ext cx="363650" cy="369332"/>
            </a:xfrm>
            <a:prstGeom prst="rect">
              <a:avLst/>
            </a:prstGeom>
          </p:spPr>
        </p:pic>
        <p:pic>
          <p:nvPicPr>
            <p:cNvPr id="225" name="図 224">
              <a:extLst>
                <a:ext uri="{FF2B5EF4-FFF2-40B4-BE49-F238E27FC236}">
                  <a16:creationId xmlns:a16="http://schemas.microsoft.com/office/drawing/2014/main" id="{A40E6E16-1CAF-5549-9A84-E0285BB8A0F7}"/>
                </a:ext>
              </a:extLst>
            </p:cNvPr>
            <p:cNvPicPr>
              <a:picLocks noChangeAspect="1"/>
            </p:cNvPicPr>
            <p:nvPr/>
          </p:nvPicPr>
          <p:blipFill>
            <a:blip r:embed="rId2"/>
            <a:stretch>
              <a:fillRect/>
            </a:stretch>
          </p:blipFill>
          <p:spPr>
            <a:xfrm>
              <a:off x="7619653" y="5739332"/>
              <a:ext cx="363650" cy="369332"/>
            </a:xfrm>
            <a:prstGeom prst="rect">
              <a:avLst/>
            </a:prstGeom>
          </p:spPr>
        </p:pic>
        <p:pic>
          <p:nvPicPr>
            <p:cNvPr id="226" name="図 225">
              <a:extLst>
                <a:ext uri="{FF2B5EF4-FFF2-40B4-BE49-F238E27FC236}">
                  <a16:creationId xmlns:a16="http://schemas.microsoft.com/office/drawing/2014/main" id="{E17F5437-022E-A248-B97D-82F79813B8AA}"/>
                </a:ext>
              </a:extLst>
            </p:cNvPr>
            <p:cNvPicPr>
              <a:picLocks noChangeAspect="1"/>
            </p:cNvPicPr>
            <p:nvPr/>
          </p:nvPicPr>
          <p:blipFill>
            <a:blip r:embed="rId2"/>
            <a:stretch>
              <a:fillRect/>
            </a:stretch>
          </p:blipFill>
          <p:spPr>
            <a:xfrm>
              <a:off x="8023223" y="5739332"/>
              <a:ext cx="363650" cy="369332"/>
            </a:xfrm>
            <a:prstGeom prst="rect">
              <a:avLst/>
            </a:prstGeom>
          </p:spPr>
        </p:pic>
        <p:pic>
          <p:nvPicPr>
            <p:cNvPr id="227" name="図 226">
              <a:extLst>
                <a:ext uri="{FF2B5EF4-FFF2-40B4-BE49-F238E27FC236}">
                  <a16:creationId xmlns:a16="http://schemas.microsoft.com/office/drawing/2014/main" id="{8F0A4949-68FE-4240-823F-952DC0A35807}"/>
                </a:ext>
              </a:extLst>
            </p:cNvPr>
            <p:cNvPicPr>
              <a:picLocks noChangeAspect="1"/>
            </p:cNvPicPr>
            <p:nvPr/>
          </p:nvPicPr>
          <p:blipFill>
            <a:blip r:embed="rId2"/>
            <a:stretch>
              <a:fillRect/>
            </a:stretch>
          </p:blipFill>
          <p:spPr>
            <a:xfrm>
              <a:off x="8220286" y="5359279"/>
              <a:ext cx="363650" cy="369332"/>
            </a:xfrm>
            <a:prstGeom prst="rect">
              <a:avLst/>
            </a:prstGeom>
          </p:spPr>
        </p:pic>
        <p:pic>
          <p:nvPicPr>
            <p:cNvPr id="228" name="図 227">
              <a:extLst>
                <a:ext uri="{FF2B5EF4-FFF2-40B4-BE49-F238E27FC236}">
                  <a16:creationId xmlns:a16="http://schemas.microsoft.com/office/drawing/2014/main" id="{BCBE9EFE-31DE-104B-B3B7-34A60465AA42}"/>
                </a:ext>
              </a:extLst>
            </p:cNvPr>
            <p:cNvPicPr>
              <a:picLocks noChangeAspect="1"/>
            </p:cNvPicPr>
            <p:nvPr/>
          </p:nvPicPr>
          <p:blipFill>
            <a:blip r:embed="rId2"/>
            <a:stretch>
              <a:fillRect/>
            </a:stretch>
          </p:blipFill>
          <p:spPr>
            <a:xfrm>
              <a:off x="8408297" y="4982749"/>
              <a:ext cx="363650" cy="369332"/>
            </a:xfrm>
            <a:prstGeom prst="rect">
              <a:avLst/>
            </a:prstGeom>
          </p:spPr>
        </p:pic>
        <p:pic>
          <p:nvPicPr>
            <p:cNvPr id="229" name="図 228">
              <a:extLst>
                <a:ext uri="{FF2B5EF4-FFF2-40B4-BE49-F238E27FC236}">
                  <a16:creationId xmlns:a16="http://schemas.microsoft.com/office/drawing/2014/main" id="{2DCB3AB1-144E-D048-9DFC-BF64A1366A91}"/>
                </a:ext>
              </a:extLst>
            </p:cNvPr>
            <p:cNvPicPr>
              <a:picLocks noChangeAspect="1"/>
            </p:cNvPicPr>
            <p:nvPr/>
          </p:nvPicPr>
          <p:blipFill>
            <a:blip r:embed="rId2"/>
            <a:stretch>
              <a:fillRect/>
            </a:stretch>
          </p:blipFill>
          <p:spPr>
            <a:xfrm>
              <a:off x="8436944" y="5735809"/>
              <a:ext cx="363650" cy="369332"/>
            </a:xfrm>
            <a:prstGeom prst="rect">
              <a:avLst/>
            </a:prstGeom>
          </p:spPr>
        </p:pic>
        <p:pic>
          <p:nvPicPr>
            <p:cNvPr id="230" name="図 229">
              <a:extLst>
                <a:ext uri="{FF2B5EF4-FFF2-40B4-BE49-F238E27FC236}">
                  <a16:creationId xmlns:a16="http://schemas.microsoft.com/office/drawing/2014/main" id="{681E8B0C-7AB6-9441-99EB-2962E46F3F3D}"/>
                </a:ext>
              </a:extLst>
            </p:cNvPr>
            <p:cNvPicPr>
              <a:picLocks noChangeAspect="1"/>
            </p:cNvPicPr>
            <p:nvPr/>
          </p:nvPicPr>
          <p:blipFill>
            <a:blip r:embed="rId2"/>
            <a:stretch>
              <a:fillRect/>
            </a:stretch>
          </p:blipFill>
          <p:spPr>
            <a:xfrm>
              <a:off x="8622072" y="5359279"/>
              <a:ext cx="363650" cy="369332"/>
            </a:xfrm>
            <a:prstGeom prst="rect">
              <a:avLst/>
            </a:prstGeom>
          </p:spPr>
        </p:pic>
        <p:pic>
          <p:nvPicPr>
            <p:cNvPr id="231" name="図 230">
              <a:extLst>
                <a:ext uri="{FF2B5EF4-FFF2-40B4-BE49-F238E27FC236}">
                  <a16:creationId xmlns:a16="http://schemas.microsoft.com/office/drawing/2014/main" id="{5C1C0873-5105-D54E-8976-C92D824F95A3}"/>
                </a:ext>
              </a:extLst>
            </p:cNvPr>
            <p:cNvPicPr>
              <a:picLocks noChangeAspect="1"/>
            </p:cNvPicPr>
            <p:nvPr/>
          </p:nvPicPr>
          <p:blipFill>
            <a:blip r:embed="rId2"/>
            <a:stretch>
              <a:fillRect/>
            </a:stretch>
          </p:blipFill>
          <p:spPr>
            <a:xfrm>
              <a:off x="8817367" y="4982749"/>
              <a:ext cx="363650" cy="369332"/>
            </a:xfrm>
            <a:prstGeom prst="rect">
              <a:avLst/>
            </a:prstGeom>
          </p:spPr>
        </p:pic>
        <p:pic>
          <p:nvPicPr>
            <p:cNvPr id="232" name="図 231">
              <a:extLst>
                <a:ext uri="{FF2B5EF4-FFF2-40B4-BE49-F238E27FC236}">
                  <a16:creationId xmlns:a16="http://schemas.microsoft.com/office/drawing/2014/main" id="{216EB0E7-625E-364B-B67C-03BC33AD4BCB}"/>
                </a:ext>
              </a:extLst>
            </p:cNvPr>
            <p:cNvPicPr>
              <a:picLocks noChangeAspect="1"/>
            </p:cNvPicPr>
            <p:nvPr/>
          </p:nvPicPr>
          <p:blipFill>
            <a:blip r:embed="rId2"/>
            <a:stretch>
              <a:fillRect/>
            </a:stretch>
          </p:blipFill>
          <p:spPr>
            <a:xfrm>
              <a:off x="8964402" y="5754696"/>
              <a:ext cx="363650" cy="369332"/>
            </a:xfrm>
            <a:prstGeom prst="rect">
              <a:avLst/>
            </a:prstGeom>
          </p:spPr>
        </p:pic>
        <p:pic>
          <p:nvPicPr>
            <p:cNvPr id="233" name="図 232">
              <a:extLst>
                <a:ext uri="{FF2B5EF4-FFF2-40B4-BE49-F238E27FC236}">
                  <a16:creationId xmlns:a16="http://schemas.microsoft.com/office/drawing/2014/main" id="{1CD0371D-11BE-7A46-AE09-803D09F10386}"/>
                </a:ext>
              </a:extLst>
            </p:cNvPr>
            <p:cNvPicPr>
              <a:picLocks noChangeAspect="1"/>
            </p:cNvPicPr>
            <p:nvPr/>
          </p:nvPicPr>
          <p:blipFill>
            <a:blip r:embed="rId2"/>
            <a:stretch>
              <a:fillRect/>
            </a:stretch>
          </p:blipFill>
          <p:spPr>
            <a:xfrm>
              <a:off x="8928503" y="5300452"/>
              <a:ext cx="363650" cy="369332"/>
            </a:xfrm>
            <a:prstGeom prst="rect">
              <a:avLst/>
            </a:prstGeom>
          </p:spPr>
        </p:pic>
        <p:pic>
          <p:nvPicPr>
            <p:cNvPr id="234" name="図 233">
              <a:extLst>
                <a:ext uri="{FF2B5EF4-FFF2-40B4-BE49-F238E27FC236}">
                  <a16:creationId xmlns:a16="http://schemas.microsoft.com/office/drawing/2014/main" id="{041E31B7-9EFC-2141-A538-04705137299A}"/>
                </a:ext>
              </a:extLst>
            </p:cNvPr>
            <p:cNvPicPr>
              <a:picLocks noChangeAspect="1"/>
            </p:cNvPicPr>
            <p:nvPr/>
          </p:nvPicPr>
          <p:blipFill>
            <a:blip r:embed="rId2"/>
            <a:stretch>
              <a:fillRect/>
            </a:stretch>
          </p:blipFill>
          <p:spPr>
            <a:xfrm>
              <a:off x="7772053" y="5145064"/>
              <a:ext cx="363650" cy="369332"/>
            </a:xfrm>
            <a:prstGeom prst="rect">
              <a:avLst/>
            </a:prstGeom>
          </p:spPr>
        </p:pic>
        <p:pic>
          <p:nvPicPr>
            <p:cNvPr id="235" name="図 234">
              <a:extLst>
                <a:ext uri="{FF2B5EF4-FFF2-40B4-BE49-F238E27FC236}">
                  <a16:creationId xmlns:a16="http://schemas.microsoft.com/office/drawing/2014/main" id="{88CAF820-B2DD-AF47-92E5-31FDFCC053C6}"/>
                </a:ext>
              </a:extLst>
            </p:cNvPr>
            <p:cNvPicPr>
              <a:picLocks noChangeAspect="1"/>
            </p:cNvPicPr>
            <p:nvPr/>
          </p:nvPicPr>
          <p:blipFill>
            <a:blip r:embed="rId2"/>
            <a:stretch>
              <a:fillRect/>
            </a:stretch>
          </p:blipFill>
          <p:spPr>
            <a:xfrm>
              <a:off x="7601586" y="5522400"/>
              <a:ext cx="363650" cy="369332"/>
            </a:xfrm>
            <a:prstGeom prst="rect">
              <a:avLst/>
            </a:prstGeom>
          </p:spPr>
        </p:pic>
        <p:pic>
          <p:nvPicPr>
            <p:cNvPr id="236" name="図 235">
              <a:extLst>
                <a:ext uri="{FF2B5EF4-FFF2-40B4-BE49-F238E27FC236}">
                  <a16:creationId xmlns:a16="http://schemas.microsoft.com/office/drawing/2014/main" id="{3F4970B2-57BD-F84E-9353-A450FB113612}"/>
                </a:ext>
              </a:extLst>
            </p:cNvPr>
            <p:cNvPicPr>
              <a:picLocks noChangeAspect="1"/>
            </p:cNvPicPr>
            <p:nvPr/>
          </p:nvPicPr>
          <p:blipFill>
            <a:blip r:embed="rId2"/>
            <a:stretch>
              <a:fillRect/>
            </a:stretch>
          </p:blipFill>
          <p:spPr>
            <a:xfrm>
              <a:off x="8167810" y="5638477"/>
              <a:ext cx="363650" cy="369332"/>
            </a:xfrm>
            <a:prstGeom prst="rect">
              <a:avLst/>
            </a:prstGeom>
          </p:spPr>
        </p:pic>
        <p:pic>
          <p:nvPicPr>
            <p:cNvPr id="237" name="図 236">
              <a:extLst>
                <a:ext uri="{FF2B5EF4-FFF2-40B4-BE49-F238E27FC236}">
                  <a16:creationId xmlns:a16="http://schemas.microsoft.com/office/drawing/2014/main" id="{45C466CB-1586-7249-A4CB-1D3F02072284}"/>
                </a:ext>
              </a:extLst>
            </p:cNvPr>
            <p:cNvPicPr>
              <a:picLocks noChangeAspect="1"/>
            </p:cNvPicPr>
            <p:nvPr/>
          </p:nvPicPr>
          <p:blipFill>
            <a:blip r:embed="rId2"/>
            <a:stretch>
              <a:fillRect/>
            </a:stretch>
          </p:blipFill>
          <p:spPr>
            <a:xfrm>
              <a:off x="8301108" y="5172099"/>
              <a:ext cx="363650" cy="369332"/>
            </a:xfrm>
            <a:prstGeom prst="rect">
              <a:avLst/>
            </a:prstGeom>
          </p:spPr>
        </p:pic>
        <p:pic>
          <p:nvPicPr>
            <p:cNvPr id="238" name="図 237">
              <a:extLst>
                <a:ext uri="{FF2B5EF4-FFF2-40B4-BE49-F238E27FC236}">
                  <a16:creationId xmlns:a16="http://schemas.microsoft.com/office/drawing/2014/main" id="{7983B52F-0A13-FA49-9B4E-C309500B83ED}"/>
                </a:ext>
              </a:extLst>
            </p:cNvPr>
            <p:cNvPicPr>
              <a:picLocks noChangeAspect="1"/>
            </p:cNvPicPr>
            <p:nvPr/>
          </p:nvPicPr>
          <p:blipFill>
            <a:blip r:embed="rId2"/>
            <a:stretch>
              <a:fillRect/>
            </a:stretch>
          </p:blipFill>
          <p:spPr>
            <a:xfrm>
              <a:off x="8650234" y="5710259"/>
              <a:ext cx="363650" cy="369332"/>
            </a:xfrm>
            <a:prstGeom prst="rect">
              <a:avLst/>
            </a:prstGeom>
          </p:spPr>
        </p:pic>
        <p:pic>
          <p:nvPicPr>
            <p:cNvPr id="239" name="図 238">
              <a:extLst>
                <a:ext uri="{FF2B5EF4-FFF2-40B4-BE49-F238E27FC236}">
                  <a16:creationId xmlns:a16="http://schemas.microsoft.com/office/drawing/2014/main" id="{81101261-C083-194F-8C68-FBF8A10071FE}"/>
                </a:ext>
              </a:extLst>
            </p:cNvPr>
            <p:cNvPicPr>
              <a:picLocks noChangeAspect="1"/>
            </p:cNvPicPr>
            <p:nvPr/>
          </p:nvPicPr>
          <p:blipFill>
            <a:blip r:embed="rId2"/>
            <a:stretch>
              <a:fillRect/>
            </a:stretch>
          </p:blipFill>
          <p:spPr>
            <a:xfrm>
              <a:off x="8722192" y="5297574"/>
              <a:ext cx="363650" cy="369332"/>
            </a:xfrm>
            <a:prstGeom prst="rect">
              <a:avLst/>
            </a:prstGeom>
          </p:spPr>
        </p:pic>
        <p:pic>
          <p:nvPicPr>
            <p:cNvPr id="240" name="図 239">
              <a:extLst>
                <a:ext uri="{FF2B5EF4-FFF2-40B4-BE49-F238E27FC236}">
                  <a16:creationId xmlns:a16="http://schemas.microsoft.com/office/drawing/2014/main" id="{8C4FB60A-ADD5-4B42-B203-8AECF48069FA}"/>
                </a:ext>
              </a:extLst>
            </p:cNvPr>
            <p:cNvPicPr>
              <a:picLocks noChangeAspect="1"/>
            </p:cNvPicPr>
            <p:nvPr/>
          </p:nvPicPr>
          <p:blipFill>
            <a:blip r:embed="rId2"/>
            <a:stretch>
              <a:fillRect/>
            </a:stretch>
          </p:blipFill>
          <p:spPr>
            <a:xfrm>
              <a:off x="8954764" y="4992664"/>
              <a:ext cx="363650" cy="369332"/>
            </a:xfrm>
            <a:prstGeom prst="rect">
              <a:avLst/>
            </a:prstGeom>
          </p:spPr>
        </p:pic>
      </p:grpSp>
      <p:sp>
        <p:nvSpPr>
          <p:cNvPr id="245" name="テキスト ボックス 244">
            <a:extLst>
              <a:ext uri="{FF2B5EF4-FFF2-40B4-BE49-F238E27FC236}">
                <a16:creationId xmlns:a16="http://schemas.microsoft.com/office/drawing/2014/main" id="{DAD27794-1834-A542-9A15-BB45864C6B98}"/>
              </a:ext>
            </a:extLst>
          </p:cNvPr>
          <p:cNvSpPr txBox="1"/>
          <p:nvPr/>
        </p:nvSpPr>
        <p:spPr>
          <a:xfrm>
            <a:off x="9765857" y="5320493"/>
            <a:ext cx="1785874" cy="400110"/>
          </a:xfrm>
          <a:prstGeom prst="rect">
            <a:avLst/>
          </a:prstGeom>
          <a:noFill/>
        </p:spPr>
        <p:txBody>
          <a:bodyPr wrap="none" rtlCol="0">
            <a:spAutoFit/>
          </a:bodyPr>
          <a:lstStyle/>
          <a:p>
            <a:r>
              <a:rPr kumimoji="1" lang="en-US" altLang="ja-JP" sz="2000" dirty="0"/>
              <a:t>Compressibility</a:t>
            </a:r>
            <a:endParaRPr kumimoji="1" lang="ja-JP" altLang="en-US" sz="2000"/>
          </a:p>
        </p:txBody>
      </p:sp>
      <p:grpSp>
        <p:nvGrpSpPr>
          <p:cNvPr id="251" name="グループ化 250">
            <a:extLst>
              <a:ext uri="{FF2B5EF4-FFF2-40B4-BE49-F238E27FC236}">
                <a16:creationId xmlns:a16="http://schemas.microsoft.com/office/drawing/2014/main" id="{758298E5-4DA8-FA4C-BFE6-A4A390CD0A36}"/>
              </a:ext>
            </a:extLst>
          </p:cNvPr>
          <p:cNvGrpSpPr/>
          <p:nvPr/>
        </p:nvGrpSpPr>
        <p:grpSpPr>
          <a:xfrm>
            <a:off x="6646827" y="2007842"/>
            <a:ext cx="2772544" cy="828910"/>
            <a:chOff x="6646827" y="2007842"/>
            <a:chExt cx="2772544" cy="828910"/>
          </a:xfrm>
        </p:grpSpPr>
        <p:pic>
          <p:nvPicPr>
            <p:cNvPr id="201" name="図 200">
              <a:extLst>
                <a:ext uri="{FF2B5EF4-FFF2-40B4-BE49-F238E27FC236}">
                  <a16:creationId xmlns:a16="http://schemas.microsoft.com/office/drawing/2014/main" id="{E03AF821-DDC3-BD42-BF52-0E79594886D4}"/>
                </a:ext>
              </a:extLst>
            </p:cNvPr>
            <p:cNvPicPr>
              <a:picLocks noChangeAspect="1"/>
            </p:cNvPicPr>
            <p:nvPr/>
          </p:nvPicPr>
          <p:blipFill>
            <a:blip r:embed="rId2"/>
            <a:stretch>
              <a:fillRect/>
            </a:stretch>
          </p:blipFill>
          <p:spPr>
            <a:xfrm>
              <a:off x="6646827" y="2007842"/>
              <a:ext cx="812800" cy="825500"/>
            </a:xfrm>
            <a:prstGeom prst="rect">
              <a:avLst/>
            </a:prstGeom>
          </p:spPr>
        </p:pic>
        <p:pic>
          <p:nvPicPr>
            <p:cNvPr id="202" name="図 201">
              <a:extLst>
                <a:ext uri="{FF2B5EF4-FFF2-40B4-BE49-F238E27FC236}">
                  <a16:creationId xmlns:a16="http://schemas.microsoft.com/office/drawing/2014/main" id="{7941D3EA-0B8F-D442-8C33-9A2B3B5EA6D0}"/>
                </a:ext>
              </a:extLst>
            </p:cNvPr>
            <p:cNvPicPr>
              <a:picLocks noChangeAspect="1"/>
            </p:cNvPicPr>
            <p:nvPr/>
          </p:nvPicPr>
          <p:blipFill>
            <a:blip r:embed="rId2"/>
            <a:stretch>
              <a:fillRect/>
            </a:stretch>
          </p:blipFill>
          <p:spPr>
            <a:xfrm>
              <a:off x="8606571" y="2011252"/>
              <a:ext cx="812800" cy="825500"/>
            </a:xfrm>
            <a:prstGeom prst="rect">
              <a:avLst/>
            </a:prstGeom>
          </p:spPr>
        </p:pic>
        <p:cxnSp>
          <p:nvCxnSpPr>
            <p:cNvPr id="247" name="直線矢印コネクタ 246">
              <a:extLst>
                <a:ext uri="{FF2B5EF4-FFF2-40B4-BE49-F238E27FC236}">
                  <a16:creationId xmlns:a16="http://schemas.microsoft.com/office/drawing/2014/main" id="{4568B220-E34A-104C-88DB-00B09802F3A0}"/>
                </a:ext>
              </a:extLst>
            </p:cNvPr>
            <p:cNvCxnSpPr>
              <a:cxnSpLocks/>
            </p:cNvCxnSpPr>
            <p:nvPr/>
          </p:nvCxnSpPr>
          <p:spPr>
            <a:xfrm>
              <a:off x="7447911" y="2422297"/>
              <a:ext cx="504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直線矢印コネクタ 248">
              <a:extLst>
                <a:ext uri="{FF2B5EF4-FFF2-40B4-BE49-F238E27FC236}">
                  <a16:creationId xmlns:a16="http://schemas.microsoft.com/office/drawing/2014/main" id="{69486015-C085-2049-B87C-5C581F348039}"/>
                </a:ext>
              </a:extLst>
            </p:cNvPr>
            <p:cNvCxnSpPr>
              <a:cxnSpLocks/>
            </p:cNvCxnSpPr>
            <p:nvPr/>
          </p:nvCxnSpPr>
          <p:spPr>
            <a:xfrm flipH="1">
              <a:off x="8099356" y="2422297"/>
              <a:ext cx="504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5" name="テキスト ボックス 124">
            <a:extLst>
              <a:ext uri="{FF2B5EF4-FFF2-40B4-BE49-F238E27FC236}">
                <a16:creationId xmlns:a16="http://schemas.microsoft.com/office/drawing/2014/main" id="{5BA8CC72-BE22-314B-B475-006CBEE3E4F0}"/>
              </a:ext>
            </a:extLst>
          </p:cNvPr>
          <p:cNvSpPr txBox="1"/>
          <p:nvPr/>
        </p:nvSpPr>
        <p:spPr>
          <a:xfrm>
            <a:off x="3535486" y="120770"/>
            <a:ext cx="5200270" cy="523220"/>
          </a:xfrm>
          <a:prstGeom prst="rect">
            <a:avLst/>
          </a:prstGeom>
          <a:noFill/>
        </p:spPr>
        <p:txBody>
          <a:bodyPr wrap="none" rtlCol="0">
            <a:spAutoFit/>
          </a:bodyPr>
          <a:lstStyle/>
          <a:p>
            <a:r>
              <a:rPr lang="en-US" altLang="ja-JP" sz="2800" dirty="0">
                <a:solidFill>
                  <a:schemeClr val="bg1"/>
                </a:solidFill>
              </a:rPr>
              <a:t>Common interest in this workshop</a:t>
            </a:r>
          </a:p>
        </p:txBody>
      </p:sp>
      <p:sp>
        <p:nvSpPr>
          <p:cNvPr id="126" name="テキスト ボックス 125">
            <a:extLst>
              <a:ext uri="{FF2B5EF4-FFF2-40B4-BE49-F238E27FC236}">
                <a16:creationId xmlns:a16="http://schemas.microsoft.com/office/drawing/2014/main" id="{770E8D48-A2F8-1043-A404-D8C3557ED545}"/>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97689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960FC8D-94FC-1648-A932-04EFAE90AAA5}"/>
              </a:ext>
            </a:extLst>
          </p:cNvPr>
          <p:cNvSpPr txBox="1"/>
          <p:nvPr/>
        </p:nvSpPr>
        <p:spPr>
          <a:xfrm>
            <a:off x="3535486" y="120770"/>
            <a:ext cx="5200270" cy="523220"/>
          </a:xfrm>
          <a:prstGeom prst="rect">
            <a:avLst/>
          </a:prstGeom>
          <a:noFill/>
        </p:spPr>
        <p:txBody>
          <a:bodyPr wrap="none" rtlCol="0">
            <a:spAutoFit/>
          </a:bodyPr>
          <a:lstStyle/>
          <a:p>
            <a:r>
              <a:rPr lang="en-US" altLang="ja-JP" sz="2800" dirty="0">
                <a:solidFill>
                  <a:schemeClr val="bg1"/>
                </a:solidFill>
              </a:rPr>
              <a:t>Common interest in this workshop</a:t>
            </a:r>
          </a:p>
        </p:txBody>
      </p:sp>
      <p:grpSp>
        <p:nvGrpSpPr>
          <p:cNvPr id="10" name="グループ化 9">
            <a:extLst>
              <a:ext uri="{FF2B5EF4-FFF2-40B4-BE49-F238E27FC236}">
                <a16:creationId xmlns:a16="http://schemas.microsoft.com/office/drawing/2014/main" id="{6DB44DE8-0D93-6041-AB90-10E4F0F24835}"/>
              </a:ext>
            </a:extLst>
          </p:cNvPr>
          <p:cNvGrpSpPr/>
          <p:nvPr/>
        </p:nvGrpSpPr>
        <p:grpSpPr>
          <a:xfrm>
            <a:off x="2307182" y="2969274"/>
            <a:ext cx="1328854" cy="1343202"/>
            <a:chOff x="2006276" y="4076724"/>
            <a:chExt cx="1604514" cy="1621838"/>
          </a:xfrm>
        </p:grpSpPr>
        <p:sp>
          <p:nvSpPr>
            <p:cNvPr id="2" name="円/楕円 1">
              <a:extLst>
                <a:ext uri="{FF2B5EF4-FFF2-40B4-BE49-F238E27FC236}">
                  <a16:creationId xmlns:a16="http://schemas.microsoft.com/office/drawing/2014/main" id="{FBF8DC2A-0933-0A47-922E-4736852CDD8F}"/>
                </a:ext>
              </a:extLst>
            </p:cNvPr>
            <p:cNvSpPr>
              <a:spLocks noChangeAspect="1"/>
            </p:cNvSpPr>
            <p:nvPr/>
          </p:nvSpPr>
          <p:spPr>
            <a:xfrm>
              <a:off x="2444984" y="4261378"/>
              <a:ext cx="540000" cy="540000"/>
            </a:xfrm>
            <a:prstGeom prst="ellipse">
              <a:avLst/>
            </a:prstGeo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id="{47072AC7-A344-BE40-9FAC-8634F3D0927E}"/>
                </a:ext>
              </a:extLst>
            </p:cNvPr>
            <p:cNvSpPr/>
            <p:nvPr/>
          </p:nvSpPr>
          <p:spPr>
            <a:xfrm rot="20587928">
              <a:off x="2840756" y="4711135"/>
              <a:ext cx="540000" cy="540000"/>
            </a:xfrm>
            <a:prstGeom prst="round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三角形 3">
              <a:extLst>
                <a:ext uri="{FF2B5EF4-FFF2-40B4-BE49-F238E27FC236}">
                  <a16:creationId xmlns:a16="http://schemas.microsoft.com/office/drawing/2014/main" id="{F055B116-6D15-7141-AA5B-C1498BF37A32}"/>
                </a:ext>
              </a:extLst>
            </p:cNvPr>
            <p:cNvSpPr/>
            <p:nvPr/>
          </p:nvSpPr>
          <p:spPr>
            <a:xfrm rot="2073812">
              <a:off x="2286669" y="4753108"/>
              <a:ext cx="672861" cy="539999"/>
            </a:xfrm>
            <a:prstGeom prst="triangl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BAB2A73B-F18A-C641-857E-99ABD7D54762}"/>
                </a:ext>
              </a:extLst>
            </p:cNvPr>
            <p:cNvSpPr/>
            <p:nvPr/>
          </p:nvSpPr>
          <p:spPr>
            <a:xfrm>
              <a:off x="2006276" y="4076724"/>
              <a:ext cx="1604514" cy="1621838"/>
            </a:xfrm>
            <a:prstGeom prst="ellipse">
              <a:avLst/>
            </a:prstGeom>
            <a:solidFill>
              <a:srgbClr val="FFFFFF">
                <a:alpha val="90000"/>
              </a:srgbClr>
            </a:solidFill>
            <a:ln w="25400">
              <a:solidFill>
                <a:schemeClr val="tx1"/>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0B9A1CC6-87AC-4B4F-8F70-2D72336A301C}"/>
              </a:ext>
            </a:extLst>
          </p:cNvPr>
          <p:cNvGrpSpPr/>
          <p:nvPr/>
        </p:nvGrpSpPr>
        <p:grpSpPr>
          <a:xfrm>
            <a:off x="4861723" y="2560850"/>
            <a:ext cx="2067771" cy="2090097"/>
            <a:chOff x="1466627" y="921254"/>
            <a:chExt cx="2496713" cy="2523670"/>
          </a:xfrm>
        </p:grpSpPr>
        <p:sp>
          <p:nvSpPr>
            <p:cNvPr id="31" name="円/楕円 30">
              <a:extLst>
                <a:ext uri="{FF2B5EF4-FFF2-40B4-BE49-F238E27FC236}">
                  <a16:creationId xmlns:a16="http://schemas.microsoft.com/office/drawing/2014/main" id="{2EE20E1E-0CA4-534C-A892-3365ACAED8F5}"/>
                </a:ext>
              </a:extLst>
            </p:cNvPr>
            <p:cNvSpPr>
              <a:spLocks noChangeAspect="1"/>
            </p:cNvSpPr>
            <p:nvPr/>
          </p:nvSpPr>
          <p:spPr>
            <a:xfrm>
              <a:off x="2840756" y="1006941"/>
              <a:ext cx="540000" cy="540000"/>
            </a:xfrm>
            <a:prstGeom prst="ellipse">
              <a:avLst/>
            </a:prstGeo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a:extLst>
                <a:ext uri="{FF2B5EF4-FFF2-40B4-BE49-F238E27FC236}">
                  <a16:creationId xmlns:a16="http://schemas.microsoft.com/office/drawing/2014/main" id="{82B25C8A-F7FB-CB4B-A893-52E2FC12DBF8}"/>
                </a:ext>
              </a:extLst>
            </p:cNvPr>
            <p:cNvSpPr/>
            <p:nvPr/>
          </p:nvSpPr>
          <p:spPr>
            <a:xfrm rot="20587928">
              <a:off x="3073542" y="2620487"/>
              <a:ext cx="540000" cy="540000"/>
            </a:xfrm>
            <a:prstGeom prst="round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三角形 32">
              <a:extLst>
                <a:ext uri="{FF2B5EF4-FFF2-40B4-BE49-F238E27FC236}">
                  <a16:creationId xmlns:a16="http://schemas.microsoft.com/office/drawing/2014/main" id="{C95FC9D1-90D1-2D43-AB4A-69A4C0AAB407}"/>
                </a:ext>
              </a:extLst>
            </p:cNvPr>
            <p:cNvSpPr/>
            <p:nvPr/>
          </p:nvSpPr>
          <p:spPr>
            <a:xfrm rot="2073812">
              <a:off x="1578344" y="2048544"/>
              <a:ext cx="672861" cy="539999"/>
            </a:xfrm>
            <a:prstGeom prst="triangl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AFBF60A5-9E9F-8B4F-8E22-79570EBF0FD3}"/>
                </a:ext>
              </a:extLst>
            </p:cNvPr>
            <p:cNvSpPr>
              <a:spLocks noChangeAspect="1"/>
            </p:cNvSpPr>
            <p:nvPr/>
          </p:nvSpPr>
          <p:spPr>
            <a:xfrm>
              <a:off x="1466627" y="921254"/>
              <a:ext cx="2496713" cy="2523670"/>
            </a:xfrm>
            <a:prstGeom prst="ellipse">
              <a:avLst/>
            </a:prstGeom>
            <a:solidFill>
              <a:srgbClr val="FFFFFF">
                <a:alpha val="50000"/>
              </a:srgbClr>
            </a:solidFill>
            <a:ln w="25400">
              <a:solidFill>
                <a:schemeClr val="tx1">
                  <a:alpha val="50000"/>
                </a:schemeClr>
              </a:solidFill>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40" name="円/楕円 39">
            <a:extLst>
              <a:ext uri="{FF2B5EF4-FFF2-40B4-BE49-F238E27FC236}">
                <a16:creationId xmlns:a16="http://schemas.microsoft.com/office/drawing/2014/main" id="{3513F19A-65AC-3C48-B448-64E50433B4A6}"/>
              </a:ext>
            </a:extLst>
          </p:cNvPr>
          <p:cNvSpPr>
            <a:spLocks noChangeAspect="1"/>
          </p:cNvSpPr>
          <p:nvPr/>
        </p:nvSpPr>
        <p:spPr>
          <a:xfrm>
            <a:off x="9563903" y="2337236"/>
            <a:ext cx="447227" cy="447227"/>
          </a:xfrm>
          <a:prstGeom prst="ellipse">
            <a:avLst/>
          </a:prstGeom>
          <a:solidFill>
            <a:srgbClr val="FF0000"/>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a:extLst>
              <a:ext uri="{FF2B5EF4-FFF2-40B4-BE49-F238E27FC236}">
                <a16:creationId xmlns:a16="http://schemas.microsoft.com/office/drawing/2014/main" id="{A64EA494-12EF-9A47-A80C-288F21351AC3}"/>
              </a:ext>
            </a:extLst>
          </p:cNvPr>
          <p:cNvSpPr/>
          <p:nvPr/>
        </p:nvSpPr>
        <p:spPr>
          <a:xfrm rot="20587928">
            <a:off x="9967078" y="4247434"/>
            <a:ext cx="447227" cy="447227"/>
          </a:xfrm>
          <a:prstGeom prst="round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三角形 41">
            <a:extLst>
              <a:ext uri="{FF2B5EF4-FFF2-40B4-BE49-F238E27FC236}">
                <a16:creationId xmlns:a16="http://schemas.microsoft.com/office/drawing/2014/main" id="{7235F809-54CF-DD46-970C-09C206131393}"/>
              </a:ext>
            </a:extLst>
          </p:cNvPr>
          <p:cNvSpPr/>
          <p:nvPr/>
        </p:nvSpPr>
        <p:spPr>
          <a:xfrm rot="2073812">
            <a:off x="8043949" y="3625933"/>
            <a:ext cx="557262" cy="447226"/>
          </a:xfrm>
          <a:prstGeom prst="triangl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1E2EA3F2-1E4D-5346-B3F2-871F2CEDC56D}"/>
              </a:ext>
            </a:extLst>
          </p:cNvPr>
          <p:cNvCxnSpPr/>
          <p:nvPr/>
        </p:nvCxnSpPr>
        <p:spPr>
          <a:xfrm>
            <a:off x="2132871" y="5633573"/>
            <a:ext cx="712581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325E11E-96DD-CE4B-AB36-97A5EC7131C4}"/>
              </a:ext>
            </a:extLst>
          </p:cNvPr>
          <p:cNvSpPr txBox="1"/>
          <p:nvPr/>
        </p:nvSpPr>
        <p:spPr>
          <a:xfrm>
            <a:off x="9221116" y="5442399"/>
            <a:ext cx="1038041" cy="461665"/>
          </a:xfrm>
          <a:prstGeom prst="rect">
            <a:avLst/>
          </a:prstGeom>
          <a:noFill/>
        </p:spPr>
        <p:txBody>
          <a:bodyPr wrap="none" rtlCol="0">
            <a:spAutoFit/>
          </a:bodyPr>
          <a:lstStyle/>
          <a:p>
            <a:pPr algn="ctr"/>
            <a:r>
              <a:rPr lang="en-US" altLang="ja-JP" sz="2400" dirty="0"/>
              <a:t>Energy</a:t>
            </a:r>
            <a:endParaRPr kumimoji="1" lang="ja-JP" altLang="en-US" sz="2400"/>
          </a:p>
        </p:txBody>
      </p:sp>
      <p:cxnSp>
        <p:nvCxnSpPr>
          <p:cNvPr id="47" name="直線矢印コネクタ 46">
            <a:extLst>
              <a:ext uri="{FF2B5EF4-FFF2-40B4-BE49-F238E27FC236}">
                <a16:creationId xmlns:a16="http://schemas.microsoft.com/office/drawing/2014/main" id="{C0FEE76C-EB96-8D40-B90C-83C7C0BC9F9A}"/>
              </a:ext>
            </a:extLst>
          </p:cNvPr>
          <p:cNvCxnSpPr>
            <a:cxnSpLocks/>
          </p:cNvCxnSpPr>
          <p:nvPr/>
        </p:nvCxnSpPr>
        <p:spPr>
          <a:xfrm rot="5400000">
            <a:off x="7565820" y="5621593"/>
            <a:ext cx="298151"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23F050D-0EA1-C749-BC23-D94204538296}"/>
              </a:ext>
            </a:extLst>
          </p:cNvPr>
          <p:cNvSpPr txBox="1"/>
          <p:nvPr/>
        </p:nvSpPr>
        <p:spPr>
          <a:xfrm>
            <a:off x="7120148" y="5025606"/>
            <a:ext cx="1223220" cy="400110"/>
          </a:xfrm>
          <a:prstGeom prst="rect">
            <a:avLst/>
          </a:prstGeom>
          <a:noFill/>
        </p:spPr>
        <p:txBody>
          <a:bodyPr wrap="none" rtlCol="0">
            <a:spAutoFit/>
          </a:bodyPr>
          <a:lstStyle/>
          <a:p>
            <a:pPr algn="ctr"/>
            <a:r>
              <a:rPr lang="en-US" altLang="ja-JP" sz="2000" dirty="0"/>
              <a:t>Threshold</a:t>
            </a:r>
            <a:endParaRPr kumimoji="1" lang="ja-JP" altLang="en-US" sz="2000"/>
          </a:p>
        </p:txBody>
      </p:sp>
      <p:cxnSp>
        <p:nvCxnSpPr>
          <p:cNvPr id="56" name="直線矢印コネクタ 55">
            <a:extLst>
              <a:ext uri="{FF2B5EF4-FFF2-40B4-BE49-F238E27FC236}">
                <a16:creationId xmlns:a16="http://schemas.microsoft.com/office/drawing/2014/main" id="{1BD62701-C5C6-FC4C-8D3F-EEE8EF617B8B}"/>
              </a:ext>
            </a:extLst>
          </p:cNvPr>
          <p:cNvCxnSpPr>
            <a:cxnSpLocks/>
          </p:cNvCxnSpPr>
          <p:nvPr/>
        </p:nvCxnSpPr>
        <p:spPr>
          <a:xfrm rot="5400000">
            <a:off x="2973753" y="5621593"/>
            <a:ext cx="298151"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157B0C2C-C922-8C4B-B7FB-78198FE348CB}"/>
              </a:ext>
            </a:extLst>
          </p:cNvPr>
          <p:cNvCxnSpPr>
            <a:cxnSpLocks/>
          </p:cNvCxnSpPr>
          <p:nvPr/>
        </p:nvCxnSpPr>
        <p:spPr>
          <a:xfrm rot="5400000">
            <a:off x="5882571" y="5621593"/>
            <a:ext cx="298151"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1930FE17-7A05-C843-B137-D5CAF43DD62B}"/>
              </a:ext>
            </a:extLst>
          </p:cNvPr>
          <p:cNvSpPr txBox="1"/>
          <p:nvPr/>
        </p:nvSpPr>
        <p:spPr>
          <a:xfrm>
            <a:off x="2353390" y="5025606"/>
            <a:ext cx="1543179" cy="400110"/>
          </a:xfrm>
          <a:prstGeom prst="rect">
            <a:avLst/>
          </a:prstGeom>
          <a:noFill/>
        </p:spPr>
        <p:txBody>
          <a:bodyPr wrap="none" rtlCol="0">
            <a:spAutoFit/>
          </a:bodyPr>
          <a:lstStyle/>
          <a:p>
            <a:pPr algn="ctr"/>
            <a:r>
              <a:rPr lang="en-US" altLang="ja-JP" sz="2000" dirty="0"/>
              <a:t>Ground state</a:t>
            </a:r>
            <a:endParaRPr kumimoji="1" lang="ja-JP" altLang="en-US" sz="2000"/>
          </a:p>
        </p:txBody>
      </p:sp>
      <p:sp>
        <p:nvSpPr>
          <p:cNvPr id="59" name="テキスト ボックス 58">
            <a:extLst>
              <a:ext uri="{FF2B5EF4-FFF2-40B4-BE49-F238E27FC236}">
                <a16:creationId xmlns:a16="http://schemas.microsoft.com/office/drawing/2014/main" id="{65C45A09-22B4-284A-9584-E0EF58E00C70}"/>
              </a:ext>
            </a:extLst>
          </p:cNvPr>
          <p:cNvSpPr txBox="1"/>
          <p:nvPr/>
        </p:nvSpPr>
        <p:spPr>
          <a:xfrm>
            <a:off x="5287209" y="5025606"/>
            <a:ext cx="1501886" cy="400110"/>
          </a:xfrm>
          <a:prstGeom prst="rect">
            <a:avLst/>
          </a:prstGeom>
          <a:noFill/>
        </p:spPr>
        <p:txBody>
          <a:bodyPr wrap="none" rtlCol="0">
            <a:spAutoFit/>
          </a:bodyPr>
          <a:lstStyle/>
          <a:p>
            <a:pPr algn="ctr"/>
            <a:r>
              <a:rPr lang="en-US" altLang="ja-JP" sz="2000" dirty="0"/>
              <a:t>Excited state</a:t>
            </a:r>
            <a:endParaRPr kumimoji="1" lang="ja-JP" altLang="en-US" sz="2000"/>
          </a:p>
        </p:txBody>
      </p:sp>
      <p:sp>
        <p:nvSpPr>
          <p:cNvPr id="14" name="テキスト ボックス 13">
            <a:extLst>
              <a:ext uri="{FF2B5EF4-FFF2-40B4-BE49-F238E27FC236}">
                <a16:creationId xmlns:a16="http://schemas.microsoft.com/office/drawing/2014/main" id="{21441BB0-8648-DC4D-BC31-47D58F22664B}"/>
              </a:ext>
            </a:extLst>
          </p:cNvPr>
          <p:cNvSpPr txBox="1"/>
          <p:nvPr/>
        </p:nvSpPr>
        <p:spPr>
          <a:xfrm>
            <a:off x="5001371" y="2070789"/>
            <a:ext cx="1935146" cy="400110"/>
          </a:xfrm>
          <a:prstGeom prst="rect">
            <a:avLst/>
          </a:prstGeom>
          <a:noFill/>
        </p:spPr>
        <p:txBody>
          <a:bodyPr wrap="none" rtlCol="0">
            <a:spAutoFit/>
          </a:bodyPr>
          <a:lstStyle/>
          <a:p>
            <a:pPr algn="ctr"/>
            <a:r>
              <a:rPr lang="en-US" altLang="ja-JP" sz="2000" dirty="0"/>
              <a:t>Quantum cluster</a:t>
            </a:r>
            <a:endParaRPr kumimoji="1" lang="ja-JP" altLang="en-US" sz="2000"/>
          </a:p>
        </p:txBody>
      </p:sp>
      <p:sp>
        <p:nvSpPr>
          <p:cNvPr id="64" name="テキスト ボックス 63">
            <a:extLst>
              <a:ext uri="{FF2B5EF4-FFF2-40B4-BE49-F238E27FC236}">
                <a16:creationId xmlns:a16="http://schemas.microsoft.com/office/drawing/2014/main" id="{39D730FD-233A-0146-8468-96B24D99F402}"/>
              </a:ext>
            </a:extLst>
          </p:cNvPr>
          <p:cNvSpPr txBox="1"/>
          <p:nvPr/>
        </p:nvSpPr>
        <p:spPr>
          <a:xfrm>
            <a:off x="404487" y="1066982"/>
            <a:ext cx="9179629" cy="461665"/>
          </a:xfrm>
          <a:prstGeom prst="rect">
            <a:avLst/>
          </a:prstGeom>
          <a:noFill/>
        </p:spPr>
        <p:txBody>
          <a:bodyPr wrap="none" rtlCol="0">
            <a:spAutoFit/>
          </a:bodyPr>
          <a:lstStyle/>
          <a:p>
            <a:pPr marL="457200" indent="-457200">
              <a:buFont typeface="+mj-lt"/>
              <a:buAutoNum type="arabicPeriod" startAt="3"/>
            </a:pPr>
            <a:r>
              <a:rPr kumimoji="1" lang="en-US" altLang="ja-JP" sz="2400" u="sng" dirty="0"/>
              <a:t>Are there universal physics around </a:t>
            </a:r>
            <a:r>
              <a:rPr lang="en-US" altLang="ja-JP" sz="2400" u="sng" dirty="0"/>
              <a:t>threshold from Atoms to Quarks?</a:t>
            </a:r>
            <a:endParaRPr kumimoji="1" lang="ja-JP" altLang="en-US" sz="2400" u="sng"/>
          </a:p>
        </p:txBody>
      </p:sp>
      <p:sp>
        <p:nvSpPr>
          <p:cNvPr id="27" name="テキスト ボックス 26">
            <a:extLst>
              <a:ext uri="{FF2B5EF4-FFF2-40B4-BE49-F238E27FC236}">
                <a16:creationId xmlns:a16="http://schemas.microsoft.com/office/drawing/2014/main" id="{865EA683-353F-544B-945E-510B6A950382}"/>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62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AD7E0C7-8091-214C-B080-F6D3D7433EBF}"/>
              </a:ext>
            </a:extLst>
          </p:cNvPr>
          <p:cNvSpPr txBox="1"/>
          <p:nvPr/>
        </p:nvSpPr>
        <p:spPr>
          <a:xfrm>
            <a:off x="4067754" y="120770"/>
            <a:ext cx="4129849" cy="523220"/>
          </a:xfrm>
          <a:prstGeom prst="rect">
            <a:avLst/>
          </a:prstGeom>
          <a:noFill/>
        </p:spPr>
        <p:txBody>
          <a:bodyPr wrap="none" rtlCol="0">
            <a:spAutoFit/>
          </a:bodyPr>
          <a:lstStyle/>
          <a:p>
            <a:r>
              <a:rPr lang="en-US" altLang="ja-JP" sz="2800" dirty="0">
                <a:solidFill>
                  <a:schemeClr val="bg1"/>
                </a:solidFill>
              </a:rPr>
              <a:t>Ultracold dilute Atomic gas</a:t>
            </a:r>
          </a:p>
        </p:txBody>
      </p:sp>
      <p:sp>
        <p:nvSpPr>
          <p:cNvPr id="5" name="テキスト ボックス 4">
            <a:extLst>
              <a:ext uri="{FF2B5EF4-FFF2-40B4-BE49-F238E27FC236}">
                <a16:creationId xmlns:a16="http://schemas.microsoft.com/office/drawing/2014/main" id="{2C95341E-778B-0342-8B23-B5E31713E87F}"/>
              </a:ext>
            </a:extLst>
          </p:cNvPr>
          <p:cNvSpPr txBox="1"/>
          <p:nvPr/>
        </p:nvSpPr>
        <p:spPr>
          <a:xfrm>
            <a:off x="1525450" y="2685519"/>
            <a:ext cx="6858929" cy="400110"/>
          </a:xfrm>
          <a:prstGeom prst="rect">
            <a:avLst/>
          </a:prstGeom>
          <a:noFill/>
        </p:spPr>
        <p:txBody>
          <a:bodyPr wrap="none" rtlCol="0">
            <a:spAutoFit/>
          </a:bodyPr>
          <a:lstStyle/>
          <a:p>
            <a:pPr marL="457200" indent="-457200">
              <a:buFont typeface="+mj-lt"/>
              <a:buAutoNum type="arabicPeriod"/>
            </a:pPr>
            <a:r>
              <a:rPr kumimoji="1" lang="en-US" altLang="ja-JP" sz="2000" u="sng" dirty="0"/>
              <a:t>What is the physical properties of the constituent particles?</a:t>
            </a:r>
            <a:endParaRPr kumimoji="1" lang="ja-JP" altLang="en-US" sz="2000" u="sng"/>
          </a:p>
        </p:txBody>
      </p:sp>
      <p:sp>
        <p:nvSpPr>
          <p:cNvPr id="6" name="テキスト ボックス 5">
            <a:extLst>
              <a:ext uri="{FF2B5EF4-FFF2-40B4-BE49-F238E27FC236}">
                <a16:creationId xmlns:a16="http://schemas.microsoft.com/office/drawing/2014/main" id="{04D9B605-8AC6-304D-B7F8-5D62FCF00E8F}"/>
              </a:ext>
            </a:extLst>
          </p:cNvPr>
          <p:cNvSpPr txBox="1"/>
          <p:nvPr/>
        </p:nvSpPr>
        <p:spPr>
          <a:xfrm>
            <a:off x="1525450" y="3970705"/>
            <a:ext cx="6226000" cy="400110"/>
          </a:xfrm>
          <a:prstGeom prst="rect">
            <a:avLst/>
          </a:prstGeom>
          <a:noFill/>
        </p:spPr>
        <p:txBody>
          <a:bodyPr wrap="none" rtlCol="0">
            <a:spAutoFit/>
          </a:bodyPr>
          <a:lstStyle/>
          <a:p>
            <a:pPr marL="457200" indent="-457200">
              <a:buFont typeface="+mj-lt"/>
              <a:buAutoNum type="arabicPeriod" startAt="2"/>
            </a:pPr>
            <a:r>
              <a:rPr kumimoji="1" lang="en-US" altLang="ja-JP" sz="2000" u="sng" dirty="0"/>
              <a:t>What is the interaction between composite particles?</a:t>
            </a:r>
            <a:endParaRPr kumimoji="1" lang="ja-JP" altLang="en-US" sz="2000" u="sng"/>
          </a:p>
        </p:txBody>
      </p:sp>
      <p:sp>
        <p:nvSpPr>
          <p:cNvPr id="7" name="テキスト ボックス 6">
            <a:extLst>
              <a:ext uri="{FF2B5EF4-FFF2-40B4-BE49-F238E27FC236}">
                <a16:creationId xmlns:a16="http://schemas.microsoft.com/office/drawing/2014/main" id="{18A73CDF-208E-614B-AADA-8CF377796D54}"/>
              </a:ext>
            </a:extLst>
          </p:cNvPr>
          <p:cNvSpPr txBox="1"/>
          <p:nvPr/>
        </p:nvSpPr>
        <p:spPr>
          <a:xfrm>
            <a:off x="1525450" y="5378723"/>
            <a:ext cx="7773475" cy="400110"/>
          </a:xfrm>
          <a:prstGeom prst="rect">
            <a:avLst/>
          </a:prstGeom>
          <a:noFill/>
        </p:spPr>
        <p:txBody>
          <a:bodyPr wrap="none" rtlCol="0">
            <a:spAutoFit/>
          </a:bodyPr>
          <a:lstStyle/>
          <a:p>
            <a:pPr marL="457200" indent="-457200">
              <a:buFont typeface="+mj-lt"/>
              <a:buAutoNum type="arabicPeriod" startAt="3"/>
            </a:pPr>
            <a:r>
              <a:rPr kumimoji="1" lang="en-US" altLang="ja-JP" sz="2000" u="sng" dirty="0"/>
              <a:t>Are there universal physics around </a:t>
            </a:r>
            <a:r>
              <a:rPr lang="en-US" altLang="ja-JP" sz="2000" u="sng" dirty="0"/>
              <a:t>threshold from Atoms to Quarks?</a:t>
            </a:r>
            <a:endParaRPr kumimoji="1" lang="ja-JP" altLang="en-US" sz="2000" u="sng"/>
          </a:p>
        </p:txBody>
      </p:sp>
      <p:sp>
        <p:nvSpPr>
          <p:cNvPr id="10" name="テキスト ボックス 9">
            <a:extLst>
              <a:ext uri="{FF2B5EF4-FFF2-40B4-BE49-F238E27FC236}">
                <a16:creationId xmlns:a16="http://schemas.microsoft.com/office/drawing/2014/main" id="{1D1AFA29-9DF1-F341-A81D-13ED94A2875F}"/>
              </a:ext>
            </a:extLst>
          </p:cNvPr>
          <p:cNvSpPr txBox="1"/>
          <p:nvPr/>
        </p:nvSpPr>
        <p:spPr>
          <a:xfrm>
            <a:off x="1288551" y="1596343"/>
            <a:ext cx="4762907" cy="369332"/>
          </a:xfrm>
          <a:prstGeom prst="rect">
            <a:avLst/>
          </a:prstGeom>
          <a:noFill/>
        </p:spPr>
        <p:txBody>
          <a:bodyPr wrap="none" rtlCol="0">
            <a:spAutoFit/>
          </a:bodyPr>
          <a:lstStyle/>
          <a:p>
            <a:r>
              <a:rPr kumimoji="1" lang="en-US" altLang="ja-JP" dirty="0"/>
              <a:t>Constituent : atom with electrons </a:t>
            </a:r>
            <a:r>
              <a:rPr lang="en-US" altLang="ja-JP" dirty="0"/>
              <a:t>and a nucleus</a:t>
            </a:r>
            <a:endParaRPr kumimoji="1" lang="ja-JP" altLang="en-US"/>
          </a:p>
        </p:txBody>
      </p:sp>
      <p:sp>
        <p:nvSpPr>
          <p:cNvPr id="11" name="テキスト ボックス 10">
            <a:extLst>
              <a:ext uri="{FF2B5EF4-FFF2-40B4-BE49-F238E27FC236}">
                <a16:creationId xmlns:a16="http://schemas.microsoft.com/office/drawing/2014/main" id="{3E16E739-1D0C-7042-BEA4-1D4407438152}"/>
              </a:ext>
            </a:extLst>
          </p:cNvPr>
          <p:cNvSpPr txBox="1"/>
          <p:nvPr/>
        </p:nvSpPr>
        <p:spPr>
          <a:xfrm>
            <a:off x="1288551" y="2042417"/>
            <a:ext cx="10270312" cy="369332"/>
          </a:xfrm>
          <a:prstGeom prst="rect">
            <a:avLst/>
          </a:prstGeom>
          <a:noFill/>
        </p:spPr>
        <p:txBody>
          <a:bodyPr wrap="none" rtlCol="0">
            <a:spAutoFit/>
          </a:bodyPr>
          <a:lstStyle/>
          <a:p>
            <a:r>
              <a:rPr kumimoji="1" lang="en-US" altLang="ja-JP" dirty="0"/>
              <a:t>Interactions between atoms</a:t>
            </a:r>
            <a:r>
              <a:rPr lang="en-US" altLang="ja-JP" dirty="0"/>
              <a:t>: intermolecular, exchange, spin-orbit, hyperfine(tensor), relative angular motion</a:t>
            </a:r>
          </a:p>
        </p:txBody>
      </p:sp>
      <p:sp>
        <p:nvSpPr>
          <p:cNvPr id="12" name="テキスト ボックス 11">
            <a:extLst>
              <a:ext uri="{FF2B5EF4-FFF2-40B4-BE49-F238E27FC236}">
                <a16:creationId xmlns:a16="http://schemas.microsoft.com/office/drawing/2014/main" id="{A3DC93A2-067C-994F-98BD-43BBBC785FEC}"/>
              </a:ext>
            </a:extLst>
          </p:cNvPr>
          <p:cNvSpPr txBox="1"/>
          <p:nvPr/>
        </p:nvSpPr>
        <p:spPr>
          <a:xfrm>
            <a:off x="1288551" y="1150268"/>
            <a:ext cx="8639801" cy="369332"/>
          </a:xfrm>
          <a:prstGeom prst="rect">
            <a:avLst/>
          </a:prstGeom>
          <a:noFill/>
        </p:spPr>
        <p:txBody>
          <a:bodyPr wrap="none" rtlCol="0">
            <a:spAutoFit/>
          </a:bodyPr>
          <a:lstStyle/>
          <a:p>
            <a:r>
              <a:rPr kumimoji="1" lang="en-US" altLang="ja-JP" dirty="0"/>
              <a:t>Quantum cluster </a:t>
            </a:r>
            <a:r>
              <a:rPr lang="en-US" altLang="ja-JP" dirty="0"/>
              <a:t>: Feshbach molecule, </a:t>
            </a:r>
            <a:r>
              <a:rPr lang="en-US" altLang="ja-JP" dirty="0" err="1"/>
              <a:t>Efimov</a:t>
            </a:r>
            <a:r>
              <a:rPr lang="en-US" altLang="ja-JP" dirty="0"/>
              <a:t> trimer, molecules near the dissociation limit</a:t>
            </a:r>
          </a:p>
        </p:txBody>
      </p:sp>
      <p:sp>
        <p:nvSpPr>
          <p:cNvPr id="13" name="テキスト ボックス 12">
            <a:extLst>
              <a:ext uri="{FF2B5EF4-FFF2-40B4-BE49-F238E27FC236}">
                <a16:creationId xmlns:a16="http://schemas.microsoft.com/office/drawing/2014/main" id="{6B24F5F0-B36D-0046-AC39-348A4E41B152}"/>
              </a:ext>
            </a:extLst>
          </p:cNvPr>
          <p:cNvSpPr txBox="1"/>
          <p:nvPr/>
        </p:nvSpPr>
        <p:spPr>
          <a:xfrm>
            <a:off x="2766498" y="3102868"/>
            <a:ext cx="7542578" cy="646331"/>
          </a:xfrm>
          <a:prstGeom prst="rect">
            <a:avLst/>
          </a:prstGeom>
          <a:noFill/>
        </p:spPr>
        <p:txBody>
          <a:bodyPr wrap="none" rtlCol="0">
            <a:spAutoFit/>
          </a:bodyPr>
          <a:lstStyle/>
          <a:p>
            <a:r>
              <a:rPr kumimoji="1" lang="en-US" altLang="ja-JP" dirty="0"/>
              <a:t>It’s known.</a:t>
            </a:r>
          </a:p>
          <a:p>
            <a:r>
              <a:rPr lang="en-US" altLang="ja-JP" dirty="0"/>
              <a:t>However, </a:t>
            </a:r>
            <a:r>
              <a:rPr lang="en-US" altLang="ja-JP" dirty="0">
                <a:solidFill>
                  <a:srgbClr val="FF0000"/>
                </a:solidFill>
              </a:rPr>
              <a:t>molecules near the dissociation limit </a:t>
            </a:r>
            <a:r>
              <a:rPr lang="en-US" altLang="ja-JP" dirty="0"/>
              <a:t>have not been fully understood.</a:t>
            </a:r>
            <a:endParaRPr kumimoji="1" lang="ja-JP" altLang="en-US"/>
          </a:p>
        </p:txBody>
      </p:sp>
      <p:sp>
        <p:nvSpPr>
          <p:cNvPr id="14" name="テキスト ボックス 13">
            <a:extLst>
              <a:ext uri="{FF2B5EF4-FFF2-40B4-BE49-F238E27FC236}">
                <a16:creationId xmlns:a16="http://schemas.microsoft.com/office/drawing/2014/main" id="{25653E91-D485-434F-A343-E8EDA0A20B32}"/>
              </a:ext>
            </a:extLst>
          </p:cNvPr>
          <p:cNvSpPr txBox="1"/>
          <p:nvPr/>
        </p:nvSpPr>
        <p:spPr>
          <a:xfrm>
            <a:off x="2766498" y="4318591"/>
            <a:ext cx="7318414" cy="923330"/>
          </a:xfrm>
          <a:prstGeom prst="rect">
            <a:avLst/>
          </a:prstGeom>
          <a:noFill/>
        </p:spPr>
        <p:txBody>
          <a:bodyPr wrap="none" rtlCol="0">
            <a:spAutoFit/>
          </a:bodyPr>
          <a:lstStyle/>
          <a:p>
            <a:r>
              <a:rPr kumimoji="1" lang="en-US" altLang="ja-JP" dirty="0"/>
              <a:t>Scattering length between Feshbach molecules are known.</a:t>
            </a:r>
          </a:p>
          <a:p>
            <a:r>
              <a:rPr lang="en-US" altLang="ja-JP" dirty="0"/>
              <a:t>However, the EOS of the many-body system have not been fully understood.</a:t>
            </a:r>
          </a:p>
          <a:p>
            <a:r>
              <a:rPr kumimoji="1" lang="en-US" altLang="ja-JP" dirty="0"/>
              <a:t>We need to take </a:t>
            </a:r>
            <a:r>
              <a:rPr kumimoji="1" lang="en-US" altLang="ja-JP" dirty="0">
                <a:solidFill>
                  <a:srgbClr val="008000"/>
                </a:solidFill>
              </a:rPr>
              <a:t>absorption image of the Feshbach molecular gas</a:t>
            </a:r>
            <a:r>
              <a:rPr kumimoji="1" lang="en-US" altLang="ja-JP" dirty="0"/>
              <a:t>.</a:t>
            </a:r>
            <a:endParaRPr kumimoji="1" lang="ja-JP" altLang="en-US"/>
          </a:p>
        </p:txBody>
      </p:sp>
      <p:sp>
        <p:nvSpPr>
          <p:cNvPr id="15" name="テキスト ボックス 14">
            <a:extLst>
              <a:ext uri="{FF2B5EF4-FFF2-40B4-BE49-F238E27FC236}">
                <a16:creationId xmlns:a16="http://schemas.microsoft.com/office/drawing/2014/main" id="{B9546418-CFE3-6641-ABBF-9A572F320E12}"/>
              </a:ext>
            </a:extLst>
          </p:cNvPr>
          <p:cNvSpPr txBox="1"/>
          <p:nvPr/>
        </p:nvSpPr>
        <p:spPr>
          <a:xfrm>
            <a:off x="2766498" y="5839676"/>
            <a:ext cx="5127301" cy="369332"/>
          </a:xfrm>
          <a:prstGeom prst="rect">
            <a:avLst/>
          </a:prstGeom>
          <a:noFill/>
        </p:spPr>
        <p:txBody>
          <a:bodyPr wrap="none" rtlCol="0">
            <a:spAutoFit/>
          </a:bodyPr>
          <a:lstStyle/>
          <a:p>
            <a:r>
              <a:rPr lang="en-US" altLang="ja-JP" dirty="0"/>
              <a:t>How about </a:t>
            </a:r>
            <a:r>
              <a:rPr lang="en-US" altLang="ja-JP" dirty="0">
                <a:solidFill>
                  <a:srgbClr val="FF0000"/>
                </a:solidFill>
              </a:rPr>
              <a:t>spectra change due to cluster formation</a:t>
            </a:r>
            <a:r>
              <a:rPr lang="en-US" altLang="ja-JP" dirty="0"/>
              <a:t>?</a:t>
            </a:r>
            <a:endParaRPr kumimoji="1" lang="ja-JP" altLang="en-US"/>
          </a:p>
        </p:txBody>
      </p:sp>
      <p:sp>
        <p:nvSpPr>
          <p:cNvPr id="17" name="テキスト ボックス 16">
            <a:extLst>
              <a:ext uri="{FF2B5EF4-FFF2-40B4-BE49-F238E27FC236}">
                <a16:creationId xmlns:a16="http://schemas.microsoft.com/office/drawing/2014/main" id="{000937C9-3745-3842-8B64-D9B925A7565A}"/>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83649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AD7E0C7-8091-214C-B080-F6D3D7433EBF}"/>
              </a:ext>
            </a:extLst>
          </p:cNvPr>
          <p:cNvSpPr txBox="1"/>
          <p:nvPr/>
        </p:nvSpPr>
        <p:spPr>
          <a:xfrm>
            <a:off x="4504487" y="120770"/>
            <a:ext cx="3255186" cy="523220"/>
          </a:xfrm>
          <a:prstGeom prst="rect">
            <a:avLst/>
          </a:prstGeom>
          <a:noFill/>
        </p:spPr>
        <p:txBody>
          <a:bodyPr wrap="none" rtlCol="0">
            <a:spAutoFit/>
          </a:bodyPr>
          <a:lstStyle/>
          <a:p>
            <a:r>
              <a:rPr lang="en-US" altLang="ja-JP" sz="2800" dirty="0">
                <a:solidFill>
                  <a:schemeClr val="bg1"/>
                </a:solidFill>
              </a:rPr>
              <a:t>Purpose of this study</a:t>
            </a:r>
          </a:p>
        </p:txBody>
      </p:sp>
      <p:sp>
        <p:nvSpPr>
          <p:cNvPr id="16" name="正方形/長方形 15">
            <a:extLst>
              <a:ext uri="{FF2B5EF4-FFF2-40B4-BE49-F238E27FC236}">
                <a16:creationId xmlns:a16="http://schemas.microsoft.com/office/drawing/2014/main" id="{CF9EEC42-4587-2C4E-B36A-AA4224A3A8BE}"/>
              </a:ext>
            </a:extLst>
          </p:cNvPr>
          <p:cNvSpPr/>
          <p:nvPr/>
        </p:nvSpPr>
        <p:spPr>
          <a:xfrm>
            <a:off x="2402241" y="929285"/>
            <a:ext cx="7451463" cy="461665"/>
          </a:xfrm>
          <a:prstGeom prst="rect">
            <a:avLst/>
          </a:prstGeom>
          <a:effectLst/>
        </p:spPr>
        <p:txBody>
          <a:bodyPr wrap="none">
            <a:spAutoFit/>
          </a:bodyPr>
          <a:lstStyle/>
          <a:p>
            <a:pPr algn="ctr"/>
            <a:r>
              <a:rPr lang="en-US" altLang="ja-JP" sz="2400" i="0" u="none" strike="noStrike" baseline="0" dirty="0">
                <a:latin typeface="MS-Gothic"/>
              </a:rPr>
              <a:t>“Study of excited cluster states using Feshbach molecules”</a:t>
            </a:r>
            <a:endParaRPr lang="ja-JP" altLang="en-US" sz="2400" dirty="0"/>
          </a:p>
        </p:txBody>
      </p:sp>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1C190C11-EB04-CA46-9656-CA2257B76FE9}"/>
                  </a:ext>
                </a:extLst>
              </p:cNvPr>
              <p:cNvSpPr txBox="1"/>
              <p:nvPr/>
            </p:nvSpPr>
            <p:spPr>
              <a:xfrm>
                <a:off x="1877725" y="3688658"/>
                <a:ext cx="1312347" cy="400110"/>
              </a:xfrm>
              <a:prstGeom prst="rect">
                <a:avLst/>
              </a:prstGeom>
              <a:noFill/>
            </p:spPr>
            <p:txBody>
              <a:bodyPr wrap="none" rtlCol="0">
                <a:spAutoFit/>
              </a:bodyPr>
              <a:lstStyle/>
              <a:p>
                <a14:m>
                  <m:oMath xmlns:m="http://schemas.openxmlformats.org/officeDocument/2006/math">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panose="02040503050406030204" pitchFamily="18" charset="0"/>
                          </a:rPr>
                          <m:t>𝜎</m:t>
                        </m:r>
                      </m:e>
                      <m:sup>
                        <m:r>
                          <a:rPr kumimoji="1" lang="en-US" altLang="ja-JP" sz="2000" b="0" i="1" smtClean="0">
                            <a:solidFill>
                              <a:srgbClr val="FF0000"/>
                            </a:solidFill>
                            <a:latin typeface="Cambria Math" panose="02040503050406030204" pitchFamily="18" charset="0"/>
                          </a:rPr>
                          <m:t>−</m:t>
                        </m:r>
                      </m:sup>
                    </m:sSup>
                  </m:oMath>
                </a14:m>
                <a:r>
                  <a:rPr kumimoji="1" lang="en-US" altLang="ja-JP" sz="2000" i="1" dirty="0">
                    <a:solidFill>
                      <a:srgbClr val="FF0000"/>
                    </a:solidFill>
                  </a:rPr>
                  <a:t> </a:t>
                </a:r>
                <a:r>
                  <a:rPr kumimoji="1" lang="en-US" altLang="ja-JP" sz="2000" dirty="0">
                    <a:solidFill>
                      <a:srgbClr val="FF0000"/>
                    </a:solidFill>
                  </a:rPr>
                  <a:t>photon</a:t>
                </a:r>
                <a:endParaRPr kumimoji="1" lang="ja-JP" altLang="en-US" sz="2000" dirty="0">
                  <a:solidFill>
                    <a:srgbClr val="FF0000"/>
                  </a:solidFill>
                </a:endParaRPr>
              </a:p>
            </p:txBody>
          </p:sp>
        </mc:Choice>
        <mc:Fallback xmlns="">
          <p:sp>
            <p:nvSpPr>
              <p:cNvPr id="67" name="テキスト ボックス 66">
                <a:extLst>
                  <a:ext uri="{FF2B5EF4-FFF2-40B4-BE49-F238E27FC236}">
                    <a16:creationId xmlns:a16="http://schemas.microsoft.com/office/drawing/2014/main" id="{1C190C11-EB04-CA46-9656-CA2257B76FE9}"/>
                  </a:ext>
                </a:extLst>
              </p:cNvPr>
              <p:cNvSpPr txBox="1">
                <a:spLocks noRot="1" noChangeAspect="1" noMove="1" noResize="1" noEditPoints="1" noAdjustHandles="1" noChangeArrowheads="1" noChangeShapeType="1" noTextEdit="1"/>
              </p:cNvSpPr>
              <p:nvPr/>
            </p:nvSpPr>
            <p:spPr>
              <a:xfrm>
                <a:off x="1877725" y="3688658"/>
                <a:ext cx="1312347" cy="400110"/>
              </a:xfrm>
              <a:prstGeom prst="rect">
                <a:avLst/>
              </a:prstGeom>
              <a:blipFill>
                <a:blip r:embed="rId2"/>
                <a:stretch>
                  <a:fillRect t="-3030" r="-3846" b="-24242"/>
                </a:stretch>
              </a:blipFill>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A8650BD6-9714-3241-BADA-E86F0A39BA2D}"/>
              </a:ext>
            </a:extLst>
          </p:cNvPr>
          <p:cNvSpPr txBox="1"/>
          <p:nvPr/>
        </p:nvSpPr>
        <p:spPr>
          <a:xfrm>
            <a:off x="4865695" y="5742993"/>
            <a:ext cx="2006768" cy="369332"/>
          </a:xfrm>
          <a:prstGeom prst="rect">
            <a:avLst/>
          </a:prstGeom>
          <a:noFill/>
        </p:spPr>
        <p:txBody>
          <a:bodyPr wrap="none" rtlCol="0">
            <a:spAutoFit/>
          </a:bodyPr>
          <a:lstStyle/>
          <a:p>
            <a:r>
              <a:rPr kumimoji="1" lang="en-US" altLang="ja-JP" dirty="0">
                <a:solidFill>
                  <a:srgbClr val="0000FF"/>
                </a:solidFill>
              </a:rPr>
              <a:t>Tunable cluster </a:t>
            </a:r>
            <a:r>
              <a:rPr lang="en-US" altLang="ja-JP" dirty="0">
                <a:solidFill>
                  <a:srgbClr val="0000FF"/>
                </a:solidFill>
              </a:rPr>
              <a:t>size</a:t>
            </a:r>
            <a:endParaRPr kumimoji="1" lang="ja-JP" altLang="en-US">
              <a:solidFill>
                <a:srgbClr val="0000FF"/>
              </a:solidFill>
            </a:endParaRPr>
          </a:p>
        </p:txBody>
      </p:sp>
      <p:sp>
        <p:nvSpPr>
          <p:cNvPr id="75" name="テキスト ボックス 74">
            <a:extLst>
              <a:ext uri="{FF2B5EF4-FFF2-40B4-BE49-F238E27FC236}">
                <a16:creationId xmlns:a16="http://schemas.microsoft.com/office/drawing/2014/main" id="{11D04520-8079-4E41-B6D3-C022D9B13018}"/>
              </a:ext>
            </a:extLst>
          </p:cNvPr>
          <p:cNvSpPr txBox="1"/>
          <p:nvPr/>
        </p:nvSpPr>
        <p:spPr>
          <a:xfrm>
            <a:off x="3014376" y="2502935"/>
            <a:ext cx="3656350" cy="646331"/>
          </a:xfrm>
          <a:prstGeom prst="rect">
            <a:avLst/>
          </a:prstGeom>
          <a:noFill/>
        </p:spPr>
        <p:txBody>
          <a:bodyPr wrap="square" rtlCol="0">
            <a:spAutoFit/>
          </a:bodyPr>
          <a:lstStyle/>
          <a:p>
            <a:r>
              <a:rPr kumimoji="1" lang="en-US" altLang="ja-JP" dirty="0">
                <a:solidFill>
                  <a:srgbClr val="0000FF"/>
                </a:solidFill>
              </a:rPr>
              <a:t>Tunable coupling between excited clusters by magnetic field</a:t>
            </a:r>
            <a:endParaRPr kumimoji="1" lang="ja-JP" altLang="en-US">
              <a:solidFill>
                <a:srgbClr val="0000FF"/>
              </a:solidFill>
            </a:endParaRPr>
          </a:p>
        </p:txBody>
      </p:sp>
      <p:cxnSp>
        <p:nvCxnSpPr>
          <p:cNvPr id="76" name="直線矢印コネクタ 75">
            <a:extLst>
              <a:ext uri="{FF2B5EF4-FFF2-40B4-BE49-F238E27FC236}">
                <a16:creationId xmlns:a16="http://schemas.microsoft.com/office/drawing/2014/main" id="{2B58A085-EA86-B840-BC98-2A0D92EBB8AD}"/>
              </a:ext>
            </a:extLst>
          </p:cNvPr>
          <p:cNvCxnSpPr>
            <a:cxnSpLocks/>
          </p:cNvCxnSpPr>
          <p:nvPr/>
        </p:nvCxnSpPr>
        <p:spPr>
          <a:xfrm>
            <a:off x="2093865" y="6172235"/>
            <a:ext cx="8856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B74BA821-3EA7-1D47-81C8-069F5C828BE2}"/>
                  </a:ext>
                </a:extLst>
              </p:cNvPr>
              <p:cNvSpPr txBox="1"/>
              <p:nvPr/>
            </p:nvSpPr>
            <p:spPr>
              <a:xfrm>
                <a:off x="10876837" y="5922239"/>
                <a:ext cx="65864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sz="2400" i="1" smtClean="0">
                              <a:latin typeface="Cambria Math" panose="02040503050406030204" pitchFamily="18" charset="0"/>
                            </a:rPr>
                          </m:ctrlPr>
                        </m:dPr>
                        <m:e>
                          <m:r>
                            <a:rPr kumimoji="1" lang="en-US" altLang="ja-JP" sz="2400" b="0" i="1" smtClean="0">
                              <a:latin typeface="Cambria Math" panose="02040503050406030204" pitchFamily="18" charset="0"/>
                            </a:rPr>
                            <m:t>𝐵</m:t>
                          </m:r>
                        </m:e>
                      </m:d>
                    </m:oMath>
                  </m:oMathPara>
                </a14:m>
                <a:endParaRPr kumimoji="1" lang="ja-JP" altLang="en-US" sz="2400" dirty="0"/>
              </a:p>
            </p:txBody>
          </p:sp>
        </mc:Choice>
        <mc:Fallback xmlns="">
          <p:sp>
            <p:nvSpPr>
              <p:cNvPr id="77" name="テキスト ボックス 76">
                <a:extLst>
                  <a:ext uri="{FF2B5EF4-FFF2-40B4-BE49-F238E27FC236}">
                    <a16:creationId xmlns:a16="http://schemas.microsoft.com/office/drawing/2014/main" id="{B74BA821-3EA7-1D47-81C8-069F5C828BE2}"/>
                  </a:ext>
                </a:extLst>
              </p:cNvPr>
              <p:cNvSpPr txBox="1">
                <a:spLocks noRot="1" noChangeAspect="1" noMove="1" noResize="1" noEditPoints="1" noAdjustHandles="1" noChangeArrowheads="1" noChangeShapeType="1" noTextEdit="1"/>
              </p:cNvSpPr>
              <p:nvPr/>
            </p:nvSpPr>
            <p:spPr>
              <a:xfrm>
                <a:off x="10876837" y="5922239"/>
                <a:ext cx="658642" cy="461665"/>
              </a:xfrm>
              <a:prstGeom prst="rect">
                <a:avLst/>
              </a:prstGeom>
              <a:blipFill>
                <a:blip r:embed="rId3"/>
                <a:stretch>
                  <a:fillRect/>
                </a:stretch>
              </a:blipFill>
            </p:spPr>
            <p:txBody>
              <a:bodyPr/>
              <a:lstStyle/>
              <a:p>
                <a:r>
                  <a:rPr lang="ja-JP" altLang="en-US">
                    <a:noFill/>
                  </a:rPr>
                  <a:t> </a:t>
                </a:r>
              </a:p>
            </p:txBody>
          </p:sp>
        </mc:Fallback>
      </mc:AlternateContent>
      <p:sp>
        <p:nvSpPr>
          <p:cNvPr id="80" name="楕円 313">
            <a:extLst>
              <a:ext uri="{FF2B5EF4-FFF2-40B4-BE49-F238E27FC236}">
                <a16:creationId xmlns:a16="http://schemas.microsoft.com/office/drawing/2014/main" id="{67238A24-956C-3644-A740-EF1489D7654E}"/>
              </a:ext>
            </a:extLst>
          </p:cNvPr>
          <p:cNvSpPr>
            <a:spLocks noChangeAspect="1"/>
          </p:cNvSpPr>
          <p:nvPr/>
        </p:nvSpPr>
        <p:spPr>
          <a:xfrm>
            <a:off x="5086361" y="511739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81" name="Freeform 1919">
            <a:extLst>
              <a:ext uri="{FF2B5EF4-FFF2-40B4-BE49-F238E27FC236}">
                <a16:creationId xmlns:a16="http://schemas.microsoft.com/office/drawing/2014/main" id="{52DD6DE9-B42F-1C49-81D9-A5C28AE8F3F6}"/>
              </a:ext>
            </a:extLst>
          </p:cNvPr>
          <p:cNvSpPr>
            <a:spLocks/>
          </p:cNvSpPr>
          <p:nvPr/>
        </p:nvSpPr>
        <p:spPr bwMode="auto">
          <a:xfrm>
            <a:off x="5011333" y="4434931"/>
            <a:ext cx="1659393" cy="874531"/>
          </a:xfrm>
          <a:custGeom>
            <a:avLst/>
            <a:gdLst>
              <a:gd name="T0" fmla="*/ 531 w 2578"/>
              <a:gd name="T1" fmla="*/ 1267 h 1274"/>
              <a:gd name="T2" fmla="*/ 418 w 2578"/>
              <a:gd name="T3" fmla="*/ 1239 h 1274"/>
              <a:gd name="T4" fmla="*/ 320 w 2578"/>
              <a:gd name="T5" fmla="*/ 1193 h 1274"/>
              <a:gd name="T6" fmla="*/ 233 w 2578"/>
              <a:gd name="T7" fmla="*/ 1134 h 1274"/>
              <a:gd name="T8" fmla="*/ 161 w 2578"/>
              <a:gd name="T9" fmla="*/ 1065 h 1274"/>
              <a:gd name="T10" fmla="*/ 100 w 2578"/>
              <a:gd name="T11" fmla="*/ 983 h 1274"/>
              <a:gd name="T12" fmla="*/ 48 w 2578"/>
              <a:gd name="T13" fmla="*/ 883 h 1274"/>
              <a:gd name="T14" fmla="*/ 15 w 2578"/>
              <a:gd name="T15" fmla="*/ 773 h 1274"/>
              <a:gd name="T16" fmla="*/ 1 w 2578"/>
              <a:gd name="T17" fmla="*/ 606 h 1274"/>
              <a:gd name="T18" fmla="*/ 19 w 2578"/>
              <a:gd name="T19" fmla="*/ 480 h 1274"/>
              <a:gd name="T20" fmla="*/ 59 w 2578"/>
              <a:gd name="T21" fmla="*/ 368 h 1274"/>
              <a:gd name="T22" fmla="*/ 110 w 2578"/>
              <a:gd name="T23" fmla="*/ 276 h 1274"/>
              <a:gd name="T24" fmla="*/ 173 w 2578"/>
              <a:gd name="T25" fmla="*/ 197 h 1274"/>
              <a:gd name="T26" fmla="*/ 254 w 2578"/>
              <a:gd name="T27" fmla="*/ 124 h 1274"/>
              <a:gd name="T28" fmla="*/ 339 w 2578"/>
              <a:gd name="T29" fmla="*/ 71 h 1274"/>
              <a:gd name="T30" fmla="*/ 440 w 2578"/>
              <a:gd name="T31" fmla="*/ 29 h 1274"/>
              <a:gd name="T32" fmla="*/ 562 w 2578"/>
              <a:gd name="T33" fmla="*/ 3 h 1274"/>
              <a:gd name="T34" fmla="*/ 704 w 2578"/>
              <a:gd name="T35" fmla="*/ 6 h 1274"/>
              <a:gd name="T36" fmla="*/ 818 w 2578"/>
              <a:gd name="T37" fmla="*/ 32 h 1274"/>
              <a:gd name="T38" fmla="*/ 920 w 2578"/>
              <a:gd name="T39" fmla="*/ 77 h 1274"/>
              <a:gd name="T40" fmla="*/ 1012 w 2578"/>
              <a:gd name="T41" fmla="*/ 139 h 1274"/>
              <a:gd name="T42" fmla="*/ 1089 w 2578"/>
              <a:gd name="T43" fmla="*/ 207 h 1274"/>
              <a:gd name="T44" fmla="*/ 1157 w 2578"/>
              <a:gd name="T45" fmla="*/ 280 h 1274"/>
              <a:gd name="T46" fmla="*/ 1227 w 2578"/>
              <a:gd name="T47" fmla="*/ 357 h 1274"/>
              <a:gd name="T48" fmla="*/ 1326 w 2578"/>
              <a:gd name="T49" fmla="*/ 375 h 1274"/>
              <a:gd name="T50" fmla="*/ 1402 w 2578"/>
              <a:gd name="T51" fmla="*/ 303 h 1274"/>
              <a:gd name="T52" fmla="*/ 1469 w 2578"/>
              <a:gd name="T53" fmla="*/ 228 h 1274"/>
              <a:gd name="T54" fmla="*/ 1546 w 2578"/>
              <a:gd name="T55" fmla="*/ 155 h 1274"/>
              <a:gd name="T56" fmla="*/ 1633 w 2578"/>
              <a:gd name="T57" fmla="*/ 92 h 1274"/>
              <a:gd name="T58" fmla="*/ 1730 w 2578"/>
              <a:gd name="T59" fmla="*/ 44 h 1274"/>
              <a:gd name="T60" fmla="*/ 1843 w 2578"/>
              <a:gd name="T61" fmla="*/ 11 h 1274"/>
              <a:gd name="T62" fmla="*/ 1977 w 2578"/>
              <a:gd name="T63" fmla="*/ 0 h 1274"/>
              <a:gd name="T64" fmla="*/ 2101 w 2578"/>
              <a:gd name="T65" fmla="*/ 19 h 1274"/>
              <a:gd name="T66" fmla="*/ 2212 w 2578"/>
              <a:gd name="T67" fmla="*/ 57 h 1274"/>
              <a:gd name="T68" fmla="*/ 2305 w 2578"/>
              <a:gd name="T69" fmla="*/ 110 h 1274"/>
              <a:gd name="T70" fmla="*/ 2384 w 2578"/>
              <a:gd name="T71" fmla="*/ 175 h 1274"/>
              <a:gd name="T72" fmla="*/ 2449 w 2578"/>
              <a:gd name="T73" fmla="*/ 249 h 1274"/>
              <a:gd name="T74" fmla="*/ 2508 w 2578"/>
              <a:gd name="T75" fmla="*/ 344 h 1274"/>
              <a:gd name="T76" fmla="*/ 2550 w 2578"/>
              <a:gd name="T77" fmla="*/ 448 h 1274"/>
              <a:gd name="T78" fmla="*/ 2574 w 2578"/>
              <a:gd name="T79" fmla="*/ 564 h 1274"/>
              <a:gd name="T80" fmla="*/ 2570 w 2578"/>
              <a:gd name="T81" fmla="*/ 734 h 1274"/>
              <a:gd name="T82" fmla="*/ 2540 w 2578"/>
              <a:gd name="T83" fmla="*/ 856 h 1274"/>
              <a:gd name="T84" fmla="*/ 2497 w 2578"/>
              <a:gd name="T85" fmla="*/ 952 h 1274"/>
              <a:gd name="T86" fmla="*/ 2438 w 2578"/>
              <a:gd name="T87" fmla="*/ 1041 h 1274"/>
              <a:gd name="T88" fmla="*/ 2366 w 2578"/>
              <a:gd name="T89" fmla="*/ 1117 h 1274"/>
              <a:gd name="T90" fmla="*/ 2284 w 2578"/>
              <a:gd name="T91" fmla="*/ 1178 h 1274"/>
              <a:gd name="T92" fmla="*/ 2192 w 2578"/>
              <a:gd name="T93" fmla="*/ 1227 h 1274"/>
              <a:gd name="T94" fmla="*/ 2078 w 2578"/>
              <a:gd name="T95" fmla="*/ 1262 h 1274"/>
              <a:gd name="T96" fmla="*/ 1946 w 2578"/>
              <a:gd name="T97" fmla="*/ 1274 h 1274"/>
              <a:gd name="T98" fmla="*/ 1813 w 2578"/>
              <a:gd name="T99" fmla="*/ 1257 h 1274"/>
              <a:gd name="T100" fmla="*/ 1710 w 2578"/>
              <a:gd name="T101" fmla="*/ 1222 h 1274"/>
              <a:gd name="T102" fmla="*/ 1617 w 2578"/>
              <a:gd name="T103" fmla="*/ 1172 h 1274"/>
              <a:gd name="T104" fmla="*/ 1525 w 2578"/>
              <a:gd name="T105" fmla="*/ 1101 h 1274"/>
              <a:gd name="T106" fmla="*/ 1454 w 2578"/>
              <a:gd name="T107" fmla="*/ 1030 h 1274"/>
              <a:gd name="T108" fmla="*/ 1385 w 2578"/>
              <a:gd name="T109" fmla="*/ 952 h 1274"/>
              <a:gd name="T110" fmla="*/ 1302 w 2578"/>
              <a:gd name="T111" fmla="*/ 889 h 1274"/>
              <a:gd name="T112" fmla="*/ 1214 w 2578"/>
              <a:gd name="T113" fmla="*/ 931 h 1274"/>
              <a:gd name="T114" fmla="*/ 1146 w 2578"/>
              <a:gd name="T115" fmla="*/ 1007 h 1274"/>
              <a:gd name="T116" fmla="*/ 1074 w 2578"/>
              <a:gd name="T117" fmla="*/ 1083 h 1274"/>
              <a:gd name="T118" fmla="*/ 992 w 2578"/>
              <a:gd name="T119" fmla="*/ 1151 h 1274"/>
              <a:gd name="T120" fmla="*/ 899 w 2578"/>
              <a:gd name="T121" fmla="*/ 1208 h 1274"/>
              <a:gd name="T122" fmla="*/ 797 w 2578"/>
              <a:gd name="T123" fmla="*/ 1249 h 1274"/>
              <a:gd name="T124" fmla="*/ 674 w 2578"/>
              <a:gd name="T125" fmla="*/ 1272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8" h="1274">
                <a:moveTo>
                  <a:pt x="664" y="1273"/>
                </a:moveTo>
                <a:lnTo>
                  <a:pt x="654" y="1273"/>
                </a:lnTo>
                <a:lnTo>
                  <a:pt x="643" y="1274"/>
                </a:lnTo>
                <a:lnTo>
                  <a:pt x="633" y="1274"/>
                </a:lnTo>
                <a:lnTo>
                  <a:pt x="623" y="1274"/>
                </a:lnTo>
                <a:lnTo>
                  <a:pt x="612" y="1274"/>
                </a:lnTo>
                <a:lnTo>
                  <a:pt x="602" y="1274"/>
                </a:lnTo>
                <a:lnTo>
                  <a:pt x="592" y="1273"/>
                </a:lnTo>
                <a:lnTo>
                  <a:pt x="582" y="1273"/>
                </a:lnTo>
                <a:lnTo>
                  <a:pt x="571" y="1272"/>
                </a:lnTo>
                <a:lnTo>
                  <a:pt x="562" y="1271"/>
                </a:lnTo>
                <a:lnTo>
                  <a:pt x="551" y="1270"/>
                </a:lnTo>
                <a:lnTo>
                  <a:pt x="540" y="1268"/>
                </a:lnTo>
                <a:lnTo>
                  <a:pt x="531" y="1267"/>
                </a:lnTo>
                <a:lnTo>
                  <a:pt x="529" y="1266"/>
                </a:lnTo>
                <a:lnTo>
                  <a:pt x="520" y="1266"/>
                </a:lnTo>
                <a:lnTo>
                  <a:pt x="510" y="1264"/>
                </a:lnTo>
                <a:lnTo>
                  <a:pt x="500" y="1262"/>
                </a:lnTo>
                <a:lnTo>
                  <a:pt x="490" y="1260"/>
                </a:lnTo>
                <a:lnTo>
                  <a:pt x="479" y="1257"/>
                </a:lnTo>
                <a:lnTo>
                  <a:pt x="477" y="1256"/>
                </a:lnTo>
                <a:lnTo>
                  <a:pt x="468" y="1254"/>
                </a:lnTo>
                <a:lnTo>
                  <a:pt x="459" y="1252"/>
                </a:lnTo>
                <a:lnTo>
                  <a:pt x="448" y="1248"/>
                </a:lnTo>
                <a:lnTo>
                  <a:pt x="440" y="1245"/>
                </a:lnTo>
                <a:lnTo>
                  <a:pt x="438" y="1245"/>
                </a:lnTo>
                <a:lnTo>
                  <a:pt x="428" y="1242"/>
                </a:lnTo>
                <a:lnTo>
                  <a:pt x="418" y="1239"/>
                </a:lnTo>
                <a:lnTo>
                  <a:pt x="409" y="1236"/>
                </a:lnTo>
                <a:lnTo>
                  <a:pt x="407" y="1235"/>
                </a:lnTo>
                <a:lnTo>
                  <a:pt x="397" y="1231"/>
                </a:lnTo>
                <a:lnTo>
                  <a:pt x="387" y="1227"/>
                </a:lnTo>
                <a:lnTo>
                  <a:pt x="383" y="1225"/>
                </a:lnTo>
                <a:lnTo>
                  <a:pt x="376" y="1222"/>
                </a:lnTo>
                <a:lnTo>
                  <a:pt x="367" y="1217"/>
                </a:lnTo>
                <a:lnTo>
                  <a:pt x="359" y="1215"/>
                </a:lnTo>
                <a:lnTo>
                  <a:pt x="356" y="1213"/>
                </a:lnTo>
                <a:lnTo>
                  <a:pt x="346" y="1208"/>
                </a:lnTo>
                <a:lnTo>
                  <a:pt x="339" y="1204"/>
                </a:lnTo>
                <a:lnTo>
                  <a:pt x="336" y="1202"/>
                </a:lnTo>
                <a:lnTo>
                  <a:pt x="326" y="1196"/>
                </a:lnTo>
                <a:lnTo>
                  <a:pt x="320" y="1193"/>
                </a:lnTo>
                <a:lnTo>
                  <a:pt x="315" y="1191"/>
                </a:lnTo>
                <a:lnTo>
                  <a:pt x="304" y="1185"/>
                </a:lnTo>
                <a:lnTo>
                  <a:pt x="302" y="1183"/>
                </a:lnTo>
                <a:lnTo>
                  <a:pt x="295" y="1178"/>
                </a:lnTo>
                <a:lnTo>
                  <a:pt x="285" y="1172"/>
                </a:lnTo>
                <a:lnTo>
                  <a:pt x="284" y="1171"/>
                </a:lnTo>
                <a:lnTo>
                  <a:pt x="274" y="1165"/>
                </a:lnTo>
                <a:lnTo>
                  <a:pt x="270" y="1162"/>
                </a:lnTo>
                <a:lnTo>
                  <a:pt x="264" y="1158"/>
                </a:lnTo>
                <a:lnTo>
                  <a:pt x="255" y="1151"/>
                </a:lnTo>
                <a:lnTo>
                  <a:pt x="254" y="1150"/>
                </a:lnTo>
                <a:lnTo>
                  <a:pt x="243" y="1142"/>
                </a:lnTo>
                <a:lnTo>
                  <a:pt x="242" y="1141"/>
                </a:lnTo>
                <a:lnTo>
                  <a:pt x="233" y="1134"/>
                </a:lnTo>
                <a:lnTo>
                  <a:pt x="229" y="1130"/>
                </a:lnTo>
                <a:lnTo>
                  <a:pt x="223" y="1125"/>
                </a:lnTo>
                <a:lnTo>
                  <a:pt x="217" y="1120"/>
                </a:lnTo>
                <a:lnTo>
                  <a:pt x="212" y="1117"/>
                </a:lnTo>
                <a:lnTo>
                  <a:pt x="205" y="1110"/>
                </a:lnTo>
                <a:lnTo>
                  <a:pt x="203" y="1107"/>
                </a:lnTo>
                <a:lnTo>
                  <a:pt x="194" y="1099"/>
                </a:lnTo>
                <a:lnTo>
                  <a:pt x="192" y="1097"/>
                </a:lnTo>
                <a:lnTo>
                  <a:pt x="184" y="1089"/>
                </a:lnTo>
                <a:lnTo>
                  <a:pt x="182" y="1087"/>
                </a:lnTo>
                <a:lnTo>
                  <a:pt x="173" y="1078"/>
                </a:lnTo>
                <a:lnTo>
                  <a:pt x="172" y="1076"/>
                </a:lnTo>
                <a:lnTo>
                  <a:pt x="163" y="1067"/>
                </a:lnTo>
                <a:lnTo>
                  <a:pt x="161" y="1065"/>
                </a:lnTo>
                <a:lnTo>
                  <a:pt x="155" y="1057"/>
                </a:lnTo>
                <a:lnTo>
                  <a:pt x="151" y="1053"/>
                </a:lnTo>
                <a:lnTo>
                  <a:pt x="146" y="1046"/>
                </a:lnTo>
                <a:lnTo>
                  <a:pt x="140" y="1041"/>
                </a:lnTo>
                <a:lnTo>
                  <a:pt x="137" y="1036"/>
                </a:lnTo>
                <a:lnTo>
                  <a:pt x="131" y="1027"/>
                </a:lnTo>
                <a:lnTo>
                  <a:pt x="130" y="1025"/>
                </a:lnTo>
                <a:lnTo>
                  <a:pt x="121" y="1015"/>
                </a:lnTo>
                <a:lnTo>
                  <a:pt x="120" y="1013"/>
                </a:lnTo>
                <a:lnTo>
                  <a:pt x="114" y="1004"/>
                </a:lnTo>
                <a:lnTo>
                  <a:pt x="110" y="998"/>
                </a:lnTo>
                <a:lnTo>
                  <a:pt x="107" y="994"/>
                </a:lnTo>
                <a:lnTo>
                  <a:pt x="100" y="984"/>
                </a:lnTo>
                <a:lnTo>
                  <a:pt x="100" y="983"/>
                </a:lnTo>
                <a:lnTo>
                  <a:pt x="93" y="973"/>
                </a:lnTo>
                <a:lnTo>
                  <a:pt x="90" y="966"/>
                </a:lnTo>
                <a:lnTo>
                  <a:pt x="88" y="963"/>
                </a:lnTo>
                <a:lnTo>
                  <a:pt x="82" y="952"/>
                </a:lnTo>
                <a:lnTo>
                  <a:pt x="79" y="947"/>
                </a:lnTo>
                <a:lnTo>
                  <a:pt x="76" y="942"/>
                </a:lnTo>
                <a:lnTo>
                  <a:pt x="70" y="931"/>
                </a:lnTo>
                <a:lnTo>
                  <a:pt x="69" y="928"/>
                </a:lnTo>
                <a:lnTo>
                  <a:pt x="66" y="920"/>
                </a:lnTo>
                <a:lnTo>
                  <a:pt x="61" y="910"/>
                </a:lnTo>
                <a:lnTo>
                  <a:pt x="59" y="907"/>
                </a:lnTo>
                <a:lnTo>
                  <a:pt x="56" y="899"/>
                </a:lnTo>
                <a:lnTo>
                  <a:pt x="51" y="889"/>
                </a:lnTo>
                <a:lnTo>
                  <a:pt x="48" y="883"/>
                </a:lnTo>
                <a:lnTo>
                  <a:pt x="46" y="879"/>
                </a:lnTo>
                <a:lnTo>
                  <a:pt x="43" y="869"/>
                </a:lnTo>
                <a:lnTo>
                  <a:pt x="39" y="858"/>
                </a:lnTo>
                <a:lnTo>
                  <a:pt x="39" y="856"/>
                </a:lnTo>
                <a:lnTo>
                  <a:pt x="35" y="847"/>
                </a:lnTo>
                <a:lnTo>
                  <a:pt x="32" y="837"/>
                </a:lnTo>
                <a:lnTo>
                  <a:pt x="28" y="826"/>
                </a:lnTo>
                <a:lnTo>
                  <a:pt x="28" y="825"/>
                </a:lnTo>
                <a:lnTo>
                  <a:pt x="25" y="816"/>
                </a:lnTo>
                <a:lnTo>
                  <a:pt x="22" y="805"/>
                </a:lnTo>
                <a:lnTo>
                  <a:pt x="19" y="794"/>
                </a:lnTo>
                <a:lnTo>
                  <a:pt x="18" y="787"/>
                </a:lnTo>
                <a:lnTo>
                  <a:pt x="18" y="784"/>
                </a:lnTo>
                <a:lnTo>
                  <a:pt x="15" y="773"/>
                </a:lnTo>
                <a:lnTo>
                  <a:pt x="13" y="763"/>
                </a:lnTo>
                <a:lnTo>
                  <a:pt x="11" y="753"/>
                </a:lnTo>
                <a:lnTo>
                  <a:pt x="9" y="743"/>
                </a:lnTo>
                <a:lnTo>
                  <a:pt x="8" y="734"/>
                </a:lnTo>
                <a:lnTo>
                  <a:pt x="7" y="732"/>
                </a:lnTo>
                <a:lnTo>
                  <a:pt x="6"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6" y="553"/>
                </a:lnTo>
                <a:lnTo>
                  <a:pt x="7" y="543"/>
                </a:lnTo>
                <a:lnTo>
                  <a:pt x="8" y="541"/>
                </a:lnTo>
                <a:lnTo>
                  <a:pt x="9" y="532"/>
                </a:lnTo>
                <a:lnTo>
                  <a:pt x="11" y="521"/>
                </a:lnTo>
                <a:lnTo>
                  <a:pt x="13" y="512"/>
                </a:lnTo>
                <a:lnTo>
                  <a:pt x="15" y="501"/>
                </a:lnTo>
                <a:lnTo>
                  <a:pt x="18" y="491"/>
                </a:lnTo>
                <a:lnTo>
                  <a:pt x="18" y="488"/>
                </a:lnTo>
                <a:lnTo>
                  <a:pt x="19" y="480"/>
                </a:lnTo>
                <a:lnTo>
                  <a:pt x="22" y="470"/>
                </a:lnTo>
                <a:lnTo>
                  <a:pt x="25" y="459"/>
                </a:lnTo>
                <a:lnTo>
                  <a:pt x="28" y="449"/>
                </a:lnTo>
                <a:lnTo>
                  <a:pt x="28" y="448"/>
                </a:lnTo>
                <a:lnTo>
                  <a:pt x="32" y="438"/>
                </a:lnTo>
                <a:lnTo>
                  <a:pt x="35" y="427"/>
                </a:lnTo>
                <a:lnTo>
                  <a:pt x="39" y="419"/>
                </a:lnTo>
                <a:lnTo>
                  <a:pt x="39" y="417"/>
                </a:lnTo>
                <a:lnTo>
                  <a:pt x="43" y="406"/>
                </a:lnTo>
                <a:lnTo>
                  <a:pt x="46" y="396"/>
                </a:lnTo>
                <a:lnTo>
                  <a:pt x="48" y="392"/>
                </a:lnTo>
                <a:lnTo>
                  <a:pt x="51" y="386"/>
                </a:lnTo>
                <a:lnTo>
                  <a:pt x="56" y="375"/>
                </a:lnTo>
                <a:lnTo>
                  <a:pt x="59" y="368"/>
                </a:lnTo>
                <a:lnTo>
                  <a:pt x="61" y="365"/>
                </a:lnTo>
                <a:lnTo>
                  <a:pt x="66" y="354"/>
                </a:lnTo>
                <a:lnTo>
                  <a:pt x="69" y="347"/>
                </a:lnTo>
                <a:lnTo>
                  <a:pt x="70" y="344"/>
                </a:lnTo>
                <a:lnTo>
                  <a:pt x="76" y="333"/>
                </a:lnTo>
                <a:lnTo>
                  <a:pt x="79" y="327"/>
                </a:lnTo>
                <a:lnTo>
                  <a:pt x="82" y="322"/>
                </a:lnTo>
                <a:lnTo>
                  <a:pt x="88" y="312"/>
                </a:lnTo>
                <a:lnTo>
                  <a:pt x="90" y="309"/>
                </a:lnTo>
                <a:lnTo>
                  <a:pt x="93" y="301"/>
                </a:lnTo>
                <a:lnTo>
                  <a:pt x="100" y="292"/>
                </a:lnTo>
                <a:lnTo>
                  <a:pt x="100" y="291"/>
                </a:lnTo>
                <a:lnTo>
                  <a:pt x="107" y="280"/>
                </a:lnTo>
                <a:lnTo>
                  <a:pt x="110" y="276"/>
                </a:lnTo>
                <a:lnTo>
                  <a:pt x="114" y="271"/>
                </a:lnTo>
                <a:lnTo>
                  <a:pt x="120" y="262"/>
                </a:lnTo>
                <a:lnTo>
                  <a:pt x="121" y="260"/>
                </a:lnTo>
                <a:lnTo>
                  <a:pt x="130" y="249"/>
                </a:lnTo>
                <a:lnTo>
                  <a:pt x="131" y="248"/>
                </a:lnTo>
                <a:lnTo>
                  <a:pt x="137" y="239"/>
                </a:lnTo>
                <a:lnTo>
                  <a:pt x="140" y="234"/>
                </a:lnTo>
                <a:lnTo>
                  <a:pt x="146" y="228"/>
                </a:lnTo>
                <a:lnTo>
                  <a:pt x="151" y="222"/>
                </a:lnTo>
                <a:lnTo>
                  <a:pt x="155" y="218"/>
                </a:lnTo>
                <a:lnTo>
                  <a:pt x="161" y="210"/>
                </a:lnTo>
                <a:lnTo>
                  <a:pt x="163" y="207"/>
                </a:lnTo>
                <a:lnTo>
                  <a:pt x="172" y="198"/>
                </a:lnTo>
                <a:lnTo>
                  <a:pt x="173" y="197"/>
                </a:lnTo>
                <a:lnTo>
                  <a:pt x="182" y="188"/>
                </a:lnTo>
                <a:lnTo>
                  <a:pt x="184" y="186"/>
                </a:lnTo>
                <a:lnTo>
                  <a:pt x="192" y="177"/>
                </a:lnTo>
                <a:lnTo>
                  <a:pt x="194" y="175"/>
                </a:lnTo>
                <a:lnTo>
                  <a:pt x="203" y="168"/>
                </a:lnTo>
                <a:lnTo>
                  <a:pt x="205" y="165"/>
                </a:lnTo>
                <a:lnTo>
                  <a:pt x="212" y="158"/>
                </a:lnTo>
                <a:lnTo>
                  <a:pt x="217" y="154"/>
                </a:lnTo>
                <a:lnTo>
                  <a:pt x="223" y="149"/>
                </a:lnTo>
                <a:lnTo>
                  <a:pt x="229" y="145"/>
                </a:lnTo>
                <a:lnTo>
                  <a:pt x="233" y="141"/>
                </a:lnTo>
                <a:lnTo>
                  <a:pt x="242" y="134"/>
                </a:lnTo>
                <a:lnTo>
                  <a:pt x="243" y="132"/>
                </a:lnTo>
                <a:lnTo>
                  <a:pt x="254" y="124"/>
                </a:lnTo>
                <a:lnTo>
                  <a:pt x="255" y="124"/>
                </a:lnTo>
                <a:lnTo>
                  <a:pt x="264" y="117"/>
                </a:lnTo>
                <a:lnTo>
                  <a:pt x="270" y="113"/>
                </a:lnTo>
                <a:lnTo>
                  <a:pt x="274" y="110"/>
                </a:lnTo>
                <a:lnTo>
                  <a:pt x="284" y="103"/>
                </a:lnTo>
                <a:lnTo>
                  <a:pt x="285" y="102"/>
                </a:lnTo>
                <a:lnTo>
                  <a:pt x="295" y="97"/>
                </a:lnTo>
                <a:lnTo>
                  <a:pt x="302" y="92"/>
                </a:lnTo>
                <a:lnTo>
                  <a:pt x="304" y="90"/>
                </a:lnTo>
                <a:lnTo>
                  <a:pt x="315" y="84"/>
                </a:lnTo>
                <a:lnTo>
                  <a:pt x="320" y="81"/>
                </a:lnTo>
                <a:lnTo>
                  <a:pt x="326" y="78"/>
                </a:lnTo>
                <a:lnTo>
                  <a:pt x="336" y="73"/>
                </a:lnTo>
                <a:lnTo>
                  <a:pt x="339" y="71"/>
                </a:lnTo>
                <a:lnTo>
                  <a:pt x="346" y="67"/>
                </a:lnTo>
                <a:lnTo>
                  <a:pt x="356" y="62"/>
                </a:lnTo>
                <a:lnTo>
                  <a:pt x="359" y="60"/>
                </a:lnTo>
                <a:lnTo>
                  <a:pt x="367" y="57"/>
                </a:lnTo>
                <a:lnTo>
                  <a:pt x="376" y="52"/>
                </a:lnTo>
                <a:lnTo>
                  <a:pt x="383" y="49"/>
                </a:lnTo>
                <a:lnTo>
                  <a:pt x="387" y="48"/>
                </a:lnTo>
                <a:lnTo>
                  <a:pt x="397" y="44"/>
                </a:lnTo>
                <a:lnTo>
                  <a:pt x="407" y="40"/>
                </a:lnTo>
                <a:lnTo>
                  <a:pt x="409" y="39"/>
                </a:lnTo>
                <a:lnTo>
                  <a:pt x="418" y="36"/>
                </a:lnTo>
                <a:lnTo>
                  <a:pt x="428" y="32"/>
                </a:lnTo>
                <a:lnTo>
                  <a:pt x="438" y="29"/>
                </a:lnTo>
                <a:lnTo>
                  <a:pt x="440" y="29"/>
                </a:lnTo>
                <a:lnTo>
                  <a:pt x="448" y="26"/>
                </a:lnTo>
                <a:lnTo>
                  <a:pt x="459" y="23"/>
                </a:lnTo>
                <a:lnTo>
                  <a:pt x="468" y="21"/>
                </a:lnTo>
                <a:lnTo>
                  <a:pt x="477" y="19"/>
                </a:lnTo>
                <a:lnTo>
                  <a:pt x="479" y="18"/>
                </a:lnTo>
                <a:lnTo>
                  <a:pt x="490" y="15"/>
                </a:lnTo>
                <a:lnTo>
                  <a:pt x="500" y="13"/>
                </a:lnTo>
                <a:lnTo>
                  <a:pt x="510" y="11"/>
                </a:lnTo>
                <a:lnTo>
                  <a:pt x="520" y="9"/>
                </a:lnTo>
                <a:lnTo>
                  <a:pt x="529" y="8"/>
                </a:lnTo>
                <a:lnTo>
                  <a:pt x="531" y="7"/>
                </a:lnTo>
                <a:lnTo>
                  <a:pt x="540" y="6"/>
                </a:lnTo>
                <a:lnTo>
                  <a:pt x="551" y="4"/>
                </a:lnTo>
                <a:lnTo>
                  <a:pt x="562" y="3"/>
                </a:lnTo>
                <a:lnTo>
                  <a:pt x="571" y="2"/>
                </a:lnTo>
                <a:lnTo>
                  <a:pt x="582" y="1"/>
                </a:lnTo>
                <a:lnTo>
                  <a:pt x="592" y="1"/>
                </a:lnTo>
                <a:lnTo>
                  <a:pt x="602" y="0"/>
                </a:lnTo>
                <a:lnTo>
                  <a:pt x="612" y="0"/>
                </a:lnTo>
                <a:lnTo>
                  <a:pt x="623" y="0"/>
                </a:lnTo>
                <a:lnTo>
                  <a:pt x="633" y="0"/>
                </a:lnTo>
                <a:lnTo>
                  <a:pt x="643" y="0"/>
                </a:lnTo>
                <a:lnTo>
                  <a:pt x="654" y="1"/>
                </a:lnTo>
                <a:lnTo>
                  <a:pt x="664" y="1"/>
                </a:lnTo>
                <a:lnTo>
                  <a:pt x="674" y="2"/>
                </a:lnTo>
                <a:lnTo>
                  <a:pt x="684" y="3"/>
                </a:lnTo>
                <a:lnTo>
                  <a:pt x="695" y="4"/>
                </a:lnTo>
                <a:lnTo>
                  <a:pt x="704" y="6"/>
                </a:lnTo>
                <a:lnTo>
                  <a:pt x="715" y="7"/>
                </a:lnTo>
                <a:lnTo>
                  <a:pt x="717" y="8"/>
                </a:lnTo>
                <a:lnTo>
                  <a:pt x="726" y="9"/>
                </a:lnTo>
                <a:lnTo>
                  <a:pt x="735" y="11"/>
                </a:lnTo>
                <a:lnTo>
                  <a:pt x="746" y="13"/>
                </a:lnTo>
                <a:lnTo>
                  <a:pt x="756" y="15"/>
                </a:lnTo>
                <a:lnTo>
                  <a:pt x="766" y="18"/>
                </a:lnTo>
                <a:lnTo>
                  <a:pt x="769" y="19"/>
                </a:lnTo>
                <a:lnTo>
                  <a:pt x="776" y="21"/>
                </a:lnTo>
                <a:lnTo>
                  <a:pt x="787" y="23"/>
                </a:lnTo>
                <a:lnTo>
                  <a:pt x="797" y="25"/>
                </a:lnTo>
                <a:lnTo>
                  <a:pt x="806" y="29"/>
                </a:lnTo>
                <a:lnTo>
                  <a:pt x="807" y="29"/>
                </a:lnTo>
                <a:lnTo>
                  <a:pt x="818" y="32"/>
                </a:lnTo>
                <a:lnTo>
                  <a:pt x="828" y="36"/>
                </a:lnTo>
                <a:lnTo>
                  <a:pt x="837" y="39"/>
                </a:lnTo>
                <a:lnTo>
                  <a:pt x="838" y="40"/>
                </a:lnTo>
                <a:lnTo>
                  <a:pt x="848" y="44"/>
                </a:lnTo>
                <a:lnTo>
                  <a:pt x="859" y="48"/>
                </a:lnTo>
                <a:lnTo>
                  <a:pt x="863" y="49"/>
                </a:lnTo>
                <a:lnTo>
                  <a:pt x="869" y="52"/>
                </a:lnTo>
                <a:lnTo>
                  <a:pt x="879" y="57"/>
                </a:lnTo>
                <a:lnTo>
                  <a:pt x="887" y="60"/>
                </a:lnTo>
                <a:lnTo>
                  <a:pt x="890" y="62"/>
                </a:lnTo>
                <a:lnTo>
                  <a:pt x="899" y="67"/>
                </a:lnTo>
                <a:lnTo>
                  <a:pt x="908" y="71"/>
                </a:lnTo>
                <a:lnTo>
                  <a:pt x="910" y="72"/>
                </a:lnTo>
                <a:lnTo>
                  <a:pt x="920" y="77"/>
                </a:lnTo>
                <a:lnTo>
                  <a:pt x="927" y="81"/>
                </a:lnTo>
                <a:lnTo>
                  <a:pt x="930" y="83"/>
                </a:lnTo>
                <a:lnTo>
                  <a:pt x="940" y="89"/>
                </a:lnTo>
                <a:lnTo>
                  <a:pt x="945" y="92"/>
                </a:lnTo>
                <a:lnTo>
                  <a:pt x="951" y="96"/>
                </a:lnTo>
                <a:lnTo>
                  <a:pt x="961" y="102"/>
                </a:lnTo>
                <a:lnTo>
                  <a:pt x="962" y="102"/>
                </a:lnTo>
                <a:lnTo>
                  <a:pt x="971" y="109"/>
                </a:lnTo>
                <a:lnTo>
                  <a:pt x="977" y="113"/>
                </a:lnTo>
                <a:lnTo>
                  <a:pt x="982" y="116"/>
                </a:lnTo>
                <a:lnTo>
                  <a:pt x="992" y="124"/>
                </a:lnTo>
                <a:lnTo>
                  <a:pt x="1002" y="130"/>
                </a:lnTo>
                <a:lnTo>
                  <a:pt x="1006" y="134"/>
                </a:lnTo>
                <a:lnTo>
                  <a:pt x="1012" y="139"/>
                </a:lnTo>
                <a:lnTo>
                  <a:pt x="1019" y="145"/>
                </a:lnTo>
                <a:lnTo>
                  <a:pt x="1023" y="147"/>
                </a:lnTo>
                <a:lnTo>
                  <a:pt x="1033" y="154"/>
                </a:lnTo>
                <a:lnTo>
                  <a:pt x="1033" y="155"/>
                </a:lnTo>
                <a:lnTo>
                  <a:pt x="1043" y="164"/>
                </a:lnTo>
                <a:lnTo>
                  <a:pt x="1044" y="165"/>
                </a:lnTo>
                <a:lnTo>
                  <a:pt x="1054" y="173"/>
                </a:lnTo>
                <a:lnTo>
                  <a:pt x="1057" y="175"/>
                </a:lnTo>
                <a:lnTo>
                  <a:pt x="1063" y="182"/>
                </a:lnTo>
                <a:lnTo>
                  <a:pt x="1068" y="186"/>
                </a:lnTo>
                <a:lnTo>
                  <a:pt x="1074" y="192"/>
                </a:lnTo>
                <a:lnTo>
                  <a:pt x="1079" y="197"/>
                </a:lnTo>
                <a:lnTo>
                  <a:pt x="1084" y="202"/>
                </a:lnTo>
                <a:lnTo>
                  <a:pt x="1089" y="207"/>
                </a:lnTo>
                <a:lnTo>
                  <a:pt x="1094" y="213"/>
                </a:lnTo>
                <a:lnTo>
                  <a:pt x="1100" y="218"/>
                </a:lnTo>
                <a:lnTo>
                  <a:pt x="1105" y="223"/>
                </a:lnTo>
                <a:lnTo>
                  <a:pt x="1109" y="228"/>
                </a:lnTo>
                <a:lnTo>
                  <a:pt x="1115" y="234"/>
                </a:lnTo>
                <a:lnTo>
                  <a:pt x="1119" y="239"/>
                </a:lnTo>
                <a:lnTo>
                  <a:pt x="1125" y="245"/>
                </a:lnTo>
                <a:lnTo>
                  <a:pt x="1129" y="249"/>
                </a:lnTo>
                <a:lnTo>
                  <a:pt x="1135" y="256"/>
                </a:lnTo>
                <a:lnTo>
                  <a:pt x="1138" y="260"/>
                </a:lnTo>
                <a:lnTo>
                  <a:pt x="1146" y="268"/>
                </a:lnTo>
                <a:lnTo>
                  <a:pt x="1148" y="271"/>
                </a:lnTo>
                <a:lnTo>
                  <a:pt x="1156" y="279"/>
                </a:lnTo>
                <a:lnTo>
                  <a:pt x="1157" y="280"/>
                </a:lnTo>
                <a:lnTo>
                  <a:pt x="1166" y="291"/>
                </a:lnTo>
                <a:lnTo>
                  <a:pt x="1166" y="292"/>
                </a:lnTo>
                <a:lnTo>
                  <a:pt x="1176" y="301"/>
                </a:lnTo>
                <a:lnTo>
                  <a:pt x="1176" y="303"/>
                </a:lnTo>
                <a:lnTo>
                  <a:pt x="1184" y="312"/>
                </a:lnTo>
                <a:lnTo>
                  <a:pt x="1187" y="315"/>
                </a:lnTo>
                <a:lnTo>
                  <a:pt x="1194" y="322"/>
                </a:lnTo>
                <a:lnTo>
                  <a:pt x="1197" y="325"/>
                </a:lnTo>
                <a:lnTo>
                  <a:pt x="1203" y="333"/>
                </a:lnTo>
                <a:lnTo>
                  <a:pt x="1207" y="337"/>
                </a:lnTo>
                <a:lnTo>
                  <a:pt x="1214" y="344"/>
                </a:lnTo>
                <a:lnTo>
                  <a:pt x="1218" y="347"/>
                </a:lnTo>
                <a:lnTo>
                  <a:pt x="1224" y="354"/>
                </a:lnTo>
                <a:lnTo>
                  <a:pt x="1227" y="357"/>
                </a:lnTo>
                <a:lnTo>
                  <a:pt x="1237" y="365"/>
                </a:lnTo>
                <a:lnTo>
                  <a:pt x="1238" y="366"/>
                </a:lnTo>
                <a:lnTo>
                  <a:pt x="1248" y="372"/>
                </a:lnTo>
                <a:lnTo>
                  <a:pt x="1252" y="375"/>
                </a:lnTo>
                <a:lnTo>
                  <a:pt x="1258" y="379"/>
                </a:lnTo>
                <a:lnTo>
                  <a:pt x="1269" y="383"/>
                </a:lnTo>
                <a:lnTo>
                  <a:pt x="1276" y="386"/>
                </a:lnTo>
                <a:lnTo>
                  <a:pt x="1279" y="386"/>
                </a:lnTo>
                <a:lnTo>
                  <a:pt x="1290" y="387"/>
                </a:lnTo>
                <a:lnTo>
                  <a:pt x="1299" y="386"/>
                </a:lnTo>
                <a:lnTo>
                  <a:pt x="1302" y="386"/>
                </a:lnTo>
                <a:lnTo>
                  <a:pt x="1310" y="383"/>
                </a:lnTo>
                <a:lnTo>
                  <a:pt x="1320" y="379"/>
                </a:lnTo>
                <a:lnTo>
                  <a:pt x="1326" y="375"/>
                </a:lnTo>
                <a:lnTo>
                  <a:pt x="1330" y="372"/>
                </a:lnTo>
                <a:lnTo>
                  <a:pt x="1341" y="366"/>
                </a:lnTo>
                <a:lnTo>
                  <a:pt x="1342" y="365"/>
                </a:lnTo>
                <a:lnTo>
                  <a:pt x="1351" y="357"/>
                </a:lnTo>
                <a:lnTo>
                  <a:pt x="1354" y="354"/>
                </a:lnTo>
                <a:lnTo>
                  <a:pt x="1361" y="347"/>
                </a:lnTo>
                <a:lnTo>
                  <a:pt x="1365" y="344"/>
                </a:lnTo>
                <a:lnTo>
                  <a:pt x="1371" y="337"/>
                </a:lnTo>
                <a:lnTo>
                  <a:pt x="1375" y="333"/>
                </a:lnTo>
                <a:lnTo>
                  <a:pt x="1382" y="325"/>
                </a:lnTo>
                <a:lnTo>
                  <a:pt x="1385" y="322"/>
                </a:lnTo>
                <a:lnTo>
                  <a:pt x="1391" y="315"/>
                </a:lnTo>
                <a:lnTo>
                  <a:pt x="1394" y="312"/>
                </a:lnTo>
                <a:lnTo>
                  <a:pt x="1402" y="303"/>
                </a:lnTo>
                <a:lnTo>
                  <a:pt x="1403" y="301"/>
                </a:lnTo>
                <a:lnTo>
                  <a:pt x="1413" y="292"/>
                </a:lnTo>
                <a:lnTo>
                  <a:pt x="1413" y="291"/>
                </a:lnTo>
                <a:lnTo>
                  <a:pt x="1421" y="280"/>
                </a:lnTo>
                <a:lnTo>
                  <a:pt x="1422" y="279"/>
                </a:lnTo>
                <a:lnTo>
                  <a:pt x="1431" y="271"/>
                </a:lnTo>
                <a:lnTo>
                  <a:pt x="1433" y="268"/>
                </a:lnTo>
                <a:lnTo>
                  <a:pt x="1440" y="260"/>
                </a:lnTo>
                <a:lnTo>
                  <a:pt x="1443" y="256"/>
                </a:lnTo>
                <a:lnTo>
                  <a:pt x="1450" y="249"/>
                </a:lnTo>
                <a:lnTo>
                  <a:pt x="1454" y="245"/>
                </a:lnTo>
                <a:lnTo>
                  <a:pt x="1460" y="239"/>
                </a:lnTo>
                <a:lnTo>
                  <a:pt x="1463" y="234"/>
                </a:lnTo>
                <a:lnTo>
                  <a:pt x="1469" y="228"/>
                </a:lnTo>
                <a:lnTo>
                  <a:pt x="1474" y="223"/>
                </a:lnTo>
                <a:lnTo>
                  <a:pt x="1479" y="218"/>
                </a:lnTo>
                <a:lnTo>
                  <a:pt x="1484" y="213"/>
                </a:lnTo>
                <a:lnTo>
                  <a:pt x="1489" y="207"/>
                </a:lnTo>
                <a:lnTo>
                  <a:pt x="1494" y="202"/>
                </a:lnTo>
                <a:lnTo>
                  <a:pt x="1500" y="197"/>
                </a:lnTo>
                <a:lnTo>
                  <a:pt x="1505" y="192"/>
                </a:lnTo>
                <a:lnTo>
                  <a:pt x="1510" y="186"/>
                </a:lnTo>
                <a:lnTo>
                  <a:pt x="1515" y="182"/>
                </a:lnTo>
                <a:lnTo>
                  <a:pt x="1522" y="175"/>
                </a:lnTo>
                <a:lnTo>
                  <a:pt x="1525" y="173"/>
                </a:lnTo>
                <a:lnTo>
                  <a:pt x="1534" y="165"/>
                </a:lnTo>
                <a:lnTo>
                  <a:pt x="1535" y="164"/>
                </a:lnTo>
                <a:lnTo>
                  <a:pt x="1546" y="155"/>
                </a:lnTo>
                <a:lnTo>
                  <a:pt x="1546" y="154"/>
                </a:lnTo>
                <a:lnTo>
                  <a:pt x="1555" y="147"/>
                </a:lnTo>
                <a:lnTo>
                  <a:pt x="1559" y="145"/>
                </a:lnTo>
                <a:lnTo>
                  <a:pt x="1566" y="139"/>
                </a:lnTo>
                <a:lnTo>
                  <a:pt x="1573" y="134"/>
                </a:lnTo>
                <a:lnTo>
                  <a:pt x="1577" y="130"/>
                </a:lnTo>
                <a:lnTo>
                  <a:pt x="1586" y="124"/>
                </a:lnTo>
                <a:lnTo>
                  <a:pt x="1597" y="116"/>
                </a:lnTo>
                <a:lnTo>
                  <a:pt x="1602" y="113"/>
                </a:lnTo>
                <a:lnTo>
                  <a:pt x="1607" y="109"/>
                </a:lnTo>
                <a:lnTo>
                  <a:pt x="1617" y="102"/>
                </a:lnTo>
                <a:lnTo>
                  <a:pt x="1618" y="102"/>
                </a:lnTo>
                <a:lnTo>
                  <a:pt x="1627" y="96"/>
                </a:lnTo>
                <a:lnTo>
                  <a:pt x="1633" y="92"/>
                </a:lnTo>
                <a:lnTo>
                  <a:pt x="1638" y="89"/>
                </a:lnTo>
                <a:lnTo>
                  <a:pt x="1649" y="83"/>
                </a:lnTo>
                <a:lnTo>
                  <a:pt x="1651" y="81"/>
                </a:lnTo>
                <a:lnTo>
                  <a:pt x="1658" y="77"/>
                </a:lnTo>
                <a:lnTo>
                  <a:pt x="1669" y="72"/>
                </a:lnTo>
                <a:lnTo>
                  <a:pt x="1671" y="71"/>
                </a:lnTo>
                <a:lnTo>
                  <a:pt x="1679" y="67"/>
                </a:lnTo>
                <a:lnTo>
                  <a:pt x="1689" y="62"/>
                </a:lnTo>
                <a:lnTo>
                  <a:pt x="1692" y="60"/>
                </a:lnTo>
                <a:lnTo>
                  <a:pt x="1699" y="57"/>
                </a:lnTo>
                <a:lnTo>
                  <a:pt x="1710" y="52"/>
                </a:lnTo>
                <a:lnTo>
                  <a:pt x="1716" y="49"/>
                </a:lnTo>
                <a:lnTo>
                  <a:pt x="1720" y="48"/>
                </a:lnTo>
                <a:lnTo>
                  <a:pt x="1730" y="44"/>
                </a:lnTo>
                <a:lnTo>
                  <a:pt x="1741" y="40"/>
                </a:lnTo>
                <a:lnTo>
                  <a:pt x="1742" y="39"/>
                </a:lnTo>
                <a:lnTo>
                  <a:pt x="1750" y="36"/>
                </a:lnTo>
                <a:lnTo>
                  <a:pt x="1761" y="32"/>
                </a:lnTo>
                <a:lnTo>
                  <a:pt x="1771" y="29"/>
                </a:lnTo>
                <a:lnTo>
                  <a:pt x="1772" y="29"/>
                </a:lnTo>
                <a:lnTo>
                  <a:pt x="1782" y="25"/>
                </a:lnTo>
                <a:lnTo>
                  <a:pt x="1791" y="23"/>
                </a:lnTo>
                <a:lnTo>
                  <a:pt x="1802" y="21"/>
                </a:lnTo>
                <a:lnTo>
                  <a:pt x="1810" y="19"/>
                </a:lnTo>
                <a:lnTo>
                  <a:pt x="1813" y="18"/>
                </a:lnTo>
                <a:lnTo>
                  <a:pt x="1822" y="15"/>
                </a:lnTo>
                <a:lnTo>
                  <a:pt x="1833" y="13"/>
                </a:lnTo>
                <a:lnTo>
                  <a:pt x="1843" y="11"/>
                </a:lnTo>
                <a:lnTo>
                  <a:pt x="1853" y="9"/>
                </a:lnTo>
                <a:lnTo>
                  <a:pt x="1861" y="8"/>
                </a:lnTo>
                <a:lnTo>
                  <a:pt x="1863" y="7"/>
                </a:lnTo>
                <a:lnTo>
                  <a:pt x="1874" y="6"/>
                </a:lnTo>
                <a:lnTo>
                  <a:pt x="1884" y="4"/>
                </a:lnTo>
                <a:lnTo>
                  <a:pt x="1894" y="3"/>
                </a:lnTo>
                <a:lnTo>
                  <a:pt x="1905" y="2"/>
                </a:lnTo>
                <a:lnTo>
                  <a:pt x="1914" y="1"/>
                </a:lnTo>
                <a:lnTo>
                  <a:pt x="1925" y="1"/>
                </a:lnTo>
                <a:lnTo>
                  <a:pt x="1935" y="0"/>
                </a:lnTo>
                <a:lnTo>
                  <a:pt x="1946" y="0"/>
                </a:lnTo>
                <a:lnTo>
                  <a:pt x="1956" y="0"/>
                </a:lnTo>
                <a:lnTo>
                  <a:pt x="1966" y="0"/>
                </a:lnTo>
                <a:lnTo>
                  <a:pt x="1977" y="0"/>
                </a:lnTo>
                <a:lnTo>
                  <a:pt x="1986" y="1"/>
                </a:lnTo>
                <a:lnTo>
                  <a:pt x="1997" y="1"/>
                </a:lnTo>
                <a:lnTo>
                  <a:pt x="2007" y="2"/>
                </a:lnTo>
                <a:lnTo>
                  <a:pt x="2017" y="3"/>
                </a:lnTo>
                <a:lnTo>
                  <a:pt x="2027" y="4"/>
                </a:lnTo>
                <a:lnTo>
                  <a:pt x="2038" y="6"/>
                </a:lnTo>
                <a:lnTo>
                  <a:pt x="2048" y="7"/>
                </a:lnTo>
                <a:lnTo>
                  <a:pt x="2050" y="8"/>
                </a:lnTo>
                <a:lnTo>
                  <a:pt x="2058" y="9"/>
                </a:lnTo>
                <a:lnTo>
                  <a:pt x="2069" y="11"/>
                </a:lnTo>
                <a:lnTo>
                  <a:pt x="2078" y="13"/>
                </a:lnTo>
                <a:lnTo>
                  <a:pt x="2089" y="15"/>
                </a:lnTo>
                <a:lnTo>
                  <a:pt x="2099" y="18"/>
                </a:lnTo>
                <a:lnTo>
                  <a:pt x="2101" y="19"/>
                </a:lnTo>
                <a:lnTo>
                  <a:pt x="2110" y="21"/>
                </a:lnTo>
                <a:lnTo>
                  <a:pt x="2120" y="23"/>
                </a:lnTo>
                <a:lnTo>
                  <a:pt x="2130" y="26"/>
                </a:lnTo>
                <a:lnTo>
                  <a:pt x="2139" y="29"/>
                </a:lnTo>
                <a:lnTo>
                  <a:pt x="2141" y="29"/>
                </a:lnTo>
                <a:lnTo>
                  <a:pt x="2150" y="32"/>
                </a:lnTo>
                <a:lnTo>
                  <a:pt x="2161" y="36"/>
                </a:lnTo>
                <a:lnTo>
                  <a:pt x="2169" y="39"/>
                </a:lnTo>
                <a:lnTo>
                  <a:pt x="2171" y="40"/>
                </a:lnTo>
                <a:lnTo>
                  <a:pt x="2181" y="44"/>
                </a:lnTo>
                <a:lnTo>
                  <a:pt x="2192" y="48"/>
                </a:lnTo>
                <a:lnTo>
                  <a:pt x="2195" y="49"/>
                </a:lnTo>
                <a:lnTo>
                  <a:pt x="2202" y="52"/>
                </a:lnTo>
                <a:lnTo>
                  <a:pt x="2212" y="57"/>
                </a:lnTo>
                <a:lnTo>
                  <a:pt x="2219" y="60"/>
                </a:lnTo>
                <a:lnTo>
                  <a:pt x="2222" y="62"/>
                </a:lnTo>
                <a:lnTo>
                  <a:pt x="2233" y="67"/>
                </a:lnTo>
                <a:lnTo>
                  <a:pt x="2239" y="71"/>
                </a:lnTo>
                <a:lnTo>
                  <a:pt x="2242" y="73"/>
                </a:lnTo>
                <a:lnTo>
                  <a:pt x="2253" y="78"/>
                </a:lnTo>
                <a:lnTo>
                  <a:pt x="2259" y="81"/>
                </a:lnTo>
                <a:lnTo>
                  <a:pt x="2263" y="84"/>
                </a:lnTo>
                <a:lnTo>
                  <a:pt x="2274" y="90"/>
                </a:lnTo>
                <a:lnTo>
                  <a:pt x="2277" y="92"/>
                </a:lnTo>
                <a:lnTo>
                  <a:pt x="2284" y="97"/>
                </a:lnTo>
                <a:lnTo>
                  <a:pt x="2293" y="102"/>
                </a:lnTo>
                <a:lnTo>
                  <a:pt x="2294" y="103"/>
                </a:lnTo>
                <a:lnTo>
                  <a:pt x="2305" y="110"/>
                </a:lnTo>
                <a:lnTo>
                  <a:pt x="2309" y="113"/>
                </a:lnTo>
                <a:lnTo>
                  <a:pt x="2314" y="117"/>
                </a:lnTo>
                <a:lnTo>
                  <a:pt x="2323" y="124"/>
                </a:lnTo>
                <a:lnTo>
                  <a:pt x="2325" y="124"/>
                </a:lnTo>
                <a:lnTo>
                  <a:pt x="2335" y="132"/>
                </a:lnTo>
                <a:lnTo>
                  <a:pt x="2336" y="134"/>
                </a:lnTo>
                <a:lnTo>
                  <a:pt x="2345" y="141"/>
                </a:lnTo>
                <a:lnTo>
                  <a:pt x="2350" y="145"/>
                </a:lnTo>
                <a:lnTo>
                  <a:pt x="2356" y="149"/>
                </a:lnTo>
                <a:lnTo>
                  <a:pt x="2361" y="154"/>
                </a:lnTo>
                <a:lnTo>
                  <a:pt x="2366" y="158"/>
                </a:lnTo>
                <a:lnTo>
                  <a:pt x="2374" y="165"/>
                </a:lnTo>
                <a:lnTo>
                  <a:pt x="2376" y="168"/>
                </a:lnTo>
                <a:lnTo>
                  <a:pt x="2384" y="175"/>
                </a:lnTo>
                <a:lnTo>
                  <a:pt x="2386" y="177"/>
                </a:lnTo>
                <a:lnTo>
                  <a:pt x="2395" y="186"/>
                </a:lnTo>
                <a:lnTo>
                  <a:pt x="2397" y="188"/>
                </a:lnTo>
                <a:lnTo>
                  <a:pt x="2405" y="197"/>
                </a:lnTo>
                <a:lnTo>
                  <a:pt x="2406" y="198"/>
                </a:lnTo>
                <a:lnTo>
                  <a:pt x="2415" y="207"/>
                </a:lnTo>
                <a:lnTo>
                  <a:pt x="2417" y="210"/>
                </a:lnTo>
                <a:lnTo>
                  <a:pt x="2424" y="218"/>
                </a:lnTo>
                <a:lnTo>
                  <a:pt x="2428" y="222"/>
                </a:lnTo>
                <a:lnTo>
                  <a:pt x="2432" y="228"/>
                </a:lnTo>
                <a:lnTo>
                  <a:pt x="2438" y="234"/>
                </a:lnTo>
                <a:lnTo>
                  <a:pt x="2441" y="239"/>
                </a:lnTo>
                <a:lnTo>
                  <a:pt x="2448" y="248"/>
                </a:lnTo>
                <a:lnTo>
                  <a:pt x="2449" y="249"/>
                </a:lnTo>
                <a:lnTo>
                  <a:pt x="2457" y="260"/>
                </a:lnTo>
                <a:lnTo>
                  <a:pt x="2458" y="262"/>
                </a:lnTo>
                <a:lnTo>
                  <a:pt x="2464" y="271"/>
                </a:lnTo>
                <a:lnTo>
                  <a:pt x="2469" y="276"/>
                </a:lnTo>
                <a:lnTo>
                  <a:pt x="2472" y="280"/>
                </a:lnTo>
                <a:lnTo>
                  <a:pt x="2478" y="291"/>
                </a:lnTo>
                <a:lnTo>
                  <a:pt x="2478" y="292"/>
                </a:lnTo>
                <a:lnTo>
                  <a:pt x="2485" y="301"/>
                </a:lnTo>
                <a:lnTo>
                  <a:pt x="2489" y="309"/>
                </a:lnTo>
                <a:lnTo>
                  <a:pt x="2491" y="312"/>
                </a:lnTo>
                <a:lnTo>
                  <a:pt x="2497" y="322"/>
                </a:lnTo>
                <a:lnTo>
                  <a:pt x="2499" y="327"/>
                </a:lnTo>
                <a:lnTo>
                  <a:pt x="2502" y="333"/>
                </a:lnTo>
                <a:lnTo>
                  <a:pt x="2508" y="344"/>
                </a:lnTo>
                <a:lnTo>
                  <a:pt x="2509" y="347"/>
                </a:lnTo>
                <a:lnTo>
                  <a:pt x="2513" y="354"/>
                </a:lnTo>
                <a:lnTo>
                  <a:pt x="2518" y="365"/>
                </a:lnTo>
                <a:lnTo>
                  <a:pt x="2520" y="368"/>
                </a:lnTo>
                <a:lnTo>
                  <a:pt x="2523" y="375"/>
                </a:lnTo>
                <a:lnTo>
                  <a:pt x="2527" y="386"/>
                </a:lnTo>
                <a:lnTo>
                  <a:pt x="2530" y="392"/>
                </a:lnTo>
                <a:lnTo>
                  <a:pt x="2532" y="396"/>
                </a:lnTo>
                <a:lnTo>
                  <a:pt x="2536" y="406"/>
                </a:lnTo>
                <a:lnTo>
                  <a:pt x="2540" y="417"/>
                </a:lnTo>
                <a:lnTo>
                  <a:pt x="2540" y="419"/>
                </a:lnTo>
                <a:lnTo>
                  <a:pt x="2544" y="427"/>
                </a:lnTo>
                <a:lnTo>
                  <a:pt x="2546" y="438"/>
                </a:lnTo>
                <a:lnTo>
                  <a:pt x="2550" y="448"/>
                </a:lnTo>
                <a:lnTo>
                  <a:pt x="2550" y="449"/>
                </a:lnTo>
                <a:lnTo>
                  <a:pt x="2553" y="459"/>
                </a:lnTo>
                <a:lnTo>
                  <a:pt x="2556" y="470"/>
                </a:lnTo>
                <a:lnTo>
                  <a:pt x="2559" y="480"/>
                </a:lnTo>
                <a:lnTo>
                  <a:pt x="2561" y="488"/>
                </a:lnTo>
                <a:lnTo>
                  <a:pt x="2561" y="491"/>
                </a:lnTo>
                <a:lnTo>
                  <a:pt x="2564" y="501"/>
                </a:lnTo>
                <a:lnTo>
                  <a:pt x="2566" y="512"/>
                </a:lnTo>
                <a:lnTo>
                  <a:pt x="2568" y="521"/>
                </a:lnTo>
                <a:lnTo>
                  <a:pt x="2570" y="532"/>
                </a:lnTo>
                <a:lnTo>
                  <a:pt x="2570" y="541"/>
                </a:lnTo>
                <a:lnTo>
                  <a:pt x="2571" y="543"/>
                </a:lnTo>
                <a:lnTo>
                  <a:pt x="2572" y="553"/>
                </a:lnTo>
                <a:lnTo>
                  <a:pt x="2574" y="564"/>
                </a:lnTo>
                <a:lnTo>
                  <a:pt x="2575" y="574"/>
                </a:lnTo>
                <a:lnTo>
                  <a:pt x="2576" y="585"/>
                </a:lnTo>
                <a:lnTo>
                  <a:pt x="2577" y="596"/>
                </a:lnTo>
                <a:lnTo>
                  <a:pt x="2577" y="606"/>
                </a:lnTo>
                <a:lnTo>
                  <a:pt x="2578" y="617"/>
                </a:lnTo>
                <a:lnTo>
                  <a:pt x="2578" y="658"/>
                </a:lnTo>
                <a:lnTo>
                  <a:pt x="2577" y="669"/>
                </a:lnTo>
                <a:lnTo>
                  <a:pt x="2577" y="679"/>
                </a:lnTo>
                <a:lnTo>
                  <a:pt x="2576" y="690"/>
                </a:lnTo>
                <a:lnTo>
                  <a:pt x="2575" y="700"/>
                </a:lnTo>
                <a:lnTo>
                  <a:pt x="2574" y="711"/>
                </a:lnTo>
                <a:lnTo>
                  <a:pt x="2572" y="721"/>
                </a:lnTo>
                <a:lnTo>
                  <a:pt x="2571" y="732"/>
                </a:lnTo>
                <a:lnTo>
                  <a:pt x="2570" y="734"/>
                </a:lnTo>
                <a:lnTo>
                  <a:pt x="2570" y="743"/>
                </a:lnTo>
                <a:lnTo>
                  <a:pt x="2568" y="753"/>
                </a:lnTo>
                <a:lnTo>
                  <a:pt x="2566" y="763"/>
                </a:lnTo>
                <a:lnTo>
                  <a:pt x="2564" y="773"/>
                </a:lnTo>
                <a:lnTo>
                  <a:pt x="2561" y="784"/>
                </a:lnTo>
                <a:lnTo>
                  <a:pt x="2561" y="787"/>
                </a:lnTo>
                <a:lnTo>
                  <a:pt x="2559" y="794"/>
                </a:lnTo>
                <a:lnTo>
                  <a:pt x="2556" y="805"/>
                </a:lnTo>
                <a:lnTo>
                  <a:pt x="2553" y="816"/>
                </a:lnTo>
                <a:lnTo>
                  <a:pt x="2550" y="825"/>
                </a:lnTo>
                <a:lnTo>
                  <a:pt x="2550" y="826"/>
                </a:lnTo>
                <a:lnTo>
                  <a:pt x="2546" y="837"/>
                </a:lnTo>
                <a:lnTo>
                  <a:pt x="2544" y="847"/>
                </a:lnTo>
                <a:lnTo>
                  <a:pt x="2540" y="856"/>
                </a:lnTo>
                <a:lnTo>
                  <a:pt x="2540" y="858"/>
                </a:lnTo>
                <a:lnTo>
                  <a:pt x="2536" y="869"/>
                </a:lnTo>
                <a:lnTo>
                  <a:pt x="2532" y="879"/>
                </a:lnTo>
                <a:lnTo>
                  <a:pt x="2530" y="883"/>
                </a:lnTo>
                <a:lnTo>
                  <a:pt x="2527" y="889"/>
                </a:lnTo>
                <a:lnTo>
                  <a:pt x="2523" y="899"/>
                </a:lnTo>
                <a:lnTo>
                  <a:pt x="2520" y="907"/>
                </a:lnTo>
                <a:lnTo>
                  <a:pt x="2518" y="910"/>
                </a:lnTo>
                <a:lnTo>
                  <a:pt x="2513" y="920"/>
                </a:lnTo>
                <a:lnTo>
                  <a:pt x="2509" y="928"/>
                </a:lnTo>
                <a:lnTo>
                  <a:pt x="2508" y="931"/>
                </a:lnTo>
                <a:lnTo>
                  <a:pt x="2502" y="942"/>
                </a:lnTo>
                <a:lnTo>
                  <a:pt x="2499" y="947"/>
                </a:lnTo>
                <a:lnTo>
                  <a:pt x="2497" y="952"/>
                </a:lnTo>
                <a:lnTo>
                  <a:pt x="2491" y="963"/>
                </a:lnTo>
                <a:lnTo>
                  <a:pt x="2489" y="966"/>
                </a:lnTo>
                <a:lnTo>
                  <a:pt x="2485" y="973"/>
                </a:lnTo>
                <a:lnTo>
                  <a:pt x="2478" y="983"/>
                </a:lnTo>
                <a:lnTo>
                  <a:pt x="2478" y="984"/>
                </a:lnTo>
                <a:lnTo>
                  <a:pt x="2472" y="994"/>
                </a:lnTo>
                <a:lnTo>
                  <a:pt x="2469" y="998"/>
                </a:lnTo>
                <a:lnTo>
                  <a:pt x="2464" y="1004"/>
                </a:lnTo>
                <a:lnTo>
                  <a:pt x="2458" y="1013"/>
                </a:lnTo>
                <a:lnTo>
                  <a:pt x="2457" y="1015"/>
                </a:lnTo>
                <a:lnTo>
                  <a:pt x="2449" y="1025"/>
                </a:lnTo>
                <a:lnTo>
                  <a:pt x="2448" y="1027"/>
                </a:lnTo>
                <a:lnTo>
                  <a:pt x="2441" y="1036"/>
                </a:lnTo>
                <a:lnTo>
                  <a:pt x="2438" y="1041"/>
                </a:lnTo>
                <a:lnTo>
                  <a:pt x="2432" y="1046"/>
                </a:lnTo>
                <a:lnTo>
                  <a:pt x="2428" y="1053"/>
                </a:lnTo>
                <a:lnTo>
                  <a:pt x="2424" y="1057"/>
                </a:lnTo>
                <a:lnTo>
                  <a:pt x="2417" y="1065"/>
                </a:lnTo>
                <a:lnTo>
                  <a:pt x="2415" y="1067"/>
                </a:lnTo>
                <a:lnTo>
                  <a:pt x="2406" y="1076"/>
                </a:lnTo>
                <a:lnTo>
                  <a:pt x="2405" y="1078"/>
                </a:lnTo>
                <a:lnTo>
                  <a:pt x="2397" y="1087"/>
                </a:lnTo>
                <a:lnTo>
                  <a:pt x="2395" y="1089"/>
                </a:lnTo>
                <a:lnTo>
                  <a:pt x="2386" y="1097"/>
                </a:lnTo>
                <a:lnTo>
                  <a:pt x="2384" y="1099"/>
                </a:lnTo>
                <a:lnTo>
                  <a:pt x="2376" y="1107"/>
                </a:lnTo>
                <a:lnTo>
                  <a:pt x="2374" y="1110"/>
                </a:lnTo>
                <a:lnTo>
                  <a:pt x="2366" y="1117"/>
                </a:lnTo>
                <a:lnTo>
                  <a:pt x="2361" y="1120"/>
                </a:lnTo>
                <a:lnTo>
                  <a:pt x="2356" y="1125"/>
                </a:lnTo>
                <a:lnTo>
                  <a:pt x="2350" y="1130"/>
                </a:lnTo>
                <a:lnTo>
                  <a:pt x="2345" y="1134"/>
                </a:lnTo>
                <a:lnTo>
                  <a:pt x="2336" y="1141"/>
                </a:lnTo>
                <a:lnTo>
                  <a:pt x="2335" y="1142"/>
                </a:lnTo>
                <a:lnTo>
                  <a:pt x="2325" y="1150"/>
                </a:lnTo>
                <a:lnTo>
                  <a:pt x="2323" y="1151"/>
                </a:lnTo>
                <a:lnTo>
                  <a:pt x="2314" y="1158"/>
                </a:lnTo>
                <a:lnTo>
                  <a:pt x="2309" y="1162"/>
                </a:lnTo>
                <a:lnTo>
                  <a:pt x="2305" y="1165"/>
                </a:lnTo>
                <a:lnTo>
                  <a:pt x="2294" y="1171"/>
                </a:lnTo>
                <a:lnTo>
                  <a:pt x="2293" y="1172"/>
                </a:lnTo>
                <a:lnTo>
                  <a:pt x="2284" y="1178"/>
                </a:lnTo>
                <a:lnTo>
                  <a:pt x="2277" y="1183"/>
                </a:lnTo>
                <a:lnTo>
                  <a:pt x="2274" y="1185"/>
                </a:lnTo>
                <a:lnTo>
                  <a:pt x="2263" y="1191"/>
                </a:lnTo>
                <a:lnTo>
                  <a:pt x="2259" y="1193"/>
                </a:lnTo>
                <a:lnTo>
                  <a:pt x="2253" y="1196"/>
                </a:lnTo>
                <a:lnTo>
                  <a:pt x="2242" y="1202"/>
                </a:lnTo>
                <a:lnTo>
                  <a:pt x="2239" y="1204"/>
                </a:lnTo>
                <a:lnTo>
                  <a:pt x="2233" y="1208"/>
                </a:lnTo>
                <a:lnTo>
                  <a:pt x="2222" y="1213"/>
                </a:lnTo>
                <a:lnTo>
                  <a:pt x="2219" y="1215"/>
                </a:lnTo>
                <a:lnTo>
                  <a:pt x="2212" y="1217"/>
                </a:lnTo>
                <a:lnTo>
                  <a:pt x="2202" y="1222"/>
                </a:lnTo>
                <a:lnTo>
                  <a:pt x="2195" y="1225"/>
                </a:lnTo>
                <a:lnTo>
                  <a:pt x="2192" y="1227"/>
                </a:lnTo>
                <a:lnTo>
                  <a:pt x="2181" y="1231"/>
                </a:lnTo>
                <a:lnTo>
                  <a:pt x="2171" y="1235"/>
                </a:lnTo>
                <a:lnTo>
                  <a:pt x="2169" y="1236"/>
                </a:lnTo>
                <a:lnTo>
                  <a:pt x="2161" y="1239"/>
                </a:lnTo>
                <a:lnTo>
                  <a:pt x="2150" y="1242"/>
                </a:lnTo>
                <a:lnTo>
                  <a:pt x="2141" y="1245"/>
                </a:lnTo>
                <a:lnTo>
                  <a:pt x="2139" y="1245"/>
                </a:lnTo>
                <a:lnTo>
                  <a:pt x="2130" y="1248"/>
                </a:lnTo>
                <a:lnTo>
                  <a:pt x="2120" y="1252"/>
                </a:lnTo>
                <a:lnTo>
                  <a:pt x="2110" y="1254"/>
                </a:lnTo>
                <a:lnTo>
                  <a:pt x="2101" y="1256"/>
                </a:lnTo>
                <a:lnTo>
                  <a:pt x="2099" y="1257"/>
                </a:lnTo>
                <a:lnTo>
                  <a:pt x="2089" y="1260"/>
                </a:lnTo>
                <a:lnTo>
                  <a:pt x="2078" y="1262"/>
                </a:lnTo>
                <a:lnTo>
                  <a:pt x="2069" y="1264"/>
                </a:lnTo>
                <a:lnTo>
                  <a:pt x="2058" y="1266"/>
                </a:lnTo>
                <a:lnTo>
                  <a:pt x="2050" y="1266"/>
                </a:lnTo>
                <a:lnTo>
                  <a:pt x="2048" y="1267"/>
                </a:lnTo>
                <a:lnTo>
                  <a:pt x="2038" y="1268"/>
                </a:lnTo>
                <a:lnTo>
                  <a:pt x="2027" y="1270"/>
                </a:lnTo>
                <a:lnTo>
                  <a:pt x="2017" y="1271"/>
                </a:lnTo>
                <a:lnTo>
                  <a:pt x="2007" y="1272"/>
                </a:lnTo>
                <a:lnTo>
                  <a:pt x="1997" y="1273"/>
                </a:lnTo>
                <a:lnTo>
                  <a:pt x="1986" y="1273"/>
                </a:lnTo>
                <a:lnTo>
                  <a:pt x="1977" y="1274"/>
                </a:lnTo>
                <a:lnTo>
                  <a:pt x="1966" y="1274"/>
                </a:lnTo>
                <a:lnTo>
                  <a:pt x="1956" y="1274"/>
                </a:lnTo>
                <a:lnTo>
                  <a:pt x="1946" y="1274"/>
                </a:lnTo>
                <a:lnTo>
                  <a:pt x="1935" y="1274"/>
                </a:lnTo>
                <a:lnTo>
                  <a:pt x="1925" y="1273"/>
                </a:lnTo>
                <a:lnTo>
                  <a:pt x="1914" y="1273"/>
                </a:lnTo>
                <a:lnTo>
                  <a:pt x="1905" y="1272"/>
                </a:lnTo>
                <a:lnTo>
                  <a:pt x="1894" y="1271"/>
                </a:lnTo>
                <a:lnTo>
                  <a:pt x="1884" y="1270"/>
                </a:lnTo>
                <a:lnTo>
                  <a:pt x="1874" y="1268"/>
                </a:lnTo>
                <a:lnTo>
                  <a:pt x="1863" y="1267"/>
                </a:lnTo>
                <a:lnTo>
                  <a:pt x="1861" y="1266"/>
                </a:lnTo>
                <a:lnTo>
                  <a:pt x="1853" y="1266"/>
                </a:lnTo>
                <a:lnTo>
                  <a:pt x="1843" y="1264"/>
                </a:lnTo>
                <a:lnTo>
                  <a:pt x="1833" y="1262"/>
                </a:lnTo>
                <a:lnTo>
                  <a:pt x="1822" y="1260"/>
                </a:lnTo>
                <a:lnTo>
                  <a:pt x="1813" y="1257"/>
                </a:lnTo>
                <a:lnTo>
                  <a:pt x="1810" y="1256"/>
                </a:lnTo>
                <a:lnTo>
                  <a:pt x="1802" y="1254"/>
                </a:lnTo>
                <a:lnTo>
                  <a:pt x="1791" y="1252"/>
                </a:lnTo>
                <a:lnTo>
                  <a:pt x="1782" y="1249"/>
                </a:lnTo>
                <a:lnTo>
                  <a:pt x="1772" y="1245"/>
                </a:lnTo>
                <a:lnTo>
                  <a:pt x="1771" y="1245"/>
                </a:lnTo>
                <a:lnTo>
                  <a:pt x="1761" y="1242"/>
                </a:lnTo>
                <a:lnTo>
                  <a:pt x="1750" y="1239"/>
                </a:lnTo>
                <a:lnTo>
                  <a:pt x="1742" y="1236"/>
                </a:lnTo>
                <a:lnTo>
                  <a:pt x="1741" y="1235"/>
                </a:lnTo>
                <a:lnTo>
                  <a:pt x="1730" y="1231"/>
                </a:lnTo>
                <a:lnTo>
                  <a:pt x="1720" y="1227"/>
                </a:lnTo>
                <a:lnTo>
                  <a:pt x="1716" y="1225"/>
                </a:lnTo>
                <a:lnTo>
                  <a:pt x="1710" y="1222"/>
                </a:lnTo>
                <a:lnTo>
                  <a:pt x="1699" y="1217"/>
                </a:lnTo>
                <a:lnTo>
                  <a:pt x="1692" y="1215"/>
                </a:lnTo>
                <a:lnTo>
                  <a:pt x="1689" y="1213"/>
                </a:lnTo>
                <a:lnTo>
                  <a:pt x="1679" y="1208"/>
                </a:lnTo>
                <a:lnTo>
                  <a:pt x="1671" y="1204"/>
                </a:lnTo>
                <a:lnTo>
                  <a:pt x="1669" y="1203"/>
                </a:lnTo>
                <a:lnTo>
                  <a:pt x="1658" y="1197"/>
                </a:lnTo>
                <a:lnTo>
                  <a:pt x="1651" y="1193"/>
                </a:lnTo>
                <a:lnTo>
                  <a:pt x="1649" y="1191"/>
                </a:lnTo>
                <a:lnTo>
                  <a:pt x="1638" y="1186"/>
                </a:lnTo>
                <a:lnTo>
                  <a:pt x="1633" y="1183"/>
                </a:lnTo>
                <a:lnTo>
                  <a:pt x="1627" y="1179"/>
                </a:lnTo>
                <a:lnTo>
                  <a:pt x="1618" y="1172"/>
                </a:lnTo>
                <a:lnTo>
                  <a:pt x="1617" y="1172"/>
                </a:lnTo>
                <a:lnTo>
                  <a:pt x="1607" y="1166"/>
                </a:lnTo>
                <a:lnTo>
                  <a:pt x="1602" y="1162"/>
                </a:lnTo>
                <a:lnTo>
                  <a:pt x="1597" y="1159"/>
                </a:lnTo>
                <a:lnTo>
                  <a:pt x="1586" y="1151"/>
                </a:lnTo>
                <a:lnTo>
                  <a:pt x="1577" y="1144"/>
                </a:lnTo>
                <a:lnTo>
                  <a:pt x="1573" y="1141"/>
                </a:lnTo>
                <a:lnTo>
                  <a:pt x="1566" y="1136"/>
                </a:lnTo>
                <a:lnTo>
                  <a:pt x="1559" y="1130"/>
                </a:lnTo>
                <a:lnTo>
                  <a:pt x="1555" y="1128"/>
                </a:lnTo>
                <a:lnTo>
                  <a:pt x="1546" y="1120"/>
                </a:lnTo>
                <a:lnTo>
                  <a:pt x="1546" y="1119"/>
                </a:lnTo>
                <a:lnTo>
                  <a:pt x="1535" y="1111"/>
                </a:lnTo>
                <a:lnTo>
                  <a:pt x="1534" y="1110"/>
                </a:lnTo>
                <a:lnTo>
                  <a:pt x="1525" y="1101"/>
                </a:lnTo>
                <a:lnTo>
                  <a:pt x="1522" y="1099"/>
                </a:lnTo>
                <a:lnTo>
                  <a:pt x="1515" y="1092"/>
                </a:lnTo>
                <a:lnTo>
                  <a:pt x="1510" y="1089"/>
                </a:lnTo>
                <a:lnTo>
                  <a:pt x="1505" y="1083"/>
                </a:lnTo>
                <a:lnTo>
                  <a:pt x="1500" y="1078"/>
                </a:lnTo>
                <a:lnTo>
                  <a:pt x="1494" y="1072"/>
                </a:lnTo>
                <a:lnTo>
                  <a:pt x="1489" y="1067"/>
                </a:lnTo>
                <a:lnTo>
                  <a:pt x="1484" y="1062"/>
                </a:lnTo>
                <a:lnTo>
                  <a:pt x="1479" y="1057"/>
                </a:lnTo>
                <a:lnTo>
                  <a:pt x="1474" y="1051"/>
                </a:lnTo>
                <a:lnTo>
                  <a:pt x="1469" y="1046"/>
                </a:lnTo>
                <a:lnTo>
                  <a:pt x="1463" y="1041"/>
                </a:lnTo>
                <a:lnTo>
                  <a:pt x="1460" y="1036"/>
                </a:lnTo>
                <a:lnTo>
                  <a:pt x="1454" y="1030"/>
                </a:lnTo>
                <a:lnTo>
                  <a:pt x="1450" y="1025"/>
                </a:lnTo>
                <a:lnTo>
                  <a:pt x="1443" y="1018"/>
                </a:lnTo>
                <a:lnTo>
                  <a:pt x="1440" y="1015"/>
                </a:lnTo>
                <a:lnTo>
                  <a:pt x="1433" y="1007"/>
                </a:lnTo>
                <a:lnTo>
                  <a:pt x="1431" y="1004"/>
                </a:lnTo>
                <a:lnTo>
                  <a:pt x="1422" y="995"/>
                </a:lnTo>
                <a:lnTo>
                  <a:pt x="1421" y="994"/>
                </a:lnTo>
                <a:lnTo>
                  <a:pt x="1413" y="984"/>
                </a:lnTo>
                <a:lnTo>
                  <a:pt x="1413" y="983"/>
                </a:lnTo>
                <a:lnTo>
                  <a:pt x="1403" y="973"/>
                </a:lnTo>
                <a:lnTo>
                  <a:pt x="1402" y="971"/>
                </a:lnTo>
                <a:lnTo>
                  <a:pt x="1394" y="963"/>
                </a:lnTo>
                <a:lnTo>
                  <a:pt x="1391" y="960"/>
                </a:lnTo>
                <a:lnTo>
                  <a:pt x="1385" y="952"/>
                </a:lnTo>
                <a:lnTo>
                  <a:pt x="1382" y="949"/>
                </a:lnTo>
                <a:lnTo>
                  <a:pt x="1375" y="942"/>
                </a:lnTo>
                <a:lnTo>
                  <a:pt x="1371" y="938"/>
                </a:lnTo>
                <a:lnTo>
                  <a:pt x="1365" y="931"/>
                </a:lnTo>
                <a:lnTo>
                  <a:pt x="1361" y="927"/>
                </a:lnTo>
                <a:lnTo>
                  <a:pt x="1354" y="920"/>
                </a:lnTo>
                <a:lnTo>
                  <a:pt x="1351" y="918"/>
                </a:lnTo>
                <a:lnTo>
                  <a:pt x="1342" y="910"/>
                </a:lnTo>
                <a:lnTo>
                  <a:pt x="1341" y="909"/>
                </a:lnTo>
                <a:lnTo>
                  <a:pt x="1330" y="902"/>
                </a:lnTo>
                <a:lnTo>
                  <a:pt x="1326" y="899"/>
                </a:lnTo>
                <a:lnTo>
                  <a:pt x="1320" y="895"/>
                </a:lnTo>
                <a:lnTo>
                  <a:pt x="1310" y="892"/>
                </a:lnTo>
                <a:lnTo>
                  <a:pt x="1302" y="889"/>
                </a:lnTo>
                <a:lnTo>
                  <a:pt x="1299" y="889"/>
                </a:lnTo>
                <a:lnTo>
                  <a:pt x="1290" y="888"/>
                </a:lnTo>
                <a:lnTo>
                  <a:pt x="1279" y="889"/>
                </a:lnTo>
                <a:lnTo>
                  <a:pt x="1276" y="889"/>
                </a:lnTo>
                <a:lnTo>
                  <a:pt x="1269" y="892"/>
                </a:lnTo>
                <a:lnTo>
                  <a:pt x="1258" y="895"/>
                </a:lnTo>
                <a:lnTo>
                  <a:pt x="1252" y="899"/>
                </a:lnTo>
                <a:lnTo>
                  <a:pt x="1248" y="902"/>
                </a:lnTo>
                <a:lnTo>
                  <a:pt x="1238" y="909"/>
                </a:lnTo>
                <a:lnTo>
                  <a:pt x="1237" y="910"/>
                </a:lnTo>
                <a:lnTo>
                  <a:pt x="1227" y="918"/>
                </a:lnTo>
                <a:lnTo>
                  <a:pt x="1224" y="920"/>
                </a:lnTo>
                <a:lnTo>
                  <a:pt x="1218" y="927"/>
                </a:lnTo>
                <a:lnTo>
                  <a:pt x="1214" y="931"/>
                </a:lnTo>
                <a:lnTo>
                  <a:pt x="1207" y="938"/>
                </a:lnTo>
                <a:lnTo>
                  <a:pt x="1203" y="942"/>
                </a:lnTo>
                <a:lnTo>
                  <a:pt x="1197" y="949"/>
                </a:lnTo>
                <a:lnTo>
                  <a:pt x="1194" y="952"/>
                </a:lnTo>
                <a:lnTo>
                  <a:pt x="1187" y="960"/>
                </a:lnTo>
                <a:lnTo>
                  <a:pt x="1184" y="963"/>
                </a:lnTo>
                <a:lnTo>
                  <a:pt x="1176" y="971"/>
                </a:lnTo>
                <a:lnTo>
                  <a:pt x="1176" y="973"/>
                </a:lnTo>
                <a:lnTo>
                  <a:pt x="1166" y="983"/>
                </a:lnTo>
                <a:lnTo>
                  <a:pt x="1166" y="984"/>
                </a:lnTo>
                <a:lnTo>
                  <a:pt x="1157" y="994"/>
                </a:lnTo>
                <a:lnTo>
                  <a:pt x="1156" y="995"/>
                </a:lnTo>
                <a:lnTo>
                  <a:pt x="1148" y="1004"/>
                </a:lnTo>
                <a:lnTo>
                  <a:pt x="1146" y="1007"/>
                </a:lnTo>
                <a:lnTo>
                  <a:pt x="1138" y="1015"/>
                </a:lnTo>
                <a:lnTo>
                  <a:pt x="1135" y="1018"/>
                </a:lnTo>
                <a:lnTo>
                  <a:pt x="1129" y="1025"/>
                </a:lnTo>
                <a:lnTo>
                  <a:pt x="1125" y="1030"/>
                </a:lnTo>
                <a:lnTo>
                  <a:pt x="1119" y="1036"/>
                </a:lnTo>
                <a:lnTo>
                  <a:pt x="1115" y="1041"/>
                </a:lnTo>
                <a:lnTo>
                  <a:pt x="1109" y="1046"/>
                </a:lnTo>
                <a:lnTo>
                  <a:pt x="1105" y="1051"/>
                </a:lnTo>
                <a:lnTo>
                  <a:pt x="1100" y="1057"/>
                </a:lnTo>
                <a:lnTo>
                  <a:pt x="1094" y="1062"/>
                </a:lnTo>
                <a:lnTo>
                  <a:pt x="1089" y="1067"/>
                </a:lnTo>
                <a:lnTo>
                  <a:pt x="1084" y="1072"/>
                </a:lnTo>
                <a:lnTo>
                  <a:pt x="1079" y="1078"/>
                </a:lnTo>
                <a:lnTo>
                  <a:pt x="1074" y="1083"/>
                </a:lnTo>
                <a:lnTo>
                  <a:pt x="1068" y="1089"/>
                </a:lnTo>
                <a:lnTo>
                  <a:pt x="1063" y="1092"/>
                </a:lnTo>
                <a:lnTo>
                  <a:pt x="1057" y="1099"/>
                </a:lnTo>
                <a:lnTo>
                  <a:pt x="1054" y="1101"/>
                </a:lnTo>
                <a:lnTo>
                  <a:pt x="1044" y="1110"/>
                </a:lnTo>
                <a:lnTo>
                  <a:pt x="1043" y="1111"/>
                </a:lnTo>
                <a:lnTo>
                  <a:pt x="1033" y="1119"/>
                </a:lnTo>
                <a:lnTo>
                  <a:pt x="1033" y="1120"/>
                </a:lnTo>
                <a:lnTo>
                  <a:pt x="1023" y="1128"/>
                </a:lnTo>
                <a:lnTo>
                  <a:pt x="1019" y="1130"/>
                </a:lnTo>
                <a:lnTo>
                  <a:pt x="1012" y="1136"/>
                </a:lnTo>
                <a:lnTo>
                  <a:pt x="1006" y="1141"/>
                </a:lnTo>
                <a:lnTo>
                  <a:pt x="1002" y="1144"/>
                </a:lnTo>
                <a:lnTo>
                  <a:pt x="992" y="1151"/>
                </a:lnTo>
                <a:lnTo>
                  <a:pt x="982" y="1159"/>
                </a:lnTo>
                <a:lnTo>
                  <a:pt x="977" y="1162"/>
                </a:lnTo>
                <a:lnTo>
                  <a:pt x="971" y="1166"/>
                </a:lnTo>
                <a:lnTo>
                  <a:pt x="962" y="1172"/>
                </a:lnTo>
                <a:lnTo>
                  <a:pt x="961" y="1172"/>
                </a:lnTo>
                <a:lnTo>
                  <a:pt x="951" y="1179"/>
                </a:lnTo>
                <a:lnTo>
                  <a:pt x="945" y="1183"/>
                </a:lnTo>
                <a:lnTo>
                  <a:pt x="940" y="1186"/>
                </a:lnTo>
                <a:lnTo>
                  <a:pt x="930" y="1191"/>
                </a:lnTo>
                <a:lnTo>
                  <a:pt x="927" y="1193"/>
                </a:lnTo>
                <a:lnTo>
                  <a:pt x="920" y="1197"/>
                </a:lnTo>
                <a:lnTo>
                  <a:pt x="910" y="1203"/>
                </a:lnTo>
                <a:lnTo>
                  <a:pt x="908" y="1204"/>
                </a:lnTo>
                <a:lnTo>
                  <a:pt x="899" y="1208"/>
                </a:lnTo>
                <a:lnTo>
                  <a:pt x="890" y="1213"/>
                </a:lnTo>
                <a:lnTo>
                  <a:pt x="887" y="1215"/>
                </a:lnTo>
                <a:lnTo>
                  <a:pt x="879" y="1217"/>
                </a:lnTo>
                <a:lnTo>
                  <a:pt x="869" y="1222"/>
                </a:lnTo>
                <a:lnTo>
                  <a:pt x="863" y="1225"/>
                </a:lnTo>
                <a:lnTo>
                  <a:pt x="859" y="1227"/>
                </a:lnTo>
                <a:lnTo>
                  <a:pt x="848" y="1231"/>
                </a:lnTo>
                <a:lnTo>
                  <a:pt x="838" y="1235"/>
                </a:lnTo>
                <a:lnTo>
                  <a:pt x="837" y="1236"/>
                </a:lnTo>
                <a:lnTo>
                  <a:pt x="828" y="1239"/>
                </a:lnTo>
                <a:lnTo>
                  <a:pt x="818" y="1242"/>
                </a:lnTo>
                <a:lnTo>
                  <a:pt x="807" y="1245"/>
                </a:lnTo>
                <a:lnTo>
                  <a:pt x="806" y="1245"/>
                </a:lnTo>
                <a:lnTo>
                  <a:pt x="797" y="1249"/>
                </a:lnTo>
                <a:lnTo>
                  <a:pt x="787" y="1252"/>
                </a:lnTo>
                <a:lnTo>
                  <a:pt x="776" y="1254"/>
                </a:lnTo>
                <a:lnTo>
                  <a:pt x="769" y="1256"/>
                </a:lnTo>
                <a:lnTo>
                  <a:pt x="766" y="1257"/>
                </a:lnTo>
                <a:lnTo>
                  <a:pt x="756" y="1260"/>
                </a:lnTo>
                <a:lnTo>
                  <a:pt x="746" y="1262"/>
                </a:lnTo>
                <a:lnTo>
                  <a:pt x="735" y="1264"/>
                </a:lnTo>
                <a:lnTo>
                  <a:pt x="726" y="1266"/>
                </a:lnTo>
                <a:lnTo>
                  <a:pt x="717" y="1266"/>
                </a:lnTo>
                <a:lnTo>
                  <a:pt x="715" y="1267"/>
                </a:lnTo>
                <a:lnTo>
                  <a:pt x="704" y="1268"/>
                </a:lnTo>
                <a:lnTo>
                  <a:pt x="695" y="1270"/>
                </a:lnTo>
                <a:lnTo>
                  <a:pt x="684" y="1271"/>
                </a:lnTo>
                <a:lnTo>
                  <a:pt x="674" y="1272"/>
                </a:lnTo>
                <a:lnTo>
                  <a:pt x="664" y="1273"/>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82" name="グループ化 81">
            <a:extLst>
              <a:ext uri="{FF2B5EF4-FFF2-40B4-BE49-F238E27FC236}">
                <a16:creationId xmlns:a16="http://schemas.microsoft.com/office/drawing/2014/main" id="{E7219BA4-1E5B-A749-B894-C3F63A362AF0}"/>
              </a:ext>
            </a:extLst>
          </p:cNvPr>
          <p:cNvGrpSpPr>
            <a:grpSpLocks noChangeAspect="1"/>
          </p:cNvGrpSpPr>
          <p:nvPr/>
        </p:nvGrpSpPr>
        <p:grpSpPr>
          <a:xfrm>
            <a:off x="5281619" y="4733697"/>
            <a:ext cx="258292" cy="258290"/>
            <a:chOff x="5263110" y="5000823"/>
            <a:chExt cx="360000" cy="360000"/>
          </a:xfrm>
        </p:grpSpPr>
        <p:sp>
          <p:nvSpPr>
            <p:cNvPr id="83" name="楕円 331">
              <a:extLst>
                <a:ext uri="{FF2B5EF4-FFF2-40B4-BE49-F238E27FC236}">
                  <a16:creationId xmlns:a16="http://schemas.microsoft.com/office/drawing/2014/main" id="{C3349BCB-365A-8D42-BC75-EAC3C3C507AC}"/>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 name="楕円 332">
              <a:extLst>
                <a:ext uri="{FF2B5EF4-FFF2-40B4-BE49-F238E27FC236}">
                  <a16:creationId xmlns:a16="http://schemas.microsoft.com/office/drawing/2014/main" id="{4C017C27-76BB-DA4C-AAE4-F1212530B5DD}"/>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5" name="楕円 333">
              <a:extLst>
                <a:ext uri="{FF2B5EF4-FFF2-40B4-BE49-F238E27FC236}">
                  <a16:creationId xmlns:a16="http://schemas.microsoft.com/office/drawing/2014/main" id="{FBBFC3CD-F1C7-BA48-BDB3-2C979BDA27D0}"/>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6" name="楕円 334">
              <a:extLst>
                <a:ext uri="{FF2B5EF4-FFF2-40B4-BE49-F238E27FC236}">
                  <a16:creationId xmlns:a16="http://schemas.microsoft.com/office/drawing/2014/main" id="{ABDFBCE8-77DE-8D48-B6A2-EB10113C6BAB}"/>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7" name="楕円 335">
              <a:extLst>
                <a:ext uri="{FF2B5EF4-FFF2-40B4-BE49-F238E27FC236}">
                  <a16:creationId xmlns:a16="http://schemas.microsoft.com/office/drawing/2014/main" id="{6D535777-4F52-E642-BFF2-85ABB15A976B}"/>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8" name="楕円 336">
              <a:extLst>
                <a:ext uri="{FF2B5EF4-FFF2-40B4-BE49-F238E27FC236}">
                  <a16:creationId xmlns:a16="http://schemas.microsoft.com/office/drawing/2014/main" id="{FD1E1E4A-4E5C-1949-A1FF-B23EE6C335F0}"/>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89" name="楕円 337">
              <a:extLst>
                <a:ext uri="{FF2B5EF4-FFF2-40B4-BE49-F238E27FC236}">
                  <a16:creationId xmlns:a16="http://schemas.microsoft.com/office/drawing/2014/main" id="{420E1C93-A03D-DB49-B735-740DC7B357D1}"/>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0" name="楕円 338">
              <a:extLst>
                <a:ext uri="{FF2B5EF4-FFF2-40B4-BE49-F238E27FC236}">
                  <a16:creationId xmlns:a16="http://schemas.microsoft.com/office/drawing/2014/main" id="{A2E9FAC3-5C46-8B45-AE52-A2005FEC2B20}"/>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1" name="楕円 339">
              <a:extLst>
                <a:ext uri="{FF2B5EF4-FFF2-40B4-BE49-F238E27FC236}">
                  <a16:creationId xmlns:a16="http://schemas.microsoft.com/office/drawing/2014/main" id="{4216A6D0-1E2A-D94E-8EB6-8BC0CE8F52D9}"/>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2" name="楕円 340">
              <a:extLst>
                <a:ext uri="{FF2B5EF4-FFF2-40B4-BE49-F238E27FC236}">
                  <a16:creationId xmlns:a16="http://schemas.microsoft.com/office/drawing/2014/main" id="{B1BB3863-CA35-1240-8891-5EB960FA85B8}"/>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3" name="楕円 341">
              <a:extLst>
                <a:ext uri="{FF2B5EF4-FFF2-40B4-BE49-F238E27FC236}">
                  <a16:creationId xmlns:a16="http://schemas.microsoft.com/office/drawing/2014/main" id="{6403869A-FB50-CA46-BF19-22CE2305AC6A}"/>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4" name="楕円 342">
              <a:extLst>
                <a:ext uri="{FF2B5EF4-FFF2-40B4-BE49-F238E27FC236}">
                  <a16:creationId xmlns:a16="http://schemas.microsoft.com/office/drawing/2014/main" id="{786A8D50-9D71-C74E-8424-6248CEA11762}"/>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5" name="楕円 343">
              <a:extLst>
                <a:ext uri="{FF2B5EF4-FFF2-40B4-BE49-F238E27FC236}">
                  <a16:creationId xmlns:a16="http://schemas.microsoft.com/office/drawing/2014/main" id="{19EF429B-3B64-2C44-9198-4EF6629003B1}"/>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6" name="楕円 344">
              <a:extLst>
                <a:ext uri="{FF2B5EF4-FFF2-40B4-BE49-F238E27FC236}">
                  <a16:creationId xmlns:a16="http://schemas.microsoft.com/office/drawing/2014/main" id="{5A25E087-E4B0-6246-BA1C-3E0E3A596D6A}"/>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7" name="楕円 345">
              <a:extLst>
                <a:ext uri="{FF2B5EF4-FFF2-40B4-BE49-F238E27FC236}">
                  <a16:creationId xmlns:a16="http://schemas.microsoft.com/office/drawing/2014/main" id="{4C33F16E-1A3D-BB45-84E5-B81B4DEE8838}"/>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8" name="楕円 346">
              <a:extLst>
                <a:ext uri="{FF2B5EF4-FFF2-40B4-BE49-F238E27FC236}">
                  <a16:creationId xmlns:a16="http://schemas.microsoft.com/office/drawing/2014/main" id="{FD8BA95C-6E88-9240-B0C6-87A776EB5F96}"/>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99" name="楕円 347">
              <a:extLst>
                <a:ext uri="{FF2B5EF4-FFF2-40B4-BE49-F238E27FC236}">
                  <a16:creationId xmlns:a16="http://schemas.microsoft.com/office/drawing/2014/main" id="{4811EDF5-1AF9-BA4B-89D9-7957949A42AA}"/>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00" name="楕円 304">
            <a:extLst>
              <a:ext uri="{FF2B5EF4-FFF2-40B4-BE49-F238E27FC236}">
                <a16:creationId xmlns:a16="http://schemas.microsoft.com/office/drawing/2014/main" id="{D400E800-48B6-9241-ACF8-7770124EE61B}"/>
              </a:ext>
            </a:extLst>
          </p:cNvPr>
          <p:cNvSpPr>
            <a:spLocks noChangeAspect="1"/>
          </p:cNvSpPr>
          <p:nvPr/>
        </p:nvSpPr>
        <p:spPr>
          <a:xfrm>
            <a:off x="5141711" y="4621622"/>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01" name="楕円 306">
            <a:extLst>
              <a:ext uri="{FF2B5EF4-FFF2-40B4-BE49-F238E27FC236}">
                <a16:creationId xmlns:a16="http://schemas.microsoft.com/office/drawing/2014/main" id="{F4788157-FBD0-804F-B10E-E84CFA218189}"/>
              </a:ext>
            </a:extLst>
          </p:cNvPr>
          <p:cNvSpPr>
            <a:spLocks noChangeAspect="1"/>
          </p:cNvSpPr>
          <p:nvPr/>
        </p:nvSpPr>
        <p:spPr>
          <a:xfrm>
            <a:off x="5570280" y="495413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02" name="楕円 307">
            <a:extLst>
              <a:ext uri="{FF2B5EF4-FFF2-40B4-BE49-F238E27FC236}">
                <a16:creationId xmlns:a16="http://schemas.microsoft.com/office/drawing/2014/main" id="{64046A02-7AF4-B945-8DAC-D81952EA0D35}"/>
              </a:ext>
            </a:extLst>
          </p:cNvPr>
          <p:cNvSpPr>
            <a:spLocks noChangeAspect="1"/>
          </p:cNvSpPr>
          <p:nvPr/>
        </p:nvSpPr>
        <p:spPr>
          <a:xfrm>
            <a:off x="5149280" y="465221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103" name="グループ化 102">
            <a:extLst>
              <a:ext uri="{FF2B5EF4-FFF2-40B4-BE49-F238E27FC236}">
                <a16:creationId xmlns:a16="http://schemas.microsoft.com/office/drawing/2014/main" id="{08FA55D6-731C-AC4A-A386-382AB1FAB085}"/>
              </a:ext>
            </a:extLst>
          </p:cNvPr>
          <p:cNvGrpSpPr>
            <a:grpSpLocks noChangeAspect="1"/>
          </p:cNvGrpSpPr>
          <p:nvPr/>
        </p:nvGrpSpPr>
        <p:grpSpPr>
          <a:xfrm>
            <a:off x="6118807" y="4733697"/>
            <a:ext cx="258292" cy="258290"/>
            <a:chOff x="5263110" y="5000823"/>
            <a:chExt cx="360000" cy="360000"/>
          </a:xfrm>
        </p:grpSpPr>
        <p:sp>
          <p:nvSpPr>
            <p:cNvPr id="104" name="楕円 331">
              <a:extLst>
                <a:ext uri="{FF2B5EF4-FFF2-40B4-BE49-F238E27FC236}">
                  <a16:creationId xmlns:a16="http://schemas.microsoft.com/office/drawing/2014/main" id="{559D1055-EC46-4343-857D-AC76658B6D10}"/>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 name="楕円 332">
              <a:extLst>
                <a:ext uri="{FF2B5EF4-FFF2-40B4-BE49-F238E27FC236}">
                  <a16:creationId xmlns:a16="http://schemas.microsoft.com/office/drawing/2014/main" id="{9665978C-AE2C-C643-87C2-EB09EAD388D6}"/>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6" name="楕円 333">
              <a:extLst>
                <a:ext uri="{FF2B5EF4-FFF2-40B4-BE49-F238E27FC236}">
                  <a16:creationId xmlns:a16="http://schemas.microsoft.com/office/drawing/2014/main" id="{E2F83A67-CC2C-F040-8666-A91A0CF4F211}"/>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7" name="楕円 334">
              <a:extLst>
                <a:ext uri="{FF2B5EF4-FFF2-40B4-BE49-F238E27FC236}">
                  <a16:creationId xmlns:a16="http://schemas.microsoft.com/office/drawing/2014/main" id="{E75E2AC8-4E3F-F54A-9338-65A84974C281}"/>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8" name="楕円 335">
              <a:extLst>
                <a:ext uri="{FF2B5EF4-FFF2-40B4-BE49-F238E27FC236}">
                  <a16:creationId xmlns:a16="http://schemas.microsoft.com/office/drawing/2014/main" id="{30AA05AC-F6E8-774B-A94B-1C0787E62B2C}"/>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09" name="楕円 336">
              <a:extLst>
                <a:ext uri="{FF2B5EF4-FFF2-40B4-BE49-F238E27FC236}">
                  <a16:creationId xmlns:a16="http://schemas.microsoft.com/office/drawing/2014/main" id="{63DEB9AD-8F30-F24B-ADD6-76C65A6F12F0}"/>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0" name="楕円 337">
              <a:extLst>
                <a:ext uri="{FF2B5EF4-FFF2-40B4-BE49-F238E27FC236}">
                  <a16:creationId xmlns:a16="http://schemas.microsoft.com/office/drawing/2014/main" id="{F0AEDAD4-8563-B746-9802-15368BEFF6F9}"/>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1" name="楕円 338">
              <a:extLst>
                <a:ext uri="{FF2B5EF4-FFF2-40B4-BE49-F238E27FC236}">
                  <a16:creationId xmlns:a16="http://schemas.microsoft.com/office/drawing/2014/main" id="{8FA2CC31-40A3-6D4A-B11A-5DE63AF30453}"/>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2" name="楕円 339">
              <a:extLst>
                <a:ext uri="{FF2B5EF4-FFF2-40B4-BE49-F238E27FC236}">
                  <a16:creationId xmlns:a16="http://schemas.microsoft.com/office/drawing/2014/main" id="{B6F5CB09-C766-7741-AC7C-E2305AA80821}"/>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3" name="楕円 340">
              <a:extLst>
                <a:ext uri="{FF2B5EF4-FFF2-40B4-BE49-F238E27FC236}">
                  <a16:creationId xmlns:a16="http://schemas.microsoft.com/office/drawing/2014/main" id="{71548334-444B-5542-88D9-77CCBE228937}"/>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4" name="楕円 341">
              <a:extLst>
                <a:ext uri="{FF2B5EF4-FFF2-40B4-BE49-F238E27FC236}">
                  <a16:creationId xmlns:a16="http://schemas.microsoft.com/office/drawing/2014/main" id="{176F1BA0-336E-994F-B950-E20B60B0BA1D}"/>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5" name="楕円 342">
              <a:extLst>
                <a:ext uri="{FF2B5EF4-FFF2-40B4-BE49-F238E27FC236}">
                  <a16:creationId xmlns:a16="http://schemas.microsoft.com/office/drawing/2014/main" id="{83DFAAC3-AC5B-F543-8CBC-DC45E0081A68}"/>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6" name="楕円 343">
              <a:extLst>
                <a:ext uri="{FF2B5EF4-FFF2-40B4-BE49-F238E27FC236}">
                  <a16:creationId xmlns:a16="http://schemas.microsoft.com/office/drawing/2014/main" id="{96CD1470-7EBD-9845-AE5F-884942F7AC09}"/>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7" name="楕円 344">
              <a:extLst>
                <a:ext uri="{FF2B5EF4-FFF2-40B4-BE49-F238E27FC236}">
                  <a16:creationId xmlns:a16="http://schemas.microsoft.com/office/drawing/2014/main" id="{FBDC409A-73BD-FE4C-B5CD-56DDDA525A14}"/>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8" name="楕円 345">
              <a:extLst>
                <a:ext uri="{FF2B5EF4-FFF2-40B4-BE49-F238E27FC236}">
                  <a16:creationId xmlns:a16="http://schemas.microsoft.com/office/drawing/2014/main" id="{828EF9B6-180E-CB4F-8824-A1922808C28C}"/>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19" name="楕円 346">
              <a:extLst>
                <a:ext uri="{FF2B5EF4-FFF2-40B4-BE49-F238E27FC236}">
                  <a16:creationId xmlns:a16="http://schemas.microsoft.com/office/drawing/2014/main" id="{B97A6D0F-A299-E348-BB20-0349801FFF3A}"/>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20" name="楕円 347">
              <a:extLst>
                <a:ext uri="{FF2B5EF4-FFF2-40B4-BE49-F238E27FC236}">
                  <a16:creationId xmlns:a16="http://schemas.microsoft.com/office/drawing/2014/main" id="{A31DB9AE-05A7-6744-950C-0D040E29FE57}"/>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21" name="楕円 304">
            <a:extLst>
              <a:ext uri="{FF2B5EF4-FFF2-40B4-BE49-F238E27FC236}">
                <a16:creationId xmlns:a16="http://schemas.microsoft.com/office/drawing/2014/main" id="{8A0EDECD-334D-7E4E-B34D-0501B9EF6107}"/>
              </a:ext>
            </a:extLst>
          </p:cNvPr>
          <p:cNvSpPr>
            <a:spLocks noChangeAspect="1"/>
          </p:cNvSpPr>
          <p:nvPr/>
        </p:nvSpPr>
        <p:spPr>
          <a:xfrm>
            <a:off x="5978899" y="4621622"/>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2" name="楕円 306">
            <a:extLst>
              <a:ext uri="{FF2B5EF4-FFF2-40B4-BE49-F238E27FC236}">
                <a16:creationId xmlns:a16="http://schemas.microsoft.com/office/drawing/2014/main" id="{24A554E1-4A58-DE4D-B7EE-EC3AC32F1785}"/>
              </a:ext>
            </a:extLst>
          </p:cNvPr>
          <p:cNvSpPr>
            <a:spLocks noChangeAspect="1"/>
          </p:cNvSpPr>
          <p:nvPr/>
        </p:nvSpPr>
        <p:spPr>
          <a:xfrm>
            <a:off x="6394405" y="495413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23" name="楕円 307">
            <a:extLst>
              <a:ext uri="{FF2B5EF4-FFF2-40B4-BE49-F238E27FC236}">
                <a16:creationId xmlns:a16="http://schemas.microsoft.com/office/drawing/2014/main" id="{646AAE5B-D9E0-264E-A085-A609496DEB40}"/>
              </a:ext>
            </a:extLst>
          </p:cNvPr>
          <p:cNvSpPr>
            <a:spLocks noChangeAspect="1"/>
          </p:cNvSpPr>
          <p:nvPr/>
        </p:nvSpPr>
        <p:spPr>
          <a:xfrm>
            <a:off x="5999531" y="463914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24" name="楕円 313">
            <a:extLst>
              <a:ext uri="{FF2B5EF4-FFF2-40B4-BE49-F238E27FC236}">
                <a16:creationId xmlns:a16="http://schemas.microsoft.com/office/drawing/2014/main" id="{64AE60B9-05B7-2A47-9D7A-B3D5DA20D9D7}"/>
              </a:ext>
            </a:extLst>
          </p:cNvPr>
          <p:cNvSpPr>
            <a:spLocks noChangeAspect="1"/>
          </p:cNvSpPr>
          <p:nvPr/>
        </p:nvSpPr>
        <p:spPr>
          <a:xfrm>
            <a:off x="6480440" y="4431382"/>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125" name="直線矢印コネクタ 124">
            <a:extLst>
              <a:ext uri="{FF2B5EF4-FFF2-40B4-BE49-F238E27FC236}">
                <a16:creationId xmlns:a16="http://schemas.microsoft.com/office/drawing/2014/main" id="{1817C6EE-5776-C946-AA3B-4F347D078C83}"/>
              </a:ext>
            </a:extLst>
          </p:cNvPr>
          <p:cNvCxnSpPr>
            <a:cxnSpLocks/>
          </p:cNvCxnSpPr>
          <p:nvPr/>
        </p:nvCxnSpPr>
        <p:spPr>
          <a:xfrm flipH="1">
            <a:off x="6548044" y="435354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矢印コネクタ 125">
            <a:extLst>
              <a:ext uri="{FF2B5EF4-FFF2-40B4-BE49-F238E27FC236}">
                <a16:creationId xmlns:a16="http://schemas.microsoft.com/office/drawing/2014/main" id="{4CCE50BD-0292-B549-B446-8C7D6CAD9BA8}"/>
              </a:ext>
            </a:extLst>
          </p:cNvPr>
          <p:cNvCxnSpPr>
            <a:cxnSpLocks/>
          </p:cNvCxnSpPr>
          <p:nvPr/>
        </p:nvCxnSpPr>
        <p:spPr>
          <a:xfrm flipH="1">
            <a:off x="5155386" y="5059208"/>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ECB18B31-0341-F94A-86B4-43A415DFFA51}"/>
              </a:ext>
            </a:extLst>
          </p:cNvPr>
          <p:cNvCxnSpPr>
            <a:cxnSpLocks/>
          </p:cNvCxnSpPr>
          <p:nvPr/>
        </p:nvCxnSpPr>
        <p:spPr>
          <a:xfrm flipV="1">
            <a:off x="5418448" y="4691006"/>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843896DE-CD3D-4B4F-8598-ABF85ADA7E74}"/>
              </a:ext>
            </a:extLst>
          </p:cNvPr>
          <p:cNvCxnSpPr>
            <a:cxnSpLocks/>
          </p:cNvCxnSpPr>
          <p:nvPr/>
        </p:nvCxnSpPr>
        <p:spPr>
          <a:xfrm rot="5400000" flipV="1">
            <a:off x="6278370" y="4698202"/>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AFCB70C8-03FD-9844-8D64-4EA4674334BB}"/>
              </a:ext>
            </a:extLst>
          </p:cNvPr>
          <p:cNvCxnSpPr>
            <a:cxnSpLocks/>
          </p:cNvCxnSpPr>
          <p:nvPr/>
        </p:nvCxnSpPr>
        <p:spPr>
          <a:xfrm>
            <a:off x="5410159" y="5381787"/>
            <a:ext cx="864000" cy="0"/>
          </a:xfrm>
          <a:prstGeom prst="straightConnector1">
            <a:avLst/>
          </a:prstGeom>
          <a:ln w="1905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3" name="テキスト ボックス 132">
                <a:extLst>
                  <a:ext uri="{FF2B5EF4-FFF2-40B4-BE49-F238E27FC236}">
                    <a16:creationId xmlns:a16="http://schemas.microsoft.com/office/drawing/2014/main" id="{1BAAFCE3-2607-564D-A237-DA477BBE4F74}"/>
                  </a:ext>
                </a:extLst>
              </p:cNvPr>
              <p:cNvSpPr txBox="1"/>
              <p:nvPr/>
            </p:nvSpPr>
            <p:spPr>
              <a:xfrm>
                <a:off x="5522181" y="5378470"/>
                <a:ext cx="722314"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solidFill>
                            <a:srgbClr val="0000FF"/>
                          </a:solidFill>
                          <a:latin typeface="Cambria Math" panose="02040503050406030204" pitchFamily="18" charset="0"/>
                        </a:rPr>
                        <m:t>𝑎</m:t>
                      </m:r>
                      <m:r>
                        <a:rPr kumimoji="1" lang="en-US" altLang="ja-JP" b="0" i="1" smtClean="0">
                          <a:solidFill>
                            <a:srgbClr val="0000FF"/>
                          </a:solidFill>
                          <a:latin typeface="Cambria Math" panose="02040503050406030204" pitchFamily="18" charset="0"/>
                        </a:rPr>
                        <m:t>(</m:t>
                      </m:r>
                      <m:r>
                        <a:rPr kumimoji="1" lang="en-US" altLang="ja-JP" b="0" i="1" smtClean="0">
                          <a:solidFill>
                            <a:srgbClr val="0000FF"/>
                          </a:solidFill>
                          <a:latin typeface="Cambria Math" panose="02040503050406030204" pitchFamily="18" charset="0"/>
                        </a:rPr>
                        <m:t>𝐵</m:t>
                      </m:r>
                      <m:r>
                        <a:rPr kumimoji="1" lang="en-US" altLang="ja-JP" b="0" i="1" smtClean="0">
                          <a:solidFill>
                            <a:srgbClr val="0000FF"/>
                          </a:solidFill>
                          <a:latin typeface="Cambria Math" panose="02040503050406030204" pitchFamily="18" charset="0"/>
                        </a:rPr>
                        <m:t>)</m:t>
                      </m:r>
                    </m:oMath>
                  </m:oMathPara>
                </a14:m>
                <a:endParaRPr kumimoji="1" lang="ja-JP" altLang="en-US" dirty="0">
                  <a:solidFill>
                    <a:srgbClr val="0000FF"/>
                  </a:solidFill>
                </a:endParaRPr>
              </a:p>
            </p:txBody>
          </p:sp>
        </mc:Choice>
        <mc:Fallback xmlns="">
          <p:sp>
            <p:nvSpPr>
              <p:cNvPr id="133" name="テキスト ボックス 132">
                <a:extLst>
                  <a:ext uri="{FF2B5EF4-FFF2-40B4-BE49-F238E27FC236}">
                    <a16:creationId xmlns:a16="http://schemas.microsoft.com/office/drawing/2014/main" id="{1BAAFCE3-2607-564D-A237-DA477BBE4F74}"/>
                  </a:ext>
                </a:extLst>
              </p:cNvPr>
              <p:cNvSpPr txBox="1">
                <a:spLocks noRot="1" noChangeAspect="1" noMove="1" noResize="1" noEditPoints="1" noAdjustHandles="1" noChangeArrowheads="1" noChangeShapeType="1" noTextEdit="1"/>
              </p:cNvSpPr>
              <p:nvPr/>
            </p:nvSpPr>
            <p:spPr>
              <a:xfrm>
                <a:off x="5522181" y="5378470"/>
                <a:ext cx="722314" cy="369332"/>
              </a:xfrm>
              <a:prstGeom prst="rect">
                <a:avLst/>
              </a:prstGeom>
              <a:blipFill>
                <a:blip r:embed="rId4"/>
                <a:stretch>
                  <a:fillRect b="-10000"/>
                </a:stretch>
              </a:blipFill>
              <a:ln w="6350">
                <a:noFill/>
              </a:ln>
            </p:spPr>
            <p:txBody>
              <a:bodyPr/>
              <a:lstStyle/>
              <a:p>
                <a:r>
                  <a:rPr lang="ja-JP" altLang="en-US">
                    <a:noFill/>
                  </a:rPr>
                  <a:t> </a:t>
                </a:r>
              </a:p>
            </p:txBody>
          </p:sp>
        </mc:Fallback>
      </mc:AlternateContent>
      <p:sp>
        <p:nvSpPr>
          <p:cNvPr id="135" name="Freeform 1843">
            <a:extLst>
              <a:ext uri="{FF2B5EF4-FFF2-40B4-BE49-F238E27FC236}">
                <a16:creationId xmlns:a16="http://schemas.microsoft.com/office/drawing/2014/main" id="{6004C9FA-5290-4244-9016-9E96C05334DE}"/>
              </a:ext>
            </a:extLst>
          </p:cNvPr>
          <p:cNvSpPr>
            <a:spLocks/>
          </p:cNvSpPr>
          <p:nvPr/>
        </p:nvSpPr>
        <p:spPr bwMode="auto">
          <a:xfrm>
            <a:off x="2547534" y="4443587"/>
            <a:ext cx="1659393" cy="873845"/>
          </a:xfrm>
          <a:custGeom>
            <a:avLst/>
            <a:gdLst>
              <a:gd name="T0" fmla="*/ 510 w 2578"/>
              <a:gd name="T1" fmla="*/ 1253 h 1273"/>
              <a:gd name="T2" fmla="*/ 409 w 2578"/>
              <a:gd name="T3" fmla="*/ 1221 h 1273"/>
              <a:gd name="T4" fmla="*/ 320 w 2578"/>
              <a:gd name="T5" fmla="*/ 1177 h 1273"/>
              <a:gd name="T6" fmla="*/ 242 w 2578"/>
              <a:gd name="T7" fmla="*/ 1124 h 1273"/>
              <a:gd name="T8" fmla="*/ 175 w 2578"/>
              <a:gd name="T9" fmla="*/ 1064 h 1273"/>
              <a:gd name="T10" fmla="*/ 116 w 2578"/>
              <a:gd name="T11" fmla="*/ 994 h 1273"/>
              <a:gd name="T12" fmla="*/ 66 w 2578"/>
              <a:gd name="T13" fmla="*/ 909 h 1273"/>
              <a:gd name="T14" fmla="*/ 30 w 2578"/>
              <a:gd name="T15" fmla="*/ 825 h 1273"/>
              <a:gd name="T16" fmla="*/ 6 w 2578"/>
              <a:gd name="T17" fmla="*/ 721 h 1273"/>
              <a:gd name="T18" fmla="*/ 5 w 2578"/>
              <a:gd name="T19" fmla="*/ 563 h 1273"/>
              <a:gd name="T20" fmla="*/ 27 w 2578"/>
              <a:gd name="T21" fmla="*/ 459 h 1273"/>
              <a:gd name="T22" fmla="*/ 64 w 2578"/>
              <a:gd name="T23" fmla="*/ 367 h 1273"/>
              <a:gd name="T24" fmla="*/ 109 w 2578"/>
              <a:gd name="T25" fmla="*/ 291 h 1273"/>
              <a:gd name="T26" fmla="*/ 168 w 2578"/>
              <a:gd name="T27" fmla="*/ 218 h 1273"/>
              <a:gd name="T28" fmla="*/ 235 w 2578"/>
              <a:gd name="T29" fmla="*/ 155 h 1273"/>
              <a:gd name="T30" fmla="*/ 310 w 2578"/>
              <a:gd name="T31" fmla="*/ 102 h 1273"/>
              <a:gd name="T32" fmla="*/ 398 w 2578"/>
              <a:gd name="T33" fmla="*/ 57 h 1273"/>
              <a:gd name="T34" fmla="*/ 498 w 2578"/>
              <a:gd name="T35" fmla="*/ 23 h 1273"/>
              <a:gd name="T36" fmla="*/ 610 w 2578"/>
              <a:gd name="T37" fmla="*/ 3 h 1273"/>
              <a:gd name="T38" fmla="*/ 744 w 2578"/>
              <a:gd name="T39" fmla="*/ 3 h 1273"/>
              <a:gd name="T40" fmla="*/ 855 w 2578"/>
              <a:gd name="T41" fmla="*/ 23 h 1273"/>
              <a:gd name="T42" fmla="*/ 955 w 2578"/>
              <a:gd name="T43" fmla="*/ 54 h 1273"/>
              <a:gd name="T44" fmla="*/ 1044 w 2578"/>
              <a:gd name="T45" fmla="*/ 95 h 1273"/>
              <a:gd name="T46" fmla="*/ 1136 w 2578"/>
              <a:gd name="T47" fmla="*/ 145 h 1273"/>
              <a:gd name="T48" fmla="*/ 1228 w 2578"/>
              <a:gd name="T49" fmla="*/ 186 h 1273"/>
              <a:gd name="T50" fmla="*/ 1350 w 2578"/>
              <a:gd name="T51" fmla="*/ 186 h 1273"/>
              <a:gd name="T52" fmla="*/ 1442 w 2578"/>
              <a:gd name="T53" fmla="*/ 145 h 1273"/>
              <a:gd name="T54" fmla="*/ 1534 w 2578"/>
              <a:gd name="T55" fmla="*/ 95 h 1273"/>
              <a:gd name="T56" fmla="*/ 1624 w 2578"/>
              <a:gd name="T57" fmla="*/ 54 h 1273"/>
              <a:gd name="T58" fmla="*/ 1723 w 2578"/>
              <a:gd name="T59" fmla="*/ 23 h 1273"/>
              <a:gd name="T60" fmla="*/ 1835 w 2578"/>
              <a:gd name="T61" fmla="*/ 3 h 1273"/>
              <a:gd name="T62" fmla="*/ 1969 w 2578"/>
              <a:gd name="T63" fmla="*/ 3 h 1273"/>
              <a:gd name="T64" fmla="*/ 2080 w 2578"/>
              <a:gd name="T65" fmla="*/ 23 h 1273"/>
              <a:gd name="T66" fmla="*/ 2180 w 2578"/>
              <a:gd name="T67" fmla="*/ 57 h 1273"/>
              <a:gd name="T68" fmla="*/ 2268 w 2578"/>
              <a:gd name="T69" fmla="*/ 102 h 1273"/>
              <a:gd name="T70" fmla="*/ 2343 w 2578"/>
              <a:gd name="T71" fmla="*/ 155 h 1273"/>
              <a:gd name="T72" fmla="*/ 2410 w 2578"/>
              <a:gd name="T73" fmla="*/ 218 h 1273"/>
              <a:gd name="T74" fmla="*/ 2470 w 2578"/>
              <a:gd name="T75" fmla="*/ 291 h 1273"/>
              <a:gd name="T76" fmla="*/ 2515 w 2578"/>
              <a:gd name="T77" fmla="*/ 367 h 1273"/>
              <a:gd name="T78" fmla="*/ 2551 w 2578"/>
              <a:gd name="T79" fmla="*/ 459 h 1273"/>
              <a:gd name="T80" fmla="*/ 2573 w 2578"/>
              <a:gd name="T81" fmla="*/ 563 h 1273"/>
              <a:gd name="T82" fmla="*/ 2572 w 2578"/>
              <a:gd name="T83" fmla="*/ 721 h 1273"/>
              <a:gd name="T84" fmla="*/ 2548 w 2578"/>
              <a:gd name="T85" fmla="*/ 825 h 1273"/>
              <a:gd name="T86" fmla="*/ 2513 w 2578"/>
              <a:gd name="T87" fmla="*/ 909 h 1273"/>
              <a:gd name="T88" fmla="*/ 2462 w 2578"/>
              <a:gd name="T89" fmla="*/ 994 h 1273"/>
              <a:gd name="T90" fmla="*/ 2404 w 2578"/>
              <a:gd name="T91" fmla="*/ 1064 h 1273"/>
              <a:gd name="T92" fmla="*/ 2336 w 2578"/>
              <a:gd name="T93" fmla="*/ 1124 h 1273"/>
              <a:gd name="T94" fmla="*/ 2259 w 2578"/>
              <a:gd name="T95" fmla="*/ 1177 h 1273"/>
              <a:gd name="T96" fmla="*/ 2169 w 2578"/>
              <a:gd name="T97" fmla="*/ 1221 h 1273"/>
              <a:gd name="T98" fmla="*/ 2069 w 2578"/>
              <a:gd name="T99" fmla="*/ 1253 h 1273"/>
              <a:gd name="T100" fmla="*/ 1957 w 2578"/>
              <a:gd name="T101" fmla="*/ 1271 h 1273"/>
              <a:gd name="T102" fmla="*/ 1824 w 2578"/>
              <a:gd name="T103" fmla="*/ 1270 h 1273"/>
              <a:gd name="T104" fmla="*/ 1713 w 2578"/>
              <a:gd name="T105" fmla="*/ 1248 h 1273"/>
              <a:gd name="T106" fmla="*/ 1612 w 2578"/>
              <a:gd name="T107" fmla="*/ 1215 h 1273"/>
              <a:gd name="T108" fmla="*/ 1523 w 2578"/>
              <a:gd name="T109" fmla="*/ 1173 h 1273"/>
              <a:gd name="T110" fmla="*/ 1434 w 2578"/>
              <a:gd name="T111" fmla="*/ 1125 h 1273"/>
              <a:gd name="T112" fmla="*/ 1345 w 2578"/>
              <a:gd name="T113" fmla="*/ 1086 h 1273"/>
              <a:gd name="T114" fmla="*/ 1223 w 2578"/>
              <a:gd name="T115" fmla="*/ 1090 h 1273"/>
              <a:gd name="T116" fmla="*/ 1133 w 2578"/>
              <a:gd name="T117" fmla="*/ 1131 h 1273"/>
              <a:gd name="T118" fmla="*/ 1037 w 2578"/>
              <a:gd name="T119" fmla="*/ 1182 h 1273"/>
              <a:gd name="T120" fmla="*/ 944 w 2578"/>
              <a:gd name="T121" fmla="*/ 1223 h 1273"/>
              <a:gd name="T122" fmla="*/ 844 w 2578"/>
              <a:gd name="T123" fmla="*/ 1254 h 1273"/>
              <a:gd name="T124" fmla="*/ 732 w 2578"/>
              <a:gd name="T125" fmla="*/ 1271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8" h="1273">
                <a:moveTo>
                  <a:pt x="610" y="1270"/>
                </a:moveTo>
                <a:lnTo>
                  <a:pt x="599" y="1270"/>
                </a:lnTo>
                <a:lnTo>
                  <a:pt x="587" y="1268"/>
                </a:lnTo>
                <a:lnTo>
                  <a:pt x="576" y="1267"/>
                </a:lnTo>
                <a:lnTo>
                  <a:pt x="574" y="1266"/>
                </a:lnTo>
                <a:lnTo>
                  <a:pt x="565" y="1265"/>
                </a:lnTo>
                <a:lnTo>
                  <a:pt x="554" y="1263"/>
                </a:lnTo>
                <a:lnTo>
                  <a:pt x="543" y="1261"/>
                </a:lnTo>
                <a:lnTo>
                  <a:pt x="532" y="1259"/>
                </a:lnTo>
                <a:lnTo>
                  <a:pt x="520" y="1256"/>
                </a:lnTo>
                <a:lnTo>
                  <a:pt x="517" y="1255"/>
                </a:lnTo>
                <a:lnTo>
                  <a:pt x="510" y="1253"/>
                </a:lnTo>
                <a:lnTo>
                  <a:pt x="498" y="1251"/>
                </a:lnTo>
                <a:lnTo>
                  <a:pt x="487" y="1247"/>
                </a:lnTo>
                <a:lnTo>
                  <a:pt x="477" y="1245"/>
                </a:lnTo>
                <a:lnTo>
                  <a:pt x="476" y="1245"/>
                </a:lnTo>
                <a:lnTo>
                  <a:pt x="465" y="1242"/>
                </a:lnTo>
                <a:lnTo>
                  <a:pt x="454" y="1238"/>
                </a:lnTo>
                <a:lnTo>
                  <a:pt x="444" y="1235"/>
                </a:lnTo>
                <a:lnTo>
                  <a:pt x="443" y="1234"/>
                </a:lnTo>
                <a:lnTo>
                  <a:pt x="431" y="1230"/>
                </a:lnTo>
                <a:lnTo>
                  <a:pt x="421" y="1226"/>
                </a:lnTo>
                <a:lnTo>
                  <a:pt x="416" y="1224"/>
                </a:lnTo>
                <a:lnTo>
                  <a:pt x="409" y="1221"/>
                </a:lnTo>
                <a:lnTo>
                  <a:pt x="398" y="1217"/>
                </a:lnTo>
                <a:lnTo>
                  <a:pt x="391" y="1214"/>
                </a:lnTo>
                <a:lnTo>
                  <a:pt x="387" y="1212"/>
                </a:lnTo>
                <a:lnTo>
                  <a:pt x="375" y="1207"/>
                </a:lnTo>
                <a:lnTo>
                  <a:pt x="368" y="1203"/>
                </a:lnTo>
                <a:lnTo>
                  <a:pt x="365" y="1201"/>
                </a:lnTo>
                <a:lnTo>
                  <a:pt x="353" y="1196"/>
                </a:lnTo>
                <a:lnTo>
                  <a:pt x="347" y="1193"/>
                </a:lnTo>
                <a:lnTo>
                  <a:pt x="343" y="1190"/>
                </a:lnTo>
                <a:lnTo>
                  <a:pt x="331" y="1184"/>
                </a:lnTo>
                <a:lnTo>
                  <a:pt x="327" y="1182"/>
                </a:lnTo>
                <a:lnTo>
                  <a:pt x="320" y="1177"/>
                </a:lnTo>
                <a:lnTo>
                  <a:pt x="310" y="1172"/>
                </a:lnTo>
                <a:lnTo>
                  <a:pt x="309" y="1171"/>
                </a:lnTo>
                <a:lnTo>
                  <a:pt x="298" y="1164"/>
                </a:lnTo>
                <a:lnTo>
                  <a:pt x="293" y="1161"/>
                </a:lnTo>
                <a:lnTo>
                  <a:pt x="286" y="1157"/>
                </a:lnTo>
                <a:lnTo>
                  <a:pt x="278" y="1150"/>
                </a:lnTo>
                <a:lnTo>
                  <a:pt x="276" y="1149"/>
                </a:lnTo>
                <a:lnTo>
                  <a:pt x="264" y="1142"/>
                </a:lnTo>
                <a:lnTo>
                  <a:pt x="262" y="1140"/>
                </a:lnTo>
                <a:lnTo>
                  <a:pt x="254" y="1133"/>
                </a:lnTo>
                <a:lnTo>
                  <a:pt x="249" y="1129"/>
                </a:lnTo>
                <a:lnTo>
                  <a:pt x="242" y="1124"/>
                </a:lnTo>
                <a:lnTo>
                  <a:pt x="235" y="1119"/>
                </a:lnTo>
                <a:lnTo>
                  <a:pt x="231" y="1116"/>
                </a:lnTo>
                <a:lnTo>
                  <a:pt x="223" y="1109"/>
                </a:lnTo>
                <a:lnTo>
                  <a:pt x="220" y="1106"/>
                </a:lnTo>
                <a:lnTo>
                  <a:pt x="210" y="1098"/>
                </a:lnTo>
                <a:lnTo>
                  <a:pt x="208" y="1097"/>
                </a:lnTo>
                <a:lnTo>
                  <a:pt x="199" y="1088"/>
                </a:lnTo>
                <a:lnTo>
                  <a:pt x="198" y="1086"/>
                </a:lnTo>
                <a:lnTo>
                  <a:pt x="188" y="1077"/>
                </a:lnTo>
                <a:lnTo>
                  <a:pt x="186" y="1075"/>
                </a:lnTo>
                <a:lnTo>
                  <a:pt x="178" y="1067"/>
                </a:lnTo>
                <a:lnTo>
                  <a:pt x="175" y="1064"/>
                </a:lnTo>
                <a:lnTo>
                  <a:pt x="168" y="1056"/>
                </a:lnTo>
                <a:lnTo>
                  <a:pt x="164" y="1052"/>
                </a:lnTo>
                <a:lnTo>
                  <a:pt x="159" y="1046"/>
                </a:lnTo>
                <a:lnTo>
                  <a:pt x="153" y="1040"/>
                </a:lnTo>
                <a:lnTo>
                  <a:pt x="149" y="1035"/>
                </a:lnTo>
                <a:lnTo>
                  <a:pt x="142" y="1026"/>
                </a:lnTo>
                <a:lnTo>
                  <a:pt x="140" y="1025"/>
                </a:lnTo>
                <a:lnTo>
                  <a:pt x="132" y="1014"/>
                </a:lnTo>
                <a:lnTo>
                  <a:pt x="131" y="1012"/>
                </a:lnTo>
                <a:lnTo>
                  <a:pt x="124" y="1003"/>
                </a:lnTo>
                <a:lnTo>
                  <a:pt x="119" y="998"/>
                </a:lnTo>
                <a:lnTo>
                  <a:pt x="116" y="994"/>
                </a:lnTo>
                <a:lnTo>
                  <a:pt x="109" y="983"/>
                </a:lnTo>
                <a:lnTo>
                  <a:pt x="109" y="982"/>
                </a:lnTo>
                <a:lnTo>
                  <a:pt x="102" y="973"/>
                </a:lnTo>
                <a:lnTo>
                  <a:pt x="97" y="965"/>
                </a:lnTo>
                <a:lnTo>
                  <a:pt x="95" y="962"/>
                </a:lnTo>
                <a:lnTo>
                  <a:pt x="89" y="952"/>
                </a:lnTo>
                <a:lnTo>
                  <a:pt x="86" y="947"/>
                </a:lnTo>
                <a:lnTo>
                  <a:pt x="83" y="941"/>
                </a:lnTo>
                <a:lnTo>
                  <a:pt x="77" y="930"/>
                </a:lnTo>
                <a:lnTo>
                  <a:pt x="75" y="927"/>
                </a:lnTo>
                <a:lnTo>
                  <a:pt x="71" y="920"/>
                </a:lnTo>
                <a:lnTo>
                  <a:pt x="66" y="909"/>
                </a:lnTo>
                <a:lnTo>
                  <a:pt x="64" y="906"/>
                </a:lnTo>
                <a:lnTo>
                  <a:pt x="61" y="899"/>
                </a:lnTo>
                <a:lnTo>
                  <a:pt x="55" y="888"/>
                </a:lnTo>
                <a:lnTo>
                  <a:pt x="53" y="882"/>
                </a:lnTo>
                <a:lnTo>
                  <a:pt x="51" y="878"/>
                </a:lnTo>
                <a:lnTo>
                  <a:pt x="46" y="868"/>
                </a:lnTo>
                <a:lnTo>
                  <a:pt x="43" y="857"/>
                </a:lnTo>
                <a:lnTo>
                  <a:pt x="42" y="855"/>
                </a:lnTo>
                <a:lnTo>
                  <a:pt x="38" y="847"/>
                </a:lnTo>
                <a:lnTo>
                  <a:pt x="34" y="836"/>
                </a:lnTo>
                <a:lnTo>
                  <a:pt x="31" y="826"/>
                </a:lnTo>
                <a:lnTo>
                  <a:pt x="30" y="825"/>
                </a:lnTo>
                <a:lnTo>
                  <a:pt x="27" y="815"/>
                </a:lnTo>
                <a:lnTo>
                  <a:pt x="24" y="805"/>
                </a:lnTo>
                <a:lnTo>
                  <a:pt x="21" y="794"/>
                </a:lnTo>
                <a:lnTo>
                  <a:pt x="19" y="786"/>
                </a:lnTo>
                <a:lnTo>
                  <a:pt x="19" y="783"/>
                </a:lnTo>
                <a:lnTo>
                  <a:pt x="16" y="773"/>
                </a:lnTo>
                <a:lnTo>
                  <a:pt x="14" y="762"/>
                </a:lnTo>
                <a:lnTo>
                  <a:pt x="12" y="753"/>
                </a:lnTo>
                <a:lnTo>
                  <a:pt x="10" y="742"/>
                </a:lnTo>
                <a:lnTo>
                  <a:pt x="8" y="733"/>
                </a:lnTo>
                <a:lnTo>
                  <a:pt x="8" y="732"/>
                </a:lnTo>
                <a:lnTo>
                  <a:pt x="6" y="721"/>
                </a:lnTo>
                <a:lnTo>
                  <a:pt x="5" y="710"/>
                </a:lnTo>
                <a:lnTo>
                  <a:pt x="3" y="700"/>
                </a:lnTo>
                <a:lnTo>
                  <a:pt x="2" y="689"/>
                </a:lnTo>
                <a:lnTo>
                  <a:pt x="2" y="679"/>
                </a:lnTo>
                <a:lnTo>
                  <a:pt x="1" y="668"/>
                </a:lnTo>
                <a:lnTo>
                  <a:pt x="0" y="658"/>
                </a:lnTo>
                <a:lnTo>
                  <a:pt x="0" y="616"/>
                </a:lnTo>
                <a:lnTo>
                  <a:pt x="1" y="606"/>
                </a:lnTo>
                <a:lnTo>
                  <a:pt x="2" y="595"/>
                </a:lnTo>
                <a:lnTo>
                  <a:pt x="2" y="585"/>
                </a:lnTo>
                <a:lnTo>
                  <a:pt x="3" y="574"/>
                </a:lnTo>
                <a:lnTo>
                  <a:pt x="5" y="563"/>
                </a:lnTo>
                <a:lnTo>
                  <a:pt x="6" y="553"/>
                </a:lnTo>
                <a:lnTo>
                  <a:pt x="8" y="542"/>
                </a:lnTo>
                <a:lnTo>
                  <a:pt x="8" y="540"/>
                </a:lnTo>
                <a:lnTo>
                  <a:pt x="10" y="532"/>
                </a:lnTo>
                <a:lnTo>
                  <a:pt x="12" y="521"/>
                </a:lnTo>
                <a:lnTo>
                  <a:pt x="14" y="512"/>
                </a:lnTo>
                <a:lnTo>
                  <a:pt x="16" y="501"/>
                </a:lnTo>
                <a:lnTo>
                  <a:pt x="19" y="490"/>
                </a:lnTo>
                <a:lnTo>
                  <a:pt x="19" y="487"/>
                </a:lnTo>
                <a:lnTo>
                  <a:pt x="21" y="480"/>
                </a:lnTo>
                <a:lnTo>
                  <a:pt x="24" y="469"/>
                </a:lnTo>
                <a:lnTo>
                  <a:pt x="27" y="459"/>
                </a:lnTo>
                <a:lnTo>
                  <a:pt x="30" y="449"/>
                </a:lnTo>
                <a:lnTo>
                  <a:pt x="31" y="448"/>
                </a:lnTo>
                <a:lnTo>
                  <a:pt x="34" y="438"/>
                </a:lnTo>
                <a:lnTo>
                  <a:pt x="38" y="427"/>
                </a:lnTo>
                <a:lnTo>
                  <a:pt x="42" y="418"/>
                </a:lnTo>
                <a:lnTo>
                  <a:pt x="43" y="416"/>
                </a:lnTo>
                <a:lnTo>
                  <a:pt x="46" y="406"/>
                </a:lnTo>
                <a:lnTo>
                  <a:pt x="51" y="396"/>
                </a:lnTo>
                <a:lnTo>
                  <a:pt x="53" y="391"/>
                </a:lnTo>
                <a:lnTo>
                  <a:pt x="55" y="386"/>
                </a:lnTo>
                <a:lnTo>
                  <a:pt x="61" y="375"/>
                </a:lnTo>
                <a:lnTo>
                  <a:pt x="64" y="367"/>
                </a:lnTo>
                <a:lnTo>
                  <a:pt x="66" y="365"/>
                </a:lnTo>
                <a:lnTo>
                  <a:pt x="71" y="354"/>
                </a:lnTo>
                <a:lnTo>
                  <a:pt x="75" y="346"/>
                </a:lnTo>
                <a:lnTo>
                  <a:pt x="77" y="343"/>
                </a:lnTo>
                <a:lnTo>
                  <a:pt x="83" y="333"/>
                </a:lnTo>
                <a:lnTo>
                  <a:pt x="86" y="327"/>
                </a:lnTo>
                <a:lnTo>
                  <a:pt x="89" y="322"/>
                </a:lnTo>
                <a:lnTo>
                  <a:pt x="95" y="312"/>
                </a:lnTo>
                <a:lnTo>
                  <a:pt x="97" y="309"/>
                </a:lnTo>
                <a:lnTo>
                  <a:pt x="102" y="301"/>
                </a:lnTo>
                <a:lnTo>
                  <a:pt x="109" y="292"/>
                </a:lnTo>
                <a:lnTo>
                  <a:pt x="109" y="291"/>
                </a:lnTo>
                <a:lnTo>
                  <a:pt x="116" y="280"/>
                </a:lnTo>
                <a:lnTo>
                  <a:pt x="119" y="276"/>
                </a:lnTo>
                <a:lnTo>
                  <a:pt x="124" y="270"/>
                </a:lnTo>
                <a:lnTo>
                  <a:pt x="131" y="262"/>
                </a:lnTo>
                <a:lnTo>
                  <a:pt x="132" y="260"/>
                </a:lnTo>
                <a:lnTo>
                  <a:pt x="140" y="249"/>
                </a:lnTo>
                <a:lnTo>
                  <a:pt x="142" y="247"/>
                </a:lnTo>
                <a:lnTo>
                  <a:pt x="149" y="239"/>
                </a:lnTo>
                <a:lnTo>
                  <a:pt x="153" y="234"/>
                </a:lnTo>
                <a:lnTo>
                  <a:pt x="159" y="228"/>
                </a:lnTo>
                <a:lnTo>
                  <a:pt x="164" y="221"/>
                </a:lnTo>
                <a:lnTo>
                  <a:pt x="168" y="218"/>
                </a:lnTo>
                <a:lnTo>
                  <a:pt x="175" y="210"/>
                </a:lnTo>
                <a:lnTo>
                  <a:pt x="178" y="207"/>
                </a:lnTo>
                <a:lnTo>
                  <a:pt x="186" y="198"/>
                </a:lnTo>
                <a:lnTo>
                  <a:pt x="188" y="196"/>
                </a:lnTo>
                <a:lnTo>
                  <a:pt x="198" y="188"/>
                </a:lnTo>
                <a:lnTo>
                  <a:pt x="199" y="186"/>
                </a:lnTo>
                <a:lnTo>
                  <a:pt x="208" y="177"/>
                </a:lnTo>
                <a:lnTo>
                  <a:pt x="210" y="175"/>
                </a:lnTo>
                <a:lnTo>
                  <a:pt x="220" y="168"/>
                </a:lnTo>
                <a:lnTo>
                  <a:pt x="223" y="165"/>
                </a:lnTo>
                <a:lnTo>
                  <a:pt x="231" y="158"/>
                </a:lnTo>
                <a:lnTo>
                  <a:pt x="235" y="155"/>
                </a:lnTo>
                <a:lnTo>
                  <a:pt x="242" y="149"/>
                </a:lnTo>
                <a:lnTo>
                  <a:pt x="249" y="145"/>
                </a:lnTo>
                <a:lnTo>
                  <a:pt x="254" y="141"/>
                </a:lnTo>
                <a:lnTo>
                  <a:pt x="262" y="134"/>
                </a:lnTo>
                <a:lnTo>
                  <a:pt x="264" y="132"/>
                </a:lnTo>
                <a:lnTo>
                  <a:pt x="276" y="124"/>
                </a:lnTo>
                <a:lnTo>
                  <a:pt x="278" y="123"/>
                </a:lnTo>
                <a:lnTo>
                  <a:pt x="286" y="117"/>
                </a:lnTo>
                <a:lnTo>
                  <a:pt x="293" y="113"/>
                </a:lnTo>
                <a:lnTo>
                  <a:pt x="298" y="110"/>
                </a:lnTo>
                <a:lnTo>
                  <a:pt x="309" y="103"/>
                </a:lnTo>
                <a:lnTo>
                  <a:pt x="310" y="102"/>
                </a:lnTo>
                <a:lnTo>
                  <a:pt x="320" y="96"/>
                </a:lnTo>
                <a:lnTo>
                  <a:pt x="327" y="92"/>
                </a:lnTo>
                <a:lnTo>
                  <a:pt x="331" y="90"/>
                </a:lnTo>
                <a:lnTo>
                  <a:pt x="343" y="84"/>
                </a:lnTo>
                <a:lnTo>
                  <a:pt x="347" y="81"/>
                </a:lnTo>
                <a:lnTo>
                  <a:pt x="353" y="78"/>
                </a:lnTo>
                <a:lnTo>
                  <a:pt x="365" y="72"/>
                </a:lnTo>
                <a:lnTo>
                  <a:pt x="368" y="71"/>
                </a:lnTo>
                <a:lnTo>
                  <a:pt x="375" y="67"/>
                </a:lnTo>
                <a:lnTo>
                  <a:pt x="387" y="62"/>
                </a:lnTo>
                <a:lnTo>
                  <a:pt x="391" y="60"/>
                </a:lnTo>
                <a:lnTo>
                  <a:pt x="398" y="57"/>
                </a:lnTo>
                <a:lnTo>
                  <a:pt x="409" y="52"/>
                </a:lnTo>
                <a:lnTo>
                  <a:pt x="416" y="49"/>
                </a:lnTo>
                <a:lnTo>
                  <a:pt x="421" y="47"/>
                </a:lnTo>
                <a:lnTo>
                  <a:pt x="431" y="44"/>
                </a:lnTo>
                <a:lnTo>
                  <a:pt x="443" y="40"/>
                </a:lnTo>
                <a:lnTo>
                  <a:pt x="444" y="39"/>
                </a:lnTo>
                <a:lnTo>
                  <a:pt x="454" y="36"/>
                </a:lnTo>
                <a:lnTo>
                  <a:pt x="465" y="32"/>
                </a:lnTo>
                <a:lnTo>
                  <a:pt x="476" y="29"/>
                </a:lnTo>
                <a:lnTo>
                  <a:pt x="477" y="29"/>
                </a:lnTo>
                <a:lnTo>
                  <a:pt x="487" y="26"/>
                </a:lnTo>
                <a:lnTo>
                  <a:pt x="498" y="23"/>
                </a:lnTo>
                <a:lnTo>
                  <a:pt x="510" y="21"/>
                </a:lnTo>
                <a:lnTo>
                  <a:pt x="517" y="19"/>
                </a:lnTo>
                <a:lnTo>
                  <a:pt x="520" y="18"/>
                </a:lnTo>
                <a:lnTo>
                  <a:pt x="532" y="15"/>
                </a:lnTo>
                <a:lnTo>
                  <a:pt x="543" y="13"/>
                </a:lnTo>
                <a:lnTo>
                  <a:pt x="554" y="11"/>
                </a:lnTo>
                <a:lnTo>
                  <a:pt x="565" y="9"/>
                </a:lnTo>
                <a:lnTo>
                  <a:pt x="574" y="8"/>
                </a:lnTo>
                <a:lnTo>
                  <a:pt x="576" y="7"/>
                </a:lnTo>
                <a:lnTo>
                  <a:pt x="587" y="6"/>
                </a:lnTo>
                <a:lnTo>
                  <a:pt x="599" y="4"/>
                </a:lnTo>
                <a:lnTo>
                  <a:pt x="610" y="3"/>
                </a:lnTo>
                <a:lnTo>
                  <a:pt x="621" y="2"/>
                </a:lnTo>
                <a:lnTo>
                  <a:pt x="632" y="1"/>
                </a:lnTo>
                <a:lnTo>
                  <a:pt x="643" y="1"/>
                </a:lnTo>
                <a:lnTo>
                  <a:pt x="655" y="0"/>
                </a:lnTo>
                <a:lnTo>
                  <a:pt x="665" y="0"/>
                </a:lnTo>
                <a:lnTo>
                  <a:pt x="677" y="0"/>
                </a:lnTo>
                <a:lnTo>
                  <a:pt x="687" y="0"/>
                </a:lnTo>
                <a:lnTo>
                  <a:pt x="699" y="0"/>
                </a:lnTo>
                <a:lnTo>
                  <a:pt x="710" y="1"/>
                </a:lnTo>
                <a:lnTo>
                  <a:pt x="721" y="1"/>
                </a:lnTo>
                <a:lnTo>
                  <a:pt x="732" y="2"/>
                </a:lnTo>
                <a:lnTo>
                  <a:pt x="744" y="3"/>
                </a:lnTo>
                <a:lnTo>
                  <a:pt x="754" y="4"/>
                </a:lnTo>
                <a:lnTo>
                  <a:pt x="766" y="6"/>
                </a:lnTo>
                <a:lnTo>
                  <a:pt x="776" y="7"/>
                </a:lnTo>
                <a:lnTo>
                  <a:pt x="780" y="8"/>
                </a:lnTo>
                <a:lnTo>
                  <a:pt x="788" y="9"/>
                </a:lnTo>
                <a:lnTo>
                  <a:pt x="799" y="11"/>
                </a:lnTo>
                <a:lnTo>
                  <a:pt x="810" y="13"/>
                </a:lnTo>
                <a:lnTo>
                  <a:pt x="822" y="15"/>
                </a:lnTo>
                <a:lnTo>
                  <a:pt x="832" y="17"/>
                </a:lnTo>
                <a:lnTo>
                  <a:pt x="838" y="19"/>
                </a:lnTo>
                <a:lnTo>
                  <a:pt x="844" y="20"/>
                </a:lnTo>
                <a:lnTo>
                  <a:pt x="855" y="23"/>
                </a:lnTo>
                <a:lnTo>
                  <a:pt x="866" y="25"/>
                </a:lnTo>
                <a:lnTo>
                  <a:pt x="877" y="28"/>
                </a:lnTo>
                <a:lnTo>
                  <a:pt x="879" y="29"/>
                </a:lnTo>
                <a:lnTo>
                  <a:pt x="888" y="31"/>
                </a:lnTo>
                <a:lnTo>
                  <a:pt x="899" y="35"/>
                </a:lnTo>
                <a:lnTo>
                  <a:pt x="911" y="39"/>
                </a:lnTo>
                <a:lnTo>
                  <a:pt x="913" y="39"/>
                </a:lnTo>
                <a:lnTo>
                  <a:pt x="921" y="42"/>
                </a:lnTo>
                <a:lnTo>
                  <a:pt x="933" y="47"/>
                </a:lnTo>
                <a:lnTo>
                  <a:pt x="942" y="49"/>
                </a:lnTo>
                <a:lnTo>
                  <a:pt x="944" y="50"/>
                </a:lnTo>
                <a:lnTo>
                  <a:pt x="955" y="54"/>
                </a:lnTo>
                <a:lnTo>
                  <a:pt x="966" y="59"/>
                </a:lnTo>
                <a:lnTo>
                  <a:pt x="969" y="60"/>
                </a:lnTo>
                <a:lnTo>
                  <a:pt x="977" y="64"/>
                </a:lnTo>
                <a:lnTo>
                  <a:pt x="988" y="69"/>
                </a:lnTo>
                <a:lnTo>
                  <a:pt x="993" y="71"/>
                </a:lnTo>
                <a:lnTo>
                  <a:pt x="1000" y="73"/>
                </a:lnTo>
                <a:lnTo>
                  <a:pt x="1011" y="78"/>
                </a:lnTo>
                <a:lnTo>
                  <a:pt x="1016" y="81"/>
                </a:lnTo>
                <a:lnTo>
                  <a:pt x="1022" y="84"/>
                </a:lnTo>
                <a:lnTo>
                  <a:pt x="1033" y="90"/>
                </a:lnTo>
                <a:lnTo>
                  <a:pt x="1037" y="92"/>
                </a:lnTo>
                <a:lnTo>
                  <a:pt x="1044" y="95"/>
                </a:lnTo>
                <a:lnTo>
                  <a:pt x="1056" y="100"/>
                </a:lnTo>
                <a:lnTo>
                  <a:pt x="1058" y="102"/>
                </a:lnTo>
                <a:lnTo>
                  <a:pt x="1066" y="106"/>
                </a:lnTo>
                <a:lnTo>
                  <a:pt x="1078" y="113"/>
                </a:lnTo>
                <a:lnTo>
                  <a:pt x="1088" y="119"/>
                </a:lnTo>
                <a:lnTo>
                  <a:pt x="1097" y="123"/>
                </a:lnTo>
                <a:lnTo>
                  <a:pt x="1100" y="124"/>
                </a:lnTo>
                <a:lnTo>
                  <a:pt x="1111" y="131"/>
                </a:lnTo>
                <a:lnTo>
                  <a:pt x="1116" y="134"/>
                </a:lnTo>
                <a:lnTo>
                  <a:pt x="1122" y="137"/>
                </a:lnTo>
                <a:lnTo>
                  <a:pt x="1133" y="143"/>
                </a:lnTo>
                <a:lnTo>
                  <a:pt x="1136" y="145"/>
                </a:lnTo>
                <a:lnTo>
                  <a:pt x="1145" y="148"/>
                </a:lnTo>
                <a:lnTo>
                  <a:pt x="1155" y="154"/>
                </a:lnTo>
                <a:lnTo>
                  <a:pt x="1155" y="155"/>
                </a:lnTo>
                <a:lnTo>
                  <a:pt x="1167" y="160"/>
                </a:lnTo>
                <a:lnTo>
                  <a:pt x="1176" y="165"/>
                </a:lnTo>
                <a:lnTo>
                  <a:pt x="1177" y="166"/>
                </a:lnTo>
                <a:lnTo>
                  <a:pt x="1189" y="170"/>
                </a:lnTo>
                <a:lnTo>
                  <a:pt x="1200" y="175"/>
                </a:lnTo>
                <a:lnTo>
                  <a:pt x="1200" y="175"/>
                </a:lnTo>
                <a:lnTo>
                  <a:pt x="1211" y="180"/>
                </a:lnTo>
                <a:lnTo>
                  <a:pt x="1223" y="184"/>
                </a:lnTo>
                <a:lnTo>
                  <a:pt x="1228" y="186"/>
                </a:lnTo>
                <a:lnTo>
                  <a:pt x="1233" y="188"/>
                </a:lnTo>
                <a:lnTo>
                  <a:pt x="1245" y="191"/>
                </a:lnTo>
                <a:lnTo>
                  <a:pt x="1256" y="193"/>
                </a:lnTo>
                <a:lnTo>
                  <a:pt x="1267" y="194"/>
                </a:lnTo>
                <a:lnTo>
                  <a:pt x="1278" y="195"/>
                </a:lnTo>
                <a:lnTo>
                  <a:pt x="1290" y="196"/>
                </a:lnTo>
                <a:lnTo>
                  <a:pt x="1300" y="195"/>
                </a:lnTo>
                <a:lnTo>
                  <a:pt x="1312" y="194"/>
                </a:lnTo>
                <a:lnTo>
                  <a:pt x="1322" y="193"/>
                </a:lnTo>
                <a:lnTo>
                  <a:pt x="1334" y="191"/>
                </a:lnTo>
                <a:lnTo>
                  <a:pt x="1345" y="188"/>
                </a:lnTo>
                <a:lnTo>
                  <a:pt x="1350" y="186"/>
                </a:lnTo>
                <a:lnTo>
                  <a:pt x="1356" y="184"/>
                </a:lnTo>
                <a:lnTo>
                  <a:pt x="1367" y="180"/>
                </a:lnTo>
                <a:lnTo>
                  <a:pt x="1378" y="175"/>
                </a:lnTo>
                <a:lnTo>
                  <a:pt x="1379" y="175"/>
                </a:lnTo>
                <a:lnTo>
                  <a:pt x="1389" y="170"/>
                </a:lnTo>
                <a:lnTo>
                  <a:pt x="1401" y="166"/>
                </a:lnTo>
                <a:lnTo>
                  <a:pt x="1402" y="165"/>
                </a:lnTo>
                <a:lnTo>
                  <a:pt x="1412" y="160"/>
                </a:lnTo>
                <a:lnTo>
                  <a:pt x="1423" y="155"/>
                </a:lnTo>
                <a:lnTo>
                  <a:pt x="1423" y="154"/>
                </a:lnTo>
                <a:lnTo>
                  <a:pt x="1434" y="148"/>
                </a:lnTo>
                <a:lnTo>
                  <a:pt x="1442" y="145"/>
                </a:lnTo>
                <a:lnTo>
                  <a:pt x="1445" y="143"/>
                </a:lnTo>
                <a:lnTo>
                  <a:pt x="1457" y="137"/>
                </a:lnTo>
                <a:lnTo>
                  <a:pt x="1462" y="134"/>
                </a:lnTo>
                <a:lnTo>
                  <a:pt x="1467" y="131"/>
                </a:lnTo>
                <a:lnTo>
                  <a:pt x="1479" y="124"/>
                </a:lnTo>
                <a:lnTo>
                  <a:pt x="1482" y="123"/>
                </a:lnTo>
                <a:lnTo>
                  <a:pt x="1490" y="119"/>
                </a:lnTo>
                <a:lnTo>
                  <a:pt x="1501" y="113"/>
                </a:lnTo>
                <a:lnTo>
                  <a:pt x="1512" y="106"/>
                </a:lnTo>
                <a:lnTo>
                  <a:pt x="1520" y="102"/>
                </a:lnTo>
                <a:lnTo>
                  <a:pt x="1523" y="100"/>
                </a:lnTo>
                <a:lnTo>
                  <a:pt x="1534" y="95"/>
                </a:lnTo>
                <a:lnTo>
                  <a:pt x="1541" y="92"/>
                </a:lnTo>
                <a:lnTo>
                  <a:pt x="1546" y="90"/>
                </a:lnTo>
                <a:lnTo>
                  <a:pt x="1556" y="84"/>
                </a:lnTo>
                <a:lnTo>
                  <a:pt x="1562" y="81"/>
                </a:lnTo>
                <a:lnTo>
                  <a:pt x="1568" y="78"/>
                </a:lnTo>
                <a:lnTo>
                  <a:pt x="1578" y="73"/>
                </a:lnTo>
                <a:lnTo>
                  <a:pt x="1585" y="71"/>
                </a:lnTo>
                <a:lnTo>
                  <a:pt x="1590" y="69"/>
                </a:lnTo>
                <a:lnTo>
                  <a:pt x="1602" y="64"/>
                </a:lnTo>
                <a:lnTo>
                  <a:pt x="1609" y="60"/>
                </a:lnTo>
                <a:lnTo>
                  <a:pt x="1612" y="59"/>
                </a:lnTo>
                <a:lnTo>
                  <a:pt x="1624" y="54"/>
                </a:lnTo>
                <a:lnTo>
                  <a:pt x="1634" y="50"/>
                </a:lnTo>
                <a:lnTo>
                  <a:pt x="1636" y="49"/>
                </a:lnTo>
                <a:lnTo>
                  <a:pt x="1646" y="47"/>
                </a:lnTo>
                <a:lnTo>
                  <a:pt x="1657" y="42"/>
                </a:lnTo>
                <a:lnTo>
                  <a:pt x="1666" y="39"/>
                </a:lnTo>
                <a:lnTo>
                  <a:pt x="1668" y="39"/>
                </a:lnTo>
                <a:lnTo>
                  <a:pt x="1679" y="35"/>
                </a:lnTo>
                <a:lnTo>
                  <a:pt x="1691" y="31"/>
                </a:lnTo>
                <a:lnTo>
                  <a:pt x="1699" y="29"/>
                </a:lnTo>
                <a:lnTo>
                  <a:pt x="1701" y="28"/>
                </a:lnTo>
                <a:lnTo>
                  <a:pt x="1713" y="25"/>
                </a:lnTo>
                <a:lnTo>
                  <a:pt x="1723" y="23"/>
                </a:lnTo>
                <a:lnTo>
                  <a:pt x="1735" y="20"/>
                </a:lnTo>
                <a:lnTo>
                  <a:pt x="1741" y="19"/>
                </a:lnTo>
                <a:lnTo>
                  <a:pt x="1746" y="17"/>
                </a:lnTo>
                <a:lnTo>
                  <a:pt x="1757" y="15"/>
                </a:lnTo>
                <a:lnTo>
                  <a:pt x="1768" y="13"/>
                </a:lnTo>
                <a:lnTo>
                  <a:pt x="1779" y="11"/>
                </a:lnTo>
                <a:lnTo>
                  <a:pt x="1790" y="9"/>
                </a:lnTo>
                <a:lnTo>
                  <a:pt x="1798" y="8"/>
                </a:lnTo>
                <a:lnTo>
                  <a:pt x="1802" y="7"/>
                </a:lnTo>
                <a:lnTo>
                  <a:pt x="1813" y="6"/>
                </a:lnTo>
                <a:lnTo>
                  <a:pt x="1824" y="4"/>
                </a:lnTo>
                <a:lnTo>
                  <a:pt x="1835" y="3"/>
                </a:lnTo>
                <a:lnTo>
                  <a:pt x="1846" y="2"/>
                </a:lnTo>
                <a:lnTo>
                  <a:pt x="1858" y="1"/>
                </a:lnTo>
                <a:lnTo>
                  <a:pt x="1868" y="1"/>
                </a:lnTo>
                <a:lnTo>
                  <a:pt x="1880" y="0"/>
                </a:lnTo>
                <a:lnTo>
                  <a:pt x="1891" y="0"/>
                </a:lnTo>
                <a:lnTo>
                  <a:pt x="1902" y="0"/>
                </a:lnTo>
                <a:lnTo>
                  <a:pt x="1913" y="0"/>
                </a:lnTo>
                <a:lnTo>
                  <a:pt x="1924" y="0"/>
                </a:lnTo>
                <a:lnTo>
                  <a:pt x="1935" y="1"/>
                </a:lnTo>
                <a:lnTo>
                  <a:pt x="1947" y="1"/>
                </a:lnTo>
                <a:lnTo>
                  <a:pt x="1957" y="2"/>
                </a:lnTo>
                <a:lnTo>
                  <a:pt x="1969" y="3"/>
                </a:lnTo>
                <a:lnTo>
                  <a:pt x="1979" y="4"/>
                </a:lnTo>
                <a:lnTo>
                  <a:pt x="1991" y="6"/>
                </a:lnTo>
                <a:lnTo>
                  <a:pt x="2003" y="7"/>
                </a:lnTo>
                <a:lnTo>
                  <a:pt x="2004" y="8"/>
                </a:lnTo>
                <a:lnTo>
                  <a:pt x="2013" y="9"/>
                </a:lnTo>
                <a:lnTo>
                  <a:pt x="2025" y="11"/>
                </a:lnTo>
                <a:lnTo>
                  <a:pt x="2035" y="13"/>
                </a:lnTo>
                <a:lnTo>
                  <a:pt x="2047" y="15"/>
                </a:lnTo>
                <a:lnTo>
                  <a:pt x="2058" y="18"/>
                </a:lnTo>
                <a:lnTo>
                  <a:pt x="2061" y="19"/>
                </a:lnTo>
                <a:lnTo>
                  <a:pt x="2069" y="21"/>
                </a:lnTo>
                <a:lnTo>
                  <a:pt x="2080" y="23"/>
                </a:lnTo>
                <a:lnTo>
                  <a:pt x="2092" y="26"/>
                </a:lnTo>
                <a:lnTo>
                  <a:pt x="2101" y="29"/>
                </a:lnTo>
                <a:lnTo>
                  <a:pt x="2102" y="29"/>
                </a:lnTo>
                <a:lnTo>
                  <a:pt x="2114" y="32"/>
                </a:lnTo>
                <a:lnTo>
                  <a:pt x="2124" y="36"/>
                </a:lnTo>
                <a:lnTo>
                  <a:pt x="2134" y="39"/>
                </a:lnTo>
                <a:lnTo>
                  <a:pt x="2136" y="40"/>
                </a:lnTo>
                <a:lnTo>
                  <a:pt x="2147" y="44"/>
                </a:lnTo>
                <a:lnTo>
                  <a:pt x="2158" y="47"/>
                </a:lnTo>
                <a:lnTo>
                  <a:pt x="2163" y="49"/>
                </a:lnTo>
                <a:lnTo>
                  <a:pt x="2169" y="52"/>
                </a:lnTo>
                <a:lnTo>
                  <a:pt x="2180" y="57"/>
                </a:lnTo>
                <a:lnTo>
                  <a:pt x="2188" y="60"/>
                </a:lnTo>
                <a:lnTo>
                  <a:pt x="2192" y="62"/>
                </a:lnTo>
                <a:lnTo>
                  <a:pt x="2203" y="67"/>
                </a:lnTo>
                <a:lnTo>
                  <a:pt x="2211" y="71"/>
                </a:lnTo>
                <a:lnTo>
                  <a:pt x="2214" y="72"/>
                </a:lnTo>
                <a:lnTo>
                  <a:pt x="2225" y="78"/>
                </a:lnTo>
                <a:lnTo>
                  <a:pt x="2232" y="81"/>
                </a:lnTo>
                <a:lnTo>
                  <a:pt x="2236" y="84"/>
                </a:lnTo>
                <a:lnTo>
                  <a:pt x="2247" y="90"/>
                </a:lnTo>
                <a:lnTo>
                  <a:pt x="2251" y="92"/>
                </a:lnTo>
                <a:lnTo>
                  <a:pt x="2259" y="96"/>
                </a:lnTo>
                <a:lnTo>
                  <a:pt x="2268" y="102"/>
                </a:lnTo>
                <a:lnTo>
                  <a:pt x="2269" y="103"/>
                </a:lnTo>
                <a:lnTo>
                  <a:pt x="2281" y="110"/>
                </a:lnTo>
                <a:lnTo>
                  <a:pt x="2286" y="113"/>
                </a:lnTo>
                <a:lnTo>
                  <a:pt x="2292" y="117"/>
                </a:lnTo>
                <a:lnTo>
                  <a:pt x="2301" y="123"/>
                </a:lnTo>
                <a:lnTo>
                  <a:pt x="2303" y="124"/>
                </a:lnTo>
                <a:lnTo>
                  <a:pt x="2314" y="132"/>
                </a:lnTo>
                <a:lnTo>
                  <a:pt x="2316" y="134"/>
                </a:lnTo>
                <a:lnTo>
                  <a:pt x="2325" y="141"/>
                </a:lnTo>
                <a:lnTo>
                  <a:pt x="2330" y="145"/>
                </a:lnTo>
                <a:lnTo>
                  <a:pt x="2336" y="149"/>
                </a:lnTo>
                <a:lnTo>
                  <a:pt x="2343" y="155"/>
                </a:lnTo>
                <a:lnTo>
                  <a:pt x="2348" y="158"/>
                </a:lnTo>
                <a:lnTo>
                  <a:pt x="2356" y="165"/>
                </a:lnTo>
                <a:lnTo>
                  <a:pt x="2358" y="168"/>
                </a:lnTo>
                <a:lnTo>
                  <a:pt x="2368" y="175"/>
                </a:lnTo>
                <a:lnTo>
                  <a:pt x="2370" y="177"/>
                </a:lnTo>
                <a:lnTo>
                  <a:pt x="2380" y="186"/>
                </a:lnTo>
                <a:lnTo>
                  <a:pt x="2381" y="188"/>
                </a:lnTo>
                <a:lnTo>
                  <a:pt x="2390" y="196"/>
                </a:lnTo>
                <a:lnTo>
                  <a:pt x="2392" y="198"/>
                </a:lnTo>
                <a:lnTo>
                  <a:pt x="2401" y="207"/>
                </a:lnTo>
                <a:lnTo>
                  <a:pt x="2404" y="210"/>
                </a:lnTo>
                <a:lnTo>
                  <a:pt x="2410" y="218"/>
                </a:lnTo>
                <a:lnTo>
                  <a:pt x="2414" y="221"/>
                </a:lnTo>
                <a:lnTo>
                  <a:pt x="2420" y="228"/>
                </a:lnTo>
                <a:lnTo>
                  <a:pt x="2426" y="234"/>
                </a:lnTo>
                <a:lnTo>
                  <a:pt x="2429" y="239"/>
                </a:lnTo>
                <a:lnTo>
                  <a:pt x="2436" y="247"/>
                </a:lnTo>
                <a:lnTo>
                  <a:pt x="2438" y="249"/>
                </a:lnTo>
                <a:lnTo>
                  <a:pt x="2447" y="260"/>
                </a:lnTo>
                <a:lnTo>
                  <a:pt x="2448" y="262"/>
                </a:lnTo>
                <a:lnTo>
                  <a:pt x="2454" y="270"/>
                </a:lnTo>
                <a:lnTo>
                  <a:pt x="2459" y="276"/>
                </a:lnTo>
                <a:lnTo>
                  <a:pt x="2462" y="280"/>
                </a:lnTo>
                <a:lnTo>
                  <a:pt x="2470" y="291"/>
                </a:lnTo>
                <a:lnTo>
                  <a:pt x="2470" y="292"/>
                </a:lnTo>
                <a:lnTo>
                  <a:pt x="2476" y="301"/>
                </a:lnTo>
                <a:lnTo>
                  <a:pt x="2481" y="309"/>
                </a:lnTo>
                <a:lnTo>
                  <a:pt x="2483" y="312"/>
                </a:lnTo>
                <a:lnTo>
                  <a:pt x="2490" y="322"/>
                </a:lnTo>
                <a:lnTo>
                  <a:pt x="2493" y="327"/>
                </a:lnTo>
                <a:lnTo>
                  <a:pt x="2496" y="333"/>
                </a:lnTo>
                <a:lnTo>
                  <a:pt x="2501" y="343"/>
                </a:lnTo>
                <a:lnTo>
                  <a:pt x="2503" y="346"/>
                </a:lnTo>
                <a:lnTo>
                  <a:pt x="2507" y="354"/>
                </a:lnTo>
                <a:lnTo>
                  <a:pt x="2513" y="365"/>
                </a:lnTo>
                <a:lnTo>
                  <a:pt x="2515" y="367"/>
                </a:lnTo>
                <a:lnTo>
                  <a:pt x="2518" y="375"/>
                </a:lnTo>
                <a:lnTo>
                  <a:pt x="2523" y="386"/>
                </a:lnTo>
                <a:lnTo>
                  <a:pt x="2525" y="391"/>
                </a:lnTo>
                <a:lnTo>
                  <a:pt x="2527" y="396"/>
                </a:lnTo>
                <a:lnTo>
                  <a:pt x="2532" y="406"/>
                </a:lnTo>
                <a:lnTo>
                  <a:pt x="2536" y="416"/>
                </a:lnTo>
                <a:lnTo>
                  <a:pt x="2537" y="418"/>
                </a:lnTo>
                <a:lnTo>
                  <a:pt x="2541" y="427"/>
                </a:lnTo>
                <a:lnTo>
                  <a:pt x="2545" y="438"/>
                </a:lnTo>
                <a:lnTo>
                  <a:pt x="2547" y="448"/>
                </a:lnTo>
                <a:lnTo>
                  <a:pt x="2548" y="449"/>
                </a:lnTo>
                <a:lnTo>
                  <a:pt x="2551" y="459"/>
                </a:lnTo>
                <a:lnTo>
                  <a:pt x="2554" y="469"/>
                </a:lnTo>
                <a:lnTo>
                  <a:pt x="2557" y="480"/>
                </a:lnTo>
                <a:lnTo>
                  <a:pt x="2559" y="487"/>
                </a:lnTo>
                <a:lnTo>
                  <a:pt x="2560" y="490"/>
                </a:lnTo>
                <a:lnTo>
                  <a:pt x="2563" y="501"/>
                </a:lnTo>
                <a:lnTo>
                  <a:pt x="2565" y="512"/>
                </a:lnTo>
                <a:lnTo>
                  <a:pt x="2567" y="521"/>
                </a:lnTo>
                <a:lnTo>
                  <a:pt x="2569" y="532"/>
                </a:lnTo>
                <a:lnTo>
                  <a:pt x="2570" y="540"/>
                </a:lnTo>
                <a:lnTo>
                  <a:pt x="2570" y="542"/>
                </a:lnTo>
                <a:lnTo>
                  <a:pt x="2572" y="553"/>
                </a:lnTo>
                <a:lnTo>
                  <a:pt x="2573" y="563"/>
                </a:lnTo>
                <a:lnTo>
                  <a:pt x="2575" y="574"/>
                </a:lnTo>
                <a:lnTo>
                  <a:pt x="2576" y="585"/>
                </a:lnTo>
                <a:lnTo>
                  <a:pt x="2576" y="595"/>
                </a:lnTo>
                <a:lnTo>
                  <a:pt x="2577" y="606"/>
                </a:lnTo>
                <a:lnTo>
                  <a:pt x="2578" y="616"/>
                </a:lnTo>
                <a:lnTo>
                  <a:pt x="2578" y="658"/>
                </a:lnTo>
                <a:lnTo>
                  <a:pt x="2577" y="668"/>
                </a:lnTo>
                <a:lnTo>
                  <a:pt x="2576" y="679"/>
                </a:lnTo>
                <a:lnTo>
                  <a:pt x="2576" y="689"/>
                </a:lnTo>
                <a:lnTo>
                  <a:pt x="2575" y="700"/>
                </a:lnTo>
                <a:lnTo>
                  <a:pt x="2573" y="710"/>
                </a:lnTo>
                <a:lnTo>
                  <a:pt x="2572" y="721"/>
                </a:lnTo>
                <a:lnTo>
                  <a:pt x="2570" y="732"/>
                </a:lnTo>
                <a:lnTo>
                  <a:pt x="2570" y="733"/>
                </a:lnTo>
                <a:lnTo>
                  <a:pt x="2569" y="742"/>
                </a:lnTo>
                <a:lnTo>
                  <a:pt x="2567" y="753"/>
                </a:lnTo>
                <a:lnTo>
                  <a:pt x="2565" y="762"/>
                </a:lnTo>
                <a:lnTo>
                  <a:pt x="2563" y="773"/>
                </a:lnTo>
                <a:lnTo>
                  <a:pt x="2560" y="783"/>
                </a:lnTo>
                <a:lnTo>
                  <a:pt x="2559" y="786"/>
                </a:lnTo>
                <a:lnTo>
                  <a:pt x="2557" y="794"/>
                </a:lnTo>
                <a:lnTo>
                  <a:pt x="2554" y="805"/>
                </a:lnTo>
                <a:lnTo>
                  <a:pt x="2551" y="815"/>
                </a:lnTo>
                <a:lnTo>
                  <a:pt x="2548" y="825"/>
                </a:lnTo>
                <a:lnTo>
                  <a:pt x="2547" y="826"/>
                </a:lnTo>
                <a:lnTo>
                  <a:pt x="2545" y="836"/>
                </a:lnTo>
                <a:lnTo>
                  <a:pt x="2541" y="847"/>
                </a:lnTo>
                <a:lnTo>
                  <a:pt x="2537" y="855"/>
                </a:lnTo>
                <a:lnTo>
                  <a:pt x="2536" y="857"/>
                </a:lnTo>
                <a:lnTo>
                  <a:pt x="2532" y="868"/>
                </a:lnTo>
                <a:lnTo>
                  <a:pt x="2527" y="878"/>
                </a:lnTo>
                <a:lnTo>
                  <a:pt x="2525" y="882"/>
                </a:lnTo>
                <a:lnTo>
                  <a:pt x="2523" y="888"/>
                </a:lnTo>
                <a:lnTo>
                  <a:pt x="2518" y="899"/>
                </a:lnTo>
                <a:lnTo>
                  <a:pt x="2515" y="906"/>
                </a:lnTo>
                <a:lnTo>
                  <a:pt x="2513" y="909"/>
                </a:lnTo>
                <a:lnTo>
                  <a:pt x="2507" y="920"/>
                </a:lnTo>
                <a:lnTo>
                  <a:pt x="2503" y="927"/>
                </a:lnTo>
                <a:lnTo>
                  <a:pt x="2501" y="930"/>
                </a:lnTo>
                <a:lnTo>
                  <a:pt x="2496" y="941"/>
                </a:lnTo>
                <a:lnTo>
                  <a:pt x="2493" y="947"/>
                </a:lnTo>
                <a:lnTo>
                  <a:pt x="2490" y="952"/>
                </a:lnTo>
                <a:lnTo>
                  <a:pt x="2483" y="962"/>
                </a:lnTo>
                <a:lnTo>
                  <a:pt x="2481" y="965"/>
                </a:lnTo>
                <a:lnTo>
                  <a:pt x="2476" y="973"/>
                </a:lnTo>
                <a:lnTo>
                  <a:pt x="2470" y="982"/>
                </a:lnTo>
                <a:lnTo>
                  <a:pt x="2470" y="983"/>
                </a:lnTo>
                <a:lnTo>
                  <a:pt x="2462" y="994"/>
                </a:lnTo>
                <a:lnTo>
                  <a:pt x="2459" y="998"/>
                </a:lnTo>
                <a:lnTo>
                  <a:pt x="2454" y="1003"/>
                </a:lnTo>
                <a:lnTo>
                  <a:pt x="2448" y="1012"/>
                </a:lnTo>
                <a:lnTo>
                  <a:pt x="2447" y="1014"/>
                </a:lnTo>
                <a:lnTo>
                  <a:pt x="2438" y="1025"/>
                </a:lnTo>
                <a:lnTo>
                  <a:pt x="2436" y="1026"/>
                </a:lnTo>
                <a:lnTo>
                  <a:pt x="2429" y="1035"/>
                </a:lnTo>
                <a:lnTo>
                  <a:pt x="2426" y="1040"/>
                </a:lnTo>
                <a:lnTo>
                  <a:pt x="2420" y="1046"/>
                </a:lnTo>
                <a:lnTo>
                  <a:pt x="2414" y="1052"/>
                </a:lnTo>
                <a:lnTo>
                  <a:pt x="2410" y="1056"/>
                </a:lnTo>
                <a:lnTo>
                  <a:pt x="2404" y="1064"/>
                </a:lnTo>
                <a:lnTo>
                  <a:pt x="2401" y="1067"/>
                </a:lnTo>
                <a:lnTo>
                  <a:pt x="2392" y="1075"/>
                </a:lnTo>
                <a:lnTo>
                  <a:pt x="2390" y="1077"/>
                </a:lnTo>
                <a:lnTo>
                  <a:pt x="2381" y="1086"/>
                </a:lnTo>
                <a:lnTo>
                  <a:pt x="2380" y="1088"/>
                </a:lnTo>
                <a:lnTo>
                  <a:pt x="2370" y="1097"/>
                </a:lnTo>
                <a:lnTo>
                  <a:pt x="2368" y="1098"/>
                </a:lnTo>
                <a:lnTo>
                  <a:pt x="2358" y="1106"/>
                </a:lnTo>
                <a:lnTo>
                  <a:pt x="2356" y="1109"/>
                </a:lnTo>
                <a:lnTo>
                  <a:pt x="2348" y="1116"/>
                </a:lnTo>
                <a:lnTo>
                  <a:pt x="2343" y="1119"/>
                </a:lnTo>
                <a:lnTo>
                  <a:pt x="2336" y="1124"/>
                </a:lnTo>
                <a:lnTo>
                  <a:pt x="2330" y="1129"/>
                </a:lnTo>
                <a:lnTo>
                  <a:pt x="2325" y="1133"/>
                </a:lnTo>
                <a:lnTo>
                  <a:pt x="2316" y="1140"/>
                </a:lnTo>
                <a:lnTo>
                  <a:pt x="2314" y="1142"/>
                </a:lnTo>
                <a:lnTo>
                  <a:pt x="2303" y="1149"/>
                </a:lnTo>
                <a:lnTo>
                  <a:pt x="2301" y="1150"/>
                </a:lnTo>
                <a:lnTo>
                  <a:pt x="2292" y="1157"/>
                </a:lnTo>
                <a:lnTo>
                  <a:pt x="2286" y="1161"/>
                </a:lnTo>
                <a:lnTo>
                  <a:pt x="2281" y="1164"/>
                </a:lnTo>
                <a:lnTo>
                  <a:pt x="2269" y="1171"/>
                </a:lnTo>
                <a:lnTo>
                  <a:pt x="2268" y="1172"/>
                </a:lnTo>
                <a:lnTo>
                  <a:pt x="2259" y="1177"/>
                </a:lnTo>
                <a:lnTo>
                  <a:pt x="2251" y="1182"/>
                </a:lnTo>
                <a:lnTo>
                  <a:pt x="2247" y="1184"/>
                </a:lnTo>
                <a:lnTo>
                  <a:pt x="2236" y="1190"/>
                </a:lnTo>
                <a:lnTo>
                  <a:pt x="2232" y="1193"/>
                </a:lnTo>
                <a:lnTo>
                  <a:pt x="2225" y="1196"/>
                </a:lnTo>
                <a:lnTo>
                  <a:pt x="2214" y="1201"/>
                </a:lnTo>
                <a:lnTo>
                  <a:pt x="2211" y="1203"/>
                </a:lnTo>
                <a:lnTo>
                  <a:pt x="2203" y="1207"/>
                </a:lnTo>
                <a:lnTo>
                  <a:pt x="2192" y="1212"/>
                </a:lnTo>
                <a:lnTo>
                  <a:pt x="2188" y="1214"/>
                </a:lnTo>
                <a:lnTo>
                  <a:pt x="2180" y="1217"/>
                </a:lnTo>
                <a:lnTo>
                  <a:pt x="2169" y="1221"/>
                </a:lnTo>
                <a:lnTo>
                  <a:pt x="2163" y="1224"/>
                </a:lnTo>
                <a:lnTo>
                  <a:pt x="2158" y="1226"/>
                </a:lnTo>
                <a:lnTo>
                  <a:pt x="2147" y="1230"/>
                </a:lnTo>
                <a:lnTo>
                  <a:pt x="2136" y="1234"/>
                </a:lnTo>
                <a:lnTo>
                  <a:pt x="2134" y="1235"/>
                </a:lnTo>
                <a:lnTo>
                  <a:pt x="2124" y="1238"/>
                </a:lnTo>
                <a:lnTo>
                  <a:pt x="2114" y="1242"/>
                </a:lnTo>
                <a:lnTo>
                  <a:pt x="2102" y="1245"/>
                </a:lnTo>
                <a:lnTo>
                  <a:pt x="2101" y="1245"/>
                </a:lnTo>
                <a:lnTo>
                  <a:pt x="2092" y="1247"/>
                </a:lnTo>
                <a:lnTo>
                  <a:pt x="2080" y="1251"/>
                </a:lnTo>
                <a:lnTo>
                  <a:pt x="2069" y="1253"/>
                </a:lnTo>
                <a:lnTo>
                  <a:pt x="2061" y="1255"/>
                </a:lnTo>
                <a:lnTo>
                  <a:pt x="2058" y="1256"/>
                </a:lnTo>
                <a:lnTo>
                  <a:pt x="2047" y="1259"/>
                </a:lnTo>
                <a:lnTo>
                  <a:pt x="2035" y="1261"/>
                </a:lnTo>
                <a:lnTo>
                  <a:pt x="2025" y="1263"/>
                </a:lnTo>
                <a:lnTo>
                  <a:pt x="2013" y="1265"/>
                </a:lnTo>
                <a:lnTo>
                  <a:pt x="2004" y="1266"/>
                </a:lnTo>
                <a:lnTo>
                  <a:pt x="2003" y="1267"/>
                </a:lnTo>
                <a:lnTo>
                  <a:pt x="1991" y="1268"/>
                </a:lnTo>
                <a:lnTo>
                  <a:pt x="1979" y="1270"/>
                </a:lnTo>
                <a:lnTo>
                  <a:pt x="1969" y="1270"/>
                </a:lnTo>
                <a:lnTo>
                  <a:pt x="1957" y="1271"/>
                </a:lnTo>
                <a:lnTo>
                  <a:pt x="1947" y="1272"/>
                </a:lnTo>
                <a:lnTo>
                  <a:pt x="1935" y="1272"/>
                </a:lnTo>
                <a:lnTo>
                  <a:pt x="1924" y="1273"/>
                </a:lnTo>
                <a:lnTo>
                  <a:pt x="1913" y="1273"/>
                </a:lnTo>
                <a:lnTo>
                  <a:pt x="1902" y="1273"/>
                </a:lnTo>
                <a:lnTo>
                  <a:pt x="1891" y="1273"/>
                </a:lnTo>
                <a:lnTo>
                  <a:pt x="1880" y="1273"/>
                </a:lnTo>
                <a:lnTo>
                  <a:pt x="1868" y="1272"/>
                </a:lnTo>
                <a:lnTo>
                  <a:pt x="1858" y="1272"/>
                </a:lnTo>
                <a:lnTo>
                  <a:pt x="1846" y="1271"/>
                </a:lnTo>
                <a:lnTo>
                  <a:pt x="1835" y="1270"/>
                </a:lnTo>
                <a:lnTo>
                  <a:pt x="1824" y="1270"/>
                </a:lnTo>
                <a:lnTo>
                  <a:pt x="1813" y="1268"/>
                </a:lnTo>
                <a:lnTo>
                  <a:pt x="1802" y="1267"/>
                </a:lnTo>
                <a:lnTo>
                  <a:pt x="1798" y="1266"/>
                </a:lnTo>
                <a:lnTo>
                  <a:pt x="1790" y="1265"/>
                </a:lnTo>
                <a:lnTo>
                  <a:pt x="1779" y="1263"/>
                </a:lnTo>
                <a:lnTo>
                  <a:pt x="1768" y="1261"/>
                </a:lnTo>
                <a:lnTo>
                  <a:pt x="1757" y="1259"/>
                </a:lnTo>
                <a:lnTo>
                  <a:pt x="1746" y="1257"/>
                </a:lnTo>
                <a:lnTo>
                  <a:pt x="1741" y="1255"/>
                </a:lnTo>
                <a:lnTo>
                  <a:pt x="1735" y="1254"/>
                </a:lnTo>
                <a:lnTo>
                  <a:pt x="1723" y="1251"/>
                </a:lnTo>
                <a:lnTo>
                  <a:pt x="1713" y="1248"/>
                </a:lnTo>
                <a:lnTo>
                  <a:pt x="1701" y="1245"/>
                </a:lnTo>
                <a:lnTo>
                  <a:pt x="1699" y="1245"/>
                </a:lnTo>
                <a:lnTo>
                  <a:pt x="1691" y="1243"/>
                </a:lnTo>
                <a:lnTo>
                  <a:pt x="1679" y="1239"/>
                </a:lnTo>
                <a:lnTo>
                  <a:pt x="1668" y="1235"/>
                </a:lnTo>
                <a:lnTo>
                  <a:pt x="1666" y="1235"/>
                </a:lnTo>
                <a:lnTo>
                  <a:pt x="1657" y="1232"/>
                </a:lnTo>
                <a:lnTo>
                  <a:pt x="1646" y="1227"/>
                </a:lnTo>
                <a:lnTo>
                  <a:pt x="1636" y="1224"/>
                </a:lnTo>
                <a:lnTo>
                  <a:pt x="1634" y="1223"/>
                </a:lnTo>
                <a:lnTo>
                  <a:pt x="1624" y="1220"/>
                </a:lnTo>
                <a:lnTo>
                  <a:pt x="1612" y="1215"/>
                </a:lnTo>
                <a:lnTo>
                  <a:pt x="1609" y="1214"/>
                </a:lnTo>
                <a:lnTo>
                  <a:pt x="1602" y="1210"/>
                </a:lnTo>
                <a:lnTo>
                  <a:pt x="1590" y="1205"/>
                </a:lnTo>
                <a:lnTo>
                  <a:pt x="1585" y="1203"/>
                </a:lnTo>
                <a:lnTo>
                  <a:pt x="1578" y="1200"/>
                </a:lnTo>
                <a:lnTo>
                  <a:pt x="1568" y="1196"/>
                </a:lnTo>
                <a:lnTo>
                  <a:pt x="1562" y="1193"/>
                </a:lnTo>
                <a:lnTo>
                  <a:pt x="1556" y="1190"/>
                </a:lnTo>
                <a:lnTo>
                  <a:pt x="1546" y="1184"/>
                </a:lnTo>
                <a:lnTo>
                  <a:pt x="1541" y="1182"/>
                </a:lnTo>
                <a:lnTo>
                  <a:pt x="1534" y="1179"/>
                </a:lnTo>
                <a:lnTo>
                  <a:pt x="1523" y="1173"/>
                </a:lnTo>
                <a:lnTo>
                  <a:pt x="1520" y="1172"/>
                </a:lnTo>
                <a:lnTo>
                  <a:pt x="1512" y="1168"/>
                </a:lnTo>
                <a:lnTo>
                  <a:pt x="1501" y="1161"/>
                </a:lnTo>
                <a:lnTo>
                  <a:pt x="1490" y="1155"/>
                </a:lnTo>
                <a:lnTo>
                  <a:pt x="1482" y="1150"/>
                </a:lnTo>
                <a:lnTo>
                  <a:pt x="1479" y="1149"/>
                </a:lnTo>
                <a:lnTo>
                  <a:pt x="1467" y="1143"/>
                </a:lnTo>
                <a:lnTo>
                  <a:pt x="1462" y="1140"/>
                </a:lnTo>
                <a:lnTo>
                  <a:pt x="1457" y="1137"/>
                </a:lnTo>
                <a:lnTo>
                  <a:pt x="1445" y="1131"/>
                </a:lnTo>
                <a:lnTo>
                  <a:pt x="1442" y="1129"/>
                </a:lnTo>
                <a:lnTo>
                  <a:pt x="1434" y="1125"/>
                </a:lnTo>
                <a:lnTo>
                  <a:pt x="1423" y="1120"/>
                </a:lnTo>
                <a:lnTo>
                  <a:pt x="1423" y="1119"/>
                </a:lnTo>
                <a:lnTo>
                  <a:pt x="1412" y="1114"/>
                </a:lnTo>
                <a:lnTo>
                  <a:pt x="1402" y="1109"/>
                </a:lnTo>
                <a:lnTo>
                  <a:pt x="1401" y="1108"/>
                </a:lnTo>
                <a:lnTo>
                  <a:pt x="1389" y="1103"/>
                </a:lnTo>
                <a:lnTo>
                  <a:pt x="1379" y="1098"/>
                </a:lnTo>
                <a:lnTo>
                  <a:pt x="1378" y="1098"/>
                </a:lnTo>
                <a:lnTo>
                  <a:pt x="1367" y="1094"/>
                </a:lnTo>
                <a:lnTo>
                  <a:pt x="1356" y="1090"/>
                </a:lnTo>
                <a:lnTo>
                  <a:pt x="1350" y="1088"/>
                </a:lnTo>
                <a:lnTo>
                  <a:pt x="1345" y="1086"/>
                </a:lnTo>
                <a:lnTo>
                  <a:pt x="1334" y="1083"/>
                </a:lnTo>
                <a:lnTo>
                  <a:pt x="1322" y="1081"/>
                </a:lnTo>
                <a:lnTo>
                  <a:pt x="1312" y="1079"/>
                </a:lnTo>
                <a:lnTo>
                  <a:pt x="1300" y="1078"/>
                </a:lnTo>
                <a:lnTo>
                  <a:pt x="1290" y="1077"/>
                </a:lnTo>
                <a:lnTo>
                  <a:pt x="1278" y="1078"/>
                </a:lnTo>
                <a:lnTo>
                  <a:pt x="1267" y="1079"/>
                </a:lnTo>
                <a:lnTo>
                  <a:pt x="1256" y="1081"/>
                </a:lnTo>
                <a:lnTo>
                  <a:pt x="1245" y="1083"/>
                </a:lnTo>
                <a:lnTo>
                  <a:pt x="1233" y="1086"/>
                </a:lnTo>
                <a:lnTo>
                  <a:pt x="1228" y="1088"/>
                </a:lnTo>
                <a:lnTo>
                  <a:pt x="1223" y="1090"/>
                </a:lnTo>
                <a:lnTo>
                  <a:pt x="1211" y="1094"/>
                </a:lnTo>
                <a:lnTo>
                  <a:pt x="1200" y="1098"/>
                </a:lnTo>
                <a:lnTo>
                  <a:pt x="1200" y="1098"/>
                </a:lnTo>
                <a:lnTo>
                  <a:pt x="1189" y="1103"/>
                </a:lnTo>
                <a:lnTo>
                  <a:pt x="1177" y="1108"/>
                </a:lnTo>
                <a:lnTo>
                  <a:pt x="1176" y="1109"/>
                </a:lnTo>
                <a:lnTo>
                  <a:pt x="1167" y="1114"/>
                </a:lnTo>
                <a:lnTo>
                  <a:pt x="1155" y="1119"/>
                </a:lnTo>
                <a:lnTo>
                  <a:pt x="1155" y="1120"/>
                </a:lnTo>
                <a:lnTo>
                  <a:pt x="1145" y="1125"/>
                </a:lnTo>
                <a:lnTo>
                  <a:pt x="1136" y="1129"/>
                </a:lnTo>
                <a:lnTo>
                  <a:pt x="1133" y="1131"/>
                </a:lnTo>
                <a:lnTo>
                  <a:pt x="1122" y="1137"/>
                </a:lnTo>
                <a:lnTo>
                  <a:pt x="1116" y="1140"/>
                </a:lnTo>
                <a:lnTo>
                  <a:pt x="1111" y="1143"/>
                </a:lnTo>
                <a:lnTo>
                  <a:pt x="1100" y="1149"/>
                </a:lnTo>
                <a:lnTo>
                  <a:pt x="1097" y="1150"/>
                </a:lnTo>
                <a:lnTo>
                  <a:pt x="1088" y="1155"/>
                </a:lnTo>
                <a:lnTo>
                  <a:pt x="1078" y="1161"/>
                </a:lnTo>
                <a:lnTo>
                  <a:pt x="1066" y="1168"/>
                </a:lnTo>
                <a:lnTo>
                  <a:pt x="1058" y="1172"/>
                </a:lnTo>
                <a:lnTo>
                  <a:pt x="1056" y="1173"/>
                </a:lnTo>
                <a:lnTo>
                  <a:pt x="1044" y="1179"/>
                </a:lnTo>
                <a:lnTo>
                  <a:pt x="1037" y="1182"/>
                </a:lnTo>
                <a:lnTo>
                  <a:pt x="1033" y="1184"/>
                </a:lnTo>
                <a:lnTo>
                  <a:pt x="1022" y="1190"/>
                </a:lnTo>
                <a:lnTo>
                  <a:pt x="1016" y="1193"/>
                </a:lnTo>
                <a:lnTo>
                  <a:pt x="1011" y="1196"/>
                </a:lnTo>
                <a:lnTo>
                  <a:pt x="1000" y="1200"/>
                </a:lnTo>
                <a:lnTo>
                  <a:pt x="993" y="1203"/>
                </a:lnTo>
                <a:lnTo>
                  <a:pt x="988" y="1205"/>
                </a:lnTo>
                <a:lnTo>
                  <a:pt x="977" y="1210"/>
                </a:lnTo>
                <a:lnTo>
                  <a:pt x="969" y="1214"/>
                </a:lnTo>
                <a:lnTo>
                  <a:pt x="966" y="1215"/>
                </a:lnTo>
                <a:lnTo>
                  <a:pt x="955" y="1220"/>
                </a:lnTo>
                <a:lnTo>
                  <a:pt x="944" y="1223"/>
                </a:lnTo>
                <a:lnTo>
                  <a:pt x="942" y="1224"/>
                </a:lnTo>
                <a:lnTo>
                  <a:pt x="933" y="1227"/>
                </a:lnTo>
                <a:lnTo>
                  <a:pt x="921" y="1232"/>
                </a:lnTo>
                <a:lnTo>
                  <a:pt x="913" y="1235"/>
                </a:lnTo>
                <a:lnTo>
                  <a:pt x="911" y="1235"/>
                </a:lnTo>
                <a:lnTo>
                  <a:pt x="899" y="1239"/>
                </a:lnTo>
                <a:lnTo>
                  <a:pt x="888" y="1243"/>
                </a:lnTo>
                <a:lnTo>
                  <a:pt x="879" y="1245"/>
                </a:lnTo>
                <a:lnTo>
                  <a:pt x="877" y="1245"/>
                </a:lnTo>
                <a:lnTo>
                  <a:pt x="866" y="1248"/>
                </a:lnTo>
                <a:lnTo>
                  <a:pt x="855" y="1251"/>
                </a:lnTo>
                <a:lnTo>
                  <a:pt x="844" y="1254"/>
                </a:lnTo>
                <a:lnTo>
                  <a:pt x="838" y="1255"/>
                </a:lnTo>
                <a:lnTo>
                  <a:pt x="832" y="1257"/>
                </a:lnTo>
                <a:lnTo>
                  <a:pt x="822" y="1259"/>
                </a:lnTo>
                <a:lnTo>
                  <a:pt x="810" y="1261"/>
                </a:lnTo>
                <a:lnTo>
                  <a:pt x="799" y="1263"/>
                </a:lnTo>
                <a:lnTo>
                  <a:pt x="788" y="1265"/>
                </a:lnTo>
                <a:lnTo>
                  <a:pt x="780" y="1266"/>
                </a:lnTo>
                <a:lnTo>
                  <a:pt x="776" y="1267"/>
                </a:lnTo>
                <a:lnTo>
                  <a:pt x="766" y="1268"/>
                </a:lnTo>
                <a:lnTo>
                  <a:pt x="754" y="1270"/>
                </a:lnTo>
                <a:lnTo>
                  <a:pt x="744" y="1270"/>
                </a:lnTo>
                <a:lnTo>
                  <a:pt x="732" y="1271"/>
                </a:lnTo>
                <a:lnTo>
                  <a:pt x="721" y="1272"/>
                </a:lnTo>
                <a:lnTo>
                  <a:pt x="710" y="1272"/>
                </a:lnTo>
                <a:lnTo>
                  <a:pt x="699" y="1273"/>
                </a:lnTo>
                <a:lnTo>
                  <a:pt x="687" y="1273"/>
                </a:lnTo>
                <a:lnTo>
                  <a:pt x="677" y="1273"/>
                </a:lnTo>
                <a:lnTo>
                  <a:pt x="665" y="1273"/>
                </a:lnTo>
                <a:lnTo>
                  <a:pt x="655" y="1273"/>
                </a:lnTo>
                <a:lnTo>
                  <a:pt x="643" y="1272"/>
                </a:lnTo>
                <a:lnTo>
                  <a:pt x="632" y="1272"/>
                </a:lnTo>
                <a:lnTo>
                  <a:pt x="621" y="1271"/>
                </a:lnTo>
                <a:lnTo>
                  <a:pt x="610" y="1270"/>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36" name="グループ化 135">
            <a:extLst>
              <a:ext uri="{FF2B5EF4-FFF2-40B4-BE49-F238E27FC236}">
                <a16:creationId xmlns:a16="http://schemas.microsoft.com/office/drawing/2014/main" id="{139FADDF-815A-B14A-A065-7EE4368328E4}"/>
              </a:ext>
            </a:extLst>
          </p:cNvPr>
          <p:cNvGrpSpPr>
            <a:grpSpLocks noChangeAspect="1"/>
          </p:cNvGrpSpPr>
          <p:nvPr/>
        </p:nvGrpSpPr>
        <p:grpSpPr>
          <a:xfrm>
            <a:off x="2943729" y="4742010"/>
            <a:ext cx="258292" cy="258290"/>
            <a:chOff x="5263110" y="5000823"/>
            <a:chExt cx="360000" cy="360000"/>
          </a:xfrm>
        </p:grpSpPr>
        <p:sp>
          <p:nvSpPr>
            <p:cNvPr id="137" name="楕円 331">
              <a:extLst>
                <a:ext uri="{FF2B5EF4-FFF2-40B4-BE49-F238E27FC236}">
                  <a16:creationId xmlns:a16="http://schemas.microsoft.com/office/drawing/2014/main" id="{D163D104-FCEA-E94E-89AA-AC34CA529131}"/>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8" name="楕円 332">
              <a:extLst>
                <a:ext uri="{FF2B5EF4-FFF2-40B4-BE49-F238E27FC236}">
                  <a16:creationId xmlns:a16="http://schemas.microsoft.com/office/drawing/2014/main" id="{40732EB4-4161-2845-BC02-43344E333281}"/>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39" name="楕円 333">
              <a:extLst>
                <a:ext uri="{FF2B5EF4-FFF2-40B4-BE49-F238E27FC236}">
                  <a16:creationId xmlns:a16="http://schemas.microsoft.com/office/drawing/2014/main" id="{EAB824A9-35E7-5149-AADB-52AD63D6D241}"/>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0" name="楕円 334">
              <a:extLst>
                <a:ext uri="{FF2B5EF4-FFF2-40B4-BE49-F238E27FC236}">
                  <a16:creationId xmlns:a16="http://schemas.microsoft.com/office/drawing/2014/main" id="{4A790814-DEF9-484A-B9A0-5617004040B6}"/>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1" name="楕円 335">
              <a:extLst>
                <a:ext uri="{FF2B5EF4-FFF2-40B4-BE49-F238E27FC236}">
                  <a16:creationId xmlns:a16="http://schemas.microsoft.com/office/drawing/2014/main" id="{D12F3DB6-A891-2F4C-A7DF-82F8885030BE}"/>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2" name="楕円 336">
              <a:extLst>
                <a:ext uri="{FF2B5EF4-FFF2-40B4-BE49-F238E27FC236}">
                  <a16:creationId xmlns:a16="http://schemas.microsoft.com/office/drawing/2014/main" id="{C9910A7D-71D2-DB4E-83AA-9D68272D53D2}"/>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3" name="楕円 337">
              <a:extLst>
                <a:ext uri="{FF2B5EF4-FFF2-40B4-BE49-F238E27FC236}">
                  <a16:creationId xmlns:a16="http://schemas.microsoft.com/office/drawing/2014/main" id="{67777A2C-BB09-CA47-A1AF-77C1ACEA5356}"/>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4" name="楕円 338">
              <a:extLst>
                <a:ext uri="{FF2B5EF4-FFF2-40B4-BE49-F238E27FC236}">
                  <a16:creationId xmlns:a16="http://schemas.microsoft.com/office/drawing/2014/main" id="{38FE557B-3BA2-E440-9D09-220FD3CA6CFD}"/>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5" name="楕円 339">
              <a:extLst>
                <a:ext uri="{FF2B5EF4-FFF2-40B4-BE49-F238E27FC236}">
                  <a16:creationId xmlns:a16="http://schemas.microsoft.com/office/drawing/2014/main" id="{4CDB23C6-F540-CA46-BB15-A3D6BC77DE71}"/>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6" name="楕円 340">
              <a:extLst>
                <a:ext uri="{FF2B5EF4-FFF2-40B4-BE49-F238E27FC236}">
                  <a16:creationId xmlns:a16="http://schemas.microsoft.com/office/drawing/2014/main" id="{4BDE8E22-B154-AE43-A08E-C6C6BE04A37B}"/>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7" name="楕円 341">
              <a:extLst>
                <a:ext uri="{FF2B5EF4-FFF2-40B4-BE49-F238E27FC236}">
                  <a16:creationId xmlns:a16="http://schemas.microsoft.com/office/drawing/2014/main" id="{FFBE3D68-2716-3A4D-A4CE-447BED501A64}"/>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8" name="楕円 342">
              <a:extLst>
                <a:ext uri="{FF2B5EF4-FFF2-40B4-BE49-F238E27FC236}">
                  <a16:creationId xmlns:a16="http://schemas.microsoft.com/office/drawing/2014/main" id="{299EA387-2A68-2A44-A8D6-0F0C4D015272}"/>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49" name="楕円 343">
              <a:extLst>
                <a:ext uri="{FF2B5EF4-FFF2-40B4-BE49-F238E27FC236}">
                  <a16:creationId xmlns:a16="http://schemas.microsoft.com/office/drawing/2014/main" id="{6167AB42-0658-0742-A9AE-980602C3FAE6}"/>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0" name="楕円 344">
              <a:extLst>
                <a:ext uri="{FF2B5EF4-FFF2-40B4-BE49-F238E27FC236}">
                  <a16:creationId xmlns:a16="http://schemas.microsoft.com/office/drawing/2014/main" id="{087DE63D-10B5-F64C-AE78-216BFD87B1E7}"/>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1" name="楕円 345">
              <a:extLst>
                <a:ext uri="{FF2B5EF4-FFF2-40B4-BE49-F238E27FC236}">
                  <a16:creationId xmlns:a16="http://schemas.microsoft.com/office/drawing/2014/main" id="{BE44AFAE-D545-B141-8EE6-C5F83279A2CF}"/>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2" name="楕円 346">
              <a:extLst>
                <a:ext uri="{FF2B5EF4-FFF2-40B4-BE49-F238E27FC236}">
                  <a16:creationId xmlns:a16="http://schemas.microsoft.com/office/drawing/2014/main" id="{F90A82B5-3373-6B4A-9DA5-0050C6984143}"/>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53" name="楕円 347">
              <a:extLst>
                <a:ext uri="{FF2B5EF4-FFF2-40B4-BE49-F238E27FC236}">
                  <a16:creationId xmlns:a16="http://schemas.microsoft.com/office/drawing/2014/main" id="{4586AE0B-A4C7-2447-8D87-13A6EDA3999A}"/>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54" name="楕円 304">
            <a:extLst>
              <a:ext uri="{FF2B5EF4-FFF2-40B4-BE49-F238E27FC236}">
                <a16:creationId xmlns:a16="http://schemas.microsoft.com/office/drawing/2014/main" id="{72E772CA-BBD0-D045-9EDA-5ACCF2372511}"/>
              </a:ext>
            </a:extLst>
          </p:cNvPr>
          <p:cNvSpPr>
            <a:spLocks noChangeAspect="1"/>
          </p:cNvSpPr>
          <p:nvPr/>
        </p:nvSpPr>
        <p:spPr>
          <a:xfrm>
            <a:off x="2803821" y="462993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5" name="楕円 306">
            <a:extLst>
              <a:ext uri="{FF2B5EF4-FFF2-40B4-BE49-F238E27FC236}">
                <a16:creationId xmlns:a16="http://schemas.microsoft.com/office/drawing/2014/main" id="{05884E4E-ADCA-6A42-82B9-A8C93199D5B5}"/>
              </a:ext>
            </a:extLst>
          </p:cNvPr>
          <p:cNvSpPr>
            <a:spLocks noChangeAspect="1"/>
          </p:cNvSpPr>
          <p:nvPr/>
        </p:nvSpPr>
        <p:spPr>
          <a:xfrm>
            <a:off x="3219327" y="498856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56" name="楕円 307">
            <a:extLst>
              <a:ext uri="{FF2B5EF4-FFF2-40B4-BE49-F238E27FC236}">
                <a16:creationId xmlns:a16="http://schemas.microsoft.com/office/drawing/2014/main" id="{1C36AFDB-70BF-AB48-A20A-2160E5E5AE5D}"/>
              </a:ext>
            </a:extLst>
          </p:cNvPr>
          <p:cNvSpPr>
            <a:spLocks noChangeAspect="1"/>
          </p:cNvSpPr>
          <p:nvPr/>
        </p:nvSpPr>
        <p:spPr>
          <a:xfrm>
            <a:off x="2772201" y="468665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157" name="グループ化 156">
            <a:extLst>
              <a:ext uri="{FF2B5EF4-FFF2-40B4-BE49-F238E27FC236}">
                <a16:creationId xmlns:a16="http://schemas.microsoft.com/office/drawing/2014/main" id="{37D97D96-1DF0-2A4A-B67D-B2FD6AF37144}"/>
              </a:ext>
            </a:extLst>
          </p:cNvPr>
          <p:cNvGrpSpPr>
            <a:grpSpLocks noChangeAspect="1"/>
          </p:cNvGrpSpPr>
          <p:nvPr/>
        </p:nvGrpSpPr>
        <p:grpSpPr>
          <a:xfrm>
            <a:off x="3571451" y="4742010"/>
            <a:ext cx="258292" cy="258290"/>
            <a:chOff x="5263110" y="5000823"/>
            <a:chExt cx="360000" cy="360000"/>
          </a:xfrm>
        </p:grpSpPr>
        <p:sp>
          <p:nvSpPr>
            <p:cNvPr id="158" name="楕円 331">
              <a:extLst>
                <a:ext uri="{FF2B5EF4-FFF2-40B4-BE49-F238E27FC236}">
                  <a16:creationId xmlns:a16="http://schemas.microsoft.com/office/drawing/2014/main" id="{DACE878A-82EA-B447-8A86-73F71FF91ABD}"/>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9" name="楕円 332">
              <a:extLst>
                <a:ext uri="{FF2B5EF4-FFF2-40B4-BE49-F238E27FC236}">
                  <a16:creationId xmlns:a16="http://schemas.microsoft.com/office/drawing/2014/main" id="{048DDF63-D46C-1E4B-ADDD-D87A02A01C1C}"/>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0" name="楕円 333">
              <a:extLst>
                <a:ext uri="{FF2B5EF4-FFF2-40B4-BE49-F238E27FC236}">
                  <a16:creationId xmlns:a16="http://schemas.microsoft.com/office/drawing/2014/main" id="{1E717830-C81D-7046-98F4-B84FC2A1C70B}"/>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1" name="楕円 334">
              <a:extLst>
                <a:ext uri="{FF2B5EF4-FFF2-40B4-BE49-F238E27FC236}">
                  <a16:creationId xmlns:a16="http://schemas.microsoft.com/office/drawing/2014/main" id="{156BD1AC-54B8-CA4D-8B0B-FE98A72E1EEC}"/>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2" name="楕円 335">
              <a:extLst>
                <a:ext uri="{FF2B5EF4-FFF2-40B4-BE49-F238E27FC236}">
                  <a16:creationId xmlns:a16="http://schemas.microsoft.com/office/drawing/2014/main" id="{93AB9937-2256-0940-BE32-626122497FF3}"/>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3" name="楕円 336">
              <a:extLst>
                <a:ext uri="{FF2B5EF4-FFF2-40B4-BE49-F238E27FC236}">
                  <a16:creationId xmlns:a16="http://schemas.microsoft.com/office/drawing/2014/main" id="{B6570F42-7BDC-1A4D-BA2D-454AA2B8EB2C}"/>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4" name="楕円 337">
              <a:extLst>
                <a:ext uri="{FF2B5EF4-FFF2-40B4-BE49-F238E27FC236}">
                  <a16:creationId xmlns:a16="http://schemas.microsoft.com/office/drawing/2014/main" id="{BE25DA4A-EBBE-5948-A9B5-5B736CB85805}"/>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5" name="楕円 338">
              <a:extLst>
                <a:ext uri="{FF2B5EF4-FFF2-40B4-BE49-F238E27FC236}">
                  <a16:creationId xmlns:a16="http://schemas.microsoft.com/office/drawing/2014/main" id="{D38071A5-D393-5248-9631-8F95FA5B8D75}"/>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6" name="楕円 339">
              <a:extLst>
                <a:ext uri="{FF2B5EF4-FFF2-40B4-BE49-F238E27FC236}">
                  <a16:creationId xmlns:a16="http://schemas.microsoft.com/office/drawing/2014/main" id="{E24816BE-5371-2E48-9108-5378BD91475B}"/>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7" name="楕円 340">
              <a:extLst>
                <a:ext uri="{FF2B5EF4-FFF2-40B4-BE49-F238E27FC236}">
                  <a16:creationId xmlns:a16="http://schemas.microsoft.com/office/drawing/2014/main" id="{43400EA9-F70D-5240-969D-F90F24A8B564}"/>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8" name="楕円 341">
              <a:extLst>
                <a:ext uri="{FF2B5EF4-FFF2-40B4-BE49-F238E27FC236}">
                  <a16:creationId xmlns:a16="http://schemas.microsoft.com/office/drawing/2014/main" id="{65DA2A09-B87F-8E47-9011-53D0F329A805}"/>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69" name="楕円 342">
              <a:extLst>
                <a:ext uri="{FF2B5EF4-FFF2-40B4-BE49-F238E27FC236}">
                  <a16:creationId xmlns:a16="http://schemas.microsoft.com/office/drawing/2014/main" id="{EEC9C464-8555-2848-9139-8AA21750F3CB}"/>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0" name="楕円 343">
              <a:extLst>
                <a:ext uri="{FF2B5EF4-FFF2-40B4-BE49-F238E27FC236}">
                  <a16:creationId xmlns:a16="http://schemas.microsoft.com/office/drawing/2014/main" id="{50EFCFD4-D6EB-3643-BFB9-E4D010AC699D}"/>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1" name="楕円 344">
              <a:extLst>
                <a:ext uri="{FF2B5EF4-FFF2-40B4-BE49-F238E27FC236}">
                  <a16:creationId xmlns:a16="http://schemas.microsoft.com/office/drawing/2014/main" id="{3184FA56-FEBF-5E4F-9A31-CD017A4B1777}"/>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2" name="楕円 345">
              <a:extLst>
                <a:ext uri="{FF2B5EF4-FFF2-40B4-BE49-F238E27FC236}">
                  <a16:creationId xmlns:a16="http://schemas.microsoft.com/office/drawing/2014/main" id="{F40C9072-86DF-7345-B77C-74AB3B6C607E}"/>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3" name="楕円 346">
              <a:extLst>
                <a:ext uri="{FF2B5EF4-FFF2-40B4-BE49-F238E27FC236}">
                  <a16:creationId xmlns:a16="http://schemas.microsoft.com/office/drawing/2014/main" id="{08FF32C7-B573-D946-BC68-DDDAD52DD0E4}"/>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4" name="楕円 347">
              <a:extLst>
                <a:ext uri="{FF2B5EF4-FFF2-40B4-BE49-F238E27FC236}">
                  <a16:creationId xmlns:a16="http://schemas.microsoft.com/office/drawing/2014/main" id="{021271A8-DD4C-EA4C-A4F5-C2196674CCCF}"/>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175" name="楕円 304">
            <a:extLst>
              <a:ext uri="{FF2B5EF4-FFF2-40B4-BE49-F238E27FC236}">
                <a16:creationId xmlns:a16="http://schemas.microsoft.com/office/drawing/2014/main" id="{FDD08817-7AF5-4341-ABBB-5B7578053810}"/>
              </a:ext>
            </a:extLst>
          </p:cNvPr>
          <p:cNvSpPr>
            <a:spLocks noChangeAspect="1"/>
          </p:cNvSpPr>
          <p:nvPr/>
        </p:nvSpPr>
        <p:spPr>
          <a:xfrm>
            <a:off x="3431543" y="4629935"/>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6" name="楕円 306">
            <a:extLst>
              <a:ext uri="{FF2B5EF4-FFF2-40B4-BE49-F238E27FC236}">
                <a16:creationId xmlns:a16="http://schemas.microsoft.com/office/drawing/2014/main" id="{89D73754-917F-9A4B-AB3F-3220396D76DD}"/>
              </a:ext>
            </a:extLst>
          </p:cNvPr>
          <p:cNvSpPr>
            <a:spLocks noChangeAspect="1"/>
          </p:cNvSpPr>
          <p:nvPr/>
        </p:nvSpPr>
        <p:spPr>
          <a:xfrm>
            <a:off x="3847049" y="4949380"/>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77" name="楕円 307">
            <a:extLst>
              <a:ext uri="{FF2B5EF4-FFF2-40B4-BE49-F238E27FC236}">
                <a16:creationId xmlns:a16="http://schemas.microsoft.com/office/drawing/2014/main" id="{1BCA1E90-6C41-1144-8638-667F9108F90D}"/>
              </a:ext>
            </a:extLst>
          </p:cNvPr>
          <p:cNvSpPr>
            <a:spLocks noChangeAspect="1"/>
          </p:cNvSpPr>
          <p:nvPr/>
        </p:nvSpPr>
        <p:spPr>
          <a:xfrm>
            <a:off x="3399923" y="46735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78" name="楕円 313">
            <a:extLst>
              <a:ext uri="{FF2B5EF4-FFF2-40B4-BE49-F238E27FC236}">
                <a16:creationId xmlns:a16="http://schemas.microsoft.com/office/drawing/2014/main" id="{0582AF10-3E4E-EE4B-AC69-AA1C96E643F0}"/>
              </a:ext>
            </a:extLst>
          </p:cNvPr>
          <p:cNvSpPr>
            <a:spLocks noChangeAspect="1"/>
          </p:cNvSpPr>
          <p:nvPr/>
        </p:nvSpPr>
        <p:spPr>
          <a:xfrm>
            <a:off x="3939874" y="441740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179" name="楕円 313">
            <a:extLst>
              <a:ext uri="{FF2B5EF4-FFF2-40B4-BE49-F238E27FC236}">
                <a16:creationId xmlns:a16="http://schemas.microsoft.com/office/drawing/2014/main" id="{F5762FDC-5E74-5049-91B1-CBB8DC46501E}"/>
              </a:ext>
            </a:extLst>
          </p:cNvPr>
          <p:cNvSpPr>
            <a:spLocks noChangeAspect="1"/>
          </p:cNvSpPr>
          <p:nvPr/>
        </p:nvSpPr>
        <p:spPr>
          <a:xfrm>
            <a:off x="2671864" y="518538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180" name="直線矢印コネクタ 179">
            <a:extLst>
              <a:ext uri="{FF2B5EF4-FFF2-40B4-BE49-F238E27FC236}">
                <a16:creationId xmlns:a16="http://schemas.microsoft.com/office/drawing/2014/main" id="{E6A94415-32BB-F049-9978-D8B0B0210DA8}"/>
              </a:ext>
            </a:extLst>
          </p:cNvPr>
          <p:cNvCxnSpPr>
            <a:cxnSpLocks/>
          </p:cNvCxnSpPr>
          <p:nvPr/>
        </p:nvCxnSpPr>
        <p:spPr>
          <a:xfrm flipH="1">
            <a:off x="4010314" y="4361495"/>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180">
            <a:extLst>
              <a:ext uri="{FF2B5EF4-FFF2-40B4-BE49-F238E27FC236}">
                <a16:creationId xmlns:a16="http://schemas.microsoft.com/office/drawing/2014/main" id="{914BC603-10F4-4646-8C90-9F81DEC43D46}"/>
              </a:ext>
            </a:extLst>
          </p:cNvPr>
          <p:cNvCxnSpPr>
            <a:cxnSpLocks/>
          </p:cNvCxnSpPr>
          <p:nvPr/>
        </p:nvCxnSpPr>
        <p:spPr>
          <a:xfrm flipH="1">
            <a:off x="2739744" y="5133782"/>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線矢印コネクタ 181">
            <a:extLst>
              <a:ext uri="{FF2B5EF4-FFF2-40B4-BE49-F238E27FC236}">
                <a16:creationId xmlns:a16="http://schemas.microsoft.com/office/drawing/2014/main" id="{CE35B733-551D-1C46-8E1B-B6BC68180EED}"/>
              </a:ext>
            </a:extLst>
          </p:cNvPr>
          <p:cNvCxnSpPr>
            <a:cxnSpLocks/>
          </p:cNvCxnSpPr>
          <p:nvPr/>
        </p:nvCxnSpPr>
        <p:spPr>
          <a:xfrm flipV="1">
            <a:off x="3077419" y="470634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矢印コネクタ 182">
            <a:extLst>
              <a:ext uri="{FF2B5EF4-FFF2-40B4-BE49-F238E27FC236}">
                <a16:creationId xmlns:a16="http://schemas.microsoft.com/office/drawing/2014/main" id="{CCBD91D5-B422-5A43-BE37-DA94698334A7}"/>
              </a:ext>
            </a:extLst>
          </p:cNvPr>
          <p:cNvCxnSpPr>
            <a:cxnSpLocks/>
          </p:cNvCxnSpPr>
          <p:nvPr/>
        </p:nvCxnSpPr>
        <p:spPr>
          <a:xfrm rot="5400000" flipV="1">
            <a:off x="3706742" y="4713540"/>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8" name="Freeform 2005">
            <a:extLst>
              <a:ext uri="{FF2B5EF4-FFF2-40B4-BE49-F238E27FC236}">
                <a16:creationId xmlns:a16="http://schemas.microsoft.com/office/drawing/2014/main" id="{3924CD13-4470-BE4A-A982-14CFF060E96F}"/>
              </a:ext>
            </a:extLst>
          </p:cNvPr>
          <p:cNvSpPr>
            <a:spLocks/>
          </p:cNvSpPr>
          <p:nvPr/>
        </p:nvSpPr>
        <p:spPr bwMode="auto">
          <a:xfrm>
            <a:off x="7859442" y="4433157"/>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9" name="Freeform 2006">
            <a:extLst>
              <a:ext uri="{FF2B5EF4-FFF2-40B4-BE49-F238E27FC236}">
                <a16:creationId xmlns:a16="http://schemas.microsoft.com/office/drawing/2014/main" id="{F941538A-F438-5048-9BF6-ECBCBF81E725}"/>
              </a:ext>
            </a:extLst>
          </p:cNvPr>
          <p:cNvSpPr>
            <a:spLocks/>
          </p:cNvSpPr>
          <p:nvPr/>
        </p:nvSpPr>
        <p:spPr bwMode="auto">
          <a:xfrm>
            <a:off x="9114793" y="4433157"/>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0" name="グループ化 189">
            <a:extLst>
              <a:ext uri="{FF2B5EF4-FFF2-40B4-BE49-F238E27FC236}">
                <a16:creationId xmlns:a16="http://schemas.microsoft.com/office/drawing/2014/main" id="{0DE7A231-68EE-6047-B204-94EC36D71947}"/>
              </a:ext>
            </a:extLst>
          </p:cNvPr>
          <p:cNvGrpSpPr>
            <a:grpSpLocks noChangeAspect="1"/>
          </p:cNvGrpSpPr>
          <p:nvPr/>
        </p:nvGrpSpPr>
        <p:grpSpPr>
          <a:xfrm>
            <a:off x="8102360" y="4731923"/>
            <a:ext cx="258292" cy="258290"/>
            <a:chOff x="5263110" y="5000823"/>
            <a:chExt cx="360000" cy="360000"/>
          </a:xfrm>
        </p:grpSpPr>
        <p:sp>
          <p:nvSpPr>
            <p:cNvPr id="191" name="楕円 331">
              <a:extLst>
                <a:ext uri="{FF2B5EF4-FFF2-40B4-BE49-F238E27FC236}">
                  <a16:creationId xmlns:a16="http://schemas.microsoft.com/office/drawing/2014/main" id="{7221F2B0-5B2B-8841-9FBD-C6137364358E}"/>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2" name="楕円 332">
              <a:extLst>
                <a:ext uri="{FF2B5EF4-FFF2-40B4-BE49-F238E27FC236}">
                  <a16:creationId xmlns:a16="http://schemas.microsoft.com/office/drawing/2014/main" id="{0DC171FF-D092-2746-BDB1-9B28E9385CE9}"/>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93" name="楕円 333">
              <a:extLst>
                <a:ext uri="{FF2B5EF4-FFF2-40B4-BE49-F238E27FC236}">
                  <a16:creationId xmlns:a16="http://schemas.microsoft.com/office/drawing/2014/main" id="{FF6AD930-AE80-464D-A8D4-FAC02EF8AEC0}"/>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94" name="楕円 334">
              <a:extLst>
                <a:ext uri="{FF2B5EF4-FFF2-40B4-BE49-F238E27FC236}">
                  <a16:creationId xmlns:a16="http://schemas.microsoft.com/office/drawing/2014/main" id="{A3B5B0EA-13C9-CC4E-9737-FDB6808F3C0F}"/>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95" name="楕円 335">
              <a:extLst>
                <a:ext uri="{FF2B5EF4-FFF2-40B4-BE49-F238E27FC236}">
                  <a16:creationId xmlns:a16="http://schemas.microsoft.com/office/drawing/2014/main" id="{0EFF9A1F-AAD1-594C-8BF4-C5AE05A578A9}"/>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96" name="楕円 336">
              <a:extLst>
                <a:ext uri="{FF2B5EF4-FFF2-40B4-BE49-F238E27FC236}">
                  <a16:creationId xmlns:a16="http://schemas.microsoft.com/office/drawing/2014/main" id="{8EC70D1B-8DAD-FA4C-A6CA-416B6BC6BF69}"/>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97" name="楕円 337">
              <a:extLst>
                <a:ext uri="{FF2B5EF4-FFF2-40B4-BE49-F238E27FC236}">
                  <a16:creationId xmlns:a16="http://schemas.microsoft.com/office/drawing/2014/main" id="{76FEAEE2-ED5E-9940-B899-9C23464EA5B8}"/>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98" name="楕円 338">
              <a:extLst>
                <a:ext uri="{FF2B5EF4-FFF2-40B4-BE49-F238E27FC236}">
                  <a16:creationId xmlns:a16="http://schemas.microsoft.com/office/drawing/2014/main" id="{D5925128-3945-6041-B09B-0F6A614B4C64}"/>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99" name="楕円 339">
              <a:extLst>
                <a:ext uri="{FF2B5EF4-FFF2-40B4-BE49-F238E27FC236}">
                  <a16:creationId xmlns:a16="http://schemas.microsoft.com/office/drawing/2014/main" id="{BE7B1EC7-5BBC-AF44-81FB-BB57BCD53B0D}"/>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0" name="楕円 340">
              <a:extLst>
                <a:ext uri="{FF2B5EF4-FFF2-40B4-BE49-F238E27FC236}">
                  <a16:creationId xmlns:a16="http://schemas.microsoft.com/office/drawing/2014/main" id="{543EC1A3-8451-EC4C-9DA0-6EC1CEF9DC88}"/>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1" name="楕円 341">
              <a:extLst>
                <a:ext uri="{FF2B5EF4-FFF2-40B4-BE49-F238E27FC236}">
                  <a16:creationId xmlns:a16="http://schemas.microsoft.com/office/drawing/2014/main" id="{9271D949-7E50-9445-8BF3-60FFB29F6828}"/>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2" name="楕円 342">
              <a:extLst>
                <a:ext uri="{FF2B5EF4-FFF2-40B4-BE49-F238E27FC236}">
                  <a16:creationId xmlns:a16="http://schemas.microsoft.com/office/drawing/2014/main" id="{2DC89BF4-F2D5-8D48-B97A-AFCE41130FF3}"/>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3" name="楕円 343">
              <a:extLst>
                <a:ext uri="{FF2B5EF4-FFF2-40B4-BE49-F238E27FC236}">
                  <a16:creationId xmlns:a16="http://schemas.microsoft.com/office/drawing/2014/main" id="{4DF1B184-D790-904F-93E2-8ABC3198E91E}"/>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4" name="楕円 344">
              <a:extLst>
                <a:ext uri="{FF2B5EF4-FFF2-40B4-BE49-F238E27FC236}">
                  <a16:creationId xmlns:a16="http://schemas.microsoft.com/office/drawing/2014/main" id="{DB8DADD5-BB1C-7F4E-9EC6-7F2A18E4453F}"/>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5" name="楕円 345">
              <a:extLst>
                <a:ext uri="{FF2B5EF4-FFF2-40B4-BE49-F238E27FC236}">
                  <a16:creationId xmlns:a16="http://schemas.microsoft.com/office/drawing/2014/main" id="{F39FD7F0-32CC-5544-86EB-FA8684C3E653}"/>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6" name="楕円 346">
              <a:extLst>
                <a:ext uri="{FF2B5EF4-FFF2-40B4-BE49-F238E27FC236}">
                  <a16:creationId xmlns:a16="http://schemas.microsoft.com/office/drawing/2014/main" id="{0CD9352C-C0C1-144B-8BDA-EEE87D54D0A3}"/>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07" name="楕円 347">
              <a:extLst>
                <a:ext uri="{FF2B5EF4-FFF2-40B4-BE49-F238E27FC236}">
                  <a16:creationId xmlns:a16="http://schemas.microsoft.com/office/drawing/2014/main" id="{78093549-9DA6-3B4F-A39D-B2DAEE5D0083}"/>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08" name="楕円 304">
            <a:extLst>
              <a:ext uri="{FF2B5EF4-FFF2-40B4-BE49-F238E27FC236}">
                <a16:creationId xmlns:a16="http://schemas.microsoft.com/office/drawing/2014/main" id="{CF596334-7CA7-8142-B029-1F13CACE6C70}"/>
              </a:ext>
            </a:extLst>
          </p:cNvPr>
          <p:cNvSpPr>
            <a:spLocks noChangeAspect="1"/>
          </p:cNvSpPr>
          <p:nvPr/>
        </p:nvSpPr>
        <p:spPr>
          <a:xfrm>
            <a:off x="7962452" y="4619848"/>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9" name="楕円 306">
            <a:extLst>
              <a:ext uri="{FF2B5EF4-FFF2-40B4-BE49-F238E27FC236}">
                <a16:creationId xmlns:a16="http://schemas.microsoft.com/office/drawing/2014/main" id="{2701C122-C99D-914F-AB21-79CAF9545AA4}"/>
              </a:ext>
            </a:extLst>
          </p:cNvPr>
          <p:cNvSpPr>
            <a:spLocks noChangeAspect="1"/>
          </p:cNvSpPr>
          <p:nvPr/>
        </p:nvSpPr>
        <p:spPr>
          <a:xfrm>
            <a:off x="8377958" y="4952356"/>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10" name="楕円 307">
            <a:extLst>
              <a:ext uri="{FF2B5EF4-FFF2-40B4-BE49-F238E27FC236}">
                <a16:creationId xmlns:a16="http://schemas.microsoft.com/office/drawing/2014/main" id="{B6F584B9-A623-464F-99D5-FE8CB0C1DB3D}"/>
              </a:ext>
            </a:extLst>
          </p:cNvPr>
          <p:cNvSpPr>
            <a:spLocks noChangeAspect="1"/>
          </p:cNvSpPr>
          <p:nvPr/>
        </p:nvSpPr>
        <p:spPr>
          <a:xfrm>
            <a:off x="7956958" y="4676563"/>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nvGrpSpPr>
          <p:cNvPr id="211" name="グループ化 210">
            <a:extLst>
              <a:ext uri="{FF2B5EF4-FFF2-40B4-BE49-F238E27FC236}">
                <a16:creationId xmlns:a16="http://schemas.microsoft.com/office/drawing/2014/main" id="{405B0748-27F7-4848-81D0-CF8B218342B2}"/>
              </a:ext>
            </a:extLst>
          </p:cNvPr>
          <p:cNvGrpSpPr>
            <a:grpSpLocks noChangeAspect="1"/>
          </p:cNvGrpSpPr>
          <p:nvPr/>
        </p:nvGrpSpPr>
        <p:grpSpPr>
          <a:xfrm>
            <a:off x="9368189" y="4731923"/>
            <a:ext cx="258292" cy="258290"/>
            <a:chOff x="5263110" y="5000823"/>
            <a:chExt cx="360000" cy="360000"/>
          </a:xfrm>
        </p:grpSpPr>
        <p:sp>
          <p:nvSpPr>
            <p:cNvPr id="212" name="楕円 331">
              <a:extLst>
                <a:ext uri="{FF2B5EF4-FFF2-40B4-BE49-F238E27FC236}">
                  <a16:creationId xmlns:a16="http://schemas.microsoft.com/office/drawing/2014/main" id="{E7FCFFCC-F21A-6C44-80C7-7A4D3302F771}"/>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3" name="楕円 332">
              <a:extLst>
                <a:ext uri="{FF2B5EF4-FFF2-40B4-BE49-F238E27FC236}">
                  <a16:creationId xmlns:a16="http://schemas.microsoft.com/office/drawing/2014/main" id="{D46F08A8-413B-3C43-83DB-90F4E7F5B49B}"/>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4" name="楕円 333">
              <a:extLst>
                <a:ext uri="{FF2B5EF4-FFF2-40B4-BE49-F238E27FC236}">
                  <a16:creationId xmlns:a16="http://schemas.microsoft.com/office/drawing/2014/main" id="{B8D7D8DB-411D-CC4D-8082-60F5424D3E09}"/>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5" name="楕円 334">
              <a:extLst>
                <a:ext uri="{FF2B5EF4-FFF2-40B4-BE49-F238E27FC236}">
                  <a16:creationId xmlns:a16="http://schemas.microsoft.com/office/drawing/2014/main" id="{03E10350-8E17-0E42-BA68-C084879E03CB}"/>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6" name="楕円 335">
              <a:extLst>
                <a:ext uri="{FF2B5EF4-FFF2-40B4-BE49-F238E27FC236}">
                  <a16:creationId xmlns:a16="http://schemas.microsoft.com/office/drawing/2014/main" id="{524B0118-8BCB-F549-B74D-246B3CD86433}"/>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7" name="楕円 336">
              <a:extLst>
                <a:ext uri="{FF2B5EF4-FFF2-40B4-BE49-F238E27FC236}">
                  <a16:creationId xmlns:a16="http://schemas.microsoft.com/office/drawing/2014/main" id="{E9363C77-7373-7C4F-8C6B-E1605F98FD20}"/>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8" name="楕円 337">
              <a:extLst>
                <a:ext uri="{FF2B5EF4-FFF2-40B4-BE49-F238E27FC236}">
                  <a16:creationId xmlns:a16="http://schemas.microsoft.com/office/drawing/2014/main" id="{2A35467A-0A32-C041-8F02-9C650D4C31CB}"/>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19" name="楕円 338">
              <a:extLst>
                <a:ext uri="{FF2B5EF4-FFF2-40B4-BE49-F238E27FC236}">
                  <a16:creationId xmlns:a16="http://schemas.microsoft.com/office/drawing/2014/main" id="{413CAF99-0C89-1D47-ABB0-04E7C64CC8D7}"/>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0" name="楕円 339">
              <a:extLst>
                <a:ext uri="{FF2B5EF4-FFF2-40B4-BE49-F238E27FC236}">
                  <a16:creationId xmlns:a16="http://schemas.microsoft.com/office/drawing/2014/main" id="{21BF0291-DBC8-1540-8EE3-15094197E967}"/>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1" name="楕円 340">
              <a:extLst>
                <a:ext uri="{FF2B5EF4-FFF2-40B4-BE49-F238E27FC236}">
                  <a16:creationId xmlns:a16="http://schemas.microsoft.com/office/drawing/2014/main" id="{D4A4840F-9372-A34E-9ECB-253683F0C1C1}"/>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2" name="楕円 341">
              <a:extLst>
                <a:ext uri="{FF2B5EF4-FFF2-40B4-BE49-F238E27FC236}">
                  <a16:creationId xmlns:a16="http://schemas.microsoft.com/office/drawing/2014/main" id="{F572C2D8-A8C6-0C40-8AED-E1EDE8611D3F}"/>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3" name="楕円 342">
              <a:extLst>
                <a:ext uri="{FF2B5EF4-FFF2-40B4-BE49-F238E27FC236}">
                  <a16:creationId xmlns:a16="http://schemas.microsoft.com/office/drawing/2014/main" id="{05C977FA-F283-DB46-87DD-35BCDEC6DEFD}"/>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4" name="楕円 343">
              <a:extLst>
                <a:ext uri="{FF2B5EF4-FFF2-40B4-BE49-F238E27FC236}">
                  <a16:creationId xmlns:a16="http://schemas.microsoft.com/office/drawing/2014/main" id="{7E0EC00B-C870-A94B-982F-E11285C23F00}"/>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5" name="楕円 344">
              <a:extLst>
                <a:ext uri="{FF2B5EF4-FFF2-40B4-BE49-F238E27FC236}">
                  <a16:creationId xmlns:a16="http://schemas.microsoft.com/office/drawing/2014/main" id="{891E1818-4D0E-E243-ACBD-157721C113C3}"/>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6" name="楕円 345">
              <a:extLst>
                <a:ext uri="{FF2B5EF4-FFF2-40B4-BE49-F238E27FC236}">
                  <a16:creationId xmlns:a16="http://schemas.microsoft.com/office/drawing/2014/main" id="{E1BB54B9-9AA6-5F41-916F-C76FCD82634A}"/>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7" name="楕円 346">
              <a:extLst>
                <a:ext uri="{FF2B5EF4-FFF2-40B4-BE49-F238E27FC236}">
                  <a16:creationId xmlns:a16="http://schemas.microsoft.com/office/drawing/2014/main" id="{4161097C-81C4-9F4F-9D82-D02FBDD01875}"/>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28" name="楕円 347">
              <a:extLst>
                <a:ext uri="{FF2B5EF4-FFF2-40B4-BE49-F238E27FC236}">
                  <a16:creationId xmlns:a16="http://schemas.microsoft.com/office/drawing/2014/main" id="{EACE06A7-D700-EE4B-9A9B-3C6D0DC8EF66}"/>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29" name="楕円 304">
            <a:extLst>
              <a:ext uri="{FF2B5EF4-FFF2-40B4-BE49-F238E27FC236}">
                <a16:creationId xmlns:a16="http://schemas.microsoft.com/office/drawing/2014/main" id="{67A68D23-7E9B-8F4B-AFA9-71A3BB056D5C}"/>
              </a:ext>
            </a:extLst>
          </p:cNvPr>
          <p:cNvSpPr>
            <a:spLocks noChangeAspect="1"/>
          </p:cNvSpPr>
          <p:nvPr/>
        </p:nvSpPr>
        <p:spPr>
          <a:xfrm>
            <a:off x="9228281" y="4619848"/>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30" name="楕円 306">
            <a:extLst>
              <a:ext uri="{FF2B5EF4-FFF2-40B4-BE49-F238E27FC236}">
                <a16:creationId xmlns:a16="http://schemas.microsoft.com/office/drawing/2014/main" id="{23DC32EE-7469-4441-B7EF-EA32B58AEF36}"/>
              </a:ext>
            </a:extLst>
          </p:cNvPr>
          <p:cNvSpPr>
            <a:spLocks noChangeAspect="1"/>
          </p:cNvSpPr>
          <p:nvPr/>
        </p:nvSpPr>
        <p:spPr>
          <a:xfrm>
            <a:off x="9617661" y="4965419"/>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31" name="楕円 307">
            <a:extLst>
              <a:ext uri="{FF2B5EF4-FFF2-40B4-BE49-F238E27FC236}">
                <a16:creationId xmlns:a16="http://schemas.microsoft.com/office/drawing/2014/main" id="{4C736075-A48C-894F-A812-D1101E34075A}"/>
              </a:ext>
            </a:extLst>
          </p:cNvPr>
          <p:cNvSpPr>
            <a:spLocks noChangeAspect="1"/>
          </p:cNvSpPr>
          <p:nvPr/>
        </p:nvSpPr>
        <p:spPr>
          <a:xfrm>
            <a:off x="9248913" y="459818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32" name="楕円 313">
            <a:extLst>
              <a:ext uri="{FF2B5EF4-FFF2-40B4-BE49-F238E27FC236}">
                <a16:creationId xmlns:a16="http://schemas.microsoft.com/office/drawing/2014/main" id="{59EBD560-73E3-6549-BE15-EE0D2CB387A6}"/>
              </a:ext>
            </a:extLst>
          </p:cNvPr>
          <p:cNvSpPr>
            <a:spLocks noChangeAspect="1"/>
          </p:cNvSpPr>
          <p:nvPr/>
        </p:nvSpPr>
        <p:spPr>
          <a:xfrm>
            <a:off x="9698959" y="4438307"/>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33" name="楕円 313">
            <a:extLst>
              <a:ext uri="{FF2B5EF4-FFF2-40B4-BE49-F238E27FC236}">
                <a16:creationId xmlns:a16="http://schemas.microsoft.com/office/drawing/2014/main" id="{D895898D-8759-6948-9F8B-502C329F5D8C}"/>
              </a:ext>
            </a:extLst>
          </p:cNvPr>
          <p:cNvSpPr>
            <a:spLocks noChangeAspect="1"/>
          </p:cNvSpPr>
          <p:nvPr/>
        </p:nvSpPr>
        <p:spPr>
          <a:xfrm>
            <a:off x="7887770" y="511056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234" name="直線矢印コネクタ 233">
            <a:extLst>
              <a:ext uri="{FF2B5EF4-FFF2-40B4-BE49-F238E27FC236}">
                <a16:creationId xmlns:a16="http://schemas.microsoft.com/office/drawing/2014/main" id="{D291B830-A682-A241-A0CA-FD80D44614F1}"/>
              </a:ext>
            </a:extLst>
          </p:cNvPr>
          <p:cNvCxnSpPr>
            <a:cxnSpLocks/>
          </p:cNvCxnSpPr>
          <p:nvPr/>
        </p:nvCxnSpPr>
        <p:spPr>
          <a:xfrm flipH="1">
            <a:off x="9770993" y="4368668"/>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直線矢印コネクタ 234">
            <a:extLst>
              <a:ext uri="{FF2B5EF4-FFF2-40B4-BE49-F238E27FC236}">
                <a16:creationId xmlns:a16="http://schemas.microsoft.com/office/drawing/2014/main" id="{A71EB525-E696-B942-827D-F280D689AFF2}"/>
              </a:ext>
            </a:extLst>
          </p:cNvPr>
          <p:cNvCxnSpPr>
            <a:cxnSpLocks/>
          </p:cNvCxnSpPr>
          <p:nvPr/>
        </p:nvCxnSpPr>
        <p:spPr>
          <a:xfrm flipH="1">
            <a:off x="7953923" y="5069923"/>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直線矢印コネクタ 235">
            <a:extLst>
              <a:ext uri="{FF2B5EF4-FFF2-40B4-BE49-F238E27FC236}">
                <a16:creationId xmlns:a16="http://schemas.microsoft.com/office/drawing/2014/main" id="{7330384C-445A-CA4A-8C6F-D3A968DF9454}"/>
              </a:ext>
            </a:extLst>
          </p:cNvPr>
          <p:cNvCxnSpPr>
            <a:cxnSpLocks/>
          </p:cNvCxnSpPr>
          <p:nvPr/>
        </p:nvCxnSpPr>
        <p:spPr>
          <a:xfrm flipV="1">
            <a:off x="8237976" y="4706752"/>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直線矢印コネクタ 236">
            <a:extLst>
              <a:ext uri="{FF2B5EF4-FFF2-40B4-BE49-F238E27FC236}">
                <a16:creationId xmlns:a16="http://schemas.microsoft.com/office/drawing/2014/main" id="{BEDC6A64-4DC0-F346-AF7C-76C70D561393}"/>
              </a:ext>
            </a:extLst>
          </p:cNvPr>
          <p:cNvCxnSpPr>
            <a:cxnSpLocks/>
          </p:cNvCxnSpPr>
          <p:nvPr/>
        </p:nvCxnSpPr>
        <p:spPr>
          <a:xfrm rot="5400000" flipV="1">
            <a:off x="9527266" y="4713948"/>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直線矢印コネクタ 238">
            <a:extLst>
              <a:ext uri="{FF2B5EF4-FFF2-40B4-BE49-F238E27FC236}">
                <a16:creationId xmlns:a16="http://schemas.microsoft.com/office/drawing/2014/main" id="{99088E9E-E1B5-FA4F-BE5C-7870A5F02DFB}"/>
              </a:ext>
            </a:extLst>
          </p:cNvPr>
          <p:cNvCxnSpPr>
            <a:cxnSpLocks/>
          </p:cNvCxnSpPr>
          <p:nvPr/>
        </p:nvCxnSpPr>
        <p:spPr>
          <a:xfrm flipV="1">
            <a:off x="8832963" y="3178307"/>
            <a:ext cx="0" cy="1260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1" name="テキスト ボックス 240">
            <a:extLst>
              <a:ext uri="{FF2B5EF4-FFF2-40B4-BE49-F238E27FC236}">
                <a16:creationId xmlns:a16="http://schemas.microsoft.com/office/drawing/2014/main" id="{E27E473F-9886-CD4E-89EF-9B3217C3C975}"/>
              </a:ext>
            </a:extLst>
          </p:cNvPr>
          <p:cNvSpPr txBox="1"/>
          <p:nvPr/>
        </p:nvSpPr>
        <p:spPr>
          <a:xfrm>
            <a:off x="9943389" y="4901687"/>
            <a:ext cx="2121030" cy="400110"/>
          </a:xfrm>
          <a:prstGeom prst="rect">
            <a:avLst/>
          </a:prstGeom>
          <a:noFill/>
        </p:spPr>
        <p:txBody>
          <a:bodyPr wrap="none" rtlCol="0">
            <a:spAutoFit/>
          </a:bodyPr>
          <a:lstStyle/>
          <a:p>
            <a:r>
              <a:rPr kumimoji="1" lang="en-US" altLang="ja-JP" sz="2000" baseline="30000" dirty="0"/>
              <a:t>6</a:t>
            </a:r>
            <a:r>
              <a:rPr kumimoji="1" lang="en-US" altLang="ja-JP" sz="2000" dirty="0"/>
              <a:t>Li atom</a:t>
            </a:r>
            <a:r>
              <a:rPr lang="ja-JP" altLang="en-US" sz="2000"/>
              <a:t>（</a:t>
            </a:r>
            <a:r>
              <a:rPr lang="en-US" altLang="ja-JP" sz="2000" dirty="0"/>
              <a:t>fermion</a:t>
            </a:r>
            <a:r>
              <a:rPr lang="ja-JP" altLang="en-US" sz="2000"/>
              <a:t>）</a:t>
            </a:r>
            <a:endParaRPr kumimoji="1" lang="ja-JP" altLang="en-US" sz="2000" dirty="0"/>
          </a:p>
        </p:txBody>
      </p:sp>
      <mc:AlternateContent xmlns:mc="http://schemas.openxmlformats.org/markup-compatibility/2006" xmlns:a14="http://schemas.microsoft.com/office/drawing/2010/main">
        <mc:Choice Requires="a14">
          <p:sp>
            <p:nvSpPr>
              <p:cNvPr id="242" name="テキスト ボックス 241">
                <a:extLst>
                  <a:ext uri="{FF2B5EF4-FFF2-40B4-BE49-F238E27FC236}">
                    <a16:creationId xmlns:a16="http://schemas.microsoft.com/office/drawing/2014/main" id="{4870D265-C55B-7748-9378-9A1467B7CE55}"/>
                  </a:ext>
                </a:extLst>
              </p:cNvPr>
              <p:cNvSpPr txBox="1"/>
              <p:nvPr/>
            </p:nvSpPr>
            <p:spPr>
              <a:xfrm>
                <a:off x="9809733" y="4159729"/>
                <a:ext cx="945772"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2</m:t>
                    </m:r>
                    <m:r>
                      <a:rPr kumimoji="1" lang="en-US" altLang="ja-JP" b="0" i="1" smtClean="0">
                        <a:latin typeface="Cambria Math" panose="02040503050406030204" pitchFamily="18" charset="0"/>
                      </a:rPr>
                      <m:t>𝑆</m:t>
                    </m:r>
                  </m:oMath>
                </a14:m>
                <a:r>
                  <a:rPr kumimoji="1" lang="en-US" altLang="ja-JP" dirty="0"/>
                  <a:t> orbit</a:t>
                </a:r>
                <a:endParaRPr kumimoji="1" lang="ja-JP" altLang="en-US" dirty="0"/>
              </a:p>
            </p:txBody>
          </p:sp>
        </mc:Choice>
        <mc:Fallback xmlns="">
          <p:sp>
            <p:nvSpPr>
              <p:cNvPr id="242" name="テキスト ボックス 241">
                <a:extLst>
                  <a:ext uri="{FF2B5EF4-FFF2-40B4-BE49-F238E27FC236}">
                    <a16:creationId xmlns:a16="http://schemas.microsoft.com/office/drawing/2014/main" id="{4870D265-C55B-7748-9378-9A1467B7CE55}"/>
                  </a:ext>
                </a:extLst>
              </p:cNvPr>
              <p:cNvSpPr txBox="1">
                <a:spLocks noRot="1" noChangeAspect="1" noMove="1" noResize="1" noEditPoints="1" noAdjustHandles="1" noChangeArrowheads="1" noChangeShapeType="1" noTextEdit="1"/>
              </p:cNvSpPr>
              <p:nvPr/>
            </p:nvSpPr>
            <p:spPr>
              <a:xfrm>
                <a:off x="9809733" y="4159729"/>
                <a:ext cx="945772" cy="369332"/>
              </a:xfrm>
              <a:prstGeom prst="rect">
                <a:avLst/>
              </a:prstGeom>
              <a:blipFill>
                <a:blip r:embed="rId5"/>
                <a:stretch>
                  <a:fillRect t="-6667" r="-3947" b="-23333"/>
                </a:stretch>
              </a:blipFill>
            </p:spPr>
            <p:txBody>
              <a:bodyPr/>
              <a:lstStyle/>
              <a:p>
                <a:r>
                  <a:rPr lang="ja-JP" altLang="en-US">
                    <a:noFill/>
                  </a:rPr>
                  <a:t> </a:t>
                </a:r>
              </a:p>
            </p:txBody>
          </p:sp>
        </mc:Fallback>
      </mc:AlternateContent>
      <p:grpSp>
        <p:nvGrpSpPr>
          <p:cNvPr id="243" name="グループ化 242">
            <a:extLst>
              <a:ext uri="{FF2B5EF4-FFF2-40B4-BE49-F238E27FC236}">
                <a16:creationId xmlns:a16="http://schemas.microsoft.com/office/drawing/2014/main" id="{1E75B482-CFA2-574A-9328-5AFE3F350693}"/>
              </a:ext>
            </a:extLst>
          </p:cNvPr>
          <p:cNvGrpSpPr/>
          <p:nvPr/>
        </p:nvGrpSpPr>
        <p:grpSpPr>
          <a:xfrm>
            <a:off x="7866070" y="1608074"/>
            <a:ext cx="3579818" cy="1266344"/>
            <a:chOff x="7269893" y="1203683"/>
            <a:chExt cx="3579818" cy="1266344"/>
          </a:xfrm>
        </p:grpSpPr>
        <p:sp>
          <p:nvSpPr>
            <p:cNvPr id="244" name="Freeform 2005">
              <a:extLst>
                <a:ext uri="{FF2B5EF4-FFF2-40B4-BE49-F238E27FC236}">
                  <a16:creationId xmlns:a16="http://schemas.microsoft.com/office/drawing/2014/main" id="{7806783B-470A-BD44-B32A-46E91ADFD78B}"/>
                </a:ext>
              </a:extLst>
            </p:cNvPr>
            <p:cNvSpPr>
              <a:spLocks/>
            </p:cNvSpPr>
            <p:nvPr/>
          </p:nvSpPr>
          <p:spPr bwMode="auto">
            <a:xfrm>
              <a:off x="7269893" y="1203683"/>
              <a:ext cx="748594" cy="874531"/>
            </a:xfrm>
            <a:custGeom>
              <a:avLst/>
              <a:gdLst>
                <a:gd name="T0" fmla="*/ 596 w 1163"/>
                <a:gd name="T1" fmla="*/ 1274 h 1274"/>
                <a:gd name="T2" fmla="*/ 520 w 1163"/>
                <a:gd name="T3" fmla="*/ 1271 h 1274"/>
                <a:gd name="T4" fmla="*/ 453 w 1163"/>
                <a:gd name="T5" fmla="*/ 1260 h 1274"/>
                <a:gd name="T6" fmla="*/ 397 w 1163"/>
                <a:gd name="T7" fmla="*/ 1242 h 1274"/>
                <a:gd name="T8" fmla="*/ 339 w 1163"/>
                <a:gd name="T9" fmla="*/ 1217 h 1274"/>
                <a:gd name="T10" fmla="*/ 292 w 1163"/>
                <a:gd name="T11" fmla="*/ 1191 h 1274"/>
                <a:gd name="T12" fmla="*/ 244 w 1163"/>
                <a:gd name="T13" fmla="*/ 1158 h 1274"/>
                <a:gd name="T14" fmla="*/ 201 w 1163"/>
                <a:gd name="T15" fmla="*/ 1120 h 1274"/>
                <a:gd name="T16" fmla="*/ 161 w 1163"/>
                <a:gd name="T17" fmla="*/ 1078 h 1274"/>
                <a:gd name="T18" fmla="*/ 127 w 1163"/>
                <a:gd name="T19" fmla="*/ 1036 h 1274"/>
                <a:gd name="T20" fmla="*/ 93 w 1163"/>
                <a:gd name="T21" fmla="*/ 984 h 1274"/>
                <a:gd name="T22" fmla="*/ 66 w 1163"/>
                <a:gd name="T23" fmla="*/ 931 h 1274"/>
                <a:gd name="T24" fmla="*/ 43 w 1163"/>
                <a:gd name="T25" fmla="*/ 879 h 1274"/>
                <a:gd name="T26" fmla="*/ 23 w 1163"/>
                <a:gd name="T27" fmla="*/ 816 h 1274"/>
                <a:gd name="T28" fmla="*/ 8 w 1163"/>
                <a:gd name="T29" fmla="*/ 743 h 1274"/>
                <a:gd name="T30" fmla="*/ 1 w 1163"/>
                <a:gd name="T31" fmla="*/ 669 h 1274"/>
                <a:gd name="T32" fmla="*/ 5 w 1163"/>
                <a:gd name="T33" fmla="*/ 553 h 1274"/>
                <a:gd name="T34" fmla="*/ 17 w 1163"/>
                <a:gd name="T35" fmla="*/ 488 h 1274"/>
                <a:gd name="T36" fmla="*/ 36 w 1163"/>
                <a:gd name="T37" fmla="*/ 419 h 1274"/>
                <a:gd name="T38" fmla="*/ 56 w 1163"/>
                <a:gd name="T39" fmla="*/ 365 h 1274"/>
                <a:gd name="T40" fmla="*/ 83 w 1163"/>
                <a:gd name="T41" fmla="*/ 309 h 1274"/>
                <a:gd name="T42" fmla="*/ 113 w 1163"/>
                <a:gd name="T43" fmla="*/ 260 h 1274"/>
                <a:gd name="T44" fmla="*/ 149 w 1163"/>
                <a:gd name="T45" fmla="*/ 210 h 1274"/>
                <a:gd name="T46" fmla="*/ 187 w 1163"/>
                <a:gd name="T47" fmla="*/ 168 h 1274"/>
                <a:gd name="T48" fmla="*/ 226 w 1163"/>
                <a:gd name="T49" fmla="*/ 132 h 1274"/>
                <a:gd name="T50" fmla="*/ 273 w 1163"/>
                <a:gd name="T51" fmla="*/ 97 h 1274"/>
                <a:gd name="T52" fmla="*/ 321 w 1163"/>
                <a:gd name="T53" fmla="*/ 67 h 1274"/>
                <a:gd name="T54" fmla="*/ 377 w 1163"/>
                <a:gd name="T55" fmla="*/ 40 h 1274"/>
                <a:gd name="T56" fmla="*/ 434 w 1163"/>
                <a:gd name="T57" fmla="*/ 21 h 1274"/>
                <a:gd name="T58" fmla="*/ 491 w 1163"/>
                <a:gd name="T59" fmla="*/ 7 h 1274"/>
                <a:gd name="T60" fmla="*/ 567 w 1163"/>
                <a:gd name="T61" fmla="*/ 0 h 1274"/>
                <a:gd name="T62" fmla="*/ 643 w 1163"/>
                <a:gd name="T63" fmla="*/ 4 h 1274"/>
                <a:gd name="T64" fmla="*/ 710 w 1163"/>
                <a:gd name="T65" fmla="*/ 18 h 1274"/>
                <a:gd name="T66" fmla="*/ 767 w 1163"/>
                <a:gd name="T67" fmla="*/ 36 h 1274"/>
                <a:gd name="T68" fmla="*/ 821 w 1163"/>
                <a:gd name="T69" fmla="*/ 60 h 1274"/>
                <a:gd name="T70" fmla="*/ 871 w 1163"/>
                <a:gd name="T71" fmla="*/ 90 h 1274"/>
                <a:gd name="T72" fmla="*/ 917 w 1163"/>
                <a:gd name="T73" fmla="*/ 124 h 1274"/>
                <a:gd name="T74" fmla="*/ 957 w 1163"/>
                <a:gd name="T75" fmla="*/ 158 h 1274"/>
                <a:gd name="T76" fmla="*/ 995 w 1163"/>
                <a:gd name="T77" fmla="*/ 198 h 1274"/>
                <a:gd name="T78" fmla="*/ 1033 w 1163"/>
                <a:gd name="T79" fmla="*/ 247 h 1274"/>
                <a:gd name="T80" fmla="*/ 1069 w 1163"/>
                <a:gd name="T81" fmla="*/ 301 h 1274"/>
                <a:gd name="T82" fmla="*/ 1099 w 1163"/>
                <a:gd name="T83" fmla="*/ 361 h 1274"/>
                <a:gd name="T84" fmla="*/ 1123 w 1163"/>
                <a:gd name="T85" fmla="*/ 417 h 1274"/>
                <a:gd name="T86" fmla="*/ 1143 w 1163"/>
                <a:gd name="T87" fmla="*/ 480 h 1274"/>
                <a:gd name="T88" fmla="*/ 1156 w 1163"/>
                <a:gd name="T89" fmla="*/ 546 h 1274"/>
                <a:gd name="T90" fmla="*/ 1163 w 1163"/>
                <a:gd name="T91" fmla="*/ 658 h 1274"/>
                <a:gd name="T92" fmla="*/ 1155 w 1163"/>
                <a:gd name="T93" fmla="*/ 732 h 1274"/>
                <a:gd name="T94" fmla="*/ 1140 w 1163"/>
                <a:gd name="T95" fmla="*/ 805 h 1274"/>
                <a:gd name="T96" fmla="*/ 1119 w 1163"/>
                <a:gd name="T97" fmla="*/ 869 h 1274"/>
                <a:gd name="T98" fmla="*/ 1096 w 1163"/>
                <a:gd name="T99" fmla="*/ 920 h 1274"/>
                <a:gd name="T100" fmla="*/ 1062 w 1163"/>
                <a:gd name="T101" fmla="*/ 984 h 1274"/>
                <a:gd name="T102" fmla="*/ 1028 w 1163"/>
                <a:gd name="T103" fmla="*/ 1036 h 1274"/>
                <a:gd name="T104" fmla="*/ 993 w 1163"/>
                <a:gd name="T105" fmla="*/ 1078 h 1274"/>
                <a:gd name="T106" fmla="*/ 953 w 1163"/>
                <a:gd name="T107" fmla="*/ 1120 h 1274"/>
                <a:gd name="T108" fmla="*/ 909 w 1163"/>
                <a:gd name="T109" fmla="*/ 1158 h 1274"/>
                <a:gd name="T110" fmla="*/ 862 w 1163"/>
                <a:gd name="T111" fmla="*/ 1191 h 1274"/>
                <a:gd name="T112" fmla="*/ 814 w 1163"/>
                <a:gd name="T113" fmla="*/ 1217 h 1274"/>
                <a:gd name="T114" fmla="*/ 757 w 1163"/>
                <a:gd name="T115" fmla="*/ 1242 h 1274"/>
                <a:gd name="T116" fmla="*/ 701 w 1163"/>
                <a:gd name="T117" fmla="*/ 126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62" y="1267"/>
                  </a:moveTo>
                  <a:lnTo>
                    <a:pt x="653" y="1268"/>
                  </a:lnTo>
                  <a:lnTo>
                    <a:pt x="643" y="1270"/>
                  </a:lnTo>
                  <a:lnTo>
                    <a:pt x="633" y="1271"/>
                  </a:lnTo>
                  <a:lnTo>
                    <a:pt x="624" y="1272"/>
                  </a:lnTo>
                  <a:lnTo>
                    <a:pt x="615" y="1273"/>
                  </a:lnTo>
                  <a:lnTo>
                    <a:pt x="606" y="1273"/>
                  </a:lnTo>
                  <a:lnTo>
                    <a:pt x="596" y="1274"/>
                  </a:lnTo>
                  <a:lnTo>
                    <a:pt x="586" y="1274"/>
                  </a:lnTo>
                  <a:lnTo>
                    <a:pt x="577" y="1274"/>
                  </a:lnTo>
                  <a:lnTo>
                    <a:pt x="567" y="1274"/>
                  </a:lnTo>
                  <a:lnTo>
                    <a:pt x="558" y="1274"/>
                  </a:lnTo>
                  <a:lnTo>
                    <a:pt x="548" y="1273"/>
                  </a:lnTo>
                  <a:lnTo>
                    <a:pt x="539" y="1273"/>
                  </a:lnTo>
                  <a:lnTo>
                    <a:pt x="529" y="1272"/>
                  </a:lnTo>
                  <a:lnTo>
                    <a:pt x="520" y="1271"/>
                  </a:lnTo>
                  <a:lnTo>
                    <a:pt x="511" y="1270"/>
                  </a:lnTo>
                  <a:lnTo>
                    <a:pt x="501" y="1268"/>
                  </a:lnTo>
                  <a:lnTo>
                    <a:pt x="491" y="1267"/>
                  </a:lnTo>
                  <a:lnTo>
                    <a:pt x="490" y="1266"/>
                  </a:lnTo>
                  <a:lnTo>
                    <a:pt x="482" y="1266"/>
                  </a:lnTo>
                  <a:lnTo>
                    <a:pt x="472" y="1264"/>
                  </a:lnTo>
                  <a:lnTo>
                    <a:pt x="463" y="1262"/>
                  </a:lnTo>
                  <a:lnTo>
                    <a:pt x="453" y="1260"/>
                  </a:lnTo>
                  <a:lnTo>
                    <a:pt x="444" y="1257"/>
                  </a:lnTo>
                  <a:lnTo>
                    <a:pt x="442" y="1256"/>
                  </a:lnTo>
                  <a:lnTo>
                    <a:pt x="434" y="1254"/>
                  </a:lnTo>
                  <a:lnTo>
                    <a:pt x="425" y="1252"/>
                  </a:lnTo>
                  <a:lnTo>
                    <a:pt x="416" y="1248"/>
                  </a:lnTo>
                  <a:lnTo>
                    <a:pt x="407" y="1245"/>
                  </a:lnTo>
                  <a:lnTo>
                    <a:pt x="406" y="1245"/>
                  </a:lnTo>
                  <a:lnTo>
                    <a:pt x="397" y="1242"/>
                  </a:lnTo>
                  <a:lnTo>
                    <a:pt x="387" y="1239"/>
                  </a:lnTo>
                  <a:lnTo>
                    <a:pt x="378" y="1236"/>
                  </a:lnTo>
                  <a:lnTo>
                    <a:pt x="377" y="1235"/>
                  </a:lnTo>
                  <a:lnTo>
                    <a:pt x="368" y="1231"/>
                  </a:lnTo>
                  <a:lnTo>
                    <a:pt x="358" y="1227"/>
                  </a:lnTo>
                  <a:lnTo>
                    <a:pt x="354" y="1225"/>
                  </a:lnTo>
                  <a:lnTo>
                    <a:pt x="349" y="1222"/>
                  </a:lnTo>
                  <a:lnTo>
                    <a:pt x="339" y="1217"/>
                  </a:lnTo>
                  <a:lnTo>
                    <a:pt x="333" y="1215"/>
                  </a:lnTo>
                  <a:lnTo>
                    <a:pt x="330" y="1213"/>
                  </a:lnTo>
                  <a:lnTo>
                    <a:pt x="321" y="1208"/>
                  </a:lnTo>
                  <a:lnTo>
                    <a:pt x="314" y="1204"/>
                  </a:lnTo>
                  <a:lnTo>
                    <a:pt x="311" y="1202"/>
                  </a:lnTo>
                  <a:lnTo>
                    <a:pt x="302" y="1196"/>
                  </a:lnTo>
                  <a:lnTo>
                    <a:pt x="296" y="1193"/>
                  </a:lnTo>
                  <a:lnTo>
                    <a:pt x="292" y="1191"/>
                  </a:lnTo>
                  <a:lnTo>
                    <a:pt x="282" y="1185"/>
                  </a:lnTo>
                  <a:lnTo>
                    <a:pt x="279" y="1183"/>
                  </a:lnTo>
                  <a:lnTo>
                    <a:pt x="273" y="1178"/>
                  </a:lnTo>
                  <a:lnTo>
                    <a:pt x="264" y="1172"/>
                  </a:lnTo>
                  <a:lnTo>
                    <a:pt x="263" y="1171"/>
                  </a:lnTo>
                  <a:lnTo>
                    <a:pt x="254" y="1165"/>
                  </a:lnTo>
                  <a:lnTo>
                    <a:pt x="250" y="1162"/>
                  </a:lnTo>
                  <a:lnTo>
                    <a:pt x="244" y="1158"/>
                  </a:lnTo>
                  <a:lnTo>
                    <a:pt x="236" y="1151"/>
                  </a:lnTo>
                  <a:lnTo>
                    <a:pt x="235" y="1150"/>
                  </a:lnTo>
                  <a:lnTo>
                    <a:pt x="226" y="1142"/>
                  </a:lnTo>
                  <a:lnTo>
                    <a:pt x="224" y="1141"/>
                  </a:lnTo>
                  <a:lnTo>
                    <a:pt x="216" y="1134"/>
                  </a:lnTo>
                  <a:lnTo>
                    <a:pt x="212" y="1130"/>
                  </a:lnTo>
                  <a:lnTo>
                    <a:pt x="207" y="1125"/>
                  </a:lnTo>
                  <a:lnTo>
                    <a:pt x="201" y="1120"/>
                  </a:lnTo>
                  <a:lnTo>
                    <a:pt x="197" y="1117"/>
                  </a:lnTo>
                  <a:lnTo>
                    <a:pt x="190" y="1110"/>
                  </a:lnTo>
                  <a:lnTo>
                    <a:pt x="187" y="1107"/>
                  </a:lnTo>
                  <a:lnTo>
                    <a:pt x="180" y="1099"/>
                  </a:lnTo>
                  <a:lnTo>
                    <a:pt x="178" y="1097"/>
                  </a:lnTo>
                  <a:lnTo>
                    <a:pt x="170" y="1089"/>
                  </a:lnTo>
                  <a:lnTo>
                    <a:pt x="168" y="1087"/>
                  </a:lnTo>
                  <a:lnTo>
                    <a:pt x="161" y="1078"/>
                  </a:lnTo>
                  <a:lnTo>
                    <a:pt x="159" y="1076"/>
                  </a:lnTo>
                  <a:lnTo>
                    <a:pt x="152" y="1067"/>
                  </a:lnTo>
                  <a:lnTo>
                    <a:pt x="149" y="1065"/>
                  </a:lnTo>
                  <a:lnTo>
                    <a:pt x="143" y="1057"/>
                  </a:lnTo>
                  <a:lnTo>
                    <a:pt x="140" y="1053"/>
                  </a:lnTo>
                  <a:lnTo>
                    <a:pt x="135" y="1046"/>
                  </a:lnTo>
                  <a:lnTo>
                    <a:pt x="131" y="1041"/>
                  </a:lnTo>
                  <a:lnTo>
                    <a:pt x="127" y="1036"/>
                  </a:lnTo>
                  <a:lnTo>
                    <a:pt x="121" y="1027"/>
                  </a:lnTo>
                  <a:lnTo>
                    <a:pt x="120" y="1025"/>
                  </a:lnTo>
                  <a:lnTo>
                    <a:pt x="113" y="1015"/>
                  </a:lnTo>
                  <a:lnTo>
                    <a:pt x="112" y="1013"/>
                  </a:lnTo>
                  <a:lnTo>
                    <a:pt x="106" y="1004"/>
                  </a:lnTo>
                  <a:lnTo>
                    <a:pt x="102" y="998"/>
                  </a:lnTo>
                  <a:lnTo>
                    <a:pt x="99" y="994"/>
                  </a:lnTo>
                  <a:lnTo>
                    <a:pt x="93" y="984"/>
                  </a:lnTo>
                  <a:lnTo>
                    <a:pt x="92" y="983"/>
                  </a:lnTo>
                  <a:lnTo>
                    <a:pt x="87" y="973"/>
                  </a:lnTo>
                  <a:lnTo>
                    <a:pt x="83" y="966"/>
                  </a:lnTo>
                  <a:lnTo>
                    <a:pt x="81" y="963"/>
                  </a:lnTo>
                  <a:lnTo>
                    <a:pt x="76" y="952"/>
                  </a:lnTo>
                  <a:lnTo>
                    <a:pt x="73" y="947"/>
                  </a:lnTo>
                  <a:lnTo>
                    <a:pt x="70" y="942"/>
                  </a:lnTo>
                  <a:lnTo>
                    <a:pt x="66" y="931"/>
                  </a:lnTo>
                  <a:lnTo>
                    <a:pt x="64" y="928"/>
                  </a:lnTo>
                  <a:lnTo>
                    <a:pt x="61" y="920"/>
                  </a:lnTo>
                  <a:lnTo>
                    <a:pt x="56" y="910"/>
                  </a:lnTo>
                  <a:lnTo>
                    <a:pt x="54" y="907"/>
                  </a:lnTo>
                  <a:lnTo>
                    <a:pt x="51" y="899"/>
                  </a:lnTo>
                  <a:lnTo>
                    <a:pt x="47" y="889"/>
                  </a:lnTo>
                  <a:lnTo>
                    <a:pt x="45" y="883"/>
                  </a:lnTo>
                  <a:lnTo>
                    <a:pt x="43" y="879"/>
                  </a:lnTo>
                  <a:lnTo>
                    <a:pt x="40" y="869"/>
                  </a:lnTo>
                  <a:lnTo>
                    <a:pt x="36" y="858"/>
                  </a:lnTo>
                  <a:lnTo>
                    <a:pt x="36" y="856"/>
                  </a:lnTo>
                  <a:lnTo>
                    <a:pt x="33" y="847"/>
                  </a:lnTo>
                  <a:lnTo>
                    <a:pt x="29" y="837"/>
                  </a:lnTo>
                  <a:lnTo>
                    <a:pt x="26" y="826"/>
                  </a:lnTo>
                  <a:lnTo>
                    <a:pt x="26" y="825"/>
                  </a:lnTo>
                  <a:lnTo>
                    <a:pt x="23" y="816"/>
                  </a:lnTo>
                  <a:lnTo>
                    <a:pt x="20" y="805"/>
                  </a:lnTo>
                  <a:lnTo>
                    <a:pt x="19" y="794"/>
                  </a:lnTo>
                  <a:lnTo>
                    <a:pt x="17" y="787"/>
                  </a:lnTo>
                  <a:lnTo>
                    <a:pt x="16" y="784"/>
                  </a:lnTo>
                  <a:lnTo>
                    <a:pt x="14" y="773"/>
                  </a:lnTo>
                  <a:lnTo>
                    <a:pt x="12" y="763"/>
                  </a:lnTo>
                  <a:lnTo>
                    <a:pt x="10" y="753"/>
                  </a:lnTo>
                  <a:lnTo>
                    <a:pt x="8" y="743"/>
                  </a:lnTo>
                  <a:lnTo>
                    <a:pt x="7" y="734"/>
                  </a:lnTo>
                  <a:lnTo>
                    <a:pt x="7" y="732"/>
                  </a:lnTo>
                  <a:lnTo>
                    <a:pt x="5" y="721"/>
                  </a:lnTo>
                  <a:lnTo>
                    <a:pt x="4" y="711"/>
                  </a:lnTo>
                  <a:lnTo>
                    <a:pt x="3" y="700"/>
                  </a:lnTo>
                  <a:lnTo>
                    <a:pt x="2" y="690"/>
                  </a:lnTo>
                  <a:lnTo>
                    <a:pt x="1" y="679"/>
                  </a:lnTo>
                  <a:lnTo>
                    <a:pt x="1" y="669"/>
                  </a:lnTo>
                  <a:lnTo>
                    <a:pt x="0" y="658"/>
                  </a:lnTo>
                  <a:lnTo>
                    <a:pt x="0" y="617"/>
                  </a:lnTo>
                  <a:lnTo>
                    <a:pt x="1" y="606"/>
                  </a:lnTo>
                  <a:lnTo>
                    <a:pt x="1" y="596"/>
                  </a:lnTo>
                  <a:lnTo>
                    <a:pt x="2" y="585"/>
                  </a:lnTo>
                  <a:lnTo>
                    <a:pt x="3" y="574"/>
                  </a:lnTo>
                  <a:lnTo>
                    <a:pt x="4" y="564"/>
                  </a:lnTo>
                  <a:lnTo>
                    <a:pt x="5" y="553"/>
                  </a:lnTo>
                  <a:lnTo>
                    <a:pt x="7" y="543"/>
                  </a:lnTo>
                  <a:lnTo>
                    <a:pt x="7" y="541"/>
                  </a:lnTo>
                  <a:lnTo>
                    <a:pt x="8" y="532"/>
                  </a:lnTo>
                  <a:lnTo>
                    <a:pt x="10" y="521"/>
                  </a:lnTo>
                  <a:lnTo>
                    <a:pt x="12" y="512"/>
                  </a:lnTo>
                  <a:lnTo>
                    <a:pt x="14" y="501"/>
                  </a:lnTo>
                  <a:lnTo>
                    <a:pt x="16" y="491"/>
                  </a:lnTo>
                  <a:lnTo>
                    <a:pt x="17" y="488"/>
                  </a:lnTo>
                  <a:lnTo>
                    <a:pt x="19" y="480"/>
                  </a:lnTo>
                  <a:lnTo>
                    <a:pt x="20" y="470"/>
                  </a:lnTo>
                  <a:lnTo>
                    <a:pt x="23" y="459"/>
                  </a:lnTo>
                  <a:lnTo>
                    <a:pt x="26" y="449"/>
                  </a:lnTo>
                  <a:lnTo>
                    <a:pt x="26" y="448"/>
                  </a:lnTo>
                  <a:lnTo>
                    <a:pt x="29" y="438"/>
                  </a:lnTo>
                  <a:lnTo>
                    <a:pt x="33" y="427"/>
                  </a:lnTo>
                  <a:lnTo>
                    <a:pt x="36" y="419"/>
                  </a:lnTo>
                  <a:lnTo>
                    <a:pt x="36" y="417"/>
                  </a:lnTo>
                  <a:lnTo>
                    <a:pt x="40" y="406"/>
                  </a:lnTo>
                  <a:lnTo>
                    <a:pt x="43" y="396"/>
                  </a:lnTo>
                  <a:lnTo>
                    <a:pt x="45" y="392"/>
                  </a:lnTo>
                  <a:lnTo>
                    <a:pt x="47" y="386"/>
                  </a:lnTo>
                  <a:lnTo>
                    <a:pt x="51" y="375"/>
                  </a:lnTo>
                  <a:lnTo>
                    <a:pt x="54" y="368"/>
                  </a:lnTo>
                  <a:lnTo>
                    <a:pt x="56" y="365"/>
                  </a:lnTo>
                  <a:lnTo>
                    <a:pt x="61" y="354"/>
                  </a:lnTo>
                  <a:lnTo>
                    <a:pt x="64" y="347"/>
                  </a:lnTo>
                  <a:lnTo>
                    <a:pt x="66" y="344"/>
                  </a:lnTo>
                  <a:lnTo>
                    <a:pt x="70" y="333"/>
                  </a:lnTo>
                  <a:lnTo>
                    <a:pt x="73" y="327"/>
                  </a:lnTo>
                  <a:lnTo>
                    <a:pt x="76" y="322"/>
                  </a:lnTo>
                  <a:lnTo>
                    <a:pt x="81" y="312"/>
                  </a:lnTo>
                  <a:lnTo>
                    <a:pt x="83" y="309"/>
                  </a:lnTo>
                  <a:lnTo>
                    <a:pt x="87" y="301"/>
                  </a:lnTo>
                  <a:lnTo>
                    <a:pt x="92" y="292"/>
                  </a:lnTo>
                  <a:lnTo>
                    <a:pt x="93" y="291"/>
                  </a:lnTo>
                  <a:lnTo>
                    <a:pt x="99" y="280"/>
                  </a:lnTo>
                  <a:lnTo>
                    <a:pt x="102" y="276"/>
                  </a:lnTo>
                  <a:lnTo>
                    <a:pt x="106" y="271"/>
                  </a:lnTo>
                  <a:lnTo>
                    <a:pt x="112" y="262"/>
                  </a:lnTo>
                  <a:lnTo>
                    <a:pt x="113" y="260"/>
                  </a:lnTo>
                  <a:lnTo>
                    <a:pt x="120" y="249"/>
                  </a:lnTo>
                  <a:lnTo>
                    <a:pt x="121" y="248"/>
                  </a:lnTo>
                  <a:lnTo>
                    <a:pt x="127" y="239"/>
                  </a:lnTo>
                  <a:lnTo>
                    <a:pt x="131" y="234"/>
                  </a:lnTo>
                  <a:lnTo>
                    <a:pt x="135" y="228"/>
                  </a:lnTo>
                  <a:lnTo>
                    <a:pt x="140" y="222"/>
                  </a:lnTo>
                  <a:lnTo>
                    <a:pt x="143" y="218"/>
                  </a:lnTo>
                  <a:lnTo>
                    <a:pt x="149" y="210"/>
                  </a:lnTo>
                  <a:lnTo>
                    <a:pt x="152" y="207"/>
                  </a:lnTo>
                  <a:lnTo>
                    <a:pt x="159" y="198"/>
                  </a:lnTo>
                  <a:lnTo>
                    <a:pt x="161" y="197"/>
                  </a:lnTo>
                  <a:lnTo>
                    <a:pt x="168" y="188"/>
                  </a:lnTo>
                  <a:lnTo>
                    <a:pt x="170" y="186"/>
                  </a:lnTo>
                  <a:lnTo>
                    <a:pt x="178" y="177"/>
                  </a:lnTo>
                  <a:lnTo>
                    <a:pt x="180" y="175"/>
                  </a:lnTo>
                  <a:lnTo>
                    <a:pt x="187" y="168"/>
                  </a:lnTo>
                  <a:lnTo>
                    <a:pt x="190" y="165"/>
                  </a:lnTo>
                  <a:lnTo>
                    <a:pt x="197" y="158"/>
                  </a:lnTo>
                  <a:lnTo>
                    <a:pt x="201" y="154"/>
                  </a:lnTo>
                  <a:lnTo>
                    <a:pt x="207" y="149"/>
                  </a:lnTo>
                  <a:lnTo>
                    <a:pt x="212" y="145"/>
                  </a:lnTo>
                  <a:lnTo>
                    <a:pt x="216" y="141"/>
                  </a:lnTo>
                  <a:lnTo>
                    <a:pt x="224" y="134"/>
                  </a:lnTo>
                  <a:lnTo>
                    <a:pt x="226" y="132"/>
                  </a:lnTo>
                  <a:lnTo>
                    <a:pt x="235" y="124"/>
                  </a:lnTo>
                  <a:lnTo>
                    <a:pt x="236" y="124"/>
                  </a:lnTo>
                  <a:lnTo>
                    <a:pt x="244" y="117"/>
                  </a:lnTo>
                  <a:lnTo>
                    <a:pt x="250" y="113"/>
                  </a:lnTo>
                  <a:lnTo>
                    <a:pt x="254" y="110"/>
                  </a:lnTo>
                  <a:lnTo>
                    <a:pt x="263" y="103"/>
                  </a:lnTo>
                  <a:lnTo>
                    <a:pt x="264" y="102"/>
                  </a:lnTo>
                  <a:lnTo>
                    <a:pt x="273" y="97"/>
                  </a:lnTo>
                  <a:lnTo>
                    <a:pt x="279" y="92"/>
                  </a:lnTo>
                  <a:lnTo>
                    <a:pt x="282" y="90"/>
                  </a:lnTo>
                  <a:lnTo>
                    <a:pt x="292" y="84"/>
                  </a:lnTo>
                  <a:lnTo>
                    <a:pt x="296" y="81"/>
                  </a:lnTo>
                  <a:lnTo>
                    <a:pt x="302" y="78"/>
                  </a:lnTo>
                  <a:lnTo>
                    <a:pt x="311" y="73"/>
                  </a:lnTo>
                  <a:lnTo>
                    <a:pt x="314" y="71"/>
                  </a:lnTo>
                  <a:lnTo>
                    <a:pt x="321" y="67"/>
                  </a:lnTo>
                  <a:lnTo>
                    <a:pt x="330" y="62"/>
                  </a:lnTo>
                  <a:lnTo>
                    <a:pt x="333" y="60"/>
                  </a:lnTo>
                  <a:lnTo>
                    <a:pt x="339" y="57"/>
                  </a:lnTo>
                  <a:lnTo>
                    <a:pt x="349" y="52"/>
                  </a:lnTo>
                  <a:lnTo>
                    <a:pt x="354" y="49"/>
                  </a:lnTo>
                  <a:lnTo>
                    <a:pt x="358" y="48"/>
                  </a:lnTo>
                  <a:lnTo>
                    <a:pt x="368" y="44"/>
                  </a:lnTo>
                  <a:lnTo>
                    <a:pt x="377" y="40"/>
                  </a:lnTo>
                  <a:lnTo>
                    <a:pt x="378" y="39"/>
                  </a:lnTo>
                  <a:lnTo>
                    <a:pt x="387" y="36"/>
                  </a:lnTo>
                  <a:lnTo>
                    <a:pt x="397" y="32"/>
                  </a:lnTo>
                  <a:lnTo>
                    <a:pt x="406" y="29"/>
                  </a:lnTo>
                  <a:lnTo>
                    <a:pt x="407" y="29"/>
                  </a:lnTo>
                  <a:lnTo>
                    <a:pt x="416" y="26"/>
                  </a:lnTo>
                  <a:lnTo>
                    <a:pt x="425" y="23"/>
                  </a:lnTo>
                  <a:lnTo>
                    <a:pt x="434" y="21"/>
                  </a:lnTo>
                  <a:lnTo>
                    <a:pt x="442" y="19"/>
                  </a:lnTo>
                  <a:lnTo>
                    <a:pt x="444" y="18"/>
                  </a:lnTo>
                  <a:lnTo>
                    <a:pt x="453" y="15"/>
                  </a:lnTo>
                  <a:lnTo>
                    <a:pt x="463" y="13"/>
                  </a:lnTo>
                  <a:lnTo>
                    <a:pt x="472" y="11"/>
                  </a:lnTo>
                  <a:lnTo>
                    <a:pt x="482" y="9"/>
                  </a:lnTo>
                  <a:lnTo>
                    <a:pt x="490" y="8"/>
                  </a:lnTo>
                  <a:lnTo>
                    <a:pt x="491" y="7"/>
                  </a:lnTo>
                  <a:lnTo>
                    <a:pt x="501" y="6"/>
                  </a:lnTo>
                  <a:lnTo>
                    <a:pt x="511" y="4"/>
                  </a:lnTo>
                  <a:lnTo>
                    <a:pt x="520" y="3"/>
                  </a:lnTo>
                  <a:lnTo>
                    <a:pt x="529" y="2"/>
                  </a:lnTo>
                  <a:lnTo>
                    <a:pt x="539" y="1"/>
                  </a:lnTo>
                  <a:lnTo>
                    <a:pt x="548" y="1"/>
                  </a:lnTo>
                  <a:lnTo>
                    <a:pt x="558" y="0"/>
                  </a:lnTo>
                  <a:lnTo>
                    <a:pt x="567" y="0"/>
                  </a:lnTo>
                  <a:lnTo>
                    <a:pt x="577" y="0"/>
                  </a:lnTo>
                  <a:lnTo>
                    <a:pt x="586" y="0"/>
                  </a:lnTo>
                  <a:lnTo>
                    <a:pt x="596" y="0"/>
                  </a:lnTo>
                  <a:lnTo>
                    <a:pt x="606" y="1"/>
                  </a:lnTo>
                  <a:lnTo>
                    <a:pt x="615" y="1"/>
                  </a:lnTo>
                  <a:lnTo>
                    <a:pt x="624" y="2"/>
                  </a:lnTo>
                  <a:lnTo>
                    <a:pt x="633" y="3"/>
                  </a:lnTo>
                  <a:lnTo>
                    <a:pt x="643" y="4"/>
                  </a:lnTo>
                  <a:lnTo>
                    <a:pt x="653" y="6"/>
                  </a:lnTo>
                  <a:lnTo>
                    <a:pt x="662" y="7"/>
                  </a:lnTo>
                  <a:lnTo>
                    <a:pt x="664" y="8"/>
                  </a:lnTo>
                  <a:lnTo>
                    <a:pt x="672" y="9"/>
                  </a:lnTo>
                  <a:lnTo>
                    <a:pt x="681" y="11"/>
                  </a:lnTo>
                  <a:lnTo>
                    <a:pt x="691" y="13"/>
                  </a:lnTo>
                  <a:lnTo>
                    <a:pt x="701" y="15"/>
                  </a:lnTo>
                  <a:lnTo>
                    <a:pt x="710" y="18"/>
                  </a:lnTo>
                  <a:lnTo>
                    <a:pt x="712" y="19"/>
                  </a:lnTo>
                  <a:lnTo>
                    <a:pt x="719" y="21"/>
                  </a:lnTo>
                  <a:lnTo>
                    <a:pt x="728" y="23"/>
                  </a:lnTo>
                  <a:lnTo>
                    <a:pt x="738" y="26"/>
                  </a:lnTo>
                  <a:lnTo>
                    <a:pt x="747" y="29"/>
                  </a:lnTo>
                  <a:lnTo>
                    <a:pt x="748" y="29"/>
                  </a:lnTo>
                  <a:lnTo>
                    <a:pt x="757" y="32"/>
                  </a:lnTo>
                  <a:lnTo>
                    <a:pt x="767" y="36"/>
                  </a:lnTo>
                  <a:lnTo>
                    <a:pt x="775" y="39"/>
                  </a:lnTo>
                  <a:lnTo>
                    <a:pt x="776" y="40"/>
                  </a:lnTo>
                  <a:lnTo>
                    <a:pt x="786" y="44"/>
                  </a:lnTo>
                  <a:lnTo>
                    <a:pt x="796" y="48"/>
                  </a:lnTo>
                  <a:lnTo>
                    <a:pt x="799" y="49"/>
                  </a:lnTo>
                  <a:lnTo>
                    <a:pt x="805" y="52"/>
                  </a:lnTo>
                  <a:lnTo>
                    <a:pt x="814" y="57"/>
                  </a:lnTo>
                  <a:lnTo>
                    <a:pt x="821" y="60"/>
                  </a:lnTo>
                  <a:lnTo>
                    <a:pt x="823" y="62"/>
                  </a:lnTo>
                  <a:lnTo>
                    <a:pt x="833" y="67"/>
                  </a:lnTo>
                  <a:lnTo>
                    <a:pt x="840" y="71"/>
                  </a:lnTo>
                  <a:lnTo>
                    <a:pt x="843" y="73"/>
                  </a:lnTo>
                  <a:lnTo>
                    <a:pt x="852" y="77"/>
                  </a:lnTo>
                  <a:lnTo>
                    <a:pt x="858" y="81"/>
                  </a:lnTo>
                  <a:lnTo>
                    <a:pt x="862" y="84"/>
                  </a:lnTo>
                  <a:lnTo>
                    <a:pt x="871" y="90"/>
                  </a:lnTo>
                  <a:lnTo>
                    <a:pt x="874" y="92"/>
                  </a:lnTo>
                  <a:lnTo>
                    <a:pt x="881" y="96"/>
                  </a:lnTo>
                  <a:lnTo>
                    <a:pt x="890" y="102"/>
                  </a:lnTo>
                  <a:lnTo>
                    <a:pt x="891" y="102"/>
                  </a:lnTo>
                  <a:lnTo>
                    <a:pt x="900" y="110"/>
                  </a:lnTo>
                  <a:lnTo>
                    <a:pt x="904" y="113"/>
                  </a:lnTo>
                  <a:lnTo>
                    <a:pt x="909" y="117"/>
                  </a:lnTo>
                  <a:lnTo>
                    <a:pt x="917" y="124"/>
                  </a:lnTo>
                  <a:lnTo>
                    <a:pt x="918" y="124"/>
                  </a:lnTo>
                  <a:lnTo>
                    <a:pt x="928" y="132"/>
                  </a:lnTo>
                  <a:lnTo>
                    <a:pt x="930" y="134"/>
                  </a:lnTo>
                  <a:lnTo>
                    <a:pt x="938" y="141"/>
                  </a:lnTo>
                  <a:lnTo>
                    <a:pt x="941" y="145"/>
                  </a:lnTo>
                  <a:lnTo>
                    <a:pt x="947" y="149"/>
                  </a:lnTo>
                  <a:lnTo>
                    <a:pt x="953" y="154"/>
                  </a:lnTo>
                  <a:lnTo>
                    <a:pt x="957" y="158"/>
                  </a:lnTo>
                  <a:lnTo>
                    <a:pt x="964" y="165"/>
                  </a:lnTo>
                  <a:lnTo>
                    <a:pt x="966" y="168"/>
                  </a:lnTo>
                  <a:lnTo>
                    <a:pt x="974" y="175"/>
                  </a:lnTo>
                  <a:lnTo>
                    <a:pt x="976" y="177"/>
                  </a:lnTo>
                  <a:lnTo>
                    <a:pt x="985" y="186"/>
                  </a:lnTo>
                  <a:lnTo>
                    <a:pt x="986" y="187"/>
                  </a:lnTo>
                  <a:lnTo>
                    <a:pt x="993" y="197"/>
                  </a:lnTo>
                  <a:lnTo>
                    <a:pt x="995" y="198"/>
                  </a:lnTo>
                  <a:lnTo>
                    <a:pt x="1003" y="207"/>
                  </a:lnTo>
                  <a:lnTo>
                    <a:pt x="1004" y="209"/>
                  </a:lnTo>
                  <a:lnTo>
                    <a:pt x="1011" y="218"/>
                  </a:lnTo>
                  <a:lnTo>
                    <a:pt x="1013" y="221"/>
                  </a:lnTo>
                  <a:lnTo>
                    <a:pt x="1019" y="228"/>
                  </a:lnTo>
                  <a:lnTo>
                    <a:pt x="1023" y="233"/>
                  </a:lnTo>
                  <a:lnTo>
                    <a:pt x="1028" y="239"/>
                  </a:lnTo>
                  <a:lnTo>
                    <a:pt x="1033" y="247"/>
                  </a:lnTo>
                  <a:lnTo>
                    <a:pt x="1035" y="249"/>
                  </a:lnTo>
                  <a:lnTo>
                    <a:pt x="1042" y="260"/>
                  </a:lnTo>
                  <a:lnTo>
                    <a:pt x="1049" y="271"/>
                  </a:lnTo>
                  <a:lnTo>
                    <a:pt x="1052" y="274"/>
                  </a:lnTo>
                  <a:lnTo>
                    <a:pt x="1056" y="280"/>
                  </a:lnTo>
                  <a:lnTo>
                    <a:pt x="1061" y="289"/>
                  </a:lnTo>
                  <a:lnTo>
                    <a:pt x="1062" y="291"/>
                  </a:lnTo>
                  <a:lnTo>
                    <a:pt x="1069" y="301"/>
                  </a:lnTo>
                  <a:lnTo>
                    <a:pt x="1071" y="305"/>
                  </a:lnTo>
                  <a:lnTo>
                    <a:pt x="1075" y="312"/>
                  </a:lnTo>
                  <a:lnTo>
                    <a:pt x="1081" y="322"/>
                  </a:lnTo>
                  <a:lnTo>
                    <a:pt x="1086" y="333"/>
                  </a:lnTo>
                  <a:lnTo>
                    <a:pt x="1090" y="341"/>
                  </a:lnTo>
                  <a:lnTo>
                    <a:pt x="1091" y="344"/>
                  </a:lnTo>
                  <a:lnTo>
                    <a:pt x="1096" y="354"/>
                  </a:lnTo>
                  <a:lnTo>
                    <a:pt x="1099" y="361"/>
                  </a:lnTo>
                  <a:lnTo>
                    <a:pt x="1101" y="365"/>
                  </a:lnTo>
                  <a:lnTo>
                    <a:pt x="1106" y="375"/>
                  </a:lnTo>
                  <a:lnTo>
                    <a:pt x="1108" y="382"/>
                  </a:lnTo>
                  <a:lnTo>
                    <a:pt x="1110" y="386"/>
                  </a:lnTo>
                  <a:lnTo>
                    <a:pt x="1115" y="396"/>
                  </a:lnTo>
                  <a:lnTo>
                    <a:pt x="1118" y="405"/>
                  </a:lnTo>
                  <a:lnTo>
                    <a:pt x="1119" y="406"/>
                  </a:lnTo>
                  <a:lnTo>
                    <a:pt x="1123" y="417"/>
                  </a:lnTo>
                  <a:lnTo>
                    <a:pt x="1127" y="427"/>
                  </a:lnTo>
                  <a:lnTo>
                    <a:pt x="1128" y="431"/>
                  </a:lnTo>
                  <a:lnTo>
                    <a:pt x="1130" y="438"/>
                  </a:lnTo>
                  <a:lnTo>
                    <a:pt x="1133" y="448"/>
                  </a:lnTo>
                  <a:lnTo>
                    <a:pt x="1136" y="459"/>
                  </a:lnTo>
                  <a:lnTo>
                    <a:pt x="1137" y="462"/>
                  </a:lnTo>
                  <a:lnTo>
                    <a:pt x="1140" y="470"/>
                  </a:lnTo>
                  <a:lnTo>
                    <a:pt x="1143" y="480"/>
                  </a:lnTo>
                  <a:lnTo>
                    <a:pt x="1145" y="491"/>
                  </a:lnTo>
                  <a:lnTo>
                    <a:pt x="1147" y="497"/>
                  </a:lnTo>
                  <a:lnTo>
                    <a:pt x="1148" y="501"/>
                  </a:lnTo>
                  <a:lnTo>
                    <a:pt x="1150" y="512"/>
                  </a:lnTo>
                  <a:lnTo>
                    <a:pt x="1153" y="521"/>
                  </a:lnTo>
                  <a:lnTo>
                    <a:pt x="1154" y="532"/>
                  </a:lnTo>
                  <a:lnTo>
                    <a:pt x="1155" y="543"/>
                  </a:lnTo>
                  <a:lnTo>
                    <a:pt x="1156" y="546"/>
                  </a:lnTo>
                  <a:lnTo>
                    <a:pt x="1157" y="553"/>
                  </a:lnTo>
                  <a:lnTo>
                    <a:pt x="1159" y="564"/>
                  </a:lnTo>
                  <a:lnTo>
                    <a:pt x="1160" y="574"/>
                  </a:lnTo>
                  <a:lnTo>
                    <a:pt x="1161" y="585"/>
                  </a:lnTo>
                  <a:lnTo>
                    <a:pt x="1162" y="596"/>
                  </a:lnTo>
                  <a:lnTo>
                    <a:pt x="1162" y="606"/>
                  </a:lnTo>
                  <a:lnTo>
                    <a:pt x="1163" y="617"/>
                  </a:lnTo>
                  <a:lnTo>
                    <a:pt x="1163" y="658"/>
                  </a:lnTo>
                  <a:lnTo>
                    <a:pt x="1162" y="669"/>
                  </a:lnTo>
                  <a:lnTo>
                    <a:pt x="1162" y="679"/>
                  </a:lnTo>
                  <a:lnTo>
                    <a:pt x="1161" y="690"/>
                  </a:lnTo>
                  <a:lnTo>
                    <a:pt x="1160" y="700"/>
                  </a:lnTo>
                  <a:lnTo>
                    <a:pt x="1159" y="711"/>
                  </a:lnTo>
                  <a:lnTo>
                    <a:pt x="1157" y="721"/>
                  </a:lnTo>
                  <a:lnTo>
                    <a:pt x="1156" y="728"/>
                  </a:lnTo>
                  <a:lnTo>
                    <a:pt x="1155" y="732"/>
                  </a:lnTo>
                  <a:lnTo>
                    <a:pt x="1154" y="743"/>
                  </a:lnTo>
                  <a:lnTo>
                    <a:pt x="1153" y="753"/>
                  </a:lnTo>
                  <a:lnTo>
                    <a:pt x="1150" y="763"/>
                  </a:lnTo>
                  <a:lnTo>
                    <a:pt x="1148" y="773"/>
                  </a:lnTo>
                  <a:lnTo>
                    <a:pt x="1147" y="777"/>
                  </a:lnTo>
                  <a:lnTo>
                    <a:pt x="1145" y="784"/>
                  </a:lnTo>
                  <a:lnTo>
                    <a:pt x="1143" y="794"/>
                  </a:lnTo>
                  <a:lnTo>
                    <a:pt x="1140" y="805"/>
                  </a:lnTo>
                  <a:lnTo>
                    <a:pt x="1137" y="813"/>
                  </a:lnTo>
                  <a:lnTo>
                    <a:pt x="1136" y="816"/>
                  </a:lnTo>
                  <a:lnTo>
                    <a:pt x="1133" y="826"/>
                  </a:lnTo>
                  <a:lnTo>
                    <a:pt x="1130" y="837"/>
                  </a:lnTo>
                  <a:lnTo>
                    <a:pt x="1128" y="844"/>
                  </a:lnTo>
                  <a:lnTo>
                    <a:pt x="1127" y="847"/>
                  </a:lnTo>
                  <a:lnTo>
                    <a:pt x="1123" y="858"/>
                  </a:lnTo>
                  <a:lnTo>
                    <a:pt x="1119" y="869"/>
                  </a:lnTo>
                  <a:lnTo>
                    <a:pt x="1118" y="869"/>
                  </a:lnTo>
                  <a:lnTo>
                    <a:pt x="1115" y="879"/>
                  </a:lnTo>
                  <a:lnTo>
                    <a:pt x="1110" y="889"/>
                  </a:lnTo>
                  <a:lnTo>
                    <a:pt x="1108" y="893"/>
                  </a:lnTo>
                  <a:lnTo>
                    <a:pt x="1106" y="899"/>
                  </a:lnTo>
                  <a:lnTo>
                    <a:pt x="1101" y="910"/>
                  </a:lnTo>
                  <a:lnTo>
                    <a:pt x="1099" y="914"/>
                  </a:lnTo>
                  <a:lnTo>
                    <a:pt x="1096" y="920"/>
                  </a:lnTo>
                  <a:lnTo>
                    <a:pt x="1091" y="931"/>
                  </a:lnTo>
                  <a:lnTo>
                    <a:pt x="1090" y="934"/>
                  </a:lnTo>
                  <a:lnTo>
                    <a:pt x="1086" y="942"/>
                  </a:lnTo>
                  <a:lnTo>
                    <a:pt x="1081" y="952"/>
                  </a:lnTo>
                  <a:lnTo>
                    <a:pt x="1075" y="963"/>
                  </a:lnTo>
                  <a:lnTo>
                    <a:pt x="1071" y="969"/>
                  </a:lnTo>
                  <a:lnTo>
                    <a:pt x="1069" y="973"/>
                  </a:lnTo>
                  <a:lnTo>
                    <a:pt x="1062" y="984"/>
                  </a:lnTo>
                  <a:lnTo>
                    <a:pt x="1061" y="986"/>
                  </a:lnTo>
                  <a:lnTo>
                    <a:pt x="1056" y="994"/>
                  </a:lnTo>
                  <a:lnTo>
                    <a:pt x="1052" y="1000"/>
                  </a:lnTo>
                  <a:lnTo>
                    <a:pt x="1049" y="1004"/>
                  </a:lnTo>
                  <a:lnTo>
                    <a:pt x="1042" y="1015"/>
                  </a:lnTo>
                  <a:lnTo>
                    <a:pt x="1035" y="1025"/>
                  </a:lnTo>
                  <a:lnTo>
                    <a:pt x="1033" y="1028"/>
                  </a:lnTo>
                  <a:lnTo>
                    <a:pt x="1028" y="1036"/>
                  </a:lnTo>
                  <a:lnTo>
                    <a:pt x="1023" y="1042"/>
                  </a:lnTo>
                  <a:lnTo>
                    <a:pt x="1019" y="1046"/>
                  </a:lnTo>
                  <a:lnTo>
                    <a:pt x="1013" y="1054"/>
                  </a:lnTo>
                  <a:lnTo>
                    <a:pt x="1011" y="1057"/>
                  </a:lnTo>
                  <a:lnTo>
                    <a:pt x="1004" y="1066"/>
                  </a:lnTo>
                  <a:lnTo>
                    <a:pt x="1003" y="1067"/>
                  </a:lnTo>
                  <a:lnTo>
                    <a:pt x="995" y="1076"/>
                  </a:lnTo>
                  <a:lnTo>
                    <a:pt x="993" y="1078"/>
                  </a:lnTo>
                  <a:lnTo>
                    <a:pt x="986" y="1088"/>
                  </a:lnTo>
                  <a:lnTo>
                    <a:pt x="985" y="1089"/>
                  </a:lnTo>
                  <a:lnTo>
                    <a:pt x="976" y="1097"/>
                  </a:lnTo>
                  <a:lnTo>
                    <a:pt x="974" y="1099"/>
                  </a:lnTo>
                  <a:lnTo>
                    <a:pt x="966" y="1107"/>
                  </a:lnTo>
                  <a:lnTo>
                    <a:pt x="964" y="1110"/>
                  </a:lnTo>
                  <a:lnTo>
                    <a:pt x="957" y="1117"/>
                  </a:lnTo>
                  <a:lnTo>
                    <a:pt x="953" y="1120"/>
                  </a:lnTo>
                  <a:lnTo>
                    <a:pt x="947" y="1125"/>
                  </a:lnTo>
                  <a:lnTo>
                    <a:pt x="941" y="1130"/>
                  </a:lnTo>
                  <a:lnTo>
                    <a:pt x="938" y="1134"/>
                  </a:lnTo>
                  <a:lnTo>
                    <a:pt x="930" y="1141"/>
                  </a:lnTo>
                  <a:lnTo>
                    <a:pt x="928" y="1142"/>
                  </a:lnTo>
                  <a:lnTo>
                    <a:pt x="918" y="1150"/>
                  </a:lnTo>
                  <a:lnTo>
                    <a:pt x="917" y="1151"/>
                  </a:lnTo>
                  <a:lnTo>
                    <a:pt x="909" y="1158"/>
                  </a:lnTo>
                  <a:lnTo>
                    <a:pt x="904" y="1162"/>
                  </a:lnTo>
                  <a:lnTo>
                    <a:pt x="900" y="1165"/>
                  </a:lnTo>
                  <a:lnTo>
                    <a:pt x="891" y="1172"/>
                  </a:lnTo>
                  <a:lnTo>
                    <a:pt x="890" y="1172"/>
                  </a:lnTo>
                  <a:lnTo>
                    <a:pt x="881" y="1179"/>
                  </a:lnTo>
                  <a:lnTo>
                    <a:pt x="874" y="1183"/>
                  </a:lnTo>
                  <a:lnTo>
                    <a:pt x="871" y="1185"/>
                  </a:lnTo>
                  <a:lnTo>
                    <a:pt x="862" y="1191"/>
                  </a:lnTo>
                  <a:lnTo>
                    <a:pt x="858" y="1193"/>
                  </a:lnTo>
                  <a:lnTo>
                    <a:pt x="852" y="1197"/>
                  </a:lnTo>
                  <a:lnTo>
                    <a:pt x="843" y="1202"/>
                  </a:lnTo>
                  <a:lnTo>
                    <a:pt x="840" y="1204"/>
                  </a:lnTo>
                  <a:lnTo>
                    <a:pt x="833" y="1208"/>
                  </a:lnTo>
                  <a:lnTo>
                    <a:pt x="823" y="1213"/>
                  </a:lnTo>
                  <a:lnTo>
                    <a:pt x="821" y="1215"/>
                  </a:lnTo>
                  <a:lnTo>
                    <a:pt x="814" y="1217"/>
                  </a:lnTo>
                  <a:lnTo>
                    <a:pt x="805" y="1222"/>
                  </a:lnTo>
                  <a:lnTo>
                    <a:pt x="799" y="1225"/>
                  </a:lnTo>
                  <a:lnTo>
                    <a:pt x="796" y="1227"/>
                  </a:lnTo>
                  <a:lnTo>
                    <a:pt x="786" y="1231"/>
                  </a:lnTo>
                  <a:lnTo>
                    <a:pt x="776" y="1235"/>
                  </a:lnTo>
                  <a:lnTo>
                    <a:pt x="775" y="1236"/>
                  </a:lnTo>
                  <a:lnTo>
                    <a:pt x="767" y="1239"/>
                  </a:lnTo>
                  <a:lnTo>
                    <a:pt x="757" y="1242"/>
                  </a:lnTo>
                  <a:lnTo>
                    <a:pt x="748" y="1245"/>
                  </a:lnTo>
                  <a:lnTo>
                    <a:pt x="747" y="1245"/>
                  </a:lnTo>
                  <a:lnTo>
                    <a:pt x="738" y="1248"/>
                  </a:lnTo>
                  <a:lnTo>
                    <a:pt x="728" y="1252"/>
                  </a:lnTo>
                  <a:lnTo>
                    <a:pt x="719" y="1254"/>
                  </a:lnTo>
                  <a:lnTo>
                    <a:pt x="712" y="1256"/>
                  </a:lnTo>
                  <a:lnTo>
                    <a:pt x="710" y="1257"/>
                  </a:lnTo>
                  <a:lnTo>
                    <a:pt x="701" y="1260"/>
                  </a:lnTo>
                  <a:lnTo>
                    <a:pt x="691" y="1262"/>
                  </a:lnTo>
                  <a:lnTo>
                    <a:pt x="681" y="1264"/>
                  </a:lnTo>
                  <a:lnTo>
                    <a:pt x="672" y="1266"/>
                  </a:lnTo>
                  <a:lnTo>
                    <a:pt x="664" y="1266"/>
                  </a:lnTo>
                  <a:lnTo>
                    <a:pt x="662" y="1267"/>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5" name="Freeform 2006">
              <a:extLst>
                <a:ext uri="{FF2B5EF4-FFF2-40B4-BE49-F238E27FC236}">
                  <a16:creationId xmlns:a16="http://schemas.microsoft.com/office/drawing/2014/main" id="{EDB266E7-86A1-E948-8F0A-7B474E481574}"/>
                </a:ext>
              </a:extLst>
            </p:cNvPr>
            <p:cNvSpPr>
              <a:spLocks/>
            </p:cNvSpPr>
            <p:nvPr/>
          </p:nvSpPr>
          <p:spPr bwMode="auto">
            <a:xfrm>
              <a:off x="8164962" y="1468500"/>
              <a:ext cx="1617417" cy="377266"/>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46" name="グループ化 245">
              <a:extLst>
                <a:ext uri="{FF2B5EF4-FFF2-40B4-BE49-F238E27FC236}">
                  <a16:creationId xmlns:a16="http://schemas.microsoft.com/office/drawing/2014/main" id="{2061CD33-0D79-7A40-A17C-2B2C61DB5092}"/>
                </a:ext>
              </a:extLst>
            </p:cNvPr>
            <p:cNvGrpSpPr/>
            <p:nvPr/>
          </p:nvGrpSpPr>
          <p:grpSpPr>
            <a:xfrm>
              <a:off x="7372903" y="1303396"/>
              <a:ext cx="519552" cy="675105"/>
              <a:chOff x="3917305" y="3205925"/>
              <a:chExt cx="519552" cy="675105"/>
            </a:xfrm>
          </p:grpSpPr>
          <p:grpSp>
            <p:nvGrpSpPr>
              <p:cNvPr id="278" name="グループ化 277">
                <a:extLst>
                  <a:ext uri="{FF2B5EF4-FFF2-40B4-BE49-F238E27FC236}">
                    <a16:creationId xmlns:a16="http://schemas.microsoft.com/office/drawing/2014/main" id="{340FC83E-85D8-D14F-A196-2B9025A1318F}"/>
                  </a:ext>
                </a:extLst>
              </p:cNvPr>
              <p:cNvGrpSpPr>
                <a:grpSpLocks noChangeAspect="1"/>
              </p:cNvGrpSpPr>
              <p:nvPr/>
            </p:nvGrpSpPr>
            <p:grpSpPr>
              <a:xfrm>
                <a:off x="4057213" y="3404978"/>
                <a:ext cx="258292" cy="258290"/>
                <a:chOff x="5263110" y="5000823"/>
                <a:chExt cx="360000" cy="360000"/>
              </a:xfrm>
            </p:grpSpPr>
            <p:sp>
              <p:nvSpPr>
                <p:cNvPr id="282" name="楕円 331">
                  <a:extLst>
                    <a:ext uri="{FF2B5EF4-FFF2-40B4-BE49-F238E27FC236}">
                      <a16:creationId xmlns:a16="http://schemas.microsoft.com/office/drawing/2014/main" id="{8E509CFE-678F-C942-945E-EE77BD8568E0}"/>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3" name="楕円 332">
                  <a:extLst>
                    <a:ext uri="{FF2B5EF4-FFF2-40B4-BE49-F238E27FC236}">
                      <a16:creationId xmlns:a16="http://schemas.microsoft.com/office/drawing/2014/main" id="{9B825A7B-BF71-0C47-A629-88745DCDFCEA}"/>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4" name="楕円 333">
                  <a:extLst>
                    <a:ext uri="{FF2B5EF4-FFF2-40B4-BE49-F238E27FC236}">
                      <a16:creationId xmlns:a16="http://schemas.microsoft.com/office/drawing/2014/main" id="{87767F41-C35B-A449-B05E-6642254D12BE}"/>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5" name="楕円 334">
                  <a:extLst>
                    <a:ext uri="{FF2B5EF4-FFF2-40B4-BE49-F238E27FC236}">
                      <a16:creationId xmlns:a16="http://schemas.microsoft.com/office/drawing/2014/main" id="{48F127AC-9714-D04D-85FA-BD1E647FDFC9}"/>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6" name="楕円 335">
                  <a:extLst>
                    <a:ext uri="{FF2B5EF4-FFF2-40B4-BE49-F238E27FC236}">
                      <a16:creationId xmlns:a16="http://schemas.microsoft.com/office/drawing/2014/main" id="{FA02B8F1-A3E6-2547-AC7B-F6A966AC550B}"/>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7" name="楕円 336">
                  <a:extLst>
                    <a:ext uri="{FF2B5EF4-FFF2-40B4-BE49-F238E27FC236}">
                      <a16:creationId xmlns:a16="http://schemas.microsoft.com/office/drawing/2014/main" id="{0F7B31C0-3631-9B41-96A1-A81AD612398C}"/>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8" name="楕円 337">
                  <a:extLst>
                    <a:ext uri="{FF2B5EF4-FFF2-40B4-BE49-F238E27FC236}">
                      <a16:creationId xmlns:a16="http://schemas.microsoft.com/office/drawing/2014/main" id="{5DBC118C-0CC1-4D41-BBF6-835E9FF4744A}"/>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9" name="楕円 338">
                  <a:extLst>
                    <a:ext uri="{FF2B5EF4-FFF2-40B4-BE49-F238E27FC236}">
                      <a16:creationId xmlns:a16="http://schemas.microsoft.com/office/drawing/2014/main" id="{BDED4FF7-EA83-CC4B-A7B1-5DFFF0007021}"/>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0" name="楕円 339">
                  <a:extLst>
                    <a:ext uri="{FF2B5EF4-FFF2-40B4-BE49-F238E27FC236}">
                      <a16:creationId xmlns:a16="http://schemas.microsoft.com/office/drawing/2014/main" id="{61CF33EC-FEEA-CE4D-8D53-CC5C8271634D}"/>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1" name="楕円 340">
                  <a:extLst>
                    <a:ext uri="{FF2B5EF4-FFF2-40B4-BE49-F238E27FC236}">
                      <a16:creationId xmlns:a16="http://schemas.microsoft.com/office/drawing/2014/main" id="{05AE96D8-57FD-DD45-94B6-29221699B567}"/>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2" name="楕円 341">
                  <a:extLst>
                    <a:ext uri="{FF2B5EF4-FFF2-40B4-BE49-F238E27FC236}">
                      <a16:creationId xmlns:a16="http://schemas.microsoft.com/office/drawing/2014/main" id="{1E0D5E8B-1C55-8C43-BA38-CBC27A02B2BB}"/>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3" name="楕円 342">
                  <a:extLst>
                    <a:ext uri="{FF2B5EF4-FFF2-40B4-BE49-F238E27FC236}">
                      <a16:creationId xmlns:a16="http://schemas.microsoft.com/office/drawing/2014/main" id="{2C5C02D0-F6F6-5A4A-AB90-28014FF7FD15}"/>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4" name="楕円 343">
                  <a:extLst>
                    <a:ext uri="{FF2B5EF4-FFF2-40B4-BE49-F238E27FC236}">
                      <a16:creationId xmlns:a16="http://schemas.microsoft.com/office/drawing/2014/main" id="{063717BD-845C-114F-9E56-1A1A00E4F9A0}"/>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5" name="楕円 344">
                  <a:extLst>
                    <a:ext uri="{FF2B5EF4-FFF2-40B4-BE49-F238E27FC236}">
                      <a16:creationId xmlns:a16="http://schemas.microsoft.com/office/drawing/2014/main" id="{CAB3EA63-EF16-844D-9828-2064CC9C4367}"/>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6" name="楕円 345">
                  <a:extLst>
                    <a:ext uri="{FF2B5EF4-FFF2-40B4-BE49-F238E27FC236}">
                      <a16:creationId xmlns:a16="http://schemas.microsoft.com/office/drawing/2014/main" id="{3B4B27B8-919E-9B46-990C-14AC4210B38F}"/>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7" name="楕円 346">
                  <a:extLst>
                    <a:ext uri="{FF2B5EF4-FFF2-40B4-BE49-F238E27FC236}">
                      <a16:creationId xmlns:a16="http://schemas.microsoft.com/office/drawing/2014/main" id="{F19D094F-C654-C74B-856C-EE75D0CA73D9}"/>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98" name="楕円 347">
                  <a:extLst>
                    <a:ext uri="{FF2B5EF4-FFF2-40B4-BE49-F238E27FC236}">
                      <a16:creationId xmlns:a16="http://schemas.microsoft.com/office/drawing/2014/main" id="{FF2FC35D-D5A1-D74E-A0B4-9ACB12F2BE40}"/>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79" name="楕円 304">
                <a:extLst>
                  <a:ext uri="{FF2B5EF4-FFF2-40B4-BE49-F238E27FC236}">
                    <a16:creationId xmlns:a16="http://schemas.microsoft.com/office/drawing/2014/main" id="{CC36743E-657D-C641-A356-74A5DDBCDF9B}"/>
                  </a:ext>
                </a:extLst>
              </p:cNvPr>
              <p:cNvSpPr>
                <a:spLocks noChangeAspect="1"/>
              </p:cNvSpPr>
              <p:nvPr/>
            </p:nvSpPr>
            <p:spPr>
              <a:xfrm>
                <a:off x="3917305" y="3292903"/>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80" name="楕円 306">
                <a:extLst>
                  <a:ext uri="{FF2B5EF4-FFF2-40B4-BE49-F238E27FC236}">
                    <a16:creationId xmlns:a16="http://schemas.microsoft.com/office/drawing/2014/main" id="{9DA03D0F-20D6-CB44-997D-26DDC716807D}"/>
                  </a:ext>
                </a:extLst>
              </p:cNvPr>
              <p:cNvSpPr>
                <a:spLocks noChangeAspect="1"/>
              </p:cNvSpPr>
              <p:nvPr/>
            </p:nvSpPr>
            <p:spPr>
              <a:xfrm>
                <a:off x="4123803" y="374297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81" name="楕円 307">
                <a:extLst>
                  <a:ext uri="{FF2B5EF4-FFF2-40B4-BE49-F238E27FC236}">
                    <a16:creationId xmlns:a16="http://schemas.microsoft.com/office/drawing/2014/main" id="{4D7CCF86-BD53-764D-A54C-031504A3C430}"/>
                  </a:ext>
                </a:extLst>
              </p:cNvPr>
              <p:cNvSpPr>
                <a:spLocks noChangeAspect="1"/>
              </p:cNvSpPr>
              <p:nvPr/>
            </p:nvSpPr>
            <p:spPr>
              <a:xfrm>
                <a:off x="4120819" y="3205925"/>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grpSp>
        <p:grpSp>
          <p:nvGrpSpPr>
            <p:cNvPr id="247" name="グループ化 246">
              <a:extLst>
                <a:ext uri="{FF2B5EF4-FFF2-40B4-BE49-F238E27FC236}">
                  <a16:creationId xmlns:a16="http://schemas.microsoft.com/office/drawing/2014/main" id="{C8F63DAB-82B1-6847-9014-75D3040E51E6}"/>
                </a:ext>
              </a:extLst>
            </p:cNvPr>
            <p:cNvGrpSpPr>
              <a:grpSpLocks noChangeAspect="1"/>
            </p:cNvGrpSpPr>
            <p:nvPr/>
          </p:nvGrpSpPr>
          <p:grpSpPr>
            <a:xfrm>
              <a:off x="8778640" y="1502449"/>
              <a:ext cx="258292" cy="258290"/>
              <a:chOff x="5263110" y="5000823"/>
              <a:chExt cx="360000" cy="360000"/>
            </a:xfrm>
          </p:grpSpPr>
          <p:sp>
            <p:nvSpPr>
              <p:cNvPr id="261" name="楕円 331">
                <a:extLst>
                  <a:ext uri="{FF2B5EF4-FFF2-40B4-BE49-F238E27FC236}">
                    <a16:creationId xmlns:a16="http://schemas.microsoft.com/office/drawing/2014/main" id="{B5E06F83-6E91-A045-B6BB-F3D8CAC1169F}"/>
                  </a:ext>
                </a:extLst>
              </p:cNvPr>
              <p:cNvSpPr/>
              <p:nvPr/>
            </p:nvSpPr>
            <p:spPr>
              <a:xfrm>
                <a:off x="5263110" y="5000823"/>
                <a:ext cx="360000" cy="36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2" name="楕円 332">
                <a:extLst>
                  <a:ext uri="{FF2B5EF4-FFF2-40B4-BE49-F238E27FC236}">
                    <a16:creationId xmlns:a16="http://schemas.microsoft.com/office/drawing/2014/main" id="{31AF8137-1F91-1845-BB1B-8D4078FFDACE}"/>
                  </a:ext>
                </a:extLst>
              </p:cNvPr>
              <p:cNvSpPr/>
              <p:nvPr/>
            </p:nvSpPr>
            <p:spPr>
              <a:xfrm>
                <a:off x="5307815" y="50132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3" name="楕円 333">
                <a:extLst>
                  <a:ext uri="{FF2B5EF4-FFF2-40B4-BE49-F238E27FC236}">
                    <a16:creationId xmlns:a16="http://schemas.microsoft.com/office/drawing/2014/main" id="{5428AEC8-8AD5-8D47-A1DF-9AA25F781055}"/>
                  </a:ext>
                </a:extLst>
              </p:cNvPr>
              <p:cNvSpPr/>
              <p:nvPr/>
            </p:nvSpPr>
            <p:spPr>
              <a:xfrm>
                <a:off x="5350216" y="5016868"/>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4" name="楕円 334">
                <a:extLst>
                  <a:ext uri="{FF2B5EF4-FFF2-40B4-BE49-F238E27FC236}">
                    <a16:creationId xmlns:a16="http://schemas.microsoft.com/office/drawing/2014/main" id="{7BD8337A-5A2A-274D-A6EB-A7E6CEE66355}"/>
                  </a:ext>
                </a:extLst>
              </p:cNvPr>
              <p:cNvSpPr/>
              <p:nvPr/>
            </p:nvSpPr>
            <p:spPr>
              <a:xfrm>
                <a:off x="5284351" y="519158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5" name="楕円 335">
                <a:extLst>
                  <a:ext uri="{FF2B5EF4-FFF2-40B4-BE49-F238E27FC236}">
                    <a16:creationId xmlns:a16="http://schemas.microsoft.com/office/drawing/2014/main" id="{445FC1E6-8ADE-5F4E-B297-B7DBC8715053}"/>
                  </a:ext>
                </a:extLst>
              </p:cNvPr>
              <p:cNvSpPr/>
              <p:nvPr/>
            </p:nvSpPr>
            <p:spPr>
              <a:xfrm>
                <a:off x="5479869" y="516829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6" name="楕円 336">
                <a:extLst>
                  <a:ext uri="{FF2B5EF4-FFF2-40B4-BE49-F238E27FC236}">
                    <a16:creationId xmlns:a16="http://schemas.microsoft.com/office/drawing/2014/main" id="{92A547E5-8928-4A44-980D-D225D2BF13DE}"/>
                  </a:ext>
                </a:extLst>
              </p:cNvPr>
              <p:cNvSpPr/>
              <p:nvPr/>
            </p:nvSpPr>
            <p:spPr>
              <a:xfrm>
                <a:off x="5455955" y="523911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7" name="楕円 337">
                <a:extLst>
                  <a:ext uri="{FF2B5EF4-FFF2-40B4-BE49-F238E27FC236}">
                    <a16:creationId xmlns:a16="http://schemas.microsoft.com/office/drawing/2014/main" id="{83179929-06C4-D148-B31B-ECE72007A009}"/>
                  </a:ext>
                </a:extLst>
              </p:cNvPr>
              <p:cNvSpPr/>
              <p:nvPr/>
            </p:nvSpPr>
            <p:spPr>
              <a:xfrm>
                <a:off x="5369291" y="5117437"/>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8" name="楕円 338">
                <a:extLst>
                  <a:ext uri="{FF2B5EF4-FFF2-40B4-BE49-F238E27FC236}">
                    <a16:creationId xmlns:a16="http://schemas.microsoft.com/office/drawing/2014/main" id="{B68E152D-0B40-C442-A3F4-7B3434DFD143}"/>
                  </a:ext>
                </a:extLst>
              </p:cNvPr>
              <p:cNvSpPr/>
              <p:nvPr/>
            </p:nvSpPr>
            <p:spPr>
              <a:xfrm>
                <a:off x="5357330" y="503971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69" name="楕円 339">
                <a:extLst>
                  <a:ext uri="{FF2B5EF4-FFF2-40B4-BE49-F238E27FC236}">
                    <a16:creationId xmlns:a16="http://schemas.microsoft.com/office/drawing/2014/main" id="{AE2216AC-15E5-2742-9AFB-D4415FD83AD5}"/>
                  </a:ext>
                </a:extLst>
              </p:cNvPr>
              <p:cNvSpPr/>
              <p:nvPr/>
            </p:nvSpPr>
            <p:spPr>
              <a:xfrm>
                <a:off x="5277406" y="511249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0" name="楕円 340">
                <a:extLst>
                  <a:ext uri="{FF2B5EF4-FFF2-40B4-BE49-F238E27FC236}">
                    <a16:creationId xmlns:a16="http://schemas.microsoft.com/office/drawing/2014/main" id="{A01D67AD-A692-0A4D-9063-C5B7745A343C}"/>
                  </a:ext>
                </a:extLst>
              </p:cNvPr>
              <p:cNvSpPr/>
              <p:nvPr/>
            </p:nvSpPr>
            <p:spPr>
              <a:xfrm>
                <a:off x="5364827" y="523183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1" name="楕円 341">
                <a:extLst>
                  <a:ext uri="{FF2B5EF4-FFF2-40B4-BE49-F238E27FC236}">
                    <a16:creationId xmlns:a16="http://schemas.microsoft.com/office/drawing/2014/main" id="{7BFDA70C-559B-AB42-93E7-5FBED3174F0E}"/>
                  </a:ext>
                </a:extLst>
              </p:cNvPr>
              <p:cNvSpPr/>
              <p:nvPr/>
            </p:nvSpPr>
            <p:spPr>
              <a:xfrm>
                <a:off x="5320866" y="5232096"/>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2" name="楕円 342">
                <a:extLst>
                  <a:ext uri="{FF2B5EF4-FFF2-40B4-BE49-F238E27FC236}">
                    <a16:creationId xmlns:a16="http://schemas.microsoft.com/office/drawing/2014/main" id="{90FF2B82-5EE8-DD49-9CAA-98BAC977CBC1}"/>
                  </a:ext>
                </a:extLst>
              </p:cNvPr>
              <p:cNvSpPr/>
              <p:nvPr/>
            </p:nvSpPr>
            <p:spPr>
              <a:xfrm>
                <a:off x="5465241" y="5047152"/>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3" name="楕円 343">
                <a:extLst>
                  <a:ext uri="{FF2B5EF4-FFF2-40B4-BE49-F238E27FC236}">
                    <a16:creationId xmlns:a16="http://schemas.microsoft.com/office/drawing/2014/main" id="{C12E1BB1-3EE2-0D44-AD50-2130585A4006}"/>
                  </a:ext>
                </a:extLst>
              </p:cNvPr>
              <p:cNvSpPr/>
              <p:nvPr/>
            </p:nvSpPr>
            <p:spPr>
              <a:xfrm>
                <a:off x="5415328" y="514131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4" name="楕円 344">
                <a:extLst>
                  <a:ext uri="{FF2B5EF4-FFF2-40B4-BE49-F238E27FC236}">
                    <a16:creationId xmlns:a16="http://schemas.microsoft.com/office/drawing/2014/main" id="{8BA6E8A0-87DA-FD44-97E8-80DEF8743C1E}"/>
                  </a:ext>
                </a:extLst>
              </p:cNvPr>
              <p:cNvSpPr/>
              <p:nvPr/>
            </p:nvSpPr>
            <p:spPr>
              <a:xfrm>
                <a:off x="5291761" y="5095135"/>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5" name="楕円 345">
                <a:extLst>
                  <a:ext uri="{FF2B5EF4-FFF2-40B4-BE49-F238E27FC236}">
                    <a16:creationId xmlns:a16="http://schemas.microsoft.com/office/drawing/2014/main" id="{E589B185-5128-5649-8ECA-9534CA1327E0}"/>
                  </a:ext>
                </a:extLst>
              </p:cNvPr>
              <p:cNvSpPr/>
              <p:nvPr/>
            </p:nvSpPr>
            <p:spPr>
              <a:xfrm>
                <a:off x="5488189" y="5099753"/>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6" name="楕円 346">
                <a:extLst>
                  <a:ext uri="{FF2B5EF4-FFF2-40B4-BE49-F238E27FC236}">
                    <a16:creationId xmlns:a16="http://schemas.microsoft.com/office/drawing/2014/main" id="{AD030F46-08D2-9F4C-A5C9-18EF6801F0D0}"/>
                  </a:ext>
                </a:extLst>
              </p:cNvPr>
              <p:cNvSpPr/>
              <p:nvPr/>
            </p:nvSpPr>
            <p:spPr>
              <a:xfrm>
                <a:off x="5366974" y="5171744"/>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77" name="楕円 347">
                <a:extLst>
                  <a:ext uri="{FF2B5EF4-FFF2-40B4-BE49-F238E27FC236}">
                    <a16:creationId xmlns:a16="http://schemas.microsoft.com/office/drawing/2014/main" id="{534CFA7E-59C7-FB45-84D0-5C0833FDEB91}"/>
                  </a:ext>
                </a:extLst>
              </p:cNvPr>
              <p:cNvSpPr/>
              <p:nvPr/>
            </p:nvSpPr>
            <p:spPr>
              <a:xfrm>
                <a:off x="5428079" y="5020049"/>
                <a:ext cx="120000" cy="120000"/>
              </a:xfrm>
              <a:prstGeom prst="ellipse">
                <a:avLst/>
              </a:prstGeom>
              <a:ln w="63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grpSp>
        <p:sp>
          <p:nvSpPr>
            <p:cNvPr id="248" name="楕円 304">
              <a:extLst>
                <a:ext uri="{FF2B5EF4-FFF2-40B4-BE49-F238E27FC236}">
                  <a16:creationId xmlns:a16="http://schemas.microsoft.com/office/drawing/2014/main" id="{29764B86-58C0-E34B-9278-854B8B05F574}"/>
                </a:ext>
              </a:extLst>
            </p:cNvPr>
            <p:cNvSpPr>
              <a:spLocks noChangeAspect="1"/>
            </p:cNvSpPr>
            <p:nvPr/>
          </p:nvSpPr>
          <p:spPr>
            <a:xfrm>
              <a:off x="8638732" y="1390374"/>
              <a:ext cx="519552" cy="519548"/>
            </a:xfrm>
            <a:prstGeom prst="ellipse">
              <a:avLst/>
            </a:prstGeom>
            <a:noFill/>
            <a:ln w="6350">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49" name="楕円 306">
              <a:extLst>
                <a:ext uri="{FF2B5EF4-FFF2-40B4-BE49-F238E27FC236}">
                  <a16:creationId xmlns:a16="http://schemas.microsoft.com/office/drawing/2014/main" id="{BD2F7A36-BA5D-8E47-AEB3-1B3379E87853}"/>
                </a:ext>
              </a:extLst>
            </p:cNvPr>
            <p:cNvSpPr>
              <a:spLocks noChangeAspect="1"/>
            </p:cNvSpPr>
            <p:nvPr/>
          </p:nvSpPr>
          <p:spPr>
            <a:xfrm>
              <a:off x="9080364" y="1683693"/>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50" name="楕円 307">
              <a:extLst>
                <a:ext uri="{FF2B5EF4-FFF2-40B4-BE49-F238E27FC236}">
                  <a16:creationId xmlns:a16="http://schemas.microsoft.com/office/drawing/2014/main" id="{2C358EAE-DFA2-FB4E-A6AA-B006CF203CB5}"/>
                </a:ext>
              </a:extLst>
            </p:cNvPr>
            <p:cNvSpPr>
              <a:spLocks noChangeAspect="1"/>
            </p:cNvSpPr>
            <p:nvPr/>
          </p:nvSpPr>
          <p:spPr>
            <a:xfrm>
              <a:off x="8567923" y="1499341"/>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51" name="楕円 313">
              <a:extLst>
                <a:ext uri="{FF2B5EF4-FFF2-40B4-BE49-F238E27FC236}">
                  <a16:creationId xmlns:a16="http://schemas.microsoft.com/office/drawing/2014/main" id="{7F818837-30A0-FB4D-B2F2-4B6257455A47}"/>
                </a:ext>
              </a:extLst>
            </p:cNvPr>
            <p:cNvSpPr>
              <a:spLocks noChangeAspect="1"/>
            </p:cNvSpPr>
            <p:nvPr/>
          </p:nvSpPr>
          <p:spPr>
            <a:xfrm>
              <a:off x="9374452" y="1420868"/>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sp>
          <p:nvSpPr>
            <p:cNvPr id="252" name="楕円 313">
              <a:extLst>
                <a:ext uri="{FF2B5EF4-FFF2-40B4-BE49-F238E27FC236}">
                  <a16:creationId xmlns:a16="http://schemas.microsoft.com/office/drawing/2014/main" id="{8C52EC5D-966A-5845-9EF7-A3D0C0ABC926}"/>
                </a:ext>
              </a:extLst>
            </p:cNvPr>
            <p:cNvSpPr>
              <a:spLocks noChangeAspect="1"/>
            </p:cNvSpPr>
            <p:nvPr/>
          </p:nvSpPr>
          <p:spPr>
            <a:xfrm>
              <a:off x="7298221" y="1881094"/>
              <a:ext cx="138053" cy="138052"/>
            </a:xfrm>
            <a:prstGeom prst="ellipse">
              <a:avLst/>
            </a:prstGeom>
            <a:solidFill>
              <a:srgbClr val="FFFF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e</a:t>
              </a:r>
              <a:endParaRPr kumimoji="1" lang="ja-JP" altLang="en-US" sz="1050" b="1" dirty="0">
                <a:solidFill>
                  <a:schemeClr val="tx1"/>
                </a:solidFill>
              </a:endParaRPr>
            </a:p>
          </p:txBody>
        </p:sp>
        <p:cxnSp>
          <p:nvCxnSpPr>
            <p:cNvPr id="253" name="直線矢印コネクタ 252">
              <a:extLst>
                <a:ext uri="{FF2B5EF4-FFF2-40B4-BE49-F238E27FC236}">
                  <a16:creationId xmlns:a16="http://schemas.microsoft.com/office/drawing/2014/main" id="{0E366805-4FAE-AB4D-8753-490E8809BE4F}"/>
                </a:ext>
              </a:extLst>
            </p:cNvPr>
            <p:cNvCxnSpPr>
              <a:cxnSpLocks/>
            </p:cNvCxnSpPr>
            <p:nvPr/>
          </p:nvCxnSpPr>
          <p:spPr>
            <a:xfrm flipH="1">
              <a:off x="9446486" y="1351229"/>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直線矢印コネクタ 253">
              <a:extLst>
                <a:ext uri="{FF2B5EF4-FFF2-40B4-BE49-F238E27FC236}">
                  <a16:creationId xmlns:a16="http://schemas.microsoft.com/office/drawing/2014/main" id="{1BF2FB09-7206-D84E-B031-EDAC5E42A135}"/>
                </a:ext>
              </a:extLst>
            </p:cNvPr>
            <p:cNvCxnSpPr>
              <a:cxnSpLocks/>
            </p:cNvCxnSpPr>
            <p:nvPr/>
          </p:nvCxnSpPr>
          <p:spPr>
            <a:xfrm flipH="1">
              <a:off x="7364374" y="1840449"/>
              <a:ext cx="1" cy="378823"/>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直線矢印コネクタ 254">
              <a:extLst>
                <a:ext uri="{FF2B5EF4-FFF2-40B4-BE49-F238E27FC236}">
                  <a16:creationId xmlns:a16="http://schemas.microsoft.com/office/drawing/2014/main" id="{29B35C2A-DEEF-0242-8E4C-0194D3DEBF07}"/>
                </a:ext>
              </a:extLst>
            </p:cNvPr>
            <p:cNvCxnSpPr>
              <a:cxnSpLocks/>
            </p:cNvCxnSpPr>
            <p:nvPr/>
          </p:nvCxnSpPr>
          <p:spPr>
            <a:xfrm flipV="1">
              <a:off x="7648427" y="1477278"/>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直線矢印コネクタ 255">
              <a:extLst>
                <a:ext uri="{FF2B5EF4-FFF2-40B4-BE49-F238E27FC236}">
                  <a16:creationId xmlns:a16="http://schemas.microsoft.com/office/drawing/2014/main" id="{EE5A1FB7-357A-1D4F-BFFC-94CD65E276EE}"/>
                </a:ext>
              </a:extLst>
            </p:cNvPr>
            <p:cNvCxnSpPr>
              <a:cxnSpLocks/>
            </p:cNvCxnSpPr>
            <p:nvPr/>
          </p:nvCxnSpPr>
          <p:spPr>
            <a:xfrm rot="5400000" flipV="1">
              <a:off x="8937717" y="1484474"/>
              <a:ext cx="0" cy="33395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7" name="テキスト ボックス 256">
                  <a:extLst>
                    <a:ext uri="{FF2B5EF4-FFF2-40B4-BE49-F238E27FC236}">
                      <a16:creationId xmlns:a16="http://schemas.microsoft.com/office/drawing/2014/main" id="{E143545A-7B8F-AD49-BE87-6B0098F0BD42}"/>
                    </a:ext>
                  </a:extLst>
                </p:cNvPr>
                <p:cNvSpPr txBox="1"/>
                <p:nvPr/>
              </p:nvSpPr>
              <p:spPr>
                <a:xfrm>
                  <a:off x="9683238" y="1274234"/>
                  <a:ext cx="1166473"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2</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𝑃</m:t>
                          </m:r>
                        </m:e>
                        <m:sub>
                          <m:r>
                            <a:rPr kumimoji="1" lang="en-US" altLang="ja-JP" b="0" i="1" smtClean="0">
                              <a:latin typeface="Cambria Math" panose="02040503050406030204" pitchFamily="18" charset="0"/>
                            </a:rPr>
                            <m:t>−1</m:t>
                          </m:r>
                        </m:sub>
                      </m:sSub>
                    </m:oMath>
                  </a14:m>
                  <a:r>
                    <a:rPr kumimoji="1" lang="en-US" altLang="ja-JP" dirty="0"/>
                    <a:t> orbit</a:t>
                  </a:r>
                  <a:endParaRPr kumimoji="1" lang="ja-JP" altLang="en-US" dirty="0"/>
                </a:p>
              </p:txBody>
            </p:sp>
          </mc:Choice>
          <mc:Fallback xmlns="">
            <p:sp>
              <p:nvSpPr>
                <p:cNvPr id="257" name="テキスト ボックス 256">
                  <a:extLst>
                    <a:ext uri="{FF2B5EF4-FFF2-40B4-BE49-F238E27FC236}">
                      <a16:creationId xmlns:a16="http://schemas.microsoft.com/office/drawing/2014/main" id="{E143545A-7B8F-AD49-BE87-6B0098F0BD42}"/>
                    </a:ext>
                  </a:extLst>
                </p:cNvPr>
                <p:cNvSpPr txBox="1">
                  <a:spLocks noRot="1" noChangeAspect="1" noMove="1" noResize="1" noEditPoints="1" noAdjustHandles="1" noChangeArrowheads="1" noChangeShapeType="1" noTextEdit="1"/>
                </p:cNvSpPr>
                <p:nvPr/>
              </p:nvSpPr>
              <p:spPr>
                <a:xfrm>
                  <a:off x="9683238" y="1274234"/>
                  <a:ext cx="1166473" cy="369332"/>
                </a:xfrm>
                <a:prstGeom prst="rect">
                  <a:avLst/>
                </a:prstGeom>
                <a:blipFill>
                  <a:blip r:embed="rId6"/>
                  <a:stretch>
                    <a:fillRect t="-6897" r="-3226" b="-241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8" name="テキスト ボックス 257">
                  <a:extLst>
                    <a:ext uri="{FF2B5EF4-FFF2-40B4-BE49-F238E27FC236}">
                      <a16:creationId xmlns:a16="http://schemas.microsoft.com/office/drawing/2014/main" id="{98F0124B-BB6F-1049-800B-585D175F32D7}"/>
                    </a:ext>
                  </a:extLst>
                </p:cNvPr>
                <p:cNvSpPr txBox="1"/>
                <p:nvPr/>
              </p:nvSpPr>
              <p:spPr>
                <a:xfrm>
                  <a:off x="7700018" y="2100695"/>
                  <a:ext cx="1141082"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2</m:t>
                                </m:r>
                              </m:e>
                            </m:d>
                            <m:r>
                              <a:rPr lang="en-US" altLang="ja-JP" b="0" i="1" smtClean="0">
                                <a:latin typeface="Cambria Math" panose="02040503050406030204" pitchFamily="18" charset="0"/>
                              </a:rPr>
                              <m:t>′</m:t>
                            </m:r>
                          </m:e>
                        </m:d>
                      </m:oMath>
                    </m:oMathPara>
                  </a14:m>
                  <a:endParaRPr kumimoji="1" lang="ja-JP" altLang="en-US" dirty="0">
                    <a:solidFill>
                      <a:schemeClr val="tx1"/>
                    </a:solidFill>
                  </a:endParaRPr>
                </a:p>
              </p:txBody>
            </p:sp>
          </mc:Choice>
          <mc:Fallback xmlns="">
            <p:sp>
              <p:nvSpPr>
                <p:cNvPr id="258" name="テキスト ボックス 257">
                  <a:extLst>
                    <a:ext uri="{FF2B5EF4-FFF2-40B4-BE49-F238E27FC236}">
                      <a16:creationId xmlns:a16="http://schemas.microsoft.com/office/drawing/2014/main" id="{98F0124B-BB6F-1049-800B-585D175F32D7}"/>
                    </a:ext>
                  </a:extLst>
                </p:cNvPr>
                <p:cNvSpPr txBox="1">
                  <a:spLocks noRot="1" noChangeAspect="1" noMove="1" noResize="1" noEditPoints="1" noAdjustHandles="1" noChangeArrowheads="1" noChangeShapeType="1" noTextEdit="1"/>
                </p:cNvSpPr>
                <p:nvPr/>
              </p:nvSpPr>
              <p:spPr>
                <a:xfrm>
                  <a:off x="7700018" y="2100695"/>
                  <a:ext cx="1141082" cy="369332"/>
                </a:xfrm>
                <a:prstGeom prst="rect">
                  <a:avLst/>
                </a:prstGeom>
                <a:blipFill>
                  <a:blip r:embed="rId7"/>
                  <a:stretch>
                    <a:fillRect l="-24176" t="-110000" r="-17582" b="-166667"/>
                  </a:stretch>
                </a:blipFill>
                <a:ln w="6350">
                  <a:noFill/>
                </a:ln>
              </p:spPr>
              <p:txBody>
                <a:bodyPr/>
                <a:lstStyle/>
                <a:p>
                  <a:r>
                    <a:rPr lang="ja-JP" altLang="en-US">
                      <a:noFill/>
                    </a:rPr>
                    <a:t> </a:t>
                  </a:r>
                </a:p>
              </p:txBody>
            </p:sp>
          </mc:Fallback>
        </mc:AlternateContent>
        <p:sp>
          <p:nvSpPr>
            <p:cNvPr id="259" name="Freeform 2006">
              <a:extLst>
                <a:ext uri="{FF2B5EF4-FFF2-40B4-BE49-F238E27FC236}">
                  <a16:creationId xmlns:a16="http://schemas.microsoft.com/office/drawing/2014/main" id="{194A7818-30CD-984C-9F2C-DDE45976035F}"/>
                </a:ext>
              </a:extLst>
            </p:cNvPr>
            <p:cNvSpPr>
              <a:spLocks/>
            </p:cNvSpPr>
            <p:nvPr/>
          </p:nvSpPr>
          <p:spPr bwMode="auto">
            <a:xfrm>
              <a:off x="8518616" y="1218673"/>
              <a:ext cx="748594" cy="874531"/>
            </a:xfrm>
            <a:custGeom>
              <a:avLst/>
              <a:gdLst>
                <a:gd name="T0" fmla="*/ 17 w 1163"/>
                <a:gd name="T1" fmla="*/ 777 h 1274"/>
                <a:gd name="T2" fmla="*/ 36 w 1163"/>
                <a:gd name="T3" fmla="*/ 844 h 1274"/>
                <a:gd name="T4" fmla="*/ 58 w 1163"/>
                <a:gd name="T5" fmla="*/ 899 h 1274"/>
                <a:gd name="T6" fmla="*/ 89 w 1163"/>
                <a:gd name="T7" fmla="*/ 963 h 1274"/>
                <a:gd name="T8" fmla="*/ 121 w 1163"/>
                <a:gd name="T9" fmla="*/ 1015 h 1274"/>
                <a:gd name="T10" fmla="*/ 160 w 1163"/>
                <a:gd name="T11" fmla="*/ 1066 h 1274"/>
                <a:gd name="T12" fmla="*/ 197 w 1163"/>
                <a:gd name="T13" fmla="*/ 1107 h 1274"/>
                <a:gd name="T14" fmla="*/ 235 w 1163"/>
                <a:gd name="T15" fmla="*/ 1142 h 1274"/>
                <a:gd name="T16" fmla="*/ 282 w 1163"/>
                <a:gd name="T17" fmla="*/ 1179 h 1274"/>
                <a:gd name="T18" fmla="*/ 330 w 1163"/>
                <a:gd name="T19" fmla="*/ 1208 h 1274"/>
                <a:gd name="T20" fmla="*/ 387 w 1163"/>
                <a:gd name="T21" fmla="*/ 1235 h 1274"/>
                <a:gd name="T22" fmla="*/ 445 w 1163"/>
                <a:gd name="T23" fmla="*/ 1254 h 1274"/>
                <a:gd name="T24" fmla="*/ 501 w 1163"/>
                <a:gd name="T25" fmla="*/ 1267 h 1274"/>
                <a:gd name="T26" fmla="*/ 577 w 1163"/>
                <a:gd name="T27" fmla="*/ 1274 h 1274"/>
                <a:gd name="T28" fmla="*/ 653 w 1163"/>
                <a:gd name="T29" fmla="*/ 1270 h 1274"/>
                <a:gd name="T30" fmla="*/ 720 w 1163"/>
                <a:gd name="T31" fmla="*/ 1257 h 1274"/>
                <a:gd name="T32" fmla="*/ 777 w 1163"/>
                <a:gd name="T33" fmla="*/ 1239 h 1274"/>
                <a:gd name="T34" fmla="*/ 830 w 1163"/>
                <a:gd name="T35" fmla="*/ 1215 h 1274"/>
                <a:gd name="T36" fmla="*/ 881 w 1163"/>
                <a:gd name="T37" fmla="*/ 1185 h 1274"/>
                <a:gd name="T38" fmla="*/ 927 w 1163"/>
                <a:gd name="T39" fmla="*/ 1151 h 1274"/>
                <a:gd name="T40" fmla="*/ 966 w 1163"/>
                <a:gd name="T41" fmla="*/ 1117 h 1274"/>
                <a:gd name="T42" fmla="*/ 1005 w 1163"/>
                <a:gd name="T43" fmla="*/ 1076 h 1274"/>
                <a:gd name="T44" fmla="*/ 1042 w 1163"/>
                <a:gd name="T45" fmla="*/ 1027 h 1274"/>
                <a:gd name="T46" fmla="*/ 1071 w 1163"/>
                <a:gd name="T47" fmla="*/ 983 h 1274"/>
                <a:gd name="T48" fmla="*/ 1100 w 1163"/>
                <a:gd name="T49" fmla="*/ 928 h 1274"/>
                <a:gd name="T50" fmla="*/ 1124 w 1163"/>
                <a:gd name="T51" fmla="*/ 869 h 1274"/>
                <a:gd name="T52" fmla="*/ 1143 w 1163"/>
                <a:gd name="T53" fmla="*/ 805 h 1274"/>
                <a:gd name="T54" fmla="*/ 1156 w 1163"/>
                <a:gd name="T55" fmla="*/ 734 h 1274"/>
                <a:gd name="T56" fmla="*/ 1163 w 1163"/>
                <a:gd name="T57" fmla="*/ 658 h 1274"/>
                <a:gd name="T58" fmla="*/ 1156 w 1163"/>
                <a:gd name="T59" fmla="*/ 543 h 1274"/>
                <a:gd name="T60" fmla="*/ 1145 w 1163"/>
                <a:gd name="T61" fmla="*/ 480 h 1274"/>
                <a:gd name="T62" fmla="*/ 1128 w 1163"/>
                <a:gd name="T63" fmla="*/ 417 h 1274"/>
                <a:gd name="T64" fmla="*/ 1103 w 1163"/>
                <a:gd name="T65" fmla="*/ 354 h 1274"/>
                <a:gd name="T66" fmla="*/ 1077 w 1163"/>
                <a:gd name="T67" fmla="*/ 301 h 1274"/>
                <a:gd name="T68" fmla="*/ 1043 w 1163"/>
                <a:gd name="T69" fmla="*/ 249 h 1274"/>
                <a:gd name="T70" fmla="*/ 1012 w 1163"/>
                <a:gd name="T71" fmla="*/ 207 h 1274"/>
                <a:gd name="T72" fmla="*/ 973 w 1163"/>
                <a:gd name="T73" fmla="*/ 165 h 1274"/>
                <a:gd name="T74" fmla="*/ 928 w 1163"/>
                <a:gd name="T75" fmla="*/ 124 h 1274"/>
                <a:gd name="T76" fmla="*/ 884 w 1163"/>
                <a:gd name="T77" fmla="*/ 92 h 1274"/>
                <a:gd name="T78" fmla="*/ 833 w 1163"/>
                <a:gd name="T79" fmla="*/ 62 h 1274"/>
                <a:gd name="T80" fmla="*/ 785 w 1163"/>
                <a:gd name="T81" fmla="*/ 39 h 1274"/>
                <a:gd name="T82" fmla="*/ 722 w 1163"/>
                <a:gd name="T83" fmla="*/ 19 h 1274"/>
                <a:gd name="T84" fmla="*/ 662 w 1163"/>
                <a:gd name="T85" fmla="*/ 6 h 1274"/>
                <a:gd name="T86" fmla="*/ 587 w 1163"/>
                <a:gd name="T87" fmla="*/ 0 h 1274"/>
                <a:gd name="T88" fmla="*/ 511 w 1163"/>
                <a:gd name="T89" fmla="*/ 6 h 1274"/>
                <a:gd name="T90" fmla="*/ 451 w 1163"/>
                <a:gd name="T91" fmla="*/ 19 h 1274"/>
                <a:gd name="T92" fmla="*/ 389 w 1163"/>
                <a:gd name="T93" fmla="*/ 39 h 1274"/>
                <a:gd name="T94" fmla="*/ 340 w 1163"/>
                <a:gd name="T95" fmla="*/ 62 h 1274"/>
                <a:gd name="T96" fmla="*/ 289 w 1163"/>
                <a:gd name="T97" fmla="*/ 92 h 1274"/>
                <a:gd name="T98" fmla="*/ 245 w 1163"/>
                <a:gd name="T99" fmla="*/ 124 h 1274"/>
                <a:gd name="T100" fmla="*/ 199 w 1163"/>
                <a:gd name="T101" fmla="*/ 165 h 1274"/>
                <a:gd name="T102" fmla="*/ 161 w 1163"/>
                <a:gd name="T103" fmla="*/ 207 h 1274"/>
                <a:gd name="T104" fmla="*/ 129 w 1163"/>
                <a:gd name="T105" fmla="*/ 249 h 1274"/>
                <a:gd name="T106" fmla="*/ 92 w 1163"/>
                <a:gd name="T107" fmla="*/ 305 h 1274"/>
                <a:gd name="T108" fmla="*/ 63 w 1163"/>
                <a:gd name="T109" fmla="*/ 365 h 1274"/>
                <a:gd name="T110" fmla="*/ 37 w 1163"/>
                <a:gd name="T111" fmla="*/ 427 h 1274"/>
                <a:gd name="T112" fmla="*/ 19 w 1163"/>
                <a:gd name="T113" fmla="*/ 491 h 1274"/>
                <a:gd name="T114" fmla="*/ 6 w 1163"/>
                <a:gd name="T115" fmla="*/ 553 h 1274"/>
                <a:gd name="T116" fmla="*/ 1 w 1163"/>
                <a:gd name="T117" fmla="*/ 669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3" h="1274">
                  <a:moveTo>
                    <a:pt x="6" y="721"/>
                  </a:moveTo>
                  <a:lnTo>
                    <a:pt x="7" y="728"/>
                  </a:lnTo>
                  <a:lnTo>
                    <a:pt x="8" y="732"/>
                  </a:lnTo>
                  <a:lnTo>
                    <a:pt x="9" y="743"/>
                  </a:lnTo>
                  <a:lnTo>
                    <a:pt x="11" y="753"/>
                  </a:lnTo>
                  <a:lnTo>
                    <a:pt x="14" y="763"/>
                  </a:lnTo>
                  <a:lnTo>
                    <a:pt x="16" y="773"/>
                  </a:lnTo>
                  <a:lnTo>
                    <a:pt x="17" y="777"/>
                  </a:lnTo>
                  <a:lnTo>
                    <a:pt x="19" y="784"/>
                  </a:lnTo>
                  <a:lnTo>
                    <a:pt x="21" y="794"/>
                  </a:lnTo>
                  <a:lnTo>
                    <a:pt x="23" y="805"/>
                  </a:lnTo>
                  <a:lnTo>
                    <a:pt x="26" y="813"/>
                  </a:lnTo>
                  <a:lnTo>
                    <a:pt x="27" y="816"/>
                  </a:lnTo>
                  <a:lnTo>
                    <a:pt x="30" y="826"/>
                  </a:lnTo>
                  <a:lnTo>
                    <a:pt x="33" y="837"/>
                  </a:lnTo>
                  <a:lnTo>
                    <a:pt x="36" y="844"/>
                  </a:lnTo>
                  <a:lnTo>
                    <a:pt x="37" y="847"/>
                  </a:lnTo>
                  <a:lnTo>
                    <a:pt x="41" y="858"/>
                  </a:lnTo>
                  <a:lnTo>
                    <a:pt x="45" y="869"/>
                  </a:lnTo>
                  <a:lnTo>
                    <a:pt x="45" y="869"/>
                  </a:lnTo>
                  <a:lnTo>
                    <a:pt x="48" y="879"/>
                  </a:lnTo>
                  <a:lnTo>
                    <a:pt x="53" y="889"/>
                  </a:lnTo>
                  <a:lnTo>
                    <a:pt x="55" y="893"/>
                  </a:lnTo>
                  <a:lnTo>
                    <a:pt x="58" y="899"/>
                  </a:lnTo>
                  <a:lnTo>
                    <a:pt x="63" y="910"/>
                  </a:lnTo>
                  <a:lnTo>
                    <a:pt x="65" y="914"/>
                  </a:lnTo>
                  <a:lnTo>
                    <a:pt x="68" y="920"/>
                  </a:lnTo>
                  <a:lnTo>
                    <a:pt x="72" y="931"/>
                  </a:lnTo>
                  <a:lnTo>
                    <a:pt x="73" y="934"/>
                  </a:lnTo>
                  <a:lnTo>
                    <a:pt x="77" y="942"/>
                  </a:lnTo>
                  <a:lnTo>
                    <a:pt x="83" y="952"/>
                  </a:lnTo>
                  <a:lnTo>
                    <a:pt x="89" y="963"/>
                  </a:lnTo>
                  <a:lnTo>
                    <a:pt x="92" y="969"/>
                  </a:lnTo>
                  <a:lnTo>
                    <a:pt x="94" y="973"/>
                  </a:lnTo>
                  <a:lnTo>
                    <a:pt x="101" y="984"/>
                  </a:lnTo>
                  <a:lnTo>
                    <a:pt x="102" y="986"/>
                  </a:lnTo>
                  <a:lnTo>
                    <a:pt x="108" y="994"/>
                  </a:lnTo>
                  <a:lnTo>
                    <a:pt x="112" y="1000"/>
                  </a:lnTo>
                  <a:lnTo>
                    <a:pt x="115" y="1004"/>
                  </a:lnTo>
                  <a:lnTo>
                    <a:pt x="121" y="1015"/>
                  </a:lnTo>
                  <a:lnTo>
                    <a:pt x="129" y="1025"/>
                  </a:lnTo>
                  <a:lnTo>
                    <a:pt x="131" y="1028"/>
                  </a:lnTo>
                  <a:lnTo>
                    <a:pt x="136" y="1036"/>
                  </a:lnTo>
                  <a:lnTo>
                    <a:pt x="140" y="1042"/>
                  </a:lnTo>
                  <a:lnTo>
                    <a:pt x="144" y="1046"/>
                  </a:lnTo>
                  <a:lnTo>
                    <a:pt x="150" y="1054"/>
                  </a:lnTo>
                  <a:lnTo>
                    <a:pt x="152" y="1057"/>
                  </a:lnTo>
                  <a:lnTo>
                    <a:pt x="160" y="1066"/>
                  </a:lnTo>
                  <a:lnTo>
                    <a:pt x="161" y="1067"/>
                  </a:lnTo>
                  <a:lnTo>
                    <a:pt x="168" y="1076"/>
                  </a:lnTo>
                  <a:lnTo>
                    <a:pt x="170" y="1078"/>
                  </a:lnTo>
                  <a:lnTo>
                    <a:pt x="178" y="1088"/>
                  </a:lnTo>
                  <a:lnTo>
                    <a:pt x="179" y="1089"/>
                  </a:lnTo>
                  <a:lnTo>
                    <a:pt x="187" y="1097"/>
                  </a:lnTo>
                  <a:lnTo>
                    <a:pt x="189" y="1099"/>
                  </a:lnTo>
                  <a:lnTo>
                    <a:pt x="197" y="1107"/>
                  </a:lnTo>
                  <a:lnTo>
                    <a:pt x="199" y="1110"/>
                  </a:lnTo>
                  <a:lnTo>
                    <a:pt x="207" y="1117"/>
                  </a:lnTo>
                  <a:lnTo>
                    <a:pt x="210" y="1120"/>
                  </a:lnTo>
                  <a:lnTo>
                    <a:pt x="216" y="1125"/>
                  </a:lnTo>
                  <a:lnTo>
                    <a:pt x="222" y="1130"/>
                  </a:lnTo>
                  <a:lnTo>
                    <a:pt x="226" y="1134"/>
                  </a:lnTo>
                  <a:lnTo>
                    <a:pt x="234" y="1141"/>
                  </a:lnTo>
                  <a:lnTo>
                    <a:pt x="235" y="1142"/>
                  </a:lnTo>
                  <a:lnTo>
                    <a:pt x="245" y="1150"/>
                  </a:lnTo>
                  <a:lnTo>
                    <a:pt x="246" y="1151"/>
                  </a:lnTo>
                  <a:lnTo>
                    <a:pt x="255" y="1158"/>
                  </a:lnTo>
                  <a:lnTo>
                    <a:pt x="259" y="1162"/>
                  </a:lnTo>
                  <a:lnTo>
                    <a:pt x="263" y="1165"/>
                  </a:lnTo>
                  <a:lnTo>
                    <a:pt x="273" y="1172"/>
                  </a:lnTo>
                  <a:lnTo>
                    <a:pt x="274" y="1172"/>
                  </a:lnTo>
                  <a:lnTo>
                    <a:pt x="282" y="1179"/>
                  </a:lnTo>
                  <a:lnTo>
                    <a:pt x="289" y="1183"/>
                  </a:lnTo>
                  <a:lnTo>
                    <a:pt x="292" y="1185"/>
                  </a:lnTo>
                  <a:lnTo>
                    <a:pt x="302" y="1191"/>
                  </a:lnTo>
                  <a:lnTo>
                    <a:pt x="305" y="1193"/>
                  </a:lnTo>
                  <a:lnTo>
                    <a:pt x="311" y="1197"/>
                  </a:lnTo>
                  <a:lnTo>
                    <a:pt x="321" y="1202"/>
                  </a:lnTo>
                  <a:lnTo>
                    <a:pt x="324" y="1204"/>
                  </a:lnTo>
                  <a:lnTo>
                    <a:pt x="330" y="1208"/>
                  </a:lnTo>
                  <a:lnTo>
                    <a:pt x="340" y="1213"/>
                  </a:lnTo>
                  <a:lnTo>
                    <a:pt x="343" y="1215"/>
                  </a:lnTo>
                  <a:lnTo>
                    <a:pt x="350" y="1217"/>
                  </a:lnTo>
                  <a:lnTo>
                    <a:pt x="358" y="1222"/>
                  </a:lnTo>
                  <a:lnTo>
                    <a:pt x="364" y="1225"/>
                  </a:lnTo>
                  <a:lnTo>
                    <a:pt x="368" y="1227"/>
                  </a:lnTo>
                  <a:lnTo>
                    <a:pt x="377" y="1231"/>
                  </a:lnTo>
                  <a:lnTo>
                    <a:pt x="387" y="1235"/>
                  </a:lnTo>
                  <a:lnTo>
                    <a:pt x="389" y="1236"/>
                  </a:lnTo>
                  <a:lnTo>
                    <a:pt x="397" y="1239"/>
                  </a:lnTo>
                  <a:lnTo>
                    <a:pt x="406" y="1242"/>
                  </a:lnTo>
                  <a:lnTo>
                    <a:pt x="416" y="1245"/>
                  </a:lnTo>
                  <a:lnTo>
                    <a:pt x="417" y="1245"/>
                  </a:lnTo>
                  <a:lnTo>
                    <a:pt x="425" y="1248"/>
                  </a:lnTo>
                  <a:lnTo>
                    <a:pt x="435" y="1252"/>
                  </a:lnTo>
                  <a:lnTo>
                    <a:pt x="445" y="1254"/>
                  </a:lnTo>
                  <a:lnTo>
                    <a:pt x="451" y="1256"/>
                  </a:lnTo>
                  <a:lnTo>
                    <a:pt x="453" y="1257"/>
                  </a:lnTo>
                  <a:lnTo>
                    <a:pt x="463" y="1260"/>
                  </a:lnTo>
                  <a:lnTo>
                    <a:pt x="472" y="1262"/>
                  </a:lnTo>
                  <a:lnTo>
                    <a:pt x="482" y="1264"/>
                  </a:lnTo>
                  <a:lnTo>
                    <a:pt x="492" y="1266"/>
                  </a:lnTo>
                  <a:lnTo>
                    <a:pt x="499" y="1266"/>
                  </a:lnTo>
                  <a:lnTo>
                    <a:pt x="501" y="1267"/>
                  </a:lnTo>
                  <a:lnTo>
                    <a:pt x="511" y="1268"/>
                  </a:lnTo>
                  <a:lnTo>
                    <a:pt x="520" y="1270"/>
                  </a:lnTo>
                  <a:lnTo>
                    <a:pt x="530" y="1271"/>
                  </a:lnTo>
                  <a:lnTo>
                    <a:pt x="540" y="1272"/>
                  </a:lnTo>
                  <a:lnTo>
                    <a:pt x="548" y="1273"/>
                  </a:lnTo>
                  <a:lnTo>
                    <a:pt x="558" y="1273"/>
                  </a:lnTo>
                  <a:lnTo>
                    <a:pt x="567" y="1274"/>
                  </a:lnTo>
                  <a:lnTo>
                    <a:pt x="577" y="1274"/>
                  </a:lnTo>
                  <a:lnTo>
                    <a:pt x="587" y="1274"/>
                  </a:lnTo>
                  <a:lnTo>
                    <a:pt x="596" y="1274"/>
                  </a:lnTo>
                  <a:lnTo>
                    <a:pt x="606" y="1274"/>
                  </a:lnTo>
                  <a:lnTo>
                    <a:pt x="615" y="1273"/>
                  </a:lnTo>
                  <a:lnTo>
                    <a:pt x="625" y="1273"/>
                  </a:lnTo>
                  <a:lnTo>
                    <a:pt x="635" y="1272"/>
                  </a:lnTo>
                  <a:lnTo>
                    <a:pt x="643" y="1271"/>
                  </a:lnTo>
                  <a:lnTo>
                    <a:pt x="653" y="1270"/>
                  </a:lnTo>
                  <a:lnTo>
                    <a:pt x="662" y="1268"/>
                  </a:lnTo>
                  <a:lnTo>
                    <a:pt x="672" y="1267"/>
                  </a:lnTo>
                  <a:lnTo>
                    <a:pt x="674" y="1266"/>
                  </a:lnTo>
                  <a:lnTo>
                    <a:pt x="682" y="1266"/>
                  </a:lnTo>
                  <a:lnTo>
                    <a:pt x="691" y="1264"/>
                  </a:lnTo>
                  <a:lnTo>
                    <a:pt x="701" y="1262"/>
                  </a:lnTo>
                  <a:lnTo>
                    <a:pt x="710" y="1260"/>
                  </a:lnTo>
                  <a:lnTo>
                    <a:pt x="720" y="1257"/>
                  </a:lnTo>
                  <a:lnTo>
                    <a:pt x="722" y="1256"/>
                  </a:lnTo>
                  <a:lnTo>
                    <a:pt x="730" y="1254"/>
                  </a:lnTo>
                  <a:lnTo>
                    <a:pt x="738" y="1252"/>
                  </a:lnTo>
                  <a:lnTo>
                    <a:pt x="748" y="1248"/>
                  </a:lnTo>
                  <a:lnTo>
                    <a:pt x="756" y="1245"/>
                  </a:lnTo>
                  <a:lnTo>
                    <a:pt x="757" y="1245"/>
                  </a:lnTo>
                  <a:lnTo>
                    <a:pt x="767" y="1242"/>
                  </a:lnTo>
                  <a:lnTo>
                    <a:pt x="777" y="1239"/>
                  </a:lnTo>
                  <a:lnTo>
                    <a:pt x="785" y="1236"/>
                  </a:lnTo>
                  <a:lnTo>
                    <a:pt x="786" y="1235"/>
                  </a:lnTo>
                  <a:lnTo>
                    <a:pt x="796" y="1231"/>
                  </a:lnTo>
                  <a:lnTo>
                    <a:pt x="805" y="1227"/>
                  </a:lnTo>
                  <a:lnTo>
                    <a:pt x="809" y="1225"/>
                  </a:lnTo>
                  <a:lnTo>
                    <a:pt x="815" y="1222"/>
                  </a:lnTo>
                  <a:lnTo>
                    <a:pt x="824" y="1217"/>
                  </a:lnTo>
                  <a:lnTo>
                    <a:pt x="830" y="1215"/>
                  </a:lnTo>
                  <a:lnTo>
                    <a:pt x="833" y="1213"/>
                  </a:lnTo>
                  <a:lnTo>
                    <a:pt x="843" y="1208"/>
                  </a:lnTo>
                  <a:lnTo>
                    <a:pt x="849" y="1204"/>
                  </a:lnTo>
                  <a:lnTo>
                    <a:pt x="852" y="1202"/>
                  </a:lnTo>
                  <a:lnTo>
                    <a:pt x="862" y="1196"/>
                  </a:lnTo>
                  <a:lnTo>
                    <a:pt x="868" y="1193"/>
                  </a:lnTo>
                  <a:lnTo>
                    <a:pt x="871" y="1191"/>
                  </a:lnTo>
                  <a:lnTo>
                    <a:pt x="881" y="1185"/>
                  </a:lnTo>
                  <a:lnTo>
                    <a:pt x="884" y="1183"/>
                  </a:lnTo>
                  <a:lnTo>
                    <a:pt x="891" y="1178"/>
                  </a:lnTo>
                  <a:lnTo>
                    <a:pt x="899" y="1172"/>
                  </a:lnTo>
                  <a:lnTo>
                    <a:pt x="900" y="1171"/>
                  </a:lnTo>
                  <a:lnTo>
                    <a:pt x="910" y="1165"/>
                  </a:lnTo>
                  <a:lnTo>
                    <a:pt x="914" y="1162"/>
                  </a:lnTo>
                  <a:lnTo>
                    <a:pt x="919" y="1158"/>
                  </a:lnTo>
                  <a:lnTo>
                    <a:pt x="927" y="1151"/>
                  </a:lnTo>
                  <a:lnTo>
                    <a:pt x="928" y="1150"/>
                  </a:lnTo>
                  <a:lnTo>
                    <a:pt x="938" y="1142"/>
                  </a:lnTo>
                  <a:lnTo>
                    <a:pt x="940" y="1141"/>
                  </a:lnTo>
                  <a:lnTo>
                    <a:pt x="947" y="1134"/>
                  </a:lnTo>
                  <a:lnTo>
                    <a:pt x="951" y="1130"/>
                  </a:lnTo>
                  <a:lnTo>
                    <a:pt x="957" y="1125"/>
                  </a:lnTo>
                  <a:lnTo>
                    <a:pt x="963" y="1120"/>
                  </a:lnTo>
                  <a:lnTo>
                    <a:pt x="966" y="1117"/>
                  </a:lnTo>
                  <a:lnTo>
                    <a:pt x="973" y="1110"/>
                  </a:lnTo>
                  <a:lnTo>
                    <a:pt x="976" y="1107"/>
                  </a:lnTo>
                  <a:lnTo>
                    <a:pt x="984" y="1099"/>
                  </a:lnTo>
                  <a:lnTo>
                    <a:pt x="986" y="1097"/>
                  </a:lnTo>
                  <a:lnTo>
                    <a:pt x="993" y="1089"/>
                  </a:lnTo>
                  <a:lnTo>
                    <a:pt x="995" y="1087"/>
                  </a:lnTo>
                  <a:lnTo>
                    <a:pt x="1003" y="1078"/>
                  </a:lnTo>
                  <a:lnTo>
                    <a:pt x="1005" y="1076"/>
                  </a:lnTo>
                  <a:lnTo>
                    <a:pt x="1012" y="1067"/>
                  </a:lnTo>
                  <a:lnTo>
                    <a:pt x="1014" y="1065"/>
                  </a:lnTo>
                  <a:lnTo>
                    <a:pt x="1020" y="1057"/>
                  </a:lnTo>
                  <a:lnTo>
                    <a:pt x="1023" y="1053"/>
                  </a:lnTo>
                  <a:lnTo>
                    <a:pt x="1029" y="1046"/>
                  </a:lnTo>
                  <a:lnTo>
                    <a:pt x="1033" y="1041"/>
                  </a:lnTo>
                  <a:lnTo>
                    <a:pt x="1037" y="1036"/>
                  </a:lnTo>
                  <a:lnTo>
                    <a:pt x="1042" y="1027"/>
                  </a:lnTo>
                  <a:lnTo>
                    <a:pt x="1043" y="1025"/>
                  </a:lnTo>
                  <a:lnTo>
                    <a:pt x="1051" y="1015"/>
                  </a:lnTo>
                  <a:lnTo>
                    <a:pt x="1052" y="1013"/>
                  </a:lnTo>
                  <a:lnTo>
                    <a:pt x="1058" y="1004"/>
                  </a:lnTo>
                  <a:lnTo>
                    <a:pt x="1061" y="998"/>
                  </a:lnTo>
                  <a:lnTo>
                    <a:pt x="1064" y="994"/>
                  </a:lnTo>
                  <a:lnTo>
                    <a:pt x="1070" y="984"/>
                  </a:lnTo>
                  <a:lnTo>
                    <a:pt x="1071" y="983"/>
                  </a:lnTo>
                  <a:lnTo>
                    <a:pt x="1077" y="973"/>
                  </a:lnTo>
                  <a:lnTo>
                    <a:pt x="1081" y="966"/>
                  </a:lnTo>
                  <a:lnTo>
                    <a:pt x="1083" y="963"/>
                  </a:lnTo>
                  <a:lnTo>
                    <a:pt x="1087" y="952"/>
                  </a:lnTo>
                  <a:lnTo>
                    <a:pt x="1090" y="947"/>
                  </a:lnTo>
                  <a:lnTo>
                    <a:pt x="1093" y="942"/>
                  </a:lnTo>
                  <a:lnTo>
                    <a:pt x="1098" y="931"/>
                  </a:lnTo>
                  <a:lnTo>
                    <a:pt x="1100" y="928"/>
                  </a:lnTo>
                  <a:lnTo>
                    <a:pt x="1103" y="920"/>
                  </a:lnTo>
                  <a:lnTo>
                    <a:pt x="1108" y="910"/>
                  </a:lnTo>
                  <a:lnTo>
                    <a:pt x="1109" y="907"/>
                  </a:lnTo>
                  <a:lnTo>
                    <a:pt x="1112" y="899"/>
                  </a:lnTo>
                  <a:lnTo>
                    <a:pt x="1116" y="889"/>
                  </a:lnTo>
                  <a:lnTo>
                    <a:pt x="1118" y="883"/>
                  </a:lnTo>
                  <a:lnTo>
                    <a:pt x="1120" y="879"/>
                  </a:lnTo>
                  <a:lnTo>
                    <a:pt x="1124" y="869"/>
                  </a:lnTo>
                  <a:lnTo>
                    <a:pt x="1128" y="858"/>
                  </a:lnTo>
                  <a:lnTo>
                    <a:pt x="1128" y="856"/>
                  </a:lnTo>
                  <a:lnTo>
                    <a:pt x="1131" y="847"/>
                  </a:lnTo>
                  <a:lnTo>
                    <a:pt x="1134" y="837"/>
                  </a:lnTo>
                  <a:lnTo>
                    <a:pt x="1137" y="826"/>
                  </a:lnTo>
                  <a:lnTo>
                    <a:pt x="1137" y="825"/>
                  </a:lnTo>
                  <a:lnTo>
                    <a:pt x="1140" y="816"/>
                  </a:lnTo>
                  <a:lnTo>
                    <a:pt x="1143" y="805"/>
                  </a:lnTo>
                  <a:lnTo>
                    <a:pt x="1145" y="794"/>
                  </a:lnTo>
                  <a:lnTo>
                    <a:pt x="1147" y="787"/>
                  </a:lnTo>
                  <a:lnTo>
                    <a:pt x="1148" y="784"/>
                  </a:lnTo>
                  <a:lnTo>
                    <a:pt x="1150" y="773"/>
                  </a:lnTo>
                  <a:lnTo>
                    <a:pt x="1152" y="763"/>
                  </a:lnTo>
                  <a:lnTo>
                    <a:pt x="1154" y="753"/>
                  </a:lnTo>
                  <a:lnTo>
                    <a:pt x="1155" y="743"/>
                  </a:lnTo>
                  <a:lnTo>
                    <a:pt x="1156" y="734"/>
                  </a:lnTo>
                  <a:lnTo>
                    <a:pt x="1156" y="732"/>
                  </a:lnTo>
                  <a:lnTo>
                    <a:pt x="1158" y="721"/>
                  </a:lnTo>
                  <a:lnTo>
                    <a:pt x="1159" y="711"/>
                  </a:lnTo>
                  <a:lnTo>
                    <a:pt x="1160" y="700"/>
                  </a:lnTo>
                  <a:lnTo>
                    <a:pt x="1161" y="690"/>
                  </a:lnTo>
                  <a:lnTo>
                    <a:pt x="1162" y="679"/>
                  </a:lnTo>
                  <a:lnTo>
                    <a:pt x="1162" y="669"/>
                  </a:lnTo>
                  <a:lnTo>
                    <a:pt x="1163" y="658"/>
                  </a:lnTo>
                  <a:lnTo>
                    <a:pt x="1163" y="617"/>
                  </a:lnTo>
                  <a:lnTo>
                    <a:pt x="1162" y="606"/>
                  </a:lnTo>
                  <a:lnTo>
                    <a:pt x="1162" y="596"/>
                  </a:lnTo>
                  <a:lnTo>
                    <a:pt x="1161" y="585"/>
                  </a:lnTo>
                  <a:lnTo>
                    <a:pt x="1160" y="574"/>
                  </a:lnTo>
                  <a:lnTo>
                    <a:pt x="1159" y="564"/>
                  </a:lnTo>
                  <a:lnTo>
                    <a:pt x="1158" y="553"/>
                  </a:lnTo>
                  <a:lnTo>
                    <a:pt x="1156" y="543"/>
                  </a:lnTo>
                  <a:lnTo>
                    <a:pt x="1156" y="541"/>
                  </a:lnTo>
                  <a:lnTo>
                    <a:pt x="1155" y="532"/>
                  </a:lnTo>
                  <a:lnTo>
                    <a:pt x="1154" y="521"/>
                  </a:lnTo>
                  <a:lnTo>
                    <a:pt x="1152" y="512"/>
                  </a:lnTo>
                  <a:lnTo>
                    <a:pt x="1150" y="501"/>
                  </a:lnTo>
                  <a:lnTo>
                    <a:pt x="1148" y="491"/>
                  </a:lnTo>
                  <a:lnTo>
                    <a:pt x="1147" y="488"/>
                  </a:lnTo>
                  <a:lnTo>
                    <a:pt x="1145" y="480"/>
                  </a:lnTo>
                  <a:lnTo>
                    <a:pt x="1143" y="470"/>
                  </a:lnTo>
                  <a:lnTo>
                    <a:pt x="1140" y="459"/>
                  </a:lnTo>
                  <a:lnTo>
                    <a:pt x="1137" y="449"/>
                  </a:lnTo>
                  <a:lnTo>
                    <a:pt x="1137" y="448"/>
                  </a:lnTo>
                  <a:lnTo>
                    <a:pt x="1134" y="438"/>
                  </a:lnTo>
                  <a:lnTo>
                    <a:pt x="1131" y="427"/>
                  </a:lnTo>
                  <a:lnTo>
                    <a:pt x="1128" y="419"/>
                  </a:lnTo>
                  <a:lnTo>
                    <a:pt x="1128" y="417"/>
                  </a:lnTo>
                  <a:lnTo>
                    <a:pt x="1124" y="406"/>
                  </a:lnTo>
                  <a:lnTo>
                    <a:pt x="1120" y="396"/>
                  </a:lnTo>
                  <a:lnTo>
                    <a:pt x="1118" y="392"/>
                  </a:lnTo>
                  <a:lnTo>
                    <a:pt x="1116" y="386"/>
                  </a:lnTo>
                  <a:lnTo>
                    <a:pt x="1112" y="375"/>
                  </a:lnTo>
                  <a:lnTo>
                    <a:pt x="1109" y="368"/>
                  </a:lnTo>
                  <a:lnTo>
                    <a:pt x="1108" y="365"/>
                  </a:lnTo>
                  <a:lnTo>
                    <a:pt x="1103" y="354"/>
                  </a:lnTo>
                  <a:lnTo>
                    <a:pt x="1100" y="347"/>
                  </a:lnTo>
                  <a:lnTo>
                    <a:pt x="1098" y="344"/>
                  </a:lnTo>
                  <a:lnTo>
                    <a:pt x="1093" y="333"/>
                  </a:lnTo>
                  <a:lnTo>
                    <a:pt x="1090" y="327"/>
                  </a:lnTo>
                  <a:lnTo>
                    <a:pt x="1087" y="322"/>
                  </a:lnTo>
                  <a:lnTo>
                    <a:pt x="1083" y="312"/>
                  </a:lnTo>
                  <a:lnTo>
                    <a:pt x="1081" y="309"/>
                  </a:lnTo>
                  <a:lnTo>
                    <a:pt x="1077" y="301"/>
                  </a:lnTo>
                  <a:lnTo>
                    <a:pt x="1071" y="292"/>
                  </a:lnTo>
                  <a:lnTo>
                    <a:pt x="1070" y="291"/>
                  </a:lnTo>
                  <a:lnTo>
                    <a:pt x="1064" y="280"/>
                  </a:lnTo>
                  <a:lnTo>
                    <a:pt x="1061" y="276"/>
                  </a:lnTo>
                  <a:lnTo>
                    <a:pt x="1058" y="271"/>
                  </a:lnTo>
                  <a:lnTo>
                    <a:pt x="1052" y="262"/>
                  </a:lnTo>
                  <a:lnTo>
                    <a:pt x="1051" y="260"/>
                  </a:lnTo>
                  <a:lnTo>
                    <a:pt x="1043" y="249"/>
                  </a:lnTo>
                  <a:lnTo>
                    <a:pt x="1042" y="248"/>
                  </a:lnTo>
                  <a:lnTo>
                    <a:pt x="1037" y="239"/>
                  </a:lnTo>
                  <a:lnTo>
                    <a:pt x="1033" y="234"/>
                  </a:lnTo>
                  <a:lnTo>
                    <a:pt x="1029" y="228"/>
                  </a:lnTo>
                  <a:lnTo>
                    <a:pt x="1023" y="222"/>
                  </a:lnTo>
                  <a:lnTo>
                    <a:pt x="1020" y="218"/>
                  </a:lnTo>
                  <a:lnTo>
                    <a:pt x="1014" y="210"/>
                  </a:lnTo>
                  <a:lnTo>
                    <a:pt x="1012" y="207"/>
                  </a:lnTo>
                  <a:lnTo>
                    <a:pt x="1005" y="198"/>
                  </a:lnTo>
                  <a:lnTo>
                    <a:pt x="1003" y="197"/>
                  </a:lnTo>
                  <a:lnTo>
                    <a:pt x="995" y="188"/>
                  </a:lnTo>
                  <a:lnTo>
                    <a:pt x="993" y="186"/>
                  </a:lnTo>
                  <a:lnTo>
                    <a:pt x="986" y="177"/>
                  </a:lnTo>
                  <a:lnTo>
                    <a:pt x="984" y="175"/>
                  </a:lnTo>
                  <a:lnTo>
                    <a:pt x="976" y="168"/>
                  </a:lnTo>
                  <a:lnTo>
                    <a:pt x="973" y="165"/>
                  </a:lnTo>
                  <a:lnTo>
                    <a:pt x="966" y="158"/>
                  </a:lnTo>
                  <a:lnTo>
                    <a:pt x="963" y="154"/>
                  </a:lnTo>
                  <a:lnTo>
                    <a:pt x="957" y="149"/>
                  </a:lnTo>
                  <a:lnTo>
                    <a:pt x="951" y="145"/>
                  </a:lnTo>
                  <a:lnTo>
                    <a:pt x="947" y="141"/>
                  </a:lnTo>
                  <a:lnTo>
                    <a:pt x="940" y="134"/>
                  </a:lnTo>
                  <a:lnTo>
                    <a:pt x="938" y="132"/>
                  </a:lnTo>
                  <a:lnTo>
                    <a:pt x="928" y="124"/>
                  </a:lnTo>
                  <a:lnTo>
                    <a:pt x="927" y="124"/>
                  </a:lnTo>
                  <a:lnTo>
                    <a:pt x="919" y="117"/>
                  </a:lnTo>
                  <a:lnTo>
                    <a:pt x="914" y="113"/>
                  </a:lnTo>
                  <a:lnTo>
                    <a:pt x="910" y="110"/>
                  </a:lnTo>
                  <a:lnTo>
                    <a:pt x="900" y="103"/>
                  </a:lnTo>
                  <a:lnTo>
                    <a:pt x="899" y="102"/>
                  </a:lnTo>
                  <a:lnTo>
                    <a:pt x="891" y="97"/>
                  </a:lnTo>
                  <a:lnTo>
                    <a:pt x="884" y="92"/>
                  </a:lnTo>
                  <a:lnTo>
                    <a:pt x="881" y="90"/>
                  </a:lnTo>
                  <a:lnTo>
                    <a:pt x="871" y="84"/>
                  </a:lnTo>
                  <a:lnTo>
                    <a:pt x="868" y="81"/>
                  </a:lnTo>
                  <a:lnTo>
                    <a:pt x="862" y="78"/>
                  </a:lnTo>
                  <a:lnTo>
                    <a:pt x="852" y="73"/>
                  </a:lnTo>
                  <a:lnTo>
                    <a:pt x="849" y="71"/>
                  </a:lnTo>
                  <a:lnTo>
                    <a:pt x="843" y="67"/>
                  </a:lnTo>
                  <a:lnTo>
                    <a:pt x="833" y="62"/>
                  </a:lnTo>
                  <a:lnTo>
                    <a:pt x="830" y="60"/>
                  </a:lnTo>
                  <a:lnTo>
                    <a:pt x="824" y="57"/>
                  </a:lnTo>
                  <a:lnTo>
                    <a:pt x="815" y="52"/>
                  </a:lnTo>
                  <a:lnTo>
                    <a:pt x="809" y="49"/>
                  </a:lnTo>
                  <a:lnTo>
                    <a:pt x="805" y="48"/>
                  </a:lnTo>
                  <a:lnTo>
                    <a:pt x="796" y="44"/>
                  </a:lnTo>
                  <a:lnTo>
                    <a:pt x="786" y="40"/>
                  </a:lnTo>
                  <a:lnTo>
                    <a:pt x="785" y="39"/>
                  </a:lnTo>
                  <a:lnTo>
                    <a:pt x="777" y="36"/>
                  </a:lnTo>
                  <a:lnTo>
                    <a:pt x="767" y="32"/>
                  </a:lnTo>
                  <a:lnTo>
                    <a:pt x="757" y="29"/>
                  </a:lnTo>
                  <a:lnTo>
                    <a:pt x="756" y="29"/>
                  </a:lnTo>
                  <a:lnTo>
                    <a:pt x="748" y="26"/>
                  </a:lnTo>
                  <a:lnTo>
                    <a:pt x="738" y="23"/>
                  </a:lnTo>
                  <a:lnTo>
                    <a:pt x="730" y="21"/>
                  </a:lnTo>
                  <a:lnTo>
                    <a:pt x="722" y="19"/>
                  </a:lnTo>
                  <a:lnTo>
                    <a:pt x="720" y="18"/>
                  </a:lnTo>
                  <a:lnTo>
                    <a:pt x="710" y="15"/>
                  </a:lnTo>
                  <a:lnTo>
                    <a:pt x="701" y="13"/>
                  </a:lnTo>
                  <a:lnTo>
                    <a:pt x="691" y="11"/>
                  </a:lnTo>
                  <a:lnTo>
                    <a:pt x="682" y="9"/>
                  </a:lnTo>
                  <a:lnTo>
                    <a:pt x="674" y="8"/>
                  </a:lnTo>
                  <a:lnTo>
                    <a:pt x="672" y="7"/>
                  </a:lnTo>
                  <a:lnTo>
                    <a:pt x="662" y="6"/>
                  </a:lnTo>
                  <a:lnTo>
                    <a:pt x="653" y="4"/>
                  </a:lnTo>
                  <a:lnTo>
                    <a:pt x="643" y="3"/>
                  </a:lnTo>
                  <a:lnTo>
                    <a:pt x="635" y="2"/>
                  </a:lnTo>
                  <a:lnTo>
                    <a:pt x="625" y="1"/>
                  </a:lnTo>
                  <a:lnTo>
                    <a:pt x="615" y="1"/>
                  </a:lnTo>
                  <a:lnTo>
                    <a:pt x="606" y="0"/>
                  </a:lnTo>
                  <a:lnTo>
                    <a:pt x="596" y="0"/>
                  </a:lnTo>
                  <a:lnTo>
                    <a:pt x="587" y="0"/>
                  </a:lnTo>
                  <a:lnTo>
                    <a:pt x="577" y="0"/>
                  </a:lnTo>
                  <a:lnTo>
                    <a:pt x="567" y="0"/>
                  </a:lnTo>
                  <a:lnTo>
                    <a:pt x="558" y="1"/>
                  </a:lnTo>
                  <a:lnTo>
                    <a:pt x="548" y="1"/>
                  </a:lnTo>
                  <a:lnTo>
                    <a:pt x="540" y="2"/>
                  </a:lnTo>
                  <a:lnTo>
                    <a:pt x="530" y="3"/>
                  </a:lnTo>
                  <a:lnTo>
                    <a:pt x="520" y="4"/>
                  </a:lnTo>
                  <a:lnTo>
                    <a:pt x="511" y="6"/>
                  </a:lnTo>
                  <a:lnTo>
                    <a:pt x="501" y="7"/>
                  </a:lnTo>
                  <a:lnTo>
                    <a:pt x="499" y="8"/>
                  </a:lnTo>
                  <a:lnTo>
                    <a:pt x="492" y="9"/>
                  </a:lnTo>
                  <a:lnTo>
                    <a:pt x="482" y="11"/>
                  </a:lnTo>
                  <a:lnTo>
                    <a:pt x="472" y="13"/>
                  </a:lnTo>
                  <a:lnTo>
                    <a:pt x="463" y="15"/>
                  </a:lnTo>
                  <a:lnTo>
                    <a:pt x="453" y="18"/>
                  </a:lnTo>
                  <a:lnTo>
                    <a:pt x="451" y="19"/>
                  </a:lnTo>
                  <a:lnTo>
                    <a:pt x="445" y="21"/>
                  </a:lnTo>
                  <a:lnTo>
                    <a:pt x="435" y="23"/>
                  </a:lnTo>
                  <a:lnTo>
                    <a:pt x="425" y="26"/>
                  </a:lnTo>
                  <a:lnTo>
                    <a:pt x="417" y="29"/>
                  </a:lnTo>
                  <a:lnTo>
                    <a:pt x="416" y="29"/>
                  </a:lnTo>
                  <a:lnTo>
                    <a:pt x="406" y="32"/>
                  </a:lnTo>
                  <a:lnTo>
                    <a:pt x="397" y="36"/>
                  </a:lnTo>
                  <a:lnTo>
                    <a:pt x="389" y="39"/>
                  </a:lnTo>
                  <a:lnTo>
                    <a:pt x="387" y="40"/>
                  </a:lnTo>
                  <a:lnTo>
                    <a:pt x="377" y="44"/>
                  </a:lnTo>
                  <a:lnTo>
                    <a:pt x="368" y="48"/>
                  </a:lnTo>
                  <a:lnTo>
                    <a:pt x="364" y="49"/>
                  </a:lnTo>
                  <a:lnTo>
                    <a:pt x="358" y="52"/>
                  </a:lnTo>
                  <a:lnTo>
                    <a:pt x="350" y="57"/>
                  </a:lnTo>
                  <a:lnTo>
                    <a:pt x="343" y="60"/>
                  </a:lnTo>
                  <a:lnTo>
                    <a:pt x="340" y="62"/>
                  </a:lnTo>
                  <a:lnTo>
                    <a:pt x="330" y="67"/>
                  </a:lnTo>
                  <a:lnTo>
                    <a:pt x="324" y="71"/>
                  </a:lnTo>
                  <a:lnTo>
                    <a:pt x="321" y="73"/>
                  </a:lnTo>
                  <a:lnTo>
                    <a:pt x="311" y="77"/>
                  </a:lnTo>
                  <a:lnTo>
                    <a:pt x="305" y="81"/>
                  </a:lnTo>
                  <a:lnTo>
                    <a:pt x="302" y="84"/>
                  </a:lnTo>
                  <a:lnTo>
                    <a:pt x="292" y="90"/>
                  </a:lnTo>
                  <a:lnTo>
                    <a:pt x="289" y="92"/>
                  </a:lnTo>
                  <a:lnTo>
                    <a:pt x="282" y="96"/>
                  </a:lnTo>
                  <a:lnTo>
                    <a:pt x="274" y="102"/>
                  </a:lnTo>
                  <a:lnTo>
                    <a:pt x="273" y="102"/>
                  </a:lnTo>
                  <a:lnTo>
                    <a:pt x="263" y="110"/>
                  </a:lnTo>
                  <a:lnTo>
                    <a:pt x="259" y="113"/>
                  </a:lnTo>
                  <a:lnTo>
                    <a:pt x="255" y="117"/>
                  </a:lnTo>
                  <a:lnTo>
                    <a:pt x="246" y="124"/>
                  </a:lnTo>
                  <a:lnTo>
                    <a:pt x="245" y="124"/>
                  </a:lnTo>
                  <a:lnTo>
                    <a:pt x="235" y="132"/>
                  </a:lnTo>
                  <a:lnTo>
                    <a:pt x="234" y="134"/>
                  </a:lnTo>
                  <a:lnTo>
                    <a:pt x="226" y="141"/>
                  </a:lnTo>
                  <a:lnTo>
                    <a:pt x="222" y="145"/>
                  </a:lnTo>
                  <a:lnTo>
                    <a:pt x="216" y="149"/>
                  </a:lnTo>
                  <a:lnTo>
                    <a:pt x="210" y="154"/>
                  </a:lnTo>
                  <a:lnTo>
                    <a:pt x="207" y="158"/>
                  </a:lnTo>
                  <a:lnTo>
                    <a:pt x="199" y="165"/>
                  </a:lnTo>
                  <a:lnTo>
                    <a:pt x="197" y="168"/>
                  </a:lnTo>
                  <a:lnTo>
                    <a:pt x="189" y="175"/>
                  </a:lnTo>
                  <a:lnTo>
                    <a:pt x="187" y="177"/>
                  </a:lnTo>
                  <a:lnTo>
                    <a:pt x="179" y="186"/>
                  </a:lnTo>
                  <a:lnTo>
                    <a:pt x="178" y="187"/>
                  </a:lnTo>
                  <a:lnTo>
                    <a:pt x="170" y="197"/>
                  </a:lnTo>
                  <a:lnTo>
                    <a:pt x="168" y="198"/>
                  </a:lnTo>
                  <a:lnTo>
                    <a:pt x="161" y="207"/>
                  </a:lnTo>
                  <a:lnTo>
                    <a:pt x="160" y="209"/>
                  </a:lnTo>
                  <a:lnTo>
                    <a:pt x="152" y="218"/>
                  </a:lnTo>
                  <a:lnTo>
                    <a:pt x="150" y="221"/>
                  </a:lnTo>
                  <a:lnTo>
                    <a:pt x="144" y="228"/>
                  </a:lnTo>
                  <a:lnTo>
                    <a:pt x="140" y="233"/>
                  </a:lnTo>
                  <a:lnTo>
                    <a:pt x="136" y="239"/>
                  </a:lnTo>
                  <a:lnTo>
                    <a:pt x="131" y="247"/>
                  </a:lnTo>
                  <a:lnTo>
                    <a:pt x="129" y="249"/>
                  </a:lnTo>
                  <a:lnTo>
                    <a:pt x="121" y="260"/>
                  </a:lnTo>
                  <a:lnTo>
                    <a:pt x="115" y="271"/>
                  </a:lnTo>
                  <a:lnTo>
                    <a:pt x="112" y="274"/>
                  </a:lnTo>
                  <a:lnTo>
                    <a:pt x="108" y="280"/>
                  </a:lnTo>
                  <a:lnTo>
                    <a:pt x="102" y="289"/>
                  </a:lnTo>
                  <a:lnTo>
                    <a:pt x="101" y="291"/>
                  </a:lnTo>
                  <a:lnTo>
                    <a:pt x="94" y="301"/>
                  </a:lnTo>
                  <a:lnTo>
                    <a:pt x="92" y="305"/>
                  </a:lnTo>
                  <a:lnTo>
                    <a:pt x="89" y="312"/>
                  </a:lnTo>
                  <a:lnTo>
                    <a:pt x="83" y="322"/>
                  </a:lnTo>
                  <a:lnTo>
                    <a:pt x="77" y="333"/>
                  </a:lnTo>
                  <a:lnTo>
                    <a:pt x="73" y="341"/>
                  </a:lnTo>
                  <a:lnTo>
                    <a:pt x="72" y="344"/>
                  </a:lnTo>
                  <a:lnTo>
                    <a:pt x="68" y="354"/>
                  </a:lnTo>
                  <a:lnTo>
                    <a:pt x="65" y="361"/>
                  </a:lnTo>
                  <a:lnTo>
                    <a:pt x="63" y="365"/>
                  </a:lnTo>
                  <a:lnTo>
                    <a:pt x="58" y="375"/>
                  </a:lnTo>
                  <a:lnTo>
                    <a:pt x="55" y="382"/>
                  </a:lnTo>
                  <a:lnTo>
                    <a:pt x="53" y="386"/>
                  </a:lnTo>
                  <a:lnTo>
                    <a:pt x="48" y="396"/>
                  </a:lnTo>
                  <a:lnTo>
                    <a:pt x="45" y="405"/>
                  </a:lnTo>
                  <a:lnTo>
                    <a:pt x="45" y="406"/>
                  </a:lnTo>
                  <a:lnTo>
                    <a:pt x="41" y="417"/>
                  </a:lnTo>
                  <a:lnTo>
                    <a:pt x="37" y="427"/>
                  </a:lnTo>
                  <a:lnTo>
                    <a:pt x="36" y="431"/>
                  </a:lnTo>
                  <a:lnTo>
                    <a:pt x="33" y="438"/>
                  </a:lnTo>
                  <a:lnTo>
                    <a:pt x="30" y="448"/>
                  </a:lnTo>
                  <a:lnTo>
                    <a:pt x="27" y="459"/>
                  </a:lnTo>
                  <a:lnTo>
                    <a:pt x="26" y="462"/>
                  </a:lnTo>
                  <a:lnTo>
                    <a:pt x="23" y="470"/>
                  </a:lnTo>
                  <a:lnTo>
                    <a:pt x="21" y="480"/>
                  </a:lnTo>
                  <a:lnTo>
                    <a:pt x="19" y="491"/>
                  </a:lnTo>
                  <a:lnTo>
                    <a:pt x="17" y="497"/>
                  </a:lnTo>
                  <a:lnTo>
                    <a:pt x="16" y="501"/>
                  </a:lnTo>
                  <a:lnTo>
                    <a:pt x="14" y="512"/>
                  </a:lnTo>
                  <a:lnTo>
                    <a:pt x="11" y="521"/>
                  </a:lnTo>
                  <a:lnTo>
                    <a:pt x="9" y="532"/>
                  </a:lnTo>
                  <a:lnTo>
                    <a:pt x="8" y="543"/>
                  </a:lnTo>
                  <a:lnTo>
                    <a:pt x="7" y="546"/>
                  </a:lnTo>
                  <a:lnTo>
                    <a:pt x="6" y="553"/>
                  </a:lnTo>
                  <a:lnTo>
                    <a:pt x="4" y="564"/>
                  </a:lnTo>
                  <a:lnTo>
                    <a:pt x="3" y="574"/>
                  </a:lnTo>
                  <a:lnTo>
                    <a:pt x="2" y="585"/>
                  </a:lnTo>
                  <a:lnTo>
                    <a:pt x="1" y="596"/>
                  </a:lnTo>
                  <a:lnTo>
                    <a:pt x="1" y="606"/>
                  </a:lnTo>
                  <a:lnTo>
                    <a:pt x="0" y="617"/>
                  </a:lnTo>
                  <a:lnTo>
                    <a:pt x="0" y="658"/>
                  </a:lnTo>
                  <a:lnTo>
                    <a:pt x="1" y="669"/>
                  </a:lnTo>
                  <a:lnTo>
                    <a:pt x="1" y="679"/>
                  </a:lnTo>
                  <a:lnTo>
                    <a:pt x="2" y="690"/>
                  </a:lnTo>
                  <a:lnTo>
                    <a:pt x="3" y="700"/>
                  </a:lnTo>
                  <a:lnTo>
                    <a:pt x="4" y="711"/>
                  </a:lnTo>
                  <a:lnTo>
                    <a:pt x="6" y="721"/>
                  </a:lnTo>
                </a:path>
              </a:pathLst>
            </a:custGeom>
            <a:noFill/>
            <a:ln w="6350" cap="flat">
              <a:solidFill>
                <a:schemeClr val="tx1"/>
              </a:solidFill>
              <a:prstDash val="dash"/>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260" name="直線矢印コネクタ 259">
              <a:extLst>
                <a:ext uri="{FF2B5EF4-FFF2-40B4-BE49-F238E27FC236}">
                  <a16:creationId xmlns:a16="http://schemas.microsoft.com/office/drawing/2014/main" id="{4B058F2E-0A21-9A4A-BC9A-544BE5F71207}"/>
                </a:ext>
              </a:extLst>
            </p:cNvPr>
            <p:cNvCxnSpPr>
              <a:cxnSpLocks/>
            </p:cNvCxnSpPr>
            <p:nvPr/>
          </p:nvCxnSpPr>
          <p:spPr>
            <a:xfrm flipH="1">
              <a:off x="8910676" y="1700893"/>
              <a:ext cx="1" cy="720000"/>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9" name="直線矢印コネクタ 298">
            <a:extLst>
              <a:ext uri="{FF2B5EF4-FFF2-40B4-BE49-F238E27FC236}">
                <a16:creationId xmlns:a16="http://schemas.microsoft.com/office/drawing/2014/main" id="{E2D2DBF7-4476-BD47-B62A-26E378064199}"/>
              </a:ext>
            </a:extLst>
          </p:cNvPr>
          <p:cNvCxnSpPr>
            <a:cxnSpLocks/>
          </p:cNvCxnSpPr>
          <p:nvPr/>
        </p:nvCxnSpPr>
        <p:spPr>
          <a:xfrm flipV="1">
            <a:off x="5869079" y="3178307"/>
            <a:ext cx="0" cy="1260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0" name="直線矢印コネクタ 299">
            <a:extLst>
              <a:ext uri="{FF2B5EF4-FFF2-40B4-BE49-F238E27FC236}">
                <a16:creationId xmlns:a16="http://schemas.microsoft.com/office/drawing/2014/main" id="{93F332A4-179A-2549-B727-5E4FAA68FF03}"/>
              </a:ext>
            </a:extLst>
          </p:cNvPr>
          <p:cNvCxnSpPr>
            <a:cxnSpLocks/>
          </p:cNvCxnSpPr>
          <p:nvPr/>
        </p:nvCxnSpPr>
        <p:spPr>
          <a:xfrm flipV="1">
            <a:off x="3377230" y="3178307"/>
            <a:ext cx="0" cy="1260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1" name="テキスト ボックス 300">
            <a:extLst>
              <a:ext uri="{FF2B5EF4-FFF2-40B4-BE49-F238E27FC236}">
                <a16:creationId xmlns:a16="http://schemas.microsoft.com/office/drawing/2014/main" id="{D3C19956-6EF1-9D41-AFD8-AF43D7C2D2A0}"/>
              </a:ext>
            </a:extLst>
          </p:cNvPr>
          <p:cNvSpPr txBox="1"/>
          <p:nvPr/>
        </p:nvSpPr>
        <p:spPr>
          <a:xfrm>
            <a:off x="530744" y="4540733"/>
            <a:ext cx="1642633" cy="707886"/>
          </a:xfrm>
          <a:prstGeom prst="rect">
            <a:avLst/>
          </a:prstGeom>
          <a:noFill/>
        </p:spPr>
        <p:txBody>
          <a:bodyPr wrap="square" rtlCol="0">
            <a:spAutoFit/>
          </a:bodyPr>
          <a:lstStyle/>
          <a:p>
            <a:r>
              <a:rPr lang="en-US" altLang="ja-JP" sz="2000" dirty="0"/>
              <a:t>Electronic ground state</a:t>
            </a:r>
            <a:endParaRPr kumimoji="1" lang="ja-JP" altLang="en-US" sz="2000"/>
          </a:p>
        </p:txBody>
      </p:sp>
      <p:sp>
        <p:nvSpPr>
          <p:cNvPr id="302" name="テキスト ボックス 301">
            <a:extLst>
              <a:ext uri="{FF2B5EF4-FFF2-40B4-BE49-F238E27FC236}">
                <a16:creationId xmlns:a16="http://schemas.microsoft.com/office/drawing/2014/main" id="{86273613-AF1B-7F48-87F6-BBADA0C97859}"/>
              </a:ext>
            </a:extLst>
          </p:cNvPr>
          <p:cNvSpPr txBox="1"/>
          <p:nvPr/>
        </p:nvSpPr>
        <p:spPr>
          <a:xfrm>
            <a:off x="530744" y="1701274"/>
            <a:ext cx="1642633" cy="707886"/>
          </a:xfrm>
          <a:prstGeom prst="rect">
            <a:avLst/>
          </a:prstGeom>
          <a:noFill/>
        </p:spPr>
        <p:txBody>
          <a:bodyPr wrap="square" rtlCol="0">
            <a:spAutoFit/>
          </a:bodyPr>
          <a:lstStyle/>
          <a:p>
            <a:r>
              <a:rPr lang="en-US" altLang="ja-JP" sz="2000" dirty="0"/>
              <a:t>Electronic excited state</a:t>
            </a:r>
            <a:endParaRPr kumimoji="1" lang="ja-JP" altLang="en-US" sz="2000"/>
          </a:p>
        </p:txBody>
      </p:sp>
      <mc:AlternateContent xmlns:mc="http://schemas.openxmlformats.org/markup-compatibility/2006" xmlns:a14="http://schemas.microsoft.com/office/drawing/2010/main">
        <mc:Choice Requires="a14">
          <p:sp>
            <p:nvSpPr>
              <p:cNvPr id="303" name="テキスト ボックス 302">
                <a:extLst>
                  <a:ext uri="{FF2B5EF4-FFF2-40B4-BE49-F238E27FC236}">
                    <a16:creationId xmlns:a16="http://schemas.microsoft.com/office/drawing/2014/main" id="{EF35F67E-EC3C-DB4B-97ED-BBE0985053C6}"/>
                  </a:ext>
                </a:extLst>
              </p:cNvPr>
              <p:cNvSpPr txBox="1"/>
              <p:nvPr/>
            </p:nvSpPr>
            <p:spPr>
              <a:xfrm>
                <a:off x="8020075" y="5410129"/>
                <a:ext cx="521810"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a:latin typeface="Cambria Math" panose="02040503050406030204" pitchFamily="18" charset="0"/>
                                </a:rPr>
                              </m:ctrlPr>
                            </m:dPr>
                            <m:e>
                              <m:r>
                                <a:rPr lang="en-US" altLang="ja-JP" i="1">
                                  <a:latin typeface="Cambria Math" panose="02040503050406030204" pitchFamily="18" charset="0"/>
                                </a:rPr>
                                <m:t>1</m:t>
                              </m:r>
                            </m:e>
                          </m:d>
                        </m:e>
                      </m:d>
                    </m:oMath>
                  </m:oMathPara>
                </a14:m>
                <a:endParaRPr kumimoji="1" lang="ja-JP" altLang="en-US" dirty="0">
                  <a:solidFill>
                    <a:schemeClr val="tx1"/>
                  </a:solidFill>
                </a:endParaRPr>
              </a:p>
            </p:txBody>
          </p:sp>
        </mc:Choice>
        <mc:Fallback xmlns="">
          <p:sp>
            <p:nvSpPr>
              <p:cNvPr id="303" name="テキスト ボックス 302">
                <a:extLst>
                  <a:ext uri="{FF2B5EF4-FFF2-40B4-BE49-F238E27FC236}">
                    <a16:creationId xmlns:a16="http://schemas.microsoft.com/office/drawing/2014/main" id="{EF35F67E-EC3C-DB4B-97ED-BBE0985053C6}"/>
                  </a:ext>
                </a:extLst>
              </p:cNvPr>
              <p:cNvSpPr txBox="1">
                <a:spLocks noRot="1" noChangeAspect="1" noMove="1" noResize="1" noEditPoints="1" noAdjustHandles="1" noChangeArrowheads="1" noChangeShapeType="1" noTextEdit="1"/>
              </p:cNvSpPr>
              <p:nvPr/>
            </p:nvSpPr>
            <p:spPr>
              <a:xfrm>
                <a:off x="8020075" y="5410129"/>
                <a:ext cx="521810" cy="369332"/>
              </a:xfrm>
              <a:prstGeom prst="rect">
                <a:avLst/>
              </a:prstGeom>
              <a:blipFill>
                <a:blip r:embed="rId8"/>
                <a:stretch>
                  <a:fillRect l="-54762" t="-110000" r="-35714" b="-163333"/>
                </a:stretch>
              </a:blipFill>
              <a:ln w="635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4" name="テキスト ボックス 303">
                <a:extLst>
                  <a:ext uri="{FF2B5EF4-FFF2-40B4-BE49-F238E27FC236}">
                    <a16:creationId xmlns:a16="http://schemas.microsoft.com/office/drawing/2014/main" id="{E28026C9-5FC7-D44E-9BA1-7945518DCB0C}"/>
                  </a:ext>
                </a:extLst>
              </p:cNvPr>
              <p:cNvSpPr txBox="1"/>
              <p:nvPr/>
            </p:nvSpPr>
            <p:spPr>
              <a:xfrm>
                <a:off x="9266361" y="5410129"/>
                <a:ext cx="521810" cy="369332"/>
              </a:xfrm>
              <a:prstGeom prst="rect">
                <a:avLst/>
              </a:prstGeom>
              <a:noFill/>
              <a:ln w="6350">
                <a:noFill/>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i="1" smtClean="0">
                              <a:latin typeface="Cambria Math" panose="02040503050406030204" pitchFamily="18" charset="0"/>
                            </a:rPr>
                          </m:ctrlPr>
                        </m:dPr>
                        <m:e>
                          <m:d>
                            <m:dPr>
                              <m:begChr m:val="|"/>
                              <m:endChr m:val=""/>
                              <m:ctrlPr>
                                <a:rPr lang="en-US" altLang="ja-JP" i="1" smtClean="0">
                                  <a:latin typeface="Cambria Math" panose="02040503050406030204" pitchFamily="18" charset="0"/>
                                </a:rPr>
                              </m:ctrlPr>
                            </m:dPr>
                            <m:e>
                              <m:r>
                                <a:rPr lang="en-US" altLang="ja-JP" b="0" i="1" smtClean="0">
                                  <a:latin typeface="Cambria Math" panose="02040503050406030204" pitchFamily="18" charset="0"/>
                                </a:rPr>
                                <m:t>2</m:t>
                              </m:r>
                            </m:e>
                          </m:d>
                        </m:e>
                      </m:d>
                    </m:oMath>
                  </m:oMathPara>
                </a14:m>
                <a:endParaRPr kumimoji="1" lang="ja-JP" altLang="en-US" dirty="0">
                  <a:solidFill>
                    <a:schemeClr val="tx1"/>
                  </a:solidFill>
                </a:endParaRPr>
              </a:p>
            </p:txBody>
          </p:sp>
        </mc:Choice>
        <mc:Fallback xmlns="">
          <p:sp>
            <p:nvSpPr>
              <p:cNvPr id="304" name="テキスト ボックス 303">
                <a:extLst>
                  <a:ext uri="{FF2B5EF4-FFF2-40B4-BE49-F238E27FC236}">
                    <a16:creationId xmlns:a16="http://schemas.microsoft.com/office/drawing/2014/main" id="{E28026C9-5FC7-D44E-9BA1-7945518DCB0C}"/>
                  </a:ext>
                </a:extLst>
              </p:cNvPr>
              <p:cNvSpPr txBox="1">
                <a:spLocks noRot="1" noChangeAspect="1" noMove="1" noResize="1" noEditPoints="1" noAdjustHandles="1" noChangeArrowheads="1" noChangeShapeType="1" noTextEdit="1"/>
              </p:cNvSpPr>
              <p:nvPr/>
            </p:nvSpPr>
            <p:spPr>
              <a:xfrm>
                <a:off x="9266361" y="5410129"/>
                <a:ext cx="521810" cy="369332"/>
              </a:xfrm>
              <a:prstGeom prst="rect">
                <a:avLst/>
              </a:prstGeom>
              <a:blipFill>
                <a:blip r:embed="rId9"/>
                <a:stretch>
                  <a:fillRect l="-52381" t="-110000" r="-38095" b="-163333"/>
                </a:stretch>
              </a:blipFill>
              <a:ln w="6350">
                <a:noFill/>
              </a:ln>
            </p:spPr>
            <p:txBody>
              <a:bodyPr/>
              <a:lstStyle/>
              <a:p>
                <a:r>
                  <a:rPr lang="ja-JP" altLang="en-US">
                    <a:noFill/>
                  </a:rPr>
                  <a:t> </a:t>
                </a:r>
              </a:p>
            </p:txBody>
          </p:sp>
        </mc:Fallback>
      </mc:AlternateContent>
      <p:sp>
        <p:nvSpPr>
          <p:cNvPr id="305" name="テキスト ボックス 304">
            <a:extLst>
              <a:ext uri="{FF2B5EF4-FFF2-40B4-BE49-F238E27FC236}">
                <a16:creationId xmlns:a16="http://schemas.microsoft.com/office/drawing/2014/main" id="{EBC7391C-C6B3-8048-8294-668788F94B55}"/>
              </a:ext>
            </a:extLst>
          </p:cNvPr>
          <p:cNvSpPr txBox="1"/>
          <p:nvPr/>
        </p:nvSpPr>
        <p:spPr>
          <a:xfrm>
            <a:off x="4764733" y="3588620"/>
            <a:ext cx="5512278" cy="461665"/>
          </a:xfrm>
          <a:prstGeom prst="rect">
            <a:avLst/>
          </a:prstGeom>
          <a:solidFill>
            <a:schemeClr val="bg1"/>
          </a:solidFill>
          <a:ln>
            <a:solidFill>
              <a:srgbClr val="FF0000"/>
            </a:solidFill>
          </a:ln>
        </p:spPr>
        <p:txBody>
          <a:bodyPr wrap="none" rtlCol="0">
            <a:spAutoFit/>
          </a:bodyPr>
          <a:lstStyle/>
          <a:p>
            <a:pPr marL="342900" indent="-342900">
              <a:buFont typeface="+mj-lt"/>
              <a:buAutoNum type="arabicPeriod"/>
            </a:pPr>
            <a:r>
              <a:rPr lang="en-US" altLang="ja-JP" sz="2400" dirty="0">
                <a:solidFill>
                  <a:srgbClr val="FF0000"/>
                </a:solidFill>
              </a:rPr>
              <a:t>Spectra change due to cluster formation</a:t>
            </a:r>
            <a:endParaRPr kumimoji="1" lang="ja-JP" altLang="en-US" sz="2400"/>
          </a:p>
        </p:txBody>
      </p:sp>
      <p:sp>
        <p:nvSpPr>
          <p:cNvPr id="306" name="テキスト ボックス 305">
            <a:extLst>
              <a:ext uri="{FF2B5EF4-FFF2-40B4-BE49-F238E27FC236}">
                <a16:creationId xmlns:a16="http://schemas.microsoft.com/office/drawing/2014/main" id="{A9E498EC-FCFB-3640-8E9B-1BB3CBFC1BCC}"/>
              </a:ext>
            </a:extLst>
          </p:cNvPr>
          <p:cNvSpPr txBox="1"/>
          <p:nvPr/>
        </p:nvSpPr>
        <p:spPr>
          <a:xfrm>
            <a:off x="2568446" y="1614760"/>
            <a:ext cx="4259859" cy="830997"/>
          </a:xfrm>
          <a:prstGeom prst="rect">
            <a:avLst/>
          </a:prstGeom>
          <a:solidFill>
            <a:schemeClr val="bg1"/>
          </a:solidFill>
          <a:ln>
            <a:solidFill>
              <a:srgbClr val="FF0000"/>
            </a:solidFill>
          </a:ln>
        </p:spPr>
        <p:txBody>
          <a:bodyPr wrap="square" rtlCol="0">
            <a:spAutoFit/>
          </a:bodyPr>
          <a:lstStyle/>
          <a:p>
            <a:pPr marL="457200" indent="-457200">
              <a:buFont typeface="+mj-lt"/>
              <a:buAutoNum type="arabicPeriod" startAt="2"/>
            </a:pPr>
            <a:r>
              <a:rPr lang="en-US" altLang="ja-JP" sz="2400" dirty="0">
                <a:solidFill>
                  <a:srgbClr val="FF0000"/>
                </a:solidFill>
              </a:rPr>
              <a:t>Excited cluster states near the dissociation limit </a:t>
            </a:r>
            <a:endParaRPr kumimoji="1" lang="ja-JP" altLang="en-US" sz="2400"/>
          </a:p>
        </p:txBody>
      </p:sp>
      <p:sp>
        <p:nvSpPr>
          <p:cNvPr id="240" name="テキスト ボックス 239">
            <a:extLst>
              <a:ext uri="{FF2B5EF4-FFF2-40B4-BE49-F238E27FC236}">
                <a16:creationId xmlns:a16="http://schemas.microsoft.com/office/drawing/2014/main" id="{3ADDC1FA-2472-524C-A725-A4C2DDC149A3}"/>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1901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8A62863-70EF-D746-AD42-C86F3C096449}"/>
              </a:ext>
            </a:extLst>
          </p:cNvPr>
          <p:cNvSpPr txBox="1"/>
          <p:nvPr/>
        </p:nvSpPr>
        <p:spPr>
          <a:xfrm>
            <a:off x="4217876" y="120770"/>
            <a:ext cx="3841373" cy="523220"/>
          </a:xfrm>
          <a:prstGeom prst="rect">
            <a:avLst/>
          </a:prstGeom>
          <a:noFill/>
        </p:spPr>
        <p:txBody>
          <a:bodyPr wrap="none" rtlCol="0">
            <a:spAutoFit/>
          </a:bodyPr>
          <a:lstStyle/>
          <a:p>
            <a:r>
              <a:rPr lang="en-US" altLang="ja-JP" sz="2800" dirty="0">
                <a:solidFill>
                  <a:schemeClr val="bg1"/>
                </a:solidFill>
              </a:rPr>
              <a:t>Lithium 6 atom</a:t>
            </a:r>
            <a:r>
              <a:rPr lang="ja-JP" altLang="en-US" sz="2800">
                <a:solidFill>
                  <a:schemeClr val="bg1"/>
                </a:solidFill>
              </a:rPr>
              <a:t> </a:t>
            </a:r>
            <a:r>
              <a:rPr lang="en-US" altLang="ja-JP" sz="2800" dirty="0">
                <a:solidFill>
                  <a:schemeClr val="bg1"/>
                </a:solidFill>
              </a:rPr>
              <a:t>(fermion)</a:t>
            </a:r>
          </a:p>
        </p:txBody>
      </p:sp>
      <p:sp>
        <p:nvSpPr>
          <p:cNvPr id="29" name="テキスト ボックス 28">
            <a:extLst>
              <a:ext uri="{FF2B5EF4-FFF2-40B4-BE49-F238E27FC236}">
                <a16:creationId xmlns:a16="http://schemas.microsoft.com/office/drawing/2014/main" id="{EF56B7EC-310D-0448-948D-1806FC5E4520}"/>
              </a:ext>
            </a:extLst>
          </p:cNvPr>
          <p:cNvSpPr txBox="1"/>
          <p:nvPr/>
        </p:nvSpPr>
        <p:spPr>
          <a:xfrm>
            <a:off x="2059383" y="5375254"/>
            <a:ext cx="2839081" cy="369332"/>
          </a:xfrm>
          <a:prstGeom prst="rect">
            <a:avLst/>
          </a:prstGeom>
          <a:noFill/>
        </p:spPr>
        <p:txBody>
          <a:bodyPr wrap="square" rtlCol="0">
            <a:spAutoFit/>
          </a:bodyPr>
          <a:lstStyle/>
          <a:p>
            <a:pPr algn="ctr"/>
            <a:r>
              <a:rPr lang="en-US" altLang="ja-JP" dirty="0"/>
              <a:t>Electronic ground state</a:t>
            </a:r>
            <a:endParaRPr kumimoji="1" lang="ja-JP" altLang="en-US"/>
          </a:p>
        </p:txBody>
      </p:sp>
      <p:sp>
        <p:nvSpPr>
          <p:cNvPr id="32" name="円/楕円 252">
            <a:extLst>
              <a:ext uri="{FF2B5EF4-FFF2-40B4-BE49-F238E27FC236}">
                <a16:creationId xmlns:a16="http://schemas.microsoft.com/office/drawing/2014/main" id="{E838F51D-639B-B947-98D4-DBB2CA683EE9}"/>
              </a:ext>
            </a:extLst>
          </p:cNvPr>
          <p:cNvSpPr/>
          <p:nvPr/>
        </p:nvSpPr>
        <p:spPr>
          <a:xfrm>
            <a:off x="3298924" y="3380295"/>
            <a:ext cx="360000" cy="3600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i="0" u="none" strike="noStrike" kern="1200" cap="none" spc="0" normalizeH="0" baseline="0" noProof="0">
              <a:ln>
                <a:noFill/>
              </a:ln>
              <a:solidFill>
                <a:schemeClr val="tx1"/>
              </a:solidFill>
              <a:uLnTx/>
              <a:uFillTx/>
              <a:latin typeface="+mn-ea"/>
              <a:cs typeface="+mn-cs"/>
            </a:endParaRPr>
          </a:p>
        </p:txBody>
      </p:sp>
      <p:cxnSp>
        <p:nvCxnSpPr>
          <p:cNvPr id="33" name="直線矢印コネクタ 32">
            <a:extLst>
              <a:ext uri="{FF2B5EF4-FFF2-40B4-BE49-F238E27FC236}">
                <a16:creationId xmlns:a16="http://schemas.microsoft.com/office/drawing/2014/main" id="{25BCE97D-8CC7-BA41-A021-C527BA7819D4}"/>
              </a:ext>
            </a:extLst>
          </p:cNvPr>
          <p:cNvCxnSpPr/>
          <p:nvPr/>
        </p:nvCxnSpPr>
        <p:spPr>
          <a:xfrm>
            <a:off x="3478924" y="2962222"/>
            <a:ext cx="0" cy="1152000"/>
          </a:xfrm>
          <a:prstGeom prst="straightConnector1">
            <a:avLst/>
          </a:prstGeom>
          <a:ln w="63500">
            <a:headEnd type="triangle"/>
            <a:tailEnd type="none"/>
          </a:ln>
        </p:spPr>
        <p:style>
          <a:lnRef idx="3">
            <a:schemeClr val="dk1"/>
          </a:lnRef>
          <a:fillRef idx="0">
            <a:schemeClr val="dk1"/>
          </a:fillRef>
          <a:effectRef idx="2">
            <a:schemeClr val="dk1"/>
          </a:effectRef>
          <a:fontRef idx="minor">
            <a:schemeClr val="tx1"/>
          </a:fontRef>
        </p:style>
      </p:cxnSp>
      <p:sp>
        <p:nvSpPr>
          <p:cNvPr id="34" name="円/楕円 242">
            <a:extLst>
              <a:ext uri="{FF2B5EF4-FFF2-40B4-BE49-F238E27FC236}">
                <a16:creationId xmlns:a16="http://schemas.microsoft.com/office/drawing/2014/main" id="{61554AEB-5B4B-6244-AAC2-C308AC36B3EA}"/>
              </a:ext>
            </a:extLst>
          </p:cNvPr>
          <p:cNvSpPr/>
          <p:nvPr/>
        </p:nvSpPr>
        <p:spPr>
          <a:xfrm>
            <a:off x="2578924" y="2660295"/>
            <a:ext cx="1800000" cy="1800000"/>
          </a:xfrm>
          <a:prstGeom prst="ellipse">
            <a:avLst/>
          </a:prstGeom>
          <a:noFill/>
          <a:ln>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i="0" u="none" strike="noStrike" kern="1200" cap="none" spc="0" normalizeH="0" baseline="0" noProof="0">
              <a:ln>
                <a:noFill/>
              </a:ln>
              <a:solidFill>
                <a:schemeClr val="tx1"/>
              </a:solidFill>
              <a:uLnTx/>
              <a:uFillTx/>
              <a:latin typeface="+mn-ea"/>
              <a:cs typeface="+mn-cs"/>
            </a:endParaRPr>
          </a:p>
        </p:txBody>
      </p:sp>
      <p:sp>
        <p:nvSpPr>
          <p:cNvPr id="35" name="円/楕円 256">
            <a:extLst>
              <a:ext uri="{FF2B5EF4-FFF2-40B4-BE49-F238E27FC236}">
                <a16:creationId xmlns:a16="http://schemas.microsoft.com/office/drawing/2014/main" id="{ED014252-D150-084E-939C-27AA39F7E934}"/>
              </a:ext>
            </a:extLst>
          </p:cNvPr>
          <p:cNvSpPr/>
          <p:nvPr/>
        </p:nvSpPr>
        <p:spPr>
          <a:xfrm>
            <a:off x="2428653" y="3622942"/>
            <a:ext cx="360000" cy="360000"/>
          </a:xfrm>
          <a:prstGeom prst="ellips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i="0" u="none" strike="noStrike" kern="1200" cap="none" spc="0" normalizeH="0" baseline="0" noProof="0">
              <a:ln>
                <a:noFill/>
              </a:ln>
              <a:solidFill>
                <a:schemeClr val="tx1"/>
              </a:solidFill>
              <a:uLnTx/>
              <a:uFillTx/>
              <a:latin typeface="+mn-ea"/>
              <a:cs typeface="+mn-cs"/>
            </a:endParaRPr>
          </a:p>
        </p:txBody>
      </p:sp>
      <p:cxnSp>
        <p:nvCxnSpPr>
          <p:cNvPr id="36" name="直線矢印コネクタ 35">
            <a:extLst>
              <a:ext uri="{FF2B5EF4-FFF2-40B4-BE49-F238E27FC236}">
                <a16:creationId xmlns:a16="http://schemas.microsoft.com/office/drawing/2014/main" id="{928BFFFC-F3C4-FE45-83A2-8DCA7EFE2DCC}"/>
              </a:ext>
            </a:extLst>
          </p:cNvPr>
          <p:cNvCxnSpPr/>
          <p:nvPr/>
        </p:nvCxnSpPr>
        <p:spPr>
          <a:xfrm>
            <a:off x="2622508" y="3422187"/>
            <a:ext cx="0" cy="684000"/>
          </a:xfrm>
          <a:prstGeom prst="straightConnector1">
            <a:avLst/>
          </a:prstGeom>
          <a:ln w="44450">
            <a:solidFill>
              <a:srgbClr val="FFCC00"/>
            </a:solidFill>
            <a:headEnd type="triangle"/>
            <a:tailEnd type="non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62BA6714-DE9B-794C-B4EC-3117604295F1}"/>
                  </a:ext>
                </a:extLst>
              </p:cNvPr>
              <p:cNvSpPr txBox="1"/>
              <p:nvPr/>
            </p:nvSpPr>
            <p:spPr>
              <a:xfrm>
                <a:off x="2489261" y="4567454"/>
                <a:ext cx="1979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latin typeface="+mn-ea"/>
                  </a:rPr>
                  <a:t>nuclear spin</a:t>
                </a:r>
                <a:r>
                  <a:rPr kumimoji="1" lang="ja-JP" altLang="en-US" i="0" u="none" strike="noStrike" kern="1200" cap="none" spc="0" normalizeH="0" baseline="0" noProof="0">
                    <a:ln>
                      <a:noFill/>
                    </a:ln>
                    <a:solidFill>
                      <a:schemeClr val="tx1"/>
                    </a:solidFill>
                    <a:effectLst/>
                    <a:uLnTx/>
                    <a:uFillTx/>
                    <a:latin typeface="+mn-ea"/>
                  </a:rPr>
                  <a:t>：</a:t>
                </a:r>
                <a14:m>
                  <m:oMath xmlns:m="http://schemas.openxmlformats.org/officeDocument/2006/math">
                    <m:r>
                      <a:rPr kumimoji="1" lang="en-US" altLang="ja-JP" b="0" i="1" u="none" strike="noStrike" kern="1200" cap="none" spc="0" normalizeH="0" baseline="0" noProof="0" dirty="0" smtClean="0">
                        <a:ln>
                          <a:noFill/>
                        </a:ln>
                        <a:solidFill>
                          <a:schemeClr val="tx1"/>
                        </a:solidFill>
                        <a:effectLst/>
                        <a:uLnTx/>
                        <a:uFillTx/>
                        <a:latin typeface="Cambria Math" panose="02040503050406030204" pitchFamily="18" charset="0"/>
                      </a:rPr>
                      <m:t>𝐼</m:t>
                    </m:r>
                    <m:r>
                      <a:rPr kumimoji="1" lang="en-US" altLang="ja-JP" b="0" i="1" u="none" strike="noStrike" kern="1200" cap="none" spc="0" normalizeH="0" baseline="0" noProof="0" dirty="0" smtClean="0">
                        <a:ln>
                          <a:noFill/>
                        </a:ln>
                        <a:solidFill>
                          <a:schemeClr val="tx1"/>
                        </a:solidFill>
                        <a:effectLst/>
                        <a:uLnTx/>
                        <a:uFillTx/>
                        <a:latin typeface="Cambria Math" panose="02040503050406030204" pitchFamily="18" charset="0"/>
                      </a:rPr>
                      <m:t>=1</m:t>
                    </m:r>
                  </m:oMath>
                </a14:m>
                <a:endParaRPr kumimoji="1" lang="ja-JP" altLang="en-US" i="0" u="none" strike="noStrike" kern="1200" cap="none" spc="0" normalizeH="0" baseline="0" noProof="0" dirty="0">
                  <a:ln>
                    <a:noFill/>
                  </a:ln>
                  <a:solidFill>
                    <a:schemeClr val="tx1"/>
                  </a:solidFill>
                  <a:effectLst/>
                  <a:uLnTx/>
                  <a:uFillTx/>
                  <a:latin typeface="+mn-ea"/>
                </a:endParaRPr>
              </a:p>
            </p:txBody>
          </p:sp>
        </mc:Choice>
        <mc:Fallback xmlns="">
          <p:sp>
            <p:nvSpPr>
              <p:cNvPr id="37" name="テキスト ボックス 36">
                <a:extLst>
                  <a:ext uri="{FF2B5EF4-FFF2-40B4-BE49-F238E27FC236}">
                    <a16:creationId xmlns:a16="http://schemas.microsoft.com/office/drawing/2014/main" id="{62BA6714-DE9B-794C-B4EC-3117604295F1}"/>
                  </a:ext>
                </a:extLst>
              </p:cNvPr>
              <p:cNvSpPr txBox="1">
                <a:spLocks noRot="1" noChangeAspect="1" noMove="1" noResize="1" noEditPoints="1" noAdjustHandles="1" noChangeArrowheads="1" noChangeShapeType="1" noTextEdit="1"/>
              </p:cNvSpPr>
              <p:nvPr/>
            </p:nvSpPr>
            <p:spPr>
              <a:xfrm>
                <a:off x="2489261" y="4567454"/>
                <a:ext cx="1979324" cy="369332"/>
              </a:xfrm>
              <a:prstGeom prst="rect">
                <a:avLst/>
              </a:prstGeom>
              <a:blipFill>
                <a:blip r:embed="rId2"/>
                <a:stretch>
                  <a:fillRect l="-1911" t="-13793" b="-20690"/>
                </a:stretch>
              </a:blipFill>
            </p:spPr>
            <p:txBody>
              <a:bodyPr/>
              <a:lstStyle/>
              <a:p>
                <a:r>
                  <a:rPr lang="ja-JP" altLang="en-US">
                    <a:noFill/>
                  </a:rPr>
                  <a:t> </a:t>
                </a:r>
              </a:p>
            </p:txBody>
          </p:sp>
        </mc:Fallback>
      </mc:AlternateContent>
      <p:sp>
        <p:nvSpPr>
          <p:cNvPr id="40" name="円/楕円 242">
            <a:extLst>
              <a:ext uri="{FF2B5EF4-FFF2-40B4-BE49-F238E27FC236}">
                <a16:creationId xmlns:a16="http://schemas.microsoft.com/office/drawing/2014/main" id="{5680FCFE-A93B-0040-995B-F08DF8E1E96E}"/>
              </a:ext>
            </a:extLst>
          </p:cNvPr>
          <p:cNvSpPr>
            <a:spLocks noChangeAspect="1"/>
          </p:cNvSpPr>
          <p:nvPr/>
        </p:nvSpPr>
        <p:spPr>
          <a:xfrm>
            <a:off x="1995273" y="2076644"/>
            <a:ext cx="2967302" cy="2967302"/>
          </a:xfrm>
          <a:prstGeom prst="ellipse">
            <a:avLst/>
          </a:prstGeom>
          <a:noFill/>
          <a:ln>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i="0" u="none" strike="noStrike" kern="1200" cap="none" spc="0" normalizeH="0" baseline="0" noProof="0">
              <a:ln>
                <a:noFill/>
              </a:ln>
              <a:solidFill>
                <a:schemeClr val="tx1"/>
              </a:solidFill>
              <a:uLnTx/>
              <a:uFillTx/>
              <a:latin typeface="+mn-ea"/>
              <a:cs typeface="+mn-cs"/>
            </a:endParaRPr>
          </a:p>
        </p:txBody>
      </p:sp>
      <p:grpSp>
        <p:nvGrpSpPr>
          <p:cNvPr id="43" name="グループ化 42">
            <a:extLst>
              <a:ext uri="{FF2B5EF4-FFF2-40B4-BE49-F238E27FC236}">
                <a16:creationId xmlns:a16="http://schemas.microsoft.com/office/drawing/2014/main" id="{179A2E88-DC7C-4344-91D5-60E0D3B183B1}"/>
              </a:ext>
            </a:extLst>
          </p:cNvPr>
          <p:cNvGrpSpPr/>
          <p:nvPr/>
        </p:nvGrpSpPr>
        <p:grpSpPr>
          <a:xfrm>
            <a:off x="4197855" y="3108054"/>
            <a:ext cx="360000" cy="684000"/>
            <a:chOff x="5280449" y="3647765"/>
            <a:chExt cx="360000" cy="684000"/>
          </a:xfrm>
        </p:grpSpPr>
        <p:sp>
          <p:nvSpPr>
            <p:cNvPr id="41" name="円/楕円 256">
              <a:extLst>
                <a:ext uri="{FF2B5EF4-FFF2-40B4-BE49-F238E27FC236}">
                  <a16:creationId xmlns:a16="http://schemas.microsoft.com/office/drawing/2014/main" id="{E59CE61C-0296-0B49-B946-08A013962813}"/>
                </a:ext>
              </a:extLst>
            </p:cNvPr>
            <p:cNvSpPr/>
            <p:nvPr/>
          </p:nvSpPr>
          <p:spPr>
            <a:xfrm>
              <a:off x="5280449" y="3796761"/>
              <a:ext cx="360000" cy="360000"/>
            </a:xfrm>
            <a:prstGeom prst="ellips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i="0" u="none" strike="noStrike" kern="1200" cap="none" spc="0" normalizeH="0" baseline="0" noProof="0">
                <a:ln>
                  <a:noFill/>
                </a:ln>
                <a:solidFill>
                  <a:schemeClr val="tx1"/>
                </a:solidFill>
                <a:uLnTx/>
                <a:uFillTx/>
                <a:latin typeface="+mn-ea"/>
                <a:cs typeface="+mn-cs"/>
              </a:endParaRPr>
            </a:p>
          </p:txBody>
        </p:sp>
        <p:cxnSp>
          <p:nvCxnSpPr>
            <p:cNvPr id="42" name="直線矢印コネクタ 41">
              <a:extLst>
                <a:ext uri="{FF2B5EF4-FFF2-40B4-BE49-F238E27FC236}">
                  <a16:creationId xmlns:a16="http://schemas.microsoft.com/office/drawing/2014/main" id="{8C3C13A2-3A1E-F64E-945A-FB9E5F2D6E9F}"/>
                </a:ext>
              </a:extLst>
            </p:cNvPr>
            <p:cNvCxnSpPr>
              <a:cxnSpLocks/>
            </p:cNvCxnSpPr>
            <p:nvPr/>
          </p:nvCxnSpPr>
          <p:spPr>
            <a:xfrm flipV="1">
              <a:off x="5474304" y="3647765"/>
              <a:ext cx="0" cy="684000"/>
            </a:xfrm>
            <a:prstGeom prst="straightConnector1">
              <a:avLst/>
            </a:prstGeom>
            <a:ln w="44450">
              <a:solidFill>
                <a:srgbClr val="FFCC00"/>
              </a:solidFill>
              <a:headEnd type="triangle"/>
              <a:tailEnd type="none"/>
            </a:ln>
          </p:spPr>
          <p:style>
            <a:lnRef idx="2">
              <a:schemeClr val="accent6"/>
            </a:lnRef>
            <a:fillRef idx="0">
              <a:schemeClr val="accent6"/>
            </a:fillRef>
            <a:effectRef idx="1">
              <a:schemeClr val="accent6"/>
            </a:effectRef>
            <a:fontRef idx="minor">
              <a:schemeClr val="tx1"/>
            </a:fontRef>
          </p:style>
        </p:cxnSp>
      </p:grpSp>
      <p:sp>
        <p:nvSpPr>
          <p:cNvPr id="49" name="円/楕円 256">
            <a:extLst>
              <a:ext uri="{FF2B5EF4-FFF2-40B4-BE49-F238E27FC236}">
                <a16:creationId xmlns:a16="http://schemas.microsoft.com/office/drawing/2014/main" id="{282D60D1-26BC-6F4A-B9BA-D6D2FC8D5BBD}"/>
              </a:ext>
            </a:extLst>
          </p:cNvPr>
          <p:cNvSpPr/>
          <p:nvPr/>
        </p:nvSpPr>
        <p:spPr>
          <a:xfrm>
            <a:off x="3118924" y="1888726"/>
            <a:ext cx="360000" cy="360000"/>
          </a:xfrm>
          <a:prstGeom prst="ellips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i="0" u="none" strike="noStrike" kern="1200" cap="none" spc="0" normalizeH="0" baseline="0" noProof="0">
              <a:ln>
                <a:noFill/>
              </a:ln>
              <a:solidFill>
                <a:schemeClr val="tx1"/>
              </a:solidFill>
              <a:uLnTx/>
              <a:uFillTx/>
              <a:latin typeface="+mn-ea"/>
              <a:cs typeface="+mn-cs"/>
            </a:endParaRPr>
          </a:p>
        </p:txBody>
      </p:sp>
      <p:cxnSp>
        <p:nvCxnSpPr>
          <p:cNvPr id="50" name="直線矢印コネクタ 49">
            <a:extLst>
              <a:ext uri="{FF2B5EF4-FFF2-40B4-BE49-F238E27FC236}">
                <a16:creationId xmlns:a16="http://schemas.microsoft.com/office/drawing/2014/main" id="{2151043C-D602-4D4D-B9C5-ED080806C2C8}"/>
              </a:ext>
            </a:extLst>
          </p:cNvPr>
          <p:cNvCxnSpPr/>
          <p:nvPr/>
        </p:nvCxnSpPr>
        <p:spPr>
          <a:xfrm>
            <a:off x="3312779" y="1687971"/>
            <a:ext cx="0" cy="684000"/>
          </a:xfrm>
          <a:prstGeom prst="straightConnector1">
            <a:avLst/>
          </a:prstGeom>
          <a:ln w="44450">
            <a:solidFill>
              <a:srgbClr val="FFCC00"/>
            </a:solidFill>
            <a:headEnd type="triangle"/>
            <a:tailEnd type="none"/>
          </a:ln>
        </p:spPr>
        <p:style>
          <a:lnRef idx="2">
            <a:schemeClr val="accent6"/>
          </a:lnRef>
          <a:fillRef idx="0">
            <a:schemeClr val="accent6"/>
          </a:fillRef>
          <a:effectRef idx="1">
            <a:schemeClr val="accent6"/>
          </a:effectRef>
          <a:fontRef idx="minor">
            <a:schemeClr val="tx1"/>
          </a:fontRef>
        </p:style>
      </p:cxnSp>
      <p:sp>
        <p:nvSpPr>
          <p:cNvPr id="51" name="テキスト ボックス 50">
            <a:extLst>
              <a:ext uri="{FF2B5EF4-FFF2-40B4-BE49-F238E27FC236}">
                <a16:creationId xmlns:a16="http://schemas.microsoft.com/office/drawing/2014/main" id="{C4AE8A7D-C3D5-4943-85B3-D92B4D18FC64}"/>
              </a:ext>
            </a:extLst>
          </p:cNvPr>
          <p:cNvSpPr txBox="1"/>
          <p:nvPr/>
        </p:nvSpPr>
        <p:spPr>
          <a:xfrm>
            <a:off x="3747575" y="2645201"/>
            <a:ext cx="407484" cy="369332"/>
          </a:xfrm>
          <a:prstGeom prst="rect">
            <a:avLst/>
          </a:prstGeom>
          <a:noFill/>
        </p:spPr>
        <p:txBody>
          <a:bodyPr wrap="none" rtlCol="0">
            <a:spAutoFit/>
          </a:bodyPr>
          <a:lstStyle/>
          <a:p>
            <a:r>
              <a:rPr kumimoji="1" lang="en-US" altLang="ja-JP" dirty="0"/>
              <a:t>1S</a:t>
            </a:r>
            <a:endParaRPr kumimoji="1" lang="ja-JP" altLang="en-US"/>
          </a:p>
        </p:txBody>
      </p:sp>
      <p:sp>
        <p:nvSpPr>
          <p:cNvPr id="52" name="テキスト ボックス 51">
            <a:extLst>
              <a:ext uri="{FF2B5EF4-FFF2-40B4-BE49-F238E27FC236}">
                <a16:creationId xmlns:a16="http://schemas.microsoft.com/office/drawing/2014/main" id="{C996CBD0-7851-A140-AA96-A69E0E3C797F}"/>
              </a:ext>
            </a:extLst>
          </p:cNvPr>
          <p:cNvSpPr txBox="1"/>
          <p:nvPr/>
        </p:nvSpPr>
        <p:spPr>
          <a:xfrm>
            <a:off x="4150371" y="2229139"/>
            <a:ext cx="407484" cy="369332"/>
          </a:xfrm>
          <a:prstGeom prst="rect">
            <a:avLst/>
          </a:prstGeom>
          <a:noFill/>
        </p:spPr>
        <p:txBody>
          <a:bodyPr wrap="none" rtlCol="0">
            <a:spAutoFit/>
          </a:bodyPr>
          <a:lstStyle/>
          <a:p>
            <a:r>
              <a:rPr lang="en-US" altLang="ja-JP" dirty="0"/>
              <a:t>2</a:t>
            </a:r>
            <a:r>
              <a:rPr kumimoji="1" lang="en-US" altLang="ja-JP" dirty="0"/>
              <a:t>S</a:t>
            </a:r>
            <a:endParaRPr kumimoji="1" lang="ja-JP" altLang="en-US"/>
          </a:p>
        </p:txBody>
      </p:sp>
      <p:pic>
        <p:nvPicPr>
          <p:cNvPr id="53" name="Picture 2" descr="C:\Users\Munekazu\Desktop\DSCF1659.JPG">
            <a:extLst>
              <a:ext uri="{FF2B5EF4-FFF2-40B4-BE49-F238E27FC236}">
                <a16:creationId xmlns:a16="http://schemas.microsoft.com/office/drawing/2014/main" id="{67E6626C-36B2-3B48-82A8-0CE5FB1BCC91}"/>
              </a:ext>
            </a:extLst>
          </p:cNvPr>
          <p:cNvPicPr>
            <a:picLocks noChangeAspect="1" noChangeArrowheads="1"/>
          </p:cNvPicPr>
          <p:nvPr/>
        </p:nvPicPr>
        <p:blipFill>
          <a:blip r:embed="rId3"/>
          <a:srcRect/>
          <a:stretch>
            <a:fillRect/>
          </a:stretch>
        </p:blipFill>
        <p:spPr bwMode="auto">
          <a:xfrm>
            <a:off x="7169239" y="2144786"/>
            <a:ext cx="3685034" cy="2766600"/>
          </a:xfrm>
          <a:prstGeom prst="rect">
            <a:avLst/>
          </a:prstGeom>
          <a:ln>
            <a:noFill/>
          </a:ln>
          <a:effectLst>
            <a:outerShdw blurRad="292100" dist="139700" dir="2700000" algn="tl" rotWithShape="0">
              <a:srgbClr val="333333">
                <a:alpha val="65000"/>
              </a:srgbClr>
            </a:outerShdw>
          </a:effectLst>
        </p:spPr>
      </p:pic>
      <p:sp>
        <p:nvSpPr>
          <p:cNvPr id="54" name="テキスト ボックス 53">
            <a:extLst>
              <a:ext uri="{FF2B5EF4-FFF2-40B4-BE49-F238E27FC236}">
                <a16:creationId xmlns:a16="http://schemas.microsoft.com/office/drawing/2014/main" id="{C0598E04-845B-C444-8A1F-160CE7DEBC17}"/>
              </a:ext>
            </a:extLst>
          </p:cNvPr>
          <p:cNvSpPr txBox="1"/>
          <p:nvPr/>
        </p:nvSpPr>
        <p:spPr>
          <a:xfrm>
            <a:off x="7626246" y="5375254"/>
            <a:ext cx="2839081" cy="369332"/>
          </a:xfrm>
          <a:prstGeom prst="rect">
            <a:avLst/>
          </a:prstGeom>
          <a:noFill/>
        </p:spPr>
        <p:txBody>
          <a:bodyPr wrap="square" rtlCol="0">
            <a:spAutoFit/>
          </a:bodyPr>
          <a:lstStyle/>
          <a:p>
            <a:pPr algn="ctr"/>
            <a:r>
              <a:rPr lang="en-US" altLang="ja-JP" dirty="0"/>
              <a:t>Laser cooling of </a:t>
            </a:r>
            <a:r>
              <a:rPr lang="en-US" altLang="ja-JP" baseline="30000" dirty="0"/>
              <a:t>6</a:t>
            </a:r>
            <a:r>
              <a:rPr lang="en-US" altLang="ja-JP" dirty="0"/>
              <a:t>Li atoms</a:t>
            </a:r>
            <a:endParaRPr kumimoji="1" lang="ja-JP" altLang="en-US"/>
          </a:p>
        </p:txBody>
      </p:sp>
      <p:cxnSp>
        <p:nvCxnSpPr>
          <p:cNvPr id="3" name="直線矢印コネクタ 2">
            <a:extLst>
              <a:ext uri="{FF2B5EF4-FFF2-40B4-BE49-F238E27FC236}">
                <a16:creationId xmlns:a16="http://schemas.microsoft.com/office/drawing/2014/main" id="{8C7EB04F-AA75-F948-9AB3-B7A253D9107F}"/>
              </a:ext>
            </a:extLst>
          </p:cNvPr>
          <p:cNvCxnSpPr>
            <a:cxnSpLocks/>
            <a:endCxn id="40" idx="6"/>
          </p:cNvCxnSpPr>
          <p:nvPr/>
        </p:nvCxnSpPr>
        <p:spPr>
          <a:xfrm>
            <a:off x="3478923" y="3560295"/>
            <a:ext cx="1483652" cy="0"/>
          </a:xfrm>
          <a:prstGeom prst="straightConnector1">
            <a:avLst/>
          </a:prstGeom>
          <a:ln>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A8B6673C-B921-F84F-BD4B-03AA82453D36}"/>
                  </a:ext>
                </a:extLst>
              </p:cNvPr>
              <p:cNvSpPr txBox="1"/>
              <p:nvPr/>
            </p:nvSpPr>
            <p:spPr>
              <a:xfrm>
                <a:off x="3993469" y="3914533"/>
                <a:ext cx="7212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2.87</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𝑎</m:t>
                          </m:r>
                        </m:e>
                        <m:sub>
                          <m:r>
                            <a:rPr kumimoji="1" lang="en-US" altLang="ja-JP" b="0" i="1" smtClean="0">
                              <a:latin typeface="Cambria Math" panose="02040503050406030204" pitchFamily="18" charset="0"/>
                            </a:rPr>
                            <m:t>0</m:t>
                          </m:r>
                        </m:sub>
                      </m:sSub>
                    </m:oMath>
                  </m:oMathPara>
                </a14:m>
                <a:endParaRPr kumimoji="1" lang="ja-JP" altLang="en-US" i="1"/>
              </a:p>
            </p:txBody>
          </p:sp>
        </mc:Choice>
        <mc:Fallback xmlns="">
          <p:sp>
            <p:nvSpPr>
              <p:cNvPr id="7" name="テキスト ボックス 6">
                <a:extLst>
                  <a:ext uri="{FF2B5EF4-FFF2-40B4-BE49-F238E27FC236}">
                    <a16:creationId xmlns:a16="http://schemas.microsoft.com/office/drawing/2014/main" id="{A8B6673C-B921-F84F-BD4B-03AA82453D36}"/>
                  </a:ext>
                </a:extLst>
              </p:cNvPr>
              <p:cNvSpPr txBox="1">
                <a:spLocks noRot="1" noChangeAspect="1" noMove="1" noResize="1" noEditPoints="1" noAdjustHandles="1" noChangeArrowheads="1" noChangeShapeType="1" noTextEdit="1"/>
              </p:cNvSpPr>
              <p:nvPr/>
            </p:nvSpPr>
            <p:spPr>
              <a:xfrm>
                <a:off x="3993469" y="3914533"/>
                <a:ext cx="721287" cy="276999"/>
              </a:xfrm>
              <a:prstGeom prst="rect">
                <a:avLst/>
              </a:prstGeom>
              <a:blipFill>
                <a:blip r:embed="rId4"/>
                <a:stretch>
                  <a:fillRect l="-5172" r="-1724" b="-13043"/>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204E82B5-42F5-C74F-9FA6-CE5B6813496B}"/>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73513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グループ化 188"/>
          <p:cNvGrpSpPr>
            <a:grpSpLocks noChangeAspect="1"/>
          </p:cNvGrpSpPr>
          <p:nvPr/>
        </p:nvGrpSpPr>
        <p:grpSpPr>
          <a:xfrm>
            <a:off x="3178907" y="1531937"/>
            <a:ext cx="6044371" cy="4817144"/>
            <a:chOff x="3306184" y="2164310"/>
            <a:chExt cx="5626353" cy="4483999"/>
          </a:xfrm>
        </p:grpSpPr>
        <p:pic>
          <p:nvPicPr>
            <p:cNvPr id="190" name="図 189">
              <a:extLst>
                <a:ext uri="{FF2B5EF4-FFF2-40B4-BE49-F238E27FC236}">
                  <a16:creationId xmlns:a16="http://schemas.microsoft.com/office/drawing/2014/main" id="{067BD723-0141-4025-B258-AAA28D098BEA}"/>
                </a:ext>
              </a:extLst>
            </p:cNvPr>
            <p:cNvPicPr>
              <a:picLocks noChangeAspect="1"/>
            </p:cNvPicPr>
            <p:nvPr/>
          </p:nvPicPr>
          <p:blipFill>
            <a:blip r:embed="rId2"/>
            <a:stretch>
              <a:fillRect/>
            </a:stretch>
          </p:blipFill>
          <p:spPr>
            <a:xfrm>
              <a:off x="3306184" y="2164312"/>
              <a:ext cx="5626352" cy="4483997"/>
            </a:xfrm>
            <a:prstGeom prst="rect">
              <a:avLst/>
            </a:prstGeom>
          </p:spPr>
        </p:pic>
        <p:grpSp>
          <p:nvGrpSpPr>
            <p:cNvPr id="191" name="グループ化 190">
              <a:extLst>
                <a:ext uri="{FF2B5EF4-FFF2-40B4-BE49-F238E27FC236}">
                  <a16:creationId xmlns:a16="http://schemas.microsoft.com/office/drawing/2014/main" id="{E2946417-753B-442D-91E8-60FF864ADD33}"/>
                </a:ext>
              </a:extLst>
            </p:cNvPr>
            <p:cNvGrpSpPr/>
            <p:nvPr/>
          </p:nvGrpSpPr>
          <p:grpSpPr>
            <a:xfrm>
              <a:off x="3306184" y="2164311"/>
              <a:ext cx="5626352" cy="4483997"/>
              <a:chOff x="696377" y="1361169"/>
              <a:chExt cx="5626352" cy="4483997"/>
            </a:xfrm>
          </p:grpSpPr>
          <p:grpSp>
            <p:nvGrpSpPr>
              <p:cNvPr id="205" name="グループ化 204">
                <a:extLst>
                  <a:ext uri="{FF2B5EF4-FFF2-40B4-BE49-F238E27FC236}">
                    <a16:creationId xmlns:a16="http://schemas.microsoft.com/office/drawing/2014/main" id="{1567E5A2-A59D-4A38-83FB-17A9C75FCC07}"/>
                  </a:ext>
                </a:extLst>
              </p:cNvPr>
              <p:cNvGrpSpPr/>
              <p:nvPr/>
            </p:nvGrpSpPr>
            <p:grpSpPr>
              <a:xfrm>
                <a:off x="696377" y="1361169"/>
                <a:ext cx="5626352" cy="4483997"/>
                <a:chOff x="696377" y="1361169"/>
                <a:chExt cx="5626352" cy="4483997"/>
              </a:xfrm>
            </p:grpSpPr>
            <p:cxnSp>
              <p:nvCxnSpPr>
                <p:cNvPr id="207" name="直線コネクタ 206">
                  <a:extLst>
                    <a:ext uri="{FF2B5EF4-FFF2-40B4-BE49-F238E27FC236}">
                      <a16:creationId xmlns:a16="http://schemas.microsoft.com/office/drawing/2014/main" id="{6A72794A-EFE9-4FF8-A5EC-F9B8E85BA6F6}"/>
                    </a:ext>
                  </a:extLst>
                </p:cNvPr>
                <p:cNvCxnSpPr>
                  <a:cxnSpLocks/>
                </p:cNvCxnSpPr>
                <p:nvPr/>
              </p:nvCxnSpPr>
              <p:spPr>
                <a:xfrm>
                  <a:off x="1729497" y="4709035"/>
                  <a:ext cx="252000" cy="0"/>
                </a:xfrm>
                <a:prstGeom prst="line">
                  <a:avLst/>
                </a:prstGeom>
                <a:ln>
                  <a:solidFill>
                    <a:srgbClr val="0000FF"/>
                  </a:solidFill>
                  <a:prstDash val="solid"/>
                </a:ln>
              </p:spPr>
              <p:style>
                <a:lnRef idx="1">
                  <a:schemeClr val="accent1"/>
                </a:lnRef>
                <a:fillRef idx="0">
                  <a:schemeClr val="accent1"/>
                </a:fillRef>
                <a:effectRef idx="0">
                  <a:schemeClr val="accent1"/>
                </a:effectRef>
                <a:fontRef idx="minor">
                  <a:schemeClr val="tx1"/>
                </a:fontRef>
              </p:style>
            </p:cxnSp>
            <p:pic>
              <p:nvPicPr>
                <p:cNvPr id="208" name="図 207">
                  <a:extLst>
                    <a:ext uri="{FF2B5EF4-FFF2-40B4-BE49-F238E27FC236}">
                      <a16:creationId xmlns:a16="http://schemas.microsoft.com/office/drawing/2014/main" id="{FAF2C8A0-F1FA-45F9-A757-9D5313E576D1}"/>
                    </a:ext>
                  </a:extLst>
                </p:cNvPr>
                <p:cNvPicPr>
                  <a:picLocks noChangeAspect="1"/>
                </p:cNvPicPr>
                <p:nvPr/>
              </p:nvPicPr>
              <p:blipFill>
                <a:blip r:embed="rId3"/>
                <a:stretch>
                  <a:fillRect/>
                </a:stretch>
              </p:blipFill>
              <p:spPr>
                <a:xfrm>
                  <a:off x="696377" y="1361169"/>
                  <a:ext cx="5626352" cy="4483997"/>
                </a:xfrm>
                <a:prstGeom prst="rect">
                  <a:avLst/>
                </a:prstGeom>
              </p:spPr>
            </p:pic>
          </p:grpSp>
          <mc:AlternateContent xmlns:mc="http://schemas.openxmlformats.org/markup-compatibility/2006" xmlns:a14="http://schemas.microsoft.com/office/drawing/2010/main">
            <mc:Choice Requires="a14">
              <p:sp>
                <p:nvSpPr>
                  <p:cNvPr id="206" name="テキスト ボックス 205">
                    <a:extLst>
                      <a:ext uri="{FF2B5EF4-FFF2-40B4-BE49-F238E27FC236}">
                        <a16:creationId xmlns:a16="http://schemas.microsoft.com/office/drawing/2014/main" id="{11000A96-C9FC-4904-B67F-74656ED951F5}"/>
                      </a:ext>
                    </a:extLst>
                  </p:cNvPr>
                  <p:cNvSpPr txBox="1"/>
                  <p:nvPr/>
                </p:nvSpPr>
                <p:spPr>
                  <a:xfrm>
                    <a:off x="1855497" y="4837435"/>
                    <a:ext cx="618759" cy="329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X</m:t>
                              </m:r>
                            </m:e>
                            <m:sup>
                              <m:r>
                                <a:rPr kumimoji="1" lang="en-US" altLang="ja-JP" sz="1400" b="0" i="0" smtClean="0">
                                  <a:latin typeface="Cambria Math" panose="02040503050406030204" pitchFamily="18" charset="0"/>
                                </a:rPr>
                                <m:t>1</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𝑔</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16" name="テキスト ボックス 15">
                    <a:extLst>
                      <a:ext uri="{FF2B5EF4-FFF2-40B4-BE49-F238E27FC236}">
                        <a16:creationId xmlns:a16="http://schemas.microsoft.com/office/drawing/2014/main" id="{11000A96-C9FC-4904-B67F-74656ED951F5}"/>
                      </a:ext>
                    </a:extLst>
                  </p:cNvPr>
                  <p:cNvSpPr txBox="1">
                    <a:spLocks noRot="1" noChangeAspect="1" noMove="1" noResize="1" noEditPoints="1" noAdjustHandles="1" noChangeArrowheads="1" noChangeShapeType="1" noTextEdit="1"/>
                  </p:cNvSpPr>
                  <p:nvPr/>
                </p:nvSpPr>
                <p:spPr>
                  <a:xfrm>
                    <a:off x="1855497" y="4837435"/>
                    <a:ext cx="618759" cy="329064"/>
                  </a:xfrm>
                  <a:prstGeom prst="rect">
                    <a:avLst/>
                  </a:prstGeom>
                  <a:blipFill>
                    <a:blip r:embed="rId4"/>
                    <a:stretch>
                      <a:fillRect/>
                    </a:stretch>
                  </a:blipFill>
                </p:spPr>
                <p:txBody>
                  <a:bodyPr/>
                  <a:lstStyle/>
                  <a:p>
                    <a:r>
                      <a:rPr lang="ja-JP" altLang="en-US">
                        <a:noFill/>
                      </a:rPr>
                      <a:t> </a:t>
                    </a:r>
                  </a:p>
                </p:txBody>
              </p:sp>
            </mc:Fallback>
          </mc:AlternateContent>
        </p:grpSp>
        <p:grpSp>
          <p:nvGrpSpPr>
            <p:cNvPr id="192" name="グループ化 191">
              <a:extLst>
                <a:ext uri="{FF2B5EF4-FFF2-40B4-BE49-F238E27FC236}">
                  <a16:creationId xmlns:a16="http://schemas.microsoft.com/office/drawing/2014/main" id="{9C734A86-215D-412C-8501-F1CABB53C30B}"/>
                </a:ext>
              </a:extLst>
            </p:cNvPr>
            <p:cNvGrpSpPr/>
            <p:nvPr/>
          </p:nvGrpSpPr>
          <p:grpSpPr>
            <a:xfrm>
              <a:off x="3306185" y="2164310"/>
              <a:ext cx="5626352" cy="4483997"/>
              <a:chOff x="696378" y="1361168"/>
              <a:chExt cx="5626352" cy="4483997"/>
            </a:xfrm>
          </p:grpSpPr>
          <mc:AlternateContent xmlns:mc="http://schemas.openxmlformats.org/markup-compatibility/2006" xmlns:a14="http://schemas.microsoft.com/office/drawing/2010/main">
            <mc:Choice Requires="a14">
              <p:sp>
                <p:nvSpPr>
                  <p:cNvPr id="201" name="テキスト ボックス 200">
                    <a:extLst>
                      <a:ext uri="{FF2B5EF4-FFF2-40B4-BE49-F238E27FC236}">
                        <a16:creationId xmlns:a16="http://schemas.microsoft.com/office/drawing/2014/main" id="{1A7E8130-C32D-4F64-9A32-DB6D62DC0904}"/>
                      </a:ext>
                    </a:extLst>
                  </p:cNvPr>
                  <p:cNvSpPr txBox="1"/>
                  <p:nvPr/>
                </p:nvSpPr>
                <p:spPr>
                  <a:xfrm>
                    <a:off x="1873066" y="4311570"/>
                    <a:ext cx="60119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b="0" i="1" smtClean="0">
                                  <a:latin typeface="Cambria Math" panose="02040503050406030204" pitchFamily="18" charset="0"/>
                                </a:rPr>
                              </m:ctrlPr>
                            </m:sSupPr>
                            <m:e>
                              <m:r>
                                <m:rPr>
                                  <m:sty m:val="p"/>
                                </m:rPr>
                                <a:rPr kumimoji="1" lang="en-US" altLang="ja-JP" sz="1400" b="0" i="0" smtClean="0">
                                  <a:latin typeface="Cambria Math" panose="02040503050406030204" pitchFamily="18" charset="0"/>
                                </a:rPr>
                                <m:t>a</m:t>
                              </m:r>
                            </m:e>
                            <m:sup>
                              <m:r>
                                <a:rPr kumimoji="1" lang="en-US" altLang="ja-JP" sz="1400" b="0" i="0" smtClean="0">
                                  <a:latin typeface="Cambria Math" panose="02040503050406030204" pitchFamily="18" charset="0"/>
                                </a:rPr>
                                <m:t>3</m:t>
                              </m:r>
                            </m:sup>
                          </m:sSup>
                          <m:sSubSup>
                            <m:sSubSupPr>
                              <m:ctrlPr>
                                <a:rPr kumimoji="1" lang="en-US" altLang="ja-JP" sz="1400" b="0" i="1" smtClean="0">
                                  <a:latin typeface="Cambria Math" panose="02040503050406030204" pitchFamily="18" charset="0"/>
                                </a:rPr>
                              </m:ctrlPr>
                            </m:sSubSupPr>
                            <m:e>
                              <m:r>
                                <m:rPr>
                                  <m:sty m:val="p"/>
                                </m:rPr>
                                <a:rPr kumimoji="1" lang="en-US" altLang="ja-JP" sz="1400" b="0" i="0" smtClean="0">
                                  <a:latin typeface="Cambria Math" panose="02040503050406030204" pitchFamily="18" charset="0"/>
                                </a:rPr>
                                <m:t>Σ</m:t>
                              </m:r>
                            </m:e>
                            <m:sub>
                              <m:r>
                                <a:rPr kumimoji="1" lang="en-US" altLang="ja-JP" sz="1400" b="0" i="1" smtClean="0">
                                  <a:latin typeface="Cambria Math" panose="02040503050406030204" pitchFamily="18" charset="0"/>
                                </a:rPr>
                                <m:t>𝑢</m:t>
                              </m:r>
                            </m:sub>
                            <m:sup>
                              <m:r>
                                <a:rPr kumimoji="1" lang="en-US" altLang="ja-JP" sz="1400" b="0" i="1" smtClean="0">
                                  <a:latin typeface="Cambria Math" panose="02040503050406030204" pitchFamily="18" charset="0"/>
                                </a:rPr>
                                <m:t>+</m:t>
                              </m:r>
                            </m:sup>
                          </m:sSubSup>
                        </m:oMath>
                      </m:oMathPara>
                    </a14:m>
                    <a:endParaRPr kumimoji="1" lang="ja-JP" altLang="en-US" sz="1400" dirty="0"/>
                  </a:p>
                </p:txBody>
              </p:sp>
            </mc:Choice>
            <mc:Fallback xmlns="">
              <p:sp>
                <p:nvSpPr>
                  <p:cNvPr id="17" name="テキスト ボックス 16">
                    <a:extLst>
                      <a:ext uri="{FF2B5EF4-FFF2-40B4-BE49-F238E27FC236}">
                        <a16:creationId xmlns:a16="http://schemas.microsoft.com/office/drawing/2014/main" id="{1A7E8130-C32D-4F64-9A32-DB6D62DC0904}"/>
                      </a:ext>
                    </a:extLst>
                  </p:cNvPr>
                  <p:cNvSpPr txBox="1">
                    <a:spLocks noRot="1" noChangeAspect="1" noMove="1" noResize="1" noEditPoints="1" noAdjustHandles="1" noChangeArrowheads="1" noChangeShapeType="1" noTextEdit="1"/>
                  </p:cNvSpPr>
                  <p:nvPr/>
                </p:nvSpPr>
                <p:spPr>
                  <a:xfrm>
                    <a:off x="1873066" y="4311570"/>
                    <a:ext cx="601190" cy="307777"/>
                  </a:xfrm>
                  <a:prstGeom prst="rect">
                    <a:avLst/>
                  </a:prstGeom>
                  <a:blipFill>
                    <a:blip r:embed="rId5"/>
                    <a:stretch>
                      <a:fillRect/>
                    </a:stretch>
                  </a:blipFill>
                </p:spPr>
                <p:txBody>
                  <a:bodyPr/>
                  <a:lstStyle/>
                  <a:p>
                    <a:r>
                      <a:rPr lang="ja-JP" altLang="en-US">
                        <a:noFill/>
                      </a:rPr>
                      <a:t> </a:t>
                    </a:r>
                  </a:p>
                </p:txBody>
              </p:sp>
            </mc:Fallback>
          </mc:AlternateContent>
          <p:grpSp>
            <p:nvGrpSpPr>
              <p:cNvPr id="202" name="グループ化 201">
                <a:extLst>
                  <a:ext uri="{FF2B5EF4-FFF2-40B4-BE49-F238E27FC236}">
                    <a16:creationId xmlns:a16="http://schemas.microsoft.com/office/drawing/2014/main" id="{2425B691-FA94-4326-8709-C46A4A8CE118}"/>
                  </a:ext>
                </a:extLst>
              </p:cNvPr>
              <p:cNvGrpSpPr/>
              <p:nvPr/>
            </p:nvGrpSpPr>
            <p:grpSpPr>
              <a:xfrm>
                <a:off x="696378" y="1361168"/>
                <a:ext cx="5626352" cy="4483997"/>
                <a:chOff x="696378" y="1361168"/>
                <a:chExt cx="5626352" cy="4483997"/>
              </a:xfrm>
            </p:grpSpPr>
            <p:pic>
              <p:nvPicPr>
                <p:cNvPr id="203" name="図 202">
                  <a:extLst>
                    <a:ext uri="{FF2B5EF4-FFF2-40B4-BE49-F238E27FC236}">
                      <a16:creationId xmlns:a16="http://schemas.microsoft.com/office/drawing/2014/main" id="{FD38A440-250F-426A-8D84-FA02B3E45AEB}"/>
                    </a:ext>
                  </a:extLst>
                </p:cNvPr>
                <p:cNvPicPr>
                  <a:picLocks noChangeAspect="1"/>
                </p:cNvPicPr>
                <p:nvPr/>
              </p:nvPicPr>
              <p:blipFill>
                <a:blip r:embed="rId6"/>
                <a:stretch>
                  <a:fillRect/>
                </a:stretch>
              </p:blipFill>
              <p:spPr>
                <a:xfrm>
                  <a:off x="696378" y="1361168"/>
                  <a:ext cx="5626352" cy="4483997"/>
                </a:xfrm>
                <a:prstGeom prst="rect">
                  <a:avLst/>
                </a:prstGeom>
              </p:spPr>
            </p:pic>
            <p:cxnSp>
              <p:nvCxnSpPr>
                <p:cNvPr id="204" name="直線コネクタ 203">
                  <a:extLst>
                    <a:ext uri="{FF2B5EF4-FFF2-40B4-BE49-F238E27FC236}">
                      <a16:creationId xmlns:a16="http://schemas.microsoft.com/office/drawing/2014/main" id="{6F0CD13F-FDD6-45A6-99A7-409777783BEF}"/>
                    </a:ext>
                  </a:extLst>
                </p:cNvPr>
                <p:cNvCxnSpPr>
                  <a:cxnSpLocks/>
                </p:cNvCxnSpPr>
                <p:nvPr/>
              </p:nvCxnSpPr>
              <p:spPr>
                <a:xfrm>
                  <a:off x="1840955" y="4622594"/>
                  <a:ext cx="252000"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93" name="テキスト ボックス 192">
              <a:extLst>
                <a:ext uri="{FF2B5EF4-FFF2-40B4-BE49-F238E27FC236}">
                  <a16:creationId xmlns:a16="http://schemas.microsoft.com/office/drawing/2014/main" id="{62762AC1-A8CC-4D55-A62A-89D37F153524}"/>
                </a:ext>
              </a:extLst>
            </p:cNvPr>
            <p:cNvSpPr txBox="1"/>
            <p:nvPr/>
          </p:nvSpPr>
          <p:spPr>
            <a:xfrm>
              <a:off x="7199213" y="5268600"/>
              <a:ext cx="598241" cy="307777"/>
            </a:xfrm>
            <a:prstGeom prst="rect">
              <a:avLst/>
            </a:prstGeom>
            <a:noFill/>
          </p:spPr>
          <p:txBody>
            <a:bodyPr wrap="none" rtlCol="0">
              <a:spAutoFit/>
            </a:bodyPr>
            <a:lstStyle/>
            <a:p>
              <a:r>
                <a:rPr kumimoji="1" lang="en-US" altLang="ja-JP" sz="1400" dirty="0"/>
                <a:t>2s+2s</a:t>
              </a:r>
              <a:endParaRPr kumimoji="1" lang="ja-JP" altLang="en-US" sz="1400" dirty="0"/>
            </a:p>
          </p:txBody>
        </p:sp>
        <p:sp>
          <p:nvSpPr>
            <p:cNvPr id="194" name="テキスト ボックス 193">
              <a:extLst>
                <a:ext uri="{FF2B5EF4-FFF2-40B4-BE49-F238E27FC236}">
                  <a16:creationId xmlns:a16="http://schemas.microsoft.com/office/drawing/2014/main" id="{97DB5032-1263-4862-9F4B-35B9AAD909EC}"/>
                </a:ext>
              </a:extLst>
            </p:cNvPr>
            <p:cNvSpPr txBox="1"/>
            <p:nvPr/>
          </p:nvSpPr>
          <p:spPr>
            <a:xfrm>
              <a:off x="7199213" y="4262753"/>
              <a:ext cx="622286" cy="307777"/>
            </a:xfrm>
            <a:prstGeom prst="rect">
              <a:avLst/>
            </a:prstGeom>
            <a:noFill/>
          </p:spPr>
          <p:txBody>
            <a:bodyPr wrap="none" rtlCol="0">
              <a:spAutoFit/>
            </a:bodyPr>
            <a:lstStyle/>
            <a:p>
              <a:r>
                <a:rPr kumimoji="1" lang="en-US" altLang="ja-JP" sz="1400" dirty="0"/>
                <a:t>2s+2p</a:t>
              </a:r>
              <a:endParaRPr kumimoji="1" lang="ja-JP" altLang="en-US" sz="1400" dirty="0"/>
            </a:p>
          </p:txBody>
        </p:sp>
        <p:sp>
          <p:nvSpPr>
            <p:cNvPr id="195" name="テキスト ボックス 194">
              <a:extLst>
                <a:ext uri="{FF2B5EF4-FFF2-40B4-BE49-F238E27FC236}">
                  <a16:creationId xmlns:a16="http://schemas.microsoft.com/office/drawing/2014/main" id="{0687B97D-43D9-47D1-A92F-D6384486BEA8}"/>
                </a:ext>
              </a:extLst>
            </p:cNvPr>
            <p:cNvSpPr txBox="1"/>
            <p:nvPr/>
          </p:nvSpPr>
          <p:spPr>
            <a:xfrm>
              <a:off x="6093218" y="3431078"/>
              <a:ext cx="598241" cy="307777"/>
            </a:xfrm>
            <a:prstGeom prst="rect">
              <a:avLst/>
            </a:prstGeom>
            <a:noFill/>
          </p:spPr>
          <p:txBody>
            <a:bodyPr wrap="none" rtlCol="0">
              <a:spAutoFit/>
            </a:bodyPr>
            <a:lstStyle/>
            <a:p>
              <a:r>
                <a:rPr kumimoji="1" lang="en-US" altLang="ja-JP" sz="1400" dirty="0"/>
                <a:t>2s+3s</a:t>
              </a:r>
              <a:endParaRPr kumimoji="1" lang="ja-JP" altLang="en-US" sz="1400" dirty="0"/>
            </a:p>
          </p:txBody>
        </p:sp>
        <p:sp>
          <p:nvSpPr>
            <p:cNvPr id="196" name="テキスト ボックス 195">
              <a:extLst>
                <a:ext uri="{FF2B5EF4-FFF2-40B4-BE49-F238E27FC236}">
                  <a16:creationId xmlns:a16="http://schemas.microsoft.com/office/drawing/2014/main" id="{4768081E-2F50-4E8A-A378-FE47F4609C65}"/>
                </a:ext>
              </a:extLst>
            </p:cNvPr>
            <p:cNvSpPr txBox="1"/>
            <p:nvPr/>
          </p:nvSpPr>
          <p:spPr>
            <a:xfrm>
              <a:off x="6093218" y="3241859"/>
              <a:ext cx="646331" cy="307777"/>
            </a:xfrm>
            <a:prstGeom prst="rect">
              <a:avLst/>
            </a:prstGeom>
            <a:noFill/>
          </p:spPr>
          <p:txBody>
            <a:bodyPr wrap="none" rtlCol="0">
              <a:spAutoFit/>
            </a:bodyPr>
            <a:lstStyle/>
            <a:p>
              <a:r>
                <a:rPr kumimoji="1" lang="en-US" altLang="ja-JP" sz="1400" dirty="0"/>
                <a:t>2p+2p</a:t>
              </a:r>
              <a:endParaRPr kumimoji="1" lang="ja-JP" altLang="en-US" sz="1400" dirty="0"/>
            </a:p>
          </p:txBody>
        </p:sp>
        <p:sp>
          <p:nvSpPr>
            <p:cNvPr id="197" name="テキスト ボックス 196">
              <a:extLst>
                <a:ext uri="{FF2B5EF4-FFF2-40B4-BE49-F238E27FC236}">
                  <a16:creationId xmlns:a16="http://schemas.microsoft.com/office/drawing/2014/main" id="{BEC57B0B-0465-4C80-87B3-5961D2E16A93}"/>
                </a:ext>
              </a:extLst>
            </p:cNvPr>
            <p:cNvSpPr txBox="1"/>
            <p:nvPr/>
          </p:nvSpPr>
          <p:spPr>
            <a:xfrm>
              <a:off x="6093218" y="3062277"/>
              <a:ext cx="622286" cy="307777"/>
            </a:xfrm>
            <a:prstGeom prst="rect">
              <a:avLst/>
            </a:prstGeom>
            <a:noFill/>
          </p:spPr>
          <p:txBody>
            <a:bodyPr wrap="none" rtlCol="0">
              <a:spAutoFit/>
            </a:bodyPr>
            <a:lstStyle/>
            <a:p>
              <a:r>
                <a:rPr kumimoji="1" lang="en-US" altLang="ja-JP" sz="1400" dirty="0"/>
                <a:t>2s+3p</a:t>
              </a:r>
              <a:endParaRPr kumimoji="1" lang="ja-JP" altLang="en-US" sz="1400" dirty="0"/>
            </a:p>
          </p:txBody>
        </p:sp>
      </p:gr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25299757-F34D-432D-B3A1-1AFF3E16B523}"/>
                  </a:ext>
                </a:extLst>
              </p:cNvPr>
              <p:cNvSpPr txBox="1"/>
              <p:nvPr/>
            </p:nvSpPr>
            <p:spPr>
              <a:xfrm>
                <a:off x="4953144" y="1098491"/>
                <a:ext cx="2368084" cy="369332"/>
              </a:xfrm>
              <a:prstGeom prst="rect">
                <a:avLst/>
              </a:prstGeom>
              <a:noFill/>
            </p:spPr>
            <p:txBody>
              <a:bodyPr wrap="none" rtlCol="0">
                <a:spAutoFit/>
              </a:bodyPr>
              <a:lstStyle/>
              <a:p>
                <a14:m>
                  <m:oMath xmlns:m="http://schemas.openxmlformats.org/officeDocument/2006/math">
                    <m:r>
                      <m:rPr>
                        <m:sty m:val="p"/>
                      </m:rPr>
                      <a:rPr kumimoji="1" lang="en-US" altLang="ja-JP" i="0" dirty="0" smtClean="0">
                        <a:latin typeface="Cambria Math" panose="02040503050406030204" pitchFamily="18" charset="0"/>
                      </a:rPr>
                      <m:t>L</m:t>
                    </m:r>
                    <m:sSub>
                      <m:sSubPr>
                        <m:ctrlPr>
                          <a:rPr kumimoji="1" lang="en-US" altLang="ja-JP" i="1" dirty="0" smtClean="0">
                            <a:latin typeface="Cambria Math" panose="02040503050406030204" pitchFamily="18" charset="0"/>
                          </a:rPr>
                        </m:ctrlPr>
                      </m:sSubPr>
                      <m:e>
                        <m:r>
                          <m:rPr>
                            <m:sty m:val="p"/>
                          </m:rPr>
                          <a:rPr kumimoji="1" lang="en-US" altLang="ja-JP" i="0" dirty="0" smtClean="0">
                            <a:latin typeface="Cambria Math" panose="02040503050406030204" pitchFamily="18" charset="0"/>
                          </a:rPr>
                          <m:t>i</m:t>
                        </m:r>
                      </m:e>
                      <m:sub>
                        <m:r>
                          <a:rPr kumimoji="1" lang="en-US" altLang="ja-JP" i="0" dirty="0" smtClean="0">
                            <a:latin typeface="Cambria Math" panose="02040503050406030204" pitchFamily="18" charset="0"/>
                          </a:rPr>
                          <m:t>2</m:t>
                        </m:r>
                      </m:sub>
                    </m:sSub>
                    <m:r>
                      <a:rPr kumimoji="1" lang="en-US" altLang="ja-JP" i="1" dirty="0" smtClean="0">
                        <a:latin typeface="Cambria Math" panose="02040503050406030204" pitchFamily="18" charset="0"/>
                      </a:rPr>
                      <m:t> </m:t>
                    </m:r>
                  </m:oMath>
                </a14:m>
                <a:r>
                  <a:rPr kumimoji="1" lang="en-US" altLang="ja-JP" dirty="0"/>
                  <a:t>molecular potential</a:t>
                </a:r>
                <a:endParaRPr kumimoji="1" lang="ja-JP" altLang="en-US" dirty="0"/>
              </a:p>
            </p:txBody>
          </p:sp>
        </mc:Choice>
        <mc:Fallback xmlns="">
          <p:sp>
            <p:nvSpPr>
              <p:cNvPr id="24" name="テキスト ボックス 23">
                <a:extLst>
                  <a:ext uri="{FF2B5EF4-FFF2-40B4-BE49-F238E27FC236}">
                    <a16:creationId xmlns:a16="http://schemas.microsoft.com/office/drawing/2014/main" id="{25299757-F34D-432D-B3A1-1AFF3E16B523}"/>
                  </a:ext>
                </a:extLst>
              </p:cNvPr>
              <p:cNvSpPr txBox="1">
                <a:spLocks noRot="1" noChangeAspect="1" noMove="1" noResize="1" noEditPoints="1" noAdjustHandles="1" noChangeArrowheads="1" noChangeShapeType="1" noTextEdit="1"/>
              </p:cNvSpPr>
              <p:nvPr/>
            </p:nvSpPr>
            <p:spPr>
              <a:xfrm>
                <a:off x="4953144" y="1098491"/>
                <a:ext cx="2368084" cy="369332"/>
              </a:xfrm>
              <a:prstGeom prst="rect">
                <a:avLst/>
              </a:prstGeom>
              <a:blipFill>
                <a:blip r:embed="rId7"/>
                <a:stretch>
                  <a:fillRect t="-3226" r="-1070" b="-22581"/>
                </a:stretch>
              </a:blipFill>
            </p:spPr>
            <p:txBody>
              <a:bodyPr/>
              <a:lstStyle/>
              <a:p>
                <a:r>
                  <a:rPr lang="ja-JP" altLang="en-US">
                    <a:noFill/>
                  </a:rPr>
                  <a:t> </a:t>
                </a:r>
              </a:p>
            </p:txBody>
          </p:sp>
        </mc:Fallback>
      </mc:AlternateContent>
      <p:sp>
        <p:nvSpPr>
          <p:cNvPr id="21" name="テキスト ボックス 20">
            <a:extLst>
              <a:ext uri="{FF2B5EF4-FFF2-40B4-BE49-F238E27FC236}">
                <a16:creationId xmlns:a16="http://schemas.microsoft.com/office/drawing/2014/main" id="{A960FC8D-94FC-1648-A932-04EFAE90AAA5}"/>
              </a:ext>
            </a:extLst>
          </p:cNvPr>
          <p:cNvSpPr txBox="1"/>
          <p:nvPr/>
        </p:nvSpPr>
        <p:spPr>
          <a:xfrm>
            <a:off x="3297910" y="120770"/>
            <a:ext cx="5703164" cy="523220"/>
          </a:xfrm>
          <a:prstGeom prst="rect">
            <a:avLst/>
          </a:prstGeom>
          <a:noFill/>
        </p:spPr>
        <p:txBody>
          <a:bodyPr wrap="none" rtlCol="0">
            <a:spAutoFit/>
          </a:bodyPr>
          <a:lstStyle/>
          <a:p>
            <a:r>
              <a:rPr lang="en-US" altLang="ja-JP" sz="2800" dirty="0">
                <a:solidFill>
                  <a:schemeClr val="bg1"/>
                </a:solidFill>
              </a:rPr>
              <a:t>Brief overview of Feshbach resonance</a:t>
            </a:r>
          </a:p>
        </p:txBody>
      </p:sp>
      <p:sp>
        <p:nvSpPr>
          <p:cNvPr id="22" name="テキスト ボックス 21">
            <a:extLst>
              <a:ext uri="{FF2B5EF4-FFF2-40B4-BE49-F238E27FC236}">
                <a16:creationId xmlns:a16="http://schemas.microsoft.com/office/drawing/2014/main" id="{36C6AEA0-B901-1A4E-A3AA-943CB28376CA}"/>
              </a:ext>
            </a:extLst>
          </p:cNvPr>
          <p:cNvSpPr txBox="1"/>
          <p:nvPr/>
        </p:nvSpPr>
        <p:spPr>
          <a:xfrm>
            <a:off x="8189833" y="5096541"/>
            <a:ext cx="3304687" cy="584775"/>
          </a:xfrm>
          <a:prstGeom prst="rect">
            <a:avLst/>
          </a:prstGeom>
          <a:noFill/>
        </p:spPr>
        <p:txBody>
          <a:bodyPr wrap="none" rtlCol="0">
            <a:spAutoFit/>
          </a:bodyPr>
          <a:lstStyle/>
          <a:p>
            <a:r>
              <a:rPr lang="pl-PL" altLang="ja-JP" sz="1600" dirty="0"/>
              <a:t>P. Jasik</a:t>
            </a:r>
            <a:r>
              <a:rPr lang="en-US" altLang="ja-JP" sz="1600" dirty="0"/>
              <a:t> and</a:t>
            </a:r>
            <a:r>
              <a:rPr lang="pl-PL" altLang="ja-JP" sz="1600" dirty="0"/>
              <a:t> J.E. Sienkiewicz</a:t>
            </a:r>
            <a:endParaRPr lang="en-US" altLang="ja-JP" sz="1600" dirty="0"/>
          </a:p>
          <a:p>
            <a:r>
              <a:rPr lang="en-US" altLang="ja-JP" sz="1600" dirty="0"/>
              <a:t>Chemical Physics 323 (2006) 563–573</a:t>
            </a:r>
            <a:endParaRPr kumimoji="1" lang="ja-JP" altLang="en-US" sz="1600" dirty="0"/>
          </a:p>
        </p:txBody>
      </p:sp>
      <p:sp>
        <p:nvSpPr>
          <p:cNvPr id="23" name="テキスト ボックス 22">
            <a:extLst>
              <a:ext uri="{FF2B5EF4-FFF2-40B4-BE49-F238E27FC236}">
                <a16:creationId xmlns:a16="http://schemas.microsoft.com/office/drawing/2014/main" id="{7FAC5D8F-7A31-9748-84B2-B455B1E10D93}"/>
              </a:ext>
            </a:extLst>
          </p:cNvPr>
          <p:cNvSpPr txBox="1"/>
          <p:nvPr/>
        </p:nvSpPr>
        <p:spPr>
          <a:xfrm>
            <a:off x="5206239" y="5062084"/>
            <a:ext cx="2576225" cy="338554"/>
          </a:xfrm>
          <a:prstGeom prst="rect">
            <a:avLst/>
          </a:prstGeom>
          <a:noFill/>
        </p:spPr>
        <p:txBody>
          <a:bodyPr wrap="square" rtlCol="0">
            <a:spAutoFit/>
          </a:bodyPr>
          <a:lstStyle/>
          <a:p>
            <a:r>
              <a:rPr lang="en-US" altLang="ja-JP" sz="1600" dirty="0"/>
              <a:t>Electronic ground state</a:t>
            </a:r>
            <a:endParaRPr kumimoji="1" lang="ja-JP" altLang="en-US" sz="1600"/>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2C9ED138-A973-F849-B4C1-AEE626255CF0}"/>
                  </a:ext>
                </a:extLst>
              </p:cNvPr>
              <p:cNvSpPr txBox="1"/>
              <p:nvPr/>
            </p:nvSpPr>
            <p:spPr>
              <a:xfrm>
                <a:off x="1512480" y="4662855"/>
                <a:ext cx="193508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0" dirty="0" smtClean="0">
                          <a:latin typeface="Cambria Math" panose="02040503050406030204" pitchFamily="18" charset="0"/>
                        </a:rPr>
                        <m:t>(1</m:t>
                      </m:r>
                      <m:r>
                        <a:rPr kumimoji="1" lang="en-US" altLang="ja-JP" b="0" i="0" dirty="0" smtClean="0">
                          <a:latin typeface="Cambria Math" panose="02040503050406030204" pitchFamily="18" charset="0"/>
                        </a:rPr>
                        <m:t> </m:t>
                      </m:r>
                      <m:sSup>
                        <m:sSupPr>
                          <m:ctrlPr>
                            <a:rPr kumimoji="1" lang="en-US" altLang="ja-JP" b="0" i="1" dirty="0" smtClean="0">
                              <a:latin typeface="Cambria Math" panose="02040503050406030204" pitchFamily="18" charset="0"/>
                            </a:rPr>
                          </m:ctrlPr>
                        </m:sSupPr>
                        <m:e>
                          <m:r>
                            <m:rPr>
                              <m:sty m:val="p"/>
                            </m:rPr>
                            <a:rPr kumimoji="1" lang="en-US" altLang="ja-JP" b="0" i="0" dirty="0" smtClean="0">
                              <a:latin typeface="Cambria Math" panose="02040503050406030204" pitchFamily="18" charset="0"/>
                            </a:rPr>
                            <m:t>cm</m:t>
                          </m:r>
                        </m:e>
                        <m:sup>
                          <m:r>
                            <a:rPr kumimoji="1" lang="en-US" altLang="ja-JP" b="0" i="1" dirty="0" smtClean="0">
                              <a:latin typeface="Cambria Math" panose="02040503050406030204" pitchFamily="18" charset="0"/>
                            </a:rPr>
                            <m:t>−1</m:t>
                          </m:r>
                        </m:sup>
                      </m:sSup>
                      <m:r>
                        <a:rPr kumimoji="1" lang="en-US" altLang="ja-JP" i="0" dirty="0" smtClean="0">
                          <a:latin typeface="Cambria Math" panose="02040503050406030204" pitchFamily="18" charset="0"/>
                        </a:rPr>
                        <m:t>=</m:t>
                      </m:r>
                      <m:r>
                        <a:rPr kumimoji="1" lang="en-US" altLang="ja-JP" b="0" i="0" dirty="0" smtClean="0">
                          <a:latin typeface="Cambria Math" panose="02040503050406030204" pitchFamily="18" charset="0"/>
                        </a:rPr>
                        <m:t>1.4 </m:t>
                      </m:r>
                      <m:r>
                        <m:rPr>
                          <m:sty m:val="p"/>
                        </m:rPr>
                        <a:rPr kumimoji="1" lang="en-US" altLang="ja-JP" b="0" i="0" dirty="0" smtClean="0">
                          <a:latin typeface="Cambria Math" panose="02040503050406030204" pitchFamily="18" charset="0"/>
                        </a:rPr>
                        <m:t>K</m:t>
                      </m:r>
                      <m:r>
                        <a:rPr kumimoji="1" lang="en-US" altLang="ja-JP" i="0" dirty="0" smtClean="0">
                          <a:latin typeface="Cambria Math" panose="02040503050406030204" pitchFamily="18" charset="0"/>
                        </a:rPr>
                        <m:t>)</m:t>
                      </m:r>
                    </m:oMath>
                  </m:oMathPara>
                </a14:m>
                <a:endParaRPr kumimoji="1" lang="ja-JP" altLang="en-US"/>
              </a:p>
            </p:txBody>
          </p:sp>
        </mc:Choice>
        <mc:Fallback xmlns="">
          <p:sp>
            <p:nvSpPr>
              <p:cNvPr id="25" name="テキスト ボックス 24">
                <a:extLst>
                  <a:ext uri="{FF2B5EF4-FFF2-40B4-BE49-F238E27FC236}">
                    <a16:creationId xmlns:a16="http://schemas.microsoft.com/office/drawing/2014/main" id="{2C9ED138-A973-F849-B4C1-AEE626255CF0}"/>
                  </a:ext>
                </a:extLst>
              </p:cNvPr>
              <p:cNvSpPr txBox="1">
                <a:spLocks noRot="1" noChangeAspect="1" noMove="1" noResize="1" noEditPoints="1" noAdjustHandles="1" noChangeArrowheads="1" noChangeShapeType="1" noTextEdit="1"/>
              </p:cNvSpPr>
              <p:nvPr/>
            </p:nvSpPr>
            <p:spPr>
              <a:xfrm>
                <a:off x="1512480" y="4662855"/>
                <a:ext cx="1935082" cy="369332"/>
              </a:xfrm>
              <a:prstGeom prst="rect">
                <a:avLst/>
              </a:prstGeom>
              <a:blipFill>
                <a:blip r:embed="rId8"/>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C4A6945A-F02B-D04E-BDF4-C2065B778882}"/>
                  </a:ext>
                </a:extLst>
              </p:cNvPr>
              <p:cNvSpPr txBox="1"/>
              <p:nvPr/>
            </p:nvSpPr>
            <p:spPr>
              <a:xfrm>
                <a:off x="1474380" y="5115707"/>
                <a:ext cx="2425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0" dirty="0" smtClean="0">
                          <a:latin typeface="Cambria Math" panose="02040503050406030204" pitchFamily="18" charset="0"/>
                        </a:rPr>
                        <m:t>(1</m:t>
                      </m:r>
                      <m:r>
                        <a:rPr kumimoji="1" lang="en-US" altLang="ja-JP" b="0" i="0" dirty="0" smtClean="0">
                          <a:latin typeface="Cambria Math" panose="02040503050406030204" pitchFamily="18" charset="0"/>
                        </a:rPr>
                        <m:t> </m:t>
                      </m:r>
                      <m:sSup>
                        <m:sSupPr>
                          <m:ctrlPr>
                            <a:rPr kumimoji="1" lang="en-US" altLang="ja-JP" b="0" i="1" dirty="0" smtClean="0">
                              <a:latin typeface="Cambria Math" panose="02040503050406030204" pitchFamily="18" charset="0"/>
                            </a:rPr>
                          </m:ctrlPr>
                        </m:sSupPr>
                        <m:e>
                          <m:r>
                            <m:rPr>
                              <m:sty m:val="p"/>
                            </m:rPr>
                            <a:rPr kumimoji="1" lang="en-US" altLang="ja-JP" b="0" i="0" dirty="0" smtClean="0">
                              <a:latin typeface="Cambria Math" panose="02040503050406030204" pitchFamily="18" charset="0"/>
                            </a:rPr>
                            <m:t>cm</m:t>
                          </m:r>
                        </m:e>
                        <m:sup>
                          <m:r>
                            <a:rPr kumimoji="1" lang="en-US" altLang="ja-JP" b="0" i="1" dirty="0" smtClean="0">
                              <a:latin typeface="Cambria Math" panose="02040503050406030204" pitchFamily="18" charset="0"/>
                            </a:rPr>
                            <m:t>−1</m:t>
                          </m:r>
                        </m:sup>
                      </m:sSup>
                      <m:r>
                        <a:rPr kumimoji="1" lang="en-US" altLang="ja-JP" i="0" dirty="0" smtClean="0">
                          <a:latin typeface="Cambria Math" panose="02040503050406030204" pitchFamily="18" charset="0"/>
                        </a:rPr>
                        <m:t>=</m:t>
                      </m:r>
                      <m:r>
                        <a:rPr kumimoji="1" lang="en-US" altLang="ja-JP" b="0" i="0" dirty="0" smtClean="0">
                          <a:latin typeface="Cambria Math" panose="02040503050406030204" pitchFamily="18" charset="0"/>
                        </a:rPr>
                        <m:t>0.12 </m:t>
                      </m:r>
                      <m:r>
                        <m:rPr>
                          <m:sty m:val="p"/>
                        </m:rPr>
                        <a:rPr kumimoji="1" lang="en-US" altLang="ja-JP" b="0" i="0" dirty="0" smtClean="0">
                          <a:latin typeface="Cambria Math" panose="02040503050406030204" pitchFamily="18" charset="0"/>
                        </a:rPr>
                        <m:t>meV</m:t>
                      </m:r>
                      <m:r>
                        <a:rPr kumimoji="1" lang="en-US" altLang="ja-JP" i="0" dirty="0" smtClean="0">
                          <a:latin typeface="Cambria Math" panose="02040503050406030204" pitchFamily="18" charset="0"/>
                        </a:rPr>
                        <m:t>)</m:t>
                      </m:r>
                    </m:oMath>
                  </m:oMathPara>
                </a14:m>
                <a:endParaRPr kumimoji="1" lang="ja-JP" altLang="en-US" dirty="0"/>
              </a:p>
            </p:txBody>
          </p:sp>
        </mc:Choice>
        <mc:Fallback xmlns="">
          <p:sp>
            <p:nvSpPr>
              <p:cNvPr id="26" name="テキスト ボックス 25">
                <a:extLst>
                  <a:ext uri="{FF2B5EF4-FFF2-40B4-BE49-F238E27FC236}">
                    <a16:creationId xmlns:a16="http://schemas.microsoft.com/office/drawing/2014/main" xmlns:a14="http://schemas.microsoft.com/office/drawing/2010/main" xmlns="" id="{C4A6945A-F02B-D04E-BDF4-C2065B778882}"/>
                  </a:ext>
                </a:extLst>
              </p:cNvPr>
              <p:cNvSpPr txBox="1">
                <a:spLocks noRot="1" noChangeAspect="1" noMove="1" noResize="1" noEditPoints="1" noAdjustHandles="1" noChangeArrowheads="1" noChangeShapeType="1" noTextEdit="1"/>
              </p:cNvSpPr>
              <p:nvPr/>
            </p:nvSpPr>
            <p:spPr>
              <a:xfrm>
                <a:off x="1474380" y="5115707"/>
                <a:ext cx="2425600" cy="369332"/>
              </a:xfrm>
              <a:prstGeom prst="rect">
                <a:avLst/>
              </a:prstGeom>
              <a:blipFill rotWithShape="0">
                <a:blip r:embed="rId9"/>
                <a:stretch>
                  <a:fillRect b="-131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C4A6945A-F02B-D04E-BDF4-C2065B778882}"/>
                  </a:ext>
                </a:extLst>
              </p:cNvPr>
              <p:cNvSpPr txBox="1"/>
              <p:nvPr/>
            </p:nvSpPr>
            <p:spPr>
              <a:xfrm>
                <a:off x="1474380" y="5742158"/>
                <a:ext cx="15952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i="0" dirty="0" smtClean="0">
                          <a:latin typeface="Cambria Math" panose="02040503050406030204" pitchFamily="18" charset="0"/>
                        </a:rPr>
                        <m:t>(</m:t>
                      </m:r>
                      <m:sSub>
                        <m:sSubPr>
                          <m:ctrlPr>
                            <a:rPr kumimoji="1" lang="en-US" altLang="ja-JP" b="0" i="1" dirty="0" smtClean="0">
                              <a:latin typeface="Cambria Math" panose="02040503050406030204" pitchFamily="18" charset="0"/>
                            </a:rPr>
                          </m:ctrlPr>
                        </m:sSubPr>
                        <m:e>
                          <m:r>
                            <a:rPr kumimoji="1" lang="en-US" altLang="ja-JP" i="1" dirty="0" smtClean="0">
                              <a:latin typeface="Cambria Math" panose="02040503050406030204" pitchFamily="18" charset="0"/>
                            </a:rPr>
                            <m:t>𝑎</m:t>
                          </m:r>
                        </m:e>
                        <m:sub>
                          <m:r>
                            <a:rPr kumimoji="1" lang="en-US" altLang="ja-JP" b="0" i="1" dirty="0" smtClean="0">
                              <a:latin typeface="Cambria Math" panose="02040503050406030204" pitchFamily="18" charset="0"/>
                            </a:rPr>
                            <m:t>0</m:t>
                          </m:r>
                        </m:sub>
                      </m:sSub>
                      <m:r>
                        <a:rPr kumimoji="1" lang="en-US" altLang="ja-JP" i="0" dirty="0" smtClean="0">
                          <a:latin typeface="Cambria Math" panose="02040503050406030204" pitchFamily="18" charset="0"/>
                        </a:rPr>
                        <m:t>=</m:t>
                      </m:r>
                      <m:r>
                        <a:rPr kumimoji="1" lang="en-US" altLang="ja-JP" b="0" i="0" dirty="0" smtClean="0">
                          <a:latin typeface="Cambria Math" panose="02040503050406030204" pitchFamily="18" charset="0"/>
                        </a:rPr>
                        <m:t>53 </m:t>
                      </m:r>
                      <m:r>
                        <m:rPr>
                          <m:sty m:val="p"/>
                        </m:rPr>
                        <a:rPr kumimoji="1" lang="en-US" altLang="ja-JP" b="0" i="0" dirty="0" smtClean="0">
                          <a:latin typeface="Cambria Math" panose="02040503050406030204" pitchFamily="18" charset="0"/>
                        </a:rPr>
                        <m:t>pm</m:t>
                      </m:r>
                      <m:r>
                        <a:rPr kumimoji="1" lang="en-US" altLang="ja-JP" i="0" dirty="0" smtClean="0">
                          <a:latin typeface="Cambria Math" panose="02040503050406030204" pitchFamily="18" charset="0"/>
                        </a:rPr>
                        <m:t>)</m:t>
                      </m:r>
                    </m:oMath>
                  </m:oMathPara>
                </a14:m>
                <a:endParaRPr kumimoji="1" lang="ja-JP" altLang="en-US" dirty="0"/>
              </a:p>
            </p:txBody>
          </p:sp>
        </mc:Choice>
        <mc:Fallback xmlns="">
          <p:sp>
            <p:nvSpPr>
              <p:cNvPr id="27" name="テキスト ボックス 26">
                <a:extLst>
                  <a:ext uri="{FF2B5EF4-FFF2-40B4-BE49-F238E27FC236}">
                    <a16:creationId xmlns:a16="http://schemas.microsoft.com/office/drawing/2014/main" xmlns:a14="http://schemas.microsoft.com/office/drawing/2010/main" xmlns="" id="{C4A6945A-F02B-D04E-BDF4-C2065B778882}"/>
                  </a:ext>
                </a:extLst>
              </p:cNvPr>
              <p:cNvSpPr txBox="1">
                <a:spLocks noRot="1" noChangeAspect="1" noMove="1" noResize="1" noEditPoints="1" noAdjustHandles="1" noChangeArrowheads="1" noChangeShapeType="1" noTextEdit="1"/>
              </p:cNvSpPr>
              <p:nvPr/>
            </p:nvSpPr>
            <p:spPr>
              <a:xfrm>
                <a:off x="1474380" y="5742158"/>
                <a:ext cx="1595244" cy="369332"/>
              </a:xfrm>
              <a:prstGeom prst="rect">
                <a:avLst/>
              </a:prstGeom>
              <a:blipFill rotWithShape="0">
                <a:blip r:embed="rId10"/>
                <a:stretch>
                  <a:fillRect b="-11475"/>
                </a:stretch>
              </a:blipFill>
            </p:spPr>
            <p:txBody>
              <a:bodyPr/>
              <a:lstStyle/>
              <a:p>
                <a:r>
                  <a:rPr lang="ja-JP" altLang="en-US">
                    <a:noFill/>
                  </a:rPr>
                  <a:t> </a:t>
                </a:r>
              </a:p>
            </p:txBody>
          </p:sp>
        </mc:Fallback>
      </mc:AlternateContent>
      <p:cxnSp>
        <p:nvCxnSpPr>
          <p:cNvPr id="28" name="直線矢印コネクタ 27">
            <a:extLst>
              <a:ext uri="{FF2B5EF4-FFF2-40B4-BE49-F238E27FC236}">
                <a16:creationId xmlns:a16="http://schemas.microsoft.com/office/drawing/2014/main" id="{9DF448BC-2CEB-8643-90F5-6FFA3089C554}"/>
              </a:ext>
            </a:extLst>
          </p:cNvPr>
          <p:cNvCxnSpPr>
            <a:cxnSpLocks/>
          </p:cNvCxnSpPr>
          <p:nvPr/>
        </p:nvCxnSpPr>
        <p:spPr>
          <a:xfrm flipV="1">
            <a:off x="4282469" y="5681316"/>
            <a:ext cx="1260000" cy="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855C1398-D8C0-314B-AE18-F1CB4F32AF62}"/>
                  </a:ext>
                </a:extLst>
              </p:cNvPr>
              <p:cNvSpPr txBox="1"/>
              <p:nvPr/>
            </p:nvSpPr>
            <p:spPr>
              <a:xfrm>
                <a:off x="4984841" y="5361928"/>
                <a:ext cx="118795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600" b="0" i="1" smtClean="0">
                              <a:solidFill>
                                <a:srgbClr val="C00000"/>
                              </a:solidFill>
                              <a:latin typeface="Cambria Math" panose="02040503050406030204" pitchFamily="18" charset="0"/>
                            </a:rPr>
                          </m:ctrlPr>
                        </m:sSubPr>
                        <m:e>
                          <m:r>
                            <a:rPr kumimoji="1" lang="en-US" altLang="ja-JP" sz="1600" b="0" i="1" smtClean="0">
                              <a:solidFill>
                                <a:srgbClr val="C00000"/>
                              </a:solidFill>
                              <a:latin typeface="Cambria Math" panose="02040503050406030204" pitchFamily="18" charset="0"/>
                            </a:rPr>
                            <m:t>𝑅</m:t>
                          </m:r>
                        </m:e>
                        <m:sub>
                          <m:r>
                            <m:rPr>
                              <m:sty m:val="p"/>
                            </m:rPr>
                            <a:rPr kumimoji="1" lang="en-US" altLang="ja-JP" sz="1600" b="0" i="0" smtClean="0">
                              <a:solidFill>
                                <a:srgbClr val="C00000"/>
                              </a:solidFill>
                              <a:latin typeface="Cambria Math" panose="02040503050406030204" pitchFamily="18" charset="0"/>
                            </a:rPr>
                            <m:t>vdw</m:t>
                          </m:r>
                        </m:sub>
                      </m:sSub>
                      <m:r>
                        <a:rPr kumimoji="1" lang="en-US" altLang="ja-JP" sz="1600" b="0" i="0" smtClean="0">
                          <a:solidFill>
                            <a:srgbClr val="C00000"/>
                          </a:solidFill>
                          <a:latin typeface="Cambria Math" panose="02040503050406030204" pitchFamily="18" charset="0"/>
                        </a:rPr>
                        <m:t>=32</m:t>
                      </m:r>
                      <m:sSub>
                        <m:sSubPr>
                          <m:ctrlPr>
                            <a:rPr kumimoji="1" lang="en-US" altLang="ja-JP" sz="1600" b="0" i="1" smtClean="0">
                              <a:solidFill>
                                <a:srgbClr val="C00000"/>
                              </a:solidFill>
                              <a:latin typeface="Cambria Math" panose="02040503050406030204" pitchFamily="18" charset="0"/>
                            </a:rPr>
                          </m:ctrlPr>
                        </m:sSubPr>
                        <m:e>
                          <m:r>
                            <m:rPr>
                              <m:sty m:val="p"/>
                            </m:rPr>
                            <a:rPr kumimoji="1" lang="en-US" altLang="ja-JP" sz="1600" b="0" i="0" smtClean="0">
                              <a:solidFill>
                                <a:srgbClr val="C00000"/>
                              </a:solidFill>
                              <a:latin typeface="Cambria Math" panose="02040503050406030204" pitchFamily="18" charset="0"/>
                            </a:rPr>
                            <m:t>a</m:t>
                          </m:r>
                        </m:e>
                        <m:sub>
                          <m:r>
                            <a:rPr kumimoji="1" lang="en-US" altLang="ja-JP" sz="1600" b="0" i="0" smtClean="0">
                              <a:solidFill>
                                <a:srgbClr val="C00000"/>
                              </a:solidFill>
                              <a:latin typeface="Cambria Math" panose="02040503050406030204" pitchFamily="18" charset="0"/>
                            </a:rPr>
                            <m:t>0</m:t>
                          </m:r>
                        </m:sub>
                      </m:sSub>
                    </m:oMath>
                  </m:oMathPara>
                </a14:m>
                <a:endParaRPr kumimoji="1" lang="ja-JP" altLang="en-US" sz="1600" dirty="0">
                  <a:solidFill>
                    <a:srgbClr val="C00000"/>
                  </a:solidFill>
                </a:endParaRPr>
              </a:p>
            </p:txBody>
          </p:sp>
        </mc:Choice>
        <mc:Fallback xmlns="">
          <p:sp>
            <p:nvSpPr>
              <p:cNvPr id="29" name="テキスト ボックス 28">
                <a:extLst>
                  <a:ext uri="{FF2B5EF4-FFF2-40B4-BE49-F238E27FC236}">
                    <a16:creationId xmlns:a16="http://schemas.microsoft.com/office/drawing/2014/main" id="{855C1398-D8C0-314B-AE18-F1CB4F32AF62}"/>
                  </a:ext>
                </a:extLst>
              </p:cNvPr>
              <p:cNvSpPr txBox="1">
                <a:spLocks noRot="1" noChangeAspect="1" noMove="1" noResize="1" noEditPoints="1" noAdjustHandles="1" noChangeArrowheads="1" noChangeShapeType="1" noTextEdit="1"/>
              </p:cNvSpPr>
              <p:nvPr/>
            </p:nvSpPr>
            <p:spPr>
              <a:xfrm>
                <a:off x="4984841" y="5361928"/>
                <a:ext cx="1187954" cy="246221"/>
              </a:xfrm>
              <a:prstGeom prst="rect">
                <a:avLst/>
              </a:prstGeom>
              <a:blipFill>
                <a:blip r:embed="rId11"/>
                <a:stretch>
                  <a:fillRect l="-4255" r="-1064" b="-14286"/>
                </a:stretch>
              </a:blipFill>
            </p:spPr>
            <p:txBody>
              <a:bodyPr/>
              <a:lstStyle/>
              <a:p>
                <a:r>
                  <a:rPr lang="ja-JP" altLang="en-US">
                    <a:noFill/>
                  </a:rPr>
                  <a:t> </a:t>
                </a:r>
              </a:p>
            </p:txBody>
          </p:sp>
        </mc:Fallback>
      </mc:AlternateContent>
      <p:sp>
        <p:nvSpPr>
          <p:cNvPr id="31" name="テキスト ボックス 30">
            <a:extLst>
              <a:ext uri="{FF2B5EF4-FFF2-40B4-BE49-F238E27FC236}">
                <a16:creationId xmlns:a16="http://schemas.microsoft.com/office/drawing/2014/main" id="{9612AA45-BEF8-0447-AFC5-FE51A9A2492D}"/>
              </a:ext>
            </a:extLst>
          </p:cNvPr>
          <p:cNvSpPr txBox="1"/>
          <p:nvPr/>
        </p:nvSpPr>
        <p:spPr>
          <a:xfrm>
            <a:off x="9575555" y="6457890"/>
            <a:ext cx="25876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rPr>
              <a:t>2019/10/7 Trento, Italy</a:t>
            </a:r>
            <a:endParaRPr kumimoji="1" lang="ja-JP" altLang="en-US" sz="20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353908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38379</TotalTime>
  <Words>2797</Words>
  <Application>Microsoft Macintosh PowerPoint</Application>
  <PresentationFormat>ワイド画面</PresentationFormat>
  <Paragraphs>1328</Paragraphs>
  <Slides>38</Slides>
  <Notes>20</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38</vt:i4>
      </vt:variant>
    </vt:vector>
  </HeadingPairs>
  <TitlesOfParts>
    <vt:vector size="47" baseType="lpstr">
      <vt:lpstr>ＭＳ Ｐゴシック</vt:lpstr>
      <vt:lpstr>MS-Gothic</vt:lpstr>
      <vt:lpstr>Arial</vt:lpstr>
      <vt:lpstr>Calibri</vt:lpstr>
      <vt:lpstr>Calibri Light</vt:lpstr>
      <vt:lpstr>Cambria Math</vt:lpstr>
      <vt:lpstr>Times New Roman</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ColdAtom</dc:creator>
  <cp:lastModifiedBy>堀越　宗一</cp:lastModifiedBy>
  <cp:revision>780</cp:revision>
  <cp:lastPrinted>2019-09-10T14:04:50Z</cp:lastPrinted>
  <dcterms:created xsi:type="dcterms:W3CDTF">2019-04-09T04:33:54Z</dcterms:created>
  <dcterms:modified xsi:type="dcterms:W3CDTF">2020-01-07T23:56:15Z</dcterms:modified>
</cp:coreProperties>
</file>