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handoutMasterIdLst>
    <p:handoutMasterId r:id="rId49"/>
  </p:handoutMasterIdLst>
  <p:sldIdLst>
    <p:sldId id="610" r:id="rId2"/>
    <p:sldId id="688" r:id="rId3"/>
    <p:sldId id="679" r:id="rId4"/>
    <p:sldId id="680" r:id="rId5"/>
    <p:sldId id="654" r:id="rId6"/>
    <p:sldId id="674" r:id="rId7"/>
    <p:sldId id="676" r:id="rId8"/>
    <p:sldId id="678" r:id="rId9"/>
    <p:sldId id="294" r:id="rId10"/>
    <p:sldId id="383" r:id="rId11"/>
    <p:sldId id="641" r:id="rId12"/>
    <p:sldId id="656" r:id="rId13"/>
    <p:sldId id="640" r:id="rId14"/>
    <p:sldId id="649" r:id="rId15"/>
    <p:sldId id="642" r:id="rId16"/>
    <p:sldId id="395" r:id="rId17"/>
    <p:sldId id="407" r:id="rId18"/>
    <p:sldId id="306" r:id="rId19"/>
    <p:sldId id="632" r:id="rId20"/>
    <p:sldId id="633" r:id="rId21"/>
    <p:sldId id="665" r:id="rId22"/>
    <p:sldId id="405" r:id="rId23"/>
    <p:sldId id="385" r:id="rId24"/>
    <p:sldId id="643" r:id="rId25"/>
    <p:sldId id="684" r:id="rId26"/>
    <p:sldId id="660" r:id="rId27"/>
    <p:sldId id="683" r:id="rId28"/>
    <p:sldId id="646" r:id="rId29"/>
    <p:sldId id="644" r:id="rId30"/>
    <p:sldId id="645" r:id="rId31"/>
    <p:sldId id="662" r:id="rId32"/>
    <p:sldId id="661" r:id="rId33"/>
    <p:sldId id="663" r:id="rId34"/>
    <p:sldId id="682" r:id="rId35"/>
    <p:sldId id="685" r:id="rId36"/>
    <p:sldId id="667" r:id="rId37"/>
    <p:sldId id="686" r:id="rId38"/>
    <p:sldId id="338" r:id="rId39"/>
    <p:sldId id="426" r:id="rId40"/>
    <p:sldId id="647" r:id="rId41"/>
    <p:sldId id="289" r:id="rId42"/>
    <p:sldId id="568" r:id="rId43"/>
    <p:sldId id="278" r:id="rId44"/>
    <p:sldId id="687" r:id="rId45"/>
    <p:sldId id="689" r:id="rId46"/>
    <p:sldId id="690" r:id="rId47"/>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359"/>
    <p:restoredTop sz="88599"/>
  </p:normalViewPr>
  <p:slideViewPr>
    <p:cSldViewPr snapToGrid="0" snapToObjects="1">
      <p:cViewPr varScale="1">
        <p:scale>
          <a:sx n="112" d="100"/>
          <a:sy n="112" d="100"/>
        </p:scale>
        <p:origin x="688" y="17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varScale="1">
        <p:scale>
          <a:sx n="83" d="100"/>
          <a:sy n="83" d="100"/>
        </p:scale>
        <p:origin x="2680"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image" Target="../media/image4.emf"/><Relationship Id="rId4" Type="http://schemas.openxmlformats.org/officeDocument/2006/relationships/image" Target="../media/image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image" Target="../media/image7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BA9780B-BE77-7141-BF1A-08E42BE9B4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0EFCDE0B-1FE9-464C-8840-CA606DE39CB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8C744A-BCD0-BE4B-B5C8-240C4FCC45A2}" type="datetimeFigureOut">
              <a:rPr kumimoji="1" lang="ja-JP" altLang="en-US" smtClean="0"/>
              <a:t>2020/5/26</a:t>
            </a:fld>
            <a:endParaRPr kumimoji="1" lang="ja-JP" altLang="en-US"/>
          </a:p>
        </p:txBody>
      </p:sp>
      <p:sp>
        <p:nvSpPr>
          <p:cNvPr id="4" name="フッター プレースホルダー 3">
            <a:extLst>
              <a:ext uri="{FF2B5EF4-FFF2-40B4-BE49-F238E27FC236}">
                <a16:creationId xmlns:a16="http://schemas.microsoft.com/office/drawing/2014/main" id="{DAD5DEBA-7174-0042-A5B1-8FC6ED905AE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189468D9-4EEA-1D4A-A2C2-110B1CF65AC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D5561E8-5090-DA4D-AC85-94641B77BF29}" type="slidenum">
              <a:rPr kumimoji="1" lang="ja-JP" altLang="en-US" smtClean="0"/>
              <a:t>‹#›</a:t>
            </a:fld>
            <a:endParaRPr kumimoji="1" lang="ja-JP" altLang="en-US"/>
          </a:p>
        </p:txBody>
      </p:sp>
    </p:spTree>
    <p:extLst>
      <p:ext uri="{BB962C8B-B14F-4D97-AF65-F5344CB8AC3E}">
        <p14:creationId xmlns:p14="http://schemas.microsoft.com/office/powerpoint/2010/main" val="1036083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0D20C6-EF85-0445-BED7-CAF5B79F2477}" type="datetimeFigureOut">
              <a:rPr kumimoji="1" lang="ja-JP" altLang="en-US" smtClean="0"/>
              <a:t>2020/5/26</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ja-JP" altLang="en-US"/>
              <a:t>マスター テキストの書式設定
第 </a:t>
            </a:r>
            <a:r>
              <a:rPr kumimoji="1" lang="en-US" altLang="ja-JP"/>
              <a:t>2 </a:t>
            </a:r>
            <a:r>
              <a:rPr kumimoji="1" lang="ja-JP" altLang="en-US"/>
              <a:t>レベル
第 </a:t>
            </a:r>
            <a:r>
              <a:rPr kumimoji="1" lang="en-US" altLang="ja-JP"/>
              <a:t>3 </a:t>
            </a:r>
            <a:r>
              <a:rPr kumimoji="1" lang="ja-JP" altLang="en-US"/>
              <a:t>レベル
第 </a:t>
            </a:r>
            <a:r>
              <a:rPr kumimoji="1" lang="en-US" altLang="ja-JP"/>
              <a:t>4 </a:t>
            </a:r>
            <a:r>
              <a:rPr kumimoji="1" lang="ja-JP" altLang="en-US"/>
              <a:t>レベル
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276D48-ACE2-9444-9236-493CC097DA90}" type="slidenum">
              <a:rPr kumimoji="1" lang="ja-JP" altLang="en-US" smtClean="0"/>
              <a:t>‹#›</a:t>
            </a:fld>
            <a:endParaRPr kumimoji="1" lang="ja-JP" altLang="en-US"/>
          </a:p>
        </p:txBody>
      </p:sp>
    </p:spTree>
    <p:extLst>
      <p:ext uri="{BB962C8B-B14F-4D97-AF65-F5344CB8AC3E}">
        <p14:creationId xmlns:p14="http://schemas.microsoft.com/office/powerpoint/2010/main" val="48511076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pitchFamily="34" charset="0"/>
                <a:ea typeface="ＭＳ Ｐゴシック" pitchFamily="50" charset="-128"/>
              </a:defRPr>
            </a:lvl1pPr>
            <a:lvl2pPr marL="742877" indent="-285722" eaLnBrk="0" hangingPunct="0">
              <a:defRPr kumimoji="1" sz="2400">
                <a:solidFill>
                  <a:schemeClr val="tx1"/>
                </a:solidFill>
                <a:latin typeface="Arial" pitchFamily="34" charset="0"/>
                <a:ea typeface="ＭＳ Ｐゴシック" pitchFamily="50" charset="-128"/>
              </a:defRPr>
            </a:lvl2pPr>
            <a:lvl3pPr marL="1142888" indent="-228578" eaLnBrk="0" hangingPunct="0">
              <a:defRPr kumimoji="1" sz="2400">
                <a:solidFill>
                  <a:schemeClr val="tx1"/>
                </a:solidFill>
                <a:latin typeface="Arial" pitchFamily="34" charset="0"/>
                <a:ea typeface="ＭＳ Ｐゴシック" pitchFamily="50" charset="-128"/>
              </a:defRPr>
            </a:lvl3pPr>
            <a:lvl4pPr marL="1600043" indent="-228578" eaLnBrk="0" hangingPunct="0">
              <a:defRPr kumimoji="1" sz="2400">
                <a:solidFill>
                  <a:schemeClr val="tx1"/>
                </a:solidFill>
                <a:latin typeface="Arial" pitchFamily="34" charset="0"/>
                <a:ea typeface="ＭＳ Ｐゴシック" pitchFamily="50" charset="-128"/>
              </a:defRPr>
            </a:lvl4pPr>
            <a:lvl5pPr marL="2057199" indent="-228578" eaLnBrk="0" hangingPunct="0">
              <a:defRPr kumimoji="1" sz="2400">
                <a:solidFill>
                  <a:schemeClr val="tx1"/>
                </a:solidFill>
                <a:latin typeface="Arial" pitchFamily="34" charset="0"/>
                <a:ea typeface="ＭＳ Ｐゴシック" pitchFamily="50" charset="-128"/>
              </a:defRPr>
            </a:lvl5pPr>
            <a:lvl6pPr marL="2514354" indent="-228578"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509" indent="-228578"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8664" indent="-228578"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5819" indent="-228578"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eaLnBrk="1" hangingPunct="1"/>
            <a:fld id="{4175948A-1CAB-4339-A1E4-F7E2B4A627E8}" type="slidenum">
              <a:rPr lang="en-US" altLang="ja-JP" sz="1200"/>
              <a:pPr eaLnBrk="1" hangingPunct="1"/>
              <a:t>1</a:t>
            </a:fld>
            <a:endParaRPr lang="en-US" altLang="ja-JP" sz="1200"/>
          </a:p>
        </p:txBody>
      </p:sp>
      <p:sp>
        <p:nvSpPr>
          <p:cNvPr id="52227" name="スライド イメージ プレースホルダ 1"/>
          <p:cNvSpPr>
            <a:spLocks noGrp="1" noRot="1" noChangeAspect="1" noTextEdit="1"/>
          </p:cNvSpPr>
          <p:nvPr>
            <p:ph type="sldImg"/>
          </p:nvPr>
        </p:nvSpPr>
        <p:spPr>
          <a:ln/>
        </p:spPr>
      </p:sp>
      <p:sp>
        <p:nvSpPr>
          <p:cNvPr id="52228" name="ノート プレースホルダ 2"/>
          <p:cNvSpPr>
            <a:spLocks noGrp="1"/>
          </p:cNvSpPr>
          <p:nvPr>
            <p:ph type="body" idx="1"/>
          </p:nvPr>
        </p:nvSpPr>
        <p:spPr>
          <a:xfrm>
            <a:off x="685800" y="4344988"/>
            <a:ext cx="5486400" cy="41132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ja-JP" dirty="0">
                <a:latin typeface="Arial" pitchFamily="34" charset="0"/>
              </a:rPr>
              <a:t>For those of you who are wondering about my affiliation, yes, I have moved this April.</a:t>
            </a:r>
          </a:p>
          <a:p>
            <a:pPr eaLnBrk="1" hangingPunct="1">
              <a:spcBef>
                <a:spcPct val="0"/>
              </a:spcBef>
            </a:pPr>
            <a:r>
              <a:rPr lang="en-US" altLang="ja-JP" dirty="0">
                <a:latin typeface="Arial" pitchFamily="34" charset="0"/>
              </a:rPr>
              <a:t>My new lab and office are in this building.</a:t>
            </a:r>
            <a:endParaRPr lang="ja-JP" altLang="ja-JP" dirty="0">
              <a:latin typeface="Arial" pitchFamily="34" charset="0"/>
            </a:endParaRPr>
          </a:p>
        </p:txBody>
      </p:sp>
      <p:sp>
        <p:nvSpPr>
          <p:cNvPr id="52229" name="スライド番号プレースホルダ 3"/>
          <p:cNvSpPr txBox="1">
            <a:spLocks noGrp="1"/>
          </p:cNvSpPr>
          <p:nvPr/>
        </p:nvSpPr>
        <p:spPr bwMode="auto">
          <a:xfrm>
            <a:off x="3884613" y="8685214"/>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algn="r" eaLnBrk="1" hangingPunct="1"/>
            <a:fld id="{3DF79960-8B64-4AE2-B0C1-346D9F31CCB6}" type="slidenum">
              <a:rPr lang="ja-JP" altLang="en-US" sz="1200">
                <a:latin typeface="Calibri" pitchFamily="34" charset="0"/>
              </a:rPr>
              <a:pPr algn="r" eaLnBrk="1" hangingPunct="1"/>
              <a:t>1</a:t>
            </a:fld>
            <a:endParaRPr lang="en-US" altLang="ja-JP" sz="120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スライド イメージ プレースホルダ 1">
            <a:extLst>
              <a:ext uri="{FF2B5EF4-FFF2-40B4-BE49-F238E27FC236}">
                <a16:creationId xmlns:a16="http://schemas.microsoft.com/office/drawing/2014/main" id="{0F04D970-1257-0A4A-96A7-96F86A5E1540}"/>
              </a:ext>
            </a:extLst>
          </p:cNvPr>
          <p:cNvSpPr>
            <a:spLocks noGrp="1" noRot="1" noChangeAspect="1" noTextEdit="1"/>
          </p:cNvSpPr>
          <p:nvPr>
            <p:ph type="sldImg"/>
          </p:nvPr>
        </p:nvSpPr>
        <p:spPr>
          <a:ln/>
        </p:spPr>
      </p:sp>
      <p:sp>
        <p:nvSpPr>
          <p:cNvPr id="123907" name="ノート プレースホルダ 2">
            <a:extLst>
              <a:ext uri="{FF2B5EF4-FFF2-40B4-BE49-F238E27FC236}">
                <a16:creationId xmlns:a16="http://schemas.microsoft.com/office/drawing/2014/main" id="{EE4204D0-9969-114A-B71F-466C1DD460A1}"/>
              </a:ext>
            </a:extLst>
          </p:cNvPr>
          <p:cNvSpPr>
            <a:spLocks noGrp="1"/>
          </p:cNvSpPr>
          <p:nvPr>
            <p:ph type="body" idx="1"/>
          </p:nvPr>
        </p:nvSpPr>
        <p:spPr>
          <a:xfrm>
            <a:off x="685800" y="4724400"/>
            <a:ext cx="5486400" cy="44751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70" tIns="45935" rIns="91870" bIns="45935"/>
          <a:lstStyle/>
          <a:p>
            <a:endParaRPr lang="ja-JP" altLang="en-US">
              <a:latin typeface="Arial" panose="020B0604020202020204" pitchFamily="34" charset="0"/>
              <a:ea typeface="ＭＳ Ｐ明朝" panose="02020600040205080304" pitchFamily="18" charset="-128"/>
            </a:endParaRPr>
          </a:p>
        </p:txBody>
      </p:sp>
      <p:sp>
        <p:nvSpPr>
          <p:cNvPr id="123908" name="スライド番号プレースホルダ 3">
            <a:extLst>
              <a:ext uri="{FF2B5EF4-FFF2-40B4-BE49-F238E27FC236}">
                <a16:creationId xmlns:a16="http://schemas.microsoft.com/office/drawing/2014/main" id="{938F951B-CB80-D244-9E13-5CAB0B59D107}"/>
              </a:ext>
            </a:extLst>
          </p:cNvPr>
          <p:cNvSpPr txBox="1">
            <a:spLocks noGrp="1"/>
          </p:cNvSpPr>
          <p:nvPr/>
        </p:nvSpPr>
        <p:spPr bwMode="auto">
          <a:xfrm>
            <a:off x="3884613" y="9445625"/>
            <a:ext cx="29718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70" tIns="45935" rIns="91870" bIns="45935" anchor="b"/>
          <a:lstStyle>
            <a:lvl1pPr defTabSz="919163"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defTabSz="919163"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defTabSz="919163"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defTabSz="919163"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defTabSz="919163"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defTabSz="9191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defTabSz="9191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defTabSz="9191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defTabSz="919163"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r" eaLnBrk="1" hangingPunct="1"/>
            <a:fld id="{15836965-A47B-8640-952C-F8C2CD01E75A}" type="slidenum">
              <a:rPr lang="en-US" altLang="ja-JP" sz="1200"/>
              <a:pPr algn="r" eaLnBrk="1" hangingPunct="1"/>
              <a:t>22</a:t>
            </a:fld>
            <a:endParaRPr lang="en-US" altLang="ja-JP" sz="1200"/>
          </a:p>
        </p:txBody>
      </p:sp>
    </p:spTree>
    <p:extLst>
      <p:ext uri="{BB962C8B-B14F-4D97-AF65-F5344CB8AC3E}">
        <p14:creationId xmlns:p14="http://schemas.microsoft.com/office/powerpoint/2010/main" val="2922144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D8243A72-D0F2-C545-9ED4-E81B6E2DC13D}" type="slidenum">
              <a:rPr lang="en-US" altLang="ja-JP"/>
              <a:pPr eaLnBrk="1" hangingPunct="1"/>
              <a:t>23</a:t>
            </a:fld>
            <a:endParaRPr lang="en-US" altLang="ja-JP"/>
          </a:p>
        </p:txBody>
      </p:sp>
      <p:sp>
        <p:nvSpPr>
          <p:cNvPr id="237571" name="Rectangle 2"/>
          <p:cNvSpPr>
            <a:spLocks noGrp="1" noRot="1" noChangeAspect="1" noChangeArrowheads="1" noTextEdit="1"/>
          </p:cNvSpPr>
          <p:nvPr>
            <p:ph type="sldImg"/>
          </p:nvPr>
        </p:nvSpPr>
        <p:spPr>
          <a:xfrm>
            <a:off x="1143000" y="685800"/>
            <a:ext cx="4572000" cy="3429000"/>
          </a:xfrm>
          <a:ln/>
        </p:spPr>
      </p:sp>
      <p:sp>
        <p:nvSpPr>
          <p:cNvPr id="237572" name="Rectangle 3"/>
          <p:cNvSpPr>
            <a:spLocks noGrp="1" noChangeArrowheads="1"/>
          </p:cNvSpPr>
          <p:nvPr>
            <p:ph type="body" idx="1"/>
          </p:nvPr>
        </p:nvSpPr>
        <p:spPr>
          <a:xfrm>
            <a:off x="685480" y="4340219"/>
            <a:ext cx="5487041" cy="411794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ja-JP" altLang="en-US" dirty="0">
                <a:ea typeface="ＭＳ Ｐ明朝" charset="0"/>
              </a:rPr>
              <a:t>このバイアス磁場によるフェッシュバッハ共鳴の実現は冷却原子の世界に革命をもたらしました。</a:t>
            </a:r>
            <a:endParaRPr lang="en-US" altLang="ja-JP" dirty="0">
              <a:ea typeface="ＭＳ Ｐ明朝" charset="0"/>
            </a:endParaRPr>
          </a:p>
          <a:p>
            <a:pPr eaLnBrk="1" hangingPunct="1"/>
            <a:r>
              <a:rPr lang="ja-JP" altLang="en-US" dirty="0">
                <a:ea typeface="ＭＳ Ｐ明朝" charset="0"/>
              </a:rPr>
              <a:t>図に示したのはタイトルに「フェッシュバッハ共鳴」が含まれている論文の数を年度ごとにグラフにしたものです。</a:t>
            </a:r>
            <a:endParaRPr lang="en-US" altLang="ja-JP" dirty="0">
              <a:ea typeface="ＭＳ Ｐ明朝" charset="0"/>
            </a:endParaRPr>
          </a:p>
          <a:p>
            <a:pPr eaLnBrk="1" hangingPunct="1"/>
            <a:r>
              <a:rPr lang="ja-JP" altLang="en-US" dirty="0">
                <a:ea typeface="ＭＳ Ｐ明朝" charset="0"/>
              </a:rPr>
              <a:t>シカゴ大学の教授が、レビューを書く際に作ってくれました。</a:t>
            </a:r>
            <a:endParaRPr lang="en-US" altLang="ja-JP" dirty="0">
              <a:ea typeface="ＭＳ Ｐ明朝" charset="0"/>
            </a:endParaRPr>
          </a:p>
          <a:p>
            <a:pPr eaLnBrk="1" hangingPunct="1"/>
            <a:r>
              <a:rPr lang="ja-JP" altLang="en-US" dirty="0">
                <a:ea typeface="ＭＳ Ｐ明朝" charset="0"/>
              </a:rPr>
              <a:t>これを見ると、我々の</a:t>
            </a:r>
            <a:r>
              <a:rPr lang="en-US" altLang="ja-JP" dirty="0">
                <a:ea typeface="ＭＳ Ｐ明朝" charset="0"/>
              </a:rPr>
              <a:t>"first observation"</a:t>
            </a:r>
            <a:r>
              <a:rPr lang="ja-JP" altLang="en-US" dirty="0">
                <a:ea typeface="ＭＳ Ｐ明朝" charset="0"/>
              </a:rPr>
              <a:t>以降、論文数が約２０倍以上になっていることがよくわかります。</a:t>
            </a:r>
            <a:endParaRPr lang="en-US" altLang="ja-JP" dirty="0">
              <a:ea typeface="ＭＳ Ｐ明朝" charset="0"/>
            </a:endParaRPr>
          </a:p>
          <a:p>
            <a:pPr eaLnBrk="1" hangingPunct="1"/>
            <a:endParaRPr lang="ja-JP" altLang="en-US" dirty="0">
              <a:ea typeface="ＭＳ Ｐ明朝" charset="0"/>
            </a:endParaRPr>
          </a:p>
          <a:p>
            <a:pPr eaLnBrk="1" hangingPunct="1"/>
            <a:r>
              <a:rPr lang="ja-JP" altLang="en-US" dirty="0">
                <a:ea typeface="ＭＳ Ｐ明朝" charset="0"/>
              </a:rPr>
              <a:t>フェッシュバッハ共鳴の物理的意義を整理すると以下のようになります。</a:t>
            </a:r>
            <a:endParaRPr lang="en-US" altLang="ja-JP" dirty="0">
              <a:ea typeface="ＭＳ Ｐ明朝" charset="0"/>
            </a:endParaRPr>
          </a:p>
          <a:p>
            <a:pPr eaLnBrk="1" hangingPunct="1"/>
            <a:r>
              <a:rPr lang="ja-JP" altLang="en-US" dirty="0">
                <a:ea typeface="ＭＳ Ｐ明朝" charset="0"/>
              </a:rPr>
              <a:t>フェッシュバッハ共鳴を使えば、どの原子種でも同じ実験ができるようになりました。</a:t>
            </a:r>
            <a:endParaRPr lang="en-US" altLang="ja-JP" dirty="0">
              <a:ea typeface="ＭＳ Ｐ明朝" charset="0"/>
            </a:endParaRPr>
          </a:p>
          <a:p>
            <a:pPr eaLnBrk="1" hangingPunct="1"/>
            <a:r>
              <a:rPr lang="ja-JP" altLang="en-US" dirty="0">
                <a:ea typeface="ＭＳ Ｐ明朝" charset="0"/>
              </a:rPr>
              <a:t>さらに相互作用を時間的に変えることも可能になりました。</a:t>
            </a:r>
            <a:endParaRPr lang="en-US" altLang="ja-JP" dirty="0">
              <a:ea typeface="ＭＳ Ｐ明朝" charset="0"/>
            </a:endParaRPr>
          </a:p>
          <a:p>
            <a:pPr eaLnBrk="1" hangingPunct="1"/>
            <a:r>
              <a:rPr lang="ja-JP" altLang="en-US" dirty="0">
                <a:ea typeface="ＭＳ Ｐ明朝" charset="0"/>
              </a:rPr>
              <a:t>各大学で得られた成果を列挙すると以下のようになります。</a:t>
            </a:r>
            <a:endParaRPr lang="en-US" altLang="ja-JP" dirty="0">
              <a:ea typeface="ＭＳ Ｐ明朝" charset="0"/>
            </a:endParaRPr>
          </a:p>
          <a:p>
            <a:pPr eaLnBrk="1" hangingPunct="1"/>
            <a:endParaRPr lang="ja-JP" altLang="en-US" dirty="0">
              <a:ea typeface="ＭＳ Ｐ明朝" charset="0"/>
            </a:endParaRPr>
          </a:p>
        </p:txBody>
      </p:sp>
    </p:spTree>
    <p:extLst>
      <p:ext uri="{BB962C8B-B14F-4D97-AF65-F5344CB8AC3E}">
        <p14:creationId xmlns:p14="http://schemas.microsoft.com/office/powerpoint/2010/main" val="11906809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F90896D9-EB5D-B64E-8328-C9C6767C573F}" type="slidenum">
              <a:rPr lang="en-US" altLang="ja-JP" sz="1200"/>
              <a:pPr/>
              <a:t>25</a:t>
            </a:fld>
            <a:endParaRPr lang="en-US" altLang="ja-JP" sz="1200"/>
          </a:p>
        </p:txBody>
      </p:sp>
      <p:sp>
        <p:nvSpPr>
          <p:cNvPr id="112642" name="Rectangle 2"/>
          <p:cNvSpPr>
            <a:spLocks noGrp="1" noRot="1" noChangeAspect="1" noChangeArrowheads="1" noTextEdit="1"/>
          </p:cNvSpPr>
          <p:nvPr>
            <p:ph type="sldImg"/>
          </p:nvPr>
        </p:nvSpPr>
        <p:spPr>
          <a:xfrm>
            <a:off x="1143000" y="685800"/>
            <a:ext cx="4572000" cy="3429000"/>
          </a:xfrm>
          <a:ln/>
        </p:spPr>
      </p:sp>
      <p:sp>
        <p:nvSpPr>
          <p:cNvPr id="112643" name="Rectangle 3"/>
          <p:cNvSpPr>
            <a:spLocks noGrp="1" noChangeArrowheads="1"/>
          </p:cNvSpPr>
          <p:nvPr>
            <p:ph type="body" idx="1"/>
          </p:nvPr>
        </p:nvSpPr>
        <p:spPr>
          <a:xfrm>
            <a:off x="685480" y="4340219"/>
            <a:ext cx="5487041" cy="411794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ja-JP" altLang="en-US">
                <a:ea typeface="ＭＳ Ｐ明朝" charset="0"/>
              </a:rPr>
              <a:t>しかし、現実の原子には、スピンの自由度があります。従って、実はそれぞれのスピン状態に対応した、それぞれのポテンシャル曲線があり、それらの曲線はそれぞれ束縛状態をもちます。ただ、通常、これら、”他”の束縛状態は通常、衝突過程への寄与は少なく、無視できます</a:t>
            </a:r>
          </a:p>
        </p:txBody>
      </p:sp>
    </p:spTree>
    <p:extLst>
      <p:ext uri="{BB962C8B-B14F-4D97-AF65-F5344CB8AC3E}">
        <p14:creationId xmlns:p14="http://schemas.microsoft.com/office/powerpoint/2010/main" val="11254854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2A2A1282-EB16-8B4A-9307-E0085B954A0E}"/>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5AC29AFE-AB47-EB45-9674-4AFAF62A31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a typeface="ＭＳ Ｐ明朝" panose="02020600040205080304" pitchFamily="18" charset="-128"/>
            </a:endParaRPr>
          </a:p>
        </p:txBody>
      </p:sp>
    </p:spTree>
    <p:extLst>
      <p:ext uri="{BB962C8B-B14F-4D97-AF65-F5344CB8AC3E}">
        <p14:creationId xmlns:p14="http://schemas.microsoft.com/office/powerpoint/2010/main" val="40384582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 1"/>
          <p:cNvSpPr>
            <a:spLocks noGrp="1" noRot="1" noChangeAspect="1" noTextEdit="1"/>
          </p:cNvSpPr>
          <p:nvPr>
            <p:ph type="sldImg"/>
          </p:nvPr>
        </p:nvSpPr>
        <p:spPr>
          <a:xfrm>
            <a:off x="1143000" y="685800"/>
            <a:ext cx="4572000" cy="3429000"/>
          </a:xfrm>
          <a:ln/>
        </p:spPr>
      </p:sp>
      <p:sp>
        <p:nvSpPr>
          <p:cNvPr id="46083" name="ノート プレースホルダ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ja-JP" altLang="en-US" dirty="0">
                <a:ea typeface="ＭＳ Ｐ明朝" charset="0"/>
              </a:rPr>
              <a:t>また、コロラド大学の研究機関でポスドクをしているときには、異なる原子種間のフェッシュバッハ共鳴を</a:t>
            </a:r>
            <a:endParaRPr lang="en-US" altLang="ja-JP" dirty="0">
              <a:ea typeface="ＭＳ Ｐ明朝" charset="0"/>
            </a:endParaRPr>
          </a:p>
          <a:p>
            <a:r>
              <a:rPr lang="ja-JP" altLang="en-US" dirty="0">
                <a:ea typeface="ＭＳ Ｐ明朝" charset="0"/>
              </a:rPr>
              <a:t>世界で初めて実現することにも成功しました。</a:t>
            </a:r>
            <a:endParaRPr lang="en-US" altLang="ja-JP" dirty="0">
              <a:ea typeface="ＭＳ Ｐ明朝" charset="0"/>
            </a:endParaRPr>
          </a:p>
          <a:p>
            <a:r>
              <a:rPr lang="ja-JP" altLang="en-US" dirty="0">
                <a:ea typeface="ＭＳ Ｐ明朝" charset="0"/>
              </a:rPr>
              <a:t>この成果は次に紹介する分子の仕事に深く関わっていくことになります。</a:t>
            </a:r>
          </a:p>
        </p:txBody>
      </p:sp>
      <p:sp>
        <p:nvSpPr>
          <p:cNvPr id="46084" name="スライド番号プレースホルダ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8213" eaLnBrk="0" hangingPunct="0">
              <a:defRPr kumimoji="1">
                <a:solidFill>
                  <a:schemeClr val="tx1"/>
                </a:solidFill>
                <a:latin typeface="Arial" charset="0"/>
                <a:ea typeface="ＭＳ Ｐゴシック" charset="0"/>
                <a:cs typeface="ＭＳ Ｐゴシック" charset="0"/>
              </a:defRPr>
            </a:lvl1pPr>
            <a:lvl2pPr marL="742950" indent="-285750" defTabSz="938213" eaLnBrk="0" hangingPunct="0">
              <a:defRPr kumimoji="1">
                <a:solidFill>
                  <a:schemeClr val="tx1"/>
                </a:solidFill>
                <a:latin typeface="Arial" charset="0"/>
                <a:ea typeface="ＭＳ Ｐゴシック" charset="0"/>
              </a:defRPr>
            </a:lvl2pPr>
            <a:lvl3pPr marL="1143000" indent="-228600" defTabSz="938213" eaLnBrk="0" hangingPunct="0">
              <a:defRPr kumimoji="1">
                <a:solidFill>
                  <a:schemeClr val="tx1"/>
                </a:solidFill>
                <a:latin typeface="Arial" charset="0"/>
                <a:ea typeface="ＭＳ Ｐゴシック" charset="0"/>
              </a:defRPr>
            </a:lvl3pPr>
            <a:lvl4pPr marL="1600200" indent="-228600" defTabSz="938213" eaLnBrk="0" hangingPunct="0">
              <a:defRPr kumimoji="1">
                <a:solidFill>
                  <a:schemeClr val="tx1"/>
                </a:solidFill>
                <a:latin typeface="Arial" charset="0"/>
                <a:ea typeface="ＭＳ Ｐゴシック" charset="0"/>
              </a:defRPr>
            </a:lvl4pPr>
            <a:lvl5pPr marL="2057400" indent="-228600" defTabSz="938213" eaLnBrk="0" hangingPunct="0">
              <a:defRPr kumimoji="1">
                <a:solidFill>
                  <a:schemeClr val="tx1"/>
                </a:solidFill>
                <a:latin typeface="Arial" charset="0"/>
                <a:ea typeface="ＭＳ Ｐゴシック" charset="0"/>
              </a:defRPr>
            </a:lvl5pPr>
            <a:lvl6pPr marL="2514600" indent="-228600" defTabSz="938213" eaLnBrk="0" fontAlgn="base" hangingPunct="0">
              <a:spcBef>
                <a:spcPct val="0"/>
              </a:spcBef>
              <a:spcAft>
                <a:spcPct val="0"/>
              </a:spcAft>
              <a:defRPr kumimoji="1">
                <a:solidFill>
                  <a:schemeClr val="tx1"/>
                </a:solidFill>
                <a:latin typeface="Arial" charset="0"/>
                <a:ea typeface="ＭＳ Ｐゴシック" charset="0"/>
              </a:defRPr>
            </a:lvl6pPr>
            <a:lvl7pPr marL="2971800" indent="-228600" defTabSz="938213" eaLnBrk="0" fontAlgn="base" hangingPunct="0">
              <a:spcBef>
                <a:spcPct val="0"/>
              </a:spcBef>
              <a:spcAft>
                <a:spcPct val="0"/>
              </a:spcAft>
              <a:defRPr kumimoji="1">
                <a:solidFill>
                  <a:schemeClr val="tx1"/>
                </a:solidFill>
                <a:latin typeface="Arial" charset="0"/>
                <a:ea typeface="ＭＳ Ｐゴシック" charset="0"/>
              </a:defRPr>
            </a:lvl7pPr>
            <a:lvl8pPr marL="3429000" indent="-228600" defTabSz="938213" eaLnBrk="0" fontAlgn="base" hangingPunct="0">
              <a:spcBef>
                <a:spcPct val="0"/>
              </a:spcBef>
              <a:spcAft>
                <a:spcPct val="0"/>
              </a:spcAft>
              <a:defRPr kumimoji="1">
                <a:solidFill>
                  <a:schemeClr val="tx1"/>
                </a:solidFill>
                <a:latin typeface="Arial" charset="0"/>
                <a:ea typeface="ＭＳ Ｐゴシック" charset="0"/>
              </a:defRPr>
            </a:lvl8pPr>
            <a:lvl9pPr marL="3886200" indent="-228600" defTabSz="938213"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fld id="{225118CB-5A1E-214B-8115-0211ABFA9313}" type="slidenum">
              <a:rPr lang="ja-JP" altLang="en-US"/>
              <a:pPr eaLnBrk="1" hangingPunct="1"/>
              <a:t>38</a:t>
            </a:fld>
            <a:endParaRPr lang="en-US" altLang="ja-JP"/>
          </a:p>
        </p:txBody>
      </p:sp>
    </p:spTree>
    <p:extLst>
      <p:ext uri="{BB962C8B-B14F-4D97-AF65-F5344CB8AC3E}">
        <p14:creationId xmlns:p14="http://schemas.microsoft.com/office/powerpoint/2010/main" val="4256791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スライド イメージ プレースホルダ 1"/>
          <p:cNvSpPr>
            <a:spLocks noGrp="1" noRot="1" noChangeAspect="1" noTextEdit="1"/>
          </p:cNvSpPr>
          <p:nvPr>
            <p:ph type="sldImg"/>
          </p:nvPr>
        </p:nvSpPr>
        <p:spPr>
          <a:ln/>
        </p:spPr>
      </p:sp>
      <p:sp>
        <p:nvSpPr>
          <p:cNvPr id="109571" name="ノート プレースホルダ 2"/>
          <p:cNvSpPr>
            <a:spLocks noGrp="1"/>
          </p:cNvSpPr>
          <p:nvPr>
            <p:ph type="body" idx="1"/>
          </p:nvPr>
        </p:nvSpPr>
        <p:spPr>
          <a:xfrm>
            <a:off x="685800" y="4341813"/>
            <a:ext cx="5486400" cy="4116387"/>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4348" tIns="47174" rIns="94348" bIns="47174"/>
          <a:lstStyle/>
          <a:p>
            <a:pPr eaLnBrk="1" hangingPunct="1">
              <a:spcBef>
                <a:spcPct val="0"/>
              </a:spcBef>
            </a:pPr>
            <a:endParaRPr lang="ja-JP" altLang="en-US">
              <a:ea typeface="ＭＳ Ｐ明朝" charset="0"/>
            </a:endParaRPr>
          </a:p>
        </p:txBody>
      </p:sp>
      <p:sp>
        <p:nvSpPr>
          <p:cNvPr id="109572" name="スライド番号プレースホルダ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348" tIns="47174" rIns="94348" bIns="47174" anchor="b"/>
          <a:lstStyle>
            <a:lvl1pPr defTabSz="942975" eaLnBrk="0" hangingPunct="0">
              <a:defRPr kumimoji="1" sz="2400">
                <a:solidFill>
                  <a:schemeClr val="tx1"/>
                </a:solidFill>
                <a:latin typeface="Arial" charset="0"/>
                <a:ea typeface="ＭＳ Ｐゴシック" charset="0"/>
                <a:cs typeface="ＭＳ Ｐゴシック" charset="0"/>
              </a:defRPr>
            </a:lvl1pPr>
            <a:lvl2pPr marL="742950" indent="-285750" defTabSz="942975" eaLnBrk="0" hangingPunct="0">
              <a:defRPr kumimoji="1" sz="2400">
                <a:solidFill>
                  <a:schemeClr val="tx1"/>
                </a:solidFill>
                <a:latin typeface="Arial" charset="0"/>
                <a:ea typeface="ＭＳ Ｐゴシック" charset="0"/>
              </a:defRPr>
            </a:lvl2pPr>
            <a:lvl3pPr marL="1143000" indent="-228600" defTabSz="942975" eaLnBrk="0" hangingPunct="0">
              <a:defRPr kumimoji="1" sz="2400">
                <a:solidFill>
                  <a:schemeClr val="tx1"/>
                </a:solidFill>
                <a:latin typeface="Arial" charset="0"/>
                <a:ea typeface="ＭＳ Ｐゴシック" charset="0"/>
              </a:defRPr>
            </a:lvl3pPr>
            <a:lvl4pPr marL="1600200" indent="-228600" defTabSz="942975" eaLnBrk="0" hangingPunct="0">
              <a:defRPr kumimoji="1" sz="2400">
                <a:solidFill>
                  <a:schemeClr val="tx1"/>
                </a:solidFill>
                <a:latin typeface="Arial" charset="0"/>
                <a:ea typeface="ＭＳ Ｐゴシック" charset="0"/>
              </a:defRPr>
            </a:lvl4pPr>
            <a:lvl5pPr marL="2057400" indent="-228600" defTabSz="942975" eaLnBrk="0" hangingPunct="0">
              <a:defRPr kumimoji="1" sz="2400">
                <a:solidFill>
                  <a:schemeClr val="tx1"/>
                </a:solidFill>
                <a:latin typeface="Arial" charset="0"/>
                <a:ea typeface="ＭＳ Ｐゴシック" charset="0"/>
              </a:defRPr>
            </a:lvl5pPr>
            <a:lvl6pPr marL="2514600" indent="-228600" defTabSz="942975"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defTabSz="942975"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defTabSz="942975"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defTabSz="942975" eaLnBrk="0" fontAlgn="base" hangingPunct="0">
              <a:spcBef>
                <a:spcPct val="0"/>
              </a:spcBef>
              <a:spcAft>
                <a:spcPct val="0"/>
              </a:spcAft>
              <a:defRPr kumimoji="1" sz="2400">
                <a:solidFill>
                  <a:schemeClr val="tx1"/>
                </a:solidFill>
                <a:latin typeface="Arial" charset="0"/>
                <a:ea typeface="ＭＳ Ｐゴシック" charset="0"/>
              </a:defRPr>
            </a:lvl9pPr>
          </a:lstStyle>
          <a:p>
            <a:pPr algn="r" eaLnBrk="1" hangingPunct="1"/>
            <a:fld id="{149CAA09-D4C6-A945-BE47-C70CB696371C}" type="slidenum">
              <a:rPr lang="ja-JP" altLang="en-US" sz="1200"/>
              <a:pPr algn="r" eaLnBrk="1" hangingPunct="1"/>
              <a:t>39</a:t>
            </a:fld>
            <a:endParaRPr lang="en-US" altLang="ja-JP" sz="1200"/>
          </a:p>
        </p:txBody>
      </p:sp>
    </p:spTree>
    <p:extLst>
      <p:ext uri="{BB962C8B-B14F-4D97-AF65-F5344CB8AC3E}">
        <p14:creationId xmlns:p14="http://schemas.microsoft.com/office/powerpoint/2010/main" val="1364744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スライド イメージ プレースホルダ 1"/>
          <p:cNvSpPr>
            <a:spLocks noGrp="1" noRot="1" noChangeAspect="1" noTextEdit="1"/>
          </p:cNvSpPr>
          <p:nvPr>
            <p:ph type="sldImg"/>
          </p:nvPr>
        </p:nvSpPr>
        <p:spPr>
          <a:ln/>
        </p:spPr>
      </p:sp>
      <p:sp>
        <p:nvSpPr>
          <p:cNvPr id="89090" name="ノート プレースホルダ 2"/>
          <p:cNvSpPr>
            <a:spLocks noGrp="1"/>
          </p:cNvSpPr>
          <p:nvPr>
            <p:ph type="body" idx="1"/>
          </p:nvPr>
        </p:nvSpPr>
        <p:spPr>
          <a:xfrm>
            <a:off x="685800" y="4345043"/>
            <a:ext cx="5486400" cy="4112975"/>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40" tIns="45720" rIns="91440" bIns="45720"/>
          <a:lstStyle/>
          <a:p>
            <a:pPr>
              <a:spcBef>
                <a:spcPct val="0"/>
              </a:spcBef>
            </a:pPr>
            <a:r>
              <a:rPr lang="ja-JP" altLang="en-US" dirty="0">
                <a:ea typeface="ＭＳ Ｐ明朝" charset="0"/>
              </a:rPr>
              <a:t>我々の達成した極低温極性分子の生成法をまとめると図のようになります。</a:t>
            </a:r>
            <a:endParaRPr lang="en-US" altLang="ja-JP" dirty="0">
              <a:ea typeface="ＭＳ Ｐ明朝" charset="0"/>
            </a:endParaRPr>
          </a:p>
          <a:p>
            <a:pPr>
              <a:spcBef>
                <a:spcPct val="0"/>
              </a:spcBef>
            </a:pPr>
            <a:r>
              <a:rPr lang="ja-JP" altLang="en-US" dirty="0">
                <a:ea typeface="ＭＳ Ｐ明朝" charset="0"/>
              </a:rPr>
              <a:t>当初、フェッシュバッハ共鳴を用いてゆるく束縛した分子を作る予定でしたが、</a:t>
            </a:r>
            <a:endParaRPr lang="en-US" altLang="ja-JP" dirty="0">
              <a:ea typeface="ＭＳ Ｐ明朝" charset="0"/>
            </a:endParaRPr>
          </a:p>
          <a:p>
            <a:pPr>
              <a:spcBef>
                <a:spcPct val="0"/>
              </a:spcBef>
            </a:pPr>
            <a:r>
              <a:rPr lang="ja-JP" altLang="en-US" dirty="0">
                <a:ea typeface="ＭＳ Ｐ明朝" charset="0"/>
              </a:rPr>
              <a:t>高密度におけるロスの問題で効率が上がらなかったため、光会合という手法に変えました。</a:t>
            </a:r>
            <a:endParaRPr lang="en-US" altLang="ja-JP" dirty="0">
              <a:ea typeface="ＭＳ Ｐ明朝" charset="0"/>
            </a:endParaRPr>
          </a:p>
          <a:p>
            <a:pPr>
              <a:spcBef>
                <a:spcPct val="0"/>
              </a:spcBef>
            </a:pPr>
            <a:r>
              <a:rPr lang="ja-JP" altLang="en-US" dirty="0">
                <a:ea typeface="ＭＳ Ｐ明朝" charset="0"/>
              </a:rPr>
              <a:t>この方法では散逸を伴うためにできる分子の数は限られますが、原子の蒸発冷却が必要無いため、</a:t>
            </a:r>
            <a:endParaRPr lang="en-US" altLang="ja-JP" dirty="0">
              <a:ea typeface="ＭＳ Ｐ明朝" charset="0"/>
            </a:endParaRPr>
          </a:p>
          <a:p>
            <a:pPr>
              <a:spcBef>
                <a:spcPct val="0"/>
              </a:spcBef>
            </a:pPr>
            <a:r>
              <a:rPr lang="en-US" altLang="ja-JP" dirty="0">
                <a:ea typeface="ＭＳ Ｐ明朝" charset="0"/>
              </a:rPr>
              <a:t>1000</a:t>
            </a:r>
            <a:r>
              <a:rPr lang="ja-JP" altLang="en-US" dirty="0">
                <a:ea typeface="ＭＳ Ｐ明朝" charset="0"/>
              </a:rPr>
              <a:t>倍程度高速に作れるという利点があります。このようにして作成したゆるく束縛した分子を</a:t>
            </a:r>
            <a:endParaRPr lang="en-US" altLang="ja-JP" dirty="0">
              <a:ea typeface="ＭＳ Ｐ明朝" charset="0"/>
            </a:endParaRPr>
          </a:p>
          <a:p>
            <a:pPr>
              <a:spcBef>
                <a:spcPct val="0"/>
              </a:spcBef>
            </a:pPr>
            <a:r>
              <a:rPr lang="ja-JP" altLang="en-US" dirty="0">
                <a:ea typeface="ＭＳ Ｐ明朝" charset="0"/>
              </a:rPr>
              <a:t>誘導ラマン断熱遷移によって、振動回転基底状態の分子に加熱なしに変換することに成功しました。</a:t>
            </a:r>
            <a:endParaRPr lang="en-US" altLang="ja-JP" dirty="0">
              <a:ea typeface="ＭＳ Ｐ明朝" charset="0"/>
            </a:endParaRPr>
          </a:p>
          <a:p>
            <a:pPr>
              <a:spcBef>
                <a:spcPct val="0"/>
              </a:spcBef>
            </a:pPr>
            <a:endParaRPr lang="en-US" altLang="ja-JP" dirty="0">
              <a:ea typeface="ＭＳ Ｐ明朝" charset="0"/>
            </a:endParaRPr>
          </a:p>
        </p:txBody>
      </p:sp>
      <p:sp>
        <p:nvSpPr>
          <p:cNvPr id="89091" name="スライド番号プレースホルダ 3"/>
          <p:cNvSpPr txBox="1">
            <a:spLocks noGrp="1"/>
          </p:cNvSpPr>
          <p:nvPr/>
        </p:nvSpPr>
        <p:spPr bwMode="auto">
          <a:xfrm>
            <a:off x="3884613" y="8685706"/>
            <a:ext cx="2971800" cy="4568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r"/>
            <a:fld id="{0941080F-1AF5-D64F-B710-1754105AF7D1}" type="slidenum">
              <a:rPr lang="ja-JP" altLang="en-US" sz="1200">
                <a:latin typeface="Calibri" charset="0"/>
              </a:rPr>
              <a:pPr algn="r"/>
              <a:t>41</a:t>
            </a:fld>
            <a:endParaRPr lang="ja-JP" altLang="en-US" sz="1200">
              <a:latin typeface="Calibri" charset="0"/>
            </a:endParaRPr>
          </a:p>
        </p:txBody>
      </p:sp>
    </p:spTree>
    <p:extLst>
      <p:ext uri="{BB962C8B-B14F-4D97-AF65-F5344CB8AC3E}">
        <p14:creationId xmlns:p14="http://schemas.microsoft.com/office/powerpoint/2010/main" val="1422127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61D4D7B-B463-4966-9FD7-22565F776E8F}" type="slidenum">
              <a:rPr lang="en-US" altLang="ja-JP" smtClean="0"/>
              <a:pPr>
                <a:defRPr/>
              </a:pPr>
              <a:t>42</a:t>
            </a:fld>
            <a:endParaRPr lang="en-US" altLang="ja-JP"/>
          </a:p>
        </p:txBody>
      </p:sp>
    </p:spTree>
    <p:extLst>
      <p:ext uri="{BB962C8B-B14F-4D97-AF65-F5344CB8AC3E}">
        <p14:creationId xmlns:p14="http://schemas.microsoft.com/office/powerpoint/2010/main" val="2862076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txBox="1">
            <a:spLocks noGrp="1" noChangeArrowheads="1"/>
          </p:cNvSpPr>
          <p:nvPr/>
        </p:nvSpPr>
        <p:spPr bwMode="auto">
          <a:xfrm>
            <a:off x="3884613" y="8685706"/>
            <a:ext cx="2971800" cy="456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348" tIns="47174" rIns="94348" bIns="47174" anchor="b"/>
          <a:lstStyle>
            <a:lvl1pPr defTabSz="942975">
              <a:defRPr kumimoji="1" sz="2400">
                <a:solidFill>
                  <a:schemeClr val="tx1"/>
                </a:solidFill>
                <a:latin typeface="Arial" charset="0"/>
                <a:ea typeface="ＭＳ Ｐゴシック" charset="0"/>
                <a:cs typeface="ＭＳ Ｐゴシック" charset="0"/>
              </a:defRPr>
            </a:lvl1pPr>
            <a:lvl2pPr marL="742950" indent="-285750" defTabSz="942975">
              <a:defRPr kumimoji="1" sz="2400">
                <a:solidFill>
                  <a:schemeClr val="tx1"/>
                </a:solidFill>
                <a:latin typeface="Arial" charset="0"/>
                <a:ea typeface="ＭＳ Ｐゴシック" charset="0"/>
              </a:defRPr>
            </a:lvl2pPr>
            <a:lvl3pPr marL="1143000" indent="-228600" defTabSz="942975">
              <a:defRPr kumimoji="1" sz="2400">
                <a:solidFill>
                  <a:schemeClr val="tx1"/>
                </a:solidFill>
                <a:latin typeface="Arial" charset="0"/>
                <a:ea typeface="ＭＳ Ｐゴシック" charset="0"/>
              </a:defRPr>
            </a:lvl3pPr>
            <a:lvl4pPr marL="1600200" indent="-228600" defTabSz="942975">
              <a:defRPr kumimoji="1" sz="2400">
                <a:solidFill>
                  <a:schemeClr val="tx1"/>
                </a:solidFill>
                <a:latin typeface="Arial" charset="0"/>
                <a:ea typeface="ＭＳ Ｐゴシック" charset="0"/>
              </a:defRPr>
            </a:lvl4pPr>
            <a:lvl5pPr marL="2057400" indent="-228600" defTabSz="942975">
              <a:defRPr kumimoji="1" sz="2400">
                <a:solidFill>
                  <a:schemeClr val="tx1"/>
                </a:solidFill>
                <a:latin typeface="Arial" charset="0"/>
                <a:ea typeface="ＭＳ Ｐゴシック" charset="0"/>
              </a:defRPr>
            </a:lvl5pPr>
            <a:lvl6pPr marL="2514600" indent="-228600" defTabSz="942975" fontAlgn="base">
              <a:spcBef>
                <a:spcPct val="0"/>
              </a:spcBef>
              <a:spcAft>
                <a:spcPct val="0"/>
              </a:spcAft>
              <a:defRPr kumimoji="1" sz="2400">
                <a:solidFill>
                  <a:schemeClr val="tx1"/>
                </a:solidFill>
                <a:latin typeface="Arial" charset="0"/>
                <a:ea typeface="ＭＳ Ｐゴシック" charset="0"/>
              </a:defRPr>
            </a:lvl6pPr>
            <a:lvl7pPr marL="2971800" indent="-228600" defTabSz="942975" fontAlgn="base">
              <a:spcBef>
                <a:spcPct val="0"/>
              </a:spcBef>
              <a:spcAft>
                <a:spcPct val="0"/>
              </a:spcAft>
              <a:defRPr kumimoji="1" sz="2400">
                <a:solidFill>
                  <a:schemeClr val="tx1"/>
                </a:solidFill>
                <a:latin typeface="Arial" charset="0"/>
                <a:ea typeface="ＭＳ Ｐゴシック" charset="0"/>
              </a:defRPr>
            </a:lvl7pPr>
            <a:lvl8pPr marL="3429000" indent="-228600" defTabSz="942975" fontAlgn="base">
              <a:spcBef>
                <a:spcPct val="0"/>
              </a:spcBef>
              <a:spcAft>
                <a:spcPct val="0"/>
              </a:spcAft>
              <a:defRPr kumimoji="1" sz="2400">
                <a:solidFill>
                  <a:schemeClr val="tx1"/>
                </a:solidFill>
                <a:latin typeface="Arial" charset="0"/>
                <a:ea typeface="ＭＳ Ｐゴシック" charset="0"/>
              </a:defRPr>
            </a:lvl8pPr>
            <a:lvl9pPr marL="3886200" indent="-228600" defTabSz="942975" fontAlgn="base">
              <a:spcBef>
                <a:spcPct val="0"/>
              </a:spcBef>
              <a:spcAft>
                <a:spcPct val="0"/>
              </a:spcAft>
              <a:defRPr kumimoji="1" sz="2400">
                <a:solidFill>
                  <a:schemeClr val="tx1"/>
                </a:solidFill>
                <a:latin typeface="Arial" charset="0"/>
                <a:ea typeface="ＭＳ Ｐゴシック" charset="0"/>
              </a:defRPr>
            </a:lvl9pPr>
          </a:lstStyle>
          <a:p>
            <a:pPr algn="r"/>
            <a:fld id="{45AE8437-5709-F140-B233-0B19CC6D2324}" type="slidenum">
              <a:rPr lang="en-US" altLang="ja-JP" sz="1200"/>
              <a:pPr algn="r"/>
              <a:t>3</a:t>
            </a:fld>
            <a:endParaRPr lang="en-US" altLang="ja-JP" sz="120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xfrm>
            <a:off x="685800" y="4342123"/>
            <a:ext cx="5486400" cy="411589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ja-JP" altLang="en-US" dirty="0">
                <a:ea typeface="ＭＳ Ｐ明朝" charset="0"/>
              </a:rPr>
              <a:t>フェッシュバッハ共鳴についてご報告します。</a:t>
            </a:r>
            <a:endParaRPr lang="en-US" altLang="ja-JP" dirty="0">
              <a:ea typeface="ＭＳ Ｐ明朝" charset="0"/>
            </a:endParaRPr>
          </a:p>
          <a:p>
            <a:pPr eaLnBrk="1" hangingPunct="1"/>
            <a:r>
              <a:rPr lang="ja-JP" altLang="en-US" dirty="0">
                <a:ea typeface="ＭＳ Ｐ明朝" charset="0"/>
              </a:rPr>
              <a:t>冷却原子系のひとつの特徴は、一切フィッティングパラメーターがなく、全て第一原理から計算可能なところです。</a:t>
            </a:r>
            <a:endParaRPr lang="en-US" altLang="ja-JP" dirty="0">
              <a:ea typeface="ＭＳ Ｐ明朝" charset="0"/>
            </a:endParaRPr>
          </a:p>
          <a:p>
            <a:pPr eaLnBrk="1" hangingPunct="1"/>
            <a:r>
              <a:rPr lang="ja-JP" altLang="en-US" dirty="0">
                <a:ea typeface="ＭＳ Ｐ明朝" charset="0"/>
              </a:rPr>
              <a:t>ここに示したのはボース凝縮の巨視的波動関数を支配する、グロス・ピタエフスキ方程式です。</a:t>
            </a:r>
            <a:endParaRPr lang="en-US" altLang="ja-JP" dirty="0">
              <a:ea typeface="ＭＳ Ｐ明朝" charset="0"/>
            </a:endParaRPr>
          </a:p>
          <a:p>
            <a:pPr eaLnBrk="1" hangingPunct="1"/>
            <a:r>
              <a:rPr lang="ja-JP" altLang="en-US" dirty="0">
                <a:ea typeface="ＭＳ Ｐ明朝" charset="0"/>
              </a:rPr>
              <a:t>ここで、原子の質量</a:t>
            </a:r>
            <a:r>
              <a:rPr lang="en-US" altLang="ja-JP" dirty="0">
                <a:ea typeface="ＭＳ Ｐ明朝" charset="0"/>
              </a:rPr>
              <a:t>m</a:t>
            </a:r>
            <a:r>
              <a:rPr lang="ja-JP" altLang="en-US" dirty="0">
                <a:ea typeface="ＭＳ Ｐ明朝" charset="0"/>
              </a:rPr>
              <a:t>を除けば、物質定数はひとつしかありません。原子間の相互作用を表す、この</a:t>
            </a:r>
            <a:r>
              <a:rPr lang="en-US" altLang="ja-JP" dirty="0">
                <a:ea typeface="ＭＳ Ｐ明朝" charset="0"/>
              </a:rPr>
              <a:t>a</a:t>
            </a:r>
            <a:r>
              <a:rPr lang="ja-JP" altLang="en-US" dirty="0">
                <a:ea typeface="ＭＳ Ｐ明朝" charset="0"/>
              </a:rPr>
              <a:t>という量です。</a:t>
            </a:r>
            <a:endParaRPr lang="en-US" altLang="ja-JP" dirty="0">
              <a:ea typeface="ＭＳ Ｐ明朝" charset="0"/>
            </a:endParaRPr>
          </a:p>
          <a:p>
            <a:pPr eaLnBrk="1" hangingPunct="1"/>
            <a:r>
              <a:rPr lang="ja-JP" altLang="en-US" dirty="0">
                <a:ea typeface="ＭＳ Ｐ明朝" charset="0"/>
              </a:rPr>
              <a:t>この</a:t>
            </a:r>
            <a:r>
              <a:rPr lang="en-US" altLang="ja-JP" dirty="0">
                <a:ea typeface="ＭＳ Ｐ明朝" charset="0"/>
              </a:rPr>
              <a:t>a</a:t>
            </a:r>
            <a:r>
              <a:rPr lang="ja-JP" altLang="en-US" dirty="0">
                <a:ea typeface="ＭＳ Ｐ明朝" charset="0"/>
              </a:rPr>
              <a:t>は散乱長と呼ばれ、２個の原子の衝突における波動関数の位相のシフト量で決まり、原子種を決めると厳密に決まってしまいます。</a:t>
            </a:r>
            <a:endParaRPr lang="en-US" altLang="ja-JP" dirty="0">
              <a:ea typeface="ＭＳ Ｐ明朝" charset="0"/>
            </a:endParaRPr>
          </a:p>
          <a:p>
            <a:pPr eaLnBrk="1" hangingPunct="1"/>
            <a:r>
              <a:rPr lang="ja-JP" altLang="en-US" dirty="0">
                <a:ea typeface="ＭＳ Ｐ明朝" charset="0"/>
              </a:rPr>
              <a:t>私は、この量を自在に制御する方法を開発しました。これがバイアス磁場を用いたフェッシュバッハ共鳴です。</a:t>
            </a:r>
            <a:endParaRPr lang="en-US" altLang="ja-JP" dirty="0">
              <a:ea typeface="ＭＳ Ｐ明朝" charset="0"/>
            </a:endParaRPr>
          </a:p>
        </p:txBody>
      </p:sp>
    </p:spTree>
    <p:extLst>
      <p:ext uri="{BB962C8B-B14F-4D97-AF65-F5344CB8AC3E}">
        <p14:creationId xmlns:p14="http://schemas.microsoft.com/office/powerpoint/2010/main" val="2350927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44349E09-8A5A-D045-9F30-644EE48545A6}" type="slidenum">
              <a:rPr lang="en-US" altLang="ja-JP" sz="1200"/>
              <a:pPr/>
              <a:t>4</a:t>
            </a:fld>
            <a:endParaRPr lang="en-US" altLang="ja-JP" sz="1200"/>
          </a:p>
        </p:txBody>
      </p:sp>
      <p:sp>
        <p:nvSpPr>
          <p:cNvPr id="110594" name="Rectangle 2"/>
          <p:cNvSpPr>
            <a:spLocks noGrp="1" noRot="1" noChangeAspect="1" noChangeArrowheads="1" noTextEdit="1"/>
          </p:cNvSpPr>
          <p:nvPr>
            <p:ph type="sldImg"/>
          </p:nvPr>
        </p:nvSpPr>
        <p:spPr>
          <a:xfrm>
            <a:off x="1143000" y="685800"/>
            <a:ext cx="4572000" cy="3429000"/>
          </a:xfrm>
          <a:ln/>
        </p:spPr>
      </p:sp>
      <p:sp>
        <p:nvSpPr>
          <p:cNvPr id="110595" name="Rectangle 3"/>
          <p:cNvSpPr>
            <a:spLocks noGrp="1" noChangeArrowheads="1"/>
          </p:cNvSpPr>
          <p:nvPr>
            <p:ph type="body" idx="1"/>
          </p:nvPr>
        </p:nvSpPr>
        <p:spPr>
          <a:xfrm>
            <a:off x="685480" y="4340219"/>
            <a:ext cx="5487041" cy="411794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ja-JP" altLang="en-US" dirty="0">
                <a:ea typeface="ＭＳ Ｐ明朝" charset="0"/>
              </a:rPr>
              <a:t>フェッシュバッハ共鳴は元々、原子核物理の理論のアイデアですが、ここでは２個の原子の衝突に話を絞ってご説明します。</a:t>
            </a:r>
            <a:endParaRPr lang="en-US" altLang="ja-JP" dirty="0">
              <a:ea typeface="ＭＳ Ｐ明朝" charset="0"/>
            </a:endParaRPr>
          </a:p>
          <a:p>
            <a:pPr eaLnBrk="1" hangingPunct="1"/>
            <a:r>
              <a:rPr lang="ja-JP" altLang="en-US" dirty="0">
                <a:ea typeface="ＭＳ Ｐ明朝" charset="0"/>
              </a:rPr>
              <a:t>ここに書きましたのは、２個の原子の全エネルギーを、原子核の間の距離の関数として書いたものです。</a:t>
            </a:r>
            <a:endParaRPr lang="en-US" altLang="ja-JP" dirty="0">
              <a:ea typeface="ＭＳ Ｐ明朝" charset="0"/>
            </a:endParaRPr>
          </a:p>
          <a:p>
            <a:pPr eaLnBrk="1" hangingPunct="1"/>
            <a:r>
              <a:rPr lang="ja-JP" altLang="en-US" dirty="0">
                <a:ea typeface="ＭＳ Ｐ明朝" charset="0"/>
              </a:rPr>
              <a:t>外側に距離の６乗に反比例する引力、内側に斥力があります。</a:t>
            </a:r>
            <a:endParaRPr lang="en-US" altLang="ja-JP" dirty="0">
              <a:ea typeface="ＭＳ Ｐ明朝" charset="0"/>
            </a:endParaRPr>
          </a:p>
          <a:p>
            <a:pPr eaLnBrk="1" hangingPunct="1"/>
            <a:r>
              <a:rPr lang="ja-JP" altLang="en-US" dirty="0">
                <a:ea typeface="ＭＳ Ｐ明朝" charset="0"/>
              </a:rPr>
              <a:t>衝突に際し、２粒子の波動関数は外側で反射する成分と内側で反射する成分があります。</a:t>
            </a:r>
            <a:endParaRPr lang="en-US" altLang="ja-JP" dirty="0">
              <a:ea typeface="ＭＳ Ｐ明朝" charset="0"/>
            </a:endParaRPr>
          </a:p>
          <a:p>
            <a:pPr eaLnBrk="1" hangingPunct="1"/>
            <a:r>
              <a:rPr lang="ja-JP" altLang="en-US" dirty="0">
                <a:ea typeface="ＭＳ Ｐ明朝" charset="0"/>
              </a:rPr>
              <a:t>この２つが干渉して、衝突におけるトータルの位相シフトが決まります。これが散乱長を決めるメカニズムです。</a:t>
            </a:r>
            <a:endParaRPr lang="en-US" altLang="ja-JP" dirty="0">
              <a:ea typeface="ＭＳ Ｐ明朝" charset="0"/>
            </a:endParaRPr>
          </a:p>
          <a:p>
            <a:pPr eaLnBrk="1" hangingPunct="1"/>
            <a:endParaRPr lang="en-US" altLang="ja-JP" dirty="0">
              <a:ea typeface="ＭＳ Ｐ明朝" charset="0"/>
            </a:endParaRPr>
          </a:p>
          <a:p>
            <a:pPr eaLnBrk="1" hangingPunct="1"/>
            <a:r>
              <a:rPr lang="ja-JP" altLang="en-US" dirty="0">
                <a:ea typeface="ＭＳ Ｐ明朝" charset="0"/>
              </a:rPr>
              <a:t>外場によって、この散乱長を制御するには、このポテンシャルの形を直接変えるほど大きな外場をかける必要があります。</a:t>
            </a:r>
            <a:endParaRPr lang="en-US" altLang="ja-JP" dirty="0">
              <a:ea typeface="ＭＳ Ｐ明朝" charset="0"/>
            </a:endParaRPr>
          </a:p>
          <a:p>
            <a:pPr eaLnBrk="1" hangingPunct="1"/>
            <a:r>
              <a:rPr lang="ja-JP" altLang="en-US" dirty="0">
                <a:ea typeface="ＭＳ Ｐ明朝" charset="0"/>
              </a:rPr>
              <a:t>そのような外場の実現は非現実的であり、よって、散乱長の変更は無理と考えられてきました。</a:t>
            </a:r>
            <a:endParaRPr lang="en-US" altLang="ja-JP" dirty="0">
              <a:ea typeface="ＭＳ Ｐ明朝" charset="0"/>
            </a:endParaRPr>
          </a:p>
        </p:txBody>
      </p:sp>
    </p:spTree>
    <p:extLst>
      <p:ext uri="{BB962C8B-B14F-4D97-AF65-F5344CB8AC3E}">
        <p14:creationId xmlns:p14="http://schemas.microsoft.com/office/powerpoint/2010/main" val="166242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261D4D7B-B463-4966-9FD7-22565F776E8F}" type="slidenum">
              <a:rPr lang="en-US" altLang="ja-JP" smtClean="0"/>
              <a:pPr>
                <a:defRPr/>
              </a:pPr>
              <a:t>5</a:t>
            </a:fld>
            <a:endParaRPr lang="en-US" altLang="ja-JP"/>
          </a:p>
        </p:txBody>
      </p:sp>
    </p:spTree>
    <p:extLst>
      <p:ext uri="{BB962C8B-B14F-4D97-AF65-F5344CB8AC3E}">
        <p14:creationId xmlns:p14="http://schemas.microsoft.com/office/powerpoint/2010/main" val="1043580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42975">
              <a:defRPr kumimoji="1" sz="2400">
                <a:solidFill>
                  <a:schemeClr val="tx1"/>
                </a:solidFill>
                <a:latin typeface="Arial" charset="0"/>
                <a:ea typeface="ＭＳ Ｐゴシック" charset="0"/>
                <a:cs typeface="ＭＳ Ｐゴシック" charset="0"/>
              </a:defRPr>
            </a:lvl1pPr>
            <a:lvl2pPr marL="742950" indent="-285750" defTabSz="942975">
              <a:defRPr kumimoji="1" sz="2400">
                <a:solidFill>
                  <a:schemeClr val="tx1"/>
                </a:solidFill>
                <a:latin typeface="Arial" charset="0"/>
                <a:ea typeface="ＭＳ Ｐゴシック" charset="0"/>
              </a:defRPr>
            </a:lvl2pPr>
            <a:lvl3pPr marL="1143000" indent="-228600" defTabSz="942975">
              <a:defRPr kumimoji="1" sz="2400">
                <a:solidFill>
                  <a:schemeClr val="tx1"/>
                </a:solidFill>
                <a:latin typeface="Arial" charset="0"/>
                <a:ea typeface="ＭＳ Ｐゴシック" charset="0"/>
              </a:defRPr>
            </a:lvl3pPr>
            <a:lvl4pPr marL="1600200" indent="-228600" defTabSz="942975">
              <a:defRPr kumimoji="1" sz="2400">
                <a:solidFill>
                  <a:schemeClr val="tx1"/>
                </a:solidFill>
                <a:latin typeface="Arial" charset="0"/>
                <a:ea typeface="ＭＳ Ｐゴシック" charset="0"/>
              </a:defRPr>
            </a:lvl4pPr>
            <a:lvl5pPr marL="2057400" indent="-228600" defTabSz="942975">
              <a:defRPr kumimoji="1" sz="2400">
                <a:solidFill>
                  <a:schemeClr val="tx1"/>
                </a:solidFill>
                <a:latin typeface="Arial" charset="0"/>
                <a:ea typeface="ＭＳ Ｐゴシック" charset="0"/>
              </a:defRPr>
            </a:lvl5pPr>
            <a:lvl6pPr marL="2514600" indent="-228600" defTabSz="942975" fontAlgn="base">
              <a:spcBef>
                <a:spcPct val="0"/>
              </a:spcBef>
              <a:spcAft>
                <a:spcPct val="0"/>
              </a:spcAft>
              <a:defRPr kumimoji="1" sz="2400">
                <a:solidFill>
                  <a:schemeClr val="tx1"/>
                </a:solidFill>
                <a:latin typeface="Arial" charset="0"/>
                <a:ea typeface="ＭＳ Ｐゴシック" charset="0"/>
              </a:defRPr>
            </a:lvl6pPr>
            <a:lvl7pPr marL="2971800" indent="-228600" defTabSz="942975" fontAlgn="base">
              <a:spcBef>
                <a:spcPct val="0"/>
              </a:spcBef>
              <a:spcAft>
                <a:spcPct val="0"/>
              </a:spcAft>
              <a:defRPr kumimoji="1" sz="2400">
                <a:solidFill>
                  <a:schemeClr val="tx1"/>
                </a:solidFill>
                <a:latin typeface="Arial" charset="0"/>
                <a:ea typeface="ＭＳ Ｐゴシック" charset="0"/>
              </a:defRPr>
            </a:lvl7pPr>
            <a:lvl8pPr marL="3429000" indent="-228600" defTabSz="942975" fontAlgn="base">
              <a:spcBef>
                <a:spcPct val="0"/>
              </a:spcBef>
              <a:spcAft>
                <a:spcPct val="0"/>
              </a:spcAft>
              <a:defRPr kumimoji="1" sz="2400">
                <a:solidFill>
                  <a:schemeClr val="tx1"/>
                </a:solidFill>
                <a:latin typeface="Arial" charset="0"/>
                <a:ea typeface="ＭＳ Ｐゴシック" charset="0"/>
              </a:defRPr>
            </a:lvl8pPr>
            <a:lvl9pPr marL="3886200" indent="-228600" defTabSz="942975" fontAlgn="base">
              <a:spcBef>
                <a:spcPct val="0"/>
              </a:spcBef>
              <a:spcAft>
                <a:spcPct val="0"/>
              </a:spcAft>
              <a:defRPr kumimoji="1" sz="2400">
                <a:solidFill>
                  <a:schemeClr val="tx1"/>
                </a:solidFill>
                <a:latin typeface="Arial" charset="0"/>
                <a:ea typeface="ＭＳ Ｐゴシック" charset="0"/>
              </a:defRPr>
            </a:lvl9pPr>
          </a:lstStyle>
          <a:p>
            <a:fld id="{CD3A0929-7174-904E-A329-82E76AADDF96}" type="slidenum">
              <a:rPr lang="en-US" altLang="ja-JP" sz="1200"/>
              <a:pPr/>
              <a:t>9</a:t>
            </a:fld>
            <a:endParaRPr lang="en-US" altLang="ja-JP"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ja-JP" altLang="en-US">
                <a:ea typeface="ＭＳ Ｐ明朝" charset="0"/>
              </a:rPr>
              <a:t>量子気体の研究の強みのひとつに、診断が非常に強力であることが挙げられます。通常、診断にはデジタルカメラが使われます。原子の集団の写真をそのまま撮れば密度分布が、原子の広がっていく様子を撮れば運動量分布が分かります。さらに広がっていく最中に磁場の勾配をかけてスピンの成分を全部分離することも可能です。</a:t>
            </a:r>
            <a:r>
              <a:rPr lang="en-US" altLang="ja-JP">
                <a:ea typeface="ＭＳ Ｐ明朝" charset="0"/>
              </a:rPr>
              <a:t>NMR</a:t>
            </a:r>
            <a:r>
              <a:rPr lang="ja-JP" altLang="en-US">
                <a:ea typeface="ＭＳ Ｐ明朝" charset="0"/>
              </a:rPr>
              <a:t>のような微弱な</a:t>
            </a:r>
            <a:r>
              <a:rPr lang="en-US" altLang="ja-JP">
                <a:ea typeface="ＭＳ Ｐ明朝" charset="0"/>
              </a:rPr>
              <a:t>rf</a:t>
            </a:r>
            <a:r>
              <a:rPr lang="ja-JP" altLang="en-US">
                <a:ea typeface="ＭＳ Ｐ明朝" charset="0"/>
              </a:rPr>
              <a:t>信号に頼ることなく、スピン状態を全部特定できるのは冷却原子の大きな強みです。</a:t>
            </a:r>
          </a:p>
        </p:txBody>
      </p:sp>
    </p:spTree>
    <p:extLst>
      <p:ext uri="{BB962C8B-B14F-4D97-AF65-F5344CB8AC3E}">
        <p14:creationId xmlns:p14="http://schemas.microsoft.com/office/powerpoint/2010/main" val="1674700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F90896D9-EB5D-B64E-8328-C9C6767C573F}" type="slidenum">
              <a:rPr lang="en-US" altLang="ja-JP" sz="1200"/>
              <a:pPr/>
              <a:t>10</a:t>
            </a:fld>
            <a:endParaRPr lang="en-US" altLang="ja-JP" sz="1200"/>
          </a:p>
        </p:txBody>
      </p:sp>
      <p:sp>
        <p:nvSpPr>
          <p:cNvPr id="112642" name="Rectangle 2"/>
          <p:cNvSpPr>
            <a:spLocks noGrp="1" noRot="1" noChangeAspect="1" noChangeArrowheads="1" noTextEdit="1"/>
          </p:cNvSpPr>
          <p:nvPr>
            <p:ph type="sldImg"/>
          </p:nvPr>
        </p:nvSpPr>
        <p:spPr>
          <a:xfrm>
            <a:off x="1143000" y="685800"/>
            <a:ext cx="4572000" cy="3429000"/>
          </a:xfrm>
          <a:ln/>
        </p:spPr>
      </p:sp>
      <p:sp>
        <p:nvSpPr>
          <p:cNvPr id="112643" name="Rectangle 3"/>
          <p:cNvSpPr>
            <a:spLocks noGrp="1" noChangeArrowheads="1"/>
          </p:cNvSpPr>
          <p:nvPr>
            <p:ph type="body" idx="1"/>
          </p:nvPr>
        </p:nvSpPr>
        <p:spPr>
          <a:xfrm>
            <a:off x="685480" y="4340219"/>
            <a:ext cx="5487041" cy="4117944"/>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ja-JP" altLang="en-US">
                <a:ea typeface="ＭＳ Ｐ明朝" charset="0"/>
              </a:rPr>
              <a:t>しかし、現実の原子には、スピンの自由度があります。従って、実はそれぞれのスピン状態に対応した、それぞれのポテンシャル曲線があり、それらの曲線はそれぞれ束縛状態をもちます。ただ、通常、これら、”他”の束縛状態は通常、衝突過程への寄与は少なく、無視できます</a:t>
            </a:r>
          </a:p>
        </p:txBody>
      </p:sp>
    </p:spTree>
    <p:extLst>
      <p:ext uri="{BB962C8B-B14F-4D97-AF65-F5344CB8AC3E}">
        <p14:creationId xmlns:p14="http://schemas.microsoft.com/office/powerpoint/2010/main" val="7570651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DE133A60-1ECD-584D-B338-A2284D2AD95A}"/>
              </a:ext>
            </a:extLst>
          </p:cNvPr>
          <p:cNvSpPr txBox="1">
            <a:spLocks noGrp="1" noChangeArrowheads="1"/>
          </p:cNvSpPr>
          <p:nvPr/>
        </p:nvSpPr>
        <p:spPr bwMode="auto">
          <a:xfrm>
            <a:off x="3884613" y="9447213"/>
            <a:ext cx="29718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4348" tIns="47174" rIns="94348" bIns="47174" anchor="b"/>
          <a:lstStyle>
            <a:lvl1pPr defTabSz="942975">
              <a:defRPr kumimoji="1" sz="2400">
                <a:solidFill>
                  <a:schemeClr val="tx1"/>
                </a:solidFill>
                <a:latin typeface="Arial" panose="020B0604020202020204" pitchFamily="34" charset="0"/>
                <a:ea typeface="ＭＳ Ｐゴシック" panose="020B0600070205080204" pitchFamily="34" charset="-128"/>
              </a:defRPr>
            </a:lvl1pPr>
            <a:lvl2pPr marL="742950" indent="-285750" defTabSz="942975">
              <a:defRPr kumimoji="1" sz="2400">
                <a:solidFill>
                  <a:schemeClr val="tx1"/>
                </a:solidFill>
                <a:latin typeface="Arial" panose="020B0604020202020204" pitchFamily="34" charset="0"/>
                <a:ea typeface="ＭＳ Ｐゴシック" panose="020B0600070205080204" pitchFamily="34" charset="-128"/>
              </a:defRPr>
            </a:lvl2pPr>
            <a:lvl3pPr marL="1143000" indent="-228600" defTabSz="942975">
              <a:defRPr kumimoji="1" sz="2400">
                <a:solidFill>
                  <a:schemeClr val="tx1"/>
                </a:solidFill>
                <a:latin typeface="Arial" panose="020B0604020202020204" pitchFamily="34" charset="0"/>
                <a:ea typeface="ＭＳ Ｐゴシック" panose="020B0600070205080204" pitchFamily="34" charset="-128"/>
              </a:defRPr>
            </a:lvl3pPr>
            <a:lvl4pPr marL="1600200" indent="-228600" defTabSz="942975">
              <a:defRPr kumimoji="1" sz="2400">
                <a:solidFill>
                  <a:schemeClr val="tx1"/>
                </a:solidFill>
                <a:latin typeface="Arial" panose="020B0604020202020204" pitchFamily="34" charset="0"/>
                <a:ea typeface="ＭＳ Ｐゴシック" panose="020B0600070205080204" pitchFamily="34" charset="-128"/>
              </a:defRPr>
            </a:lvl4pPr>
            <a:lvl5pPr marL="2057400" indent="-228600" defTabSz="942975">
              <a:defRPr kumimoji="1" sz="2400">
                <a:solidFill>
                  <a:schemeClr val="tx1"/>
                </a:solidFill>
                <a:latin typeface="Arial" panose="020B0604020202020204" pitchFamily="34" charset="0"/>
                <a:ea typeface="ＭＳ Ｐゴシック" panose="020B0600070205080204" pitchFamily="34" charset="-128"/>
              </a:defRPr>
            </a:lvl5pPr>
            <a:lvl6pPr marL="2514600" indent="-228600" defTabSz="942975"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6pPr>
            <a:lvl7pPr marL="2971800" indent="-228600" defTabSz="942975"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7pPr>
            <a:lvl8pPr marL="3429000" indent="-228600" defTabSz="942975"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8pPr>
            <a:lvl9pPr marL="3886200" indent="-228600" defTabSz="942975"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34" charset="-128"/>
              </a:defRPr>
            </a:lvl9pPr>
          </a:lstStyle>
          <a:p>
            <a:pPr algn="r" eaLnBrk="1" hangingPunct="1"/>
            <a:fld id="{4B136DA6-8D64-5B4E-8C69-E0604001B7D0}" type="slidenum">
              <a:rPr lang="en-US" altLang="ja-JP" sz="1200"/>
              <a:pPr algn="r" eaLnBrk="1" hangingPunct="1"/>
              <a:t>16</a:t>
            </a:fld>
            <a:endParaRPr lang="en-US" altLang="ja-JP" sz="1200"/>
          </a:p>
        </p:txBody>
      </p:sp>
      <p:sp>
        <p:nvSpPr>
          <p:cNvPr id="72706" name="Rectangle 2">
            <a:extLst>
              <a:ext uri="{FF2B5EF4-FFF2-40B4-BE49-F238E27FC236}">
                <a16:creationId xmlns:a16="http://schemas.microsoft.com/office/drawing/2014/main" id="{E4DCD01A-D006-C141-918E-5D64DC2F9361}"/>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3B301061-6670-FF4C-87A0-610FA739C3CF}"/>
              </a:ext>
            </a:extLst>
          </p:cNvPr>
          <p:cNvSpPr>
            <a:spLocks noGrp="1" noChangeArrowheads="1"/>
          </p:cNvSpPr>
          <p:nvPr>
            <p:ph type="body" idx="1"/>
          </p:nvPr>
        </p:nvSpPr>
        <p:spPr>
          <a:xfrm>
            <a:off x="685800" y="4722813"/>
            <a:ext cx="5486400" cy="4476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Arial" panose="020B0604020202020204" pitchFamily="34" charset="0"/>
              </a:rPr>
              <a:t>実際の実験では２つのエネルギー曲線に対応する状態が異なった磁気モーメントを持っていることを利用しました。実現されたばかりの光による</a:t>
            </a:r>
            <a:r>
              <a:rPr lang="en-US" altLang="ja-JP">
                <a:latin typeface="Arial" panose="020B0604020202020204" pitchFamily="34" charset="0"/>
              </a:rPr>
              <a:t>BEC</a:t>
            </a:r>
            <a:r>
              <a:rPr lang="ja-JP" altLang="en-US">
                <a:latin typeface="Arial" panose="020B0604020202020204" pitchFamily="34" charset="0"/>
              </a:rPr>
              <a:t>のトラップを利用し、必要とされる９００ガウス近辺の磁場をかけることで、世界で初めて原子の相互作用エネルギーを２０倍にわたって制御することに成功しました。</a:t>
            </a:r>
          </a:p>
        </p:txBody>
      </p:sp>
    </p:spTree>
    <p:extLst>
      <p:ext uri="{BB962C8B-B14F-4D97-AF65-F5344CB8AC3E}">
        <p14:creationId xmlns:p14="http://schemas.microsoft.com/office/powerpoint/2010/main" val="8483603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2A2A1282-EB16-8B4A-9307-E0085B954A0E}"/>
              </a:ext>
            </a:extLst>
          </p:cNvPr>
          <p:cNvSpPr>
            <a:spLocks noGrp="1" noRot="1" noChangeAspect="1" noChangeArrowheads="1" noTextEdit="1"/>
          </p:cNvSpPr>
          <p:nvPr>
            <p:ph type="sldImg"/>
          </p:nvPr>
        </p:nvSpPr>
        <p:spPr>
          <a:ln/>
        </p:spPr>
      </p:sp>
      <p:sp>
        <p:nvSpPr>
          <p:cNvPr id="120835" name="Rectangle 3">
            <a:extLst>
              <a:ext uri="{FF2B5EF4-FFF2-40B4-BE49-F238E27FC236}">
                <a16:creationId xmlns:a16="http://schemas.microsoft.com/office/drawing/2014/main" id="{5AC29AFE-AB47-EB45-9674-4AFAF62A31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panose="020B0604020202020204" pitchFamily="34" charset="0"/>
              <a:ea typeface="ＭＳ Ｐ明朝" panose="02020600040205080304" pitchFamily="18" charset="-128"/>
            </a:endParaRPr>
          </a:p>
        </p:txBody>
      </p:sp>
    </p:spTree>
    <p:extLst>
      <p:ext uri="{BB962C8B-B14F-4D97-AF65-F5344CB8AC3E}">
        <p14:creationId xmlns:p14="http://schemas.microsoft.com/office/powerpoint/2010/main" val="3118570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2D7C93E-DDD5-AE4C-9B15-7ACA16035448}"/>
              </a:ext>
            </a:extLst>
          </p:cNvPr>
          <p:cNvSpPr>
            <a:spLocks noGrp="1" noChangeArrowheads="1"/>
          </p:cNvSpPr>
          <p:nvPr>
            <p:ph type="sldNum" sz="quarter" idx="5"/>
          </p:nvPr>
        </p:nvSpPr>
        <p:spPr>
          <a:ln/>
        </p:spPr>
        <p:txBody>
          <a:bodyPr/>
          <a:lstStyle/>
          <a:p>
            <a:fld id="{165154C4-6463-9E4F-9D3D-6D323EB75B92}" type="slidenum">
              <a:rPr lang="en-US" altLang="ja-JP"/>
              <a:pPr/>
              <a:t>18</a:t>
            </a:fld>
            <a:endParaRPr lang="en-US" altLang="ja-JP"/>
          </a:p>
        </p:txBody>
      </p:sp>
      <p:sp>
        <p:nvSpPr>
          <p:cNvPr id="125954" name="Rectangle 2">
            <a:extLst>
              <a:ext uri="{FF2B5EF4-FFF2-40B4-BE49-F238E27FC236}">
                <a16:creationId xmlns:a16="http://schemas.microsoft.com/office/drawing/2014/main" id="{6EAA1C14-E9D5-AF48-B70B-7DD145AA95B0}"/>
              </a:ext>
            </a:extLst>
          </p:cNvPr>
          <p:cNvSpPr>
            <a:spLocks noGrp="1" noRot="1" noChangeAspect="1" noChangeArrowheads="1" noTextEdit="1"/>
          </p:cNvSpPr>
          <p:nvPr>
            <p:ph type="sldImg"/>
          </p:nvPr>
        </p:nvSpPr>
        <p:spPr>
          <a:ln/>
        </p:spPr>
      </p:sp>
      <p:sp>
        <p:nvSpPr>
          <p:cNvPr id="125955" name="Rectangle 3">
            <a:extLst>
              <a:ext uri="{FF2B5EF4-FFF2-40B4-BE49-F238E27FC236}">
                <a16:creationId xmlns:a16="http://schemas.microsoft.com/office/drawing/2014/main" id="{631F2CE7-455D-944F-8846-3E95E01E1709}"/>
              </a:ext>
            </a:extLst>
          </p:cNvPr>
          <p:cNvSpPr>
            <a:spLocks noGrp="1" noChangeArrowheads="1"/>
          </p:cNvSpPr>
          <p:nvPr>
            <p:ph type="body" idx="1"/>
          </p:nvPr>
        </p:nvSpPr>
        <p:spPr/>
        <p:txBody>
          <a:bodyPr/>
          <a:lstStyle/>
          <a:p>
            <a:r>
              <a:rPr lang="ja-JP" altLang="en-US"/>
              <a:t>ボーズアインシュタイン凝縮体の具体的なイメージをもってもらうために、具体的なパラメータを紹介したいと思います。個々の実験のセットアップにもよりますが、典型的な数値をあげるとこのようになります。密度の</a:t>
            </a:r>
            <a:r>
              <a:rPr lang="en-US" altLang="ja-JP"/>
              <a:t>1cm</a:t>
            </a:r>
            <a:r>
              <a:rPr lang="ja-JP" altLang="en-US"/>
              <a:t>立方あたり</a:t>
            </a:r>
            <a:r>
              <a:rPr lang="en-US" altLang="ja-JP"/>
              <a:t>10</a:t>
            </a:r>
            <a:r>
              <a:rPr lang="ja-JP" altLang="en-US"/>
              <a:t>の</a:t>
            </a:r>
            <a:r>
              <a:rPr lang="en-US" altLang="ja-JP"/>
              <a:t>14</a:t>
            </a:r>
            <a:r>
              <a:rPr lang="ja-JP" altLang="en-US"/>
              <a:t>乗個、というのは１マイクロメートルの箱の中に原子が</a:t>
            </a:r>
            <a:r>
              <a:rPr lang="en-US" altLang="ja-JP"/>
              <a:t>100</a:t>
            </a:r>
            <a:r>
              <a:rPr lang="ja-JP" altLang="en-US"/>
              <a:t>個、ということで例えば半導体におけるドープの密度に近いと思います。温度は絶対零度から測って一千万分の１度かそれ以下といった極低温です。サイズは数十ミクロンから数百ミクロン、十分目に見えてもおかしくない大きさです。真空槽の中での寿命は真空度によりますが</a:t>
            </a:r>
            <a:r>
              <a:rPr lang="en-US" altLang="ja-JP"/>
              <a:t>10</a:t>
            </a:r>
            <a:r>
              <a:rPr lang="ja-JP" altLang="en-US"/>
              <a:t>秒かそれ以上です。原子を供給し続けることも可能です。代表的な原子種はルビジウム、ナトリウムといったレーザー冷却のしやすいアルカリ金属です。</a:t>
            </a:r>
          </a:p>
          <a:p>
            <a:r>
              <a:rPr lang="ja-JP" altLang="en-US"/>
              <a:t>左側に熱分布を示す原子集団が冷却され、</a:t>
            </a:r>
            <a:r>
              <a:rPr lang="en-US" altLang="ja-JP"/>
              <a:t>BEC</a:t>
            </a:r>
            <a:r>
              <a:rPr lang="ja-JP" altLang="en-US"/>
              <a:t>に到達する様子を示しました。真ん中の黄色い密度の高い部分が</a:t>
            </a:r>
            <a:r>
              <a:rPr lang="en-US" altLang="ja-JP"/>
              <a:t>BEC</a:t>
            </a:r>
            <a:r>
              <a:rPr lang="ja-JP" altLang="en-US"/>
              <a:t>です。この</a:t>
            </a:r>
            <a:r>
              <a:rPr lang="en-US" altLang="ja-JP"/>
              <a:t>BEC</a:t>
            </a:r>
            <a:r>
              <a:rPr lang="ja-JP" altLang="en-US"/>
              <a:t>の物理的特長を改めてあげると気体の超流動体であること、全体がほぼ一粒子の波動関数であらわされる状態にあることが挙げられます。「一粒子の波動関数であらわされる状態」というのは、「量子力学的な２粒子、３粒子の相関を無視しても系がよく記述できる」という意味です。この点は液体ヘリウムと大きな違いがあります。実際、”</a:t>
            </a:r>
            <a:r>
              <a:rPr lang="en-US" altLang="ja-JP"/>
              <a:t>Quantum depletion”</a:t>
            </a:r>
            <a:r>
              <a:rPr lang="ja-JP" altLang="en-US"/>
              <a:t>、すなわち相関が本質的な状態にある粒子の割合は液体ヘリウムでは</a:t>
            </a:r>
            <a:r>
              <a:rPr lang="en-US" altLang="ja-JP"/>
              <a:t>90%</a:t>
            </a:r>
            <a:r>
              <a:rPr lang="ja-JP" altLang="en-US"/>
              <a:t>以上なのに対し、アルカリの</a:t>
            </a:r>
            <a:r>
              <a:rPr lang="en-US" altLang="ja-JP"/>
              <a:t>BEC</a:t>
            </a:r>
            <a:r>
              <a:rPr lang="ja-JP" altLang="en-US"/>
              <a:t>では</a:t>
            </a:r>
            <a:r>
              <a:rPr lang="en-US" altLang="ja-JP"/>
              <a:t>1%</a:t>
            </a:r>
            <a:r>
              <a:rPr lang="ja-JP" altLang="en-US"/>
              <a:t>以下です。</a:t>
            </a:r>
          </a:p>
          <a:p>
            <a:endParaRPr lang="ja-JP" altLang="en-US"/>
          </a:p>
          <a:p>
            <a:r>
              <a:rPr lang="ja-JP" altLang="en-US"/>
              <a:t>このように端から端までひとつの波動関数でかける、非常にコヒーレンスの良い</a:t>
            </a:r>
            <a:r>
              <a:rPr lang="en-US" altLang="ja-JP"/>
              <a:t>BEC</a:t>
            </a:r>
            <a:r>
              <a:rPr lang="ja-JP" altLang="en-US"/>
              <a:t>をビーム状に取り出すことでレーザーの物質波版、を作ることが出来ます。</a:t>
            </a:r>
          </a:p>
        </p:txBody>
      </p:sp>
    </p:spTree>
    <p:extLst>
      <p:ext uri="{BB962C8B-B14F-4D97-AF65-F5344CB8AC3E}">
        <p14:creationId xmlns:p14="http://schemas.microsoft.com/office/powerpoint/2010/main" val="2847857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B7A2AE5D-335B-7E44-9FD6-15656182C6E7}" type="datetime1">
              <a:rPr kumimoji="1" lang="ja-JP" altLang="en-US" smtClean="0"/>
              <a:t>2020/5/26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4E34636-76E8-8D49-B6F1-551BD4C1242B}"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8A4FEF7-7282-754C-86C9-52C3D971FBA0}" type="datetime1">
              <a:rPr kumimoji="1" lang="ja-JP" altLang="en-US" smtClean="0"/>
              <a:t>2020/5/26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4E34636-76E8-8D49-B6F1-551BD4C1242B}"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AC83053-E823-6949-BE84-E785615E69DD}" type="datetime1">
              <a:rPr kumimoji="1" lang="ja-JP" altLang="en-US" smtClean="0"/>
              <a:t>2020/5/26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4E34636-76E8-8D49-B6F1-551BD4C1242B}"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A17960B2-4597-4849-A6ED-E2775CC6BC34}" type="datetime1">
              <a:rPr kumimoji="1" lang="ja-JP" altLang="en-US" smtClean="0"/>
              <a:t>2020/5/26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4E34636-76E8-8D49-B6F1-551BD4C1242B}"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Date Placeholder 3"/>
          <p:cNvSpPr>
            <a:spLocks noGrp="1"/>
          </p:cNvSpPr>
          <p:nvPr>
            <p:ph type="dt" sz="half" idx="10"/>
          </p:nvPr>
        </p:nvSpPr>
        <p:spPr/>
        <p:txBody>
          <a:bodyPr/>
          <a:lstStyle/>
          <a:p>
            <a:fld id="{0D27EA0E-F98C-9147-8C47-46DCE7E7755A}" type="datetime1">
              <a:rPr kumimoji="1" lang="ja-JP" altLang="en-US" smtClean="0"/>
              <a:t>2020/5/26</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4E34636-76E8-8D49-B6F1-551BD4C1242B}"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5B076D23-41AC-6741-82A7-7E172C4C20D5}" type="datetime1">
              <a:rPr kumimoji="1" lang="ja-JP" altLang="en-US" smtClean="0"/>
              <a:t>2020/5/26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4E34636-76E8-8D49-B6F1-551BD4C1242B}"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607CD48-8742-3441-8F17-F41FAAA88659}" type="datetime1">
              <a:rPr kumimoji="1" lang="ja-JP" altLang="en-US" smtClean="0"/>
              <a:t>2020/5/26</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4E34636-76E8-8D49-B6F1-551BD4C1242B}"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DD6F262-8EE6-AC4B-8200-F3F79D97A852}" type="datetime1">
              <a:rPr kumimoji="1" lang="ja-JP" altLang="en-US" smtClean="0"/>
              <a:t>2020/5/26</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4E34636-76E8-8D49-B6F1-551BD4C1242B}"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BD4445-4721-0D49-BFD1-874A71F668C4}" type="datetime1">
              <a:rPr kumimoji="1" lang="ja-JP" altLang="en-US" smtClean="0"/>
              <a:t>2020/5/26</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4E34636-76E8-8D49-B6F1-551BD4C1242B}"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5" name="Date Placeholder 4"/>
          <p:cNvSpPr>
            <a:spLocks noGrp="1"/>
          </p:cNvSpPr>
          <p:nvPr>
            <p:ph type="dt" sz="half" idx="10"/>
          </p:nvPr>
        </p:nvSpPr>
        <p:spPr/>
        <p:txBody>
          <a:bodyPr/>
          <a:lstStyle/>
          <a:p>
            <a:fld id="{C11E304A-B8A3-0D44-AC40-3D8435EDB6B3}" type="datetime1">
              <a:rPr kumimoji="1" lang="ja-JP" altLang="en-US" smtClean="0"/>
              <a:t>2020/5/26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4E34636-76E8-8D49-B6F1-551BD4C1242B}"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
第 </a:t>
            </a:r>
            <a:r>
              <a:rPr lang="en-US" altLang="ja-JP"/>
              <a:t>2 </a:t>
            </a:r>
            <a:r>
              <a:rPr lang="ja-JP" altLang="en-US"/>
              <a:t>レベル
第 </a:t>
            </a:r>
            <a:r>
              <a:rPr lang="en-US" altLang="ja-JP"/>
              <a:t>3 </a:t>
            </a:r>
            <a:r>
              <a:rPr lang="ja-JP" altLang="en-US"/>
              <a:t>レベル
第 </a:t>
            </a:r>
            <a:r>
              <a:rPr lang="en-US" altLang="ja-JP"/>
              <a:t>4 </a:t>
            </a:r>
            <a:r>
              <a:rPr lang="ja-JP" altLang="en-US"/>
              <a:t>レベル
第 </a:t>
            </a:r>
            <a:r>
              <a:rPr lang="en-US" altLang="ja-JP"/>
              <a:t>5 </a:t>
            </a:r>
            <a:r>
              <a:rPr lang="ja-JP" altLang="en-US"/>
              <a:t>レベル</a:t>
            </a:r>
          </a:p>
        </p:txBody>
      </p:sp>
      <p:sp>
        <p:nvSpPr>
          <p:cNvPr id="5" name="Date Placeholder 4"/>
          <p:cNvSpPr>
            <a:spLocks noGrp="1"/>
          </p:cNvSpPr>
          <p:nvPr>
            <p:ph type="dt" sz="half" idx="10"/>
          </p:nvPr>
        </p:nvSpPr>
        <p:spPr/>
        <p:txBody>
          <a:bodyPr/>
          <a:lstStyle/>
          <a:p>
            <a:fld id="{113978E5-58EB-5D49-93F5-A83B28A9BEB6}" type="datetime1">
              <a:rPr kumimoji="1" lang="ja-JP" altLang="en-US" smtClean="0"/>
              <a:t>2020/5/26</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4E34636-76E8-8D49-B6F1-551BD4C1242B}"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2EF198-792D-4A42-8D2D-18011B09E854}" type="datetime1">
              <a:rPr kumimoji="1" lang="ja-JP" altLang="en-US" smtClean="0"/>
              <a:t>2020/5/26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E34636-76E8-8D49-B6F1-551BD4C1242B}" type="slidenum">
              <a:rPr kumimoji="1" lang="ja-JP" altLang="en-US" smtClean="0"/>
              <a:t>‹#›</a:t>
            </a:fld>
            <a:endParaRPr kumimoji="1" lang="ja-JP" altLang="en-US"/>
          </a:p>
        </p:txBody>
      </p:sp>
    </p:spTree>
    <p:extLst>
      <p:ext uri="{BB962C8B-B14F-4D97-AF65-F5344CB8AC3E}">
        <p14:creationId xmlns:p14="http://schemas.microsoft.com/office/powerpoint/2010/main" val="15465005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2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7.gif"/></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emf"/><Relationship Id="rId10" Type="http://schemas.openxmlformats.org/officeDocument/2006/relationships/image" Target="../media/image8.png"/><Relationship Id="rId4" Type="http://schemas.openxmlformats.org/officeDocument/2006/relationships/oleObject" Target="../embeddings/oleObject1.bin"/><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20.jp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8" Type="http://schemas.openxmlformats.org/officeDocument/2006/relationships/image" Target="../media/image5.emf"/><Relationship Id="rId13" Type="http://schemas.openxmlformats.org/officeDocument/2006/relationships/image" Target="../media/image16.png"/><Relationship Id="rId3" Type="http://schemas.openxmlformats.org/officeDocument/2006/relationships/notesSlide" Target="../notesSlides/notesSlide3.xml"/><Relationship Id="rId7" Type="http://schemas.openxmlformats.org/officeDocument/2006/relationships/oleObject" Target="../embeddings/oleObject3.bin"/><Relationship Id="rId12" Type="http://schemas.openxmlformats.org/officeDocument/2006/relationships/image" Target="../media/image7.e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4.e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6.emf"/><Relationship Id="rId4" Type="http://schemas.openxmlformats.org/officeDocument/2006/relationships/image" Target="../media/image8.jpeg"/><Relationship Id="rId9" Type="http://schemas.openxmlformats.org/officeDocument/2006/relationships/oleObject" Target="../embeddings/oleObject4.bin"/></Relationships>
</file>

<file path=ppt/slides/_rels/slide4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70.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5.jpeg"/><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oleObject" Target="../embeddings/oleObject8.bin"/><Relationship Id="rId7" Type="http://schemas.openxmlformats.org/officeDocument/2006/relationships/image" Target="../media/image73.emf"/><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oleObject" Target="../embeddings/oleObject9.bin"/><Relationship Id="rId5" Type="http://schemas.openxmlformats.org/officeDocument/2006/relationships/image" Target="../media/image74.png"/><Relationship Id="rId4" Type="http://schemas.openxmlformats.org/officeDocument/2006/relationships/image" Target="../media/image72.emf"/></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1.jpg"/><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9.emf"/><Relationship Id="rId5" Type="http://schemas.openxmlformats.org/officeDocument/2006/relationships/oleObject" Target="../embeddings/oleObject6.bin"/><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5.xml"/><Relationship Id="rId7" Type="http://schemas.openxmlformats.org/officeDocument/2006/relationships/image" Target="../media/image20.jp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l_summer2015-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61937"/>
            <a:ext cx="6794500" cy="4496063"/>
          </a:xfrm>
          <a:prstGeom prst="rect">
            <a:avLst/>
          </a:prstGeom>
        </p:spPr>
      </p:pic>
      <p:sp>
        <p:nvSpPr>
          <p:cNvPr id="2050" name="テキスト ボックス 3"/>
          <p:cNvSpPr txBox="1">
            <a:spLocks noChangeArrowheads="1"/>
          </p:cNvSpPr>
          <p:nvPr/>
        </p:nvSpPr>
        <p:spPr bwMode="auto">
          <a:xfrm>
            <a:off x="2172554" y="886872"/>
            <a:ext cx="4421402" cy="646331"/>
          </a:xfrm>
          <a:prstGeom prst="rect">
            <a:avLst/>
          </a:prstGeom>
          <a:noFill/>
          <a:ln w="9525">
            <a:noFill/>
            <a:miter lim="800000"/>
            <a:headEnd/>
            <a:tailEnd/>
          </a:ln>
        </p:spPr>
        <p:txBody>
          <a:bodyPr wrap="none">
            <a:spAutoFit/>
          </a:bodyPr>
          <a:lstStyle>
            <a:lvl1pPr>
              <a:defRPr kumimoji="1" sz="2400">
                <a:solidFill>
                  <a:schemeClr val="tx1"/>
                </a:solidFill>
                <a:latin typeface="Arial" pitchFamily="34" charset="0"/>
                <a:ea typeface="ＭＳ Ｐゴシック" pitchFamily="50" charset="-128"/>
              </a:defRPr>
            </a:lvl1pPr>
            <a:lvl2pPr marL="742950" indent="-285750">
              <a:defRPr kumimoji="1" sz="24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400">
                <a:solidFill>
                  <a:schemeClr val="tx1"/>
                </a:solidFill>
                <a:latin typeface="Arial" pitchFamily="34" charset="0"/>
                <a:ea typeface="ＭＳ Ｐゴシック" pitchFamily="50" charset="-128"/>
              </a:defRPr>
            </a:lvl4pPr>
            <a:lvl5pPr marL="2057400" indent="-228600">
              <a:defRPr kumimoji="1" sz="2400">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50" charset="-128"/>
              </a:defRPr>
            </a:lvl9pPr>
          </a:lstStyle>
          <a:p>
            <a:pPr algn="ctr">
              <a:defRPr/>
            </a:pPr>
            <a:r>
              <a:rPr lang="ja-JP" altLang="en-US" sz="3600">
                <a:effectLst>
                  <a:outerShdw blurRad="50800" dist="38100" dir="2700000" algn="tl" rotWithShape="0">
                    <a:srgbClr val="000000">
                      <a:alpha val="43000"/>
                    </a:srgbClr>
                  </a:outerShdw>
                </a:effectLst>
              </a:rPr>
              <a:t>冷却原子における散乱</a:t>
            </a:r>
            <a:endParaRPr lang="en-US" altLang="ja-JP" sz="3600" dirty="0">
              <a:effectLst>
                <a:outerShdw blurRad="50800" dist="38100" dir="2700000" algn="tl" rotWithShape="0">
                  <a:srgbClr val="000000">
                    <a:alpha val="43000"/>
                  </a:srgbClr>
                </a:outerShdw>
              </a:effectLst>
            </a:endParaRPr>
          </a:p>
        </p:txBody>
      </p:sp>
      <p:sp>
        <p:nvSpPr>
          <p:cNvPr id="2051" name="テキスト ボックス 2"/>
          <p:cNvSpPr txBox="1">
            <a:spLocks noChangeArrowheads="1"/>
          </p:cNvSpPr>
          <p:nvPr/>
        </p:nvSpPr>
        <p:spPr bwMode="auto">
          <a:xfrm>
            <a:off x="5949158" y="182563"/>
            <a:ext cx="2977097" cy="369332"/>
          </a:xfrm>
          <a:prstGeom prst="rect">
            <a:avLst/>
          </a:prstGeom>
          <a:noFill/>
          <a:ln w="9525">
            <a:noFill/>
            <a:miter lim="800000"/>
            <a:headEnd/>
            <a:tailEnd/>
          </a:ln>
        </p:spPr>
        <p:txBody>
          <a:bodyPr wrap="none">
            <a:spAutoFit/>
          </a:bodyPr>
          <a:lstStyle>
            <a:lvl1pPr>
              <a:defRPr kumimoji="1" sz="2400">
                <a:solidFill>
                  <a:schemeClr val="tx1"/>
                </a:solidFill>
                <a:latin typeface="Arial" pitchFamily="34" charset="0"/>
                <a:ea typeface="ＭＳ Ｐゴシック" pitchFamily="50" charset="-128"/>
              </a:defRPr>
            </a:lvl1pPr>
            <a:lvl2pPr marL="742950" indent="-285750">
              <a:defRPr kumimoji="1" sz="24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400">
                <a:solidFill>
                  <a:schemeClr val="tx1"/>
                </a:solidFill>
                <a:latin typeface="Arial" pitchFamily="34" charset="0"/>
                <a:ea typeface="ＭＳ Ｐゴシック" pitchFamily="50" charset="-128"/>
              </a:defRPr>
            </a:lvl4pPr>
            <a:lvl5pPr marL="2057400" indent="-228600">
              <a:defRPr kumimoji="1" sz="2400">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50" charset="-128"/>
              </a:defRPr>
            </a:lvl9pPr>
          </a:lstStyle>
          <a:p>
            <a:pPr>
              <a:defRPr/>
            </a:pPr>
            <a:r>
              <a:rPr lang="ja-JP" altLang="en-US" sz="1800">
                <a:effectLst>
                  <a:outerShdw blurRad="38100" dist="38100" dir="2700000" algn="tl">
                    <a:srgbClr val="C0C0C0"/>
                  </a:outerShdw>
                </a:effectLst>
              </a:rPr>
              <a:t>合同セミナー</a:t>
            </a:r>
            <a:r>
              <a:rPr lang="en-US" altLang="ja-JP" sz="1800" dirty="0">
                <a:effectLst>
                  <a:outerShdw blurRad="38100" dist="38100" dir="2700000" algn="tl">
                    <a:srgbClr val="C0C0C0"/>
                  </a:outerShdw>
                </a:effectLst>
              </a:rPr>
              <a:t>, Jan. 29, 2020</a:t>
            </a:r>
          </a:p>
        </p:txBody>
      </p:sp>
      <p:sp>
        <p:nvSpPr>
          <p:cNvPr id="6" name="テキスト ボックス 5"/>
          <p:cNvSpPr txBox="1"/>
          <p:nvPr/>
        </p:nvSpPr>
        <p:spPr>
          <a:xfrm>
            <a:off x="6891698" y="2514513"/>
            <a:ext cx="2132314" cy="2062103"/>
          </a:xfrm>
          <a:prstGeom prst="rect">
            <a:avLst/>
          </a:prstGeom>
          <a:noFill/>
        </p:spPr>
        <p:txBody>
          <a:bodyPr wrap="none">
            <a:spAutoFit/>
          </a:bodyPr>
          <a:lstStyle>
            <a:lvl1pPr>
              <a:defRPr kumimoji="1" sz="2400">
                <a:solidFill>
                  <a:schemeClr val="tx1"/>
                </a:solidFill>
                <a:latin typeface="Arial" pitchFamily="34" charset="0"/>
                <a:ea typeface="ＭＳ Ｐゴシック" pitchFamily="50" charset="-128"/>
              </a:defRPr>
            </a:lvl1pPr>
            <a:lvl2pPr marL="742950" indent="-285750">
              <a:defRPr kumimoji="1" sz="2400">
                <a:solidFill>
                  <a:schemeClr val="tx1"/>
                </a:solidFill>
                <a:latin typeface="Arial" pitchFamily="34" charset="0"/>
                <a:ea typeface="ＭＳ Ｐゴシック" pitchFamily="50" charset="-128"/>
              </a:defRPr>
            </a:lvl2pPr>
            <a:lvl3pPr marL="1143000" indent="-228600">
              <a:defRPr kumimoji="1" sz="2400">
                <a:solidFill>
                  <a:schemeClr val="tx1"/>
                </a:solidFill>
                <a:latin typeface="Arial" pitchFamily="34" charset="0"/>
                <a:ea typeface="ＭＳ Ｐゴシック" pitchFamily="50" charset="-128"/>
              </a:defRPr>
            </a:lvl3pPr>
            <a:lvl4pPr marL="1600200" indent="-228600">
              <a:defRPr kumimoji="1" sz="2400">
                <a:solidFill>
                  <a:schemeClr val="tx1"/>
                </a:solidFill>
                <a:latin typeface="Arial" pitchFamily="34" charset="0"/>
                <a:ea typeface="ＭＳ Ｐゴシック" pitchFamily="50" charset="-128"/>
              </a:defRPr>
            </a:lvl4pPr>
            <a:lvl5pPr marL="2057400" indent="-228600">
              <a:defRPr kumimoji="1" sz="2400">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sz="2400">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sz="2400">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sz="2400">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sz="2400">
                <a:solidFill>
                  <a:schemeClr val="tx1"/>
                </a:solidFill>
                <a:latin typeface="Arial" pitchFamily="34" charset="0"/>
                <a:ea typeface="ＭＳ Ｐゴシック" pitchFamily="50" charset="-128"/>
              </a:defRPr>
            </a:lvl9pPr>
          </a:lstStyle>
          <a:p>
            <a:pPr algn="ctr">
              <a:defRPr/>
            </a:pPr>
            <a:r>
              <a:rPr lang="en-US" altLang="ja-JP" sz="3200" dirty="0">
                <a:effectLst>
                  <a:outerShdw blurRad="38100" dist="38100" dir="2700000" algn="tl">
                    <a:srgbClr val="C0C0C0"/>
                  </a:outerShdw>
                </a:effectLst>
                <a:latin typeface="Calibri" pitchFamily="34" charset="0"/>
              </a:rPr>
              <a:t>Shin Inouye</a:t>
            </a:r>
          </a:p>
          <a:p>
            <a:pPr algn="ctr">
              <a:defRPr/>
            </a:pPr>
            <a:endParaRPr lang="en-US" altLang="ja-JP" sz="3200" dirty="0">
              <a:effectLst>
                <a:outerShdw blurRad="38100" dist="38100" dir="2700000" algn="tl">
                  <a:srgbClr val="C0C0C0"/>
                </a:outerShdw>
              </a:effectLst>
              <a:latin typeface="Calibri" pitchFamily="34" charset="0"/>
            </a:endParaRPr>
          </a:p>
          <a:p>
            <a:pPr algn="ctr">
              <a:defRPr/>
            </a:pPr>
            <a:r>
              <a:rPr lang="en-US" altLang="ja-JP" sz="3200" dirty="0">
                <a:effectLst>
                  <a:outerShdw blurRad="38100" dist="38100" dir="2700000" algn="tl">
                    <a:srgbClr val="C0C0C0"/>
                  </a:outerShdw>
                </a:effectLst>
                <a:latin typeface="Calibri" pitchFamily="34" charset="0"/>
              </a:rPr>
              <a:t>Osaka City </a:t>
            </a:r>
          </a:p>
          <a:p>
            <a:pPr algn="ctr">
              <a:defRPr/>
            </a:pPr>
            <a:r>
              <a:rPr lang="en-US" altLang="ja-JP" sz="3200" dirty="0" err="1">
                <a:effectLst>
                  <a:outerShdw blurRad="38100" dist="38100" dir="2700000" algn="tl">
                    <a:srgbClr val="C0C0C0"/>
                  </a:outerShdw>
                </a:effectLst>
                <a:latin typeface="Calibri" pitchFamily="34" charset="0"/>
              </a:rPr>
              <a:t>Univeristy</a:t>
            </a:r>
            <a:endParaRPr lang="en-US" altLang="ja-JP" sz="3200" dirty="0">
              <a:effectLst>
                <a:outerShdw blurRad="38100" dist="38100" dir="2700000" algn="tl">
                  <a:srgbClr val="C0C0C0"/>
                </a:outerShdw>
              </a:effectLst>
              <a:latin typeface="Calibri" pitchFamily="34" charset="0"/>
            </a:endParaRPr>
          </a:p>
        </p:txBody>
      </p:sp>
      <p:pic>
        <p:nvPicPr>
          <p:cNvPr id="9" name="図 8" descr="logo02_t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871" y="5153871"/>
            <a:ext cx="1704129" cy="1704129"/>
          </a:xfrm>
          <a:prstGeom prst="rect">
            <a:avLst/>
          </a:prstGeom>
        </p:spPr>
      </p:pic>
      <p:sp>
        <p:nvSpPr>
          <p:cNvPr id="2" name="スライド番号プレースホルダー 1">
            <a:extLst>
              <a:ext uri="{FF2B5EF4-FFF2-40B4-BE49-F238E27FC236}">
                <a16:creationId xmlns:a16="http://schemas.microsoft.com/office/drawing/2014/main" id="{88D19C4D-2D26-FB4B-BD5D-2571AA43D84C}"/>
              </a:ext>
            </a:extLst>
          </p:cNvPr>
          <p:cNvSpPr>
            <a:spLocks noGrp="1"/>
          </p:cNvSpPr>
          <p:nvPr>
            <p:ph type="sldNum" sz="quarter" idx="12"/>
          </p:nvPr>
        </p:nvSpPr>
        <p:spPr/>
        <p:txBody>
          <a:bodyPr/>
          <a:lstStyle/>
          <a:p>
            <a:fld id="{64E34636-76E8-8D49-B6F1-551BD4C1242B}" type="slidenum">
              <a:rPr kumimoji="1" lang="ja-JP" altLang="en-US" smtClean="0"/>
              <a:t>1</a:t>
            </a:fld>
            <a:endParaRPr kumimoji="1" lang="ja-JP" altLang="en-US"/>
          </a:p>
        </p:txBody>
      </p:sp>
    </p:spTree>
    <p:extLst>
      <p:ext uri="{BB962C8B-B14F-4D97-AF65-F5344CB8AC3E}">
        <p14:creationId xmlns:p14="http://schemas.microsoft.com/office/powerpoint/2010/main" val="464653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Feshi_2closercur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2763" y="2791240"/>
            <a:ext cx="5576887" cy="400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図形グループ 5"/>
          <p:cNvGrpSpPr/>
          <p:nvPr/>
        </p:nvGrpSpPr>
        <p:grpSpPr>
          <a:xfrm>
            <a:off x="7034400" y="3829530"/>
            <a:ext cx="720000" cy="720000"/>
            <a:chOff x="7394400" y="2444400"/>
            <a:chExt cx="720000" cy="720000"/>
          </a:xfrm>
        </p:grpSpPr>
        <p:cxnSp>
          <p:nvCxnSpPr>
            <p:cNvPr id="4" name="直線矢印コネクタ 3"/>
            <p:cNvCxnSpPr/>
            <p:nvPr/>
          </p:nvCxnSpPr>
          <p:spPr>
            <a:xfrm flipV="1">
              <a:off x="7707982" y="2481064"/>
              <a:ext cx="0" cy="635034"/>
            </a:xfrm>
            <a:prstGeom prst="straightConnector1">
              <a:avLst/>
            </a:prstGeom>
            <a:ln w="50800">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7" name="直線矢印コネクタ 6"/>
            <p:cNvCxnSpPr/>
            <p:nvPr/>
          </p:nvCxnSpPr>
          <p:spPr>
            <a:xfrm flipV="1">
              <a:off x="7860382" y="2633464"/>
              <a:ext cx="0" cy="432000"/>
            </a:xfrm>
            <a:prstGeom prst="straightConnector1">
              <a:avLst/>
            </a:prstGeom>
            <a:ln w="50800">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5" name="円/楕円 4"/>
            <p:cNvSpPr/>
            <p:nvPr/>
          </p:nvSpPr>
          <p:spPr>
            <a:xfrm>
              <a:off x="7394400" y="2444400"/>
              <a:ext cx="720000" cy="720000"/>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0" name="図形グループ 9"/>
          <p:cNvGrpSpPr/>
          <p:nvPr/>
        </p:nvGrpSpPr>
        <p:grpSpPr>
          <a:xfrm>
            <a:off x="3185421" y="2577340"/>
            <a:ext cx="720000" cy="720000"/>
            <a:chOff x="7394400" y="2444400"/>
            <a:chExt cx="720000" cy="720000"/>
          </a:xfrm>
        </p:grpSpPr>
        <p:cxnSp>
          <p:nvCxnSpPr>
            <p:cNvPr id="11" name="直線矢印コネクタ 10"/>
            <p:cNvCxnSpPr/>
            <p:nvPr/>
          </p:nvCxnSpPr>
          <p:spPr>
            <a:xfrm flipV="1">
              <a:off x="7707982" y="2481064"/>
              <a:ext cx="0" cy="635034"/>
            </a:xfrm>
            <a:prstGeom prst="straightConnector1">
              <a:avLst/>
            </a:prstGeom>
            <a:ln w="50800">
              <a:solidFill>
                <a:srgbClr val="0000FF"/>
              </a:solidFill>
              <a:prstDash val="solid"/>
              <a:headEnd type="arrow"/>
              <a:tailEnd type="none"/>
            </a:ln>
          </p:spPr>
          <p:style>
            <a:lnRef idx="2">
              <a:schemeClr val="accent1"/>
            </a:lnRef>
            <a:fillRef idx="0">
              <a:schemeClr val="accent1"/>
            </a:fillRef>
            <a:effectRef idx="1">
              <a:schemeClr val="accent1"/>
            </a:effectRef>
            <a:fontRef idx="minor">
              <a:schemeClr val="tx1"/>
            </a:fontRef>
          </p:style>
        </p:cxnSp>
        <p:cxnSp>
          <p:nvCxnSpPr>
            <p:cNvPr id="12" name="直線矢印コネクタ 11"/>
            <p:cNvCxnSpPr/>
            <p:nvPr/>
          </p:nvCxnSpPr>
          <p:spPr>
            <a:xfrm flipV="1">
              <a:off x="7860382" y="2560210"/>
              <a:ext cx="0" cy="432000"/>
            </a:xfrm>
            <a:prstGeom prst="straightConnector1">
              <a:avLst/>
            </a:prstGeom>
            <a:ln w="50800">
              <a:solidFill>
                <a:srgbClr val="FF0000"/>
              </a:solidFill>
              <a:prstDash val="solid"/>
              <a:headEnd type="none"/>
              <a:tailEnd type="arrow"/>
            </a:ln>
          </p:spPr>
          <p:style>
            <a:lnRef idx="2">
              <a:schemeClr val="accent1"/>
            </a:lnRef>
            <a:fillRef idx="0">
              <a:schemeClr val="accent1"/>
            </a:fillRef>
            <a:effectRef idx="1">
              <a:schemeClr val="accent1"/>
            </a:effectRef>
            <a:fontRef idx="minor">
              <a:schemeClr val="tx1"/>
            </a:fontRef>
          </p:style>
        </p:cxnSp>
        <p:sp>
          <p:nvSpPr>
            <p:cNvPr id="13" name="円/楕円 12"/>
            <p:cNvSpPr/>
            <p:nvPr/>
          </p:nvSpPr>
          <p:spPr>
            <a:xfrm>
              <a:off x="7394400" y="2444400"/>
              <a:ext cx="720000" cy="720000"/>
            </a:xfrm>
            <a:prstGeom prst="ellipse">
              <a:avLst/>
            </a:prstGeom>
            <a:noFill/>
            <a:ln w="19050">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8" name="テキスト ボックス 7"/>
          <p:cNvSpPr txBox="1"/>
          <p:nvPr/>
        </p:nvSpPr>
        <p:spPr>
          <a:xfrm>
            <a:off x="6873798" y="5038377"/>
            <a:ext cx="1402435" cy="369332"/>
          </a:xfrm>
          <a:prstGeom prst="rect">
            <a:avLst/>
          </a:prstGeom>
          <a:noFill/>
        </p:spPr>
        <p:txBody>
          <a:bodyPr wrap="none" rtlCol="0">
            <a:spAutoFit/>
          </a:bodyPr>
          <a:lstStyle/>
          <a:p>
            <a:r>
              <a:rPr lang="en-US" altLang="ja-JP" dirty="0"/>
              <a:t>electron spin</a:t>
            </a:r>
            <a:endParaRPr kumimoji="1" lang="ja-JP" altLang="en-US" dirty="0"/>
          </a:p>
        </p:txBody>
      </p:sp>
      <p:sp>
        <p:nvSpPr>
          <p:cNvPr id="9" name="テキスト ボックス 8"/>
          <p:cNvSpPr txBox="1"/>
          <p:nvPr/>
        </p:nvSpPr>
        <p:spPr>
          <a:xfrm>
            <a:off x="7084290" y="3137877"/>
            <a:ext cx="1324402" cy="369332"/>
          </a:xfrm>
          <a:prstGeom prst="rect">
            <a:avLst/>
          </a:prstGeom>
          <a:noFill/>
        </p:spPr>
        <p:txBody>
          <a:bodyPr wrap="none" rtlCol="0">
            <a:spAutoFit/>
          </a:bodyPr>
          <a:lstStyle/>
          <a:p>
            <a:r>
              <a:rPr kumimoji="1" lang="en-US" altLang="ja-JP" dirty="0"/>
              <a:t>nuclear spin</a:t>
            </a:r>
            <a:endParaRPr kumimoji="1" lang="ja-JP" altLang="en-US" dirty="0"/>
          </a:p>
        </p:txBody>
      </p:sp>
      <p:grpSp>
        <p:nvGrpSpPr>
          <p:cNvPr id="28" name="図形グループ 27"/>
          <p:cNvGrpSpPr/>
          <p:nvPr/>
        </p:nvGrpSpPr>
        <p:grpSpPr>
          <a:xfrm>
            <a:off x="8102308" y="3866194"/>
            <a:ext cx="720000" cy="720000"/>
            <a:chOff x="7394400" y="2444400"/>
            <a:chExt cx="720000" cy="720000"/>
          </a:xfrm>
        </p:grpSpPr>
        <p:cxnSp>
          <p:nvCxnSpPr>
            <p:cNvPr id="29" name="直線矢印コネクタ 28"/>
            <p:cNvCxnSpPr/>
            <p:nvPr/>
          </p:nvCxnSpPr>
          <p:spPr>
            <a:xfrm flipV="1">
              <a:off x="7707982" y="2481064"/>
              <a:ext cx="0" cy="635034"/>
            </a:xfrm>
            <a:prstGeom prst="straightConnector1">
              <a:avLst/>
            </a:prstGeom>
            <a:ln w="50800">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30" name="直線矢印コネクタ 29"/>
            <p:cNvCxnSpPr/>
            <p:nvPr/>
          </p:nvCxnSpPr>
          <p:spPr>
            <a:xfrm flipV="1">
              <a:off x="7860382" y="2633464"/>
              <a:ext cx="0" cy="432000"/>
            </a:xfrm>
            <a:prstGeom prst="straightConnector1">
              <a:avLst/>
            </a:prstGeom>
            <a:ln w="50800">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31" name="円/楕円 30"/>
            <p:cNvSpPr/>
            <p:nvPr/>
          </p:nvSpPr>
          <p:spPr>
            <a:xfrm>
              <a:off x="7394400" y="2444400"/>
              <a:ext cx="720000" cy="720000"/>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6" name="テキスト ボックス 25"/>
          <p:cNvSpPr txBox="1"/>
          <p:nvPr/>
        </p:nvSpPr>
        <p:spPr>
          <a:xfrm>
            <a:off x="7738807" y="3927374"/>
            <a:ext cx="363501" cy="523220"/>
          </a:xfrm>
          <a:prstGeom prst="rect">
            <a:avLst/>
          </a:prstGeom>
          <a:noFill/>
        </p:spPr>
        <p:txBody>
          <a:bodyPr wrap="none" rtlCol="0">
            <a:spAutoFit/>
          </a:bodyPr>
          <a:lstStyle/>
          <a:p>
            <a:r>
              <a:rPr kumimoji="1" lang="en-US" altLang="ja-JP" sz="2800" dirty="0"/>
              <a:t>+</a:t>
            </a:r>
            <a:endParaRPr kumimoji="1" lang="ja-JP" altLang="en-US" sz="2800" dirty="0"/>
          </a:p>
        </p:txBody>
      </p:sp>
      <p:cxnSp>
        <p:nvCxnSpPr>
          <p:cNvPr id="111616" name="直線コネクタ 111615"/>
          <p:cNvCxnSpPr/>
          <p:nvPr/>
        </p:nvCxnSpPr>
        <p:spPr>
          <a:xfrm flipV="1">
            <a:off x="7205930" y="4309240"/>
            <a:ext cx="137661" cy="69756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直線コネクタ 39"/>
          <p:cNvCxnSpPr/>
          <p:nvPr/>
        </p:nvCxnSpPr>
        <p:spPr>
          <a:xfrm flipV="1">
            <a:off x="7500382" y="3507209"/>
            <a:ext cx="137661" cy="697560"/>
          </a:xfrm>
          <a:prstGeom prst="line">
            <a:avLst/>
          </a:prstGeom>
        </p:spPr>
        <p:style>
          <a:lnRef idx="2">
            <a:schemeClr val="accent1"/>
          </a:lnRef>
          <a:fillRef idx="0">
            <a:schemeClr val="accent1"/>
          </a:fillRef>
          <a:effectRef idx="1">
            <a:schemeClr val="accent1"/>
          </a:effectRef>
          <a:fontRef idx="minor">
            <a:schemeClr val="tx1"/>
          </a:fontRef>
        </p:style>
      </p:cxnSp>
      <p:sp>
        <p:nvSpPr>
          <p:cNvPr id="41" name="テキスト ボックス 40"/>
          <p:cNvSpPr txBox="1"/>
          <p:nvPr/>
        </p:nvSpPr>
        <p:spPr>
          <a:xfrm>
            <a:off x="3905421" y="2693150"/>
            <a:ext cx="363501" cy="523220"/>
          </a:xfrm>
          <a:prstGeom prst="rect">
            <a:avLst/>
          </a:prstGeom>
          <a:noFill/>
        </p:spPr>
        <p:txBody>
          <a:bodyPr wrap="none" rtlCol="0">
            <a:spAutoFit/>
          </a:bodyPr>
          <a:lstStyle/>
          <a:p>
            <a:r>
              <a:rPr kumimoji="1" lang="en-US" altLang="ja-JP" sz="2800" dirty="0"/>
              <a:t>+</a:t>
            </a:r>
            <a:endParaRPr kumimoji="1" lang="ja-JP" altLang="en-US" sz="2800" dirty="0"/>
          </a:p>
        </p:txBody>
      </p:sp>
      <p:grpSp>
        <p:nvGrpSpPr>
          <p:cNvPr id="42" name="図形グループ 41"/>
          <p:cNvGrpSpPr/>
          <p:nvPr/>
        </p:nvGrpSpPr>
        <p:grpSpPr>
          <a:xfrm>
            <a:off x="4261287" y="2614004"/>
            <a:ext cx="720000" cy="720000"/>
            <a:chOff x="7394400" y="2444400"/>
            <a:chExt cx="720000" cy="720000"/>
          </a:xfrm>
        </p:grpSpPr>
        <p:cxnSp>
          <p:nvCxnSpPr>
            <p:cNvPr id="43" name="直線矢印コネクタ 42"/>
            <p:cNvCxnSpPr/>
            <p:nvPr/>
          </p:nvCxnSpPr>
          <p:spPr>
            <a:xfrm flipV="1">
              <a:off x="7707982" y="2481064"/>
              <a:ext cx="0" cy="635034"/>
            </a:xfrm>
            <a:prstGeom prst="straightConnector1">
              <a:avLst/>
            </a:prstGeom>
            <a:ln w="50800">
              <a:solidFill>
                <a:srgbClr val="0000FF"/>
              </a:solidFill>
              <a:prstDash val="solid"/>
              <a:headEnd type="arrow"/>
              <a:tailEnd type="none"/>
            </a:ln>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p:nvPr/>
          </p:nvCxnSpPr>
          <p:spPr>
            <a:xfrm flipV="1">
              <a:off x="7860382" y="2560210"/>
              <a:ext cx="0" cy="432000"/>
            </a:xfrm>
            <a:prstGeom prst="straightConnector1">
              <a:avLst/>
            </a:prstGeom>
            <a:ln w="50800">
              <a:solidFill>
                <a:srgbClr val="FF0000"/>
              </a:solidFill>
              <a:prstDash val="solid"/>
              <a:headEnd type="none"/>
              <a:tailEnd type="arrow"/>
            </a:ln>
          </p:spPr>
          <p:style>
            <a:lnRef idx="2">
              <a:schemeClr val="accent1"/>
            </a:lnRef>
            <a:fillRef idx="0">
              <a:schemeClr val="accent1"/>
            </a:fillRef>
            <a:effectRef idx="1">
              <a:schemeClr val="accent1"/>
            </a:effectRef>
            <a:fontRef idx="minor">
              <a:schemeClr val="tx1"/>
            </a:fontRef>
          </p:style>
        </p:cxnSp>
        <p:sp>
          <p:nvSpPr>
            <p:cNvPr id="45" name="円/楕円 44"/>
            <p:cNvSpPr/>
            <p:nvPr/>
          </p:nvSpPr>
          <p:spPr>
            <a:xfrm>
              <a:off x="7394400" y="2444400"/>
              <a:ext cx="720000" cy="720000"/>
            </a:xfrm>
            <a:prstGeom prst="ellipse">
              <a:avLst/>
            </a:prstGeom>
            <a:noFill/>
            <a:ln w="19050">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33" name="図形グループ 32"/>
          <p:cNvGrpSpPr/>
          <p:nvPr/>
        </p:nvGrpSpPr>
        <p:grpSpPr>
          <a:xfrm>
            <a:off x="3574443" y="3999958"/>
            <a:ext cx="755099" cy="268136"/>
            <a:chOff x="3674776" y="3359518"/>
            <a:chExt cx="755099" cy="268136"/>
          </a:xfrm>
        </p:grpSpPr>
        <p:cxnSp>
          <p:nvCxnSpPr>
            <p:cNvPr id="34" name="直線矢印コネクタ 33"/>
            <p:cNvCxnSpPr/>
            <p:nvPr/>
          </p:nvCxnSpPr>
          <p:spPr>
            <a:xfrm flipH="1" flipV="1">
              <a:off x="3780161" y="3359518"/>
              <a:ext cx="649714" cy="152400"/>
            </a:xfrm>
            <a:prstGeom prst="straightConnector1">
              <a:avLst/>
            </a:prstGeom>
            <a:ln w="38100">
              <a:solidFill>
                <a:schemeClr val="tx1"/>
              </a:solidFill>
              <a:prstDash val="solid"/>
              <a:headEnd type="arrow"/>
              <a:tailEnd type="none"/>
            </a:ln>
          </p:spPr>
          <p:style>
            <a:lnRef idx="2">
              <a:schemeClr val="accent1"/>
            </a:lnRef>
            <a:fillRef idx="0">
              <a:schemeClr val="accent1"/>
            </a:fillRef>
            <a:effectRef idx="1">
              <a:schemeClr val="accent1"/>
            </a:effectRef>
            <a:fontRef idx="minor">
              <a:schemeClr val="tx1"/>
            </a:fontRef>
          </p:style>
        </p:cxnSp>
        <p:cxnSp>
          <p:nvCxnSpPr>
            <p:cNvPr id="35" name="直線矢印コネクタ 34"/>
            <p:cNvCxnSpPr/>
            <p:nvPr/>
          </p:nvCxnSpPr>
          <p:spPr>
            <a:xfrm flipH="1" flipV="1">
              <a:off x="3674776" y="3475254"/>
              <a:ext cx="649714" cy="152400"/>
            </a:xfrm>
            <a:prstGeom prst="straightConnector1">
              <a:avLst/>
            </a:prstGeom>
            <a:ln w="38100">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grpSp>
      <p:sp>
        <p:nvSpPr>
          <p:cNvPr id="16" name="スライド番号プレースホルダー 15"/>
          <p:cNvSpPr>
            <a:spLocks noGrp="1"/>
          </p:cNvSpPr>
          <p:nvPr>
            <p:ph type="sldNum" sz="quarter" idx="12"/>
          </p:nvPr>
        </p:nvSpPr>
        <p:spPr>
          <a:xfrm>
            <a:off x="6457950" y="6899691"/>
            <a:ext cx="2057400" cy="365125"/>
          </a:xfrm>
        </p:spPr>
        <p:txBody>
          <a:bodyPr/>
          <a:lstStyle/>
          <a:p>
            <a:fld id="{F2B08AFC-8426-F44C-B490-2CF6F36B0EB3}" type="slidenum">
              <a:rPr kumimoji="1" lang="ja-JP" altLang="en-US" smtClean="0"/>
              <a:t>10</a:t>
            </a:fld>
            <a:endParaRPr kumimoji="1" lang="ja-JP" altLang="en-US"/>
          </a:p>
        </p:txBody>
      </p:sp>
      <p:pic>
        <p:nvPicPr>
          <p:cNvPr id="36" name="図 35" descr="feshbachh.jpg">
            <a:extLst>
              <a:ext uri="{FF2B5EF4-FFF2-40B4-BE49-F238E27FC236}">
                <a16:creationId xmlns:a16="http://schemas.microsoft.com/office/drawing/2014/main" id="{9CDDFBF2-178D-2A4D-AA99-7914FCED76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2995" y="928906"/>
            <a:ext cx="1283805" cy="1624013"/>
          </a:xfrm>
          <a:prstGeom prst="rect">
            <a:avLst/>
          </a:prstGeom>
        </p:spPr>
      </p:pic>
      <p:sp>
        <p:nvSpPr>
          <p:cNvPr id="37" name="テキスト ボックス 36">
            <a:extLst>
              <a:ext uri="{FF2B5EF4-FFF2-40B4-BE49-F238E27FC236}">
                <a16:creationId xmlns:a16="http://schemas.microsoft.com/office/drawing/2014/main" id="{E4E20525-2C2D-DB44-836D-8B4CD8730E18}"/>
              </a:ext>
            </a:extLst>
          </p:cNvPr>
          <p:cNvSpPr txBox="1"/>
          <p:nvPr/>
        </p:nvSpPr>
        <p:spPr>
          <a:xfrm>
            <a:off x="7359650" y="2568794"/>
            <a:ext cx="1322147" cy="369332"/>
          </a:xfrm>
          <a:prstGeom prst="rect">
            <a:avLst/>
          </a:prstGeom>
          <a:noFill/>
        </p:spPr>
        <p:txBody>
          <a:bodyPr wrap="none" rtlCol="0">
            <a:spAutoFit/>
          </a:bodyPr>
          <a:lstStyle/>
          <a:p>
            <a:r>
              <a:rPr kumimoji="1" lang="en-US" altLang="ja-JP" dirty="0"/>
              <a:t>H. </a:t>
            </a:r>
            <a:r>
              <a:rPr kumimoji="1" lang="en-US" altLang="ja-JP" dirty="0" err="1"/>
              <a:t>Feshbach</a:t>
            </a:r>
            <a:endParaRPr kumimoji="1" lang="ja-JP" altLang="en-US" dirty="0"/>
          </a:p>
        </p:txBody>
      </p:sp>
      <p:sp>
        <p:nvSpPr>
          <p:cNvPr id="38" name="Text Box 3">
            <a:extLst>
              <a:ext uri="{FF2B5EF4-FFF2-40B4-BE49-F238E27FC236}">
                <a16:creationId xmlns:a16="http://schemas.microsoft.com/office/drawing/2014/main" id="{99E1C73A-647B-9D42-BC56-0C7C5B80F080}"/>
              </a:ext>
            </a:extLst>
          </p:cNvPr>
          <p:cNvSpPr txBox="1">
            <a:spLocks noChangeArrowheads="1"/>
          </p:cNvSpPr>
          <p:nvPr/>
        </p:nvSpPr>
        <p:spPr bwMode="auto">
          <a:xfrm>
            <a:off x="2766035" y="1100024"/>
            <a:ext cx="3948518" cy="830997"/>
          </a:xfrm>
          <a:prstGeom prst="rect">
            <a:avLst/>
          </a:prstGeom>
          <a:solidFill>
            <a:srgbClr val="FFFF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r>
              <a:rPr lang="ja-JP" altLang="en-US"/>
              <a:t>他のスピン状態も使うと</a:t>
            </a:r>
            <a:endParaRPr lang="en-US" altLang="ja-JP" dirty="0"/>
          </a:p>
          <a:p>
            <a:pPr algn="ctr"/>
            <a:r>
              <a:rPr lang="en-US" altLang="ja-JP" dirty="0"/>
              <a:t>“Feshbach”</a:t>
            </a:r>
            <a:r>
              <a:rPr lang="ja-JP" altLang="en-US"/>
              <a:t>共鳴が実現できる</a:t>
            </a:r>
            <a:endParaRPr lang="en-US" altLang="ja-JP" dirty="0"/>
          </a:p>
        </p:txBody>
      </p:sp>
      <p:sp>
        <p:nvSpPr>
          <p:cNvPr id="2" name="正方形/長方形 1">
            <a:extLst>
              <a:ext uri="{FF2B5EF4-FFF2-40B4-BE49-F238E27FC236}">
                <a16:creationId xmlns:a16="http://schemas.microsoft.com/office/drawing/2014/main" id="{8A045D4B-205D-4A45-A852-AB19A95FC753}"/>
              </a:ext>
            </a:extLst>
          </p:cNvPr>
          <p:cNvSpPr/>
          <p:nvPr/>
        </p:nvSpPr>
        <p:spPr>
          <a:xfrm>
            <a:off x="261442" y="131297"/>
            <a:ext cx="8797213" cy="830997"/>
          </a:xfrm>
          <a:prstGeom prst="rect">
            <a:avLst/>
          </a:prstGeom>
        </p:spPr>
        <p:txBody>
          <a:bodyPr wrap="square">
            <a:spAutoFit/>
          </a:bodyPr>
          <a:lstStyle/>
          <a:p>
            <a:r>
              <a:rPr lang="en-US" altLang="ja-JP" sz="2400" dirty="0"/>
              <a:t>2. </a:t>
            </a:r>
            <a:r>
              <a:rPr lang="ja-JP" altLang="en-US" sz="2400"/>
              <a:t>フェッシュバッハ共鳴は冷却原子でどのように使われたか</a:t>
            </a:r>
            <a:endParaRPr lang="en-US" altLang="ja-JP" sz="2400" dirty="0"/>
          </a:p>
          <a:p>
            <a:r>
              <a:rPr lang="ja-JP" altLang="en-US" sz="2400"/>
              <a:t>　</a:t>
            </a:r>
            <a:r>
              <a:rPr lang="en-US" altLang="ja-JP" sz="2400" dirty="0"/>
              <a:t>2.1 </a:t>
            </a:r>
            <a:r>
              <a:rPr lang="ja-JP" altLang="en-US" sz="2400"/>
              <a:t>フェッシュバッハ共鳴の実現</a:t>
            </a:r>
            <a:endParaRPr lang="en-US" altLang="ja-JP" sz="2400" dirty="0"/>
          </a:p>
        </p:txBody>
      </p:sp>
    </p:spTree>
    <p:extLst>
      <p:ext uri="{BB962C8B-B14F-4D97-AF65-F5344CB8AC3E}">
        <p14:creationId xmlns:p14="http://schemas.microsoft.com/office/powerpoint/2010/main" val="278165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16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6" grpId="0"/>
      <p:bldP spid="41" grpId="0"/>
      <p:bldP spid="16" grpId="0"/>
      <p:bldP spid="37" grpId="0"/>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365FDAB-9B81-574B-A2F5-A5572BF4BF7C}"/>
              </a:ext>
            </a:extLst>
          </p:cNvPr>
          <p:cNvSpPr txBox="1"/>
          <p:nvPr/>
        </p:nvSpPr>
        <p:spPr>
          <a:xfrm>
            <a:off x="5795010" y="1451610"/>
            <a:ext cx="646331" cy="646331"/>
          </a:xfrm>
          <a:prstGeom prst="rect">
            <a:avLst/>
          </a:prstGeom>
          <a:noFill/>
        </p:spPr>
        <p:txBody>
          <a:bodyPr wrap="none" rtlCol="0">
            <a:spAutoFit/>
          </a:bodyPr>
          <a:lstStyle/>
          <a:p>
            <a:r>
              <a:rPr kumimoji="1" lang="en-US" altLang="ja-JP" sz="3600" dirty="0"/>
              <a:t>RF</a:t>
            </a:r>
            <a:endParaRPr kumimoji="1" lang="ja-JP" altLang="en-US" sz="3600"/>
          </a:p>
        </p:txBody>
      </p:sp>
      <p:pic>
        <p:nvPicPr>
          <p:cNvPr id="7" name="図 6">
            <a:extLst>
              <a:ext uri="{FF2B5EF4-FFF2-40B4-BE49-F238E27FC236}">
                <a16:creationId xmlns:a16="http://schemas.microsoft.com/office/drawing/2014/main" id="{A8A653C2-863D-7F45-9276-5E54D14D015B}"/>
              </a:ext>
            </a:extLst>
          </p:cNvPr>
          <p:cNvPicPr>
            <a:picLocks noChangeAspect="1"/>
          </p:cNvPicPr>
          <p:nvPr/>
        </p:nvPicPr>
        <p:blipFill>
          <a:blip r:embed="rId2"/>
          <a:stretch>
            <a:fillRect/>
          </a:stretch>
        </p:blipFill>
        <p:spPr>
          <a:xfrm>
            <a:off x="0" y="764681"/>
            <a:ext cx="9144000" cy="1724345"/>
          </a:xfrm>
          <a:prstGeom prst="rect">
            <a:avLst/>
          </a:prstGeom>
        </p:spPr>
      </p:pic>
      <p:pic>
        <p:nvPicPr>
          <p:cNvPr id="12" name="図 11">
            <a:extLst>
              <a:ext uri="{FF2B5EF4-FFF2-40B4-BE49-F238E27FC236}">
                <a16:creationId xmlns:a16="http://schemas.microsoft.com/office/drawing/2014/main" id="{EA89E8E8-0B4D-D140-B2CA-996A85BA26C8}"/>
              </a:ext>
            </a:extLst>
          </p:cNvPr>
          <p:cNvPicPr>
            <a:picLocks noChangeAspect="1"/>
          </p:cNvPicPr>
          <p:nvPr/>
        </p:nvPicPr>
        <p:blipFill>
          <a:blip r:embed="rId3"/>
          <a:stretch>
            <a:fillRect/>
          </a:stretch>
        </p:blipFill>
        <p:spPr>
          <a:xfrm>
            <a:off x="0" y="2247472"/>
            <a:ext cx="9144000" cy="2452504"/>
          </a:xfrm>
          <a:prstGeom prst="rect">
            <a:avLst/>
          </a:prstGeom>
        </p:spPr>
      </p:pic>
      <p:sp>
        <p:nvSpPr>
          <p:cNvPr id="4" name="テキスト ボックス 3">
            <a:extLst>
              <a:ext uri="{FF2B5EF4-FFF2-40B4-BE49-F238E27FC236}">
                <a16:creationId xmlns:a16="http://schemas.microsoft.com/office/drawing/2014/main" id="{DAF8F395-8452-6842-AAF2-0724992D2B5D}"/>
              </a:ext>
            </a:extLst>
          </p:cNvPr>
          <p:cNvSpPr txBox="1"/>
          <p:nvPr/>
        </p:nvSpPr>
        <p:spPr>
          <a:xfrm>
            <a:off x="274320" y="3150558"/>
            <a:ext cx="1005916" cy="646331"/>
          </a:xfrm>
          <a:prstGeom prst="rect">
            <a:avLst/>
          </a:prstGeom>
          <a:noFill/>
        </p:spPr>
        <p:txBody>
          <a:bodyPr wrap="none" rtlCol="0">
            <a:spAutoFit/>
          </a:bodyPr>
          <a:lstStyle/>
          <a:p>
            <a:r>
              <a:rPr kumimoji="1" lang="en-US" altLang="ja-JP" sz="3600" dirty="0">
                <a:solidFill>
                  <a:srgbClr val="FF0000"/>
                </a:solidFill>
              </a:rPr>
              <a:t>light</a:t>
            </a:r>
            <a:endParaRPr kumimoji="1" lang="ja-JP" altLang="en-US" sz="3600">
              <a:solidFill>
                <a:srgbClr val="FF0000"/>
              </a:solidFill>
            </a:endParaRPr>
          </a:p>
        </p:txBody>
      </p:sp>
      <p:sp>
        <p:nvSpPr>
          <p:cNvPr id="13" name="テキスト ボックス 12">
            <a:extLst>
              <a:ext uri="{FF2B5EF4-FFF2-40B4-BE49-F238E27FC236}">
                <a16:creationId xmlns:a16="http://schemas.microsoft.com/office/drawing/2014/main" id="{457EB570-3C9F-7649-BB3F-286D49A2CD2B}"/>
              </a:ext>
            </a:extLst>
          </p:cNvPr>
          <p:cNvSpPr txBox="1"/>
          <p:nvPr/>
        </p:nvSpPr>
        <p:spPr>
          <a:xfrm>
            <a:off x="68656" y="1575032"/>
            <a:ext cx="2329164" cy="523220"/>
          </a:xfrm>
          <a:prstGeom prst="rect">
            <a:avLst/>
          </a:prstGeom>
          <a:noFill/>
        </p:spPr>
        <p:txBody>
          <a:bodyPr wrap="none" rtlCol="0">
            <a:spAutoFit/>
          </a:bodyPr>
          <a:lstStyle/>
          <a:p>
            <a:r>
              <a:rPr kumimoji="1" lang="en-US" altLang="ja-JP" sz="2800" dirty="0">
                <a:solidFill>
                  <a:srgbClr val="FF0000"/>
                </a:solidFill>
              </a:rPr>
              <a:t>Magnetic </a:t>
            </a:r>
            <a:r>
              <a:rPr lang="en-US" altLang="ja-JP" sz="2800" dirty="0">
                <a:solidFill>
                  <a:srgbClr val="FF0000"/>
                </a:solidFill>
              </a:rPr>
              <a:t>Field</a:t>
            </a:r>
            <a:endParaRPr kumimoji="1" lang="ja-JP" altLang="en-US" sz="2800">
              <a:solidFill>
                <a:srgbClr val="FF0000"/>
              </a:solidFill>
            </a:endParaRPr>
          </a:p>
        </p:txBody>
      </p:sp>
      <p:pic>
        <p:nvPicPr>
          <p:cNvPr id="15" name="図 14">
            <a:extLst>
              <a:ext uri="{FF2B5EF4-FFF2-40B4-BE49-F238E27FC236}">
                <a16:creationId xmlns:a16="http://schemas.microsoft.com/office/drawing/2014/main" id="{27E7B00D-4E94-974F-8A2C-1C041218FD57}"/>
              </a:ext>
            </a:extLst>
          </p:cNvPr>
          <p:cNvPicPr>
            <a:picLocks noChangeAspect="1"/>
          </p:cNvPicPr>
          <p:nvPr/>
        </p:nvPicPr>
        <p:blipFill>
          <a:blip r:embed="rId4"/>
          <a:stretch>
            <a:fillRect/>
          </a:stretch>
        </p:blipFill>
        <p:spPr>
          <a:xfrm>
            <a:off x="0" y="4285810"/>
            <a:ext cx="9144000" cy="2606877"/>
          </a:xfrm>
          <a:prstGeom prst="rect">
            <a:avLst/>
          </a:prstGeom>
        </p:spPr>
      </p:pic>
      <p:sp>
        <p:nvSpPr>
          <p:cNvPr id="16" name="テキスト ボックス 15">
            <a:extLst>
              <a:ext uri="{FF2B5EF4-FFF2-40B4-BE49-F238E27FC236}">
                <a16:creationId xmlns:a16="http://schemas.microsoft.com/office/drawing/2014/main" id="{B409E2A4-4827-A64F-9165-BDB9620F8332}"/>
              </a:ext>
            </a:extLst>
          </p:cNvPr>
          <p:cNvSpPr txBox="1"/>
          <p:nvPr/>
        </p:nvSpPr>
        <p:spPr>
          <a:xfrm>
            <a:off x="169675" y="4744143"/>
            <a:ext cx="2221121" cy="646331"/>
          </a:xfrm>
          <a:prstGeom prst="rect">
            <a:avLst/>
          </a:prstGeom>
          <a:noFill/>
        </p:spPr>
        <p:txBody>
          <a:bodyPr wrap="none" rtlCol="0">
            <a:spAutoFit/>
          </a:bodyPr>
          <a:lstStyle/>
          <a:p>
            <a:r>
              <a:rPr kumimoji="1" lang="en-US" altLang="ja-JP" sz="3600" dirty="0">
                <a:solidFill>
                  <a:srgbClr val="FF0000"/>
                </a:solidFill>
              </a:rPr>
              <a:t>microwave</a:t>
            </a:r>
            <a:endParaRPr kumimoji="1" lang="ja-JP" altLang="en-US" sz="3600">
              <a:solidFill>
                <a:srgbClr val="FF0000"/>
              </a:solidFill>
            </a:endParaRPr>
          </a:p>
        </p:txBody>
      </p:sp>
      <p:sp>
        <p:nvSpPr>
          <p:cNvPr id="2" name="テキスト ボックス 1">
            <a:extLst>
              <a:ext uri="{FF2B5EF4-FFF2-40B4-BE49-F238E27FC236}">
                <a16:creationId xmlns:a16="http://schemas.microsoft.com/office/drawing/2014/main" id="{E3F04C1A-B780-9847-9365-98F29C058EC1}"/>
              </a:ext>
            </a:extLst>
          </p:cNvPr>
          <p:cNvSpPr txBox="1"/>
          <p:nvPr/>
        </p:nvSpPr>
        <p:spPr>
          <a:xfrm>
            <a:off x="1331034" y="261605"/>
            <a:ext cx="6685485" cy="523220"/>
          </a:xfrm>
          <a:prstGeom prst="rect">
            <a:avLst/>
          </a:prstGeom>
          <a:noFill/>
        </p:spPr>
        <p:txBody>
          <a:bodyPr wrap="none" rtlCol="0">
            <a:spAutoFit/>
          </a:bodyPr>
          <a:lstStyle/>
          <a:p>
            <a:r>
              <a:rPr kumimoji="1" lang="en-US" altLang="ja-JP" sz="2800" dirty="0">
                <a:highlight>
                  <a:srgbClr val="FFFF00"/>
                </a:highlight>
              </a:rPr>
              <a:t>Various schemes were proposed by theorists</a:t>
            </a:r>
            <a:endParaRPr kumimoji="1" lang="ja-JP" altLang="en-US" sz="2800">
              <a:highlight>
                <a:srgbClr val="FFFF00"/>
              </a:highlight>
            </a:endParaRPr>
          </a:p>
        </p:txBody>
      </p:sp>
      <p:sp>
        <p:nvSpPr>
          <p:cNvPr id="5" name="スライド番号プレースホルダー 4">
            <a:extLst>
              <a:ext uri="{FF2B5EF4-FFF2-40B4-BE49-F238E27FC236}">
                <a16:creationId xmlns:a16="http://schemas.microsoft.com/office/drawing/2014/main" id="{B6861D1F-D972-394E-B6E9-5023F36630A2}"/>
              </a:ext>
            </a:extLst>
          </p:cNvPr>
          <p:cNvSpPr>
            <a:spLocks noGrp="1"/>
          </p:cNvSpPr>
          <p:nvPr>
            <p:ph type="sldNum" sz="quarter" idx="12"/>
          </p:nvPr>
        </p:nvSpPr>
        <p:spPr/>
        <p:txBody>
          <a:bodyPr/>
          <a:lstStyle/>
          <a:p>
            <a:fld id="{64E34636-76E8-8D49-B6F1-551BD4C1242B}" type="slidenum">
              <a:rPr kumimoji="1" lang="ja-JP" altLang="en-US" smtClean="0"/>
              <a:t>11</a:t>
            </a:fld>
            <a:endParaRPr kumimoji="1" lang="ja-JP" altLang="en-US"/>
          </a:p>
        </p:txBody>
      </p:sp>
    </p:spTree>
    <p:extLst>
      <p:ext uri="{BB962C8B-B14F-4D97-AF65-F5344CB8AC3E}">
        <p14:creationId xmlns:p14="http://schemas.microsoft.com/office/powerpoint/2010/main" val="1270281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IMG_566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5864"/>
            <a:ext cx="9144000" cy="6858000"/>
          </a:xfrm>
          <a:prstGeom prst="rect">
            <a:avLst/>
          </a:prstGeom>
        </p:spPr>
      </p:pic>
      <p:sp>
        <p:nvSpPr>
          <p:cNvPr id="3" name="テキスト ボックス 2">
            <a:extLst>
              <a:ext uri="{FF2B5EF4-FFF2-40B4-BE49-F238E27FC236}">
                <a16:creationId xmlns:a16="http://schemas.microsoft.com/office/drawing/2014/main" id="{8F5C372C-F16C-0547-A48C-F8764505B235}"/>
              </a:ext>
            </a:extLst>
          </p:cNvPr>
          <p:cNvSpPr txBox="1"/>
          <p:nvPr/>
        </p:nvSpPr>
        <p:spPr>
          <a:xfrm>
            <a:off x="171450" y="4041984"/>
            <a:ext cx="1412246" cy="830997"/>
          </a:xfrm>
          <a:prstGeom prst="rect">
            <a:avLst/>
          </a:prstGeom>
          <a:noFill/>
        </p:spPr>
        <p:txBody>
          <a:bodyPr wrap="none" rtlCol="0">
            <a:spAutoFit/>
          </a:bodyPr>
          <a:lstStyle/>
          <a:p>
            <a:r>
              <a:rPr kumimoji="1" lang="en-US" altLang="ja-JP" sz="2400" dirty="0"/>
              <a:t>scattering</a:t>
            </a:r>
          </a:p>
          <a:p>
            <a:r>
              <a:rPr kumimoji="1" lang="en-US" altLang="ja-JP" sz="2400" dirty="0"/>
              <a:t>length</a:t>
            </a:r>
            <a:endParaRPr kumimoji="1" lang="ja-JP" altLang="en-US" sz="2400"/>
          </a:p>
        </p:txBody>
      </p:sp>
      <p:grpSp>
        <p:nvGrpSpPr>
          <p:cNvPr id="9" name="グループ化 8">
            <a:extLst>
              <a:ext uri="{FF2B5EF4-FFF2-40B4-BE49-F238E27FC236}">
                <a16:creationId xmlns:a16="http://schemas.microsoft.com/office/drawing/2014/main" id="{301937EE-D144-0E44-B080-6E2B13207179}"/>
              </a:ext>
            </a:extLst>
          </p:cNvPr>
          <p:cNvGrpSpPr/>
          <p:nvPr/>
        </p:nvGrpSpPr>
        <p:grpSpPr>
          <a:xfrm>
            <a:off x="134623" y="2157314"/>
            <a:ext cx="3529750" cy="1454486"/>
            <a:chOff x="134623" y="1361450"/>
            <a:chExt cx="3529750" cy="1454486"/>
          </a:xfrm>
        </p:grpSpPr>
        <p:sp>
          <p:nvSpPr>
            <p:cNvPr id="4" name="テキスト ボックス 3">
              <a:extLst>
                <a:ext uri="{FF2B5EF4-FFF2-40B4-BE49-F238E27FC236}">
                  <a16:creationId xmlns:a16="http://schemas.microsoft.com/office/drawing/2014/main" id="{E6246625-1CC3-6243-984E-214D511AA1BB}"/>
                </a:ext>
              </a:extLst>
            </p:cNvPr>
            <p:cNvSpPr txBox="1"/>
            <p:nvPr/>
          </p:nvSpPr>
          <p:spPr>
            <a:xfrm>
              <a:off x="134623" y="1861829"/>
              <a:ext cx="2202526" cy="954107"/>
            </a:xfrm>
            <a:prstGeom prst="rect">
              <a:avLst/>
            </a:prstGeom>
            <a:noFill/>
          </p:spPr>
          <p:txBody>
            <a:bodyPr wrap="none" rtlCol="0">
              <a:spAutoFit/>
            </a:bodyPr>
            <a:lstStyle/>
            <a:p>
              <a:r>
                <a:rPr kumimoji="1" lang="en-US" altLang="ja-JP" sz="2800" dirty="0"/>
                <a:t>Bias magnetic</a:t>
              </a:r>
            </a:p>
            <a:p>
              <a:r>
                <a:rPr kumimoji="1" lang="en-US" altLang="ja-JP" sz="2800" dirty="0"/>
                <a:t>field</a:t>
              </a:r>
              <a:endParaRPr kumimoji="1" lang="ja-JP" altLang="en-US" sz="2800"/>
            </a:p>
          </p:txBody>
        </p:sp>
        <p:cxnSp>
          <p:nvCxnSpPr>
            <p:cNvPr id="6" name="直線矢印コネクタ 5">
              <a:extLst>
                <a:ext uri="{FF2B5EF4-FFF2-40B4-BE49-F238E27FC236}">
                  <a16:creationId xmlns:a16="http://schemas.microsoft.com/office/drawing/2014/main" id="{7E71CB48-3860-7641-84F1-5F198D828C8D}"/>
                </a:ext>
              </a:extLst>
            </p:cNvPr>
            <p:cNvCxnSpPr/>
            <p:nvPr/>
          </p:nvCxnSpPr>
          <p:spPr>
            <a:xfrm>
              <a:off x="3274907" y="1361450"/>
              <a:ext cx="0" cy="1221730"/>
            </a:xfrm>
            <a:prstGeom prst="straightConnector1">
              <a:avLst/>
            </a:prstGeom>
            <a:ln w="825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559FC6F8-9540-6C4F-B6BD-F6050E34A300}"/>
                </a:ext>
              </a:extLst>
            </p:cNvPr>
            <p:cNvCxnSpPr/>
            <p:nvPr/>
          </p:nvCxnSpPr>
          <p:spPr>
            <a:xfrm>
              <a:off x="3664373" y="1361451"/>
              <a:ext cx="0" cy="1221730"/>
            </a:xfrm>
            <a:prstGeom prst="straightConnector1">
              <a:avLst/>
            </a:prstGeom>
            <a:ln w="825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69832A3E-9982-0947-BDA6-751CD196843B}"/>
                </a:ext>
              </a:extLst>
            </p:cNvPr>
            <p:cNvCxnSpPr/>
            <p:nvPr/>
          </p:nvCxnSpPr>
          <p:spPr>
            <a:xfrm>
              <a:off x="2851573" y="1378382"/>
              <a:ext cx="0" cy="1221730"/>
            </a:xfrm>
            <a:prstGeom prst="straightConnector1">
              <a:avLst/>
            </a:prstGeom>
            <a:ln w="825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テキスト ボックス 9">
            <a:extLst>
              <a:ext uri="{FF2B5EF4-FFF2-40B4-BE49-F238E27FC236}">
                <a16:creationId xmlns:a16="http://schemas.microsoft.com/office/drawing/2014/main" id="{C432CEC9-98D0-2645-A5F2-E1996D09CD7C}"/>
              </a:ext>
            </a:extLst>
          </p:cNvPr>
          <p:cNvSpPr txBox="1"/>
          <p:nvPr/>
        </p:nvSpPr>
        <p:spPr>
          <a:xfrm>
            <a:off x="1196717" y="211089"/>
            <a:ext cx="6750566" cy="584775"/>
          </a:xfrm>
          <a:prstGeom prst="rect">
            <a:avLst/>
          </a:prstGeom>
          <a:noFill/>
        </p:spPr>
        <p:txBody>
          <a:bodyPr wrap="none" rtlCol="0">
            <a:spAutoFit/>
          </a:bodyPr>
          <a:lstStyle/>
          <a:p>
            <a:r>
              <a:rPr kumimoji="1" lang="ja-JP" altLang="en-US" sz="3200">
                <a:highlight>
                  <a:srgbClr val="FFFF00"/>
                </a:highlight>
              </a:rPr>
              <a:t>バイアス磁場をかけるのが最も有望</a:t>
            </a:r>
          </a:p>
        </p:txBody>
      </p:sp>
      <p:sp>
        <p:nvSpPr>
          <p:cNvPr id="5" name="スライド番号プレースホルダー 4">
            <a:extLst>
              <a:ext uri="{FF2B5EF4-FFF2-40B4-BE49-F238E27FC236}">
                <a16:creationId xmlns:a16="http://schemas.microsoft.com/office/drawing/2014/main" id="{30998002-E5CF-3841-8BBE-CFAE92329171}"/>
              </a:ext>
            </a:extLst>
          </p:cNvPr>
          <p:cNvSpPr>
            <a:spLocks noGrp="1"/>
          </p:cNvSpPr>
          <p:nvPr>
            <p:ph type="sldNum" sz="quarter" idx="12"/>
          </p:nvPr>
        </p:nvSpPr>
        <p:spPr/>
        <p:txBody>
          <a:bodyPr/>
          <a:lstStyle/>
          <a:p>
            <a:fld id="{64E34636-76E8-8D49-B6F1-551BD4C1242B}" type="slidenum">
              <a:rPr kumimoji="1" lang="ja-JP" altLang="en-US" smtClean="0"/>
              <a:t>12</a:t>
            </a:fld>
            <a:endParaRPr kumimoji="1" lang="ja-JP" altLang="en-US"/>
          </a:p>
        </p:txBody>
      </p:sp>
    </p:spTree>
    <p:extLst>
      <p:ext uri="{BB962C8B-B14F-4D97-AF65-F5344CB8AC3E}">
        <p14:creationId xmlns:p14="http://schemas.microsoft.com/office/powerpoint/2010/main" val="304801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36A42C02-2D79-4242-93CE-E6C9D1B41973}"/>
              </a:ext>
            </a:extLst>
          </p:cNvPr>
          <p:cNvPicPr>
            <a:picLocks noChangeAspect="1"/>
          </p:cNvPicPr>
          <p:nvPr/>
        </p:nvPicPr>
        <p:blipFill>
          <a:blip r:embed="rId2"/>
          <a:stretch>
            <a:fillRect/>
          </a:stretch>
        </p:blipFill>
        <p:spPr>
          <a:xfrm>
            <a:off x="0" y="1231880"/>
            <a:ext cx="9144000" cy="3081809"/>
          </a:xfrm>
          <a:prstGeom prst="rect">
            <a:avLst/>
          </a:prstGeom>
        </p:spPr>
      </p:pic>
      <p:sp>
        <p:nvSpPr>
          <p:cNvPr id="3" name="テキスト ボックス 2">
            <a:extLst>
              <a:ext uri="{FF2B5EF4-FFF2-40B4-BE49-F238E27FC236}">
                <a16:creationId xmlns:a16="http://schemas.microsoft.com/office/drawing/2014/main" id="{D921B14C-5911-274F-A61C-49D0698AAC5C}"/>
              </a:ext>
            </a:extLst>
          </p:cNvPr>
          <p:cNvSpPr txBox="1"/>
          <p:nvPr/>
        </p:nvSpPr>
        <p:spPr>
          <a:xfrm>
            <a:off x="1922268" y="607060"/>
            <a:ext cx="5299464" cy="954107"/>
          </a:xfrm>
          <a:prstGeom prst="rect">
            <a:avLst/>
          </a:prstGeom>
          <a:noFill/>
        </p:spPr>
        <p:txBody>
          <a:bodyPr wrap="none" rtlCol="0">
            <a:spAutoFit/>
          </a:bodyPr>
          <a:lstStyle/>
          <a:p>
            <a:pPr algn="ctr"/>
            <a:r>
              <a:rPr lang="en-US" altLang="ja-JP" sz="2800" dirty="0">
                <a:highlight>
                  <a:srgbClr val="FFFF00"/>
                </a:highlight>
              </a:rPr>
              <a:t>The search for </a:t>
            </a:r>
            <a:r>
              <a:rPr lang="en-US" altLang="ja-JP" sz="2800" dirty="0" err="1">
                <a:highlight>
                  <a:srgbClr val="FFFF00"/>
                </a:highlight>
              </a:rPr>
              <a:t>Feshbach</a:t>
            </a:r>
            <a:r>
              <a:rPr lang="en-US" altLang="ja-JP" sz="2800" dirty="0">
                <a:highlight>
                  <a:srgbClr val="FFFF00"/>
                </a:highlight>
              </a:rPr>
              <a:t> resonance</a:t>
            </a:r>
          </a:p>
          <a:p>
            <a:pPr algn="ctr"/>
            <a:r>
              <a:rPr lang="en-US" altLang="ja-JP" sz="2800" dirty="0">
                <a:highlight>
                  <a:srgbClr val="FFFF00"/>
                </a:highlight>
              </a:rPr>
              <a:t>started before 1995</a:t>
            </a:r>
            <a:endParaRPr kumimoji="1" lang="ja-JP" altLang="en-US" sz="2800">
              <a:highlight>
                <a:srgbClr val="FFFF00"/>
              </a:highlight>
            </a:endParaRPr>
          </a:p>
        </p:txBody>
      </p:sp>
      <p:pic>
        <p:nvPicPr>
          <p:cNvPr id="4" name="Picture 28" descr="wieman">
            <a:extLst>
              <a:ext uri="{FF2B5EF4-FFF2-40B4-BE49-F238E27FC236}">
                <a16:creationId xmlns:a16="http://schemas.microsoft.com/office/drawing/2014/main" id="{56CF69E8-0043-4F4B-A8D1-342CEF22BF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8427" y="4601902"/>
            <a:ext cx="1027113" cy="1439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図 4" descr="JILA_logo.jpg">
            <a:extLst>
              <a:ext uri="{FF2B5EF4-FFF2-40B4-BE49-F238E27FC236}">
                <a16:creationId xmlns:a16="http://schemas.microsoft.com/office/drawing/2014/main" id="{61FFD36A-594C-FB46-9D78-CEA622C8F9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3282" y="93370"/>
            <a:ext cx="970718" cy="540158"/>
          </a:xfrm>
          <a:prstGeom prst="rect">
            <a:avLst/>
          </a:prstGeom>
        </p:spPr>
      </p:pic>
      <p:sp>
        <p:nvSpPr>
          <p:cNvPr id="2" name="テキスト ボックス 1">
            <a:extLst>
              <a:ext uri="{FF2B5EF4-FFF2-40B4-BE49-F238E27FC236}">
                <a16:creationId xmlns:a16="http://schemas.microsoft.com/office/drawing/2014/main" id="{D547B31B-59CB-444D-B584-421E00229C43}"/>
              </a:ext>
            </a:extLst>
          </p:cNvPr>
          <p:cNvSpPr txBox="1"/>
          <p:nvPr/>
        </p:nvSpPr>
        <p:spPr>
          <a:xfrm>
            <a:off x="857250" y="4656769"/>
            <a:ext cx="5561715" cy="1384995"/>
          </a:xfrm>
          <a:prstGeom prst="rect">
            <a:avLst/>
          </a:prstGeom>
          <a:noFill/>
        </p:spPr>
        <p:txBody>
          <a:bodyPr wrap="none" rtlCol="0">
            <a:spAutoFit/>
          </a:bodyPr>
          <a:lstStyle/>
          <a:p>
            <a:r>
              <a:rPr kumimoji="1" lang="en-US" altLang="ja-JP" sz="2800" dirty="0"/>
              <a:t>"There are no resonances with </a:t>
            </a:r>
          </a:p>
          <a:p>
            <a:r>
              <a:rPr kumimoji="1" lang="en-US" altLang="ja-JP" sz="2800" dirty="0"/>
              <a:t>a magnetic-field width &gt; 2G over a </a:t>
            </a:r>
          </a:p>
          <a:p>
            <a:r>
              <a:rPr kumimoji="1" lang="en-US" altLang="ja-JP" sz="2800" dirty="0"/>
              <a:t>magnetic field range of 15 – 540 G."</a:t>
            </a:r>
            <a:endParaRPr kumimoji="1" lang="ja-JP" altLang="en-US" sz="2800"/>
          </a:p>
        </p:txBody>
      </p:sp>
      <p:sp>
        <p:nvSpPr>
          <p:cNvPr id="6" name="スライド番号プレースホルダー 5">
            <a:extLst>
              <a:ext uri="{FF2B5EF4-FFF2-40B4-BE49-F238E27FC236}">
                <a16:creationId xmlns:a16="http://schemas.microsoft.com/office/drawing/2014/main" id="{4FA5D525-3561-A048-B303-558180027DFF}"/>
              </a:ext>
            </a:extLst>
          </p:cNvPr>
          <p:cNvSpPr>
            <a:spLocks noGrp="1"/>
          </p:cNvSpPr>
          <p:nvPr>
            <p:ph type="sldNum" sz="quarter" idx="12"/>
          </p:nvPr>
        </p:nvSpPr>
        <p:spPr/>
        <p:txBody>
          <a:bodyPr/>
          <a:lstStyle/>
          <a:p>
            <a:fld id="{64E34636-76E8-8D49-B6F1-551BD4C1242B}" type="slidenum">
              <a:rPr kumimoji="1" lang="ja-JP" altLang="en-US" smtClean="0"/>
              <a:t>13</a:t>
            </a:fld>
            <a:endParaRPr kumimoji="1" lang="ja-JP" altLang="en-US"/>
          </a:p>
        </p:txBody>
      </p:sp>
    </p:spTree>
    <p:extLst>
      <p:ext uri="{BB962C8B-B14F-4D97-AF65-F5344CB8AC3E}">
        <p14:creationId xmlns:p14="http://schemas.microsoft.com/office/powerpoint/2010/main" val="390980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2007-02-09-18-54-04">
            <a:extLst>
              <a:ext uri="{FF2B5EF4-FFF2-40B4-BE49-F238E27FC236}">
                <a16:creationId xmlns:a16="http://schemas.microsoft.com/office/drawing/2014/main" id="{41C09BD7-AB76-314E-A71C-1C8CCDCCEC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1480" y="1609287"/>
            <a:ext cx="3511973" cy="4677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テキスト ボックス 2">
            <a:extLst>
              <a:ext uri="{FF2B5EF4-FFF2-40B4-BE49-F238E27FC236}">
                <a16:creationId xmlns:a16="http://schemas.microsoft.com/office/drawing/2014/main" id="{95BBBCC0-313B-FB40-8218-0006F44F34CD}"/>
              </a:ext>
            </a:extLst>
          </p:cNvPr>
          <p:cNvSpPr txBox="1"/>
          <p:nvPr/>
        </p:nvSpPr>
        <p:spPr>
          <a:xfrm>
            <a:off x="2031527" y="570951"/>
            <a:ext cx="5080943" cy="954107"/>
          </a:xfrm>
          <a:prstGeom prst="rect">
            <a:avLst/>
          </a:prstGeom>
          <a:solidFill>
            <a:srgbClr val="FFFF00"/>
          </a:solidFill>
        </p:spPr>
        <p:txBody>
          <a:bodyPr wrap="none" rtlCol="0">
            <a:spAutoFit/>
          </a:bodyPr>
          <a:lstStyle/>
          <a:p>
            <a:pPr algn="ctr"/>
            <a:r>
              <a:rPr kumimoji="1" lang="en-US" altLang="ja-JP" sz="2800" dirty="0"/>
              <a:t>Technical problem: magnetic field</a:t>
            </a:r>
          </a:p>
          <a:p>
            <a:pPr algn="ctr"/>
            <a:r>
              <a:rPr kumimoji="1" lang="en-US" altLang="ja-JP" sz="2800" dirty="0"/>
              <a:t>was</a:t>
            </a:r>
            <a:r>
              <a:rPr lang="en-US" altLang="ja-JP" sz="2800" dirty="0"/>
              <a:t> used for confinement</a:t>
            </a:r>
            <a:endParaRPr kumimoji="1" lang="ja-JP" altLang="en-US" sz="2800"/>
          </a:p>
        </p:txBody>
      </p:sp>
      <p:sp>
        <p:nvSpPr>
          <p:cNvPr id="4" name="スライド番号プレースホルダー 3">
            <a:extLst>
              <a:ext uri="{FF2B5EF4-FFF2-40B4-BE49-F238E27FC236}">
                <a16:creationId xmlns:a16="http://schemas.microsoft.com/office/drawing/2014/main" id="{18F9F1E7-B284-5048-A7BD-A343D5C1CBA4}"/>
              </a:ext>
            </a:extLst>
          </p:cNvPr>
          <p:cNvSpPr>
            <a:spLocks noGrp="1"/>
          </p:cNvSpPr>
          <p:nvPr>
            <p:ph type="sldNum" sz="quarter" idx="12"/>
          </p:nvPr>
        </p:nvSpPr>
        <p:spPr/>
        <p:txBody>
          <a:bodyPr/>
          <a:lstStyle/>
          <a:p>
            <a:fld id="{64E34636-76E8-8D49-B6F1-551BD4C1242B}" type="slidenum">
              <a:rPr kumimoji="1" lang="ja-JP" altLang="en-US" smtClean="0"/>
              <a:t>14</a:t>
            </a:fld>
            <a:endParaRPr kumimoji="1" lang="ja-JP" altLang="en-US"/>
          </a:p>
        </p:txBody>
      </p:sp>
    </p:spTree>
    <p:extLst>
      <p:ext uri="{BB962C8B-B14F-4D97-AF65-F5344CB8AC3E}">
        <p14:creationId xmlns:p14="http://schemas.microsoft.com/office/powerpoint/2010/main" val="23855751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27DDE4E-65A8-174D-9329-42CAFCBAF237}"/>
              </a:ext>
            </a:extLst>
          </p:cNvPr>
          <p:cNvPicPr>
            <a:picLocks noChangeAspect="1"/>
          </p:cNvPicPr>
          <p:nvPr/>
        </p:nvPicPr>
        <p:blipFill>
          <a:blip r:embed="rId2"/>
          <a:stretch>
            <a:fillRect/>
          </a:stretch>
        </p:blipFill>
        <p:spPr>
          <a:xfrm rot="5400000">
            <a:off x="2103120" y="2027767"/>
            <a:ext cx="4937760" cy="3703320"/>
          </a:xfrm>
          <a:prstGeom prst="rect">
            <a:avLst/>
          </a:prstGeom>
        </p:spPr>
      </p:pic>
      <p:sp>
        <p:nvSpPr>
          <p:cNvPr id="2" name="テキスト ボックス 1">
            <a:extLst>
              <a:ext uri="{FF2B5EF4-FFF2-40B4-BE49-F238E27FC236}">
                <a16:creationId xmlns:a16="http://schemas.microsoft.com/office/drawing/2014/main" id="{4D95A1B3-7350-D447-AEA2-D0D9466745CF}"/>
              </a:ext>
            </a:extLst>
          </p:cNvPr>
          <p:cNvSpPr txBox="1"/>
          <p:nvPr/>
        </p:nvSpPr>
        <p:spPr>
          <a:xfrm>
            <a:off x="2055831" y="237327"/>
            <a:ext cx="5491183" cy="954107"/>
          </a:xfrm>
          <a:prstGeom prst="rect">
            <a:avLst/>
          </a:prstGeom>
          <a:solidFill>
            <a:srgbClr val="FFFF00"/>
          </a:solidFill>
        </p:spPr>
        <p:txBody>
          <a:bodyPr wrap="none" rtlCol="0">
            <a:spAutoFit/>
          </a:bodyPr>
          <a:lstStyle/>
          <a:p>
            <a:pPr algn="ctr"/>
            <a:r>
              <a:rPr kumimoji="1" lang="en-US" altLang="ja-JP" sz="2800" dirty="0"/>
              <a:t>Optical trap was developed to make </a:t>
            </a:r>
          </a:p>
          <a:p>
            <a:pPr algn="ctr"/>
            <a:r>
              <a:rPr lang="en-US" altLang="ja-JP" sz="2800" dirty="0"/>
              <a:t>magnetic field "free"</a:t>
            </a:r>
            <a:endParaRPr kumimoji="1" lang="en-US" altLang="ja-JP" sz="2800" dirty="0"/>
          </a:p>
        </p:txBody>
      </p:sp>
      <p:grpSp>
        <p:nvGrpSpPr>
          <p:cNvPr id="14" name="グループ化 13">
            <a:extLst>
              <a:ext uri="{FF2B5EF4-FFF2-40B4-BE49-F238E27FC236}">
                <a16:creationId xmlns:a16="http://schemas.microsoft.com/office/drawing/2014/main" id="{F37A7089-E4FA-0646-8EBF-D48C1B17C584}"/>
              </a:ext>
            </a:extLst>
          </p:cNvPr>
          <p:cNvGrpSpPr/>
          <p:nvPr/>
        </p:nvGrpSpPr>
        <p:grpSpPr>
          <a:xfrm>
            <a:off x="4987689" y="2336800"/>
            <a:ext cx="1277644" cy="2827867"/>
            <a:chOff x="4987689" y="2336800"/>
            <a:chExt cx="1277644" cy="2827867"/>
          </a:xfrm>
        </p:grpSpPr>
        <p:cxnSp>
          <p:nvCxnSpPr>
            <p:cNvPr id="5" name="直線矢印コネクタ 4">
              <a:extLst>
                <a:ext uri="{FF2B5EF4-FFF2-40B4-BE49-F238E27FC236}">
                  <a16:creationId xmlns:a16="http://schemas.microsoft.com/office/drawing/2014/main" id="{9D4E5C0A-D865-1C41-9DA6-2577AF6D9123}"/>
                </a:ext>
              </a:extLst>
            </p:cNvPr>
            <p:cNvCxnSpPr>
              <a:cxnSpLocks/>
            </p:cNvCxnSpPr>
            <p:nvPr/>
          </p:nvCxnSpPr>
          <p:spPr>
            <a:xfrm flipH="1" flipV="1">
              <a:off x="4987690" y="4334934"/>
              <a:ext cx="1277643" cy="829733"/>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C87E8ABB-FD6D-444E-A8B2-709902803FD6}"/>
                </a:ext>
              </a:extLst>
            </p:cNvPr>
            <p:cNvCxnSpPr>
              <a:cxnSpLocks/>
            </p:cNvCxnSpPr>
            <p:nvPr/>
          </p:nvCxnSpPr>
          <p:spPr>
            <a:xfrm flipV="1">
              <a:off x="4987689" y="3286089"/>
              <a:ext cx="1" cy="829732"/>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E42A8021-41A9-B64C-BAD2-AD51D5DC23A8}"/>
                </a:ext>
              </a:extLst>
            </p:cNvPr>
            <p:cNvCxnSpPr>
              <a:cxnSpLocks/>
            </p:cNvCxnSpPr>
            <p:nvPr/>
          </p:nvCxnSpPr>
          <p:spPr>
            <a:xfrm flipV="1">
              <a:off x="5440244" y="2336800"/>
              <a:ext cx="435623" cy="294131"/>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スライド番号プレースホルダー 3">
            <a:extLst>
              <a:ext uri="{FF2B5EF4-FFF2-40B4-BE49-F238E27FC236}">
                <a16:creationId xmlns:a16="http://schemas.microsoft.com/office/drawing/2014/main" id="{8D83D873-7C1D-4F46-A462-CABE80368A58}"/>
              </a:ext>
            </a:extLst>
          </p:cNvPr>
          <p:cNvSpPr>
            <a:spLocks noGrp="1"/>
          </p:cNvSpPr>
          <p:nvPr>
            <p:ph type="sldNum" sz="quarter" idx="12"/>
          </p:nvPr>
        </p:nvSpPr>
        <p:spPr/>
        <p:txBody>
          <a:bodyPr/>
          <a:lstStyle/>
          <a:p>
            <a:fld id="{64E34636-76E8-8D49-B6F1-551BD4C1242B}" type="slidenum">
              <a:rPr kumimoji="1" lang="ja-JP" altLang="en-US" smtClean="0"/>
              <a:t>15</a:t>
            </a:fld>
            <a:endParaRPr kumimoji="1" lang="ja-JP" altLang="en-US"/>
          </a:p>
        </p:txBody>
      </p:sp>
    </p:spTree>
    <p:extLst>
      <p:ext uri="{BB962C8B-B14F-4D97-AF65-F5344CB8AC3E}">
        <p14:creationId xmlns:p14="http://schemas.microsoft.com/office/powerpoint/2010/main" val="147981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a:extLst>
              <a:ext uri="{FF2B5EF4-FFF2-40B4-BE49-F238E27FC236}">
                <a16:creationId xmlns:a16="http://schemas.microsoft.com/office/drawing/2014/main" id="{480F7BD1-A69D-5D41-A4F9-1559D2706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563" y="1700213"/>
            <a:ext cx="4608512" cy="337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ext Box 3">
            <a:extLst>
              <a:ext uri="{FF2B5EF4-FFF2-40B4-BE49-F238E27FC236}">
                <a16:creationId xmlns:a16="http://schemas.microsoft.com/office/drawing/2014/main" id="{9680171A-7072-574C-BDB3-DBC6864CCC03}"/>
              </a:ext>
            </a:extLst>
          </p:cNvPr>
          <p:cNvSpPr txBox="1">
            <a:spLocks noChangeArrowheads="1"/>
          </p:cNvSpPr>
          <p:nvPr/>
        </p:nvSpPr>
        <p:spPr bwMode="auto">
          <a:xfrm>
            <a:off x="2428875" y="4986338"/>
            <a:ext cx="65595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en-US" altLang="ja-JP" sz="1600" dirty="0"/>
              <a:t>"Observation of </a:t>
            </a:r>
            <a:r>
              <a:rPr lang="en-US" altLang="ja-JP" sz="1600" dirty="0" err="1"/>
              <a:t>Feshbach</a:t>
            </a:r>
            <a:r>
              <a:rPr lang="en-US" altLang="ja-JP" sz="1600" dirty="0"/>
              <a:t> resonances in a Bose-Einstein condensate."</a:t>
            </a:r>
          </a:p>
          <a:p>
            <a:pPr algn="r" eaLnBrk="1" hangingPunct="1">
              <a:spcBef>
                <a:spcPct val="0"/>
              </a:spcBef>
              <a:buFontTx/>
              <a:buNone/>
            </a:pPr>
            <a:r>
              <a:rPr lang="en-US" altLang="ja-JP" sz="1600" dirty="0"/>
              <a:t>S. Inouye </a:t>
            </a:r>
            <a:r>
              <a:rPr lang="en-US" altLang="ja-JP" sz="1600" i="1" dirty="0"/>
              <a:t>et al.</a:t>
            </a:r>
            <a:r>
              <a:rPr lang="en-US" altLang="ja-JP" sz="1600" dirty="0"/>
              <a:t>, Nature </a:t>
            </a:r>
            <a:r>
              <a:rPr lang="en-US" altLang="ja-JP" sz="1600" b="1" dirty="0"/>
              <a:t>392</a:t>
            </a:r>
            <a:r>
              <a:rPr lang="en-US" altLang="ja-JP" sz="1600" dirty="0"/>
              <a:t>, 151 (1998).</a:t>
            </a:r>
          </a:p>
        </p:txBody>
      </p:sp>
      <p:sp>
        <p:nvSpPr>
          <p:cNvPr id="2" name="テキスト ボックス 1">
            <a:extLst>
              <a:ext uri="{FF2B5EF4-FFF2-40B4-BE49-F238E27FC236}">
                <a16:creationId xmlns:a16="http://schemas.microsoft.com/office/drawing/2014/main" id="{690E74E1-3BFB-2D4B-8D0C-17FA71C9DB46}"/>
              </a:ext>
            </a:extLst>
          </p:cNvPr>
          <p:cNvSpPr txBox="1"/>
          <p:nvPr/>
        </p:nvSpPr>
        <p:spPr>
          <a:xfrm>
            <a:off x="2787793" y="622995"/>
            <a:ext cx="3568413" cy="1077218"/>
          </a:xfrm>
          <a:prstGeom prst="rect">
            <a:avLst/>
          </a:prstGeom>
          <a:solidFill>
            <a:srgbClr val="FFFF00"/>
          </a:solidFill>
        </p:spPr>
        <p:txBody>
          <a:bodyPr wrap="none" rtlCol="0">
            <a:spAutoFit/>
          </a:bodyPr>
          <a:lstStyle/>
          <a:p>
            <a:pPr algn="ctr"/>
            <a:r>
              <a:rPr kumimoji="1" lang="en-US" altLang="ja-JP" sz="3200" dirty="0" err="1"/>
              <a:t>Feshbach</a:t>
            </a:r>
            <a:r>
              <a:rPr kumimoji="1" lang="en-US" altLang="ja-JP" sz="3200" dirty="0"/>
              <a:t> resonance</a:t>
            </a:r>
          </a:p>
          <a:p>
            <a:pPr algn="ctr"/>
            <a:r>
              <a:rPr lang="en-US" altLang="ja-JP" sz="3200" dirty="0"/>
              <a:t>was observed</a:t>
            </a:r>
            <a:r>
              <a:rPr kumimoji="1" lang="en-US" altLang="ja-JP" sz="3200" dirty="0"/>
              <a:t>!</a:t>
            </a:r>
            <a:endParaRPr kumimoji="1" lang="ja-JP" altLang="en-US" sz="3200"/>
          </a:p>
        </p:txBody>
      </p:sp>
      <p:pic>
        <p:nvPicPr>
          <p:cNvPr id="5" name="図 4" descr="MIT_logo.jpg">
            <a:extLst>
              <a:ext uri="{FF2B5EF4-FFF2-40B4-BE49-F238E27FC236}">
                <a16:creationId xmlns:a16="http://schemas.microsoft.com/office/drawing/2014/main" id="{B66EA535-8858-4544-9247-0B12A242A8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9901" y="0"/>
            <a:ext cx="828524" cy="828524"/>
          </a:xfrm>
          <a:prstGeom prst="rect">
            <a:avLst/>
          </a:prstGeom>
        </p:spPr>
      </p:pic>
      <p:sp>
        <p:nvSpPr>
          <p:cNvPr id="3" name="スライド番号プレースホルダー 2">
            <a:extLst>
              <a:ext uri="{FF2B5EF4-FFF2-40B4-BE49-F238E27FC236}">
                <a16:creationId xmlns:a16="http://schemas.microsoft.com/office/drawing/2014/main" id="{60D9E509-D1D7-1041-9667-9962BA25FF2B}"/>
              </a:ext>
            </a:extLst>
          </p:cNvPr>
          <p:cNvSpPr>
            <a:spLocks noGrp="1"/>
          </p:cNvSpPr>
          <p:nvPr>
            <p:ph type="sldNum" sz="quarter" idx="12"/>
          </p:nvPr>
        </p:nvSpPr>
        <p:spPr/>
        <p:txBody>
          <a:bodyPr/>
          <a:lstStyle/>
          <a:p>
            <a:fld id="{64E34636-76E8-8D49-B6F1-551BD4C1242B}" type="slidenum">
              <a:rPr kumimoji="1" lang="ja-JP" altLang="en-US" smtClean="0"/>
              <a:t>16</a:t>
            </a:fld>
            <a:endParaRPr kumimoji="1" lang="ja-JP" altLang="en-US"/>
          </a:p>
        </p:txBody>
      </p:sp>
    </p:spTree>
    <p:extLst>
      <p:ext uri="{BB962C8B-B14F-4D97-AF65-F5344CB8AC3E}">
        <p14:creationId xmlns:p14="http://schemas.microsoft.com/office/powerpoint/2010/main" val="1994889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a:extLst>
              <a:ext uri="{FF2B5EF4-FFF2-40B4-BE49-F238E27FC236}">
                <a16:creationId xmlns:a16="http://schemas.microsoft.com/office/drawing/2014/main" id="{6B149EA0-AFF7-BE47-9B5D-F3DADB4553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4208" y="1810808"/>
            <a:ext cx="4987925" cy="408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5">
            <a:extLst>
              <a:ext uri="{FF2B5EF4-FFF2-40B4-BE49-F238E27FC236}">
                <a16:creationId xmlns:a16="http://schemas.microsoft.com/office/drawing/2014/main" id="{0E52BD9B-BA78-3D48-B91A-9D773C4FB8C4}"/>
              </a:ext>
            </a:extLst>
          </p:cNvPr>
          <p:cNvSpPr txBox="1">
            <a:spLocks noChangeArrowheads="1"/>
          </p:cNvSpPr>
          <p:nvPr/>
        </p:nvSpPr>
        <p:spPr bwMode="auto">
          <a:xfrm>
            <a:off x="3955113" y="6155293"/>
            <a:ext cx="4660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ja-JP" dirty="0"/>
              <a:t>Review of Modern Physics, 82, 1225 (2010)</a:t>
            </a:r>
          </a:p>
        </p:txBody>
      </p:sp>
      <p:sp>
        <p:nvSpPr>
          <p:cNvPr id="44036" name="Text Box 6">
            <a:extLst>
              <a:ext uri="{FF2B5EF4-FFF2-40B4-BE49-F238E27FC236}">
                <a16:creationId xmlns:a16="http://schemas.microsoft.com/office/drawing/2014/main" id="{80636CCA-65BA-4C4F-8238-92AA2ED4A00A}"/>
              </a:ext>
            </a:extLst>
          </p:cNvPr>
          <p:cNvSpPr txBox="1">
            <a:spLocks noChangeArrowheads="1"/>
          </p:cNvSpPr>
          <p:nvPr/>
        </p:nvSpPr>
        <p:spPr bwMode="auto">
          <a:xfrm>
            <a:off x="1047221" y="2458508"/>
            <a:ext cx="11747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ja-JP"/>
              <a:t>scattering</a:t>
            </a:r>
          </a:p>
          <a:p>
            <a:pPr eaLnBrk="1" hangingPunct="1"/>
            <a:r>
              <a:rPr lang="en-US" altLang="ja-JP"/>
              <a:t>length </a:t>
            </a:r>
            <a:r>
              <a:rPr lang="en-US" altLang="ja-JP" i="1">
                <a:latin typeface="Times New Roman" panose="02020603050405020304" pitchFamily="18" charset="0"/>
              </a:rPr>
              <a:t>a</a:t>
            </a:r>
          </a:p>
        </p:txBody>
      </p:sp>
      <p:sp>
        <p:nvSpPr>
          <p:cNvPr id="44037" name="Text Box 7">
            <a:extLst>
              <a:ext uri="{FF2B5EF4-FFF2-40B4-BE49-F238E27FC236}">
                <a16:creationId xmlns:a16="http://schemas.microsoft.com/office/drawing/2014/main" id="{853ABEC0-F600-2A43-A8B8-08F3E6BCB0CB}"/>
              </a:ext>
            </a:extLst>
          </p:cNvPr>
          <p:cNvSpPr txBox="1">
            <a:spLocks noChangeArrowheads="1"/>
          </p:cNvSpPr>
          <p:nvPr/>
        </p:nvSpPr>
        <p:spPr bwMode="auto">
          <a:xfrm>
            <a:off x="1120246" y="4258733"/>
            <a:ext cx="1085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ja-JP"/>
              <a:t>Binding</a:t>
            </a:r>
          </a:p>
          <a:p>
            <a:pPr eaLnBrk="1" hangingPunct="1"/>
            <a:r>
              <a:rPr lang="en-US" altLang="ja-JP"/>
              <a:t>energy </a:t>
            </a:r>
            <a:r>
              <a:rPr lang="en-US" altLang="ja-JP" i="1">
                <a:latin typeface="Times New Roman" panose="02020603050405020304" pitchFamily="18" charset="0"/>
              </a:rPr>
              <a:t>E</a:t>
            </a:r>
          </a:p>
        </p:txBody>
      </p:sp>
      <p:sp>
        <p:nvSpPr>
          <p:cNvPr id="51206" name="テキスト ボックス 5">
            <a:extLst>
              <a:ext uri="{FF2B5EF4-FFF2-40B4-BE49-F238E27FC236}">
                <a16:creationId xmlns:a16="http://schemas.microsoft.com/office/drawing/2014/main" id="{D6B9D967-34F5-BA40-BA14-E9A6E04ED6F9}"/>
              </a:ext>
            </a:extLst>
          </p:cNvPr>
          <p:cNvSpPr txBox="1">
            <a:spLocks noChangeArrowheads="1"/>
          </p:cNvSpPr>
          <p:nvPr/>
        </p:nvSpPr>
        <p:spPr bwMode="auto">
          <a:xfrm>
            <a:off x="2002725" y="711983"/>
            <a:ext cx="5329408" cy="95410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ja-JP" sz="2800" dirty="0"/>
              <a:t>People told us</a:t>
            </a:r>
          </a:p>
          <a:p>
            <a:pPr algn="ctr" eaLnBrk="1" hangingPunct="1"/>
            <a:r>
              <a:rPr lang="en-US" altLang="ja-JP" sz="2800" dirty="0"/>
              <a:t>"You should produce molecules"</a:t>
            </a:r>
            <a:endParaRPr lang="ja-JP" altLang="en-US" sz="2800"/>
          </a:p>
        </p:txBody>
      </p:sp>
      <p:sp>
        <p:nvSpPr>
          <p:cNvPr id="2" name="正方形/長方形 1">
            <a:extLst>
              <a:ext uri="{FF2B5EF4-FFF2-40B4-BE49-F238E27FC236}">
                <a16:creationId xmlns:a16="http://schemas.microsoft.com/office/drawing/2014/main" id="{A2FCA012-DFA1-E74C-B6DD-2AEA96F58A92}"/>
              </a:ext>
            </a:extLst>
          </p:cNvPr>
          <p:cNvSpPr/>
          <p:nvPr/>
        </p:nvSpPr>
        <p:spPr>
          <a:xfrm>
            <a:off x="308992" y="167155"/>
            <a:ext cx="5312673" cy="584775"/>
          </a:xfrm>
          <a:prstGeom prst="rect">
            <a:avLst/>
          </a:prstGeom>
        </p:spPr>
        <p:txBody>
          <a:bodyPr wrap="none">
            <a:spAutoFit/>
          </a:bodyPr>
          <a:lstStyle/>
          <a:p>
            <a:r>
              <a:rPr lang="en-US" altLang="ja-JP" sz="3200" dirty="0"/>
              <a:t>2.2 </a:t>
            </a:r>
            <a:r>
              <a:rPr lang="ja-JP" altLang="en-US" sz="3200"/>
              <a:t>３体ロスとフェルミオン</a:t>
            </a:r>
            <a:endParaRPr lang="en-US" altLang="ja-JP" sz="3200" dirty="0"/>
          </a:p>
        </p:txBody>
      </p:sp>
      <p:sp>
        <p:nvSpPr>
          <p:cNvPr id="3" name="スライド番号プレースホルダー 2">
            <a:extLst>
              <a:ext uri="{FF2B5EF4-FFF2-40B4-BE49-F238E27FC236}">
                <a16:creationId xmlns:a16="http://schemas.microsoft.com/office/drawing/2014/main" id="{73849919-F0D8-8245-8BCD-81F70E84343B}"/>
              </a:ext>
            </a:extLst>
          </p:cNvPr>
          <p:cNvSpPr>
            <a:spLocks noGrp="1"/>
          </p:cNvSpPr>
          <p:nvPr>
            <p:ph type="sldNum" sz="quarter" idx="12"/>
          </p:nvPr>
        </p:nvSpPr>
        <p:spPr/>
        <p:txBody>
          <a:bodyPr/>
          <a:lstStyle/>
          <a:p>
            <a:fld id="{64E34636-76E8-8D49-B6F1-551BD4C1242B}" type="slidenum">
              <a:rPr kumimoji="1" lang="ja-JP" altLang="en-US" smtClean="0"/>
              <a:t>17</a:t>
            </a:fld>
            <a:endParaRPr kumimoji="1" lang="ja-JP" altLang="en-US"/>
          </a:p>
        </p:txBody>
      </p:sp>
    </p:spTree>
    <p:extLst>
      <p:ext uri="{BB962C8B-B14F-4D97-AF65-F5344CB8AC3E}">
        <p14:creationId xmlns:p14="http://schemas.microsoft.com/office/powerpoint/2010/main" val="37440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40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03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0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p:bldP spid="44036" grpId="0"/>
      <p:bldP spid="44037" grpId="0"/>
      <p:bldP spid="51206"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26FEC60-3FEC-D440-B7DC-ECBAED507ED1}"/>
              </a:ext>
            </a:extLst>
          </p:cNvPr>
          <p:cNvPicPr>
            <a:picLocks noChangeAspect="1"/>
          </p:cNvPicPr>
          <p:nvPr/>
        </p:nvPicPr>
        <p:blipFill>
          <a:blip r:embed="rId3"/>
          <a:stretch>
            <a:fillRect/>
          </a:stretch>
        </p:blipFill>
        <p:spPr>
          <a:xfrm>
            <a:off x="488949" y="2082800"/>
            <a:ext cx="8158413" cy="2616200"/>
          </a:xfrm>
          <a:prstGeom prst="rect">
            <a:avLst/>
          </a:prstGeom>
        </p:spPr>
      </p:pic>
      <p:sp>
        <p:nvSpPr>
          <p:cNvPr id="3" name="テキスト ボックス 2">
            <a:extLst>
              <a:ext uri="{FF2B5EF4-FFF2-40B4-BE49-F238E27FC236}">
                <a16:creationId xmlns:a16="http://schemas.microsoft.com/office/drawing/2014/main" id="{937B5D95-3963-7E4F-95E2-DE48B38250BE}"/>
              </a:ext>
            </a:extLst>
          </p:cNvPr>
          <p:cNvSpPr txBox="1"/>
          <p:nvPr/>
        </p:nvSpPr>
        <p:spPr>
          <a:xfrm>
            <a:off x="5069324" y="6286500"/>
            <a:ext cx="3907288" cy="369332"/>
          </a:xfrm>
          <a:prstGeom prst="rect">
            <a:avLst/>
          </a:prstGeom>
          <a:noFill/>
        </p:spPr>
        <p:txBody>
          <a:bodyPr wrap="none" rtlCol="0">
            <a:spAutoFit/>
          </a:bodyPr>
          <a:lstStyle/>
          <a:p>
            <a:r>
              <a:rPr lang="en-US" altLang="ja-JP" dirty="0"/>
              <a:t>S. Inouye </a:t>
            </a:r>
            <a:r>
              <a:rPr lang="en-US" altLang="ja-JP" i="1" dirty="0"/>
              <a:t>et al.</a:t>
            </a:r>
            <a:r>
              <a:rPr lang="en-US" altLang="ja-JP" dirty="0"/>
              <a:t>, Nature </a:t>
            </a:r>
            <a:r>
              <a:rPr lang="en-US" altLang="ja-JP" b="1" dirty="0"/>
              <a:t>392</a:t>
            </a:r>
            <a:r>
              <a:rPr lang="en-US" altLang="ja-JP" dirty="0"/>
              <a:t>, 151 (1998).</a:t>
            </a:r>
          </a:p>
        </p:txBody>
      </p:sp>
      <p:sp>
        <p:nvSpPr>
          <p:cNvPr id="6" name="テキスト ボックス 5">
            <a:extLst>
              <a:ext uri="{FF2B5EF4-FFF2-40B4-BE49-F238E27FC236}">
                <a16:creationId xmlns:a16="http://schemas.microsoft.com/office/drawing/2014/main" id="{65B21D8A-0455-BF4A-BE2F-1341725E9F25}"/>
              </a:ext>
            </a:extLst>
          </p:cNvPr>
          <p:cNvSpPr txBox="1"/>
          <p:nvPr/>
        </p:nvSpPr>
        <p:spPr>
          <a:xfrm>
            <a:off x="2256240" y="828524"/>
            <a:ext cx="4623830" cy="954107"/>
          </a:xfrm>
          <a:prstGeom prst="rect">
            <a:avLst/>
          </a:prstGeom>
          <a:solidFill>
            <a:srgbClr val="FFFF00"/>
          </a:solidFill>
        </p:spPr>
        <p:txBody>
          <a:bodyPr wrap="none" rtlCol="0">
            <a:spAutoFit/>
          </a:bodyPr>
          <a:lstStyle/>
          <a:p>
            <a:pPr algn="ctr"/>
            <a:r>
              <a:rPr lang="en-US" altLang="ja-JP" sz="2800" dirty="0"/>
              <a:t>We were reluctant, because of</a:t>
            </a:r>
          </a:p>
          <a:p>
            <a:pPr algn="ctr"/>
            <a:r>
              <a:rPr lang="en-US" altLang="ja-JP" sz="2800" dirty="0"/>
              <a:t>enhanced </a:t>
            </a:r>
            <a:r>
              <a:rPr kumimoji="1" lang="en-US" altLang="ja-JP" sz="2800" dirty="0"/>
              <a:t>three-body loss</a:t>
            </a:r>
            <a:endParaRPr kumimoji="1" lang="ja-JP" altLang="en-US" sz="2800"/>
          </a:p>
        </p:txBody>
      </p: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id="{47C72BDF-4059-9343-B3C7-CF60405882D7}"/>
                  </a:ext>
                </a:extLst>
              </p:cNvPr>
              <p:cNvSpPr txBox="1"/>
              <p:nvPr/>
            </p:nvSpPr>
            <p:spPr>
              <a:xfrm>
                <a:off x="3940841" y="5246528"/>
                <a:ext cx="1483227"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 altLang="ja-JP" sz="3200" i="1" smtClean="0">
                              <a:latin typeface="Cambria Math" panose="02040503050406030204" pitchFamily="18" charset="0"/>
                            </a:rPr>
                          </m:ctrlPr>
                        </m:sSubPr>
                        <m:e>
                          <m:r>
                            <a:rPr kumimoji="1" lang="en-US" altLang="ja-JP" sz="3200" b="0" i="1" smtClean="0">
                              <a:latin typeface="Cambria Math" panose="02040503050406030204" pitchFamily="18" charset="0"/>
                            </a:rPr>
                            <m:t>𝐾</m:t>
                          </m:r>
                        </m:e>
                        <m:sub>
                          <m:r>
                            <a:rPr kumimoji="1" lang="en-US" altLang="ja-JP" sz="3200" b="0" i="1" smtClean="0">
                              <a:latin typeface="Cambria Math" panose="02040503050406030204" pitchFamily="18" charset="0"/>
                            </a:rPr>
                            <m:t>3</m:t>
                          </m:r>
                        </m:sub>
                      </m:sSub>
                      <m:r>
                        <a:rPr kumimoji="1" lang="en" altLang="ja-JP" sz="3200" i="1" smtClean="0">
                          <a:latin typeface="Cambria Math" panose="02040503050406030204" pitchFamily="18" charset="0"/>
                          <a:ea typeface="Cambria Math" panose="02040503050406030204" pitchFamily="18" charset="0"/>
                        </a:rPr>
                        <m:t>∝</m:t>
                      </m:r>
                      <m:sSup>
                        <m:sSupPr>
                          <m:ctrlPr>
                            <a:rPr kumimoji="1" lang="en" altLang="ja-JP" sz="3200" i="1" smtClean="0">
                              <a:latin typeface="Cambria Math" panose="02040503050406030204" pitchFamily="18" charset="0"/>
                            </a:rPr>
                          </m:ctrlPr>
                        </m:sSupPr>
                        <m:e>
                          <m:r>
                            <a:rPr kumimoji="1" lang="en-US" altLang="ja-JP" sz="3200" b="0" i="1" smtClean="0">
                              <a:latin typeface="Cambria Math" panose="02040503050406030204" pitchFamily="18" charset="0"/>
                            </a:rPr>
                            <m:t>𝑎</m:t>
                          </m:r>
                        </m:e>
                        <m:sup>
                          <m:r>
                            <a:rPr kumimoji="1" lang="en-US" altLang="ja-JP" sz="3200" b="0" i="1" smtClean="0">
                              <a:latin typeface="Cambria Math" panose="02040503050406030204" pitchFamily="18" charset="0"/>
                            </a:rPr>
                            <m:t>4</m:t>
                          </m:r>
                        </m:sup>
                      </m:sSup>
                    </m:oMath>
                  </m:oMathPara>
                </a14:m>
                <a:endParaRPr kumimoji="1" lang="ja-JP" altLang="en-US" sz="3200"/>
              </a:p>
            </p:txBody>
          </p:sp>
        </mc:Choice>
        <mc:Fallback xmlns="">
          <p:sp>
            <p:nvSpPr>
              <p:cNvPr id="7" name="テキスト ボックス 6">
                <a:extLst>
                  <a:ext uri="{FF2B5EF4-FFF2-40B4-BE49-F238E27FC236}">
                    <a16:creationId xmlns:a16="http://schemas.microsoft.com/office/drawing/2014/main" id="{47C72BDF-4059-9343-B3C7-CF60405882D7}"/>
                  </a:ext>
                </a:extLst>
              </p:cNvPr>
              <p:cNvSpPr txBox="1">
                <a:spLocks noRot="1" noChangeAspect="1" noMove="1" noResize="1" noEditPoints="1" noAdjustHandles="1" noChangeArrowheads="1" noChangeShapeType="1" noTextEdit="1"/>
              </p:cNvSpPr>
              <p:nvPr/>
            </p:nvSpPr>
            <p:spPr>
              <a:xfrm>
                <a:off x="3940841" y="5246528"/>
                <a:ext cx="1483227" cy="492443"/>
              </a:xfrm>
              <a:prstGeom prst="rect">
                <a:avLst/>
              </a:prstGeom>
              <a:blipFill>
                <a:blip r:embed="rId4"/>
                <a:stretch>
                  <a:fillRect l="-5085" r="-1695" b="-15000"/>
                </a:stretch>
              </a:blipFill>
            </p:spPr>
            <p:txBody>
              <a:bodyPr/>
              <a:lstStyle/>
              <a:p>
                <a:r>
                  <a:rPr lang="ja-JP" altLang="en-US">
                    <a:noFill/>
                  </a:rPr>
                  <a:t> </a:t>
                </a:r>
              </a:p>
            </p:txBody>
          </p:sp>
        </mc:Fallback>
      </mc:AlternateContent>
      <p:pic>
        <p:nvPicPr>
          <p:cNvPr id="8" name="図 7" descr="MIT_logo.jpg">
            <a:extLst>
              <a:ext uri="{FF2B5EF4-FFF2-40B4-BE49-F238E27FC236}">
                <a16:creationId xmlns:a16="http://schemas.microsoft.com/office/drawing/2014/main" id="{B404EE63-D16D-9842-A8CA-41A3669224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9901" y="0"/>
            <a:ext cx="828524" cy="828524"/>
          </a:xfrm>
          <a:prstGeom prst="rect">
            <a:avLst/>
          </a:prstGeom>
        </p:spPr>
      </p:pic>
      <p:sp>
        <p:nvSpPr>
          <p:cNvPr id="4" name="スライド番号プレースホルダー 3">
            <a:extLst>
              <a:ext uri="{FF2B5EF4-FFF2-40B4-BE49-F238E27FC236}">
                <a16:creationId xmlns:a16="http://schemas.microsoft.com/office/drawing/2014/main" id="{1BA5D0DC-7F2D-634B-8B61-66A623D088DD}"/>
              </a:ext>
            </a:extLst>
          </p:cNvPr>
          <p:cNvSpPr>
            <a:spLocks noGrp="1"/>
          </p:cNvSpPr>
          <p:nvPr>
            <p:ph type="sldNum" sz="quarter" idx="12"/>
          </p:nvPr>
        </p:nvSpPr>
        <p:spPr/>
        <p:txBody>
          <a:bodyPr/>
          <a:lstStyle/>
          <a:p>
            <a:fld id="{64E34636-76E8-8D49-B6F1-551BD4C1242B}" type="slidenum">
              <a:rPr kumimoji="1" lang="ja-JP" altLang="en-US" smtClean="0"/>
              <a:t>18</a:t>
            </a:fld>
            <a:endParaRPr kumimoji="1" lang="ja-JP" altLang="en-US"/>
          </a:p>
        </p:txBody>
      </p:sp>
    </p:spTree>
    <p:extLst>
      <p:ext uri="{BB962C8B-B14F-4D97-AF65-F5344CB8AC3E}">
        <p14:creationId xmlns:p14="http://schemas.microsoft.com/office/powerpoint/2010/main" val="1891542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円弧 5">
            <a:extLst>
              <a:ext uri="{FF2B5EF4-FFF2-40B4-BE49-F238E27FC236}">
                <a16:creationId xmlns:a16="http://schemas.microsoft.com/office/drawing/2014/main" id="{011800FF-4C9E-5C40-A05A-30A4CC8E8E64}"/>
              </a:ext>
            </a:extLst>
          </p:cNvPr>
          <p:cNvSpPr/>
          <p:nvPr/>
        </p:nvSpPr>
        <p:spPr>
          <a:xfrm rot="8100000">
            <a:off x="3071666" y="-650292"/>
            <a:ext cx="2880000" cy="2880000"/>
          </a:xfrm>
          <a:prstGeom prst="arc">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円/楕円 6">
            <a:extLst>
              <a:ext uri="{FF2B5EF4-FFF2-40B4-BE49-F238E27FC236}">
                <a16:creationId xmlns:a16="http://schemas.microsoft.com/office/drawing/2014/main" id="{C0ADB8C8-4F7B-B144-979B-A6C652917C80}"/>
              </a:ext>
            </a:extLst>
          </p:cNvPr>
          <p:cNvSpPr/>
          <p:nvPr/>
        </p:nvSpPr>
        <p:spPr>
          <a:xfrm>
            <a:off x="3597241" y="1718932"/>
            <a:ext cx="252000" cy="2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a:extLst>
              <a:ext uri="{FF2B5EF4-FFF2-40B4-BE49-F238E27FC236}">
                <a16:creationId xmlns:a16="http://schemas.microsoft.com/office/drawing/2014/main" id="{82047373-61ED-ED40-8881-48107361B470}"/>
              </a:ext>
            </a:extLst>
          </p:cNvPr>
          <p:cNvSpPr/>
          <p:nvPr/>
        </p:nvSpPr>
        <p:spPr>
          <a:xfrm>
            <a:off x="5254568" y="1674686"/>
            <a:ext cx="252000" cy="2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稲妻 8">
            <a:extLst>
              <a:ext uri="{FF2B5EF4-FFF2-40B4-BE49-F238E27FC236}">
                <a16:creationId xmlns:a16="http://schemas.microsoft.com/office/drawing/2014/main" id="{4E3B7722-FE10-804F-AE72-DCC8A879A3CE}"/>
              </a:ext>
            </a:extLst>
          </p:cNvPr>
          <p:cNvSpPr/>
          <p:nvPr/>
        </p:nvSpPr>
        <p:spPr>
          <a:xfrm>
            <a:off x="3857404" y="1070387"/>
            <a:ext cx="914400" cy="914400"/>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7F7E5828-C1B9-254C-A9B5-FDCCD45216B9}"/>
              </a:ext>
            </a:extLst>
          </p:cNvPr>
          <p:cNvSpPr txBox="1"/>
          <p:nvPr/>
        </p:nvSpPr>
        <p:spPr>
          <a:xfrm>
            <a:off x="656724" y="228998"/>
            <a:ext cx="7959230" cy="523220"/>
          </a:xfrm>
          <a:prstGeom prst="rect">
            <a:avLst/>
          </a:prstGeom>
          <a:solidFill>
            <a:srgbClr val="FFFF00"/>
          </a:solidFill>
        </p:spPr>
        <p:txBody>
          <a:bodyPr wrap="none" rtlCol="0">
            <a:spAutoFit/>
          </a:bodyPr>
          <a:lstStyle/>
          <a:p>
            <a:r>
              <a:rPr lang="en-US" altLang="ja-JP" sz="2800" dirty="0"/>
              <a:t>We knew the reason of the loss should be three body</a:t>
            </a:r>
            <a:endParaRPr kumimoji="1" lang="ja-JP" altLang="en-US" sz="2800"/>
          </a:p>
        </p:txBody>
      </p:sp>
      <p:sp>
        <p:nvSpPr>
          <p:cNvPr id="3" name="スライド番号プレースホルダー 2">
            <a:extLst>
              <a:ext uri="{FF2B5EF4-FFF2-40B4-BE49-F238E27FC236}">
                <a16:creationId xmlns:a16="http://schemas.microsoft.com/office/drawing/2014/main" id="{8AC7A8D3-9CE2-8347-8A2E-88F9F7590010}"/>
              </a:ext>
            </a:extLst>
          </p:cNvPr>
          <p:cNvSpPr>
            <a:spLocks noGrp="1"/>
          </p:cNvSpPr>
          <p:nvPr>
            <p:ph type="sldNum" sz="quarter" idx="12"/>
          </p:nvPr>
        </p:nvSpPr>
        <p:spPr/>
        <p:txBody>
          <a:bodyPr/>
          <a:lstStyle/>
          <a:p>
            <a:fld id="{64E34636-76E8-8D49-B6F1-551BD4C1242B}" type="slidenum">
              <a:rPr kumimoji="1" lang="ja-JP" altLang="en-US" smtClean="0"/>
              <a:t>19</a:t>
            </a:fld>
            <a:endParaRPr kumimoji="1" lang="ja-JP" altLang="en-US"/>
          </a:p>
        </p:txBody>
      </p:sp>
    </p:spTree>
    <p:extLst>
      <p:ext uri="{BB962C8B-B14F-4D97-AF65-F5344CB8AC3E}">
        <p14:creationId xmlns:p14="http://schemas.microsoft.com/office/powerpoint/2010/main" val="150698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grpId="0" nodeType="clickEffect">
                                  <p:stCondLst>
                                    <p:cond delay="0"/>
                                  </p:stCondLst>
                                  <p:childTnLst>
                                    <p:animMotion origin="layout" path="M -0.00122 -0.00231 C 0.01007 0.01204 0.02135 0.02639 0.03576 0.03426 C 0.05035 0.04213 0.07309 0.04398 0.08576 0.04491 C 0.09844 0.04607 0.10503 0.04329 0.11163 0.04074 " pathEditMode="relative" rAng="0" ptsTypes="AAAA">
                                      <p:cBhvr>
                                        <p:cTn id="6" dur="500" fill="hold"/>
                                        <p:tgtEl>
                                          <p:spTgt spid="7"/>
                                        </p:tgtEl>
                                        <p:attrNameLst>
                                          <p:attrName>ppt_x</p:attrName>
                                          <p:attrName>ppt_y</p:attrName>
                                        </p:attrNameLst>
                                      </p:cBhvr>
                                      <p:rCtr x="5642" y="2361"/>
                                    </p:animMotion>
                                  </p:childTnLst>
                                </p:cTn>
                              </p:par>
                              <p:par>
                                <p:cTn id="7" presetID="0" presetClass="path" presetSubtype="0" fill="hold" grpId="0" nodeType="withEffect">
                                  <p:stCondLst>
                                    <p:cond delay="0"/>
                                  </p:stCondLst>
                                  <p:childTnLst>
                                    <p:animMotion origin="layout" path="M -0.00018 0.00417 C -0.00955 0.01528 -0.01875 0.02639 -0.0309 0.03426 C -0.04306 0.04213 -0.05799 0.04676 -0.07274 0.05162 " pathEditMode="relative" rAng="0" ptsTypes="AAA">
                                      <p:cBhvr>
                                        <p:cTn id="8" dur="500" fill="hold"/>
                                        <p:tgtEl>
                                          <p:spTgt spid="8"/>
                                        </p:tgtEl>
                                        <p:attrNameLst>
                                          <p:attrName>ppt_x</p:attrName>
                                          <p:attrName>ppt_y</p:attrName>
                                        </p:attrNameLst>
                                      </p:cBhvr>
                                      <p:rCtr x="-3628" y="2361"/>
                                    </p:animMotion>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9"/>
                                        </p:tgtEl>
                                        <p:attrNameLst>
                                          <p:attrName>style.visibility</p:attrName>
                                        </p:attrNameLst>
                                      </p:cBhvr>
                                      <p:to>
                                        <p:strVal val="hidden"/>
                                      </p:to>
                                    </p:set>
                                  </p:childTnLst>
                                </p:cTn>
                              </p:par>
                            </p:childTnLst>
                          </p:cTn>
                        </p:par>
                        <p:par>
                          <p:cTn id="16" fill="hold">
                            <p:stCondLst>
                              <p:cond delay="0"/>
                            </p:stCondLst>
                            <p:childTnLst>
                              <p:par>
                                <p:cTn id="17" presetID="0" presetClass="path" presetSubtype="0" fill="hold" grpId="1" nodeType="afterEffect">
                                  <p:stCondLst>
                                    <p:cond delay="0"/>
                                  </p:stCondLst>
                                  <p:childTnLst>
                                    <p:animMotion origin="layout" path="M 0.10955 0.04028 C 0.09791 0.04607 0.08646 0.05185 0.07309 0.05023 C 0.05972 0.04861 0.04444 0.03935 0.02916 0.03033 " pathEditMode="relative" rAng="0" ptsTypes="AAA">
                                      <p:cBhvr>
                                        <p:cTn id="18" dur="500" fill="hold"/>
                                        <p:tgtEl>
                                          <p:spTgt spid="7"/>
                                        </p:tgtEl>
                                        <p:attrNameLst>
                                          <p:attrName>ppt_x</p:attrName>
                                          <p:attrName>ppt_y</p:attrName>
                                        </p:attrNameLst>
                                      </p:cBhvr>
                                      <p:rCtr x="-4028" y="0"/>
                                    </p:animMotion>
                                  </p:childTnLst>
                                </p:cTn>
                              </p:par>
                              <p:par>
                                <p:cTn id="19" presetID="0" presetClass="path" presetSubtype="0" fill="hold" grpId="1" nodeType="withEffect">
                                  <p:stCondLst>
                                    <p:cond delay="0"/>
                                  </p:stCondLst>
                                  <p:childTnLst>
                                    <p:animMotion origin="layout" path="M -0.06962 0.0463 C -0.05538 0.0456 -0.04097 0.04514 -0.02882 0.03796 C -0.01667 0.03102 -0.00677 0.01736 0.00312 0.0037 " pathEditMode="relative" rAng="0" ptsTypes="AAA">
                                      <p:cBhvr>
                                        <p:cTn id="20" dur="500" fill="hold"/>
                                        <p:tgtEl>
                                          <p:spTgt spid="8"/>
                                        </p:tgtEl>
                                        <p:attrNameLst>
                                          <p:attrName>ppt_x</p:attrName>
                                          <p:attrName>ppt_y</p:attrName>
                                        </p:attrNameLst>
                                      </p:cBhvr>
                                      <p:rCtr x="3628" y="-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A636CFB-F18A-4841-A6B6-82698B704C9B}"/>
              </a:ext>
            </a:extLst>
          </p:cNvPr>
          <p:cNvSpPr txBox="1"/>
          <p:nvPr/>
        </p:nvSpPr>
        <p:spPr>
          <a:xfrm>
            <a:off x="240030" y="662940"/>
            <a:ext cx="8488221" cy="5262979"/>
          </a:xfrm>
          <a:prstGeom prst="rect">
            <a:avLst/>
          </a:prstGeom>
          <a:noFill/>
        </p:spPr>
        <p:txBody>
          <a:bodyPr wrap="none" rtlCol="0">
            <a:spAutoFit/>
          </a:bodyPr>
          <a:lstStyle/>
          <a:p>
            <a:r>
              <a:rPr lang="en-US" altLang="ja-JP" sz="2400" dirty="0"/>
              <a:t>1. </a:t>
            </a:r>
            <a:r>
              <a:rPr kumimoji="1" lang="ja-JP" altLang="en-US" sz="2400"/>
              <a:t>散乱長はどのように決定されたか</a:t>
            </a:r>
            <a:endParaRPr lang="en-US" altLang="ja-JP" sz="2400" dirty="0"/>
          </a:p>
          <a:p>
            <a:endParaRPr kumimoji="1" lang="en-US" altLang="ja-JP" sz="2400" dirty="0"/>
          </a:p>
          <a:p>
            <a:r>
              <a:rPr lang="en-US" altLang="ja-JP" sz="2400" dirty="0"/>
              <a:t>2. </a:t>
            </a:r>
            <a:r>
              <a:rPr kumimoji="1" lang="ja-JP" altLang="en-US" sz="2400"/>
              <a:t>フェッシュバッハ共鳴は冷却原子でどのように使われたか</a:t>
            </a:r>
            <a:endParaRPr kumimoji="1" lang="en-US" altLang="ja-JP" sz="2400" dirty="0"/>
          </a:p>
          <a:p>
            <a:r>
              <a:rPr lang="ja-JP" altLang="en-US" sz="2400"/>
              <a:t>　</a:t>
            </a:r>
            <a:r>
              <a:rPr lang="en-US" altLang="ja-JP" sz="2400" dirty="0"/>
              <a:t>2.1 </a:t>
            </a:r>
            <a:r>
              <a:rPr lang="ja-JP" altLang="en-US" sz="2400"/>
              <a:t>フェッシュバッハ共鳴の実現</a:t>
            </a:r>
            <a:endParaRPr lang="en-US" altLang="ja-JP" sz="2400" dirty="0"/>
          </a:p>
          <a:p>
            <a:r>
              <a:rPr lang="ja-JP" altLang="en-US" sz="2400"/>
              <a:t>　</a:t>
            </a:r>
            <a:r>
              <a:rPr lang="en-US" altLang="ja-JP" sz="2400" dirty="0"/>
              <a:t>2.2 </a:t>
            </a:r>
            <a:r>
              <a:rPr lang="ja-JP" altLang="en-US" sz="2400"/>
              <a:t>３体ロスとフェルミオン</a:t>
            </a:r>
            <a:endParaRPr lang="en-US" altLang="ja-JP" sz="2400" dirty="0"/>
          </a:p>
          <a:p>
            <a:r>
              <a:rPr lang="ja-JP" altLang="en-US" sz="2400"/>
              <a:t>　</a:t>
            </a:r>
            <a:r>
              <a:rPr lang="en-US" altLang="ja-JP" sz="2400" dirty="0"/>
              <a:t>2.3 “narrow” </a:t>
            </a:r>
            <a:r>
              <a:rPr lang="ja-JP" altLang="en-US" sz="2400"/>
              <a:t>と</a:t>
            </a:r>
            <a:r>
              <a:rPr lang="en-US" altLang="ja-JP" sz="2400" dirty="0"/>
              <a:t> “broad”</a:t>
            </a:r>
          </a:p>
          <a:p>
            <a:r>
              <a:rPr lang="ja-JP" altLang="en-US" sz="2400"/>
              <a:t>　</a:t>
            </a:r>
            <a:r>
              <a:rPr lang="en-US" altLang="ja-JP" sz="2400" dirty="0"/>
              <a:t>2.4 </a:t>
            </a:r>
            <a:r>
              <a:rPr lang="ja-JP" altLang="en-US" sz="2400"/>
              <a:t>ボソンでの進展（</a:t>
            </a:r>
            <a:r>
              <a:rPr lang="en-US" altLang="ja-JP" sz="2400" dirty="0"/>
              <a:t>Efimov</a:t>
            </a:r>
            <a:r>
              <a:rPr lang="ja-JP" altLang="en-US" sz="2400"/>
              <a:t>など）</a:t>
            </a:r>
            <a:endParaRPr lang="en-US" altLang="ja-JP" sz="2400" dirty="0"/>
          </a:p>
          <a:p>
            <a:r>
              <a:rPr lang="ja-JP" altLang="en-US" sz="2400"/>
              <a:t>　</a:t>
            </a:r>
            <a:endParaRPr lang="en-US" altLang="ja-JP" sz="2400" dirty="0"/>
          </a:p>
          <a:p>
            <a:r>
              <a:rPr lang="en-US" altLang="ja-JP" sz="2400" dirty="0"/>
              <a:t>3. </a:t>
            </a:r>
            <a:r>
              <a:rPr lang="ja-JP" altLang="en-US" sz="2400"/>
              <a:t>関連した実験の紹介</a:t>
            </a:r>
            <a:endParaRPr lang="en-US" altLang="ja-JP" sz="2400" dirty="0"/>
          </a:p>
          <a:p>
            <a:r>
              <a:rPr lang="ja-JP" altLang="en-US" sz="2400"/>
              <a:t>　</a:t>
            </a:r>
            <a:r>
              <a:rPr lang="en-US" altLang="ja-JP" sz="2400" dirty="0"/>
              <a:t>3.1 </a:t>
            </a:r>
            <a:r>
              <a:rPr lang="ja-JP" altLang="en-US" sz="2400"/>
              <a:t>光格子中でのフェッシュバッハ共鳴</a:t>
            </a:r>
            <a:endParaRPr lang="en-US" altLang="ja-JP" sz="2400" dirty="0"/>
          </a:p>
          <a:p>
            <a:r>
              <a:rPr lang="ja-JP" altLang="en-US" sz="2400"/>
              <a:t>　　</a:t>
            </a:r>
            <a:r>
              <a:rPr lang="en-US" altLang="ja-JP" sz="2400" dirty="0"/>
              <a:t>(confinement induced resonance)</a:t>
            </a:r>
          </a:p>
          <a:p>
            <a:r>
              <a:rPr lang="ja-JP" altLang="en-US" sz="2400"/>
              <a:t>　</a:t>
            </a:r>
            <a:r>
              <a:rPr lang="en-US" altLang="ja-JP" sz="2400" dirty="0"/>
              <a:t>3.2 </a:t>
            </a:r>
            <a:r>
              <a:rPr lang="ja-JP" altLang="en-US" sz="2400"/>
              <a:t>光による散乱長の制御</a:t>
            </a:r>
            <a:endParaRPr lang="en-US" altLang="ja-JP" sz="2400" dirty="0"/>
          </a:p>
          <a:p>
            <a:r>
              <a:rPr lang="ja-JP" altLang="en-US" sz="2400"/>
              <a:t>　</a:t>
            </a:r>
            <a:r>
              <a:rPr lang="en-US" altLang="ja-JP" sz="2400" dirty="0"/>
              <a:t>3.3 </a:t>
            </a:r>
            <a:r>
              <a:rPr lang="ja-JP" altLang="en-US" sz="2400"/>
              <a:t>極性分子の生成</a:t>
            </a:r>
            <a:endParaRPr lang="en-US" altLang="ja-JP" sz="2400" dirty="0"/>
          </a:p>
          <a:p>
            <a:r>
              <a:rPr lang="ja-JP" altLang="en-US" sz="2400"/>
              <a:t>　</a:t>
            </a:r>
            <a:r>
              <a:rPr lang="en-US" altLang="ja-JP" sz="2400" dirty="0"/>
              <a:t>3.4 </a:t>
            </a:r>
            <a:r>
              <a:rPr lang="ja-JP" altLang="en-US" sz="2400"/>
              <a:t>衝突実験</a:t>
            </a:r>
            <a:endParaRPr lang="en-US" altLang="ja-JP" sz="2400" dirty="0"/>
          </a:p>
        </p:txBody>
      </p:sp>
      <p:sp>
        <p:nvSpPr>
          <p:cNvPr id="3" name="スライド番号プレースホルダー 2">
            <a:extLst>
              <a:ext uri="{FF2B5EF4-FFF2-40B4-BE49-F238E27FC236}">
                <a16:creationId xmlns:a16="http://schemas.microsoft.com/office/drawing/2014/main" id="{D3E78228-21D1-FF48-8413-2C2DF40AD724}"/>
              </a:ext>
            </a:extLst>
          </p:cNvPr>
          <p:cNvSpPr>
            <a:spLocks noGrp="1"/>
          </p:cNvSpPr>
          <p:nvPr>
            <p:ph type="sldNum" sz="quarter" idx="12"/>
          </p:nvPr>
        </p:nvSpPr>
        <p:spPr/>
        <p:txBody>
          <a:bodyPr/>
          <a:lstStyle/>
          <a:p>
            <a:fld id="{64E34636-76E8-8D49-B6F1-551BD4C1242B}" type="slidenum">
              <a:rPr kumimoji="1" lang="ja-JP" altLang="en-US" smtClean="0"/>
              <a:t>2</a:t>
            </a:fld>
            <a:endParaRPr kumimoji="1" lang="ja-JP" altLang="en-US"/>
          </a:p>
        </p:txBody>
      </p:sp>
    </p:spTree>
    <p:extLst>
      <p:ext uri="{BB962C8B-B14F-4D97-AF65-F5344CB8AC3E}">
        <p14:creationId xmlns:p14="http://schemas.microsoft.com/office/powerpoint/2010/main" val="570633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円弧 5">
            <a:extLst>
              <a:ext uri="{FF2B5EF4-FFF2-40B4-BE49-F238E27FC236}">
                <a16:creationId xmlns:a16="http://schemas.microsoft.com/office/drawing/2014/main" id="{011800FF-4C9E-5C40-A05A-30A4CC8E8E64}"/>
              </a:ext>
            </a:extLst>
          </p:cNvPr>
          <p:cNvSpPr/>
          <p:nvPr/>
        </p:nvSpPr>
        <p:spPr>
          <a:xfrm rot="8100000">
            <a:off x="3071666" y="-650292"/>
            <a:ext cx="2880000" cy="2880000"/>
          </a:xfrm>
          <a:prstGeom prst="arc">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円/楕円 6">
            <a:extLst>
              <a:ext uri="{FF2B5EF4-FFF2-40B4-BE49-F238E27FC236}">
                <a16:creationId xmlns:a16="http://schemas.microsoft.com/office/drawing/2014/main" id="{C0ADB8C8-4F7B-B144-979B-A6C652917C80}"/>
              </a:ext>
            </a:extLst>
          </p:cNvPr>
          <p:cNvSpPr/>
          <p:nvPr/>
        </p:nvSpPr>
        <p:spPr>
          <a:xfrm>
            <a:off x="3943608" y="1871337"/>
            <a:ext cx="252000" cy="2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a:extLst>
              <a:ext uri="{FF2B5EF4-FFF2-40B4-BE49-F238E27FC236}">
                <a16:creationId xmlns:a16="http://schemas.microsoft.com/office/drawing/2014/main" id="{82047373-61ED-ED40-8881-48107361B470}"/>
              </a:ext>
            </a:extLst>
          </p:cNvPr>
          <p:cNvSpPr/>
          <p:nvPr/>
        </p:nvSpPr>
        <p:spPr>
          <a:xfrm>
            <a:off x="5254568" y="1674686"/>
            <a:ext cx="252000" cy="2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a:extLst>
              <a:ext uri="{FF2B5EF4-FFF2-40B4-BE49-F238E27FC236}">
                <a16:creationId xmlns:a16="http://schemas.microsoft.com/office/drawing/2014/main" id="{B6B990E6-2C96-D544-94A8-732254D24DA3}"/>
              </a:ext>
            </a:extLst>
          </p:cNvPr>
          <p:cNvSpPr/>
          <p:nvPr/>
        </p:nvSpPr>
        <p:spPr>
          <a:xfrm>
            <a:off x="3597237" y="4600678"/>
            <a:ext cx="252000" cy="2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a:extLst>
              <a:ext uri="{FF2B5EF4-FFF2-40B4-BE49-F238E27FC236}">
                <a16:creationId xmlns:a16="http://schemas.microsoft.com/office/drawing/2014/main" id="{DC52D9A0-45D3-E948-AEF2-C1B20DAABF55}"/>
              </a:ext>
            </a:extLst>
          </p:cNvPr>
          <p:cNvSpPr/>
          <p:nvPr/>
        </p:nvSpPr>
        <p:spPr>
          <a:xfrm>
            <a:off x="5254564" y="4556432"/>
            <a:ext cx="252000" cy="2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稲妻 11">
            <a:extLst>
              <a:ext uri="{FF2B5EF4-FFF2-40B4-BE49-F238E27FC236}">
                <a16:creationId xmlns:a16="http://schemas.microsoft.com/office/drawing/2014/main" id="{C0F2AC9B-5575-004E-B7B5-3C7137B3B12A}"/>
              </a:ext>
            </a:extLst>
          </p:cNvPr>
          <p:cNvSpPr/>
          <p:nvPr/>
        </p:nvSpPr>
        <p:spPr>
          <a:xfrm>
            <a:off x="3857400" y="3952133"/>
            <a:ext cx="914400" cy="914400"/>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弧 12">
            <a:extLst>
              <a:ext uri="{FF2B5EF4-FFF2-40B4-BE49-F238E27FC236}">
                <a16:creationId xmlns:a16="http://schemas.microsoft.com/office/drawing/2014/main" id="{EA0E3CBC-F92C-E34C-A3D8-2985D2A9F556}"/>
              </a:ext>
            </a:extLst>
          </p:cNvPr>
          <p:cNvSpPr/>
          <p:nvPr/>
        </p:nvSpPr>
        <p:spPr>
          <a:xfrm rot="8100000">
            <a:off x="3085521" y="2273008"/>
            <a:ext cx="2880000" cy="2880000"/>
          </a:xfrm>
          <a:prstGeom prst="arc">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円/楕円 13">
            <a:extLst>
              <a:ext uri="{FF2B5EF4-FFF2-40B4-BE49-F238E27FC236}">
                <a16:creationId xmlns:a16="http://schemas.microsoft.com/office/drawing/2014/main" id="{E2A7905F-5DC4-2140-9F0F-CC647DD6C4E4}"/>
              </a:ext>
            </a:extLst>
          </p:cNvPr>
          <p:cNvSpPr/>
          <p:nvPr/>
        </p:nvSpPr>
        <p:spPr>
          <a:xfrm>
            <a:off x="3070773" y="4212749"/>
            <a:ext cx="252000" cy="2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 name="グループ化 3">
            <a:extLst>
              <a:ext uri="{FF2B5EF4-FFF2-40B4-BE49-F238E27FC236}">
                <a16:creationId xmlns:a16="http://schemas.microsoft.com/office/drawing/2014/main" id="{C68C3A5E-4017-F14A-BB60-EFB1EE1EEABD}"/>
              </a:ext>
            </a:extLst>
          </p:cNvPr>
          <p:cNvGrpSpPr/>
          <p:nvPr/>
        </p:nvGrpSpPr>
        <p:grpSpPr>
          <a:xfrm>
            <a:off x="4359261" y="4686021"/>
            <a:ext cx="362139" cy="750764"/>
            <a:chOff x="6509495" y="4784314"/>
            <a:chExt cx="362139" cy="750764"/>
          </a:xfrm>
        </p:grpSpPr>
        <p:sp>
          <p:nvSpPr>
            <p:cNvPr id="15" name="円/楕円 14">
              <a:extLst>
                <a:ext uri="{FF2B5EF4-FFF2-40B4-BE49-F238E27FC236}">
                  <a16:creationId xmlns:a16="http://schemas.microsoft.com/office/drawing/2014/main" id="{D60FC229-F61D-4645-9E0F-F7285E07986D}"/>
                </a:ext>
              </a:extLst>
            </p:cNvPr>
            <p:cNvSpPr/>
            <p:nvPr/>
          </p:nvSpPr>
          <p:spPr>
            <a:xfrm>
              <a:off x="6619634" y="4784314"/>
              <a:ext cx="252000" cy="2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円/楕円 15">
              <a:extLst>
                <a:ext uri="{FF2B5EF4-FFF2-40B4-BE49-F238E27FC236}">
                  <a16:creationId xmlns:a16="http://schemas.microsoft.com/office/drawing/2014/main" id="{D4F5790A-0E9C-3A46-B40E-BF2C5E76AC03}"/>
                </a:ext>
              </a:extLst>
            </p:cNvPr>
            <p:cNvSpPr/>
            <p:nvPr/>
          </p:nvSpPr>
          <p:spPr>
            <a:xfrm>
              <a:off x="6509495" y="5283078"/>
              <a:ext cx="252000" cy="2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 name="直線コネクタ 2">
              <a:extLst>
                <a:ext uri="{FF2B5EF4-FFF2-40B4-BE49-F238E27FC236}">
                  <a16:creationId xmlns:a16="http://schemas.microsoft.com/office/drawing/2014/main" id="{FEF84058-B327-6046-ACE6-91A5F9B9CDEC}"/>
                </a:ext>
              </a:extLst>
            </p:cNvPr>
            <p:cNvCxnSpPr>
              <a:endCxn id="16" idx="4"/>
            </p:cNvCxnSpPr>
            <p:nvPr/>
          </p:nvCxnSpPr>
          <p:spPr>
            <a:xfrm flipH="1">
              <a:off x="6635495" y="4910314"/>
              <a:ext cx="110139" cy="624764"/>
            </a:xfrm>
            <a:prstGeom prst="line">
              <a:avLst/>
            </a:prstGeom>
            <a:ln w="50800"/>
          </p:spPr>
          <p:style>
            <a:lnRef idx="1">
              <a:schemeClr val="accent1"/>
            </a:lnRef>
            <a:fillRef idx="0">
              <a:schemeClr val="accent1"/>
            </a:fillRef>
            <a:effectRef idx="0">
              <a:schemeClr val="accent1"/>
            </a:effectRef>
            <a:fontRef idx="minor">
              <a:schemeClr val="tx1"/>
            </a:fontRef>
          </p:style>
        </p:cxnSp>
      </p:grpSp>
      <p:sp>
        <p:nvSpPr>
          <p:cNvPr id="2" name="テキスト ボックス 1">
            <a:extLst>
              <a:ext uri="{FF2B5EF4-FFF2-40B4-BE49-F238E27FC236}">
                <a16:creationId xmlns:a16="http://schemas.microsoft.com/office/drawing/2014/main" id="{26E53306-B7B3-1D4E-8780-459D759E8BB3}"/>
              </a:ext>
            </a:extLst>
          </p:cNvPr>
          <p:cNvSpPr txBox="1"/>
          <p:nvPr/>
        </p:nvSpPr>
        <p:spPr>
          <a:xfrm>
            <a:off x="4540330" y="3582178"/>
            <a:ext cx="570990" cy="584775"/>
          </a:xfrm>
          <a:prstGeom prst="rect">
            <a:avLst/>
          </a:prstGeom>
          <a:noFill/>
        </p:spPr>
        <p:txBody>
          <a:bodyPr wrap="none" rtlCol="0">
            <a:spAutoFit/>
          </a:bodyPr>
          <a:lstStyle/>
          <a:p>
            <a:r>
              <a:rPr kumimoji="1" lang="en-US" altLang="ja-JP" sz="3200" i="1" dirty="0" err="1">
                <a:latin typeface="Times New Roman" panose="02020603050405020304" pitchFamily="18" charset="0"/>
                <a:cs typeface="Times New Roman" panose="02020603050405020304" pitchFamily="18" charset="0"/>
              </a:rPr>
              <a:t>E</a:t>
            </a:r>
            <a:r>
              <a:rPr kumimoji="1" lang="en-US" altLang="ja-JP" sz="3200" i="1" baseline="-25000" dirty="0" err="1">
                <a:latin typeface="Times New Roman" panose="02020603050405020304" pitchFamily="18" charset="0"/>
                <a:cs typeface="Times New Roman" panose="02020603050405020304" pitchFamily="18" charset="0"/>
              </a:rPr>
              <a:t>b</a:t>
            </a:r>
            <a:endParaRPr kumimoji="1" lang="ja-JP" altLang="en-US" sz="3200" i="1" baseline="-2500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id="{82928081-5172-2041-8E43-72537D485504}"/>
                  </a:ext>
                </a:extLst>
              </p:cNvPr>
              <p:cNvSpPr txBox="1"/>
              <p:nvPr/>
            </p:nvSpPr>
            <p:spPr>
              <a:xfrm>
                <a:off x="6436180" y="3668168"/>
                <a:ext cx="1452834" cy="7411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 altLang="ja-JP" sz="2400" i="1" smtClean="0">
                              <a:latin typeface="Cambria Math" panose="02040503050406030204" pitchFamily="18" charset="0"/>
                            </a:rPr>
                          </m:ctrlPr>
                        </m:fPr>
                        <m:num>
                          <m:sSup>
                            <m:sSupPr>
                              <m:ctrlPr>
                                <a:rPr kumimoji="1" lang="en" altLang="ja-JP" sz="2400" i="1" smtClean="0">
                                  <a:latin typeface="Cambria Math" panose="02040503050406030204" pitchFamily="18" charset="0"/>
                                </a:rPr>
                              </m:ctrlPr>
                            </m:sSupPr>
                            <m:e>
                              <m:r>
                                <a:rPr kumimoji="1" lang="en-US" altLang="ja-JP" sz="2400" b="0" i="1" smtClean="0">
                                  <a:latin typeface="Cambria Math" panose="02040503050406030204" pitchFamily="18" charset="0"/>
                                </a:rPr>
                                <m:t>𝑝</m:t>
                              </m:r>
                            </m:e>
                            <m:sup>
                              <m:r>
                                <a:rPr kumimoji="1" lang="en-US" altLang="ja-JP" sz="2400" b="0" i="1" smtClean="0">
                                  <a:latin typeface="Cambria Math" panose="02040503050406030204" pitchFamily="18" charset="0"/>
                                </a:rPr>
                                <m:t>2</m:t>
                              </m:r>
                            </m:sup>
                          </m:sSup>
                        </m:num>
                        <m:den>
                          <m:r>
                            <a:rPr kumimoji="1" lang="en-US" altLang="ja-JP" sz="2400" b="0" i="1" smtClean="0">
                              <a:latin typeface="Cambria Math" panose="02040503050406030204" pitchFamily="18" charset="0"/>
                            </a:rPr>
                            <m:t>2</m:t>
                          </m:r>
                          <m:r>
                            <a:rPr kumimoji="1" lang="en-US" altLang="ja-JP" sz="2400" b="0" i="1" smtClean="0">
                              <a:latin typeface="Cambria Math" panose="02040503050406030204" pitchFamily="18" charset="0"/>
                            </a:rPr>
                            <m:t>𝑚</m:t>
                          </m:r>
                        </m:den>
                      </m:f>
                      <m:r>
                        <a:rPr kumimoji="1" lang="en-US" altLang="ja-JP" sz="2400" b="0" i="1" smtClean="0">
                          <a:latin typeface="Cambria Math" panose="02040503050406030204" pitchFamily="18" charset="0"/>
                        </a:rPr>
                        <m:t>=</m:t>
                      </m:r>
                      <m:f>
                        <m:fPr>
                          <m:ctrlPr>
                            <a:rPr kumimoji="1" lang="en" altLang="ja-JP" sz="2400" i="1" smtClean="0">
                              <a:latin typeface="Cambria Math" panose="02040503050406030204" pitchFamily="18" charset="0"/>
                            </a:rPr>
                          </m:ctrlPr>
                        </m:fPr>
                        <m:num>
                          <m:r>
                            <a:rPr kumimoji="1" lang="en-US" altLang="ja-JP" sz="2400" b="0" i="1" smtClean="0">
                              <a:latin typeface="Cambria Math" panose="02040503050406030204" pitchFamily="18" charset="0"/>
                            </a:rPr>
                            <m:t>2</m:t>
                          </m:r>
                        </m:num>
                        <m:den>
                          <m:r>
                            <a:rPr kumimoji="1" lang="en-US" altLang="ja-JP" sz="2400" b="0" i="1" smtClean="0">
                              <a:latin typeface="Cambria Math" panose="02040503050406030204" pitchFamily="18" charset="0"/>
                            </a:rPr>
                            <m:t>3</m:t>
                          </m:r>
                        </m:den>
                      </m:f>
                      <m:sSub>
                        <m:sSubPr>
                          <m:ctrlPr>
                            <a:rPr kumimoji="1" lang="en" altLang="ja-JP" sz="2400" i="1" smtClean="0">
                              <a:latin typeface="Cambria Math" panose="02040503050406030204" pitchFamily="18" charset="0"/>
                            </a:rPr>
                          </m:ctrlPr>
                        </m:sSubPr>
                        <m:e>
                          <m:r>
                            <a:rPr kumimoji="1" lang="en-US" altLang="ja-JP" sz="2400" b="0" i="1" smtClean="0">
                              <a:latin typeface="Cambria Math" panose="02040503050406030204" pitchFamily="18" charset="0"/>
                            </a:rPr>
                            <m:t>𝐸</m:t>
                          </m:r>
                        </m:e>
                        <m:sub>
                          <m:r>
                            <a:rPr kumimoji="1" lang="en-US" altLang="ja-JP" sz="2400" b="0" i="1" smtClean="0">
                              <a:latin typeface="Cambria Math" panose="02040503050406030204" pitchFamily="18" charset="0"/>
                            </a:rPr>
                            <m:t>𝑏</m:t>
                          </m:r>
                        </m:sub>
                      </m:sSub>
                    </m:oMath>
                  </m:oMathPara>
                </a14:m>
                <a:endParaRPr kumimoji="1" lang="ja-JP" altLang="en-US" sz="2400"/>
              </a:p>
            </p:txBody>
          </p:sp>
        </mc:Choice>
        <mc:Fallback xmlns="">
          <p:sp>
            <p:nvSpPr>
              <p:cNvPr id="5" name="テキスト ボックス 4">
                <a:extLst>
                  <a:ext uri="{FF2B5EF4-FFF2-40B4-BE49-F238E27FC236}">
                    <a16:creationId xmlns:a16="http://schemas.microsoft.com/office/drawing/2014/main" id="{82928081-5172-2041-8E43-72537D485504}"/>
                  </a:ext>
                </a:extLst>
              </p:cNvPr>
              <p:cNvSpPr txBox="1">
                <a:spLocks noRot="1" noChangeAspect="1" noMove="1" noResize="1" noEditPoints="1" noAdjustHandles="1" noChangeArrowheads="1" noChangeShapeType="1" noTextEdit="1"/>
              </p:cNvSpPr>
              <p:nvPr/>
            </p:nvSpPr>
            <p:spPr>
              <a:xfrm>
                <a:off x="6436180" y="3668168"/>
                <a:ext cx="1452834" cy="741165"/>
              </a:xfrm>
              <a:prstGeom prst="rect">
                <a:avLst/>
              </a:prstGeom>
              <a:blipFill>
                <a:blip r:embed="rId2"/>
                <a:stretch>
                  <a:fillRect l="-4348" r="-870" b="-1355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id="{73CCE8B8-DBEC-434B-91A7-676C14524D2C}"/>
                  </a:ext>
                </a:extLst>
              </p:cNvPr>
              <p:cNvSpPr txBox="1"/>
              <p:nvPr/>
            </p:nvSpPr>
            <p:spPr>
              <a:xfrm>
                <a:off x="971819" y="3891146"/>
                <a:ext cx="1656992" cy="7933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kumimoji="1" lang="en" altLang="ja-JP" sz="2400" i="1" smtClean="0">
                              <a:latin typeface="Cambria Math" panose="02040503050406030204" pitchFamily="18" charset="0"/>
                            </a:rPr>
                          </m:ctrlPr>
                        </m:fPr>
                        <m:num>
                          <m:sSup>
                            <m:sSupPr>
                              <m:ctrlPr>
                                <a:rPr kumimoji="1" lang="en" altLang="ja-JP" sz="2400" i="1" smtClean="0">
                                  <a:latin typeface="Cambria Math" panose="02040503050406030204" pitchFamily="18" charset="0"/>
                                </a:rPr>
                              </m:ctrlPr>
                            </m:sSupPr>
                            <m:e>
                              <m:d>
                                <m:dPr>
                                  <m:ctrlPr>
                                    <a:rPr kumimoji="1" lang="en" altLang="ja-JP" sz="2400" i="1" smtClean="0">
                                      <a:latin typeface="Cambria Math" panose="02040503050406030204" pitchFamily="18" charset="0"/>
                                    </a:rPr>
                                  </m:ctrlPr>
                                </m:dPr>
                                <m:e>
                                  <m:r>
                                    <a:rPr kumimoji="1" lang="en" altLang="ja-JP" sz="2400" i="1" smtClean="0">
                                      <a:latin typeface="Cambria Math" panose="02040503050406030204" pitchFamily="18" charset="0"/>
                                      <a:ea typeface="Cambria Math" panose="02040503050406030204" pitchFamily="18" charset="0"/>
                                    </a:rPr>
                                    <m:t>−</m:t>
                                  </m:r>
                                  <m:r>
                                    <a:rPr kumimoji="1" lang="en-US" altLang="ja-JP" sz="2400" b="0" i="1" smtClean="0">
                                      <a:latin typeface="Cambria Math" panose="02040503050406030204" pitchFamily="18" charset="0"/>
                                      <a:ea typeface="Cambria Math" panose="02040503050406030204" pitchFamily="18" charset="0"/>
                                    </a:rPr>
                                    <m:t>𝑝</m:t>
                                  </m:r>
                                </m:e>
                              </m:d>
                            </m:e>
                            <m:sup>
                              <m:r>
                                <a:rPr kumimoji="1" lang="en-US" altLang="ja-JP" sz="2400" b="0" i="1" smtClean="0">
                                  <a:latin typeface="Cambria Math" panose="02040503050406030204" pitchFamily="18" charset="0"/>
                                </a:rPr>
                                <m:t>2</m:t>
                              </m:r>
                            </m:sup>
                          </m:sSup>
                        </m:num>
                        <m:den>
                          <m:r>
                            <a:rPr kumimoji="1" lang="en-US" altLang="ja-JP" sz="2400" b="0" i="1" smtClean="0">
                              <a:latin typeface="Cambria Math" panose="02040503050406030204" pitchFamily="18" charset="0"/>
                            </a:rPr>
                            <m:t>2</m:t>
                          </m:r>
                          <m:d>
                            <m:dPr>
                              <m:ctrlPr>
                                <a:rPr kumimoji="1" lang="en-US" altLang="ja-JP" sz="2400" b="0" i="1" smtClean="0">
                                  <a:latin typeface="Cambria Math" panose="02040503050406030204" pitchFamily="18" charset="0"/>
                                </a:rPr>
                              </m:ctrlPr>
                            </m:dPr>
                            <m:e>
                              <m:r>
                                <a:rPr kumimoji="1" lang="en-US" altLang="ja-JP" sz="2400" b="0" i="1" smtClean="0">
                                  <a:latin typeface="Cambria Math" panose="02040503050406030204" pitchFamily="18" charset="0"/>
                                </a:rPr>
                                <m:t>2</m:t>
                              </m:r>
                              <m:r>
                                <a:rPr kumimoji="1" lang="en-US" altLang="ja-JP" sz="2400" b="0" i="1" smtClean="0">
                                  <a:latin typeface="Cambria Math" panose="02040503050406030204" pitchFamily="18" charset="0"/>
                                </a:rPr>
                                <m:t>𝑚</m:t>
                              </m:r>
                            </m:e>
                          </m:d>
                        </m:den>
                      </m:f>
                      <m:r>
                        <a:rPr kumimoji="1" lang="en-US" altLang="ja-JP" sz="2400" b="0" i="1" smtClean="0">
                          <a:latin typeface="Cambria Math" panose="02040503050406030204" pitchFamily="18" charset="0"/>
                        </a:rPr>
                        <m:t>=</m:t>
                      </m:r>
                      <m:f>
                        <m:fPr>
                          <m:ctrlPr>
                            <a:rPr kumimoji="1" lang="en" altLang="ja-JP" sz="2400" i="1" smtClean="0">
                              <a:latin typeface="Cambria Math" panose="02040503050406030204" pitchFamily="18" charset="0"/>
                            </a:rPr>
                          </m:ctrlPr>
                        </m:fPr>
                        <m:num>
                          <m:sSub>
                            <m:sSubPr>
                              <m:ctrlPr>
                                <a:rPr lang="en" altLang="ja-JP" sz="2400" i="1">
                                  <a:latin typeface="Cambria Math" panose="02040503050406030204" pitchFamily="18" charset="0"/>
                                </a:rPr>
                              </m:ctrlPr>
                            </m:sSubPr>
                            <m:e>
                              <m:r>
                                <a:rPr lang="en-US" altLang="ja-JP" sz="2400" i="1">
                                  <a:latin typeface="Cambria Math" panose="02040503050406030204" pitchFamily="18" charset="0"/>
                                </a:rPr>
                                <m:t>𝐸</m:t>
                              </m:r>
                            </m:e>
                            <m:sub>
                              <m:r>
                                <a:rPr lang="en-US" altLang="ja-JP" sz="2400" i="1">
                                  <a:latin typeface="Cambria Math" panose="02040503050406030204" pitchFamily="18" charset="0"/>
                                </a:rPr>
                                <m:t>𝑏</m:t>
                              </m:r>
                            </m:sub>
                          </m:sSub>
                        </m:num>
                        <m:den>
                          <m:r>
                            <a:rPr kumimoji="1" lang="en-US" altLang="ja-JP" sz="2400" b="0" i="1" smtClean="0">
                              <a:latin typeface="Cambria Math" panose="02040503050406030204" pitchFamily="18" charset="0"/>
                            </a:rPr>
                            <m:t>3</m:t>
                          </m:r>
                        </m:den>
                      </m:f>
                    </m:oMath>
                  </m:oMathPara>
                </a14:m>
                <a:endParaRPr kumimoji="1" lang="ja-JP" altLang="en-US" sz="2400"/>
              </a:p>
            </p:txBody>
          </p:sp>
        </mc:Choice>
        <mc:Fallback xmlns="">
          <p:sp>
            <p:nvSpPr>
              <p:cNvPr id="17" name="テキスト ボックス 16">
                <a:extLst>
                  <a:ext uri="{FF2B5EF4-FFF2-40B4-BE49-F238E27FC236}">
                    <a16:creationId xmlns:a16="http://schemas.microsoft.com/office/drawing/2014/main" id="{73CCE8B8-DBEC-434B-91A7-676C14524D2C}"/>
                  </a:ext>
                </a:extLst>
              </p:cNvPr>
              <p:cNvSpPr txBox="1">
                <a:spLocks noRot="1" noChangeAspect="1" noMove="1" noResize="1" noEditPoints="1" noAdjustHandles="1" noChangeArrowheads="1" noChangeShapeType="1" noTextEdit="1"/>
              </p:cNvSpPr>
              <p:nvPr/>
            </p:nvSpPr>
            <p:spPr>
              <a:xfrm>
                <a:off x="971819" y="3891146"/>
                <a:ext cx="1656992" cy="793359"/>
              </a:xfrm>
              <a:prstGeom prst="rect">
                <a:avLst/>
              </a:prstGeom>
              <a:blipFill>
                <a:blip r:embed="rId3"/>
                <a:stretch>
                  <a:fillRect l="-3817" b="-4688"/>
                </a:stretch>
              </a:blipFill>
            </p:spPr>
            <p:txBody>
              <a:bodyPr/>
              <a:lstStyle/>
              <a:p>
                <a:r>
                  <a:rPr lang="ja-JP" altLang="en-US">
                    <a:noFill/>
                  </a:rPr>
                  <a:t> </a:t>
                </a:r>
              </a:p>
            </p:txBody>
          </p:sp>
        </mc:Fallback>
      </mc:AlternateContent>
      <p:sp>
        <p:nvSpPr>
          <p:cNvPr id="18" name="テキスト ボックス 17">
            <a:extLst>
              <a:ext uri="{FF2B5EF4-FFF2-40B4-BE49-F238E27FC236}">
                <a16:creationId xmlns:a16="http://schemas.microsoft.com/office/drawing/2014/main" id="{CB2AE917-5829-B749-B48C-26E2DCA68596}"/>
              </a:ext>
            </a:extLst>
          </p:cNvPr>
          <p:cNvSpPr txBox="1"/>
          <p:nvPr/>
        </p:nvSpPr>
        <p:spPr>
          <a:xfrm>
            <a:off x="656724" y="228998"/>
            <a:ext cx="7959230" cy="523220"/>
          </a:xfrm>
          <a:prstGeom prst="rect">
            <a:avLst/>
          </a:prstGeom>
          <a:solidFill>
            <a:srgbClr val="FFFF00"/>
          </a:solidFill>
        </p:spPr>
        <p:txBody>
          <a:bodyPr wrap="none" rtlCol="0">
            <a:spAutoFit/>
          </a:bodyPr>
          <a:lstStyle/>
          <a:p>
            <a:r>
              <a:rPr lang="en-US" altLang="ja-JP" sz="2800" dirty="0"/>
              <a:t>We knew the reason of the loss should be three body</a:t>
            </a:r>
            <a:endParaRPr kumimoji="1" lang="ja-JP" altLang="en-US" sz="2800"/>
          </a:p>
        </p:txBody>
      </p:sp>
      <p:sp>
        <p:nvSpPr>
          <p:cNvPr id="9" name="スライド番号プレースホルダー 8">
            <a:extLst>
              <a:ext uri="{FF2B5EF4-FFF2-40B4-BE49-F238E27FC236}">
                <a16:creationId xmlns:a16="http://schemas.microsoft.com/office/drawing/2014/main" id="{A2A85194-41C7-1C47-8099-7AB22C04200B}"/>
              </a:ext>
            </a:extLst>
          </p:cNvPr>
          <p:cNvSpPr>
            <a:spLocks noGrp="1"/>
          </p:cNvSpPr>
          <p:nvPr>
            <p:ph type="sldNum" sz="quarter" idx="12"/>
          </p:nvPr>
        </p:nvSpPr>
        <p:spPr/>
        <p:txBody>
          <a:bodyPr/>
          <a:lstStyle/>
          <a:p>
            <a:fld id="{64E34636-76E8-8D49-B6F1-551BD4C1242B}" type="slidenum">
              <a:rPr kumimoji="1" lang="ja-JP" altLang="en-US" smtClean="0"/>
              <a:t>20</a:t>
            </a:fld>
            <a:endParaRPr kumimoji="1" lang="ja-JP" altLang="en-US"/>
          </a:p>
        </p:txBody>
      </p:sp>
    </p:spTree>
    <p:extLst>
      <p:ext uri="{BB962C8B-B14F-4D97-AF65-F5344CB8AC3E}">
        <p14:creationId xmlns:p14="http://schemas.microsoft.com/office/powerpoint/2010/main" val="397047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grpId="0" nodeType="clickEffect">
                                  <p:stCondLst>
                                    <p:cond delay="0"/>
                                  </p:stCondLst>
                                  <p:childTnLst>
                                    <p:animMotion origin="layout" path="M -0.00122 -0.00231 C 0.01007 0.01204 0.02135 0.02639 0.03576 0.03426 C 0.05035 0.04213 0.07309 0.04398 0.08576 0.04491 C 0.09844 0.04607 0.10503 0.04329 0.11163 0.04074 " pathEditMode="relative" rAng="0" ptsTypes="AAAA">
                                      <p:cBhvr>
                                        <p:cTn id="6" dur="500" fill="hold"/>
                                        <p:tgtEl>
                                          <p:spTgt spid="10"/>
                                        </p:tgtEl>
                                        <p:attrNameLst>
                                          <p:attrName>ppt_x</p:attrName>
                                          <p:attrName>ppt_y</p:attrName>
                                        </p:attrNameLst>
                                      </p:cBhvr>
                                      <p:rCtr x="5642" y="2361"/>
                                    </p:animMotion>
                                  </p:childTnLst>
                                </p:cTn>
                              </p:par>
                              <p:par>
                                <p:cTn id="7" presetID="0" presetClass="path" presetSubtype="0" fill="hold" grpId="0" nodeType="withEffect">
                                  <p:stCondLst>
                                    <p:cond delay="0"/>
                                  </p:stCondLst>
                                  <p:childTnLst>
                                    <p:animMotion origin="layout" path="M -0.00018 0.00417 C -0.00955 0.01528 -0.01875 0.02639 -0.0309 0.03426 C -0.04306 0.04213 -0.05799 0.04676 -0.07274 0.05162 " pathEditMode="relative" rAng="0" ptsTypes="AAA">
                                      <p:cBhvr>
                                        <p:cTn id="8" dur="500" fill="hold"/>
                                        <p:tgtEl>
                                          <p:spTgt spid="11"/>
                                        </p:tgtEl>
                                        <p:attrNameLst>
                                          <p:attrName>ppt_x</p:attrName>
                                          <p:attrName>ppt_y</p:attrName>
                                        </p:attrNameLst>
                                      </p:cBhvr>
                                      <p:rCtr x="-3628" y="2361"/>
                                    </p:animMotion>
                                  </p:childTnLst>
                                </p:cTn>
                              </p:par>
                              <p:par>
                                <p:cTn id="9" presetID="0" presetClass="path" presetSubtype="0" fill="hold" grpId="0" nodeType="withEffect">
                                  <p:stCondLst>
                                    <p:cond delay="0"/>
                                  </p:stCondLst>
                                  <p:childTnLst>
                                    <p:animMotion origin="layout" path="M 0 0 C 0.0125 0.01319 0.025 0.02639 0.03941 0.04028 C 0.05364 0.05417 0.07135 0.07268 0.08628 0.08264 C 0.10121 0.09282 0.11493 0.09792 0.12882 0.10093 C 0.14271 0.10393 0.15625 0.10231 0.16979 0.10093 " pathEditMode="relative" ptsTypes="AAAAA">
                                      <p:cBhvr>
                                        <p:cTn id="10" dur="1000" fill="hold"/>
                                        <p:tgtEl>
                                          <p:spTgt spid="14"/>
                                        </p:tgtEl>
                                        <p:attrNameLst>
                                          <p:attrName>ppt_x</p:attrName>
                                          <p:attrName>ppt_y</p:attrName>
                                        </p:attrNameLst>
                                      </p:cBhvr>
                                    </p:animMotion>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2"/>
                                        </p:tgtEl>
                                        <p:attrNameLst>
                                          <p:attrName>style.visibility</p:attrName>
                                        </p:attrNameLst>
                                      </p:cBhvr>
                                      <p:to>
                                        <p:strVal val="hidden"/>
                                      </p:to>
                                    </p:set>
                                  </p:childTnLst>
                                </p:cTn>
                              </p:par>
                            </p:childTnLst>
                          </p:cTn>
                        </p:par>
                        <p:par>
                          <p:cTn id="18" fill="hold">
                            <p:stCondLst>
                              <p:cond delay="0"/>
                            </p:stCondLst>
                            <p:childTnLst>
                              <p:par>
                                <p:cTn id="19" presetID="1" presetClass="exit" presetSubtype="0" fill="hold" grpId="1" nodeType="afterEffect">
                                  <p:stCondLst>
                                    <p:cond delay="0"/>
                                  </p:stCondLst>
                                  <p:childTnLst>
                                    <p:set>
                                      <p:cBhvr>
                                        <p:cTn id="20" dur="1" fill="hold">
                                          <p:stCondLst>
                                            <p:cond delay="0"/>
                                          </p:stCondLst>
                                        </p:cTn>
                                        <p:tgtEl>
                                          <p:spTgt spid="14"/>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fill="hold" nodeType="clickEffect">
                                  <p:stCondLst>
                                    <p:cond delay="0"/>
                                  </p:stCondLst>
                                  <p:childTnLst>
                                    <p:animMotion origin="layout" path="M 2.22222E-6 -2.96296E-6 L -0.24097 -0.00208 " pathEditMode="relative" rAng="0" ptsTypes="AA">
                                      <p:cBhvr>
                                        <p:cTn id="30" dur="500" fill="hold"/>
                                        <p:tgtEl>
                                          <p:spTgt spid="4"/>
                                        </p:tgtEl>
                                        <p:attrNameLst>
                                          <p:attrName>ppt_x</p:attrName>
                                          <p:attrName>ppt_y</p:attrName>
                                        </p:attrNameLst>
                                      </p:cBhvr>
                                      <p:rCtr x="-12049" y="-116"/>
                                    </p:animMotion>
                                  </p:childTnLst>
                                </p:cTn>
                              </p:par>
                              <p:par>
                                <p:cTn id="31" presetID="42" presetClass="path" presetSubtype="0" fill="hold" grpId="1" nodeType="withEffect">
                                  <p:stCondLst>
                                    <p:cond delay="0"/>
                                  </p:stCondLst>
                                  <p:childTnLst>
                                    <p:animMotion origin="layout" path="M 1.94444E-6 1.11111E-6 L 0.17795 0.00069 " pathEditMode="relative" rAng="0" ptsTypes="AA">
                                      <p:cBhvr>
                                        <p:cTn id="32" dur="500" fill="hold"/>
                                        <p:tgtEl>
                                          <p:spTgt spid="11"/>
                                        </p:tgtEl>
                                        <p:attrNameLst>
                                          <p:attrName>ppt_x</p:attrName>
                                          <p:attrName>ppt_y</p:attrName>
                                        </p:attrNameLst>
                                      </p:cBhvr>
                                      <p:rCtr x="8889" y="23"/>
                                    </p:animMotion>
                                  </p:childTnLst>
                                </p:cTn>
                              </p:par>
                            </p:childTnLst>
                          </p:cTn>
                        </p:par>
                        <p:par>
                          <p:cTn id="33" fill="hold">
                            <p:stCondLst>
                              <p:cond delay="500"/>
                            </p:stCondLst>
                            <p:childTnLst>
                              <p:par>
                                <p:cTn id="34" presetID="1" presetClass="exit" presetSubtype="0" fill="hold" grpId="1" nodeType="afterEffect">
                                  <p:stCondLst>
                                    <p:cond delay="0"/>
                                  </p:stCondLst>
                                  <p:childTnLst>
                                    <p:set>
                                      <p:cBhvr>
                                        <p:cTn id="35" dur="1" fill="hold">
                                          <p:stCondLst>
                                            <p:cond delay="0"/>
                                          </p:stCondLst>
                                        </p:cTn>
                                        <p:tgtEl>
                                          <p:spTgt spid="2"/>
                                        </p:tgtEl>
                                        <p:attrNameLst>
                                          <p:attrName>style.visibility</p:attrName>
                                        </p:attrNameLst>
                                      </p:cBhvr>
                                      <p:to>
                                        <p:strVal val="hidden"/>
                                      </p:to>
                                    </p:set>
                                  </p:childTnLst>
                                </p:cTn>
                              </p:par>
                              <p:par>
                                <p:cTn id="36" presetID="1"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4" grpId="0" animBg="1"/>
      <p:bldP spid="14" grpId="1" animBg="1"/>
      <p:bldP spid="2" grpId="0"/>
      <p:bldP spid="2" grpId="1"/>
      <p:bldP spid="5"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07CBABFA-DDB5-B342-AF97-3F27EBA07E6F}"/>
              </a:ext>
            </a:extLst>
          </p:cNvPr>
          <p:cNvSpPr txBox="1"/>
          <p:nvPr/>
        </p:nvSpPr>
        <p:spPr>
          <a:xfrm>
            <a:off x="708378" y="1108997"/>
            <a:ext cx="2877775" cy="954107"/>
          </a:xfrm>
          <a:prstGeom prst="rect">
            <a:avLst/>
          </a:prstGeom>
          <a:noFill/>
        </p:spPr>
        <p:txBody>
          <a:bodyPr wrap="none" rtlCol="0">
            <a:spAutoFit/>
          </a:bodyPr>
          <a:lstStyle/>
          <a:p>
            <a:pPr algn="ctr"/>
            <a:r>
              <a:rPr kumimoji="1" lang="en-US" altLang="ja-JP" sz="2800" dirty="0"/>
              <a:t>Boson</a:t>
            </a:r>
          </a:p>
          <a:p>
            <a:pPr algn="ctr"/>
            <a:r>
              <a:rPr kumimoji="1" lang="ja-JP" altLang="en-US" sz="2800"/>
              <a:t>→</a:t>
            </a:r>
            <a:r>
              <a:rPr kumimoji="1" lang="en-US" altLang="ja-JP" sz="2800" dirty="0"/>
              <a:t> Three body loss</a:t>
            </a:r>
            <a:endParaRPr kumimoji="1" lang="ja-JP" altLang="en-US" sz="2800"/>
          </a:p>
        </p:txBody>
      </p:sp>
      <p:sp>
        <p:nvSpPr>
          <p:cNvPr id="7" name="テキスト ボックス 6">
            <a:extLst>
              <a:ext uri="{FF2B5EF4-FFF2-40B4-BE49-F238E27FC236}">
                <a16:creationId xmlns:a16="http://schemas.microsoft.com/office/drawing/2014/main" id="{FC2DA65E-859D-294C-97A1-9872AE3C631C}"/>
              </a:ext>
            </a:extLst>
          </p:cNvPr>
          <p:cNvSpPr txBox="1"/>
          <p:nvPr/>
        </p:nvSpPr>
        <p:spPr>
          <a:xfrm>
            <a:off x="4602377" y="1108996"/>
            <a:ext cx="4153574" cy="954107"/>
          </a:xfrm>
          <a:prstGeom prst="rect">
            <a:avLst/>
          </a:prstGeom>
          <a:noFill/>
        </p:spPr>
        <p:txBody>
          <a:bodyPr wrap="none" rtlCol="0">
            <a:spAutoFit/>
          </a:bodyPr>
          <a:lstStyle/>
          <a:p>
            <a:pPr algn="ctr"/>
            <a:r>
              <a:rPr kumimoji="1" lang="en-US" altLang="ja-JP" sz="2800" dirty="0"/>
              <a:t>Fermions in two spin states</a:t>
            </a:r>
          </a:p>
          <a:p>
            <a:pPr algn="ctr"/>
            <a:r>
              <a:rPr kumimoji="1" lang="ja-JP" altLang="en-US" sz="2800"/>
              <a:t>→</a:t>
            </a:r>
            <a:r>
              <a:rPr kumimoji="1" lang="en-US" altLang="ja-JP" sz="2800" dirty="0"/>
              <a:t> </a:t>
            </a:r>
            <a:r>
              <a:rPr kumimoji="1" lang="en-US" altLang="ja-JP" sz="2800" dirty="0">
                <a:solidFill>
                  <a:srgbClr val="FF0000"/>
                </a:solidFill>
              </a:rPr>
              <a:t>No</a:t>
            </a:r>
            <a:r>
              <a:rPr kumimoji="1" lang="en-US" altLang="ja-JP" sz="2800" dirty="0"/>
              <a:t> three body loss</a:t>
            </a:r>
            <a:endParaRPr kumimoji="1" lang="ja-JP" altLang="en-US" sz="2800"/>
          </a:p>
        </p:txBody>
      </p:sp>
      <p:grpSp>
        <p:nvGrpSpPr>
          <p:cNvPr id="28" name="グループ化 27">
            <a:extLst>
              <a:ext uri="{FF2B5EF4-FFF2-40B4-BE49-F238E27FC236}">
                <a16:creationId xmlns:a16="http://schemas.microsoft.com/office/drawing/2014/main" id="{B06C6AA7-66D8-3D40-A13A-564C885431A3}"/>
              </a:ext>
            </a:extLst>
          </p:cNvPr>
          <p:cNvGrpSpPr/>
          <p:nvPr/>
        </p:nvGrpSpPr>
        <p:grpSpPr>
          <a:xfrm>
            <a:off x="5640806" y="2766135"/>
            <a:ext cx="1382486" cy="1615413"/>
            <a:chOff x="5640806" y="2766135"/>
            <a:chExt cx="1382486" cy="1615413"/>
          </a:xfrm>
        </p:grpSpPr>
        <p:sp>
          <p:nvSpPr>
            <p:cNvPr id="8" name="円/楕円 7">
              <a:extLst>
                <a:ext uri="{FF2B5EF4-FFF2-40B4-BE49-F238E27FC236}">
                  <a16:creationId xmlns:a16="http://schemas.microsoft.com/office/drawing/2014/main" id="{2F86B3CC-92EC-5545-AFDA-51A606B49345}"/>
                </a:ext>
              </a:extLst>
            </p:cNvPr>
            <p:cNvSpPr/>
            <p:nvPr/>
          </p:nvSpPr>
          <p:spPr>
            <a:xfrm>
              <a:off x="5640806" y="3080273"/>
              <a:ext cx="252000" cy="252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a:extLst>
                <a:ext uri="{FF2B5EF4-FFF2-40B4-BE49-F238E27FC236}">
                  <a16:creationId xmlns:a16="http://schemas.microsoft.com/office/drawing/2014/main" id="{CDE0334F-D057-DD4E-9D32-C17817BBE3F3}"/>
                </a:ext>
              </a:extLst>
            </p:cNvPr>
            <p:cNvSpPr/>
            <p:nvPr/>
          </p:nvSpPr>
          <p:spPr>
            <a:xfrm>
              <a:off x="6771292" y="2899510"/>
              <a:ext cx="252000" cy="252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a:extLst>
                <a:ext uri="{FF2B5EF4-FFF2-40B4-BE49-F238E27FC236}">
                  <a16:creationId xmlns:a16="http://schemas.microsoft.com/office/drawing/2014/main" id="{7038411D-2786-8D4F-99AA-64F6C8F442F1}"/>
                </a:ext>
              </a:extLst>
            </p:cNvPr>
            <p:cNvSpPr/>
            <p:nvPr/>
          </p:nvSpPr>
          <p:spPr>
            <a:xfrm>
              <a:off x="6382573" y="4017381"/>
              <a:ext cx="252000" cy="25200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矢印コネクタ 11">
              <a:extLst>
                <a:ext uri="{FF2B5EF4-FFF2-40B4-BE49-F238E27FC236}">
                  <a16:creationId xmlns:a16="http://schemas.microsoft.com/office/drawing/2014/main" id="{099A8617-3C8B-7346-AED9-F50FDBA36504}"/>
                </a:ext>
              </a:extLst>
            </p:cNvPr>
            <p:cNvCxnSpPr/>
            <p:nvPr/>
          </p:nvCxnSpPr>
          <p:spPr>
            <a:xfrm flipV="1">
              <a:off x="5763126" y="2856736"/>
              <a:ext cx="0" cy="589547"/>
            </a:xfrm>
            <a:prstGeom prst="straightConnector1">
              <a:avLst/>
            </a:prstGeom>
            <a:ln w="50800">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F3594787-1A70-3143-86D5-5F827FD10184}"/>
                </a:ext>
              </a:extLst>
            </p:cNvPr>
            <p:cNvCxnSpPr/>
            <p:nvPr/>
          </p:nvCxnSpPr>
          <p:spPr>
            <a:xfrm flipV="1">
              <a:off x="6487026" y="3792001"/>
              <a:ext cx="0" cy="589547"/>
            </a:xfrm>
            <a:prstGeom prst="straightConnector1">
              <a:avLst/>
            </a:prstGeom>
            <a:ln w="50800">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BCF3D32A-E54B-C84B-B457-32043FA510AD}"/>
                </a:ext>
              </a:extLst>
            </p:cNvPr>
            <p:cNvCxnSpPr>
              <a:cxnSpLocks/>
            </p:cNvCxnSpPr>
            <p:nvPr/>
          </p:nvCxnSpPr>
          <p:spPr>
            <a:xfrm>
              <a:off x="6881862" y="2766135"/>
              <a:ext cx="0" cy="589547"/>
            </a:xfrm>
            <a:prstGeom prst="straightConnector1">
              <a:avLst/>
            </a:prstGeom>
            <a:ln w="50800">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grpSp>
      <p:cxnSp>
        <p:nvCxnSpPr>
          <p:cNvPr id="16" name="直線コネクタ 15">
            <a:extLst>
              <a:ext uri="{FF2B5EF4-FFF2-40B4-BE49-F238E27FC236}">
                <a16:creationId xmlns:a16="http://schemas.microsoft.com/office/drawing/2014/main" id="{3AD77AB6-925E-4A44-B7B9-0F37046E5960}"/>
              </a:ext>
            </a:extLst>
          </p:cNvPr>
          <p:cNvCxnSpPr>
            <a:cxnSpLocks/>
            <a:endCxn id="9" idx="2"/>
          </p:cNvCxnSpPr>
          <p:nvPr/>
        </p:nvCxnSpPr>
        <p:spPr>
          <a:xfrm flipV="1">
            <a:off x="5885447" y="3025510"/>
            <a:ext cx="885845" cy="183988"/>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B0DA77AA-16D1-AF48-B5D5-0485D80CFE54}"/>
              </a:ext>
            </a:extLst>
          </p:cNvPr>
          <p:cNvCxnSpPr>
            <a:cxnSpLocks/>
            <a:stCxn id="10" idx="7"/>
            <a:endCxn id="9" idx="4"/>
          </p:cNvCxnSpPr>
          <p:nvPr/>
        </p:nvCxnSpPr>
        <p:spPr>
          <a:xfrm flipV="1">
            <a:off x="6597668" y="3151510"/>
            <a:ext cx="299624" cy="902776"/>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23" name="図 22">
            <a:extLst>
              <a:ext uri="{FF2B5EF4-FFF2-40B4-BE49-F238E27FC236}">
                <a16:creationId xmlns:a16="http://schemas.microsoft.com/office/drawing/2014/main" id="{351918A0-15BF-5144-AFB6-B9E79FE342F5}"/>
              </a:ext>
            </a:extLst>
          </p:cNvPr>
          <p:cNvPicPr>
            <a:picLocks noChangeAspect="1"/>
          </p:cNvPicPr>
          <p:nvPr/>
        </p:nvPicPr>
        <p:blipFill>
          <a:blip r:embed="rId2"/>
          <a:stretch>
            <a:fillRect/>
          </a:stretch>
        </p:blipFill>
        <p:spPr>
          <a:xfrm>
            <a:off x="4271312" y="4606928"/>
            <a:ext cx="4114113" cy="1845970"/>
          </a:xfrm>
          <a:prstGeom prst="rect">
            <a:avLst/>
          </a:prstGeom>
        </p:spPr>
      </p:pic>
      <p:sp>
        <p:nvSpPr>
          <p:cNvPr id="2" name="テキスト ボックス 1">
            <a:extLst>
              <a:ext uri="{FF2B5EF4-FFF2-40B4-BE49-F238E27FC236}">
                <a16:creationId xmlns:a16="http://schemas.microsoft.com/office/drawing/2014/main" id="{D6DEBCDC-152D-ED4D-BCF7-9C20C81BCEC3}"/>
              </a:ext>
            </a:extLst>
          </p:cNvPr>
          <p:cNvSpPr txBox="1"/>
          <p:nvPr/>
        </p:nvSpPr>
        <p:spPr>
          <a:xfrm>
            <a:off x="1036432" y="360396"/>
            <a:ext cx="7131889" cy="523220"/>
          </a:xfrm>
          <a:prstGeom prst="rect">
            <a:avLst/>
          </a:prstGeom>
          <a:solidFill>
            <a:srgbClr val="FFFF00"/>
          </a:solidFill>
        </p:spPr>
        <p:txBody>
          <a:bodyPr wrap="none" rtlCol="0">
            <a:spAutoFit/>
          </a:bodyPr>
          <a:lstStyle/>
          <a:p>
            <a:r>
              <a:rPr kumimoji="1" lang="en-US" altLang="ja-JP" sz="2800" dirty="0" err="1"/>
              <a:t>Feshbach</a:t>
            </a:r>
            <a:r>
              <a:rPr kumimoji="1" lang="en-US" altLang="ja-JP" sz="2800" dirty="0"/>
              <a:t> resonance was "stolen" by fermions...</a:t>
            </a:r>
            <a:endParaRPr kumimoji="1" lang="ja-JP" altLang="en-US" sz="2800"/>
          </a:p>
        </p:txBody>
      </p:sp>
      <p:grpSp>
        <p:nvGrpSpPr>
          <p:cNvPr id="27" name="グループ化 26">
            <a:extLst>
              <a:ext uri="{FF2B5EF4-FFF2-40B4-BE49-F238E27FC236}">
                <a16:creationId xmlns:a16="http://schemas.microsoft.com/office/drawing/2014/main" id="{1A6B843C-6D5C-B144-BF51-6A449363ED9F}"/>
              </a:ext>
            </a:extLst>
          </p:cNvPr>
          <p:cNvGrpSpPr/>
          <p:nvPr/>
        </p:nvGrpSpPr>
        <p:grpSpPr>
          <a:xfrm>
            <a:off x="1734553" y="2797479"/>
            <a:ext cx="1382486" cy="1369871"/>
            <a:chOff x="1734553" y="2797479"/>
            <a:chExt cx="1382486" cy="1369871"/>
          </a:xfrm>
        </p:grpSpPr>
        <p:sp>
          <p:nvSpPr>
            <p:cNvPr id="3" name="円/楕円 2">
              <a:extLst>
                <a:ext uri="{FF2B5EF4-FFF2-40B4-BE49-F238E27FC236}">
                  <a16:creationId xmlns:a16="http://schemas.microsoft.com/office/drawing/2014/main" id="{3A3CF193-2121-FC4A-BA48-2F1D3CD7D827}"/>
                </a:ext>
              </a:extLst>
            </p:cNvPr>
            <p:cNvSpPr/>
            <p:nvPr/>
          </p:nvSpPr>
          <p:spPr>
            <a:xfrm>
              <a:off x="1734553" y="2978242"/>
              <a:ext cx="252000" cy="252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円/楕円 3">
              <a:extLst>
                <a:ext uri="{FF2B5EF4-FFF2-40B4-BE49-F238E27FC236}">
                  <a16:creationId xmlns:a16="http://schemas.microsoft.com/office/drawing/2014/main" id="{D8D97864-75BA-0D4A-855B-DE298178A7E1}"/>
                </a:ext>
              </a:extLst>
            </p:cNvPr>
            <p:cNvSpPr/>
            <p:nvPr/>
          </p:nvSpPr>
          <p:spPr>
            <a:xfrm>
              <a:off x="2865039" y="2797479"/>
              <a:ext cx="252000" cy="252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a:extLst>
                <a:ext uri="{FF2B5EF4-FFF2-40B4-BE49-F238E27FC236}">
                  <a16:creationId xmlns:a16="http://schemas.microsoft.com/office/drawing/2014/main" id="{0F584DA6-96DE-144A-9814-F70980A2586D}"/>
                </a:ext>
              </a:extLst>
            </p:cNvPr>
            <p:cNvSpPr/>
            <p:nvPr/>
          </p:nvSpPr>
          <p:spPr>
            <a:xfrm>
              <a:off x="2476320" y="3915350"/>
              <a:ext cx="252000" cy="252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a:extLst>
                <a:ext uri="{FF2B5EF4-FFF2-40B4-BE49-F238E27FC236}">
                  <a16:creationId xmlns:a16="http://schemas.microsoft.com/office/drawing/2014/main" id="{C0FB1DBE-89BA-104D-8B96-0F4A2100C929}"/>
                </a:ext>
              </a:extLst>
            </p:cNvPr>
            <p:cNvCxnSpPr>
              <a:cxnSpLocks/>
            </p:cNvCxnSpPr>
            <p:nvPr/>
          </p:nvCxnSpPr>
          <p:spPr>
            <a:xfrm flipV="1">
              <a:off x="1979817" y="2960223"/>
              <a:ext cx="885845" cy="183988"/>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6916AD6D-EB67-B94B-8382-309601F0D548}"/>
                </a:ext>
              </a:extLst>
            </p:cNvPr>
            <p:cNvCxnSpPr>
              <a:cxnSpLocks/>
              <a:stCxn id="5" idx="7"/>
            </p:cNvCxnSpPr>
            <p:nvPr/>
          </p:nvCxnSpPr>
          <p:spPr>
            <a:xfrm flipV="1">
              <a:off x="2691415" y="3080275"/>
              <a:ext cx="291666" cy="871980"/>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8874D189-6CF4-C042-A26F-98779DAAD93B}"/>
                </a:ext>
              </a:extLst>
            </p:cNvPr>
            <p:cNvCxnSpPr>
              <a:cxnSpLocks/>
            </p:cNvCxnSpPr>
            <p:nvPr/>
          </p:nvCxnSpPr>
          <p:spPr>
            <a:xfrm flipH="1" flipV="1">
              <a:off x="1922277" y="3245012"/>
              <a:ext cx="554043" cy="670338"/>
            </a:xfrm>
            <a:prstGeom prst="line">
              <a:avLst/>
            </a:prstGeom>
            <a:ln w="254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11" name="スライド番号プレースホルダー 10">
            <a:extLst>
              <a:ext uri="{FF2B5EF4-FFF2-40B4-BE49-F238E27FC236}">
                <a16:creationId xmlns:a16="http://schemas.microsoft.com/office/drawing/2014/main" id="{285EC0E2-4B94-8C4A-B6C7-EFCE0C5CA779}"/>
              </a:ext>
            </a:extLst>
          </p:cNvPr>
          <p:cNvSpPr>
            <a:spLocks noGrp="1"/>
          </p:cNvSpPr>
          <p:nvPr>
            <p:ph type="sldNum" sz="quarter" idx="12"/>
          </p:nvPr>
        </p:nvSpPr>
        <p:spPr/>
        <p:txBody>
          <a:bodyPr/>
          <a:lstStyle/>
          <a:p>
            <a:fld id="{64E34636-76E8-8D49-B6F1-551BD4C1242B}" type="slidenum">
              <a:rPr kumimoji="1" lang="ja-JP" altLang="en-US" smtClean="0"/>
              <a:t>21</a:t>
            </a:fld>
            <a:endParaRPr kumimoji="1" lang="ja-JP" altLang="en-US"/>
          </a:p>
        </p:txBody>
      </p:sp>
    </p:spTree>
    <p:extLst>
      <p:ext uri="{BB962C8B-B14F-4D97-AF65-F5344CB8AC3E}">
        <p14:creationId xmlns:p14="http://schemas.microsoft.com/office/powerpoint/2010/main" val="2521313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a:extLst>
              <a:ext uri="{FF2B5EF4-FFF2-40B4-BE49-F238E27FC236}">
                <a16:creationId xmlns:a16="http://schemas.microsoft.com/office/drawing/2014/main" id="{11CD7C5A-4798-1840-BA79-022D6A31C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477963"/>
            <a:ext cx="7921625"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4">
            <a:extLst>
              <a:ext uri="{FF2B5EF4-FFF2-40B4-BE49-F238E27FC236}">
                <a16:creationId xmlns:a16="http://schemas.microsoft.com/office/drawing/2014/main" id="{C107C35F-F093-254E-BC87-3AEC6A49DD81}"/>
              </a:ext>
            </a:extLst>
          </p:cNvPr>
          <p:cNvSpPr txBox="1">
            <a:spLocks noChangeArrowheads="1"/>
          </p:cNvSpPr>
          <p:nvPr/>
        </p:nvSpPr>
        <p:spPr bwMode="auto">
          <a:xfrm>
            <a:off x="2771775" y="5078413"/>
            <a:ext cx="11985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ja-JP"/>
              <a:t>T/T</a:t>
            </a:r>
            <a:r>
              <a:rPr lang="en-US" altLang="ja-JP" baseline="-25000"/>
              <a:t>F</a:t>
            </a:r>
            <a:r>
              <a:rPr lang="en-US" altLang="ja-JP"/>
              <a:t>=0.07</a:t>
            </a:r>
          </a:p>
        </p:txBody>
      </p:sp>
      <p:sp>
        <p:nvSpPr>
          <p:cNvPr id="54276" name="Text Box 5">
            <a:extLst>
              <a:ext uri="{FF2B5EF4-FFF2-40B4-BE49-F238E27FC236}">
                <a16:creationId xmlns:a16="http://schemas.microsoft.com/office/drawing/2014/main" id="{8CDA3835-D9D8-4449-8953-9E07986ADA23}"/>
              </a:ext>
            </a:extLst>
          </p:cNvPr>
          <p:cNvSpPr txBox="1">
            <a:spLocks noChangeArrowheads="1"/>
          </p:cNvSpPr>
          <p:nvPr/>
        </p:nvSpPr>
        <p:spPr bwMode="auto">
          <a:xfrm>
            <a:off x="1403350" y="4575175"/>
            <a:ext cx="1231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ja-JP">
                <a:latin typeface="Symbol" pitchFamily="2" charset="2"/>
              </a:rPr>
              <a:t>D</a:t>
            </a:r>
            <a:r>
              <a:rPr lang="en-US" altLang="ja-JP"/>
              <a:t>B=0.12G</a:t>
            </a:r>
          </a:p>
        </p:txBody>
      </p:sp>
      <p:sp>
        <p:nvSpPr>
          <p:cNvPr id="54277" name="Text Box 6">
            <a:extLst>
              <a:ext uri="{FF2B5EF4-FFF2-40B4-BE49-F238E27FC236}">
                <a16:creationId xmlns:a16="http://schemas.microsoft.com/office/drawing/2014/main" id="{8408BC83-EE55-6646-8EAA-AEEAD3134B2C}"/>
              </a:ext>
            </a:extLst>
          </p:cNvPr>
          <p:cNvSpPr txBox="1">
            <a:spLocks noChangeArrowheads="1"/>
          </p:cNvSpPr>
          <p:nvPr/>
        </p:nvSpPr>
        <p:spPr bwMode="auto">
          <a:xfrm>
            <a:off x="3924300" y="4575175"/>
            <a:ext cx="1231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ja-JP">
                <a:latin typeface="Symbol" pitchFamily="2" charset="2"/>
              </a:rPr>
              <a:t>D</a:t>
            </a:r>
            <a:r>
              <a:rPr lang="en-US" altLang="ja-JP"/>
              <a:t>B=0.25G</a:t>
            </a:r>
          </a:p>
        </p:txBody>
      </p:sp>
      <p:sp>
        <p:nvSpPr>
          <p:cNvPr id="54278" name="Text Box 7">
            <a:extLst>
              <a:ext uri="{FF2B5EF4-FFF2-40B4-BE49-F238E27FC236}">
                <a16:creationId xmlns:a16="http://schemas.microsoft.com/office/drawing/2014/main" id="{55EA4D83-9B98-8949-B7BF-048EAB61CA9F}"/>
              </a:ext>
            </a:extLst>
          </p:cNvPr>
          <p:cNvSpPr txBox="1">
            <a:spLocks noChangeArrowheads="1"/>
          </p:cNvSpPr>
          <p:nvPr/>
        </p:nvSpPr>
        <p:spPr bwMode="auto">
          <a:xfrm>
            <a:off x="6588125" y="4575175"/>
            <a:ext cx="1231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ja-JP">
                <a:latin typeface="Symbol" pitchFamily="2" charset="2"/>
              </a:rPr>
              <a:t>D</a:t>
            </a:r>
            <a:r>
              <a:rPr lang="en-US" altLang="ja-JP"/>
              <a:t>B=0.55G</a:t>
            </a:r>
          </a:p>
        </p:txBody>
      </p:sp>
      <p:sp>
        <p:nvSpPr>
          <p:cNvPr id="54279" name="Text Box 8">
            <a:extLst>
              <a:ext uri="{FF2B5EF4-FFF2-40B4-BE49-F238E27FC236}">
                <a16:creationId xmlns:a16="http://schemas.microsoft.com/office/drawing/2014/main" id="{F9B61D2A-5314-354C-BC68-607A25E6535B}"/>
              </a:ext>
            </a:extLst>
          </p:cNvPr>
          <p:cNvSpPr txBox="1">
            <a:spLocks noChangeArrowheads="1"/>
          </p:cNvSpPr>
          <p:nvPr/>
        </p:nvSpPr>
        <p:spPr bwMode="auto">
          <a:xfrm>
            <a:off x="2635250" y="586836"/>
            <a:ext cx="4222631" cy="954107"/>
          </a:xfrm>
          <a:prstGeom prst="rect">
            <a:avLst/>
          </a:prstGeom>
          <a:solidFill>
            <a:srgbClr val="FFFF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ja-JP" sz="2800" dirty="0"/>
              <a:t>"Resonant condensation"</a:t>
            </a:r>
          </a:p>
          <a:p>
            <a:pPr eaLnBrk="1" hangingPunct="1"/>
            <a:r>
              <a:rPr lang="en-US" altLang="ja-JP" sz="2800" dirty="0"/>
              <a:t>was observed</a:t>
            </a:r>
          </a:p>
        </p:txBody>
      </p:sp>
      <p:sp>
        <p:nvSpPr>
          <p:cNvPr id="54280" name="Text Box 9">
            <a:extLst>
              <a:ext uri="{FF2B5EF4-FFF2-40B4-BE49-F238E27FC236}">
                <a16:creationId xmlns:a16="http://schemas.microsoft.com/office/drawing/2014/main" id="{9305831A-4346-0D4F-A1D1-73F0A1CADDAB}"/>
              </a:ext>
            </a:extLst>
          </p:cNvPr>
          <p:cNvSpPr txBox="1">
            <a:spLocks noChangeArrowheads="1"/>
          </p:cNvSpPr>
          <p:nvPr/>
        </p:nvSpPr>
        <p:spPr bwMode="auto">
          <a:xfrm>
            <a:off x="1331913" y="5734050"/>
            <a:ext cx="7026275"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ja-JP"/>
              <a:t>"Observation of Resonance Condensation of Fermionic Atom Pairs"</a:t>
            </a:r>
          </a:p>
          <a:p>
            <a:pPr eaLnBrk="1" hangingPunct="1"/>
            <a:r>
              <a:rPr lang="en-US" altLang="ja-JP"/>
              <a:t>C.A. Regal, M. Greiner, and D.S. Jin</a:t>
            </a:r>
          </a:p>
          <a:p>
            <a:pPr eaLnBrk="1" hangingPunct="1"/>
            <a:r>
              <a:rPr lang="en-US" altLang="ja-JP"/>
              <a:t>Phys. Rev. Lett. 92, 040403 (2004)</a:t>
            </a:r>
            <a:endParaRPr lang="ja-JP" altLang="en-US"/>
          </a:p>
        </p:txBody>
      </p:sp>
      <p:pic>
        <p:nvPicPr>
          <p:cNvPr id="9" name="図 8" descr="JILA_logo.jpg">
            <a:extLst>
              <a:ext uri="{FF2B5EF4-FFF2-40B4-BE49-F238E27FC236}">
                <a16:creationId xmlns:a16="http://schemas.microsoft.com/office/drawing/2014/main" id="{99B15370-F432-7E44-B815-57E55340E2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3282" y="93370"/>
            <a:ext cx="970718" cy="540158"/>
          </a:xfrm>
          <a:prstGeom prst="rect">
            <a:avLst/>
          </a:prstGeom>
        </p:spPr>
      </p:pic>
      <p:sp>
        <p:nvSpPr>
          <p:cNvPr id="2" name="スライド番号プレースホルダー 1">
            <a:extLst>
              <a:ext uri="{FF2B5EF4-FFF2-40B4-BE49-F238E27FC236}">
                <a16:creationId xmlns:a16="http://schemas.microsoft.com/office/drawing/2014/main" id="{19706213-DB55-CE43-9FA7-E1933983A0AE}"/>
              </a:ext>
            </a:extLst>
          </p:cNvPr>
          <p:cNvSpPr>
            <a:spLocks noGrp="1"/>
          </p:cNvSpPr>
          <p:nvPr>
            <p:ph type="sldNum" sz="quarter" idx="12"/>
          </p:nvPr>
        </p:nvSpPr>
        <p:spPr/>
        <p:txBody>
          <a:bodyPr/>
          <a:lstStyle/>
          <a:p>
            <a:fld id="{64E34636-76E8-8D49-B6F1-551BD4C1242B}" type="slidenum">
              <a:rPr kumimoji="1" lang="ja-JP" altLang="en-US" smtClean="0"/>
              <a:t>22</a:t>
            </a:fld>
            <a:endParaRPr kumimoji="1" lang="ja-JP" altLang="en-US"/>
          </a:p>
        </p:txBody>
      </p:sp>
    </p:spTree>
    <p:extLst>
      <p:ext uri="{BB962C8B-B14F-4D97-AF65-F5344CB8AC3E}">
        <p14:creationId xmlns:p14="http://schemas.microsoft.com/office/powerpoint/2010/main" val="1702570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stretch>
            <a:fillRect/>
          </a:stretch>
        </p:blipFill>
        <p:spPr>
          <a:xfrm>
            <a:off x="2310558" y="810240"/>
            <a:ext cx="3940817" cy="3258840"/>
          </a:xfrm>
          <a:prstGeom prst="rect">
            <a:avLst/>
          </a:prstGeom>
        </p:spPr>
      </p:pic>
      <p:pic>
        <p:nvPicPr>
          <p:cNvPr id="7" name="図 6" descr="inada_d_fig1.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127678" y="4192828"/>
            <a:ext cx="4699841" cy="1424461"/>
          </a:xfrm>
          <a:prstGeom prst="rect">
            <a:avLst/>
          </a:prstGeom>
        </p:spPr>
      </p:pic>
      <p:sp>
        <p:nvSpPr>
          <p:cNvPr id="2" name="テキスト ボックス 1"/>
          <p:cNvSpPr txBox="1"/>
          <p:nvPr/>
        </p:nvSpPr>
        <p:spPr>
          <a:xfrm>
            <a:off x="1818730" y="5708167"/>
            <a:ext cx="1005804" cy="461665"/>
          </a:xfrm>
          <a:prstGeom prst="rect">
            <a:avLst/>
          </a:prstGeom>
          <a:noFill/>
        </p:spPr>
        <p:txBody>
          <a:bodyPr wrap="none" rtlCol="0">
            <a:spAutoFit/>
          </a:bodyPr>
          <a:lstStyle/>
          <a:p>
            <a:r>
              <a:rPr kumimoji="1" lang="en-US" altLang="ja-JP" sz="2400" dirty="0"/>
              <a:t>BCS ←</a:t>
            </a:r>
            <a:endParaRPr kumimoji="1" lang="ja-JP" altLang="en-US" sz="2400" dirty="0"/>
          </a:p>
        </p:txBody>
      </p:sp>
      <p:sp>
        <p:nvSpPr>
          <p:cNvPr id="3" name="テキスト ボックス 2"/>
          <p:cNvSpPr txBox="1"/>
          <p:nvPr/>
        </p:nvSpPr>
        <p:spPr>
          <a:xfrm>
            <a:off x="6146862" y="5708167"/>
            <a:ext cx="1014671" cy="461665"/>
          </a:xfrm>
          <a:prstGeom prst="rect">
            <a:avLst/>
          </a:prstGeom>
          <a:noFill/>
        </p:spPr>
        <p:txBody>
          <a:bodyPr wrap="none" rtlCol="0">
            <a:spAutoFit/>
          </a:bodyPr>
          <a:lstStyle/>
          <a:p>
            <a:r>
              <a:rPr lang="en-US" altLang="ja-JP" sz="2400" dirty="0"/>
              <a:t>→ </a:t>
            </a:r>
            <a:r>
              <a:rPr kumimoji="1" lang="en-US" altLang="ja-JP" sz="2400" dirty="0"/>
              <a:t>BEC</a:t>
            </a:r>
            <a:endParaRPr kumimoji="1" lang="ja-JP" altLang="en-US" sz="2400" dirty="0"/>
          </a:p>
        </p:txBody>
      </p:sp>
      <p:sp>
        <p:nvSpPr>
          <p:cNvPr id="5" name="スライド番号プレースホルダー 4"/>
          <p:cNvSpPr>
            <a:spLocks noGrp="1"/>
          </p:cNvSpPr>
          <p:nvPr>
            <p:ph type="sldNum" sz="quarter" idx="12"/>
          </p:nvPr>
        </p:nvSpPr>
        <p:spPr/>
        <p:txBody>
          <a:bodyPr/>
          <a:lstStyle/>
          <a:p>
            <a:fld id="{F2B08AFC-8426-F44C-B490-2CF6F36B0EB3}" type="slidenum">
              <a:rPr kumimoji="1" lang="ja-JP" altLang="en-US" smtClean="0"/>
              <a:t>23</a:t>
            </a:fld>
            <a:endParaRPr kumimoji="1" lang="ja-JP" altLang="en-US"/>
          </a:p>
        </p:txBody>
      </p:sp>
      <p:sp>
        <p:nvSpPr>
          <p:cNvPr id="4" name="テキスト ボックス 3">
            <a:extLst>
              <a:ext uri="{FF2B5EF4-FFF2-40B4-BE49-F238E27FC236}">
                <a16:creationId xmlns:a16="http://schemas.microsoft.com/office/drawing/2014/main" id="{79FDBCBF-031A-A347-B083-60B31F02844B}"/>
              </a:ext>
            </a:extLst>
          </p:cNvPr>
          <p:cNvSpPr txBox="1"/>
          <p:nvPr/>
        </p:nvSpPr>
        <p:spPr>
          <a:xfrm>
            <a:off x="1743946" y="334654"/>
            <a:ext cx="5738109" cy="461665"/>
          </a:xfrm>
          <a:prstGeom prst="rect">
            <a:avLst/>
          </a:prstGeom>
          <a:solidFill>
            <a:srgbClr val="FFFF00"/>
          </a:solidFill>
        </p:spPr>
        <p:txBody>
          <a:bodyPr wrap="none" rtlCol="0">
            <a:spAutoFit/>
          </a:bodyPr>
          <a:lstStyle/>
          <a:p>
            <a:r>
              <a:rPr kumimoji="1" lang="en-US" altLang="ja-JP" sz="2400" dirty="0"/>
              <a:t>Fermi gas at unitality was studied intensively</a:t>
            </a:r>
            <a:endParaRPr kumimoji="1" lang="ja-JP" altLang="en-US" sz="2400"/>
          </a:p>
        </p:txBody>
      </p:sp>
      <p:sp>
        <p:nvSpPr>
          <p:cNvPr id="8" name="テキスト ボックス 7">
            <a:extLst>
              <a:ext uri="{FF2B5EF4-FFF2-40B4-BE49-F238E27FC236}">
                <a16:creationId xmlns:a16="http://schemas.microsoft.com/office/drawing/2014/main" id="{9A04AF6F-BA8A-7941-AC1B-85F5B8F6AAC9}"/>
              </a:ext>
            </a:extLst>
          </p:cNvPr>
          <p:cNvSpPr txBox="1"/>
          <p:nvPr/>
        </p:nvSpPr>
        <p:spPr>
          <a:xfrm>
            <a:off x="1252234" y="6260710"/>
            <a:ext cx="7083991" cy="523220"/>
          </a:xfrm>
          <a:prstGeom prst="rect">
            <a:avLst/>
          </a:prstGeom>
          <a:noFill/>
        </p:spPr>
        <p:txBody>
          <a:bodyPr wrap="none" rtlCol="0">
            <a:spAutoFit/>
          </a:bodyPr>
          <a:lstStyle/>
          <a:p>
            <a:r>
              <a:rPr kumimoji="1" lang="en-US" altLang="ja-JP" sz="2800" dirty="0"/>
              <a:t>(</a:t>
            </a:r>
            <a:r>
              <a:rPr kumimoji="1" lang="ja-JP" altLang="en-US" sz="2800"/>
              <a:t>詳しいことは堀越さんに聞きましょう</a:t>
            </a:r>
            <a:r>
              <a:rPr kumimoji="1" lang="en-US" altLang="ja-JP" sz="2800" dirty="0"/>
              <a:t>(^^))</a:t>
            </a:r>
            <a:endParaRPr kumimoji="1" lang="ja-JP" altLang="en-US" sz="2800"/>
          </a:p>
        </p:txBody>
      </p:sp>
    </p:spTree>
    <p:extLst>
      <p:ext uri="{BB962C8B-B14F-4D97-AF65-F5344CB8AC3E}">
        <p14:creationId xmlns:p14="http://schemas.microsoft.com/office/powerpoint/2010/main" val="19717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C6257E48-F1F7-8741-98C4-68A5A4CF9ACD}"/>
              </a:ext>
            </a:extLst>
          </p:cNvPr>
          <p:cNvPicPr>
            <a:picLocks noChangeAspect="1"/>
          </p:cNvPicPr>
          <p:nvPr/>
        </p:nvPicPr>
        <p:blipFill>
          <a:blip r:embed="rId2"/>
          <a:stretch>
            <a:fillRect/>
          </a:stretch>
        </p:blipFill>
        <p:spPr>
          <a:xfrm>
            <a:off x="2312457" y="3342225"/>
            <a:ext cx="3573994" cy="2845580"/>
          </a:xfrm>
          <a:prstGeom prst="rect">
            <a:avLst/>
          </a:prstGeom>
        </p:spPr>
      </p:pic>
      <p:pic>
        <p:nvPicPr>
          <p:cNvPr id="7" name="図 6">
            <a:extLst>
              <a:ext uri="{FF2B5EF4-FFF2-40B4-BE49-F238E27FC236}">
                <a16:creationId xmlns:a16="http://schemas.microsoft.com/office/drawing/2014/main" id="{2E2E0F94-75C1-114C-9213-88D2E15582DC}"/>
              </a:ext>
            </a:extLst>
          </p:cNvPr>
          <p:cNvPicPr>
            <a:picLocks noChangeAspect="1"/>
          </p:cNvPicPr>
          <p:nvPr/>
        </p:nvPicPr>
        <p:blipFill>
          <a:blip r:embed="rId3"/>
          <a:stretch>
            <a:fillRect/>
          </a:stretch>
        </p:blipFill>
        <p:spPr>
          <a:xfrm>
            <a:off x="1766061" y="1336457"/>
            <a:ext cx="5659120" cy="579120"/>
          </a:xfrm>
          <a:prstGeom prst="rect">
            <a:avLst/>
          </a:prstGeom>
        </p:spPr>
      </p:pic>
      <p:sp>
        <p:nvSpPr>
          <p:cNvPr id="2" name="テキスト ボックス 1">
            <a:extLst>
              <a:ext uri="{FF2B5EF4-FFF2-40B4-BE49-F238E27FC236}">
                <a16:creationId xmlns:a16="http://schemas.microsoft.com/office/drawing/2014/main" id="{9F2B56DA-8EAD-D442-BCBE-4498C651E555}"/>
              </a:ext>
            </a:extLst>
          </p:cNvPr>
          <p:cNvSpPr txBox="1"/>
          <p:nvPr/>
        </p:nvSpPr>
        <p:spPr>
          <a:xfrm>
            <a:off x="1766061" y="573134"/>
            <a:ext cx="6113468" cy="830997"/>
          </a:xfrm>
          <a:prstGeom prst="rect">
            <a:avLst/>
          </a:prstGeom>
          <a:solidFill>
            <a:srgbClr val="FFFF00"/>
          </a:solidFill>
        </p:spPr>
        <p:txBody>
          <a:bodyPr wrap="none" rtlCol="0">
            <a:spAutoFit/>
          </a:bodyPr>
          <a:lstStyle/>
          <a:p>
            <a:pPr algn="ctr"/>
            <a:r>
              <a:rPr kumimoji="1" lang="en-US" altLang="ja-JP" sz="2400" dirty="0"/>
              <a:t>Closed channel fraction Z of wide </a:t>
            </a:r>
            <a:r>
              <a:rPr kumimoji="1" lang="en-US" altLang="ja-JP" sz="2400" baseline="30000" dirty="0"/>
              <a:t>6</a:t>
            </a:r>
            <a:r>
              <a:rPr kumimoji="1" lang="en-US" altLang="ja-JP" sz="2400" dirty="0"/>
              <a:t>Li resonance</a:t>
            </a:r>
          </a:p>
          <a:p>
            <a:pPr algn="ctr"/>
            <a:r>
              <a:rPr kumimoji="1" lang="en-US" altLang="ja-JP" sz="2400" dirty="0"/>
              <a:t>was Z&lt;&lt;1, even at unitality</a:t>
            </a:r>
            <a:endParaRPr kumimoji="1" lang="ja-JP" altLang="en-US" sz="2400"/>
          </a:p>
        </p:txBody>
      </p:sp>
      <p:sp>
        <p:nvSpPr>
          <p:cNvPr id="8" name="テキスト ボックス 7">
            <a:extLst>
              <a:ext uri="{FF2B5EF4-FFF2-40B4-BE49-F238E27FC236}">
                <a16:creationId xmlns:a16="http://schemas.microsoft.com/office/drawing/2014/main" id="{A7C32895-BD28-3247-99BE-3B5C56968ECA}"/>
              </a:ext>
            </a:extLst>
          </p:cNvPr>
          <p:cNvSpPr txBox="1"/>
          <p:nvPr/>
        </p:nvSpPr>
        <p:spPr>
          <a:xfrm>
            <a:off x="5886451" y="5402588"/>
            <a:ext cx="2774477" cy="1200329"/>
          </a:xfrm>
          <a:prstGeom prst="rect">
            <a:avLst/>
          </a:prstGeom>
          <a:noFill/>
        </p:spPr>
        <p:txBody>
          <a:bodyPr wrap="none" rtlCol="0">
            <a:spAutoFit/>
          </a:bodyPr>
          <a:lstStyle/>
          <a:p>
            <a:r>
              <a:rPr kumimoji="1" lang="en-US" altLang="ja-JP" dirty="0"/>
              <a:t>"</a:t>
            </a:r>
            <a:r>
              <a:rPr lang="en" altLang="ja-JP" dirty="0"/>
              <a:t>Molecular Probe of Pairing</a:t>
            </a:r>
          </a:p>
          <a:p>
            <a:r>
              <a:rPr lang="en" altLang="ja-JP" dirty="0"/>
              <a:t>in the BEC-BCS Crossover</a:t>
            </a:r>
          </a:p>
          <a:p>
            <a:r>
              <a:rPr kumimoji="1" lang="en-US" altLang="ja-JP" dirty="0"/>
              <a:t>G.B. Partridge et al., </a:t>
            </a:r>
          </a:p>
          <a:p>
            <a:r>
              <a:rPr kumimoji="1" lang="en-US" altLang="ja-JP" dirty="0"/>
              <a:t>PRL 95, 020404 (2005)</a:t>
            </a:r>
            <a:endParaRPr kumimoji="1" lang="ja-JP" altLang="en-US"/>
          </a:p>
        </p:txBody>
      </p:sp>
      <p:sp>
        <p:nvSpPr>
          <p:cNvPr id="9" name="テキスト ボックス 8">
            <a:extLst>
              <a:ext uri="{FF2B5EF4-FFF2-40B4-BE49-F238E27FC236}">
                <a16:creationId xmlns:a16="http://schemas.microsoft.com/office/drawing/2014/main" id="{45E12697-5D6C-314D-8817-CC5DE9B340F7}"/>
              </a:ext>
            </a:extLst>
          </p:cNvPr>
          <p:cNvSpPr txBox="1"/>
          <p:nvPr/>
        </p:nvSpPr>
        <p:spPr>
          <a:xfrm>
            <a:off x="1589479" y="4172802"/>
            <a:ext cx="662361" cy="461665"/>
          </a:xfrm>
          <a:prstGeom prst="rect">
            <a:avLst/>
          </a:prstGeom>
          <a:noFill/>
        </p:spPr>
        <p:txBody>
          <a:bodyPr wrap="none" rtlCol="0">
            <a:spAutoFit/>
          </a:bodyPr>
          <a:lstStyle/>
          <a:p>
            <a:r>
              <a:rPr kumimoji="1" lang="en-US" altLang="ja-JP" sz="2400" dirty="0"/>
              <a:t>10</a:t>
            </a:r>
            <a:r>
              <a:rPr kumimoji="1" lang="en-US" altLang="ja-JP" sz="2400" baseline="30000" dirty="0"/>
              <a:t>-3</a:t>
            </a:r>
            <a:endParaRPr kumimoji="1" lang="ja-JP" altLang="en-US" sz="2400" baseline="30000"/>
          </a:p>
        </p:txBody>
      </p:sp>
      <p:cxnSp>
        <p:nvCxnSpPr>
          <p:cNvPr id="11" name="直線コネクタ 10">
            <a:extLst>
              <a:ext uri="{FF2B5EF4-FFF2-40B4-BE49-F238E27FC236}">
                <a16:creationId xmlns:a16="http://schemas.microsoft.com/office/drawing/2014/main" id="{9B259124-7494-4E4D-B93D-359E1C70AD3E}"/>
              </a:ext>
            </a:extLst>
          </p:cNvPr>
          <p:cNvCxnSpPr>
            <a:cxnSpLocks/>
          </p:cNvCxnSpPr>
          <p:nvPr/>
        </p:nvCxnSpPr>
        <p:spPr>
          <a:xfrm>
            <a:off x="2853584" y="4403635"/>
            <a:ext cx="291856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図 18">
            <a:extLst>
              <a:ext uri="{FF2B5EF4-FFF2-40B4-BE49-F238E27FC236}">
                <a16:creationId xmlns:a16="http://schemas.microsoft.com/office/drawing/2014/main" id="{F2F2EED9-5447-374A-8E1B-402D18592A98}"/>
              </a:ext>
            </a:extLst>
          </p:cNvPr>
          <p:cNvPicPr>
            <a:picLocks noChangeAspect="1"/>
          </p:cNvPicPr>
          <p:nvPr/>
        </p:nvPicPr>
        <p:blipFill>
          <a:blip r:embed="rId4"/>
          <a:stretch>
            <a:fillRect/>
          </a:stretch>
        </p:blipFill>
        <p:spPr>
          <a:xfrm>
            <a:off x="1017270" y="1820546"/>
            <a:ext cx="4377690" cy="1616710"/>
          </a:xfrm>
          <a:prstGeom prst="rect">
            <a:avLst/>
          </a:prstGeom>
        </p:spPr>
      </p:pic>
      <p:sp>
        <p:nvSpPr>
          <p:cNvPr id="20" name="正方形/長方形 19">
            <a:extLst>
              <a:ext uri="{FF2B5EF4-FFF2-40B4-BE49-F238E27FC236}">
                <a16:creationId xmlns:a16="http://schemas.microsoft.com/office/drawing/2014/main" id="{2790CC7F-469A-7B4B-9684-330E14E524D8}"/>
              </a:ext>
            </a:extLst>
          </p:cNvPr>
          <p:cNvSpPr/>
          <p:nvPr/>
        </p:nvSpPr>
        <p:spPr>
          <a:xfrm>
            <a:off x="4572000" y="1929040"/>
            <a:ext cx="628650" cy="3763099"/>
          </a:xfrm>
          <a:prstGeom prst="rect">
            <a:avLst/>
          </a:prstGeom>
          <a:solidFill>
            <a:srgbClr val="FFC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EA18CFB3-FDCB-2D47-9ABF-9BABAC19B7D3}"/>
              </a:ext>
            </a:extLst>
          </p:cNvPr>
          <p:cNvSpPr/>
          <p:nvPr/>
        </p:nvSpPr>
        <p:spPr>
          <a:xfrm>
            <a:off x="409192" y="38358"/>
            <a:ext cx="4275979" cy="584775"/>
          </a:xfrm>
          <a:prstGeom prst="rect">
            <a:avLst/>
          </a:prstGeom>
        </p:spPr>
        <p:txBody>
          <a:bodyPr wrap="none">
            <a:spAutoFit/>
          </a:bodyPr>
          <a:lstStyle/>
          <a:p>
            <a:r>
              <a:rPr lang="en-US" altLang="ja-JP" sz="3200" dirty="0"/>
              <a:t>2.3 “narrow” </a:t>
            </a:r>
            <a:r>
              <a:rPr lang="ja-JP" altLang="en-US" sz="3200"/>
              <a:t>と</a:t>
            </a:r>
            <a:r>
              <a:rPr lang="en-US" altLang="ja-JP" sz="3200" dirty="0"/>
              <a:t> “broad”</a:t>
            </a:r>
          </a:p>
        </p:txBody>
      </p:sp>
      <p:sp>
        <p:nvSpPr>
          <p:cNvPr id="4" name="スライド番号プレースホルダー 3">
            <a:extLst>
              <a:ext uri="{FF2B5EF4-FFF2-40B4-BE49-F238E27FC236}">
                <a16:creationId xmlns:a16="http://schemas.microsoft.com/office/drawing/2014/main" id="{B2C33137-E947-124F-A193-E21A3C496F02}"/>
              </a:ext>
            </a:extLst>
          </p:cNvPr>
          <p:cNvSpPr>
            <a:spLocks noGrp="1"/>
          </p:cNvSpPr>
          <p:nvPr>
            <p:ph type="sldNum" sz="quarter" idx="12"/>
          </p:nvPr>
        </p:nvSpPr>
        <p:spPr/>
        <p:txBody>
          <a:bodyPr/>
          <a:lstStyle/>
          <a:p>
            <a:fld id="{64E34636-76E8-8D49-B6F1-551BD4C1242B}" type="slidenum">
              <a:rPr kumimoji="1" lang="ja-JP" altLang="en-US" smtClean="0"/>
              <a:t>24</a:t>
            </a:fld>
            <a:endParaRPr kumimoji="1" lang="ja-JP" altLang="en-US"/>
          </a:p>
        </p:txBody>
      </p:sp>
    </p:spTree>
    <p:extLst>
      <p:ext uri="{BB962C8B-B14F-4D97-AF65-F5344CB8AC3E}">
        <p14:creationId xmlns:p14="http://schemas.microsoft.com/office/powerpoint/2010/main" val="24343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p:bldP spid="9" grpId="0"/>
      <p:bldP spid="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Feshi_2closercur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2763" y="2247900"/>
            <a:ext cx="5576887" cy="400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図形グループ 5"/>
          <p:cNvGrpSpPr/>
          <p:nvPr/>
        </p:nvGrpSpPr>
        <p:grpSpPr>
          <a:xfrm>
            <a:off x="7034400" y="3286190"/>
            <a:ext cx="720000" cy="720000"/>
            <a:chOff x="7394400" y="2444400"/>
            <a:chExt cx="720000" cy="720000"/>
          </a:xfrm>
        </p:grpSpPr>
        <p:cxnSp>
          <p:nvCxnSpPr>
            <p:cNvPr id="4" name="直線矢印コネクタ 3"/>
            <p:cNvCxnSpPr/>
            <p:nvPr/>
          </p:nvCxnSpPr>
          <p:spPr>
            <a:xfrm flipV="1">
              <a:off x="7707982" y="2481064"/>
              <a:ext cx="0" cy="635034"/>
            </a:xfrm>
            <a:prstGeom prst="straightConnector1">
              <a:avLst/>
            </a:prstGeom>
            <a:ln w="50800">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7" name="直線矢印コネクタ 6"/>
            <p:cNvCxnSpPr/>
            <p:nvPr/>
          </p:nvCxnSpPr>
          <p:spPr>
            <a:xfrm flipV="1">
              <a:off x="7860382" y="2633464"/>
              <a:ext cx="0" cy="432000"/>
            </a:xfrm>
            <a:prstGeom prst="straightConnector1">
              <a:avLst/>
            </a:prstGeom>
            <a:ln w="50800">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5" name="円/楕円 4"/>
            <p:cNvSpPr/>
            <p:nvPr/>
          </p:nvSpPr>
          <p:spPr>
            <a:xfrm>
              <a:off x="7394400" y="2444400"/>
              <a:ext cx="720000" cy="720000"/>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10" name="図形グループ 9"/>
          <p:cNvGrpSpPr/>
          <p:nvPr/>
        </p:nvGrpSpPr>
        <p:grpSpPr>
          <a:xfrm>
            <a:off x="3185421" y="2034000"/>
            <a:ext cx="720000" cy="720000"/>
            <a:chOff x="7394400" y="2444400"/>
            <a:chExt cx="720000" cy="720000"/>
          </a:xfrm>
        </p:grpSpPr>
        <p:cxnSp>
          <p:nvCxnSpPr>
            <p:cNvPr id="11" name="直線矢印コネクタ 10"/>
            <p:cNvCxnSpPr/>
            <p:nvPr/>
          </p:nvCxnSpPr>
          <p:spPr>
            <a:xfrm flipV="1">
              <a:off x="7707982" y="2481064"/>
              <a:ext cx="0" cy="635034"/>
            </a:xfrm>
            <a:prstGeom prst="straightConnector1">
              <a:avLst/>
            </a:prstGeom>
            <a:ln w="50800">
              <a:solidFill>
                <a:srgbClr val="0000FF"/>
              </a:solidFill>
              <a:prstDash val="solid"/>
              <a:headEnd type="arrow"/>
              <a:tailEnd type="none"/>
            </a:ln>
          </p:spPr>
          <p:style>
            <a:lnRef idx="2">
              <a:schemeClr val="accent1"/>
            </a:lnRef>
            <a:fillRef idx="0">
              <a:schemeClr val="accent1"/>
            </a:fillRef>
            <a:effectRef idx="1">
              <a:schemeClr val="accent1"/>
            </a:effectRef>
            <a:fontRef idx="minor">
              <a:schemeClr val="tx1"/>
            </a:fontRef>
          </p:style>
        </p:cxnSp>
        <p:cxnSp>
          <p:nvCxnSpPr>
            <p:cNvPr id="12" name="直線矢印コネクタ 11"/>
            <p:cNvCxnSpPr/>
            <p:nvPr/>
          </p:nvCxnSpPr>
          <p:spPr>
            <a:xfrm flipV="1">
              <a:off x="7860382" y="2560210"/>
              <a:ext cx="0" cy="432000"/>
            </a:xfrm>
            <a:prstGeom prst="straightConnector1">
              <a:avLst/>
            </a:prstGeom>
            <a:ln w="50800">
              <a:solidFill>
                <a:srgbClr val="FF0000"/>
              </a:solidFill>
              <a:prstDash val="solid"/>
              <a:headEnd type="none"/>
              <a:tailEnd type="arrow"/>
            </a:ln>
          </p:spPr>
          <p:style>
            <a:lnRef idx="2">
              <a:schemeClr val="accent1"/>
            </a:lnRef>
            <a:fillRef idx="0">
              <a:schemeClr val="accent1"/>
            </a:fillRef>
            <a:effectRef idx="1">
              <a:schemeClr val="accent1"/>
            </a:effectRef>
            <a:fontRef idx="minor">
              <a:schemeClr val="tx1"/>
            </a:fontRef>
          </p:style>
        </p:cxnSp>
        <p:sp>
          <p:nvSpPr>
            <p:cNvPr id="13" name="円/楕円 12"/>
            <p:cNvSpPr/>
            <p:nvPr/>
          </p:nvSpPr>
          <p:spPr>
            <a:xfrm>
              <a:off x="7394400" y="2444400"/>
              <a:ext cx="720000" cy="720000"/>
            </a:xfrm>
            <a:prstGeom prst="ellipse">
              <a:avLst/>
            </a:prstGeom>
            <a:noFill/>
            <a:ln w="19050">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8" name="テキスト ボックス 7"/>
          <p:cNvSpPr txBox="1"/>
          <p:nvPr/>
        </p:nvSpPr>
        <p:spPr>
          <a:xfrm>
            <a:off x="6873798" y="4495037"/>
            <a:ext cx="1402435" cy="369332"/>
          </a:xfrm>
          <a:prstGeom prst="rect">
            <a:avLst/>
          </a:prstGeom>
          <a:noFill/>
        </p:spPr>
        <p:txBody>
          <a:bodyPr wrap="none" rtlCol="0">
            <a:spAutoFit/>
          </a:bodyPr>
          <a:lstStyle/>
          <a:p>
            <a:r>
              <a:rPr lang="en-US" altLang="ja-JP" dirty="0"/>
              <a:t>electron spin</a:t>
            </a:r>
            <a:endParaRPr kumimoji="1" lang="ja-JP" altLang="en-US" dirty="0"/>
          </a:p>
        </p:txBody>
      </p:sp>
      <p:sp>
        <p:nvSpPr>
          <p:cNvPr id="9" name="テキスト ボックス 8"/>
          <p:cNvSpPr txBox="1"/>
          <p:nvPr/>
        </p:nvSpPr>
        <p:spPr>
          <a:xfrm>
            <a:off x="7084290" y="2594537"/>
            <a:ext cx="1324402" cy="369332"/>
          </a:xfrm>
          <a:prstGeom prst="rect">
            <a:avLst/>
          </a:prstGeom>
          <a:noFill/>
        </p:spPr>
        <p:txBody>
          <a:bodyPr wrap="none" rtlCol="0">
            <a:spAutoFit/>
          </a:bodyPr>
          <a:lstStyle/>
          <a:p>
            <a:r>
              <a:rPr kumimoji="1" lang="en-US" altLang="ja-JP" dirty="0"/>
              <a:t>nuclear spin</a:t>
            </a:r>
            <a:endParaRPr kumimoji="1" lang="ja-JP" altLang="en-US" dirty="0"/>
          </a:p>
        </p:txBody>
      </p:sp>
      <p:grpSp>
        <p:nvGrpSpPr>
          <p:cNvPr id="28" name="図形グループ 27"/>
          <p:cNvGrpSpPr/>
          <p:nvPr/>
        </p:nvGrpSpPr>
        <p:grpSpPr>
          <a:xfrm>
            <a:off x="8102308" y="3322854"/>
            <a:ext cx="720000" cy="720000"/>
            <a:chOff x="7394400" y="2444400"/>
            <a:chExt cx="720000" cy="720000"/>
          </a:xfrm>
        </p:grpSpPr>
        <p:cxnSp>
          <p:nvCxnSpPr>
            <p:cNvPr id="29" name="直線矢印コネクタ 28"/>
            <p:cNvCxnSpPr/>
            <p:nvPr/>
          </p:nvCxnSpPr>
          <p:spPr>
            <a:xfrm flipV="1">
              <a:off x="7707982" y="2481064"/>
              <a:ext cx="0" cy="635034"/>
            </a:xfrm>
            <a:prstGeom prst="straightConnector1">
              <a:avLst/>
            </a:prstGeom>
            <a:ln w="50800">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30" name="直線矢印コネクタ 29"/>
            <p:cNvCxnSpPr/>
            <p:nvPr/>
          </p:nvCxnSpPr>
          <p:spPr>
            <a:xfrm flipV="1">
              <a:off x="7860382" y="2633464"/>
              <a:ext cx="0" cy="432000"/>
            </a:xfrm>
            <a:prstGeom prst="straightConnector1">
              <a:avLst/>
            </a:prstGeom>
            <a:ln w="50800">
              <a:solidFill>
                <a:srgbClr val="FF000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31" name="円/楕円 30"/>
            <p:cNvSpPr/>
            <p:nvPr/>
          </p:nvSpPr>
          <p:spPr>
            <a:xfrm>
              <a:off x="7394400" y="2444400"/>
              <a:ext cx="720000" cy="720000"/>
            </a:xfrm>
            <a:prstGeom prst="ellipse">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26" name="テキスト ボックス 25"/>
          <p:cNvSpPr txBox="1"/>
          <p:nvPr/>
        </p:nvSpPr>
        <p:spPr>
          <a:xfrm>
            <a:off x="7738807" y="3384034"/>
            <a:ext cx="363501" cy="523220"/>
          </a:xfrm>
          <a:prstGeom prst="rect">
            <a:avLst/>
          </a:prstGeom>
          <a:noFill/>
        </p:spPr>
        <p:txBody>
          <a:bodyPr wrap="none" rtlCol="0">
            <a:spAutoFit/>
          </a:bodyPr>
          <a:lstStyle/>
          <a:p>
            <a:r>
              <a:rPr kumimoji="1" lang="en-US" altLang="ja-JP" sz="2800" dirty="0"/>
              <a:t>+</a:t>
            </a:r>
            <a:endParaRPr kumimoji="1" lang="ja-JP" altLang="en-US" sz="2800" dirty="0"/>
          </a:p>
        </p:txBody>
      </p:sp>
      <p:cxnSp>
        <p:nvCxnSpPr>
          <p:cNvPr id="111616" name="直線コネクタ 111615"/>
          <p:cNvCxnSpPr/>
          <p:nvPr/>
        </p:nvCxnSpPr>
        <p:spPr>
          <a:xfrm flipV="1">
            <a:off x="7205930" y="3765900"/>
            <a:ext cx="137661" cy="697560"/>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直線コネクタ 39"/>
          <p:cNvCxnSpPr/>
          <p:nvPr/>
        </p:nvCxnSpPr>
        <p:spPr>
          <a:xfrm flipV="1">
            <a:off x="7500382" y="2963869"/>
            <a:ext cx="137661" cy="697560"/>
          </a:xfrm>
          <a:prstGeom prst="line">
            <a:avLst/>
          </a:prstGeom>
        </p:spPr>
        <p:style>
          <a:lnRef idx="2">
            <a:schemeClr val="accent1"/>
          </a:lnRef>
          <a:fillRef idx="0">
            <a:schemeClr val="accent1"/>
          </a:fillRef>
          <a:effectRef idx="1">
            <a:schemeClr val="accent1"/>
          </a:effectRef>
          <a:fontRef idx="minor">
            <a:schemeClr val="tx1"/>
          </a:fontRef>
        </p:style>
      </p:cxnSp>
      <p:sp>
        <p:nvSpPr>
          <p:cNvPr id="41" name="テキスト ボックス 40"/>
          <p:cNvSpPr txBox="1"/>
          <p:nvPr/>
        </p:nvSpPr>
        <p:spPr>
          <a:xfrm>
            <a:off x="3905421" y="2149810"/>
            <a:ext cx="363501" cy="523220"/>
          </a:xfrm>
          <a:prstGeom prst="rect">
            <a:avLst/>
          </a:prstGeom>
          <a:noFill/>
        </p:spPr>
        <p:txBody>
          <a:bodyPr wrap="none" rtlCol="0">
            <a:spAutoFit/>
          </a:bodyPr>
          <a:lstStyle/>
          <a:p>
            <a:r>
              <a:rPr kumimoji="1" lang="en-US" altLang="ja-JP" sz="2800" dirty="0"/>
              <a:t>+</a:t>
            </a:r>
            <a:endParaRPr kumimoji="1" lang="ja-JP" altLang="en-US" sz="2800" dirty="0"/>
          </a:p>
        </p:txBody>
      </p:sp>
      <p:grpSp>
        <p:nvGrpSpPr>
          <p:cNvPr id="42" name="図形グループ 41"/>
          <p:cNvGrpSpPr/>
          <p:nvPr/>
        </p:nvGrpSpPr>
        <p:grpSpPr>
          <a:xfrm>
            <a:off x="4261287" y="2070664"/>
            <a:ext cx="720000" cy="720000"/>
            <a:chOff x="7394400" y="2444400"/>
            <a:chExt cx="720000" cy="720000"/>
          </a:xfrm>
        </p:grpSpPr>
        <p:cxnSp>
          <p:nvCxnSpPr>
            <p:cNvPr id="43" name="直線矢印コネクタ 42"/>
            <p:cNvCxnSpPr/>
            <p:nvPr/>
          </p:nvCxnSpPr>
          <p:spPr>
            <a:xfrm flipV="1">
              <a:off x="7707982" y="2481064"/>
              <a:ext cx="0" cy="635034"/>
            </a:xfrm>
            <a:prstGeom prst="straightConnector1">
              <a:avLst/>
            </a:prstGeom>
            <a:ln w="50800">
              <a:solidFill>
                <a:srgbClr val="0000FF"/>
              </a:solidFill>
              <a:prstDash val="solid"/>
              <a:headEnd type="arrow"/>
              <a:tailEnd type="none"/>
            </a:ln>
          </p:spPr>
          <p:style>
            <a:lnRef idx="2">
              <a:schemeClr val="accent1"/>
            </a:lnRef>
            <a:fillRef idx="0">
              <a:schemeClr val="accent1"/>
            </a:fillRef>
            <a:effectRef idx="1">
              <a:schemeClr val="accent1"/>
            </a:effectRef>
            <a:fontRef idx="minor">
              <a:schemeClr val="tx1"/>
            </a:fontRef>
          </p:style>
        </p:cxnSp>
        <p:cxnSp>
          <p:nvCxnSpPr>
            <p:cNvPr id="44" name="直線矢印コネクタ 43"/>
            <p:cNvCxnSpPr/>
            <p:nvPr/>
          </p:nvCxnSpPr>
          <p:spPr>
            <a:xfrm flipV="1">
              <a:off x="7860382" y="2560210"/>
              <a:ext cx="0" cy="432000"/>
            </a:xfrm>
            <a:prstGeom prst="straightConnector1">
              <a:avLst/>
            </a:prstGeom>
            <a:ln w="50800">
              <a:solidFill>
                <a:srgbClr val="FF0000"/>
              </a:solidFill>
              <a:prstDash val="solid"/>
              <a:headEnd type="none"/>
              <a:tailEnd type="arrow"/>
            </a:ln>
          </p:spPr>
          <p:style>
            <a:lnRef idx="2">
              <a:schemeClr val="accent1"/>
            </a:lnRef>
            <a:fillRef idx="0">
              <a:schemeClr val="accent1"/>
            </a:fillRef>
            <a:effectRef idx="1">
              <a:schemeClr val="accent1"/>
            </a:effectRef>
            <a:fontRef idx="minor">
              <a:schemeClr val="tx1"/>
            </a:fontRef>
          </p:style>
        </p:cxnSp>
        <p:sp>
          <p:nvSpPr>
            <p:cNvPr id="45" name="円/楕円 44"/>
            <p:cNvSpPr/>
            <p:nvPr/>
          </p:nvSpPr>
          <p:spPr>
            <a:xfrm>
              <a:off x="7394400" y="2444400"/>
              <a:ext cx="720000" cy="720000"/>
            </a:xfrm>
            <a:prstGeom prst="ellipse">
              <a:avLst/>
            </a:prstGeom>
            <a:noFill/>
            <a:ln w="19050">
              <a:solidFill>
                <a:schemeClr val="tx1"/>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grpSp>
        <p:nvGrpSpPr>
          <p:cNvPr id="33" name="図形グループ 32"/>
          <p:cNvGrpSpPr/>
          <p:nvPr/>
        </p:nvGrpSpPr>
        <p:grpSpPr>
          <a:xfrm>
            <a:off x="3574443" y="3456618"/>
            <a:ext cx="755099" cy="268136"/>
            <a:chOff x="3674776" y="3359518"/>
            <a:chExt cx="755099" cy="268136"/>
          </a:xfrm>
        </p:grpSpPr>
        <p:cxnSp>
          <p:nvCxnSpPr>
            <p:cNvPr id="34" name="直線矢印コネクタ 33"/>
            <p:cNvCxnSpPr/>
            <p:nvPr/>
          </p:nvCxnSpPr>
          <p:spPr>
            <a:xfrm flipH="1" flipV="1">
              <a:off x="3780161" y="3359518"/>
              <a:ext cx="649714" cy="152400"/>
            </a:xfrm>
            <a:prstGeom prst="straightConnector1">
              <a:avLst/>
            </a:prstGeom>
            <a:ln w="38100">
              <a:solidFill>
                <a:schemeClr val="tx1"/>
              </a:solidFill>
              <a:prstDash val="solid"/>
              <a:headEnd type="arrow"/>
              <a:tailEnd type="none"/>
            </a:ln>
          </p:spPr>
          <p:style>
            <a:lnRef idx="2">
              <a:schemeClr val="accent1"/>
            </a:lnRef>
            <a:fillRef idx="0">
              <a:schemeClr val="accent1"/>
            </a:fillRef>
            <a:effectRef idx="1">
              <a:schemeClr val="accent1"/>
            </a:effectRef>
            <a:fontRef idx="minor">
              <a:schemeClr val="tx1"/>
            </a:fontRef>
          </p:style>
        </p:cxnSp>
        <p:cxnSp>
          <p:nvCxnSpPr>
            <p:cNvPr id="35" name="直線矢印コネクタ 34"/>
            <p:cNvCxnSpPr/>
            <p:nvPr/>
          </p:nvCxnSpPr>
          <p:spPr>
            <a:xfrm flipH="1" flipV="1">
              <a:off x="3674776" y="3475254"/>
              <a:ext cx="649714" cy="152400"/>
            </a:xfrm>
            <a:prstGeom prst="straightConnector1">
              <a:avLst/>
            </a:prstGeom>
            <a:ln w="38100">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grpSp>
      <p:sp>
        <p:nvSpPr>
          <p:cNvPr id="16" name="スライド番号プレースホルダー 15"/>
          <p:cNvSpPr>
            <a:spLocks noGrp="1"/>
          </p:cNvSpPr>
          <p:nvPr>
            <p:ph type="sldNum" sz="quarter" idx="12"/>
          </p:nvPr>
        </p:nvSpPr>
        <p:spPr/>
        <p:txBody>
          <a:bodyPr/>
          <a:lstStyle/>
          <a:p>
            <a:fld id="{F2B08AFC-8426-F44C-B490-2CF6F36B0EB3}" type="slidenum">
              <a:rPr kumimoji="1" lang="ja-JP" altLang="en-US" smtClean="0"/>
              <a:t>25</a:t>
            </a:fld>
            <a:endParaRPr kumimoji="1" lang="ja-JP" altLang="en-US"/>
          </a:p>
        </p:txBody>
      </p:sp>
      <p:pic>
        <p:nvPicPr>
          <p:cNvPr id="36" name="図 35" descr="feshbachh.jpg">
            <a:extLst>
              <a:ext uri="{FF2B5EF4-FFF2-40B4-BE49-F238E27FC236}">
                <a16:creationId xmlns:a16="http://schemas.microsoft.com/office/drawing/2014/main" id="{9CDDFBF2-178D-2A4D-AA99-7914FCED76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2995" y="385566"/>
            <a:ext cx="1283805" cy="1624013"/>
          </a:xfrm>
          <a:prstGeom prst="rect">
            <a:avLst/>
          </a:prstGeom>
        </p:spPr>
      </p:pic>
      <p:sp>
        <p:nvSpPr>
          <p:cNvPr id="37" name="テキスト ボックス 36">
            <a:extLst>
              <a:ext uri="{FF2B5EF4-FFF2-40B4-BE49-F238E27FC236}">
                <a16:creationId xmlns:a16="http://schemas.microsoft.com/office/drawing/2014/main" id="{E4E20525-2C2D-DB44-836D-8B4CD8730E18}"/>
              </a:ext>
            </a:extLst>
          </p:cNvPr>
          <p:cNvSpPr txBox="1"/>
          <p:nvPr/>
        </p:nvSpPr>
        <p:spPr>
          <a:xfrm>
            <a:off x="7359650" y="2025454"/>
            <a:ext cx="1322147" cy="369332"/>
          </a:xfrm>
          <a:prstGeom prst="rect">
            <a:avLst/>
          </a:prstGeom>
          <a:noFill/>
        </p:spPr>
        <p:txBody>
          <a:bodyPr wrap="none" rtlCol="0">
            <a:spAutoFit/>
          </a:bodyPr>
          <a:lstStyle/>
          <a:p>
            <a:r>
              <a:rPr kumimoji="1" lang="en-US" altLang="ja-JP" dirty="0"/>
              <a:t>H. </a:t>
            </a:r>
            <a:r>
              <a:rPr kumimoji="1" lang="en-US" altLang="ja-JP" dirty="0" err="1"/>
              <a:t>Feshbach</a:t>
            </a:r>
            <a:endParaRPr kumimoji="1" lang="ja-JP" altLang="en-US" dirty="0"/>
          </a:p>
        </p:txBody>
      </p:sp>
      <p:sp>
        <p:nvSpPr>
          <p:cNvPr id="38" name="Text Box 3">
            <a:extLst>
              <a:ext uri="{FF2B5EF4-FFF2-40B4-BE49-F238E27FC236}">
                <a16:creationId xmlns:a16="http://schemas.microsoft.com/office/drawing/2014/main" id="{99E1C73A-647B-9D42-BC56-0C7C5B80F080}"/>
              </a:ext>
            </a:extLst>
          </p:cNvPr>
          <p:cNvSpPr txBox="1">
            <a:spLocks noChangeArrowheads="1"/>
          </p:cNvSpPr>
          <p:nvPr/>
        </p:nvSpPr>
        <p:spPr bwMode="auto">
          <a:xfrm>
            <a:off x="2302767" y="556684"/>
            <a:ext cx="4875053" cy="830997"/>
          </a:xfrm>
          <a:prstGeom prst="rect">
            <a:avLst/>
          </a:prstGeom>
          <a:solidFill>
            <a:srgbClr val="FFFF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r>
              <a:rPr lang="ja-JP" altLang="en-US"/>
              <a:t>この図をそのまま信じると、原子はすぐに</a:t>
            </a:r>
            <a:endParaRPr lang="en-US" altLang="ja-JP" dirty="0"/>
          </a:p>
          <a:p>
            <a:pPr algn="ctr"/>
            <a:r>
              <a:rPr lang="en-US" altLang="ja-JP" dirty="0"/>
              <a:t>closed channel</a:t>
            </a:r>
            <a:r>
              <a:rPr lang="ja-JP" altLang="en-US"/>
              <a:t>に移るように思える</a:t>
            </a:r>
            <a:endParaRPr lang="en-US" altLang="ja-JP" dirty="0"/>
          </a:p>
        </p:txBody>
      </p:sp>
    </p:spTree>
    <p:extLst>
      <p:ext uri="{BB962C8B-B14F-4D97-AF65-F5344CB8AC3E}">
        <p14:creationId xmlns:p14="http://schemas.microsoft.com/office/powerpoint/2010/main" val="7665268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a:extLst>
              <a:ext uri="{FF2B5EF4-FFF2-40B4-BE49-F238E27FC236}">
                <a16:creationId xmlns:a16="http://schemas.microsoft.com/office/drawing/2014/main" id="{6B149EA0-AFF7-BE47-9B5D-F3DADB455399}"/>
              </a:ext>
            </a:extLst>
          </p:cNvPr>
          <p:cNvPicPr>
            <a:picLocks noChangeAspect="1" noChangeArrowheads="1"/>
          </p:cNvPicPr>
          <p:nvPr/>
        </p:nvPicPr>
        <p:blipFill>
          <a:blip r:embed="rId3"/>
          <a:stretch>
            <a:fillRect/>
          </a:stretch>
        </p:blipFill>
        <p:spPr bwMode="auto">
          <a:xfrm>
            <a:off x="2132012" y="1455215"/>
            <a:ext cx="4987925" cy="3617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5">
            <a:extLst>
              <a:ext uri="{FF2B5EF4-FFF2-40B4-BE49-F238E27FC236}">
                <a16:creationId xmlns:a16="http://schemas.microsoft.com/office/drawing/2014/main" id="{0E52BD9B-BA78-3D48-B91A-9D773C4FB8C4}"/>
              </a:ext>
            </a:extLst>
          </p:cNvPr>
          <p:cNvSpPr txBox="1">
            <a:spLocks noChangeArrowheads="1"/>
          </p:cNvSpPr>
          <p:nvPr/>
        </p:nvSpPr>
        <p:spPr bwMode="auto">
          <a:xfrm>
            <a:off x="2051050" y="5734050"/>
            <a:ext cx="514985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ja-JP"/>
              <a:t>C. Ching, R. Grimm, P. Julienne, and E. Tiesinga</a:t>
            </a:r>
          </a:p>
          <a:p>
            <a:pPr eaLnBrk="1" hangingPunct="1"/>
            <a:r>
              <a:rPr lang="en-US" altLang="ja-JP"/>
              <a:t>“Feshbach resonances in ultracold gases”</a:t>
            </a:r>
          </a:p>
          <a:p>
            <a:pPr eaLnBrk="1" hangingPunct="1"/>
            <a:r>
              <a:rPr lang="en-US" altLang="ja-JP"/>
              <a:t>Review of Modern Physics, 82, 1225 (2010)</a:t>
            </a:r>
          </a:p>
        </p:txBody>
      </p:sp>
      <p:sp>
        <p:nvSpPr>
          <p:cNvPr id="51206" name="テキスト ボックス 5">
            <a:extLst>
              <a:ext uri="{FF2B5EF4-FFF2-40B4-BE49-F238E27FC236}">
                <a16:creationId xmlns:a16="http://schemas.microsoft.com/office/drawing/2014/main" id="{D6B9D967-34F5-BA40-BA14-E9A6E04ED6F9}"/>
              </a:ext>
            </a:extLst>
          </p:cNvPr>
          <p:cNvSpPr txBox="1">
            <a:spLocks noChangeArrowheads="1"/>
          </p:cNvSpPr>
          <p:nvPr/>
        </p:nvSpPr>
        <p:spPr bwMode="auto">
          <a:xfrm>
            <a:off x="2525327" y="527380"/>
            <a:ext cx="4750018" cy="83099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34" charset="-128"/>
              </a:defRPr>
            </a:lvl9pPr>
          </a:lstStyle>
          <a:p>
            <a:pPr algn="ctr" eaLnBrk="1" hangingPunct="1"/>
            <a:r>
              <a:rPr lang="ja-JP" altLang="en-US" sz="2400"/>
              <a:t>一口に「分子状態と交わる」と言っても</a:t>
            </a:r>
            <a:endParaRPr lang="en-US" altLang="ja-JP" sz="2400" dirty="0"/>
          </a:p>
          <a:p>
            <a:pPr algn="ctr" eaLnBrk="1" hangingPunct="1"/>
            <a:r>
              <a:rPr lang="ja-JP" altLang="en-US" sz="2400"/>
              <a:t>交わり方にケース分けが必要らしい</a:t>
            </a:r>
          </a:p>
        </p:txBody>
      </p:sp>
      <p:sp>
        <p:nvSpPr>
          <p:cNvPr id="2" name="スライド番号プレースホルダー 1">
            <a:extLst>
              <a:ext uri="{FF2B5EF4-FFF2-40B4-BE49-F238E27FC236}">
                <a16:creationId xmlns:a16="http://schemas.microsoft.com/office/drawing/2014/main" id="{14D46F77-94D0-AC48-A753-51D1012A4343}"/>
              </a:ext>
            </a:extLst>
          </p:cNvPr>
          <p:cNvSpPr>
            <a:spLocks noGrp="1"/>
          </p:cNvSpPr>
          <p:nvPr>
            <p:ph type="sldNum" sz="quarter" idx="12"/>
          </p:nvPr>
        </p:nvSpPr>
        <p:spPr/>
        <p:txBody>
          <a:bodyPr/>
          <a:lstStyle/>
          <a:p>
            <a:fld id="{64E34636-76E8-8D49-B6F1-551BD4C1242B}" type="slidenum">
              <a:rPr kumimoji="1" lang="ja-JP" altLang="en-US" smtClean="0"/>
              <a:t>26</a:t>
            </a:fld>
            <a:endParaRPr kumimoji="1" lang="ja-JP" altLang="en-US"/>
          </a:p>
        </p:txBody>
      </p:sp>
    </p:spTree>
    <p:extLst>
      <p:ext uri="{BB962C8B-B14F-4D97-AF65-F5344CB8AC3E}">
        <p14:creationId xmlns:p14="http://schemas.microsoft.com/office/powerpoint/2010/main" val="4126116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2AC9B98-680A-5E41-8EF0-63F25EBF16CB}"/>
              </a:ext>
            </a:extLst>
          </p:cNvPr>
          <p:cNvPicPr>
            <a:picLocks noChangeAspect="1"/>
          </p:cNvPicPr>
          <p:nvPr/>
        </p:nvPicPr>
        <p:blipFill>
          <a:blip r:embed="rId2"/>
          <a:stretch>
            <a:fillRect/>
          </a:stretch>
        </p:blipFill>
        <p:spPr>
          <a:xfrm>
            <a:off x="-92765" y="761520"/>
            <a:ext cx="5674499" cy="3964940"/>
          </a:xfrm>
          <a:prstGeom prst="rect">
            <a:avLst/>
          </a:prstGeom>
        </p:spPr>
      </p:pic>
      <p:pic>
        <p:nvPicPr>
          <p:cNvPr id="5" name="図 4">
            <a:extLst>
              <a:ext uri="{FF2B5EF4-FFF2-40B4-BE49-F238E27FC236}">
                <a16:creationId xmlns:a16="http://schemas.microsoft.com/office/drawing/2014/main" id="{412AFE47-C4A8-DC49-8182-0AA8F6DAE424}"/>
              </a:ext>
            </a:extLst>
          </p:cNvPr>
          <p:cNvPicPr>
            <a:picLocks noChangeAspect="1"/>
          </p:cNvPicPr>
          <p:nvPr/>
        </p:nvPicPr>
        <p:blipFill>
          <a:blip r:embed="rId3"/>
          <a:stretch>
            <a:fillRect/>
          </a:stretch>
        </p:blipFill>
        <p:spPr>
          <a:xfrm>
            <a:off x="5079244" y="1057430"/>
            <a:ext cx="3852234" cy="3897630"/>
          </a:xfrm>
          <a:prstGeom prst="rect">
            <a:avLst/>
          </a:prstGeom>
        </p:spPr>
      </p:pic>
      <p:sp>
        <p:nvSpPr>
          <p:cNvPr id="2" name="テキスト ボックス 1">
            <a:extLst>
              <a:ext uri="{FF2B5EF4-FFF2-40B4-BE49-F238E27FC236}">
                <a16:creationId xmlns:a16="http://schemas.microsoft.com/office/drawing/2014/main" id="{D48FC232-92A4-7D4D-A391-E32E9CB2E91B}"/>
              </a:ext>
            </a:extLst>
          </p:cNvPr>
          <p:cNvSpPr txBox="1"/>
          <p:nvPr/>
        </p:nvSpPr>
        <p:spPr>
          <a:xfrm>
            <a:off x="901289" y="5032014"/>
            <a:ext cx="3126818" cy="461665"/>
          </a:xfrm>
          <a:prstGeom prst="rect">
            <a:avLst/>
          </a:prstGeom>
          <a:noFill/>
        </p:spPr>
        <p:txBody>
          <a:bodyPr wrap="none" rtlCol="0">
            <a:spAutoFit/>
          </a:bodyPr>
          <a:lstStyle/>
          <a:p>
            <a:r>
              <a:rPr lang="ja-JP" altLang="en-US" sz="2400">
                <a:solidFill>
                  <a:srgbClr val="FF0000"/>
                </a:solidFill>
              </a:rPr>
              <a:t>赤→</a:t>
            </a:r>
            <a:r>
              <a:rPr lang="en-US" altLang="ja-JP" sz="2400" dirty="0">
                <a:solidFill>
                  <a:srgbClr val="FF0000"/>
                </a:solidFill>
              </a:rPr>
              <a:t>”broad resonance”</a:t>
            </a:r>
            <a:endParaRPr kumimoji="1" lang="ja-JP" altLang="en-US" sz="2400">
              <a:solidFill>
                <a:srgbClr val="FF0000"/>
              </a:solidFill>
            </a:endParaRPr>
          </a:p>
        </p:txBody>
      </p:sp>
      <p:sp>
        <p:nvSpPr>
          <p:cNvPr id="6" name="テキスト ボックス 5">
            <a:extLst>
              <a:ext uri="{FF2B5EF4-FFF2-40B4-BE49-F238E27FC236}">
                <a16:creationId xmlns:a16="http://schemas.microsoft.com/office/drawing/2014/main" id="{2B6686B7-B957-144E-A1AA-FDE30114FC66}"/>
              </a:ext>
            </a:extLst>
          </p:cNvPr>
          <p:cNvSpPr txBox="1"/>
          <p:nvPr/>
        </p:nvSpPr>
        <p:spPr>
          <a:xfrm>
            <a:off x="818973" y="5871248"/>
            <a:ext cx="3283976" cy="461665"/>
          </a:xfrm>
          <a:prstGeom prst="rect">
            <a:avLst/>
          </a:prstGeom>
          <a:noFill/>
        </p:spPr>
        <p:txBody>
          <a:bodyPr wrap="none" rtlCol="0">
            <a:spAutoFit/>
          </a:bodyPr>
          <a:lstStyle/>
          <a:p>
            <a:r>
              <a:rPr lang="ja-JP" altLang="en-US" sz="2400">
                <a:solidFill>
                  <a:srgbClr val="0070C0"/>
                </a:solidFill>
              </a:rPr>
              <a:t>青→</a:t>
            </a:r>
            <a:r>
              <a:rPr lang="en-US" altLang="ja-JP" sz="2400" dirty="0">
                <a:solidFill>
                  <a:srgbClr val="0070C0"/>
                </a:solidFill>
              </a:rPr>
              <a:t>”narrow resonance”</a:t>
            </a:r>
            <a:endParaRPr kumimoji="1" lang="ja-JP" altLang="en-US" sz="2400">
              <a:solidFill>
                <a:srgbClr val="0070C0"/>
              </a:solidFill>
            </a:endParaRPr>
          </a:p>
        </p:txBody>
      </p:sp>
      <p:sp>
        <p:nvSpPr>
          <p:cNvPr id="4" name="テキスト ボックス 3">
            <a:extLst>
              <a:ext uri="{FF2B5EF4-FFF2-40B4-BE49-F238E27FC236}">
                <a16:creationId xmlns:a16="http://schemas.microsoft.com/office/drawing/2014/main" id="{6C596326-38F4-8241-AE75-C5804A1B924E}"/>
              </a:ext>
            </a:extLst>
          </p:cNvPr>
          <p:cNvSpPr txBox="1"/>
          <p:nvPr/>
        </p:nvSpPr>
        <p:spPr>
          <a:xfrm>
            <a:off x="4535046" y="5124347"/>
            <a:ext cx="4342856" cy="461665"/>
          </a:xfrm>
          <a:prstGeom prst="rect">
            <a:avLst/>
          </a:prstGeom>
          <a:noFill/>
        </p:spPr>
        <p:txBody>
          <a:bodyPr wrap="none" rtlCol="0">
            <a:spAutoFit/>
          </a:bodyPr>
          <a:lstStyle/>
          <a:p>
            <a:r>
              <a:rPr kumimoji="1" lang="ja-JP" altLang="en-US" sz="2400">
                <a:solidFill>
                  <a:srgbClr val="FF0000"/>
                </a:solidFill>
              </a:rPr>
              <a:t>共鳴付近で</a:t>
            </a:r>
            <a:r>
              <a:rPr kumimoji="1" lang="en-US" altLang="ja-JP" sz="2400" dirty="0">
                <a:solidFill>
                  <a:srgbClr val="FF0000"/>
                </a:solidFill>
              </a:rPr>
              <a:t>open channel</a:t>
            </a:r>
            <a:r>
              <a:rPr kumimoji="1" lang="ja-JP" altLang="en-US" sz="2400">
                <a:solidFill>
                  <a:srgbClr val="FF0000"/>
                </a:solidFill>
              </a:rPr>
              <a:t>のまま</a:t>
            </a:r>
          </a:p>
        </p:txBody>
      </p:sp>
      <p:sp>
        <p:nvSpPr>
          <p:cNvPr id="7" name="テキスト ボックス 6">
            <a:extLst>
              <a:ext uri="{FF2B5EF4-FFF2-40B4-BE49-F238E27FC236}">
                <a16:creationId xmlns:a16="http://schemas.microsoft.com/office/drawing/2014/main" id="{4DCB932B-C223-C94C-A312-84DF766BAA40}"/>
              </a:ext>
            </a:extLst>
          </p:cNvPr>
          <p:cNvSpPr txBox="1"/>
          <p:nvPr/>
        </p:nvSpPr>
        <p:spPr>
          <a:xfrm>
            <a:off x="4535046" y="5871249"/>
            <a:ext cx="4608954" cy="461665"/>
          </a:xfrm>
          <a:prstGeom prst="rect">
            <a:avLst/>
          </a:prstGeom>
          <a:noFill/>
        </p:spPr>
        <p:txBody>
          <a:bodyPr wrap="none" rtlCol="0">
            <a:spAutoFit/>
          </a:bodyPr>
          <a:lstStyle/>
          <a:p>
            <a:r>
              <a:rPr kumimoji="1" lang="ja-JP" altLang="en-US" sz="2400">
                <a:solidFill>
                  <a:srgbClr val="0070C0"/>
                </a:solidFill>
              </a:rPr>
              <a:t>共鳴付近で</a:t>
            </a:r>
            <a:r>
              <a:rPr lang="en-US" altLang="ja-JP" sz="2400" dirty="0">
                <a:solidFill>
                  <a:srgbClr val="0070C0"/>
                </a:solidFill>
              </a:rPr>
              <a:t>closed</a:t>
            </a:r>
            <a:r>
              <a:rPr kumimoji="1" lang="en-US" altLang="ja-JP" sz="2400" dirty="0">
                <a:solidFill>
                  <a:srgbClr val="0070C0"/>
                </a:solidFill>
              </a:rPr>
              <a:t> channel</a:t>
            </a:r>
            <a:r>
              <a:rPr lang="ja-JP" altLang="en-US" sz="2400">
                <a:solidFill>
                  <a:srgbClr val="0070C0"/>
                </a:solidFill>
              </a:rPr>
              <a:t>に移る</a:t>
            </a:r>
            <a:endParaRPr kumimoji="1" lang="ja-JP" altLang="en-US" sz="2400">
              <a:solidFill>
                <a:srgbClr val="0070C0"/>
              </a:solidFill>
            </a:endParaRPr>
          </a:p>
        </p:txBody>
      </p:sp>
      <p:sp>
        <p:nvSpPr>
          <p:cNvPr id="8" name="テキスト ボックス 7">
            <a:extLst>
              <a:ext uri="{FF2B5EF4-FFF2-40B4-BE49-F238E27FC236}">
                <a16:creationId xmlns:a16="http://schemas.microsoft.com/office/drawing/2014/main" id="{76603135-4670-084E-995A-21883848C1E3}"/>
              </a:ext>
            </a:extLst>
          </p:cNvPr>
          <p:cNvSpPr txBox="1"/>
          <p:nvPr/>
        </p:nvSpPr>
        <p:spPr>
          <a:xfrm>
            <a:off x="2288277" y="363633"/>
            <a:ext cx="4493538" cy="461665"/>
          </a:xfrm>
          <a:prstGeom prst="rect">
            <a:avLst/>
          </a:prstGeom>
          <a:noFill/>
        </p:spPr>
        <p:txBody>
          <a:bodyPr wrap="none" rtlCol="0">
            <a:spAutoFit/>
          </a:bodyPr>
          <a:lstStyle/>
          <a:p>
            <a:r>
              <a:rPr lang="ja-JP" altLang="en-US" sz="2400"/>
              <a:t>磁場の</a:t>
            </a:r>
            <a:r>
              <a:rPr kumimoji="1" lang="ja-JP" altLang="en-US" sz="2400"/>
              <a:t>「幅」の似た２つの共鳴</a:t>
            </a:r>
          </a:p>
        </p:txBody>
      </p:sp>
      <p:sp>
        <p:nvSpPr>
          <p:cNvPr id="9" name="スライド番号プレースホルダー 8">
            <a:extLst>
              <a:ext uri="{FF2B5EF4-FFF2-40B4-BE49-F238E27FC236}">
                <a16:creationId xmlns:a16="http://schemas.microsoft.com/office/drawing/2014/main" id="{EC24430E-7E68-D843-8686-04BDC523220C}"/>
              </a:ext>
            </a:extLst>
          </p:cNvPr>
          <p:cNvSpPr>
            <a:spLocks noGrp="1"/>
          </p:cNvSpPr>
          <p:nvPr>
            <p:ph type="sldNum" sz="quarter" idx="12"/>
          </p:nvPr>
        </p:nvSpPr>
        <p:spPr/>
        <p:txBody>
          <a:bodyPr/>
          <a:lstStyle/>
          <a:p>
            <a:fld id="{64E34636-76E8-8D49-B6F1-551BD4C1242B}" type="slidenum">
              <a:rPr kumimoji="1" lang="ja-JP" altLang="en-US" smtClean="0"/>
              <a:t>27</a:t>
            </a:fld>
            <a:endParaRPr kumimoji="1" lang="ja-JP" altLang="en-US"/>
          </a:p>
        </p:txBody>
      </p:sp>
    </p:spTree>
    <p:extLst>
      <p:ext uri="{BB962C8B-B14F-4D97-AF65-F5344CB8AC3E}">
        <p14:creationId xmlns:p14="http://schemas.microsoft.com/office/powerpoint/2010/main" val="82421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4"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F2F365CB-1BB7-7A43-9349-1774A4126EC4}"/>
              </a:ext>
            </a:extLst>
          </p:cNvPr>
          <p:cNvSpPr txBox="1"/>
          <p:nvPr/>
        </p:nvSpPr>
        <p:spPr>
          <a:xfrm>
            <a:off x="3128211" y="5763126"/>
            <a:ext cx="5448158" cy="646331"/>
          </a:xfrm>
          <a:prstGeom prst="rect">
            <a:avLst/>
          </a:prstGeom>
          <a:noFill/>
        </p:spPr>
        <p:txBody>
          <a:bodyPr wrap="none" rtlCol="0">
            <a:spAutoFit/>
          </a:bodyPr>
          <a:lstStyle/>
          <a:p>
            <a:r>
              <a:rPr lang="en-US" altLang="ja-JP" dirty="0"/>
              <a:t>E.A. Donley, et al., “Atom-molecule coherence in a Bose-</a:t>
            </a:r>
          </a:p>
          <a:p>
            <a:r>
              <a:rPr lang="en-US" altLang="ja-JP" dirty="0"/>
              <a:t>Einstein condensate,” Nature 417, 529 (2002).</a:t>
            </a:r>
            <a:endParaRPr kumimoji="1" lang="ja-JP" altLang="en-US"/>
          </a:p>
        </p:txBody>
      </p:sp>
      <p:pic>
        <p:nvPicPr>
          <p:cNvPr id="4" name="図 3">
            <a:extLst>
              <a:ext uri="{FF2B5EF4-FFF2-40B4-BE49-F238E27FC236}">
                <a16:creationId xmlns:a16="http://schemas.microsoft.com/office/drawing/2014/main" id="{348EEA1A-F20E-E546-BC19-FC5FAFA6A582}"/>
              </a:ext>
            </a:extLst>
          </p:cNvPr>
          <p:cNvPicPr>
            <a:picLocks noChangeAspect="1"/>
          </p:cNvPicPr>
          <p:nvPr/>
        </p:nvPicPr>
        <p:blipFill>
          <a:blip r:embed="rId2"/>
          <a:stretch>
            <a:fillRect/>
          </a:stretch>
        </p:blipFill>
        <p:spPr>
          <a:xfrm>
            <a:off x="0" y="2146255"/>
            <a:ext cx="4028060" cy="3079750"/>
          </a:xfrm>
          <a:prstGeom prst="rect">
            <a:avLst/>
          </a:prstGeom>
        </p:spPr>
      </p:pic>
      <p:pic>
        <p:nvPicPr>
          <p:cNvPr id="6" name="図 5">
            <a:extLst>
              <a:ext uri="{FF2B5EF4-FFF2-40B4-BE49-F238E27FC236}">
                <a16:creationId xmlns:a16="http://schemas.microsoft.com/office/drawing/2014/main" id="{DE274092-D1D7-4041-904A-79B9362F9455}"/>
              </a:ext>
            </a:extLst>
          </p:cNvPr>
          <p:cNvPicPr>
            <a:picLocks noChangeAspect="1"/>
          </p:cNvPicPr>
          <p:nvPr/>
        </p:nvPicPr>
        <p:blipFill>
          <a:blip r:embed="rId3"/>
          <a:stretch>
            <a:fillRect/>
          </a:stretch>
        </p:blipFill>
        <p:spPr>
          <a:xfrm>
            <a:off x="4028060" y="2034595"/>
            <a:ext cx="5005409" cy="3640298"/>
          </a:xfrm>
          <a:prstGeom prst="rect">
            <a:avLst/>
          </a:prstGeom>
        </p:spPr>
      </p:pic>
      <p:sp>
        <p:nvSpPr>
          <p:cNvPr id="3" name="テキスト ボックス 2">
            <a:extLst>
              <a:ext uri="{FF2B5EF4-FFF2-40B4-BE49-F238E27FC236}">
                <a16:creationId xmlns:a16="http://schemas.microsoft.com/office/drawing/2014/main" id="{1B4941A2-8CEF-3449-8503-EC84DAD2ED8B}"/>
              </a:ext>
            </a:extLst>
          </p:cNvPr>
          <p:cNvSpPr txBox="1"/>
          <p:nvPr/>
        </p:nvSpPr>
        <p:spPr>
          <a:xfrm>
            <a:off x="686930" y="614415"/>
            <a:ext cx="7770140" cy="461665"/>
          </a:xfrm>
          <a:prstGeom prst="rect">
            <a:avLst/>
          </a:prstGeom>
          <a:solidFill>
            <a:srgbClr val="FFFF00"/>
          </a:solidFill>
        </p:spPr>
        <p:txBody>
          <a:bodyPr wrap="none" rtlCol="0">
            <a:spAutoFit/>
          </a:bodyPr>
          <a:lstStyle/>
          <a:p>
            <a:r>
              <a:rPr lang="en-US" altLang="ja-JP" sz="2400" dirty="0"/>
              <a:t>Even with losses, </a:t>
            </a:r>
            <a:r>
              <a:rPr lang="en-US" altLang="ja-JP" sz="2400" dirty="0" err="1"/>
              <a:t>Feshbach</a:t>
            </a:r>
            <a:r>
              <a:rPr lang="en-US" altLang="ja-JP" sz="2400" dirty="0"/>
              <a:t> resonances were used for bosons</a:t>
            </a:r>
            <a:endParaRPr kumimoji="1" lang="ja-JP" altLang="en-US" sz="2400"/>
          </a:p>
        </p:txBody>
      </p:sp>
      <p:sp>
        <p:nvSpPr>
          <p:cNvPr id="5" name="テキスト ボックス 4">
            <a:extLst>
              <a:ext uri="{FF2B5EF4-FFF2-40B4-BE49-F238E27FC236}">
                <a16:creationId xmlns:a16="http://schemas.microsoft.com/office/drawing/2014/main" id="{F1FF3ECC-319D-BA41-B034-9083BB68B7A3}"/>
              </a:ext>
            </a:extLst>
          </p:cNvPr>
          <p:cNvSpPr txBox="1"/>
          <p:nvPr/>
        </p:nvSpPr>
        <p:spPr>
          <a:xfrm>
            <a:off x="1576465" y="1372796"/>
            <a:ext cx="6599307" cy="461665"/>
          </a:xfrm>
          <a:prstGeom prst="rect">
            <a:avLst/>
          </a:prstGeom>
          <a:noFill/>
        </p:spPr>
        <p:txBody>
          <a:bodyPr wrap="none" rtlCol="0">
            <a:spAutoFit/>
          </a:bodyPr>
          <a:lstStyle/>
          <a:p>
            <a:r>
              <a:rPr kumimoji="1" lang="en-US" altLang="ja-JP" sz="2400" dirty="0"/>
              <a:t>Ramsey fringe showing atom – m</a:t>
            </a:r>
            <a:r>
              <a:rPr lang="en-US" altLang="ja-JP" sz="2400" dirty="0"/>
              <a:t>olecule coherence</a:t>
            </a:r>
            <a:endParaRPr kumimoji="1" lang="ja-JP" altLang="en-US" sz="2400"/>
          </a:p>
        </p:txBody>
      </p:sp>
      <p:pic>
        <p:nvPicPr>
          <p:cNvPr id="7" name="図 6" descr="JILA_logo.jpg">
            <a:extLst>
              <a:ext uri="{FF2B5EF4-FFF2-40B4-BE49-F238E27FC236}">
                <a16:creationId xmlns:a16="http://schemas.microsoft.com/office/drawing/2014/main" id="{478D41E6-3E4E-F84B-A40D-05C582A4A1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3282" y="93370"/>
            <a:ext cx="970718" cy="540158"/>
          </a:xfrm>
          <a:prstGeom prst="rect">
            <a:avLst/>
          </a:prstGeom>
        </p:spPr>
      </p:pic>
      <p:sp>
        <p:nvSpPr>
          <p:cNvPr id="8" name="正方形/長方形 7">
            <a:extLst>
              <a:ext uri="{FF2B5EF4-FFF2-40B4-BE49-F238E27FC236}">
                <a16:creationId xmlns:a16="http://schemas.microsoft.com/office/drawing/2014/main" id="{E9DC9011-B567-A34E-A8B8-CB011E9F8354}"/>
              </a:ext>
            </a:extLst>
          </p:cNvPr>
          <p:cNvSpPr/>
          <p:nvPr/>
        </p:nvSpPr>
        <p:spPr>
          <a:xfrm>
            <a:off x="145558" y="99497"/>
            <a:ext cx="4878515" cy="461665"/>
          </a:xfrm>
          <a:prstGeom prst="rect">
            <a:avLst/>
          </a:prstGeom>
        </p:spPr>
        <p:txBody>
          <a:bodyPr wrap="none">
            <a:spAutoFit/>
          </a:bodyPr>
          <a:lstStyle/>
          <a:p>
            <a:r>
              <a:rPr lang="en-US" altLang="ja-JP" sz="2400" dirty="0"/>
              <a:t>2.4 </a:t>
            </a:r>
            <a:r>
              <a:rPr lang="ja-JP" altLang="en-US" sz="2400"/>
              <a:t>ボソンでの進展（</a:t>
            </a:r>
            <a:r>
              <a:rPr lang="en-US" altLang="ja-JP" sz="2400" dirty="0"/>
              <a:t>Efimov</a:t>
            </a:r>
            <a:r>
              <a:rPr lang="ja-JP" altLang="en-US" sz="2400"/>
              <a:t>など）</a:t>
            </a:r>
            <a:endParaRPr lang="en-US" altLang="ja-JP" sz="2400" dirty="0"/>
          </a:p>
        </p:txBody>
      </p:sp>
      <p:sp>
        <p:nvSpPr>
          <p:cNvPr id="9" name="スライド番号プレースホルダー 8">
            <a:extLst>
              <a:ext uri="{FF2B5EF4-FFF2-40B4-BE49-F238E27FC236}">
                <a16:creationId xmlns:a16="http://schemas.microsoft.com/office/drawing/2014/main" id="{7419DF12-2AEB-C641-9923-5CDD80F1A897}"/>
              </a:ext>
            </a:extLst>
          </p:cNvPr>
          <p:cNvSpPr>
            <a:spLocks noGrp="1"/>
          </p:cNvSpPr>
          <p:nvPr>
            <p:ph type="sldNum" sz="quarter" idx="12"/>
          </p:nvPr>
        </p:nvSpPr>
        <p:spPr/>
        <p:txBody>
          <a:bodyPr/>
          <a:lstStyle/>
          <a:p>
            <a:fld id="{64E34636-76E8-8D49-B6F1-551BD4C1242B}" type="slidenum">
              <a:rPr kumimoji="1" lang="ja-JP" altLang="en-US" smtClean="0"/>
              <a:t>28</a:t>
            </a:fld>
            <a:endParaRPr kumimoji="1" lang="ja-JP" altLang="en-US"/>
          </a:p>
        </p:txBody>
      </p:sp>
    </p:spTree>
    <p:extLst>
      <p:ext uri="{BB962C8B-B14F-4D97-AF65-F5344CB8AC3E}">
        <p14:creationId xmlns:p14="http://schemas.microsoft.com/office/powerpoint/2010/main" val="246150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13DEAAE-9FB4-834B-A3AF-A1E91A39F334}"/>
              </a:ext>
            </a:extLst>
          </p:cNvPr>
          <p:cNvPicPr>
            <a:picLocks noChangeAspect="1"/>
          </p:cNvPicPr>
          <p:nvPr/>
        </p:nvPicPr>
        <p:blipFill>
          <a:blip r:embed="rId2"/>
          <a:stretch>
            <a:fillRect/>
          </a:stretch>
        </p:blipFill>
        <p:spPr>
          <a:xfrm>
            <a:off x="0" y="1128681"/>
            <a:ext cx="9144000" cy="2994585"/>
          </a:xfrm>
          <a:prstGeom prst="rect">
            <a:avLst/>
          </a:prstGeom>
        </p:spPr>
      </p:pic>
      <p:pic>
        <p:nvPicPr>
          <p:cNvPr id="5" name="図 4">
            <a:extLst>
              <a:ext uri="{FF2B5EF4-FFF2-40B4-BE49-F238E27FC236}">
                <a16:creationId xmlns:a16="http://schemas.microsoft.com/office/drawing/2014/main" id="{B1E962D5-E781-834D-B723-B1EA16776D17}"/>
              </a:ext>
            </a:extLst>
          </p:cNvPr>
          <p:cNvPicPr>
            <a:picLocks noChangeAspect="1"/>
          </p:cNvPicPr>
          <p:nvPr/>
        </p:nvPicPr>
        <p:blipFill>
          <a:blip r:embed="rId3"/>
          <a:stretch>
            <a:fillRect/>
          </a:stretch>
        </p:blipFill>
        <p:spPr>
          <a:xfrm>
            <a:off x="423444" y="4011974"/>
            <a:ext cx="4004176" cy="2377197"/>
          </a:xfrm>
          <a:prstGeom prst="rect">
            <a:avLst/>
          </a:prstGeom>
        </p:spPr>
      </p:pic>
      <p:pic>
        <p:nvPicPr>
          <p:cNvPr id="7" name="図 6">
            <a:extLst>
              <a:ext uri="{FF2B5EF4-FFF2-40B4-BE49-F238E27FC236}">
                <a16:creationId xmlns:a16="http://schemas.microsoft.com/office/drawing/2014/main" id="{1FE5B686-62BC-D14D-B810-3E83793267C6}"/>
              </a:ext>
            </a:extLst>
          </p:cNvPr>
          <p:cNvPicPr>
            <a:picLocks noChangeAspect="1"/>
          </p:cNvPicPr>
          <p:nvPr/>
        </p:nvPicPr>
        <p:blipFill>
          <a:blip r:embed="rId4"/>
          <a:stretch>
            <a:fillRect/>
          </a:stretch>
        </p:blipFill>
        <p:spPr>
          <a:xfrm>
            <a:off x="4819984" y="4010753"/>
            <a:ext cx="3541963" cy="2700151"/>
          </a:xfrm>
          <a:prstGeom prst="rect">
            <a:avLst/>
          </a:prstGeom>
        </p:spPr>
      </p:pic>
      <p:sp>
        <p:nvSpPr>
          <p:cNvPr id="2" name="テキスト ボックス 1">
            <a:extLst>
              <a:ext uri="{FF2B5EF4-FFF2-40B4-BE49-F238E27FC236}">
                <a16:creationId xmlns:a16="http://schemas.microsoft.com/office/drawing/2014/main" id="{604EB275-FFFB-B245-BCA9-B95F9BE2E200}"/>
              </a:ext>
            </a:extLst>
          </p:cNvPr>
          <p:cNvSpPr txBox="1"/>
          <p:nvPr/>
        </p:nvSpPr>
        <p:spPr>
          <a:xfrm>
            <a:off x="130912" y="468829"/>
            <a:ext cx="8882175" cy="461665"/>
          </a:xfrm>
          <a:prstGeom prst="rect">
            <a:avLst/>
          </a:prstGeom>
          <a:solidFill>
            <a:srgbClr val="FFFF00"/>
          </a:solidFill>
        </p:spPr>
        <p:txBody>
          <a:bodyPr wrap="none" rtlCol="0">
            <a:spAutoFit/>
          </a:bodyPr>
          <a:lstStyle/>
          <a:p>
            <a:r>
              <a:rPr kumimoji="1" lang="en-US" altLang="ja-JP" sz="2400" dirty="0"/>
              <a:t>Cesium, which was regarded as  a difficult specie to Bose condense ... </a:t>
            </a:r>
            <a:endParaRPr kumimoji="1" lang="ja-JP" altLang="en-US" sz="2400"/>
          </a:p>
        </p:txBody>
      </p:sp>
      <p:sp>
        <p:nvSpPr>
          <p:cNvPr id="6" name="スライド番号プレースホルダー 5">
            <a:extLst>
              <a:ext uri="{FF2B5EF4-FFF2-40B4-BE49-F238E27FC236}">
                <a16:creationId xmlns:a16="http://schemas.microsoft.com/office/drawing/2014/main" id="{09DE431D-F113-F441-9DA8-844E5FB9341D}"/>
              </a:ext>
            </a:extLst>
          </p:cNvPr>
          <p:cNvSpPr>
            <a:spLocks noGrp="1"/>
          </p:cNvSpPr>
          <p:nvPr>
            <p:ph type="sldNum" sz="quarter" idx="12"/>
          </p:nvPr>
        </p:nvSpPr>
        <p:spPr/>
        <p:txBody>
          <a:bodyPr/>
          <a:lstStyle/>
          <a:p>
            <a:fld id="{64E34636-76E8-8D49-B6F1-551BD4C1242B}" type="slidenum">
              <a:rPr kumimoji="1" lang="ja-JP" altLang="en-US" smtClean="0"/>
              <a:t>29</a:t>
            </a:fld>
            <a:endParaRPr kumimoji="1" lang="ja-JP" altLang="en-US"/>
          </a:p>
        </p:txBody>
      </p:sp>
    </p:spTree>
    <p:extLst>
      <p:ext uri="{BB962C8B-B14F-4D97-AF65-F5344CB8AC3E}">
        <p14:creationId xmlns:p14="http://schemas.microsoft.com/office/powerpoint/2010/main" val="4165643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p:cNvGraphicFramePr>
            <a:graphicFrameLocks noChangeAspect="1"/>
          </p:cNvGraphicFramePr>
          <p:nvPr>
            <p:extLst>
              <p:ext uri="{D42A27DB-BD31-4B8C-83A1-F6EECF244321}">
                <p14:modId xmlns:p14="http://schemas.microsoft.com/office/powerpoint/2010/main" val="3601474596"/>
              </p:ext>
            </p:extLst>
          </p:nvPr>
        </p:nvGraphicFramePr>
        <p:xfrm>
          <a:off x="1535270" y="2645461"/>
          <a:ext cx="5681812" cy="777526"/>
        </p:xfrm>
        <a:graphic>
          <a:graphicData uri="http://schemas.openxmlformats.org/presentationml/2006/ole">
            <mc:AlternateContent xmlns:mc="http://schemas.openxmlformats.org/markup-compatibility/2006">
              <mc:Choice xmlns:v="urn:schemas-microsoft-com:vml" Requires="v">
                <p:oleObj spid="_x0000_s69684" name="数式" r:id="rId4" imgW="3441700" imgH="469900" progId="Equation.3">
                  <p:embed/>
                </p:oleObj>
              </mc:Choice>
              <mc:Fallback>
                <p:oleObj name="数式" r:id="rId4" imgW="3441700" imgH="469900" progId="Equation.3">
                  <p:embed/>
                  <p:pic>
                    <p:nvPicPr>
                      <p:cNvPr id="2" name="オブジェクト 1"/>
                      <p:cNvPicPr/>
                      <p:nvPr/>
                    </p:nvPicPr>
                    <p:blipFill>
                      <a:blip r:embed="rId5"/>
                      <a:stretch>
                        <a:fillRect/>
                      </a:stretch>
                    </p:blipFill>
                    <p:spPr>
                      <a:xfrm>
                        <a:off x="1535270" y="2645461"/>
                        <a:ext cx="5681812" cy="777526"/>
                      </a:xfrm>
                      <a:prstGeom prst="rect">
                        <a:avLst/>
                      </a:prstGeom>
                    </p:spPr>
                  </p:pic>
                </p:oleObj>
              </mc:Fallback>
            </mc:AlternateContent>
          </a:graphicData>
        </a:graphic>
      </p:graphicFrame>
      <p:sp>
        <p:nvSpPr>
          <p:cNvPr id="4" name="テキスト ボックス 3"/>
          <p:cNvSpPr txBox="1"/>
          <p:nvPr/>
        </p:nvSpPr>
        <p:spPr>
          <a:xfrm>
            <a:off x="1219501" y="1934414"/>
            <a:ext cx="6321224" cy="369332"/>
          </a:xfrm>
          <a:prstGeom prst="rect">
            <a:avLst/>
          </a:prstGeom>
          <a:noFill/>
        </p:spPr>
        <p:txBody>
          <a:bodyPr wrap="none" rtlCol="0">
            <a:spAutoFit/>
          </a:bodyPr>
          <a:lstStyle/>
          <a:p>
            <a:r>
              <a:rPr kumimoji="1" lang="ja-JP" altLang="en-US" dirty="0"/>
              <a:t>ボース・アインシュタイン凝縮体のみたす</a:t>
            </a:r>
            <a:r>
              <a:rPr kumimoji="1" lang="en-US" altLang="ja-JP" dirty="0"/>
              <a:t>Gross-</a:t>
            </a:r>
            <a:r>
              <a:rPr kumimoji="1" lang="en-US" altLang="ja-JP" dirty="0" err="1"/>
              <a:t>Pitaevskii</a:t>
            </a:r>
            <a:r>
              <a:rPr kumimoji="1" lang="en-US" altLang="ja-JP" dirty="0"/>
              <a:t> </a:t>
            </a:r>
            <a:r>
              <a:rPr kumimoji="1" lang="ja-JP" altLang="en-US" dirty="0"/>
              <a:t>方程式</a:t>
            </a:r>
          </a:p>
        </p:txBody>
      </p:sp>
      <p:sp>
        <p:nvSpPr>
          <p:cNvPr id="5" name="テキスト ボックス 4"/>
          <p:cNvSpPr txBox="1"/>
          <p:nvPr/>
        </p:nvSpPr>
        <p:spPr>
          <a:xfrm>
            <a:off x="1320303" y="1369034"/>
            <a:ext cx="6647974" cy="461665"/>
          </a:xfrm>
          <a:prstGeom prst="rect">
            <a:avLst/>
          </a:prstGeom>
          <a:solidFill>
            <a:srgbClr val="FFFF00"/>
          </a:solidFill>
        </p:spPr>
        <p:txBody>
          <a:bodyPr wrap="none" rtlCol="0">
            <a:spAutoFit/>
          </a:bodyPr>
          <a:lstStyle/>
          <a:p>
            <a:r>
              <a:rPr lang="en-US" altLang="en-US" sz="2400" dirty="0" err="1"/>
              <a:t>散乱長</a:t>
            </a:r>
            <a:r>
              <a:rPr lang="ja-JP" altLang="en-US" sz="2400"/>
              <a:t>が正でないとボース凝縮体ができない！</a:t>
            </a:r>
            <a:endParaRPr kumimoji="1" lang="ja-JP" altLang="en-US" sz="2400" dirty="0"/>
          </a:p>
        </p:txBody>
      </p:sp>
      <p:sp>
        <p:nvSpPr>
          <p:cNvPr id="6" name="スライド番号プレースホルダー 5"/>
          <p:cNvSpPr>
            <a:spLocks noGrp="1"/>
          </p:cNvSpPr>
          <p:nvPr>
            <p:ph type="sldNum" sz="quarter" idx="12"/>
          </p:nvPr>
        </p:nvSpPr>
        <p:spPr/>
        <p:txBody>
          <a:bodyPr/>
          <a:lstStyle/>
          <a:p>
            <a:fld id="{F2B08AFC-8426-F44C-B490-2CF6F36B0EB3}" type="slidenum">
              <a:rPr kumimoji="1" lang="ja-JP" altLang="en-US" smtClean="0"/>
              <a:t>3</a:t>
            </a:fld>
            <a:endParaRPr kumimoji="1" lang="ja-JP" altLang="en-US"/>
          </a:p>
        </p:txBody>
      </p:sp>
      <p:sp>
        <p:nvSpPr>
          <p:cNvPr id="14" name="テキスト ボックス 13">
            <a:extLst>
              <a:ext uri="{FF2B5EF4-FFF2-40B4-BE49-F238E27FC236}">
                <a16:creationId xmlns:a16="http://schemas.microsoft.com/office/drawing/2014/main" id="{5D55D6E8-32F1-4346-8E01-68C4D16D7D00}"/>
              </a:ext>
            </a:extLst>
          </p:cNvPr>
          <p:cNvSpPr txBox="1"/>
          <p:nvPr/>
        </p:nvSpPr>
        <p:spPr>
          <a:xfrm>
            <a:off x="1338771" y="806923"/>
            <a:ext cx="6201954" cy="461665"/>
          </a:xfrm>
          <a:prstGeom prst="rect">
            <a:avLst/>
          </a:prstGeom>
          <a:noFill/>
        </p:spPr>
        <p:txBody>
          <a:bodyPr wrap="none" rtlCol="0">
            <a:spAutoFit/>
          </a:bodyPr>
          <a:lstStyle/>
          <a:p>
            <a:r>
              <a:rPr kumimoji="1" lang="en-US" altLang="ja-JP" sz="2400" dirty="0"/>
              <a:t>BEC</a:t>
            </a:r>
            <a:r>
              <a:rPr kumimoji="1" lang="ja-JP" altLang="en-US" sz="2400"/>
              <a:t>前夜：分光で散乱長の確定を急いでいた</a:t>
            </a:r>
          </a:p>
        </p:txBody>
      </p:sp>
      <p:grpSp>
        <p:nvGrpSpPr>
          <p:cNvPr id="10" name="グループ化 9">
            <a:extLst>
              <a:ext uri="{FF2B5EF4-FFF2-40B4-BE49-F238E27FC236}">
                <a16:creationId xmlns:a16="http://schemas.microsoft.com/office/drawing/2014/main" id="{1D6698D2-35A9-204E-ABE8-4E0573A26A0B}"/>
              </a:ext>
            </a:extLst>
          </p:cNvPr>
          <p:cNvGrpSpPr/>
          <p:nvPr/>
        </p:nvGrpSpPr>
        <p:grpSpPr>
          <a:xfrm>
            <a:off x="173358" y="5742214"/>
            <a:ext cx="4216998" cy="572273"/>
            <a:chOff x="173358" y="5742214"/>
            <a:chExt cx="4216998" cy="572273"/>
          </a:xfrm>
        </p:grpSpPr>
        <p:sp>
          <p:nvSpPr>
            <p:cNvPr id="17" name="テキスト ボックス 16">
              <a:extLst>
                <a:ext uri="{FF2B5EF4-FFF2-40B4-BE49-F238E27FC236}">
                  <a16:creationId xmlns:a16="http://schemas.microsoft.com/office/drawing/2014/main" id="{FC1998FE-E908-1441-AA12-ED9253AF852C}"/>
                </a:ext>
              </a:extLst>
            </p:cNvPr>
            <p:cNvSpPr txBox="1"/>
            <p:nvPr/>
          </p:nvSpPr>
          <p:spPr>
            <a:xfrm>
              <a:off x="173358" y="5893784"/>
              <a:ext cx="2723823" cy="369332"/>
            </a:xfrm>
            <a:prstGeom prst="rect">
              <a:avLst/>
            </a:prstGeom>
            <a:noFill/>
          </p:spPr>
          <p:txBody>
            <a:bodyPr wrap="none" rtlCol="0">
              <a:spAutoFit/>
            </a:bodyPr>
            <a:lstStyle/>
            <a:p>
              <a:r>
                <a:rPr kumimoji="1" lang="ja-JP" altLang="en-US"/>
                <a:t>量子渦の渦心の大きさは</a:t>
              </a:r>
            </a:p>
          </p:txBody>
        </p:sp>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id="{21F14038-3150-0147-91A3-490BC50D02E0}"/>
                    </a:ext>
                  </a:extLst>
                </p:cNvPr>
                <p:cNvSpPr txBox="1"/>
                <p:nvPr/>
              </p:nvSpPr>
              <p:spPr>
                <a:xfrm>
                  <a:off x="3121932" y="5742214"/>
                  <a:ext cx="1268424" cy="5722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ja-JP" altLang="en-US" i="1" smtClean="0">
                            <a:latin typeface="Cambria Math" panose="02040503050406030204" pitchFamily="18" charset="0"/>
                          </a:rPr>
                          <m:t>𝜉</m:t>
                        </m:r>
                        <m:r>
                          <a:rPr kumimoji="1" lang="en-US" altLang="ja-JP" b="0" i="1" smtClean="0">
                            <a:latin typeface="Cambria Math" panose="02040503050406030204" pitchFamily="18" charset="0"/>
                          </a:rPr>
                          <m:t>=</m:t>
                        </m:r>
                        <m:f>
                          <m:fPr>
                            <m:ctrlPr>
                              <a:rPr kumimoji="1" lang="en-US" altLang="ja-JP" b="0" i="1" smtClean="0">
                                <a:latin typeface="Cambria Math" panose="02040503050406030204" pitchFamily="18" charset="0"/>
                              </a:rPr>
                            </m:ctrlPr>
                          </m:fPr>
                          <m:num>
                            <m:r>
                              <a:rPr kumimoji="1" lang="en-US" altLang="ja-JP" b="0" i="1" smtClean="0">
                                <a:latin typeface="Cambria Math" panose="02040503050406030204" pitchFamily="18" charset="0"/>
                              </a:rPr>
                              <m:t>1</m:t>
                            </m:r>
                          </m:num>
                          <m:den>
                            <m:rad>
                              <m:radPr>
                                <m:degHide m:val="on"/>
                                <m:ctrlPr>
                                  <a:rPr kumimoji="1" lang="en-US" altLang="ja-JP" b="0" i="1" smtClean="0">
                                    <a:latin typeface="Cambria Math" panose="02040503050406030204" pitchFamily="18" charset="0"/>
                                  </a:rPr>
                                </m:ctrlPr>
                              </m:radPr>
                              <m:deg/>
                              <m:e>
                                <m:r>
                                  <a:rPr kumimoji="1" lang="en-US" altLang="ja-JP" b="0" i="1" smtClean="0">
                                    <a:latin typeface="Cambria Math" panose="02040503050406030204" pitchFamily="18" charset="0"/>
                                  </a:rPr>
                                  <m:t>8</m:t>
                                </m:r>
                                <m:r>
                                  <a:rPr kumimoji="1" lang="en-US" altLang="ja-JP" b="0" i="1" smtClean="0">
                                    <a:latin typeface="Cambria Math" panose="02040503050406030204" pitchFamily="18" charset="0"/>
                                    <a:ea typeface="Cambria Math" panose="02040503050406030204" pitchFamily="18" charset="0"/>
                                  </a:rPr>
                                  <m:t>𝜋</m:t>
                                </m:r>
                                <m:r>
                                  <a:rPr kumimoji="1" lang="en-US" altLang="ja-JP" b="0" i="1" smtClean="0">
                                    <a:latin typeface="Cambria Math" panose="02040503050406030204" pitchFamily="18" charset="0"/>
                                    <a:ea typeface="Cambria Math" panose="02040503050406030204" pitchFamily="18" charset="0"/>
                                  </a:rPr>
                                  <m:t> </m:t>
                                </m:r>
                                <m:r>
                                  <a:rPr kumimoji="1" lang="en-US" altLang="ja-JP" b="0" i="1" smtClean="0">
                                    <a:latin typeface="Cambria Math" panose="02040503050406030204" pitchFamily="18" charset="0"/>
                                    <a:ea typeface="Cambria Math" panose="02040503050406030204" pitchFamily="18" charset="0"/>
                                  </a:rPr>
                                  <m:t>𝑛</m:t>
                                </m:r>
                                <m:r>
                                  <a:rPr kumimoji="1" lang="en-US" altLang="ja-JP" b="0" i="1" smtClean="0">
                                    <a:latin typeface="Cambria Math" panose="02040503050406030204" pitchFamily="18" charset="0"/>
                                    <a:ea typeface="Cambria Math" panose="02040503050406030204" pitchFamily="18" charset="0"/>
                                  </a:rPr>
                                  <m:t> </m:t>
                                </m:r>
                                <m:r>
                                  <a:rPr kumimoji="1" lang="en-US" altLang="ja-JP" b="0" i="1" smtClean="0">
                                    <a:latin typeface="Cambria Math" panose="02040503050406030204" pitchFamily="18" charset="0"/>
                                    <a:ea typeface="Cambria Math" panose="02040503050406030204" pitchFamily="18" charset="0"/>
                                  </a:rPr>
                                  <m:t>𝑎</m:t>
                                </m:r>
                              </m:e>
                            </m:rad>
                          </m:den>
                        </m:f>
                      </m:oMath>
                    </m:oMathPara>
                  </a14:m>
                  <a:endParaRPr kumimoji="1" lang="ja-JP" altLang="en-US"/>
                </a:p>
              </p:txBody>
            </p:sp>
          </mc:Choice>
          <mc:Fallback xmlns="">
            <p:sp>
              <p:nvSpPr>
                <p:cNvPr id="18" name="テキスト ボックス 17">
                  <a:extLst>
                    <a:ext uri="{FF2B5EF4-FFF2-40B4-BE49-F238E27FC236}">
                      <a16:creationId xmlns:a16="http://schemas.microsoft.com/office/drawing/2014/main" id="{21F14038-3150-0147-91A3-490BC50D02E0}"/>
                    </a:ext>
                  </a:extLst>
                </p:cNvPr>
                <p:cNvSpPr txBox="1">
                  <a:spLocks noRot="1" noChangeAspect="1" noMove="1" noResize="1" noEditPoints="1" noAdjustHandles="1" noChangeArrowheads="1" noChangeShapeType="1" noTextEdit="1"/>
                </p:cNvSpPr>
                <p:nvPr/>
              </p:nvSpPr>
              <p:spPr>
                <a:xfrm>
                  <a:off x="3121932" y="5742214"/>
                  <a:ext cx="1268424" cy="572273"/>
                </a:xfrm>
                <a:prstGeom prst="rect">
                  <a:avLst/>
                </a:prstGeom>
                <a:blipFill>
                  <a:blip r:embed="rId6"/>
                  <a:stretch>
                    <a:fillRect l="-5941" t="-2174" r="-990" b="-23913"/>
                  </a:stretch>
                </a:blipFill>
              </p:spPr>
              <p:txBody>
                <a:bodyPr/>
                <a:lstStyle/>
                <a:p>
                  <a:r>
                    <a:rPr lang="ja-JP" altLang="en-US">
                      <a:noFill/>
                    </a:rPr>
                    <a:t> </a:t>
                  </a:r>
                </a:p>
              </p:txBody>
            </p:sp>
          </mc:Fallback>
        </mc:AlternateContent>
      </p:grpSp>
      <p:grpSp>
        <p:nvGrpSpPr>
          <p:cNvPr id="8" name="グループ化 7">
            <a:extLst>
              <a:ext uri="{FF2B5EF4-FFF2-40B4-BE49-F238E27FC236}">
                <a16:creationId xmlns:a16="http://schemas.microsoft.com/office/drawing/2014/main" id="{42724C86-6014-2E47-B0A6-F43AA61CCF5E}"/>
              </a:ext>
            </a:extLst>
          </p:cNvPr>
          <p:cNvGrpSpPr/>
          <p:nvPr/>
        </p:nvGrpSpPr>
        <p:grpSpPr>
          <a:xfrm>
            <a:off x="925794" y="5008872"/>
            <a:ext cx="3297762" cy="525913"/>
            <a:chOff x="925794" y="5008872"/>
            <a:chExt cx="3297762" cy="525913"/>
          </a:xfrm>
        </p:grpSpPr>
        <p:sp>
          <p:nvSpPr>
            <p:cNvPr id="15" name="テキスト ボックス 14">
              <a:extLst>
                <a:ext uri="{FF2B5EF4-FFF2-40B4-BE49-F238E27FC236}">
                  <a16:creationId xmlns:a16="http://schemas.microsoft.com/office/drawing/2014/main" id="{7B665510-F896-964D-8E51-C66410496809}"/>
                </a:ext>
              </a:extLst>
            </p:cNvPr>
            <p:cNvSpPr txBox="1"/>
            <p:nvPr/>
          </p:nvSpPr>
          <p:spPr>
            <a:xfrm>
              <a:off x="925794" y="5112716"/>
              <a:ext cx="1696811" cy="369332"/>
            </a:xfrm>
            <a:prstGeom prst="rect">
              <a:avLst/>
            </a:prstGeom>
            <a:noFill/>
          </p:spPr>
          <p:txBody>
            <a:bodyPr wrap="none" rtlCol="0">
              <a:spAutoFit/>
            </a:bodyPr>
            <a:lstStyle/>
            <a:p>
              <a:r>
                <a:rPr kumimoji="1" lang="en-US" altLang="ja-JP" dirty="0"/>
                <a:t>BEC</a:t>
              </a:r>
              <a:r>
                <a:rPr kumimoji="1" lang="ja-JP" altLang="en-US"/>
                <a:t>中の音速は</a:t>
              </a:r>
            </a:p>
          </p:txBody>
        </p:sp>
        <mc:AlternateContent xmlns:mc="http://schemas.openxmlformats.org/markup-compatibility/2006" xmlns:a14="http://schemas.microsoft.com/office/drawing/2010/main">
          <mc:Choice Requires="a14">
            <p:sp>
              <p:nvSpPr>
                <p:cNvPr id="19" name="テキスト ボックス 18">
                  <a:extLst>
                    <a:ext uri="{FF2B5EF4-FFF2-40B4-BE49-F238E27FC236}">
                      <a16:creationId xmlns:a16="http://schemas.microsoft.com/office/drawing/2014/main" id="{DE09D452-1E01-154B-963F-478441017E06}"/>
                    </a:ext>
                  </a:extLst>
                </p:cNvPr>
                <p:cNvSpPr txBox="1"/>
                <p:nvPr/>
              </p:nvSpPr>
              <p:spPr>
                <a:xfrm>
                  <a:off x="2726287" y="5008872"/>
                  <a:ext cx="1497269" cy="5259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kumimoji="1" lang="en-US" altLang="ja-JP" i="1" smtClean="0">
                                <a:latin typeface="Cambria Math" panose="02040503050406030204" pitchFamily="18" charset="0"/>
                              </a:rPr>
                            </m:ctrlPr>
                          </m:sSubPr>
                          <m:e>
                            <m:r>
                              <a:rPr kumimoji="1" lang="en-US" altLang="ja-JP" b="0" i="1" smtClean="0">
                                <a:latin typeface="Cambria Math" panose="02040503050406030204" pitchFamily="18" charset="0"/>
                              </a:rPr>
                              <m:t>𝐶</m:t>
                            </m:r>
                          </m:e>
                          <m:sub>
                            <m:r>
                              <a:rPr kumimoji="1" lang="en-US" altLang="ja-JP" b="0" i="1" smtClean="0">
                                <a:latin typeface="Cambria Math" panose="02040503050406030204" pitchFamily="18" charset="0"/>
                              </a:rPr>
                              <m:t>𝑆</m:t>
                            </m:r>
                          </m:sub>
                        </m:sSub>
                        <m:r>
                          <a:rPr kumimoji="1" lang="en-US" altLang="ja-JP" i="1" smtClean="0">
                            <a:latin typeface="Cambria Math" panose="02040503050406030204" pitchFamily="18" charset="0"/>
                          </a:rPr>
                          <m:t>=</m:t>
                        </m:r>
                        <m:f>
                          <m:fPr>
                            <m:ctrlPr>
                              <a:rPr kumimoji="1" lang="en-US" altLang="ja-JP" i="1" smtClean="0">
                                <a:latin typeface="Cambria Math" panose="02040503050406030204" pitchFamily="18" charset="0"/>
                              </a:rPr>
                            </m:ctrlPr>
                          </m:fPr>
                          <m:num>
                            <m:r>
                              <a:rPr kumimoji="1" lang="en-US" altLang="ja-JP" i="1" smtClean="0">
                                <a:latin typeface="Cambria Math" panose="02040503050406030204" pitchFamily="18" charset="0"/>
                                <a:ea typeface="Cambria Math" panose="02040503050406030204" pitchFamily="18" charset="0"/>
                              </a:rPr>
                              <m:t>ℏ</m:t>
                            </m:r>
                          </m:num>
                          <m:den>
                            <m:r>
                              <a:rPr kumimoji="1" lang="en-US" altLang="ja-JP" b="0" i="1" smtClean="0">
                                <a:latin typeface="Cambria Math" panose="02040503050406030204" pitchFamily="18" charset="0"/>
                              </a:rPr>
                              <m:t>𝑚</m:t>
                            </m:r>
                          </m:den>
                        </m:f>
                        <m:rad>
                          <m:radPr>
                            <m:degHide m:val="on"/>
                            <m:ctrlPr>
                              <a:rPr kumimoji="1" lang="en-US" altLang="ja-JP" i="1" smtClean="0">
                                <a:latin typeface="Cambria Math" panose="02040503050406030204" pitchFamily="18" charset="0"/>
                              </a:rPr>
                            </m:ctrlPr>
                          </m:radPr>
                          <m:deg/>
                          <m:e>
                            <m:r>
                              <a:rPr kumimoji="1" lang="en-US" altLang="ja-JP" b="0" i="1" smtClean="0">
                                <a:latin typeface="Cambria Math" panose="02040503050406030204" pitchFamily="18" charset="0"/>
                              </a:rPr>
                              <m:t>4</m:t>
                            </m:r>
                            <m:r>
                              <a:rPr kumimoji="1" lang="en-US" altLang="ja-JP" b="0" i="1" smtClean="0">
                                <a:latin typeface="Cambria Math" panose="02040503050406030204" pitchFamily="18" charset="0"/>
                                <a:ea typeface="Cambria Math" panose="02040503050406030204" pitchFamily="18" charset="0"/>
                              </a:rPr>
                              <m:t>𝜋</m:t>
                            </m:r>
                            <m:r>
                              <a:rPr kumimoji="1" lang="en-US" altLang="ja-JP" b="0" i="1" smtClean="0">
                                <a:latin typeface="Cambria Math" panose="02040503050406030204" pitchFamily="18" charset="0"/>
                                <a:ea typeface="Cambria Math" panose="02040503050406030204" pitchFamily="18" charset="0"/>
                              </a:rPr>
                              <m:t>𝑛𝑎</m:t>
                            </m:r>
                          </m:e>
                        </m:rad>
                      </m:oMath>
                    </m:oMathPara>
                  </a14:m>
                  <a:endParaRPr kumimoji="1" lang="ja-JP" altLang="en-US"/>
                </a:p>
              </p:txBody>
            </p:sp>
          </mc:Choice>
          <mc:Fallback xmlns="">
            <p:sp>
              <p:nvSpPr>
                <p:cNvPr id="19" name="テキスト ボックス 18">
                  <a:extLst>
                    <a:ext uri="{FF2B5EF4-FFF2-40B4-BE49-F238E27FC236}">
                      <a16:creationId xmlns:a16="http://schemas.microsoft.com/office/drawing/2014/main" id="{DE09D452-1E01-154B-963F-478441017E06}"/>
                    </a:ext>
                  </a:extLst>
                </p:cNvPr>
                <p:cNvSpPr txBox="1">
                  <a:spLocks noRot="1" noChangeAspect="1" noMove="1" noResize="1" noEditPoints="1" noAdjustHandles="1" noChangeArrowheads="1" noChangeShapeType="1" noTextEdit="1"/>
                </p:cNvSpPr>
                <p:nvPr/>
              </p:nvSpPr>
              <p:spPr>
                <a:xfrm>
                  <a:off x="2726287" y="5008872"/>
                  <a:ext cx="1497269" cy="525913"/>
                </a:xfrm>
                <a:prstGeom prst="rect">
                  <a:avLst/>
                </a:prstGeom>
                <a:blipFill>
                  <a:blip r:embed="rId7"/>
                  <a:stretch>
                    <a:fillRect l="-2521" r="-840" b="-9302"/>
                  </a:stretch>
                </a:blipFill>
              </p:spPr>
              <p:txBody>
                <a:bodyPr/>
                <a:lstStyle/>
                <a:p>
                  <a:r>
                    <a:rPr lang="ja-JP" altLang="en-US">
                      <a:noFill/>
                    </a:rPr>
                    <a:t> </a:t>
                  </a:r>
                </a:p>
              </p:txBody>
            </p:sp>
          </mc:Fallback>
        </mc:AlternateContent>
      </p:grpSp>
      <p:grpSp>
        <p:nvGrpSpPr>
          <p:cNvPr id="7" name="グループ化 6">
            <a:extLst>
              <a:ext uri="{FF2B5EF4-FFF2-40B4-BE49-F238E27FC236}">
                <a16:creationId xmlns:a16="http://schemas.microsoft.com/office/drawing/2014/main" id="{109F5081-F30B-F24A-AFE9-09BE0B207E7E}"/>
              </a:ext>
            </a:extLst>
          </p:cNvPr>
          <p:cNvGrpSpPr/>
          <p:nvPr/>
        </p:nvGrpSpPr>
        <p:grpSpPr>
          <a:xfrm>
            <a:off x="977634" y="4147759"/>
            <a:ext cx="4731819" cy="600998"/>
            <a:chOff x="977634" y="4147759"/>
            <a:chExt cx="4731819" cy="600998"/>
          </a:xfrm>
        </p:grpSpPr>
        <p:sp>
          <p:nvSpPr>
            <p:cNvPr id="9" name="テキスト ボックス 8">
              <a:extLst>
                <a:ext uri="{FF2B5EF4-FFF2-40B4-BE49-F238E27FC236}">
                  <a16:creationId xmlns:a16="http://schemas.microsoft.com/office/drawing/2014/main" id="{EB74196E-F524-1343-A2BE-8B620099B9C3}"/>
                </a:ext>
              </a:extLst>
            </p:cNvPr>
            <p:cNvSpPr txBox="1"/>
            <p:nvPr/>
          </p:nvSpPr>
          <p:spPr>
            <a:xfrm>
              <a:off x="977634" y="4335671"/>
              <a:ext cx="1696811" cy="369332"/>
            </a:xfrm>
            <a:prstGeom prst="rect">
              <a:avLst/>
            </a:prstGeom>
            <a:noFill/>
          </p:spPr>
          <p:txBody>
            <a:bodyPr wrap="none" rtlCol="0">
              <a:spAutoFit/>
            </a:bodyPr>
            <a:lstStyle/>
            <a:p>
              <a:r>
                <a:rPr kumimoji="1" lang="en-US" altLang="ja-JP" dirty="0"/>
                <a:t>BEC</a:t>
              </a:r>
              <a:r>
                <a:rPr kumimoji="1" lang="ja-JP" altLang="en-US"/>
                <a:t>の大きさは</a:t>
              </a:r>
            </a:p>
          </p:txBody>
        </p:sp>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id="{798A4EFA-5B8C-9D43-BD17-B4F0D25C890C}"/>
                    </a:ext>
                  </a:extLst>
                </p:cNvPr>
                <p:cNvSpPr txBox="1"/>
                <p:nvPr/>
              </p:nvSpPr>
              <p:spPr>
                <a:xfrm>
                  <a:off x="2726287" y="4343991"/>
                  <a:ext cx="1553246" cy="3096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𝑥</m:t>
                        </m:r>
                        <m:r>
                          <a:rPr kumimoji="1" lang="en-US" altLang="ja-JP" b="0" i="1" smtClean="0">
                            <a:latin typeface="Cambria Math" panose="02040503050406030204" pitchFamily="18" charset="0"/>
                          </a:rPr>
                          <m:t>=</m:t>
                        </m:r>
                        <m:sSub>
                          <m:sSubPr>
                            <m:ctrlPr>
                              <a:rPr kumimoji="1" lang="en-US" altLang="ja-JP" b="0" i="1" smtClean="0">
                                <a:latin typeface="Cambria Math" panose="02040503050406030204" pitchFamily="18" charset="0"/>
                              </a:rPr>
                            </m:ctrlPr>
                          </m:sSubPr>
                          <m:e>
                            <m:r>
                              <a:rPr kumimoji="1" lang="en-US" altLang="ja-JP" b="0" i="1" smtClean="0">
                                <a:latin typeface="Cambria Math" panose="02040503050406030204" pitchFamily="18" charset="0"/>
                              </a:rPr>
                              <m:t>𝑎</m:t>
                            </m:r>
                          </m:e>
                          <m:sub>
                            <m:r>
                              <a:rPr kumimoji="1" lang="en-US" altLang="ja-JP" b="0" i="1" smtClean="0">
                                <a:latin typeface="Cambria Math" panose="02040503050406030204" pitchFamily="18" charset="0"/>
                              </a:rPr>
                              <m:t>𝐻𝑂</m:t>
                            </m:r>
                          </m:sub>
                        </m:sSub>
                        <m:rad>
                          <m:radPr>
                            <m:degHide m:val="on"/>
                            <m:ctrlPr>
                              <a:rPr kumimoji="1" lang="en-US" altLang="ja-JP" b="0" i="1" smtClean="0">
                                <a:latin typeface="Cambria Math" panose="02040503050406030204" pitchFamily="18" charset="0"/>
                              </a:rPr>
                            </m:ctrlPr>
                          </m:radPr>
                          <m:deg/>
                          <m:e>
                            <m:r>
                              <a:rPr kumimoji="1" lang="en-US" altLang="ja-JP" b="0" i="1" smtClean="0">
                                <a:latin typeface="Cambria Math" panose="02040503050406030204" pitchFamily="18" charset="0"/>
                              </a:rPr>
                              <m:t>8</m:t>
                            </m:r>
                            <m:r>
                              <a:rPr kumimoji="1" lang="en-US" altLang="ja-JP" b="0" i="1" smtClean="0">
                                <a:latin typeface="Cambria Math" panose="02040503050406030204" pitchFamily="18" charset="0"/>
                                <a:ea typeface="Cambria Math" panose="02040503050406030204" pitchFamily="18" charset="0"/>
                              </a:rPr>
                              <m:t>𝜋</m:t>
                            </m:r>
                            <m:r>
                              <a:rPr kumimoji="1" lang="en-US" altLang="ja-JP" b="0" i="1" smtClean="0">
                                <a:latin typeface="Cambria Math" panose="02040503050406030204" pitchFamily="18" charset="0"/>
                                <a:ea typeface="Cambria Math" panose="02040503050406030204" pitchFamily="18" charset="0"/>
                              </a:rPr>
                              <m:t>𝑛𝑎</m:t>
                            </m:r>
                          </m:e>
                        </m:rad>
                      </m:oMath>
                    </m:oMathPara>
                  </a14:m>
                  <a:endParaRPr kumimoji="1" lang="ja-JP" altLang="en-US"/>
                </a:p>
              </p:txBody>
            </p:sp>
          </mc:Choice>
          <mc:Fallback xmlns="">
            <p:sp>
              <p:nvSpPr>
                <p:cNvPr id="20" name="テキスト ボックス 19">
                  <a:extLst>
                    <a:ext uri="{FF2B5EF4-FFF2-40B4-BE49-F238E27FC236}">
                      <a16:creationId xmlns:a16="http://schemas.microsoft.com/office/drawing/2014/main" id="{798A4EFA-5B8C-9D43-BD17-B4F0D25C890C}"/>
                    </a:ext>
                  </a:extLst>
                </p:cNvPr>
                <p:cNvSpPr txBox="1">
                  <a:spLocks noRot="1" noChangeAspect="1" noMove="1" noResize="1" noEditPoints="1" noAdjustHandles="1" noChangeArrowheads="1" noChangeShapeType="1" noTextEdit="1"/>
                </p:cNvSpPr>
                <p:nvPr/>
              </p:nvSpPr>
              <p:spPr>
                <a:xfrm>
                  <a:off x="2726287" y="4343991"/>
                  <a:ext cx="1553246" cy="309637"/>
                </a:xfrm>
                <a:prstGeom prst="rect">
                  <a:avLst/>
                </a:prstGeom>
                <a:blipFill>
                  <a:blip r:embed="rId8"/>
                  <a:stretch>
                    <a:fillRect l="-1626" r="-813" b="-16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id="{9B30FCA9-3D43-DA44-885B-3D62C718F38E}"/>
                    </a:ext>
                  </a:extLst>
                </p:cNvPr>
                <p:cNvSpPr txBox="1"/>
                <p:nvPr/>
              </p:nvSpPr>
              <p:spPr>
                <a:xfrm>
                  <a:off x="4644290" y="4147759"/>
                  <a:ext cx="1065163" cy="60099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kumimoji="1" lang="en-US" altLang="ja-JP" sz="1200" i="1" smtClean="0">
                                <a:latin typeface="Cambria Math" panose="02040503050406030204" pitchFamily="18" charset="0"/>
                              </a:rPr>
                            </m:ctrlPr>
                          </m:dPr>
                          <m:e>
                            <m:sSub>
                              <m:sSubPr>
                                <m:ctrlPr>
                                  <a:rPr lang="en-US" altLang="ja-JP" sz="1200" i="1">
                                    <a:latin typeface="Cambria Math" panose="02040503050406030204" pitchFamily="18" charset="0"/>
                                  </a:rPr>
                                </m:ctrlPr>
                              </m:sSubPr>
                              <m:e>
                                <m:r>
                                  <a:rPr lang="en-US" altLang="ja-JP" sz="1200" i="1">
                                    <a:latin typeface="Cambria Math" panose="02040503050406030204" pitchFamily="18" charset="0"/>
                                  </a:rPr>
                                  <m:t>𝑎</m:t>
                                </m:r>
                              </m:e>
                              <m:sub>
                                <m:r>
                                  <a:rPr lang="en-US" altLang="ja-JP" sz="1200" i="1">
                                    <a:latin typeface="Cambria Math" panose="02040503050406030204" pitchFamily="18" charset="0"/>
                                  </a:rPr>
                                  <m:t>𝐻𝑂</m:t>
                                </m:r>
                              </m:sub>
                            </m:sSub>
                            <m:r>
                              <a:rPr lang="en-US" altLang="ja-JP" sz="1200" i="1">
                                <a:latin typeface="Cambria Math" panose="02040503050406030204" pitchFamily="18" charset="0"/>
                              </a:rPr>
                              <m:t>=</m:t>
                            </m:r>
                            <m:rad>
                              <m:radPr>
                                <m:degHide m:val="on"/>
                                <m:ctrlPr>
                                  <a:rPr lang="en-US" altLang="ja-JP" sz="1200" i="1">
                                    <a:latin typeface="Cambria Math" panose="02040503050406030204" pitchFamily="18" charset="0"/>
                                  </a:rPr>
                                </m:ctrlPr>
                              </m:radPr>
                              <m:deg/>
                              <m:e>
                                <m:f>
                                  <m:fPr>
                                    <m:ctrlPr>
                                      <a:rPr lang="en-US" altLang="ja-JP" sz="1200" i="1">
                                        <a:latin typeface="Cambria Math" panose="02040503050406030204" pitchFamily="18" charset="0"/>
                                      </a:rPr>
                                    </m:ctrlPr>
                                  </m:fPr>
                                  <m:num>
                                    <m:r>
                                      <a:rPr lang="en-US" altLang="ja-JP" sz="1200" i="1">
                                        <a:latin typeface="Cambria Math" panose="02040503050406030204" pitchFamily="18" charset="0"/>
                                        <a:ea typeface="Cambria Math" panose="02040503050406030204" pitchFamily="18" charset="0"/>
                                      </a:rPr>
                                      <m:t>ℏ</m:t>
                                    </m:r>
                                  </m:num>
                                  <m:den>
                                    <m:r>
                                      <a:rPr lang="en-US" altLang="ja-JP" sz="1200" i="1">
                                        <a:latin typeface="Cambria Math" panose="02040503050406030204" pitchFamily="18" charset="0"/>
                                      </a:rPr>
                                      <m:t>𝑚</m:t>
                                    </m:r>
                                    <m:r>
                                      <a:rPr lang="en-US" altLang="ja-JP" sz="1200" i="1">
                                        <a:latin typeface="Cambria Math" panose="02040503050406030204" pitchFamily="18" charset="0"/>
                                        <a:ea typeface="Cambria Math" panose="02040503050406030204" pitchFamily="18" charset="0"/>
                                      </a:rPr>
                                      <m:t>𝜔</m:t>
                                    </m:r>
                                  </m:den>
                                </m:f>
                              </m:e>
                            </m:rad>
                          </m:e>
                        </m:d>
                      </m:oMath>
                    </m:oMathPara>
                  </a14:m>
                  <a:endParaRPr kumimoji="1" lang="ja-JP" altLang="en-US" sz="1200"/>
                </a:p>
              </p:txBody>
            </p:sp>
          </mc:Choice>
          <mc:Fallback xmlns="">
            <p:sp>
              <p:nvSpPr>
                <p:cNvPr id="21" name="テキスト ボックス 20">
                  <a:extLst>
                    <a:ext uri="{FF2B5EF4-FFF2-40B4-BE49-F238E27FC236}">
                      <a16:creationId xmlns:a16="http://schemas.microsoft.com/office/drawing/2014/main" id="{9B30FCA9-3D43-DA44-885B-3D62C718F38E}"/>
                    </a:ext>
                  </a:extLst>
                </p:cNvPr>
                <p:cNvSpPr txBox="1">
                  <a:spLocks noRot="1" noChangeAspect="1" noMove="1" noResize="1" noEditPoints="1" noAdjustHandles="1" noChangeArrowheads="1" noChangeShapeType="1" noTextEdit="1"/>
                </p:cNvSpPr>
                <p:nvPr/>
              </p:nvSpPr>
              <p:spPr>
                <a:xfrm>
                  <a:off x="4644290" y="4147759"/>
                  <a:ext cx="1065163" cy="600998"/>
                </a:xfrm>
                <a:prstGeom prst="rect">
                  <a:avLst/>
                </a:prstGeom>
                <a:blipFill>
                  <a:blip r:embed="rId9"/>
                  <a:stretch>
                    <a:fillRect/>
                  </a:stretch>
                </a:blipFill>
              </p:spPr>
              <p:txBody>
                <a:bodyPr/>
                <a:lstStyle/>
                <a:p>
                  <a:r>
                    <a:rPr lang="ja-JP" altLang="en-US">
                      <a:noFill/>
                    </a:rPr>
                    <a:t> </a:t>
                  </a:r>
                </a:p>
              </p:txBody>
            </p:sp>
          </mc:Fallback>
        </mc:AlternateContent>
      </p:grpSp>
      <p:sp>
        <p:nvSpPr>
          <p:cNvPr id="22" name="テキスト ボックス 21">
            <a:extLst>
              <a:ext uri="{FF2B5EF4-FFF2-40B4-BE49-F238E27FC236}">
                <a16:creationId xmlns:a16="http://schemas.microsoft.com/office/drawing/2014/main" id="{ED256DE9-9927-D945-B5DF-62F139D743A1}"/>
              </a:ext>
            </a:extLst>
          </p:cNvPr>
          <p:cNvSpPr txBox="1"/>
          <p:nvPr/>
        </p:nvSpPr>
        <p:spPr>
          <a:xfrm>
            <a:off x="1156626" y="3646287"/>
            <a:ext cx="5615640" cy="369332"/>
          </a:xfrm>
          <a:prstGeom prst="rect">
            <a:avLst/>
          </a:prstGeom>
          <a:noFill/>
        </p:spPr>
        <p:txBody>
          <a:bodyPr wrap="none" rtlCol="0">
            <a:spAutoFit/>
          </a:bodyPr>
          <a:lstStyle/>
          <a:p>
            <a:r>
              <a:rPr kumimoji="1" lang="ja-JP" altLang="en-US"/>
              <a:t>性質も全て散乱長で決まる</a:t>
            </a:r>
            <a:r>
              <a:rPr lang="ja-JP" altLang="en-US"/>
              <a:t>。</a:t>
            </a:r>
            <a:r>
              <a:rPr lang="en-US" altLang="ja-JP" dirty="0"/>
              <a:t>n</a:t>
            </a:r>
            <a:r>
              <a:rPr lang="ja-JP" altLang="en-US"/>
              <a:t>を原子数密度として、</a:t>
            </a:r>
            <a:endParaRPr kumimoji="1" lang="ja-JP" altLang="en-US"/>
          </a:p>
        </p:txBody>
      </p:sp>
      <p:grpSp>
        <p:nvGrpSpPr>
          <p:cNvPr id="12" name="グループ化 11">
            <a:extLst>
              <a:ext uri="{FF2B5EF4-FFF2-40B4-BE49-F238E27FC236}">
                <a16:creationId xmlns:a16="http://schemas.microsoft.com/office/drawing/2014/main" id="{A83977CA-253E-F24F-98BE-A95A49F050CB}"/>
              </a:ext>
            </a:extLst>
          </p:cNvPr>
          <p:cNvGrpSpPr/>
          <p:nvPr/>
        </p:nvGrpSpPr>
        <p:grpSpPr>
          <a:xfrm>
            <a:off x="7772823" y="4888454"/>
            <a:ext cx="877163" cy="1074289"/>
            <a:chOff x="7772823" y="4888454"/>
            <a:chExt cx="877163" cy="1074289"/>
          </a:xfrm>
        </p:grpSpPr>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id="{9DF6BB9B-2162-254C-988B-6E0335E84CE3}"/>
                    </a:ext>
                  </a:extLst>
                </p:cNvPr>
                <p:cNvSpPr txBox="1"/>
                <p:nvPr/>
              </p:nvSpPr>
              <p:spPr>
                <a:xfrm>
                  <a:off x="7789238" y="5685744"/>
                  <a:ext cx="86074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𝑛</m:t>
                        </m:r>
                        <m:sSup>
                          <m:sSupPr>
                            <m:ctrlPr>
                              <a:rPr kumimoji="1" lang="en-US" altLang="ja-JP" b="0" i="1" smtClean="0">
                                <a:latin typeface="Cambria Math" panose="02040503050406030204" pitchFamily="18" charset="0"/>
                              </a:rPr>
                            </m:ctrlPr>
                          </m:sSupPr>
                          <m:e>
                            <m:r>
                              <a:rPr kumimoji="1" lang="en-US" altLang="ja-JP" b="0" i="1" smtClean="0">
                                <a:latin typeface="Cambria Math" panose="02040503050406030204" pitchFamily="18" charset="0"/>
                              </a:rPr>
                              <m:t>𝑎</m:t>
                            </m:r>
                          </m:e>
                          <m:sup>
                            <m:r>
                              <a:rPr kumimoji="1" lang="en-US" altLang="ja-JP" b="0" i="1" smtClean="0">
                                <a:latin typeface="Cambria Math" panose="02040503050406030204" pitchFamily="18" charset="0"/>
                              </a:rPr>
                              <m:t>3</m:t>
                            </m:r>
                          </m:sup>
                        </m:sSup>
                        <m:r>
                          <a:rPr kumimoji="1" lang="en-US" altLang="ja-JP" b="0" i="1" smtClean="0">
                            <a:latin typeface="Cambria Math" panose="02040503050406030204" pitchFamily="18" charset="0"/>
                          </a:rPr>
                          <m:t>&gt;1</m:t>
                        </m:r>
                      </m:oMath>
                    </m:oMathPara>
                  </a14:m>
                  <a:endParaRPr kumimoji="1" lang="ja-JP" altLang="en-US"/>
                </a:p>
              </p:txBody>
            </p:sp>
          </mc:Choice>
          <mc:Fallback xmlns="">
            <p:sp>
              <p:nvSpPr>
                <p:cNvPr id="25" name="テキスト ボックス 24">
                  <a:extLst>
                    <a:ext uri="{FF2B5EF4-FFF2-40B4-BE49-F238E27FC236}">
                      <a16:creationId xmlns:a16="http://schemas.microsoft.com/office/drawing/2014/main" id="{9DF6BB9B-2162-254C-988B-6E0335E84CE3}"/>
                    </a:ext>
                  </a:extLst>
                </p:cNvPr>
                <p:cNvSpPr txBox="1">
                  <a:spLocks noRot="1" noChangeAspect="1" noMove="1" noResize="1" noEditPoints="1" noAdjustHandles="1" noChangeArrowheads="1" noChangeShapeType="1" noTextEdit="1"/>
                </p:cNvSpPr>
                <p:nvPr/>
              </p:nvSpPr>
              <p:spPr>
                <a:xfrm>
                  <a:off x="7789238" y="5685744"/>
                  <a:ext cx="860748" cy="276999"/>
                </a:xfrm>
                <a:prstGeom prst="rect">
                  <a:avLst/>
                </a:prstGeom>
                <a:blipFill>
                  <a:blip r:embed="rId10"/>
                  <a:stretch>
                    <a:fillRect l="-1449" t="-4348" r="-4348"/>
                  </a:stretch>
                </a:blipFill>
              </p:spPr>
              <p:txBody>
                <a:bodyPr/>
                <a:lstStyle/>
                <a:p>
                  <a:r>
                    <a:rPr lang="ja-JP" altLang="en-US">
                      <a:noFill/>
                    </a:rPr>
                    <a:t> </a:t>
                  </a:r>
                </a:p>
              </p:txBody>
            </p:sp>
          </mc:Fallback>
        </mc:AlternateContent>
        <p:sp>
          <p:nvSpPr>
            <p:cNvPr id="26" name="テキスト ボックス 25">
              <a:extLst>
                <a:ext uri="{FF2B5EF4-FFF2-40B4-BE49-F238E27FC236}">
                  <a16:creationId xmlns:a16="http://schemas.microsoft.com/office/drawing/2014/main" id="{9E8CEEE8-48E7-DC4B-8847-C92D8BCF0B50}"/>
                </a:ext>
              </a:extLst>
            </p:cNvPr>
            <p:cNvSpPr txBox="1"/>
            <p:nvPr/>
          </p:nvSpPr>
          <p:spPr>
            <a:xfrm>
              <a:off x="7772823" y="4888454"/>
              <a:ext cx="877163" cy="646331"/>
            </a:xfrm>
            <a:prstGeom prst="rect">
              <a:avLst/>
            </a:prstGeom>
            <a:noFill/>
          </p:spPr>
          <p:txBody>
            <a:bodyPr wrap="none" rtlCol="0">
              <a:spAutoFit/>
            </a:bodyPr>
            <a:lstStyle/>
            <a:p>
              <a:r>
                <a:rPr lang="ja-JP" altLang="en-US"/>
                <a:t>強相関</a:t>
              </a:r>
              <a:endParaRPr lang="en-US" altLang="ja-JP" dirty="0"/>
            </a:p>
            <a:p>
              <a:r>
                <a:rPr lang="ja-JP" altLang="en-US"/>
                <a:t>量子系</a:t>
              </a:r>
              <a:endParaRPr kumimoji="1" lang="ja-JP" altLang="en-US"/>
            </a:p>
          </p:txBody>
        </p:sp>
      </p:grpSp>
      <p:grpSp>
        <p:nvGrpSpPr>
          <p:cNvPr id="11" name="グループ化 10">
            <a:extLst>
              <a:ext uri="{FF2B5EF4-FFF2-40B4-BE49-F238E27FC236}">
                <a16:creationId xmlns:a16="http://schemas.microsoft.com/office/drawing/2014/main" id="{FAA2D24B-BE7F-1D42-8855-59AB952FFE0E}"/>
              </a:ext>
            </a:extLst>
          </p:cNvPr>
          <p:cNvGrpSpPr/>
          <p:nvPr/>
        </p:nvGrpSpPr>
        <p:grpSpPr>
          <a:xfrm>
            <a:off x="5509400" y="4948662"/>
            <a:ext cx="2031325" cy="1014081"/>
            <a:chOff x="5509400" y="4948662"/>
            <a:chExt cx="2031325" cy="1014081"/>
          </a:xfrm>
        </p:grpSpPr>
        <p:sp>
          <p:nvSpPr>
            <p:cNvPr id="24" name="テキスト ボックス 23">
              <a:extLst>
                <a:ext uri="{FF2B5EF4-FFF2-40B4-BE49-F238E27FC236}">
                  <a16:creationId xmlns:a16="http://schemas.microsoft.com/office/drawing/2014/main" id="{312B2829-DED7-4346-A219-0424A3C673C0}"/>
                </a:ext>
              </a:extLst>
            </p:cNvPr>
            <p:cNvSpPr txBox="1"/>
            <p:nvPr/>
          </p:nvSpPr>
          <p:spPr>
            <a:xfrm>
              <a:off x="5509400" y="4948662"/>
              <a:ext cx="2031325" cy="646331"/>
            </a:xfrm>
            <a:prstGeom prst="rect">
              <a:avLst/>
            </a:prstGeom>
            <a:noFill/>
          </p:spPr>
          <p:txBody>
            <a:bodyPr wrap="none" rtlCol="0">
              <a:spAutoFit/>
            </a:bodyPr>
            <a:lstStyle/>
            <a:p>
              <a:r>
                <a:rPr kumimoji="1" lang="ja-JP" altLang="en-US"/>
                <a:t>弱く相互作用する</a:t>
              </a:r>
              <a:endParaRPr kumimoji="1" lang="en-US" altLang="ja-JP" dirty="0"/>
            </a:p>
            <a:p>
              <a:r>
                <a:rPr lang="ja-JP" altLang="en-US"/>
                <a:t>ボース気体</a:t>
              </a:r>
              <a:endParaRPr kumimoji="1" lang="ja-JP" altLang="en-US"/>
            </a:p>
          </p:txBody>
        </p:sp>
        <mc:AlternateContent xmlns:mc="http://schemas.openxmlformats.org/markup-compatibility/2006" xmlns:a14="http://schemas.microsoft.com/office/drawing/2010/main">
          <mc:Choice Requires="a14">
            <p:sp>
              <p:nvSpPr>
                <p:cNvPr id="28" name="テキスト ボックス 27">
                  <a:extLst>
                    <a:ext uri="{FF2B5EF4-FFF2-40B4-BE49-F238E27FC236}">
                      <a16:creationId xmlns:a16="http://schemas.microsoft.com/office/drawing/2014/main" id="{C2F25AF3-CC64-1141-8044-413D74C264C4}"/>
                    </a:ext>
                  </a:extLst>
                </p:cNvPr>
                <p:cNvSpPr txBox="1"/>
                <p:nvPr/>
              </p:nvSpPr>
              <p:spPr>
                <a:xfrm>
                  <a:off x="6242378" y="5685744"/>
                  <a:ext cx="89280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b="0" i="1" smtClean="0">
                            <a:latin typeface="Cambria Math" panose="02040503050406030204" pitchFamily="18" charset="0"/>
                          </a:rPr>
                          <m:t>𝑛</m:t>
                        </m:r>
                        <m:sSup>
                          <m:sSupPr>
                            <m:ctrlPr>
                              <a:rPr kumimoji="1" lang="en-US" altLang="ja-JP" b="0" i="1" smtClean="0">
                                <a:latin typeface="Cambria Math" panose="02040503050406030204" pitchFamily="18" charset="0"/>
                              </a:rPr>
                            </m:ctrlPr>
                          </m:sSupPr>
                          <m:e>
                            <m:r>
                              <a:rPr kumimoji="1" lang="en-US" altLang="ja-JP" b="0" i="1" smtClean="0">
                                <a:latin typeface="Cambria Math" panose="02040503050406030204" pitchFamily="18" charset="0"/>
                              </a:rPr>
                              <m:t>𝑎</m:t>
                            </m:r>
                          </m:e>
                          <m:sup>
                            <m:r>
                              <a:rPr kumimoji="1" lang="en-US" altLang="ja-JP" b="0" i="1" smtClean="0">
                                <a:latin typeface="Cambria Math" panose="02040503050406030204" pitchFamily="18" charset="0"/>
                              </a:rPr>
                              <m:t>3</m:t>
                            </m:r>
                          </m:sup>
                        </m:sSup>
                        <m:r>
                          <a:rPr kumimoji="1" lang="en-US" altLang="ja-JP" b="0" i="1" smtClean="0">
                            <a:latin typeface="Cambria Math" panose="02040503050406030204" pitchFamily="18" charset="0"/>
                          </a:rPr>
                          <m:t>≪1</m:t>
                        </m:r>
                      </m:oMath>
                    </m:oMathPara>
                  </a14:m>
                  <a:endParaRPr kumimoji="1" lang="ja-JP" altLang="en-US"/>
                </a:p>
              </p:txBody>
            </p:sp>
          </mc:Choice>
          <mc:Fallback xmlns="">
            <p:sp>
              <p:nvSpPr>
                <p:cNvPr id="28" name="テキスト ボックス 27">
                  <a:extLst>
                    <a:ext uri="{FF2B5EF4-FFF2-40B4-BE49-F238E27FC236}">
                      <a16:creationId xmlns:a16="http://schemas.microsoft.com/office/drawing/2014/main" id="{C2F25AF3-CC64-1141-8044-413D74C264C4}"/>
                    </a:ext>
                  </a:extLst>
                </p:cNvPr>
                <p:cNvSpPr txBox="1">
                  <a:spLocks noRot="1" noChangeAspect="1" noMove="1" noResize="1" noEditPoints="1" noAdjustHandles="1" noChangeArrowheads="1" noChangeShapeType="1" noTextEdit="1"/>
                </p:cNvSpPr>
                <p:nvPr/>
              </p:nvSpPr>
              <p:spPr>
                <a:xfrm>
                  <a:off x="6242378" y="5685744"/>
                  <a:ext cx="892809" cy="276999"/>
                </a:xfrm>
                <a:prstGeom prst="rect">
                  <a:avLst/>
                </a:prstGeom>
                <a:blipFill>
                  <a:blip r:embed="rId11"/>
                  <a:stretch>
                    <a:fillRect l="-4286" t="-4348" r="-4286"/>
                  </a:stretch>
                </a:blipFill>
              </p:spPr>
              <p:txBody>
                <a:bodyPr/>
                <a:lstStyle/>
                <a:p>
                  <a:r>
                    <a:rPr lang="ja-JP" altLang="en-US">
                      <a:noFill/>
                    </a:rPr>
                    <a:t> </a:t>
                  </a:r>
                </a:p>
              </p:txBody>
            </p:sp>
          </mc:Fallback>
        </mc:AlternateContent>
      </p:grpSp>
      <p:sp>
        <p:nvSpPr>
          <p:cNvPr id="3" name="正方形/長方形 2">
            <a:extLst>
              <a:ext uri="{FF2B5EF4-FFF2-40B4-BE49-F238E27FC236}">
                <a16:creationId xmlns:a16="http://schemas.microsoft.com/office/drawing/2014/main" id="{B9E57407-1BCA-9845-9234-BB17A130E1A9}"/>
              </a:ext>
            </a:extLst>
          </p:cNvPr>
          <p:cNvSpPr/>
          <p:nvPr/>
        </p:nvSpPr>
        <p:spPr>
          <a:xfrm>
            <a:off x="260877" y="236098"/>
            <a:ext cx="5102679" cy="461665"/>
          </a:xfrm>
          <a:prstGeom prst="rect">
            <a:avLst/>
          </a:prstGeom>
        </p:spPr>
        <p:txBody>
          <a:bodyPr wrap="none">
            <a:spAutoFit/>
          </a:bodyPr>
          <a:lstStyle/>
          <a:p>
            <a:r>
              <a:rPr lang="en-US" altLang="ja-JP" sz="2400" dirty="0"/>
              <a:t>1. </a:t>
            </a:r>
            <a:r>
              <a:rPr lang="ja-JP" altLang="en-US" sz="2400"/>
              <a:t>散乱長はどのように決定されたか</a:t>
            </a:r>
            <a:endParaRPr lang="en-US" altLang="ja-JP" sz="2400" dirty="0"/>
          </a:p>
        </p:txBody>
      </p:sp>
    </p:spTree>
    <p:extLst>
      <p:ext uri="{BB962C8B-B14F-4D97-AF65-F5344CB8AC3E}">
        <p14:creationId xmlns:p14="http://schemas.microsoft.com/office/powerpoint/2010/main" val="113723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4"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89A400C-9830-9543-A9EA-1EBBA4C7B05D}"/>
              </a:ext>
            </a:extLst>
          </p:cNvPr>
          <p:cNvSpPr txBox="1"/>
          <p:nvPr/>
        </p:nvSpPr>
        <p:spPr>
          <a:xfrm>
            <a:off x="1011488" y="4415591"/>
            <a:ext cx="7121024" cy="1200329"/>
          </a:xfrm>
          <a:prstGeom prst="rect">
            <a:avLst/>
          </a:prstGeom>
          <a:noFill/>
        </p:spPr>
        <p:txBody>
          <a:bodyPr wrap="square" rtlCol="0">
            <a:spAutoFit/>
          </a:bodyPr>
          <a:lstStyle/>
          <a:p>
            <a:r>
              <a:rPr lang="en" altLang="ja-JP" dirty="0"/>
              <a:t>evaporative cooling toward BEC is possible only between 21 and 25 G. Below 21 G, the cross section for elastic scattering is too small; and</a:t>
            </a:r>
          </a:p>
          <a:p>
            <a:r>
              <a:rPr lang="en" altLang="ja-JP" dirty="0"/>
              <a:t>above 25 G, an increased rate of three-body processes in combination with the hydrodynamic collision regime leads to strong loss.</a:t>
            </a:r>
          </a:p>
        </p:txBody>
      </p:sp>
      <p:pic>
        <p:nvPicPr>
          <p:cNvPr id="6" name="図 5">
            <a:extLst>
              <a:ext uri="{FF2B5EF4-FFF2-40B4-BE49-F238E27FC236}">
                <a16:creationId xmlns:a16="http://schemas.microsoft.com/office/drawing/2014/main" id="{28C5CA75-F4D1-B44F-BDAA-EAD19DFDD744}"/>
              </a:ext>
            </a:extLst>
          </p:cNvPr>
          <p:cNvPicPr>
            <a:picLocks noChangeAspect="1"/>
          </p:cNvPicPr>
          <p:nvPr/>
        </p:nvPicPr>
        <p:blipFill>
          <a:blip r:embed="rId2"/>
          <a:stretch>
            <a:fillRect/>
          </a:stretch>
        </p:blipFill>
        <p:spPr>
          <a:xfrm>
            <a:off x="374650" y="1375611"/>
            <a:ext cx="8394700" cy="2590800"/>
          </a:xfrm>
          <a:prstGeom prst="rect">
            <a:avLst/>
          </a:prstGeom>
        </p:spPr>
      </p:pic>
      <p:sp>
        <p:nvSpPr>
          <p:cNvPr id="7" name="テキスト ボックス 6">
            <a:extLst>
              <a:ext uri="{FF2B5EF4-FFF2-40B4-BE49-F238E27FC236}">
                <a16:creationId xmlns:a16="http://schemas.microsoft.com/office/drawing/2014/main" id="{3AB10C4D-B1CE-CF4E-8B9C-35AB6C2215C0}"/>
              </a:ext>
            </a:extLst>
          </p:cNvPr>
          <p:cNvSpPr txBox="1"/>
          <p:nvPr/>
        </p:nvSpPr>
        <p:spPr>
          <a:xfrm>
            <a:off x="3573380" y="5874240"/>
            <a:ext cx="5089663" cy="830997"/>
          </a:xfrm>
          <a:prstGeom prst="rect">
            <a:avLst/>
          </a:prstGeom>
          <a:noFill/>
        </p:spPr>
        <p:txBody>
          <a:bodyPr wrap="none" rtlCol="0">
            <a:spAutoFit/>
          </a:bodyPr>
          <a:lstStyle/>
          <a:p>
            <a:r>
              <a:rPr lang="en-US" altLang="ja-JP" sz="2400" dirty="0"/>
              <a:t>Bose-Einstein Condensation of Cesium</a:t>
            </a:r>
          </a:p>
          <a:p>
            <a:r>
              <a:rPr lang="en-US" altLang="ja-JP" sz="2400" dirty="0"/>
              <a:t>T. Weber et al., Science 299, 232 (2003)</a:t>
            </a:r>
          </a:p>
        </p:txBody>
      </p:sp>
      <p:sp>
        <p:nvSpPr>
          <p:cNvPr id="2" name="テキスト ボックス 1">
            <a:extLst>
              <a:ext uri="{FF2B5EF4-FFF2-40B4-BE49-F238E27FC236}">
                <a16:creationId xmlns:a16="http://schemas.microsoft.com/office/drawing/2014/main" id="{1AE805E1-8B29-594B-9355-F1D25D2DA81A}"/>
              </a:ext>
            </a:extLst>
          </p:cNvPr>
          <p:cNvSpPr txBox="1"/>
          <p:nvPr/>
        </p:nvSpPr>
        <p:spPr>
          <a:xfrm>
            <a:off x="842934" y="724511"/>
            <a:ext cx="7575151" cy="523220"/>
          </a:xfrm>
          <a:prstGeom prst="rect">
            <a:avLst/>
          </a:prstGeom>
          <a:solidFill>
            <a:srgbClr val="FFFF00"/>
          </a:solidFill>
        </p:spPr>
        <p:txBody>
          <a:bodyPr wrap="none" rtlCol="0">
            <a:spAutoFit/>
          </a:bodyPr>
          <a:lstStyle/>
          <a:p>
            <a:r>
              <a:rPr lang="en-US" altLang="ja-JP" sz="2800" dirty="0"/>
              <a:t>... was Bose condensed using </a:t>
            </a:r>
            <a:r>
              <a:rPr lang="en-US" altLang="ja-JP" sz="2800" dirty="0" err="1"/>
              <a:t>Feshbach</a:t>
            </a:r>
            <a:r>
              <a:rPr lang="en-US" altLang="ja-JP" sz="2800" dirty="0"/>
              <a:t> resonance!</a:t>
            </a:r>
            <a:endParaRPr kumimoji="1" lang="ja-JP" altLang="en-US" sz="2800"/>
          </a:p>
        </p:txBody>
      </p:sp>
      <p:pic>
        <p:nvPicPr>
          <p:cNvPr id="5" name="図 4">
            <a:extLst>
              <a:ext uri="{FF2B5EF4-FFF2-40B4-BE49-F238E27FC236}">
                <a16:creationId xmlns:a16="http://schemas.microsoft.com/office/drawing/2014/main" id="{779D565F-2FC3-C346-A8A7-350F980B412A}"/>
              </a:ext>
            </a:extLst>
          </p:cNvPr>
          <p:cNvPicPr>
            <a:picLocks noChangeAspect="1"/>
          </p:cNvPicPr>
          <p:nvPr/>
        </p:nvPicPr>
        <p:blipFill>
          <a:blip r:embed="rId3"/>
          <a:stretch>
            <a:fillRect/>
          </a:stretch>
        </p:blipFill>
        <p:spPr>
          <a:xfrm>
            <a:off x="7520940" y="138643"/>
            <a:ext cx="1408430" cy="520312"/>
          </a:xfrm>
          <a:prstGeom prst="rect">
            <a:avLst/>
          </a:prstGeom>
        </p:spPr>
      </p:pic>
      <p:sp>
        <p:nvSpPr>
          <p:cNvPr id="3" name="スライド番号プレースホルダー 2">
            <a:extLst>
              <a:ext uri="{FF2B5EF4-FFF2-40B4-BE49-F238E27FC236}">
                <a16:creationId xmlns:a16="http://schemas.microsoft.com/office/drawing/2014/main" id="{B704FDC3-B463-F546-9C77-AC02CC46D743}"/>
              </a:ext>
            </a:extLst>
          </p:cNvPr>
          <p:cNvSpPr>
            <a:spLocks noGrp="1"/>
          </p:cNvSpPr>
          <p:nvPr>
            <p:ph type="sldNum" sz="quarter" idx="12"/>
          </p:nvPr>
        </p:nvSpPr>
        <p:spPr/>
        <p:txBody>
          <a:bodyPr/>
          <a:lstStyle/>
          <a:p>
            <a:fld id="{64E34636-76E8-8D49-B6F1-551BD4C1242B}" type="slidenum">
              <a:rPr kumimoji="1" lang="ja-JP" altLang="en-US" smtClean="0"/>
              <a:t>30</a:t>
            </a:fld>
            <a:endParaRPr kumimoji="1" lang="ja-JP" altLang="en-US"/>
          </a:p>
        </p:txBody>
      </p:sp>
    </p:spTree>
    <p:extLst>
      <p:ext uri="{BB962C8B-B14F-4D97-AF65-F5344CB8AC3E}">
        <p14:creationId xmlns:p14="http://schemas.microsoft.com/office/powerpoint/2010/main" val="13656723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A1B4004-F96E-9049-B88E-9F30FF42E685}"/>
              </a:ext>
            </a:extLst>
          </p:cNvPr>
          <p:cNvPicPr>
            <a:picLocks noChangeAspect="1"/>
          </p:cNvPicPr>
          <p:nvPr/>
        </p:nvPicPr>
        <p:blipFill>
          <a:blip r:embed="rId2"/>
          <a:stretch>
            <a:fillRect/>
          </a:stretch>
        </p:blipFill>
        <p:spPr>
          <a:xfrm>
            <a:off x="2169917" y="929773"/>
            <a:ext cx="6567353" cy="5098047"/>
          </a:xfrm>
          <a:prstGeom prst="rect">
            <a:avLst/>
          </a:prstGeom>
        </p:spPr>
      </p:pic>
      <p:sp>
        <p:nvSpPr>
          <p:cNvPr id="4" name="テキスト ボックス 3">
            <a:extLst>
              <a:ext uri="{FF2B5EF4-FFF2-40B4-BE49-F238E27FC236}">
                <a16:creationId xmlns:a16="http://schemas.microsoft.com/office/drawing/2014/main" id="{CCA7014A-C96B-7B49-86CF-1BDCE66788D2}"/>
              </a:ext>
            </a:extLst>
          </p:cNvPr>
          <p:cNvSpPr txBox="1"/>
          <p:nvPr/>
        </p:nvSpPr>
        <p:spPr>
          <a:xfrm>
            <a:off x="818147" y="5925360"/>
            <a:ext cx="8046626" cy="646331"/>
          </a:xfrm>
          <a:prstGeom prst="rect">
            <a:avLst/>
          </a:prstGeom>
          <a:noFill/>
        </p:spPr>
        <p:txBody>
          <a:bodyPr wrap="none" rtlCol="0">
            <a:spAutoFit/>
          </a:bodyPr>
          <a:lstStyle/>
          <a:p>
            <a:r>
              <a:rPr lang="en-US" altLang="ja-JP" dirty="0"/>
              <a:t>“</a:t>
            </a:r>
            <a:r>
              <a:rPr lang="en" altLang="ja-JP" dirty="0"/>
              <a:t>Three-Body Recombination at Large Scattering Lengths in an Ultracold Atomic Gas</a:t>
            </a:r>
            <a:r>
              <a:rPr lang="en-US" altLang="ja-JP" dirty="0"/>
              <a:t>”</a:t>
            </a:r>
          </a:p>
          <a:p>
            <a:r>
              <a:rPr lang="en-US" altLang="ja-JP" dirty="0"/>
              <a:t>T. Weber et  al., Phys. Rev. Lett. 91, 123201 (2003)</a:t>
            </a:r>
            <a:endParaRPr kumimoji="1" lang="ja-JP" altLang="en-US"/>
          </a:p>
        </p:txBody>
      </p:sp>
      <p:sp>
        <p:nvSpPr>
          <p:cNvPr id="2" name="テキスト ボックス 1">
            <a:extLst>
              <a:ext uri="{FF2B5EF4-FFF2-40B4-BE49-F238E27FC236}">
                <a16:creationId xmlns:a16="http://schemas.microsoft.com/office/drawing/2014/main" id="{1C9DE0C9-5A1E-6F4A-87E3-9D386E231D0B}"/>
              </a:ext>
            </a:extLst>
          </p:cNvPr>
          <p:cNvSpPr txBox="1"/>
          <p:nvPr/>
        </p:nvSpPr>
        <p:spPr>
          <a:xfrm>
            <a:off x="1540933" y="468108"/>
            <a:ext cx="5507149" cy="461665"/>
          </a:xfrm>
          <a:prstGeom prst="rect">
            <a:avLst/>
          </a:prstGeom>
          <a:solidFill>
            <a:srgbClr val="FFFF00"/>
          </a:solidFill>
        </p:spPr>
        <p:txBody>
          <a:bodyPr wrap="none" rtlCol="0">
            <a:spAutoFit/>
          </a:bodyPr>
          <a:lstStyle/>
          <a:p>
            <a:r>
              <a:rPr kumimoji="1" lang="en-US" altLang="ja-JP" sz="2400" dirty="0"/>
              <a:t>Initially, it seemed to be following </a:t>
            </a:r>
            <a:r>
              <a:rPr kumimoji="1" lang="en-US" altLang="ja-JP" sz="2400" i="1" dirty="0"/>
              <a:t>a</a:t>
            </a:r>
            <a:r>
              <a:rPr kumimoji="1" lang="en-US" altLang="ja-JP" sz="2400" baseline="30000" dirty="0"/>
              <a:t>4</a:t>
            </a:r>
            <a:r>
              <a:rPr kumimoji="1" lang="en-US" altLang="ja-JP" sz="2400" dirty="0"/>
              <a:t> law ...</a:t>
            </a:r>
            <a:endParaRPr kumimoji="1" lang="ja-JP" altLang="en-US" sz="2400"/>
          </a:p>
        </p:txBody>
      </p:sp>
      <p:sp>
        <p:nvSpPr>
          <p:cNvPr id="5" name="テキスト ボックス 4">
            <a:extLst>
              <a:ext uri="{FF2B5EF4-FFF2-40B4-BE49-F238E27FC236}">
                <a16:creationId xmlns:a16="http://schemas.microsoft.com/office/drawing/2014/main" id="{992147DC-3725-A346-8BB9-52216541336E}"/>
              </a:ext>
            </a:extLst>
          </p:cNvPr>
          <p:cNvSpPr txBox="1"/>
          <p:nvPr/>
        </p:nvSpPr>
        <p:spPr>
          <a:xfrm>
            <a:off x="406730" y="2955576"/>
            <a:ext cx="1707519" cy="523220"/>
          </a:xfrm>
          <a:prstGeom prst="rect">
            <a:avLst/>
          </a:prstGeom>
          <a:solidFill>
            <a:srgbClr val="FFFF00"/>
          </a:solidFill>
        </p:spPr>
        <p:txBody>
          <a:bodyPr wrap="none" rtlCol="0">
            <a:spAutoFit/>
          </a:bodyPr>
          <a:lstStyle/>
          <a:p>
            <a:r>
              <a:rPr kumimoji="1" lang="en-US" altLang="ja-JP" sz="2800" dirty="0"/>
              <a:t>T ~ 250 </a:t>
            </a:r>
            <a:r>
              <a:rPr kumimoji="1" lang="en-US" altLang="ja-JP" sz="2800" dirty="0" err="1"/>
              <a:t>nK</a:t>
            </a:r>
            <a:endParaRPr kumimoji="1" lang="ja-JP" altLang="en-US" sz="2800"/>
          </a:p>
        </p:txBody>
      </p:sp>
      <p:pic>
        <p:nvPicPr>
          <p:cNvPr id="6" name="図 5">
            <a:extLst>
              <a:ext uri="{FF2B5EF4-FFF2-40B4-BE49-F238E27FC236}">
                <a16:creationId xmlns:a16="http://schemas.microsoft.com/office/drawing/2014/main" id="{39CEC02A-6278-AC40-84CC-F9FDDEABE254}"/>
              </a:ext>
            </a:extLst>
          </p:cNvPr>
          <p:cNvPicPr>
            <a:picLocks noChangeAspect="1"/>
          </p:cNvPicPr>
          <p:nvPr/>
        </p:nvPicPr>
        <p:blipFill>
          <a:blip r:embed="rId3"/>
          <a:stretch>
            <a:fillRect/>
          </a:stretch>
        </p:blipFill>
        <p:spPr>
          <a:xfrm>
            <a:off x="7520940" y="138643"/>
            <a:ext cx="1408430" cy="520312"/>
          </a:xfrm>
          <a:prstGeom prst="rect">
            <a:avLst/>
          </a:prstGeom>
        </p:spPr>
      </p:pic>
      <p:sp>
        <p:nvSpPr>
          <p:cNvPr id="7" name="スライド番号プレースホルダー 6">
            <a:extLst>
              <a:ext uri="{FF2B5EF4-FFF2-40B4-BE49-F238E27FC236}">
                <a16:creationId xmlns:a16="http://schemas.microsoft.com/office/drawing/2014/main" id="{8D49DFF9-4F8E-4B4E-8463-57280F868AE4}"/>
              </a:ext>
            </a:extLst>
          </p:cNvPr>
          <p:cNvSpPr>
            <a:spLocks noGrp="1"/>
          </p:cNvSpPr>
          <p:nvPr>
            <p:ph type="sldNum" sz="quarter" idx="12"/>
          </p:nvPr>
        </p:nvSpPr>
        <p:spPr/>
        <p:txBody>
          <a:bodyPr/>
          <a:lstStyle/>
          <a:p>
            <a:fld id="{64E34636-76E8-8D49-B6F1-551BD4C1242B}" type="slidenum">
              <a:rPr kumimoji="1" lang="ja-JP" altLang="en-US" smtClean="0"/>
              <a:t>31</a:t>
            </a:fld>
            <a:endParaRPr kumimoji="1" lang="ja-JP" altLang="en-US"/>
          </a:p>
        </p:txBody>
      </p:sp>
    </p:spTree>
    <p:extLst>
      <p:ext uri="{BB962C8B-B14F-4D97-AF65-F5344CB8AC3E}">
        <p14:creationId xmlns:p14="http://schemas.microsoft.com/office/powerpoint/2010/main" val="13116515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5B1E7FC-702F-0841-8AA0-A1C40C953483}"/>
              </a:ext>
            </a:extLst>
          </p:cNvPr>
          <p:cNvPicPr>
            <a:picLocks noChangeAspect="1"/>
          </p:cNvPicPr>
          <p:nvPr/>
        </p:nvPicPr>
        <p:blipFill>
          <a:blip r:embed="rId2"/>
          <a:stretch>
            <a:fillRect/>
          </a:stretch>
        </p:blipFill>
        <p:spPr>
          <a:xfrm>
            <a:off x="938530" y="1161708"/>
            <a:ext cx="6410960" cy="4808220"/>
          </a:xfrm>
          <a:prstGeom prst="rect">
            <a:avLst/>
          </a:prstGeom>
        </p:spPr>
      </p:pic>
      <p:sp>
        <p:nvSpPr>
          <p:cNvPr id="4" name="テキスト ボックス 3">
            <a:extLst>
              <a:ext uri="{FF2B5EF4-FFF2-40B4-BE49-F238E27FC236}">
                <a16:creationId xmlns:a16="http://schemas.microsoft.com/office/drawing/2014/main" id="{5D73F43E-0AB2-734D-81E2-DDD197F9C526}"/>
              </a:ext>
            </a:extLst>
          </p:cNvPr>
          <p:cNvSpPr txBox="1"/>
          <p:nvPr/>
        </p:nvSpPr>
        <p:spPr>
          <a:xfrm>
            <a:off x="812800" y="5969928"/>
            <a:ext cx="8046626" cy="646331"/>
          </a:xfrm>
          <a:prstGeom prst="rect">
            <a:avLst/>
          </a:prstGeom>
          <a:noFill/>
        </p:spPr>
        <p:txBody>
          <a:bodyPr wrap="none" rtlCol="0">
            <a:spAutoFit/>
          </a:bodyPr>
          <a:lstStyle/>
          <a:p>
            <a:r>
              <a:rPr lang="en-US" altLang="ja-JP" dirty="0"/>
              <a:t>“</a:t>
            </a:r>
            <a:r>
              <a:rPr lang="en" altLang="ja-JP" dirty="0"/>
              <a:t>Three-Body Recombination at Large Scattering Lengths in an Ultracold Atomic Gas</a:t>
            </a:r>
            <a:r>
              <a:rPr lang="en-US" altLang="ja-JP" dirty="0"/>
              <a:t>”</a:t>
            </a:r>
          </a:p>
          <a:p>
            <a:r>
              <a:rPr lang="en-US" altLang="ja-JP" dirty="0"/>
              <a:t>T. Weber et  al., Phys. Rev. Lett. 91, 123201 (2003)</a:t>
            </a:r>
            <a:endParaRPr kumimoji="1" lang="ja-JP" altLang="en-US"/>
          </a:p>
        </p:txBody>
      </p:sp>
      <p:sp>
        <p:nvSpPr>
          <p:cNvPr id="2" name="テキスト ボックス 1">
            <a:extLst>
              <a:ext uri="{FF2B5EF4-FFF2-40B4-BE49-F238E27FC236}">
                <a16:creationId xmlns:a16="http://schemas.microsoft.com/office/drawing/2014/main" id="{331A3FEC-8954-2E47-A71C-47B25B08E829}"/>
              </a:ext>
            </a:extLst>
          </p:cNvPr>
          <p:cNvSpPr txBox="1"/>
          <p:nvPr/>
        </p:nvSpPr>
        <p:spPr>
          <a:xfrm>
            <a:off x="1466326" y="330711"/>
            <a:ext cx="5917454" cy="830997"/>
          </a:xfrm>
          <a:prstGeom prst="rect">
            <a:avLst/>
          </a:prstGeom>
          <a:solidFill>
            <a:srgbClr val="FFFF00"/>
          </a:solidFill>
        </p:spPr>
        <p:txBody>
          <a:bodyPr wrap="none" rtlCol="0">
            <a:spAutoFit/>
          </a:bodyPr>
          <a:lstStyle/>
          <a:p>
            <a:pPr algn="ctr"/>
            <a:r>
              <a:rPr kumimoji="1" lang="en-US" altLang="ja-JP" sz="2400" dirty="0"/>
              <a:t>People started to do "</a:t>
            </a:r>
            <a:r>
              <a:rPr kumimoji="1" lang="en-US" altLang="ja-JP" sz="2400" dirty="0" err="1"/>
              <a:t>Feshbach</a:t>
            </a:r>
            <a:r>
              <a:rPr kumimoji="1" lang="en-US" altLang="ja-JP" sz="2400" dirty="0"/>
              <a:t> spectroscopy"</a:t>
            </a:r>
          </a:p>
          <a:p>
            <a:pPr algn="ctr"/>
            <a:r>
              <a:rPr kumimoji="1" lang="en-US" altLang="ja-JP" sz="2400" dirty="0"/>
              <a:t>of the (three-body) loss</a:t>
            </a:r>
            <a:endParaRPr kumimoji="1" lang="ja-JP" altLang="en-US" sz="2400"/>
          </a:p>
        </p:txBody>
      </p:sp>
      <p:pic>
        <p:nvPicPr>
          <p:cNvPr id="5" name="図 4">
            <a:extLst>
              <a:ext uri="{FF2B5EF4-FFF2-40B4-BE49-F238E27FC236}">
                <a16:creationId xmlns:a16="http://schemas.microsoft.com/office/drawing/2014/main" id="{F63704D7-2CFB-D742-801C-02312D612918}"/>
              </a:ext>
            </a:extLst>
          </p:cNvPr>
          <p:cNvPicPr>
            <a:picLocks noChangeAspect="1"/>
          </p:cNvPicPr>
          <p:nvPr/>
        </p:nvPicPr>
        <p:blipFill>
          <a:blip r:embed="rId3"/>
          <a:stretch>
            <a:fillRect/>
          </a:stretch>
        </p:blipFill>
        <p:spPr>
          <a:xfrm>
            <a:off x="7520940" y="138643"/>
            <a:ext cx="1408430" cy="520312"/>
          </a:xfrm>
          <a:prstGeom prst="rect">
            <a:avLst/>
          </a:prstGeom>
        </p:spPr>
      </p:pic>
      <p:sp>
        <p:nvSpPr>
          <p:cNvPr id="6" name="スライド番号プレースホルダー 5">
            <a:extLst>
              <a:ext uri="{FF2B5EF4-FFF2-40B4-BE49-F238E27FC236}">
                <a16:creationId xmlns:a16="http://schemas.microsoft.com/office/drawing/2014/main" id="{EC3A0C49-C5B7-E44C-9EF0-36ACFFC9A634}"/>
              </a:ext>
            </a:extLst>
          </p:cNvPr>
          <p:cNvSpPr>
            <a:spLocks noGrp="1"/>
          </p:cNvSpPr>
          <p:nvPr>
            <p:ph type="sldNum" sz="quarter" idx="12"/>
          </p:nvPr>
        </p:nvSpPr>
        <p:spPr/>
        <p:txBody>
          <a:bodyPr/>
          <a:lstStyle/>
          <a:p>
            <a:fld id="{64E34636-76E8-8D49-B6F1-551BD4C1242B}" type="slidenum">
              <a:rPr kumimoji="1" lang="ja-JP" altLang="en-US" smtClean="0"/>
              <a:t>32</a:t>
            </a:fld>
            <a:endParaRPr kumimoji="1" lang="ja-JP" altLang="en-US"/>
          </a:p>
        </p:txBody>
      </p:sp>
    </p:spTree>
    <p:extLst>
      <p:ext uri="{BB962C8B-B14F-4D97-AF65-F5344CB8AC3E}">
        <p14:creationId xmlns:p14="http://schemas.microsoft.com/office/powerpoint/2010/main" val="26463221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88C8807-75DD-BD48-B484-74E9C1B75206}"/>
              </a:ext>
            </a:extLst>
          </p:cNvPr>
          <p:cNvPicPr>
            <a:picLocks noChangeAspect="1"/>
          </p:cNvPicPr>
          <p:nvPr/>
        </p:nvPicPr>
        <p:blipFill>
          <a:blip r:embed="rId2"/>
          <a:stretch>
            <a:fillRect/>
          </a:stretch>
        </p:blipFill>
        <p:spPr>
          <a:xfrm>
            <a:off x="2011847" y="1297958"/>
            <a:ext cx="5604933" cy="4262084"/>
          </a:xfrm>
          <a:prstGeom prst="rect">
            <a:avLst/>
          </a:prstGeom>
        </p:spPr>
      </p:pic>
      <p:sp>
        <p:nvSpPr>
          <p:cNvPr id="4" name="テキスト ボックス 3">
            <a:extLst>
              <a:ext uri="{FF2B5EF4-FFF2-40B4-BE49-F238E27FC236}">
                <a16:creationId xmlns:a16="http://schemas.microsoft.com/office/drawing/2014/main" id="{1B837C4C-E9A4-D542-B7E1-BE0217A140E7}"/>
              </a:ext>
            </a:extLst>
          </p:cNvPr>
          <p:cNvSpPr txBox="1"/>
          <p:nvPr/>
        </p:nvSpPr>
        <p:spPr>
          <a:xfrm>
            <a:off x="2011847" y="5690936"/>
            <a:ext cx="6939648" cy="646331"/>
          </a:xfrm>
          <a:prstGeom prst="rect">
            <a:avLst/>
          </a:prstGeom>
          <a:noFill/>
        </p:spPr>
        <p:txBody>
          <a:bodyPr wrap="square" rtlCol="0">
            <a:spAutoFit/>
          </a:bodyPr>
          <a:lstStyle/>
          <a:p>
            <a:r>
              <a:rPr lang="en" altLang="ja-JP" dirty="0"/>
              <a:t>Evidence for </a:t>
            </a:r>
            <a:r>
              <a:rPr lang="en" altLang="ja-JP" dirty="0" err="1"/>
              <a:t>Efimov</a:t>
            </a:r>
            <a:r>
              <a:rPr lang="en" altLang="ja-JP" dirty="0"/>
              <a:t> quantum states in an ultracold gas of </a:t>
            </a:r>
            <a:r>
              <a:rPr lang="en" altLang="ja-JP" dirty="0" err="1"/>
              <a:t>caesium</a:t>
            </a:r>
            <a:r>
              <a:rPr lang="en" altLang="ja-JP" dirty="0"/>
              <a:t> atoms</a:t>
            </a:r>
            <a:endParaRPr lang="da" altLang="ja-JP" dirty="0"/>
          </a:p>
          <a:p>
            <a:r>
              <a:rPr lang="da" altLang="ja-JP" dirty="0"/>
              <a:t>T. Kraemer et al., Nature 440, 315 (2006)</a:t>
            </a:r>
            <a:endParaRPr kumimoji="1" lang="ja-JP" altLang="en-US"/>
          </a:p>
        </p:txBody>
      </p:sp>
      <p:sp>
        <p:nvSpPr>
          <p:cNvPr id="2" name="テキスト ボックス 1">
            <a:extLst>
              <a:ext uri="{FF2B5EF4-FFF2-40B4-BE49-F238E27FC236}">
                <a16:creationId xmlns:a16="http://schemas.microsoft.com/office/drawing/2014/main" id="{7434DE6F-C220-EA49-AF82-A8A486D1DD42}"/>
              </a:ext>
            </a:extLst>
          </p:cNvPr>
          <p:cNvSpPr txBox="1"/>
          <p:nvPr/>
        </p:nvSpPr>
        <p:spPr>
          <a:xfrm>
            <a:off x="1718846" y="520733"/>
            <a:ext cx="5706307" cy="830997"/>
          </a:xfrm>
          <a:prstGeom prst="rect">
            <a:avLst/>
          </a:prstGeom>
          <a:solidFill>
            <a:srgbClr val="FFFF00"/>
          </a:solidFill>
        </p:spPr>
        <p:txBody>
          <a:bodyPr wrap="none" rtlCol="0">
            <a:spAutoFit/>
          </a:bodyPr>
          <a:lstStyle/>
          <a:p>
            <a:pPr algn="ctr"/>
            <a:r>
              <a:rPr kumimoji="1" lang="en-US" altLang="ja-JP" sz="2400" dirty="0"/>
              <a:t>By going to lower temperature (~10 </a:t>
            </a:r>
            <a:r>
              <a:rPr kumimoji="1" lang="en-US" altLang="ja-JP" sz="2400" dirty="0" err="1"/>
              <a:t>nK</a:t>
            </a:r>
            <a:r>
              <a:rPr kumimoji="1" lang="en-US" altLang="ja-JP" sz="2400" dirty="0"/>
              <a:t>),</a:t>
            </a:r>
          </a:p>
          <a:p>
            <a:pPr algn="ctr"/>
            <a:r>
              <a:rPr kumimoji="1" lang="en-US" altLang="ja-JP" sz="2400" dirty="0"/>
              <a:t>resonant feature (i.e. </a:t>
            </a:r>
            <a:r>
              <a:rPr kumimoji="1" lang="en-US" altLang="ja-JP" sz="2400" dirty="0" err="1"/>
              <a:t>Efimov</a:t>
            </a:r>
            <a:r>
              <a:rPr kumimoji="1" lang="en-US" altLang="ja-JP" sz="2400" dirty="0"/>
              <a:t>) was observed!</a:t>
            </a:r>
            <a:endParaRPr kumimoji="1" lang="ja-JP" altLang="en-US" sz="2400"/>
          </a:p>
        </p:txBody>
      </p:sp>
      <p:pic>
        <p:nvPicPr>
          <p:cNvPr id="5" name="図 4">
            <a:extLst>
              <a:ext uri="{FF2B5EF4-FFF2-40B4-BE49-F238E27FC236}">
                <a16:creationId xmlns:a16="http://schemas.microsoft.com/office/drawing/2014/main" id="{FAA96554-0D82-A742-A8C6-1E8261C0F784}"/>
              </a:ext>
            </a:extLst>
          </p:cNvPr>
          <p:cNvPicPr>
            <a:picLocks noChangeAspect="1"/>
          </p:cNvPicPr>
          <p:nvPr/>
        </p:nvPicPr>
        <p:blipFill>
          <a:blip r:embed="rId3"/>
          <a:stretch>
            <a:fillRect/>
          </a:stretch>
        </p:blipFill>
        <p:spPr>
          <a:xfrm>
            <a:off x="7520940" y="138643"/>
            <a:ext cx="1408430" cy="520312"/>
          </a:xfrm>
          <a:prstGeom prst="rect">
            <a:avLst/>
          </a:prstGeom>
        </p:spPr>
      </p:pic>
      <p:sp>
        <p:nvSpPr>
          <p:cNvPr id="6" name="スライド番号プレースホルダー 5">
            <a:extLst>
              <a:ext uri="{FF2B5EF4-FFF2-40B4-BE49-F238E27FC236}">
                <a16:creationId xmlns:a16="http://schemas.microsoft.com/office/drawing/2014/main" id="{AC393D03-013C-774D-8DE9-23CF281A30B4}"/>
              </a:ext>
            </a:extLst>
          </p:cNvPr>
          <p:cNvSpPr>
            <a:spLocks noGrp="1"/>
          </p:cNvSpPr>
          <p:nvPr>
            <p:ph type="sldNum" sz="quarter" idx="12"/>
          </p:nvPr>
        </p:nvSpPr>
        <p:spPr/>
        <p:txBody>
          <a:bodyPr/>
          <a:lstStyle/>
          <a:p>
            <a:fld id="{64E34636-76E8-8D49-B6F1-551BD4C1242B}" type="slidenum">
              <a:rPr kumimoji="1" lang="ja-JP" altLang="en-US" smtClean="0"/>
              <a:t>33</a:t>
            </a:fld>
            <a:endParaRPr kumimoji="1" lang="ja-JP" altLang="en-US"/>
          </a:p>
        </p:txBody>
      </p:sp>
    </p:spTree>
    <p:extLst>
      <p:ext uri="{BB962C8B-B14F-4D97-AF65-F5344CB8AC3E}">
        <p14:creationId xmlns:p14="http://schemas.microsoft.com/office/powerpoint/2010/main" val="17180087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3BB1782-53A4-C74F-8BCE-CBAD1457F169}"/>
              </a:ext>
            </a:extLst>
          </p:cNvPr>
          <p:cNvPicPr>
            <a:picLocks noChangeAspect="1"/>
          </p:cNvPicPr>
          <p:nvPr/>
        </p:nvPicPr>
        <p:blipFill>
          <a:blip r:embed="rId2"/>
          <a:stretch>
            <a:fillRect/>
          </a:stretch>
        </p:blipFill>
        <p:spPr>
          <a:xfrm>
            <a:off x="916620" y="1603870"/>
            <a:ext cx="7018020" cy="2851309"/>
          </a:xfrm>
          <a:prstGeom prst="rect">
            <a:avLst/>
          </a:prstGeom>
        </p:spPr>
      </p:pic>
      <p:pic>
        <p:nvPicPr>
          <p:cNvPr id="3" name="図 2">
            <a:extLst>
              <a:ext uri="{FF2B5EF4-FFF2-40B4-BE49-F238E27FC236}">
                <a16:creationId xmlns:a16="http://schemas.microsoft.com/office/drawing/2014/main" id="{02F60321-DBC1-E949-A846-996697F5D30D}"/>
              </a:ext>
            </a:extLst>
          </p:cNvPr>
          <p:cNvPicPr>
            <a:picLocks noChangeAspect="1"/>
          </p:cNvPicPr>
          <p:nvPr/>
        </p:nvPicPr>
        <p:blipFill>
          <a:blip r:embed="rId3"/>
          <a:stretch>
            <a:fillRect/>
          </a:stretch>
        </p:blipFill>
        <p:spPr>
          <a:xfrm>
            <a:off x="2101713" y="3197884"/>
            <a:ext cx="3726063" cy="3660115"/>
          </a:xfrm>
          <a:prstGeom prst="rect">
            <a:avLst/>
          </a:prstGeom>
        </p:spPr>
      </p:pic>
      <p:sp>
        <p:nvSpPr>
          <p:cNvPr id="2" name="正方形/長方形 1">
            <a:extLst>
              <a:ext uri="{FF2B5EF4-FFF2-40B4-BE49-F238E27FC236}">
                <a16:creationId xmlns:a16="http://schemas.microsoft.com/office/drawing/2014/main" id="{4DF12CF6-6CE5-1C42-B7FB-B89E4655A1F8}"/>
              </a:ext>
            </a:extLst>
          </p:cNvPr>
          <p:cNvSpPr/>
          <p:nvPr/>
        </p:nvSpPr>
        <p:spPr>
          <a:xfrm>
            <a:off x="125896" y="290396"/>
            <a:ext cx="8762072" cy="1569660"/>
          </a:xfrm>
          <a:prstGeom prst="rect">
            <a:avLst/>
          </a:prstGeom>
        </p:spPr>
        <p:txBody>
          <a:bodyPr wrap="square">
            <a:spAutoFit/>
          </a:bodyPr>
          <a:lstStyle/>
          <a:p>
            <a:r>
              <a:rPr lang="en-US" altLang="ja-JP" sz="3200" dirty="0"/>
              <a:t>3. </a:t>
            </a:r>
            <a:r>
              <a:rPr lang="ja-JP" altLang="en-US" sz="3200"/>
              <a:t>関連した実験の紹介</a:t>
            </a:r>
            <a:endParaRPr lang="en-US" altLang="ja-JP" sz="3200" dirty="0"/>
          </a:p>
          <a:p>
            <a:r>
              <a:rPr lang="ja-JP" altLang="en-US" sz="3200"/>
              <a:t>　</a:t>
            </a:r>
            <a:r>
              <a:rPr lang="en-US" altLang="ja-JP" sz="3200" dirty="0"/>
              <a:t>3.1 </a:t>
            </a:r>
            <a:r>
              <a:rPr lang="ja-JP" altLang="en-US" sz="3200"/>
              <a:t>光格子中でのフェッシュバッハ共鳴</a:t>
            </a:r>
            <a:endParaRPr lang="en-US" altLang="ja-JP" sz="3200" dirty="0"/>
          </a:p>
          <a:p>
            <a:r>
              <a:rPr lang="ja-JP" altLang="en-US" sz="3200"/>
              <a:t>　　</a:t>
            </a:r>
            <a:r>
              <a:rPr lang="en-US" altLang="ja-JP" sz="3200" dirty="0"/>
              <a:t>(confinement induced resonance)</a:t>
            </a:r>
          </a:p>
        </p:txBody>
      </p:sp>
      <p:sp>
        <p:nvSpPr>
          <p:cNvPr id="4" name="スライド番号プレースホルダー 3">
            <a:extLst>
              <a:ext uri="{FF2B5EF4-FFF2-40B4-BE49-F238E27FC236}">
                <a16:creationId xmlns:a16="http://schemas.microsoft.com/office/drawing/2014/main" id="{AEFF3A42-069C-AF4F-B4C1-409C5647AE8F}"/>
              </a:ext>
            </a:extLst>
          </p:cNvPr>
          <p:cNvSpPr>
            <a:spLocks noGrp="1"/>
          </p:cNvSpPr>
          <p:nvPr>
            <p:ph type="sldNum" sz="quarter" idx="12"/>
          </p:nvPr>
        </p:nvSpPr>
        <p:spPr/>
        <p:txBody>
          <a:bodyPr/>
          <a:lstStyle/>
          <a:p>
            <a:fld id="{64E34636-76E8-8D49-B6F1-551BD4C1242B}" type="slidenum">
              <a:rPr kumimoji="1" lang="ja-JP" altLang="en-US" smtClean="0"/>
              <a:t>34</a:t>
            </a:fld>
            <a:endParaRPr kumimoji="1" lang="ja-JP" altLang="en-US"/>
          </a:p>
        </p:txBody>
      </p:sp>
    </p:spTree>
    <p:extLst>
      <p:ext uri="{BB962C8B-B14F-4D97-AF65-F5344CB8AC3E}">
        <p14:creationId xmlns:p14="http://schemas.microsoft.com/office/powerpoint/2010/main" val="1528602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152EDC8-5DA9-4A4D-8AE0-A47966976BA5}"/>
              </a:ext>
            </a:extLst>
          </p:cNvPr>
          <p:cNvPicPr>
            <a:picLocks noChangeAspect="1"/>
          </p:cNvPicPr>
          <p:nvPr/>
        </p:nvPicPr>
        <p:blipFill>
          <a:blip r:embed="rId2"/>
          <a:stretch>
            <a:fillRect/>
          </a:stretch>
        </p:blipFill>
        <p:spPr>
          <a:xfrm>
            <a:off x="0" y="0"/>
            <a:ext cx="9144000" cy="3273896"/>
          </a:xfrm>
          <a:prstGeom prst="rect">
            <a:avLst/>
          </a:prstGeom>
        </p:spPr>
      </p:pic>
      <p:pic>
        <p:nvPicPr>
          <p:cNvPr id="5" name="図 4">
            <a:extLst>
              <a:ext uri="{FF2B5EF4-FFF2-40B4-BE49-F238E27FC236}">
                <a16:creationId xmlns:a16="http://schemas.microsoft.com/office/drawing/2014/main" id="{F8BD3F2A-90BA-D84E-B9FB-368B161F0BCA}"/>
              </a:ext>
            </a:extLst>
          </p:cNvPr>
          <p:cNvPicPr>
            <a:picLocks noChangeAspect="1"/>
          </p:cNvPicPr>
          <p:nvPr/>
        </p:nvPicPr>
        <p:blipFill>
          <a:blip r:embed="rId3"/>
          <a:stretch>
            <a:fillRect/>
          </a:stretch>
        </p:blipFill>
        <p:spPr>
          <a:xfrm>
            <a:off x="1543426" y="0"/>
            <a:ext cx="6057148" cy="6858000"/>
          </a:xfrm>
          <a:prstGeom prst="rect">
            <a:avLst/>
          </a:prstGeom>
        </p:spPr>
      </p:pic>
      <p:sp>
        <p:nvSpPr>
          <p:cNvPr id="2" name="スライド番号プレースホルダー 1">
            <a:extLst>
              <a:ext uri="{FF2B5EF4-FFF2-40B4-BE49-F238E27FC236}">
                <a16:creationId xmlns:a16="http://schemas.microsoft.com/office/drawing/2014/main" id="{1BC7D5C7-5E71-A441-AFEA-EE0D4068AE9A}"/>
              </a:ext>
            </a:extLst>
          </p:cNvPr>
          <p:cNvSpPr>
            <a:spLocks noGrp="1"/>
          </p:cNvSpPr>
          <p:nvPr>
            <p:ph type="sldNum" sz="quarter" idx="12"/>
          </p:nvPr>
        </p:nvSpPr>
        <p:spPr/>
        <p:txBody>
          <a:bodyPr/>
          <a:lstStyle/>
          <a:p>
            <a:fld id="{64E34636-76E8-8D49-B6F1-551BD4C1242B}" type="slidenum">
              <a:rPr kumimoji="1" lang="ja-JP" altLang="en-US" smtClean="0"/>
              <a:t>35</a:t>
            </a:fld>
            <a:endParaRPr kumimoji="1" lang="ja-JP" altLang="en-US"/>
          </a:p>
        </p:txBody>
      </p:sp>
    </p:spTree>
    <p:extLst>
      <p:ext uri="{BB962C8B-B14F-4D97-AF65-F5344CB8AC3E}">
        <p14:creationId xmlns:p14="http://schemas.microsoft.com/office/powerpoint/2010/main" val="33575620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54144C0-20A6-1A4A-8259-0D7FA9B5DE69}"/>
              </a:ext>
            </a:extLst>
          </p:cNvPr>
          <p:cNvPicPr>
            <a:picLocks noChangeAspect="1"/>
          </p:cNvPicPr>
          <p:nvPr/>
        </p:nvPicPr>
        <p:blipFill>
          <a:blip r:embed="rId2"/>
          <a:stretch>
            <a:fillRect/>
          </a:stretch>
        </p:blipFill>
        <p:spPr>
          <a:xfrm>
            <a:off x="0" y="1041753"/>
            <a:ext cx="9144000" cy="2208245"/>
          </a:xfrm>
          <a:prstGeom prst="rect">
            <a:avLst/>
          </a:prstGeom>
        </p:spPr>
      </p:pic>
      <p:pic>
        <p:nvPicPr>
          <p:cNvPr id="6" name="図 5">
            <a:extLst>
              <a:ext uri="{FF2B5EF4-FFF2-40B4-BE49-F238E27FC236}">
                <a16:creationId xmlns:a16="http://schemas.microsoft.com/office/drawing/2014/main" id="{5E86C1D0-DF6B-B645-9199-5EA1A8ABBD02}"/>
              </a:ext>
            </a:extLst>
          </p:cNvPr>
          <p:cNvPicPr>
            <a:picLocks noChangeAspect="1"/>
          </p:cNvPicPr>
          <p:nvPr/>
        </p:nvPicPr>
        <p:blipFill>
          <a:blip r:embed="rId3"/>
          <a:stretch>
            <a:fillRect/>
          </a:stretch>
        </p:blipFill>
        <p:spPr>
          <a:xfrm>
            <a:off x="1801592" y="3238704"/>
            <a:ext cx="5234940" cy="2898441"/>
          </a:xfrm>
          <a:prstGeom prst="rect">
            <a:avLst/>
          </a:prstGeom>
        </p:spPr>
      </p:pic>
      <p:sp>
        <p:nvSpPr>
          <p:cNvPr id="7" name="テキスト ボックス 6">
            <a:extLst>
              <a:ext uri="{FF2B5EF4-FFF2-40B4-BE49-F238E27FC236}">
                <a16:creationId xmlns:a16="http://schemas.microsoft.com/office/drawing/2014/main" id="{7A40865A-F1BD-264B-BD60-07A1F054084A}"/>
              </a:ext>
            </a:extLst>
          </p:cNvPr>
          <p:cNvSpPr txBox="1"/>
          <p:nvPr/>
        </p:nvSpPr>
        <p:spPr>
          <a:xfrm>
            <a:off x="2438078" y="6146478"/>
            <a:ext cx="4236288" cy="461665"/>
          </a:xfrm>
          <a:prstGeom prst="rect">
            <a:avLst/>
          </a:prstGeom>
          <a:noFill/>
        </p:spPr>
        <p:txBody>
          <a:bodyPr wrap="none" rtlCol="0">
            <a:spAutoFit/>
          </a:bodyPr>
          <a:lstStyle/>
          <a:p>
            <a:r>
              <a:rPr kumimoji="1" lang="en-US" altLang="ja-JP" sz="2400" dirty="0"/>
              <a:t>48G (magnetic) + 38mG (optical)</a:t>
            </a:r>
            <a:endParaRPr kumimoji="1" lang="ja-JP" altLang="en-US" sz="2400"/>
          </a:p>
        </p:txBody>
      </p:sp>
      <p:sp>
        <p:nvSpPr>
          <p:cNvPr id="2" name="テキスト ボックス 1">
            <a:extLst>
              <a:ext uri="{FF2B5EF4-FFF2-40B4-BE49-F238E27FC236}">
                <a16:creationId xmlns:a16="http://schemas.microsoft.com/office/drawing/2014/main" id="{849A51C0-3F73-054E-B7C1-320A0578776B}"/>
              </a:ext>
            </a:extLst>
          </p:cNvPr>
          <p:cNvSpPr txBox="1"/>
          <p:nvPr/>
        </p:nvSpPr>
        <p:spPr>
          <a:xfrm>
            <a:off x="865889" y="650782"/>
            <a:ext cx="7412222" cy="523220"/>
          </a:xfrm>
          <a:prstGeom prst="rect">
            <a:avLst/>
          </a:prstGeom>
          <a:solidFill>
            <a:srgbClr val="FFFF00"/>
          </a:solidFill>
        </p:spPr>
        <p:txBody>
          <a:bodyPr wrap="none" rtlCol="0">
            <a:spAutoFit/>
          </a:bodyPr>
          <a:lstStyle/>
          <a:p>
            <a:r>
              <a:rPr kumimoji="1" lang="en-US" altLang="ja-JP" sz="2800" dirty="0"/>
              <a:t>Optical control of scattering length is also realized</a:t>
            </a:r>
            <a:endParaRPr kumimoji="1" lang="ja-JP" altLang="en-US" sz="2800"/>
          </a:p>
        </p:txBody>
      </p:sp>
      <p:sp>
        <p:nvSpPr>
          <p:cNvPr id="3" name="正方形/長方形 2">
            <a:extLst>
              <a:ext uri="{FF2B5EF4-FFF2-40B4-BE49-F238E27FC236}">
                <a16:creationId xmlns:a16="http://schemas.microsoft.com/office/drawing/2014/main" id="{71520C9E-DFD8-3740-8120-C4C7D323D1AC}"/>
              </a:ext>
            </a:extLst>
          </p:cNvPr>
          <p:cNvSpPr/>
          <p:nvPr/>
        </p:nvSpPr>
        <p:spPr>
          <a:xfrm>
            <a:off x="242221" y="127562"/>
            <a:ext cx="4314001" cy="523220"/>
          </a:xfrm>
          <a:prstGeom prst="rect">
            <a:avLst/>
          </a:prstGeom>
        </p:spPr>
        <p:txBody>
          <a:bodyPr wrap="none">
            <a:spAutoFit/>
          </a:bodyPr>
          <a:lstStyle/>
          <a:p>
            <a:r>
              <a:rPr lang="en-US" altLang="ja-JP" sz="2800" dirty="0"/>
              <a:t>3.2 </a:t>
            </a:r>
            <a:r>
              <a:rPr lang="ja-JP" altLang="en-US" sz="2800"/>
              <a:t>光による散乱長の制御</a:t>
            </a:r>
            <a:endParaRPr lang="en-US" altLang="ja-JP" sz="2800" dirty="0"/>
          </a:p>
        </p:txBody>
      </p:sp>
      <p:sp>
        <p:nvSpPr>
          <p:cNvPr id="5" name="スライド番号プレースホルダー 4">
            <a:extLst>
              <a:ext uri="{FF2B5EF4-FFF2-40B4-BE49-F238E27FC236}">
                <a16:creationId xmlns:a16="http://schemas.microsoft.com/office/drawing/2014/main" id="{1A1EE71C-9B9A-CC41-B31B-727E8B54945C}"/>
              </a:ext>
            </a:extLst>
          </p:cNvPr>
          <p:cNvSpPr>
            <a:spLocks noGrp="1"/>
          </p:cNvSpPr>
          <p:nvPr>
            <p:ph type="sldNum" sz="quarter" idx="12"/>
          </p:nvPr>
        </p:nvSpPr>
        <p:spPr/>
        <p:txBody>
          <a:bodyPr/>
          <a:lstStyle/>
          <a:p>
            <a:fld id="{64E34636-76E8-8D49-B6F1-551BD4C1242B}" type="slidenum">
              <a:rPr kumimoji="1" lang="ja-JP" altLang="en-US" smtClean="0"/>
              <a:t>36</a:t>
            </a:fld>
            <a:endParaRPr kumimoji="1" lang="ja-JP" altLang="en-US"/>
          </a:p>
        </p:txBody>
      </p:sp>
    </p:spTree>
    <p:extLst>
      <p:ext uri="{BB962C8B-B14F-4D97-AF65-F5344CB8AC3E}">
        <p14:creationId xmlns:p14="http://schemas.microsoft.com/office/powerpoint/2010/main" val="121199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5639727-6997-C04F-824B-C39E273E8ACE}"/>
              </a:ext>
            </a:extLst>
          </p:cNvPr>
          <p:cNvPicPr>
            <a:picLocks noChangeAspect="1"/>
          </p:cNvPicPr>
          <p:nvPr/>
        </p:nvPicPr>
        <p:blipFill>
          <a:blip r:embed="rId2"/>
          <a:stretch>
            <a:fillRect/>
          </a:stretch>
        </p:blipFill>
        <p:spPr>
          <a:xfrm>
            <a:off x="0" y="3454411"/>
            <a:ext cx="9144000" cy="3286738"/>
          </a:xfrm>
          <a:prstGeom prst="rect">
            <a:avLst/>
          </a:prstGeom>
        </p:spPr>
      </p:pic>
      <p:pic>
        <p:nvPicPr>
          <p:cNvPr id="5" name="図 4">
            <a:extLst>
              <a:ext uri="{FF2B5EF4-FFF2-40B4-BE49-F238E27FC236}">
                <a16:creationId xmlns:a16="http://schemas.microsoft.com/office/drawing/2014/main" id="{4FD190D2-66F5-9541-AC30-DAC68D1931F5}"/>
              </a:ext>
            </a:extLst>
          </p:cNvPr>
          <p:cNvPicPr>
            <a:picLocks noChangeAspect="1"/>
          </p:cNvPicPr>
          <p:nvPr/>
        </p:nvPicPr>
        <p:blipFill>
          <a:blip r:embed="rId3"/>
          <a:stretch>
            <a:fillRect/>
          </a:stretch>
        </p:blipFill>
        <p:spPr>
          <a:xfrm>
            <a:off x="2743200" y="125730"/>
            <a:ext cx="3389559" cy="3628390"/>
          </a:xfrm>
          <a:prstGeom prst="rect">
            <a:avLst/>
          </a:prstGeom>
        </p:spPr>
      </p:pic>
      <p:sp>
        <p:nvSpPr>
          <p:cNvPr id="2" name="スライド番号プレースホルダー 1">
            <a:extLst>
              <a:ext uri="{FF2B5EF4-FFF2-40B4-BE49-F238E27FC236}">
                <a16:creationId xmlns:a16="http://schemas.microsoft.com/office/drawing/2014/main" id="{490EB4D1-CD36-A74F-8FD4-9C397D400356}"/>
              </a:ext>
            </a:extLst>
          </p:cNvPr>
          <p:cNvSpPr>
            <a:spLocks noGrp="1"/>
          </p:cNvSpPr>
          <p:nvPr>
            <p:ph type="sldNum" sz="quarter" idx="12"/>
          </p:nvPr>
        </p:nvSpPr>
        <p:spPr/>
        <p:txBody>
          <a:bodyPr/>
          <a:lstStyle/>
          <a:p>
            <a:fld id="{64E34636-76E8-8D49-B6F1-551BD4C1242B}" type="slidenum">
              <a:rPr kumimoji="1" lang="ja-JP" altLang="en-US" smtClean="0"/>
              <a:t>37</a:t>
            </a:fld>
            <a:endParaRPr kumimoji="1" lang="ja-JP" altLang="en-US"/>
          </a:p>
        </p:txBody>
      </p:sp>
    </p:spTree>
    <p:extLst>
      <p:ext uri="{BB962C8B-B14F-4D97-AF65-F5344CB8AC3E}">
        <p14:creationId xmlns:p14="http://schemas.microsoft.com/office/powerpoint/2010/main" val="65913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4" descr="F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603" y="2048469"/>
            <a:ext cx="4302125" cy="3292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0" name="Text Box 6"/>
          <p:cNvSpPr txBox="1">
            <a:spLocks noChangeArrowheads="1"/>
          </p:cNvSpPr>
          <p:nvPr/>
        </p:nvSpPr>
        <p:spPr bwMode="auto">
          <a:xfrm>
            <a:off x="2757467" y="5664717"/>
            <a:ext cx="541581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dirty="0"/>
              <a:t>S. Inouye </a:t>
            </a:r>
            <a:r>
              <a:rPr lang="en-US" altLang="ja-JP" i="1" dirty="0"/>
              <a:t>et al</a:t>
            </a:r>
            <a:r>
              <a:rPr lang="en-US" altLang="ja-JP" dirty="0"/>
              <a:t>., Phys. Rev. </a:t>
            </a:r>
            <a:r>
              <a:rPr lang="en-US" altLang="ja-JP" dirty="0" err="1"/>
              <a:t>Lett</a:t>
            </a:r>
            <a:r>
              <a:rPr lang="en-US" altLang="ja-JP" dirty="0"/>
              <a:t>.</a:t>
            </a:r>
            <a:r>
              <a:rPr lang="ja-JP" altLang="en-US" dirty="0"/>
              <a:t> </a:t>
            </a:r>
            <a:r>
              <a:rPr lang="en-US" altLang="ja-JP" b="1" dirty="0"/>
              <a:t>93</a:t>
            </a:r>
            <a:r>
              <a:rPr lang="en-US" altLang="ja-JP" dirty="0"/>
              <a:t>, 183201 (2004)</a:t>
            </a:r>
            <a:endParaRPr lang="ja-JP" altLang="en-US" dirty="0"/>
          </a:p>
        </p:txBody>
      </p:sp>
      <p:sp>
        <p:nvSpPr>
          <p:cNvPr id="4101" name="テキスト ボックス 5"/>
          <p:cNvSpPr txBox="1">
            <a:spLocks noChangeArrowheads="1"/>
          </p:cNvSpPr>
          <p:nvPr/>
        </p:nvSpPr>
        <p:spPr bwMode="auto">
          <a:xfrm>
            <a:off x="2185627" y="1030404"/>
            <a:ext cx="5545108" cy="954107"/>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algn="ctr" eaLnBrk="1" hangingPunct="1"/>
            <a:r>
              <a:rPr lang="en-US" altLang="ja-JP" sz="2800" dirty="0"/>
              <a:t>First observation of heteronuclear</a:t>
            </a:r>
          </a:p>
          <a:p>
            <a:pPr algn="ctr" eaLnBrk="1" hangingPunct="1"/>
            <a:r>
              <a:rPr lang="en-US" altLang="ja-JP" sz="2800" dirty="0" err="1"/>
              <a:t>Feshbach</a:t>
            </a:r>
            <a:r>
              <a:rPr lang="en-US" altLang="ja-JP" sz="2800" dirty="0"/>
              <a:t> </a:t>
            </a:r>
            <a:r>
              <a:rPr lang="en-US" altLang="ja-JP" sz="2800" dirty="0" err="1"/>
              <a:t>reosnance</a:t>
            </a:r>
            <a:endParaRPr lang="en-US" altLang="ja-JP" sz="2800" dirty="0"/>
          </a:p>
        </p:txBody>
      </p:sp>
      <p:pic>
        <p:nvPicPr>
          <p:cNvPr id="8" name="図 7" descr="JILA_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3282" y="93370"/>
            <a:ext cx="970718" cy="540158"/>
          </a:xfrm>
          <a:prstGeom prst="rect">
            <a:avLst/>
          </a:prstGeom>
        </p:spPr>
      </p:pic>
      <p:grpSp>
        <p:nvGrpSpPr>
          <p:cNvPr id="7" name="図形グループ 6"/>
          <p:cNvGrpSpPr/>
          <p:nvPr/>
        </p:nvGrpSpPr>
        <p:grpSpPr>
          <a:xfrm>
            <a:off x="5832116" y="2325153"/>
            <a:ext cx="2341166" cy="1768160"/>
            <a:chOff x="6567149" y="1480693"/>
            <a:chExt cx="2341166" cy="1768160"/>
          </a:xfrm>
        </p:grpSpPr>
        <p:pic>
          <p:nvPicPr>
            <p:cNvPr id="9" name="Picture 67" descr="8_balls_with_arrow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7637" y="1625156"/>
              <a:ext cx="2113818" cy="145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角丸四角形 9"/>
            <p:cNvSpPr/>
            <p:nvPr/>
          </p:nvSpPr>
          <p:spPr>
            <a:xfrm>
              <a:off x="6567149" y="1480693"/>
              <a:ext cx="2341166" cy="1749367"/>
            </a:xfrm>
            <a:prstGeom prst="roundRect">
              <a:avLst/>
            </a:prstGeom>
            <a:no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800"/>
            </a:p>
          </p:txBody>
        </p:sp>
        <p:sp>
          <p:nvSpPr>
            <p:cNvPr id="4" name="正方形/長方形 3"/>
            <p:cNvSpPr/>
            <p:nvPr/>
          </p:nvSpPr>
          <p:spPr>
            <a:xfrm>
              <a:off x="7763845" y="2787188"/>
              <a:ext cx="1007610" cy="2979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テキスト ボックス 4"/>
            <p:cNvSpPr txBox="1"/>
            <p:nvPr/>
          </p:nvSpPr>
          <p:spPr>
            <a:xfrm>
              <a:off x="6819785" y="2787188"/>
              <a:ext cx="513482" cy="461665"/>
            </a:xfrm>
            <a:prstGeom prst="rect">
              <a:avLst/>
            </a:prstGeom>
            <a:noFill/>
          </p:spPr>
          <p:txBody>
            <a:bodyPr wrap="none" rtlCol="0">
              <a:spAutoFit/>
            </a:bodyPr>
            <a:lstStyle/>
            <a:p>
              <a:r>
                <a:rPr kumimoji="1" lang="en-US" altLang="ja-JP" sz="2400" dirty="0" err="1"/>
                <a:t>Rb</a:t>
              </a:r>
              <a:endParaRPr kumimoji="1" lang="ja-JP" altLang="en-US" sz="2400" dirty="0"/>
            </a:p>
          </p:txBody>
        </p:sp>
        <p:sp>
          <p:nvSpPr>
            <p:cNvPr id="6" name="テキスト ボックス 5"/>
            <p:cNvSpPr txBox="1"/>
            <p:nvPr/>
          </p:nvSpPr>
          <p:spPr>
            <a:xfrm>
              <a:off x="8293486" y="2289267"/>
              <a:ext cx="344565" cy="461665"/>
            </a:xfrm>
            <a:prstGeom prst="rect">
              <a:avLst/>
            </a:prstGeom>
            <a:noFill/>
          </p:spPr>
          <p:txBody>
            <a:bodyPr wrap="none" rtlCol="0">
              <a:spAutoFit/>
            </a:bodyPr>
            <a:lstStyle/>
            <a:p>
              <a:r>
                <a:rPr kumimoji="1" lang="en-US" altLang="ja-JP" sz="2400" dirty="0"/>
                <a:t>K</a:t>
              </a:r>
              <a:endParaRPr kumimoji="1" lang="ja-JP" altLang="en-US" sz="2400" dirty="0"/>
            </a:p>
          </p:txBody>
        </p:sp>
      </p:grpSp>
      <p:sp>
        <p:nvSpPr>
          <p:cNvPr id="2" name="スライド番号プレースホルダー 1"/>
          <p:cNvSpPr>
            <a:spLocks noGrp="1"/>
          </p:cNvSpPr>
          <p:nvPr>
            <p:ph type="sldNum" sz="quarter" idx="12"/>
          </p:nvPr>
        </p:nvSpPr>
        <p:spPr/>
        <p:txBody>
          <a:bodyPr/>
          <a:lstStyle/>
          <a:p>
            <a:fld id="{F2B08AFC-8426-F44C-B490-2CF6F36B0EB3}" type="slidenum">
              <a:rPr kumimoji="1" lang="ja-JP" altLang="en-US" smtClean="0"/>
              <a:t>38</a:t>
            </a:fld>
            <a:endParaRPr kumimoji="1" lang="ja-JP" altLang="en-US"/>
          </a:p>
        </p:txBody>
      </p:sp>
      <p:sp>
        <p:nvSpPr>
          <p:cNvPr id="3" name="正方形/長方形 2">
            <a:extLst>
              <a:ext uri="{FF2B5EF4-FFF2-40B4-BE49-F238E27FC236}">
                <a16:creationId xmlns:a16="http://schemas.microsoft.com/office/drawing/2014/main" id="{17EC1B6E-C104-8F41-BB26-4311C18EB003}"/>
              </a:ext>
            </a:extLst>
          </p:cNvPr>
          <p:cNvSpPr/>
          <p:nvPr/>
        </p:nvSpPr>
        <p:spPr>
          <a:xfrm>
            <a:off x="332160" y="236137"/>
            <a:ext cx="2795958" cy="461665"/>
          </a:xfrm>
          <a:prstGeom prst="rect">
            <a:avLst/>
          </a:prstGeom>
        </p:spPr>
        <p:txBody>
          <a:bodyPr wrap="none">
            <a:spAutoFit/>
          </a:bodyPr>
          <a:lstStyle/>
          <a:p>
            <a:r>
              <a:rPr lang="en-US" altLang="ja-JP" sz="2400" dirty="0"/>
              <a:t>3.3 </a:t>
            </a:r>
            <a:r>
              <a:rPr lang="ja-JP" altLang="en-US" sz="2400"/>
              <a:t>極性分子の生成</a:t>
            </a:r>
            <a:endParaRPr lang="en-US" altLang="ja-JP" sz="2400" dirty="0"/>
          </a:p>
        </p:txBody>
      </p:sp>
    </p:spTree>
    <p:extLst>
      <p:ext uri="{BB962C8B-B14F-4D97-AF65-F5344CB8AC3E}">
        <p14:creationId xmlns:p14="http://schemas.microsoft.com/office/powerpoint/2010/main" val="290810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p:bldP spid="410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テキスト ボックス 1"/>
          <p:cNvSpPr txBox="1">
            <a:spLocks noChangeArrowheads="1"/>
          </p:cNvSpPr>
          <p:nvPr/>
        </p:nvSpPr>
        <p:spPr bwMode="auto">
          <a:xfrm>
            <a:off x="1641736" y="243390"/>
            <a:ext cx="6519605" cy="830997"/>
          </a:xfrm>
          <a:prstGeom prst="rect">
            <a:avLst/>
          </a:prstGeom>
          <a:solidFill>
            <a:srgbClr val="FFFF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algn="ctr" eaLnBrk="1" hangingPunct="1"/>
            <a:r>
              <a:rPr lang="en-US" altLang="ja-JP" dirty="0">
                <a:latin typeface="Calibri" charset="0"/>
              </a:rPr>
              <a:t>“Indirect” method for producing</a:t>
            </a:r>
          </a:p>
          <a:p>
            <a:pPr algn="ctr" eaLnBrk="1" hangingPunct="1"/>
            <a:r>
              <a:rPr lang="en-US" altLang="ja-JP" dirty="0">
                <a:latin typeface="Calibri" charset="0"/>
              </a:rPr>
              <a:t>heteronuclear molecules were investigated(2005~)</a:t>
            </a:r>
          </a:p>
        </p:txBody>
      </p:sp>
      <p:grpSp>
        <p:nvGrpSpPr>
          <p:cNvPr id="4" name="Group 54"/>
          <p:cNvGrpSpPr>
            <a:grpSpLocks/>
          </p:cNvGrpSpPr>
          <p:nvPr/>
        </p:nvGrpSpPr>
        <p:grpSpPr bwMode="auto">
          <a:xfrm>
            <a:off x="609910" y="1312863"/>
            <a:ext cx="2152650" cy="1766887"/>
            <a:chOff x="979" y="827"/>
            <a:chExt cx="1356" cy="1113"/>
          </a:xfrm>
        </p:grpSpPr>
        <p:pic>
          <p:nvPicPr>
            <p:cNvPr id="4123" name="Picture 67" descr="8_balls_with_arro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 y="1215"/>
              <a:ext cx="986" cy="6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角丸四角形 8"/>
            <p:cNvSpPr/>
            <p:nvPr/>
          </p:nvSpPr>
          <p:spPr>
            <a:xfrm>
              <a:off x="1072" y="1124"/>
              <a:ext cx="1134" cy="816"/>
            </a:xfrm>
            <a:prstGeom prst="roundRect">
              <a:avLst/>
            </a:prstGeom>
            <a:no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800"/>
            </a:p>
          </p:txBody>
        </p:sp>
        <p:sp>
          <p:nvSpPr>
            <p:cNvPr id="4125" name="Rectangle 30"/>
            <p:cNvSpPr>
              <a:spLocks noChangeArrowheads="1"/>
            </p:cNvSpPr>
            <p:nvPr/>
          </p:nvSpPr>
          <p:spPr bwMode="auto">
            <a:xfrm>
              <a:off x="979" y="827"/>
              <a:ext cx="1356" cy="2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altLang="ja-JP" sz="1800"/>
                <a:t>degenerate mixture</a:t>
              </a:r>
            </a:p>
          </p:txBody>
        </p:sp>
      </p:grpSp>
      <p:sp>
        <p:nvSpPr>
          <p:cNvPr id="4121" name="Line 76"/>
          <p:cNvSpPr>
            <a:spLocks noChangeShapeType="1"/>
          </p:cNvSpPr>
          <p:nvPr/>
        </p:nvSpPr>
        <p:spPr bwMode="auto">
          <a:xfrm>
            <a:off x="5665788" y="2503488"/>
            <a:ext cx="574675" cy="0"/>
          </a:xfrm>
          <a:prstGeom prst="line">
            <a:avLst/>
          </a:prstGeom>
          <a:noFill/>
          <a:ln w="1016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ja-JP" altLang="en-US"/>
          </a:p>
        </p:txBody>
      </p:sp>
      <p:grpSp>
        <p:nvGrpSpPr>
          <p:cNvPr id="6" name="Group 57"/>
          <p:cNvGrpSpPr>
            <a:grpSpLocks/>
          </p:cNvGrpSpPr>
          <p:nvPr/>
        </p:nvGrpSpPr>
        <p:grpSpPr bwMode="auto">
          <a:xfrm>
            <a:off x="3340104" y="1160463"/>
            <a:ext cx="2311401" cy="1919287"/>
            <a:chOff x="2559" y="731"/>
            <a:chExt cx="1456" cy="1209"/>
          </a:xfrm>
        </p:grpSpPr>
        <p:pic>
          <p:nvPicPr>
            <p:cNvPr id="4118" name="Picture 68" descr="4_FB_molecules_with_arro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 y="1215"/>
              <a:ext cx="880" cy="6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9" name="Rectangle 31"/>
            <p:cNvSpPr>
              <a:spLocks noChangeArrowheads="1"/>
            </p:cNvSpPr>
            <p:nvPr/>
          </p:nvSpPr>
          <p:spPr bwMode="auto">
            <a:xfrm>
              <a:off x="2559" y="731"/>
              <a:ext cx="1456"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altLang="ja-JP" sz="1800" dirty="0" err="1"/>
                <a:t>Feshbach</a:t>
              </a:r>
              <a:r>
                <a:rPr lang="en-US" altLang="ja-JP" sz="1800" dirty="0"/>
                <a:t> molecule</a:t>
              </a:r>
            </a:p>
            <a:p>
              <a:pPr algn="ctr"/>
              <a:r>
                <a:rPr lang="en-US" altLang="ja-JP" sz="1800" dirty="0"/>
                <a:t>(small dipole moment)</a:t>
              </a:r>
            </a:p>
          </p:txBody>
        </p:sp>
        <p:sp>
          <p:nvSpPr>
            <p:cNvPr id="2" name="角丸四角形 13"/>
            <p:cNvSpPr/>
            <p:nvPr/>
          </p:nvSpPr>
          <p:spPr>
            <a:xfrm>
              <a:off x="2780" y="1124"/>
              <a:ext cx="1134" cy="816"/>
            </a:xfrm>
            <a:prstGeom prst="roundRect">
              <a:avLst/>
            </a:prstGeom>
            <a:no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800"/>
            </a:p>
          </p:txBody>
        </p:sp>
      </p:grpSp>
      <p:grpSp>
        <p:nvGrpSpPr>
          <p:cNvPr id="7" name="Group 59"/>
          <p:cNvGrpSpPr>
            <a:grpSpLocks/>
          </p:cNvGrpSpPr>
          <p:nvPr/>
        </p:nvGrpSpPr>
        <p:grpSpPr bwMode="auto">
          <a:xfrm>
            <a:off x="6227765" y="1082675"/>
            <a:ext cx="2284413" cy="1998663"/>
            <a:chOff x="4378" y="682"/>
            <a:chExt cx="1439" cy="1259"/>
          </a:xfrm>
        </p:grpSpPr>
        <p:pic>
          <p:nvPicPr>
            <p:cNvPr id="4115" name="Picture 70" descr="4_deeply_bounds_with_arrow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9" y="1215"/>
              <a:ext cx="977" cy="6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6" name="Rectangle 32"/>
            <p:cNvSpPr>
              <a:spLocks noChangeArrowheads="1"/>
            </p:cNvSpPr>
            <p:nvPr/>
          </p:nvSpPr>
          <p:spPr bwMode="auto">
            <a:xfrm>
              <a:off x="4378" y="682"/>
              <a:ext cx="1439"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altLang="ja-JP" sz="1800" dirty="0"/>
                <a:t>ground state</a:t>
              </a:r>
            </a:p>
            <a:p>
              <a:pPr algn="ctr"/>
              <a:r>
                <a:rPr lang="en-US" altLang="ja-JP" sz="1800" dirty="0"/>
                <a:t>(large dipole moment)</a:t>
              </a:r>
            </a:p>
          </p:txBody>
        </p:sp>
        <p:sp>
          <p:nvSpPr>
            <p:cNvPr id="3" name="角丸四角形 13"/>
            <p:cNvSpPr/>
            <p:nvPr/>
          </p:nvSpPr>
          <p:spPr>
            <a:xfrm>
              <a:off x="4528" y="1125"/>
              <a:ext cx="1134" cy="816"/>
            </a:xfrm>
            <a:prstGeom prst="roundRect">
              <a:avLst/>
            </a:prstGeom>
            <a:no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800"/>
            </a:p>
          </p:txBody>
        </p:sp>
      </p:grpSp>
      <p:grpSp>
        <p:nvGrpSpPr>
          <p:cNvPr id="8" name="Group 55"/>
          <p:cNvGrpSpPr>
            <a:grpSpLocks/>
          </p:cNvGrpSpPr>
          <p:nvPr/>
        </p:nvGrpSpPr>
        <p:grpSpPr bwMode="auto">
          <a:xfrm>
            <a:off x="2570164" y="1857375"/>
            <a:ext cx="1157288" cy="790575"/>
            <a:chOff x="2074" y="1170"/>
            <a:chExt cx="729" cy="498"/>
          </a:xfrm>
        </p:grpSpPr>
        <p:sp>
          <p:nvSpPr>
            <p:cNvPr id="4113" name="Line 76"/>
            <p:cNvSpPr>
              <a:spLocks noChangeShapeType="1"/>
            </p:cNvSpPr>
            <p:nvPr/>
          </p:nvSpPr>
          <p:spPr bwMode="auto">
            <a:xfrm>
              <a:off x="2265" y="1668"/>
              <a:ext cx="362" cy="0"/>
            </a:xfrm>
            <a:prstGeom prst="line">
              <a:avLst/>
            </a:prstGeom>
            <a:noFill/>
            <a:ln w="1016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ja-JP" altLang="en-US"/>
            </a:p>
          </p:txBody>
        </p:sp>
        <p:sp>
          <p:nvSpPr>
            <p:cNvPr id="4114" name="Rectangle 36"/>
            <p:cNvSpPr>
              <a:spLocks noChangeArrowheads="1"/>
            </p:cNvSpPr>
            <p:nvPr/>
          </p:nvSpPr>
          <p:spPr bwMode="auto">
            <a:xfrm>
              <a:off x="2074" y="1170"/>
              <a:ext cx="729" cy="4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altLang="ja-JP" sz="1800" dirty="0" err="1"/>
                <a:t>Feshbach</a:t>
              </a:r>
              <a:endParaRPr lang="en-US" altLang="ja-JP" sz="1800" dirty="0"/>
            </a:p>
            <a:p>
              <a:pPr algn="ctr"/>
              <a:r>
                <a:rPr lang="en-US" altLang="ja-JP" sz="1800" dirty="0"/>
                <a:t>resonance</a:t>
              </a:r>
              <a:endParaRPr lang="ja-JP" altLang="en-US" sz="1800" dirty="0"/>
            </a:p>
          </p:txBody>
        </p:sp>
      </p:grpSp>
      <p:sp>
        <p:nvSpPr>
          <p:cNvPr id="134194" name="Text Box 50"/>
          <p:cNvSpPr txBox="1">
            <a:spLocks noChangeArrowheads="1"/>
          </p:cNvSpPr>
          <p:nvPr/>
        </p:nvSpPr>
        <p:spPr bwMode="auto">
          <a:xfrm>
            <a:off x="6772275" y="3117850"/>
            <a:ext cx="1117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r>
              <a:rPr lang="en-US" altLang="ja-JP" sz="1800" dirty="0"/>
              <a:t>T~100nK</a:t>
            </a:r>
          </a:p>
        </p:txBody>
      </p:sp>
      <p:sp>
        <p:nvSpPr>
          <p:cNvPr id="34" name="Text Box 50"/>
          <p:cNvSpPr txBox="1">
            <a:spLocks noChangeArrowheads="1"/>
          </p:cNvSpPr>
          <p:nvPr/>
        </p:nvSpPr>
        <p:spPr bwMode="auto">
          <a:xfrm>
            <a:off x="1212512" y="3108808"/>
            <a:ext cx="1117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Arial" charset="0"/>
                <a:ea typeface="ＭＳ Ｐゴシック" charset="0"/>
                <a:cs typeface="ＭＳ Ｐゴシック" charset="0"/>
              </a:defRPr>
            </a:lvl1pPr>
            <a:lvl2pPr marL="742950" indent="-285750" eaLnBrk="0" hangingPunct="0">
              <a:defRPr kumimoji="1" sz="2400">
                <a:solidFill>
                  <a:schemeClr val="tx1"/>
                </a:solidFill>
                <a:latin typeface="Arial" charset="0"/>
                <a:ea typeface="ＭＳ Ｐゴシック" charset="0"/>
              </a:defRPr>
            </a:lvl2pPr>
            <a:lvl3pPr marL="1143000" indent="-228600" eaLnBrk="0" hangingPunct="0">
              <a:defRPr kumimoji="1" sz="2400">
                <a:solidFill>
                  <a:schemeClr val="tx1"/>
                </a:solidFill>
                <a:latin typeface="Arial" charset="0"/>
                <a:ea typeface="ＭＳ Ｐゴシック" charset="0"/>
              </a:defRPr>
            </a:lvl3pPr>
            <a:lvl4pPr marL="1600200" indent="-228600" eaLnBrk="0" hangingPunct="0">
              <a:defRPr kumimoji="1" sz="2400">
                <a:solidFill>
                  <a:schemeClr val="tx1"/>
                </a:solidFill>
                <a:latin typeface="Arial" charset="0"/>
                <a:ea typeface="ＭＳ Ｐゴシック" charset="0"/>
              </a:defRPr>
            </a:lvl4pPr>
            <a:lvl5pPr marL="2057400" indent="-228600" eaLnBrk="0" hangingPunct="0">
              <a:defRPr kumimoji="1" sz="2400">
                <a:solidFill>
                  <a:schemeClr val="tx1"/>
                </a:solidFill>
                <a:latin typeface="Arial" charset="0"/>
                <a:ea typeface="ＭＳ Ｐゴシック" charset="0"/>
              </a:defRPr>
            </a:lvl5pPr>
            <a:lvl6pPr marL="2514600" indent="-228600" eaLnBrk="0" fontAlgn="base" hangingPunct="0">
              <a:spcBef>
                <a:spcPct val="0"/>
              </a:spcBef>
              <a:spcAft>
                <a:spcPct val="0"/>
              </a:spcAft>
              <a:defRPr kumimoji="1" sz="2400">
                <a:solidFill>
                  <a:schemeClr val="tx1"/>
                </a:solidFill>
                <a:latin typeface="Arial" charset="0"/>
                <a:ea typeface="ＭＳ Ｐゴシック" charset="0"/>
              </a:defRPr>
            </a:lvl6pPr>
            <a:lvl7pPr marL="2971800" indent="-228600" eaLnBrk="0" fontAlgn="base" hangingPunct="0">
              <a:spcBef>
                <a:spcPct val="0"/>
              </a:spcBef>
              <a:spcAft>
                <a:spcPct val="0"/>
              </a:spcAft>
              <a:defRPr kumimoji="1" sz="2400">
                <a:solidFill>
                  <a:schemeClr val="tx1"/>
                </a:solidFill>
                <a:latin typeface="Arial" charset="0"/>
                <a:ea typeface="ＭＳ Ｐゴシック" charset="0"/>
              </a:defRPr>
            </a:lvl7pPr>
            <a:lvl8pPr marL="3429000" indent="-228600" eaLnBrk="0" fontAlgn="base" hangingPunct="0">
              <a:spcBef>
                <a:spcPct val="0"/>
              </a:spcBef>
              <a:spcAft>
                <a:spcPct val="0"/>
              </a:spcAft>
              <a:defRPr kumimoji="1" sz="2400">
                <a:solidFill>
                  <a:schemeClr val="tx1"/>
                </a:solidFill>
                <a:latin typeface="Arial" charset="0"/>
                <a:ea typeface="ＭＳ Ｐゴシック" charset="0"/>
              </a:defRPr>
            </a:lvl8pPr>
            <a:lvl9pPr marL="3886200" indent="-228600" eaLnBrk="0" fontAlgn="base" hangingPunct="0">
              <a:spcBef>
                <a:spcPct val="0"/>
              </a:spcBef>
              <a:spcAft>
                <a:spcPct val="0"/>
              </a:spcAft>
              <a:defRPr kumimoji="1" sz="2400">
                <a:solidFill>
                  <a:schemeClr val="tx1"/>
                </a:solidFill>
                <a:latin typeface="Arial" charset="0"/>
                <a:ea typeface="ＭＳ Ｐゴシック" charset="0"/>
              </a:defRPr>
            </a:lvl9pPr>
          </a:lstStyle>
          <a:p>
            <a:pPr eaLnBrk="1" hangingPunct="1"/>
            <a:r>
              <a:rPr lang="en-US" altLang="ja-JP" sz="1800" dirty="0"/>
              <a:t>T~100nK</a:t>
            </a:r>
          </a:p>
        </p:txBody>
      </p:sp>
      <p:grpSp>
        <p:nvGrpSpPr>
          <p:cNvPr id="25" name="グループ化 139">
            <a:extLst>
              <a:ext uri="{FF2B5EF4-FFF2-40B4-BE49-F238E27FC236}">
                <a16:creationId xmlns:a16="http://schemas.microsoft.com/office/drawing/2014/main" id="{180254E0-019F-BA41-BA66-C65613EECF1E}"/>
              </a:ext>
            </a:extLst>
          </p:cNvPr>
          <p:cNvGrpSpPr>
            <a:grpSpLocks/>
          </p:cNvGrpSpPr>
          <p:nvPr/>
        </p:nvGrpSpPr>
        <p:grpSpPr bwMode="auto">
          <a:xfrm>
            <a:off x="4947443" y="3294855"/>
            <a:ext cx="3668713" cy="2119313"/>
            <a:chOff x="4809549" y="2424094"/>
            <a:chExt cx="2760348" cy="1593735"/>
          </a:xfrm>
        </p:grpSpPr>
        <p:grpSp>
          <p:nvGrpSpPr>
            <p:cNvPr id="26" name="グループ化 30">
              <a:extLst>
                <a:ext uri="{FF2B5EF4-FFF2-40B4-BE49-F238E27FC236}">
                  <a16:creationId xmlns:a16="http://schemas.microsoft.com/office/drawing/2014/main" id="{D3B8ECCB-88B0-E643-9F0C-BE86BF8936AC}"/>
                </a:ext>
              </a:extLst>
            </p:cNvPr>
            <p:cNvGrpSpPr>
              <a:grpSpLocks/>
            </p:cNvGrpSpPr>
            <p:nvPr/>
          </p:nvGrpSpPr>
          <p:grpSpPr bwMode="auto">
            <a:xfrm>
              <a:off x="5122788" y="2443163"/>
              <a:ext cx="2447109" cy="1574666"/>
              <a:chOff x="4972037" y="3586154"/>
              <a:chExt cx="7217449" cy="4282725"/>
            </a:xfrm>
          </p:grpSpPr>
          <p:sp>
            <p:nvSpPr>
              <p:cNvPr id="31" name="フリーフォーム 117">
                <a:extLst>
                  <a:ext uri="{FF2B5EF4-FFF2-40B4-BE49-F238E27FC236}">
                    <a16:creationId xmlns:a16="http://schemas.microsoft.com/office/drawing/2014/main" id="{75D3B040-4CAA-8945-8912-3C02B7ACAC5E}"/>
                  </a:ext>
                </a:extLst>
              </p:cNvPr>
              <p:cNvSpPr>
                <a:spLocks noChangeArrowheads="1"/>
              </p:cNvSpPr>
              <p:nvPr/>
            </p:nvSpPr>
            <p:spPr bwMode="auto">
              <a:xfrm>
                <a:off x="4972037" y="5443543"/>
                <a:ext cx="3347941" cy="2425336"/>
              </a:xfrm>
              <a:custGeom>
                <a:avLst/>
                <a:gdLst>
                  <a:gd name="T0" fmla="*/ 0 w 2769325"/>
                  <a:gd name="T1" fmla="*/ 0 h 2425337"/>
                  <a:gd name="T2" fmla="*/ 6255021 w 2769325"/>
                  <a:gd name="T3" fmla="*/ 2181496 h 2425337"/>
                  <a:gd name="T4" fmla="*/ 14413742 w 2769325"/>
                  <a:gd name="T5" fmla="*/ 1463042 h 2425337"/>
                  <a:gd name="T6" fmla="*/ 28283616 w 2769325"/>
                  <a:gd name="T7" fmla="*/ 1319351 h 2425337"/>
                  <a:gd name="T8" fmla="*/ 57654890 w 2769325"/>
                  <a:gd name="T9" fmla="*/ 1306288 h 2425337"/>
                  <a:gd name="T10" fmla="*/ 0 60000 65536"/>
                  <a:gd name="T11" fmla="*/ 0 60000 65536"/>
                  <a:gd name="T12" fmla="*/ 0 60000 65536"/>
                  <a:gd name="T13" fmla="*/ 0 60000 65536"/>
                  <a:gd name="T14" fmla="*/ 0 60000 65536"/>
                  <a:gd name="T15" fmla="*/ 0 w 2769325"/>
                  <a:gd name="T16" fmla="*/ 0 h 2425337"/>
                  <a:gd name="T17" fmla="*/ 2769325 w 2769325"/>
                  <a:gd name="T18" fmla="*/ 2425337 h 2425337"/>
                </a:gdLst>
                <a:ahLst/>
                <a:cxnLst>
                  <a:cxn ang="T10">
                    <a:pos x="T0" y="T1"/>
                  </a:cxn>
                  <a:cxn ang="T11">
                    <a:pos x="T2" y="T3"/>
                  </a:cxn>
                  <a:cxn ang="T12">
                    <a:pos x="T4" y="T5"/>
                  </a:cxn>
                  <a:cxn ang="T13">
                    <a:pos x="T6" y="T7"/>
                  </a:cxn>
                  <a:cxn ang="T14">
                    <a:pos x="T8" y="T9"/>
                  </a:cxn>
                </a:cxnLst>
                <a:rect l="T15" t="T16" r="T17" b="T18"/>
                <a:pathLst>
                  <a:path w="2769325" h="2425337">
                    <a:moveTo>
                      <a:pt x="0" y="0"/>
                    </a:moveTo>
                    <a:cubicBezTo>
                      <a:pt x="92528" y="968828"/>
                      <a:pt x="185057" y="1937657"/>
                      <a:pt x="300445" y="2181497"/>
                    </a:cubicBezTo>
                    <a:cubicBezTo>
                      <a:pt x="415834" y="2425337"/>
                      <a:pt x="515982" y="1606731"/>
                      <a:pt x="692331" y="1463040"/>
                    </a:cubicBezTo>
                    <a:cubicBezTo>
                      <a:pt x="868680" y="1319349"/>
                      <a:pt x="1012371" y="1345475"/>
                      <a:pt x="1358537" y="1319349"/>
                    </a:cubicBezTo>
                    <a:cubicBezTo>
                      <a:pt x="1704703" y="1293223"/>
                      <a:pt x="2237014" y="1299754"/>
                      <a:pt x="2769325" y="1306286"/>
                    </a:cubicBezTo>
                  </a:path>
                </a:pathLst>
              </a:custGeom>
              <a:noFill/>
              <a:ln w="190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sp>
            <p:nvSpPr>
              <p:cNvPr id="32" name="フリーフォーム 118">
                <a:extLst>
                  <a:ext uri="{FF2B5EF4-FFF2-40B4-BE49-F238E27FC236}">
                    <a16:creationId xmlns:a16="http://schemas.microsoft.com/office/drawing/2014/main" id="{5DEA3DAA-6D58-434F-B7D5-B67747FA25CE}"/>
                  </a:ext>
                </a:extLst>
              </p:cNvPr>
              <p:cNvSpPr>
                <a:spLocks noChangeArrowheads="1"/>
              </p:cNvSpPr>
              <p:nvPr/>
            </p:nvSpPr>
            <p:spPr bwMode="auto">
              <a:xfrm>
                <a:off x="5114917" y="3586154"/>
                <a:ext cx="2994367" cy="2425336"/>
              </a:xfrm>
              <a:custGeom>
                <a:avLst/>
                <a:gdLst>
                  <a:gd name="T0" fmla="*/ 0 w 2769325"/>
                  <a:gd name="T1" fmla="*/ 0 h 2425337"/>
                  <a:gd name="T2" fmla="*/ 1048734 w 2769325"/>
                  <a:gd name="T3" fmla="*/ 2181496 h 2425337"/>
                  <a:gd name="T4" fmla="*/ 2416653 w 2769325"/>
                  <a:gd name="T5" fmla="*/ 1463042 h 2425337"/>
                  <a:gd name="T6" fmla="*/ 4742112 w 2769325"/>
                  <a:gd name="T7" fmla="*/ 1319351 h 2425337"/>
                  <a:gd name="T8" fmla="*/ 9666568 w 2769325"/>
                  <a:gd name="T9" fmla="*/ 1306288 h 2425337"/>
                  <a:gd name="T10" fmla="*/ 0 60000 65536"/>
                  <a:gd name="T11" fmla="*/ 0 60000 65536"/>
                  <a:gd name="T12" fmla="*/ 0 60000 65536"/>
                  <a:gd name="T13" fmla="*/ 0 60000 65536"/>
                  <a:gd name="T14" fmla="*/ 0 60000 65536"/>
                  <a:gd name="T15" fmla="*/ 0 w 2769325"/>
                  <a:gd name="T16" fmla="*/ 0 h 2425337"/>
                  <a:gd name="T17" fmla="*/ 2769325 w 2769325"/>
                  <a:gd name="T18" fmla="*/ 2425337 h 2425337"/>
                </a:gdLst>
                <a:ahLst/>
                <a:cxnLst>
                  <a:cxn ang="T10">
                    <a:pos x="T0" y="T1"/>
                  </a:cxn>
                  <a:cxn ang="T11">
                    <a:pos x="T2" y="T3"/>
                  </a:cxn>
                  <a:cxn ang="T12">
                    <a:pos x="T4" y="T5"/>
                  </a:cxn>
                  <a:cxn ang="T13">
                    <a:pos x="T6" y="T7"/>
                  </a:cxn>
                  <a:cxn ang="T14">
                    <a:pos x="T8" y="T9"/>
                  </a:cxn>
                </a:cxnLst>
                <a:rect l="T15" t="T16" r="T17" b="T18"/>
                <a:pathLst>
                  <a:path w="2769325" h="2425337">
                    <a:moveTo>
                      <a:pt x="0" y="0"/>
                    </a:moveTo>
                    <a:cubicBezTo>
                      <a:pt x="92528" y="968828"/>
                      <a:pt x="185057" y="1937657"/>
                      <a:pt x="300445" y="2181497"/>
                    </a:cubicBezTo>
                    <a:cubicBezTo>
                      <a:pt x="415834" y="2425337"/>
                      <a:pt x="515982" y="1606731"/>
                      <a:pt x="692331" y="1463040"/>
                    </a:cubicBezTo>
                    <a:cubicBezTo>
                      <a:pt x="868680" y="1319349"/>
                      <a:pt x="1012371" y="1345475"/>
                      <a:pt x="1358537" y="1319349"/>
                    </a:cubicBezTo>
                    <a:cubicBezTo>
                      <a:pt x="1704703" y="1293223"/>
                      <a:pt x="2237014" y="1299754"/>
                      <a:pt x="2769325" y="1306286"/>
                    </a:cubicBezTo>
                  </a:path>
                </a:pathLst>
              </a:custGeom>
              <a:noFill/>
              <a:ln w="190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ja-JP" altLang="en-US"/>
              </a:p>
            </p:txBody>
          </p:sp>
          <p:cxnSp>
            <p:nvCxnSpPr>
              <p:cNvPr id="33" name="直線コネクタ 119">
                <a:extLst>
                  <a:ext uri="{FF2B5EF4-FFF2-40B4-BE49-F238E27FC236}">
                    <a16:creationId xmlns:a16="http://schemas.microsoft.com/office/drawing/2014/main" id="{AD7A9002-86B8-8D40-B134-B0DFCEAED00C}"/>
                  </a:ext>
                </a:extLst>
              </p:cNvPr>
              <p:cNvCxnSpPr>
                <a:cxnSpLocks noChangeShapeType="1"/>
              </p:cNvCxnSpPr>
              <p:nvPr/>
            </p:nvCxnSpPr>
            <p:spPr bwMode="auto">
              <a:xfrm>
                <a:off x="5325676" y="7593157"/>
                <a:ext cx="142877" cy="1588"/>
              </a:xfrm>
              <a:prstGeom prst="line">
                <a:avLst/>
              </a:prstGeom>
              <a:noFill/>
              <a:ln w="19050">
                <a:solidFill>
                  <a:srgbClr val="0000FF"/>
                </a:solidFill>
                <a:round/>
                <a:headEnd/>
                <a:tailEnd/>
              </a:ln>
              <a:extLst>
                <a:ext uri="{909E8E84-426E-40dd-AFC4-6F175D3DCCD1}">
                  <a14:hiddenFill xmlns="" xmlns:a14="http://schemas.microsoft.com/office/drawing/2010/main">
                    <a:noFill/>
                  </a14:hiddenFill>
                </a:ext>
              </a:extLst>
            </p:spPr>
          </p:cxnSp>
          <p:cxnSp>
            <p:nvCxnSpPr>
              <p:cNvPr id="35" name="直線コネクタ 121">
                <a:extLst>
                  <a:ext uri="{FF2B5EF4-FFF2-40B4-BE49-F238E27FC236}">
                    <a16:creationId xmlns:a16="http://schemas.microsoft.com/office/drawing/2014/main" id="{704FFEBA-520B-AE43-8389-8BFDAD064E4D}"/>
                  </a:ext>
                </a:extLst>
              </p:cNvPr>
              <p:cNvCxnSpPr>
                <a:cxnSpLocks noChangeShapeType="1"/>
              </p:cNvCxnSpPr>
              <p:nvPr/>
            </p:nvCxnSpPr>
            <p:spPr bwMode="auto">
              <a:xfrm>
                <a:off x="5281607" y="5140466"/>
                <a:ext cx="510003" cy="4319"/>
              </a:xfrm>
              <a:prstGeom prst="line">
                <a:avLst/>
              </a:prstGeom>
              <a:noFill/>
              <a:ln w="19050">
                <a:solidFill>
                  <a:srgbClr val="FF0000"/>
                </a:solidFill>
                <a:round/>
                <a:headEnd/>
                <a:tailEnd/>
              </a:ln>
              <a:extLst>
                <a:ext uri="{909E8E84-426E-40dd-AFC4-6F175D3DCCD1}">
                  <a14:hiddenFill xmlns="" xmlns:a14="http://schemas.microsoft.com/office/drawing/2010/main">
                    <a:noFill/>
                  </a14:hiddenFill>
                </a:ext>
              </a:extLst>
            </p:spPr>
          </p:cxnSp>
          <p:cxnSp>
            <p:nvCxnSpPr>
              <p:cNvPr id="36" name="直線矢印コネクタ 122">
                <a:extLst>
                  <a:ext uri="{FF2B5EF4-FFF2-40B4-BE49-F238E27FC236}">
                    <a16:creationId xmlns:a16="http://schemas.microsoft.com/office/drawing/2014/main" id="{C0DD1413-B480-F447-939F-A372455F5677}"/>
                  </a:ext>
                </a:extLst>
              </p:cNvPr>
              <p:cNvCxnSpPr>
                <a:cxnSpLocks noChangeShapeType="1"/>
              </p:cNvCxnSpPr>
              <p:nvPr/>
            </p:nvCxnSpPr>
            <p:spPr bwMode="auto">
              <a:xfrm rot="16200000" flipV="1">
                <a:off x="5267813" y="5453565"/>
                <a:ext cx="1588964" cy="962765"/>
              </a:xfrm>
              <a:prstGeom prst="straightConnector1">
                <a:avLst/>
              </a:prstGeom>
              <a:noFill/>
              <a:ln w="38100">
                <a:solidFill>
                  <a:srgbClr val="00B050"/>
                </a:solidFill>
                <a:round/>
                <a:headEnd/>
                <a:tailEnd type="triangle" w="sm" len="sm"/>
              </a:ln>
              <a:extLst>
                <a:ext uri="{909E8E84-426E-40dd-AFC4-6F175D3DCCD1}">
                  <a14:hiddenFill xmlns="" xmlns:a14="http://schemas.microsoft.com/office/drawing/2010/main">
                    <a:noFill/>
                  </a14:hiddenFill>
                </a:ext>
              </a:extLst>
            </p:spPr>
          </p:cxnSp>
          <p:sp>
            <p:nvSpPr>
              <p:cNvPr id="37" name="テキスト ボックス 124">
                <a:extLst>
                  <a:ext uri="{FF2B5EF4-FFF2-40B4-BE49-F238E27FC236}">
                    <a16:creationId xmlns:a16="http://schemas.microsoft.com/office/drawing/2014/main" id="{ADFC6FED-317F-A448-B18A-D53034449B6E}"/>
                  </a:ext>
                </a:extLst>
              </p:cNvPr>
              <p:cNvSpPr txBox="1">
                <a:spLocks noChangeArrowheads="1"/>
              </p:cNvSpPr>
              <p:nvPr/>
            </p:nvSpPr>
            <p:spPr bwMode="auto">
              <a:xfrm>
                <a:off x="6423706" y="5723350"/>
                <a:ext cx="5765780" cy="6925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600" dirty="0" err="1"/>
                  <a:t>Feshbach</a:t>
                </a:r>
                <a:r>
                  <a:rPr lang="en-US" altLang="ja-JP" sz="1600" dirty="0"/>
                  <a:t> molecule</a:t>
                </a:r>
                <a:endParaRPr lang="ja-JP" altLang="en-US" sz="1600" dirty="0"/>
              </a:p>
            </p:txBody>
          </p:sp>
          <p:sp>
            <p:nvSpPr>
              <p:cNvPr id="38" name="テキスト ボックス 125">
                <a:extLst>
                  <a:ext uri="{FF2B5EF4-FFF2-40B4-BE49-F238E27FC236}">
                    <a16:creationId xmlns:a16="http://schemas.microsoft.com/office/drawing/2014/main" id="{D984A7CF-4A1B-0249-BBCD-93C767B77540}"/>
                  </a:ext>
                </a:extLst>
              </p:cNvPr>
              <p:cNvSpPr txBox="1">
                <a:spLocks noChangeArrowheads="1"/>
              </p:cNvSpPr>
              <p:nvPr/>
            </p:nvSpPr>
            <p:spPr bwMode="auto">
              <a:xfrm>
                <a:off x="5580912" y="7083414"/>
                <a:ext cx="4991540" cy="6924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600" dirty="0"/>
                  <a:t>Ground state molecule</a:t>
                </a:r>
                <a:endParaRPr lang="ja-JP" altLang="en-US" sz="1600" dirty="0"/>
              </a:p>
            </p:txBody>
          </p:sp>
          <p:cxnSp>
            <p:nvCxnSpPr>
              <p:cNvPr id="39" name="直線コネクタ 120">
                <a:extLst>
                  <a:ext uri="{FF2B5EF4-FFF2-40B4-BE49-F238E27FC236}">
                    <a16:creationId xmlns:a16="http://schemas.microsoft.com/office/drawing/2014/main" id="{26D8DFFF-59FC-5245-85C2-22BA0A9002DC}"/>
                  </a:ext>
                </a:extLst>
              </p:cNvPr>
              <p:cNvCxnSpPr>
                <a:cxnSpLocks noChangeShapeType="1"/>
                <a:endCxn id="31" idx="3"/>
              </p:cNvCxnSpPr>
              <p:nvPr/>
            </p:nvCxnSpPr>
            <p:spPr bwMode="auto">
              <a:xfrm flipV="1">
                <a:off x="5101509" y="6764939"/>
                <a:ext cx="1514826" cy="6494"/>
              </a:xfrm>
              <a:prstGeom prst="line">
                <a:avLst/>
              </a:prstGeom>
              <a:noFill/>
              <a:ln w="19050" algn="ctr">
                <a:solidFill>
                  <a:schemeClr val="accent5">
                    <a:lumMod val="75000"/>
                  </a:schemeClr>
                </a:solidFill>
                <a:round/>
                <a:headEnd/>
                <a:tailEnd/>
              </a:ln>
            </p:spPr>
          </p:cxnSp>
          <p:cxnSp>
            <p:nvCxnSpPr>
              <p:cNvPr id="40" name="直線矢印コネクタ 123">
                <a:extLst>
                  <a:ext uri="{FF2B5EF4-FFF2-40B4-BE49-F238E27FC236}">
                    <a16:creationId xmlns:a16="http://schemas.microsoft.com/office/drawing/2014/main" id="{A3734A6A-CA7B-4E48-B315-CC92E6786AA4}"/>
                  </a:ext>
                </a:extLst>
              </p:cNvPr>
              <p:cNvCxnSpPr>
                <a:cxnSpLocks noChangeShapeType="1"/>
              </p:cNvCxnSpPr>
              <p:nvPr/>
            </p:nvCxnSpPr>
            <p:spPr bwMode="auto">
              <a:xfrm rot="5400000">
                <a:off x="4260141" y="6250546"/>
                <a:ext cx="2430852" cy="210695"/>
              </a:xfrm>
              <a:prstGeom prst="straightConnector1">
                <a:avLst/>
              </a:prstGeom>
              <a:noFill/>
              <a:ln w="38100">
                <a:solidFill>
                  <a:srgbClr val="00B050"/>
                </a:solidFill>
                <a:round/>
                <a:headEnd/>
                <a:tailEnd type="triangle" w="sm" len="sm"/>
              </a:ln>
              <a:extLst>
                <a:ext uri="{909E8E84-426E-40dd-AFC4-6F175D3DCCD1}">
                  <a14:hiddenFill xmlns="" xmlns:a14="http://schemas.microsoft.com/office/drawing/2010/main">
                    <a:noFill/>
                  </a14:hiddenFill>
                </a:ext>
              </a:extLst>
            </p:spPr>
          </p:cxnSp>
        </p:grpSp>
        <p:cxnSp>
          <p:nvCxnSpPr>
            <p:cNvPr id="27" name="直線矢印コネクタ 113">
              <a:extLst>
                <a:ext uri="{FF2B5EF4-FFF2-40B4-BE49-F238E27FC236}">
                  <a16:creationId xmlns:a16="http://schemas.microsoft.com/office/drawing/2014/main" id="{142D4E54-E3DE-E045-A59C-A227D363D278}"/>
                </a:ext>
              </a:extLst>
            </p:cNvPr>
            <p:cNvCxnSpPr>
              <a:cxnSpLocks noChangeAspect="1" noChangeShapeType="1"/>
            </p:cNvCxnSpPr>
            <p:nvPr/>
          </p:nvCxnSpPr>
          <p:spPr bwMode="auto">
            <a:xfrm>
              <a:off x="5074346" y="3966604"/>
              <a:ext cx="1322487" cy="759"/>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8" name="直線矢印コネクタ 114">
              <a:extLst>
                <a:ext uri="{FF2B5EF4-FFF2-40B4-BE49-F238E27FC236}">
                  <a16:creationId xmlns:a16="http://schemas.microsoft.com/office/drawing/2014/main" id="{6F9C601E-84D8-914C-B9D0-620B7C7F4EAD}"/>
                </a:ext>
              </a:extLst>
            </p:cNvPr>
            <p:cNvCxnSpPr>
              <a:cxnSpLocks noChangeAspect="1" noChangeShapeType="1"/>
            </p:cNvCxnSpPr>
            <p:nvPr/>
          </p:nvCxnSpPr>
          <p:spPr bwMode="auto">
            <a:xfrm rot="5400000" flipH="1" flipV="1">
              <a:off x="4301702" y="3196255"/>
              <a:ext cx="1544805" cy="484"/>
            </a:xfrm>
            <a:prstGeom prst="straightConnector1">
              <a:avLst/>
            </a:prstGeom>
            <a:noFill/>
            <a:ln w="9525">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9" name="テキスト ボックス 116">
              <a:extLst>
                <a:ext uri="{FF2B5EF4-FFF2-40B4-BE49-F238E27FC236}">
                  <a16:creationId xmlns:a16="http://schemas.microsoft.com/office/drawing/2014/main" id="{519855F1-09F2-F04A-8345-416EA0078B01}"/>
                </a:ext>
              </a:extLst>
            </p:cNvPr>
            <p:cNvSpPr txBox="1">
              <a:spLocks noChangeArrowheads="1"/>
            </p:cNvSpPr>
            <p:nvPr/>
          </p:nvSpPr>
          <p:spPr bwMode="auto">
            <a:xfrm rot="-5400000">
              <a:off x="4553180" y="3002831"/>
              <a:ext cx="767417" cy="254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600"/>
                <a:t>Energy</a:t>
              </a:r>
              <a:endParaRPr lang="ja-JP" altLang="en-US" sz="1600"/>
            </a:p>
          </p:txBody>
        </p:sp>
        <p:sp>
          <p:nvSpPr>
            <p:cNvPr id="30" name="テキスト ボックス 124">
              <a:extLst>
                <a:ext uri="{FF2B5EF4-FFF2-40B4-BE49-F238E27FC236}">
                  <a16:creationId xmlns:a16="http://schemas.microsoft.com/office/drawing/2014/main" id="{701CEAA6-DC95-9C46-83F7-80D8BF531665}"/>
                </a:ext>
              </a:extLst>
            </p:cNvPr>
            <p:cNvSpPr txBox="1">
              <a:spLocks noChangeArrowheads="1"/>
            </p:cNvSpPr>
            <p:nvPr/>
          </p:nvSpPr>
          <p:spPr bwMode="auto">
            <a:xfrm>
              <a:off x="5349084" y="2467414"/>
              <a:ext cx="1381475" cy="4397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eaLnBrk="1" hangingPunct="1"/>
              <a:r>
                <a:rPr lang="en-US" altLang="ja-JP" sz="1600" dirty="0"/>
                <a:t>Excited</a:t>
              </a:r>
            </a:p>
            <a:p>
              <a:pPr eaLnBrk="1" hangingPunct="1"/>
              <a:r>
                <a:rPr lang="en-US" altLang="ja-JP" sz="1600" dirty="0"/>
                <a:t>state</a:t>
              </a:r>
              <a:endParaRPr lang="ja-JP" altLang="en-US" sz="1600"/>
            </a:p>
          </p:txBody>
        </p:sp>
      </p:grpSp>
      <p:pic>
        <p:nvPicPr>
          <p:cNvPr id="41" name="Picture 2" descr="Feshi_2curves">
            <a:extLst>
              <a:ext uri="{FF2B5EF4-FFF2-40B4-BE49-F238E27FC236}">
                <a16:creationId xmlns:a16="http://schemas.microsoft.com/office/drawing/2014/main" id="{DBFD18FE-5B74-C844-8B04-4B7E3D3EB1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64377" y="4260541"/>
            <a:ext cx="2063745" cy="15745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 name="Rectangle 36">
            <a:extLst>
              <a:ext uri="{FF2B5EF4-FFF2-40B4-BE49-F238E27FC236}">
                <a16:creationId xmlns:a16="http://schemas.microsoft.com/office/drawing/2014/main" id="{81FE7B37-04E3-FD40-92B3-2BBF8803E0A9}"/>
              </a:ext>
            </a:extLst>
          </p:cNvPr>
          <p:cNvSpPr>
            <a:spLocks noChangeArrowheads="1"/>
          </p:cNvSpPr>
          <p:nvPr/>
        </p:nvSpPr>
        <p:spPr bwMode="auto">
          <a:xfrm>
            <a:off x="5393925" y="1210329"/>
            <a:ext cx="1199559"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n-US" altLang="ja-JP" dirty="0"/>
              <a:t>Stimulated</a:t>
            </a:r>
          </a:p>
          <a:p>
            <a:pPr algn="ctr"/>
            <a:r>
              <a:rPr lang="en-US" altLang="ja-JP" sz="1800" dirty="0"/>
              <a:t>Raman</a:t>
            </a:r>
          </a:p>
          <a:p>
            <a:pPr algn="ctr"/>
            <a:r>
              <a:rPr lang="en-US" altLang="ja-JP" dirty="0"/>
              <a:t>Adiabatic</a:t>
            </a:r>
          </a:p>
          <a:p>
            <a:pPr algn="ctr"/>
            <a:r>
              <a:rPr lang="en-US" altLang="ja-JP" sz="1800" dirty="0"/>
              <a:t>Passage</a:t>
            </a:r>
          </a:p>
        </p:txBody>
      </p:sp>
      <p:sp>
        <p:nvSpPr>
          <p:cNvPr id="5" name="スライド番号プレースホルダー 4">
            <a:extLst>
              <a:ext uri="{FF2B5EF4-FFF2-40B4-BE49-F238E27FC236}">
                <a16:creationId xmlns:a16="http://schemas.microsoft.com/office/drawing/2014/main" id="{EE475612-20B5-FA49-B791-CBC25A7626DB}"/>
              </a:ext>
            </a:extLst>
          </p:cNvPr>
          <p:cNvSpPr>
            <a:spLocks noGrp="1"/>
          </p:cNvSpPr>
          <p:nvPr>
            <p:ph type="sldNum" sz="quarter" idx="12"/>
          </p:nvPr>
        </p:nvSpPr>
        <p:spPr/>
        <p:txBody>
          <a:bodyPr/>
          <a:lstStyle/>
          <a:p>
            <a:fld id="{64E34636-76E8-8D49-B6F1-551BD4C1242B}" type="slidenum">
              <a:rPr kumimoji="1" lang="ja-JP" altLang="en-US" smtClean="0"/>
              <a:t>39</a:t>
            </a:fld>
            <a:endParaRPr kumimoji="1" lang="ja-JP" altLang="en-US"/>
          </a:p>
        </p:txBody>
      </p:sp>
    </p:spTree>
    <p:extLst>
      <p:ext uri="{BB962C8B-B14F-4D97-AF65-F5344CB8AC3E}">
        <p14:creationId xmlns:p14="http://schemas.microsoft.com/office/powerpoint/2010/main" val="430597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Picture 2" descr="Feshi_1cur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2763" y="2692400"/>
            <a:ext cx="5576887" cy="355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9570" name="Rectangle 3"/>
          <p:cNvSpPr>
            <a:spLocks noChangeArrowheads="1"/>
          </p:cNvSpPr>
          <p:nvPr/>
        </p:nvSpPr>
        <p:spPr bwMode="auto">
          <a:xfrm>
            <a:off x="2527459" y="397487"/>
            <a:ext cx="2796870" cy="4116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ja-JP" altLang="en-US" sz="2800" dirty="0"/>
              <a:t>散乱長とは</a:t>
            </a:r>
          </a:p>
        </p:txBody>
      </p:sp>
      <p:graphicFrame>
        <p:nvGraphicFramePr>
          <p:cNvPr id="109571" name="Object 4"/>
          <p:cNvGraphicFramePr>
            <a:graphicFrameLocks noChangeAspect="1"/>
          </p:cNvGraphicFramePr>
          <p:nvPr/>
        </p:nvGraphicFramePr>
        <p:xfrm>
          <a:off x="4800600" y="4648200"/>
          <a:ext cx="688975" cy="458788"/>
        </p:xfrm>
        <a:graphic>
          <a:graphicData uri="http://schemas.openxmlformats.org/presentationml/2006/ole">
            <mc:AlternateContent xmlns:mc="http://schemas.openxmlformats.org/markup-compatibility/2006">
              <mc:Choice xmlns:v="urn:schemas-microsoft-com:vml" Requires="v">
                <p:oleObj spid="_x0000_s70861" name="CorelDRAW" r:id="rId5" imgW="825500" imgH="546100" progId="CorelDRAW.Graphic.10">
                  <p:embed/>
                </p:oleObj>
              </mc:Choice>
              <mc:Fallback>
                <p:oleObj name="CorelDRAW" r:id="rId5" imgW="825500" imgH="546100" progId="CorelDRAW.Graphic.10">
                  <p:embed/>
                  <p:pic>
                    <p:nvPicPr>
                      <p:cNvPr id="109571"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4648200"/>
                        <a:ext cx="688975" cy="458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09572" name="Object 5"/>
          <p:cNvGraphicFramePr>
            <a:graphicFrameLocks noChangeAspect="1"/>
          </p:cNvGraphicFramePr>
          <p:nvPr/>
        </p:nvGraphicFramePr>
        <p:xfrm>
          <a:off x="7086600" y="3429000"/>
          <a:ext cx="1604963" cy="409575"/>
        </p:xfrm>
        <a:graphic>
          <a:graphicData uri="http://schemas.openxmlformats.org/presentationml/2006/ole">
            <mc:AlternateContent xmlns:mc="http://schemas.openxmlformats.org/markup-compatibility/2006">
              <mc:Choice xmlns:v="urn:schemas-microsoft-com:vml" Requires="v">
                <p:oleObj spid="_x0000_s70862" name="CorelDRAW" r:id="rId7" imgW="1917700" imgH="495300" progId="CorelDRAW.Graphic.10">
                  <p:embed/>
                </p:oleObj>
              </mc:Choice>
              <mc:Fallback>
                <p:oleObj name="CorelDRAW" r:id="rId7" imgW="1917700" imgH="495300" progId="CorelDRAW.Graphic.10">
                  <p:embed/>
                  <p:pic>
                    <p:nvPicPr>
                      <p:cNvPr id="109572" name="Object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86600" y="3429000"/>
                        <a:ext cx="1604963" cy="4095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9573" name="Line 6"/>
          <p:cNvSpPr>
            <a:spLocks noChangeShapeType="1"/>
          </p:cNvSpPr>
          <p:nvPr/>
        </p:nvSpPr>
        <p:spPr bwMode="auto">
          <a:xfrm>
            <a:off x="7620000" y="3657600"/>
            <a:ext cx="533400" cy="0"/>
          </a:xfrm>
          <a:prstGeom prst="line">
            <a:avLst/>
          </a:prstGeom>
          <a:noFill/>
          <a:ln w="38100">
            <a:solidFill>
              <a:schemeClr val="tx1"/>
            </a:solidFill>
            <a:round/>
            <a:headEnd type="triangle" w="med" len="med"/>
            <a:tailEnd/>
          </a:ln>
          <a:extLst>
            <a:ext uri="{909E8E84-426E-40dd-AFC4-6F175D3DCCD1}">
              <a14:hiddenFill xmlns:a14="http://schemas.microsoft.com/office/drawing/2010/main" xmlns="">
                <a:noFill/>
              </a14:hiddenFill>
            </a:ext>
          </a:extLst>
        </p:spPr>
        <p:txBody>
          <a:bodyPr wrap="none" anchor="ctr"/>
          <a:lstStyle/>
          <a:p>
            <a:endParaRPr lang="ja-JP" altLang="en-US"/>
          </a:p>
        </p:txBody>
      </p:sp>
      <p:sp>
        <p:nvSpPr>
          <p:cNvPr id="109574" name="Text Box 7"/>
          <p:cNvSpPr txBox="1">
            <a:spLocks noChangeArrowheads="1"/>
          </p:cNvSpPr>
          <p:nvPr/>
        </p:nvSpPr>
        <p:spPr bwMode="auto">
          <a:xfrm>
            <a:off x="6781800" y="2971800"/>
            <a:ext cx="18653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eaLnBrk="0" hangingPunct="0"/>
            <a:r>
              <a:rPr kumimoji="0" lang="en-US" altLang="ja-JP" sz="2000"/>
              <a:t>colliding atoms</a:t>
            </a:r>
          </a:p>
        </p:txBody>
      </p:sp>
      <p:sp>
        <p:nvSpPr>
          <p:cNvPr id="10" name="フリーフォーム 9"/>
          <p:cNvSpPr/>
          <p:nvPr/>
        </p:nvSpPr>
        <p:spPr>
          <a:xfrm>
            <a:off x="2545667" y="3350490"/>
            <a:ext cx="1903295" cy="241300"/>
          </a:xfrm>
          <a:custGeom>
            <a:avLst/>
            <a:gdLst>
              <a:gd name="connsiteX0" fmla="*/ 1903295 w 1903295"/>
              <a:gd name="connsiteY0" fmla="*/ 241300 h 241300"/>
              <a:gd name="connsiteX1" fmla="*/ 963495 w 1903295"/>
              <a:gd name="connsiteY1" fmla="*/ 215900 h 241300"/>
              <a:gd name="connsiteX2" fmla="*/ 201495 w 1903295"/>
              <a:gd name="connsiteY2" fmla="*/ 215900 h 241300"/>
              <a:gd name="connsiteX3" fmla="*/ 74495 w 1903295"/>
              <a:gd name="connsiteY3" fmla="*/ 38100 h 241300"/>
              <a:gd name="connsiteX4" fmla="*/ 1204795 w 1903295"/>
              <a:gd name="connsiteY4" fmla="*/ 0 h 24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295" h="241300">
                <a:moveTo>
                  <a:pt x="1903295" y="241300"/>
                </a:moveTo>
                <a:lnTo>
                  <a:pt x="963495" y="215900"/>
                </a:lnTo>
                <a:cubicBezTo>
                  <a:pt x="679862" y="211667"/>
                  <a:pt x="349662" y="245533"/>
                  <a:pt x="201495" y="215900"/>
                </a:cubicBezTo>
                <a:cubicBezTo>
                  <a:pt x="53328" y="186267"/>
                  <a:pt x="-92722" y="74083"/>
                  <a:pt x="74495" y="38100"/>
                </a:cubicBezTo>
                <a:cubicBezTo>
                  <a:pt x="241712" y="2117"/>
                  <a:pt x="1020645" y="6350"/>
                  <a:pt x="1204795" y="0"/>
                </a:cubicBezTo>
              </a:path>
            </a:pathLst>
          </a:custGeom>
          <a:ln w="31750">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11" name="フリーフォーム 10"/>
          <p:cNvSpPr/>
          <p:nvPr/>
        </p:nvSpPr>
        <p:spPr>
          <a:xfrm>
            <a:off x="3925894" y="3326264"/>
            <a:ext cx="749300" cy="265526"/>
          </a:xfrm>
          <a:custGeom>
            <a:avLst/>
            <a:gdLst>
              <a:gd name="connsiteX0" fmla="*/ 749300 w 749300"/>
              <a:gd name="connsiteY0" fmla="*/ 241770 h 265526"/>
              <a:gd name="connsiteX1" fmla="*/ 177800 w 749300"/>
              <a:gd name="connsiteY1" fmla="*/ 254470 h 265526"/>
              <a:gd name="connsiteX2" fmla="*/ 0 w 749300"/>
              <a:gd name="connsiteY2" fmla="*/ 102070 h 265526"/>
              <a:gd name="connsiteX3" fmla="*/ 177800 w 749300"/>
              <a:gd name="connsiteY3" fmla="*/ 13170 h 265526"/>
              <a:gd name="connsiteX4" fmla="*/ 736600 w 749300"/>
              <a:gd name="connsiteY4" fmla="*/ 470 h 265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00" h="265526">
                <a:moveTo>
                  <a:pt x="749300" y="241770"/>
                </a:moveTo>
                <a:cubicBezTo>
                  <a:pt x="525991" y="259761"/>
                  <a:pt x="302683" y="277753"/>
                  <a:pt x="177800" y="254470"/>
                </a:cubicBezTo>
                <a:cubicBezTo>
                  <a:pt x="52917" y="231187"/>
                  <a:pt x="0" y="142287"/>
                  <a:pt x="0" y="102070"/>
                </a:cubicBezTo>
                <a:cubicBezTo>
                  <a:pt x="0" y="61853"/>
                  <a:pt x="55033" y="30103"/>
                  <a:pt x="177800" y="13170"/>
                </a:cubicBezTo>
                <a:cubicBezTo>
                  <a:pt x="300567" y="-3763"/>
                  <a:pt x="736600" y="470"/>
                  <a:pt x="736600" y="470"/>
                </a:cubicBezTo>
              </a:path>
            </a:pathLst>
          </a:custGeom>
          <a:ln w="38100" cap="flat">
            <a:solidFill>
              <a:srgbClr val="FF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4" name="テキスト ボックス 3"/>
          <p:cNvSpPr txBox="1"/>
          <p:nvPr/>
        </p:nvSpPr>
        <p:spPr>
          <a:xfrm>
            <a:off x="3510686" y="2537186"/>
            <a:ext cx="2423560" cy="646331"/>
          </a:xfrm>
          <a:prstGeom prst="rect">
            <a:avLst/>
          </a:prstGeom>
          <a:noFill/>
        </p:spPr>
        <p:txBody>
          <a:bodyPr wrap="none" rtlCol="0">
            <a:spAutoFit/>
          </a:bodyPr>
          <a:lstStyle/>
          <a:p>
            <a:r>
              <a:rPr kumimoji="1" lang="ja-JP" altLang="en-US" dirty="0"/>
              <a:t>この２つの波動関数の</a:t>
            </a:r>
            <a:endParaRPr kumimoji="1" lang="en-US" altLang="ja-JP" dirty="0"/>
          </a:p>
          <a:p>
            <a:r>
              <a:rPr kumimoji="1" lang="ja-JP" altLang="en-US" dirty="0"/>
              <a:t>干渉が散乱長を決める</a:t>
            </a:r>
          </a:p>
        </p:txBody>
      </p:sp>
      <p:sp>
        <p:nvSpPr>
          <p:cNvPr id="5" name="スライド番号プレースホルダー 4"/>
          <p:cNvSpPr>
            <a:spLocks noGrp="1"/>
          </p:cNvSpPr>
          <p:nvPr>
            <p:ph type="sldNum" sz="quarter" idx="12"/>
          </p:nvPr>
        </p:nvSpPr>
        <p:spPr/>
        <p:txBody>
          <a:bodyPr/>
          <a:lstStyle/>
          <a:p>
            <a:fld id="{F2B08AFC-8426-F44C-B490-2CF6F36B0EB3}" type="slidenum">
              <a:rPr kumimoji="1" lang="ja-JP" altLang="en-US" smtClean="0"/>
              <a:t>4</a:t>
            </a:fld>
            <a:endParaRPr kumimoji="1" lang="ja-JP" altLang="en-US"/>
          </a:p>
        </p:txBody>
      </p:sp>
      <p:graphicFrame>
        <p:nvGraphicFramePr>
          <p:cNvPr id="13" name="オブジェクト 12"/>
          <p:cNvGraphicFramePr>
            <a:graphicFrameLocks noChangeAspect="1"/>
          </p:cNvGraphicFramePr>
          <p:nvPr/>
        </p:nvGraphicFramePr>
        <p:xfrm>
          <a:off x="209168" y="1152874"/>
          <a:ext cx="4564870" cy="798926"/>
        </p:xfrm>
        <a:graphic>
          <a:graphicData uri="http://schemas.openxmlformats.org/presentationml/2006/ole">
            <mc:AlternateContent xmlns:mc="http://schemas.openxmlformats.org/markup-compatibility/2006">
              <mc:Choice xmlns:v="urn:schemas-microsoft-com:vml" Requires="v">
                <p:oleObj spid="_x0000_s70863" name="数式" r:id="rId9" imgW="2971800" imgH="520700" progId="Equation.3">
                  <p:embed/>
                </p:oleObj>
              </mc:Choice>
              <mc:Fallback>
                <p:oleObj name="数式" r:id="rId9" imgW="2971800" imgH="520700" progId="Equation.3">
                  <p:embed/>
                  <p:pic>
                    <p:nvPicPr>
                      <p:cNvPr id="13" name="オブジェクト 12"/>
                      <p:cNvPicPr/>
                      <p:nvPr/>
                    </p:nvPicPr>
                    <p:blipFill>
                      <a:blip r:embed="rId10"/>
                      <a:stretch>
                        <a:fillRect/>
                      </a:stretch>
                    </p:blipFill>
                    <p:spPr>
                      <a:xfrm>
                        <a:off x="209168" y="1152874"/>
                        <a:ext cx="4564870" cy="798926"/>
                      </a:xfrm>
                      <a:prstGeom prst="rect">
                        <a:avLst/>
                      </a:prstGeom>
                    </p:spPr>
                  </p:pic>
                </p:oleObj>
              </mc:Fallback>
            </mc:AlternateContent>
          </a:graphicData>
        </a:graphic>
      </p:graphicFrame>
      <p:graphicFrame>
        <p:nvGraphicFramePr>
          <p:cNvPr id="14" name="オブジェクト 13"/>
          <p:cNvGraphicFramePr>
            <a:graphicFrameLocks noChangeAspect="1"/>
          </p:cNvGraphicFramePr>
          <p:nvPr>
            <p:extLst>
              <p:ext uri="{D42A27DB-BD31-4B8C-83A1-F6EECF244321}">
                <p14:modId xmlns:p14="http://schemas.microsoft.com/office/powerpoint/2010/main" val="1424242206"/>
              </p:ext>
            </p:extLst>
          </p:nvPr>
        </p:nvGraphicFramePr>
        <p:xfrm>
          <a:off x="5489575" y="421640"/>
          <a:ext cx="2921663" cy="674230"/>
        </p:xfrm>
        <a:graphic>
          <a:graphicData uri="http://schemas.openxmlformats.org/presentationml/2006/ole">
            <mc:AlternateContent xmlns:mc="http://schemas.openxmlformats.org/markup-compatibility/2006">
              <mc:Choice xmlns:v="urn:schemas-microsoft-com:vml" Requires="v">
                <p:oleObj spid="_x0000_s70864" name="数式" r:id="rId11" imgW="1981200" imgH="457200" progId="Equation.3">
                  <p:embed/>
                </p:oleObj>
              </mc:Choice>
              <mc:Fallback>
                <p:oleObj name="数式" r:id="rId11" imgW="1981200" imgH="457200" progId="Equation.3">
                  <p:embed/>
                  <p:pic>
                    <p:nvPicPr>
                      <p:cNvPr id="14" name="オブジェクト 13"/>
                      <p:cNvPicPr/>
                      <p:nvPr/>
                    </p:nvPicPr>
                    <p:blipFill>
                      <a:blip r:embed="rId12"/>
                      <a:stretch>
                        <a:fillRect/>
                      </a:stretch>
                    </p:blipFill>
                    <p:spPr>
                      <a:xfrm>
                        <a:off x="5489575" y="421640"/>
                        <a:ext cx="2921663" cy="674230"/>
                      </a:xfrm>
                      <a:prstGeom prst="rect">
                        <a:avLst/>
                      </a:prstGeom>
                    </p:spPr>
                  </p:pic>
                </p:oleObj>
              </mc:Fallback>
            </mc:AlternateContent>
          </a:graphicData>
        </a:graphic>
      </p:graphicFrame>
      <p:sp>
        <p:nvSpPr>
          <p:cNvPr id="2" name="テキスト ボックス 1"/>
          <p:cNvSpPr txBox="1"/>
          <p:nvPr/>
        </p:nvSpPr>
        <p:spPr>
          <a:xfrm>
            <a:off x="4896853" y="1187647"/>
            <a:ext cx="4004672" cy="369332"/>
          </a:xfrm>
          <a:prstGeom prst="rect">
            <a:avLst/>
          </a:prstGeom>
          <a:noFill/>
        </p:spPr>
        <p:txBody>
          <a:bodyPr wrap="none" rtlCol="0">
            <a:spAutoFit/>
          </a:bodyPr>
          <a:lstStyle/>
          <a:p>
            <a:r>
              <a:rPr kumimoji="1" lang="ja-JP" altLang="en-US" dirty="0"/>
              <a:t>低エネルギーでは</a:t>
            </a:r>
            <a:r>
              <a:rPr kumimoji="1" lang="en-US" altLang="ja-JP" dirty="0"/>
              <a:t>s</a:t>
            </a:r>
            <a:r>
              <a:rPr kumimoji="1" lang="ja-JP" altLang="en-US" dirty="0"/>
              <a:t>波のみ</a:t>
            </a:r>
            <a:r>
              <a:rPr lang="ja-JP" altLang="en-US" dirty="0"/>
              <a:t>. </a:t>
            </a:r>
            <a:r>
              <a:rPr kumimoji="1" lang="en-US" altLang="ja-JP" dirty="0"/>
              <a:t>f→-a(</a:t>
            </a:r>
            <a:r>
              <a:rPr lang="ja-JP" altLang="en-US" dirty="0"/>
              <a:t>定数</a:t>
            </a:r>
            <a:r>
              <a:rPr kumimoji="1" lang="en-US" altLang="ja-JP" dirty="0"/>
              <a:t>)</a:t>
            </a:r>
            <a:endParaRPr kumimoji="1" lang="ja-JP" altLang="en-US" dirty="0"/>
          </a:p>
        </p:txBody>
      </p:sp>
      <p:sp>
        <p:nvSpPr>
          <p:cNvPr id="3" name="テキスト ボックス 2"/>
          <p:cNvSpPr txBox="1"/>
          <p:nvPr/>
        </p:nvSpPr>
        <p:spPr>
          <a:xfrm>
            <a:off x="427495" y="809110"/>
            <a:ext cx="4352474" cy="369332"/>
          </a:xfrm>
          <a:prstGeom prst="rect">
            <a:avLst/>
          </a:prstGeom>
          <a:noFill/>
        </p:spPr>
        <p:txBody>
          <a:bodyPr wrap="none" rtlCol="0">
            <a:spAutoFit/>
          </a:bodyPr>
          <a:lstStyle/>
          <a:p>
            <a:r>
              <a:rPr kumimoji="1" lang="ja-JP" altLang="en-US" dirty="0"/>
              <a:t>２原子の散乱問題を解いて得られる定数</a:t>
            </a:r>
          </a:p>
        </p:txBody>
      </p:sp>
      <mc:AlternateContent xmlns:mc="http://schemas.openxmlformats.org/markup-compatibility/2006" xmlns:a14="http://schemas.microsoft.com/office/drawing/2010/main">
        <mc:Choice Requires="a14">
          <p:sp>
            <p:nvSpPr>
              <p:cNvPr id="6" name="テキスト ボックス 5">
                <a:extLst>
                  <a:ext uri="{FF2B5EF4-FFF2-40B4-BE49-F238E27FC236}">
                    <a16:creationId xmlns:a16="http://schemas.microsoft.com/office/drawing/2014/main" id="{F12F6628-BF85-6F42-8C5D-3064FB971CFD}"/>
                  </a:ext>
                </a:extLst>
              </p:cNvPr>
              <p:cNvSpPr txBox="1"/>
              <p:nvPr/>
            </p:nvSpPr>
            <p:spPr>
              <a:xfrm>
                <a:off x="5352056" y="1681256"/>
                <a:ext cx="3024098" cy="4725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kumimoji="1" lang="en-US" altLang="ja-JP" i="1" smtClean="0">
                          <a:latin typeface="Cambria Math" panose="02040503050406030204" pitchFamily="18" charset="0"/>
                          <a:ea typeface="Cambria Math" panose="02040503050406030204" pitchFamily="18" charset="0"/>
                        </a:rPr>
                        <m:t>𝜓</m:t>
                      </m:r>
                      <m:d>
                        <m:dPr>
                          <m:ctrlPr>
                            <a:rPr kumimoji="1" lang="en-US" altLang="ja-JP" i="1" smtClean="0">
                              <a:latin typeface="Cambria Math" panose="02040503050406030204" pitchFamily="18" charset="0"/>
                              <a:ea typeface="Cambria Math" panose="02040503050406030204" pitchFamily="18" charset="0"/>
                            </a:rPr>
                          </m:ctrlPr>
                        </m:dPr>
                        <m:e>
                          <m:acc>
                            <m:accPr>
                              <m:chr m:val="⃗"/>
                              <m:ctrlPr>
                                <a:rPr kumimoji="1" lang="en-US" altLang="ja-JP" i="1" smtClean="0">
                                  <a:latin typeface="Cambria Math" panose="02040503050406030204" pitchFamily="18" charset="0"/>
                                  <a:ea typeface="Cambria Math" panose="02040503050406030204" pitchFamily="18" charset="0"/>
                                </a:rPr>
                              </m:ctrlPr>
                            </m:accPr>
                            <m:e>
                              <m:r>
                                <a:rPr kumimoji="1" lang="en-US" altLang="ja-JP" b="0" i="1" smtClean="0">
                                  <a:latin typeface="Cambria Math" panose="02040503050406030204" pitchFamily="18" charset="0"/>
                                  <a:ea typeface="Cambria Math" panose="02040503050406030204" pitchFamily="18" charset="0"/>
                                </a:rPr>
                                <m:t>𝑟</m:t>
                              </m:r>
                            </m:e>
                          </m:acc>
                        </m:e>
                      </m:d>
                      <m:r>
                        <a:rPr kumimoji="1" lang="en-US" altLang="ja-JP" b="0" i="1" smtClean="0">
                          <a:latin typeface="Cambria Math" panose="02040503050406030204" pitchFamily="18" charset="0"/>
                          <a:ea typeface="Cambria Math" panose="02040503050406030204" pitchFamily="18" charset="0"/>
                        </a:rPr>
                        <m:t>=</m:t>
                      </m:r>
                      <m:r>
                        <m:rPr>
                          <m:nor/>
                        </m:rPr>
                        <a:rPr kumimoji="1" lang="en-US" altLang="ja-JP" b="0" i="0" smtClean="0">
                          <a:latin typeface="Cambria Math" panose="02040503050406030204" pitchFamily="18" charset="0"/>
                          <a:ea typeface="Cambria Math" panose="02040503050406030204" pitchFamily="18" charset="0"/>
                        </a:rPr>
                        <m:t>exp</m:t>
                      </m:r>
                      <m:d>
                        <m:dPr>
                          <m:ctrlPr>
                            <a:rPr kumimoji="1" lang="en-US" altLang="ja-JP" b="0" i="1" smtClean="0">
                              <a:latin typeface="Cambria Math" panose="02040503050406030204" pitchFamily="18" charset="0"/>
                              <a:ea typeface="Cambria Math" panose="02040503050406030204" pitchFamily="18" charset="0"/>
                            </a:rPr>
                          </m:ctrlPr>
                        </m:dPr>
                        <m:e>
                          <m:r>
                            <a:rPr kumimoji="1" lang="en-US" altLang="ja-JP" b="0" i="1" smtClean="0">
                              <a:latin typeface="Cambria Math" panose="02040503050406030204" pitchFamily="18" charset="0"/>
                              <a:ea typeface="Cambria Math" panose="02040503050406030204" pitchFamily="18" charset="0"/>
                            </a:rPr>
                            <m:t>𝑖𝑘𝑧</m:t>
                          </m:r>
                        </m:e>
                      </m:d>
                      <m:r>
                        <a:rPr kumimoji="1" lang="en-US" altLang="ja-JP" b="0" i="1" smtClean="0">
                          <a:latin typeface="Cambria Math" panose="02040503050406030204" pitchFamily="18" charset="0"/>
                          <a:ea typeface="Cambria Math" panose="02040503050406030204" pitchFamily="18" charset="0"/>
                        </a:rPr>
                        <m:t>−</m:t>
                      </m:r>
                      <m:f>
                        <m:fPr>
                          <m:ctrlPr>
                            <a:rPr kumimoji="1" lang="en-US" altLang="ja-JP" b="0" i="1" smtClean="0">
                              <a:latin typeface="Cambria Math" panose="02040503050406030204" pitchFamily="18" charset="0"/>
                              <a:ea typeface="Cambria Math" panose="02040503050406030204" pitchFamily="18" charset="0"/>
                            </a:rPr>
                          </m:ctrlPr>
                        </m:fPr>
                        <m:num>
                          <m:r>
                            <a:rPr kumimoji="1" lang="en-US" altLang="ja-JP" b="0" i="1" smtClean="0">
                              <a:latin typeface="Cambria Math" panose="02040503050406030204" pitchFamily="18" charset="0"/>
                              <a:ea typeface="Cambria Math" panose="02040503050406030204" pitchFamily="18" charset="0"/>
                            </a:rPr>
                            <m:t>𝑎</m:t>
                          </m:r>
                        </m:num>
                        <m:den>
                          <m:r>
                            <a:rPr kumimoji="1" lang="en-US" altLang="ja-JP" b="0" i="1" smtClean="0">
                              <a:latin typeface="Cambria Math" panose="02040503050406030204" pitchFamily="18" charset="0"/>
                              <a:ea typeface="Cambria Math" panose="02040503050406030204" pitchFamily="18" charset="0"/>
                            </a:rPr>
                            <m:t>𝑟</m:t>
                          </m:r>
                        </m:den>
                      </m:f>
                      <m:r>
                        <m:rPr>
                          <m:nor/>
                        </m:rPr>
                        <a:rPr kumimoji="1" lang="en-US" altLang="ja-JP" b="0" i="0" smtClean="0">
                          <a:latin typeface="Cambria Math" panose="02040503050406030204" pitchFamily="18" charset="0"/>
                          <a:ea typeface="Cambria Math" panose="02040503050406030204" pitchFamily="18" charset="0"/>
                        </a:rPr>
                        <m:t>exp</m:t>
                      </m:r>
                      <m:d>
                        <m:dPr>
                          <m:ctrlPr>
                            <a:rPr kumimoji="1" lang="en-US" altLang="ja-JP" b="0" i="1" smtClean="0">
                              <a:latin typeface="Cambria Math" panose="02040503050406030204" pitchFamily="18" charset="0"/>
                              <a:ea typeface="Cambria Math" panose="02040503050406030204" pitchFamily="18" charset="0"/>
                            </a:rPr>
                          </m:ctrlPr>
                        </m:dPr>
                        <m:e>
                          <m:r>
                            <a:rPr kumimoji="1" lang="en-US" altLang="ja-JP" b="0" i="1" smtClean="0">
                              <a:latin typeface="Cambria Math" panose="02040503050406030204" pitchFamily="18" charset="0"/>
                              <a:ea typeface="Cambria Math" panose="02040503050406030204" pitchFamily="18" charset="0"/>
                            </a:rPr>
                            <m:t>𝑖𝑘𝑟</m:t>
                          </m:r>
                        </m:e>
                      </m:d>
                    </m:oMath>
                  </m:oMathPara>
                </a14:m>
                <a:endParaRPr kumimoji="1" lang="ja-JP" altLang="en-US"/>
              </a:p>
            </p:txBody>
          </p:sp>
        </mc:Choice>
        <mc:Fallback xmlns="">
          <p:sp>
            <p:nvSpPr>
              <p:cNvPr id="6" name="テキスト ボックス 5">
                <a:extLst>
                  <a:ext uri="{FF2B5EF4-FFF2-40B4-BE49-F238E27FC236}">
                    <a16:creationId xmlns:a16="http://schemas.microsoft.com/office/drawing/2014/main" id="{F12F6628-BF85-6F42-8C5D-3064FB971CFD}"/>
                  </a:ext>
                </a:extLst>
              </p:cNvPr>
              <p:cNvSpPr txBox="1">
                <a:spLocks noRot="1" noChangeAspect="1" noMove="1" noResize="1" noEditPoints="1" noAdjustHandles="1" noChangeArrowheads="1" noChangeShapeType="1" noTextEdit="1"/>
              </p:cNvSpPr>
              <p:nvPr/>
            </p:nvSpPr>
            <p:spPr>
              <a:xfrm>
                <a:off x="5352056" y="1681256"/>
                <a:ext cx="3024098" cy="472565"/>
              </a:xfrm>
              <a:prstGeom prst="rect">
                <a:avLst/>
              </a:prstGeom>
              <a:blipFill>
                <a:blip r:embed="rId13"/>
                <a:stretch>
                  <a:fillRect l="-1250" b="-10526"/>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0060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956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957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957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957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957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3" grpId="0" animBg="1"/>
      <p:bldP spid="109574" grpId="0"/>
      <p:bldP spid="10" grpId="0" animBg="1"/>
      <p:bldP spid="11" grpId="0" animBg="1"/>
      <p:bldP spid="4" grpId="0"/>
      <p:bldP spid="2" grpId="0"/>
      <p:bldP spid="3" grpId="0"/>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KRb_Direct_absorption_Ye_Jin">
            <a:extLst>
              <a:ext uri="{FF2B5EF4-FFF2-40B4-BE49-F238E27FC236}">
                <a16:creationId xmlns:a16="http://schemas.microsoft.com/office/drawing/2014/main" id="{D93340E8-F794-1245-B25A-C36535A522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404" y="2801956"/>
            <a:ext cx="3394605" cy="2150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37">
            <a:extLst>
              <a:ext uri="{FF2B5EF4-FFF2-40B4-BE49-F238E27FC236}">
                <a16:creationId xmlns:a16="http://schemas.microsoft.com/office/drawing/2014/main" id="{01BDBF83-AEBE-DB40-8336-67FBE531C75D}"/>
              </a:ext>
            </a:extLst>
          </p:cNvPr>
          <p:cNvSpPr txBox="1">
            <a:spLocks noChangeArrowheads="1"/>
          </p:cNvSpPr>
          <p:nvPr/>
        </p:nvSpPr>
        <p:spPr bwMode="auto">
          <a:xfrm>
            <a:off x="2665388" y="450875"/>
            <a:ext cx="4264309" cy="954107"/>
          </a:xfrm>
          <a:prstGeom prst="rect">
            <a:avLst/>
          </a:prstGeom>
          <a:solidFill>
            <a:srgbClr val="FFFF00"/>
          </a:solidFill>
          <a:ln>
            <a:noFill/>
          </a:ln>
        </p:spPr>
        <p:txBody>
          <a:bodyPr wrap="none">
            <a:spAutoFit/>
          </a:bodyPr>
          <a:lstStyle>
            <a:lvl1pPr eaLnBrk="0" hangingPunct="0">
              <a:defRPr kumimoji="1" sz="2400">
                <a:solidFill>
                  <a:schemeClr val="tx1"/>
                </a:solidFill>
                <a:latin typeface="Arial" pitchFamily="34" charset="0"/>
                <a:ea typeface="ＭＳ Ｐゴシック" pitchFamily="50" charset="-128"/>
              </a:defRPr>
            </a:lvl1pPr>
            <a:lvl2pPr marL="742950" indent="-285750" eaLnBrk="0" hangingPunct="0">
              <a:defRPr kumimoji="1" sz="2400">
                <a:solidFill>
                  <a:schemeClr val="tx1"/>
                </a:solidFill>
                <a:latin typeface="Arial" pitchFamily="34" charset="0"/>
                <a:ea typeface="ＭＳ Ｐゴシック" pitchFamily="50" charset="-128"/>
              </a:defRPr>
            </a:lvl2pPr>
            <a:lvl3pPr marL="1143000" indent="-228600" eaLnBrk="0" hangingPunct="0">
              <a:defRPr kumimoji="1" sz="2400">
                <a:solidFill>
                  <a:schemeClr val="tx1"/>
                </a:solidFill>
                <a:latin typeface="Arial" pitchFamily="34" charset="0"/>
                <a:ea typeface="ＭＳ Ｐゴシック" pitchFamily="50" charset="-128"/>
              </a:defRPr>
            </a:lvl3pPr>
            <a:lvl4pPr marL="1600200" indent="-228600" eaLnBrk="0" hangingPunct="0">
              <a:defRPr kumimoji="1" sz="2400">
                <a:solidFill>
                  <a:schemeClr val="tx1"/>
                </a:solidFill>
                <a:latin typeface="Arial" pitchFamily="34" charset="0"/>
                <a:ea typeface="ＭＳ Ｐゴシック" pitchFamily="50" charset="-128"/>
              </a:defRPr>
            </a:lvl4pPr>
            <a:lvl5pPr marL="2057400" indent="-228600" eaLnBrk="0" hangingPunct="0">
              <a:defRPr kumimoji="1" sz="24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Arial" pitchFamily="34" charset="0"/>
                <a:ea typeface="ＭＳ Ｐゴシック" pitchFamily="50" charset="-128"/>
              </a:defRPr>
            </a:lvl9pPr>
          </a:lstStyle>
          <a:p>
            <a:pPr algn="ctr" eaLnBrk="1" hangingPunct="1"/>
            <a:r>
              <a:rPr lang="en-US" altLang="ja-JP" sz="2800" dirty="0"/>
              <a:t>Ultracold Polar molecules</a:t>
            </a:r>
          </a:p>
          <a:p>
            <a:pPr algn="ctr" eaLnBrk="1" hangingPunct="1"/>
            <a:r>
              <a:rPr lang="en-US" altLang="ja-JP" sz="2800" dirty="0"/>
              <a:t>were realized!</a:t>
            </a:r>
          </a:p>
        </p:txBody>
      </p:sp>
      <p:sp>
        <p:nvSpPr>
          <p:cNvPr id="4" name="テキスト ボックス 3">
            <a:extLst>
              <a:ext uri="{FF2B5EF4-FFF2-40B4-BE49-F238E27FC236}">
                <a16:creationId xmlns:a16="http://schemas.microsoft.com/office/drawing/2014/main" id="{D4E2B577-5DA7-E34E-9EFD-1F9DCE688E9F}"/>
              </a:ext>
            </a:extLst>
          </p:cNvPr>
          <p:cNvSpPr txBox="1"/>
          <p:nvPr/>
        </p:nvSpPr>
        <p:spPr>
          <a:xfrm>
            <a:off x="401588" y="4952135"/>
            <a:ext cx="3774238" cy="923330"/>
          </a:xfrm>
          <a:prstGeom prst="rect">
            <a:avLst/>
          </a:prstGeom>
          <a:noFill/>
        </p:spPr>
        <p:txBody>
          <a:bodyPr wrap="none" rtlCol="0">
            <a:spAutoFit/>
          </a:bodyPr>
          <a:lstStyle/>
          <a:p>
            <a:r>
              <a:rPr lang="en" altLang="ja-JP" dirty="0"/>
              <a:t>"A High Phase-Space-Density Gas</a:t>
            </a:r>
          </a:p>
          <a:p>
            <a:r>
              <a:rPr lang="en" altLang="ja-JP" dirty="0"/>
              <a:t>of Polar Molecules"</a:t>
            </a:r>
          </a:p>
          <a:p>
            <a:r>
              <a:rPr lang="en" altLang="ja-JP" dirty="0"/>
              <a:t>K.-K. Ni, et al., Science 322, 231 (2008)</a:t>
            </a:r>
            <a:endParaRPr kumimoji="1" lang="ja-JP" altLang="en-US"/>
          </a:p>
        </p:txBody>
      </p:sp>
      <p:sp>
        <p:nvSpPr>
          <p:cNvPr id="5" name="テキスト ボックス 4">
            <a:extLst>
              <a:ext uri="{FF2B5EF4-FFF2-40B4-BE49-F238E27FC236}">
                <a16:creationId xmlns:a16="http://schemas.microsoft.com/office/drawing/2014/main" id="{D2E8138F-58BE-C742-AC5D-C5E0ACA079D2}"/>
              </a:ext>
            </a:extLst>
          </p:cNvPr>
          <p:cNvSpPr txBox="1"/>
          <p:nvPr/>
        </p:nvSpPr>
        <p:spPr>
          <a:xfrm>
            <a:off x="1735926" y="2263910"/>
            <a:ext cx="1409297" cy="461665"/>
          </a:xfrm>
          <a:prstGeom prst="rect">
            <a:avLst/>
          </a:prstGeom>
          <a:noFill/>
        </p:spPr>
        <p:txBody>
          <a:bodyPr wrap="none" rtlCol="0">
            <a:spAutoFit/>
          </a:bodyPr>
          <a:lstStyle/>
          <a:p>
            <a:r>
              <a:rPr lang="en-US" altLang="ja-JP" sz="2400" dirty="0"/>
              <a:t>T/TF ≈2.5 </a:t>
            </a:r>
          </a:p>
        </p:txBody>
      </p:sp>
      <p:sp>
        <p:nvSpPr>
          <p:cNvPr id="6" name="テキスト ボックス 5">
            <a:extLst>
              <a:ext uri="{FF2B5EF4-FFF2-40B4-BE49-F238E27FC236}">
                <a16:creationId xmlns:a16="http://schemas.microsoft.com/office/drawing/2014/main" id="{A2ABA19C-F656-A249-8613-3E36A1E183A8}"/>
              </a:ext>
            </a:extLst>
          </p:cNvPr>
          <p:cNvSpPr txBox="1"/>
          <p:nvPr/>
        </p:nvSpPr>
        <p:spPr>
          <a:xfrm>
            <a:off x="4823519" y="5705981"/>
            <a:ext cx="3759684" cy="923330"/>
          </a:xfrm>
          <a:prstGeom prst="rect">
            <a:avLst/>
          </a:prstGeom>
          <a:noFill/>
        </p:spPr>
        <p:txBody>
          <a:bodyPr wrap="none" rtlCol="0">
            <a:spAutoFit/>
          </a:bodyPr>
          <a:lstStyle/>
          <a:p>
            <a:r>
              <a:rPr lang="en" altLang="ja-JP" dirty="0"/>
              <a:t>“A degenerate gas of polar molecules”</a:t>
            </a:r>
            <a:endParaRPr lang="fr" altLang="ja-JP" dirty="0"/>
          </a:p>
          <a:p>
            <a:r>
              <a:rPr lang="fr" altLang="ja-JP" dirty="0"/>
              <a:t>L. De Marco </a:t>
            </a:r>
            <a:r>
              <a:rPr lang="fr" altLang="ja-JP" i="1" dirty="0"/>
              <a:t>et al</a:t>
            </a:r>
            <a:r>
              <a:rPr lang="fr" altLang="ja-JP" dirty="0"/>
              <a:t>., </a:t>
            </a:r>
            <a:r>
              <a:rPr lang="fr" altLang="ja-JP" i="1" dirty="0"/>
              <a:t>Science </a:t>
            </a:r>
          </a:p>
          <a:p>
            <a:r>
              <a:rPr lang="fr" altLang="ja-JP" dirty="0"/>
              <a:t>10.1126/science.aau7230 (2019). </a:t>
            </a:r>
          </a:p>
        </p:txBody>
      </p:sp>
      <p:sp>
        <p:nvSpPr>
          <p:cNvPr id="8" name="テキスト ボックス 7">
            <a:extLst>
              <a:ext uri="{FF2B5EF4-FFF2-40B4-BE49-F238E27FC236}">
                <a16:creationId xmlns:a16="http://schemas.microsoft.com/office/drawing/2014/main" id="{B90726A3-62E9-2B47-8341-92B2918AA885}"/>
              </a:ext>
            </a:extLst>
          </p:cNvPr>
          <p:cNvSpPr txBox="1"/>
          <p:nvPr/>
        </p:nvSpPr>
        <p:spPr>
          <a:xfrm>
            <a:off x="5863809" y="2333751"/>
            <a:ext cx="1409297" cy="461665"/>
          </a:xfrm>
          <a:prstGeom prst="rect">
            <a:avLst/>
          </a:prstGeom>
          <a:noFill/>
        </p:spPr>
        <p:txBody>
          <a:bodyPr wrap="none" rtlCol="0">
            <a:spAutoFit/>
          </a:bodyPr>
          <a:lstStyle/>
          <a:p>
            <a:r>
              <a:rPr lang="en-US" altLang="ja-JP" sz="2400" dirty="0"/>
              <a:t>T/TF ≈0.3 </a:t>
            </a:r>
          </a:p>
        </p:txBody>
      </p:sp>
      <p:sp>
        <p:nvSpPr>
          <p:cNvPr id="7" name="テキスト ボックス 6">
            <a:extLst>
              <a:ext uri="{FF2B5EF4-FFF2-40B4-BE49-F238E27FC236}">
                <a16:creationId xmlns:a16="http://schemas.microsoft.com/office/drawing/2014/main" id="{E3160032-F9CA-4D4D-8FE7-AA9922C82451}"/>
              </a:ext>
            </a:extLst>
          </p:cNvPr>
          <p:cNvSpPr txBox="1"/>
          <p:nvPr/>
        </p:nvSpPr>
        <p:spPr>
          <a:xfrm>
            <a:off x="312653" y="6037793"/>
            <a:ext cx="3952108" cy="369332"/>
          </a:xfrm>
          <a:prstGeom prst="rect">
            <a:avLst/>
          </a:prstGeom>
          <a:noFill/>
        </p:spPr>
        <p:txBody>
          <a:bodyPr wrap="none" rtlCol="0">
            <a:spAutoFit/>
          </a:bodyPr>
          <a:lstStyle/>
          <a:p>
            <a:r>
              <a:rPr lang="en-US" altLang="ja-JP" dirty="0"/>
              <a:t>D Wang et al., PRA 81, 061404(R) (2010)</a:t>
            </a:r>
          </a:p>
        </p:txBody>
      </p:sp>
      <p:pic>
        <p:nvPicPr>
          <p:cNvPr id="10" name="図 9" descr="JILA_logo.jpg">
            <a:extLst>
              <a:ext uri="{FF2B5EF4-FFF2-40B4-BE49-F238E27FC236}">
                <a16:creationId xmlns:a16="http://schemas.microsoft.com/office/drawing/2014/main" id="{98A58AE7-A8DD-A344-925E-559F22133F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3282" y="93370"/>
            <a:ext cx="970718" cy="540158"/>
          </a:xfrm>
          <a:prstGeom prst="rect">
            <a:avLst/>
          </a:prstGeom>
        </p:spPr>
      </p:pic>
      <p:pic>
        <p:nvPicPr>
          <p:cNvPr id="13" name="図 12">
            <a:extLst>
              <a:ext uri="{FF2B5EF4-FFF2-40B4-BE49-F238E27FC236}">
                <a16:creationId xmlns:a16="http://schemas.microsoft.com/office/drawing/2014/main" id="{AFAE949F-110B-7740-909E-DA195F40E2BC}"/>
              </a:ext>
            </a:extLst>
          </p:cNvPr>
          <p:cNvPicPr>
            <a:picLocks noChangeAspect="1"/>
          </p:cNvPicPr>
          <p:nvPr/>
        </p:nvPicPr>
        <p:blipFill>
          <a:blip r:embed="rId4"/>
          <a:stretch>
            <a:fillRect/>
          </a:stretch>
        </p:blipFill>
        <p:spPr>
          <a:xfrm>
            <a:off x="4375478" y="2979685"/>
            <a:ext cx="4366934" cy="2619029"/>
          </a:xfrm>
          <a:prstGeom prst="rect">
            <a:avLst/>
          </a:prstGeom>
        </p:spPr>
      </p:pic>
      <p:sp>
        <p:nvSpPr>
          <p:cNvPr id="14" name="テキスト ボックス 13">
            <a:extLst>
              <a:ext uri="{FF2B5EF4-FFF2-40B4-BE49-F238E27FC236}">
                <a16:creationId xmlns:a16="http://schemas.microsoft.com/office/drawing/2014/main" id="{7843ADE1-86B7-FE49-8D4C-1D55616D6A16}"/>
              </a:ext>
            </a:extLst>
          </p:cNvPr>
          <p:cNvSpPr txBox="1"/>
          <p:nvPr/>
        </p:nvSpPr>
        <p:spPr>
          <a:xfrm>
            <a:off x="1962333" y="1734137"/>
            <a:ext cx="806631" cy="461665"/>
          </a:xfrm>
          <a:prstGeom prst="rect">
            <a:avLst/>
          </a:prstGeom>
          <a:noFill/>
        </p:spPr>
        <p:txBody>
          <a:bodyPr wrap="none" rtlCol="0">
            <a:spAutoFit/>
          </a:bodyPr>
          <a:lstStyle/>
          <a:p>
            <a:r>
              <a:rPr kumimoji="1" lang="en-US" altLang="ja-JP" sz="2400" dirty="0"/>
              <a:t>2008</a:t>
            </a:r>
            <a:endParaRPr kumimoji="1" lang="ja-JP" altLang="en-US" sz="2400"/>
          </a:p>
        </p:txBody>
      </p:sp>
      <p:sp>
        <p:nvSpPr>
          <p:cNvPr id="15" name="テキスト ボックス 14">
            <a:extLst>
              <a:ext uri="{FF2B5EF4-FFF2-40B4-BE49-F238E27FC236}">
                <a16:creationId xmlns:a16="http://schemas.microsoft.com/office/drawing/2014/main" id="{21CBCB32-51C7-E341-AC89-6D53397769B7}"/>
              </a:ext>
            </a:extLst>
          </p:cNvPr>
          <p:cNvSpPr txBox="1"/>
          <p:nvPr/>
        </p:nvSpPr>
        <p:spPr>
          <a:xfrm>
            <a:off x="6050618" y="1738243"/>
            <a:ext cx="806631" cy="461665"/>
          </a:xfrm>
          <a:prstGeom prst="rect">
            <a:avLst/>
          </a:prstGeom>
          <a:noFill/>
        </p:spPr>
        <p:txBody>
          <a:bodyPr wrap="none" rtlCol="0">
            <a:spAutoFit/>
          </a:bodyPr>
          <a:lstStyle/>
          <a:p>
            <a:r>
              <a:rPr kumimoji="1" lang="en-US" altLang="ja-JP" sz="2400" dirty="0"/>
              <a:t>2019</a:t>
            </a:r>
            <a:endParaRPr kumimoji="1" lang="ja-JP" altLang="en-US" sz="2400"/>
          </a:p>
        </p:txBody>
      </p:sp>
      <p:sp>
        <p:nvSpPr>
          <p:cNvPr id="9" name="スライド番号プレースホルダー 8">
            <a:extLst>
              <a:ext uri="{FF2B5EF4-FFF2-40B4-BE49-F238E27FC236}">
                <a16:creationId xmlns:a16="http://schemas.microsoft.com/office/drawing/2014/main" id="{3D030DA0-3343-854D-9394-918D08988A0B}"/>
              </a:ext>
            </a:extLst>
          </p:cNvPr>
          <p:cNvSpPr>
            <a:spLocks noGrp="1"/>
          </p:cNvSpPr>
          <p:nvPr>
            <p:ph type="sldNum" sz="quarter" idx="12"/>
          </p:nvPr>
        </p:nvSpPr>
        <p:spPr/>
        <p:txBody>
          <a:bodyPr/>
          <a:lstStyle/>
          <a:p>
            <a:fld id="{64E34636-76E8-8D49-B6F1-551BD4C1242B}" type="slidenum">
              <a:rPr kumimoji="1" lang="ja-JP" altLang="en-US" smtClean="0"/>
              <a:t>40</a:t>
            </a:fld>
            <a:endParaRPr kumimoji="1" lang="ja-JP" altLang="en-US"/>
          </a:p>
        </p:txBody>
      </p:sp>
    </p:spTree>
    <p:extLst>
      <p:ext uri="{BB962C8B-B14F-4D97-AF65-F5344CB8AC3E}">
        <p14:creationId xmlns:p14="http://schemas.microsoft.com/office/powerpoint/2010/main" val="110693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P spid="7" grpId="0"/>
      <p:bldP spid="14"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67" descr="8_balls_with_arro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438" y="1844675"/>
            <a:ext cx="1565275" cy="1081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66" name="Picture 68" descr="4_FB_molecules_with_arro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1865313"/>
            <a:ext cx="1397000" cy="1082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67" name="Picture 70" descr="4_deeply_bounds_with_arrow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7050" y="1865313"/>
            <a:ext cx="1550988" cy="1079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8" name="Line 76"/>
          <p:cNvSpPr>
            <a:spLocks noChangeShapeType="1"/>
          </p:cNvSpPr>
          <p:nvPr/>
        </p:nvSpPr>
        <p:spPr bwMode="auto">
          <a:xfrm>
            <a:off x="5795963" y="2513013"/>
            <a:ext cx="574675" cy="0"/>
          </a:xfrm>
          <a:prstGeom prst="line">
            <a:avLst/>
          </a:prstGeom>
          <a:noFill/>
          <a:ln w="1016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ja-JP" altLang="en-US"/>
          </a:p>
        </p:txBody>
      </p:sp>
      <p:sp>
        <p:nvSpPr>
          <p:cNvPr id="9" name="角丸四角形 8"/>
          <p:cNvSpPr/>
          <p:nvPr/>
        </p:nvSpPr>
        <p:spPr>
          <a:xfrm>
            <a:off x="107950" y="1700213"/>
            <a:ext cx="1800225" cy="1295400"/>
          </a:xfrm>
          <a:prstGeom prst="roundRect">
            <a:avLst/>
          </a:prstGeom>
          <a:no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800"/>
          </a:p>
        </p:txBody>
      </p:sp>
      <p:sp>
        <p:nvSpPr>
          <p:cNvPr id="88070" name="Line 76"/>
          <p:cNvSpPr>
            <a:spLocks noChangeShapeType="1"/>
          </p:cNvSpPr>
          <p:nvPr/>
        </p:nvSpPr>
        <p:spPr bwMode="auto">
          <a:xfrm>
            <a:off x="2268538" y="2492375"/>
            <a:ext cx="574675" cy="0"/>
          </a:xfrm>
          <a:prstGeom prst="line">
            <a:avLst/>
          </a:prstGeom>
          <a:noFill/>
          <a:ln w="1016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ja-JP" altLang="en-US"/>
          </a:p>
        </p:txBody>
      </p:sp>
      <p:sp>
        <p:nvSpPr>
          <p:cNvPr id="88071" name="Rectangle 30"/>
          <p:cNvSpPr>
            <a:spLocks noChangeArrowheads="1"/>
          </p:cNvSpPr>
          <p:nvPr/>
        </p:nvSpPr>
        <p:spPr bwMode="auto">
          <a:xfrm>
            <a:off x="-38634" y="1282700"/>
            <a:ext cx="222548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altLang="ja-JP" sz="1800" dirty="0"/>
              <a:t>Magneto-Optical Trap</a:t>
            </a:r>
            <a:endParaRPr lang="ja-JP" altLang="en-US" sz="1800"/>
          </a:p>
        </p:txBody>
      </p:sp>
      <p:sp>
        <p:nvSpPr>
          <p:cNvPr id="88073" name="Rectangle 32"/>
          <p:cNvSpPr>
            <a:spLocks noChangeArrowheads="1"/>
          </p:cNvSpPr>
          <p:nvPr/>
        </p:nvSpPr>
        <p:spPr bwMode="auto">
          <a:xfrm>
            <a:off x="6911976" y="1125538"/>
            <a:ext cx="1425582"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altLang="ja-JP" sz="1800" dirty="0"/>
              <a:t>Rovibrational</a:t>
            </a:r>
          </a:p>
          <a:p>
            <a:pPr algn="ctr"/>
            <a:r>
              <a:rPr lang="en-US" altLang="ja-JP" dirty="0" err="1"/>
              <a:t>groundstate</a:t>
            </a:r>
            <a:endParaRPr lang="ja-JP" altLang="en-US" sz="1800"/>
          </a:p>
        </p:txBody>
      </p:sp>
      <p:sp>
        <p:nvSpPr>
          <p:cNvPr id="88074" name="Rectangle 33"/>
          <p:cNvSpPr>
            <a:spLocks noChangeArrowheads="1"/>
          </p:cNvSpPr>
          <p:nvPr/>
        </p:nvSpPr>
        <p:spPr bwMode="auto">
          <a:xfrm>
            <a:off x="5515272" y="1252220"/>
            <a:ext cx="1199559"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altLang="ja-JP" dirty="0"/>
              <a:t>Stimulated</a:t>
            </a:r>
          </a:p>
          <a:p>
            <a:pPr algn="ctr"/>
            <a:r>
              <a:rPr lang="en-US" altLang="ja-JP" sz="1800" dirty="0"/>
              <a:t>Raman</a:t>
            </a:r>
          </a:p>
          <a:p>
            <a:pPr algn="ctr"/>
            <a:r>
              <a:rPr lang="en-US" altLang="ja-JP" dirty="0"/>
              <a:t>Adiabatic</a:t>
            </a:r>
          </a:p>
          <a:p>
            <a:pPr algn="ctr"/>
            <a:r>
              <a:rPr lang="en-US" altLang="ja-JP" sz="1800" dirty="0"/>
              <a:t>Passage</a:t>
            </a:r>
            <a:endParaRPr lang="ja-JP" altLang="en-US" sz="1800"/>
          </a:p>
        </p:txBody>
      </p:sp>
      <p:sp>
        <p:nvSpPr>
          <p:cNvPr id="15" name="角丸四角形 13"/>
          <p:cNvSpPr/>
          <p:nvPr/>
        </p:nvSpPr>
        <p:spPr>
          <a:xfrm>
            <a:off x="3635375" y="1720850"/>
            <a:ext cx="1800225" cy="1295400"/>
          </a:xfrm>
          <a:prstGeom prst="roundRect">
            <a:avLst/>
          </a:prstGeom>
          <a:no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800"/>
          </a:p>
        </p:txBody>
      </p:sp>
      <p:sp>
        <p:nvSpPr>
          <p:cNvPr id="16" name="角丸四角形 13"/>
          <p:cNvSpPr/>
          <p:nvPr/>
        </p:nvSpPr>
        <p:spPr>
          <a:xfrm>
            <a:off x="6732588" y="1722438"/>
            <a:ext cx="1800225" cy="1295400"/>
          </a:xfrm>
          <a:prstGeom prst="roundRect">
            <a:avLst/>
          </a:prstGeom>
          <a:no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sz="1800"/>
          </a:p>
        </p:txBody>
      </p:sp>
      <p:sp>
        <p:nvSpPr>
          <p:cNvPr id="88077" name="Rectangle 36"/>
          <p:cNvSpPr>
            <a:spLocks noChangeArrowheads="1"/>
          </p:cNvSpPr>
          <p:nvPr/>
        </p:nvSpPr>
        <p:spPr bwMode="auto">
          <a:xfrm>
            <a:off x="1892957" y="1989138"/>
            <a:ext cx="178811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ctr"/>
            <a:r>
              <a:rPr lang="en-US" altLang="ja-JP" sz="1800" dirty="0" err="1"/>
              <a:t>Photoassociation</a:t>
            </a:r>
            <a:endParaRPr lang="ja-JP" altLang="en-US" sz="1800" dirty="0"/>
          </a:p>
        </p:txBody>
      </p:sp>
      <p:sp>
        <p:nvSpPr>
          <p:cNvPr id="88078" name="Text Box 15"/>
          <p:cNvSpPr txBox="1">
            <a:spLocks noChangeArrowheads="1"/>
          </p:cNvSpPr>
          <p:nvPr/>
        </p:nvSpPr>
        <p:spPr bwMode="auto">
          <a:xfrm>
            <a:off x="2756734" y="387171"/>
            <a:ext cx="4062331" cy="707886"/>
          </a:xfrm>
          <a:prstGeom prst="rect">
            <a:avLst/>
          </a:prstGeom>
          <a:solidFill>
            <a:srgbClr val="FFFF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a:r>
              <a:rPr lang="en-US" altLang="ja-JP" sz="2000" dirty="0"/>
              <a:t>Heteronuclear ultracold molecules</a:t>
            </a:r>
          </a:p>
          <a:p>
            <a:pPr algn="ctr"/>
            <a:r>
              <a:rPr lang="en-US" altLang="ja-JP" sz="2000" dirty="0"/>
              <a:t>(non-degenerate)</a:t>
            </a:r>
            <a:endParaRPr lang="ja-JP" altLang="en-US" sz="2000" dirty="0"/>
          </a:p>
        </p:txBody>
      </p:sp>
      <p:sp>
        <p:nvSpPr>
          <p:cNvPr id="88079" name="Rectangle 16"/>
          <p:cNvSpPr>
            <a:spLocks noChangeArrowheads="1"/>
          </p:cNvSpPr>
          <p:nvPr/>
        </p:nvSpPr>
        <p:spPr bwMode="auto">
          <a:xfrm>
            <a:off x="1042988" y="2708275"/>
            <a:ext cx="647700" cy="2159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88080" name="Rectangle 17"/>
          <p:cNvSpPr>
            <a:spLocks noChangeArrowheads="1"/>
          </p:cNvSpPr>
          <p:nvPr/>
        </p:nvSpPr>
        <p:spPr bwMode="auto">
          <a:xfrm>
            <a:off x="4572000" y="2728913"/>
            <a:ext cx="647700" cy="2159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88081" name="Rectangle 18"/>
          <p:cNvSpPr>
            <a:spLocks noChangeArrowheads="1"/>
          </p:cNvSpPr>
          <p:nvPr/>
        </p:nvSpPr>
        <p:spPr bwMode="auto">
          <a:xfrm>
            <a:off x="7812088" y="2728913"/>
            <a:ext cx="647700" cy="2159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ja-JP" altLang="en-US"/>
          </a:p>
        </p:txBody>
      </p:sp>
      <p:sp>
        <p:nvSpPr>
          <p:cNvPr id="88083" name="Text Box 20"/>
          <p:cNvSpPr txBox="1">
            <a:spLocks noChangeArrowheads="1"/>
          </p:cNvSpPr>
          <p:nvPr/>
        </p:nvSpPr>
        <p:spPr bwMode="auto">
          <a:xfrm>
            <a:off x="323850" y="3089275"/>
            <a:ext cx="1178015"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ja-JP" altLang="en-US" sz="1600"/>
              <a:t>・</a:t>
            </a:r>
            <a:r>
              <a:rPr lang="en-US" altLang="ja-JP" sz="1600" dirty="0"/>
              <a:t>T ~100uK</a:t>
            </a:r>
          </a:p>
          <a:p>
            <a:r>
              <a:rPr lang="ja-JP" altLang="en-US" sz="1600"/>
              <a:t>・</a:t>
            </a:r>
            <a:r>
              <a:rPr lang="en-US" altLang="ja-JP" sz="1600" dirty="0"/>
              <a:t> free</a:t>
            </a:r>
            <a:endParaRPr lang="ja-JP" altLang="en-US" sz="1600">
              <a:solidFill>
                <a:srgbClr val="FF0000"/>
              </a:solidFill>
            </a:endParaRPr>
          </a:p>
        </p:txBody>
      </p:sp>
      <p:sp>
        <p:nvSpPr>
          <p:cNvPr id="88084" name="Text Box 21"/>
          <p:cNvSpPr txBox="1">
            <a:spLocks noChangeArrowheads="1"/>
          </p:cNvSpPr>
          <p:nvPr/>
        </p:nvSpPr>
        <p:spPr bwMode="auto">
          <a:xfrm>
            <a:off x="3563938" y="3089275"/>
            <a:ext cx="2105063"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ja-JP" altLang="en-US" sz="1600"/>
              <a:t>・</a:t>
            </a:r>
            <a:r>
              <a:rPr lang="en-US" altLang="ja-JP" sz="1600" dirty="0"/>
              <a:t>T ~100uK</a:t>
            </a:r>
          </a:p>
          <a:p>
            <a:r>
              <a:rPr lang="ja-JP" altLang="en-US" sz="1600"/>
              <a:t>・</a:t>
            </a:r>
            <a:r>
              <a:rPr lang="en-US" altLang="ja-JP" sz="1600" dirty="0"/>
              <a:t>Bound energy </a:t>
            </a:r>
            <a:r>
              <a:rPr lang="en-US" altLang="ja-JP" sz="1600" dirty="0">
                <a:solidFill>
                  <a:srgbClr val="FF0000"/>
                </a:solidFill>
              </a:rPr>
              <a:t>~20K</a:t>
            </a:r>
          </a:p>
        </p:txBody>
      </p:sp>
      <p:sp>
        <p:nvSpPr>
          <p:cNvPr id="88085" name="Text Box 22"/>
          <p:cNvSpPr txBox="1">
            <a:spLocks noChangeArrowheads="1"/>
          </p:cNvSpPr>
          <p:nvPr/>
        </p:nvSpPr>
        <p:spPr bwMode="auto">
          <a:xfrm>
            <a:off x="6456363" y="3089275"/>
            <a:ext cx="233269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ja-JP" altLang="en-US" sz="1600"/>
              <a:t>・</a:t>
            </a:r>
            <a:r>
              <a:rPr lang="en-US" altLang="ja-JP" sz="1600" dirty="0"/>
              <a:t>T ~100uK</a:t>
            </a:r>
          </a:p>
          <a:p>
            <a:r>
              <a:rPr lang="ja-JP" altLang="en-US" sz="1600"/>
              <a:t>・</a:t>
            </a:r>
            <a:r>
              <a:rPr lang="en-US" altLang="ja-JP" sz="1600" dirty="0"/>
              <a:t>Bound energy </a:t>
            </a:r>
            <a:r>
              <a:rPr lang="en-US" altLang="ja-JP" sz="1600" dirty="0">
                <a:solidFill>
                  <a:srgbClr val="FF0000"/>
                </a:solidFill>
              </a:rPr>
              <a:t>~6000K</a:t>
            </a:r>
          </a:p>
        </p:txBody>
      </p:sp>
      <p:pic>
        <p:nvPicPr>
          <p:cNvPr id="88086" name="Picture 3" descr="DSCF00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4025583"/>
            <a:ext cx="2376487" cy="178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89" name="Rectangle 27"/>
          <p:cNvSpPr>
            <a:spLocks noChangeArrowheads="1"/>
          </p:cNvSpPr>
          <p:nvPr/>
        </p:nvSpPr>
        <p:spPr bwMode="auto">
          <a:xfrm>
            <a:off x="3563938" y="3860800"/>
            <a:ext cx="5400675" cy="2881313"/>
          </a:xfrm>
          <a:prstGeom prst="rect">
            <a:avLst/>
          </a:prstGeom>
          <a:noFill/>
          <a:ln w="38100">
            <a:solidFill>
              <a:schemeClr va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ja-JP" altLang="en-US"/>
          </a:p>
        </p:txBody>
      </p:sp>
      <p:pic>
        <p:nvPicPr>
          <p:cNvPr id="122909" name="Picture 29" descr="100518_STIRAP_popula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9425" y="4381818"/>
            <a:ext cx="3692525" cy="2109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93" name="Text Box 31"/>
          <p:cNvSpPr txBox="1">
            <a:spLocks noChangeArrowheads="1"/>
          </p:cNvSpPr>
          <p:nvPr/>
        </p:nvSpPr>
        <p:spPr bwMode="auto">
          <a:xfrm>
            <a:off x="5559425" y="3611563"/>
            <a:ext cx="18415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endParaRPr lang="ja-JP" altLang="en-US" sz="3200"/>
          </a:p>
        </p:txBody>
      </p:sp>
      <p:sp>
        <p:nvSpPr>
          <p:cNvPr id="88095" name="Line 33"/>
          <p:cNvSpPr>
            <a:spLocks noChangeShapeType="1"/>
          </p:cNvSpPr>
          <p:nvPr/>
        </p:nvSpPr>
        <p:spPr bwMode="auto">
          <a:xfrm flipH="1" flipV="1">
            <a:off x="4643438" y="4381500"/>
            <a:ext cx="360362" cy="1081088"/>
          </a:xfrm>
          <a:prstGeom prst="line">
            <a:avLst/>
          </a:prstGeom>
          <a:noFill/>
          <a:ln w="25400">
            <a:solidFill>
              <a:srgbClr val="FF0000"/>
            </a:solidFill>
            <a:round/>
            <a:headEnd/>
            <a:tailEnd type="triangle" w="med" len="med"/>
          </a:ln>
          <a:extLst>
            <a:ext uri="{909E8E84-426E-40dd-AFC4-6F175D3DCCD1}">
              <a14:hiddenFill xmlns="" xmlns:a14="http://schemas.microsoft.com/office/drawing/2010/main">
                <a:noFill/>
              </a14:hiddenFill>
            </a:ext>
          </a:extLst>
        </p:spPr>
        <p:txBody>
          <a:bodyPr/>
          <a:lstStyle/>
          <a:p>
            <a:endParaRPr lang="ja-JP" altLang="en-US"/>
          </a:p>
        </p:txBody>
      </p:sp>
      <p:sp>
        <p:nvSpPr>
          <p:cNvPr id="88096" name="Line 34"/>
          <p:cNvSpPr>
            <a:spLocks noChangeShapeType="1"/>
          </p:cNvSpPr>
          <p:nvPr/>
        </p:nvSpPr>
        <p:spPr bwMode="auto">
          <a:xfrm flipH="1">
            <a:off x="3924300" y="4381500"/>
            <a:ext cx="647700" cy="1944688"/>
          </a:xfrm>
          <a:prstGeom prst="line">
            <a:avLst/>
          </a:prstGeom>
          <a:noFill/>
          <a:ln w="25400">
            <a:solidFill>
              <a:srgbClr val="0000FF"/>
            </a:solidFill>
            <a:round/>
            <a:headEnd/>
            <a:tailEnd type="triangle" w="med" len="med"/>
          </a:ln>
          <a:extLst>
            <a:ext uri="{909E8E84-426E-40dd-AFC4-6F175D3DCCD1}">
              <a14:hiddenFill xmlns="" xmlns:a14="http://schemas.microsoft.com/office/drawing/2010/main">
                <a:noFill/>
              </a14:hiddenFill>
            </a:ext>
          </a:extLst>
        </p:spPr>
        <p:txBody>
          <a:bodyPr/>
          <a:lstStyle/>
          <a:p>
            <a:endParaRPr lang="ja-JP" altLang="en-US"/>
          </a:p>
        </p:txBody>
      </p:sp>
      <p:sp>
        <p:nvSpPr>
          <p:cNvPr id="88097" name="Text Box 35"/>
          <p:cNvSpPr txBox="1">
            <a:spLocks noChangeArrowheads="1"/>
          </p:cNvSpPr>
          <p:nvPr/>
        </p:nvSpPr>
        <p:spPr bwMode="auto">
          <a:xfrm>
            <a:off x="3635375" y="6326188"/>
            <a:ext cx="8540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a:t>v = 0, J=0</a:t>
            </a:r>
          </a:p>
          <a:p>
            <a:r>
              <a:rPr lang="en-US" altLang="ja-JP" sz="1200"/>
              <a:t>X</a:t>
            </a:r>
            <a:r>
              <a:rPr lang="en-US" altLang="ja-JP" sz="1200" baseline="30000"/>
              <a:t>1</a:t>
            </a:r>
            <a:r>
              <a:rPr lang="en-US" altLang="ja-JP" sz="1200">
                <a:latin typeface="Symbol" charset="0"/>
              </a:rPr>
              <a:t>S</a:t>
            </a:r>
            <a:r>
              <a:rPr lang="en-US" altLang="ja-JP" sz="1200" baseline="30000"/>
              <a:t>+</a:t>
            </a:r>
          </a:p>
        </p:txBody>
      </p:sp>
      <p:sp>
        <p:nvSpPr>
          <p:cNvPr id="88098" name="Text Box 36"/>
          <p:cNvSpPr txBox="1">
            <a:spLocks noChangeArrowheads="1"/>
          </p:cNvSpPr>
          <p:nvPr/>
        </p:nvSpPr>
        <p:spPr bwMode="auto">
          <a:xfrm>
            <a:off x="4211638" y="5173663"/>
            <a:ext cx="6477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a:solidFill>
                  <a:srgbClr val="0000FF"/>
                </a:solidFill>
              </a:rPr>
              <a:t>641nm</a:t>
            </a:r>
          </a:p>
        </p:txBody>
      </p:sp>
      <p:sp>
        <p:nvSpPr>
          <p:cNvPr id="88099" name="Line 37"/>
          <p:cNvSpPr>
            <a:spLocks noChangeShapeType="1"/>
          </p:cNvSpPr>
          <p:nvPr/>
        </p:nvSpPr>
        <p:spPr bwMode="auto">
          <a:xfrm>
            <a:off x="4643438" y="5462588"/>
            <a:ext cx="647700"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grpSp>
        <p:nvGrpSpPr>
          <p:cNvPr id="88100" name="Group 38"/>
          <p:cNvGrpSpPr>
            <a:grpSpLocks/>
          </p:cNvGrpSpPr>
          <p:nvPr/>
        </p:nvGrpSpPr>
        <p:grpSpPr bwMode="auto">
          <a:xfrm>
            <a:off x="4140200" y="3933825"/>
            <a:ext cx="1023938" cy="479425"/>
            <a:chOff x="511" y="2205"/>
            <a:chExt cx="645" cy="302"/>
          </a:xfrm>
        </p:grpSpPr>
        <p:sp>
          <p:nvSpPr>
            <p:cNvPr id="88104" name="Line 39"/>
            <p:cNvSpPr>
              <a:spLocks noChangeShapeType="1"/>
            </p:cNvSpPr>
            <p:nvPr/>
          </p:nvSpPr>
          <p:spPr bwMode="auto">
            <a:xfrm>
              <a:off x="612" y="2507"/>
              <a:ext cx="408"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88105" name="Text Box 40"/>
            <p:cNvSpPr txBox="1">
              <a:spLocks noChangeArrowheads="1"/>
            </p:cNvSpPr>
            <p:nvPr/>
          </p:nvSpPr>
          <p:spPr bwMode="auto">
            <a:xfrm>
              <a:off x="511" y="2205"/>
              <a:ext cx="645" cy="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a:t>v = 41, J = 1</a:t>
              </a:r>
            </a:p>
            <a:p>
              <a:r>
                <a:rPr lang="en-US" altLang="ja-JP" sz="1200"/>
                <a:t>(3)</a:t>
              </a:r>
              <a:r>
                <a:rPr lang="en-US" altLang="ja-JP" sz="1200" baseline="30000"/>
                <a:t>1</a:t>
              </a:r>
              <a:r>
                <a:rPr lang="en-US" altLang="ja-JP" sz="1200">
                  <a:latin typeface="Symbol" charset="0"/>
                </a:rPr>
                <a:t>S</a:t>
              </a:r>
              <a:r>
                <a:rPr lang="en-US" altLang="ja-JP" sz="1200" baseline="30000"/>
                <a:t>+</a:t>
              </a:r>
            </a:p>
          </p:txBody>
        </p:sp>
      </p:grpSp>
      <p:sp>
        <p:nvSpPr>
          <p:cNvPr id="88101" name="Line 41"/>
          <p:cNvSpPr>
            <a:spLocks noChangeShapeType="1"/>
          </p:cNvSpPr>
          <p:nvPr/>
        </p:nvSpPr>
        <p:spPr bwMode="auto">
          <a:xfrm>
            <a:off x="3563938" y="6326188"/>
            <a:ext cx="647700"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ja-JP" altLang="en-US"/>
          </a:p>
        </p:txBody>
      </p:sp>
      <p:sp>
        <p:nvSpPr>
          <p:cNvPr id="88102" name="Text Box 42"/>
          <p:cNvSpPr txBox="1">
            <a:spLocks noChangeArrowheads="1"/>
          </p:cNvSpPr>
          <p:nvPr/>
        </p:nvSpPr>
        <p:spPr bwMode="auto">
          <a:xfrm>
            <a:off x="4787900" y="4741863"/>
            <a:ext cx="647700" cy="274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a:solidFill>
                  <a:srgbClr val="FF3300"/>
                </a:solidFill>
              </a:rPr>
              <a:t>875nm</a:t>
            </a:r>
          </a:p>
        </p:txBody>
      </p:sp>
      <p:sp>
        <p:nvSpPr>
          <p:cNvPr id="88103" name="Text Box 43"/>
          <p:cNvSpPr txBox="1">
            <a:spLocks noChangeArrowheads="1"/>
          </p:cNvSpPr>
          <p:nvPr/>
        </p:nvSpPr>
        <p:spPr bwMode="auto">
          <a:xfrm>
            <a:off x="4427538" y="5516563"/>
            <a:ext cx="102393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a:t>v = 91, J = 0</a:t>
            </a:r>
          </a:p>
          <a:p>
            <a:r>
              <a:rPr lang="en-US" altLang="ja-JP" sz="1200"/>
              <a:t>X</a:t>
            </a:r>
            <a:r>
              <a:rPr lang="en-US" altLang="ja-JP" sz="1200" baseline="30000"/>
              <a:t>1</a:t>
            </a:r>
            <a:r>
              <a:rPr lang="en-US" altLang="ja-JP" sz="1200">
                <a:latin typeface="Symbol" charset="0"/>
              </a:rPr>
              <a:t>S</a:t>
            </a:r>
            <a:r>
              <a:rPr lang="en-US" altLang="ja-JP" sz="1200" baseline="30000"/>
              <a:t>+</a:t>
            </a:r>
          </a:p>
        </p:txBody>
      </p:sp>
      <p:sp>
        <p:nvSpPr>
          <p:cNvPr id="3" name="スライド番号プレースホルダー 2"/>
          <p:cNvSpPr>
            <a:spLocks noGrp="1"/>
          </p:cNvSpPr>
          <p:nvPr>
            <p:ph type="sldNum" sz="quarter" idx="12"/>
          </p:nvPr>
        </p:nvSpPr>
        <p:spPr/>
        <p:txBody>
          <a:bodyPr/>
          <a:lstStyle/>
          <a:p>
            <a:fld id="{F2B08AFC-8426-F44C-B490-2CF6F36B0EB3}" type="slidenum">
              <a:rPr kumimoji="1" lang="ja-JP" altLang="en-US" smtClean="0"/>
              <a:t>41</a:t>
            </a:fld>
            <a:endParaRPr kumimoji="1" lang="ja-JP" altLang="en-US"/>
          </a:p>
        </p:txBody>
      </p:sp>
      <p:sp>
        <p:nvSpPr>
          <p:cNvPr id="2" name="テキスト ボックス 1">
            <a:extLst>
              <a:ext uri="{FF2B5EF4-FFF2-40B4-BE49-F238E27FC236}">
                <a16:creationId xmlns:a16="http://schemas.microsoft.com/office/drawing/2014/main" id="{3A056573-9290-D143-B1A0-B046C3C8FC9F}"/>
              </a:ext>
            </a:extLst>
          </p:cNvPr>
          <p:cNvSpPr txBox="1"/>
          <p:nvPr/>
        </p:nvSpPr>
        <p:spPr>
          <a:xfrm>
            <a:off x="74774" y="6033185"/>
            <a:ext cx="3453446" cy="646331"/>
          </a:xfrm>
          <a:prstGeom prst="rect">
            <a:avLst/>
          </a:prstGeom>
          <a:noFill/>
        </p:spPr>
        <p:txBody>
          <a:bodyPr wrap="none" rtlCol="0">
            <a:spAutoFit/>
          </a:bodyPr>
          <a:lstStyle/>
          <a:p>
            <a:r>
              <a:rPr lang="en-US" altLang="ja-JP" dirty="0"/>
              <a:t>K. </a:t>
            </a:r>
            <a:r>
              <a:rPr lang="en-US" altLang="ja-JP" dirty="0" err="1"/>
              <a:t>Aikawa</a:t>
            </a:r>
            <a:r>
              <a:rPr lang="en-US" altLang="ja-JP" dirty="0"/>
              <a:t> </a:t>
            </a:r>
            <a:r>
              <a:rPr lang="en-US" altLang="ja-JP" i="1" dirty="0"/>
              <a:t>et al.</a:t>
            </a:r>
            <a:r>
              <a:rPr lang="en-US" altLang="ja-JP" dirty="0"/>
              <a:t>, </a:t>
            </a:r>
          </a:p>
          <a:p>
            <a:r>
              <a:rPr lang="en-US" altLang="ja-JP" dirty="0"/>
              <a:t>Phys. Rev. Lett. 105, 203001 (2010)</a:t>
            </a:r>
            <a:endParaRPr kumimoji="1" lang="ja-JP" altLang="en-US"/>
          </a:p>
        </p:txBody>
      </p:sp>
    </p:spTree>
    <p:extLst>
      <p:ext uri="{BB962C8B-B14F-4D97-AF65-F5344CB8AC3E}">
        <p14:creationId xmlns:p14="http://schemas.microsoft.com/office/powerpoint/2010/main" val="1521697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4334" y="1448090"/>
            <a:ext cx="5560794" cy="389344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テキスト ボックス 3"/>
          <p:cNvSpPr txBox="1"/>
          <p:nvPr/>
        </p:nvSpPr>
        <p:spPr>
          <a:xfrm>
            <a:off x="4007147" y="5416122"/>
            <a:ext cx="4206664" cy="707886"/>
          </a:xfrm>
          <a:prstGeom prst="rect">
            <a:avLst/>
          </a:prstGeom>
          <a:noFill/>
        </p:spPr>
        <p:txBody>
          <a:bodyPr wrap="none" rtlCol="0">
            <a:spAutoFit/>
          </a:bodyPr>
          <a:lstStyle/>
          <a:p>
            <a:r>
              <a:rPr kumimoji="1" lang="en-US" altLang="ja-JP" sz="2000" dirty="0"/>
              <a:t>Francesca </a:t>
            </a:r>
            <a:r>
              <a:rPr kumimoji="1" lang="en-US" altLang="ja-JP" sz="2000" dirty="0" err="1"/>
              <a:t>Ferlaino</a:t>
            </a:r>
            <a:r>
              <a:rPr lang="en-US" altLang="ja-JP" sz="2000" dirty="0"/>
              <a:t> and Rudolf Grimm, </a:t>
            </a:r>
          </a:p>
          <a:p>
            <a:r>
              <a:rPr lang="en-US" altLang="ja-JP" sz="2000" i="1" dirty="0"/>
              <a:t>Physics </a:t>
            </a:r>
            <a:r>
              <a:rPr lang="en-US" altLang="ja-JP" sz="2000" b="1" dirty="0"/>
              <a:t>3</a:t>
            </a:r>
            <a:r>
              <a:rPr lang="en-US" altLang="ja-JP" sz="2000" dirty="0"/>
              <a:t>, 9 (2010).</a:t>
            </a:r>
            <a:endParaRPr kumimoji="1" lang="ja-JP" altLang="en-US" sz="2000" dirty="0"/>
          </a:p>
        </p:txBody>
      </p:sp>
      <p:sp>
        <p:nvSpPr>
          <p:cNvPr id="2" name="円/楕円 1">
            <a:extLst>
              <a:ext uri="{FF2B5EF4-FFF2-40B4-BE49-F238E27FC236}">
                <a16:creationId xmlns:a16="http://schemas.microsoft.com/office/drawing/2014/main" id="{A9F85D62-0426-534A-88C8-A055B936D0E3}"/>
              </a:ext>
            </a:extLst>
          </p:cNvPr>
          <p:cNvSpPr/>
          <p:nvPr/>
        </p:nvSpPr>
        <p:spPr>
          <a:xfrm>
            <a:off x="549241" y="818386"/>
            <a:ext cx="252000" cy="2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弧 5">
            <a:extLst>
              <a:ext uri="{FF2B5EF4-FFF2-40B4-BE49-F238E27FC236}">
                <a16:creationId xmlns:a16="http://schemas.microsoft.com/office/drawing/2014/main" id="{A7D8AF77-975E-D544-8B71-37E34FCB1FB1}"/>
              </a:ext>
            </a:extLst>
          </p:cNvPr>
          <p:cNvSpPr/>
          <p:nvPr/>
        </p:nvSpPr>
        <p:spPr>
          <a:xfrm rot="8100000">
            <a:off x="51374" y="-1440001"/>
            <a:ext cx="2880000" cy="2880000"/>
          </a:xfrm>
          <a:prstGeom prst="arc">
            <a:avLst/>
          </a:prstGeom>
          <a:ln w="508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8" name="円/楕円 17">
            <a:extLst>
              <a:ext uri="{FF2B5EF4-FFF2-40B4-BE49-F238E27FC236}">
                <a16:creationId xmlns:a16="http://schemas.microsoft.com/office/drawing/2014/main" id="{561E9E6F-5585-BC41-ABD9-FC164701C172}"/>
              </a:ext>
            </a:extLst>
          </p:cNvPr>
          <p:cNvSpPr/>
          <p:nvPr/>
        </p:nvSpPr>
        <p:spPr>
          <a:xfrm>
            <a:off x="1026162" y="1082923"/>
            <a:ext cx="252000" cy="2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a:extLst>
              <a:ext uri="{FF2B5EF4-FFF2-40B4-BE49-F238E27FC236}">
                <a16:creationId xmlns:a16="http://schemas.microsoft.com/office/drawing/2014/main" id="{3F8A4382-87CF-2441-9CCA-B7B7D71429C9}"/>
              </a:ext>
            </a:extLst>
          </p:cNvPr>
          <p:cNvSpPr/>
          <p:nvPr/>
        </p:nvSpPr>
        <p:spPr>
          <a:xfrm>
            <a:off x="2206568" y="774140"/>
            <a:ext cx="252000" cy="2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1" name="グループ化 20">
            <a:extLst>
              <a:ext uri="{FF2B5EF4-FFF2-40B4-BE49-F238E27FC236}">
                <a16:creationId xmlns:a16="http://schemas.microsoft.com/office/drawing/2014/main" id="{A7D3FE86-1C86-AE41-95E2-68CB016D27C0}"/>
              </a:ext>
            </a:extLst>
          </p:cNvPr>
          <p:cNvGrpSpPr/>
          <p:nvPr/>
        </p:nvGrpSpPr>
        <p:grpSpPr>
          <a:xfrm>
            <a:off x="1356076" y="843786"/>
            <a:ext cx="764912" cy="775286"/>
            <a:chOff x="594076" y="2062986"/>
            <a:chExt cx="764912" cy="775286"/>
          </a:xfrm>
        </p:grpSpPr>
        <p:sp>
          <p:nvSpPr>
            <p:cNvPr id="8" name="円/楕円 7">
              <a:extLst>
                <a:ext uri="{FF2B5EF4-FFF2-40B4-BE49-F238E27FC236}">
                  <a16:creationId xmlns:a16="http://schemas.microsoft.com/office/drawing/2014/main" id="{96880E63-B95C-0D4D-9E39-6161E429324F}"/>
                </a:ext>
              </a:extLst>
            </p:cNvPr>
            <p:cNvSpPr/>
            <p:nvPr/>
          </p:nvSpPr>
          <p:spPr>
            <a:xfrm>
              <a:off x="701641" y="2062986"/>
              <a:ext cx="252000" cy="2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a:extLst>
                <a:ext uri="{FF2B5EF4-FFF2-40B4-BE49-F238E27FC236}">
                  <a16:creationId xmlns:a16="http://schemas.microsoft.com/office/drawing/2014/main" id="{CFC4A892-412C-8147-8A5E-40EC2737F466}"/>
                </a:ext>
              </a:extLst>
            </p:cNvPr>
            <p:cNvSpPr/>
            <p:nvPr/>
          </p:nvSpPr>
          <p:spPr>
            <a:xfrm>
              <a:off x="1106988" y="2460272"/>
              <a:ext cx="252000" cy="2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a:extLst>
                <a:ext uri="{FF2B5EF4-FFF2-40B4-BE49-F238E27FC236}">
                  <a16:creationId xmlns:a16="http://schemas.microsoft.com/office/drawing/2014/main" id="{9CF26290-2947-E34B-97F2-95CD724C111C}"/>
                </a:ext>
              </a:extLst>
            </p:cNvPr>
            <p:cNvSpPr/>
            <p:nvPr/>
          </p:nvSpPr>
          <p:spPr>
            <a:xfrm>
              <a:off x="594076" y="2586272"/>
              <a:ext cx="252000" cy="2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a:extLst>
                <a:ext uri="{FF2B5EF4-FFF2-40B4-BE49-F238E27FC236}">
                  <a16:creationId xmlns:a16="http://schemas.microsoft.com/office/drawing/2014/main" id="{98FBA1FE-AF38-2C4B-8C9B-92A5DB825BEA}"/>
                </a:ext>
              </a:extLst>
            </p:cNvPr>
            <p:cNvCxnSpPr>
              <a:cxnSpLocks/>
            </p:cNvCxnSpPr>
            <p:nvPr/>
          </p:nvCxnSpPr>
          <p:spPr>
            <a:xfrm flipH="1">
              <a:off x="720076" y="2196000"/>
              <a:ext cx="107565" cy="523286"/>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6286C3FE-E59B-0248-9A83-368463755426}"/>
                </a:ext>
              </a:extLst>
            </p:cNvPr>
            <p:cNvCxnSpPr>
              <a:cxnSpLocks/>
            </p:cNvCxnSpPr>
            <p:nvPr/>
          </p:nvCxnSpPr>
          <p:spPr>
            <a:xfrm>
              <a:off x="828000" y="2188986"/>
              <a:ext cx="396000" cy="396000"/>
            </a:xfrm>
            <a:prstGeom prst="line">
              <a:avLst/>
            </a:prstGeom>
            <a:ln w="50800"/>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060C66EA-31D8-984C-98FA-034458519F7D}"/>
                </a:ext>
              </a:extLst>
            </p:cNvPr>
            <p:cNvCxnSpPr>
              <a:cxnSpLocks/>
            </p:cNvCxnSpPr>
            <p:nvPr/>
          </p:nvCxnSpPr>
          <p:spPr>
            <a:xfrm rot="9840000">
              <a:off x="720000" y="2664000"/>
              <a:ext cx="504000" cy="0"/>
            </a:xfrm>
            <a:prstGeom prst="line">
              <a:avLst/>
            </a:prstGeom>
            <a:ln w="50800"/>
          </p:spPr>
          <p:style>
            <a:lnRef idx="1">
              <a:schemeClr val="accent1"/>
            </a:lnRef>
            <a:fillRef idx="0">
              <a:schemeClr val="accent1"/>
            </a:fillRef>
            <a:effectRef idx="0">
              <a:schemeClr val="accent1"/>
            </a:effectRef>
            <a:fontRef idx="minor">
              <a:schemeClr val="tx1"/>
            </a:fontRef>
          </p:style>
        </p:cxnSp>
      </p:grpSp>
      <p:sp>
        <p:nvSpPr>
          <p:cNvPr id="24" name="円/楕円 23">
            <a:extLst>
              <a:ext uri="{FF2B5EF4-FFF2-40B4-BE49-F238E27FC236}">
                <a16:creationId xmlns:a16="http://schemas.microsoft.com/office/drawing/2014/main" id="{E691B6B0-CF46-CA4B-AC96-C59C9E9620FB}"/>
              </a:ext>
            </a:extLst>
          </p:cNvPr>
          <p:cNvSpPr/>
          <p:nvPr/>
        </p:nvSpPr>
        <p:spPr>
          <a:xfrm>
            <a:off x="1868058" y="1240900"/>
            <a:ext cx="252000" cy="2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9" name="グループ化 28">
            <a:extLst>
              <a:ext uri="{FF2B5EF4-FFF2-40B4-BE49-F238E27FC236}">
                <a16:creationId xmlns:a16="http://schemas.microsoft.com/office/drawing/2014/main" id="{DD63F274-9954-C74C-A84D-AE42FBC93CF1}"/>
              </a:ext>
            </a:extLst>
          </p:cNvPr>
          <p:cNvGrpSpPr/>
          <p:nvPr/>
        </p:nvGrpSpPr>
        <p:grpSpPr>
          <a:xfrm>
            <a:off x="1355146" y="843614"/>
            <a:ext cx="359565" cy="775286"/>
            <a:chOff x="770946" y="2913714"/>
            <a:chExt cx="359565" cy="775286"/>
          </a:xfrm>
        </p:grpSpPr>
        <p:sp>
          <p:nvSpPr>
            <p:cNvPr id="23" name="円/楕円 22">
              <a:extLst>
                <a:ext uri="{FF2B5EF4-FFF2-40B4-BE49-F238E27FC236}">
                  <a16:creationId xmlns:a16="http://schemas.microsoft.com/office/drawing/2014/main" id="{60F3D4FF-EE60-5249-BDCC-3EFE8685CDC4}"/>
                </a:ext>
              </a:extLst>
            </p:cNvPr>
            <p:cNvSpPr/>
            <p:nvPr/>
          </p:nvSpPr>
          <p:spPr>
            <a:xfrm>
              <a:off x="878511" y="2913714"/>
              <a:ext cx="252000" cy="2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円/楕円 24">
              <a:extLst>
                <a:ext uri="{FF2B5EF4-FFF2-40B4-BE49-F238E27FC236}">
                  <a16:creationId xmlns:a16="http://schemas.microsoft.com/office/drawing/2014/main" id="{B7C1AC9C-62FC-3E4F-AEEE-9D86FA8EA2F2}"/>
                </a:ext>
              </a:extLst>
            </p:cNvPr>
            <p:cNvSpPr/>
            <p:nvPr/>
          </p:nvSpPr>
          <p:spPr>
            <a:xfrm>
              <a:off x="770946" y="3437000"/>
              <a:ext cx="252000" cy="25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 name="直線コネクタ 25">
              <a:extLst>
                <a:ext uri="{FF2B5EF4-FFF2-40B4-BE49-F238E27FC236}">
                  <a16:creationId xmlns:a16="http://schemas.microsoft.com/office/drawing/2014/main" id="{1CD238A3-3F12-CE42-A001-C915A79E9E14}"/>
                </a:ext>
              </a:extLst>
            </p:cNvPr>
            <p:cNvCxnSpPr>
              <a:cxnSpLocks/>
            </p:cNvCxnSpPr>
            <p:nvPr/>
          </p:nvCxnSpPr>
          <p:spPr>
            <a:xfrm flipH="1">
              <a:off x="896946" y="3046728"/>
              <a:ext cx="107565" cy="523286"/>
            </a:xfrm>
            <a:prstGeom prst="line">
              <a:avLst/>
            </a:prstGeom>
            <a:ln w="50800"/>
          </p:spPr>
          <p:style>
            <a:lnRef idx="1">
              <a:schemeClr val="accent1"/>
            </a:lnRef>
            <a:fillRef idx="0">
              <a:schemeClr val="accent1"/>
            </a:fillRef>
            <a:effectRef idx="0">
              <a:schemeClr val="accent1"/>
            </a:effectRef>
            <a:fontRef idx="minor">
              <a:schemeClr val="tx1"/>
            </a:fontRef>
          </p:style>
        </p:cxnSp>
      </p:grpSp>
      <p:sp>
        <p:nvSpPr>
          <p:cNvPr id="5" name="テキスト ボックス 4">
            <a:extLst>
              <a:ext uri="{FF2B5EF4-FFF2-40B4-BE49-F238E27FC236}">
                <a16:creationId xmlns:a16="http://schemas.microsoft.com/office/drawing/2014/main" id="{019D918A-58E2-C64C-82FD-2C9FD1197FBC}"/>
              </a:ext>
            </a:extLst>
          </p:cNvPr>
          <p:cNvSpPr txBox="1"/>
          <p:nvPr/>
        </p:nvSpPr>
        <p:spPr>
          <a:xfrm>
            <a:off x="3285967" y="366560"/>
            <a:ext cx="4255845" cy="954107"/>
          </a:xfrm>
          <a:prstGeom prst="rect">
            <a:avLst/>
          </a:prstGeom>
          <a:solidFill>
            <a:srgbClr val="FFFF00"/>
          </a:solidFill>
        </p:spPr>
        <p:txBody>
          <a:bodyPr wrap="none" rtlCol="0">
            <a:spAutoFit/>
          </a:bodyPr>
          <a:lstStyle/>
          <a:p>
            <a:r>
              <a:rPr kumimoji="1" lang="en-US" altLang="ja-JP" sz="2800" dirty="0" err="1"/>
              <a:t>Efimov</a:t>
            </a:r>
            <a:r>
              <a:rPr kumimoji="1" lang="en-US" altLang="ja-JP" sz="2800" dirty="0"/>
              <a:t> trimers als</a:t>
            </a:r>
            <a:r>
              <a:rPr lang="en-US" altLang="ja-JP" sz="2800" dirty="0"/>
              <a:t>o </a:t>
            </a:r>
            <a:r>
              <a:rPr kumimoji="1" lang="en-US" altLang="ja-JP" sz="2800" dirty="0"/>
              <a:t>form for</a:t>
            </a:r>
          </a:p>
          <a:p>
            <a:r>
              <a:rPr kumimoji="1" lang="en-US" altLang="ja-JP" sz="2800" dirty="0"/>
              <a:t>heteronuclear systems</a:t>
            </a:r>
            <a:endParaRPr kumimoji="1" lang="ja-JP" altLang="en-US" sz="2800"/>
          </a:p>
        </p:txBody>
      </p:sp>
      <p:sp>
        <p:nvSpPr>
          <p:cNvPr id="11" name="スライド番号プレースホルダー 10">
            <a:extLst>
              <a:ext uri="{FF2B5EF4-FFF2-40B4-BE49-F238E27FC236}">
                <a16:creationId xmlns:a16="http://schemas.microsoft.com/office/drawing/2014/main" id="{9EC1A361-E304-4141-8182-C371F4A5E39D}"/>
              </a:ext>
            </a:extLst>
          </p:cNvPr>
          <p:cNvSpPr>
            <a:spLocks noGrp="1"/>
          </p:cNvSpPr>
          <p:nvPr>
            <p:ph type="sldNum" sz="quarter" idx="12"/>
          </p:nvPr>
        </p:nvSpPr>
        <p:spPr/>
        <p:txBody>
          <a:bodyPr/>
          <a:lstStyle/>
          <a:p>
            <a:fld id="{64E34636-76E8-8D49-B6F1-551BD4C1242B}" type="slidenum">
              <a:rPr kumimoji="1" lang="ja-JP" altLang="en-US" smtClean="0"/>
              <a:t>42</a:t>
            </a:fld>
            <a:endParaRPr kumimoji="1" lang="ja-JP" altLang="en-US"/>
          </a:p>
        </p:txBody>
      </p:sp>
    </p:spTree>
    <p:extLst>
      <p:ext uri="{BB962C8B-B14F-4D97-AF65-F5344CB8AC3E}">
        <p14:creationId xmlns:p14="http://schemas.microsoft.com/office/powerpoint/2010/main" val="51225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121 -0.00231 C 0.01007 0.01204 0.02136 0.02639 0.03577 0.03426 C 0.05035 0.04213 0.0731 0.04398 0.08577 0.04491 C 0.09844 0.04607 0.10504 0.04329 0.11164 0.04074 " pathEditMode="relative" ptsTypes="AAAA">
                                      <p:cBhvr>
                                        <p:cTn id="6" dur="2000" fill="hold"/>
                                        <p:tgtEl>
                                          <p:spTgt spid="2"/>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00017 0.00417 C -0.00954 0.01528 -0.01875 0.02639 -0.0309 0.03426 C -0.04305 0.04213 -0.05798 0.04676 -0.07274 0.05162 " pathEditMode="relative" ptsTypes="AAA">
                                      <p:cBhvr>
                                        <p:cTn id="8" dur="2000" fill="hold"/>
                                        <p:tgtEl>
                                          <p:spTgt spid="19"/>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1.94444E-6 0.00231 C 0.01111 0.00625 0.02239 0.01041 0.03212 0.01065 C 0.04184 0.01111 0.04982 0.00764 0.05798 0.0044 " pathEditMode="relative" ptsTypes="AAA">
                                      <p:cBhvr>
                                        <p:cTn id="10" dur="2000" fill="hold"/>
                                        <p:tgtEl>
                                          <p:spTgt spid="18"/>
                                        </p:tgtEl>
                                        <p:attrNameLst>
                                          <p:attrName>ppt_x</p:attrName>
                                          <p:attrName>ppt_y</p:attrName>
                                        </p:attrNameLst>
                                      </p:cBhvr>
                                    </p:animMotion>
                                  </p:childTnLst>
                                </p:cTn>
                              </p:par>
                            </p:childTnLst>
                          </p:cTn>
                        </p:par>
                        <p:par>
                          <p:cTn id="11" fill="hold">
                            <p:stCondLst>
                              <p:cond delay="2000"/>
                            </p:stCondLst>
                            <p:childTnLst>
                              <p:par>
                                <p:cTn id="12" presetID="9" presetClass="exit" presetSubtype="0" fill="hold" grpId="1" nodeType="afterEffect">
                                  <p:stCondLst>
                                    <p:cond delay="0"/>
                                  </p:stCondLst>
                                  <p:childTnLst>
                                    <p:animEffect transition="out" filter="dissolve">
                                      <p:cBhvr>
                                        <p:cTn id="13" dur="500"/>
                                        <p:tgtEl>
                                          <p:spTgt spid="2"/>
                                        </p:tgtEl>
                                      </p:cBhvr>
                                    </p:animEffect>
                                    <p:set>
                                      <p:cBhvr>
                                        <p:cTn id="14" dur="1" fill="hold">
                                          <p:stCondLst>
                                            <p:cond delay="499"/>
                                          </p:stCondLst>
                                        </p:cTn>
                                        <p:tgtEl>
                                          <p:spTgt spid="2"/>
                                        </p:tgtEl>
                                        <p:attrNameLst>
                                          <p:attrName>style.visibility</p:attrName>
                                        </p:attrNameLst>
                                      </p:cBhvr>
                                      <p:to>
                                        <p:strVal val="hidden"/>
                                      </p:to>
                                    </p:set>
                                  </p:childTnLst>
                                </p:cTn>
                              </p:par>
                              <p:par>
                                <p:cTn id="15" presetID="9" presetClass="exit" presetSubtype="0" fill="hold" grpId="1" nodeType="withEffect">
                                  <p:stCondLst>
                                    <p:cond delay="0"/>
                                  </p:stCondLst>
                                  <p:childTnLst>
                                    <p:animEffect transition="out" filter="dissolve">
                                      <p:cBhvr>
                                        <p:cTn id="16" dur="500"/>
                                        <p:tgtEl>
                                          <p:spTgt spid="18"/>
                                        </p:tgtEl>
                                      </p:cBhvr>
                                    </p:animEffect>
                                    <p:set>
                                      <p:cBhvr>
                                        <p:cTn id="17" dur="1" fill="hold">
                                          <p:stCondLst>
                                            <p:cond delay="499"/>
                                          </p:stCondLst>
                                        </p:cTn>
                                        <p:tgtEl>
                                          <p:spTgt spid="18"/>
                                        </p:tgtEl>
                                        <p:attrNameLst>
                                          <p:attrName>style.visibility</p:attrName>
                                        </p:attrNameLst>
                                      </p:cBhvr>
                                      <p:to>
                                        <p:strVal val="hidden"/>
                                      </p:to>
                                    </p:set>
                                  </p:childTnLst>
                                </p:cTn>
                              </p:par>
                              <p:par>
                                <p:cTn id="18" presetID="9" presetClass="exit" presetSubtype="0" fill="hold" grpId="1" nodeType="withEffect">
                                  <p:stCondLst>
                                    <p:cond delay="0"/>
                                  </p:stCondLst>
                                  <p:childTnLst>
                                    <p:animEffect transition="out" filter="dissolv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par>
                          <p:cTn id="21" fill="hold">
                            <p:stCondLst>
                              <p:cond delay="2500"/>
                            </p:stCondLst>
                            <p:childTnLst>
                              <p:par>
                                <p:cTn id="22" presetID="55" presetClass="entr" presetSubtype="0" fill="hold"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1000" fill="hold"/>
                                        <p:tgtEl>
                                          <p:spTgt spid="21"/>
                                        </p:tgtEl>
                                        <p:attrNameLst>
                                          <p:attrName>ppt_w</p:attrName>
                                        </p:attrNameLst>
                                      </p:cBhvr>
                                      <p:tavLst>
                                        <p:tav tm="0">
                                          <p:val>
                                            <p:strVal val="#ppt_w*0.70"/>
                                          </p:val>
                                        </p:tav>
                                        <p:tav tm="100000">
                                          <p:val>
                                            <p:strVal val="#ppt_w"/>
                                          </p:val>
                                        </p:tav>
                                      </p:tavLst>
                                    </p:anim>
                                    <p:anim calcmode="lin" valueType="num">
                                      <p:cBhvr>
                                        <p:cTn id="25" dur="1000" fill="hold"/>
                                        <p:tgtEl>
                                          <p:spTgt spid="21"/>
                                        </p:tgtEl>
                                        <p:attrNameLst>
                                          <p:attrName>ppt_h</p:attrName>
                                        </p:attrNameLst>
                                      </p:cBhvr>
                                      <p:tavLst>
                                        <p:tav tm="0">
                                          <p:val>
                                            <p:strVal val="#ppt_h"/>
                                          </p:val>
                                        </p:tav>
                                        <p:tav tm="100000">
                                          <p:val>
                                            <p:strVal val="#ppt_h"/>
                                          </p:val>
                                        </p:tav>
                                      </p:tavLst>
                                    </p:anim>
                                    <p:animEffect transition="in" filter="fade">
                                      <p:cBhvr>
                                        <p:cTn id="26" dur="1000"/>
                                        <p:tgtEl>
                                          <p:spTgt spid="21"/>
                                        </p:tgtEl>
                                      </p:cBhvr>
                                    </p:animEffect>
                                  </p:childTnLst>
                                </p:cTn>
                              </p:par>
                              <p:par>
                                <p:cTn id="27" presetID="1" presetClass="exit" presetSubtype="0" fill="hold" grpId="2" nodeType="withEffect">
                                  <p:stCondLst>
                                    <p:cond delay="0"/>
                                  </p:stCondLst>
                                  <p:childTnLst>
                                    <p:set>
                                      <p:cBhvr>
                                        <p:cTn id="28" dur="1" fill="hold">
                                          <p:stCondLst>
                                            <p:cond delay="0"/>
                                          </p:stCondLst>
                                        </p:cTn>
                                        <p:tgtEl>
                                          <p:spTgt spid="2"/>
                                        </p:tgtEl>
                                        <p:attrNameLst>
                                          <p:attrName>style.visibility</p:attrName>
                                        </p:attrNameLst>
                                      </p:cBhvr>
                                      <p:to>
                                        <p:strVal val="hidden"/>
                                      </p:to>
                                    </p:set>
                                  </p:childTnLst>
                                </p:cTn>
                              </p:par>
                              <p:par>
                                <p:cTn id="29" presetID="1" presetClass="exit" presetSubtype="0" fill="hold" grpId="2" nodeType="with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xit" presetSubtype="0" fill="hold" grpId="2" nodeType="withEffect">
                                  <p:stCondLst>
                                    <p:cond delay="0"/>
                                  </p:stCondLst>
                                  <p:childTnLst>
                                    <p:set>
                                      <p:cBhvr>
                                        <p:cTn id="32" dur="1" fill="hold">
                                          <p:stCondLst>
                                            <p:cond delay="0"/>
                                          </p:stCondLst>
                                        </p:cTn>
                                        <p:tgtEl>
                                          <p:spTgt spid="18"/>
                                        </p:tgtEl>
                                        <p:attrNameLst>
                                          <p:attrName>style.visibility</p:attrName>
                                        </p:attrNameLst>
                                      </p:cBhvr>
                                      <p:to>
                                        <p:strVal val="hidden"/>
                                      </p:to>
                                    </p:set>
                                  </p:childTnLst>
                                </p:cTn>
                              </p:par>
                            </p:childTnLst>
                          </p:cTn>
                        </p:par>
                        <p:par>
                          <p:cTn id="33" fill="hold">
                            <p:stCondLst>
                              <p:cond delay="3500"/>
                            </p:stCondLst>
                            <p:childTnLst>
                              <p:par>
                                <p:cTn id="34" presetID="8" presetClass="emph" presetSubtype="0" repeatCount="3000" fill="hold" nodeType="afterEffect">
                                  <p:stCondLst>
                                    <p:cond delay="0"/>
                                  </p:stCondLst>
                                  <p:childTnLst>
                                    <p:animRot by="21600000">
                                      <p:cBhvr>
                                        <p:cTn id="35" dur="2000" fill="hold"/>
                                        <p:tgtEl>
                                          <p:spTgt spid="21"/>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21"/>
                                        </p:tgtEl>
                                        <p:attrNameLst>
                                          <p:attrName>style.visibility</p:attrName>
                                        </p:attrNameLst>
                                      </p:cBhvr>
                                      <p:to>
                                        <p:strVal val="hidden"/>
                                      </p:to>
                                    </p:set>
                                  </p:childTnLst>
                                </p:cTn>
                              </p:par>
                              <p:par>
                                <p:cTn id="40" presetID="1" presetClass="entr" presetSubtype="0" fill="hold" grpId="1" nodeType="with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childTnLst>
                                </p:cTn>
                              </p:par>
                            </p:childTnLst>
                          </p:cTn>
                        </p:par>
                        <p:par>
                          <p:cTn id="44" fill="hold">
                            <p:stCondLst>
                              <p:cond delay="0"/>
                            </p:stCondLst>
                            <p:childTnLst>
                              <p:par>
                                <p:cTn id="45" presetID="42" presetClass="path" presetSubtype="0" accel="50000" decel="50000" fill="hold" nodeType="afterEffect">
                                  <p:stCondLst>
                                    <p:cond delay="0"/>
                                  </p:stCondLst>
                                  <p:childTnLst>
                                    <p:animMotion origin="layout" path="M -1.94444E-6 1.85185E-6 L -0.08906 0.00254 " pathEditMode="relative" rAng="0" ptsTypes="AA">
                                      <p:cBhvr>
                                        <p:cTn id="46" dur="500" fill="hold"/>
                                        <p:tgtEl>
                                          <p:spTgt spid="29"/>
                                        </p:tgtEl>
                                        <p:attrNameLst>
                                          <p:attrName>ppt_x</p:attrName>
                                          <p:attrName>ppt_y</p:attrName>
                                        </p:attrNameLst>
                                      </p:cBhvr>
                                      <p:rCtr x="-4462" y="116"/>
                                    </p:animMotion>
                                  </p:childTnLst>
                                </p:cTn>
                              </p:par>
                              <p:par>
                                <p:cTn id="47" presetID="42" presetClass="path" presetSubtype="0" accel="50000" decel="50000" fill="hold" grpId="0" nodeType="withEffect">
                                  <p:stCondLst>
                                    <p:cond delay="0"/>
                                  </p:stCondLst>
                                  <p:childTnLst>
                                    <p:animMotion origin="layout" path="M 4.44444E-6 4.44444E-6 L 0.09479 4.44444E-6 " pathEditMode="relative" rAng="0" ptsTypes="AA">
                                      <p:cBhvr>
                                        <p:cTn id="48" dur="1000" fill="hold"/>
                                        <p:tgtEl>
                                          <p:spTgt spid="24"/>
                                        </p:tgtEl>
                                        <p:attrNameLst>
                                          <p:attrName>ppt_x</p:attrName>
                                          <p:attrName>ppt_y</p:attrName>
                                        </p:attrNameLst>
                                      </p:cBhvr>
                                      <p:rCtr x="474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 grpId="2" animBg="1"/>
      <p:bldP spid="18" grpId="0" animBg="1"/>
      <p:bldP spid="18" grpId="1" animBg="1"/>
      <p:bldP spid="18" grpId="2" animBg="1"/>
      <p:bldP spid="19" grpId="0" animBg="1"/>
      <p:bldP spid="19" grpId="1" animBg="1"/>
      <p:bldP spid="19" grpId="2" animBg="1"/>
      <p:bldP spid="24" grpId="0" animBg="1"/>
      <p:bldP spid="24"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p:cNvGraphicFramePr>
            <a:graphicFrameLocks noChangeAspect="1"/>
          </p:cNvGraphicFramePr>
          <p:nvPr/>
        </p:nvGraphicFramePr>
        <p:xfrm>
          <a:off x="3872845" y="6010167"/>
          <a:ext cx="1546225" cy="392113"/>
        </p:xfrm>
        <a:graphic>
          <a:graphicData uri="http://schemas.openxmlformats.org/presentationml/2006/ole">
            <mc:AlternateContent xmlns:mc="http://schemas.openxmlformats.org/markup-compatibility/2006">
              <mc:Choice xmlns:v="urn:schemas-microsoft-com:vml" Requires="v">
                <p:oleObj spid="_x0000_s32053" name="数式" r:id="rId3" imgW="952500" imgH="241300" progId="Equation.3">
                  <p:embed/>
                </p:oleObj>
              </mc:Choice>
              <mc:Fallback>
                <p:oleObj name="数式" r:id="rId3" imgW="952500" imgH="241300" progId="Equation.3">
                  <p:embed/>
                  <p:pic>
                    <p:nvPicPr>
                      <p:cNvPr id="7" name="オブジェクト 6"/>
                      <p:cNvPicPr>
                        <a:picLocks noChangeAspect="1" noChangeArrowheads="1"/>
                      </p:cNvPicPr>
                      <p:nvPr/>
                    </p:nvPicPr>
                    <p:blipFill>
                      <a:blip r:embed="rId4"/>
                      <a:srcRect/>
                      <a:stretch>
                        <a:fillRect/>
                      </a:stretch>
                    </p:blipFill>
                    <p:spPr bwMode="auto">
                      <a:xfrm>
                        <a:off x="3872845" y="6010167"/>
                        <a:ext cx="1546225" cy="39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pic>
        <p:nvPicPr>
          <p:cNvPr id="1033"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52745" y="1743788"/>
            <a:ext cx="3866325" cy="33247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aphicFrame>
        <p:nvGraphicFramePr>
          <p:cNvPr id="14" name="オブジェクト 13"/>
          <p:cNvGraphicFramePr>
            <a:graphicFrameLocks noChangeAspect="1"/>
          </p:cNvGraphicFramePr>
          <p:nvPr/>
        </p:nvGraphicFramePr>
        <p:xfrm>
          <a:off x="1580238" y="6001439"/>
          <a:ext cx="1546225" cy="392113"/>
        </p:xfrm>
        <a:graphic>
          <a:graphicData uri="http://schemas.openxmlformats.org/presentationml/2006/ole">
            <mc:AlternateContent xmlns:mc="http://schemas.openxmlformats.org/markup-compatibility/2006">
              <mc:Choice xmlns:v="urn:schemas-microsoft-com:vml" Requires="v">
                <p:oleObj spid="_x0000_s32054" name="数式" r:id="rId6" imgW="952500" imgH="241300" progId="Equation.3">
                  <p:embed/>
                </p:oleObj>
              </mc:Choice>
              <mc:Fallback>
                <p:oleObj name="数式" r:id="rId6" imgW="952500" imgH="241300" progId="Equation.3">
                  <p:embed/>
                  <p:pic>
                    <p:nvPicPr>
                      <p:cNvPr id="14" name="オブジェクト 13"/>
                      <p:cNvPicPr>
                        <a:picLocks noChangeAspect="1" noChangeArrowheads="1"/>
                      </p:cNvPicPr>
                      <p:nvPr/>
                    </p:nvPicPr>
                    <p:blipFill>
                      <a:blip r:embed="rId7"/>
                      <a:srcRect/>
                      <a:stretch>
                        <a:fillRect/>
                      </a:stretch>
                    </p:blipFill>
                    <p:spPr bwMode="auto">
                      <a:xfrm>
                        <a:off x="1580238" y="6001439"/>
                        <a:ext cx="1546225" cy="39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4" name="テキスト ボックス 3"/>
          <p:cNvSpPr txBox="1"/>
          <p:nvPr/>
        </p:nvSpPr>
        <p:spPr>
          <a:xfrm>
            <a:off x="3754630" y="5632107"/>
            <a:ext cx="1776711" cy="369332"/>
          </a:xfrm>
          <a:prstGeom prst="rect">
            <a:avLst/>
          </a:prstGeom>
          <a:noFill/>
        </p:spPr>
        <p:txBody>
          <a:bodyPr wrap="none" rtlCol="0">
            <a:spAutoFit/>
          </a:bodyPr>
          <a:lstStyle/>
          <a:p>
            <a:r>
              <a:rPr kumimoji="1" lang="en-US" altLang="ja-JP" dirty="0"/>
              <a:t>41K87Rb (Tokyo)</a:t>
            </a:r>
            <a:endParaRPr kumimoji="1" lang="ja-JP" altLang="en-US" dirty="0"/>
          </a:p>
        </p:txBody>
      </p:sp>
      <p:sp>
        <p:nvSpPr>
          <p:cNvPr id="15" name="テキスト ボックス 14"/>
          <p:cNvSpPr txBox="1"/>
          <p:nvPr/>
        </p:nvSpPr>
        <p:spPr>
          <a:xfrm>
            <a:off x="1552745" y="5651129"/>
            <a:ext cx="1573718" cy="369332"/>
          </a:xfrm>
          <a:prstGeom prst="rect">
            <a:avLst/>
          </a:prstGeom>
          <a:noFill/>
        </p:spPr>
        <p:txBody>
          <a:bodyPr wrap="none" rtlCol="0">
            <a:spAutoFit/>
          </a:bodyPr>
          <a:lstStyle/>
          <a:p>
            <a:r>
              <a:rPr kumimoji="1" lang="en-US" altLang="ja-JP" dirty="0"/>
              <a:t>40K87Rb (JILA)</a:t>
            </a:r>
            <a:endParaRPr kumimoji="1" lang="ja-JP" altLang="en-US" dirty="0"/>
          </a:p>
        </p:txBody>
      </p:sp>
      <p:cxnSp>
        <p:nvCxnSpPr>
          <p:cNvPr id="17" name="直線矢印コネクタ 16"/>
          <p:cNvCxnSpPr/>
          <p:nvPr/>
        </p:nvCxnSpPr>
        <p:spPr>
          <a:xfrm flipV="1">
            <a:off x="2711351" y="3808795"/>
            <a:ext cx="1479728" cy="1823312"/>
          </a:xfrm>
          <a:prstGeom prst="straightConnector1">
            <a:avLst/>
          </a:prstGeom>
          <a:ln>
            <a:solidFill>
              <a:srgbClr val="0000FF"/>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19" name="直線矢印コネクタ 18"/>
          <p:cNvCxnSpPr/>
          <p:nvPr/>
        </p:nvCxnSpPr>
        <p:spPr>
          <a:xfrm flipH="1" flipV="1">
            <a:off x="4370784" y="2910171"/>
            <a:ext cx="551096" cy="2721936"/>
          </a:xfrm>
          <a:prstGeom prst="straightConnector1">
            <a:avLst/>
          </a:prstGeom>
          <a:ln>
            <a:solidFill>
              <a:srgbClr val="FF0000"/>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2" name="スライド番号プレースホルダー 1"/>
          <p:cNvSpPr>
            <a:spLocks noGrp="1"/>
          </p:cNvSpPr>
          <p:nvPr>
            <p:ph type="sldNum" sz="quarter" idx="12"/>
          </p:nvPr>
        </p:nvSpPr>
        <p:spPr/>
        <p:txBody>
          <a:bodyPr/>
          <a:lstStyle/>
          <a:p>
            <a:fld id="{F2B08AFC-8426-F44C-B490-2CF6F36B0EB3}" type="slidenum">
              <a:rPr kumimoji="1" lang="ja-JP" altLang="en-US" smtClean="0"/>
              <a:t>43</a:t>
            </a:fld>
            <a:endParaRPr kumimoji="1" lang="ja-JP" altLang="en-US"/>
          </a:p>
        </p:txBody>
      </p:sp>
      <p:grpSp>
        <p:nvGrpSpPr>
          <p:cNvPr id="3" name="図形グループ 2"/>
          <p:cNvGrpSpPr/>
          <p:nvPr/>
        </p:nvGrpSpPr>
        <p:grpSpPr>
          <a:xfrm>
            <a:off x="7190167" y="3371786"/>
            <a:ext cx="995504" cy="957759"/>
            <a:chOff x="5193878" y="425982"/>
            <a:chExt cx="995504" cy="957759"/>
          </a:xfrm>
        </p:grpSpPr>
        <p:cxnSp>
          <p:nvCxnSpPr>
            <p:cNvPr id="21" name="直線コネクタ 20"/>
            <p:cNvCxnSpPr/>
            <p:nvPr/>
          </p:nvCxnSpPr>
          <p:spPr>
            <a:xfrm flipH="1">
              <a:off x="5364150" y="846860"/>
              <a:ext cx="436736" cy="367221"/>
            </a:xfrm>
            <a:prstGeom prst="line">
              <a:avLst/>
            </a:prstGeom>
            <a:ln w="25400">
              <a:solidFill>
                <a:schemeClr val="tx1"/>
              </a:solidFill>
              <a:prstDash val="sysDash"/>
              <a:tailEnd type="none"/>
            </a:ln>
          </p:spPr>
          <p:style>
            <a:lnRef idx="1">
              <a:schemeClr val="accent1"/>
            </a:lnRef>
            <a:fillRef idx="0">
              <a:schemeClr val="accent1"/>
            </a:fillRef>
            <a:effectRef idx="0">
              <a:schemeClr val="accent1"/>
            </a:effectRef>
            <a:fontRef idx="minor">
              <a:schemeClr val="tx1"/>
            </a:fontRef>
          </p:style>
        </p:cxnSp>
        <p:sp>
          <p:nvSpPr>
            <p:cNvPr id="22" name="円/楕円 21"/>
            <p:cNvSpPr/>
            <p:nvPr/>
          </p:nvSpPr>
          <p:spPr>
            <a:xfrm>
              <a:off x="5193878" y="1043081"/>
              <a:ext cx="340544" cy="340660"/>
            </a:xfrm>
            <a:prstGeom prst="ellipse">
              <a:avLst/>
            </a:prstGeom>
            <a:gradFill flip="none" rotWithShape="1">
              <a:gsLst>
                <a:gs pos="0">
                  <a:srgbClr val="002060"/>
                </a:gs>
                <a:gs pos="100000">
                  <a:schemeClr val="bg1"/>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srgbClr val="FFFFFF"/>
                </a:solidFill>
              </a:endParaRPr>
            </a:p>
          </p:txBody>
        </p:sp>
        <p:sp>
          <p:nvSpPr>
            <p:cNvPr id="24" name="円/楕円 23"/>
            <p:cNvSpPr/>
            <p:nvPr/>
          </p:nvSpPr>
          <p:spPr>
            <a:xfrm>
              <a:off x="5541310" y="425982"/>
              <a:ext cx="648072" cy="586762"/>
            </a:xfrm>
            <a:prstGeom prst="ellipse">
              <a:avLst/>
            </a:prstGeom>
            <a:gradFill flip="none" rotWithShape="1">
              <a:gsLst>
                <a:gs pos="0">
                  <a:srgbClr val="FF0000"/>
                </a:gs>
                <a:gs pos="100000">
                  <a:schemeClr val="bg1"/>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srgbClr val="FFFFFF"/>
                </a:solidFill>
              </a:endParaRPr>
            </a:p>
          </p:txBody>
        </p:sp>
      </p:grpSp>
      <p:sp>
        <p:nvSpPr>
          <p:cNvPr id="31" name="円/楕円 30"/>
          <p:cNvSpPr/>
          <p:nvPr/>
        </p:nvSpPr>
        <p:spPr>
          <a:xfrm>
            <a:off x="5990005" y="2502310"/>
            <a:ext cx="648072" cy="586762"/>
          </a:xfrm>
          <a:prstGeom prst="ellipse">
            <a:avLst/>
          </a:prstGeom>
          <a:gradFill flip="none" rotWithShape="1">
            <a:gsLst>
              <a:gs pos="0">
                <a:srgbClr val="FF0000"/>
              </a:gs>
              <a:gs pos="100000">
                <a:schemeClr val="bg1"/>
              </a:gs>
              <a:gs pos="100000">
                <a:schemeClr val="accent1">
                  <a:tint val="23500"/>
                  <a:satMod val="16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a:solidFill>
                <a:srgbClr val="FFFFFF"/>
              </a:solidFill>
            </a:endParaRPr>
          </a:p>
        </p:txBody>
      </p:sp>
      <p:sp>
        <p:nvSpPr>
          <p:cNvPr id="5" name="テキスト ボックス 4"/>
          <p:cNvSpPr txBox="1"/>
          <p:nvPr/>
        </p:nvSpPr>
        <p:spPr>
          <a:xfrm>
            <a:off x="2106973" y="465608"/>
            <a:ext cx="4762266" cy="954107"/>
          </a:xfrm>
          <a:prstGeom prst="rect">
            <a:avLst/>
          </a:prstGeom>
          <a:solidFill>
            <a:srgbClr val="FFFF00"/>
          </a:solidFill>
        </p:spPr>
        <p:txBody>
          <a:bodyPr wrap="none" rtlCol="0">
            <a:spAutoFit/>
          </a:bodyPr>
          <a:lstStyle/>
          <a:p>
            <a:pPr algn="ctr"/>
            <a:r>
              <a:rPr lang="en-US" altLang="ja-JP" sz="2800" dirty="0"/>
              <a:t>We observed </a:t>
            </a:r>
            <a:r>
              <a:rPr kumimoji="1" lang="en-US" altLang="ja-JP" sz="2800" dirty="0" err="1"/>
              <a:t>Efimov</a:t>
            </a:r>
            <a:r>
              <a:rPr kumimoji="1" lang="en-US" altLang="ja-JP" sz="2800" dirty="0"/>
              <a:t> resonance</a:t>
            </a:r>
          </a:p>
          <a:p>
            <a:pPr algn="ctr"/>
            <a:r>
              <a:rPr lang="en-US" altLang="ja-JP" sz="2800" dirty="0"/>
              <a:t>between </a:t>
            </a:r>
            <a:r>
              <a:rPr kumimoji="1" lang="en-US" altLang="ja-JP" sz="2800" baseline="30000" dirty="0"/>
              <a:t>87</a:t>
            </a:r>
            <a:r>
              <a:rPr kumimoji="1" lang="en-US" altLang="ja-JP" sz="2800" dirty="0"/>
              <a:t>Rb and </a:t>
            </a:r>
            <a:r>
              <a:rPr kumimoji="1" lang="en-US" altLang="ja-JP" sz="2800" baseline="30000" dirty="0"/>
              <a:t>41</a:t>
            </a:r>
            <a:r>
              <a:rPr kumimoji="1" lang="en-US" altLang="ja-JP" sz="2800" dirty="0"/>
              <a:t>K</a:t>
            </a:r>
            <a:r>
              <a:rPr kumimoji="1" lang="en-US" altLang="ja-JP" sz="2800" baseline="30000" dirty="0"/>
              <a:t>87</a:t>
            </a:r>
            <a:r>
              <a:rPr kumimoji="1" lang="en-US" altLang="ja-JP" sz="2800" dirty="0"/>
              <a:t>Rb</a:t>
            </a:r>
          </a:p>
        </p:txBody>
      </p:sp>
      <p:sp>
        <p:nvSpPr>
          <p:cNvPr id="6" name="テキスト ボックス 5"/>
          <p:cNvSpPr txBox="1"/>
          <p:nvPr/>
        </p:nvSpPr>
        <p:spPr>
          <a:xfrm>
            <a:off x="5972811" y="2132978"/>
            <a:ext cx="665266" cy="369332"/>
          </a:xfrm>
          <a:prstGeom prst="rect">
            <a:avLst/>
          </a:prstGeom>
          <a:noFill/>
        </p:spPr>
        <p:txBody>
          <a:bodyPr wrap="none" rtlCol="0">
            <a:spAutoFit/>
          </a:bodyPr>
          <a:lstStyle/>
          <a:p>
            <a:r>
              <a:rPr kumimoji="1" lang="en-US" altLang="ja-JP" dirty="0"/>
              <a:t>87Rb</a:t>
            </a:r>
            <a:endParaRPr kumimoji="1" lang="ja-JP" altLang="en-US" dirty="0"/>
          </a:p>
        </p:txBody>
      </p:sp>
      <p:sp>
        <p:nvSpPr>
          <p:cNvPr id="9" name="テキスト ボックス 8"/>
          <p:cNvSpPr txBox="1"/>
          <p:nvPr/>
        </p:nvSpPr>
        <p:spPr>
          <a:xfrm>
            <a:off x="7280062" y="4384890"/>
            <a:ext cx="1089849" cy="369332"/>
          </a:xfrm>
          <a:prstGeom prst="rect">
            <a:avLst/>
          </a:prstGeom>
          <a:noFill/>
        </p:spPr>
        <p:txBody>
          <a:bodyPr wrap="none" rtlCol="0">
            <a:spAutoFit/>
          </a:bodyPr>
          <a:lstStyle/>
          <a:p>
            <a:r>
              <a:rPr kumimoji="1" lang="en-US" altLang="ja-JP" dirty="0"/>
              <a:t>41K-87Rb</a:t>
            </a:r>
            <a:endParaRPr kumimoji="1" lang="ja-JP" altLang="en-US" dirty="0"/>
          </a:p>
        </p:txBody>
      </p:sp>
      <p:cxnSp>
        <p:nvCxnSpPr>
          <p:cNvPr id="11" name="直線矢印コネクタ 10"/>
          <p:cNvCxnSpPr/>
          <p:nvPr/>
        </p:nvCxnSpPr>
        <p:spPr>
          <a:xfrm>
            <a:off x="6539245" y="2998209"/>
            <a:ext cx="451052" cy="3875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2" name="直線矢印コネクタ 31"/>
          <p:cNvCxnSpPr/>
          <p:nvPr/>
        </p:nvCxnSpPr>
        <p:spPr>
          <a:xfrm>
            <a:off x="7086547" y="3462042"/>
            <a:ext cx="444164" cy="388624"/>
          </a:xfrm>
          <a:prstGeom prst="straightConnector1">
            <a:avLst/>
          </a:prstGeom>
          <a:ln>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pic>
        <p:nvPicPr>
          <p:cNvPr id="23" name="図 22" descr="スクリーンショット 2018-12-13 0.36.57.png">
            <a:extLst>
              <a:ext uri="{FF2B5EF4-FFF2-40B4-BE49-F238E27FC236}">
                <a16:creationId xmlns:a16="http://schemas.microsoft.com/office/drawing/2014/main" id="{1DB384CD-BB64-BB4D-9A25-140343151B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2799" y="65537"/>
            <a:ext cx="1913141" cy="1758230"/>
          </a:xfrm>
          <a:prstGeom prst="rect">
            <a:avLst/>
          </a:prstGeom>
        </p:spPr>
      </p:pic>
      <p:sp>
        <p:nvSpPr>
          <p:cNvPr id="25" name="正方形/長方形 24">
            <a:extLst>
              <a:ext uri="{FF2B5EF4-FFF2-40B4-BE49-F238E27FC236}">
                <a16:creationId xmlns:a16="http://schemas.microsoft.com/office/drawing/2014/main" id="{97C1C130-2D32-B040-9296-BC4828B98275}"/>
              </a:ext>
            </a:extLst>
          </p:cNvPr>
          <p:cNvSpPr/>
          <p:nvPr/>
        </p:nvSpPr>
        <p:spPr>
          <a:xfrm>
            <a:off x="4841144" y="6402979"/>
            <a:ext cx="4836256" cy="400110"/>
          </a:xfrm>
          <a:prstGeom prst="rect">
            <a:avLst/>
          </a:prstGeom>
        </p:spPr>
        <p:txBody>
          <a:bodyPr wrap="square">
            <a:spAutoFit/>
          </a:bodyPr>
          <a:lstStyle/>
          <a:p>
            <a:r>
              <a:rPr lang="ja-JP" altLang="en-US" sz="2000"/>
              <a:t>K. Kato, et. al, </a:t>
            </a:r>
            <a:r>
              <a:rPr lang="en-US" altLang="ja-JP" sz="2000" dirty="0"/>
              <a:t>PRL</a:t>
            </a:r>
            <a:r>
              <a:rPr lang="ja-JP" altLang="en-US" sz="2000"/>
              <a:t>.  118, 163401 (2017).</a:t>
            </a:r>
          </a:p>
        </p:txBody>
      </p:sp>
      <p:sp>
        <p:nvSpPr>
          <p:cNvPr id="8" name="テキスト ボックス 7">
            <a:extLst>
              <a:ext uri="{FF2B5EF4-FFF2-40B4-BE49-F238E27FC236}">
                <a16:creationId xmlns:a16="http://schemas.microsoft.com/office/drawing/2014/main" id="{3DCAE5EE-9B38-B248-8980-CD329C7868F5}"/>
              </a:ext>
            </a:extLst>
          </p:cNvPr>
          <p:cNvSpPr txBox="1"/>
          <p:nvPr/>
        </p:nvSpPr>
        <p:spPr>
          <a:xfrm>
            <a:off x="5990005" y="5068572"/>
            <a:ext cx="2646878" cy="830997"/>
          </a:xfrm>
          <a:prstGeom prst="rect">
            <a:avLst/>
          </a:prstGeom>
          <a:solidFill>
            <a:srgbClr val="FFFF00"/>
          </a:solidFill>
        </p:spPr>
        <p:txBody>
          <a:bodyPr wrap="none" rtlCol="0">
            <a:spAutoFit/>
          </a:bodyPr>
          <a:lstStyle/>
          <a:p>
            <a:r>
              <a:rPr lang="ja-JP" altLang="en-US" sz="2400"/>
              <a:t>詳細</a:t>
            </a:r>
            <a:r>
              <a:rPr kumimoji="1" lang="ja-JP" altLang="en-US" sz="2400"/>
              <a:t>は加藤さんに</a:t>
            </a:r>
            <a:endParaRPr kumimoji="1" lang="en-US" altLang="ja-JP" sz="2400" dirty="0"/>
          </a:p>
          <a:p>
            <a:r>
              <a:rPr lang="ja-JP" altLang="en-US" sz="2400"/>
              <a:t>残しておきます</a:t>
            </a:r>
            <a:r>
              <a:rPr lang="en-US" altLang="ja-JP" sz="2400" dirty="0"/>
              <a:t>...</a:t>
            </a:r>
            <a:endParaRPr kumimoji="1" lang="ja-JP" altLang="en-US" sz="2400"/>
          </a:p>
        </p:txBody>
      </p:sp>
    </p:spTree>
    <p:extLst>
      <p:ext uri="{BB962C8B-B14F-4D97-AF65-F5344CB8AC3E}">
        <p14:creationId xmlns:p14="http://schemas.microsoft.com/office/powerpoint/2010/main" val="123437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4AC10CD-F83D-9340-AD7F-5539A89CB4EA}"/>
              </a:ext>
            </a:extLst>
          </p:cNvPr>
          <p:cNvPicPr>
            <a:picLocks noChangeAspect="1"/>
          </p:cNvPicPr>
          <p:nvPr/>
        </p:nvPicPr>
        <p:blipFill>
          <a:blip r:embed="rId2"/>
          <a:stretch>
            <a:fillRect/>
          </a:stretch>
        </p:blipFill>
        <p:spPr>
          <a:xfrm>
            <a:off x="92765" y="649324"/>
            <a:ext cx="9144000" cy="2314159"/>
          </a:xfrm>
          <a:prstGeom prst="rect">
            <a:avLst/>
          </a:prstGeom>
        </p:spPr>
      </p:pic>
      <p:pic>
        <p:nvPicPr>
          <p:cNvPr id="5" name="図 4">
            <a:extLst>
              <a:ext uri="{FF2B5EF4-FFF2-40B4-BE49-F238E27FC236}">
                <a16:creationId xmlns:a16="http://schemas.microsoft.com/office/drawing/2014/main" id="{1BB08BE8-94F8-C543-8C7E-FB155D9DFD1A}"/>
              </a:ext>
            </a:extLst>
          </p:cNvPr>
          <p:cNvPicPr>
            <a:picLocks noChangeAspect="1"/>
          </p:cNvPicPr>
          <p:nvPr/>
        </p:nvPicPr>
        <p:blipFill>
          <a:blip r:embed="rId3"/>
          <a:stretch>
            <a:fillRect/>
          </a:stretch>
        </p:blipFill>
        <p:spPr>
          <a:xfrm>
            <a:off x="1752324" y="2960470"/>
            <a:ext cx="5321300" cy="685800"/>
          </a:xfrm>
          <a:prstGeom prst="rect">
            <a:avLst/>
          </a:prstGeom>
        </p:spPr>
      </p:pic>
      <p:grpSp>
        <p:nvGrpSpPr>
          <p:cNvPr id="47" name="グループ化 46">
            <a:extLst>
              <a:ext uri="{FF2B5EF4-FFF2-40B4-BE49-F238E27FC236}">
                <a16:creationId xmlns:a16="http://schemas.microsoft.com/office/drawing/2014/main" id="{222D51DA-07FB-1147-81ED-11288600B9D1}"/>
              </a:ext>
            </a:extLst>
          </p:cNvPr>
          <p:cNvGrpSpPr/>
          <p:nvPr/>
        </p:nvGrpSpPr>
        <p:grpSpPr>
          <a:xfrm>
            <a:off x="344557" y="3755371"/>
            <a:ext cx="1921565" cy="1789746"/>
            <a:chOff x="344557" y="3755371"/>
            <a:chExt cx="1921565" cy="1789746"/>
          </a:xfrm>
        </p:grpSpPr>
        <p:sp>
          <p:nvSpPr>
            <p:cNvPr id="7" name="フリーフォーム 6">
              <a:extLst>
                <a:ext uri="{FF2B5EF4-FFF2-40B4-BE49-F238E27FC236}">
                  <a16:creationId xmlns:a16="http://schemas.microsoft.com/office/drawing/2014/main" id="{567877D6-FB02-9240-A6E3-41480B6D57E2}"/>
                </a:ext>
              </a:extLst>
            </p:cNvPr>
            <p:cNvSpPr/>
            <p:nvPr/>
          </p:nvSpPr>
          <p:spPr>
            <a:xfrm>
              <a:off x="344557" y="4214191"/>
              <a:ext cx="1921565" cy="1330926"/>
            </a:xfrm>
            <a:custGeom>
              <a:avLst/>
              <a:gdLst>
                <a:gd name="connsiteX0" fmla="*/ 0 w 2623930"/>
                <a:gd name="connsiteY0" fmla="*/ 26505 h 1330926"/>
                <a:gd name="connsiteX1" fmla="*/ 569843 w 2623930"/>
                <a:gd name="connsiteY1" fmla="*/ 1046922 h 1330926"/>
                <a:gd name="connsiteX2" fmla="*/ 1232452 w 2623930"/>
                <a:gd name="connsiteY2" fmla="*/ 1325218 h 1330926"/>
                <a:gd name="connsiteX3" fmla="*/ 2001078 w 2623930"/>
                <a:gd name="connsiteY3" fmla="*/ 1126435 h 1330926"/>
                <a:gd name="connsiteX4" fmla="*/ 2623930 w 2623930"/>
                <a:gd name="connsiteY4" fmla="*/ 0 h 1330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3930" h="1330926">
                  <a:moveTo>
                    <a:pt x="0" y="26505"/>
                  </a:moveTo>
                  <a:cubicBezTo>
                    <a:pt x="182217" y="428487"/>
                    <a:pt x="364434" y="830470"/>
                    <a:pt x="569843" y="1046922"/>
                  </a:cubicBezTo>
                  <a:cubicBezTo>
                    <a:pt x="775252" y="1263374"/>
                    <a:pt x="993913" y="1311966"/>
                    <a:pt x="1232452" y="1325218"/>
                  </a:cubicBezTo>
                  <a:cubicBezTo>
                    <a:pt x="1470991" y="1338470"/>
                    <a:pt x="1769165" y="1347305"/>
                    <a:pt x="2001078" y="1126435"/>
                  </a:cubicBezTo>
                  <a:cubicBezTo>
                    <a:pt x="2232991" y="905565"/>
                    <a:pt x="2428460" y="452782"/>
                    <a:pt x="2623930" y="0"/>
                  </a:cubicBez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テキスト ボックス 8">
              <a:extLst>
                <a:ext uri="{FF2B5EF4-FFF2-40B4-BE49-F238E27FC236}">
                  <a16:creationId xmlns:a16="http://schemas.microsoft.com/office/drawing/2014/main" id="{5F4DE567-D365-7248-B681-093423AAF9D0}"/>
                </a:ext>
              </a:extLst>
            </p:cNvPr>
            <p:cNvSpPr txBox="1"/>
            <p:nvPr/>
          </p:nvSpPr>
          <p:spPr>
            <a:xfrm>
              <a:off x="344557" y="3755371"/>
              <a:ext cx="1473480" cy="369332"/>
            </a:xfrm>
            <a:prstGeom prst="rect">
              <a:avLst/>
            </a:prstGeom>
            <a:noFill/>
          </p:spPr>
          <p:txBody>
            <a:bodyPr wrap="none" rtlCol="0">
              <a:spAutoFit/>
            </a:bodyPr>
            <a:lstStyle/>
            <a:p>
              <a:r>
                <a:rPr kumimoji="1" lang="en-US" altLang="ja-JP" dirty="0" err="1">
                  <a:latin typeface="Symbol" pitchFamily="2" charset="2"/>
                </a:rPr>
                <a:t>w</a:t>
              </a:r>
              <a:r>
                <a:rPr kumimoji="1" lang="en-US" altLang="ja-JP" baseline="-25000" dirty="0" err="1"/>
                <a:t>z</a:t>
              </a:r>
              <a:r>
                <a:rPr kumimoji="1" lang="en-US" altLang="ja-JP" dirty="0"/>
                <a:t>=(2</a:t>
              </a:r>
              <a:r>
                <a:rPr kumimoji="1" lang="en-US" altLang="ja-JP" dirty="0">
                  <a:latin typeface="Symbol" pitchFamily="2" charset="2"/>
                </a:rPr>
                <a:t>p</a:t>
              </a:r>
              <a:r>
                <a:rPr kumimoji="1" lang="en-US" altLang="ja-JP" dirty="0"/>
                <a:t>)x12Hz</a:t>
              </a:r>
              <a:endParaRPr kumimoji="1" lang="ja-JP" altLang="en-US"/>
            </a:p>
          </p:txBody>
        </p:sp>
        <p:sp>
          <p:nvSpPr>
            <p:cNvPr id="23" name="円/楕円 22">
              <a:extLst>
                <a:ext uri="{FF2B5EF4-FFF2-40B4-BE49-F238E27FC236}">
                  <a16:creationId xmlns:a16="http://schemas.microsoft.com/office/drawing/2014/main" id="{8D1F2A2B-88C4-EC42-99B9-1ED8AE77773A}"/>
                </a:ext>
              </a:extLst>
            </p:cNvPr>
            <p:cNvSpPr/>
            <p:nvPr/>
          </p:nvSpPr>
          <p:spPr>
            <a:xfrm>
              <a:off x="1020417" y="5208311"/>
              <a:ext cx="569843" cy="293259"/>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8" name="グループ化 47">
            <a:extLst>
              <a:ext uri="{FF2B5EF4-FFF2-40B4-BE49-F238E27FC236}">
                <a16:creationId xmlns:a16="http://schemas.microsoft.com/office/drawing/2014/main" id="{A35D50DD-FC3B-7D49-B993-CAFE8D0C03DA}"/>
              </a:ext>
            </a:extLst>
          </p:cNvPr>
          <p:cNvGrpSpPr/>
          <p:nvPr/>
        </p:nvGrpSpPr>
        <p:grpSpPr>
          <a:xfrm>
            <a:off x="2577542" y="4213169"/>
            <a:ext cx="1921565" cy="2275777"/>
            <a:chOff x="2577542" y="4213169"/>
            <a:chExt cx="1921565" cy="2275777"/>
          </a:xfrm>
        </p:grpSpPr>
        <p:sp>
          <p:nvSpPr>
            <p:cNvPr id="8" name="フリーフォーム 7">
              <a:extLst>
                <a:ext uri="{FF2B5EF4-FFF2-40B4-BE49-F238E27FC236}">
                  <a16:creationId xmlns:a16="http://schemas.microsoft.com/office/drawing/2014/main" id="{3770E0EA-EB48-1248-A50F-FCCE00156542}"/>
                </a:ext>
              </a:extLst>
            </p:cNvPr>
            <p:cNvSpPr/>
            <p:nvPr/>
          </p:nvSpPr>
          <p:spPr>
            <a:xfrm rot="10800000">
              <a:off x="2626243" y="5088835"/>
              <a:ext cx="1727094" cy="456282"/>
            </a:xfrm>
            <a:custGeom>
              <a:avLst/>
              <a:gdLst>
                <a:gd name="connsiteX0" fmla="*/ 0 w 2623930"/>
                <a:gd name="connsiteY0" fmla="*/ 26505 h 1330926"/>
                <a:gd name="connsiteX1" fmla="*/ 569843 w 2623930"/>
                <a:gd name="connsiteY1" fmla="*/ 1046922 h 1330926"/>
                <a:gd name="connsiteX2" fmla="*/ 1232452 w 2623930"/>
                <a:gd name="connsiteY2" fmla="*/ 1325218 h 1330926"/>
                <a:gd name="connsiteX3" fmla="*/ 2001078 w 2623930"/>
                <a:gd name="connsiteY3" fmla="*/ 1126435 h 1330926"/>
                <a:gd name="connsiteX4" fmla="*/ 2623930 w 2623930"/>
                <a:gd name="connsiteY4" fmla="*/ 0 h 1330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3930" h="1330926">
                  <a:moveTo>
                    <a:pt x="0" y="26505"/>
                  </a:moveTo>
                  <a:cubicBezTo>
                    <a:pt x="182217" y="428487"/>
                    <a:pt x="364434" y="830470"/>
                    <a:pt x="569843" y="1046922"/>
                  </a:cubicBezTo>
                  <a:cubicBezTo>
                    <a:pt x="775252" y="1263374"/>
                    <a:pt x="993913" y="1311966"/>
                    <a:pt x="1232452" y="1325218"/>
                  </a:cubicBezTo>
                  <a:cubicBezTo>
                    <a:pt x="1470991" y="1338470"/>
                    <a:pt x="1769165" y="1347305"/>
                    <a:pt x="2001078" y="1126435"/>
                  </a:cubicBezTo>
                  <a:cubicBezTo>
                    <a:pt x="2232991" y="905565"/>
                    <a:pt x="2428460" y="452782"/>
                    <a:pt x="2623930" y="0"/>
                  </a:cubicBezTo>
                </a:path>
              </a:pathLst>
            </a:cu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0" name="テキスト ボックス 9">
              <a:extLst>
                <a:ext uri="{FF2B5EF4-FFF2-40B4-BE49-F238E27FC236}">
                  <a16:creationId xmlns:a16="http://schemas.microsoft.com/office/drawing/2014/main" id="{254C7F9D-E317-9344-AEA0-F8B88768EAD1}"/>
                </a:ext>
              </a:extLst>
            </p:cNvPr>
            <p:cNvSpPr txBox="1"/>
            <p:nvPr/>
          </p:nvSpPr>
          <p:spPr>
            <a:xfrm>
              <a:off x="2983536" y="6119614"/>
              <a:ext cx="907621" cy="369332"/>
            </a:xfrm>
            <a:prstGeom prst="rect">
              <a:avLst/>
            </a:prstGeom>
            <a:noFill/>
          </p:spPr>
          <p:txBody>
            <a:bodyPr wrap="none" rtlCol="0">
              <a:spAutoFit/>
            </a:bodyPr>
            <a:lstStyle/>
            <a:p>
              <a:r>
                <a:rPr kumimoji="1" lang="en-US" altLang="ja-JP" dirty="0"/>
                <a:t>d~4mm</a:t>
              </a:r>
              <a:endParaRPr kumimoji="1" lang="ja-JP" altLang="en-US"/>
            </a:p>
          </p:txBody>
        </p:sp>
        <p:cxnSp>
          <p:nvCxnSpPr>
            <p:cNvPr id="12" name="直線矢印コネクタ 11">
              <a:extLst>
                <a:ext uri="{FF2B5EF4-FFF2-40B4-BE49-F238E27FC236}">
                  <a16:creationId xmlns:a16="http://schemas.microsoft.com/office/drawing/2014/main" id="{1B17DFE9-819C-384E-BD56-7778D5D1EB81}"/>
                </a:ext>
              </a:extLst>
            </p:cNvPr>
            <p:cNvCxnSpPr>
              <a:cxnSpLocks/>
            </p:cNvCxnSpPr>
            <p:nvPr/>
          </p:nvCxnSpPr>
          <p:spPr>
            <a:xfrm>
              <a:off x="2983536" y="5843362"/>
              <a:ext cx="1105312" cy="0"/>
            </a:xfrm>
            <a:prstGeom prst="straightConnector1">
              <a:avLst/>
            </a:prstGeom>
            <a:ln w="25400">
              <a:solidFill>
                <a:schemeClr val="accent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4" name="フリーフォーム 23">
              <a:extLst>
                <a:ext uri="{FF2B5EF4-FFF2-40B4-BE49-F238E27FC236}">
                  <a16:creationId xmlns:a16="http://schemas.microsoft.com/office/drawing/2014/main" id="{CAFBCDA0-D2DB-9549-AFB2-A684586675CC}"/>
                </a:ext>
              </a:extLst>
            </p:cNvPr>
            <p:cNvSpPr/>
            <p:nvPr/>
          </p:nvSpPr>
          <p:spPr>
            <a:xfrm>
              <a:off x="2577542" y="4213169"/>
              <a:ext cx="1921565" cy="1330926"/>
            </a:xfrm>
            <a:custGeom>
              <a:avLst/>
              <a:gdLst>
                <a:gd name="connsiteX0" fmla="*/ 0 w 2623930"/>
                <a:gd name="connsiteY0" fmla="*/ 26505 h 1330926"/>
                <a:gd name="connsiteX1" fmla="*/ 569843 w 2623930"/>
                <a:gd name="connsiteY1" fmla="*/ 1046922 h 1330926"/>
                <a:gd name="connsiteX2" fmla="*/ 1232452 w 2623930"/>
                <a:gd name="connsiteY2" fmla="*/ 1325218 h 1330926"/>
                <a:gd name="connsiteX3" fmla="*/ 2001078 w 2623930"/>
                <a:gd name="connsiteY3" fmla="*/ 1126435 h 1330926"/>
                <a:gd name="connsiteX4" fmla="*/ 2623930 w 2623930"/>
                <a:gd name="connsiteY4" fmla="*/ 0 h 1330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3930" h="1330926">
                  <a:moveTo>
                    <a:pt x="0" y="26505"/>
                  </a:moveTo>
                  <a:cubicBezTo>
                    <a:pt x="182217" y="428487"/>
                    <a:pt x="364434" y="830470"/>
                    <a:pt x="569843" y="1046922"/>
                  </a:cubicBezTo>
                  <a:cubicBezTo>
                    <a:pt x="775252" y="1263374"/>
                    <a:pt x="993913" y="1311966"/>
                    <a:pt x="1232452" y="1325218"/>
                  </a:cubicBezTo>
                  <a:cubicBezTo>
                    <a:pt x="1470991" y="1338470"/>
                    <a:pt x="1769165" y="1347305"/>
                    <a:pt x="2001078" y="1126435"/>
                  </a:cubicBezTo>
                  <a:cubicBezTo>
                    <a:pt x="2232991" y="905565"/>
                    <a:pt x="2428460" y="452782"/>
                    <a:pt x="2623930" y="0"/>
                  </a:cubicBez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7" name="円/楕円 26">
              <a:extLst>
                <a:ext uri="{FF2B5EF4-FFF2-40B4-BE49-F238E27FC236}">
                  <a16:creationId xmlns:a16="http://schemas.microsoft.com/office/drawing/2014/main" id="{291E0653-B77E-B54C-9CC2-D2EEF44F5641}"/>
                </a:ext>
              </a:extLst>
            </p:cNvPr>
            <p:cNvSpPr/>
            <p:nvPr/>
          </p:nvSpPr>
          <p:spPr>
            <a:xfrm>
              <a:off x="2863469" y="4836824"/>
              <a:ext cx="266639" cy="27518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a:extLst>
                <a:ext uri="{FF2B5EF4-FFF2-40B4-BE49-F238E27FC236}">
                  <a16:creationId xmlns:a16="http://schemas.microsoft.com/office/drawing/2014/main" id="{2CEA0FB6-AB75-9040-80EB-DD5E4662A778}"/>
                </a:ext>
              </a:extLst>
            </p:cNvPr>
            <p:cNvSpPr/>
            <p:nvPr/>
          </p:nvSpPr>
          <p:spPr>
            <a:xfrm>
              <a:off x="3900613" y="4861243"/>
              <a:ext cx="266639" cy="27518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9" name="グループ化 48">
            <a:extLst>
              <a:ext uri="{FF2B5EF4-FFF2-40B4-BE49-F238E27FC236}">
                <a16:creationId xmlns:a16="http://schemas.microsoft.com/office/drawing/2014/main" id="{87818BB9-0AC6-CB41-86A8-51F08E9B83F1}"/>
              </a:ext>
            </a:extLst>
          </p:cNvPr>
          <p:cNvGrpSpPr/>
          <p:nvPr/>
        </p:nvGrpSpPr>
        <p:grpSpPr>
          <a:xfrm>
            <a:off x="4810527" y="4213169"/>
            <a:ext cx="1921565" cy="1330926"/>
            <a:chOff x="4810527" y="4213169"/>
            <a:chExt cx="1921565" cy="1330926"/>
          </a:xfrm>
        </p:grpSpPr>
        <p:sp>
          <p:nvSpPr>
            <p:cNvPr id="25" name="フリーフォーム 24">
              <a:extLst>
                <a:ext uri="{FF2B5EF4-FFF2-40B4-BE49-F238E27FC236}">
                  <a16:creationId xmlns:a16="http://schemas.microsoft.com/office/drawing/2014/main" id="{3B850736-E5E6-3840-9564-505EB0A02E1D}"/>
                </a:ext>
              </a:extLst>
            </p:cNvPr>
            <p:cNvSpPr/>
            <p:nvPr/>
          </p:nvSpPr>
          <p:spPr>
            <a:xfrm>
              <a:off x="4810527" y="4213169"/>
              <a:ext cx="1921565" cy="1330926"/>
            </a:xfrm>
            <a:custGeom>
              <a:avLst/>
              <a:gdLst>
                <a:gd name="connsiteX0" fmla="*/ 0 w 2623930"/>
                <a:gd name="connsiteY0" fmla="*/ 26505 h 1330926"/>
                <a:gd name="connsiteX1" fmla="*/ 569843 w 2623930"/>
                <a:gd name="connsiteY1" fmla="*/ 1046922 h 1330926"/>
                <a:gd name="connsiteX2" fmla="*/ 1232452 w 2623930"/>
                <a:gd name="connsiteY2" fmla="*/ 1325218 h 1330926"/>
                <a:gd name="connsiteX3" fmla="*/ 2001078 w 2623930"/>
                <a:gd name="connsiteY3" fmla="*/ 1126435 h 1330926"/>
                <a:gd name="connsiteX4" fmla="*/ 2623930 w 2623930"/>
                <a:gd name="connsiteY4" fmla="*/ 0 h 1330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3930" h="1330926">
                  <a:moveTo>
                    <a:pt x="0" y="26505"/>
                  </a:moveTo>
                  <a:cubicBezTo>
                    <a:pt x="182217" y="428487"/>
                    <a:pt x="364434" y="830470"/>
                    <a:pt x="569843" y="1046922"/>
                  </a:cubicBezTo>
                  <a:cubicBezTo>
                    <a:pt x="775252" y="1263374"/>
                    <a:pt x="993913" y="1311966"/>
                    <a:pt x="1232452" y="1325218"/>
                  </a:cubicBezTo>
                  <a:cubicBezTo>
                    <a:pt x="1470991" y="1338470"/>
                    <a:pt x="1769165" y="1347305"/>
                    <a:pt x="2001078" y="1126435"/>
                  </a:cubicBezTo>
                  <a:cubicBezTo>
                    <a:pt x="2232991" y="905565"/>
                    <a:pt x="2428460" y="452782"/>
                    <a:pt x="2623930" y="0"/>
                  </a:cubicBez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9" name="円/楕円 28">
              <a:extLst>
                <a:ext uri="{FF2B5EF4-FFF2-40B4-BE49-F238E27FC236}">
                  <a16:creationId xmlns:a16="http://schemas.microsoft.com/office/drawing/2014/main" id="{2C128E6B-3C90-9445-ABBD-06C2618BEC29}"/>
                </a:ext>
              </a:extLst>
            </p:cNvPr>
            <p:cNvSpPr/>
            <p:nvPr/>
          </p:nvSpPr>
          <p:spPr>
            <a:xfrm>
              <a:off x="5104452" y="4832815"/>
              <a:ext cx="266639" cy="27518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a:extLst>
                <a:ext uri="{FF2B5EF4-FFF2-40B4-BE49-F238E27FC236}">
                  <a16:creationId xmlns:a16="http://schemas.microsoft.com/office/drawing/2014/main" id="{EF78EB34-E538-0649-99F7-4F3D6FADDD4A}"/>
                </a:ext>
              </a:extLst>
            </p:cNvPr>
            <p:cNvSpPr/>
            <p:nvPr/>
          </p:nvSpPr>
          <p:spPr>
            <a:xfrm>
              <a:off x="6141596" y="4857234"/>
              <a:ext cx="266639" cy="27518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32">
              <a:extLst>
                <a:ext uri="{FF2B5EF4-FFF2-40B4-BE49-F238E27FC236}">
                  <a16:creationId xmlns:a16="http://schemas.microsoft.com/office/drawing/2014/main" id="{F6C2A209-32A8-8B4C-80E7-B52B075866CC}"/>
                </a:ext>
              </a:extLst>
            </p:cNvPr>
            <p:cNvSpPr/>
            <p:nvPr/>
          </p:nvSpPr>
          <p:spPr>
            <a:xfrm>
              <a:off x="5923722" y="4996912"/>
              <a:ext cx="351193" cy="370218"/>
            </a:xfrm>
            <a:custGeom>
              <a:avLst/>
              <a:gdLst>
                <a:gd name="connsiteX0" fmla="*/ 304800 w 304800"/>
                <a:gd name="connsiteY0" fmla="*/ 0 h 463826"/>
                <a:gd name="connsiteX1" fmla="*/ 212035 w 304800"/>
                <a:gd name="connsiteY1" fmla="*/ 291548 h 463826"/>
                <a:gd name="connsiteX2" fmla="*/ 0 w 304800"/>
                <a:gd name="connsiteY2" fmla="*/ 463826 h 463826"/>
              </a:gdLst>
              <a:ahLst/>
              <a:cxnLst>
                <a:cxn ang="0">
                  <a:pos x="connsiteX0" y="connsiteY0"/>
                </a:cxn>
                <a:cxn ang="0">
                  <a:pos x="connsiteX1" y="connsiteY1"/>
                </a:cxn>
                <a:cxn ang="0">
                  <a:pos x="connsiteX2" y="connsiteY2"/>
                </a:cxn>
              </a:cxnLst>
              <a:rect l="l" t="t" r="r" b="b"/>
              <a:pathLst>
                <a:path w="304800" h="463826">
                  <a:moveTo>
                    <a:pt x="304800" y="0"/>
                  </a:moveTo>
                  <a:cubicBezTo>
                    <a:pt x="283817" y="107122"/>
                    <a:pt x="262835" y="214244"/>
                    <a:pt x="212035" y="291548"/>
                  </a:cubicBezTo>
                  <a:cubicBezTo>
                    <a:pt x="161235" y="368852"/>
                    <a:pt x="80617" y="416339"/>
                    <a:pt x="0" y="463826"/>
                  </a:cubicBezTo>
                </a:path>
              </a:pathLst>
            </a:custGeom>
            <a:noFill/>
            <a:ln w="2540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フリーフォーム 33">
              <a:extLst>
                <a:ext uri="{FF2B5EF4-FFF2-40B4-BE49-F238E27FC236}">
                  <a16:creationId xmlns:a16="http://schemas.microsoft.com/office/drawing/2014/main" id="{07909067-2260-9444-AD19-74899F557BE6}"/>
                </a:ext>
              </a:extLst>
            </p:cNvPr>
            <p:cNvSpPr/>
            <p:nvPr/>
          </p:nvSpPr>
          <p:spPr>
            <a:xfrm flipH="1">
              <a:off x="5266026" y="4966057"/>
              <a:ext cx="351193" cy="370218"/>
            </a:xfrm>
            <a:custGeom>
              <a:avLst/>
              <a:gdLst>
                <a:gd name="connsiteX0" fmla="*/ 304800 w 304800"/>
                <a:gd name="connsiteY0" fmla="*/ 0 h 463826"/>
                <a:gd name="connsiteX1" fmla="*/ 212035 w 304800"/>
                <a:gd name="connsiteY1" fmla="*/ 291548 h 463826"/>
                <a:gd name="connsiteX2" fmla="*/ 0 w 304800"/>
                <a:gd name="connsiteY2" fmla="*/ 463826 h 463826"/>
              </a:gdLst>
              <a:ahLst/>
              <a:cxnLst>
                <a:cxn ang="0">
                  <a:pos x="connsiteX0" y="connsiteY0"/>
                </a:cxn>
                <a:cxn ang="0">
                  <a:pos x="connsiteX1" y="connsiteY1"/>
                </a:cxn>
                <a:cxn ang="0">
                  <a:pos x="connsiteX2" y="connsiteY2"/>
                </a:cxn>
              </a:cxnLst>
              <a:rect l="l" t="t" r="r" b="b"/>
              <a:pathLst>
                <a:path w="304800" h="463826">
                  <a:moveTo>
                    <a:pt x="304800" y="0"/>
                  </a:moveTo>
                  <a:cubicBezTo>
                    <a:pt x="283817" y="107122"/>
                    <a:pt x="262835" y="214244"/>
                    <a:pt x="212035" y="291548"/>
                  </a:cubicBezTo>
                  <a:cubicBezTo>
                    <a:pt x="161235" y="368852"/>
                    <a:pt x="80617" y="416339"/>
                    <a:pt x="0" y="463826"/>
                  </a:cubicBezTo>
                </a:path>
              </a:pathLst>
            </a:custGeom>
            <a:noFill/>
            <a:ln w="2540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5" name="爆発 2 34">
            <a:extLst>
              <a:ext uri="{FF2B5EF4-FFF2-40B4-BE49-F238E27FC236}">
                <a16:creationId xmlns:a16="http://schemas.microsoft.com/office/drawing/2014/main" id="{946561D8-AAD9-4947-8858-34EF1157E3C5}"/>
              </a:ext>
            </a:extLst>
          </p:cNvPr>
          <p:cNvSpPr/>
          <p:nvPr/>
        </p:nvSpPr>
        <p:spPr>
          <a:xfrm>
            <a:off x="5445069" y="5132420"/>
            <a:ext cx="563207" cy="530255"/>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0" name="グループ化 49">
            <a:extLst>
              <a:ext uri="{FF2B5EF4-FFF2-40B4-BE49-F238E27FC236}">
                <a16:creationId xmlns:a16="http://schemas.microsoft.com/office/drawing/2014/main" id="{95F474AD-C46F-D04F-976A-F988CC5F792C}"/>
              </a:ext>
            </a:extLst>
          </p:cNvPr>
          <p:cNvGrpSpPr/>
          <p:nvPr/>
        </p:nvGrpSpPr>
        <p:grpSpPr>
          <a:xfrm>
            <a:off x="7043512" y="4207373"/>
            <a:ext cx="1921565" cy="1330926"/>
            <a:chOff x="7043512" y="4207373"/>
            <a:chExt cx="1921565" cy="1330926"/>
          </a:xfrm>
        </p:grpSpPr>
        <p:sp>
          <p:nvSpPr>
            <p:cNvPr id="26" name="フリーフォーム 25">
              <a:extLst>
                <a:ext uri="{FF2B5EF4-FFF2-40B4-BE49-F238E27FC236}">
                  <a16:creationId xmlns:a16="http://schemas.microsoft.com/office/drawing/2014/main" id="{1195BD8C-9B02-EC43-8084-96B9E226FC66}"/>
                </a:ext>
              </a:extLst>
            </p:cNvPr>
            <p:cNvSpPr/>
            <p:nvPr/>
          </p:nvSpPr>
          <p:spPr>
            <a:xfrm>
              <a:off x="7043512" y="4207373"/>
              <a:ext cx="1921565" cy="1330926"/>
            </a:xfrm>
            <a:custGeom>
              <a:avLst/>
              <a:gdLst>
                <a:gd name="connsiteX0" fmla="*/ 0 w 2623930"/>
                <a:gd name="connsiteY0" fmla="*/ 26505 h 1330926"/>
                <a:gd name="connsiteX1" fmla="*/ 569843 w 2623930"/>
                <a:gd name="connsiteY1" fmla="*/ 1046922 h 1330926"/>
                <a:gd name="connsiteX2" fmla="*/ 1232452 w 2623930"/>
                <a:gd name="connsiteY2" fmla="*/ 1325218 h 1330926"/>
                <a:gd name="connsiteX3" fmla="*/ 2001078 w 2623930"/>
                <a:gd name="connsiteY3" fmla="*/ 1126435 h 1330926"/>
                <a:gd name="connsiteX4" fmla="*/ 2623930 w 2623930"/>
                <a:gd name="connsiteY4" fmla="*/ 0 h 1330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3930" h="1330926">
                  <a:moveTo>
                    <a:pt x="0" y="26505"/>
                  </a:moveTo>
                  <a:cubicBezTo>
                    <a:pt x="182217" y="428487"/>
                    <a:pt x="364434" y="830470"/>
                    <a:pt x="569843" y="1046922"/>
                  </a:cubicBezTo>
                  <a:cubicBezTo>
                    <a:pt x="775252" y="1263374"/>
                    <a:pt x="993913" y="1311966"/>
                    <a:pt x="1232452" y="1325218"/>
                  </a:cubicBezTo>
                  <a:cubicBezTo>
                    <a:pt x="1470991" y="1338470"/>
                    <a:pt x="1769165" y="1347305"/>
                    <a:pt x="2001078" y="1126435"/>
                  </a:cubicBezTo>
                  <a:cubicBezTo>
                    <a:pt x="2232991" y="905565"/>
                    <a:pt x="2428460" y="452782"/>
                    <a:pt x="2623930" y="0"/>
                  </a:cubicBezTo>
                </a:path>
              </a:pathLst>
            </a:cu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6" name="円/楕円 35">
              <a:extLst>
                <a:ext uri="{FF2B5EF4-FFF2-40B4-BE49-F238E27FC236}">
                  <a16:creationId xmlns:a16="http://schemas.microsoft.com/office/drawing/2014/main" id="{7EAE6787-CEAF-0744-8C8A-FF08F895D64D}"/>
                </a:ext>
              </a:extLst>
            </p:cNvPr>
            <p:cNvSpPr/>
            <p:nvPr/>
          </p:nvSpPr>
          <p:spPr>
            <a:xfrm>
              <a:off x="7411415" y="4973153"/>
              <a:ext cx="266639" cy="27518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a:extLst>
                <a:ext uri="{FF2B5EF4-FFF2-40B4-BE49-F238E27FC236}">
                  <a16:creationId xmlns:a16="http://schemas.microsoft.com/office/drawing/2014/main" id="{3A38E753-1744-5946-8174-9F0184984C5C}"/>
                </a:ext>
              </a:extLst>
            </p:cNvPr>
            <p:cNvSpPr/>
            <p:nvPr/>
          </p:nvSpPr>
          <p:spPr>
            <a:xfrm>
              <a:off x="8350458" y="4959901"/>
              <a:ext cx="266639" cy="27518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a:extLst>
                <a:ext uri="{FF2B5EF4-FFF2-40B4-BE49-F238E27FC236}">
                  <a16:creationId xmlns:a16="http://schemas.microsoft.com/office/drawing/2014/main" id="{8EA919C8-5C3D-5E4A-8EFB-BE058CFC6445}"/>
                </a:ext>
              </a:extLst>
            </p:cNvPr>
            <p:cNvSpPr/>
            <p:nvPr/>
          </p:nvSpPr>
          <p:spPr>
            <a:xfrm>
              <a:off x="8114270" y="4767263"/>
              <a:ext cx="180000" cy="180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フリーフォーム 40">
              <a:extLst>
                <a:ext uri="{FF2B5EF4-FFF2-40B4-BE49-F238E27FC236}">
                  <a16:creationId xmlns:a16="http://schemas.microsoft.com/office/drawing/2014/main" id="{B8E45126-6F7B-A14E-B0C4-DBC918AEC34E}"/>
                </a:ext>
              </a:extLst>
            </p:cNvPr>
            <p:cNvSpPr/>
            <p:nvPr/>
          </p:nvSpPr>
          <p:spPr>
            <a:xfrm rot="5400000">
              <a:off x="7561681" y="5098490"/>
              <a:ext cx="351193" cy="370218"/>
            </a:xfrm>
            <a:custGeom>
              <a:avLst/>
              <a:gdLst>
                <a:gd name="connsiteX0" fmla="*/ 304800 w 304800"/>
                <a:gd name="connsiteY0" fmla="*/ 0 h 463826"/>
                <a:gd name="connsiteX1" fmla="*/ 212035 w 304800"/>
                <a:gd name="connsiteY1" fmla="*/ 291548 h 463826"/>
                <a:gd name="connsiteX2" fmla="*/ 0 w 304800"/>
                <a:gd name="connsiteY2" fmla="*/ 463826 h 463826"/>
              </a:gdLst>
              <a:ahLst/>
              <a:cxnLst>
                <a:cxn ang="0">
                  <a:pos x="connsiteX0" y="connsiteY0"/>
                </a:cxn>
                <a:cxn ang="0">
                  <a:pos x="connsiteX1" y="connsiteY1"/>
                </a:cxn>
                <a:cxn ang="0">
                  <a:pos x="connsiteX2" y="connsiteY2"/>
                </a:cxn>
              </a:cxnLst>
              <a:rect l="l" t="t" r="r" b="b"/>
              <a:pathLst>
                <a:path w="304800" h="463826">
                  <a:moveTo>
                    <a:pt x="304800" y="0"/>
                  </a:moveTo>
                  <a:cubicBezTo>
                    <a:pt x="283817" y="107122"/>
                    <a:pt x="262835" y="214244"/>
                    <a:pt x="212035" y="291548"/>
                  </a:cubicBezTo>
                  <a:cubicBezTo>
                    <a:pt x="161235" y="368852"/>
                    <a:pt x="80617" y="416339"/>
                    <a:pt x="0" y="463826"/>
                  </a:cubicBezTo>
                </a:path>
              </a:pathLst>
            </a:custGeom>
            <a:noFill/>
            <a:ln w="2540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フリーフォーム 41">
              <a:extLst>
                <a:ext uri="{FF2B5EF4-FFF2-40B4-BE49-F238E27FC236}">
                  <a16:creationId xmlns:a16="http://schemas.microsoft.com/office/drawing/2014/main" id="{D6722143-1ADF-CC4F-B0AE-F26CDBCA9999}"/>
                </a:ext>
              </a:extLst>
            </p:cNvPr>
            <p:cNvSpPr/>
            <p:nvPr/>
          </p:nvSpPr>
          <p:spPr>
            <a:xfrm rot="16200000" flipH="1">
              <a:off x="8166299" y="5079323"/>
              <a:ext cx="351193" cy="370218"/>
            </a:xfrm>
            <a:custGeom>
              <a:avLst/>
              <a:gdLst>
                <a:gd name="connsiteX0" fmla="*/ 304800 w 304800"/>
                <a:gd name="connsiteY0" fmla="*/ 0 h 463826"/>
                <a:gd name="connsiteX1" fmla="*/ 212035 w 304800"/>
                <a:gd name="connsiteY1" fmla="*/ 291548 h 463826"/>
                <a:gd name="connsiteX2" fmla="*/ 0 w 304800"/>
                <a:gd name="connsiteY2" fmla="*/ 463826 h 463826"/>
              </a:gdLst>
              <a:ahLst/>
              <a:cxnLst>
                <a:cxn ang="0">
                  <a:pos x="connsiteX0" y="connsiteY0"/>
                </a:cxn>
                <a:cxn ang="0">
                  <a:pos x="connsiteX1" y="connsiteY1"/>
                </a:cxn>
                <a:cxn ang="0">
                  <a:pos x="connsiteX2" y="connsiteY2"/>
                </a:cxn>
              </a:cxnLst>
              <a:rect l="l" t="t" r="r" b="b"/>
              <a:pathLst>
                <a:path w="304800" h="463826">
                  <a:moveTo>
                    <a:pt x="304800" y="0"/>
                  </a:moveTo>
                  <a:cubicBezTo>
                    <a:pt x="283817" y="107122"/>
                    <a:pt x="262835" y="214244"/>
                    <a:pt x="212035" y="291548"/>
                  </a:cubicBezTo>
                  <a:cubicBezTo>
                    <a:pt x="161235" y="368852"/>
                    <a:pt x="80617" y="416339"/>
                    <a:pt x="0" y="463826"/>
                  </a:cubicBezTo>
                </a:path>
              </a:pathLst>
            </a:custGeom>
            <a:noFill/>
            <a:ln w="2540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フリーフォーム 42">
              <a:extLst>
                <a:ext uri="{FF2B5EF4-FFF2-40B4-BE49-F238E27FC236}">
                  <a16:creationId xmlns:a16="http://schemas.microsoft.com/office/drawing/2014/main" id="{BA055E87-49E1-0345-9152-D79CC41A0E83}"/>
                </a:ext>
              </a:extLst>
            </p:cNvPr>
            <p:cNvSpPr/>
            <p:nvPr/>
          </p:nvSpPr>
          <p:spPr>
            <a:xfrm rot="16200000" flipH="1">
              <a:off x="7855702" y="5078130"/>
              <a:ext cx="591123" cy="180003"/>
            </a:xfrm>
            <a:custGeom>
              <a:avLst/>
              <a:gdLst>
                <a:gd name="connsiteX0" fmla="*/ 304800 w 304800"/>
                <a:gd name="connsiteY0" fmla="*/ 0 h 463826"/>
                <a:gd name="connsiteX1" fmla="*/ 212035 w 304800"/>
                <a:gd name="connsiteY1" fmla="*/ 291548 h 463826"/>
                <a:gd name="connsiteX2" fmla="*/ 0 w 304800"/>
                <a:gd name="connsiteY2" fmla="*/ 463826 h 463826"/>
              </a:gdLst>
              <a:ahLst/>
              <a:cxnLst>
                <a:cxn ang="0">
                  <a:pos x="connsiteX0" y="connsiteY0"/>
                </a:cxn>
                <a:cxn ang="0">
                  <a:pos x="connsiteX1" y="connsiteY1"/>
                </a:cxn>
                <a:cxn ang="0">
                  <a:pos x="connsiteX2" y="connsiteY2"/>
                </a:cxn>
              </a:cxnLst>
              <a:rect l="l" t="t" r="r" b="b"/>
              <a:pathLst>
                <a:path w="304800" h="463826">
                  <a:moveTo>
                    <a:pt x="304800" y="0"/>
                  </a:moveTo>
                  <a:cubicBezTo>
                    <a:pt x="283817" y="107122"/>
                    <a:pt x="262835" y="214244"/>
                    <a:pt x="212035" y="291548"/>
                  </a:cubicBezTo>
                  <a:cubicBezTo>
                    <a:pt x="161235" y="368852"/>
                    <a:pt x="80617" y="416339"/>
                    <a:pt x="0" y="463826"/>
                  </a:cubicBezTo>
                </a:path>
              </a:pathLst>
            </a:custGeom>
            <a:noFill/>
            <a:ln w="2540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フリーフォーム 43">
              <a:extLst>
                <a:ext uri="{FF2B5EF4-FFF2-40B4-BE49-F238E27FC236}">
                  <a16:creationId xmlns:a16="http://schemas.microsoft.com/office/drawing/2014/main" id="{1682395C-E1FF-8441-B89E-C96F2FD4400D}"/>
                </a:ext>
              </a:extLst>
            </p:cNvPr>
            <p:cNvSpPr/>
            <p:nvPr/>
          </p:nvSpPr>
          <p:spPr>
            <a:xfrm rot="5400000">
              <a:off x="7621171" y="5116007"/>
              <a:ext cx="591123" cy="180003"/>
            </a:xfrm>
            <a:custGeom>
              <a:avLst/>
              <a:gdLst>
                <a:gd name="connsiteX0" fmla="*/ 304800 w 304800"/>
                <a:gd name="connsiteY0" fmla="*/ 0 h 463826"/>
                <a:gd name="connsiteX1" fmla="*/ 212035 w 304800"/>
                <a:gd name="connsiteY1" fmla="*/ 291548 h 463826"/>
                <a:gd name="connsiteX2" fmla="*/ 0 w 304800"/>
                <a:gd name="connsiteY2" fmla="*/ 463826 h 463826"/>
              </a:gdLst>
              <a:ahLst/>
              <a:cxnLst>
                <a:cxn ang="0">
                  <a:pos x="connsiteX0" y="connsiteY0"/>
                </a:cxn>
                <a:cxn ang="0">
                  <a:pos x="connsiteX1" y="connsiteY1"/>
                </a:cxn>
                <a:cxn ang="0">
                  <a:pos x="connsiteX2" y="connsiteY2"/>
                </a:cxn>
              </a:cxnLst>
              <a:rect l="l" t="t" r="r" b="b"/>
              <a:pathLst>
                <a:path w="304800" h="463826">
                  <a:moveTo>
                    <a:pt x="304800" y="0"/>
                  </a:moveTo>
                  <a:cubicBezTo>
                    <a:pt x="283817" y="107122"/>
                    <a:pt x="262835" y="214244"/>
                    <a:pt x="212035" y="291548"/>
                  </a:cubicBezTo>
                  <a:cubicBezTo>
                    <a:pt x="161235" y="368852"/>
                    <a:pt x="80617" y="416339"/>
                    <a:pt x="0" y="463826"/>
                  </a:cubicBezTo>
                </a:path>
              </a:pathLst>
            </a:custGeom>
            <a:noFill/>
            <a:ln w="25400">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a:extLst>
                <a:ext uri="{FF2B5EF4-FFF2-40B4-BE49-F238E27FC236}">
                  <a16:creationId xmlns:a16="http://schemas.microsoft.com/office/drawing/2014/main" id="{03108E0D-853C-2E44-BA89-AC6C9D737ED1}"/>
                </a:ext>
              </a:extLst>
            </p:cNvPr>
            <p:cNvSpPr/>
            <p:nvPr/>
          </p:nvSpPr>
          <p:spPr>
            <a:xfrm>
              <a:off x="7717554" y="4829940"/>
              <a:ext cx="180000" cy="1800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5" name="上矢印 44">
            <a:extLst>
              <a:ext uri="{FF2B5EF4-FFF2-40B4-BE49-F238E27FC236}">
                <a16:creationId xmlns:a16="http://schemas.microsoft.com/office/drawing/2014/main" id="{38B58657-FFBC-2241-A52B-FDA14A75193D}"/>
              </a:ext>
            </a:extLst>
          </p:cNvPr>
          <p:cNvSpPr/>
          <p:nvPr/>
        </p:nvSpPr>
        <p:spPr>
          <a:xfrm>
            <a:off x="6890464" y="5790238"/>
            <a:ext cx="2227660" cy="677302"/>
          </a:xfrm>
          <a:prstGeom prst="up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360C48E7-F013-1544-A328-5EA686EC9947}"/>
              </a:ext>
            </a:extLst>
          </p:cNvPr>
          <p:cNvSpPr txBox="1"/>
          <p:nvPr/>
        </p:nvSpPr>
        <p:spPr>
          <a:xfrm>
            <a:off x="7276432" y="3576282"/>
            <a:ext cx="1569660" cy="369332"/>
          </a:xfrm>
          <a:prstGeom prst="rect">
            <a:avLst/>
          </a:prstGeom>
          <a:noFill/>
        </p:spPr>
        <p:txBody>
          <a:bodyPr wrap="none" rtlCol="0">
            <a:spAutoFit/>
          </a:bodyPr>
          <a:lstStyle/>
          <a:p>
            <a:r>
              <a:rPr kumimoji="1" lang="ja-JP" altLang="en-US"/>
              <a:t>（影を撮影）</a:t>
            </a:r>
          </a:p>
        </p:txBody>
      </p:sp>
      <p:sp>
        <p:nvSpPr>
          <p:cNvPr id="51" name="スライド番号プレースホルダー 50">
            <a:extLst>
              <a:ext uri="{FF2B5EF4-FFF2-40B4-BE49-F238E27FC236}">
                <a16:creationId xmlns:a16="http://schemas.microsoft.com/office/drawing/2014/main" id="{E10154E4-2BBF-3C4D-A482-2F71BD256C69}"/>
              </a:ext>
            </a:extLst>
          </p:cNvPr>
          <p:cNvSpPr>
            <a:spLocks noGrp="1"/>
          </p:cNvSpPr>
          <p:nvPr>
            <p:ph type="sldNum" sz="quarter" idx="12"/>
          </p:nvPr>
        </p:nvSpPr>
        <p:spPr/>
        <p:txBody>
          <a:bodyPr/>
          <a:lstStyle/>
          <a:p>
            <a:fld id="{64E34636-76E8-8D49-B6F1-551BD4C1242B}" type="slidenum">
              <a:rPr kumimoji="1" lang="ja-JP" altLang="en-US" smtClean="0"/>
              <a:t>44</a:t>
            </a:fld>
            <a:endParaRPr kumimoji="1" lang="ja-JP" altLang="en-US"/>
          </a:p>
        </p:txBody>
      </p:sp>
      <p:sp>
        <p:nvSpPr>
          <p:cNvPr id="52" name="正方形/長方形 51">
            <a:extLst>
              <a:ext uri="{FF2B5EF4-FFF2-40B4-BE49-F238E27FC236}">
                <a16:creationId xmlns:a16="http://schemas.microsoft.com/office/drawing/2014/main" id="{F3D1CAA2-4ABB-6F45-AC33-DD2A3CD4E074}"/>
              </a:ext>
            </a:extLst>
          </p:cNvPr>
          <p:cNvSpPr/>
          <p:nvPr/>
        </p:nvSpPr>
        <p:spPr>
          <a:xfrm>
            <a:off x="345539" y="131151"/>
            <a:ext cx="2440092" cy="584775"/>
          </a:xfrm>
          <a:prstGeom prst="rect">
            <a:avLst/>
          </a:prstGeom>
        </p:spPr>
        <p:txBody>
          <a:bodyPr wrap="none">
            <a:spAutoFit/>
          </a:bodyPr>
          <a:lstStyle/>
          <a:p>
            <a:r>
              <a:rPr lang="en-US" altLang="ja-JP" sz="3200" dirty="0"/>
              <a:t>3.4 </a:t>
            </a:r>
            <a:r>
              <a:rPr lang="ja-JP" altLang="en-US" sz="3200"/>
              <a:t>衝突実験</a:t>
            </a:r>
          </a:p>
        </p:txBody>
      </p:sp>
    </p:spTree>
    <p:extLst>
      <p:ext uri="{BB962C8B-B14F-4D97-AF65-F5344CB8AC3E}">
        <p14:creationId xmlns:p14="http://schemas.microsoft.com/office/powerpoint/2010/main" val="80231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5" grpId="0" animBg="1"/>
      <p:bldP spid="4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B0063E1-17F9-AE4B-8210-EBA590D1291B}"/>
              </a:ext>
            </a:extLst>
          </p:cNvPr>
          <p:cNvPicPr>
            <a:picLocks noChangeAspect="1"/>
          </p:cNvPicPr>
          <p:nvPr/>
        </p:nvPicPr>
        <p:blipFill>
          <a:blip r:embed="rId2"/>
          <a:stretch>
            <a:fillRect/>
          </a:stretch>
        </p:blipFill>
        <p:spPr>
          <a:xfrm>
            <a:off x="242129" y="648529"/>
            <a:ext cx="4127500" cy="5295900"/>
          </a:xfrm>
          <a:prstGeom prst="rect">
            <a:avLst/>
          </a:prstGeom>
        </p:spPr>
      </p:pic>
      <p:pic>
        <p:nvPicPr>
          <p:cNvPr id="5" name="図 4">
            <a:extLst>
              <a:ext uri="{FF2B5EF4-FFF2-40B4-BE49-F238E27FC236}">
                <a16:creationId xmlns:a16="http://schemas.microsoft.com/office/drawing/2014/main" id="{D54E605C-0D08-B94F-B3F7-094825D56AFB}"/>
              </a:ext>
            </a:extLst>
          </p:cNvPr>
          <p:cNvPicPr>
            <a:picLocks noChangeAspect="1"/>
          </p:cNvPicPr>
          <p:nvPr/>
        </p:nvPicPr>
        <p:blipFill>
          <a:blip r:embed="rId3"/>
          <a:stretch>
            <a:fillRect/>
          </a:stretch>
        </p:blipFill>
        <p:spPr>
          <a:xfrm>
            <a:off x="4483100" y="1708979"/>
            <a:ext cx="4660900" cy="3175000"/>
          </a:xfrm>
          <a:prstGeom prst="rect">
            <a:avLst/>
          </a:prstGeom>
        </p:spPr>
      </p:pic>
      <p:sp>
        <p:nvSpPr>
          <p:cNvPr id="6" name="スライド番号プレースホルダー 5">
            <a:extLst>
              <a:ext uri="{FF2B5EF4-FFF2-40B4-BE49-F238E27FC236}">
                <a16:creationId xmlns:a16="http://schemas.microsoft.com/office/drawing/2014/main" id="{E15660F0-D834-E54E-8E92-C792B4D44F89}"/>
              </a:ext>
            </a:extLst>
          </p:cNvPr>
          <p:cNvSpPr>
            <a:spLocks noGrp="1"/>
          </p:cNvSpPr>
          <p:nvPr>
            <p:ph type="sldNum" sz="quarter" idx="12"/>
          </p:nvPr>
        </p:nvSpPr>
        <p:spPr/>
        <p:txBody>
          <a:bodyPr/>
          <a:lstStyle/>
          <a:p>
            <a:fld id="{64E34636-76E8-8D49-B6F1-551BD4C1242B}" type="slidenum">
              <a:rPr kumimoji="1" lang="ja-JP" altLang="en-US" smtClean="0"/>
              <a:t>45</a:t>
            </a:fld>
            <a:endParaRPr kumimoji="1" lang="ja-JP" altLang="en-US"/>
          </a:p>
        </p:txBody>
      </p:sp>
    </p:spTree>
    <p:extLst>
      <p:ext uri="{BB962C8B-B14F-4D97-AF65-F5344CB8AC3E}">
        <p14:creationId xmlns:p14="http://schemas.microsoft.com/office/powerpoint/2010/main" val="180088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6A636CFB-F18A-4841-A6B6-82698B704C9B}"/>
              </a:ext>
            </a:extLst>
          </p:cNvPr>
          <p:cNvSpPr txBox="1"/>
          <p:nvPr/>
        </p:nvSpPr>
        <p:spPr>
          <a:xfrm>
            <a:off x="240030" y="662940"/>
            <a:ext cx="8488221" cy="5262979"/>
          </a:xfrm>
          <a:prstGeom prst="rect">
            <a:avLst/>
          </a:prstGeom>
          <a:noFill/>
        </p:spPr>
        <p:txBody>
          <a:bodyPr wrap="none" rtlCol="0">
            <a:spAutoFit/>
          </a:bodyPr>
          <a:lstStyle/>
          <a:p>
            <a:r>
              <a:rPr lang="en-US" altLang="ja-JP" sz="2400" dirty="0"/>
              <a:t>1. </a:t>
            </a:r>
            <a:r>
              <a:rPr kumimoji="1" lang="ja-JP" altLang="en-US" sz="2400"/>
              <a:t>散乱長はどのように決定されたか</a:t>
            </a:r>
            <a:endParaRPr lang="en-US" altLang="ja-JP" sz="2400" dirty="0"/>
          </a:p>
          <a:p>
            <a:endParaRPr kumimoji="1" lang="en-US" altLang="ja-JP" sz="2400" dirty="0"/>
          </a:p>
          <a:p>
            <a:r>
              <a:rPr lang="en-US" altLang="ja-JP" sz="2400" dirty="0"/>
              <a:t>2. </a:t>
            </a:r>
            <a:r>
              <a:rPr kumimoji="1" lang="ja-JP" altLang="en-US" sz="2400"/>
              <a:t>フェッシュバッハ共鳴は冷却原子でどのように使われたか</a:t>
            </a:r>
            <a:endParaRPr kumimoji="1" lang="en-US" altLang="ja-JP" sz="2400" dirty="0"/>
          </a:p>
          <a:p>
            <a:r>
              <a:rPr lang="ja-JP" altLang="en-US" sz="2400"/>
              <a:t>　</a:t>
            </a:r>
            <a:r>
              <a:rPr lang="en-US" altLang="ja-JP" sz="2400" dirty="0"/>
              <a:t>2.1 </a:t>
            </a:r>
            <a:r>
              <a:rPr lang="ja-JP" altLang="en-US" sz="2400"/>
              <a:t>フェッシュバッハ共鳴の実現</a:t>
            </a:r>
            <a:endParaRPr lang="en-US" altLang="ja-JP" sz="2400" dirty="0"/>
          </a:p>
          <a:p>
            <a:r>
              <a:rPr lang="ja-JP" altLang="en-US" sz="2400"/>
              <a:t>　</a:t>
            </a:r>
            <a:r>
              <a:rPr lang="en-US" altLang="ja-JP" sz="2400" dirty="0"/>
              <a:t>2.2 </a:t>
            </a:r>
            <a:r>
              <a:rPr lang="ja-JP" altLang="en-US" sz="2400"/>
              <a:t>３体ロスとフェルミオン</a:t>
            </a:r>
            <a:endParaRPr lang="en-US" altLang="ja-JP" sz="2400" dirty="0"/>
          </a:p>
          <a:p>
            <a:r>
              <a:rPr lang="ja-JP" altLang="en-US" sz="2400"/>
              <a:t>　</a:t>
            </a:r>
            <a:r>
              <a:rPr lang="en-US" altLang="ja-JP" sz="2400" dirty="0"/>
              <a:t>2.3 “narrow” </a:t>
            </a:r>
            <a:r>
              <a:rPr lang="ja-JP" altLang="en-US" sz="2400"/>
              <a:t>と</a:t>
            </a:r>
            <a:r>
              <a:rPr lang="en-US" altLang="ja-JP" sz="2400" dirty="0"/>
              <a:t> “broad”</a:t>
            </a:r>
          </a:p>
          <a:p>
            <a:r>
              <a:rPr lang="ja-JP" altLang="en-US" sz="2400"/>
              <a:t>　</a:t>
            </a:r>
            <a:r>
              <a:rPr lang="en-US" altLang="ja-JP" sz="2400" dirty="0"/>
              <a:t>2.4 </a:t>
            </a:r>
            <a:r>
              <a:rPr lang="ja-JP" altLang="en-US" sz="2400"/>
              <a:t>ボソンでの進展（</a:t>
            </a:r>
            <a:r>
              <a:rPr lang="en-US" altLang="ja-JP" sz="2400" dirty="0"/>
              <a:t>Efimov</a:t>
            </a:r>
            <a:r>
              <a:rPr lang="ja-JP" altLang="en-US" sz="2400"/>
              <a:t>など）</a:t>
            </a:r>
            <a:endParaRPr lang="en-US" altLang="ja-JP" sz="2400" dirty="0"/>
          </a:p>
          <a:p>
            <a:r>
              <a:rPr lang="ja-JP" altLang="en-US" sz="2400"/>
              <a:t>　</a:t>
            </a:r>
            <a:endParaRPr lang="en-US" altLang="ja-JP" sz="2400" dirty="0"/>
          </a:p>
          <a:p>
            <a:r>
              <a:rPr lang="en-US" altLang="ja-JP" sz="2400" dirty="0"/>
              <a:t>3. </a:t>
            </a:r>
            <a:r>
              <a:rPr lang="ja-JP" altLang="en-US" sz="2400"/>
              <a:t>関連した実験の紹介</a:t>
            </a:r>
            <a:endParaRPr lang="en-US" altLang="ja-JP" sz="2400" dirty="0"/>
          </a:p>
          <a:p>
            <a:r>
              <a:rPr lang="ja-JP" altLang="en-US" sz="2400"/>
              <a:t>　</a:t>
            </a:r>
            <a:r>
              <a:rPr lang="en-US" altLang="ja-JP" sz="2400" dirty="0"/>
              <a:t>3.1 </a:t>
            </a:r>
            <a:r>
              <a:rPr lang="ja-JP" altLang="en-US" sz="2400"/>
              <a:t>光格子中でのフェッシュバッハ共鳴</a:t>
            </a:r>
            <a:endParaRPr lang="en-US" altLang="ja-JP" sz="2400" dirty="0"/>
          </a:p>
          <a:p>
            <a:r>
              <a:rPr lang="ja-JP" altLang="en-US" sz="2400"/>
              <a:t>　　</a:t>
            </a:r>
            <a:r>
              <a:rPr lang="en-US" altLang="ja-JP" sz="2400" dirty="0"/>
              <a:t>(confinement induced resonance)</a:t>
            </a:r>
          </a:p>
          <a:p>
            <a:r>
              <a:rPr lang="ja-JP" altLang="en-US" sz="2400"/>
              <a:t>　</a:t>
            </a:r>
            <a:r>
              <a:rPr lang="en-US" altLang="ja-JP" sz="2400" dirty="0"/>
              <a:t>3.2 </a:t>
            </a:r>
            <a:r>
              <a:rPr lang="ja-JP" altLang="en-US" sz="2400"/>
              <a:t>光による散乱長の制御</a:t>
            </a:r>
            <a:endParaRPr lang="en-US" altLang="ja-JP" sz="2400" dirty="0"/>
          </a:p>
          <a:p>
            <a:r>
              <a:rPr lang="ja-JP" altLang="en-US" sz="2400"/>
              <a:t>　</a:t>
            </a:r>
            <a:r>
              <a:rPr lang="en-US" altLang="ja-JP" sz="2400" dirty="0"/>
              <a:t>3.3 </a:t>
            </a:r>
            <a:r>
              <a:rPr lang="ja-JP" altLang="en-US" sz="2400"/>
              <a:t>極性分子の生成</a:t>
            </a:r>
            <a:endParaRPr lang="en-US" altLang="ja-JP" sz="2400" dirty="0"/>
          </a:p>
          <a:p>
            <a:r>
              <a:rPr lang="ja-JP" altLang="en-US" sz="2400"/>
              <a:t>　</a:t>
            </a:r>
            <a:r>
              <a:rPr lang="en-US" altLang="ja-JP" sz="2400" dirty="0"/>
              <a:t>3.4 </a:t>
            </a:r>
            <a:r>
              <a:rPr lang="ja-JP" altLang="en-US" sz="2400"/>
              <a:t>衝突実験</a:t>
            </a:r>
            <a:endParaRPr lang="en-US" altLang="ja-JP" sz="2400" dirty="0"/>
          </a:p>
        </p:txBody>
      </p:sp>
      <p:sp>
        <p:nvSpPr>
          <p:cNvPr id="3" name="テキスト ボックス 2">
            <a:extLst>
              <a:ext uri="{FF2B5EF4-FFF2-40B4-BE49-F238E27FC236}">
                <a16:creationId xmlns:a16="http://schemas.microsoft.com/office/drawing/2014/main" id="{A1A46FDA-A084-C142-A0A6-04BAB5724760}"/>
              </a:ext>
            </a:extLst>
          </p:cNvPr>
          <p:cNvSpPr txBox="1"/>
          <p:nvPr/>
        </p:nvSpPr>
        <p:spPr>
          <a:xfrm>
            <a:off x="3790122" y="5925919"/>
            <a:ext cx="5152373" cy="646331"/>
          </a:xfrm>
          <a:prstGeom prst="rect">
            <a:avLst/>
          </a:prstGeom>
          <a:noFill/>
        </p:spPr>
        <p:txBody>
          <a:bodyPr wrap="none" rtlCol="0">
            <a:spAutoFit/>
          </a:bodyPr>
          <a:lstStyle/>
          <a:p>
            <a:r>
              <a:rPr kumimoji="1" lang="en-US" altLang="ja-JP" sz="3600" dirty="0"/>
              <a:t>...</a:t>
            </a:r>
            <a:r>
              <a:rPr kumimoji="1" lang="ja-JP" altLang="en-US" sz="3600"/>
              <a:t>などを紹介しました。</a:t>
            </a:r>
          </a:p>
        </p:txBody>
      </p:sp>
      <p:sp>
        <p:nvSpPr>
          <p:cNvPr id="4" name="スライド番号プレースホルダー 3">
            <a:extLst>
              <a:ext uri="{FF2B5EF4-FFF2-40B4-BE49-F238E27FC236}">
                <a16:creationId xmlns:a16="http://schemas.microsoft.com/office/drawing/2014/main" id="{354365E2-D0AD-E04F-AE24-415E20586C1A}"/>
              </a:ext>
            </a:extLst>
          </p:cNvPr>
          <p:cNvSpPr>
            <a:spLocks noGrp="1"/>
          </p:cNvSpPr>
          <p:nvPr>
            <p:ph type="sldNum" sz="quarter" idx="12"/>
          </p:nvPr>
        </p:nvSpPr>
        <p:spPr/>
        <p:txBody>
          <a:bodyPr/>
          <a:lstStyle/>
          <a:p>
            <a:fld id="{64E34636-76E8-8D49-B6F1-551BD4C1242B}" type="slidenum">
              <a:rPr kumimoji="1" lang="ja-JP" altLang="en-US" smtClean="0"/>
              <a:t>46</a:t>
            </a:fld>
            <a:endParaRPr kumimoji="1" lang="ja-JP" altLang="en-US"/>
          </a:p>
        </p:txBody>
      </p:sp>
    </p:spTree>
    <p:extLst>
      <p:ext uri="{BB962C8B-B14F-4D97-AF65-F5344CB8AC3E}">
        <p14:creationId xmlns:p14="http://schemas.microsoft.com/office/powerpoint/2010/main" val="3761394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4"/>
          <a:stretch>
            <a:fillRect/>
          </a:stretch>
        </p:blipFill>
        <p:spPr>
          <a:xfrm>
            <a:off x="1233383" y="31341"/>
            <a:ext cx="3222731" cy="3413707"/>
          </a:xfrm>
          <a:prstGeom prst="rect">
            <a:avLst/>
          </a:prstGeom>
        </p:spPr>
      </p:pic>
      <p:sp>
        <p:nvSpPr>
          <p:cNvPr id="16" name="フリーフォーム 15"/>
          <p:cNvSpPr/>
          <p:nvPr/>
        </p:nvSpPr>
        <p:spPr>
          <a:xfrm>
            <a:off x="3302184" y="1326270"/>
            <a:ext cx="749300" cy="265526"/>
          </a:xfrm>
          <a:custGeom>
            <a:avLst/>
            <a:gdLst>
              <a:gd name="connsiteX0" fmla="*/ 749300 w 749300"/>
              <a:gd name="connsiteY0" fmla="*/ 241770 h 265526"/>
              <a:gd name="connsiteX1" fmla="*/ 177800 w 749300"/>
              <a:gd name="connsiteY1" fmla="*/ 254470 h 265526"/>
              <a:gd name="connsiteX2" fmla="*/ 0 w 749300"/>
              <a:gd name="connsiteY2" fmla="*/ 102070 h 265526"/>
              <a:gd name="connsiteX3" fmla="*/ 177800 w 749300"/>
              <a:gd name="connsiteY3" fmla="*/ 13170 h 265526"/>
              <a:gd name="connsiteX4" fmla="*/ 736600 w 749300"/>
              <a:gd name="connsiteY4" fmla="*/ 470 h 265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9300" h="265526">
                <a:moveTo>
                  <a:pt x="749300" y="241770"/>
                </a:moveTo>
                <a:cubicBezTo>
                  <a:pt x="525991" y="259761"/>
                  <a:pt x="302683" y="277753"/>
                  <a:pt x="177800" y="254470"/>
                </a:cubicBezTo>
                <a:cubicBezTo>
                  <a:pt x="52917" y="231187"/>
                  <a:pt x="0" y="142287"/>
                  <a:pt x="0" y="102070"/>
                </a:cubicBezTo>
                <a:cubicBezTo>
                  <a:pt x="0" y="61853"/>
                  <a:pt x="55033" y="30103"/>
                  <a:pt x="177800" y="13170"/>
                </a:cubicBezTo>
                <a:cubicBezTo>
                  <a:pt x="300567" y="-3763"/>
                  <a:pt x="736600" y="470"/>
                  <a:pt x="736600" y="470"/>
                </a:cubicBezTo>
              </a:path>
            </a:pathLst>
          </a:custGeom>
          <a:ln w="38100" cap="flat">
            <a:solidFill>
              <a:srgbClr val="FF0000"/>
            </a:solidFill>
            <a:tailEnd type="arrow"/>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17" name="フリーフォーム 16"/>
          <p:cNvSpPr/>
          <p:nvPr/>
        </p:nvSpPr>
        <p:spPr>
          <a:xfrm>
            <a:off x="2110089" y="1339440"/>
            <a:ext cx="1903295" cy="241300"/>
          </a:xfrm>
          <a:custGeom>
            <a:avLst/>
            <a:gdLst>
              <a:gd name="connsiteX0" fmla="*/ 1903295 w 1903295"/>
              <a:gd name="connsiteY0" fmla="*/ 241300 h 241300"/>
              <a:gd name="connsiteX1" fmla="*/ 963495 w 1903295"/>
              <a:gd name="connsiteY1" fmla="*/ 215900 h 241300"/>
              <a:gd name="connsiteX2" fmla="*/ 201495 w 1903295"/>
              <a:gd name="connsiteY2" fmla="*/ 215900 h 241300"/>
              <a:gd name="connsiteX3" fmla="*/ 74495 w 1903295"/>
              <a:gd name="connsiteY3" fmla="*/ 38100 h 241300"/>
              <a:gd name="connsiteX4" fmla="*/ 1204795 w 1903295"/>
              <a:gd name="connsiteY4" fmla="*/ 0 h 2413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295" h="241300">
                <a:moveTo>
                  <a:pt x="1903295" y="241300"/>
                </a:moveTo>
                <a:lnTo>
                  <a:pt x="963495" y="215900"/>
                </a:lnTo>
                <a:cubicBezTo>
                  <a:pt x="679862" y="211667"/>
                  <a:pt x="349662" y="245533"/>
                  <a:pt x="201495" y="215900"/>
                </a:cubicBezTo>
                <a:cubicBezTo>
                  <a:pt x="53328" y="186267"/>
                  <a:pt x="-92722" y="74083"/>
                  <a:pt x="74495" y="38100"/>
                </a:cubicBezTo>
                <a:cubicBezTo>
                  <a:pt x="241712" y="2117"/>
                  <a:pt x="1020645" y="6350"/>
                  <a:pt x="1204795" y="0"/>
                </a:cubicBezTo>
              </a:path>
            </a:pathLst>
          </a:custGeom>
          <a:ln w="31750">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dirty="0"/>
          </a:p>
        </p:txBody>
      </p:sp>
      <p:sp>
        <p:nvSpPr>
          <p:cNvPr id="18" name="テキスト ボックス 17"/>
          <p:cNvSpPr txBox="1"/>
          <p:nvPr/>
        </p:nvSpPr>
        <p:spPr>
          <a:xfrm>
            <a:off x="3162484" y="2063340"/>
            <a:ext cx="609590" cy="369332"/>
          </a:xfrm>
          <a:prstGeom prst="rect">
            <a:avLst/>
          </a:prstGeom>
          <a:noFill/>
        </p:spPr>
        <p:txBody>
          <a:bodyPr wrap="none" rtlCol="0">
            <a:spAutoFit/>
          </a:bodyPr>
          <a:lstStyle/>
          <a:p>
            <a:r>
              <a:rPr kumimoji="1" lang="en-US" altLang="ja-JP" i="1" dirty="0" err="1">
                <a:latin typeface="Times New Roman"/>
                <a:cs typeface="Times New Roman"/>
              </a:rPr>
              <a:t>R</a:t>
            </a:r>
            <a:r>
              <a:rPr kumimoji="1" lang="en-US" altLang="ja-JP" baseline="-25000" dirty="0" err="1"/>
              <a:t>vdW</a:t>
            </a:r>
            <a:endParaRPr kumimoji="1" lang="ja-JP" altLang="en-US" baseline="-25000" dirty="0"/>
          </a:p>
        </p:txBody>
      </p:sp>
      <p:cxnSp>
        <p:nvCxnSpPr>
          <p:cNvPr id="19" name="直線コネクタ 18"/>
          <p:cNvCxnSpPr/>
          <p:nvPr/>
        </p:nvCxnSpPr>
        <p:spPr>
          <a:xfrm>
            <a:off x="3352984" y="1606140"/>
            <a:ext cx="0" cy="647700"/>
          </a:xfrm>
          <a:prstGeom prst="line">
            <a:avLst/>
          </a:prstGeom>
          <a:ln>
            <a:solidFill>
              <a:schemeClr val="tx1"/>
            </a:solidFill>
            <a:prstDash val="dash"/>
          </a:ln>
          <a:effectLst/>
        </p:spPr>
        <p:style>
          <a:lnRef idx="2">
            <a:schemeClr val="accent1"/>
          </a:lnRef>
          <a:fillRef idx="0">
            <a:schemeClr val="accent1"/>
          </a:fillRef>
          <a:effectRef idx="1">
            <a:schemeClr val="accent1"/>
          </a:effectRef>
          <a:fontRef idx="minor">
            <a:schemeClr val="tx1"/>
          </a:fontRef>
        </p:style>
      </p:cxnSp>
      <p:graphicFrame>
        <p:nvGraphicFramePr>
          <p:cNvPr id="23" name="オブジェクト 22"/>
          <p:cNvGraphicFramePr>
            <a:graphicFrameLocks noChangeAspect="1"/>
          </p:cNvGraphicFramePr>
          <p:nvPr/>
        </p:nvGraphicFramePr>
        <p:xfrm>
          <a:off x="5021009" y="1568118"/>
          <a:ext cx="3007812" cy="480457"/>
        </p:xfrm>
        <a:graphic>
          <a:graphicData uri="http://schemas.openxmlformats.org/presentationml/2006/ole">
            <mc:AlternateContent xmlns:mc="http://schemas.openxmlformats.org/markup-compatibility/2006">
              <mc:Choice xmlns:v="urn:schemas-microsoft-com:vml" Requires="v">
                <p:oleObj spid="_x0000_s71733" name="数式" r:id="rId5" imgW="1511300" imgH="241300" progId="Equation.3">
                  <p:embed/>
                </p:oleObj>
              </mc:Choice>
              <mc:Fallback>
                <p:oleObj name="数式" r:id="rId5" imgW="1511300" imgH="241300" progId="Equation.3">
                  <p:embed/>
                  <p:pic>
                    <p:nvPicPr>
                      <p:cNvPr id="23" name="オブジェクト 22"/>
                      <p:cNvPicPr/>
                      <p:nvPr/>
                    </p:nvPicPr>
                    <p:blipFill>
                      <a:blip r:embed="rId6"/>
                      <a:stretch>
                        <a:fillRect/>
                      </a:stretch>
                    </p:blipFill>
                    <p:spPr>
                      <a:xfrm>
                        <a:off x="5021009" y="1568118"/>
                        <a:ext cx="3007812" cy="480457"/>
                      </a:xfrm>
                      <a:prstGeom prst="rect">
                        <a:avLst/>
                      </a:prstGeom>
                    </p:spPr>
                  </p:pic>
                </p:oleObj>
              </mc:Fallback>
            </mc:AlternateContent>
          </a:graphicData>
        </a:graphic>
      </p:graphicFrame>
      <p:sp>
        <p:nvSpPr>
          <p:cNvPr id="2" name="テキスト ボックス 1">
            <a:extLst>
              <a:ext uri="{FF2B5EF4-FFF2-40B4-BE49-F238E27FC236}">
                <a16:creationId xmlns:a16="http://schemas.microsoft.com/office/drawing/2014/main" id="{27413725-B984-A146-A77F-02B35D83AAFE}"/>
              </a:ext>
            </a:extLst>
          </p:cNvPr>
          <p:cNvSpPr txBox="1"/>
          <p:nvPr/>
        </p:nvSpPr>
        <p:spPr>
          <a:xfrm>
            <a:off x="4499296" y="425881"/>
            <a:ext cx="4142706" cy="707886"/>
          </a:xfrm>
          <a:prstGeom prst="rect">
            <a:avLst/>
          </a:prstGeom>
          <a:noFill/>
        </p:spPr>
        <p:txBody>
          <a:bodyPr wrap="none" rtlCol="0">
            <a:spAutoFit/>
          </a:bodyPr>
          <a:lstStyle/>
          <a:p>
            <a:r>
              <a:rPr kumimoji="1" lang="en-US" altLang="ja-JP" sz="2000" dirty="0"/>
              <a:t>van</a:t>
            </a:r>
            <a:r>
              <a:rPr kumimoji="1" lang="ja-JP" altLang="en-US" sz="2000" dirty="0"/>
              <a:t> </a:t>
            </a:r>
            <a:r>
              <a:rPr kumimoji="1" lang="en-US" altLang="ja-JP" sz="2000" dirty="0"/>
              <a:t>der</a:t>
            </a:r>
            <a:r>
              <a:rPr kumimoji="1" lang="ja-JP" altLang="en-US" sz="2000" dirty="0"/>
              <a:t> </a:t>
            </a:r>
            <a:r>
              <a:rPr kumimoji="1" lang="en-US" altLang="ja-JP" sz="2000" dirty="0"/>
              <a:t>Waals</a:t>
            </a:r>
            <a:r>
              <a:rPr lang="ja-JP" altLang="en-US" sz="2000"/>
              <a:t>ポテンシャル</a:t>
            </a:r>
            <a:r>
              <a:rPr lang="en-US" altLang="ja-JP" sz="2000" dirty="0"/>
              <a:t>(~C/r</a:t>
            </a:r>
            <a:r>
              <a:rPr lang="en-US" altLang="ja-JP" sz="2000" baseline="30000" dirty="0"/>
              <a:t>6</a:t>
            </a:r>
            <a:r>
              <a:rPr lang="en-US" altLang="ja-JP" sz="2000" dirty="0"/>
              <a:t>)</a:t>
            </a:r>
            <a:r>
              <a:rPr kumimoji="1" lang="ja-JP" altLang="en-US" sz="2000" dirty="0"/>
              <a:t>を</a:t>
            </a:r>
            <a:endParaRPr kumimoji="1" lang="en-US" altLang="ja-JP" sz="2000" dirty="0"/>
          </a:p>
          <a:p>
            <a:r>
              <a:rPr kumimoji="1" lang="ja-JP" altLang="en-US" sz="2000" dirty="0"/>
              <a:t>用いた解析解</a:t>
            </a:r>
          </a:p>
        </p:txBody>
      </p:sp>
      <p:sp>
        <p:nvSpPr>
          <p:cNvPr id="4" name="テキスト ボックス 3"/>
          <p:cNvSpPr txBox="1"/>
          <p:nvPr/>
        </p:nvSpPr>
        <p:spPr>
          <a:xfrm>
            <a:off x="6563357" y="2439689"/>
            <a:ext cx="1210588" cy="369332"/>
          </a:xfrm>
          <a:prstGeom prst="rect">
            <a:avLst/>
          </a:prstGeom>
          <a:noFill/>
        </p:spPr>
        <p:txBody>
          <a:bodyPr wrap="none" rtlCol="0">
            <a:spAutoFit/>
          </a:bodyPr>
          <a:lstStyle/>
          <a:p>
            <a:r>
              <a:rPr kumimoji="1" lang="en-US" altLang="ja-JP" dirty="0"/>
              <a:t> WKB </a:t>
            </a:r>
            <a:r>
              <a:rPr lang="ja-JP" altLang="en-US" dirty="0"/>
              <a:t>位相</a:t>
            </a:r>
            <a:endParaRPr kumimoji="1" lang="ja-JP" altLang="en-US" dirty="0"/>
          </a:p>
        </p:txBody>
      </p:sp>
      <p:cxnSp>
        <p:nvCxnSpPr>
          <p:cNvPr id="24" name="直線矢印コネクタ 23"/>
          <p:cNvCxnSpPr/>
          <p:nvPr/>
        </p:nvCxnSpPr>
        <p:spPr>
          <a:xfrm flipV="1">
            <a:off x="7168651" y="1907599"/>
            <a:ext cx="0" cy="525073"/>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テキスト ボックス 2">
            <a:extLst>
              <a:ext uri="{FF2B5EF4-FFF2-40B4-BE49-F238E27FC236}">
                <a16:creationId xmlns:a16="http://schemas.microsoft.com/office/drawing/2014/main" id="{B598D93F-17D9-364F-A70A-0DE4F6E4FB3D}"/>
              </a:ext>
            </a:extLst>
          </p:cNvPr>
          <p:cNvSpPr txBox="1"/>
          <p:nvPr/>
        </p:nvSpPr>
        <p:spPr>
          <a:xfrm>
            <a:off x="5173968" y="4313002"/>
            <a:ext cx="2896947" cy="1200329"/>
          </a:xfrm>
          <a:prstGeom prst="rect">
            <a:avLst/>
          </a:prstGeom>
          <a:noFill/>
        </p:spPr>
        <p:txBody>
          <a:bodyPr wrap="none" rtlCol="0">
            <a:spAutoFit/>
          </a:bodyPr>
          <a:lstStyle/>
          <a:p>
            <a:r>
              <a:rPr kumimoji="1" lang="ja-JP" altLang="en-US"/>
              <a:t>確率的には</a:t>
            </a:r>
            <a:endParaRPr kumimoji="1" lang="en-US" altLang="ja-JP" dirty="0"/>
          </a:p>
          <a:p>
            <a:r>
              <a:rPr kumimoji="1" lang="ja-JP" altLang="en-US"/>
              <a:t>正：</a:t>
            </a:r>
            <a:r>
              <a:rPr kumimoji="1" lang="en-US" altLang="ja-JP" dirty="0"/>
              <a:t>75%</a:t>
            </a:r>
          </a:p>
          <a:p>
            <a:r>
              <a:rPr lang="ja-JP" altLang="en-US"/>
              <a:t>負：</a:t>
            </a:r>
            <a:r>
              <a:rPr lang="en-US" altLang="ja-JP" dirty="0"/>
              <a:t>25%</a:t>
            </a:r>
          </a:p>
          <a:p>
            <a:r>
              <a:rPr kumimoji="1" lang="ja-JP" altLang="en-US"/>
              <a:t>だが、決定するのが大事</a:t>
            </a:r>
            <a:r>
              <a:rPr kumimoji="1" lang="en-US" altLang="ja-JP" dirty="0"/>
              <a:t>...</a:t>
            </a:r>
            <a:endParaRPr kumimoji="1" lang="ja-JP" altLang="en-US"/>
          </a:p>
        </p:txBody>
      </p:sp>
      <p:pic>
        <p:nvPicPr>
          <p:cNvPr id="6" name="図 5">
            <a:extLst>
              <a:ext uri="{FF2B5EF4-FFF2-40B4-BE49-F238E27FC236}">
                <a16:creationId xmlns:a16="http://schemas.microsoft.com/office/drawing/2014/main" id="{10EBD78D-9479-8543-8D4E-C73CE5BE9402}"/>
              </a:ext>
            </a:extLst>
          </p:cNvPr>
          <p:cNvPicPr>
            <a:picLocks noChangeAspect="1"/>
          </p:cNvPicPr>
          <p:nvPr/>
        </p:nvPicPr>
        <p:blipFill>
          <a:blip r:embed="rId7"/>
          <a:stretch>
            <a:fillRect/>
          </a:stretch>
        </p:blipFill>
        <p:spPr>
          <a:xfrm>
            <a:off x="477651" y="3458218"/>
            <a:ext cx="4543358" cy="3015849"/>
          </a:xfrm>
          <a:prstGeom prst="rect">
            <a:avLst/>
          </a:prstGeom>
        </p:spPr>
      </p:pic>
      <p:sp>
        <p:nvSpPr>
          <p:cNvPr id="5" name="スライド番号プレースホルダー 4">
            <a:extLst>
              <a:ext uri="{FF2B5EF4-FFF2-40B4-BE49-F238E27FC236}">
                <a16:creationId xmlns:a16="http://schemas.microsoft.com/office/drawing/2014/main" id="{DAB90A4F-012C-504E-A370-0E74B7E9FF11}"/>
              </a:ext>
            </a:extLst>
          </p:cNvPr>
          <p:cNvSpPr>
            <a:spLocks noGrp="1"/>
          </p:cNvSpPr>
          <p:nvPr>
            <p:ph type="sldNum" sz="quarter" idx="12"/>
          </p:nvPr>
        </p:nvSpPr>
        <p:spPr/>
        <p:txBody>
          <a:bodyPr/>
          <a:lstStyle/>
          <a:p>
            <a:fld id="{64E34636-76E8-8D49-B6F1-551BD4C1242B}" type="slidenum">
              <a:rPr kumimoji="1" lang="ja-JP" altLang="en-US" smtClean="0"/>
              <a:t>5</a:t>
            </a:fld>
            <a:endParaRPr kumimoji="1" lang="ja-JP" altLang="en-US"/>
          </a:p>
        </p:txBody>
      </p:sp>
    </p:spTree>
    <p:extLst>
      <p:ext uri="{BB962C8B-B14F-4D97-AF65-F5344CB8AC3E}">
        <p14:creationId xmlns:p14="http://schemas.microsoft.com/office/powerpoint/2010/main" val="407312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4"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81DE806B-C9E4-0546-895A-FA960BAC352B}"/>
              </a:ext>
            </a:extLst>
          </p:cNvPr>
          <p:cNvPicPr>
            <a:picLocks noChangeAspect="1"/>
          </p:cNvPicPr>
          <p:nvPr/>
        </p:nvPicPr>
        <p:blipFill>
          <a:blip r:embed="rId2"/>
          <a:stretch>
            <a:fillRect/>
          </a:stretch>
        </p:blipFill>
        <p:spPr>
          <a:xfrm>
            <a:off x="0" y="1675075"/>
            <a:ext cx="5524500" cy="4953000"/>
          </a:xfrm>
          <a:prstGeom prst="rect">
            <a:avLst/>
          </a:prstGeom>
        </p:spPr>
      </p:pic>
      <p:sp>
        <p:nvSpPr>
          <p:cNvPr id="3" name="テキスト ボックス 2">
            <a:extLst>
              <a:ext uri="{FF2B5EF4-FFF2-40B4-BE49-F238E27FC236}">
                <a16:creationId xmlns:a16="http://schemas.microsoft.com/office/drawing/2014/main" id="{CFBD1F45-4CC7-ED42-9467-A778CF8E293A}"/>
              </a:ext>
            </a:extLst>
          </p:cNvPr>
          <p:cNvSpPr txBox="1"/>
          <p:nvPr/>
        </p:nvSpPr>
        <p:spPr>
          <a:xfrm>
            <a:off x="5631346" y="3418041"/>
            <a:ext cx="3220278" cy="1754326"/>
          </a:xfrm>
          <a:prstGeom prst="rect">
            <a:avLst/>
          </a:prstGeom>
          <a:noFill/>
        </p:spPr>
        <p:txBody>
          <a:bodyPr wrap="square" rtlCol="0">
            <a:spAutoFit/>
          </a:bodyPr>
          <a:lstStyle/>
          <a:p>
            <a:r>
              <a:rPr lang="en-US" altLang="ja-JP" dirty="0"/>
              <a:t>3. </a:t>
            </a:r>
            <a:r>
              <a:rPr lang="ja-JP" altLang="en-US"/>
              <a:t>従って、転回点において、</a:t>
            </a:r>
            <a:endParaRPr lang="en-US" altLang="ja-JP" dirty="0"/>
          </a:p>
          <a:p>
            <a:r>
              <a:rPr lang="ja-JP" altLang="en-US"/>
              <a:t>　基底状態の波動関数の振幅</a:t>
            </a:r>
            <a:endParaRPr lang="en-US" altLang="ja-JP" dirty="0"/>
          </a:p>
          <a:p>
            <a:r>
              <a:rPr lang="ja-JP" altLang="en-US"/>
              <a:t>　が大きければ遷移が起こり、</a:t>
            </a:r>
            <a:endParaRPr lang="en-US" altLang="ja-JP" dirty="0"/>
          </a:p>
          <a:p>
            <a:r>
              <a:rPr lang="ja-JP" altLang="en-US"/>
              <a:t>　小さければ遷移が起きない</a:t>
            </a:r>
            <a:endParaRPr lang="en-US" altLang="ja-JP" dirty="0"/>
          </a:p>
          <a:p>
            <a:r>
              <a:rPr lang="ja-JP" altLang="en-US"/>
              <a:t>　と結論できる。（</a:t>
            </a:r>
            <a:r>
              <a:rPr lang="en-US" altLang="ja-JP" dirty="0"/>
              <a:t>Franc </a:t>
            </a:r>
          </a:p>
          <a:p>
            <a:r>
              <a:rPr lang="ja-JP" altLang="en-US"/>
              <a:t>　</a:t>
            </a:r>
            <a:r>
              <a:rPr lang="en-US" altLang="ja-JP" dirty="0"/>
              <a:t>Condon Factor</a:t>
            </a:r>
            <a:r>
              <a:rPr lang="ja-JP" altLang="en-US"/>
              <a:t>）</a:t>
            </a:r>
            <a:endParaRPr lang="en-US" altLang="ja-JP" dirty="0"/>
          </a:p>
        </p:txBody>
      </p:sp>
      <p:pic>
        <p:nvPicPr>
          <p:cNvPr id="6" name="図 5">
            <a:extLst>
              <a:ext uri="{FF2B5EF4-FFF2-40B4-BE49-F238E27FC236}">
                <a16:creationId xmlns:a16="http://schemas.microsoft.com/office/drawing/2014/main" id="{241DC269-2E3D-FD4F-86BE-7F07B5533EA8}"/>
              </a:ext>
            </a:extLst>
          </p:cNvPr>
          <p:cNvPicPr>
            <a:picLocks noChangeAspect="1"/>
          </p:cNvPicPr>
          <p:nvPr/>
        </p:nvPicPr>
        <p:blipFill>
          <a:blip r:embed="rId3"/>
          <a:stretch>
            <a:fillRect/>
          </a:stretch>
        </p:blipFill>
        <p:spPr>
          <a:xfrm>
            <a:off x="0" y="266497"/>
            <a:ext cx="9144000" cy="1491736"/>
          </a:xfrm>
          <a:prstGeom prst="rect">
            <a:avLst/>
          </a:prstGeom>
        </p:spPr>
      </p:pic>
      <p:sp>
        <p:nvSpPr>
          <p:cNvPr id="8" name="テキスト ボックス 7">
            <a:extLst>
              <a:ext uri="{FF2B5EF4-FFF2-40B4-BE49-F238E27FC236}">
                <a16:creationId xmlns:a16="http://schemas.microsoft.com/office/drawing/2014/main" id="{BC101E9B-644D-7044-976D-3D09D5F08F83}"/>
              </a:ext>
            </a:extLst>
          </p:cNvPr>
          <p:cNvSpPr txBox="1"/>
          <p:nvPr/>
        </p:nvSpPr>
        <p:spPr>
          <a:xfrm>
            <a:off x="5631346" y="1880615"/>
            <a:ext cx="3220278" cy="646331"/>
          </a:xfrm>
          <a:prstGeom prst="rect">
            <a:avLst/>
          </a:prstGeom>
          <a:noFill/>
        </p:spPr>
        <p:txBody>
          <a:bodyPr wrap="square" rtlCol="0">
            <a:spAutoFit/>
          </a:bodyPr>
          <a:lstStyle/>
          <a:p>
            <a:pPr marL="342900" indent="-342900">
              <a:buAutoNum type="arabicPeriod"/>
            </a:pPr>
            <a:r>
              <a:rPr kumimoji="1" lang="ja-JP" altLang="en-US"/>
              <a:t>光の</a:t>
            </a:r>
            <a:r>
              <a:rPr lang="ja-JP" altLang="en-US"/>
              <a:t>周波数でどの束縛状態に</a:t>
            </a:r>
            <a:r>
              <a:rPr kumimoji="1" lang="ja-JP" altLang="en-US"/>
              <a:t>励起するか選べる。</a:t>
            </a:r>
            <a:endParaRPr kumimoji="1" lang="en-US" altLang="ja-JP" dirty="0"/>
          </a:p>
        </p:txBody>
      </p:sp>
      <p:sp>
        <p:nvSpPr>
          <p:cNvPr id="9" name="テキスト ボックス 8">
            <a:extLst>
              <a:ext uri="{FF2B5EF4-FFF2-40B4-BE49-F238E27FC236}">
                <a16:creationId xmlns:a16="http://schemas.microsoft.com/office/drawing/2014/main" id="{E180B88E-D1B6-3945-9BA8-0754EE3FCA72}"/>
              </a:ext>
            </a:extLst>
          </p:cNvPr>
          <p:cNvSpPr txBox="1"/>
          <p:nvPr/>
        </p:nvSpPr>
        <p:spPr>
          <a:xfrm>
            <a:off x="5631346" y="2649328"/>
            <a:ext cx="3220278" cy="646331"/>
          </a:xfrm>
          <a:prstGeom prst="rect">
            <a:avLst/>
          </a:prstGeom>
          <a:noFill/>
        </p:spPr>
        <p:txBody>
          <a:bodyPr wrap="square" rtlCol="0">
            <a:spAutoFit/>
          </a:bodyPr>
          <a:lstStyle/>
          <a:p>
            <a:r>
              <a:rPr lang="en-US" altLang="ja-JP" dirty="0"/>
              <a:t>2. </a:t>
            </a:r>
            <a:r>
              <a:rPr lang="ja-JP" altLang="en-US"/>
              <a:t>束縛状態の波動関数はほぼ</a:t>
            </a:r>
            <a:endParaRPr lang="en-US" altLang="ja-JP" dirty="0"/>
          </a:p>
          <a:p>
            <a:r>
              <a:rPr lang="ja-JP" altLang="en-US"/>
              <a:t>　転回点に集中している</a:t>
            </a:r>
            <a:endParaRPr lang="en-US" altLang="ja-JP" dirty="0"/>
          </a:p>
        </p:txBody>
      </p:sp>
      <p:sp>
        <p:nvSpPr>
          <p:cNvPr id="10" name="テキスト ボックス 9">
            <a:extLst>
              <a:ext uri="{FF2B5EF4-FFF2-40B4-BE49-F238E27FC236}">
                <a16:creationId xmlns:a16="http://schemas.microsoft.com/office/drawing/2014/main" id="{8A205E08-799F-4E43-AB46-664641E1C1E9}"/>
              </a:ext>
            </a:extLst>
          </p:cNvPr>
          <p:cNvSpPr txBox="1"/>
          <p:nvPr/>
        </p:nvSpPr>
        <p:spPr>
          <a:xfrm>
            <a:off x="5724111" y="5262124"/>
            <a:ext cx="3220278" cy="1200329"/>
          </a:xfrm>
          <a:prstGeom prst="rect">
            <a:avLst/>
          </a:prstGeom>
          <a:noFill/>
        </p:spPr>
        <p:txBody>
          <a:bodyPr wrap="square" rtlCol="0">
            <a:spAutoFit/>
          </a:bodyPr>
          <a:lstStyle/>
          <a:p>
            <a:r>
              <a:rPr lang="en-US" altLang="ja-JP" dirty="0"/>
              <a:t>4. </a:t>
            </a:r>
            <a:r>
              <a:rPr lang="ja-JP" altLang="en-US"/>
              <a:t>周波数を変えながら遷移強</a:t>
            </a:r>
            <a:endParaRPr lang="en-US" altLang="ja-JP" dirty="0"/>
          </a:p>
          <a:p>
            <a:r>
              <a:rPr lang="ja-JP" altLang="en-US"/>
              <a:t>　度を測定することで、基底</a:t>
            </a:r>
            <a:endParaRPr lang="en-US" altLang="ja-JP" dirty="0"/>
          </a:p>
          <a:p>
            <a:r>
              <a:rPr lang="ja-JP" altLang="en-US"/>
              <a:t>　状態の波動関数の振幅を知</a:t>
            </a:r>
            <a:endParaRPr lang="en-US" altLang="ja-JP" dirty="0"/>
          </a:p>
          <a:p>
            <a:r>
              <a:rPr lang="ja-JP" altLang="en-US"/>
              <a:t>　ることができる。</a:t>
            </a:r>
            <a:endParaRPr lang="en-US" altLang="ja-JP" dirty="0"/>
          </a:p>
        </p:txBody>
      </p:sp>
      <p:sp>
        <p:nvSpPr>
          <p:cNvPr id="11" name="スライド番号プレースホルダー 10">
            <a:extLst>
              <a:ext uri="{FF2B5EF4-FFF2-40B4-BE49-F238E27FC236}">
                <a16:creationId xmlns:a16="http://schemas.microsoft.com/office/drawing/2014/main" id="{4CE32D79-8F5D-CD48-82AA-E84DDD8D78DE}"/>
              </a:ext>
            </a:extLst>
          </p:cNvPr>
          <p:cNvSpPr>
            <a:spLocks noGrp="1"/>
          </p:cNvSpPr>
          <p:nvPr>
            <p:ph type="sldNum" sz="quarter" idx="12"/>
          </p:nvPr>
        </p:nvSpPr>
        <p:spPr/>
        <p:txBody>
          <a:bodyPr/>
          <a:lstStyle/>
          <a:p>
            <a:fld id="{64E34636-76E8-8D49-B6F1-551BD4C1242B}" type="slidenum">
              <a:rPr kumimoji="1" lang="ja-JP" altLang="en-US" smtClean="0"/>
              <a:t>6</a:t>
            </a:fld>
            <a:endParaRPr kumimoji="1" lang="ja-JP" altLang="en-US"/>
          </a:p>
        </p:txBody>
      </p:sp>
    </p:spTree>
    <p:extLst>
      <p:ext uri="{BB962C8B-B14F-4D97-AF65-F5344CB8AC3E}">
        <p14:creationId xmlns:p14="http://schemas.microsoft.com/office/powerpoint/2010/main" val="378034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CBF1DBF-D551-6749-BD74-3F783AF17050}"/>
              </a:ext>
            </a:extLst>
          </p:cNvPr>
          <p:cNvPicPr>
            <a:picLocks noChangeAspect="1"/>
          </p:cNvPicPr>
          <p:nvPr/>
        </p:nvPicPr>
        <p:blipFill>
          <a:blip r:embed="rId2"/>
          <a:stretch>
            <a:fillRect/>
          </a:stretch>
        </p:blipFill>
        <p:spPr>
          <a:xfrm>
            <a:off x="143565" y="0"/>
            <a:ext cx="8856870" cy="6858000"/>
          </a:xfrm>
          <a:prstGeom prst="rect">
            <a:avLst/>
          </a:prstGeom>
        </p:spPr>
      </p:pic>
      <p:sp>
        <p:nvSpPr>
          <p:cNvPr id="2" name="正方形/長方形 1">
            <a:extLst>
              <a:ext uri="{FF2B5EF4-FFF2-40B4-BE49-F238E27FC236}">
                <a16:creationId xmlns:a16="http://schemas.microsoft.com/office/drawing/2014/main" id="{D8794EB8-7C21-2E48-BE56-D1531037C0B2}"/>
              </a:ext>
            </a:extLst>
          </p:cNvPr>
          <p:cNvSpPr/>
          <p:nvPr/>
        </p:nvSpPr>
        <p:spPr>
          <a:xfrm>
            <a:off x="503583" y="503584"/>
            <a:ext cx="8242852" cy="344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561B15F2-6ED5-BD41-BAA8-F0AE5333E578}"/>
              </a:ext>
            </a:extLst>
          </p:cNvPr>
          <p:cNvSpPr/>
          <p:nvPr/>
        </p:nvSpPr>
        <p:spPr>
          <a:xfrm>
            <a:off x="616227" y="2232991"/>
            <a:ext cx="8242852" cy="344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7EF7F526-F87F-7A4E-A00B-F594FB5FE68F}"/>
              </a:ext>
            </a:extLst>
          </p:cNvPr>
          <p:cNvSpPr/>
          <p:nvPr/>
        </p:nvSpPr>
        <p:spPr>
          <a:xfrm>
            <a:off x="450574" y="3932581"/>
            <a:ext cx="8242852" cy="3445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15F10549-DB50-074F-8B7A-C872ADFC96A9}"/>
              </a:ext>
            </a:extLst>
          </p:cNvPr>
          <p:cNvSpPr txBox="1"/>
          <p:nvPr/>
        </p:nvSpPr>
        <p:spPr>
          <a:xfrm>
            <a:off x="4843671" y="1108069"/>
            <a:ext cx="1107996" cy="646331"/>
          </a:xfrm>
          <a:prstGeom prst="rect">
            <a:avLst/>
          </a:prstGeom>
          <a:noFill/>
        </p:spPr>
        <p:txBody>
          <a:bodyPr wrap="none" rtlCol="0">
            <a:spAutoFit/>
          </a:bodyPr>
          <a:lstStyle/>
          <a:p>
            <a:pPr algn="ctr"/>
            <a:r>
              <a:rPr kumimoji="1" lang="ja-JP" altLang="en-US">
                <a:solidFill>
                  <a:srgbClr val="FF0000"/>
                </a:solidFill>
              </a:rPr>
              <a:t>ない</a:t>
            </a:r>
            <a:endParaRPr kumimoji="1" lang="en-US" altLang="ja-JP" dirty="0">
              <a:solidFill>
                <a:srgbClr val="FF0000"/>
              </a:solidFill>
            </a:endParaRPr>
          </a:p>
          <a:p>
            <a:pPr algn="ctr"/>
            <a:r>
              <a:rPr lang="ja-JP" altLang="en-US">
                <a:solidFill>
                  <a:srgbClr val="FF0000"/>
                </a:solidFill>
              </a:rPr>
              <a:t>（実線）</a:t>
            </a:r>
            <a:endParaRPr kumimoji="1" lang="ja-JP" altLang="en-US">
              <a:solidFill>
                <a:srgbClr val="FF0000"/>
              </a:solidFill>
            </a:endParaRPr>
          </a:p>
        </p:txBody>
      </p:sp>
      <p:sp>
        <p:nvSpPr>
          <p:cNvPr id="7" name="テキスト ボックス 6">
            <a:extLst>
              <a:ext uri="{FF2B5EF4-FFF2-40B4-BE49-F238E27FC236}">
                <a16:creationId xmlns:a16="http://schemas.microsoft.com/office/drawing/2014/main" id="{81DA0FD1-E4B4-2E4C-9C4B-D14F60BB09AA}"/>
              </a:ext>
            </a:extLst>
          </p:cNvPr>
          <p:cNvSpPr txBox="1"/>
          <p:nvPr/>
        </p:nvSpPr>
        <p:spPr>
          <a:xfrm>
            <a:off x="6922053" y="1149195"/>
            <a:ext cx="1107996" cy="646331"/>
          </a:xfrm>
          <a:prstGeom prst="rect">
            <a:avLst/>
          </a:prstGeom>
          <a:noFill/>
        </p:spPr>
        <p:txBody>
          <a:bodyPr wrap="none" rtlCol="0">
            <a:spAutoFit/>
          </a:bodyPr>
          <a:lstStyle/>
          <a:p>
            <a:pPr algn="ctr"/>
            <a:r>
              <a:rPr kumimoji="1" lang="ja-JP" altLang="en-US">
                <a:solidFill>
                  <a:srgbClr val="FF0000"/>
                </a:solidFill>
              </a:rPr>
              <a:t>ない</a:t>
            </a:r>
            <a:endParaRPr kumimoji="1" lang="en-US" altLang="ja-JP" dirty="0">
              <a:solidFill>
                <a:srgbClr val="FF0000"/>
              </a:solidFill>
            </a:endParaRPr>
          </a:p>
          <a:p>
            <a:pPr algn="ctr"/>
            <a:r>
              <a:rPr lang="ja-JP" altLang="en-US">
                <a:solidFill>
                  <a:srgbClr val="FF0000"/>
                </a:solidFill>
              </a:rPr>
              <a:t>（実線）</a:t>
            </a:r>
            <a:endParaRPr kumimoji="1" lang="ja-JP" altLang="en-US">
              <a:solidFill>
                <a:srgbClr val="FF0000"/>
              </a:solidFill>
            </a:endParaRPr>
          </a:p>
        </p:txBody>
      </p:sp>
      <p:sp>
        <p:nvSpPr>
          <p:cNvPr id="8" name="テキスト ボックス 7">
            <a:extLst>
              <a:ext uri="{FF2B5EF4-FFF2-40B4-BE49-F238E27FC236}">
                <a16:creationId xmlns:a16="http://schemas.microsoft.com/office/drawing/2014/main" id="{2C91A600-6734-1C45-80D9-AD21F0B56152}"/>
              </a:ext>
            </a:extLst>
          </p:cNvPr>
          <p:cNvSpPr txBox="1"/>
          <p:nvPr/>
        </p:nvSpPr>
        <p:spPr>
          <a:xfrm>
            <a:off x="1908315" y="2837478"/>
            <a:ext cx="1107996" cy="646331"/>
          </a:xfrm>
          <a:prstGeom prst="rect">
            <a:avLst/>
          </a:prstGeom>
          <a:noFill/>
        </p:spPr>
        <p:txBody>
          <a:bodyPr wrap="none" rtlCol="0">
            <a:spAutoFit/>
          </a:bodyPr>
          <a:lstStyle/>
          <a:p>
            <a:pPr algn="ctr"/>
            <a:r>
              <a:rPr kumimoji="1" lang="ja-JP" altLang="en-US">
                <a:solidFill>
                  <a:srgbClr val="FF0000"/>
                </a:solidFill>
              </a:rPr>
              <a:t>ない</a:t>
            </a:r>
            <a:endParaRPr kumimoji="1" lang="en-US" altLang="ja-JP" dirty="0">
              <a:solidFill>
                <a:srgbClr val="FF0000"/>
              </a:solidFill>
            </a:endParaRPr>
          </a:p>
          <a:p>
            <a:pPr algn="ctr"/>
            <a:r>
              <a:rPr lang="ja-JP" altLang="en-US">
                <a:solidFill>
                  <a:srgbClr val="FF0000"/>
                </a:solidFill>
              </a:rPr>
              <a:t>（実線）</a:t>
            </a:r>
            <a:endParaRPr kumimoji="1" lang="ja-JP" altLang="en-US">
              <a:solidFill>
                <a:srgbClr val="FF0000"/>
              </a:solidFill>
            </a:endParaRPr>
          </a:p>
        </p:txBody>
      </p:sp>
      <p:sp>
        <p:nvSpPr>
          <p:cNvPr id="9" name="テキスト ボックス 8">
            <a:extLst>
              <a:ext uri="{FF2B5EF4-FFF2-40B4-BE49-F238E27FC236}">
                <a16:creationId xmlns:a16="http://schemas.microsoft.com/office/drawing/2014/main" id="{8BBB377F-9AFC-A14C-9D06-1C3880437BAB}"/>
              </a:ext>
            </a:extLst>
          </p:cNvPr>
          <p:cNvSpPr txBox="1"/>
          <p:nvPr/>
        </p:nvSpPr>
        <p:spPr>
          <a:xfrm>
            <a:off x="4227063" y="2812487"/>
            <a:ext cx="1107996" cy="646331"/>
          </a:xfrm>
          <a:prstGeom prst="rect">
            <a:avLst/>
          </a:prstGeom>
          <a:noFill/>
        </p:spPr>
        <p:txBody>
          <a:bodyPr wrap="none" rtlCol="0">
            <a:spAutoFit/>
          </a:bodyPr>
          <a:lstStyle/>
          <a:p>
            <a:pPr algn="ctr"/>
            <a:r>
              <a:rPr kumimoji="1" lang="ja-JP" altLang="en-US">
                <a:solidFill>
                  <a:srgbClr val="FF0000"/>
                </a:solidFill>
              </a:rPr>
              <a:t>ない</a:t>
            </a:r>
            <a:endParaRPr kumimoji="1" lang="en-US" altLang="ja-JP" dirty="0">
              <a:solidFill>
                <a:srgbClr val="FF0000"/>
              </a:solidFill>
            </a:endParaRPr>
          </a:p>
          <a:p>
            <a:pPr algn="ctr"/>
            <a:r>
              <a:rPr lang="ja-JP" altLang="en-US">
                <a:solidFill>
                  <a:srgbClr val="FF0000"/>
                </a:solidFill>
              </a:rPr>
              <a:t>（実線）</a:t>
            </a:r>
            <a:endParaRPr kumimoji="1" lang="ja-JP" altLang="en-US">
              <a:solidFill>
                <a:srgbClr val="FF0000"/>
              </a:solidFill>
            </a:endParaRPr>
          </a:p>
        </p:txBody>
      </p:sp>
      <p:sp>
        <p:nvSpPr>
          <p:cNvPr id="10" name="テキスト ボックス 9">
            <a:extLst>
              <a:ext uri="{FF2B5EF4-FFF2-40B4-BE49-F238E27FC236}">
                <a16:creationId xmlns:a16="http://schemas.microsoft.com/office/drawing/2014/main" id="{A5093AA2-D548-3A4B-A64F-D057761F118C}"/>
              </a:ext>
            </a:extLst>
          </p:cNvPr>
          <p:cNvSpPr txBox="1"/>
          <p:nvPr/>
        </p:nvSpPr>
        <p:spPr>
          <a:xfrm>
            <a:off x="5691428" y="2837478"/>
            <a:ext cx="1107996" cy="646331"/>
          </a:xfrm>
          <a:prstGeom prst="rect">
            <a:avLst/>
          </a:prstGeom>
          <a:noFill/>
        </p:spPr>
        <p:txBody>
          <a:bodyPr wrap="none" rtlCol="0">
            <a:spAutoFit/>
          </a:bodyPr>
          <a:lstStyle/>
          <a:p>
            <a:pPr algn="ctr"/>
            <a:r>
              <a:rPr kumimoji="1" lang="ja-JP" altLang="en-US">
                <a:solidFill>
                  <a:srgbClr val="FF0000"/>
                </a:solidFill>
              </a:rPr>
              <a:t>ない</a:t>
            </a:r>
            <a:endParaRPr kumimoji="1" lang="en-US" altLang="ja-JP" dirty="0">
              <a:solidFill>
                <a:srgbClr val="FF0000"/>
              </a:solidFill>
            </a:endParaRPr>
          </a:p>
          <a:p>
            <a:pPr algn="ctr"/>
            <a:r>
              <a:rPr lang="ja-JP" altLang="en-US">
                <a:solidFill>
                  <a:srgbClr val="FF0000"/>
                </a:solidFill>
              </a:rPr>
              <a:t>（実線）</a:t>
            </a:r>
            <a:endParaRPr kumimoji="1" lang="ja-JP" altLang="en-US">
              <a:solidFill>
                <a:srgbClr val="FF0000"/>
              </a:solidFill>
            </a:endParaRPr>
          </a:p>
        </p:txBody>
      </p:sp>
      <p:sp>
        <p:nvSpPr>
          <p:cNvPr id="11" name="テキスト ボックス 10">
            <a:extLst>
              <a:ext uri="{FF2B5EF4-FFF2-40B4-BE49-F238E27FC236}">
                <a16:creationId xmlns:a16="http://schemas.microsoft.com/office/drawing/2014/main" id="{E679A2E2-5B88-4641-A381-D6FF3BD47DE1}"/>
              </a:ext>
            </a:extLst>
          </p:cNvPr>
          <p:cNvSpPr txBox="1"/>
          <p:nvPr/>
        </p:nvSpPr>
        <p:spPr>
          <a:xfrm>
            <a:off x="2020576" y="4489173"/>
            <a:ext cx="1107996" cy="646331"/>
          </a:xfrm>
          <a:prstGeom prst="rect">
            <a:avLst/>
          </a:prstGeom>
          <a:noFill/>
        </p:spPr>
        <p:txBody>
          <a:bodyPr wrap="none" rtlCol="0">
            <a:spAutoFit/>
          </a:bodyPr>
          <a:lstStyle/>
          <a:p>
            <a:pPr algn="ctr"/>
            <a:r>
              <a:rPr kumimoji="1" lang="ja-JP" altLang="en-US">
                <a:solidFill>
                  <a:srgbClr val="FF0000"/>
                </a:solidFill>
              </a:rPr>
              <a:t>ない</a:t>
            </a:r>
            <a:endParaRPr kumimoji="1" lang="en-US" altLang="ja-JP" dirty="0">
              <a:solidFill>
                <a:srgbClr val="FF0000"/>
              </a:solidFill>
            </a:endParaRPr>
          </a:p>
          <a:p>
            <a:pPr algn="ctr"/>
            <a:r>
              <a:rPr lang="ja-JP" altLang="en-US">
                <a:solidFill>
                  <a:srgbClr val="FF0000"/>
                </a:solidFill>
              </a:rPr>
              <a:t>（実線）</a:t>
            </a:r>
            <a:endParaRPr kumimoji="1" lang="ja-JP" altLang="en-US">
              <a:solidFill>
                <a:srgbClr val="FF0000"/>
              </a:solidFill>
            </a:endParaRPr>
          </a:p>
        </p:txBody>
      </p:sp>
      <p:sp>
        <p:nvSpPr>
          <p:cNvPr id="12" name="スライド番号プレースホルダー 11">
            <a:extLst>
              <a:ext uri="{FF2B5EF4-FFF2-40B4-BE49-F238E27FC236}">
                <a16:creationId xmlns:a16="http://schemas.microsoft.com/office/drawing/2014/main" id="{9EC4AA3B-C3F0-9B4E-82B2-CF5F3DA62B12}"/>
              </a:ext>
            </a:extLst>
          </p:cNvPr>
          <p:cNvSpPr>
            <a:spLocks noGrp="1"/>
          </p:cNvSpPr>
          <p:nvPr>
            <p:ph type="sldNum" sz="quarter" idx="12"/>
          </p:nvPr>
        </p:nvSpPr>
        <p:spPr/>
        <p:txBody>
          <a:bodyPr/>
          <a:lstStyle/>
          <a:p>
            <a:fld id="{64E34636-76E8-8D49-B6F1-551BD4C1242B}" type="slidenum">
              <a:rPr kumimoji="1" lang="ja-JP" altLang="en-US" smtClean="0"/>
              <a:t>7</a:t>
            </a:fld>
            <a:endParaRPr kumimoji="1" lang="ja-JP" altLang="en-US"/>
          </a:p>
        </p:txBody>
      </p:sp>
    </p:spTree>
    <p:extLst>
      <p:ext uri="{BB962C8B-B14F-4D97-AF65-F5344CB8AC3E}">
        <p14:creationId xmlns:p14="http://schemas.microsoft.com/office/powerpoint/2010/main" val="270559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p:bldP spid="7" grpId="0"/>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図形グループ 29">
            <a:extLst>
              <a:ext uri="{FF2B5EF4-FFF2-40B4-BE49-F238E27FC236}">
                <a16:creationId xmlns:a16="http://schemas.microsoft.com/office/drawing/2014/main" id="{2AF056FA-943B-A44A-A2E1-E131DFB96237}"/>
              </a:ext>
            </a:extLst>
          </p:cNvPr>
          <p:cNvGrpSpPr/>
          <p:nvPr/>
        </p:nvGrpSpPr>
        <p:grpSpPr>
          <a:xfrm>
            <a:off x="2478045" y="2084878"/>
            <a:ext cx="3684975" cy="3401484"/>
            <a:chOff x="2293380" y="3445048"/>
            <a:chExt cx="3684975" cy="3401484"/>
          </a:xfrm>
        </p:grpSpPr>
        <p:pic>
          <p:nvPicPr>
            <p:cNvPr id="5" name="図 4" descr="scattering_length.jpg">
              <a:extLst>
                <a:ext uri="{FF2B5EF4-FFF2-40B4-BE49-F238E27FC236}">
                  <a16:creationId xmlns:a16="http://schemas.microsoft.com/office/drawing/2014/main" id="{4DD9F730-55BB-E64B-A5AF-1471A9361B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1282" y="3445048"/>
              <a:ext cx="3597073" cy="3220237"/>
            </a:xfrm>
            <a:prstGeom prst="rect">
              <a:avLst/>
            </a:prstGeom>
          </p:spPr>
        </p:pic>
        <p:sp>
          <p:nvSpPr>
            <p:cNvPr id="6" name="テキスト ボックス 5">
              <a:extLst>
                <a:ext uri="{FF2B5EF4-FFF2-40B4-BE49-F238E27FC236}">
                  <a16:creationId xmlns:a16="http://schemas.microsoft.com/office/drawing/2014/main" id="{DEA7057D-92EA-3D4E-A002-9EFE643445B7}"/>
                </a:ext>
              </a:extLst>
            </p:cNvPr>
            <p:cNvSpPr txBox="1"/>
            <p:nvPr/>
          </p:nvSpPr>
          <p:spPr>
            <a:xfrm rot="16200000">
              <a:off x="1855689" y="4579124"/>
              <a:ext cx="1244714" cy="369332"/>
            </a:xfrm>
            <a:prstGeom prst="rect">
              <a:avLst/>
            </a:prstGeom>
            <a:noFill/>
          </p:spPr>
          <p:txBody>
            <a:bodyPr wrap="none" rtlCol="0">
              <a:spAutoFit/>
            </a:bodyPr>
            <a:lstStyle/>
            <a:p>
              <a:r>
                <a:rPr kumimoji="1" lang="ja-JP" altLang="en-US" dirty="0"/>
                <a:t>散乱長</a:t>
              </a:r>
              <a:r>
                <a:rPr kumimoji="1" lang="en-US" altLang="ja-JP" dirty="0"/>
                <a:t>(</a:t>
              </a:r>
              <a:r>
                <a:rPr kumimoji="1" lang="en-US" altLang="ja-JP" i="1" dirty="0">
                  <a:latin typeface="Times New Roman"/>
                  <a:cs typeface="Times New Roman"/>
                </a:rPr>
                <a:t>a</a:t>
              </a:r>
              <a:r>
                <a:rPr kumimoji="1" lang="en-US" altLang="ja-JP" baseline="-25000" dirty="0"/>
                <a:t>0</a:t>
              </a:r>
              <a:r>
                <a:rPr kumimoji="1" lang="en-US" altLang="ja-JP" dirty="0"/>
                <a:t>)</a:t>
              </a:r>
              <a:endParaRPr kumimoji="1" lang="ja-JP" altLang="en-US" dirty="0"/>
            </a:p>
          </p:txBody>
        </p:sp>
        <p:sp>
          <p:nvSpPr>
            <p:cNvPr id="7" name="テキスト ボックス 6">
              <a:extLst>
                <a:ext uri="{FF2B5EF4-FFF2-40B4-BE49-F238E27FC236}">
                  <a16:creationId xmlns:a16="http://schemas.microsoft.com/office/drawing/2014/main" id="{50F2191C-9682-8D40-A9A0-52FF98D96BA9}"/>
                </a:ext>
              </a:extLst>
            </p:cNvPr>
            <p:cNvSpPr txBox="1"/>
            <p:nvPr/>
          </p:nvSpPr>
          <p:spPr>
            <a:xfrm>
              <a:off x="3352984" y="6477200"/>
              <a:ext cx="2109885" cy="369332"/>
            </a:xfrm>
            <a:prstGeom prst="rect">
              <a:avLst/>
            </a:prstGeom>
            <a:noFill/>
          </p:spPr>
          <p:txBody>
            <a:bodyPr wrap="none" rtlCol="0">
              <a:spAutoFit/>
            </a:bodyPr>
            <a:lstStyle/>
            <a:p>
              <a:r>
                <a:rPr kumimoji="1" lang="en-US" altLang="ja-JP" dirty="0"/>
                <a:t>van der Waals</a:t>
              </a:r>
              <a:r>
                <a:rPr kumimoji="1" lang="ja-JP" altLang="en-US" dirty="0"/>
                <a:t>長</a:t>
              </a:r>
              <a:r>
                <a:rPr kumimoji="1" lang="en-US" altLang="ja-JP" dirty="0"/>
                <a:t>(</a:t>
              </a:r>
              <a:r>
                <a:rPr kumimoji="1" lang="en-US" altLang="ja-JP" i="1" dirty="0">
                  <a:latin typeface="Times New Roman"/>
                  <a:cs typeface="Times New Roman"/>
                </a:rPr>
                <a:t>a</a:t>
              </a:r>
              <a:r>
                <a:rPr kumimoji="1" lang="en-US" altLang="ja-JP" baseline="-25000" dirty="0"/>
                <a:t>0</a:t>
              </a:r>
              <a:r>
                <a:rPr kumimoji="1" lang="en-US" altLang="ja-JP" dirty="0"/>
                <a:t>)</a:t>
              </a:r>
              <a:endParaRPr kumimoji="1" lang="ja-JP" altLang="en-US" dirty="0"/>
            </a:p>
          </p:txBody>
        </p:sp>
        <p:sp>
          <p:nvSpPr>
            <p:cNvPr id="8" name="テキスト ボックス 7">
              <a:extLst>
                <a:ext uri="{FF2B5EF4-FFF2-40B4-BE49-F238E27FC236}">
                  <a16:creationId xmlns:a16="http://schemas.microsoft.com/office/drawing/2014/main" id="{1CC73B6E-2B2C-4041-97B4-ED25B023854B}"/>
                </a:ext>
              </a:extLst>
            </p:cNvPr>
            <p:cNvSpPr txBox="1"/>
            <p:nvPr/>
          </p:nvSpPr>
          <p:spPr>
            <a:xfrm>
              <a:off x="3130098" y="5823549"/>
              <a:ext cx="2583159" cy="369332"/>
            </a:xfrm>
            <a:prstGeom prst="rect">
              <a:avLst/>
            </a:prstGeom>
            <a:noFill/>
          </p:spPr>
          <p:txBody>
            <a:bodyPr wrap="none" rtlCol="0">
              <a:spAutoFit/>
            </a:bodyPr>
            <a:lstStyle/>
            <a:p>
              <a:r>
                <a:rPr kumimoji="1" lang="en-US" altLang="ja-JP" dirty="0"/>
                <a:t>Li        Na   K            </a:t>
              </a:r>
              <a:r>
                <a:rPr kumimoji="1" lang="en-US" altLang="ja-JP" dirty="0" err="1"/>
                <a:t>Rb</a:t>
              </a:r>
              <a:r>
                <a:rPr kumimoji="1" lang="en-US" altLang="ja-JP" dirty="0"/>
                <a:t>    Cs</a:t>
              </a:r>
              <a:endParaRPr kumimoji="1" lang="ja-JP" altLang="en-US" dirty="0"/>
            </a:p>
          </p:txBody>
        </p:sp>
      </p:grpSp>
      <p:sp>
        <p:nvSpPr>
          <p:cNvPr id="9" name="正方形/長方形 8">
            <a:extLst>
              <a:ext uri="{FF2B5EF4-FFF2-40B4-BE49-F238E27FC236}">
                <a16:creationId xmlns:a16="http://schemas.microsoft.com/office/drawing/2014/main" id="{9DEC5F7B-F646-5F44-9FBE-69F8909B1950}"/>
              </a:ext>
            </a:extLst>
          </p:cNvPr>
          <p:cNvSpPr/>
          <p:nvPr/>
        </p:nvSpPr>
        <p:spPr>
          <a:xfrm>
            <a:off x="2478045" y="1150858"/>
            <a:ext cx="3683896" cy="369332"/>
          </a:xfrm>
          <a:prstGeom prst="rect">
            <a:avLst/>
          </a:prstGeom>
        </p:spPr>
        <p:txBody>
          <a:bodyPr wrap="none">
            <a:spAutoFit/>
          </a:bodyPr>
          <a:lstStyle/>
          <a:p>
            <a:r>
              <a:rPr lang="en-US" altLang="ja-JP" dirty="0"/>
              <a:t>Na→52</a:t>
            </a:r>
            <a:r>
              <a:rPr lang="en-US" altLang="ja-JP" i="1" dirty="0">
                <a:latin typeface="Times New Roman"/>
                <a:cs typeface="Times New Roman"/>
              </a:rPr>
              <a:t>a</a:t>
            </a:r>
            <a:r>
              <a:rPr lang="en-US" altLang="ja-JP" baseline="-25000" dirty="0"/>
              <a:t>0</a:t>
            </a:r>
            <a:r>
              <a:rPr lang="ja-JP" altLang="en-US" dirty="0"/>
              <a:t>、</a:t>
            </a:r>
            <a:r>
              <a:rPr lang="en-US" altLang="ja-JP" dirty="0"/>
              <a:t>Rb→102</a:t>
            </a:r>
            <a:r>
              <a:rPr lang="en-US" altLang="ja-JP" i="1" dirty="0">
                <a:latin typeface="Times New Roman"/>
                <a:cs typeface="Times New Roman"/>
              </a:rPr>
              <a:t>a</a:t>
            </a:r>
            <a:r>
              <a:rPr lang="en-US" altLang="ja-JP" baseline="-25000" dirty="0"/>
              <a:t>0</a:t>
            </a:r>
            <a:r>
              <a:rPr lang="ja-JP" altLang="en-US" dirty="0"/>
              <a:t>、</a:t>
            </a:r>
            <a:r>
              <a:rPr lang="en-US" altLang="ja-JP" dirty="0"/>
              <a:t>Li→-27</a:t>
            </a:r>
            <a:r>
              <a:rPr lang="en-US" altLang="ja-JP" i="1" dirty="0">
                <a:latin typeface="Times New Roman"/>
                <a:cs typeface="Times New Roman"/>
              </a:rPr>
              <a:t>a</a:t>
            </a:r>
            <a:r>
              <a:rPr lang="en-US" altLang="ja-JP" baseline="-25000" dirty="0"/>
              <a:t>0</a:t>
            </a:r>
            <a:r>
              <a:rPr lang="en-US" altLang="en-US" dirty="0"/>
              <a:t>, ...</a:t>
            </a:r>
            <a:endParaRPr lang="ja-JP" altLang="en-US" dirty="0"/>
          </a:p>
        </p:txBody>
      </p:sp>
      <p:sp>
        <p:nvSpPr>
          <p:cNvPr id="10" name="テキスト ボックス 9">
            <a:extLst>
              <a:ext uri="{FF2B5EF4-FFF2-40B4-BE49-F238E27FC236}">
                <a16:creationId xmlns:a16="http://schemas.microsoft.com/office/drawing/2014/main" id="{14F679E5-2545-1E4B-9640-9A2F3A866DB4}"/>
              </a:ext>
            </a:extLst>
          </p:cNvPr>
          <p:cNvSpPr txBox="1"/>
          <p:nvPr/>
        </p:nvSpPr>
        <p:spPr>
          <a:xfrm>
            <a:off x="6161941" y="2781262"/>
            <a:ext cx="2251337" cy="646331"/>
          </a:xfrm>
          <a:prstGeom prst="rect">
            <a:avLst/>
          </a:prstGeom>
          <a:noFill/>
        </p:spPr>
        <p:txBody>
          <a:bodyPr wrap="none" rtlCol="0">
            <a:spAutoFit/>
          </a:bodyPr>
          <a:lstStyle/>
          <a:p>
            <a:r>
              <a:rPr kumimoji="1" lang="en-US" altLang="ja-JP" dirty="0"/>
              <a:t>WKB</a:t>
            </a:r>
            <a:r>
              <a:rPr kumimoji="1" lang="ja-JP" altLang="en-US" dirty="0"/>
              <a:t>位相を反映して</a:t>
            </a:r>
            <a:endParaRPr kumimoji="1" lang="en-US" altLang="ja-JP" dirty="0"/>
          </a:p>
          <a:p>
            <a:r>
              <a:rPr lang="ja-JP" altLang="en-US" dirty="0"/>
              <a:t>バラバラの値</a:t>
            </a:r>
            <a:endParaRPr kumimoji="1" lang="ja-JP" altLang="en-US" dirty="0"/>
          </a:p>
        </p:txBody>
      </p:sp>
      <p:sp>
        <p:nvSpPr>
          <p:cNvPr id="2" name="スライド番号プレースホルダー 1">
            <a:extLst>
              <a:ext uri="{FF2B5EF4-FFF2-40B4-BE49-F238E27FC236}">
                <a16:creationId xmlns:a16="http://schemas.microsoft.com/office/drawing/2014/main" id="{71C0B3CF-9777-E845-8CC3-85FA50C2D07D}"/>
              </a:ext>
            </a:extLst>
          </p:cNvPr>
          <p:cNvSpPr>
            <a:spLocks noGrp="1"/>
          </p:cNvSpPr>
          <p:nvPr>
            <p:ph type="sldNum" sz="quarter" idx="12"/>
          </p:nvPr>
        </p:nvSpPr>
        <p:spPr/>
        <p:txBody>
          <a:bodyPr/>
          <a:lstStyle/>
          <a:p>
            <a:fld id="{64E34636-76E8-8D49-B6F1-551BD4C1242B}" type="slidenum">
              <a:rPr kumimoji="1" lang="ja-JP" altLang="en-US" smtClean="0"/>
              <a:t>8</a:t>
            </a:fld>
            <a:endParaRPr kumimoji="1" lang="ja-JP" altLang="en-US"/>
          </a:p>
        </p:txBody>
      </p:sp>
    </p:spTree>
    <p:extLst>
      <p:ext uri="{BB962C8B-B14F-4D97-AF65-F5344CB8AC3E}">
        <p14:creationId xmlns:p14="http://schemas.microsoft.com/office/powerpoint/2010/main" val="8038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65" name="Picture 21" descr="JILA_BEC_peaks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5930" y="1297908"/>
            <a:ext cx="5499418" cy="3669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67" name="Text Box 23"/>
          <p:cNvSpPr txBox="1">
            <a:spLocks noChangeArrowheads="1"/>
          </p:cNvSpPr>
          <p:nvPr/>
        </p:nvSpPr>
        <p:spPr bwMode="auto">
          <a:xfrm>
            <a:off x="6743980" y="5722130"/>
            <a:ext cx="1813317"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dirty="0"/>
              <a:t>Anderson et al.,</a:t>
            </a:r>
          </a:p>
          <a:p>
            <a:r>
              <a:rPr lang="en-US" altLang="ja-JP" sz="1800" dirty="0"/>
              <a:t>Science, </a:t>
            </a:r>
          </a:p>
          <a:p>
            <a:r>
              <a:rPr lang="en-US" altLang="ja-JP" sz="1800" dirty="0"/>
              <a:t>269 198 (1995) </a:t>
            </a:r>
          </a:p>
        </p:txBody>
      </p:sp>
      <p:pic>
        <p:nvPicPr>
          <p:cNvPr id="8" name="Picture 23" descr="corne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8491" y="3614897"/>
            <a:ext cx="1027113" cy="1439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8" descr="wiem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54016" y="3614897"/>
            <a:ext cx="1027113" cy="1439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図 5" descr="JILA_logo.jpg">
            <a:extLst>
              <a:ext uri="{FF2B5EF4-FFF2-40B4-BE49-F238E27FC236}">
                <a16:creationId xmlns:a16="http://schemas.microsoft.com/office/drawing/2014/main" id="{315DA247-125D-724D-BD30-8F6486670A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73282" y="93370"/>
            <a:ext cx="970718" cy="540158"/>
          </a:xfrm>
          <a:prstGeom prst="rect">
            <a:avLst/>
          </a:prstGeom>
        </p:spPr>
      </p:pic>
      <p:graphicFrame>
        <p:nvGraphicFramePr>
          <p:cNvPr id="7" name="オブジェクト 6">
            <a:extLst>
              <a:ext uri="{FF2B5EF4-FFF2-40B4-BE49-F238E27FC236}">
                <a16:creationId xmlns:a16="http://schemas.microsoft.com/office/drawing/2014/main" id="{CB321BEA-4EE0-9844-B997-36A6D102D4F5}"/>
              </a:ext>
            </a:extLst>
          </p:cNvPr>
          <p:cNvGraphicFramePr>
            <a:graphicFrameLocks noChangeAspect="1"/>
          </p:cNvGraphicFramePr>
          <p:nvPr>
            <p:extLst>
              <p:ext uri="{D42A27DB-BD31-4B8C-83A1-F6EECF244321}">
                <p14:modId xmlns:p14="http://schemas.microsoft.com/office/powerpoint/2010/main" val="3729531197"/>
              </p:ext>
            </p:extLst>
          </p:nvPr>
        </p:nvGraphicFramePr>
        <p:xfrm>
          <a:off x="1119693" y="5394416"/>
          <a:ext cx="5681812" cy="777526"/>
        </p:xfrm>
        <a:graphic>
          <a:graphicData uri="http://schemas.openxmlformats.org/presentationml/2006/ole">
            <mc:AlternateContent xmlns:mc="http://schemas.openxmlformats.org/markup-compatibility/2006">
              <mc:Choice xmlns:v="urn:schemas-microsoft-com:vml" Requires="v">
                <p:oleObj spid="_x0000_s62579" name="数式" r:id="rId8" imgW="3441700" imgH="469900" progId="Equation.3">
                  <p:embed/>
                </p:oleObj>
              </mc:Choice>
              <mc:Fallback>
                <p:oleObj name="数式" r:id="rId8" imgW="3441700" imgH="469900" progId="Equation.3">
                  <p:embed/>
                  <p:pic>
                    <p:nvPicPr>
                      <p:cNvPr id="2" name="オブジェクト 1"/>
                      <p:cNvPicPr/>
                      <p:nvPr/>
                    </p:nvPicPr>
                    <p:blipFill>
                      <a:blip r:embed="rId9"/>
                      <a:stretch>
                        <a:fillRect/>
                      </a:stretch>
                    </p:blipFill>
                    <p:spPr>
                      <a:xfrm>
                        <a:off x="1119693" y="5394416"/>
                        <a:ext cx="5681812" cy="777526"/>
                      </a:xfrm>
                      <a:prstGeom prst="rect">
                        <a:avLst/>
                      </a:prstGeom>
                    </p:spPr>
                  </p:pic>
                </p:oleObj>
              </mc:Fallback>
            </mc:AlternateContent>
          </a:graphicData>
        </a:graphic>
      </p:graphicFrame>
      <p:sp>
        <p:nvSpPr>
          <p:cNvPr id="2" name="テキスト ボックス 1">
            <a:extLst>
              <a:ext uri="{FF2B5EF4-FFF2-40B4-BE49-F238E27FC236}">
                <a16:creationId xmlns:a16="http://schemas.microsoft.com/office/drawing/2014/main" id="{CDD86497-3A37-084F-9A64-2F9307DE4B27}"/>
              </a:ext>
            </a:extLst>
          </p:cNvPr>
          <p:cNvSpPr txBox="1"/>
          <p:nvPr/>
        </p:nvSpPr>
        <p:spPr>
          <a:xfrm>
            <a:off x="2652576" y="435031"/>
            <a:ext cx="3646126" cy="523220"/>
          </a:xfrm>
          <a:prstGeom prst="rect">
            <a:avLst/>
          </a:prstGeom>
          <a:solidFill>
            <a:srgbClr val="FFFF00"/>
          </a:solidFill>
        </p:spPr>
        <p:txBody>
          <a:bodyPr wrap="none" rtlCol="0">
            <a:spAutoFit/>
          </a:bodyPr>
          <a:lstStyle/>
          <a:p>
            <a:r>
              <a:rPr lang="en-US" altLang="ja-JP" sz="2800" baseline="30000" dirty="0"/>
              <a:t>87</a:t>
            </a:r>
            <a:r>
              <a:rPr lang="en-US" altLang="ja-JP" sz="2800" dirty="0"/>
              <a:t>Rb</a:t>
            </a:r>
            <a:r>
              <a:rPr lang="ja-JP" altLang="en-US" sz="2800"/>
              <a:t>で</a:t>
            </a:r>
            <a:r>
              <a:rPr lang="en-US" altLang="ja-JP" sz="2800" dirty="0"/>
              <a:t>BEC</a:t>
            </a:r>
            <a:r>
              <a:rPr lang="ja-JP" altLang="en-US" sz="2800"/>
              <a:t>が実現した</a:t>
            </a:r>
          </a:p>
        </p:txBody>
      </p:sp>
      <p:sp>
        <p:nvSpPr>
          <p:cNvPr id="3" name="スライド番号プレースホルダー 2">
            <a:extLst>
              <a:ext uri="{FF2B5EF4-FFF2-40B4-BE49-F238E27FC236}">
                <a16:creationId xmlns:a16="http://schemas.microsoft.com/office/drawing/2014/main" id="{F031C5E2-8278-E94C-943E-A4F1CC5DEE76}"/>
              </a:ext>
            </a:extLst>
          </p:cNvPr>
          <p:cNvSpPr>
            <a:spLocks noGrp="1"/>
          </p:cNvSpPr>
          <p:nvPr>
            <p:ph type="sldNum" sz="quarter" idx="12"/>
          </p:nvPr>
        </p:nvSpPr>
        <p:spPr/>
        <p:txBody>
          <a:bodyPr/>
          <a:lstStyle/>
          <a:p>
            <a:fld id="{64E34636-76E8-8D49-B6F1-551BD4C1242B}" type="slidenum">
              <a:rPr kumimoji="1" lang="ja-JP" altLang="en-US" smtClean="0"/>
              <a:t>9</a:t>
            </a:fld>
            <a:endParaRPr kumimoji="1" lang="ja-JP" altLang="en-US"/>
          </a:p>
        </p:txBody>
      </p:sp>
    </p:spTree>
    <p:extLst>
      <p:ext uri="{BB962C8B-B14F-4D97-AF65-F5344CB8AC3E}">
        <p14:creationId xmlns:p14="http://schemas.microsoft.com/office/powerpoint/2010/main" val="546448252"/>
      </p:ext>
    </p:extLst>
  </p:cSld>
  <p:clrMapOvr>
    <a:masterClrMapping/>
  </p:clrMapOvr>
</p:sld>
</file>

<file path=ppt/theme/theme1.xml><?xml version="1.0" encoding="utf-8"?>
<a:theme xmlns:a="http://schemas.openxmlformats.org/drawingml/2006/main" name="blank">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 id="{D61788C9-FE13-8941-9004-182E16648B3F}" vid="{E9EC90BF-1FC3-CF42-B48C-8BC83749E340}"/>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17808</TotalTime>
  <Words>3119</Words>
  <Application>Microsoft Macintosh PowerPoint</Application>
  <PresentationFormat>画面に合わせる (4:3)</PresentationFormat>
  <Paragraphs>410</Paragraphs>
  <Slides>46</Slides>
  <Notes>17</Notes>
  <HiddenSlides>0</HiddenSlides>
  <MMClips>0</MMClips>
  <ScaleCrop>false</ScaleCrop>
  <HeadingPairs>
    <vt:vector size="8" baseType="variant">
      <vt:variant>
        <vt:lpstr>使用されているフォント</vt:lpstr>
      </vt:variant>
      <vt:variant>
        <vt:i4>10</vt:i4>
      </vt:variant>
      <vt:variant>
        <vt:lpstr>テーマ</vt:lpstr>
      </vt:variant>
      <vt:variant>
        <vt:i4>1</vt:i4>
      </vt:variant>
      <vt:variant>
        <vt:lpstr>埋め込まれた OLE サーバー</vt:lpstr>
      </vt:variant>
      <vt:variant>
        <vt:i4>2</vt:i4>
      </vt:variant>
      <vt:variant>
        <vt:lpstr>スライド タイトル</vt:lpstr>
      </vt:variant>
      <vt:variant>
        <vt:i4>46</vt:i4>
      </vt:variant>
    </vt:vector>
  </HeadingPairs>
  <TitlesOfParts>
    <vt:vector size="59" baseType="lpstr">
      <vt:lpstr>ＭＳ Ｐゴシック</vt:lpstr>
      <vt:lpstr>ＭＳ Ｐ明朝</vt:lpstr>
      <vt:lpstr>游ゴシック</vt:lpstr>
      <vt:lpstr>游ゴシック Light</vt:lpstr>
      <vt:lpstr>Arial</vt:lpstr>
      <vt:lpstr>Calibri</vt:lpstr>
      <vt:lpstr>Calibri Light</vt:lpstr>
      <vt:lpstr>Cambria Math</vt:lpstr>
      <vt:lpstr>Symbol</vt:lpstr>
      <vt:lpstr>Times New Roman</vt:lpstr>
      <vt:lpstr>blank</vt:lpstr>
      <vt:lpstr>数式</vt:lpstr>
      <vt:lpstr>CorelDRAW</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井上慎</dc:creator>
  <cp:lastModifiedBy>井上慎</cp:lastModifiedBy>
  <cp:revision>277</cp:revision>
  <cp:lastPrinted>2018-07-30T07:06:21Z</cp:lastPrinted>
  <dcterms:created xsi:type="dcterms:W3CDTF">2018-07-12T07:16:31Z</dcterms:created>
  <dcterms:modified xsi:type="dcterms:W3CDTF">2020-05-26T05:36:40Z</dcterms:modified>
</cp:coreProperties>
</file>